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1" r:id="rId3"/>
    <p:sldId id="283" r:id="rId4"/>
    <p:sldId id="260" r:id="rId5"/>
    <p:sldId id="280" r:id="rId6"/>
    <p:sldId id="282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8" r:id="rId25"/>
  </p:sldIdLst>
  <p:sldSz cx="9144000" cy="6858000" type="letter"/>
  <p:notesSz cx="6992938" cy="92789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Helvetica" pitchFamily="34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57E4"/>
    <a:srgbClr val="6C4E91"/>
    <a:srgbClr val="C4C2C2"/>
    <a:srgbClr val="CE2B2E"/>
    <a:srgbClr val="8555E9"/>
    <a:srgbClr val="FFCC66"/>
    <a:srgbClr val="F76681"/>
    <a:srgbClr val="BDBDBD"/>
    <a:srgbClr val="063DE8"/>
    <a:srgbClr val="002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0" autoAdjust="0"/>
    <p:restoredTop sz="93623" autoAdjust="0"/>
  </p:normalViewPr>
  <p:slideViewPr>
    <p:cSldViewPr snapToGrid="0" showGuides="1">
      <p:cViewPr varScale="1">
        <p:scale>
          <a:sx n="110" d="100"/>
          <a:sy n="110" d="100"/>
        </p:scale>
        <p:origin x="-2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RAPES\tianhe-0.2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Sheet4!$A$20</c:f>
              <c:strCache>
                <c:ptCount val="1"/>
                <c:pt idx="0">
                  <c:v>grapes_input</c:v>
                </c:pt>
              </c:strCache>
            </c:strRef>
          </c:tx>
          <c:invertIfNegative val="0"/>
          <c:cat>
            <c:numRef>
              <c:f>Sheet4!$B$19:$J$19</c:f>
              <c:numCache>
                <c:formatCode>g/\通\用\格\式</c:formatCode>
                <c:ptCount val="5"/>
                <c:pt idx="0">
                  <c:v>256.0</c:v>
                </c:pt>
                <c:pt idx="1">
                  <c:v>512.0</c:v>
                </c:pt>
                <c:pt idx="2">
                  <c:v>1024.0</c:v>
                </c:pt>
                <c:pt idx="3">
                  <c:v>2048.0</c:v>
                </c:pt>
                <c:pt idx="4">
                  <c:v>4096.0</c:v>
                </c:pt>
              </c:numCache>
            </c:numRef>
          </c:cat>
          <c:val>
            <c:numRef>
              <c:f>Sheet4!$B$20:$J$20</c:f>
              <c:numCache>
                <c:formatCode>0.0%</c:formatCode>
                <c:ptCount val="5"/>
                <c:pt idx="0">
                  <c:v>0.0682003227347032</c:v>
                </c:pt>
                <c:pt idx="1">
                  <c:v>0.107125849850113</c:v>
                </c:pt>
                <c:pt idx="2">
                  <c:v>0.149905059512919</c:v>
                </c:pt>
                <c:pt idx="3">
                  <c:v>0.159722503215927</c:v>
                </c:pt>
                <c:pt idx="4">
                  <c:v>0.113407187559482</c:v>
                </c:pt>
              </c:numCache>
            </c:numRef>
          </c:val>
        </c:ser>
        <c:ser>
          <c:idx val="1"/>
          <c:order val="1"/>
          <c:tx>
            <c:strRef>
              <c:f>Sheet4!$A$21</c:f>
              <c:strCache>
                <c:ptCount val="1"/>
                <c:pt idx="0">
                  <c:v>colm_init</c:v>
                </c:pt>
              </c:strCache>
            </c:strRef>
          </c:tx>
          <c:invertIfNegative val="0"/>
          <c:cat>
            <c:numRef>
              <c:f>Sheet4!$B$19:$J$19</c:f>
              <c:numCache>
                <c:formatCode>g/\通\用\格\式</c:formatCode>
                <c:ptCount val="5"/>
                <c:pt idx="0">
                  <c:v>256.0</c:v>
                </c:pt>
                <c:pt idx="1">
                  <c:v>512.0</c:v>
                </c:pt>
                <c:pt idx="2">
                  <c:v>1024.0</c:v>
                </c:pt>
                <c:pt idx="3">
                  <c:v>2048.0</c:v>
                </c:pt>
                <c:pt idx="4">
                  <c:v>4096.0</c:v>
                </c:pt>
              </c:numCache>
            </c:numRef>
          </c:cat>
          <c:val>
            <c:numRef>
              <c:f>Sheet4!$B$21:$J$21</c:f>
              <c:numCache>
                <c:formatCode>0.0%</c:formatCode>
                <c:ptCount val="5"/>
                <c:pt idx="0">
                  <c:v>0.0440682420496248</c:v>
                </c:pt>
                <c:pt idx="1">
                  <c:v>0.0680999248195434</c:v>
                </c:pt>
                <c:pt idx="2">
                  <c:v>0.0934532647736232</c:v>
                </c:pt>
                <c:pt idx="3">
                  <c:v>0.0937254192265502</c:v>
                </c:pt>
                <c:pt idx="4">
                  <c:v>0.0586521554255844</c:v>
                </c:pt>
              </c:numCache>
            </c:numRef>
          </c:val>
        </c:ser>
        <c:ser>
          <c:idx val="2"/>
          <c:order val="2"/>
          <c:tx>
            <c:strRef>
              <c:f>Sheet4!$A$22</c:f>
              <c:strCache>
                <c:ptCount val="1"/>
                <c:pt idx="0">
                  <c:v>med_before_solve_io</c:v>
                </c:pt>
              </c:strCache>
            </c:strRef>
          </c:tx>
          <c:invertIfNegative val="0"/>
          <c:cat>
            <c:numRef>
              <c:f>Sheet4!$B$19:$J$19</c:f>
              <c:numCache>
                <c:formatCode>g/\通\用\格\式</c:formatCode>
                <c:ptCount val="5"/>
                <c:pt idx="0">
                  <c:v>256.0</c:v>
                </c:pt>
                <c:pt idx="1">
                  <c:v>512.0</c:v>
                </c:pt>
                <c:pt idx="2">
                  <c:v>1024.0</c:v>
                </c:pt>
                <c:pt idx="3">
                  <c:v>2048.0</c:v>
                </c:pt>
                <c:pt idx="4">
                  <c:v>4096.0</c:v>
                </c:pt>
              </c:numCache>
            </c:numRef>
          </c:cat>
          <c:val>
            <c:numRef>
              <c:f>Sheet4!$B$22:$J$22</c:f>
              <c:numCache>
                <c:formatCode>0.0%</c:formatCode>
                <c:ptCount val="5"/>
                <c:pt idx="0">
                  <c:v>0.040483932868096</c:v>
                </c:pt>
                <c:pt idx="1">
                  <c:v>0.0698303899745223</c:v>
                </c:pt>
                <c:pt idx="2">
                  <c:v>0.115428180303019</c:v>
                </c:pt>
                <c:pt idx="3">
                  <c:v>0.186339392866846</c:v>
                </c:pt>
                <c:pt idx="4">
                  <c:v>0.29901046480521</c:v>
                </c:pt>
              </c:numCache>
            </c:numRef>
          </c:val>
        </c:ser>
        <c:ser>
          <c:idx val="3"/>
          <c:order val="3"/>
          <c:tx>
            <c:strRef>
              <c:f>Sheet4!$A$23</c:f>
              <c:strCache>
                <c:ptCount val="1"/>
                <c:pt idx="0">
                  <c:v>solver_grapes</c:v>
                </c:pt>
              </c:strCache>
            </c:strRef>
          </c:tx>
          <c:invertIfNegative val="0"/>
          <c:cat>
            <c:numRef>
              <c:f>Sheet4!$B$19:$J$19</c:f>
              <c:numCache>
                <c:formatCode>g/\通\用\格\式</c:formatCode>
                <c:ptCount val="5"/>
                <c:pt idx="0">
                  <c:v>256.0</c:v>
                </c:pt>
                <c:pt idx="1">
                  <c:v>512.0</c:v>
                </c:pt>
                <c:pt idx="2">
                  <c:v>1024.0</c:v>
                </c:pt>
                <c:pt idx="3">
                  <c:v>2048.0</c:v>
                </c:pt>
                <c:pt idx="4">
                  <c:v>4096.0</c:v>
                </c:pt>
              </c:numCache>
            </c:numRef>
          </c:cat>
          <c:val>
            <c:numRef>
              <c:f>Sheet4!$B$23:$J$23</c:f>
              <c:numCache>
                <c:formatCode>0.0%</c:formatCode>
                <c:ptCount val="5"/>
                <c:pt idx="0">
                  <c:v>0.791142064983144</c:v>
                </c:pt>
                <c:pt idx="1">
                  <c:v>0.663729002415897</c:v>
                </c:pt>
                <c:pt idx="2">
                  <c:v>0.486137829487107</c:v>
                </c:pt>
                <c:pt idx="3">
                  <c:v>0.283506318245342</c:v>
                </c:pt>
                <c:pt idx="4">
                  <c:v>0.105711948296352</c:v>
                </c:pt>
              </c:numCache>
            </c:numRef>
          </c:val>
        </c:ser>
        <c:ser>
          <c:idx val="4"/>
          <c:order val="4"/>
          <c:tx>
            <c:strRef>
              <c:f>Sheet4!$A$24</c:f>
              <c:strCache>
                <c:ptCount val="1"/>
                <c:pt idx="0">
                  <c:v>med_last_solve_io</c:v>
                </c:pt>
              </c:strCache>
            </c:strRef>
          </c:tx>
          <c:invertIfNegative val="0"/>
          <c:cat>
            <c:numRef>
              <c:f>Sheet4!$B$19:$J$19</c:f>
              <c:numCache>
                <c:formatCode>g/\通\用\格\式</c:formatCode>
                <c:ptCount val="5"/>
                <c:pt idx="0">
                  <c:v>256.0</c:v>
                </c:pt>
                <c:pt idx="1">
                  <c:v>512.0</c:v>
                </c:pt>
                <c:pt idx="2">
                  <c:v>1024.0</c:v>
                </c:pt>
                <c:pt idx="3">
                  <c:v>2048.0</c:v>
                </c:pt>
                <c:pt idx="4">
                  <c:v>4096.0</c:v>
                </c:pt>
              </c:numCache>
            </c:numRef>
          </c:cat>
          <c:val>
            <c:numRef>
              <c:f>Sheet4!$B$24:$J$24</c:f>
              <c:numCache>
                <c:formatCode>0.0%</c:formatCode>
                <c:ptCount val="5"/>
                <c:pt idx="0">
                  <c:v>0.040521018080016</c:v>
                </c:pt>
                <c:pt idx="1">
                  <c:v>0.0667411318973914</c:v>
                </c:pt>
                <c:pt idx="2">
                  <c:v>0.115093763202864</c:v>
                </c:pt>
                <c:pt idx="3">
                  <c:v>0.215479765563062</c:v>
                </c:pt>
                <c:pt idx="4">
                  <c:v>0.375361550411873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2378280"/>
        <c:axId val="-2128994584"/>
      </c:barChart>
      <c:dateAx>
        <c:axId val="-2112378280"/>
        <c:scaling>
          <c:orientation val="minMax"/>
        </c:scaling>
        <c:delete val="0"/>
        <c:axPos val="b"/>
        <c:numFmt formatCode="g/\通\用\格\式" sourceLinked="1"/>
        <c:majorTickMark val="out"/>
        <c:minorTickMark val="none"/>
        <c:tickLblPos val="nextTo"/>
        <c:crossAx val="-2128994584"/>
        <c:crosses val="autoZero"/>
        <c:auto val="1"/>
        <c:lblOffset val="100"/>
        <c:baseTimeUnit val="months"/>
      </c:dateAx>
      <c:valAx>
        <c:axId val="-2128994584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-21123782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Cambria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43675" y="8874125"/>
            <a:ext cx="377825" cy="31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16" tIns="45201" rIns="92016" bIns="45201" anchor="ctr">
            <a:spAutoFit/>
          </a:bodyPr>
          <a:lstStyle/>
          <a:p>
            <a:pPr algn="r" defTabSz="930275"/>
            <a:fld id="{F1EBDB41-7D80-43AF-AB02-C25A8D84C81E}" type="slidenum">
              <a:rPr lang="en-US" sz="1400">
                <a:solidFill>
                  <a:schemeClr val="tx1"/>
                </a:solidFill>
              </a:rPr>
              <a:pPr algn="r" defTabSz="930275"/>
              <a:t>‹#›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83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9212" cy="417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16" tIns="45201" rIns="92016" bIns="45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703263"/>
            <a:ext cx="4621212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43675" y="8874125"/>
            <a:ext cx="377825" cy="31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16" tIns="45201" rIns="92016" bIns="45201" anchor="ctr">
            <a:spAutoFit/>
          </a:bodyPr>
          <a:lstStyle/>
          <a:p>
            <a:pPr algn="r" defTabSz="930275"/>
            <a:fld id="{4DC5122E-BE24-4464-915C-DEFBBB41958B}" type="slidenum">
              <a:rPr lang="en-US" sz="1400">
                <a:solidFill>
                  <a:schemeClr val="tx1"/>
                </a:solidFill>
              </a:rPr>
              <a:pPr algn="r" defTabSz="930275"/>
              <a:t>‹#›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81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Arial" charset="0"/>
              <a:buChar char="•"/>
            </a:pPr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381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4290D-CF90-452B-8C1E-B5A325CBA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lnSpc>
                <a:spcPct val="100000"/>
              </a:lnSpc>
              <a:defRPr/>
            </a:lvl1pPr>
            <a:lvl2pPr marL="569913" indent="-225425">
              <a:lnSpc>
                <a:spcPct val="100000"/>
              </a:lnSpc>
              <a:defRPr sz="2000">
                <a:solidFill>
                  <a:srgbClr val="C00000"/>
                </a:solidFill>
              </a:defRPr>
            </a:lvl2pPr>
            <a:lvl3pPr marL="690563" indent="-233363">
              <a:lnSpc>
                <a:spcPct val="100000"/>
              </a:lnSpc>
              <a:defRPr sz="1800"/>
            </a:lvl3pPr>
            <a:lvl4pPr marL="914400" indent="-223838">
              <a:lnSpc>
                <a:spcPct val="100000"/>
              </a:lnSpc>
              <a:defRPr sz="1600"/>
            </a:lvl4pPr>
            <a:lvl5pPr marL="1147763" indent="-233363"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381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2FF0D5-0C58-4005-BE50-46EBDFAB06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38036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219200"/>
            <a:ext cx="38036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381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3638B-B732-49E9-A6B3-6BFF647D3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381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45B23F-A8CF-4CA5-8537-03926EE89D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4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microsoft.com/office/2007/relationships/hdphoto" Target="../media/hdphoto1.wdp"/><Relationship Id="rId9" Type="http://schemas.openxmlformats.org/officeDocument/2006/relationships/image" Target="../media/image2.png"/><Relationship Id="rId1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257"/>
          <p:cNvSpPr>
            <a:spLocks/>
          </p:cNvSpPr>
          <p:nvPr/>
        </p:nvSpPr>
        <p:spPr bwMode="auto">
          <a:xfrm flipH="1" flipV="1">
            <a:off x="0" y="0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22000"/>
                </a:srgbClr>
              </a:gs>
              <a:gs pos="100000">
                <a:srgbClr val="01673E">
                  <a:alpha val="22000"/>
                </a:srgb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14300"/>
            <a:ext cx="86106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28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</p:txBody>
      </p:sp>
      <p:sp>
        <p:nvSpPr>
          <p:cNvPr id="13" name="Rectangle 245"/>
          <p:cNvSpPr>
            <a:spLocks noChangeArrowheads="1"/>
          </p:cNvSpPr>
          <p:nvPr/>
        </p:nvSpPr>
        <p:spPr bwMode="auto">
          <a:xfrm>
            <a:off x="127000" y="6507162"/>
            <a:ext cx="32781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01673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Managed by UT-Battelle</a:t>
            </a:r>
            <a:br>
              <a:rPr lang="en-US" sz="900" b="1" kern="1200" dirty="0">
                <a:solidFill>
                  <a:srgbClr val="01673E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900" b="1" kern="1200" dirty="0">
                <a:solidFill>
                  <a:srgbClr val="01673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for the Department of Energy</a:t>
            </a:r>
          </a:p>
        </p:txBody>
      </p:sp>
      <p:sp>
        <p:nvSpPr>
          <p:cNvPr id="14" name="Freeform 257"/>
          <p:cNvSpPr>
            <a:spLocks/>
          </p:cNvSpPr>
          <p:nvPr/>
        </p:nvSpPr>
        <p:spPr bwMode="auto">
          <a:xfrm>
            <a:off x="7084351" y="3612819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48000"/>
                </a:srgbClr>
              </a:gs>
              <a:gs pos="100000">
                <a:srgbClr val="01673E">
                  <a:alpha val="48000"/>
                </a:srgb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" name="Picture 258" descr="ORNL_leaf white"/>
          <p:cNvPicPr>
            <a:picLocks noChangeAspect="1" noChangeArrowheads="1"/>
          </p:cNvPicPr>
          <p:nvPr/>
        </p:nvPicPr>
        <p:blipFill>
          <a:blip r:embed="rId7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9263" y="6300787"/>
            <a:ext cx="1074737" cy="557213"/>
          </a:xfrm>
          <a:prstGeom prst="rect">
            <a:avLst/>
          </a:prstGeom>
          <a:noFill/>
          <a:effectLst>
            <a:outerShdw algn="ctr" rotWithShape="0">
              <a:srgbClr val="333333"/>
            </a:outerShdw>
          </a:effectLst>
        </p:spPr>
      </p:pic>
      <p:pic>
        <p:nvPicPr>
          <p:cNvPr id="18" name="Pictur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110" y="6424612"/>
            <a:ext cx="1676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https://encrypted-tbn1.google.com/images?q=tbn:ANd9GcTu9bK9nc54C9qH8Kh6RLkaJunFrXe7SA6l9HRgKqI5HTejq7dh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54004" cy="6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0">
          <a:solidFill>
            <a:srgbClr val="800000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C0099"/>
          </a:solidFill>
          <a:latin typeface="Arial Rounded MT Bold" pitchFamily="34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C0099"/>
          </a:solidFill>
          <a:latin typeface="Arial Rounded MT Bold" pitchFamily="34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C0099"/>
          </a:solidFill>
          <a:latin typeface="Arial Rounded MT Bold" pitchFamily="34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C0099"/>
          </a:solidFill>
          <a:latin typeface="Arial Rounded MT Bold" pitchFamily="34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C0099"/>
          </a:solidFill>
          <a:latin typeface="Arial Rounded MT Bold" pitchFamily="34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C0099"/>
          </a:solidFill>
          <a:latin typeface="Arial Rounded MT Bold" pitchFamily="34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C0099"/>
          </a:solidFill>
          <a:latin typeface="Arial Rounded MT Bold" pitchFamily="34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C0099"/>
          </a:solidFill>
          <a:latin typeface="Arial Rounded MT Bold" pitchFamily="34" charset="0"/>
        </a:defRPr>
      </a:lvl9pPr>
    </p:titleStyle>
    <p:bodyStyle>
      <a:lvl1pPr marL="341313" indent="-341313" algn="l" defTabSz="457200" rtl="0" eaLnBrk="1" fontAlgn="base" hangingPunct="1">
        <a:lnSpc>
          <a:spcPct val="100000"/>
        </a:lnSpc>
        <a:spcBef>
          <a:spcPts val="700"/>
        </a:spcBef>
        <a:spcAft>
          <a:spcPct val="0"/>
        </a:spcAft>
        <a:buClr>
          <a:srgbClr val="339966"/>
        </a:buClr>
        <a:buSzPct val="80000"/>
        <a:buFont typeface="Arial" charset="0"/>
        <a:buChar char="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65138" indent="-176213" algn="l" defTabSz="457200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673E"/>
        </a:buClr>
        <a:buSzPct val="100000"/>
        <a:buFont typeface="Arial" charset="0"/>
        <a:buChar char="•"/>
        <a:defRPr sz="2200" b="0">
          <a:solidFill>
            <a:srgbClr val="009999"/>
          </a:solidFill>
          <a:latin typeface="Calibri" pitchFamily="34" charset="0"/>
        </a:defRPr>
      </a:lvl2pPr>
      <a:lvl3pPr marL="914400" indent="-223838" algn="l" defTabSz="457200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Clr>
          <a:srgbClr val="00673E"/>
        </a:buClr>
        <a:buSzPct val="100000"/>
        <a:buFont typeface="Arial" charset="0"/>
        <a:buChar char="•"/>
        <a:defRPr sz="2000" b="0">
          <a:solidFill>
            <a:srgbClr val="6600CC"/>
          </a:solidFill>
          <a:latin typeface="Calibri" pitchFamily="34" charset="0"/>
        </a:defRPr>
      </a:lvl3pPr>
      <a:lvl4pPr marL="1379538" indent="-241300" algn="l" defTabSz="45720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00673E"/>
        </a:buClr>
        <a:buSzPct val="100000"/>
        <a:buFont typeface="Arial" charset="0"/>
        <a:buChar char="•"/>
        <a:defRPr sz="1800" b="0">
          <a:solidFill>
            <a:srgbClr val="000000"/>
          </a:solidFill>
          <a:latin typeface="Calibri" pitchFamily="34" charset="0"/>
        </a:defRPr>
      </a:lvl4pPr>
      <a:lvl5pPr marL="2054225" indent="-225425" algn="l" defTabSz="457200" rtl="0" eaLnBrk="1" fontAlgn="base" hangingPunct="1">
        <a:lnSpc>
          <a:spcPct val="124000"/>
        </a:lnSpc>
        <a:spcBef>
          <a:spcPts val="400"/>
        </a:spcBef>
        <a:spcAft>
          <a:spcPct val="0"/>
        </a:spcAft>
        <a:buClr>
          <a:srgbClr val="00673E"/>
        </a:buClr>
        <a:buSzPct val="100000"/>
        <a:buFont typeface="Arial" charset="0"/>
        <a:buChar char="•"/>
        <a:defRPr sz="1400" b="0">
          <a:solidFill>
            <a:srgbClr val="000000"/>
          </a:solidFill>
          <a:latin typeface="Calibri" pitchFamily="34" charset="0"/>
        </a:defRPr>
      </a:lvl5pPr>
      <a:lvl6pPr marL="2511425" indent="-225425" algn="l" defTabSz="457200" rtl="0" eaLnBrk="1" fontAlgn="base" hangingPunct="1">
        <a:lnSpc>
          <a:spcPct val="124000"/>
        </a:lnSpc>
        <a:spcBef>
          <a:spcPts val="400"/>
        </a:spcBef>
        <a:spcAft>
          <a:spcPct val="0"/>
        </a:spcAft>
        <a:buClr>
          <a:srgbClr val="00673E"/>
        </a:buClr>
        <a:buSzPct val="100000"/>
        <a:buFont typeface="Arial" charset="0"/>
        <a:buChar char="•"/>
        <a:defRPr sz="1400">
          <a:solidFill>
            <a:srgbClr val="000000"/>
          </a:solidFill>
          <a:latin typeface="+mn-lt"/>
        </a:defRPr>
      </a:lvl6pPr>
      <a:lvl7pPr marL="2968625" indent="-225425" algn="l" defTabSz="457200" rtl="0" eaLnBrk="1" fontAlgn="base" hangingPunct="1">
        <a:lnSpc>
          <a:spcPct val="124000"/>
        </a:lnSpc>
        <a:spcBef>
          <a:spcPts val="400"/>
        </a:spcBef>
        <a:spcAft>
          <a:spcPct val="0"/>
        </a:spcAft>
        <a:buClr>
          <a:srgbClr val="00673E"/>
        </a:buClr>
        <a:buSzPct val="100000"/>
        <a:buFont typeface="Arial" charset="0"/>
        <a:buChar char="•"/>
        <a:defRPr sz="1400">
          <a:solidFill>
            <a:srgbClr val="000000"/>
          </a:solidFill>
          <a:latin typeface="+mn-lt"/>
        </a:defRPr>
      </a:lvl7pPr>
      <a:lvl8pPr marL="3425825" indent="-225425" algn="l" defTabSz="457200" rtl="0" eaLnBrk="1" fontAlgn="base" hangingPunct="1">
        <a:lnSpc>
          <a:spcPct val="124000"/>
        </a:lnSpc>
        <a:spcBef>
          <a:spcPts val="400"/>
        </a:spcBef>
        <a:spcAft>
          <a:spcPct val="0"/>
        </a:spcAft>
        <a:buClr>
          <a:srgbClr val="00673E"/>
        </a:buClr>
        <a:buSzPct val="100000"/>
        <a:buFont typeface="Arial" charset="0"/>
        <a:buChar char="•"/>
        <a:defRPr sz="1400">
          <a:solidFill>
            <a:srgbClr val="000000"/>
          </a:solidFill>
          <a:latin typeface="+mn-lt"/>
        </a:defRPr>
      </a:lvl8pPr>
      <a:lvl9pPr marL="3883025" indent="-225425" algn="l" defTabSz="457200" rtl="0" eaLnBrk="1" fontAlgn="base" hangingPunct="1">
        <a:lnSpc>
          <a:spcPct val="124000"/>
        </a:lnSpc>
        <a:spcBef>
          <a:spcPts val="400"/>
        </a:spcBef>
        <a:spcAft>
          <a:spcPct val="0"/>
        </a:spcAft>
        <a:buClr>
          <a:srgbClr val="00673E"/>
        </a:buClr>
        <a:buSzPct val="100000"/>
        <a:buFont typeface="Arial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hyperlink" Target="http://www2.pv.infn.it/~spacetimeinaction/speakers/view_transp.php?speaker=Matzn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0815"/>
            <a:ext cx="7772400" cy="1470025"/>
          </a:xfrm>
        </p:spPr>
        <p:txBody>
          <a:bodyPr/>
          <a:lstStyle/>
          <a:p>
            <a:r>
              <a:rPr lang="en-US" sz="4000" dirty="0" smtClean="0"/>
              <a:t>China-US Software Workshop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591" y="2990291"/>
            <a:ext cx="7446818" cy="2586182"/>
          </a:xfrm>
        </p:spPr>
        <p:txBody>
          <a:bodyPr/>
          <a:lstStyle/>
          <a:p>
            <a:r>
              <a:rPr lang="en-US" sz="2800" dirty="0" smtClean="0"/>
              <a:t>March 6, 2012</a:t>
            </a:r>
          </a:p>
          <a:p>
            <a:r>
              <a:rPr lang="en-US" sz="2800" dirty="0" smtClean="0"/>
              <a:t>Scott Klasky</a:t>
            </a:r>
          </a:p>
          <a:p>
            <a:r>
              <a:rPr lang="en-US" sz="2800" dirty="0" smtClean="0"/>
              <a:t>Data Science Group </a:t>
            </a:r>
            <a:r>
              <a:rPr lang="en-US" sz="2800" dirty="0" smtClean="0"/>
              <a:t>Leader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Computer Science and Mathematics Research Division</a:t>
            </a:r>
          </a:p>
          <a:p>
            <a:r>
              <a:rPr lang="en-US" dirty="0" smtClean="0"/>
              <a:t>ORNL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4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want to make collaboration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 don’t care about clouds, grids, HPC, exascale, but I do care about getting science done efficiently</a:t>
            </a:r>
          </a:p>
          <a:p>
            <a:r>
              <a:rPr lang="en-US" sz="2800" dirty="0" smtClean="0"/>
              <a:t>Need to make it easy to </a:t>
            </a:r>
          </a:p>
          <a:p>
            <a:pPr lvl="1"/>
            <a:r>
              <a:rPr lang="en-US" sz="2400" dirty="0" smtClean="0"/>
              <a:t>Share data</a:t>
            </a:r>
          </a:p>
          <a:p>
            <a:pPr lvl="1"/>
            <a:r>
              <a:rPr lang="en-US" sz="2400" dirty="0" smtClean="0"/>
              <a:t>Share codes</a:t>
            </a:r>
          </a:p>
          <a:p>
            <a:pPr lvl="1"/>
            <a:r>
              <a:rPr lang="en-US" sz="2400" dirty="0" smtClean="0"/>
              <a:t>Give credit without knowing who did what to advance my science</a:t>
            </a:r>
          </a:p>
          <a:p>
            <a:pPr lvl="1"/>
            <a:r>
              <a:rPr lang="en-US" sz="2400" dirty="0" smtClean="0"/>
              <a:t>Use other codes and tools and technologies to develop more advanced codes</a:t>
            </a:r>
          </a:p>
          <a:p>
            <a:pPr lvl="1"/>
            <a:r>
              <a:rPr lang="en-US" sz="2400" dirty="0" smtClean="0"/>
              <a:t>Must be easier than RTFM</a:t>
            </a:r>
          </a:p>
          <a:p>
            <a:pPr lvl="1"/>
            <a:r>
              <a:rPr lang="en-US" sz="2400" dirty="0" smtClean="0"/>
              <a:t>System needs to decide what to be moved, how to move it, where is the information</a:t>
            </a:r>
          </a:p>
          <a:p>
            <a:r>
              <a:rPr lang="en-US" sz="2800" dirty="0" smtClean="0"/>
              <a:t>I want to build our research/development from 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095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deal with collaborations gone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721686"/>
            <a:ext cx="8839200" cy="2628314"/>
          </a:xfrm>
        </p:spPr>
        <p:txBody>
          <a:bodyPr/>
          <a:lstStyle/>
          <a:p>
            <a:r>
              <a:rPr lang="en-US" sz="2800" dirty="0" smtClean="0"/>
              <a:t>I have had several incidents where “collaborators” become competitors</a:t>
            </a:r>
          </a:p>
          <a:p>
            <a:pPr lvl="1"/>
            <a:r>
              <a:rPr lang="en-US" sz="2400" dirty="0" smtClean="0"/>
              <a:t>Worry about IP being taken and not referenced</a:t>
            </a:r>
          </a:p>
          <a:p>
            <a:pPr lvl="1"/>
            <a:r>
              <a:rPr lang="en-US" sz="2400" dirty="0" smtClean="0"/>
              <a:t>Worry about data being used in the wrong context</a:t>
            </a:r>
          </a:p>
          <a:p>
            <a:pPr lvl="1"/>
            <a:r>
              <a:rPr lang="en-US" sz="2400" dirty="0" smtClean="0"/>
              <a:t>Without record of where the idea/data came from it makes people afraid to collaborate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17" y="546788"/>
            <a:ext cx="3934394" cy="3144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56916" y="645110"/>
            <a:ext cx="2230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bobheske.wordpress.com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6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Science has gotten very complex</a:t>
            </a:r>
          </a:p>
          <a:p>
            <a:pPr lvl="1"/>
            <a:r>
              <a:rPr lang="en-US" sz="2400" dirty="0" smtClean="0"/>
              <a:t>Science teams are getting more complex</a:t>
            </a:r>
          </a:p>
          <a:p>
            <a:r>
              <a:rPr lang="en-US" sz="2800" dirty="0" smtClean="0"/>
              <a:t>Experiments have gotten complex</a:t>
            </a:r>
          </a:p>
          <a:p>
            <a:pPr lvl="1"/>
            <a:r>
              <a:rPr lang="en-US" sz="2400" dirty="0" smtClean="0"/>
              <a:t>More diagnostics, larger teams, more complexities</a:t>
            </a:r>
          </a:p>
          <a:p>
            <a:r>
              <a:rPr lang="en-US" sz="2800" dirty="0" smtClean="0"/>
              <a:t>Computing hardware has gotten complex</a:t>
            </a:r>
          </a:p>
          <a:p>
            <a:r>
              <a:rPr lang="en-US" sz="2800" dirty="0" smtClean="0"/>
              <a:t>People often want to collaborate but find the technologies too limited, and fear the unknown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What is GRAPES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GRAPES: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</a:t>
            </a:r>
            <a:r>
              <a:rPr lang="en-US" altLang="zh-CN" sz="2800" dirty="0" smtClean="0"/>
              <a:t>lobal/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dirty="0" smtClean="0"/>
              <a:t>egional 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ssimilation and </a:t>
            </a:r>
            <a:r>
              <a:rPr lang="en-US" altLang="zh-CN" sz="2800" b="1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 smtClean="0"/>
              <a:t>r</a:t>
            </a:r>
            <a:r>
              <a:rPr lang="en-US" altLang="zh-CN" sz="2800" b="1" dirty="0" err="1">
                <a:solidFill>
                  <a:srgbClr val="FF0000"/>
                </a:solidFill>
              </a:rPr>
              <a:t>E</a:t>
            </a:r>
            <a:r>
              <a:rPr lang="en-US" altLang="zh-CN" sz="2800" dirty="0" err="1" smtClean="0"/>
              <a:t>diction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/>
              <a:t>ystem developed by CMA</a:t>
            </a:r>
            <a:endParaRPr lang="zh-CN" altLang="en-US" sz="2800" dirty="0"/>
          </a:p>
        </p:txBody>
      </p:sp>
      <p:grpSp>
        <p:nvGrpSpPr>
          <p:cNvPr id="1140" name="组合 1139"/>
          <p:cNvGrpSpPr/>
          <p:nvPr/>
        </p:nvGrpSpPr>
        <p:grpSpPr>
          <a:xfrm>
            <a:off x="251520" y="2133674"/>
            <a:ext cx="8713789" cy="4535686"/>
            <a:chOff x="251520" y="2636912"/>
            <a:chExt cx="8713789" cy="511175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251520" y="2853829"/>
              <a:ext cx="8713789" cy="4319587"/>
              <a:chOff x="158" y="981"/>
              <a:chExt cx="5489" cy="2721"/>
            </a:xfrm>
          </p:grpSpPr>
          <p:sp>
            <p:nvSpPr>
              <p:cNvPr id="5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158" y="981"/>
                <a:ext cx="5489" cy="2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87" y="1151"/>
                <a:ext cx="431" cy="2429"/>
              </a:xfrm>
              <a:custGeom>
                <a:avLst/>
                <a:gdLst>
                  <a:gd name="T0" fmla="*/ 64 w 431"/>
                  <a:gd name="T1" fmla="*/ 2429 h 2429"/>
                  <a:gd name="T2" fmla="*/ 368 w 431"/>
                  <a:gd name="T3" fmla="*/ 2429 h 2429"/>
                  <a:gd name="T4" fmla="*/ 402 w 431"/>
                  <a:gd name="T5" fmla="*/ 2418 h 2429"/>
                  <a:gd name="T6" fmla="*/ 422 w 431"/>
                  <a:gd name="T7" fmla="*/ 2392 h 2429"/>
                  <a:gd name="T8" fmla="*/ 431 w 431"/>
                  <a:gd name="T9" fmla="*/ 2360 h 2429"/>
                  <a:gd name="T10" fmla="*/ 431 w 431"/>
                  <a:gd name="T11" fmla="*/ 69 h 2429"/>
                  <a:gd name="T12" fmla="*/ 422 w 431"/>
                  <a:gd name="T13" fmla="*/ 32 h 2429"/>
                  <a:gd name="T14" fmla="*/ 402 w 431"/>
                  <a:gd name="T15" fmla="*/ 10 h 2429"/>
                  <a:gd name="T16" fmla="*/ 368 w 431"/>
                  <a:gd name="T17" fmla="*/ 0 h 2429"/>
                  <a:gd name="T18" fmla="*/ 64 w 431"/>
                  <a:gd name="T19" fmla="*/ 0 h 2429"/>
                  <a:gd name="T20" fmla="*/ 34 w 431"/>
                  <a:gd name="T21" fmla="*/ 10 h 2429"/>
                  <a:gd name="T22" fmla="*/ 10 w 431"/>
                  <a:gd name="T23" fmla="*/ 32 h 2429"/>
                  <a:gd name="T24" fmla="*/ 0 w 431"/>
                  <a:gd name="T25" fmla="*/ 69 h 2429"/>
                  <a:gd name="T26" fmla="*/ 0 w 431"/>
                  <a:gd name="T27" fmla="*/ 2360 h 2429"/>
                  <a:gd name="T28" fmla="*/ 10 w 431"/>
                  <a:gd name="T29" fmla="*/ 2392 h 2429"/>
                  <a:gd name="T30" fmla="*/ 34 w 431"/>
                  <a:gd name="T31" fmla="*/ 2418 h 2429"/>
                  <a:gd name="T32" fmla="*/ 64 w 431"/>
                  <a:gd name="T33" fmla="*/ 2429 h 24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31" h="2429">
                    <a:moveTo>
                      <a:pt x="64" y="2429"/>
                    </a:moveTo>
                    <a:lnTo>
                      <a:pt x="368" y="2429"/>
                    </a:lnTo>
                    <a:lnTo>
                      <a:pt x="402" y="2418"/>
                    </a:lnTo>
                    <a:lnTo>
                      <a:pt x="422" y="2392"/>
                    </a:lnTo>
                    <a:lnTo>
                      <a:pt x="431" y="2360"/>
                    </a:lnTo>
                    <a:lnTo>
                      <a:pt x="431" y="69"/>
                    </a:lnTo>
                    <a:lnTo>
                      <a:pt x="422" y="32"/>
                    </a:lnTo>
                    <a:lnTo>
                      <a:pt x="402" y="10"/>
                    </a:lnTo>
                    <a:lnTo>
                      <a:pt x="368" y="0"/>
                    </a:lnTo>
                    <a:lnTo>
                      <a:pt x="64" y="0"/>
                    </a:lnTo>
                    <a:lnTo>
                      <a:pt x="34" y="10"/>
                    </a:lnTo>
                    <a:lnTo>
                      <a:pt x="10" y="32"/>
                    </a:lnTo>
                    <a:lnTo>
                      <a:pt x="0" y="69"/>
                    </a:lnTo>
                    <a:lnTo>
                      <a:pt x="0" y="2360"/>
                    </a:lnTo>
                    <a:lnTo>
                      <a:pt x="10" y="2392"/>
                    </a:lnTo>
                    <a:lnTo>
                      <a:pt x="34" y="2418"/>
                    </a:lnTo>
                    <a:lnTo>
                      <a:pt x="64" y="242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628" y="1087"/>
                <a:ext cx="432" cy="2429"/>
              </a:xfrm>
              <a:custGeom>
                <a:avLst/>
                <a:gdLst>
                  <a:gd name="T0" fmla="*/ 64 w 432"/>
                  <a:gd name="T1" fmla="*/ 2429 h 2429"/>
                  <a:gd name="T2" fmla="*/ 368 w 432"/>
                  <a:gd name="T3" fmla="*/ 2429 h 2429"/>
                  <a:gd name="T4" fmla="*/ 402 w 432"/>
                  <a:gd name="T5" fmla="*/ 2419 h 2429"/>
                  <a:gd name="T6" fmla="*/ 422 w 432"/>
                  <a:gd name="T7" fmla="*/ 2398 h 2429"/>
                  <a:gd name="T8" fmla="*/ 432 w 432"/>
                  <a:gd name="T9" fmla="*/ 2360 h 2429"/>
                  <a:gd name="T10" fmla="*/ 432 w 432"/>
                  <a:gd name="T11" fmla="*/ 69 h 2429"/>
                  <a:gd name="T12" fmla="*/ 422 w 432"/>
                  <a:gd name="T13" fmla="*/ 37 h 2429"/>
                  <a:gd name="T14" fmla="*/ 402 w 432"/>
                  <a:gd name="T15" fmla="*/ 11 h 2429"/>
                  <a:gd name="T16" fmla="*/ 368 w 432"/>
                  <a:gd name="T17" fmla="*/ 0 h 2429"/>
                  <a:gd name="T18" fmla="*/ 64 w 432"/>
                  <a:gd name="T19" fmla="*/ 0 h 2429"/>
                  <a:gd name="T20" fmla="*/ 35 w 432"/>
                  <a:gd name="T21" fmla="*/ 11 h 2429"/>
                  <a:gd name="T22" fmla="*/ 10 w 432"/>
                  <a:gd name="T23" fmla="*/ 37 h 2429"/>
                  <a:gd name="T24" fmla="*/ 0 w 432"/>
                  <a:gd name="T25" fmla="*/ 69 h 2429"/>
                  <a:gd name="T26" fmla="*/ 0 w 432"/>
                  <a:gd name="T27" fmla="*/ 2360 h 2429"/>
                  <a:gd name="T28" fmla="*/ 10 w 432"/>
                  <a:gd name="T29" fmla="*/ 2398 h 2429"/>
                  <a:gd name="T30" fmla="*/ 35 w 432"/>
                  <a:gd name="T31" fmla="*/ 2419 h 2429"/>
                  <a:gd name="T32" fmla="*/ 64 w 432"/>
                  <a:gd name="T33" fmla="*/ 2429 h 24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32" h="2429">
                    <a:moveTo>
                      <a:pt x="64" y="2429"/>
                    </a:moveTo>
                    <a:lnTo>
                      <a:pt x="368" y="2429"/>
                    </a:lnTo>
                    <a:lnTo>
                      <a:pt x="402" y="2419"/>
                    </a:lnTo>
                    <a:lnTo>
                      <a:pt x="422" y="2398"/>
                    </a:lnTo>
                    <a:lnTo>
                      <a:pt x="432" y="2360"/>
                    </a:lnTo>
                    <a:lnTo>
                      <a:pt x="432" y="69"/>
                    </a:lnTo>
                    <a:lnTo>
                      <a:pt x="422" y="37"/>
                    </a:lnTo>
                    <a:lnTo>
                      <a:pt x="402" y="11"/>
                    </a:lnTo>
                    <a:lnTo>
                      <a:pt x="368" y="0"/>
                    </a:lnTo>
                    <a:lnTo>
                      <a:pt x="64" y="0"/>
                    </a:lnTo>
                    <a:lnTo>
                      <a:pt x="35" y="11"/>
                    </a:lnTo>
                    <a:lnTo>
                      <a:pt x="10" y="37"/>
                    </a:lnTo>
                    <a:lnTo>
                      <a:pt x="0" y="69"/>
                    </a:lnTo>
                    <a:lnTo>
                      <a:pt x="0" y="2360"/>
                    </a:lnTo>
                    <a:lnTo>
                      <a:pt x="10" y="2398"/>
                    </a:lnTo>
                    <a:lnTo>
                      <a:pt x="35" y="2419"/>
                    </a:lnTo>
                    <a:lnTo>
                      <a:pt x="64" y="2429"/>
                    </a:lnTo>
                    <a:close/>
                  </a:path>
                </a:pathLst>
              </a:custGeom>
              <a:solidFill>
                <a:srgbClr val="CCFFFF"/>
              </a:solidFill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 rot="5400000">
                <a:off x="703" y="2215"/>
                <a:ext cx="22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dirty="0" smtClean="0">
                    <a:solidFill>
                      <a:prstClr val="black"/>
                    </a:solidFill>
                    <a:latin typeface="Cambria" pitchFamily="18" charset="0"/>
                    <a:ea typeface="宋体"/>
                  </a:rPr>
                  <a:t>3D-VAR DATA ASSIMILATION</a:t>
                </a:r>
                <a:endParaRPr lang="en-US" altLang="zh-CN" sz="2000" dirty="0">
                  <a:solidFill>
                    <a:prstClr val="black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3025" y="1151"/>
                <a:ext cx="255" cy="2429"/>
              </a:xfrm>
              <a:custGeom>
                <a:avLst/>
                <a:gdLst>
                  <a:gd name="T0" fmla="*/ 59 w 255"/>
                  <a:gd name="T1" fmla="*/ 2429 h 2429"/>
                  <a:gd name="T2" fmla="*/ 191 w 255"/>
                  <a:gd name="T3" fmla="*/ 2429 h 2429"/>
                  <a:gd name="T4" fmla="*/ 221 w 255"/>
                  <a:gd name="T5" fmla="*/ 2418 h 2429"/>
                  <a:gd name="T6" fmla="*/ 245 w 255"/>
                  <a:gd name="T7" fmla="*/ 2392 h 2429"/>
                  <a:gd name="T8" fmla="*/ 255 w 255"/>
                  <a:gd name="T9" fmla="*/ 2360 h 2429"/>
                  <a:gd name="T10" fmla="*/ 255 w 255"/>
                  <a:gd name="T11" fmla="*/ 69 h 2429"/>
                  <a:gd name="T12" fmla="*/ 245 w 255"/>
                  <a:gd name="T13" fmla="*/ 32 h 2429"/>
                  <a:gd name="T14" fmla="*/ 221 w 255"/>
                  <a:gd name="T15" fmla="*/ 10 h 2429"/>
                  <a:gd name="T16" fmla="*/ 191 w 255"/>
                  <a:gd name="T17" fmla="*/ 0 h 2429"/>
                  <a:gd name="T18" fmla="*/ 59 w 255"/>
                  <a:gd name="T19" fmla="*/ 0 h 2429"/>
                  <a:gd name="T20" fmla="*/ 29 w 255"/>
                  <a:gd name="T21" fmla="*/ 10 h 2429"/>
                  <a:gd name="T22" fmla="*/ 10 w 255"/>
                  <a:gd name="T23" fmla="*/ 32 h 2429"/>
                  <a:gd name="T24" fmla="*/ 0 w 255"/>
                  <a:gd name="T25" fmla="*/ 69 h 2429"/>
                  <a:gd name="T26" fmla="*/ 0 w 255"/>
                  <a:gd name="T27" fmla="*/ 2360 h 2429"/>
                  <a:gd name="T28" fmla="*/ 10 w 255"/>
                  <a:gd name="T29" fmla="*/ 2392 h 2429"/>
                  <a:gd name="T30" fmla="*/ 29 w 255"/>
                  <a:gd name="T31" fmla="*/ 2418 h 2429"/>
                  <a:gd name="T32" fmla="*/ 59 w 255"/>
                  <a:gd name="T33" fmla="*/ 2429 h 24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5" h="2429">
                    <a:moveTo>
                      <a:pt x="59" y="2429"/>
                    </a:moveTo>
                    <a:lnTo>
                      <a:pt x="191" y="2429"/>
                    </a:lnTo>
                    <a:lnTo>
                      <a:pt x="221" y="2418"/>
                    </a:lnTo>
                    <a:lnTo>
                      <a:pt x="245" y="2392"/>
                    </a:lnTo>
                    <a:lnTo>
                      <a:pt x="255" y="2360"/>
                    </a:lnTo>
                    <a:lnTo>
                      <a:pt x="255" y="69"/>
                    </a:lnTo>
                    <a:lnTo>
                      <a:pt x="245" y="32"/>
                    </a:lnTo>
                    <a:lnTo>
                      <a:pt x="221" y="10"/>
                    </a:lnTo>
                    <a:lnTo>
                      <a:pt x="191" y="0"/>
                    </a:lnTo>
                    <a:lnTo>
                      <a:pt x="59" y="0"/>
                    </a:lnTo>
                    <a:lnTo>
                      <a:pt x="29" y="10"/>
                    </a:lnTo>
                    <a:lnTo>
                      <a:pt x="10" y="32"/>
                    </a:lnTo>
                    <a:lnTo>
                      <a:pt x="0" y="69"/>
                    </a:lnTo>
                    <a:lnTo>
                      <a:pt x="0" y="2360"/>
                    </a:lnTo>
                    <a:lnTo>
                      <a:pt x="10" y="2392"/>
                    </a:lnTo>
                    <a:lnTo>
                      <a:pt x="29" y="2418"/>
                    </a:lnTo>
                    <a:lnTo>
                      <a:pt x="59" y="242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966" y="1087"/>
                <a:ext cx="255" cy="2429"/>
              </a:xfrm>
              <a:custGeom>
                <a:avLst/>
                <a:gdLst>
                  <a:gd name="T0" fmla="*/ 64 w 255"/>
                  <a:gd name="T1" fmla="*/ 2429 h 2429"/>
                  <a:gd name="T2" fmla="*/ 191 w 255"/>
                  <a:gd name="T3" fmla="*/ 2429 h 2429"/>
                  <a:gd name="T4" fmla="*/ 221 w 255"/>
                  <a:gd name="T5" fmla="*/ 2419 h 2429"/>
                  <a:gd name="T6" fmla="*/ 245 w 255"/>
                  <a:gd name="T7" fmla="*/ 2398 h 2429"/>
                  <a:gd name="T8" fmla="*/ 255 w 255"/>
                  <a:gd name="T9" fmla="*/ 2360 h 2429"/>
                  <a:gd name="T10" fmla="*/ 255 w 255"/>
                  <a:gd name="T11" fmla="*/ 69 h 2429"/>
                  <a:gd name="T12" fmla="*/ 245 w 255"/>
                  <a:gd name="T13" fmla="*/ 37 h 2429"/>
                  <a:gd name="T14" fmla="*/ 221 w 255"/>
                  <a:gd name="T15" fmla="*/ 11 h 2429"/>
                  <a:gd name="T16" fmla="*/ 191 w 255"/>
                  <a:gd name="T17" fmla="*/ 0 h 2429"/>
                  <a:gd name="T18" fmla="*/ 64 w 255"/>
                  <a:gd name="T19" fmla="*/ 0 h 2429"/>
                  <a:gd name="T20" fmla="*/ 30 w 255"/>
                  <a:gd name="T21" fmla="*/ 11 h 2429"/>
                  <a:gd name="T22" fmla="*/ 10 w 255"/>
                  <a:gd name="T23" fmla="*/ 37 h 2429"/>
                  <a:gd name="T24" fmla="*/ 0 w 255"/>
                  <a:gd name="T25" fmla="*/ 69 h 2429"/>
                  <a:gd name="T26" fmla="*/ 0 w 255"/>
                  <a:gd name="T27" fmla="*/ 2360 h 2429"/>
                  <a:gd name="T28" fmla="*/ 10 w 255"/>
                  <a:gd name="T29" fmla="*/ 2398 h 2429"/>
                  <a:gd name="T30" fmla="*/ 30 w 255"/>
                  <a:gd name="T31" fmla="*/ 2419 h 2429"/>
                  <a:gd name="T32" fmla="*/ 64 w 255"/>
                  <a:gd name="T33" fmla="*/ 2429 h 24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5" h="2429">
                    <a:moveTo>
                      <a:pt x="64" y="2429"/>
                    </a:moveTo>
                    <a:lnTo>
                      <a:pt x="191" y="2429"/>
                    </a:lnTo>
                    <a:lnTo>
                      <a:pt x="221" y="2419"/>
                    </a:lnTo>
                    <a:lnTo>
                      <a:pt x="245" y="2398"/>
                    </a:lnTo>
                    <a:lnTo>
                      <a:pt x="255" y="2360"/>
                    </a:lnTo>
                    <a:lnTo>
                      <a:pt x="255" y="69"/>
                    </a:lnTo>
                    <a:lnTo>
                      <a:pt x="245" y="37"/>
                    </a:lnTo>
                    <a:lnTo>
                      <a:pt x="221" y="11"/>
                    </a:lnTo>
                    <a:lnTo>
                      <a:pt x="191" y="0"/>
                    </a:lnTo>
                    <a:lnTo>
                      <a:pt x="64" y="0"/>
                    </a:lnTo>
                    <a:lnTo>
                      <a:pt x="30" y="11"/>
                    </a:lnTo>
                    <a:lnTo>
                      <a:pt x="10" y="37"/>
                    </a:lnTo>
                    <a:lnTo>
                      <a:pt x="0" y="69"/>
                    </a:lnTo>
                    <a:lnTo>
                      <a:pt x="0" y="2360"/>
                    </a:lnTo>
                    <a:lnTo>
                      <a:pt x="10" y="2398"/>
                    </a:lnTo>
                    <a:lnTo>
                      <a:pt x="30" y="2419"/>
                    </a:lnTo>
                    <a:lnTo>
                      <a:pt x="64" y="2429"/>
                    </a:lnTo>
                    <a:close/>
                  </a:path>
                </a:pathLst>
              </a:custGeom>
              <a:solidFill>
                <a:srgbClr val="CCFFFF"/>
              </a:solidFill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 rot="5400000">
                <a:off x="2538" y="1996"/>
                <a:ext cx="111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ambria" pitchFamily="18" charset="0"/>
                    <a:ea typeface="宋体"/>
                  </a:rPr>
                  <a:t>   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latin typeface="Cambria" pitchFamily="18" charset="0"/>
                    <a:ea typeface="宋体"/>
                  </a:rPr>
                  <a:t>Initialization</a:t>
                </a:r>
                <a:endParaRPr lang="zh-CN" altLang="en-US" sz="1600" dirty="0">
                  <a:solidFill>
                    <a:prstClr val="black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4495" y="1151"/>
                <a:ext cx="383" cy="2429"/>
              </a:xfrm>
              <a:custGeom>
                <a:avLst/>
                <a:gdLst>
                  <a:gd name="T0" fmla="*/ 64 w 383"/>
                  <a:gd name="T1" fmla="*/ 2429 h 2429"/>
                  <a:gd name="T2" fmla="*/ 319 w 383"/>
                  <a:gd name="T3" fmla="*/ 2429 h 2429"/>
                  <a:gd name="T4" fmla="*/ 353 w 383"/>
                  <a:gd name="T5" fmla="*/ 2418 h 2429"/>
                  <a:gd name="T6" fmla="*/ 373 w 383"/>
                  <a:gd name="T7" fmla="*/ 2392 h 2429"/>
                  <a:gd name="T8" fmla="*/ 383 w 383"/>
                  <a:gd name="T9" fmla="*/ 2360 h 2429"/>
                  <a:gd name="T10" fmla="*/ 383 w 383"/>
                  <a:gd name="T11" fmla="*/ 69 h 2429"/>
                  <a:gd name="T12" fmla="*/ 373 w 383"/>
                  <a:gd name="T13" fmla="*/ 32 h 2429"/>
                  <a:gd name="T14" fmla="*/ 353 w 383"/>
                  <a:gd name="T15" fmla="*/ 10 h 2429"/>
                  <a:gd name="T16" fmla="*/ 319 w 383"/>
                  <a:gd name="T17" fmla="*/ 0 h 2429"/>
                  <a:gd name="T18" fmla="*/ 64 w 383"/>
                  <a:gd name="T19" fmla="*/ 0 h 2429"/>
                  <a:gd name="T20" fmla="*/ 35 w 383"/>
                  <a:gd name="T21" fmla="*/ 10 h 2429"/>
                  <a:gd name="T22" fmla="*/ 10 w 383"/>
                  <a:gd name="T23" fmla="*/ 32 h 2429"/>
                  <a:gd name="T24" fmla="*/ 0 w 383"/>
                  <a:gd name="T25" fmla="*/ 69 h 2429"/>
                  <a:gd name="T26" fmla="*/ 0 w 383"/>
                  <a:gd name="T27" fmla="*/ 2360 h 2429"/>
                  <a:gd name="T28" fmla="*/ 10 w 383"/>
                  <a:gd name="T29" fmla="*/ 2392 h 2429"/>
                  <a:gd name="T30" fmla="*/ 35 w 383"/>
                  <a:gd name="T31" fmla="*/ 2418 h 2429"/>
                  <a:gd name="T32" fmla="*/ 64 w 383"/>
                  <a:gd name="T33" fmla="*/ 2429 h 24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83" h="2429">
                    <a:moveTo>
                      <a:pt x="64" y="2429"/>
                    </a:moveTo>
                    <a:lnTo>
                      <a:pt x="319" y="2429"/>
                    </a:lnTo>
                    <a:lnTo>
                      <a:pt x="353" y="2418"/>
                    </a:lnTo>
                    <a:lnTo>
                      <a:pt x="373" y="2392"/>
                    </a:lnTo>
                    <a:lnTo>
                      <a:pt x="383" y="2360"/>
                    </a:lnTo>
                    <a:lnTo>
                      <a:pt x="383" y="69"/>
                    </a:lnTo>
                    <a:lnTo>
                      <a:pt x="373" y="32"/>
                    </a:lnTo>
                    <a:lnTo>
                      <a:pt x="353" y="10"/>
                    </a:lnTo>
                    <a:lnTo>
                      <a:pt x="319" y="0"/>
                    </a:lnTo>
                    <a:lnTo>
                      <a:pt x="64" y="0"/>
                    </a:lnTo>
                    <a:lnTo>
                      <a:pt x="35" y="10"/>
                    </a:lnTo>
                    <a:lnTo>
                      <a:pt x="10" y="32"/>
                    </a:lnTo>
                    <a:lnTo>
                      <a:pt x="0" y="69"/>
                    </a:lnTo>
                    <a:lnTo>
                      <a:pt x="0" y="2360"/>
                    </a:lnTo>
                    <a:lnTo>
                      <a:pt x="10" y="2392"/>
                    </a:lnTo>
                    <a:lnTo>
                      <a:pt x="35" y="2418"/>
                    </a:lnTo>
                    <a:lnTo>
                      <a:pt x="64" y="242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4436" y="1087"/>
                <a:ext cx="383" cy="2429"/>
              </a:xfrm>
              <a:custGeom>
                <a:avLst/>
                <a:gdLst>
                  <a:gd name="T0" fmla="*/ 64 w 383"/>
                  <a:gd name="T1" fmla="*/ 2429 h 2429"/>
                  <a:gd name="T2" fmla="*/ 319 w 383"/>
                  <a:gd name="T3" fmla="*/ 2429 h 2429"/>
                  <a:gd name="T4" fmla="*/ 353 w 383"/>
                  <a:gd name="T5" fmla="*/ 2419 h 2429"/>
                  <a:gd name="T6" fmla="*/ 373 w 383"/>
                  <a:gd name="T7" fmla="*/ 2398 h 2429"/>
                  <a:gd name="T8" fmla="*/ 383 w 383"/>
                  <a:gd name="T9" fmla="*/ 2360 h 2429"/>
                  <a:gd name="T10" fmla="*/ 383 w 383"/>
                  <a:gd name="T11" fmla="*/ 69 h 2429"/>
                  <a:gd name="T12" fmla="*/ 373 w 383"/>
                  <a:gd name="T13" fmla="*/ 37 h 2429"/>
                  <a:gd name="T14" fmla="*/ 353 w 383"/>
                  <a:gd name="T15" fmla="*/ 11 h 2429"/>
                  <a:gd name="T16" fmla="*/ 319 w 383"/>
                  <a:gd name="T17" fmla="*/ 0 h 2429"/>
                  <a:gd name="T18" fmla="*/ 64 w 383"/>
                  <a:gd name="T19" fmla="*/ 0 h 2429"/>
                  <a:gd name="T20" fmla="*/ 35 w 383"/>
                  <a:gd name="T21" fmla="*/ 11 h 2429"/>
                  <a:gd name="T22" fmla="*/ 10 w 383"/>
                  <a:gd name="T23" fmla="*/ 37 h 2429"/>
                  <a:gd name="T24" fmla="*/ 0 w 383"/>
                  <a:gd name="T25" fmla="*/ 69 h 2429"/>
                  <a:gd name="T26" fmla="*/ 0 w 383"/>
                  <a:gd name="T27" fmla="*/ 2360 h 2429"/>
                  <a:gd name="T28" fmla="*/ 10 w 383"/>
                  <a:gd name="T29" fmla="*/ 2398 h 2429"/>
                  <a:gd name="T30" fmla="*/ 35 w 383"/>
                  <a:gd name="T31" fmla="*/ 2419 h 2429"/>
                  <a:gd name="T32" fmla="*/ 64 w 383"/>
                  <a:gd name="T33" fmla="*/ 2429 h 24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83" h="2429">
                    <a:moveTo>
                      <a:pt x="64" y="2429"/>
                    </a:moveTo>
                    <a:lnTo>
                      <a:pt x="319" y="2429"/>
                    </a:lnTo>
                    <a:lnTo>
                      <a:pt x="353" y="2419"/>
                    </a:lnTo>
                    <a:lnTo>
                      <a:pt x="373" y="2398"/>
                    </a:lnTo>
                    <a:lnTo>
                      <a:pt x="383" y="2360"/>
                    </a:lnTo>
                    <a:lnTo>
                      <a:pt x="383" y="69"/>
                    </a:lnTo>
                    <a:lnTo>
                      <a:pt x="373" y="37"/>
                    </a:lnTo>
                    <a:lnTo>
                      <a:pt x="353" y="11"/>
                    </a:lnTo>
                    <a:lnTo>
                      <a:pt x="319" y="0"/>
                    </a:lnTo>
                    <a:lnTo>
                      <a:pt x="64" y="0"/>
                    </a:lnTo>
                    <a:lnTo>
                      <a:pt x="35" y="11"/>
                    </a:lnTo>
                    <a:lnTo>
                      <a:pt x="10" y="37"/>
                    </a:lnTo>
                    <a:lnTo>
                      <a:pt x="0" y="69"/>
                    </a:lnTo>
                    <a:lnTo>
                      <a:pt x="0" y="2360"/>
                    </a:lnTo>
                    <a:lnTo>
                      <a:pt x="10" y="2398"/>
                    </a:lnTo>
                    <a:lnTo>
                      <a:pt x="35" y="2419"/>
                    </a:lnTo>
                    <a:lnTo>
                      <a:pt x="64" y="2429"/>
                    </a:lnTo>
                    <a:close/>
                  </a:path>
                </a:pathLst>
              </a:custGeom>
              <a:solidFill>
                <a:srgbClr val="CCFFFF"/>
              </a:solidFill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 rot="5400000">
                <a:off x="3717" y="2124"/>
                <a:ext cx="181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" pitchFamily="18" charset="0"/>
                    <a:ea typeface="宋体"/>
                  </a:rPr>
                  <a:t>GRAPES Global model</a:t>
                </a:r>
                <a:endParaRPr lang="zh-CN" altLang="en-US" sz="1400" b="1" dirty="0">
                  <a:solidFill>
                    <a:srgbClr val="FF0000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2060" y="2302"/>
                <a:ext cx="107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2162" y="2270"/>
                <a:ext cx="89" cy="64"/>
              </a:xfrm>
              <a:custGeom>
                <a:avLst/>
                <a:gdLst>
                  <a:gd name="T0" fmla="*/ 0 w 89"/>
                  <a:gd name="T1" fmla="*/ 0 h 64"/>
                  <a:gd name="T2" fmla="*/ 89 w 89"/>
                  <a:gd name="T3" fmla="*/ 32 h 64"/>
                  <a:gd name="T4" fmla="*/ 0 w 89"/>
                  <a:gd name="T5" fmla="*/ 64 h 64"/>
                  <a:gd name="T6" fmla="*/ 0 w 89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9" h="64">
                    <a:moveTo>
                      <a:pt x="0" y="0"/>
                    </a:moveTo>
                    <a:lnTo>
                      <a:pt x="89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751" y="1437"/>
                <a:ext cx="93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34" y="1405"/>
                <a:ext cx="93" cy="64"/>
              </a:xfrm>
              <a:custGeom>
                <a:avLst/>
                <a:gdLst>
                  <a:gd name="T0" fmla="*/ 0 w 93"/>
                  <a:gd name="T1" fmla="*/ 0 h 64"/>
                  <a:gd name="T2" fmla="*/ 93 w 93"/>
                  <a:gd name="T3" fmla="*/ 32 h 64"/>
                  <a:gd name="T4" fmla="*/ 0 w 93"/>
                  <a:gd name="T5" fmla="*/ 64 h 64"/>
                  <a:gd name="T6" fmla="*/ 0 w 93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64">
                    <a:moveTo>
                      <a:pt x="0" y="0"/>
                    </a:moveTo>
                    <a:lnTo>
                      <a:pt x="93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437" y="2302"/>
                <a:ext cx="103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1535" y="2270"/>
                <a:ext cx="88" cy="64"/>
              </a:xfrm>
              <a:custGeom>
                <a:avLst/>
                <a:gdLst>
                  <a:gd name="T0" fmla="*/ 0 w 88"/>
                  <a:gd name="T1" fmla="*/ 0 h 64"/>
                  <a:gd name="T2" fmla="*/ 88 w 88"/>
                  <a:gd name="T3" fmla="*/ 32 h 64"/>
                  <a:gd name="T4" fmla="*/ 0 w 88"/>
                  <a:gd name="T5" fmla="*/ 64 h 64"/>
                  <a:gd name="T6" fmla="*/ 0 w 88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8" h="64">
                    <a:moveTo>
                      <a:pt x="0" y="0"/>
                    </a:moveTo>
                    <a:lnTo>
                      <a:pt x="88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751" y="2302"/>
                <a:ext cx="93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834" y="2270"/>
                <a:ext cx="93" cy="64"/>
              </a:xfrm>
              <a:custGeom>
                <a:avLst/>
                <a:gdLst>
                  <a:gd name="T0" fmla="*/ 0 w 93"/>
                  <a:gd name="T1" fmla="*/ 0 h 64"/>
                  <a:gd name="T2" fmla="*/ 93 w 93"/>
                  <a:gd name="T3" fmla="*/ 32 h 64"/>
                  <a:gd name="T4" fmla="*/ 0 w 93"/>
                  <a:gd name="T5" fmla="*/ 64 h 64"/>
                  <a:gd name="T6" fmla="*/ 0 w 93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64">
                    <a:moveTo>
                      <a:pt x="0" y="0"/>
                    </a:moveTo>
                    <a:lnTo>
                      <a:pt x="93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751" y="3124"/>
                <a:ext cx="93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834" y="3092"/>
                <a:ext cx="93" cy="64"/>
              </a:xfrm>
              <a:custGeom>
                <a:avLst/>
                <a:gdLst>
                  <a:gd name="T0" fmla="*/ 0 w 93"/>
                  <a:gd name="T1" fmla="*/ 0 h 64"/>
                  <a:gd name="T2" fmla="*/ 93 w 93"/>
                  <a:gd name="T3" fmla="*/ 32 h 64"/>
                  <a:gd name="T4" fmla="*/ 0 w 93"/>
                  <a:gd name="T5" fmla="*/ 64 h 64"/>
                  <a:gd name="T6" fmla="*/ 0 w 93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64">
                    <a:moveTo>
                      <a:pt x="0" y="0"/>
                    </a:moveTo>
                    <a:lnTo>
                      <a:pt x="93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2256" y="1246"/>
                <a:ext cx="602" cy="382"/>
              </a:xfrm>
              <a:custGeom>
                <a:avLst/>
                <a:gdLst>
                  <a:gd name="T0" fmla="*/ 39 w 602"/>
                  <a:gd name="T1" fmla="*/ 0 h 382"/>
                  <a:gd name="T2" fmla="*/ 563 w 602"/>
                  <a:gd name="T3" fmla="*/ 0 h 382"/>
                  <a:gd name="T4" fmla="*/ 593 w 602"/>
                  <a:gd name="T5" fmla="*/ 74 h 382"/>
                  <a:gd name="T6" fmla="*/ 602 w 602"/>
                  <a:gd name="T7" fmla="*/ 149 h 382"/>
                  <a:gd name="T8" fmla="*/ 602 w 602"/>
                  <a:gd name="T9" fmla="*/ 228 h 382"/>
                  <a:gd name="T10" fmla="*/ 593 w 602"/>
                  <a:gd name="T11" fmla="*/ 308 h 382"/>
                  <a:gd name="T12" fmla="*/ 563 w 602"/>
                  <a:gd name="T13" fmla="*/ 382 h 382"/>
                  <a:gd name="T14" fmla="*/ 39 w 602"/>
                  <a:gd name="T15" fmla="*/ 382 h 382"/>
                  <a:gd name="T16" fmla="*/ 9 w 602"/>
                  <a:gd name="T17" fmla="*/ 308 h 382"/>
                  <a:gd name="T18" fmla="*/ 0 w 602"/>
                  <a:gd name="T19" fmla="*/ 228 h 382"/>
                  <a:gd name="T20" fmla="*/ 0 w 602"/>
                  <a:gd name="T21" fmla="*/ 149 h 382"/>
                  <a:gd name="T22" fmla="*/ 9 w 602"/>
                  <a:gd name="T23" fmla="*/ 74 h 382"/>
                  <a:gd name="T24" fmla="*/ 39 w 602"/>
                  <a:gd name="T25" fmla="*/ 0 h 3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02" h="382">
                    <a:moveTo>
                      <a:pt x="39" y="0"/>
                    </a:moveTo>
                    <a:lnTo>
                      <a:pt x="563" y="0"/>
                    </a:lnTo>
                    <a:lnTo>
                      <a:pt x="593" y="74"/>
                    </a:lnTo>
                    <a:lnTo>
                      <a:pt x="602" y="149"/>
                    </a:lnTo>
                    <a:lnTo>
                      <a:pt x="602" y="228"/>
                    </a:lnTo>
                    <a:lnTo>
                      <a:pt x="593" y="308"/>
                    </a:lnTo>
                    <a:lnTo>
                      <a:pt x="563" y="382"/>
                    </a:lnTo>
                    <a:lnTo>
                      <a:pt x="39" y="382"/>
                    </a:lnTo>
                    <a:lnTo>
                      <a:pt x="9" y="308"/>
                    </a:lnTo>
                    <a:lnTo>
                      <a:pt x="0" y="228"/>
                    </a:lnTo>
                    <a:lnTo>
                      <a:pt x="0" y="149"/>
                    </a:lnTo>
                    <a:lnTo>
                      <a:pt x="9" y="74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2256" y="1246"/>
                <a:ext cx="602" cy="382"/>
              </a:xfrm>
              <a:custGeom>
                <a:avLst/>
                <a:gdLst>
                  <a:gd name="T0" fmla="*/ 39 w 602"/>
                  <a:gd name="T1" fmla="*/ 0 h 382"/>
                  <a:gd name="T2" fmla="*/ 563 w 602"/>
                  <a:gd name="T3" fmla="*/ 0 h 382"/>
                  <a:gd name="T4" fmla="*/ 593 w 602"/>
                  <a:gd name="T5" fmla="*/ 74 h 382"/>
                  <a:gd name="T6" fmla="*/ 602 w 602"/>
                  <a:gd name="T7" fmla="*/ 149 h 382"/>
                  <a:gd name="T8" fmla="*/ 602 w 602"/>
                  <a:gd name="T9" fmla="*/ 228 h 382"/>
                  <a:gd name="T10" fmla="*/ 593 w 602"/>
                  <a:gd name="T11" fmla="*/ 308 h 382"/>
                  <a:gd name="T12" fmla="*/ 563 w 602"/>
                  <a:gd name="T13" fmla="*/ 382 h 382"/>
                  <a:gd name="T14" fmla="*/ 39 w 602"/>
                  <a:gd name="T15" fmla="*/ 382 h 382"/>
                  <a:gd name="T16" fmla="*/ 9 w 602"/>
                  <a:gd name="T17" fmla="*/ 308 h 382"/>
                  <a:gd name="T18" fmla="*/ 0 w 602"/>
                  <a:gd name="T19" fmla="*/ 228 h 382"/>
                  <a:gd name="T20" fmla="*/ 0 w 602"/>
                  <a:gd name="T21" fmla="*/ 149 h 382"/>
                  <a:gd name="T22" fmla="*/ 9 w 602"/>
                  <a:gd name="T23" fmla="*/ 74 h 382"/>
                  <a:gd name="T24" fmla="*/ 39 w 602"/>
                  <a:gd name="T25" fmla="*/ 0 h 3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02" h="382">
                    <a:moveTo>
                      <a:pt x="39" y="0"/>
                    </a:moveTo>
                    <a:lnTo>
                      <a:pt x="563" y="0"/>
                    </a:lnTo>
                    <a:lnTo>
                      <a:pt x="593" y="74"/>
                    </a:lnTo>
                    <a:lnTo>
                      <a:pt x="602" y="149"/>
                    </a:lnTo>
                    <a:lnTo>
                      <a:pt x="602" y="228"/>
                    </a:lnTo>
                    <a:lnTo>
                      <a:pt x="593" y="308"/>
                    </a:lnTo>
                    <a:lnTo>
                      <a:pt x="563" y="382"/>
                    </a:lnTo>
                    <a:lnTo>
                      <a:pt x="39" y="382"/>
                    </a:lnTo>
                    <a:lnTo>
                      <a:pt x="9" y="308"/>
                    </a:lnTo>
                    <a:lnTo>
                      <a:pt x="0" y="228"/>
                    </a:lnTo>
                    <a:lnTo>
                      <a:pt x="0" y="149"/>
                    </a:lnTo>
                    <a:lnTo>
                      <a:pt x="9" y="74"/>
                    </a:lnTo>
                    <a:lnTo>
                      <a:pt x="39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2775" y="1246"/>
                <a:ext cx="44" cy="382"/>
              </a:xfrm>
              <a:custGeom>
                <a:avLst/>
                <a:gdLst>
                  <a:gd name="T0" fmla="*/ 44 w 44"/>
                  <a:gd name="T1" fmla="*/ 0 h 382"/>
                  <a:gd name="T2" fmla="*/ 15 w 44"/>
                  <a:gd name="T3" fmla="*/ 74 h 382"/>
                  <a:gd name="T4" fmla="*/ 0 w 44"/>
                  <a:gd name="T5" fmla="*/ 149 h 382"/>
                  <a:gd name="T6" fmla="*/ 0 w 44"/>
                  <a:gd name="T7" fmla="*/ 228 h 382"/>
                  <a:gd name="T8" fmla="*/ 15 w 44"/>
                  <a:gd name="T9" fmla="*/ 308 h 382"/>
                  <a:gd name="T10" fmla="*/ 44 w 44"/>
                  <a:gd name="T11" fmla="*/ 382 h 3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4" h="382">
                    <a:moveTo>
                      <a:pt x="44" y="0"/>
                    </a:moveTo>
                    <a:lnTo>
                      <a:pt x="15" y="74"/>
                    </a:lnTo>
                    <a:lnTo>
                      <a:pt x="0" y="149"/>
                    </a:lnTo>
                    <a:lnTo>
                      <a:pt x="0" y="228"/>
                    </a:lnTo>
                    <a:lnTo>
                      <a:pt x="15" y="308"/>
                    </a:lnTo>
                    <a:lnTo>
                      <a:pt x="44" y="382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290" y="1328"/>
                <a:ext cx="5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 smtClean="0">
                    <a:solidFill>
                      <a:srgbClr val="000000"/>
                    </a:solidFill>
                    <a:latin typeface="Cambria" pitchFamily="18" charset="0"/>
                    <a:ea typeface="黑体" pitchFamily="49" charset="-122"/>
                  </a:rPr>
                  <a:t>Global 6h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 smtClean="0">
                    <a:solidFill>
                      <a:srgbClr val="000000"/>
                    </a:solidFill>
                    <a:latin typeface="Cambria" pitchFamily="18" charset="0"/>
                    <a:ea typeface="黑体" pitchFamily="49" charset="-122"/>
                  </a:rPr>
                  <a:t>forecast field</a:t>
                </a:r>
                <a:endParaRPr lang="zh-CN" altLang="en-US" sz="2400" dirty="0">
                  <a:solidFill>
                    <a:prstClr val="black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2236" y="2933"/>
                <a:ext cx="622" cy="376"/>
              </a:xfrm>
              <a:custGeom>
                <a:avLst/>
                <a:gdLst>
                  <a:gd name="T0" fmla="*/ 44 w 622"/>
                  <a:gd name="T1" fmla="*/ 0 h 376"/>
                  <a:gd name="T2" fmla="*/ 583 w 622"/>
                  <a:gd name="T3" fmla="*/ 0 h 376"/>
                  <a:gd name="T4" fmla="*/ 613 w 622"/>
                  <a:gd name="T5" fmla="*/ 74 h 376"/>
                  <a:gd name="T6" fmla="*/ 622 w 622"/>
                  <a:gd name="T7" fmla="*/ 148 h 376"/>
                  <a:gd name="T8" fmla="*/ 622 w 622"/>
                  <a:gd name="T9" fmla="*/ 228 h 376"/>
                  <a:gd name="T10" fmla="*/ 613 w 622"/>
                  <a:gd name="T11" fmla="*/ 308 h 376"/>
                  <a:gd name="T12" fmla="*/ 583 w 622"/>
                  <a:gd name="T13" fmla="*/ 376 h 376"/>
                  <a:gd name="T14" fmla="*/ 44 w 622"/>
                  <a:gd name="T15" fmla="*/ 376 h 376"/>
                  <a:gd name="T16" fmla="*/ 15 w 622"/>
                  <a:gd name="T17" fmla="*/ 308 h 376"/>
                  <a:gd name="T18" fmla="*/ 0 w 622"/>
                  <a:gd name="T19" fmla="*/ 228 h 376"/>
                  <a:gd name="T20" fmla="*/ 0 w 622"/>
                  <a:gd name="T21" fmla="*/ 148 h 376"/>
                  <a:gd name="T22" fmla="*/ 15 w 622"/>
                  <a:gd name="T23" fmla="*/ 74 h 376"/>
                  <a:gd name="T24" fmla="*/ 44 w 622"/>
                  <a:gd name="T25" fmla="*/ 0 h 3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22" h="376">
                    <a:moveTo>
                      <a:pt x="44" y="0"/>
                    </a:moveTo>
                    <a:lnTo>
                      <a:pt x="583" y="0"/>
                    </a:lnTo>
                    <a:lnTo>
                      <a:pt x="613" y="74"/>
                    </a:lnTo>
                    <a:lnTo>
                      <a:pt x="622" y="148"/>
                    </a:lnTo>
                    <a:lnTo>
                      <a:pt x="622" y="228"/>
                    </a:lnTo>
                    <a:lnTo>
                      <a:pt x="613" y="308"/>
                    </a:lnTo>
                    <a:lnTo>
                      <a:pt x="583" y="376"/>
                    </a:lnTo>
                    <a:lnTo>
                      <a:pt x="44" y="376"/>
                    </a:lnTo>
                    <a:lnTo>
                      <a:pt x="15" y="308"/>
                    </a:lnTo>
                    <a:lnTo>
                      <a:pt x="0" y="228"/>
                    </a:lnTo>
                    <a:lnTo>
                      <a:pt x="0" y="148"/>
                    </a:lnTo>
                    <a:lnTo>
                      <a:pt x="15" y="7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2236" y="2933"/>
                <a:ext cx="622" cy="376"/>
              </a:xfrm>
              <a:custGeom>
                <a:avLst/>
                <a:gdLst>
                  <a:gd name="T0" fmla="*/ 44 w 622"/>
                  <a:gd name="T1" fmla="*/ 0 h 376"/>
                  <a:gd name="T2" fmla="*/ 583 w 622"/>
                  <a:gd name="T3" fmla="*/ 0 h 376"/>
                  <a:gd name="T4" fmla="*/ 613 w 622"/>
                  <a:gd name="T5" fmla="*/ 74 h 376"/>
                  <a:gd name="T6" fmla="*/ 622 w 622"/>
                  <a:gd name="T7" fmla="*/ 148 h 376"/>
                  <a:gd name="T8" fmla="*/ 622 w 622"/>
                  <a:gd name="T9" fmla="*/ 228 h 376"/>
                  <a:gd name="T10" fmla="*/ 613 w 622"/>
                  <a:gd name="T11" fmla="*/ 308 h 376"/>
                  <a:gd name="T12" fmla="*/ 583 w 622"/>
                  <a:gd name="T13" fmla="*/ 376 h 376"/>
                  <a:gd name="T14" fmla="*/ 44 w 622"/>
                  <a:gd name="T15" fmla="*/ 376 h 376"/>
                  <a:gd name="T16" fmla="*/ 15 w 622"/>
                  <a:gd name="T17" fmla="*/ 308 h 376"/>
                  <a:gd name="T18" fmla="*/ 0 w 622"/>
                  <a:gd name="T19" fmla="*/ 228 h 376"/>
                  <a:gd name="T20" fmla="*/ 0 w 622"/>
                  <a:gd name="T21" fmla="*/ 148 h 376"/>
                  <a:gd name="T22" fmla="*/ 15 w 622"/>
                  <a:gd name="T23" fmla="*/ 74 h 376"/>
                  <a:gd name="T24" fmla="*/ 44 w 622"/>
                  <a:gd name="T25" fmla="*/ 0 h 3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22" h="376">
                    <a:moveTo>
                      <a:pt x="44" y="0"/>
                    </a:moveTo>
                    <a:lnTo>
                      <a:pt x="583" y="0"/>
                    </a:lnTo>
                    <a:lnTo>
                      <a:pt x="613" y="74"/>
                    </a:lnTo>
                    <a:lnTo>
                      <a:pt x="622" y="148"/>
                    </a:lnTo>
                    <a:lnTo>
                      <a:pt x="622" y="228"/>
                    </a:lnTo>
                    <a:lnTo>
                      <a:pt x="613" y="308"/>
                    </a:lnTo>
                    <a:lnTo>
                      <a:pt x="583" y="376"/>
                    </a:lnTo>
                    <a:lnTo>
                      <a:pt x="44" y="376"/>
                    </a:lnTo>
                    <a:lnTo>
                      <a:pt x="15" y="308"/>
                    </a:lnTo>
                    <a:lnTo>
                      <a:pt x="0" y="228"/>
                    </a:lnTo>
                    <a:lnTo>
                      <a:pt x="0" y="148"/>
                    </a:lnTo>
                    <a:lnTo>
                      <a:pt x="15" y="74"/>
                    </a:lnTo>
                    <a:lnTo>
                      <a:pt x="44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2775" y="2933"/>
                <a:ext cx="44" cy="376"/>
              </a:xfrm>
              <a:custGeom>
                <a:avLst/>
                <a:gdLst>
                  <a:gd name="T0" fmla="*/ 44 w 44"/>
                  <a:gd name="T1" fmla="*/ 0 h 376"/>
                  <a:gd name="T2" fmla="*/ 15 w 44"/>
                  <a:gd name="T3" fmla="*/ 74 h 376"/>
                  <a:gd name="T4" fmla="*/ 0 w 44"/>
                  <a:gd name="T5" fmla="*/ 148 h 376"/>
                  <a:gd name="T6" fmla="*/ 0 w 44"/>
                  <a:gd name="T7" fmla="*/ 228 h 376"/>
                  <a:gd name="T8" fmla="*/ 15 w 44"/>
                  <a:gd name="T9" fmla="*/ 308 h 376"/>
                  <a:gd name="T10" fmla="*/ 44 w 44"/>
                  <a:gd name="T11" fmla="*/ 376 h 3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4" h="376">
                    <a:moveTo>
                      <a:pt x="44" y="0"/>
                    </a:moveTo>
                    <a:lnTo>
                      <a:pt x="15" y="74"/>
                    </a:lnTo>
                    <a:lnTo>
                      <a:pt x="0" y="148"/>
                    </a:lnTo>
                    <a:lnTo>
                      <a:pt x="0" y="228"/>
                    </a:lnTo>
                    <a:lnTo>
                      <a:pt x="15" y="308"/>
                    </a:lnTo>
                    <a:lnTo>
                      <a:pt x="44" y="37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433" y="2999"/>
                <a:ext cx="21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 smtClean="0">
                    <a:solidFill>
                      <a:srgbClr val="000000"/>
                    </a:solidFill>
                    <a:latin typeface="Cambria" pitchFamily="18" charset="0"/>
                    <a:ea typeface="黑体" pitchFamily="49" charset="-122"/>
                  </a:rPr>
                  <a:t>Static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 smtClean="0">
                    <a:solidFill>
                      <a:srgbClr val="000000"/>
                    </a:solidFill>
                    <a:latin typeface="Cambria" pitchFamily="18" charset="0"/>
                    <a:ea typeface="黑体" pitchFamily="49" charset="-122"/>
                  </a:rPr>
                  <a:t>Data</a:t>
                </a:r>
                <a:endParaRPr lang="zh-CN" altLang="en-US" sz="2400" dirty="0">
                  <a:solidFill>
                    <a:prstClr val="black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168" y="1278"/>
                <a:ext cx="583" cy="318"/>
              </a:xfrm>
              <a:custGeom>
                <a:avLst/>
                <a:gdLst>
                  <a:gd name="T0" fmla="*/ 0 w 583"/>
                  <a:gd name="T1" fmla="*/ 0 h 318"/>
                  <a:gd name="T2" fmla="*/ 583 w 583"/>
                  <a:gd name="T3" fmla="*/ 0 h 318"/>
                  <a:gd name="T4" fmla="*/ 583 w 583"/>
                  <a:gd name="T5" fmla="*/ 318 h 318"/>
                  <a:gd name="T6" fmla="*/ 0 w 583"/>
                  <a:gd name="T7" fmla="*/ 318 h 318"/>
                  <a:gd name="T8" fmla="*/ 0 w 583"/>
                  <a:gd name="T9" fmla="*/ 0 h 318"/>
                  <a:gd name="T10" fmla="*/ 10 w 583"/>
                  <a:gd name="T11" fmla="*/ 0 h 318"/>
                  <a:gd name="T12" fmla="*/ 583 w 583"/>
                  <a:gd name="T13" fmla="*/ 0 h 318"/>
                  <a:gd name="T14" fmla="*/ 583 w 583"/>
                  <a:gd name="T15" fmla="*/ 313 h 318"/>
                  <a:gd name="T16" fmla="*/ 10 w 583"/>
                  <a:gd name="T17" fmla="*/ 313 h 318"/>
                  <a:gd name="T18" fmla="*/ 10 w 583"/>
                  <a:gd name="T19" fmla="*/ 0 h 3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83" h="318">
                    <a:moveTo>
                      <a:pt x="0" y="0"/>
                    </a:moveTo>
                    <a:lnTo>
                      <a:pt x="583" y="0"/>
                    </a:lnTo>
                    <a:lnTo>
                      <a:pt x="583" y="318"/>
                    </a:lnTo>
                    <a:lnTo>
                      <a:pt x="0" y="31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83" y="0"/>
                    </a:lnTo>
                    <a:lnTo>
                      <a:pt x="583" y="313"/>
                    </a:lnTo>
                    <a:lnTo>
                      <a:pt x="10" y="31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78" y="1278"/>
                <a:ext cx="573" cy="313"/>
              </a:xfrm>
              <a:custGeom>
                <a:avLst/>
                <a:gdLst>
                  <a:gd name="T0" fmla="*/ 0 w 573"/>
                  <a:gd name="T1" fmla="*/ 0 h 313"/>
                  <a:gd name="T2" fmla="*/ 573 w 573"/>
                  <a:gd name="T3" fmla="*/ 0 h 313"/>
                  <a:gd name="T4" fmla="*/ 573 w 573"/>
                  <a:gd name="T5" fmla="*/ 313 h 313"/>
                  <a:gd name="T6" fmla="*/ 0 w 573"/>
                  <a:gd name="T7" fmla="*/ 313 h 313"/>
                  <a:gd name="T8" fmla="*/ 0 w 573"/>
                  <a:gd name="T9" fmla="*/ 0 h 313"/>
                  <a:gd name="T10" fmla="*/ 9 w 573"/>
                  <a:gd name="T11" fmla="*/ 0 h 313"/>
                  <a:gd name="T12" fmla="*/ 573 w 573"/>
                  <a:gd name="T13" fmla="*/ 0 h 313"/>
                  <a:gd name="T14" fmla="*/ 573 w 573"/>
                  <a:gd name="T15" fmla="*/ 308 h 313"/>
                  <a:gd name="T16" fmla="*/ 9 w 573"/>
                  <a:gd name="T17" fmla="*/ 308 h 313"/>
                  <a:gd name="T18" fmla="*/ 9 w 573"/>
                  <a:gd name="T19" fmla="*/ 0 h 3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73" h="313">
                    <a:moveTo>
                      <a:pt x="0" y="0"/>
                    </a:moveTo>
                    <a:lnTo>
                      <a:pt x="573" y="0"/>
                    </a:lnTo>
                    <a:lnTo>
                      <a:pt x="573" y="313"/>
                    </a:lnTo>
                    <a:lnTo>
                      <a:pt x="0" y="313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573" y="0"/>
                    </a:lnTo>
                    <a:lnTo>
                      <a:pt x="573" y="308"/>
                    </a:lnTo>
                    <a:lnTo>
                      <a:pt x="9" y="30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6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187" y="1278"/>
                <a:ext cx="564" cy="308"/>
              </a:xfrm>
              <a:custGeom>
                <a:avLst/>
                <a:gdLst>
                  <a:gd name="T0" fmla="*/ 0 w 564"/>
                  <a:gd name="T1" fmla="*/ 0 h 308"/>
                  <a:gd name="T2" fmla="*/ 564 w 564"/>
                  <a:gd name="T3" fmla="*/ 0 h 308"/>
                  <a:gd name="T4" fmla="*/ 564 w 564"/>
                  <a:gd name="T5" fmla="*/ 308 h 308"/>
                  <a:gd name="T6" fmla="*/ 0 w 564"/>
                  <a:gd name="T7" fmla="*/ 308 h 308"/>
                  <a:gd name="T8" fmla="*/ 0 w 564"/>
                  <a:gd name="T9" fmla="*/ 0 h 308"/>
                  <a:gd name="T10" fmla="*/ 10 w 564"/>
                  <a:gd name="T11" fmla="*/ 0 h 308"/>
                  <a:gd name="T12" fmla="*/ 564 w 564"/>
                  <a:gd name="T13" fmla="*/ 0 h 308"/>
                  <a:gd name="T14" fmla="*/ 564 w 564"/>
                  <a:gd name="T15" fmla="*/ 302 h 308"/>
                  <a:gd name="T16" fmla="*/ 10 w 564"/>
                  <a:gd name="T17" fmla="*/ 302 h 308"/>
                  <a:gd name="T18" fmla="*/ 10 w 564"/>
                  <a:gd name="T19" fmla="*/ 0 h 3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4" h="308">
                    <a:moveTo>
                      <a:pt x="0" y="0"/>
                    </a:moveTo>
                    <a:lnTo>
                      <a:pt x="564" y="0"/>
                    </a:lnTo>
                    <a:lnTo>
                      <a:pt x="564" y="308"/>
                    </a:lnTo>
                    <a:lnTo>
                      <a:pt x="0" y="30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64" y="0"/>
                    </a:lnTo>
                    <a:lnTo>
                      <a:pt x="564" y="302"/>
                    </a:lnTo>
                    <a:lnTo>
                      <a:pt x="10" y="30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6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auto">
              <a:xfrm>
                <a:off x="197" y="1278"/>
                <a:ext cx="554" cy="302"/>
              </a:xfrm>
              <a:custGeom>
                <a:avLst/>
                <a:gdLst>
                  <a:gd name="T0" fmla="*/ 0 w 554"/>
                  <a:gd name="T1" fmla="*/ 0 h 302"/>
                  <a:gd name="T2" fmla="*/ 554 w 554"/>
                  <a:gd name="T3" fmla="*/ 0 h 302"/>
                  <a:gd name="T4" fmla="*/ 554 w 554"/>
                  <a:gd name="T5" fmla="*/ 302 h 302"/>
                  <a:gd name="T6" fmla="*/ 0 w 554"/>
                  <a:gd name="T7" fmla="*/ 302 h 302"/>
                  <a:gd name="T8" fmla="*/ 0 w 554"/>
                  <a:gd name="T9" fmla="*/ 0 h 302"/>
                  <a:gd name="T10" fmla="*/ 10 w 554"/>
                  <a:gd name="T11" fmla="*/ 0 h 302"/>
                  <a:gd name="T12" fmla="*/ 554 w 554"/>
                  <a:gd name="T13" fmla="*/ 0 h 302"/>
                  <a:gd name="T14" fmla="*/ 554 w 554"/>
                  <a:gd name="T15" fmla="*/ 297 h 302"/>
                  <a:gd name="T16" fmla="*/ 10 w 554"/>
                  <a:gd name="T17" fmla="*/ 297 h 302"/>
                  <a:gd name="T18" fmla="*/ 10 w 554"/>
                  <a:gd name="T19" fmla="*/ 0 h 3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4" h="302">
                    <a:moveTo>
                      <a:pt x="0" y="0"/>
                    </a:moveTo>
                    <a:lnTo>
                      <a:pt x="554" y="0"/>
                    </a:lnTo>
                    <a:lnTo>
                      <a:pt x="554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54" y="0"/>
                    </a:lnTo>
                    <a:lnTo>
                      <a:pt x="554" y="297"/>
                    </a:lnTo>
                    <a:lnTo>
                      <a:pt x="10" y="29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6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207" y="1278"/>
                <a:ext cx="544" cy="297"/>
              </a:xfrm>
              <a:custGeom>
                <a:avLst/>
                <a:gdLst>
                  <a:gd name="T0" fmla="*/ 0 w 544"/>
                  <a:gd name="T1" fmla="*/ 0 h 297"/>
                  <a:gd name="T2" fmla="*/ 544 w 544"/>
                  <a:gd name="T3" fmla="*/ 0 h 297"/>
                  <a:gd name="T4" fmla="*/ 544 w 544"/>
                  <a:gd name="T5" fmla="*/ 297 h 297"/>
                  <a:gd name="T6" fmla="*/ 0 w 544"/>
                  <a:gd name="T7" fmla="*/ 297 h 297"/>
                  <a:gd name="T8" fmla="*/ 0 w 544"/>
                  <a:gd name="T9" fmla="*/ 0 h 297"/>
                  <a:gd name="T10" fmla="*/ 10 w 544"/>
                  <a:gd name="T11" fmla="*/ 0 h 297"/>
                  <a:gd name="T12" fmla="*/ 544 w 544"/>
                  <a:gd name="T13" fmla="*/ 0 h 297"/>
                  <a:gd name="T14" fmla="*/ 544 w 544"/>
                  <a:gd name="T15" fmla="*/ 292 h 297"/>
                  <a:gd name="T16" fmla="*/ 10 w 544"/>
                  <a:gd name="T17" fmla="*/ 292 h 297"/>
                  <a:gd name="T18" fmla="*/ 10 w 544"/>
                  <a:gd name="T19" fmla="*/ 0 h 2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44" h="297">
                    <a:moveTo>
                      <a:pt x="0" y="0"/>
                    </a:moveTo>
                    <a:lnTo>
                      <a:pt x="544" y="0"/>
                    </a:lnTo>
                    <a:lnTo>
                      <a:pt x="544" y="297"/>
                    </a:lnTo>
                    <a:lnTo>
                      <a:pt x="0" y="29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44" y="0"/>
                    </a:lnTo>
                    <a:lnTo>
                      <a:pt x="544" y="292"/>
                    </a:lnTo>
                    <a:lnTo>
                      <a:pt x="10" y="29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F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Freeform 40"/>
              <p:cNvSpPr>
                <a:spLocks noEditPoints="1"/>
              </p:cNvSpPr>
              <p:nvPr/>
            </p:nvSpPr>
            <p:spPr bwMode="auto">
              <a:xfrm>
                <a:off x="217" y="1278"/>
                <a:ext cx="534" cy="292"/>
              </a:xfrm>
              <a:custGeom>
                <a:avLst/>
                <a:gdLst>
                  <a:gd name="T0" fmla="*/ 0 w 534"/>
                  <a:gd name="T1" fmla="*/ 0 h 292"/>
                  <a:gd name="T2" fmla="*/ 534 w 534"/>
                  <a:gd name="T3" fmla="*/ 0 h 292"/>
                  <a:gd name="T4" fmla="*/ 534 w 534"/>
                  <a:gd name="T5" fmla="*/ 292 h 292"/>
                  <a:gd name="T6" fmla="*/ 0 w 534"/>
                  <a:gd name="T7" fmla="*/ 292 h 292"/>
                  <a:gd name="T8" fmla="*/ 0 w 534"/>
                  <a:gd name="T9" fmla="*/ 0 h 292"/>
                  <a:gd name="T10" fmla="*/ 10 w 534"/>
                  <a:gd name="T11" fmla="*/ 0 h 292"/>
                  <a:gd name="T12" fmla="*/ 534 w 534"/>
                  <a:gd name="T13" fmla="*/ 0 h 292"/>
                  <a:gd name="T14" fmla="*/ 534 w 534"/>
                  <a:gd name="T15" fmla="*/ 286 h 292"/>
                  <a:gd name="T16" fmla="*/ 10 w 534"/>
                  <a:gd name="T17" fmla="*/ 286 h 292"/>
                  <a:gd name="T18" fmla="*/ 10 w 534"/>
                  <a:gd name="T19" fmla="*/ 0 h 2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34" h="292">
                    <a:moveTo>
                      <a:pt x="0" y="0"/>
                    </a:moveTo>
                    <a:lnTo>
                      <a:pt x="534" y="0"/>
                    </a:lnTo>
                    <a:lnTo>
                      <a:pt x="534" y="292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34" y="0"/>
                    </a:lnTo>
                    <a:lnTo>
                      <a:pt x="534" y="286"/>
                    </a:lnTo>
                    <a:lnTo>
                      <a:pt x="10" y="28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227" y="1278"/>
                <a:ext cx="524" cy="286"/>
              </a:xfrm>
              <a:custGeom>
                <a:avLst/>
                <a:gdLst>
                  <a:gd name="T0" fmla="*/ 0 w 524"/>
                  <a:gd name="T1" fmla="*/ 0 h 286"/>
                  <a:gd name="T2" fmla="*/ 524 w 524"/>
                  <a:gd name="T3" fmla="*/ 0 h 286"/>
                  <a:gd name="T4" fmla="*/ 524 w 524"/>
                  <a:gd name="T5" fmla="*/ 286 h 286"/>
                  <a:gd name="T6" fmla="*/ 0 w 524"/>
                  <a:gd name="T7" fmla="*/ 286 h 286"/>
                  <a:gd name="T8" fmla="*/ 0 w 524"/>
                  <a:gd name="T9" fmla="*/ 0 h 286"/>
                  <a:gd name="T10" fmla="*/ 9 w 524"/>
                  <a:gd name="T11" fmla="*/ 0 h 286"/>
                  <a:gd name="T12" fmla="*/ 524 w 524"/>
                  <a:gd name="T13" fmla="*/ 0 h 286"/>
                  <a:gd name="T14" fmla="*/ 524 w 524"/>
                  <a:gd name="T15" fmla="*/ 281 h 286"/>
                  <a:gd name="T16" fmla="*/ 9 w 524"/>
                  <a:gd name="T17" fmla="*/ 281 h 286"/>
                  <a:gd name="T18" fmla="*/ 9 w 524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4" h="286">
                    <a:moveTo>
                      <a:pt x="0" y="0"/>
                    </a:moveTo>
                    <a:lnTo>
                      <a:pt x="524" y="0"/>
                    </a:lnTo>
                    <a:lnTo>
                      <a:pt x="524" y="286"/>
                    </a:lnTo>
                    <a:lnTo>
                      <a:pt x="0" y="28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524" y="0"/>
                    </a:lnTo>
                    <a:lnTo>
                      <a:pt x="524" y="281"/>
                    </a:lnTo>
                    <a:lnTo>
                      <a:pt x="9" y="28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5B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" name="Freeform 42"/>
              <p:cNvSpPr>
                <a:spLocks noEditPoints="1"/>
              </p:cNvSpPr>
              <p:nvPr/>
            </p:nvSpPr>
            <p:spPr bwMode="auto">
              <a:xfrm>
                <a:off x="236" y="1278"/>
                <a:ext cx="515" cy="281"/>
              </a:xfrm>
              <a:custGeom>
                <a:avLst/>
                <a:gdLst>
                  <a:gd name="T0" fmla="*/ 0 w 515"/>
                  <a:gd name="T1" fmla="*/ 0 h 281"/>
                  <a:gd name="T2" fmla="*/ 515 w 515"/>
                  <a:gd name="T3" fmla="*/ 0 h 281"/>
                  <a:gd name="T4" fmla="*/ 515 w 515"/>
                  <a:gd name="T5" fmla="*/ 281 h 281"/>
                  <a:gd name="T6" fmla="*/ 0 w 515"/>
                  <a:gd name="T7" fmla="*/ 281 h 281"/>
                  <a:gd name="T8" fmla="*/ 0 w 515"/>
                  <a:gd name="T9" fmla="*/ 0 h 281"/>
                  <a:gd name="T10" fmla="*/ 10 w 515"/>
                  <a:gd name="T11" fmla="*/ 0 h 281"/>
                  <a:gd name="T12" fmla="*/ 515 w 515"/>
                  <a:gd name="T13" fmla="*/ 0 h 281"/>
                  <a:gd name="T14" fmla="*/ 515 w 515"/>
                  <a:gd name="T15" fmla="*/ 276 h 281"/>
                  <a:gd name="T16" fmla="*/ 10 w 515"/>
                  <a:gd name="T17" fmla="*/ 276 h 281"/>
                  <a:gd name="T18" fmla="*/ 10 w 515"/>
                  <a:gd name="T19" fmla="*/ 0 h 2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5" h="281">
                    <a:moveTo>
                      <a:pt x="0" y="0"/>
                    </a:moveTo>
                    <a:lnTo>
                      <a:pt x="515" y="0"/>
                    </a:lnTo>
                    <a:lnTo>
                      <a:pt x="515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15" y="0"/>
                    </a:lnTo>
                    <a:lnTo>
                      <a:pt x="515" y="276"/>
                    </a:lnTo>
                    <a:lnTo>
                      <a:pt x="10" y="27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9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/>
            </p:nvSpPr>
            <p:spPr bwMode="auto">
              <a:xfrm>
                <a:off x="246" y="1278"/>
                <a:ext cx="505" cy="276"/>
              </a:xfrm>
              <a:custGeom>
                <a:avLst/>
                <a:gdLst>
                  <a:gd name="T0" fmla="*/ 0 w 505"/>
                  <a:gd name="T1" fmla="*/ 0 h 276"/>
                  <a:gd name="T2" fmla="*/ 505 w 505"/>
                  <a:gd name="T3" fmla="*/ 0 h 276"/>
                  <a:gd name="T4" fmla="*/ 505 w 505"/>
                  <a:gd name="T5" fmla="*/ 276 h 276"/>
                  <a:gd name="T6" fmla="*/ 0 w 505"/>
                  <a:gd name="T7" fmla="*/ 276 h 276"/>
                  <a:gd name="T8" fmla="*/ 0 w 505"/>
                  <a:gd name="T9" fmla="*/ 0 h 276"/>
                  <a:gd name="T10" fmla="*/ 10 w 505"/>
                  <a:gd name="T11" fmla="*/ 0 h 276"/>
                  <a:gd name="T12" fmla="*/ 505 w 505"/>
                  <a:gd name="T13" fmla="*/ 0 h 276"/>
                  <a:gd name="T14" fmla="*/ 505 w 505"/>
                  <a:gd name="T15" fmla="*/ 271 h 276"/>
                  <a:gd name="T16" fmla="*/ 10 w 505"/>
                  <a:gd name="T17" fmla="*/ 271 h 276"/>
                  <a:gd name="T18" fmla="*/ 10 w 505"/>
                  <a:gd name="T19" fmla="*/ 0 h 2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5" h="276">
                    <a:moveTo>
                      <a:pt x="0" y="0"/>
                    </a:moveTo>
                    <a:lnTo>
                      <a:pt x="505" y="0"/>
                    </a:lnTo>
                    <a:lnTo>
                      <a:pt x="505" y="276"/>
                    </a:lnTo>
                    <a:lnTo>
                      <a:pt x="0" y="27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05" y="0"/>
                    </a:lnTo>
                    <a:lnTo>
                      <a:pt x="505" y="271"/>
                    </a:lnTo>
                    <a:lnTo>
                      <a:pt x="10" y="27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7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" name="Freeform 44"/>
              <p:cNvSpPr>
                <a:spLocks noEditPoints="1"/>
              </p:cNvSpPr>
              <p:nvPr/>
            </p:nvSpPr>
            <p:spPr bwMode="auto">
              <a:xfrm>
                <a:off x="256" y="1278"/>
                <a:ext cx="495" cy="271"/>
              </a:xfrm>
              <a:custGeom>
                <a:avLst/>
                <a:gdLst>
                  <a:gd name="T0" fmla="*/ 0 w 495"/>
                  <a:gd name="T1" fmla="*/ 0 h 271"/>
                  <a:gd name="T2" fmla="*/ 495 w 495"/>
                  <a:gd name="T3" fmla="*/ 0 h 271"/>
                  <a:gd name="T4" fmla="*/ 495 w 495"/>
                  <a:gd name="T5" fmla="*/ 271 h 271"/>
                  <a:gd name="T6" fmla="*/ 0 w 495"/>
                  <a:gd name="T7" fmla="*/ 271 h 271"/>
                  <a:gd name="T8" fmla="*/ 0 w 495"/>
                  <a:gd name="T9" fmla="*/ 0 h 271"/>
                  <a:gd name="T10" fmla="*/ 10 w 495"/>
                  <a:gd name="T11" fmla="*/ 0 h 271"/>
                  <a:gd name="T12" fmla="*/ 495 w 495"/>
                  <a:gd name="T13" fmla="*/ 0 h 271"/>
                  <a:gd name="T14" fmla="*/ 495 w 495"/>
                  <a:gd name="T15" fmla="*/ 265 h 271"/>
                  <a:gd name="T16" fmla="*/ 10 w 495"/>
                  <a:gd name="T17" fmla="*/ 265 h 271"/>
                  <a:gd name="T18" fmla="*/ 10 w 495"/>
                  <a:gd name="T19" fmla="*/ 0 h 2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5" h="271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71"/>
                    </a:lnTo>
                    <a:lnTo>
                      <a:pt x="0" y="27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95" y="0"/>
                    </a:lnTo>
                    <a:lnTo>
                      <a:pt x="495" y="265"/>
                    </a:lnTo>
                    <a:lnTo>
                      <a:pt x="10" y="26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" name="Freeform 45"/>
              <p:cNvSpPr>
                <a:spLocks noEditPoints="1"/>
              </p:cNvSpPr>
              <p:nvPr/>
            </p:nvSpPr>
            <p:spPr bwMode="auto">
              <a:xfrm>
                <a:off x="266" y="1278"/>
                <a:ext cx="485" cy="265"/>
              </a:xfrm>
              <a:custGeom>
                <a:avLst/>
                <a:gdLst>
                  <a:gd name="T0" fmla="*/ 0 w 485"/>
                  <a:gd name="T1" fmla="*/ 0 h 265"/>
                  <a:gd name="T2" fmla="*/ 485 w 485"/>
                  <a:gd name="T3" fmla="*/ 0 h 265"/>
                  <a:gd name="T4" fmla="*/ 485 w 485"/>
                  <a:gd name="T5" fmla="*/ 265 h 265"/>
                  <a:gd name="T6" fmla="*/ 0 w 485"/>
                  <a:gd name="T7" fmla="*/ 265 h 265"/>
                  <a:gd name="T8" fmla="*/ 0 w 485"/>
                  <a:gd name="T9" fmla="*/ 0 h 265"/>
                  <a:gd name="T10" fmla="*/ 10 w 485"/>
                  <a:gd name="T11" fmla="*/ 0 h 265"/>
                  <a:gd name="T12" fmla="*/ 485 w 485"/>
                  <a:gd name="T13" fmla="*/ 0 h 265"/>
                  <a:gd name="T14" fmla="*/ 485 w 485"/>
                  <a:gd name="T15" fmla="*/ 260 h 265"/>
                  <a:gd name="T16" fmla="*/ 10 w 485"/>
                  <a:gd name="T17" fmla="*/ 260 h 265"/>
                  <a:gd name="T18" fmla="*/ 10 w 485"/>
                  <a:gd name="T19" fmla="*/ 0 h 2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5" h="265">
                    <a:moveTo>
                      <a:pt x="0" y="0"/>
                    </a:moveTo>
                    <a:lnTo>
                      <a:pt x="485" y="0"/>
                    </a:lnTo>
                    <a:lnTo>
                      <a:pt x="485" y="265"/>
                    </a:lnTo>
                    <a:lnTo>
                      <a:pt x="0" y="26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85" y="0"/>
                    </a:lnTo>
                    <a:lnTo>
                      <a:pt x="485" y="260"/>
                    </a:lnTo>
                    <a:lnTo>
                      <a:pt x="10" y="26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" name="Freeform 46"/>
              <p:cNvSpPr>
                <a:spLocks noEditPoints="1"/>
              </p:cNvSpPr>
              <p:nvPr/>
            </p:nvSpPr>
            <p:spPr bwMode="auto">
              <a:xfrm>
                <a:off x="276" y="1278"/>
                <a:ext cx="475" cy="260"/>
              </a:xfrm>
              <a:custGeom>
                <a:avLst/>
                <a:gdLst>
                  <a:gd name="T0" fmla="*/ 0 w 475"/>
                  <a:gd name="T1" fmla="*/ 0 h 260"/>
                  <a:gd name="T2" fmla="*/ 475 w 475"/>
                  <a:gd name="T3" fmla="*/ 0 h 260"/>
                  <a:gd name="T4" fmla="*/ 475 w 475"/>
                  <a:gd name="T5" fmla="*/ 260 h 260"/>
                  <a:gd name="T6" fmla="*/ 0 w 475"/>
                  <a:gd name="T7" fmla="*/ 260 h 260"/>
                  <a:gd name="T8" fmla="*/ 0 w 475"/>
                  <a:gd name="T9" fmla="*/ 0 h 260"/>
                  <a:gd name="T10" fmla="*/ 9 w 475"/>
                  <a:gd name="T11" fmla="*/ 0 h 260"/>
                  <a:gd name="T12" fmla="*/ 475 w 475"/>
                  <a:gd name="T13" fmla="*/ 0 h 260"/>
                  <a:gd name="T14" fmla="*/ 475 w 475"/>
                  <a:gd name="T15" fmla="*/ 255 h 260"/>
                  <a:gd name="T16" fmla="*/ 9 w 475"/>
                  <a:gd name="T17" fmla="*/ 255 h 260"/>
                  <a:gd name="T18" fmla="*/ 9 w 475"/>
                  <a:gd name="T19" fmla="*/ 0 h 2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5" h="260">
                    <a:moveTo>
                      <a:pt x="0" y="0"/>
                    </a:moveTo>
                    <a:lnTo>
                      <a:pt x="475" y="0"/>
                    </a:lnTo>
                    <a:lnTo>
                      <a:pt x="475" y="260"/>
                    </a:lnTo>
                    <a:lnTo>
                      <a:pt x="0" y="260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475" y="0"/>
                    </a:lnTo>
                    <a:lnTo>
                      <a:pt x="475" y="255"/>
                    </a:lnTo>
                    <a:lnTo>
                      <a:pt x="9" y="25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" name="Freeform 47"/>
              <p:cNvSpPr>
                <a:spLocks noEditPoints="1"/>
              </p:cNvSpPr>
              <p:nvPr/>
            </p:nvSpPr>
            <p:spPr bwMode="auto">
              <a:xfrm>
                <a:off x="285" y="1278"/>
                <a:ext cx="466" cy="255"/>
              </a:xfrm>
              <a:custGeom>
                <a:avLst/>
                <a:gdLst>
                  <a:gd name="T0" fmla="*/ 0 w 466"/>
                  <a:gd name="T1" fmla="*/ 0 h 255"/>
                  <a:gd name="T2" fmla="*/ 466 w 466"/>
                  <a:gd name="T3" fmla="*/ 0 h 255"/>
                  <a:gd name="T4" fmla="*/ 466 w 466"/>
                  <a:gd name="T5" fmla="*/ 255 h 255"/>
                  <a:gd name="T6" fmla="*/ 0 w 466"/>
                  <a:gd name="T7" fmla="*/ 255 h 255"/>
                  <a:gd name="T8" fmla="*/ 0 w 466"/>
                  <a:gd name="T9" fmla="*/ 0 h 255"/>
                  <a:gd name="T10" fmla="*/ 10 w 466"/>
                  <a:gd name="T11" fmla="*/ 0 h 255"/>
                  <a:gd name="T12" fmla="*/ 466 w 466"/>
                  <a:gd name="T13" fmla="*/ 0 h 255"/>
                  <a:gd name="T14" fmla="*/ 466 w 466"/>
                  <a:gd name="T15" fmla="*/ 249 h 255"/>
                  <a:gd name="T16" fmla="*/ 10 w 466"/>
                  <a:gd name="T17" fmla="*/ 249 h 255"/>
                  <a:gd name="T18" fmla="*/ 10 w 466"/>
                  <a:gd name="T19" fmla="*/ 0 h 2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66" h="255">
                    <a:moveTo>
                      <a:pt x="0" y="0"/>
                    </a:moveTo>
                    <a:lnTo>
                      <a:pt x="466" y="0"/>
                    </a:lnTo>
                    <a:lnTo>
                      <a:pt x="466" y="255"/>
                    </a:lnTo>
                    <a:lnTo>
                      <a:pt x="0" y="25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66" y="0"/>
                    </a:lnTo>
                    <a:lnTo>
                      <a:pt x="466" y="249"/>
                    </a:lnTo>
                    <a:lnTo>
                      <a:pt x="10" y="24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" name="Freeform 48"/>
              <p:cNvSpPr>
                <a:spLocks noEditPoints="1"/>
              </p:cNvSpPr>
              <p:nvPr/>
            </p:nvSpPr>
            <p:spPr bwMode="auto">
              <a:xfrm>
                <a:off x="295" y="1278"/>
                <a:ext cx="456" cy="249"/>
              </a:xfrm>
              <a:custGeom>
                <a:avLst/>
                <a:gdLst>
                  <a:gd name="T0" fmla="*/ 0 w 456"/>
                  <a:gd name="T1" fmla="*/ 0 h 249"/>
                  <a:gd name="T2" fmla="*/ 456 w 456"/>
                  <a:gd name="T3" fmla="*/ 0 h 249"/>
                  <a:gd name="T4" fmla="*/ 456 w 456"/>
                  <a:gd name="T5" fmla="*/ 249 h 249"/>
                  <a:gd name="T6" fmla="*/ 0 w 456"/>
                  <a:gd name="T7" fmla="*/ 249 h 249"/>
                  <a:gd name="T8" fmla="*/ 0 w 456"/>
                  <a:gd name="T9" fmla="*/ 0 h 249"/>
                  <a:gd name="T10" fmla="*/ 10 w 456"/>
                  <a:gd name="T11" fmla="*/ 0 h 249"/>
                  <a:gd name="T12" fmla="*/ 456 w 456"/>
                  <a:gd name="T13" fmla="*/ 0 h 249"/>
                  <a:gd name="T14" fmla="*/ 456 w 456"/>
                  <a:gd name="T15" fmla="*/ 244 h 249"/>
                  <a:gd name="T16" fmla="*/ 10 w 456"/>
                  <a:gd name="T17" fmla="*/ 244 h 249"/>
                  <a:gd name="T18" fmla="*/ 10 w 456"/>
                  <a:gd name="T19" fmla="*/ 0 h 2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6" h="249">
                    <a:moveTo>
                      <a:pt x="0" y="0"/>
                    </a:moveTo>
                    <a:lnTo>
                      <a:pt x="456" y="0"/>
                    </a:lnTo>
                    <a:lnTo>
                      <a:pt x="456" y="249"/>
                    </a:lnTo>
                    <a:lnTo>
                      <a:pt x="0" y="24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56" y="0"/>
                    </a:lnTo>
                    <a:lnTo>
                      <a:pt x="456" y="244"/>
                    </a:lnTo>
                    <a:lnTo>
                      <a:pt x="10" y="24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C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" name="Freeform 49"/>
              <p:cNvSpPr>
                <a:spLocks noEditPoints="1"/>
              </p:cNvSpPr>
              <p:nvPr/>
            </p:nvSpPr>
            <p:spPr bwMode="auto">
              <a:xfrm>
                <a:off x="305" y="1278"/>
                <a:ext cx="446" cy="244"/>
              </a:xfrm>
              <a:custGeom>
                <a:avLst/>
                <a:gdLst>
                  <a:gd name="T0" fmla="*/ 0 w 446"/>
                  <a:gd name="T1" fmla="*/ 0 h 244"/>
                  <a:gd name="T2" fmla="*/ 446 w 446"/>
                  <a:gd name="T3" fmla="*/ 0 h 244"/>
                  <a:gd name="T4" fmla="*/ 446 w 446"/>
                  <a:gd name="T5" fmla="*/ 244 h 244"/>
                  <a:gd name="T6" fmla="*/ 0 w 446"/>
                  <a:gd name="T7" fmla="*/ 244 h 244"/>
                  <a:gd name="T8" fmla="*/ 0 w 446"/>
                  <a:gd name="T9" fmla="*/ 0 h 244"/>
                  <a:gd name="T10" fmla="*/ 10 w 446"/>
                  <a:gd name="T11" fmla="*/ 0 h 244"/>
                  <a:gd name="T12" fmla="*/ 446 w 446"/>
                  <a:gd name="T13" fmla="*/ 0 h 244"/>
                  <a:gd name="T14" fmla="*/ 446 w 446"/>
                  <a:gd name="T15" fmla="*/ 239 h 244"/>
                  <a:gd name="T16" fmla="*/ 10 w 446"/>
                  <a:gd name="T17" fmla="*/ 239 h 244"/>
                  <a:gd name="T18" fmla="*/ 10 w 446"/>
                  <a:gd name="T19" fmla="*/ 0 h 2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6" h="244">
                    <a:moveTo>
                      <a:pt x="0" y="0"/>
                    </a:moveTo>
                    <a:lnTo>
                      <a:pt x="446" y="0"/>
                    </a:lnTo>
                    <a:lnTo>
                      <a:pt x="446" y="244"/>
                    </a:lnTo>
                    <a:lnTo>
                      <a:pt x="0" y="24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46" y="0"/>
                    </a:lnTo>
                    <a:lnTo>
                      <a:pt x="446" y="239"/>
                    </a:lnTo>
                    <a:lnTo>
                      <a:pt x="10" y="23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A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" name="Freeform 50"/>
              <p:cNvSpPr>
                <a:spLocks noEditPoints="1"/>
              </p:cNvSpPr>
              <p:nvPr/>
            </p:nvSpPr>
            <p:spPr bwMode="auto">
              <a:xfrm>
                <a:off x="315" y="1278"/>
                <a:ext cx="436" cy="239"/>
              </a:xfrm>
              <a:custGeom>
                <a:avLst/>
                <a:gdLst>
                  <a:gd name="T0" fmla="*/ 0 w 436"/>
                  <a:gd name="T1" fmla="*/ 0 h 239"/>
                  <a:gd name="T2" fmla="*/ 436 w 436"/>
                  <a:gd name="T3" fmla="*/ 0 h 239"/>
                  <a:gd name="T4" fmla="*/ 436 w 436"/>
                  <a:gd name="T5" fmla="*/ 239 h 239"/>
                  <a:gd name="T6" fmla="*/ 0 w 436"/>
                  <a:gd name="T7" fmla="*/ 239 h 239"/>
                  <a:gd name="T8" fmla="*/ 0 w 436"/>
                  <a:gd name="T9" fmla="*/ 0 h 239"/>
                  <a:gd name="T10" fmla="*/ 10 w 436"/>
                  <a:gd name="T11" fmla="*/ 0 h 239"/>
                  <a:gd name="T12" fmla="*/ 436 w 436"/>
                  <a:gd name="T13" fmla="*/ 0 h 239"/>
                  <a:gd name="T14" fmla="*/ 436 w 436"/>
                  <a:gd name="T15" fmla="*/ 233 h 239"/>
                  <a:gd name="T16" fmla="*/ 10 w 436"/>
                  <a:gd name="T17" fmla="*/ 233 h 239"/>
                  <a:gd name="T18" fmla="*/ 10 w 436"/>
                  <a:gd name="T19" fmla="*/ 0 h 2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6" h="239">
                    <a:moveTo>
                      <a:pt x="0" y="0"/>
                    </a:moveTo>
                    <a:lnTo>
                      <a:pt x="436" y="0"/>
                    </a:lnTo>
                    <a:lnTo>
                      <a:pt x="436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36" y="0"/>
                    </a:lnTo>
                    <a:lnTo>
                      <a:pt x="436" y="233"/>
                    </a:lnTo>
                    <a:lnTo>
                      <a:pt x="10" y="23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8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" name="Freeform 51"/>
              <p:cNvSpPr>
                <a:spLocks noEditPoints="1"/>
              </p:cNvSpPr>
              <p:nvPr/>
            </p:nvSpPr>
            <p:spPr bwMode="auto">
              <a:xfrm>
                <a:off x="325" y="1278"/>
                <a:ext cx="426" cy="233"/>
              </a:xfrm>
              <a:custGeom>
                <a:avLst/>
                <a:gdLst>
                  <a:gd name="T0" fmla="*/ 0 w 426"/>
                  <a:gd name="T1" fmla="*/ 0 h 233"/>
                  <a:gd name="T2" fmla="*/ 426 w 426"/>
                  <a:gd name="T3" fmla="*/ 0 h 233"/>
                  <a:gd name="T4" fmla="*/ 426 w 426"/>
                  <a:gd name="T5" fmla="*/ 233 h 233"/>
                  <a:gd name="T6" fmla="*/ 0 w 426"/>
                  <a:gd name="T7" fmla="*/ 233 h 233"/>
                  <a:gd name="T8" fmla="*/ 0 w 426"/>
                  <a:gd name="T9" fmla="*/ 0 h 233"/>
                  <a:gd name="T10" fmla="*/ 9 w 426"/>
                  <a:gd name="T11" fmla="*/ 0 h 233"/>
                  <a:gd name="T12" fmla="*/ 426 w 426"/>
                  <a:gd name="T13" fmla="*/ 0 h 233"/>
                  <a:gd name="T14" fmla="*/ 426 w 426"/>
                  <a:gd name="T15" fmla="*/ 228 h 233"/>
                  <a:gd name="T16" fmla="*/ 9 w 426"/>
                  <a:gd name="T17" fmla="*/ 228 h 233"/>
                  <a:gd name="T18" fmla="*/ 9 w 426"/>
                  <a:gd name="T19" fmla="*/ 0 h 2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6" h="233">
                    <a:moveTo>
                      <a:pt x="0" y="0"/>
                    </a:moveTo>
                    <a:lnTo>
                      <a:pt x="426" y="0"/>
                    </a:lnTo>
                    <a:lnTo>
                      <a:pt x="426" y="233"/>
                    </a:lnTo>
                    <a:lnTo>
                      <a:pt x="0" y="233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426" y="0"/>
                    </a:lnTo>
                    <a:lnTo>
                      <a:pt x="426" y="228"/>
                    </a:lnTo>
                    <a:lnTo>
                      <a:pt x="9" y="22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45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" name="Freeform 52"/>
              <p:cNvSpPr>
                <a:spLocks noEditPoints="1"/>
              </p:cNvSpPr>
              <p:nvPr/>
            </p:nvSpPr>
            <p:spPr bwMode="auto">
              <a:xfrm>
                <a:off x="334" y="1278"/>
                <a:ext cx="417" cy="228"/>
              </a:xfrm>
              <a:custGeom>
                <a:avLst/>
                <a:gdLst>
                  <a:gd name="T0" fmla="*/ 0 w 417"/>
                  <a:gd name="T1" fmla="*/ 0 h 228"/>
                  <a:gd name="T2" fmla="*/ 417 w 417"/>
                  <a:gd name="T3" fmla="*/ 0 h 228"/>
                  <a:gd name="T4" fmla="*/ 417 w 417"/>
                  <a:gd name="T5" fmla="*/ 228 h 228"/>
                  <a:gd name="T6" fmla="*/ 0 w 417"/>
                  <a:gd name="T7" fmla="*/ 228 h 228"/>
                  <a:gd name="T8" fmla="*/ 0 w 417"/>
                  <a:gd name="T9" fmla="*/ 0 h 228"/>
                  <a:gd name="T10" fmla="*/ 10 w 417"/>
                  <a:gd name="T11" fmla="*/ 0 h 228"/>
                  <a:gd name="T12" fmla="*/ 417 w 417"/>
                  <a:gd name="T13" fmla="*/ 0 h 228"/>
                  <a:gd name="T14" fmla="*/ 417 w 417"/>
                  <a:gd name="T15" fmla="*/ 223 h 228"/>
                  <a:gd name="T16" fmla="*/ 10 w 417"/>
                  <a:gd name="T17" fmla="*/ 223 h 228"/>
                  <a:gd name="T18" fmla="*/ 10 w 417"/>
                  <a:gd name="T19" fmla="*/ 0 h 2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17" h="228">
                    <a:moveTo>
                      <a:pt x="0" y="0"/>
                    </a:moveTo>
                    <a:lnTo>
                      <a:pt x="417" y="0"/>
                    </a:lnTo>
                    <a:lnTo>
                      <a:pt x="41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17" y="0"/>
                    </a:lnTo>
                    <a:lnTo>
                      <a:pt x="417" y="223"/>
                    </a:lnTo>
                    <a:lnTo>
                      <a:pt x="10" y="22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3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344" y="1278"/>
                <a:ext cx="407" cy="223"/>
              </a:xfrm>
              <a:custGeom>
                <a:avLst/>
                <a:gdLst>
                  <a:gd name="T0" fmla="*/ 0 w 407"/>
                  <a:gd name="T1" fmla="*/ 0 h 223"/>
                  <a:gd name="T2" fmla="*/ 407 w 407"/>
                  <a:gd name="T3" fmla="*/ 0 h 223"/>
                  <a:gd name="T4" fmla="*/ 407 w 407"/>
                  <a:gd name="T5" fmla="*/ 223 h 223"/>
                  <a:gd name="T6" fmla="*/ 0 w 407"/>
                  <a:gd name="T7" fmla="*/ 223 h 223"/>
                  <a:gd name="T8" fmla="*/ 0 w 407"/>
                  <a:gd name="T9" fmla="*/ 0 h 223"/>
                  <a:gd name="T10" fmla="*/ 10 w 407"/>
                  <a:gd name="T11" fmla="*/ 0 h 223"/>
                  <a:gd name="T12" fmla="*/ 407 w 407"/>
                  <a:gd name="T13" fmla="*/ 0 h 223"/>
                  <a:gd name="T14" fmla="*/ 407 w 407"/>
                  <a:gd name="T15" fmla="*/ 217 h 223"/>
                  <a:gd name="T16" fmla="*/ 10 w 407"/>
                  <a:gd name="T17" fmla="*/ 217 h 223"/>
                  <a:gd name="T18" fmla="*/ 10 w 407"/>
                  <a:gd name="T19" fmla="*/ 0 h 2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7" h="223">
                    <a:moveTo>
                      <a:pt x="0" y="0"/>
                    </a:moveTo>
                    <a:lnTo>
                      <a:pt x="407" y="0"/>
                    </a:lnTo>
                    <a:lnTo>
                      <a:pt x="407" y="223"/>
                    </a:lnTo>
                    <a:lnTo>
                      <a:pt x="0" y="22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07" y="0"/>
                    </a:lnTo>
                    <a:lnTo>
                      <a:pt x="407" y="217"/>
                    </a:lnTo>
                    <a:lnTo>
                      <a:pt x="10" y="21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" name="Freeform 54"/>
              <p:cNvSpPr>
                <a:spLocks noEditPoints="1"/>
              </p:cNvSpPr>
              <p:nvPr/>
            </p:nvSpPr>
            <p:spPr bwMode="auto">
              <a:xfrm>
                <a:off x="354" y="1278"/>
                <a:ext cx="397" cy="217"/>
              </a:xfrm>
              <a:custGeom>
                <a:avLst/>
                <a:gdLst>
                  <a:gd name="T0" fmla="*/ 0 w 397"/>
                  <a:gd name="T1" fmla="*/ 0 h 217"/>
                  <a:gd name="T2" fmla="*/ 397 w 397"/>
                  <a:gd name="T3" fmla="*/ 0 h 217"/>
                  <a:gd name="T4" fmla="*/ 397 w 397"/>
                  <a:gd name="T5" fmla="*/ 217 h 217"/>
                  <a:gd name="T6" fmla="*/ 0 w 397"/>
                  <a:gd name="T7" fmla="*/ 217 h 217"/>
                  <a:gd name="T8" fmla="*/ 0 w 397"/>
                  <a:gd name="T9" fmla="*/ 0 h 217"/>
                  <a:gd name="T10" fmla="*/ 10 w 397"/>
                  <a:gd name="T11" fmla="*/ 0 h 217"/>
                  <a:gd name="T12" fmla="*/ 397 w 397"/>
                  <a:gd name="T13" fmla="*/ 0 h 217"/>
                  <a:gd name="T14" fmla="*/ 397 w 397"/>
                  <a:gd name="T15" fmla="*/ 212 h 217"/>
                  <a:gd name="T16" fmla="*/ 10 w 397"/>
                  <a:gd name="T17" fmla="*/ 212 h 217"/>
                  <a:gd name="T18" fmla="*/ 10 w 397"/>
                  <a:gd name="T19" fmla="*/ 0 h 2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7" h="217">
                    <a:moveTo>
                      <a:pt x="0" y="0"/>
                    </a:moveTo>
                    <a:lnTo>
                      <a:pt x="397" y="0"/>
                    </a:lnTo>
                    <a:lnTo>
                      <a:pt x="397" y="217"/>
                    </a:lnTo>
                    <a:lnTo>
                      <a:pt x="0" y="21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97" y="0"/>
                    </a:lnTo>
                    <a:lnTo>
                      <a:pt x="397" y="212"/>
                    </a:lnTo>
                    <a:lnTo>
                      <a:pt x="10" y="2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E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" name="Freeform 55"/>
              <p:cNvSpPr>
                <a:spLocks noEditPoints="1"/>
              </p:cNvSpPr>
              <p:nvPr/>
            </p:nvSpPr>
            <p:spPr bwMode="auto">
              <a:xfrm>
                <a:off x="364" y="1278"/>
                <a:ext cx="387" cy="212"/>
              </a:xfrm>
              <a:custGeom>
                <a:avLst/>
                <a:gdLst>
                  <a:gd name="T0" fmla="*/ 0 w 387"/>
                  <a:gd name="T1" fmla="*/ 0 h 212"/>
                  <a:gd name="T2" fmla="*/ 387 w 387"/>
                  <a:gd name="T3" fmla="*/ 0 h 212"/>
                  <a:gd name="T4" fmla="*/ 387 w 387"/>
                  <a:gd name="T5" fmla="*/ 212 h 212"/>
                  <a:gd name="T6" fmla="*/ 0 w 387"/>
                  <a:gd name="T7" fmla="*/ 212 h 212"/>
                  <a:gd name="T8" fmla="*/ 0 w 387"/>
                  <a:gd name="T9" fmla="*/ 0 h 212"/>
                  <a:gd name="T10" fmla="*/ 10 w 387"/>
                  <a:gd name="T11" fmla="*/ 0 h 212"/>
                  <a:gd name="T12" fmla="*/ 387 w 387"/>
                  <a:gd name="T13" fmla="*/ 0 h 212"/>
                  <a:gd name="T14" fmla="*/ 387 w 387"/>
                  <a:gd name="T15" fmla="*/ 207 h 212"/>
                  <a:gd name="T16" fmla="*/ 10 w 387"/>
                  <a:gd name="T17" fmla="*/ 207 h 212"/>
                  <a:gd name="T18" fmla="*/ 10 w 387"/>
                  <a:gd name="T19" fmla="*/ 0 h 2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87" h="212">
                    <a:moveTo>
                      <a:pt x="0" y="0"/>
                    </a:moveTo>
                    <a:lnTo>
                      <a:pt x="387" y="0"/>
                    </a:lnTo>
                    <a:lnTo>
                      <a:pt x="387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87" y="0"/>
                    </a:lnTo>
                    <a:lnTo>
                      <a:pt x="387" y="207"/>
                    </a:lnTo>
                    <a:lnTo>
                      <a:pt x="10" y="20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B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" name="Freeform 56"/>
              <p:cNvSpPr>
                <a:spLocks noEditPoints="1"/>
              </p:cNvSpPr>
              <p:nvPr/>
            </p:nvSpPr>
            <p:spPr bwMode="auto">
              <a:xfrm>
                <a:off x="374" y="1278"/>
                <a:ext cx="377" cy="207"/>
              </a:xfrm>
              <a:custGeom>
                <a:avLst/>
                <a:gdLst>
                  <a:gd name="T0" fmla="*/ 0 w 377"/>
                  <a:gd name="T1" fmla="*/ 0 h 207"/>
                  <a:gd name="T2" fmla="*/ 377 w 377"/>
                  <a:gd name="T3" fmla="*/ 0 h 207"/>
                  <a:gd name="T4" fmla="*/ 377 w 377"/>
                  <a:gd name="T5" fmla="*/ 207 h 207"/>
                  <a:gd name="T6" fmla="*/ 0 w 377"/>
                  <a:gd name="T7" fmla="*/ 207 h 207"/>
                  <a:gd name="T8" fmla="*/ 0 w 377"/>
                  <a:gd name="T9" fmla="*/ 0 h 207"/>
                  <a:gd name="T10" fmla="*/ 9 w 377"/>
                  <a:gd name="T11" fmla="*/ 0 h 207"/>
                  <a:gd name="T12" fmla="*/ 377 w 377"/>
                  <a:gd name="T13" fmla="*/ 0 h 207"/>
                  <a:gd name="T14" fmla="*/ 377 w 377"/>
                  <a:gd name="T15" fmla="*/ 202 h 207"/>
                  <a:gd name="T16" fmla="*/ 9 w 377"/>
                  <a:gd name="T17" fmla="*/ 202 h 207"/>
                  <a:gd name="T18" fmla="*/ 9 w 377"/>
                  <a:gd name="T19" fmla="*/ 0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7" h="20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207"/>
                    </a:lnTo>
                    <a:lnTo>
                      <a:pt x="0" y="207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377" y="0"/>
                    </a:lnTo>
                    <a:lnTo>
                      <a:pt x="377" y="202"/>
                    </a:lnTo>
                    <a:lnTo>
                      <a:pt x="9" y="20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8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" name="Freeform 57"/>
              <p:cNvSpPr>
                <a:spLocks noEditPoints="1"/>
              </p:cNvSpPr>
              <p:nvPr/>
            </p:nvSpPr>
            <p:spPr bwMode="auto">
              <a:xfrm>
                <a:off x="383" y="1278"/>
                <a:ext cx="368" cy="202"/>
              </a:xfrm>
              <a:custGeom>
                <a:avLst/>
                <a:gdLst>
                  <a:gd name="T0" fmla="*/ 0 w 368"/>
                  <a:gd name="T1" fmla="*/ 0 h 202"/>
                  <a:gd name="T2" fmla="*/ 368 w 368"/>
                  <a:gd name="T3" fmla="*/ 0 h 202"/>
                  <a:gd name="T4" fmla="*/ 368 w 368"/>
                  <a:gd name="T5" fmla="*/ 202 h 202"/>
                  <a:gd name="T6" fmla="*/ 0 w 368"/>
                  <a:gd name="T7" fmla="*/ 202 h 202"/>
                  <a:gd name="T8" fmla="*/ 0 w 368"/>
                  <a:gd name="T9" fmla="*/ 0 h 202"/>
                  <a:gd name="T10" fmla="*/ 10 w 368"/>
                  <a:gd name="T11" fmla="*/ 0 h 202"/>
                  <a:gd name="T12" fmla="*/ 368 w 368"/>
                  <a:gd name="T13" fmla="*/ 0 h 202"/>
                  <a:gd name="T14" fmla="*/ 368 w 368"/>
                  <a:gd name="T15" fmla="*/ 196 h 202"/>
                  <a:gd name="T16" fmla="*/ 10 w 368"/>
                  <a:gd name="T17" fmla="*/ 196 h 202"/>
                  <a:gd name="T18" fmla="*/ 10 w 368"/>
                  <a:gd name="T19" fmla="*/ 0 h 2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8" h="202">
                    <a:moveTo>
                      <a:pt x="0" y="0"/>
                    </a:moveTo>
                    <a:lnTo>
                      <a:pt x="368" y="0"/>
                    </a:lnTo>
                    <a:lnTo>
                      <a:pt x="368" y="202"/>
                    </a:lnTo>
                    <a:lnTo>
                      <a:pt x="0" y="20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68" y="0"/>
                    </a:lnTo>
                    <a:lnTo>
                      <a:pt x="368" y="196"/>
                    </a:lnTo>
                    <a:lnTo>
                      <a:pt x="10" y="19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6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" name="Freeform 58"/>
              <p:cNvSpPr>
                <a:spLocks noEditPoints="1"/>
              </p:cNvSpPr>
              <p:nvPr/>
            </p:nvSpPr>
            <p:spPr bwMode="auto">
              <a:xfrm>
                <a:off x="393" y="1278"/>
                <a:ext cx="358" cy="196"/>
              </a:xfrm>
              <a:custGeom>
                <a:avLst/>
                <a:gdLst>
                  <a:gd name="T0" fmla="*/ 0 w 358"/>
                  <a:gd name="T1" fmla="*/ 0 h 196"/>
                  <a:gd name="T2" fmla="*/ 358 w 358"/>
                  <a:gd name="T3" fmla="*/ 0 h 196"/>
                  <a:gd name="T4" fmla="*/ 358 w 358"/>
                  <a:gd name="T5" fmla="*/ 196 h 196"/>
                  <a:gd name="T6" fmla="*/ 0 w 358"/>
                  <a:gd name="T7" fmla="*/ 196 h 196"/>
                  <a:gd name="T8" fmla="*/ 0 w 358"/>
                  <a:gd name="T9" fmla="*/ 0 h 196"/>
                  <a:gd name="T10" fmla="*/ 10 w 358"/>
                  <a:gd name="T11" fmla="*/ 0 h 196"/>
                  <a:gd name="T12" fmla="*/ 358 w 358"/>
                  <a:gd name="T13" fmla="*/ 0 h 196"/>
                  <a:gd name="T14" fmla="*/ 358 w 358"/>
                  <a:gd name="T15" fmla="*/ 191 h 196"/>
                  <a:gd name="T16" fmla="*/ 10 w 358"/>
                  <a:gd name="T17" fmla="*/ 191 h 196"/>
                  <a:gd name="T18" fmla="*/ 10 w 358"/>
                  <a:gd name="T19" fmla="*/ 0 h 1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8" h="196">
                    <a:moveTo>
                      <a:pt x="0" y="0"/>
                    </a:moveTo>
                    <a:lnTo>
                      <a:pt x="358" y="0"/>
                    </a:lnTo>
                    <a:lnTo>
                      <a:pt x="358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58" y="0"/>
                    </a:lnTo>
                    <a:lnTo>
                      <a:pt x="358" y="191"/>
                    </a:lnTo>
                    <a:lnTo>
                      <a:pt x="10" y="19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" name="Freeform 59"/>
              <p:cNvSpPr>
                <a:spLocks noEditPoints="1"/>
              </p:cNvSpPr>
              <p:nvPr/>
            </p:nvSpPr>
            <p:spPr bwMode="auto">
              <a:xfrm>
                <a:off x="403" y="1278"/>
                <a:ext cx="348" cy="191"/>
              </a:xfrm>
              <a:custGeom>
                <a:avLst/>
                <a:gdLst>
                  <a:gd name="T0" fmla="*/ 0 w 348"/>
                  <a:gd name="T1" fmla="*/ 0 h 191"/>
                  <a:gd name="T2" fmla="*/ 348 w 348"/>
                  <a:gd name="T3" fmla="*/ 0 h 191"/>
                  <a:gd name="T4" fmla="*/ 348 w 348"/>
                  <a:gd name="T5" fmla="*/ 191 h 191"/>
                  <a:gd name="T6" fmla="*/ 0 w 348"/>
                  <a:gd name="T7" fmla="*/ 191 h 191"/>
                  <a:gd name="T8" fmla="*/ 0 w 348"/>
                  <a:gd name="T9" fmla="*/ 0 h 191"/>
                  <a:gd name="T10" fmla="*/ 10 w 348"/>
                  <a:gd name="T11" fmla="*/ 0 h 191"/>
                  <a:gd name="T12" fmla="*/ 348 w 348"/>
                  <a:gd name="T13" fmla="*/ 0 h 191"/>
                  <a:gd name="T14" fmla="*/ 348 w 348"/>
                  <a:gd name="T15" fmla="*/ 186 h 191"/>
                  <a:gd name="T16" fmla="*/ 10 w 348"/>
                  <a:gd name="T17" fmla="*/ 186 h 191"/>
                  <a:gd name="T18" fmla="*/ 10 w 348"/>
                  <a:gd name="T19" fmla="*/ 0 h 1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8" h="191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91"/>
                    </a:lnTo>
                    <a:lnTo>
                      <a:pt x="0" y="19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48" y="0"/>
                    </a:lnTo>
                    <a:lnTo>
                      <a:pt x="348" y="186"/>
                    </a:lnTo>
                    <a:lnTo>
                      <a:pt x="10" y="18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" name="Freeform 60"/>
              <p:cNvSpPr>
                <a:spLocks noEditPoints="1"/>
              </p:cNvSpPr>
              <p:nvPr/>
            </p:nvSpPr>
            <p:spPr bwMode="auto">
              <a:xfrm>
                <a:off x="413" y="1278"/>
                <a:ext cx="338" cy="186"/>
              </a:xfrm>
              <a:custGeom>
                <a:avLst/>
                <a:gdLst>
                  <a:gd name="T0" fmla="*/ 0 w 338"/>
                  <a:gd name="T1" fmla="*/ 0 h 186"/>
                  <a:gd name="T2" fmla="*/ 338 w 338"/>
                  <a:gd name="T3" fmla="*/ 0 h 186"/>
                  <a:gd name="T4" fmla="*/ 338 w 338"/>
                  <a:gd name="T5" fmla="*/ 186 h 186"/>
                  <a:gd name="T6" fmla="*/ 0 w 338"/>
                  <a:gd name="T7" fmla="*/ 186 h 186"/>
                  <a:gd name="T8" fmla="*/ 0 w 338"/>
                  <a:gd name="T9" fmla="*/ 0 h 186"/>
                  <a:gd name="T10" fmla="*/ 10 w 338"/>
                  <a:gd name="T11" fmla="*/ 0 h 186"/>
                  <a:gd name="T12" fmla="*/ 338 w 338"/>
                  <a:gd name="T13" fmla="*/ 0 h 186"/>
                  <a:gd name="T14" fmla="*/ 338 w 338"/>
                  <a:gd name="T15" fmla="*/ 180 h 186"/>
                  <a:gd name="T16" fmla="*/ 10 w 338"/>
                  <a:gd name="T17" fmla="*/ 180 h 186"/>
                  <a:gd name="T18" fmla="*/ 10 w 338"/>
                  <a:gd name="T19" fmla="*/ 0 h 1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8" h="186">
                    <a:moveTo>
                      <a:pt x="0" y="0"/>
                    </a:moveTo>
                    <a:lnTo>
                      <a:pt x="338" y="0"/>
                    </a:lnTo>
                    <a:lnTo>
                      <a:pt x="338" y="186"/>
                    </a:lnTo>
                    <a:lnTo>
                      <a:pt x="0" y="18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38" y="0"/>
                    </a:lnTo>
                    <a:lnTo>
                      <a:pt x="338" y="180"/>
                    </a:lnTo>
                    <a:lnTo>
                      <a:pt x="10" y="18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D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" name="Freeform 61"/>
              <p:cNvSpPr>
                <a:spLocks noEditPoints="1"/>
              </p:cNvSpPr>
              <p:nvPr/>
            </p:nvSpPr>
            <p:spPr bwMode="auto">
              <a:xfrm>
                <a:off x="423" y="1278"/>
                <a:ext cx="328" cy="180"/>
              </a:xfrm>
              <a:custGeom>
                <a:avLst/>
                <a:gdLst>
                  <a:gd name="T0" fmla="*/ 0 w 328"/>
                  <a:gd name="T1" fmla="*/ 0 h 180"/>
                  <a:gd name="T2" fmla="*/ 328 w 328"/>
                  <a:gd name="T3" fmla="*/ 0 h 180"/>
                  <a:gd name="T4" fmla="*/ 328 w 328"/>
                  <a:gd name="T5" fmla="*/ 180 h 180"/>
                  <a:gd name="T6" fmla="*/ 0 w 328"/>
                  <a:gd name="T7" fmla="*/ 180 h 180"/>
                  <a:gd name="T8" fmla="*/ 0 w 328"/>
                  <a:gd name="T9" fmla="*/ 0 h 180"/>
                  <a:gd name="T10" fmla="*/ 9 w 328"/>
                  <a:gd name="T11" fmla="*/ 0 h 180"/>
                  <a:gd name="T12" fmla="*/ 328 w 328"/>
                  <a:gd name="T13" fmla="*/ 0 h 180"/>
                  <a:gd name="T14" fmla="*/ 328 w 328"/>
                  <a:gd name="T15" fmla="*/ 175 h 180"/>
                  <a:gd name="T16" fmla="*/ 9 w 328"/>
                  <a:gd name="T17" fmla="*/ 175 h 180"/>
                  <a:gd name="T18" fmla="*/ 9 w 328"/>
                  <a:gd name="T19" fmla="*/ 0 h 1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28" h="180">
                    <a:moveTo>
                      <a:pt x="0" y="0"/>
                    </a:moveTo>
                    <a:lnTo>
                      <a:pt x="328" y="0"/>
                    </a:lnTo>
                    <a:lnTo>
                      <a:pt x="328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328" y="0"/>
                    </a:lnTo>
                    <a:lnTo>
                      <a:pt x="328" y="175"/>
                    </a:lnTo>
                    <a:lnTo>
                      <a:pt x="9" y="17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2A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>
                <a:off x="432" y="1278"/>
                <a:ext cx="319" cy="175"/>
              </a:xfrm>
              <a:custGeom>
                <a:avLst/>
                <a:gdLst>
                  <a:gd name="T0" fmla="*/ 0 w 319"/>
                  <a:gd name="T1" fmla="*/ 0 h 175"/>
                  <a:gd name="T2" fmla="*/ 319 w 319"/>
                  <a:gd name="T3" fmla="*/ 0 h 175"/>
                  <a:gd name="T4" fmla="*/ 319 w 319"/>
                  <a:gd name="T5" fmla="*/ 175 h 175"/>
                  <a:gd name="T6" fmla="*/ 0 w 319"/>
                  <a:gd name="T7" fmla="*/ 175 h 175"/>
                  <a:gd name="T8" fmla="*/ 0 w 319"/>
                  <a:gd name="T9" fmla="*/ 0 h 175"/>
                  <a:gd name="T10" fmla="*/ 10 w 319"/>
                  <a:gd name="T11" fmla="*/ 0 h 175"/>
                  <a:gd name="T12" fmla="*/ 319 w 319"/>
                  <a:gd name="T13" fmla="*/ 0 h 175"/>
                  <a:gd name="T14" fmla="*/ 319 w 319"/>
                  <a:gd name="T15" fmla="*/ 170 h 175"/>
                  <a:gd name="T16" fmla="*/ 10 w 319"/>
                  <a:gd name="T17" fmla="*/ 170 h 175"/>
                  <a:gd name="T18" fmla="*/ 10 w 319"/>
                  <a:gd name="T19" fmla="*/ 0 h 1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19" h="175">
                    <a:moveTo>
                      <a:pt x="0" y="0"/>
                    </a:moveTo>
                    <a:lnTo>
                      <a:pt x="319" y="0"/>
                    </a:lnTo>
                    <a:lnTo>
                      <a:pt x="319" y="175"/>
                    </a:lnTo>
                    <a:lnTo>
                      <a:pt x="0" y="17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19" y="0"/>
                    </a:lnTo>
                    <a:lnTo>
                      <a:pt x="319" y="170"/>
                    </a:lnTo>
                    <a:lnTo>
                      <a:pt x="10" y="17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" name="Freeform 63"/>
              <p:cNvSpPr>
                <a:spLocks noEditPoints="1"/>
              </p:cNvSpPr>
              <p:nvPr/>
            </p:nvSpPr>
            <p:spPr bwMode="auto">
              <a:xfrm>
                <a:off x="442" y="1278"/>
                <a:ext cx="309" cy="170"/>
              </a:xfrm>
              <a:custGeom>
                <a:avLst/>
                <a:gdLst>
                  <a:gd name="T0" fmla="*/ 0 w 309"/>
                  <a:gd name="T1" fmla="*/ 0 h 170"/>
                  <a:gd name="T2" fmla="*/ 309 w 309"/>
                  <a:gd name="T3" fmla="*/ 0 h 170"/>
                  <a:gd name="T4" fmla="*/ 309 w 309"/>
                  <a:gd name="T5" fmla="*/ 170 h 170"/>
                  <a:gd name="T6" fmla="*/ 0 w 309"/>
                  <a:gd name="T7" fmla="*/ 170 h 170"/>
                  <a:gd name="T8" fmla="*/ 0 w 309"/>
                  <a:gd name="T9" fmla="*/ 0 h 170"/>
                  <a:gd name="T10" fmla="*/ 10 w 309"/>
                  <a:gd name="T11" fmla="*/ 0 h 170"/>
                  <a:gd name="T12" fmla="*/ 309 w 309"/>
                  <a:gd name="T13" fmla="*/ 0 h 170"/>
                  <a:gd name="T14" fmla="*/ 309 w 309"/>
                  <a:gd name="T15" fmla="*/ 164 h 170"/>
                  <a:gd name="T16" fmla="*/ 10 w 309"/>
                  <a:gd name="T17" fmla="*/ 164 h 170"/>
                  <a:gd name="T18" fmla="*/ 10 w 309"/>
                  <a:gd name="T19" fmla="*/ 0 h 1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" h="170">
                    <a:moveTo>
                      <a:pt x="0" y="0"/>
                    </a:moveTo>
                    <a:lnTo>
                      <a:pt x="309" y="0"/>
                    </a:lnTo>
                    <a:lnTo>
                      <a:pt x="309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09" y="0"/>
                    </a:lnTo>
                    <a:lnTo>
                      <a:pt x="309" y="164"/>
                    </a:lnTo>
                    <a:lnTo>
                      <a:pt x="10" y="16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" name="Freeform 64"/>
              <p:cNvSpPr>
                <a:spLocks noEditPoints="1"/>
              </p:cNvSpPr>
              <p:nvPr/>
            </p:nvSpPr>
            <p:spPr bwMode="auto">
              <a:xfrm>
                <a:off x="452" y="1278"/>
                <a:ext cx="299" cy="164"/>
              </a:xfrm>
              <a:custGeom>
                <a:avLst/>
                <a:gdLst>
                  <a:gd name="T0" fmla="*/ 0 w 299"/>
                  <a:gd name="T1" fmla="*/ 0 h 164"/>
                  <a:gd name="T2" fmla="*/ 299 w 299"/>
                  <a:gd name="T3" fmla="*/ 0 h 164"/>
                  <a:gd name="T4" fmla="*/ 299 w 299"/>
                  <a:gd name="T5" fmla="*/ 164 h 164"/>
                  <a:gd name="T6" fmla="*/ 0 w 299"/>
                  <a:gd name="T7" fmla="*/ 164 h 164"/>
                  <a:gd name="T8" fmla="*/ 0 w 299"/>
                  <a:gd name="T9" fmla="*/ 0 h 164"/>
                  <a:gd name="T10" fmla="*/ 10 w 299"/>
                  <a:gd name="T11" fmla="*/ 0 h 164"/>
                  <a:gd name="T12" fmla="*/ 299 w 299"/>
                  <a:gd name="T13" fmla="*/ 0 h 164"/>
                  <a:gd name="T14" fmla="*/ 299 w 299"/>
                  <a:gd name="T15" fmla="*/ 159 h 164"/>
                  <a:gd name="T16" fmla="*/ 10 w 299"/>
                  <a:gd name="T17" fmla="*/ 159 h 164"/>
                  <a:gd name="T18" fmla="*/ 10 w 299"/>
                  <a:gd name="T19" fmla="*/ 0 h 1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9" h="164">
                    <a:moveTo>
                      <a:pt x="0" y="0"/>
                    </a:moveTo>
                    <a:lnTo>
                      <a:pt x="299" y="0"/>
                    </a:lnTo>
                    <a:lnTo>
                      <a:pt x="299" y="164"/>
                    </a:lnTo>
                    <a:lnTo>
                      <a:pt x="0" y="16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99" y="0"/>
                    </a:lnTo>
                    <a:lnTo>
                      <a:pt x="299" y="159"/>
                    </a:lnTo>
                    <a:lnTo>
                      <a:pt x="10" y="15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1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" name="Freeform 65"/>
              <p:cNvSpPr>
                <a:spLocks noEditPoints="1"/>
              </p:cNvSpPr>
              <p:nvPr/>
            </p:nvSpPr>
            <p:spPr bwMode="auto">
              <a:xfrm>
                <a:off x="462" y="1278"/>
                <a:ext cx="289" cy="159"/>
              </a:xfrm>
              <a:custGeom>
                <a:avLst/>
                <a:gdLst>
                  <a:gd name="T0" fmla="*/ 0 w 289"/>
                  <a:gd name="T1" fmla="*/ 0 h 159"/>
                  <a:gd name="T2" fmla="*/ 289 w 289"/>
                  <a:gd name="T3" fmla="*/ 0 h 159"/>
                  <a:gd name="T4" fmla="*/ 289 w 289"/>
                  <a:gd name="T5" fmla="*/ 159 h 159"/>
                  <a:gd name="T6" fmla="*/ 0 w 289"/>
                  <a:gd name="T7" fmla="*/ 159 h 159"/>
                  <a:gd name="T8" fmla="*/ 0 w 289"/>
                  <a:gd name="T9" fmla="*/ 0 h 159"/>
                  <a:gd name="T10" fmla="*/ 10 w 289"/>
                  <a:gd name="T11" fmla="*/ 0 h 159"/>
                  <a:gd name="T12" fmla="*/ 289 w 289"/>
                  <a:gd name="T13" fmla="*/ 0 h 159"/>
                  <a:gd name="T14" fmla="*/ 289 w 289"/>
                  <a:gd name="T15" fmla="*/ 154 h 159"/>
                  <a:gd name="T16" fmla="*/ 10 w 289"/>
                  <a:gd name="T17" fmla="*/ 154 h 159"/>
                  <a:gd name="T18" fmla="*/ 10 w 289"/>
                  <a:gd name="T19" fmla="*/ 0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9" h="159">
                    <a:moveTo>
                      <a:pt x="0" y="0"/>
                    </a:moveTo>
                    <a:lnTo>
                      <a:pt x="289" y="0"/>
                    </a:lnTo>
                    <a:lnTo>
                      <a:pt x="289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89" y="0"/>
                    </a:lnTo>
                    <a:lnTo>
                      <a:pt x="289" y="154"/>
                    </a:lnTo>
                    <a:lnTo>
                      <a:pt x="10" y="15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" name="Freeform 66"/>
              <p:cNvSpPr>
                <a:spLocks noEditPoints="1"/>
              </p:cNvSpPr>
              <p:nvPr/>
            </p:nvSpPr>
            <p:spPr bwMode="auto">
              <a:xfrm>
                <a:off x="472" y="1278"/>
                <a:ext cx="279" cy="154"/>
              </a:xfrm>
              <a:custGeom>
                <a:avLst/>
                <a:gdLst>
                  <a:gd name="T0" fmla="*/ 0 w 279"/>
                  <a:gd name="T1" fmla="*/ 0 h 154"/>
                  <a:gd name="T2" fmla="*/ 279 w 279"/>
                  <a:gd name="T3" fmla="*/ 0 h 154"/>
                  <a:gd name="T4" fmla="*/ 279 w 279"/>
                  <a:gd name="T5" fmla="*/ 154 h 154"/>
                  <a:gd name="T6" fmla="*/ 0 w 279"/>
                  <a:gd name="T7" fmla="*/ 154 h 154"/>
                  <a:gd name="T8" fmla="*/ 0 w 279"/>
                  <a:gd name="T9" fmla="*/ 0 h 154"/>
                  <a:gd name="T10" fmla="*/ 9 w 279"/>
                  <a:gd name="T11" fmla="*/ 0 h 154"/>
                  <a:gd name="T12" fmla="*/ 279 w 279"/>
                  <a:gd name="T13" fmla="*/ 0 h 154"/>
                  <a:gd name="T14" fmla="*/ 279 w 279"/>
                  <a:gd name="T15" fmla="*/ 149 h 154"/>
                  <a:gd name="T16" fmla="*/ 9 w 279"/>
                  <a:gd name="T17" fmla="*/ 149 h 154"/>
                  <a:gd name="T18" fmla="*/ 9 w 279"/>
                  <a:gd name="T19" fmla="*/ 0 h 1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9" h="154">
                    <a:moveTo>
                      <a:pt x="0" y="0"/>
                    </a:moveTo>
                    <a:lnTo>
                      <a:pt x="279" y="0"/>
                    </a:lnTo>
                    <a:lnTo>
                      <a:pt x="279" y="154"/>
                    </a:lnTo>
                    <a:lnTo>
                      <a:pt x="0" y="154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79" y="0"/>
                    </a:lnTo>
                    <a:lnTo>
                      <a:pt x="279" y="149"/>
                    </a:lnTo>
                    <a:lnTo>
                      <a:pt x="9" y="14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1C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" name="Freeform 67"/>
              <p:cNvSpPr>
                <a:spLocks noEditPoints="1"/>
              </p:cNvSpPr>
              <p:nvPr/>
            </p:nvSpPr>
            <p:spPr bwMode="auto">
              <a:xfrm>
                <a:off x="481" y="1278"/>
                <a:ext cx="270" cy="149"/>
              </a:xfrm>
              <a:custGeom>
                <a:avLst/>
                <a:gdLst>
                  <a:gd name="T0" fmla="*/ 0 w 270"/>
                  <a:gd name="T1" fmla="*/ 0 h 149"/>
                  <a:gd name="T2" fmla="*/ 270 w 270"/>
                  <a:gd name="T3" fmla="*/ 0 h 149"/>
                  <a:gd name="T4" fmla="*/ 270 w 270"/>
                  <a:gd name="T5" fmla="*/ 149 h 149"/>
                  <a:gd name="T6" fmla="*/ 0 w 270"/>
                  <a:gd name="T7" fmla="*/ 149 h 149"/>
                  <a:gd name="T8" fmla="*/ 0 w 270"/>
                  <a:gd name="T9" fmla="*/ 0 h 149"/>
                  <a:gd name="T10" fmla="*/ 10 w 270"/>
                  <a:gd name="T11" fmla="*/ 0 h 149"/>
                  <a:gd name="T12" fmla="*/ 270 w 270"/>
                  <a:gd name="T13" fmla="*/ 0 h 149"/>
                  <a:gd name="T14" fmla="*/ 270 w 270"/>
                  <a:gd name="T15" fmla="*/ 143 h 149"/>
                  <a:gd name="T16" fmla="*/ 10 w 270"/>
                  <a:gd name="T17" fmla="*/ 143 h 149"/>
                  <a:gd name="T18" fmla="*/ 10 w 270"/>
                  <a:gd name="T19" fmla="*/ 0 h 1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0" h="149">
                    <a:moveTo>
                      <a:pt x="0" y="0"/>
                    </a:moveTo>
                    <a:lnTo>
                      <a:pt x="270" y="0"/>
                    </a:lnTo>
                    <a:lnTo>
                      <a:pt x="270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70" y="0"/>
                    </a:lnTo>
                    <a:lnTo>
                      <a:pt x="270" y="143"/>
                    </a:lnTo>
                    <a:lnTo>
                      <a:pt x="10" y="14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" name="Freeform 68"/>
              <p:cNvSpPr>
                <a:spLocks noEditPoints="1"/>
              </p:cNvSpPr>
              <p:nvPr/>
            </p:nvSpPr>
            <p:spPr bwMode="auto">
              <a:xfrm>
                <a:off x="491" y="1278"/>
                <a:ext cx="260" cy="143"/>
              </a:xfrm>
              <a:custGeom>
                <a:avLst/>
                <a:gdLst>
                  <a:gd name="T0" fmla="*/ 0 w 260"/>
                  <a:gd name="T1" fmla="*/ 0 h 143"/>
                  <a:gd name="T2" fmla="*/ 260 w 260"/>
                  <a:gd name="T3" fmla="*/ 0 h 143"/>
                  <a:gd name="T4" fmla="*/ 260 w 260"/>
                  <a:gd name="T5" fmla="*/ 143 h 143"/>
                  <a:gd name="T6" fmla="*/ 0 w 260"/>
                  <a:gd name="T7" fmla="*/ 143 h 143"/>
                  <a:gd name="T8" fmla="*/ 0 w 260"/>
                  <a:gd name="T9" fmla="*/ 0 h 143"/>
                  <a:gd name="T10" fmla="*/ 10 w 260"/>
                  <a:gd name="T11" fmla="*/ 0 h 143"/>
                  <a:gd name="T12" fmla="*/ 260 w 260"/>
                  <a:gd name="T13" fmla="*/ 0 h 143"/>
                  <a:gd name="T14" fmla="*/ 260 w 260"/>
                  <a:gd name="T15" fmla="*/ 138 h 143"/>
                  <a:gd name="T16" fmla="*/ 10 w 260"/>
                  <a:gd name="T17" fmla="*/ 138 h 143"/>
                  <a:gd name="T18" fmla="*/ 10 w 260"/>
                  <a:gd name="T19" fmla="*/ 0 h 1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0" h="143">
                    <a:moveTo>
                      <a:pt x="0" y="0"/>
                    </a:moveTo>
                    <a:lnTo>
                      <a:pt x="260" y="0"/>
                    </a:lnTo>
                    <a:lnTo>
                      <a:pt x="260" y="143"/>
                    </a:lnTo>
                    <a:lnTo>
                      <a:pt x="0" y="14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60" y="0"/>
                    </a:lnTo>
                    <a:lnTo>
                      <a:pt x="260" y="138"/>
                    </a:lnTo>
                    <a:lnTo>
                      <a:pt x="10" y="13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" name="Freeform 69"/>
              <p:cNvSpPr>
                <a:spLocks noEditPoints="1"/>
              </p:cNvSpPr>
              <p:nvPr/>
            </p:nvSpPr>
            <p:spPr bwMode="auto">
              <a:xfrm>
                <a:off x="501" y="1278"/>
                <a:ext cx="250" cy="138"/>
              </a:xfrm>
              <a:custGeom>
                <a:avLst/>
                <a:gdLst>
                  <a:gd name="T0" fmla="*/ 0 w 250"/>
                  <a:gd name="T1" fmla="*/ 0 h 138"/>
                  <a:gd name="T2" fmla="*/ 250 w 250"/>
                  <a:gd name="T3" fmla="*/ 0 h 138"/>
                  <a:gd name="T4" fmla="*/ 250 w 250"/>
                  <a:gd name="T5" fmla="*/ 138 h 138"/>
                  <a:gd name="T6" fmla="*/ 0 w 250"/>
                  <a:gd name="T7" fmla="*/ 138 h 138"/>
                  <a:gd name="T8" fmla="*/ 0 w 250"/>
                  <a:gd name="T9" fmla="*/ 0 h 138"/>
                  <a:gd name="T10" fmla="*/ 10 w 250"/>
                  <a:gd name="T11" fmla="*/ 0 h 138"/>
                  <a:gd name="T12" fmla="*/ 250 w 250"/>
                  <a:gd name="T13" fmla="*/ 0 h 138"/>
                  <a:gd name="T14" fmla="*/ 250 w 250"/>
                  <a:gd name="T15" fmla="*/ 133 h 138"/>
                  <a:gd name="T16" fmla="*/ 10 w 250"/>
                  <a:gd name="T17" fmla="*/ 133 h 138"/>
                  <a:gd name="T18" fmla="*/ 10 w 250"/>
                  <a:gd name="T19" fmla="*/ 0 h 1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0" h="138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8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50" y="0"/>
                    </a:lnTo>
                    <a:lnTo>
                      <a:pt x="250" y="133"/>
                    </a:lnTo>
                    <a:lnTo>
                      <a:pt x="10" y="13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6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" name="Freeform 70"/>
              <p:cNvSpPr>
                <a:spLocks noEditPoints="1"/>
              </p:cNvSpPr>
              <p:nvPr/>
            </p:nvSpPr>
            <p:spPr bwMode="auto">
              <a:xfrm>
                <a:off x="511" y="1278"/>
                <a:ext cx="240" cy="133"/>
              </a:xfrm>
              <a:custGeom>
                <a:avLst/>
                <a:gdLst>
                  <a:gd name="T0" fmla="*/ 0 w 240"/>
                  <a:gd name="T1" fmla="*/ 0 h 133"/>
                  <a:gd name="T2" fmla="*/ 240 w 240"/>
                  <a:gd name="T3" fmla="*/ 0 h 133"/>
                  <a:gd name="T4" fmla="*/ 240 w 240"/>
                  <a:gd name="T5" fmla="*/ 133 h 133"/>
                  <a:gd name="T6" fmla="*/ 0 w 240"/>
                  <a:gd name="T7" fmla="*/ 133 h 133"/>
                  <a:gd name="T8" fmla="*/ 0 w 240"/>
                  <a:gd name="T9" fmla="*/ 0 h 133"/>
                  <a:gd name="T10" fmla="*/ 10 w 240"/>
                  <a:gd name="T11" fmla="*/ 0 h 133"/>
                  <a:gd name="T12" fmla="*/ 240 w 240"/>
                  <a:gd name="T13" fmla="*/ 0 h 133"/>
                  <a:gd name="T14" fmla="*/ 240 w 240"/>
                  <a:gd name="T15" fmla="*/ 127 h 133"/>
                  <a:gd name="T16" fmla="*/ 10 w 240"/>
                  <a:gd name="T17" fmla="*/ 127 h 133"/>
                  <a:gd name="T18" fmla="*/ 10 w 240"/>
                  <a:gd name="T19" fmla="*/ 0 h 1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0" h="133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33"/>
                    </a:lnTo>
                    <a:lnTo>
                      <a:pt x="0" y="13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40" y="0"/>
                    </a:lnTo>
                    <a:lnTo>
                      <a:pt x="240" y="127"/>
                    </a:lnTo>
                    <a:lnTo>
                      <a:pt x="10" y="12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4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71"/>
              <p:cNvSpPr>
                <a:spLocks noEditPoints="1"/>
              </p:cNvSpPr>
              <p:nvPr/>
            </p:nvSpPr>
            <p:spPr bwMode="auto">
              <a:xfrm>
                <a:off x="521" y="1278"/>
                <a:ext cx="230" cy="127"/>
              </a:xfrm>
              <a:custGeom>
                <a:avLst/>
                <a:gdLst>
                  <a:gd name="T0" fmla="*/ 0 w 230"/>
                  <a:gd name="T1" fmla="*/ 0 h 127"/>
                  <a:gd name="T2" fmla="*/ 230 w 230"/>
                  <a:gd name="T3" fmla="*/ 0 h 127"/>
                  <a:gd name="T4" fmla="*/ 230 w 230"/>
                  <a:gd name="T5" fmla="*/ 127 h 127"/>
                  <a:gd name="T6" fmla="*/ 0 w 230"/>
                  <a:gd name="T7" fmla="*/ 127 h 127"/>
                  <a:gd name="T8" fmla="*/ 0 w 230"/>
                  <a:gd name="T9" fmla="*/ 0 h 127"/>
                  <a:gd name="T10" fmla="*/ 9 w 230"/>
                  <a:gd name="T11" fmla="*/ 0 h 127"/>
                  <a:gd name="T12" fmla="*/ 230 w 230"/>
                  <a:gd name="T13" fmla="*/ 0 h 127"/>
                  <a:gd name="T14" fmla="*/ 230 w 230"/>
                  <a:gd name="T15" fmla="*/ 122 h 127"/>
                  <a:gd name="T16" fmla="*/ 9 w 230"/>
                  <a:gd name="T17" fmla="*/ 122 h 127"/>
                  <a:gd name="T18" fmla="*/ 9 w 230"/>
                  <a:gd name="T19" fmla="*/ 0 h 1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0" h="127">
                    <a:moveTo>
                      <a:pt x="0" y="0"/>
                    </a:moveTo>
                    <a:lnTo>
                      <a:pt x="230" y="0"/>
                    </a:lnTo>
                    <a:lnTo>
                      <a:pt x="2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30" y="0"/>
                    </a:lnTo>
                    <a:lnTo>
                      <a:pt x="230" y="122"/>
                    </a:lnTo>
                    <a:lnTo>
                      <a:pt x="9" y="12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1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530" y="1278"/>
                <a:ext cx="221" cy="122"/>
              </a:xfrm>
              <a:custGeom>
                <a:avLst/>
                <a:gdLst>
                  <a:gd name="T0" fmla="*/ 0 w 221"/>
                  <a:gd name="T1" fmla="*/ 0 h 122"/>
                  <a:gd name="T2" fmla="*/ 221 w 221"/>
                  <a:gd name="T3" fmla="*/ 0 h 122"/>
                  <a:gd name="T4" fmla="*/ 221 w 221"/>
                  <a:gd name="T5" fmla="*/ 122 h 122"/>
                  <a:gd name="T6" fmla="*/ 0 w 221"/>
                  <a:gd name="T7" fmla="*/ 122 h 122"/>
                  <a:gd name="T8" fmla="*/ 0 w 221"/>
                  <a:gd name="T9" fmla="*/ 0 h 122"/>
                  <a:gd name="T10" fmla="*/ 10 w 221"/>
                  <a:gd name="T11" fmla="*/ 0 h 122"/>
                  <a:gd name="T12" fmla="*/ 221 w 221"/>
                  <a:gd name="T13" fmla="*/ 0 h 122"/>
                  <a:gd name="T14" fmla="*/ 221 w 221"/>
                  <a:gd name="T15" fmla="*/ 117 h 122"/>
                  <a:gd name="T16" fmla="*/ 10 w 221"/>
                  <a:gd name="T17" fmla="*/ 117 h 122"/>
                  <a:gd name="T18" fmla="*/ 10 w 221"/>
                  <a:gd name="T19" fmla="*/ 0 h 1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1" h="122">
                    <a:moveTo>
                      <a:pt x="0" y="0"/>
                    </a:moveTo>
                    <a:lnTo>
                      <a:pt x="221" y="0"/>
                    </a:lnTo>
                    <a:lnTo>
                      <a:pt x="221" y="122"/>
                    </a:lnTo>
                    <a:lnTo>
                      <a:pt x="0" y="12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21" y="0"/>
                    </a:lnTo>
                    <a:lnTo>
                      <a:pt x="221" y="117"/>
                    </a:lnTo>
                    <a:lnTo>
                      <a:pt x="10" y="11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1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Freeform 73"/>
              <p:cNvSpPr>
                <a:spLocks noEditPoints="1"/>
              </p:cNvSpPr>
              <p:nvPr/>
            </p:nvSpPr>
            <p:spPr bwMode="auto">
              <a:xfrm>
                <a:off x="540" y="1278"/>
                <a:ext cx="211" cy="117"/>
              </a:xfrm>
              <a:custGeom>
                <a:avLst/>
                <a:gdLst>
                  <a:gd name="T0" fmla="*/ 0 w 211"/>
                  <a:gd name="T1" fmla="*/ 0 h 117"/>
                  <a:gd name="T2" fmla="*/ 211 w 211"/>
                  <a:gd name="T3" fmla="*/ 0 h 117"/>
                  <a:gd name="T4" fmla="*/ 211 w 211"/>
                  <a:gd name="T5" fmla="*/ 117 h 117"/>
                  <a:gd name="T6" fmla="*/ 0 w 211"/>
                  <a:gd name="T7" fmla="*/ 117 h 117"/>
                  <a:gd name="T8" fmla="*/ 0 w 211"/>
                  <a:gd name="T9" fmla="*/ 0 h 117"/>
                  <a:gd name="T10" fmla="*/ 10 w 211"/>
                  <a:gd name="T11" fmla="*/ 0 h 117"/>
                  <a:gd name="T12" fmla="*/ 211 w 211"/>
                  <a:gd name="T13" fmla="*/ 0 h 117"/>
                  <a:gd name="T14" fmla="*/ 211 w 211"/>
                  <a:gd name="T15" fmla="*/ 111 h 117"/>
                  <a:gd name="T16" fmla="*/ 10 w 211"/>
                  <a:gd name="T17" fmla="*/ 111 h 117"/>
                  <a:gd name="T18" fmla="*/ 10 w 211"/>
                  <a:gd name="T19" fmla="*/ 0 h 1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1" h="117">
                    <a:moveTo>
                      <a:pt x="0" y="0"/>
                    </a:moveTo>
                    <a:lnTo>
                      <a:pt x="211" y="0"/>
                    </a:lnTo>
                    <a:lnTo>
                      <a:pt x="211" y="117"/>
                    </a:lnTo>
                    <a:lnTo>
                      <a:pt x="0" y="11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11" y="0"/>
                    </a:lnTo>
                    <a:lnTo>
                      <a:pt x="211" y="111"/>
                    </a:lnTo>
                    <a:lnTo>
                      <a:pt x="10" y="1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5" name="Freeform 74"/>
              <p:cNvSpPr>
                <a:spLocks noEditPoints="1"/>
              </p:cNvSpPr>
              <p:nvPr/>
            </p:nvSpPr>
            <p:spPr bwMode="auto">
              <a:xfrm>
                <a:off x="550" y="1278"/>
                <a:ext cx="201" cy="111"/>
              </a:xfrm>
              <a:custGeom>
                <a:avLst/>
                <a:gdLst>
                  <a:gd name="T0" fmla="*/ 0 w 201"/>
                  <a:gd name="T1" fmla="*/ 0 h 111"/>
                  <a:gd name="T2" fmla="*/ 201 w 201"/>
                  <a:gd name="T3" fmla="*/ 0 h 111"/>
                  <a:gd name="T4" fmla="*/ 201 w 201"/>
                  <a:gd name="T5" fmla="*/ 111 h 111"/>
                  <a:gd name="T6" fmla="*/ 0 w 201"/>
                  <a:gd name="T7" fmla="*/ 111 h 111"/>
                  <a:gd name="T8" fmla="*/ 0 w 201"/>
                  <a:gd name="T9" fmla="*/ 0 h 111"/>
                  <a:gd name="T10" fmla="*/ 5 w 201"/>
                  <a:gd name="T11" fmla="*/ 0 h 111"/>
                  <a:gd name="T12" fmla="*/ 201 w 201"/>
                  <a:gd name="T13" fmla="*/ 0 h 111"/>
                  <a:gd name="T14" fmla="*/ 201 w 201"/>
                  <a:gd name="T15" fmla="*/ 106 h 111"/>
                  <a:gd name="T16" fmla="*/ 5 w 201"/>
                  <a:gd name="T17" fmla="*/ 106 h 111"/>
                  <a:gd name="T18" fmla="*/ 5 w 201"/>
                  <a:gd name="T19" fmla="*/ 0 h 1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1" h="111">
                    <a:moveTo>
                      <a:pt x="0" y="0"/>
                    </a:moveTo>
                    <a:lnTo>
                      <a:pt x="201" y="0"/>
                    </a:lnTo>
                    <a:lnTo>
                      <a:pt x="201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  <a:moveTo>
                      <a:pt x="5" y="0"/>
                    </a:moveTo>
                    <a:lnTo>
                      <a:pt x="201" y="0"/>
                    </a:lnTo>
                    <a:lnTo>
                      <a:pt x="201" y="106"/>
                    </a:lnTo>
                    <a:lnTo>
                      <a:pt x="5" y="10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E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6" name="Freeform 75"/>
              <p:cNvSpPr>
                <a:spLocks noEditPoints="1"/>
              </p:cNvSpPr>
              <p:nvPr/>
            </p:nvSpPr>
            <p:spPr bwMode="auto">
              <a:xfrm>
                <a:off x="555" y="1278"/>
                <a:ext cx="196" cy="106"/>
              </a:xfrm>
              <a:custGeom>
                <a:avLst/>
                <a:gdLst>
                  <a:gd name="T0" fmla="*/ 0 w 196"/>
                  <a:gd name="T1" fmla="*/ 0 h 106"/>
                  <a:gd name="T2" fmla="*/ 196 w 196"/>
                  <a:gd name="T3" fmla="*/ 0 h 106"/>
                  <a:gd name="T4" fmla="*/ 196 w 196"/>
                  <a:gd name="T5" fmla="*/ 106 h 106"/>
                  <a:gd name="T6" fmla="*/ 0 w 196"/>
                  <a:gd name="T7" fmla="*/ 106 h 106"/>
                  <a:gd name="T8" fmla="*/ 0 w 196"/>
                  <a:gd name="T9" fmla="*/ 0 h 106"/>
                  <a:gd name="T10" fmla="*/ 10 w 196"/>
                  <a:gd name="T11" fmla="*/ 0 h 106"/>
                  <a:gd name="T12" fmla="*/ 196 w 196"/>
                  <a:gd name="T13" fmla="*/ 0 h 106"/>
                  <a:gd name="T14" fmla="*/ 196 w 196"/>
                  <a:gd name="T15" fmla="*/ 101 h 106"/>
                  <a:gd name="T16" fmla="*/ 10 w 196"/>
                  <a:gd name="T17" fmla="*/ 101 h 106"/>
                  <a:gd name="T18" fmla="*/ 10 w 196"/>
                  <a:gd name="T19" fmla="*/ 0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6" h="106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96" y="0"/>
                    </a:lnTo>
                    <a:lnTo>
                      <a:pt x="196" y="101"/>
                    </a:lnTo>
                    <a:lnTo>
                      <a:pt x="10" y="10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C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565" y="1278"/>
                <a:ext cx="186" cy="101"/>
              </a:xfrm>
              <a:custGeom>
                <a:avLst/>
                <a:gdLst>
                  <a:gd name="T0" fmla="*/ 0 w 186"/>
                  <a:gd name="T1" fmla="*/ 0 h 101"/>
                  <a:gd name="T2" fmla="*/ 186 w 186"/>
                  <a:gd name="T3" fmla="*/ 0 h 101"/>
                  <a:gd name="T4" fmla="*/ 186 w 186"/>
                  <a:gd name="T5" fmla="*/ 101 h 101"/>
                  <a:gd name="T6" fmla="*/ 0 w 186"/>
                  <a:gd name="T7" fmla="*/ 101 h 101"/>
                  <a:gd name="T8" fmla="*/ 0 w 186"/>
                  <a:gd name="T9" fmla="*/ 0 h 101"/>
                  <a:gd name="T10" fmla="*/ 10 w 186"/>
                  <a:gd name="T11" fmla="*/ 0 h 101"/>
                  <a:gd name="T12" fmla="*/ 186 w 186"/>
                  <a:gd name="T13" fmla="*/ 0 h 101"/>
                  <a:gd name="T14" fmla="*/ 186 w 186"/>
                  <a:gd name="T15" fmla="*/ 96 h 101"/>
                  <a:gd name="T16" fmla="*/ 10 w 186"/>
                  <a:gd name="T17" fmla="*/ 96 h 101"/>
                  <a:gd name="T18" fmla="*/ 10 w 186"/>
                  <a:gd name="T19" fmla="*/ 0 h 1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6" h="10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86" y="0"/>
                    </a:lnTo>
                    <a:lnTo>
                      <a:pt x="186" y="96"/>
                    </a:lnTo>
                    <a:lnTo>
                      <a:pt x="10" y="9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8" name="Freeform 77"/>
              <p:cNvSpPr>
                <a:spLocks noEditPoints="1"/>
              </p:cNvSpPr>
              <p:nvPr/>
            </p:nvSpPr>
            <p:spPr bwMode="auto">
              <a:xfrm>
                <a:off x="575" y="1278"/>
                <a:ext cx="176" cy="96"/>
              </a:xfrm>
              <a:custGeom>
                <a:avLst/>
                <a:gdLst>
                  <a:gd name="T0" fmla="*/ 0 w 176"/>
                  <a:gd name="T1" fmla="*/ 0 h 96"/>
                  <a:gd name="T2" fmla="*/ 176 w 176"/>
                  <a:gd name="T3" fmla="*/ 0 h 96"/>
                  <a:gd name="T4" fmla="*/ 176 w 176"/>
                  <a:gd name="T5" fmla="*/ 96 h 96"/>
                  <a:gd name="T6" fmla="*/ 0 w 176"/>
                  <a:gd name="T7" fmla="*/ 96 h 96"/>
                  <a:gd name="T8" fmla="*/ 0 w 176"/>
                  <a:gd name="T9" fmla="*/ 0 h 96"/>
                  <a:gd name="T10" fmla="*/ 9 w 176"/>
                  <a:gd name="T11" fmla="*/ 0 h 96"/>
                  <a:gd name="T12" fmla="*/ 176 w 176"/>
                  <a:gd name="T13" fmla="*/ 0 h 96"/>
                  <a:gd name="T14" fmla="*/ 176 w 176"/>
                  <a:gd name="T15" fmla="*/ 90 h 96"/>
                  <a:gd name="T16" fmla="*/ 9 w 176"/>
                  <a:gd name="T17" fmla="*/ 90 h 96"/>
                  <a:gd name="T18" fmla="*/ 9 w 176"/>
                  <a:gd name="T19" fmla="*/ 0 h 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6" h="96">
                    <a:moveTo>
                      <a:pt x="0" y="0"/>
                    </a:moveTo>
                    <a:lnTo>
                      <a:pt x="176" y="0"/>
                    </a:lnTo>
                    <a:lnTo>
                      <a:pt x="176" y="96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176" y="0"/>
                    </a:lnTo>
                    <a:lnTo>
                      <a:pt x="176" y="90"/>
                    </a:lnTo>
                    <a:lnTo>
                      <a:pt x="9" y="9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A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" name="Freeform 78"/>
              <p:cNvSpPr>
                <a:spLocks noEditPoints="1"/>
              </p:cNvSpPr>
              <p:nvPr/>
            </p:nvSpPr>
            <p:spPr bwMode="auto">
              <a:xfrm>
                <a:off x="584" y="1278"/>
                <a:ext cx="167" cy="90"/>
              </a:xfrm>
              <a:custGeom>
                <a:avLst/>
                <a:gdLst>
                  <a:gd name="T0" fmla="*/ 0 w 167"/>
                  <a:gd name="T1" fmla="*/ 0 h 90"/>
                  <a:gd name="T2" fmla="*/ 167 w 167"/>
                  <a:gd name="T3" fmla="*/ 0 h 90"/>
                  <a:gd name="T4" fmla="*/ 167 w 167"/>
                  <a:gd name="T5" fmla="*/ 90 h 90"/>
                  <a:gd name="T6" fmla="*/ 0 w 167"/>
                  <a:gd name="T7" fmla="*/ 90 h 90"/>
                  <a:gd name="T8" fmla="*/ 0 w 167"/>
                  <a:gd name="T9" fmla="*/ 0 h 90"/>
                  <a:gd name="T10" fmla="*/ 10 w 167"/>
                  <a:gd name="T11" fmla="*/ 0 h 90"/>
                  <a:gd name="T12" fmla="*/ 167 w 167"/>
                  <a:gd name="T13" fmla="*/ 0 h 90"/>
                  <a:gd name="T14" fmla="*/ 167 w 167"/>
                  <a:gd name="T15" fmla="*/ 85 h 90"/>
                  <a:gd name="T16" fmla="*/ 10 w 167"/>
                  <a:gd name="T17" fmla="*/ 85 h 90"/>
                  <a:gd name="T18" fmla="*/ 10 w 167"/>
                  <a:gd name="T19" fmla="*/ 0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7" h="90">
                    <a:moveTo>
                      <a:pt x="0" y="0"/>
                    </a:moveTo>
                    <a:lnTo>
                      <a:pt x="167" y="0"/>
                    </a:lnTo>
                    <a:lnTo>
                      <a:pt x="167" y="90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67" y="0"/>
                    </a:lnTo>
                    <a:lnTo>
                      <a:pt x="167" y="85"/>
                    </a:lnTo>
                    <a:lnTo>
                      <a:pt x="10" y="8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8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0" name="Freeform 79"/>
              <p:cNvSpPr>
                <a:spLocks noEditPoints="1"/>
              </p:cNvSpPr>
              <p:nvPr/>
            </p:nvSpPr>
            <p:spPr bwMode="auto">
              <a:xfrm>
                <a:off x="594" y="1278"/>
                <a:ext cx="157" cy="85"/>
              </a:xfrm>
              <a:custGeom>
                <a:avLst/>
                <a:gdLst>
                  <a:gd name="T0" fmla="*/ 0 w 157"/>
                  <a:gd name="T1" fmla="*/ 0 h 85"/>
                  <a:gd name="T2" fmla="*/ 157 w 157"/>
                  <a:gd name="T3" fmla="*/ 0 h 85"/>
                  <a:gd name="T4" fmla="*/ 157 w 157"/>
                  <a:gd name="T5" fmla="*/ 85 h 85"/>
                  <a:gd name="T6" fmla="*/ 0 w 157"/>
                  <a:gd name="T7" fmla="*/ 85 h 85"/>
                  <a:gd name="T8" fmla="*/ 0 w 157"/>
                  <a:gd name="T9" fmla="*/ 0 h 85"/>
                  <a:gd name="T10" fmla="*/ 10 w 157"/>
                  <a:gd name="T11" fmla="*/ 0 h 85"/>
                  <a:gd name="T12" fmla="*/ 157 w 157"/>
                  <a:gd name="T13" fmla="*/ 0 h 85"/>
                  <a:gd name="T14" fmla="*/ 157 w 157"/>
                  <a:gd name="T15" fmla="*/ 80 h 85"/>
                  <a:gd name="T16" fmla="*/ 10 w 157"/>
                  <a:gd name="T17" fmla="*/ 80 h 85"/>
                  <a:gd name="T18" fmla="*/ 10 w 157"/>
                  <a:gd name="T19" fmla="*/ 0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7" h="85">
                    <a:moveTo>
                      <a:pt x="0" y="0"/>
                    </a:moveTo>
                    <a:lnTo>
                      <a:pt x="157" y="0"/>
                    </a:lnTo>
                    <a:lnTo>
                      <a:pt x="157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57" y="0"/>
                    </a:lnTo>
                    <a:lnTo>
                      <a:pt x="157" y="80"/>
                    </a:lnTo>
                    <a:lnTo>
                      <a:pt x="10" y="8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1" name="Freeform 80"/>
              <p:cNvSpPr>
                <a:spLocks noEditPoints="1"/>
              </p:cNvSpPr>
              <p:nvPr/>
            </p:nvSpPr>
            <p:spPr bwMode="auto">
              <a:xfrm>
                <a:off x="604" y="1278"/>
                <a:ext cx="147" cy="80"/>
              </a:xfrm>
              <a:custGeom>
                <a:avLst/>
                <a:gdLst>
                  <a:gd name="T0" fmla="*/ 0 w 147"/>
                  <a:gd name="T1" fmla="*/ 0 h 80"/>
                  <a:gd name="T2" fmla="*/ 147 w 147"/>
                  <a:gd name="T3" fmla="*/ 0 h 80"/>
                  <a:gd name="T4" fmla="*/ 147 w 147"/>
                  <a:gd name="T5" fmla="*/ 80 h 80"/>
                  <a:gd name="T6" fmla="*/ 0 w 147"/>
                  <a:gd name="T7" fmla="*/ 80 h 80"/>
                  <a:gd name="T8" fmla="*/ 0 w 147"/>
                  <a:gd name="T9" fmla="*/ 0 h 80"/>
                  <a:gd name="T10" fmla="*/ 10 w 147"/>
                  <a:gd name="T11" fmla="*/ 0 h 80"/>
                  <a:gd name="T12" fmla="*/ 147 w 147"/>
                  <a:gd name="T13" fmla="*/ 0 h 80"/>
                  <a:gd name="T14" fmla="*/ 147 w 147"/>
                  <a:gd name="T15" fmla="*/ 74 h 80"/>
                  <a:gd name="T16" fmla="*/ 10 w 147"/>
                  <a:gd name="T17" fmla="*/ 74 h 80"/>
                  <a:gd name="T18" fmla="*/ 10 w 147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7" h="80">
                    <a:moveTo>
                      <a:pt x="0" y="0"/>
                    </a:moveTo>
                    <a:lnTo>
                      <a:pt x="147" y="0"/>
                    </a:lnTo>
                    <a:lnTo>
                      <a:pt x="147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47" y="0"/>
                    </a:lnTo>
                    <a:lnTo>
                      <a:pt x="147" y="74"/>
                    </a:lnTo>
                    <a:lnTo>
                      <a:pt x="10" y="7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6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2" name="Freeform 81"/>
              <p:cNvSpPr>
                <a:spLocks noEditPoints="1"/>
              </p:cNvSpPr>
              <p:nvPr/>
            </p:nvSpPr>
            <p:spPr bwMode="auto">
              <a:xfrm>
                <a:off x="614" y="1278"/>
                <a:ext cx="137" cy="74"/>
              </a:xfrm>
              <a:custGeom>
                <a:avLst/>
                <a:gdLst>
                  <a:gd name="T0" fmla="*/ 0 w 137"/>
                  <a:gd name="T1" fmla="*/ 0 h 74"/>
                  <a:gd name="T2" fmla="*/ 137 w 137"/>
                  <a:gd name="T3" fmla="*/ 0 h 74"/>
                  <a:gd name="T4" fmla="*/ 137 w 137"/>
                  <a:gd name="T5" fmla="*/ 74 h 74"/>
                  <a:gd name="T6" fmla="*/ 0 w 137"/>
                  <a:gd name="T7" fmla="*/ 74 h 74"/>
                  <a:gd name="T8" fmla="*/ 0 w 137"/>
                  <a:gd name="T9" fmla="*/ 0 h 74"/>
                  <a:gd name="T10" fmla="*/ 10 w 137"/>
                  <a:gd name="T11" fmla="*/ 0 h 74"/>
                  <a:gd name="T12" fmla="*/ 137 w 137"/>
                  <a:gd name="T13" fmla="*/ 0 h 74"/>
                  <a:gd name="T14" fmla="*/ 137 w 137"/>
                  <a:gd name="T15" fmla="*/ 69 h 74"/>
                  <a:gd name="T16" fmla="*/ 10 w 137"/>
                  <a:gd name="T17" fmla="*/ 69 h 74"/>
                  <a:gd name="T18" fmla="*/ 10 w 137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74">
                    <a:moveTo>
                      <a:pt x="0" y="0"/>
                    </a:moveTo>
                    <a:lnTo>
                      <a:pt x="137" y="0"/>
                    </a:lnTo>
                    <a:lnTo>
                      <a:pt x="137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37" y="0"/>
                    </a:lnTo>
                    <a:lnTo>
                      <a:pt x="137" y="69"/>
                    </a:lnTo>
                    <a:lnTo>
                      <a:pt x="10" y="6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5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624" y="1278"/>
                <a:ext cx="127" cy="69"/>
              </a:xfrm>
              <a:custGeom>
                <a:avLst/>
                <a:gdLst>
                  <a:gd name="T0" fmla="*/ 0 w 127"/>
                  <a:gd name="T1" fmla="*/ 0 h 69"/>
                  <a:gd name="T2" fmla="*/ 127 w 127"/>
                  <a:gd name="T3" fmla="*/ 0 h 69"/>
                  <a:gd name="T4" fmla="*/ 127 w 127"/>
                  <a:gd name="T5" fmla="*/ 69 h 69"/>
                  <a:gd name="T6" fmla="*/ 0 w 127"/>
                  <a:gd name="T7" fmla="*/ 69 h 69"/>
                  <a:gd name="T8" fmla="*/ 0 w 127"/>
                  <a:gd name="T9" fmla="*/ 0 h 69"/>
                  <a:gd name="T10" fmla="*/ 9 w 127"/>
                  <a:gd name="T11" fmla="*/ 0 h 69"/>
                  <a:gd name="T12" fmla="*/ 127 w 127"/>
                  <a:gd name="T13" fmla="*/ 0 h 69"/>
                  <a:gd name="T14" fmla="*/ 127 w 127"/>
                  <a:gd name="T15" fmla="*/ 64 h 69"/>
                  <a:gd name="T16" fmla="*/ 9 w 127"/>
                  <a:gd name="T17" fmla="*/ 64 h 69"/>
                  <a:gd name="T18" fmla="*/ 9 w 127"/>
                  <a:gd name="T19" fmla="*/ 0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6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127" y="0"/>
                    </a:lnTo>
                    <a:lnTo>
                      <a:pt x="127" y="64"/>
                    </a:lnTo>
                    <a:lnTo>
                      <a:pt x="9" y="6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4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4" name="Freeform 83"/>
              <p:cNvSpPr>
                <a:spLocks noEditPoints="1"/>
              </p:cNvSpPr>
              <p:nvPr/>
            </p:nvSpPr>
            <p:spPr bwMode="auto">
              <a:xfrm>
                <a:off x="633" y="1278"/>
                <a:ext cx="118" cy="64"/>
              </a:xfrm>
              <a:custGeom>
                <a:avLst/>
                <a:gdLst>
                  <a:gd name="T0" fmla="*/ 0 w 118"/>
                  <a:gd name="T1" fmla="*/ 0 h 64"/>
                  <a:gd name="T2" fmla="*/ 118 w 118"/>
                  <a:gd name="T3" fmla="*/ 0 h 64"/>
                  <a:gd name="T4" fmla="*/ 118 w 118"/>
                  <a:gd name="T5" fmla="*/ 64 h 64"/>
                  <a:gd name="T6" fmla="*/ 0 w 118"/>
                  <a:gd name="T7" fmla="*/ 64 h 64"/>
                  <a:gd name="T8" fmla="*/ 0 w 118"/>
                  <a:gd name="T9" fmla="*/ 0 h 64"/>
                  <a:gd name="T10" fmla="*/ 10 w 118"/>
                  <a:gd name="T11" fmla="*/ 0 h 64"/>
                  <a:gd name="T12" fmla="*/ 118 w 118"/>
                  <a:gd name="T13" fmla="*/ 0 h 64"/>
                  <a:gd name="T14" fmla="*/ 118 w 118"/>
                  <a:gd name="T15" fmla="*/ 58 h 64"/>
                  <a:gd name="T16" fmla="*/ 10 w 118"/>
                  <a:gd name="T17" fmla="*/ 58 h 64"/>
                  <a:gd name="T18" fmla="*/ 10 w 118"/>
                  <a:gd name="T19" fmla="*/ 0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" h="64">
                    <a:moveTo>
                      <a:pt x="0" y="0"/>
                    </a:moveTo>
                    <a:lnTo>
                      <a:pt x="118" y="0"/>
                    </a:lnTo>
                    <a:lnTo>
                      <a:pt x="118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18" y="0"/>
                    </a:lnTo>
                    <a:lnTo>
                      <a:pt x="118" y="58"/>
                    </a:lnTo>
                    <a:lnTo>
                      <a:pt x="10" y="5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" name="Freeform 84"/>
              <p:cNvSpPr>
                <a:spLocks noEditPoints="1"/>
              </p:cNvSpPr>
              <p:nvPr/>
            </p:nvSpPr>
            <p:spPr bwMode="auto">
              <a:xfrm>
                <a:off x="643" y="1278"/>
                <a:ext cx="108" cy="58"/>
              </a:xfrm>
              <a:custGeom>
                <a:avLst/>
                <a:gdLst>
                  <a:gd name="T0" fmla="*/ 0 w 108"/>
                  <a:gd name="T1" fmla="*/ 0 h 58"/>
                  <a:gd name="T2" fmla="*/ 108 w 108"/>
                  <a:gd name="T3" fmla="*/ 0 h 58"/>
                  <a:gd name="T4" fmla="*/ 108 w 108"/>
                  <a:gd name="T5" fmla="*/ 58 h 58"/>
                  <a:gd name="T6" fmla="*/ 0 w 108"/>
                  <a:gd name="T7" fmla="*/ 58 h 58"/>
                  <a:gd name="T8" fmla="*/ 0 w 108"/>
                  <a:gd name="T9" fmla="*/ 0 h 58"/>
                  <a:gd name="T10" fmla="*/ 10 w 108"/>
                  <a:gd name="T11" fmla="*/ 0 h 58"/>
                  <a:gd name="T12" fmla="*/ 108 w 108"/>
                  <a:gd name="T13" fmla="*/ 0 h 58"/>
                  <a:gd name="T14" fmla="*/ 108 w 108"/>
                  <a:gd name="T15" fmla="*/ 53 h 58"/>
                  <a:gd name="T16" fmla="*/ 10 w 108"/>
                  <a:gd name="T17" fmla="*/ 53 h 58"/>
                  <a:gd name="T18" fmla="*/ 10 w 108"/>
                  <a:gd name="T19" fmla="*/ 0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8" h="5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08" y="0"/>
                    </a:lnTo>
                    <a:lnTo>
                      <a:pt x="108" y="53"/>
                    </a:lnTo>
                    <a:lnTo>
                      <a:pt x="10" y="5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2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" name="Freeform 85"/>
              <p:cNvSpPr>
                <a:spLocks noEditPoints="1"/>
              </p:cNvSpPr>
              <p:nvPr/>
            </p:nvSpPr>
            <p:spPr bwMode="auto">
              <a:xfrm>
                <a:off x="653" y="1278"/>
                <a:ext cx="98" cy="53"/>
              </a:xfrm>
              <a:custGeom>
                <a:avLst/>
                <a:gdLst>
                  <a:gd name="T0" fmla="*/ 0 w 98"/>
                  <a:gd name="T1" fmla="*/ 0 h 53"/>
                  <a:gd name="T2" fmla="*/ 98 w 98"/>
                  <a:gd name="T3" fmla="*/ 0 h 53"/>
                  <a:gd name="T4" fmla="*/ 98 w 98"/>
                  <a:gd name="T5" fmla="*/ 53 h 53"/>
                  <a:gd name="T6" fmla="*/ 0 w 98"/>
                  <a:gd name="T7" fmla="*/ 53 h 53"/>
                  <a:gd name="T8" fmla="*/ 0 w 98"/>
                  <a:gd name="T9" fmla="*/ 0 h 53"/>
                  <a:gd name="T10" fmla="*/ 10 w 98"/>
                  <a:gd name="T11" fmla="*/ 0 h 53"/>
                  <a:gd name="T12" fmla="*/ 98 w 98"/>
                  <a:gd name="T13" fmla="*/ 0 h 53"/>
                  <a:gd name="T14" fmla="*/ 98 w 98"/>
                  <a:gd name="T15" fmla="*/ 48 h 53"/>
                  <a:gd name="T16" fmla="*/ 10 w 98"/>
                  <a:gd name="T17" fmla="*/ 48 h 53"/>
                  <a:gd name="T18" fmla="*/ 10 w 98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8" h="53">
                    <a:moveTo>
                      <a:pt x="0" y="0"/>
                    </a:moveTo>
                    <a:lnTo>
                      <a:pt x="98" y="0"/>
                    </a:lnTo>
                    <a:lnTo>
                      <a:pt x="98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98" y="0"/>
                    </a:lnTo>
                    <a:lnTo>
                      <a:pt x="98" y="48"/>
                    </a:lnTo>
                    <a:lnTo>
                      <a:pt x="10" y="4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7" name="Freeform 86"/>
              <p:cNvSpPr>
                <a:spLocks noEditPoints="1"/>
              </p:cNvSpPr>
              <p:nvPr/>
            </p:nvSpPr>
            <p:spPr bwMode="auto">
              <a:xfrm>
                <a:off x="663" y="1278"/>
                <a:ext cx="88" cy="48"/>
              </a:xfrm>
              <a:custGeom>
                <a:avLst/>
                <a:gdLst>
                  <a:gd name="T0" fmla="*/ 0 w 88"/>
                  <a:gd name="T1" fmla="*/ 0 h 48"/>
                  <a:gd name="T2" fmla="*/ 88 w 88"/>
                  <a:gd name="T3" fmla="*/ 0 h 48"/>
                  <a:gd name="T4" fmla="*/ 88 w 88"/>
                  <a:gd name="T5" fmla="*/ 48 h 48"/>
                  <a:gd name="T6" fmla="*/ 0 w 88"/>
                  <a:gd name="T7" fmla="*/ 48 h 48"/>
                  <a:gd name="T8" fmla="*/ 0 w 88"/>
                  <a:gd name="T9" fmla="*/ 0 h 48"/>
                  <a:gd name="T10" fmla="*/ 10 w 88"/>
                  <a:gd name="T11" fmla="*/ 0 h 48"/>
                  <a:gd name="T12" fmla="*/ 88 w 88"/>
                  <a:gd name="T13" fmla="*/ 0 h 48"/>
                  <a:gd name="T14" fmla="*/ 88 w 88"/>
                  <a:gd name="T15" fmla="*/ 42 h 48"/>
                  <a:gd name="T16" fmla="*/ 10 w 88"/>
                  <a:gd name="T17" fmla="*/ 42 h 48"/>
                  <a:gd name="T18" fmla="*/ 10 w 88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" h="48">
                    <a:moveTo>
                      <a:pt x="0" y="0"/>
                    </a:moveTo>
                    <a:lnTo>
                      <a:pt x="88" y="0"/>
                    </a:lnTo>
                    <a:lnTo>
                      <a:pt x="88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88" y="0"/>
                    </a:lnTo>
                    <a:lnTo>
                      <a:pt x="88" y="42"/>
                    </a:lnTo>
                    <a:lnTo>
                      <a:pt x="10" y="4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8" name="Freeform 87"/>
              <p:cNvSpPr>
                <a:spLocks noEditPoints="1"/>
              </p:cNvSpPr>
              <p:nvPr/>
            </p:nvSpPr>
            <p:spPr bwMode="auto">
              <a:xfrm>
                <a:off x="673" y="1278"/>
                <a:ext cx="78" cy="42"/>
              </a:xfrm>
              <a:custGeom>
                <a:avLst/>
                <a:gdLst>
                  <a:gd name="T0" fmla="*/ 0 w 78"/>
                  <a:gd name="T1" fmla="*/ 0 h 42"/>
                  <a:gd name="T2" fmla="*/ 78 w 78"/>
                  <a:gd name="T3" fmla="*/ 0 h 42"/>
                  <a:gd name="T4" fmla="*/ 78 w 78"/>
                  <a:gd name="T5" fmla="*/ 42 h 42"/>
                  <a:gd name="T6" fmla="*/ 0 w 78"/>
                  <a:gd name="T7" fmla="*/ 42 h 42"/>
                  <a:gd name="T8" fmla="*/ 0 w 78"/>
                  <a:gd name="T9" fmla="*/ 0 h 42"/>
                  <a:gd name="T10" fmla="*/ 9 w 78"/>
                  <a:gd name="T11" fmla="*/ 0 h 42"/>
                  <a:gd name="T12" fmla="*/ 78 w 78"/>
                  <a:gd name="T13" fmla="*/ 0 h 42"/>
                  <a:gd name="T14" fmla="*/ 78 w 78"/>
                  <a:gd name="T15" fmla="*/ 37 h 42"/>
                  <a:gd name="T16" fmla="*/ 9 w 78"/>
                  <a:gd name="T17" fmla="*/ 37 h 42"/>
                  <a:gd name="T18" fmla="*/ 9 w 78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" h="42">
                    <a:moveTo>
                      <a:pt x="0" y="0"/>
                    </a:moveTo>
                    <a:lnTo>
                      <a:pt x="78" y="0"/>
                    </a:lnTo>
                    <a:lnTo>
                      <a:pt x="78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78" y="0"/>
                    </a:lnTo>
                    <a:lnTo>
                      <a:pt x="78" y="37"/>
                    </a:lnTo>
                    <a:lnTo>
                      <a:pt x="9" y="3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9" name="Freeform 88"/>
              <p:cNvSpPr>
                <a:spLocks noEditPoints="1"/>
              </p:cNvSpPr>
              <p:nvPr/>
            </p:nvSpPr>
            <p:spPr bwMode="auto">
              <a:xfrm>
                <a:off x="682" y="1278"/>
                <a:ext cx="69" cy="37"/>
              </a:xfrm>
              <a:custGeom>
                <a:avLst/>
                <a:gdLst>
                  <a:gd name="T0" fmla="*/ 0 w 69"/>
                  <a:gd name="T1" fmla="*/ 0 h 37"/>
                  <a:gd name="T2" fmla="*/ 69 w 69"/>
                  <a:gd name="T3" fmla="*/ 0 h 37"/>
                  <a:gd name="T4" fmla="*/ 69 w 69"/>
                  <a:gd name="T5" fmla="*/ 37 h 37"/>
                  <a:gd name="T6" fmla="*/ 0 w 69"/>
                  <a:gd name="T7" fmla="*/ 37 h 37"/>
                  <a:gd name="T8" fmla="*/ 0 w 69"/>
                  <a:gd name="T9" fmla="*/ 0 h 37"/>
                  <a:gd name="T10" fmla="*/ 10 w 69"/>
                  <a:gd name="T11" fmla="*/ 0 h 37"/>
                  <a:gd name="T12" fmla="*/ 69 w 69"/>
                  <a:gd name="T13" fmla="*/ 0 h 37"/>
                  <a:gd name="T14" fmla="*/ 69 w 69"/>
                  <a:gd name="T15" fmla="*/ 32 h 37"/>
                  <a:gd name="T16" fmla="*/ 10 w 69"/>
                  <a:gd name="T17" fmla="*/ 32 h 37"/>
                  <a:gd name="T18" fmla="*/ 10 w 69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9" h="37">
                    <a:moveTo>
                      <a:pt x="0" y="0"/>
                    </a:moveTo>
                    <a:lnTo>
                      <a:pt x="69" y="0"/>
                    </a:lnTo>
                    <a:lnTo>
                      <a:pt x="69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69" y="0"/>
                    </a:lnTo>
                    <a:lnTo>
                      <a:pt x="69" y="32"/>
                    </a:lnTo>
                    <a:lnTo>
                      <a:pt x="10" y="3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0" name="Freeform 89"/>
              <p:cNvSpPr>
                <a:spLocks noEditPoints="1"/>
              </p:cNvSpPr>
              <p:nvPr/>
            </p:nvSpPr>
            <p:spPr bwMode="auto">
              <a:xfrm>
                <a:off x="692" y="1278"/>
                <a:ext cx="59" cy="32"/>
              </a:xfrm>
              <a:custGeom>
                <a:avLst/>
                <a:gdLst>
                  <a:gd name="T0" fmla="*/ 0 w 59"/>
                  <a:gd name="T1" fmla="*/ 0 h 32"/>
                  <a:gd name="T2" fmla="*/ 59 w 59"/>
                  <a:gd name="T3" fmla="*/ 0 h 32"/>
                  <a:gd name="T4" fmla="*/ 59 w 59"/>
                  <a:gd name="T5" fmla="*/ 32 h 32"/>
                  <a:gd name="T6" fmla="*/ 0 w 59"/>
                  <a:gd name="T7" fmla="*/ 32 h 32"/>
                  <a:gd name="T8" fmla="*/ 0 w 59"/>
                  <a:gd name="T9" fmla="*/ 0 h 32"/>
                  <a:gd name="T10" fmla="*/ 10 w 59"/>
                  <a:gd name="T11" fmla="*/ 0 h 32"/>
                  <a:gd name="T12" fmla="*/ 59 w 59"/>
                  <a:gd name="T13" fmla="*/ 0 h 32"/>
                  <a:gd name="T14" fmla="*/ 59 w 59"/>
                  <a:gd name="T15" fmla="*/ 27 h 32"/>
                  <a:gd name="T16" fmla="*/ 10 w 59"/>
                  <a:gd name="T17" fmla="*/ 27 h 32"/>
                  <a:gd name="T18" fmla="*/ 10 w 59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9" h="32">
                    <a:moveTo>
                      <a:pt x="0" y="0"/>
                    </a:moveTo>
                    <a:lnTo>
                      <a:pt x="59" y="0"/>
                    </a:lnTo>
                    <a:lnTo>
                      <a:pt x="59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9" y="0"/>
                    </a:lnTo>
                    <a:lnTo>
                      <a:pt x="59" y="27"/>
                    </a:lnTo>
                    <a:lnTo>
                      <a:pt x="10" y="2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1" name="Freeform 90"/>
              <p:cNvSpPr>
                <a:spLocks noEditPoints="1"/>
              </p:cNvSpPr>
              <p:nvPr/>
            </p:nvSpPr>
            <p:spPr bwMode="auto">
              <a:xfrm>
                <a:off x="702" y="1278"/>
                <a:ext cx="49" cy="27"/>
              </a:xfrm>
              <a:custGeom>
                <a:avLst/>
                <a:gdLst>
                  <a:gd name="T0" fmla="*/ 0 w 49"/>
                  <a:gd name="T1" fmla="*/ 0 h 27"/>
                  <a:gd name="T2" fmla="*/ 49 w 49"/>
                  <a:gd name="T3" fmla="*/ 0 h 27"/>
                  <a:gd name="T4" fmla="*/ 49 w 49"/>
                  <a:gd name="T5" fmla="*/ 27 h 27"/>
                  <a:gd name="T6" fmla="*/ 0 w 49"/>
                  <a:gd name="T7" fmla="*/ 27 h 27"/>
                  <a:gd name="T8" fmla="*/ 0 w 49"/>
                  <a:gd name="T9" fmla="*/ 0 h 27"/>
                  <a:gd name="T10" fmla="*/ 10 w 49"/>
                  <a:gd name="T11" fmla="*/ 0 h 27"/>
                  <a:gd name="T12" fmla="*/ 49 w 49"/>
                  <a:gd name="T13" fmla="*/ 0 h 27"/>
                  <a:gd name="T14" fmla="*/ 49 w 49"/>
                  <a:gd name="T15" fmla="*/ 21 h 27"/>
                  <a:gd name="T16" fmla="*/ 10 w 49"/>
                  <a:gd name="T17" fmla="*/ 21 h 27"/>
                  <a:gd name="T18" fmla="*/ 10 w 49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27">
                    <a:moveTo>
                      <a:pt x="0" y="0"/>
                    </a:moveTo>
                    <a:lnTo>
                      <a:pt x="49" y="0"/>
                    </a:lnTo>
                    <a:lnTo>
                      <a:pt x="49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10" y="2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2" name="Freeform 91"/>
              <p:cNvSpPr>
                <a:spLocks noEditPoints="1"/>
              </p:cNvSpPr>
              <p:nvPr/>
            </p:nvSpPr>
            <p:spPr bwMode="auto">
              <a:xfrm>
                <a:off x="712" y="1278"/>
                <a:ext cx="39" cy="21"/>
              </a:xfrm>
              <a:custGeom>
                <a:avLst/>
                <a:gdLst>
                  <a:gd name="T0" fmla="*/ 0 w 39"/>
                  <a:gd name="T1" fmla="*/ 0 h 21"/>
                  <a:gd name="T2" fmla="*/ 39 w 39"/>
                  <a:gd name="T3" fmla="*/ 0 h 21"/>
                  <a:gd name="T4" fmla="*/ 39 w 39"/>
                  <a:gd name="T5" fmla="*/ 21 h 21"/>
                  <a:gd name="T6" fmla="*/ 0 w 39"/>
                  <a:gd name="T7" fmla="*/ 21 h 21"/>
                  <a:gd name="T8" fmla="*/ 0 w 39"/>
                  <a:gd name="T9" fmla="*/ 0 h 21"/>
                  <a:gd name="T10" fmla="*/ 10 w 39"/>
                  <a:gd name="T11" fmla="*/ 0 h 21"/>
                  <a:gd name="T12" fmla="*/ 39 w 39"/>
                  <a:gd name="T13" fmla="*/ 0 h 21"/>
                  <a:gd name="T14" fmla="*/ 39 w 39"/>
                  <a:gd name="T15" fmla="*/ 16 h 21"/>
                  <a:gd name="T16" fmla="*/ 10 w 39"/>
                  <a:gd name="T17" fmla="*/ 16 h 21"/>
                  <a:gd name="T18" fmla="*/ 10 w 39"/>
                  <a:gd name="T19" fmla="*/ 0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21">
                    <a:moveTo>
                      <a:pt x="0" y="0"/>
                    </a:moveTo>
                    <a:lnTo>
                      <a:pt x="39" y="0"/>
                    </a:lnTo>
                    <a:lnTo>
                      <a:pt x="3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9" y="0"/>
                    </a:lnTo>
                    <a:lnTo>
                      <a:pt x="39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3" name="Freeform 92"/>
              <p:cNvSpPr>
                <a:spLocks noEditPoints="1"/>
              </p:cNvSpPr>
              <p:nvPr/>
            </p:nvSpPr>
            <p:spPr bwMode="auto">
              <a:xfrm>
                <a:off x="722" y="1278"/>
                <a:ext cx="29" cy="16"/>
              </a:xfrm>
              <a:custGeom>
                <a:avLst/>
                <a:gdLst>
                  <a:gd name="T0" fmla="*/ 0 w 29"/>
                  <a:gd name="T1" fmla="*/ 0 h 16"/>
                  <a:gd name="T2" fmla="*/ 29 w 29"/>
                  <a:gd name="T3" fmla="*/ 0 h 16"/>
                  <a:gd name="T4" fmla="*/ 29 w 29"/>
                  <a:gd name="T5" fmla="*/ 16 h 16"/>
                  <a:gd name="T6" fmla="*/ 0 w 29"/>
                  <a:gd name="T7" fmla="*/ 16 h 16"/>
                  <a:gd name="T8" fmla="*/ 0 w 29"/>
                  <a:gd name="T9" fmla="*/ 0 h 16"/>
                  <a:gd name="T10" fmla="*/ 9 w 29"/>
                  <a:gd name="T11" fmla="*/ 0 h 16"/>
                  <a:gd name="T12" fmla="*/ 29 w 29"/>
                  <a:gd name="T13" fmla="*/ 0 h 16"/>
                  <a:gd name="T14" fmla="*/ 29 w 29"/>
                  <a:gd name="T15" fmla="*/ 11 h 16"/>
                  <a:gd name="T16" fmla="*/ 9 w 29"/>
                  <a:gd name="T17" fmla="*/ 11 h 16"/>
                  <a:gd name="T18" fmla="*/ 9 w 29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" h="16">
                    <a:moveTo>
                      <a:pt x="0" y="0"/>
                    </a:moveTo>
                    <a:lnTo>
                      <a:pt x="29" y="0"/>
                    </a:lnTo>
                    <a:lnTo>
                      <a:pt x="29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9" y="0"/>
                    </a:lnTo>
                    <a:lnTo>
                      <a:pt x="29" y="11"/>
                    </a:lnTo>
                    <a:lnTo>
                      <a:pt x="9" y="1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4" name="Freeform 93"/>
              <p:cNvSpPr>
                <a:spLocks noEditPoints="1"/>
              </p:cNvSpPr>
              <p:nvPr/>
            </p:nvSpPr>
            <p:spPr bwMode="auto">
              <a:xfrm>
                <a:off x="731" y="1278"/>
                <a:ext cx="20" cy="11"/>
              </a:xfrm>
              <a:custGeom>
                <a:avLst/>
                <a:gdLst>
                  <a:gd name="T0" fmla="*/ 0 w 20"/>
                  <a:gd name="T1" fmla="*/ 0 h 11"/>
                  <a:gd name="T2" fmla="*/ 20 w 20"/>
                  <a:gd name="T3" fmla="*/ 0 h 11"/>
                  <a:gd name="T4" fmla="*/ 20 w 20"/>
                  <a:gd name="T5" fmla="*/ 11 h 11"/>
                  <a:gd name="T6" fmla="*/ 0 w 20"/>
                  <a:gd name="T7" fmla="*/ 11 h 11"/>
                  <a:gd name="T8" fmla="*/ 0 w 20"/>
                  <a:gd name="T9" fmla="*/ 0 h 11"/>
                  <a:gd name="T10" fmla="*/ 10 w 20"/>
                  <a:gd name="T11" fmla="*/ 0 h 11"/>
                  <a:gd name="T12" fmla="*/ 20 w 20"/>
                  <a:gd name="T13" fmla="*/ 0 h 11"/>
                  <a:gd name="T14" fmla="*/ 20 w 20"/>
                  <a:gd name="T15" fmla="*/ 5 h 11"/>
                  <a:gd name="T16" fmla="*/ 10 w 20"/>
                  <a:gd name="T17" fmla="*/ 5 h 11"/>
                  <a:gd name="T18" fmla="*/ 10 w 20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" h="11">
                    <a:moveTo>
                      <a:pt x="0" y="0"/>
                    </a:moveTo>
                    <a:lnTo>
                      <a:pt x="20" y="0"/>
                    </a:lnTo>
                    <a:lnTo>
                      <a:pt x="20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0" y="0"/>
                    </a:lnTo>
                    <a:lnTo>
                      <a:pt x="20" y="5"/>
                    </a:lnTo>
                    <a:lnTo>
                      <a:pt x="10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5" name="Freeform 94"/>
              <p:cNvSpPr>
                <a:spLocks noEditPoints="1"/>
              </p:cNvSpPr>
              <p:nvPr/>
            </p:nvSpPr>
            <p:spPr bwMode="auto">
              <a:xfrm>
                <a:off x="741" y="1278"/>
                <a:ext cx="10" cy="5"/>
              </a:xfrm>
              <a:custGeom>
                <a:avLst/>
                <a:gdLst>
                  <a:gd name="T0" fmla="*/ 0 w 10"/>
                  <a:gd name="T1" fmla="*/ 0 h 5"/>
                  <a:gd name="T2" fmla="*/ 10 w 10"/>
                  <a:gd name="T3" fmla="*/ 0 h 5"/>
                  <a:gd name="T4" fmla="*/ 10 w 10"/>
                  <a:gd name="T5" fmla="*/ 5 h 5"/>
                  <a:gd name="T6" fmla="*/ 0 w 10"/>
                  <a:gd name="T7" fmla="*/ 5 h 5"/>
                  <a:gd name="T8" fmla="*/ 0 w 10"/>
                  <a:gd name="T9" fmla="*/ 0 h 5"/>
                  <a:gd name="T10" fmla="*/ 10 w 10"/>
                  <a:gd name="T11" fmla="*/ 0 h 5"/>
                  <a:gd name="T12" fmla="*/ 10 w 10"/>
                  <a:gd name="T13" fmla="*/ 0 h 5"/>
                  <a:gd name="T14" fmla="*/ 10 w 10"/>
                  <a:gd name="T15" fmla="*/ 0 h 5"/>
                  <a:gd name="T16" fmla="*/ 10 w 10"/>
                  <a:gd name="T17" fmla="*/ 0 h 5"/>
                  <a:gd name="T18" fmla="*/ 10 w 10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168" y="1278"/>
                <a:ext cx="583" cy="3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" name="Freeform 96"/>
              <p:cNvSpPr>
                <a:spLocks noEditPoints="1"/>
              </p:cNvSpPr>
              <p:nvPr/>
            </p:nvSpPr>
            <p:spPr bwMode="auto">
              <a:xfrm>
                <a:off x="168" y="1278"/>
                <a:ext cx="583" cy="318"/>
              </a:xfrm>
              <a:custGeom>
                <a:avLst/>
                <a:gdLst>
                  <a:gd name="T0" fmla="*/ 0 w 583"/>
                  <a:gd name="T1" fmla="*/ 0 h 318"/>
                  <a:gd name="T2" fmla="*/ 583 w 583"/>
                  <a:gd name="T3" fmla="*/ 0 h 318"/>
                  <a:gd name="T4" fmla="*/ 583 w 583"/>
                  <a:gd name="T5" fmla="*/ 318 h 318"/>
                  <a:gd name="T6" fmla="*/ 0 w 583"/>
                  <a:gd name="T7" fmla="*/ 318 h 318"/>
                  <a:gd name="T8" fmla="*/ 0 w 583"/>
                  <a:gd name="T9" fmla="*/ 0 h 318"/>
                  <a:gd name="T10" fmla="*/ 10 w 583"/>
                  <a:gd name="T11" fmla="*/ 0 h 318"/>
                  <a:gd name="T12" fmla="*/ 583 w 583"/>
                  <a:gd name="T13" fmla="*/ 0 h 318"/>
                  <a:gd name="T14" fmla="*/ 583 w 583"/>
                  <a:gd name="T15" fmla="*/ 313 h 318"/>
                  <a:gd name="T16" fmla="*/ 10 w 583"/>
                  <a:gd name="T17" fmla="*/ 313 h 318"/>
                  <a:gd name="T18" fmla="*/ 10 w 583"/>
                  <a:gd name="T19" fmla="*/ 0 h 3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83" h="318">
                    <a:moveTo>
                      <a:pt x="0" y="0"/>
                    </a:moveTo>
                    <a:lnTo>
                      <a:pt x="583" y="0"/>
                    </a:lnTo>
                    <a:lnTo>
                      <a:pt x="583" y="318"/>
                    </a:lnTo>
                    <a:lnTo>
                      <a:pt x="0" y="31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83" y="0"/>
                    </a:lnTo>
                    <a:lnTo>
                      <a:pt x="583" y="313"/>
                    </a:lnTo>
                    <a:lnTo>
                      <a:pt x="10" y="31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8" name="Freeform 97"/>
              <p:cNvSpPr>
                <a:spLocks noEditPoints="1"/>
              </p:cNvSpPr>
              <p:nvPr/>
            </p:nvSpPr>
            <p:spPr bwMode="auto">
              <a:xfrm>
                <a:off x="178" y="1278"/>
                <a:ext cx="573" cy="313"/>
              </a:xfrm>
              <a:custGeom>
                <a:avLst/>
                <a:gdLst>
                  <a:gd name="T0" fmla="*/ 0 w 573"/>
                  <a:gd name="T1" fmla="*/ 0 h 313"/>
                  <a:gd name="T2" fmla="*/ 573 w 573"/>
                  <a:gd name="T3" fmla="*/ 0 h 313"/>
                  <a:gd name="T4" fmla="*/ 573 w 573"/>
                  <a:gd name="T5" fmla="*/ 313 h 313"/>
                  <a:gd name="T6" fmla="*/ 0 w 573"/>
                  <a:gd name="T7" fmla="*/ 313 h 313"/>
                  <a:gd name="T8" fmla="*/ 0 w 573"/>
                  <a:gd name="T9" fmla="*/ 0 h 313"/>
                  <a:gd name="T10" fmla="*/ 9 w 573"/>
                  <a:gd name="T11" fmla="*/ 0 h 313"/>
                  <a:gd name="T12" fmla="*/ 573 w 573"/>
                  <a:gd name="T13" fmla="*/ 0 h 313"/>
                  <a:gd name="T14" fmla="*/ 573 w 573"/>
                  <a:gd name="T15" fmla="*/ 308 h 313"/>
                  <a:gd name="T16" fmla="*/ 9 w 573"/>
                  <a:gd name="T17" fmla="*/ 308 h 313"/>
                  <a:gd name="T18" fmla="*/ 9 w 573"/>
                  <a:gd name="T19" fmla="*/ 0 h 3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73" h="313">
                    <a:moveTo>
                      <a:pt x="0" y="0"/>
                    </a:moveTo>
                    <a:lnTo>
                      <a:pt x="573" y="0"/>
                    </a:lnTo>
                    <a:lnTo>
                      <a:pt x="573" y="313"/>
                    </a:lnTo>
                    <a:lnTo>
                      <a:pt x="0" y="313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573" y="0"/>
                    </a:lnTo>
                    <a:lnTo>
                      <a:pt x="573" y="308"/>
                    </a:lnTo>
                    <a:lnTo>
                      <a:pt x="9" y="30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6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9" name="Freeform 98"/>
              <p:cNvSpPr>
                <a:spLocks noEditPoints="1"/>
              </p:cNvSpPr>
              <p:nvPr/>
            </p:nvSpPr>
            <p:spPr bwMode="auto">
              <a:xfrm>
                <a:off x="187" y="1278"/>
                <a:ext cx="564" cy="308"/>
              </a:xfrm>
              <a:custGeom>
                <a:avLst/>
                <a:gdLst>
                  <a:gd name="T0" fmla="*/ 0 w 564"/>
                  <a:gd name="T1" fmla="*/ 0 h 308"/>
                  <a:gd name="T2" fmla="*/ 564 w 564"/>
                  <a:gd name="T3" fmla="*/ 0 h 308"/>
                  <a:gd name="T4" fmla="*/ 564 w 564"/>
                  <a:gd name="T5" fmla="*/ 308 h 308"/>
                  <a:gd name="T6" fmla="*/ 0 w 564"/>
                  <a:gd name="T7" fmla="*/ 308 h 308"/>
                  <a:gd name="T8" fmla="*/ 0 w 564"/>
                  <a:gd name="T9" fmla="*/ 0 h 308"/>
                  <a:gd name="T10" fmla="*/ 10 w 564"/>
                  <a:gd name="T11" fmla="*/ 0 h 308"/>
                  <a:gd name="T12" fmla="*/ 564 w 564"/>
                  <a:gd name="T13" fmla="*/ 0 h 308"/>
                  <a:gd name="T14" fmla="*/ 564 w 564"/>
                  <a:gd name="T15" fmla="*/ 302 h 308"/>
                  <a:gd name="T16" fmla="*/ 10 w 564"/>
                  <a:gd name="T17" fmla="*/ 302 h 308"/>
                  <a:gd name="T18" fmla="*/ 10 w 564"/>
                  <a:gd name="T19" fmla="*/ 0 h 3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4" h="308">
                    <a:moveTo>
                      <a:pt x="0" y="0"/>
                    </a:moveTo>
                    <a:lnTo>
                      <a:pt x="564" y="0"/>
                    </a:lnTo>
                    <a:lnTo>
                      <a:pt x="564" y="308"/>
                    </a:lnTo>
                    <a:lnTo>
                      <a:pt x="0" y="30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64" y="0"/>
                    </a:lnTo>
                    <a:lnTo>
                      <a:pt x="564" y="302"/>
                    </a:lnTo>
                    <a:lnTo>
                      <a:pt x="10" y="30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6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" name="Freeform 99"/>
              <p:cNvSpPr>
                <a:spLocks noEditPoints="1"/>
              </p:cNvSpPr>
              <p:nvPr/>
            </p:nvSpPr>
            <p:spPr bwMode="auto">
              <a:xfrm>
                <a:off x="197" y="1278"/>
                <a:ext cx="554" cy="302"/>
              </a:xfrm>
              <a:custGeom>
                <a:avLst/>
                <a:gdLst>
                  <a:gd name="T0" fmla="*/ 0 w 554"/>
                  <a:gd name="T1" fmla="*/ 0 h 302"/>
                  <a:gd name="T2" fmla="*/ 554 w 554"/>
                  <a:gd name="T3" fmla="*/ 0 h 302"/>
                  <a:gd name="T4" fmla="*/ 554 w 554"/>
                  <a:gd name="T5" fmla="*/ 302 h 302"/>
                  <a:gd name="T6" fmla="*/ 0 w 554"/>
                  <a:gd name="T7" fmla="*/ 302 h 302"/>
                  <a:gd name="T8" fmla="*/ 0 w 554"/>
                  <a:gd name="T9" fmla="*/ 0 h 302"/>
                  <a:gd name="T10" fmla="*/ 10 w 554"/>
                  <a:gd name="T11" fmla="*/ 0 h 302"/>
                  <a:gd name="T12" fmla="*/ 554 w 554"/>
                  <a:gd name="T13" fmla="*/ 0 h 302"/>
                  <a:gd name="T14" fmla="*/ 554 w 554"/>
                  <a:gd name="T15" fmla="*/ 297 h 302"/>
                  <a:gd name="T16" fmla="*/ 10 w 554"/>
                  <a:gd name="T17" fmla="*/ 297 h 302"/>
                  <a:gd name="T18" fmla="*/ 10 w 554"/>
                  <a:gd name="T19" fmla="*/ 0 h 3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4" h="302">
                    <a:moveTo>
                      <a:pt x="0" y="0"/>
                    </a:moveTo>
                    <a:lnTo>
                      <a:pt x="554" y="0"/>
                    </a:lnTo>
                    <a:lnTo>
                      <a:pt x="554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54" y="0"/>
                    </a:lnTo>
                    <a:lnTo>
                      <a:pt x="554" y="297"/>
                    </a:lnTo>
                    <a:lnTo>
                      <a:pt x="10" y="29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6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1" name="Freeform 100"/>
              <p:cNvSpPr>
                <a:spLocks noEditPoints="1"/>
              </p:cNvSpPr>
              <p:nvPr/>
            </p:nvSpPr>
            <p:spPr bwMode="auto">
              <a:xfrm>
                <a:off x="207" y="1278"/>
                <a:ext cx="544" cy="297"/>
              </a:xfrm>
              <a:custGeom>
                <a:avLst/>
                <a:gdLst>
                  <a:gd name="T0" fmla="*/ 0 w 544"/>
                  <a:gd name="T1" fmla="*/ 0 h 297"/>
                  <a:gd name="T2" fmla="*/ 544 w 544"/>
                  <a:gd name="T3" fmla="*/ 0 h 297"/>
                  <a:gd name="T4" fmla="*/ 544 w 544"/>
                  <a:gd name="T5" fmla="*/ 297 h 297"/>
                  <a:gd name="T6" fmla="*/ 0 w 544"/>
                  <a:gd name="T7" fmla="*/ 297 h 297"/>
                  <a:gd name="T8" fmla="*/ 0 w 544"/>
                  <a:gd name="T9" fmla="*/ 0 h 297"/>
                  <a:gd name="T10" fmla="*/ 10 w 544"/>
                  <a:gd name="T11" fmla="*/ 0 h 297"/>
                  <a:gd name="T12" fmla="*/ 544 w 544"/>
                  <a:gd name="T13" fmla="*/ 0 h 297"/>
                  <a:gd name="T14" fmla="*/ 544 w 544"/>
                  <a:gd name="T15" fmla="*/ 292 h 297"/>
                  <a:gd name="T16" fmla="*/ 10 w 544"/>
                  <a:gd name="T17" fmla="*/ 292 h 297"/>
                  <a:gd name="T18" fmla="*/ 10 w 544"/>
                  <a:gd name="T19" fmla="*/ 0 h 2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44" h="297">
                    <a:moveTo>
                      <a:pt x="0" y="0"/>
                    </a:moveTo>
                    <a:lnTo>
                      <a:pt x="544" y="0"/>
                    </a:lnTo>
                    <a:lnTo>
                      <a:pt x="544" y="297"/>
                    </a:lnTo>
                    <a:lnTo>
                      <a:pt x="0" y="29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44" y="0"/>
                    </a:lnTo>
                    <a:lnTo>
                      <a:pt x="544" y="292"/>
                    </a:lnTo>
                    <a:lnTo>
                      <a:pt x="10" y="29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F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2" name="Freeform 101"/>
              <p:cNvSpPr>
                <a:spLocks noEditPoints="1"/>
              </p:cNvSpPr>
              <p:nvPr/>
            </p:nvSpPr>
            <p:spPr bwMode="auto">
              <a:xfrm>
                <a:off x="217" y="1278"/>
                <a:ext cx="534" cy="292"/>
              </a:xfrm>
              <a:custGeom>
                <a:avLst/>
                <a:gdLst>
                  <a:gd name="T0" fmla="*/ 0 w 534"/>
                  <a:gd name="T1" fmla="*/ 0 h 292"/>
                  <a:gd name="T2" fmla="*/ 534 w 534"/>
                  <a:gd name="T3" fmla="*/ 0 h 292"/>
                  <a:gd name="T4" fmla="*/ 534 w 534"/>
                  <a:gd name="T5" fmla="*/ 292 h 292"/>
                  <a:gd name="T6" fmla="*/ 0 w 534"/>
                  <a:gd name="T7" fmla="*/ 292 h 292"/>
                  <a:gd name="T8" fmla="*/ 0 w 534"/>
                  <a:gd name="T9" fmla="*/ 0 h 292"/>
                  <a:gd name="T10" fmla="*/ 10 w 534"/>
                  <a:gd name="T11" fmla="*/ 0 h 292"/>
                  <a:gd name="T12" fmla="*/ 534 w 534"/>
                  <a:gd name="T13" fmla="*/ 0 h 292"/>
                  <a:gd name="T14" fmla="*/ 534 w 534"/>
                  <a:gd name="T15" fmla="*/ 286 h 292"/>
                  <a:gd name="T16" fmla="*/ 10 w 534"/>
                  <a:gd name="T17" fmla="*/ 286 h 292"/>
                  <a:gd name="T18" fmla="*/ 10 w 534"/>
                  <a:gd name="T19" fmla="*/ 0 h 2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34" h="292">
                    <a:moveTo>
                      <a:pt x="0" y="0"/>
                    </a:moveTo>
                    <a:lnTo>
                      <a:pt x="534" y="0"/>
                    </a:lnTo>
                    <a:lnTo>
                      <a:pt x="534" y="292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34" y="0"/>
                    </a:lnTo>
                    <a:lnTo>
                      <a:pt x="534" y="286"/>
                    </a:lnTo>
                    <a:lnTo>
                      <a:pt x="10" y="28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D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3" name="Freeform 102"/>
              <p:cNvSpPr>
                <a:spLocks noEditPoints="1"/>
              </p:cNvSpPr>
              <p:nvPr/>
            </p:nvSpPr>
            <p:spPr bwMode="auto">
              <a:xfrm>
                <a:off x="227" y="1278"/>
                <a:ext cx="524" cy="286"/>
              </a:xfrm>
              <a:custGeom>
                <a:avLst/>
                <a:gdLst>
                  <a:gd name="T0" fmla="*/ 0 w 524"/>
                  <a:gd name="T1" fmla="*/ 0 h 286"/>
                  <a:gd name="T2" fmla="*/ 524 w 524"/>
                  <a:gd name="T3" fmla="*/ 0 h 286"/>
                  <a:gd name="T4" fmla="*/ 524 w 524"/>
                  <a:gd name="T5" fmla="*/ 286 h 286"/>
                  <a:gd name="T6" fmla="*/ 0 w 524"/>
                  <a:gd name="T7" fmla="*/ 286 h 286"/>
                  <a:gd name="T8" fmla="*/ 0 w 524"/>
                  <a:gd name="T9" fmla="*/ 0 h 286"/>
                  <a:gd name="T10" fmla="*/ 9 w 524"/>
                  <a:gd name="T11" fmla="*/ 0 h 286"/>
                  <a:gd name="T12" fmla="*/ 524 w 524"/>
                  <a:gd name="T13" fmla="*/ 0 h 286"/>
                  <a:gd name="T14" fmla="*/ 524 w 524"/>
                  <a:gd name="T15" fmla="*/ 281 h 286"/>
                  <a:gd name="T16" fmla="*/ 9 w 524"/>
                  <a:gd name="T17" fmla="*/ 281 h 286"/>
                  <a:gd name="T18" fmla="*/ 9 w 524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4" h="286">
                    <a:moveTo>
                      <a:pt x="0" y="0"/>
                    </a:moveTo>
                    <a:lnTo>
                      <a:pt x="524" y="0"/>
                    </a:lnTo>
                    <a:lnTo>
                      <a:pt x="524" y="286"/>
                    </a:lnTo>
                    <a:lnTo>
                      <a:pt x="0" y="28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524" y="0"/>
                    </a:lnTo>
                    <a:lnTo>
                      <a:pt x="524" y="281"/>
                    </a:lnTo>
                    <a:lnTo>
                      <a:pt x="9" y="28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5B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" name="Freeform 103"/>
              <p:cNvSpPr>
                <a:spLocks noEditPoints="1"/>
              </p:cNvSpPr>
              <p:nvPr/>
            </p:nvSpPr>
            <p:spPr bwMode="auto">
              <a:xfrm>
                <a:off x="236" y="1278"/>
                <a:ext cx="515" cy="281"/>
              </a:xfrm>
              <a:custGeom>
                <a:avLst/>
                <a:gdLst>
                  <a:gd name="T0" fmla="*/ 0 w 515"/>
                  <a:gd name="T1" fmla="*/ 0 h 281"/>
                  <a:gd name="T2" fmla="*/ 515 w 515"/>
                  <a:gd name="T3" fmla="*/ 0 h 281"/>
                  <a:gd name="T4" fmla="*/ 515 w 515"/>
                  <a:gd name="T5" fmla="*/ 281 h 281"/>
                  <a:gd name="T6" fmla="*/ 0 w 515"/>
                  <a:gd name="T7" fmla="*/ 281 h 281"/>
                  <a:gd name="T8" fmla="*/ 0 w 515"/>
                  <a:gd name="T9" fmla="*/ 0 h 281"/>
                  <a:gd name="T10" fmla="*/ 10 w 515"/>
                  <a:gd name="T11" fmla="*/ 0 h 281"/>
                  <a:gd name="T12" fmla="*/ 515 w 515"/>
                  <a:gd name="T13" fmla="*/ 0 h 281"/>
                  <a:gd name="T14" fmla="*/ 515 w 515"/>
                  <a:gd name="T15" fmla="*/ 276 h 281"/>
                  <a:gd name="T16" fmla="*/ 10 w 515"/>
                  <a:gd name="T17" fmla="*/ 276 h 281"/>
                  <a:gd name="T18" fmla="*/ 10 w 515"/>
                  <a:gd name="T19" fmla="*/ 0 h 2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5" h="281">
                    <a:moveTo>
                      <a:pt x="0" y="0"/>
                    </a:moveTo>
                    <a:lnTo>
                      <a:pt x="515" y="0"/>
                    </a:lnTo>
                    <a:lnTo>
                      <a:pt x="515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15" y="0"/>
                    </a:lnTo>
                    <a:lnTo>
                      <a:pt x="515" y="276"/>
                    </a:lnTo>
                    <a:lnTo>
                      <a:pt x="10" y="27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9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5" name="Freeform 104"/>
              <p:cNvSpPr>
                <a:spLocks noEditPoints="1"/>
              </p:cNvSpPr>
              <p:nvPr/>
            </p:nvSpPr>
            <p:spPr bwMode="auto">
              <a:xfrm>
                <a:off x="246" y="1278"/>
                <a:ext cx="505" cy="276"/>
              </a:xfrm>
              <a:custGeom>
                <a:avLst/>
                <a:gdLst>
                  <a:gd name="T0" fmla="*/ 0 w 505"/>
                  <a:gd name="T1" fmla="*/ 0 h 276"/>
                  <a:gd name="T2" fmla="*/ 505 w 505"/>
                  <a:gd name="T3" fmla="*/ 0 h 276"/>
                  <a:gd name="T4" fmla="*/ 505 w 505"/>
                  <a:gd name="T5" fmla="*/ 276 h 276"/>
                  <a:gd name="T6" fmla="*/ 0 w 505"/>
                  <a:gd name="T7" fmla="*/ 276 h 276"/>
                  <a:gd name="T8" fmla="*/ 0 w 505"/>
                  <a:gd name="T9" fmla="*/ 0 h 276"/>
                  <a:gd name="T10" fmla="*/ 10 w 505"/>
                  <a:gd name="T11" fmla="*/ 0 h 276"/>
                  <a:gd name="T12" fmla="*/ 505 w 505"/>
                  <a:gd name="T13" fmla="*/ 0 h 276"/>
                  <a:gd name="T14" fmla="*/ 505 w 505"/>
                  <a:gd name="T15" fmla="*/ 271 h 276"/>
                  <a:gd name="T16" fmla="*/ 10 w 505"/>
                  <a:gd name="T17" fmla="*/ 271 h 276"/>
                  <a:gd name="T18" fmla="*/ 10 w 505"/>
                  <a:gd name="T19" fmla="*/ 0 h 2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5" h="276">
                    <a:moveTo>
                      <a:pt x="0" y="0"/>
                    </a:moveTo>
                    <a:lnTo>
                      <a:pt x="505" y="0"/>
                    </a:lnTo>
                    <a:lnTo>
                      <a:pt x="505" y="276"/>
                    </a:lnTo>
                    <a:lnTo>
                      <a:pt x="0" y="27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05" y="0"/>
                    </a:lnTo>
                    <a:lnTo>
                      <a:pt x="505" y="271"/>
                    </a:lnTo>
                    <a:lnTo>
                      <a:pt x="10" y="27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7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6" name="Freeform 105"/>
              <p:cNvSpPr>
                <a:spLocks noEditPoints="1"/>
              </p:cNvSpPr>
              <p:nvPr/>
            </p:nvSpPr>
            <p:spPr bwMode="auto">
              <a:xfrm>
                <a:off x="256" y="1278"/>
                <a:ext cx="495" cy="271"/>
              </a:xfrm>
              <a:custGeom>
                <a:avLst/>
                <a:gdLst>
                  <a:gd name="T0" fmla="*/ 0 w 495"/>
                  <a:gd name="T1" fmla="*/ 0 h 271"/>
                  <a:gd name="T2" fmla="*/ 495 w 495"/>
                  <a:gd name="T3" fmla="*/ 0 h 271"/>
                  <a:gd name="T4" fmla="*/ 495 w 495"/>
                  <a:gd name="T5" fmla="*/ 271 h 271"/>
                  <a:gd name="T6" fmla="*/ 0 w 495"/>
                  <a:gd name="T7" fmla="*/ 271 h 271"/>
                  <a:gd name="T8" fmla="*/ 0 w 495"/>
                  <a:gd name="T9" fmla="*/ 0 h 271"/>
                  <a:gd name="T10" fmla="*/ 10 w 495"/>
                  <a:gd name="T11" fmla="*/ 0 h 271"/>
                  <a:gd name="T12" fmla="*/ 495 w 495"/>
                  <a:gd name="T13" fmla="*/ 0 h 271"/>
                  <a:gd name="T14" fmla="*/ 495 w 495"/>
                  <a:gd name="T15" fmla="*/ 265 h 271"/>
                  <a:gd name="T16" fmla="*/ 10 w 495"/>
                  <a:gd name="T17" fmla="*/ 265 h 271"/>
                  <a:gd name="T18" fmla="*/ 10 w 495"/>
                  <a:gd name="T19" fmla="*/ 0 h 2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5" h="271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71"/>
                    </a:lnTo>
                    <a:lnTo>
                      <a:pt x="0" y="27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95" y="0"/>
                    </a:lnTo>
                    <a:lnTo>
                      <a:pt x="495" y="265"/>
                    </a:lnTo>
                    <a:lnTo>
                      <a:pt x="10" y="26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" name="Freeform 106"/>
              <p:cNvSpPr>
                <a:spLocks noEditPoints="1"/>
              </p:cNvSpPr>
              <p:nvPr/>
            </p:nvSpPr>
            <p:spPr bwMode="auto">
              <a:xfrm>
                <a:off x="266" y="1278"/>
                <a:ext cx="485" cy="265"/>
              </a:xfrm>
              <a:custGeom>
                <a:avLst/>
                <a:gdLst>
                  <a:gd name="T0" fmla="*/ 0 w 485"/>
                  <a:gd name="T1" fmla="*/ 0 h 265"/>
                  <a:gd name="T2" fmla="*/ 485 w 485"/>
                  <a:gd name="T3" fmla="*/ 0 h 265"/>
                  <a:gd name="T4" fmla="*/ 485 w 485"/>
                  <a:gd name="T5" fmla="*/ 265 h 265"/>
                  <a:gd name="T6" fmla="*/ 0 w 485"/>
                  <a:gd name="T7" fmla="*/ 265 h 265"/>
                  <a:gd name="T8" fmla="*/ 0 w 485"/>
                  <a:gd name="T9" fmla="*/ 0 h 265"/>
                  <a:gd name="T10" fmla="*/ 10 w 485"/>
                  <a:gd name="T11" fmla="*/ 0 h 265"/>
                  <a:gd name="T12" fmla="*/ 485 w 485"/>
                  <a:gd name="T13" fmla="*/ 0 h 265"/>
                  <a:gd name="T14" fmla="*/ 485 w 485"/>
                  <a:gd name="T15" fmla="*/ 260 h 265"/>
                  <a:gd name="T16" fmla="*/ 10 w 485"/>
                  <a:gd name="T17" fmla="*/ 260 h 265"/>
                  <a:gd name="T18" fmla="*/ 10 w 485"/>
                  <a:gd name="T19" fmla="*/ 0 h 2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5" h="265">
                    <a:moveTo>
                      <a:pt x="0" y="0"/>
                    </a:moveTo>
                    <a:lnTo>
                      <a:pt x="485" y="0"/>
                    </a:lnTo>
                    <a:lnTo>
                      <a:pt x="485" y="265"/>
                    </a:lnTo>
                    <a:lnTo>
                      <a:pt x="0" y="26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85" y="0"/>
                    </a:lnTo>
                    <a:lnTo>
                      <a:pt x="485" y="260"/>
                    </a:lnTo>
                    <a:lnTo>
                      <a:pt x="10" y="26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5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" name="Freeform 107"/>
              <p:cNvSpPr>
                <a:spLocks noEditPoints="1"/>
              </p:cNvSpPr>
              <p:nvPr/>
            </p:nvSpPr>
            <p:spPr bwMode="auto">
              <a:xfrm>
                <a:off x="276" y="1278"/>
                <a:ext cx="475" cy="260"/>
              </a:xfrm>
              <a:custGeom>
                <a:avLst/>
                <a:gdLst>
                  <a:gd name="T0" fmla="*/ 0 w 475"/>
                  <a:gd name="T1" fmla="*/ 0 h 260"/>
                  <a:gd name="T2" fmla="*/ 475 w 475"/>
                  <a:gd name="T3" fmla="*/ 0 h 260"/>
                  <a:gd name="T4" fmla="*/ 475 w 475"/>
                  <a:gd name="T5" fmla="*/ 260 h 260"/>
                  <a:gd name="T6" fmla="*/ 0 w 475"/>
                  <a:gd name="T7" fmla="*/ 260 h 260"/>
                  <a:gd name="T8" fmla="*/ 0 w 475"/>
                  <a:gd name="T9" fmla="*/ 0 h 260"/>
                  <a:gd name="T10" fmla="*/ 9 w 475"/>
                  <a:gd name="T11" fmla="*/ 0 h 260"/>
                  <a:gd name="T12" fmla="*/ 475 w 475"/>
                  <a:gd name="T13" fmla="*/ 0 h 260"/>
                  <a:gd name="T14" fmla="*/ 475 w 475"/>
                  <a:gd name="T15" fmla="*/ 255 h 260"/>
                  <a:gd name="T16" fmla="*/ 9 w 475"/>
                  <a:gd name="T17" fmla="*/ 255 h 260"/>
                  <a:gd name="T18" fmla="*/ 9 w 475"/>
                  <a:gd name="T19" fmla="*/ 0 h 2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5" h="260">
                    <a:moveTo>
                      <a:pt x="0" y="0"/>
                    </a:moveTo>
                    <a:lnTo>
                      <a:pt x="475" y="0"/>
                    </a:lnTo>
                    <a:lnTo>
                      <a:pt x="475" y="260"/>
                    </a:lnTo>
                    <a:lnTo>
                      <a:pt x="0" y="260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475" y="0"/>
                    </a:lnTo>
                    <a:lnTo>
                      <a:pt x="475" y="255"/>
                    </a:lnTo>
                    <a:lnTo>
                      <a:pt x="9" y="25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51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" name="Freeform 108"/>
              <p:cNvSpPr>
                <a:spLocks noEditPoints="1"/>
              </p:cNvSpPr>
              <p:nvPr/>
            </p:nvSpPr>
            <p:spPr bwMode="auto">
              <a:xfrm>
                <a:off x="285" y="1278"/>
                <a:ext cx="466" cy="255"/>
              </a:xfrm>
              <a:custGeom>
                <a:avLst/>
                <a:gdLst>
                  <a:gd name="T0" fmla="*/ 0 w 466"/>
                  <a:gd name="T1" fmla="*/ 0 h 255"/>
                  <a:gd name="T2" fmla="*/ 466 w 466"/>
                  <a:gd name="T3" fmla="*/ 0 h 255"/>
                  <a:gd name="T4" fmla="*/ 466 w 466"/>
                  <a:gd name="T5" fmla="*/ 255 h 255"/>
                  <a:gd name="T6" fmla="*/ 0 w 466"/>
                  <a:gd name="T7" fmla="*/ 255 h 255"/>
                  <a:gd name="T8" fmla="*/ 0 w 466"/>
                  <a:gd name="T9" fmla="*/ 0 h 255"/>
                  <a:gd name="T10" fmla="*/ 10 w 466"/>
                  <a:gd name="T11" fmla="*/ 0 h 255"/>
                  <a:gd name="T12" fmla="*/ 466 w 466"/>
                  <a:gd name="T13" fmla="*/ 0 h 255"/>
                  <a:gd name="T14" fmla="*/ 466 w 466"/>
                  <a:gd name="T15" fmla="*/ 249 h 255"/>
                  <a:gd name="T16" fmla="*/ 10 w 466"/>
                  <a:gd name="T17" fmla="*/ 249 h 255"/>
                  <a:gd name="T18" fmla="*/ 10 w 466"/>
                  <a:gd name="T19" fmla="*/ 0 h 2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66" h="255">
                    <a:moveTo>
                      <a:pt x="0" y="0"/>
                    </a:moveTo>
                    <a:lnTo>
                      <a:pt x="466" y="0"/>
                    </a:lnTo>
                    <a:lnTo>
                      <a:pt x="466" y="255"/>
                    </a:lnTo>
                    <a:lnTo>
                      <a:pt x="0" y="25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66" y="0"/>
                    </a:lnTo>
                    <a:lnTo>
                      <a:pt x="466" y="249"/>
                    </a:lnTo>
                    <a:lnTo>
                      <a:pt x="10" y="24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auto">
              <a:xfrm>
                <a:off x="295" y="1278"/>
                <a:ext cx="456" cy="249"/>
              </a:xfrm>
              <a:custGeom>
                <a:avLst/>
                <a:gdLst>
                  <a:gd name="T0" fmla="*/ 0 w 456"/>
                  <a:gd name="T1" fmla="*/ 0 h 249"/>
                  <a:gd name="T2" fmla="*/ 456 w 456"/>
                  <a:gd name="T3" fmla="*/ 0 h 249"/>
                  <a:gd name="T4" fmla="*/ 456 w 456"/>
                  <a:gd name="T5" fmla="*/ 249 h 249"/>
                  <a:gd name="T6" fmla="*/ 0 w 456"/>
                  <a:gd name="T7" fmla="*/ 249 h 249"/>
                  <a:gd name="T8" fmla="*/ 0 w 456"/>
                  <a:gd name="T9" fmla="*/ 0 h 249"/>
                  <a:gd name="T10" fmla="*/ 10 w 456"/>
                  <a:gd name="T11" fmla="*/ 0 h 249"/>
                  <a:gd name="T12" fmla="*/ 456 w 456"/>
                  <a:gd name="T13" fmla="*/ 0 h 249"/>
                  <a:gd name="T14" fmla="*/ 456 w 456"/>
                  <a:gd name="T15" fmla="*/ 244 h 249"/>
                  <a:gd name="T16" fmla="*/ 10 w 456"/>
                  <a:gd name="T17" fmla="*/ 244 h 249"/>
                  <a:gd name="T18" fmla="*/ 10 w 456"/>
                  <a:gd name="T19" fmla="*/ 0 h 2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6" h="249">
                    <a:moveTo>
                      <a:pt x="0" y="0"/>
                    </a:moveTo>
                    <a:lnTo>
                      <a:pt x="456" y="0"/>
                    </a:lnTo>
                    <a:lnTo>
                      <a:pt x="456" y="249"/>
                    </a:lnTo>
                    <a:lnTo>
                      <a:pt x="0" y="24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56" y="0"/>
                    </a:lnTo>
                    <a:lnTo>
                      <a:pt x="456" y="244"/>
                    </a:lnTo>
                    <a:lnTo>
                      <a:pt x="10" y="24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C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" name="Freeform 110"/>
              <p:cNvSpPr>
                <a:spLocks noEditPoints="1"/>
              </p:cNvSpPr>
              <p:nvPr/>
            </p:nvSpPr>
            <p:spPr bwMode="auto">
              <a:xfrm>
                <a:off x="305" y="1278"/>
                <a:ext cx="446" cy="244"/>
              </a:xfrm>
              <a:custGeom>
                <a:avLst/>
                <a:gdLst>
                  <a:gd name="T0" fmla="*/ 0 w 446"/>
                  <a:gd name="T1" fmla="*/ 0 h 244"/>
                  <a:gd name="T2" fmla="*/ 446 w 446"/>
                  <a:gd name="T3" fmla="*/ 0 h 244"/>
                  <a:gd name="T4" fmla="*/ 446 w 446"/>
                  <a:gd name="T5" fmla="*/ 244 h 244"/>
                  <a:gd name="T6" fmla="*/ 0 w 446"/>
                  <a:gd name="T7" fmla="*/ 244 h 244"/>
                  <a:gd name="T8" fmla="*/ 0 w 446"/>
                  <a:gd name="T9" fmla="*/ 0 h 244"/>
                  <a:gd name="T10" fmla="*/ 10 w 446"/>
                  <a:gd name="T11" fmla="*/ 0 h 244"/>
                  <a:gd name="T12" fmla="*/ 446 w 446"/>
                  <a:gd name="T13" fmla="*/ 0 h 244"/>
                  <a:gd name="T14" fmla="*/ 446 w 446"/>
                  <a:gd name="T15" fmla="*/ 239 h 244"/>
                  <a:gd name="T16" fmla="*/ 10 w 446"/>
                  <a:gd name="T17" fmla="*/ 239 h 244"/>
                  <a:gd name="T18" fmla="*/ 10 w 446"/>
                  <a:gd name="T19" fmla="*/ 0 h 2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6" h="244">
                    <a:moveTo>
                      <a:pt x="0" y="0"/>
                    </a:moveTo>
                    <a:lnTo>
                      <a:pt x="446" y="0"/>
                    </a:lnTo>
                    <a:lnTo>
                      <a:pt x="446" y="244"/>
                    </a:lnTo>
                    <a:lnTo>
                      <a:pt x="0" y="24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46" y="0"/>
                    </a:lnTo>
                    <a:lnTo>
                      <a:pt x="446" y="239"/>
                    </a:lnTo>
                    <a:lnTo>
                      <a:pt x="10" y="23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A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" name="Freeform 111"/>
              <p:cNvSpPr>
                <a:spLocks noEditPoints="1"/>
              </p:cNvSpPr>
              <p:nvPr/>
            </p:nvSpPr>
            <p:spPr bwMode="auto">
              <a:xfrm>
                <a:off x="315" y="1278"/>
                <a:ext cx="436" cy="239"/>
              </a:xfrm>
              <a:custGeom>
                <a:avLst/>
                <a:gdLst>
                  <a:gd name="T0" fmla="*/ 0 w 436"/>
                  <a:gd name="T1" fmla="*/ 0 h 239"/>
                  <a:gd name="T2" fmla="*/ 436 w 436"/>
                  <a:gd name="T3" fmla="*/ 0 h 239"/>
                  <a:gd name="T4" fmla="*/ 436 w 436"/>
                  <a:gd name="T5" fmla="*/ 239 h 239"/>
                  <a:gd name="T6" fmla="*/ 0 w 436"/>
                  <a:gd name="T7" fmla="*/ 239 h 239"/>
                  <a:gd name="T8" fmla="*/ 0 w 436"/>
                  <a:gd name="T9" fmla="*/ 0 h 239"/>
                  <a:gd name="T10" fmla="*/ 10 w 436"/>
                  <a:gd name="T11" fmla="*/ 0 h 239"/>
                  <a:gd name="T12" fmla="*/ 436 w 436"/>
                  <a:gd name="T13" fmla="*/ 0 h 239"/>
                  <a:gd name="T14" fmla="*/ 436 w 436"/>
                  <a:gd name="T15" fmla="*/ 233 h 239"/>
                  <a:gd name="T16" fmla="*/ 10 w 436"/>
                  <a:gd name="T17" fmla="*/ 233 h 239"/>
                  <a:gd name="T18" fmla="*/ 10 w 436"/>
                  <a:gd name="T19" fmla="*/ 0 h 2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6" h="239">
                    <a:moveTo>
                      <a:pt x="0" y="0"/>
                    </a:moveTo>
                    <a:lnTo>
                      <a:pt x="436" y="0"/>
                    </a:lnTo>
                    <a:lnTo>
                      <a:pt x="436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36" y="0"/>
                    </a:lnTo>
                    <a:lnTo>
                      <a:pt x="436" y="233"/>
                    </a:lnTo>
                    <a:lnTo>
                      <a:pt x="10" y="23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8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3" name="Freeform 112"/>
              <p:cNvSpPr>
                <a:spLocks noEditPoints="1"/>
              </p:cNvSpPr>
              <p:nvPr/>
            </p:nvSpPr>
            <p:spPr bwMode="auto">
              <a:xfrm>
                <a:off x="325" y="1278"/>
                <a:ext cx="426" cy="233"/>
              </a:xfrm>
              <a:custGeom>
                <a:avLst/>
                <a:gdLst>
                  <a:gd name="T0" fmla="*/ 0 w 426"/>
                  <a:gd name="T1" fmla="*/ 0 h 233"/>
                  <a:gd name="T2" fmla="*/ 426 w 426"/>
                  <a:gd name="T3" fmla="*/ 0 h 233"/>
                  <a:gd name="T4" fmla="*/ 426 w 426"/>
                  <a:gd name="T5" fmla="*/ 233 h 233"/>
                  <a:gd name="T6" fmla="*/ 0 w 426"/>
                  <a:gd name="T7" fmla="*/ 233 h 233"/>
                  <a:gd name="T8" fmla="*/ 0 w 426"/>
                  <a:gd name="T9" fmla="*/ 0 h 233"/>
                  <a:gd name="T10" fmla="*/ 9 w 426"/>
                  <a:gd name="T11" fmla="*/ 0 h 233"/>
                  <a:gd name="T12" fmla="*/ 426 w 426"/>
                  <a:gd name="T13" fmla="*/ 0 h 233"/>
                  <a:gd name="T14" fmla="*/ 426 w 426"/>
                  <a:gd name="T15" fmla="*/ 228 h 233"/>
                  <a:gd name="T16" fmla="*/ 9 w 426"/>
                  <a:gd name="T17" fmla="*/ 228 h 233"/>
                  <a:gd name="T18" fmla="*/ 9 w 426"/>
                  <a:gd name="T19" fmla="*/ 0 h 2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6" h="233">
                    <a:moveTo>
                      <a:pt x="0" y="0"/>
                    </a:moveTo>
                    <a:lnTo>
                      <a:pt x="426" y="0"/>
                    </a:lnTo>
                    <a:lnTo>
                      <a:pt x="426" y="233"/>
                    </a:lnTo>
                    <a:lnTo>
                      <a:pt x="0" y="233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426" y="0"/>
                    </a:lnTo>
                    <a:lnTo>
                      <a:pt x="426" y="228"/>
                    </a:lnTo>
                    <a:lnTo>
                      <a:pt x="9" y="22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45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4" name="Freeform 113"/>
              <p:cNvSpPr>
                <a:spLocks noEditPoints="1"/>
              </p:cNvSpPr>
              <p:nvPr/>
            </p:nvSpPr>
            <p:spPr bwMode="auto">
              <a:xfrm>
                <a:off x="334" y="1278"/>
                <a:ext cx="417" cy="228"/>
              </a:xfrm>
              <a:custGeom>
                <a:avLst/>
                <a:gdLst>
                  <a:gd name="T0" fmla="*/ 0 w 417"/>
                  <a:gd name="T1" fmla="*/ 0 h 228"/>
                  <a:gd name="T2" fmla="*/ 417 w 417"/>
                  <a:gd name="T3" fmla="*/ 0 h 228"/>
                  <a:gd name="T4" fmla="*/ 417 w 417"/>
                  <a:gd name="T5" fmla="*/ 228 h 228"/>
                  <a:gd name="T6" fmla="*/ 0 w 417"/>
                  <a:gd name="T7" fmla="*/ 228 h 228"/>
                  <a:gd name="T8" fmla="*/ 0 w 417"/>
                  <a:gd name="T9" fmla="*/ 0 h 228"/>
                  <a:gd name="T10" fmla="*/ 10 w 417"/>
                  <a:gd name="T11" fmla="*/ 0 h 228"/>
                  <a:gd name="T12" fmla="*/ 417 w 417"/>
                  <a:gd name="T13" fmla="*/ 0 h 228"/>
                  <a:gd name="T14" fmla="*/ 417 w 417"/>
                  <a:gd name="T15" fmla="*/ 223 h 228"/>
                  <a:gd name="T16" fmla="*/ 10 w 417"/>
                  <a:gd name="T17" fmla="*/ 223 h 228"/>
                  <a:gd name="T18" fmla="*/ 10 w 417"/>
                  <a:gd name="T19" fmla="*/ 0 h 2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17" h="228">
                    <a:moveTo>
                      <a:pt x="0" y="0"/>
                    </a:moveTo>
                    <a:lnTo>
                      <a:pt x="417" y="0"/>
                    </a:lnTo>
                    <a:lnTo>
                      <a:pt x="41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17" y="0"/>
                    </a:lnTo>
                    <a:lnTo>
                      <a:pt x="417" y="223"/>
                    </a:lnTo>
                    <a:lnTo>
                      <a:pt x="10" y="22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3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5" name="Freeform 114"/>
              <p:cNvSpPr>
                <a:spLocks noEditPoints="1"/>
              </p:cNvSpPr>
              <p:nvPr/>
            </p:nvSpPr>
            <p:spPr bwMode="auto">
              <a:xfrm>
                <a:off x="344" y="1278"/>
                <a:ext cx="407" cy="223"/>
              </a:xfrm>
              <a:custGeom>
                <a:avLst/>
                <a:gdLst>
                  <a:gd name="T0" fmla="*/ 0 w 407"/>
                  <a:gd name="T1" fmla="*/ 0 h 223"/>
                  <a:gd name="T2" fmla="*/ 407 w 407"/>
                  <a:gd name="T3" fmla="*/ 0 h 223"/>
                  <a:gd name="T4" fmla="*/ 407 w 407"/>
                  <a:gd name="T5" fmla="*/ 223 h 223"/>
                  <a:gd name="T6" fmla="*/ 0 w 407"/>
                  <a:gd name="T7" fmla="*/ 223 h 223"/>
                  <a:gd name="T8" fmla="*/ 0 w 407"/>
                  <a:gd name="T9" fmla="*/ 0 h 223"/>
                  <a:gd name="T10" fmla="*/ 10 w 407"/>
                  <a:gd name="T11" fmla="*/ 0 h 223"/>
                  <a:gd name="T12" fmla="*/ 407 w 407"/>
                  <a:gd name="T13" fmla="*/ 0 h 223"/>
                  <a:gd name="T14" fmla="*/ 407 w 407"/>
                  <a:gd name="T15" fmla="*/ 217 h 223"/>
                  <a:gd name="T16" fmla="*/ 10 w 407"/>
                  <a:gd name="T17" fmla="*/ 217 h 223"/>
                  <a:gd name="T18" fmla="*/ 10 w 407"/>
                  <a:gd name="T19" fmla="*/ 0 h 2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7" h="223">
                    <a:moveTo>
                      <a:pt x="0" y="0"/>
                    </a:moveTo>
                    <a:lnTo>
                      <a:pt x="407" y="0"/>
                    </a:lnTo>
                    <a:lnTo>
                      <a:pt x="407" y="223"/>
                    </a:lnTo>
                    <a:lnTo>
                      <a:pt x="0" y="22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07" y="0"/>
                    </a:lnTo>
                    <a:lnTo>
                      <a:pt x="407" y="217"/>
                    </a:lnTo>
                    <a:lnTo>
                      <a:pt x="10" y="21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6" name="Freeform 115"/>
              <p:cNvSpPr>
                <a:spLocks noEditPoints="1"/>
              </p:cNvSpPr>
              <p:nvPr/>
            </p:nvSpPr>
            <p:spPr bwMode="auto">
              <a:xfrm>
                <a:off x="354" y="1278"/>
                <a:ext cx="397" cy="217"/>
              </a:xfrm>
              <a:custGeom>
                <a:avLst/>
                <a:gdLst>
                  <a:gd name="T0" fmla="*/ 0 w 397"/>
                  <a:gd name="T1" fmla="*/ 0 h 217"/>
                  <a:gd name="T2" fmla="*/ 397 w 397"/>
                  <a:gd name="T3" fmla="*/ 0 h 217"/>
                  <a:gd name="T4" fmla="*/ 397 w 397"/>
                  <a:gd name="T5" fmla="*/ 217 h 217"/>
                  <a:gd name="T6" fmla="*/ 0 w 397"/>
                  <a:gd name="T7" fmla="*/ 217 h 217"/>
                  <a:gd name="T8" fmla="*/ 0 w 397"/>
                  <a:gd name="T9" fmla="*/ 0 h 217"/>
                  <a:gd name="T10" fmla="*/ 10 w 397"/>
                  <a:gd name="T11" fmla="*/ 0 h 217"/>
                  <a:gd name="T12" fmla="*/ 397 w 397"/>
                  <a:gd name="T13" fmla="*/ 0 h 217"/>
                  <a:gd name="T14" fmla="*/ 397 w 397"/>
                  <a:gd name="T15" fmla="*/ 212 h 217"/>
                  <a:gd name="T16" fmla="*/ 10 w 397"/>
                  <a:gd name="T17" fmla="*/ 212 h 217"/>
                  <a:gd name="T18" fmla="*/ 10 w 397"/>
                  <a:gd name="T19" fmla="*/ 0 h 2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7" h="217">
                    <a:moveTo>
                      <a:pt x="0" y="0"/>
                    </a:moveTo>
                    <a:lnTo>
                      <a:pt x="397" y="0"/>
                    </a:lnTo>
                    <a:lnTo>
                      <a:pt x="397" y="217"/>
                    </a:lnTo>
                    <a:lnTo>
                      <a:pt x="0" y="21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97" y="0"/>
                    </a:lnTo>
                    <a:lnTo>
                      <a:pt x="397" y="212"/>
                    </a:lnTo>
                    <a:lnTo>
                      <a:pt x="10" y="2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E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7" name="Freeform 116"/>
              <p:cNvSpPr>
                <a:spLocks noEditPoints="1"/>
              </p:cNvSpPr>
              <p:nvPr/>
            </p:nvSpPr>
            <p:spPr bwMode="auto">
              <a:xfrm>
                <a:off x="364" y="1278"/>
                <a:ext cx="387" cy="212"/>
              </a:xfrm>
              <a:custGeom>
                <a:avLst/>
                <a:gdLst>
                  <a:gd name="T0" fmla="*/ 0 w 387"/>
                  <a:gd name="T1" fmla="*/ 0 h 212"/>
                  <a:gd name="T2" fmla="*/ 387 w 387"/>
                  <a:gd name="T3" fmla="*/ 0 h 212"/>
                  <a:gd name="T4" fmla="*/ 387 w 387"/>
                  <a:gd name="T5" fmla="*/ 212 h 212"/>
                  <a:gd name="T6" fmla="*/ 0 w 387"/>
                  <a:gd name="T7" fmla="*/ 212 h 212"/>
                  <a:gd name="T8" fmla="*/ 0 w 387"/>
                  <a:gd name="T9" fmla="*/ 0 h 212"/>
                  <a:gd name="T10" fmla="*/ 10 w 387"/>
                  <a:gd name="T11" fmla="*/ 0 h 212"/>
                  <a:gd name="T12" fmla="*/ 387 w 387"/>
                  <a:gd name="T13" fmla="*/ 0 h 212"/>
                  <a:gd name="T14" fmla="*/ 387 w 387"/>
                  <a:gd name="T15" fmla="*/ 207 h 212"/>
                  <a:gd name="T16" fmla="*/ 10 w 387"/>
                  <a:gd name="T17" fmla="*/ 207 h 212"/>
                  <a:gd name="T18" fmla="*/ 10 w 387"/>
                  <a:gd name="T19" fmla="*/ 0 h 2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87" h="212">
                    <a:moveTo>
                      <a:pt x="0" y="0"/>
                    </a:moveTo>
                    <a:lnTo>
                      <a:pt x="387" y="0"/>
                    </a:lnTo>
                    <a:lnTo>
                      <a:pt x="387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87" y="0"/>
                    </a:lnTo>
                    <a:lnTo>
                      <a:pt x="387" y="207"/>
                    </a:lnTo>
                    <a:lnTo>
                      <a:pt x="10" y="20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B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374" y="1278"/>
                <a:ext cx="377" cy="207"/>
              </a:xfrm>
              <a:custGeom>
                <a:avLst/>
                <a:gdLst>
                  <a:gd name="T0" fmla="*/ 0 w 377"/>
                  <a:gd name="T1" fmla="*/ 0 h 207"/>
                  <a:gd name="T2" fmla="*/ 377 w 377"/>
                  <a:gd name="T3" fmla="*/ 0 h 207"/>
                  <a:gd name="T4" fmla="*/ 377 w 377"/>
                  <a:gd name="T5" fmla="*/ 207 h 207"/>
                  <a:gd name="T6" fmla="*/ 0 w 377"/>
                  <a:gd name="T7" fmla="*/ 207 h 207"/>
                  <a:gd name="T8" fmla="*/ 0 w 377"/>
                  <a:gd name="T9" fmla="*/ 0 h 207"/>
                  <a:gd name="T10" fmla="*/ 9 w 377"/>
                  <a:gd name="T11" fmla="*/ 0 h 207"/>
                  <a:gd name="T12" fmla="*/ 377 w 377"/>
                  <a:gd name="T13" fmla="*/ 0 h 207"/>
                  <a:gd name="T14" fmla="*/ 377 w 377"/>
                  <a:gd name="T15" fmla="*/ 202 h 207"/>
                  <a:gd name="T16" fmla="*/ 9 w 377"/>
                  <a:gd name="T17" fmla="*/ 202 h 207"/>
                  <a:gd name="T18" fmla="*/ 9 w 377"/>
                  <a:gd name="T19" fmla="*/ 0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7" h="20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207"/>
                    </a:lnTo>
                    <a:lnTo>
                      <a:pt x="0" y="207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377" y="0"/>
                    </a:lnTo>
                    <a:lnTo>
                      <a:pt x="377" y="202"/>
                    </a:lnTo>
                    <a:lnTo>
                      <a:pt x="9" y="20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8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9" name="Freeform 118"/>
              <p:cNvSpPr>
                <a:spLocks noEditPoints="1"/>
              </p:cNvSpPr>
              <p:nvPr/>
            </p:nvSpPr>
            <p:spPr bwMode="auto">
              <a:xfrm>
                <a:off x="383" y="1278"/>
                <a:ext cx="368" cy="202"/>
              </a:xfrm>
              <a:custGeom>
                <a:avLst/>
                <a:gdLst>
                  <a:gd name="T0" fmla="*/ 0 w 368"/>
                  <a:gd name="T1" fmla="*/ 0 h 202"/>
                  <a:gd name="T2" fmla="*/ 368 w 368"/>
                  <a:gd name="T3" fmla="*/ 0 h 202"/>
                  <a:gd name="T4" fmla="*/ 368 w 368"/>
                  <a:gd name="T5" fmla="*/ 202 h 202"/>
                  <a:gd name="T6" fmla="*/ 0 w 368"/>
                  <a:gd name="T7" fmla="*/ 202 h 202"/>
                  <a:gd name="T8" fmla="*/ 0 w 368"/>
                  <a:gd name="T9" fmla="*/ 0 h 202"/>
                  <a:gd name="T10" fmla="*/ 10 w 368"/>
                  <a:gd name="T11" fmla="*/ 0 h 202"/>
                  <a:gd name="T12" fmla="*/ 368 w 368"/>
                  <a:gd name="T13" fmla="*/ 0 h 202"/>
                  <a:gd name="T14" fmla="*/ 368 w 368"/>
                  <a:gd name="T15" fmla="*/ 196 h 202"/>
                  <a:gd name="T16" fmla="*/ 10 w 368"/>
                  <a:gd name="T17" fmla="*/ 196 h 202"/>
                  <a:gd name="T18" fmla="*/ 10 w 368"/>
                  <a:gd name="T19" fmla="*/ 0 h 2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8" h="202">
                    <a:moveTo>
                      <a:pt x="0" y="0"/>
                    </a:moveTo>
                    <a:lnTo>
                      <a:pt x="368" y="0"/>
                    </a:lnTo>
                    <a:lnTo>
                      <a:pt x="368" y="202"/>
                    </a:lnTo>
                    <a:lnTo>
                      <a:pt x="0" y="20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68" y="0"/>
                    </a:lnTo>
                    <a:lnTo>
                      <a:pt x="368" y="196"/>
                    </a:lnTo>
                    <a:lnTo>
                      <a:pt x="10" y="19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6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393" y="1278"/>
                <a:ext cx="358" cy="196"/>
              </a:xfrm>
              <a:custGeom>
                <a:avLst/>
                <a:gdLst>
                  <a:gd name="T0" fmla="*/ 0 w 358"/>
                  <a:gd name="T1" fmla="*/ 0 h 196"/>
                  <a:gd name="T2" fmla="*/ 358 w 358"/>
                  <a:gd name="T3" fmla="*/ 0 h 196"/>
                  <a:gd name="T4" fmla="*/ 358 w 358"/>
                  <a:gd name="T5" fmla="*/ 196 h 196"/>
                  <a:gd name="T6" fmla="*/ 0 w 358"/>
                  <a:gd name="T7" fmla="*/ 196 h 196"/>
                  <a:gd name="T8" fmla="*/ 0 w 358"/>
                  <a:gd name="T9" fmla="*/ 0 h 196"/>
                  <a:gd name="T10" fmla="*/ 10 w 358"/>
                  <a:gd name="T11" fmla="*/ 0 h 196"/>
                  <a:gd name="T12" fmla="*/ 358 w 358"/>
                  <a:gd name="T13" fmla="*/ 0 h 196"/>
                  <a:gd name="T14" fmla="*/ 358 w 358"/>
                  <a:gd name="T15" fmla="*/ 191 h 196"/>
                  <a:gd name="T16" fmla="*/ 10 w 358"/>
                  <a:gd name="T17" fmla="*/ 191 h 196"/>
                  <a:gd name="T18" fmla="*/ 10 w 358"/>
                  <a:gd name="T19" fmla="*/ 0 h 1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8" h="196">
                    <a:moveTo>
                      <a:pt x="0" y="0"/>
                    </a:moveTo>
                    <a:lnTo>
                      <a:pt x="358" y="0"/>
                    </a:lnTo>
                    <a:lnTo>
                      <a:pt x="358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58" y="0"/>
                    </a:lnTo>
                    <a:lnTo>
                      <a:pt x="358" y="191"/>
                    </a:lnTo>
                    <a:lnTo>
                      <a:pt x="10" y="19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3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1" name="Freeform 120"/>
              <p:cNvSpPr>
                <a:spLocks noEditPoints="1"/>
              </p:cNvSpPr>
              <p:nvPr/>
            </p:nvSpPr>
            <p:spPr bwMode="auto">
              <a:xfrm>
                <a:off x="403" y="1278"/>
                <a:ext cx="348" cy="191"/>
              </a:xfrm>
              <a:custGeom>
                <a:avLst/>
                <a:gdLst>
                  <a:gd name="T0" fmla="*/ 0 w 348"/>
                  <a:gd name="T1" fmla="*/ 0 h 191"/>
                  <a:gd name="T2" fmla="*/ 348 w 348"/>
                  <a:gd name="T3" fmla="*/ 0 h 191"/>
                  <a:gd name="T4" fmla="*/ 348 w 348"/>
                  <a:gd name="T5" fmla="*/ 191 h 191"/>
                  <a:gd name="T6" fmla="*/ 0 w 348"/>
                  <a:gd name="T7" fmla="*/ 191 h 191"/>
                  <a:gd name="T8" fmla="*/ 0 w 348"/>
                  <a:gd name="T9" fmla="*/ 0 h 191"/>
                  <a:gd name="T10" fmla="*/ 10 w 348"/>
                  <a:gd name="T11" fmla="*/ 0 h 191"/>
                  <a:gd name="T12" fmla="*/ 348 w 348"/>
                  <a:gd name="T13" fmla="*/ 0 h 191"/>
                  <a:gd name="T14" fmla="*/ 348 w 348"/>
                  <a:gd name="T15" fmla="*/ 186 h 191"/>
                  <a:gd name="T16" fmla="*/ 10 w 348"/>
                  <a:gd name="T17" fmla="*/ 186 h 191"/>
                  <a:gd name="T18" fmla="*/ 10 w 348"/>
                  <a:gd name="T19" fmla="*/ 0 h 1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8" h="191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91"/>
                    </a:lnTo>
                    <a:lnTo>
                      <a:pt x="0" y="19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48" y="0"/>
                    </a:lnTo>
                    <a:lnTo>
                      <a:pt x="348" y="186"/>
                    </a:lnTo>
                    <a:lnTo>
                      <a:pt x="10" y="18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2" name="Freeform 121"/>
              <p:cNvSpPr>
                <a:spLocks noEditPoints="1"/>
              </p:cNvSpPr>
              <p:nvPr/>
            </p:nvSpPr>
            <p:spPr bwMode="auto">
              <a:xfrm>
                <a:off x="413" y="1278"/>
                <a:ext cx="338" cy="186"/>
              </a:xfrm>
              <a:custGeom>
                <a:avLst/>
                <a:gdLst>
                  <a:gd name="T0" fmla="*/ 0 w 338"/>
                  <a:gd name="T1" fmla="*/ 0 h 186"/>
                  <a:gd name="T2" fmla="*/ 338 w 338"/>
                  <a:gd name="T3" fmla="*/ 0 h 186"/>
                  <a:gd name="T4" fmla="*/ 338 w 338"/>
                  <a:gd name="T5" fmla="*/ 186 h 186"/>
                  <a:gd name="T6" fmla="*/ 0 w 338"/>
                  <a:gd name="T7" fmla="*/ 186 h 186"/>
                  <a:gd name="T8" fmla="*/ 0 w 338"/>
                  <a:gd name="T9" fmla="*/ 0 h 186"/>
                  <a:gd name="T10" fmla="*/ 10 w 338"/>
                  <a:gd name="T11" fmla="*/ 0 h 186"/>
                  <a:gd name="T12" fmla="*/ 338 w 338"/>
                  <a:gd name="T13" fmla="*/ 0 h 186"/>
                  <a:gd name="T14" fmla="*/ 338 w 338"/>
                  <a:gd name="T15" fmla="*/ 180 h 186"/>
                  <a:gd name="T16" fmla="*/ 10 w 338"/>
                  <a:gd name="T17" fmla="*/ 180 h 186"/>
                  <a:gd name="T18" fmla="*/ 10 w 338"/>
                  <a:gd name="T19" fmla="*/ 0 h 1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8" h="186">
                    <a:moveTo>
                      <a:pt x="0" y="0"/>
                    </a:moveTo>
                    <a:lnTo>
                      <a:pt x="338" y="0"/>
                    </a:lnTo>
                    <a:lnTo>
                      <a:pt x="338" y="186"/>
                    </a:lnTo>
                    <a:lnTo>
                      <a:pt x="0" y="18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38" y="0"/>
                    </a:lnTo>
                    <a:lnTo>
                      <a:pt x="338" y="180"/>
                    </a:lnTo>
                    <a:lnTo>
                      <a:pt x="10" y="18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D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3" name="Freeform 122"/>
              <p:cNvSpPr>
                <a:spLocks noEditPoints="1"/>
              </p:cNvSpPr>
              <p:nvPr/>
            </p:nvSpPr>
            <p:spPr bwMode="auto">
              <a:xfrm>
                <a:off x="423" y="1278"/>
                <a:ext cx="328" cy="180"/>
              </a:xfrm>
              <a:custGeom>
                <a:avLst/>
                <a:gdLst>
                  <a:gd name="T0" fmla="*/ 0 w 328"/>
                  <a:gd name="T1" fmla="*/ 0 h 180"/>
                  <a:gd name="T2" fmla="*/ 328 w 328"/>
                  <a:gd name="T3" fmla="*/ 0 h 180"/>
                  <a:gd name="T4" fmla="*/ 328 w 328"/>
                  <a:gd name="T5" fmla="*/ 180 h 180"/>
                  <a:gd name="T6" fmla="*/ 0 w 328"/>
                  <a:gd name="T7" fmla="*/ 180 h 180"/>
                  <a:gd name="T8" fmla="*/ 0 w 328"/>
                  <a:gd name="T9" fmla="*/ 0 h 180"/>
                  <a:gd name="T10" fmla="*/ 9 w 328"/>
                  <a:gd name="T11" fmla="*/ 0 h 180"/>
                  <a:gd name="T12" fmla="*/ 328 w 328"/>
                  <a:gd name="T13" fmla="*/ 0 h 180"/>
                  <a:gd name="T14" fmla="*/ 328 w 328"/>
                  <a:gd name="T15" fmla="*/ 175 h 180"/>
                  <a:gd name="T16" fmla="*/ 9 w 328"/>
                  <a:gd name="T17" fmla="*/ 175 h 180"/>
                  <a:gd name="T18" fmla="*/ 9 w 328"/>
                  <a:gd name="T19" fmla="*/ 0 h 1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28" h="180">
                    <a:moveTo>
                      <a:pt x="0" y="0"/>
                    </a:moveTo>
                    <a:lnTo>
                      <a:pt x="328" y="0"/>
                    </a:lnTo>
                    <a:lnTo>
                      <a:pt x="328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328" y="0"/>
                    </a:lnTo>
                    <a:lnTo>
                      <a:pt x="328" y="175"/>
                    </a:lnTo>
                    <a:lnTo>
                      <a:pt x="9" y="17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2A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4" name="Freeform 123"/>
              <p:cNvSpPr>
                <a:spLocks noEditPoints="1"/>
              </p:cNvSpPr>
              <p:nvPr/>
            </p:nvSpPr>
            <p:spPr bwMode="auto">
              <a:xfrm>
                <a:off x="432" y="1278"/>
                <a:ext cx="319" cy="175"/>
              </a:xfrm>
              <a:custGeom>
                <a:avLst/>
                <a:gdLst>
                  <a:gd name="T0" fmla="*/ 0 w 319"/>
                  <a:gd name="T1" fmla="*/ 0 h 175"/>
                  <a:gd name="T2" fmla="*/ 319 w 319"/>
                  <a:gd name="T3" fmla="*/ 0 h 175"/>
                  <a:gd name="T4" fmla="*/ 319 w 319"/>
                  <a:gd name="T5" fmla="*/ 175 h 175"/>
                  <a:gd name="T6" fmla="*/ 0 w 319"/>
                  <a:gd name="T7" fmla="*/ 175 h 175"/>
                  <a:gd name="T8" fmla="*/ 0 w 319"/>
                  <a:gd name="T9" fmla="*/ 0 h 175"/>
                  <a:gd name="T10" fmla="*/ 10 w 319"/>
                  <a:gd name="T11" fmla="*/ 0 h 175"/>
                  <a:gd name="T12" fmla="*/ 319 w 319"/>
                  <a:gd name="T13" fmla="*/ 0 h 175"/>
                  <a:gd name="T14" fmla="*/ 319 w 319"/>
                  <a:gd name="T15" fmla="*/ 170 h 175"/>
                  <a:gd name="T16" fmla="*/ 10 w 319"/>
                  <a:gd name="T17" fmla="*/ 170 h 175"/>
                  <a:gd name="T18" fmla="*/ 10 w 319"/>
                  <a:gd name="T19" fmla="*/ 0 h 1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19" h="175">
                    <a:moveTo>
                      <a:pt x="0" y="0"/>
                    </a:moveTo>
                    <a:lnTo>
                      <a:pt x="319" y="0"/>
                    </a:lnTo>
                    <a:lnTo>
                      <a:pt x="319" y="175"/>
                    </a:lnTo>
                    <a:lnTo>
                      <a:pt x="0" y="17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19" y="0"/>
                    </a:lnTo>
                    <a:lnTo>
                      <a:pt x="319" y="170"/>
                    </a:lnTo>
                    <a:lnTo>
                      <a:pt x="10" y="17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5" name="Freeform 124"/>
              <p:cNvSpPr>
                <a:spLocks noEditPoints="1"/>
              </p:cNvSpPr>
              <p:nvPr/>
            </p:nvSpPr>
            <p:spPr bwMode="auto">
              <a:xfrm>
                <a:off x="442" y="1278"/>
                <a:ext cx="309" cy="170"/>
              </a:xfrm>
              <a:custGeom>
                <a:avLst/>
                <a:gdLst>
                  <a:gd name="T0" fmla="*/ 0 w 309"/>
                  <a:gd name="T1" fmla="*/ 0 h 170"/>
                  <a:gd name="T2" fmla="*/ 309 w 309"/>
                  <a:gd name="T3" fmla="*/ 0 h 170"/>
                  <a:gd name="T4" fmla="*/ 309 w 309"/>
                  <a:gd name="T5" fmla="*/ 170 h 170"/>
                  <a:gd name="T6" fmla="*/ 0 w 309"/>
                  <a:gd name="T7" fmla="*/ 170 h 170"/>
                  <a:gd name="T8" fmla="*/ 0 w 309"/>
                  <a:gd name="T9" fmla="*/ 0 h 170"/>
                  <a:gd name="T10" fmla="*/ 10 w 309"/>
                  <a:gd name="T11" fmla="*/ 0 h 170"/>
                  <a:gd name="T12" fmla="*/ 309 w 309"/>
                  <a:gd name="T13" fmla="*/ 0 h 170"/>
                  <a:gd name="T14" fmla="*/ 309 w 309"/>
                  <a:gd name="T15" fmla="*/ 164 h 170"/>
                  <a:gd name="T16" fmla="*/ 10 w 309"/>
                  <a:gd name="T17" fmla="*/ 164 h 170"/>
                  <a:gd name="T18" fmla="*/ 10 w 309"/>
                  <a:gd name="T19" fmla="*/ 0 h 1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" h="170">
                    <a:moveTo>
                      <a:pt x="0" y="0"/>
                    </a:moveTo>
                    <a:lnTo>
                      <a:pt x="309" y="0"/>
                    </a:lnTo>
                    <a:lnTo>
                      <a:pt x="309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09" y="0"/>
                    </a:lnTo>
                    <a:lnTo>
                      <a:pt x="309" y="164"/>
                    </a:lnTo>
                    <a:lnTo>
                      <a:pt x="10" y="16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6" name="Freeform 125"/>
              <p:cNvSpPr>
                <a:spLocks noEditPoints="1"/>
              </p:cNvSpPr>
              <p:nvPr/>
            </p:nvSpPr>
            <p:spPr bwMode="auto">
              <a:xfrm>
                <a:off x="452" y="1278"/>
                <a:ext cx="299" cy="164"/>
              </a:xfrm>
              <a:custGeom>
                <a:avLst/>
                <a:gdLst>
                  <a:gd name="T0" fmla="*/ 0 w 299"/>
                  <a:gd name="T1" fmla="*/ 0 h 164"/>
                  <a:gd name="T2" fmla="*/ 299 w 299"/>
                  <a:gd name="T3" fmla="*/ 0 h 164"/>
                  <a:gd name="T4" fmla="*/ 299 w 299"/>
                  <a:gd name="T5" fmla="*/ 164 h 164"/>
                  <a:gd name="T6" fmla="*/ 0 w 299"/>
                  <a:gd name="T7" fmla="*/ 164 h 164"/>
                  <a:gd name="T8" fmla="*/ 0 w 299"/>
                  <a:gd name="T9" fmla="*/ 0 h 164"/>
                  <a:gd name="T10" fmla="*/ 10 w 299"/>
                  <a:gd name="T11" fmla="*/ 0 h 164"/>
                  <a:gd name="T12" fmla="*/ 299 w 299"/>
                  <a:gd name="T13" fmla="*/ 0 h 164"/>
                  <a:gd name="T14" fmla="*/ 299 w 299"/>
                  <a:gd name="T15" fmla="*/ 159 h 164"/>
                  <a:gd name="T16" fmla="*/ 10 w 299"/>
                  <a:gd name="T17" fmla="*/ 159 h 164"/>
                  <a:gd name="T18" fmla="*/ 10 w 299"/>
                  <a:gd name="T19" fmla="*/ 0 h 1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9" h="164">
                    <a:moveTo>
                      <a:pt x="0" y="0"/>
                    </a:moveTo>
                    <a:lnTo>
                      <a:pt x="299" y="0"/>
                    </a:lnTo>
                    <a:lnTo>
                      <a:pt x="299" y="164"/>
                    </a:lnTo>
                    <a:lnTo>
                      <a:pt x="0" y="16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99" y="0"/>
                    </a:lnTo>
                    <a:lnTo>
                      <a:pt x="299" y="159"/>
                    </a:lnTo>
                    <a:lnTo>
                      <a:pt x="10" y="15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1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7" name="Freeform 126"/>
              <p:cNvSpPr>
                <a:spLocks noEditPoints="1"/>
              </p:cNvSpPr>
              <p:nvPr/>
            </p:nvSpPr>
            <p:spPr bwMode="auto">
              <a:xfrm>
                <a:off x="462" y="1278"/>
                <a:ext cx="289" cy="159"/>
              </a:xfrm>
              <a:custGeom>
                <a:avLst/>
                <a:gdLst>
                  <a:gd name="T0" fmla="*/ 0 w 289"/>
                  <a:gd name="T1" fmla="*/ 0 h 159"/>
                  <a:gd name="T2" fmla="*/ 289 w 289"/>
                  <a:gd name="T3" fmla="*/ 0 h 159"/>
                  <a:gd name="T4" fmla="*/ 289 w 289"/>
                  <a:gd name="T5" fmla="*/ 159 h 159"/>
                  <a:gd name="T6" fmla="*/ 0 w 289"/>
                  <a:gd name="T7" fmla="*/ 159 h 159"/>
                  <a:gd name="T8" fmla="*/ 0 w 289"/>
                  <a:gd name="T9" fmla="*/ 0 h 159"/>
                  <a:gd name="T10" fmla="*/ 10 w 289"/>
                  <a:gd name="T11" fmla="*/ 0 h 159"/>
                  <a:gd name="T12" fmla="*/ 289 w 289"/>
                  <a:gd name="T13" fmla="*/ 0 h 159"/>
                  <a:gd name="T14" fmla="*/ 289 w 289"/>
                  <a:gd name="T15" fmla="*/ 154 h 159"/>
                  <a:gd name="T16" fmla="*/ 10 w 289"/>
                  <a:gd name="T17" fmla="*/ 154 h 159"/>
                  <a:gd name="T18" fmla="*/ 10 w 289"/>
                  <a:gd name="T19" fmla="*/ 0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9" h="159">
                    <a:moveTo>
                      <a:pt x="0" y="0"/>
                    </a:moveTo>
                    <a:lnTo>
                      <a:pt x="289" y="0"/>
                    </a:lnTo>
                    <a:lnTo>
                      <a:pt x="289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89" y="0"/>
                    </a:lnTo>
                    <a:lnTo>
                      <a:pt x="289" y="154"/>
                    </a:lnTo>
                    <a:lnTo>
                      <a:pt x="10" y="15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8" name="Freeform 127"/>
              <p:cNvSpPr>
                <a:spLocks noEditPoints="1"/>
              </p:cNvSpPr>
              <p:nvPr/>
            </p:nvSpPr>
            <p:spPr bwMode="auto">
              <a:xfrm>
                <a:off x="472" y="1278"/>
                <a:ext cx="279" cy="154"/>
              </a:xfrm>
              <a:custGeom>
                <a:avLst/>
                <a:gdLst>
                  <a:gd name="T0" fmla="*/ 0 w 279"/>
                  <a:gd name="T1" fmla="*/ 0 h 154"/>
                  <a:gd name="T2" fmla="*/ 279 w 279"/>
                  <a:gd name="T3" fmla="*/ 0 h 154"/>
                  <a:gd name="T4" fmla="*/ 279 w 279"/>
                  <a:gd name="T5" fmla="*/ 154 h 154"/>
                  <a:gd name="T6" fmla="*/ 0 w 279"/>
                  <a:gd name="T7" fmla="*/ 154 h 154"/>
                  <a:gd name="T8" fmla="*/ 0 w 279"/>
                  <a:gd name="T9" fmla="*/ 0 h 154"/>
                  <a:gd name="T10" fmla="*/ 9 w 279"/>
                  <a:gd name="T11" fmla="*/ 0 h 154"/>
                  <a:gd name="T12" fmla="*/ 279 w 279"/>
                  <a:gd name="T13" fmla="*/ 0 h 154"/>
                  <a:gd name="T14" fmla="*/ 279 w 279"/>
                  <a:gd name="T15" fmla="*/ 149 h 154"/>
                  <a:gd name="T16" fmla="*/ 9 w 279"/>
                  <a:gd name="T17" fmla="*/ 149 h 154"/>
                  <a:gd name="T18" fmla="*/ 9 w 279"/>
                  <a:gd name="T19" fmla="*/ 0 h 1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9" h="154">
                    <a:moveTo>
                      <a:pt x="0" y="0"/>
                    </a:moveTo>
                    <a:lnTo>
                      <a:pt x="279" y="0"/>
                    </a:lnTo>
                    <a:lnTo>
                      <a:pt x="279" y="154"/>
                    </a:lnTo>
                    <a:lnTo>
                      <a:pt x="0" y="154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79" y="0"/>
                    </a:lnTo>
                    <a:lnTo>
                      <a:pt x="279" y="149"/>
                    </a:lnTo>
                    <a:lnTo>
                      <a:pt x="9" y="14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1C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9" name="Freeform 128"/>
              <p:cNvSpPr>
                <a:spLocks noEditPoints="1"/>
              </p:cNvSpPr>
              <p:nvPr/>
            </p:nvSpPr>
            <p:spPr bwMode="auto">
              <a:xfrm>
                <a:off x="481" y="1278"/>
                <a:ext cx="270" cy="149"/>
              </a:xfrm>
              <a:custGeom>
                <a:avLst/>
                <a:gdLst>
                  <a:gd name="T0" fmla="*/ 0 w 270"/>
                  <a:gd name="T1" fmla="*/ 0 h 149"/>
                  <a:gd name="T2" fmla="*/ 270 w 270"/>
                  <a:gd name="T3" fmla="*/ 0 h 149"/>
                  <a:gd name="T4" fmla="*/ 270 w 270"/>
                  <a:gd name="T5" fmla="*/ 149 h 149"/>
                  <a:gd name="T6" fmla="*/ 0 w 270"/>
                  <a:gd name="T7" fmla="*/ 149 h 149"/>
                  <a:gd name="T8" fmla="*/ 0 w 270"/>
                  <a:gd name="T9" fmla="*/ 0 h 149"/>
                  <a:gd name="T10" fmla="*/ 10 w 270"/>
                  <a:gd name="T11" fmla="*/ 0 h 149"/>
                  <a:gd name="T12" fmla="*/ 270 w 270"/>
                  <a:gd name="T13" fmla="*/ 0 h 149"/>
                  <a:gd name="T14" fmla="*/ 270 w 270"/>
                  <a:gd name="T15" fmla="*/ 143 h 149"/>
                  <a:gd name="T16" fmla="*/ 10 w 270"/>
                  <a:gd name="T17" fmla="*/ 143 h 149"/>
                  <a:gd name="T18" fmla="*/ 10 w 270"/>
                  <a:gd name="T19" fmla="*/ 0 h 1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0" h="149">
                    <a:moveTo>
                      <a:pt x="0" y="0"/>
                    </a:moveTo>
                    <a:lnTo>
                      <a:pt x="270" y="0"/>
                    </a:lnTo>
                    <a:lnTo>
                      <a:pt x="270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70" y="0"/>
                    </a:lnTo>
                    <a:lnTo>
                      <a:pt x="270" y="143"/>
                    </a:lnTo>
                    <a:lnTo>
                      <a:pt x="10" y="14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A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0" name="Freeform 129"/>
              <p:cNvSpPr>
                <a:spLocks noEditPoints="1"/>
              </p:cNvSpPr>
              <p:nvPr/>
            </p:nvSpPr>
            <p:spPr bwMode="auto">
              <a:xfrm>
                <a:off x="491" y="1278"/>
                <a:ext cx="260" cy="143"/>
              </a:xfrm>
              <a:custGeom>
                <a:avLst/>
                <a:gdLst>
                  <a:gd name="T0" fmla="*/ 0 w 260"/>
                  <a:gd name="T1" fmla="*/ 0 h 143"/>
                  <a:gd name="T2" fmla="*/ 260 w 260"/>
                  <a:gd name="T3" fmla="*/ 0 h 143"/>
                  <a:gd name="T4" fmla="*/ 260 w 260"/>
                  <a:gd name="T5" fmla="*/ 143 h 143"/>
                  <a:gd name="T6" fmla="*/ 0 w 260"/>
                  <a:gd name="T7" fmla="*/ 143 h 143"/>
                  <a:gd name="T8" fmla="*/ 0 w 260"/>
                  <a:gd name="T9" fmla="*/ 0 h 143"/>
                  <a:gd name="T10" fmla="*/ 10 w 260"/>
                  <a:gd name="T11" fmla="*/ 0 h 143"/>
                  <a:gd name="T12" fmla="*/ 260 w 260"/>
                  <a:gd name="T13" fmla="*/ 0 h 143"/>
                  <a:gd name="T14" fmla="*/ 260 w 260"/>
                  <a:gd name="T15" fmla="*/ 138 h 143"/>
                  <a:gd name="T16" fmla="*/ 10 w 260"/>
                  <a:gd name="T17" fmla="*/ 138 h 143"/>
                  <a:gd name="T18" fmla="*/ 10 w 260"/>
                  <a:gd name="T19" fmla="*/ 0 h 1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0" h="143">
                    <a:moveTo>
                      <a:pt x="0" y="0"/>
                    </a:moveTo>
                    <a:lnTo>
                      <a:pt x="260" y="0"/>
                    </a:lnTo>
                    <a:lnTo>
                      <a:pt x="260" y="143"/>
                    </a:lnTo>
                    <a:lnTo>
                      <a:pt x="0" y="14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60" y="0"/>
                    </a:lnTo>
                    <a:lnTo>
                      <a:pt x="260" y="138"/>
                    </a:lnTo>
                    <a:lnTo>
                      <a:pt x="10" y="13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1" name="Freeform 130"/>
              <p:cNvSpPr>
                <a:spLocks noEditPoints="1"/>
              </p:cNvSpPr>
              <p:nvPr/>
            </p:nvSpPr>
            <p:spPr bwMode="auto">
              <a:xfrm>
                <a:off x="501" y="1278"/>
                <a:ext cx="250" cy="138"/>
              </a:xfrm>
              <a:custGeom>
                <a:avLst/>
                <a:gdLst>
                  <a:gd name="T0" fmla="*/ 0 w 250"/>
                  <a:gd name="T1" fmla="*/ 0 h 138"/>
                  <a:gd name="T2" fmla="*/ 250 w 250"/>
                  <a:gd name="T3" fmla="*/ 0 h 138"/>
                  <a:gd name="T4" fmla="*/ 250 w 250"/>
                  <a:gd name="T5" fmla="*/ 138 h 138"/>
                  <a:gd name="T6" fmla="*/ 0 w 250"/>
                  <a:gd name="T7" fmla="*/ 138 h 138"/>
                  <a:gd name="T8" fmla="*/ 0 w 250"/>
                  <a:gd name="T9" fmla="*/ 0 h 138"/>
                  <a:gd name="T10" fmla="*/ 10 w 250"/>
                  <a:gd name="T11" fmla="*/ 0 h 138"/>
                  <a:gd name="T12" fmla="*/ 250 w 250"/>
                  <a:gd name="T13" fmla="*/ 0 h 138"/>
                  <a:gd name="T14" fmla="*/ 250 w 250"/>
                  <a:gd name="T15" fmla="*/ 133 h 138"/>
                  <a:gd name="T16" fmla="*/ 10 w 250"/>
                  <a:gd name="T17" fmla="*/ 133 h 138"/>
                  <a:gd name="T18" fmla="*/ 10 w 250"/>
                  <a:gd name="T19" fmla="*/ 0 h 1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0" h="138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8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50" y="0"/>
                    </a:lnTo>
                    <a:lnTo>
                      <a:pt x="250" y="133"/>
                    </a:lnTo>
                    <a:lnTo>
                      <a:pt x="10" y="13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6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2" name="Freeform 131"/>
              <p:cNvSpPr>
                <a:spLocks noEditPoints="1"/>
              </p:cNvSpPr>
              <p:nvPr/>
            </p:nvSpPr>
            <p:spPr bwMode="auto">
              <a:xfrm>
                <a:off x="511" y="1278"/>
                <a:ext cx="240" cy="133"/>
              </a:xfrm>
              <a:custGeom>
                <a:avLst/>
                <a:gdLst>
                  <a:gd name="T0" fmla="*/ 0 w 240"/>
                  <a:gd name="T1" fmla="*/ 0 h 133"/>
                  <a:gd name="T2" fmla="*/ 240 w 240"/>
                  <a:gd name="T3" fmla="*/ 0 h 133"/>
                  <a:gd name="T4" fmla="*/ 240 w 240"/>
                  <a:gd name="T5" fmla="*/ 133 h 133"/>
                  <a:gd name="T6" fmla="*/ 0 w 240"/>
                  <a:gd name="T7" fmla="*/ 133 h 133"/>
                  <a:gd name="T8" fmla="*/ 0 w 240"/>
                  <a:gd name="T9" fmla="*/ 0 h 133"/>
                  <a:gd name="T10" fmla="*/ 10 w 240"/>
                  <a:gd name="T11" fmla="*/ 0 h 133"/>
                  <a:gd name="T12" fmla="*/ 240 w 240"/>
                  <a:gd name="T13" fmla="*/ 0 h 133"/>
                  <a:gd name="T14" fmla="*/ 240 w 240"/>
                  <a:gd name="T15" fmla="*/ 127 h 133"/>
                  <a:gd name="T16" fmla="*/ 10 w 240"/>
                  <a:gd name="T17" fmla="*/ 127 h 133"/>
                  <a:gd name="T18" fmla="*/ 10 w 240"/>
                  <a:gd name="T19" fmla="*/ 0 h 1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0" h="133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33"/>
                    </a:lnTo>
                    <a:lnTo>
                      <a:pt x="0" y="13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40" y="0"/>
                    </a:lnTo>
                    <a:lnTo>
                      <a:pt x="240" y="127"/>
                    </a:lnTo>
                    <a:lnTo>
                      <a:pt x="10" y="12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4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3" name="Freeform 132"/>
              <p:cNvSpPr>
                <a:spLocks noEditPoints="1"/>
              </p:cNvSpPr>
              <p:nvPr/>
            </p:nvSpPr>
            <p:spPr bwMode="auto">
              <a:xfrm>
                <a:off x="521" y="1278"/>
                <a:ext cx="230" cy="127"/>
              </a:xfrm>
              <a:custGeom>
                <a:avLst/>
                <a:gdLst>
                  <a:gd name="T0" fmla="*/ 0 w 230"/>
                  <a:gd name="T1" fmla="*/ 0 h 127"/>
                  <a:gd name="T2" fmla="*/ 230 w 230"/>
                  <a:gd name="T3" fmla="*/ 0 h 127"/>
                  <a:gd name="T4" fmla="*/ 230 w 230"/>
                  <a:gd name="T5" fmla="*/ 127 h 127"/>
                  <a:gd name="T6" fmla="*/ 0 w 230"/>
                  <a:gd name="T7" fmla="*/ 127 h 127"/>
                  <a:gd name="T8" fmla="*/ 0 w 230"/>
                  <a:gd name="T9" fmla="*/ 0 h 127"/>
                  <a:gd name="T10" fmla="*/ 9 w 230"/>
                  <a:gd name="T11" fmla="*/ 0 h 127"/>
                  <a:gd name="T12" fmla="*/ 230 w 230"/>
                  <a:gd name="T13" fmla="*/ 0 h 127"/>
                  <a:gd name="T14" fmla="*/ 230 w 230"/>
                  <a:gd name="T15" fmla="*/ 122 h 127"/>
                  <a:gd name="T16" fmla="*/ 9 w 230"/>
                  <a:gd name="T17" fmla="*/ 122 h 127"/>
                  <a:gd name="T18" fmla="*/ 9 w 230"/>
                  <a:gd name="T19" fmla="*/ 0 h 1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0" h="127">
                    <a:moveTo>
                      <a:pt x="0" y="0"/>
                    </a:moveTo>
                    <a:lnTo>
                      <a:pt x="230" y="0"/>
                    </a:lnTo>
                    <a:lnTo>
                      <a:pt x="2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30" y="0"/>
                    </a:lnTo>
                    <a:lnTo>
                      <a:pt x="230" y="122"/>
                    </a:lnTo>
                    <a:lnTo>
                      <a:pt x="9" y="12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1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4" name="Freeform 133"/>
              <p:cNvSpPr>
                <a:spLocks noEditPoints="1"/>
              </p:cNvSpPr>
              <p:nvPr/>
            </p:nvSpPr>
            <p:spPr bwMode="auto">
              <a:xfrm>
                <a:off x="530" y="1278"/>
                <a:ext cx="221" cy="122"/>
              </a:xfrm>
              <a:custGeom>
                <a:avLst/>
                <a:gdLst>
                  <a:gd name="T0" fmla="*/ 0 w 221"/>
                  <a:gd name="T1" fmla="*/ 0 h 122"/>
                  <a:gd name="T2" fmla="*/ 221 w 221"/>
                  <a:gd name="T3" fmla="*/ 0 h 122"/>
                  <a:gd name="T4" fmla="*/ 221 w 221"/>
                  <a:gd name="T5" fmla="*/ 122 h 122"/>
                  <a:gd name="T6" fmla="*/ 0 w 221"/>
                  <a:gd name="T7" fmla="*/ 122 h 122"/>
                  <a:gd name="T8" fmla="*/ 0 w 221"/>
                  <a:gd name="T9" fmla="*/ 0 h 122"/>
                  <a:gd name="T10" fmla="*/ 10 w 221"/>
                  <a:gd name="T11" fmla="*/ 0 h 122"/>
                  <a:gd name="T12" fmla="*/ 221 w 221"/>
                  <a:gd name="T13" fmla="*/ 0 h 122"/>
                  <a:gd name="T14" fmla="*/ 221 w 221"/>
                  <a:gd name="T15" fmla="*/ 117 h 122"/>
                  <a:gd name="T16" fmla="*/ 10 w 221"/>
                  <a:gd name="T17" fmla="*/ 117 h 122"/>
                  <a:gd name="T18" fmla="*/ 10 w 221"/>
                  <a:gd name="T19" fmla="*/ 0 h 1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1" h="122">
                    <a:moveTo>
                      <a:pt x="0" y="0"/>
                    </a:moveTo>
                    <a:lnTo>
                      <a:pt x="221" y="0"/>
                    </a:lnTo>
                    <a:lnTo>
                      <a:pt x="221" y="122"/>
                    </a:lnTo>
                    <a:lnTo>
                      <a:pt x="0" y="12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21" y="0"/>
                    </a:lnTo>
                    <a:lnTo>
                      <a:pt x="221" y="117"/>
                    </a:lnTo>
                    <a:lnTo>
                      <a:pt x="10" y="11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1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5" name="Freeform 134"/>
              <p:cNvSpPr>
                <a:spLocks noEditPoints="1"/>
              </p:cNvSpPr>
              <p:nvPr/>
            </p:nvSpPr>
            <p:spPr bwMode="auto">
              <a:xfrm>
                <a:off x="540" y="1278"/>
                <a:ext cx="211" cy="117"/>
              </a:xfrm>
              <a:custGeom>
                <a:avLst/>
                <a:gdLst>
                  <a:gd name="T0" fmla="*/ 0 w 211"/>
                  <a:gd name="T1" fmla="*/ 0 h 117"/>
                  <a:gd name="T2" fmla="*/ 211 w 211"/>
                  <a:gd name="T3" fmla="*/ 0 h 117"/>
                  <a:gd name="T4" fmla="*/ 211 w 211"/>
                  <a:gd name="T5" fmla="*/ 117 h 117"/>
                  <a:gd name="T6" fmla="*/ 0 w 211"/>
                  <a:gd name="T7" fmla="*/ 117 h 117"/>
                  <a:gd name="T8" fmla="*/ 0 w 211"/>
                  <a:gd name="T9" fmla="*/ 0 h 117"/>
                  <a:gd name="T10" fmla="*/ 10 w 211"/>
                  <a:gd name="T11" fmla="*/ 0 h 117"/>
                  <a:gd name="T12" fmla="*/ 211 w 211"/>
                  <a:gd name="T13" fmla="*/ 0 h 117"/>
                  <a:gd name="T14" fmla="*/ 211 w 211"/>
                  <a:gd name="T15" fmla="*/ 111 h 117"/>
                  <a:gd name="T16" fmla="*/ 10 w 211"/>
                  <a:gd name="T17" fmla="*/ 111 h 117"/>
                  <a:gd name="T18" fmla="*/ 10 w 211"/>
                  <a:gd name="T19" fmla="*/ 0 h 1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1" h="117">
                    <a:moveTo>
                      <a:pt x="0" y="0"/>
                    </a:moveTo>
                    <a:lnTo>
                      <a:pt x="211" y="0"/>
                    </a:lnTo>
                    <a:lnTo>
                      <a:pt x="211" y="117"/>
                    </a:lnTo>
                    <a:lnTo>
                      <a:pt x="0" y="11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11" y="0"/>
                    </a:lnTo>
                    <a:lnTo>
                      <a:pt x="211" y="111"/>
                    </a:lnTo>
                    <a:lnTo>
                      <a:pt x="10" y="1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6" name="Freeform 135"/>
              <p:cNvSpPr>
                <a:spLocks noEditPoints="1"/>
              </p:cNvSpPr>
              <p:nvPr/>
            </p:nvSpPr>
            <p:spPr bwMode="auto">
              <a:xfrm>
                <a:off x="550" y="1278"/>
                <a:ext cx="201" cy="111"/>
              </a:xfrm>
              <a:custGeom>
                <a:avLst/>
                <a:gdLst>
                  <a:gd name="T0" fmla="*/ 0 w 201"/>
                  <a:gd name="T1" fmla="*/ 0 h 111"/>
                  <a:gd name="T2" fmla="*/ 201 w 201"/>
                  <a:gd name="T3" fmla="*/ 0 h 111"/>
                  <a:gd name="T4" fmla="*/ 201 w 201"/>
                  <a:gd name="T5" fmla="*/ 111 h 111"/>
                  <a:gd name="T6" fmla="*/ 0 w 201"/>
                  <a:gd name="T7" fmla="*/ 111 h 111"/>
                  <a:gd name="T8" fmla="*/ 0 w 201"/>
                  <a:gd name="T9" fmla="*/ 0 h 111"/>
                  <a:gd name="T10" fmla="*/ 5 w 201"/>
                  <a:gd name="T11" fmla="*/ 0 h 111"/>
                  <a:gd name="T12" fmla="*/ 201 w 201"/>
                  <a:gd name="T13" fmla="*/ 0 h 111"/>
                  <a:gd name="T14" fmla="*/ 201 w 201"/>
                  <a:gd name="T15" fmla="*/ 106 h 111"/>
                  <a:gd name="T16" fmla="*/ 5 w 201"/>
                  <a:gd name="T17" fmla="*/ 106 h 111"/>
                  <a:gd name="T18" fmla="*/ 5 w 201"/>
                  <a:gd name="T19" fmla="*/ 0 h 1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1" h="111">
                    <a:moveTo>
                      <a:pt x="0" y="0"/>
                    </a:moveTo>
                    <a:lnTo>
                      <a:pt x="201" y="0"/>
                    </a:lnTo>
                    <a:lnTo>
                      <a:pt x="201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  <a:moveTo>
                      <a:pt x="5" y="0"/>
                    </a:moveTo>
                    <a:lnTo>
                      <a:pt x="201" y="0"/>
                    </a:lnTo>
                    <a:lnTo>
                      <a:pt x="201" y="106"/>
                    </a:lnTo>
                    <a:lnTo>
                      <a:pt x="5" y="10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E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7" name="Freeform 136"/>
              <p:cNvSpPr>
                <a:spLocks noEditPoints="1"/>
              </p:cNvSpPr>
              <p:nvPr/>
            </p:nvSpPr>
            <p:spPr bwMode="auto">
              <a:xfrm>
                <a:off x="555" y="1278"/>
                <a:ext cx="196" cy="106"/>
              </a:xfrm>
              <a:custGeom>
                <a:avLst/>
                <a:gdLst>
                  <a:gd name="T0" fmla="*/ 0 w 196"/>
                  <a:gd name="T1" fmla="*/ 0 h 106"/>
                  <a:gd name="T2" fmla="*/ 196 w 196"/>
                  <a:gd name="T3" fmla="*/ 0 h 106"/>
                  <a:gd name="T4" fmla="*/ 196 w 196"/>
                  <a:gd name="T5" fmla="*/ 106 h 106"/>
                  <a:gd name="T6" fmla="*/ 0 w 196"/>
                  <a:gd name="T7" fmla="*/ 106 h 106"/>
                  <a:gd name="T8" fmla="*/ 0 w 196"/>
                  <a:gd name="T9" fmla="*/ 0 h 106"/>
                  <a:gd name="T10" fmla="*/ 10 w 196"/>
                  <a:gd name="T11" fmla="*/ 0 h 106"/>
                  <a:gd name="T12" fmla="*/ 196 w 196"/>
                  <a:gd name="T13" fmla="*/ 0 h 106"/>
                  <a:gd name="T14" fmla="*/ 196 w 196"/>
                  <a:gd name="T15" fmla="*/ 101 h 106"/>
                  <a:gd name="T16" fmla="*/ 10 w 196"/>
                  <a:gd name="T17" fmla="*/ 101 h 106"/>
                  <a:gd name="T18" fmla="*/ 10 w 196"/>
                  <a:gd name="T19" fmla="*/ 0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6" h="106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96" y="0"/>
                    </a:lnTo>
                    <a:lnTo>
                      <a:pt x="196" y="101"/>
                    </a:lnTo>
                    <a:lnTo>
                      <a:pt x="10" y="10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C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8" name="Freeform 137"/>
              <p:cNvSpPr>
                <a:spLocks noEditPoints="1"/>
              </p:cNvSpPr>
              <p:nvPr/>
            </p:nvSpPr>
            <p:spPr bwMode="auto">
              <a:xfrm>
                <a:off x="565" y="1278"/>
                <a:ext cx="186" cy="101"/>
              </a:xfrm>
              <a:custGeom>
                <a:avLst/>
                <a:gdLst>
                  <a:gd name="T0" fmla="*/ 0 w 186"/>
                  <a:gd name="T1" fmla="*/ 0 h 101"/>
                  <a:gd name="T2" fmla="*/ 186 w 186"/>
                  <a:gd name="T3" fmla="*/ 0 h 101"/>
                  <a:gd name="T4" fmla="*/ 186 w 186"/>
                  <a:gd name="T5" fmla="*/ 101 h 101"/>
                  <a:gd name="T6" fmla="*/ 0 w 186"/>
                  <a:gd name="T7" fmla="*/ 101 h 101"/>
                  <a:gd name="T8" fmla="*/ 0 w 186"/>
                  <a:gd name="T9" fmla="*/ 0 h 101"/>
                  <a:gd name="T10" fmla="*/ 10 w 186"/>
                  <a:gd name="T11" fmla="*/ 0 h 101"/>
                  <a:gd name="T12" fmla="*/ 186 w 186"/>
                  <a:gd name="T13" fmla="*/ 0 h 101"/>
                  <a:gd name="T14" fmla="*/ 186 w 186"/>
                  <a:gd name="T15" fmla="*/ 96 h 101"/>
                  <a:gd name="T16" fmla="*/ 10 w 186"/>
                  <a:gd name="T17" fmla="*/ 96 h 101"/>
                  <a:gd name="T18" fmla="*/ 10 w 186"/>
                  <a:gd name="T19" fmla="*/ 0 h 1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6" h="10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86" y="0"/>
                    </a:lnTo>
                    <a:lnTo>
                      <a:pt x="186" y="96"/>
                    </a:lnTo>
                    <a:lnTo>
                      <a:pt x="10" y="9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39" name="Freeform 138"/>
              <p:cNvSpPr>
                <a:spLocks noEditPoints="1"/>
              </p:cNvSpPr>
              <p:nvPr/>
            </p:nvSpPr>
            <p:spPr bwMode="auto">
              <a:xfrm>
                <a:off x="575" y="1278"/>
                <a:ext cx="176" cy="96"/>
              </a:xfrm>
              <a:custGeom>
                <a:avLst/>
                <a:gdLst>
                  <a:gd name="T0" fmla="*/ 0 w 176"/>
                  <a:gd name="T1" fmla="*/ 0 h 96"/>
                  <a:gd name="T2" fmla="*/ 176 w 176"/>
                  <a:gd name="T3" fmla="*/ 0 h 96"/>
                  <a:gd name="T4" fmla="*/ 176 w 176"/>
                  <a:gd name="T5" fmla="*/ 96 h 96"/>
                  <a:gd name="T6" fmla="*/ 0 w 176"/>
                  <a:gd name="T7" fmla="*/ 96 h 96"/>
                  <a:gd name="T8" fmla="*/ 0 w 176"/>
                  <a:gd name="T9" fmla="*/ 0 h 96"/>
                  <a:gd name="T10" fmla="*/ 9 w 176"/>
                  <a:gd name="T11" fmla="*/ 0 h 96"/>
                  <a:gd name="T12" fmla="*/ 176 w 176"/>
                  <a:gd name="T13" fmla="*/ 0 h 96"/>
                  <a:gd name="T14" fmla="*/ 176 w 176"/>
                  <a:gd name="T15" fmla="*/ 90 h 96"/>
                  <a:gd name="T16" fmla="*/ 9 w 176"/>
                  <a:gd name="T17" fmla="*/ 90 h 96"/>
                  <a:gd name="T18" fmla="*/ 9 w 176"/>
                  <a:gd name="T19" fmla="*/ 0 h 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6" h="96">
                    <a:moveTo>
                      <a:pt x="0" y="0"/>
                    </a:moveTo>
                    <a:lnTo>
                      <a:pt x="176" y="0"/>
                    </a:lnTo>
                    <a:lnTo>
                      <a:pt x="176" y="96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176" y="0"/>
                    </a:lnTo>
                    <a:lnTo>
                      <a:pt x="176" y="90"/>
                    </a:lnTo>
                    <a:lnTo>
                      <a:pt x="9" y="9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A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0" name="Freeform 139"/>
              <p:cNvSpPr>
                <a:spLocks noEditPoints="1"/>
              </p:cNvSpPr>
              <p:nvPr/>
            </p:nvSpPr>
            <p:spPr bwMode="auto">
              <a:xfrm>
                <a:off x="584" y="1278"/>
                <a:ext cx="167" cy="90"/>
              </a:xfrm>
              <a:custGeom>
                <a:avLst/>
                <a:gdLst>
                  <a:gd name="T0" fmla="*/ 0 w 167"/>
                  <a:gd name="T1" fmla="*/ 0 h 90"/>
                  <a:gd name="T2" fmla="*/ 167 w 167"/>
                  <a:gd name="T3" fmla="*/ 0 h 90"/>
                  <a:gd name="T4" fmla="*/ 167 w 167"/>
                  <a:gd name="T5" fmla="*/ 90 h 90"/>
                  <a:gd name="T6" fmla="*/ 0 w 167"/>
                  <a:gd name="T7" fmla="*/ 90 h 90"/>
                  <a:gd name="T8" fmla="*/ 0 w 167"/>
                  <a:gd name="T9" fmla="*/ 0 h 90"/>
                  <a:gd name="T10" fmla="*/ 10 w 167"/>
                  <a:gd name="T11" fmla="*/ 0 h 90"/>
                  <a:gd name="T12" fmla="*/ 167 w 167"/>
                  <a:gd name="T13" fmla="*/ 0 h 90"/>
                  <a:gd name="T14" fmla="*/ 167 w 167"/>
                  <a:gd name="T15" fmla="*/ 85 h 90"/>
                  <a:gd name="T16" fmla="*/ 10 w 167"/>
                  <a:gd name="T17" fmla="*/ 85 h 90"/>
                  <a:gd name="T18" fmla="*/ 10 w 167"/>
                  <a:gd name="T19" fmla="*/ 0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7" h="90">
                    <a:moveTo>
                      <a:pt x="0" y="0"/>
                    </a:moveTo>
                    <a:lnTo>
                      <a:pt x="167" y="0"/>
                    </a:lnTo>
                    <a:lnTo>
                      <a:pt x="167" y="90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67" y="0"/>
                    </a:lnTo>
                    <a:lnTo>
                      <a:pt x="167" y="85"/>
                    </a:lnTo>
                    <a:lnTo>
                      <a:pt x="10" y="8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8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1" name="Freeform 140"/>
              <p:cNvSpPr>
                <a:spLocks noEditPoints="1"/>
              </p:cNvSpPr>
              <p:nvPr/>
            </p:nvSpPr>
            <p:spPr bwMode="auto">
              <a:xfrm>
                <a:off x="594" y="1278"/>
                <a:ext cx="157" cy="85"/>
              </a:xfrm>
              <a:custGeom>
                <a:avLst/>
                <a:gdLst>
                  <a:gd name="T0" fmla="*/ 0 w 157"/>
                  <a:gd name="T1" fmla="*/ 0 h 85"/>
                  <a:gd name="T2" fmla="*/ 157 w 157"/>
                  <a:gd name="T3" fmla="*/ 0 h 85"/>
                  <a:gd name="T4" fmla="*/ 157 w 157"/>
                  <a:gd name="T5" fmla="*/ 85 h 85"/>
                  <a:gd name="T6" fmla="*/ 0 w 157"/>
                  <a:gd name="T7" fmla="*/ 85 h 85"/>
                  <a:gd name="T8" fmla="*/ 0 w 157"/>
                  <a:gd name="T9" fmla="*/ 0 h 85"/>
                  <a:gd name="T10" fmla="*/ 10 w 157"/>
                  <a:gd name="T11" fmla="*/ 0 h 85"/>
                  <a:gd name="T12" fmla="*/ 157 w 157"/>
                  <a:gd name="T13" fmla="*/ 0 h 85"/>
                  <a:gd name="T14" fmla="*/ 157 w 157"/>
                  <a:gd name="T15" fmla="*/ 80 h 85"/>
                  <a:gd name="T16" fmla="*/ 10 w 157"/>
                  <a:gd name="T17" fmla="*/ 80 h 85"/>
                  <a:gd name="T18" fmla="*/ 10 w 157"/>
                  <a:gd name="T19" fmla="*/ 0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7" h="85">
                    <a:moveTo>
                      <a:pt x="0" y="0"/>
                    </a:moveTo>
                    <a:lnTo>
                      <a:pt x="157" y="0"/>
                    </a:lnTo>
                    <a:lnTo>
                      <a:pt x="157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57" y="0"/>
                    </a:lnTo>
                    <a:lnTo>
                      <a:pt x="157" y="80"/>
                    </a:lnTo>
                    <a:lnTo>
                      <a:pt x="10" y="8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2" name="Freeform 141"/>
              <p:cNvSpPr>
                <a:spLocks noEditPoints="1"/>
              </p:cNvSpPr>
              <p:nvPr/>
            </p:nvSpPr>
            <p:spPr bwMode="auto">
              <a:xfrm>
                <a:off x="604" y="1278"/>
                <a:ext cx="147" cy="80"/>
              </a:xfrm>
              <a:custGeom>
                <a:avLst/>
                <a:gdLst>
                  <a:gd name="T0" fmla="*/ 0 w 147"/>
                  <a:gd name="T1" fmla="*/ 0 h 80"/>
                  <a:gd name="T2" fmla="*/ 147 w 147"/>
                  <a:gd name="T3" fmla="*/ 0 h 80"/>
                  <a:gd name="T4" fmla="*/ 147 w 147"/>
                  <a:gd name="T5" fmla="*/ 80 h 80"/>
                  <a:gd name="T6" fmla="*/ 0 w 147"/>
                  <a:gd name="T7" fmla="*/ 80 h 80"/>
                  <a:gd name="T8" fmla="*/ 0 w 147"/>
                  <a:gd name="T9" fmla="*/ 0 h 80"/>
                  <a:gd name="T10" fmla="*/ 10 w 147"/>
                  <a:gd name="T11" fmla="*/ 0 h 80"/>
                  <a:gd name="T12" fmla="*/ 147 w 147"/>
                  <a:gd name="T13" fmla="*/ 0 h 80"/>
                  <a:gd name="T14" fmla="*/ 147 w 147"/>
                  <a:gd name="T15" fmla="*/ 74 h 80"/>
                  <a:gd name="T16" fmla="*/ 10 w 147"/>
                  <a:gd name="T17" fmla="*/ 74 h 80"/>
                  <a:gd name="T18" fmla="*/ 10 w 147"/>
                  <a:gd name="T19" fmla="*/ 0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7" h="80">
                    <a:moveTo>
                      <a:pt x="0" y="0"/>
                    </a:moveTo>
                    <a:lnTo>
                      <a:pt x="147" y="0"/>
                    </a:lnTo>
                    <a:lnTo>
                      <a:pt x="147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47" y="0"/>
                    </a:lnTo>
                    <a:lnTo>
                      <a:pt x="147" y="74"/>
                    </a:lnTo>
                    <a:lnTo>
                      <a:pt x="10" y="7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6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3" name="Freeform 142"/>
              <p:cNvSpPr>
                <a:spLocks noEditPoints="1"/>
              </p:cNvSpPr>
              <p:nvPr/>
            </p:nvSpPr>
            <p:spPr bwMode="auto">
              <a:xfrm>
                <a:off x="614" y="1278"/>
                <a:ext cx="137" cy="74"/>
              </a:xfrm>
              <a:custGeom>
                <a:avLst/>
                <a:gdLst>
                  <a:gd name="T0" fmla="*/ 0 w 137"/>
                  <a:gd name="T1" fmla="*/ 0 h 74"/>
                  <a:gd name="T2" fmla="*/ 137 w 137"/>
                  <a:gd name="T3" fmla="*/ 0 h 74"/>
                  <a:gd name="T4" fmla="*/ 137 w 137"/>
                  <a:gd name="T5" fmla="*/ 74 h 74"/>
                  <a:gd name="T6" fmla="*/ 0 w 137"/>
                  <a:gd name="T7" fmla="*/ 74 h 74"/>
                  <a:gd name="T8" fmla="*/ 0 w 137"/>
                  <a:gd name="T9" fmla="*/ 0 h 74"/>
                  <a:gd name="T10" fmla="*/ 10 w 137"/>
                  <a:gd name="T11" fmla="*/ 0 h 74"/>
                  <a:gd name="T12" fmla="*/ 137 w 137"/>
                  <a:gd name="T13" fmla="*/ 0 h 74"/>
                  <a:gd name="T14" fmla="*/ 137 w 137"/>
                  <a:gd name="T15" fmla="*/ 69 h 74"/>
                  <a:gd name="T16" fmla="*/ 10 w 137"/>
                  <a:gd name="T17" fmla="*/ 69 h 74"/>
                  <a:gd name="T18" fmla="*/ 10 w 137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74">
                    <a:moveTo>
                      <a:pt x="0" y="0"/>
                    </a:moveTo>
                    <a:lnTo>
                      <a:pt x="137" y="0"/>
                    </a:lnTo>
                    <a:lnTo>
                      <a:pt x="137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37" y="0"/>
                    </a:lnTo>
                    <a:lnTo>
                      <a:pt x="137" y="69"/>
                    </a:lnTo>
                    <a:lnTo>
                      <a:pt x="10" y="6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5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4" name="Freeform 143"/>
              <p:cNvSpPr>
                <a:spLocks noEditPoints="1"/>
              </p:cNvSpPr>
              <p:nvPr/>
            </p:nvSpPr>
            <p:spPr bwMode="auto">
              <a:xfrm>
                <a:off x="624" y="1278"/>
                <a:ext cx="127" cy="69"/>
              </a:xfrm>
              <a:custGeom>
                <a:avLst/>
                <a:gdLst>
                  <a:gd name="T0" fmla="*/ 0 w 127"/>
                  <a:gd name="T1" fmla="*/ 0 h 69"/>
                  <a:gd name="T2" fmla="*/ 127 w 127"/>
                  <a:gd name="T3" fmla="*/ 0 h 69"/>
                  <a:gd name="T4" fmla="*/ 127 w 127"/>
                  <a:gd name="T5" fmla="*/ 69 h 69"/>
                  <a:gd name="T6" fmla="*/ 0 w 127"/>
                  <a:gd name="T7" fmla="*/ 69 h 69"/>
                  <a:gd name="T8" fmla="*/ 0 w 127"/>
                  <a:gd name="T9" fmla="*/ 0 h 69"/>
                  <a:gd name="T10" fmla="*/ 9 w 127"/>
                  <a:gd name="T11" fmla="*/ 0 h 69"/>
                  <a:gd name="T12" fmla="*/ 127 w 127"/>
                  <a:gd name="T13" fmla="*/ 0 h 69"/>
                  <a:gd name="T14" fmla="*/ 127 w 127"/>
                  <a:gd name="T15" fmla="*/ 64 h 69"/>
                  <a:gd name="T16" fmla="*/ 9 w 127"/>
                  <a:gd name="T17" fmla="*/ 64 h 69"/>
                  <a:gd name="T18" fmla="*/ 9 w 127"/>
                  <a:gd name="T19" fmla="*/ 0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6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127" y="0"/>
                    </a:lnTo>
                    <a:lnTo>
                      <a:pt x="127" y="64"/>
                    </a:lnTo>
                    <a:lnTo>
                      <a:pt x="9" y="6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4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5" name="Freeform 144"/>
              <p:cNvSpPr>
                <a:spLocks noEditPoints="1"/>
              </p:cNvSpPr>
              <p:nvPr/>
            </p:nvSpPr>
            <p:spPr bwMode="auto">
              <a:xfrm>
                <a:off x="633" y="1278"/>
                <a:ext cx="118" cy="64"/>
              </a:xfrm>
              <a:custGeom>
                <a:avLst/>
                <a:gdLst>
                  <a:gd name="T0" fmla="*/ 0 w 118"/>
                  <a:gd name="T1" fmla="*/ 0 h 64"/>
                  <a:gd name="T2" fmla="*/ 118 w 118"/>
                  <a:gd name="T3" fmla="*/ 0 h 64"/>
                  <a:gd name="T4" fmla="*/ 118 w 118"/>
                  <a:gd name="T5" fmla="*/ 64 h 64"/>
                  <a:gd name="T6" fmla="*/ 0 w 118"/>
                  <a:gd name="T7" fmla="*/ 64 h 64"/>
                  <a:gd name="T8" fmla="*/ 0 w 118"/>
                  <a:gd name="T9" fmla="*/ 0 h 64"/>
                  <a:gd name="T10" fmla="*/ 10 w 118"/>
                  <a:gd name="T11" fmla="*/ 0 h 64"/>
                  <a:gd name="T12" fmla="*/ 118 w 118"/>
                  <a:gd name="T13" fmla="*/ 0 h 64"/>
                  <a:gd name="T14" fmla="*/ 118 w 118"/>
                  <a:gd name="T15" fmla="*/ 58 h 64"/>
                  <a:gd name="T16" fmla="*/ 10 w 118"/>
                  <a:gd name="T17" fmla="*/ 58 h 64"/>
                  <a:gd name="T18" fmla="*/ 10 w 118"/>
                  <a:gd name="T19" fmla="*/ 0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" h="64">
                    <a:moveTo>
                      <a:pt x="0" y="0"/>
                    </a:moveTo>
                    <a:lnTo>
                      <a:pt x="118" y="0"/>
                    </a:lnTo>
                    <a:lnTo>
                      <a:pt x="118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18" y="0"/>
                    </a:lnTo>
                    <a:lnTo>
                      <a:pt x="118" y="58"/>
                    </a:lnTo>
                    <a:lnTo>
                      <a:pt x="10" y="5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6" name="Freeform 145"/>
              <p:cNvSpPr>
                <a:spLocks noEditPoints="1"/>
              </p:cNvSpPr>
              <p:nvPr/>
            </p:nvSpPr>
            <p:spPr bwMode="auto">
              <a:xfrm>
                <a:off x="643" y="1278"/>
                <a:ext cx="108" cy="58"/>
              </a:xfrm>
              <a:custGeom>
                <a:avLst/>
                <a:gdLst>
                  <a:gd name="T0" fmla="*/ 0 w 108"/>
                  <a:gd name="T1" fmla="*/ 0 h 58"/>
                  <a:gd name="T2" fmla="*/ 108 w 108"/>
                  <a:gd name="T3" fmla="*/ 0 h 58"/>
                  <a:gd name="T4" fmla="*/ 108 w 108"/>
                  <a:gd name="T5" fmla="*/ 58 h 58"/>
                  <a:gd name="T6" fmla="*/ 0 w 108"/>
                  <a:gd name="T7" fmla="*/ 58 h 58"/>
                  <a:gd name="T8" fmla="*/ 0 w 108"/>
                  <a:gd name="T9" fmla="*/ 0 h 58"/>
                  <a:gd name="T10" fmla="*/ 10 w 108"/>
                  <a:gd name="T11" fmla="*/ 0 h 58"/>
                  <a:gd name="T12" fmla="*/ 108 w 108"/>
                  <a:gd name="T13" fmla="*/ 0 h 58"/>
                  <a:gd name="T14" fmla="*/ 108 w 108"/>
                  <a:gd name="T15" fmla="*/ 53 h 58"/>
                  <a:gd name="T16" fmla="*/ 10 w 108"/>
                  <a:gd name="T17" fmla="*/ 53 h 58"/>
                  <a:gd name="T18" fmla="*/ 10 w 108"/>
                  <a:gd name="T19" fmla="*/ 0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8" h="5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08" y="0"/>
                    </a:lnTo>
                    <a:lnTo>
                      <a:pt x="108" y="53"/>
                    </a:lnTo>
                    <a:lnTo>
                      <a:pt x="10" y="5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2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7" name="Freeform 146"/>
              <p:cNvSpPr>
                <a:spLocks noEditPoints="1"/>
              </p:cNvSpPr>
              <p:nvPr/>
            </p:nvSpPr>
            <p:spPr bwMode="auto">
              <a:xfrm>
                <a:off x="653" y="1278"/>
                <a:ext cx="98" cy="53"/>
              </a:xfrm>
              <a:custGeom>
                <a:avLst/>
                <a:gdLst>
                  <a:gd name="T0" fmla="*/ 0 w 98"/>
                  <a:gd name="T1" fmla="*/ 0 h 53"/>
                  <a:gd name="T2" fmla="*/ 98 w 98"/>
                  <a:gd name="T3" fmla="*/ 0 h 53"/>
                  <a:gd name="T4" fmla="*/ 98 w 98"/>
                  <a:gd name="T5" fmla="*/ 53 h 53"/>
                  <a:gd name="T6" fmla="*/ 0 w 98"/>
                  <a:gd name="T7" fmla="*/ 53 h 53"/>
                  <a:gd name="T8" fmla="*/ 0 w 98"/>
                  <a:gd name="T9" fmla="*/ 0 h 53"/>
                  <a:gd name="T10" fmla="*/ 10 w 98"/>
                  <a:gd name="T11" fmla="*/ 0 h 53"/>
                  <a:gd name="T12" fmla="*/ 98 w 98"/>
                  <a:gd name="T13" fmla="*/ 0 h 53"/>
                  <a:gd name="T14" fmla="*/ 98 w 98"/>
                  <a:gd name="T15" fmla="*/ 48 h 53"/>
                  <a:gd name="T16" fmla="*/ 10 w 98"/>
                  <a:gd name="T17" fmla="*/ 48 h 53"/>
                  <a:gd name="T18" fmla="*/ 10 w 98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8" h="53">
                    <a:moveTo>
                      <a:pt x="0" y="0"/>
                    </a:moveTo>
                    <a:lnTo>
                      <a:pt x="98" y="0"/>
                    </a:lnTo>
                    <a:lnTo>
                      <a:pt x="98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98" y="0"/>
                    </a:lnTo>
                    <a:lnTo>
                      <a:pt x="98" y="48"/>
                    </a:lnTo>
                    <a:lnTo>
                      <a:pt x="10" y="4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8" name="Freeform 147"/>
              <p:cNvSpPr>
                <a:spLocks noEditPoints="1"/>
              </p:cNvSpPr>
              <p:nvPr/>
            </p:nvSpPr>
            <p:spPr bwMode="auto">
              <a:xfrm>
                <a:off x="663" y="1278"/>
                <a:ext cx="88" cy="48"/>
              </a:xfrm>
              <a:custGeom>
                <a:avLst/>
                <a:gdLst>
                  <a:gd name="T0" fmla="*/ 0 w 88"/>
                  <a:gd name="T1" fmla="*/ 0 h 48"/>
                  <a:gd name="T2" fmla="*/ 88 w 88"/>
                  <a:gd name="T3" fmla="*/ 0 h 48"/>
                  <a:gd name="T4" fmla="*/ 88 w 88"/>
                  <a:gd name="T5" fmla="*/ 48 h 48"/>
                  <a:gd name="T6" fmla="*/ 0 w 88"/>
                  <a:gd name="T7" fmla="*/ 48 h 48"/>
                  <a:gd name="T8" fmla="*/ 0 w 88"/>
                  <a:gd name="T9" fmla="*/ 0 h 48"/>
                  <a:gd name="T10" fmla="*/ 10 w 88"/>
                  <a:gd name="T11" fmla="*/ 0 h 48"/>
                  <a:gd name="T12" fmla="*/ 88 w 88"/>
                  <a:gd name="T13" fmla="*/ 0 h 48"/>
                  <a:gd name="T14" fmla="*/ 88 w 88"/>
                  <a:gd name="T15" fmla="*/ 42 h 48"/>
                  <a:gd name="T16" fmla="*/ 10 w 88"/>
                  <a:gd name="T17" fmla="*/ 42 h 48"/>
                  <a:gd name="T18" fmla="*/ 10 w 88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" h="48">
                    <a:moveTo>
                      <a:pt x="0" y="0"/>
                    </a:moveTo>
                    <a:lnTo>
                      <a:pt x="88" y="0"/>
                    </a:lnTo>
                    <a:lnTo>
                      <a:pt x="88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88" y="0"/>
                    </a:lnTo>
                    <a:lnTo>
                      <a:pt x="88" y="42"/>
                    </a:lnTo>
                    <a:lnTo>
                      <a:pt x="10" y="4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9" name="Freeform 148"/>
              <p:cNvSpPr>
                <a:spLocks noEditPoints="1"/>
              </p:cNvSpPr>
              <p:nvPr/>
            </p:nvSpPr>
            <p:spPr bwMode="auto">
              <a:xfrm>
                <a:off x="673" y="1278"/>
                <a:ext cx="78" cy="42"/>
              </a:xfrm>
              <a:custGeom>
                <a:avLst/>
                <a:gdLst>
                  <a:gd name="T0" fmla="*/ 0 w 78"/>
                  <a:gd name="T1" fmla="*/ 0 h 42"/>
                  <a:gd name="T2" fmla="*/ 78 w 78"/>
                  <a:gd name="T3" fmla="*/ 0 h 42"/>
                  <a:gd name="T4" fmla="*/ 78 w 78"/>
                  <a:gd name="T5" fmla="*/ 42 h 42"/>
                  <a:gd name="T6" fmla="*/ 0 w 78"/>
                  <a:gd name="T7" fmla="*/ 42 h 42"/>
                  <a:gd name="T8" fmla="*/ 0 w 78"/>
                  <a:gd name="T9" fmla="*/ 0 h 42"/>
                  <a:gd name="T10" fmla="*/ 9 w 78"/>
                  <a:gd name="T11" fmla="*/ 0 h 42"/>
                  <a:gd name="T12" fmla="*/ 78 w 78"/>
                  <a:gd name="T13" fmla="*/ 0 h 42"/>
                  <a:gd name="T14" fmla="*/ 78 w 78"/>
                  <a:gd name="T15" fmla="*/ 37 h 42"/>
                  <a:gd name="T16" fmla="*/ 9 w 78"/>
                  <a:gd name="T17" fmla="*/ 37 h 42"/>
                  <a:gd name="T18" fmla="*/ 9 w 78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" h="42">
                    <a:moveTo>
                      <a:pt x="0" y="0"/>
                    </a:moveTo>
                    <a:lnTo>
                      <a:pt x="78" y="0"/>
                    </a:lnTo>
                    <a:lnTo>
                      <a:pt x="78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78" y="0"/>
                    </a:lnTo>
                    <a:lnTo>
                      <a:pt x="78" y="37"/>
                    </a:lnTo>
                    <a:lnTo>
                      <a:pt x="9" y="3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0" name="Freeform 149"/>
              <p:cNvSpPr>
                <a:spLocks noEditPoints="1"/>
              </p:cNvSpPr>
              <p:nvPr/>
            </p:nvSpPr>
            <p:spPr bwMode="auto">
              <a:xfrm>
                <a:off x="682" y="1278"/>
                <a:ext cx="69" cy="37"/>
              </a:xfrm>
              <a:custGeom>
                <a:avLst/>
                <a:gdLst>
                  <a:gd name="T0" fmla="*/ 0 w 69"/>
                  <a:gd name="T1" fmla="*/ 0 h 37"/>
                  <a:gd name="T2" fmla="*/ 69 w 69"/>
                  <a:gd name="T3" fmla="*/ 0 h 37"/>
                  <a:gd name="T4" fmla="*/ 69 w 69"/>
                  <a:gd name="T5" fmla="*/ 37 h 37"/>
                  <a:gd name="T6" fmla="*/ 0 w 69"/>
                  <a:gd name="T7" fmla="*/ 37 h 37"/>
                  <a:gd name="T8" fmla="*/ 0 w 69"/>
                  <a:gd name="T9" fmla="*/ 0 h 37"/>
                  <a:gd name="T10" fmla="*/ 10 w 69"/>
                  <a:gd name="T11" fmla="*/ 0 h 37"/>
                  <a:gd name="T12" fmla="*/ 69 w 69"/>
                  <a:gd name="T13" fmla="*/ 0 h 37"/>
                  <a:gd name="T14" fmla="*/ 69 w 69"/>
                  <a:gd name="T15" fmla="*/ 32 h 37"/>
                  <a:gd name="T16" fmla="*/ 10 w 69"/>
                  <a:gd name="T17" fmla="*/ 32 h 37"/>
                  <a:gd name="T18" fmla="*/ 10 w 69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9" h="37">
                    <a:moveTo>
                      <a:pt x="0" y="0"/>
                    </a:moveTo>
                    <a:lnTo>
                      <a:pt x="69" y="0"/>
                    </a:lnTo>
                    <a:lnTo>
                      <a:pt x="69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69" y="0"/>
                    </a:lnTo>
                    <a:lnTo>
                      <a:pt x="69" y="32"/>
                    </a:lnTo>
                    <a:lnTo>
                      <a:pt x="10" y="3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1" name="Freeform 150"/>
              <p:cNvSpPr>
                <a:spLocks noEditPoints="1"/>
              </p:cNvSpPr>
              <p:nvPr/>
            </p:nvSpPr>
            <p:spPr bwMode="auto">
              <a:xfrm>
                <a:off x="692" y="1278"/>
                <a:ext cx="59" cy="32"/>
              </a:xfrm>
              <a:custGeom>
                <a:avLst/>
                <a:gdLst>
                  <a:gd name="T0" fmla="*/ 0 w 59"/>
                  <a:gd name="T1" fmla="*/ 0 h 32"/>
                  <a:gd name="T2" fmla="*/ 59 w 59"/>
                  <a:gd name="T3" fmla="*/ 0 h 32"/>
                  <a:gd name="T4" fmla="*/ 59 w 59"/>
                  <a:gd name="T5" fmla="*/ 32 h 32"/>
                  <a:gd name="T6" fmla="*/ 0 w 59"/>
                  <a:gd name="T7" fmla="*/ 32 h 32"/>
                  <a:gd name="T8" fmla="*/ 0 w 59"/>
                  <a:gd name="T9" fmla="*/ 0 h 32"/>
                  <a:gd name="T10" fmla="*/ 10 w 59"/>
                  <a:gd name="T11" fmla="*/ 0 h 32"/>
                  <a:gd name="T12" fmla="*/ 59 w 59"/>
                  <a:gd name="T13" fmla="*/ 0 h 32"/>
                  <a:gd name="T14" fmla="*/ 59 w 59"/>
                  <a:gd name="T15" fmla="*/ 27 h 32"/>
                  <a:gd name="T16" fmla="*/ 10 w 59"/>
                  <a:gd name="T17" fmla="*/ 27 h 32"/>
                  <a:gd name="T18" fmla="*/ 10 w 59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9" h="32">
                    <a:moveTo>
                      <a:pt x="0" y="0"/>
                    </a:moveTo>
                    <a:lnTo>
                      <a:pt x="59" y="0"/>
                    </a:lnTo>
                    <a:lnTo>
                      <a:pt x="59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9" y="0"/>
                    </a:lnTo>
                    <a:lnTo>
                      <a:pt x="59" y="27"/>
                    </a:lnTo>
                    <a:lnTo>
                      <a:pt x="10" y="2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2" name="Freeform 151"/>
              <p:cNvSpPr>
                <a:spLocks noEditPoints="1"/>
              </p:cNvSpPr>
              <p:nvPr/>
            </p:nvSpPr>
            <p:spPr bwMode="auto">
              <a:xfrm>
                <a:off x="702" y="1278"/>
                <a:ext cx="49" cy="27"/>
              </a:xfrm>
              <a:custGeom>
                <a:avLst/>
                <a:gdLst>
                  <a:gd name="T0" fmla="*/ 0 w 49"/>
                  <a:gd name="T1" fmla="*/ 0 h 27"/>
                  <a:gd name="T2" fmla="*/ 49 w 49"/>
                  <a:gd name="T3" fmla="*/ 0 h 27"/>
                  <a:gd name="T4" fmla="*/ 49 w 49"/>
                  <a:gd name="T5" fmla="*/ 27 h 27"/>
                  <a:gd name="T6" fmla="*/ 0 w 49"/>
                  <a:gd name="T7" fmla="*/ 27 h 27"/>
                  <a:gd name="T8" fmla="*/ 0 w 49"/>
                  <a:gd name="T9" fmla="*/ 0 h 27"/>
                  <a:gd name="T10" fmla="*/ 10 w 49"/>
                  <a:gd name="T11" fmla="*/ 0 h 27"/>
                  <a:gd name="T12" fmla="*/ 49 w 49"/>
                  <a:gd name="T13" fmla="*/ 0 h 27"/>
                  <a:gd name="T14" fmla="*/ 49 w 49"/>
                  <a:gd name="T15" fmla="*/ 21 h 27"/>
                  <a:gd name="T16" fmla="*/ 10 w 49"/>
                  <a:gd name="T17" fmla="*/ 21 h 27"/>
                  <a:gd name="T18" fmla="*/ 10 w 49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27">
                    <a:moveTo>
                      <a:pt x="0" y="0"/>
                    </a:moveTo>
                    <a:lnTo>
                      <a:pt x="49" y="0"/>
                    </a:lnTo>
                    <a:lnTo>
                      <a:pt x="49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10" y="2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3" name="Freeform 152"/>
              <p:cNvSpPr>
                <a:spLocks noEditPoints="1"/>
              </p:cNvSpPr>
              <p:nvPr/>
            </p:nvSpPr>
            <p:spPr bwMode="auto">
              <a:xfrm>
                <a:off x="712" y="1278"/>
                <a:ext cx="39" cy="21"/>
              </a:xfrm>
              <a:custGeom>
                <a:avLst/>
                <a:gdLst>
                  <a:gd name="T0" fmla="*/ 0 w 39"/>
                  <a:gd name="T1" fmla="*/ 0 h 21"/>
                  <a:gd name="T2" fmla="*/ 39 w 39"/>
                  <a:gd name="T3" fmla="*/ 0 h 21"/>
                  <a:gd name="T4" fmla="*/ 39 w 39"/>
                  <a:gd name="T5" fmla="*/ 21 h 21"/>
                  <a:gd name="T6" fmla="*/ 0 w 39"/>
                  <a:gd name="T7" fmla="*/ 21 h 21"/>
                  <a:gd name="T8" fmla="*/ 0 w 39"/>
                  <a:gd name="T9" fmla="*/ 0 h 21"/>
                  <a:gd name="T10" fmla="*/ 10 w 39"/>
                  <a:gd name="T11" fmla="*/ 0 h 21"/>
                  <a:gd name="T12" fmla="*/ 39 w 39"/>
                  <a:gd name="T13" fmla="*/ 0 h 21"/>
                  <a:gd name="T14" fmla="*/ 39 w 39"/>
                  <a:gd name="T15" fmla="*/ 16 h 21"/>
                  <a:gd name="T16" fmla="*/ 10 w 39"/>
                  <a:gd name="T17" fmla="*/ 16 h 21"/>
                  <a:gd name="T18" fmla="*/ 10 w 39"/>
                  <a:gd name="T19" fmla="*/ 0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21">
                    <a:moveTo>
                      <a:pt x="0" y="0"/>
                    </a:moveTo>
                    <a:lnTo>
                      <a:pt x="39" y="0"/>
                    </a:lnTo>
                    <a:lnTo>
                      <a:pt x="3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9" y="0"/>
                    </a:lnTo>
                    <a:lnTo>
                      <a:pt x="39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4" name="Freeform 153"/>
              <p:cNvSpPr>
                <a:spLocks noEditPoints="1"/>
              </p:cNvSpPr>
              <p:nvPr/>
            </p:nvSpPr>
            <p:spPr bwMode="auto">
              <a:xfrm>
                <a:off x="722" y="1278"/>
                <a:ext cx="29" cy="16"/>
              </a:xfrm>
              <a:custGeom>
                <a:avLst/>
                <a:gdLst>
                  <a:gd name="T0" fmla="*/ 0 w 29"/>
                  <a:gd name="T1" fmla="*/ 0 h 16"/>
                  <a:gd name="T2" fmla="*/ 29 w 29"/>
                  <a:gd name="T3" fmla="*/ 0 h 16"/>
                  <a:gd name="T4" fmla="*/ 29 w 29"/>
                  <a:gd name="T5" fmla="*/ 16 h 16"/>
                  <a:gd name="T6" fmla="*/ 0 w 29"/>
                  <a:gd name="T7" fmla="*/ 16 h 16"/>
                  <a:gd name="T8" fmla="*/ 0 w 29"/>
                  <a:gd name="T9" fmla="*/ 0 h 16"/>
                  <a:gd name="T10" fmla="*/ 9 w 29"/>
                  <a:gd name="T11" fmla="*/ 0 h 16"/>
                  <a:gd name="T12" fmla="*/ 29 w 29"/>
                  <a:gd name="T13" fmla="*/ 0 h 16"/>
                  <a:gd name="T14" fmla="*/ 29 w 29"/>
                  <a:gd name="T15" fmla="*/ 11 h 16"/>
                  <a:gd name="T16" fmla="*/ 9 w 29"/>
                  <a:gd name="T17" fmla="*/ 11 h 16"/>
                  <a:gd name="T18" fmla="*/ 9 w 29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" h="16">
                    <a:moveTo>
                      <a:pt x="0" y="0"/>
                    </a:moveTo>
                    <a:lnTo>
                      <a:pt x="29" y="0"/>
                    </a:lnTo>
                    <a:lnTo>
                      <a:pt x="29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9" y="0"/>
                    </a:lnTo>
                    <a:lnTo>
                      <a:pt x="29" y="11"/>
                    </a:lnTo>
                    <a:lnTo>
                      <a:pt x="9" y="1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5" name="Freeform 154"/>
              <p:cNvSpPr>
                <a:spLocks noEditPoints="1"/>
              </p:cNvSpPr>
              <p:nvPr/>
            </p:nvSpPr>
            <p:spPr bwMode="auto">
              <a:xfrm>
                <a:off x="731" y="1278"/>
                <a:ext cx="20" cy="11"/>
              </a:xfrm>
              <a:custGeom>
                <a:avLst/>
                <a:gdLst>
                  <a:gd name="T0" fmla="*/ 0 w 20"/>
                  <a:gd name="T1" fmla="*/ 0 h 11"/>
                  <a:gd name="T2" fmla="*/ 20 w 20"/>
                  <a:gd name="T3" fmla="*/ 0 h 11"/>
                  <a:gd name="T4" fmla="*/ 20 w 20"/>
                  <a:gd name="T5" fmla="*/ 11 h 11"/>
                  <a:gd name="T6" fmla="*/ 0 w 20"/>
                  <a:gd name="T7" fmla="*/ 11 h 11"/>
                  <a:gd name="T8" fmla="*/ 0 w 20"/>
                  <a:gd name="T9" fmla="*/ 0 h 11"/>
                  <a:gd name="T10" fmla="*/ 10 w 20"/>
                  <a:gd name="T11" fmla="*/ 0 h 11"/>
                  <a:gd name="T12" fmla="*/ 20 w 20"/>
                  <a:gd name="T13" fmla="*/ 0 h 11"/>
                  <a:gd name="T14" fmla="*/ 20 w 20"/>
                  <a:gd name="T15" fmla="*/ 5 h 11"/>
                  <a:gd name="T16" fmla="*/ 10 w 20"/>
                  <a:gd name="T17" fmla="*/ 5 h 11"/>
                  <a:gd name="T18" fmla="*/ 10 w 20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" h="11">
                    <a:moveTo>
                      <a:pt x="0" y="0"/>
                    </a:moveTo>
                    <a:lnTo>
                      <a:pt x="20" y="0"/>
                    </a:lnTo>
                    <a:lnTo>
                      <a:pt x="20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0" y="0"/>
                    </a:lnTo>
                    <a:lnTo>
                      <a:pt x="20" y="5"/>
                    </a:lnTo>
                    <a:lnTo>
                      <a:pt x="10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6" name="Freeform 155"/>
              <p:cNvSpPr>
                <a:spLocks noEditPoints="1"/>
              </p:cNvSpPr>
              <p:nvPr/>
            </p:nvSpPr>
            <p:spPr bwMode="auto">
              <a:xfrm>
                <a:off x="741" y="1278"/>
                <a:ext cx="10" cy="5"/>
              </a:xfrm>
              <a:custGeom>
                <a:avLst/>
                <a:gdLst>
                  <a:gd name="T0" fmla="*/ 0 w 10"/>
                  <a:gd name="T1" fmla="*/ 0 h 5"/>
                  <a:gd name="T2" fmla="*/ 10 w 10"/>
                  <a:gd name="T3" fmla="*/ 0 h 5"/>
                  <a:gd name="T4" fmla="*/ 10 w 10"/>
                  <a:gd name="T5" fmla="*/ 5 h 5"/>
                  <a:gd name="T6" fmla="*/ 0 w 10"/>
                  <a:gd name="T7" fmla="*/ 5 h 5"/>
                  <a:gd name="T8" fmla="*/ 0 w 10"/>
                  <a:gd name="T9" fmla="*/ 0 h 5"/>
                  <a:gd name="T10" fmla="*/ 10 w 10"/>
                  <a:gd name="T11" fmla="*/ 0 h 5"/>
                  <a:gd name="T12" fmla="*/ 10 w 10"/>
                  <a:gd name="T13" fmla="*/ 0 h 5"/>
                  <a:gd name="T14" fmla="*/ 10 w 10"/>
                  <a:gd name="T15" fmla="*/ 0 h 5"/>
                  <a:gd name="T16" fmla="*/ 10 w 10"/>
                  <a:gd name="T17" fmla="*/ 0 h 5"/>
                  <a:gd name="T18" fmla="*/ 10 w 10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168" y="1278"/>
                <a:ext cx="583" cy="31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8" name="Line 157"/>
              <p:cNvSpPr>
                <a:spLocks noChangeShapeType="1"/>
              </p:cNvSpPr>
              <p:nvPr/>
            </p:nvSpPr>
            <p:spPr bwMode="auto">
              <a:xfrm flipV="1">
                <a:off x="227" y="1278"/>
                <a:ext cx="1" cy="31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9" name="Line 158"/>
              <p:cNvSpPr>
                <a:spLocks noChangeShapeType="1"/>
              </p:cNvSpPr>
              <p:nvPr/>
            </p:nvSpPr>
            <p:spPr bwMode="auto">
              <a:xfrm flipV="1">
                <a:off x="692" y="1278"/>
                <a:ext cx="1" cy="31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193" y="1309"/>
                <a:ext cx="53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100" b="1" dirty="0" smtClean="0">
                    <a:solidFill>
                      <a:srgbClr val="FFFFFF"/>
                    </a:solidFill>
                    <a:latin typeface="Cambria" pitchFamily="18" charset="0"/>
                    <a:ea typeface="黑体" pitchFamily="49" charset="-122"/>
                  </a:rPr>
                  <a:t>Global 6h </a:t>
                </a:r>
                <a:br>
                  <a:rPr lang="en-US" altLang="zh-CN" sz="1100" b="1" dirty="0" smtClean="0">
                    <a:solidFill>
                      <a:srgbClr val="FFFFFF"/>
                    </a:solidFill>
                    <a:latin typeface="Cambria" pitchFamily="18" charset="0"/>
                    <a:ea typeface="黑体" pitchFamily="49" charset="-122"/>
                  </a:rPr>
                </a:br>
                <a:r>
                  <a:rPr lang="en-US" altLang="zh-CN" sz="1100" b="1" dirty="0" smtClean="0">
                    <a:solidFill>
                      <a:srgbClr val="FFFFFF"/>
                    </a:solidFill>
                    <a:latin typeface="Cambria" pitchFamily="18" charset="0"/>
                    <a:ea typeface="黑体" pitchFamily="49" charset="-122"/>
                  </a:rPr>
                  <a:t>forecast field</a:t>
                </a:r>
                <a:endParaRPr lang="zh-CN" altLang="en-US" sz="1800" dirty="0">
                  <a:solidFill>
                    <a:prstClr val="black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162" name="Freeform 161"/>
              <p:cNvSpPr>
                <a:spLocks noEditPoints="1"/>
              </p:cNvSpPr>
              <p:nvPr/>
            </p:nvSpPr>
            <p:spPr bwMode="auto">
              <a:xfrm>
                <a:off x="168" y="2143"/>
                <a:ext cx="583" cy="318"/>
              </a:xfrm>
              <a:custGeom>
                <a:avLst/>
                <a:gdLst>
                  <a:gd name="T0" fmla="*/ 0 w 583"/>
                  <a:gd name="T1" fmla="*/ 0 h 318"/>
                  <a:gd name="T2" fmla="*/ 583 w 583"/>
                  <a:gd name="T3" fmla="*/ 0 h 318"/>
                  <a:gd name="T4" fmla="*/ 583 w 583"/>
                  <a:gd name="T5" fmla="*/ 318 h 318"/>
                  <a:gd name="T6" fmla="*/ 0 w 583"/>
                  <a:gd name="T7" fmla="*/ 318 h 318"/>
                  <a:gd name="T8" fmla="*/ 0 w 583"/>
                  <a:gd name="T9" fmla="*/ 0 h 318"/>
                  <a:gd name="T10" fmla="*/ 10 w 583"/>
                  <a:gd name="T11" fmla="*/ 0 h 318"/>
                  <a:gd name="T12" fmla="*/ 583 w 583"/>
                  <a:gd name="T13" fmla="*/ 0 h 318"/>
                  <a:gd name="T14" fmla="*/ 583 w 583"/>
                  <a:gd name="T15" fmla="*/ 313 h 318"/>
                  <a:gd name="T16" fmla="*/ 10 w 583"/>
                  <a:gd name="T17" fmla="*/ 313 h 318"/>
                  <a:gd name="T18" fmla="*/ 10 w 583"/>
                  <a:gd name="T19" fmla="*/ 0 h 3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83" h="318">
                    <a:moveTo>
                      <a:pt x="0" y="0"/>
                    </a:moveTo>
                    <a:lnTo>
                      <a:pt x="583" y="0"/>
                    </a:lnTo>
                    <a:lnTo>
                      <a:pt x="583" y="318"/>
                    </a:lnTo>
                    <a:lnTo>
                      <a:pt x="0" y="31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83" y="0"/>
                    </a:lnTo>
                    <a:lnTo>
                      <a:pt x="583" y="313"/>
                    </a:lnTo>
                    <a:lnTo>
                      <a:pt x="10" y="31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3" name="Freeform 162"/>
              <p:cNvSpPr>
                <a:spLocks noEditPoints="1"/>
              </p:cNvSpPr>
              <p:nvPr/>
            </p:nvSpPr>
            <p:spPr bwMode="auto">
              <a:xfrm>
                <a:off x="178" y="2143"/>
                <a:ext cx="573" cy="313"/>
              </a:xfrm>
              <a:custGeom>
                <a:avLst/>
                <a:gdLst>
                  <a:gd name="T0" fmla="*/ 0 w 573"/>
                  <a:gd name="T1" fmla="*/ 0 h 313"/>
                  <a:gd name="T2" fmla="*/ 573 w 573"/>
                  <a:gd name="T3" fmla="*/ 0 h 313"/>
                  <a:gd name="T4" fmla="*/ 573 w 573"/>
                  <a:gd name="T5" fmla="*/ 313 h 313"/>
                  <a:gd name="T6" fmla="*/ 0 w 573"/>
                  <a:gd name="T7" fmla="*/ 313 h 313"/>
                  <a:gd name="T8" fmla="*/ 0 w 573"/>
                  <a:gd name="T9" fmla="*/ 0 h 313"/>
                  <a:gd name="T10" fmla="*/ 9 w 573"/>
                  <a:gd name="T11" fmla="*/ 0 h 313"/>
                  <a:gd name="T12" fmla="*/ 573 w 573"/>
                  <a:gd name="T13" fmla="*/ 0 h 313"/>
                  <a:gd name="T14" fmla="*/ 573 w 573"/>
                  <a:gd name="T15" fmla="*/ 307 h 313"/>
                  <a:gd name="T16" fmla="*/ 9 w 573"/>
                  <a:gd name="T17" fmla="*/ 307 h 313"/>
                  <a:gd name="T18" fmla="*/ 9 w 573"/>
                  <a:gd name="T19" fmla="*/ 0 h 3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73" h="313">
                    <a:moveTo>
                      <a:pt x="0" y="0"/>
                    </a:moveTo>
                    <a:lnTo>
                      <a:pt x="573" y="0"/>
                    </a:lnTo>
                    <a:lnTo>
                      <a:pt x="573" y="313"/>
                    </a:lnTo>
                    <a:lnTo>
                      <a:pt x="0" y="313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573" y="0"/>
                    </a:lnTo>
                    <a:lnTo>
                      <a:pt x="573" y="307"/>
                    </a:lnTo>
                    <a:lnTo>
                      <a:pt x="9" y="30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4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4" name="Freeform 163"/>
              <p:cNvSpPr>
                <a:spLocks noEditPoints="1"/>
              </p:cNvSpPr>
              <p:nvPr/>
            </p:nvSpPr>
            <p:spPr bwMode="auto">
              <a:xfrm>
                <a:off x="187" y="2143"/>
                <a:ext cx="564" cy="307"/>
              </a:xfrm>
              <a:custGeom>
                <a:avLst/>
                <a:gdLst>
                  <a:gd name="T0" fmla="*/ 0 w 564"/>
                  <a:gd name="T1" fmla="*/ 0 h 307"/>
                  <a:gd name="T2" fmla="*/ 564 w 564"/>
                  <a:gd name="T3" fmla="*/ 0 h 307"/>
                  <a:gd name="T4" fmla="*/ 564 w 564"/>
                  <a:gd name="T5" fmla="*/ 307 h 307"/>
                  <a:gd name="T6" fmla="*/ 0 w 564"/>
                  <a:gd name="T7" fmla="*/ 307 h 307"/>
                  <a:gd name="T8" fmla="*/ 0 w 564"/>
                  <a:gd name="T9" fmla="*/ 0 h 307"/>
                  <a:gd name="T10" fmla="*/ 10 w 564"/>
                  <a:gd name="T11" fmla="*/ 0 h 307"/>
                  <a:gd name="T12" fmla="*/ 564 w 564"/>
                  <a:gd name="T13" fmla="*/ 0 h 307"/>
                  <a:gd name="T14" fmla="*/ 564 w 564"/>
                  <a:gd name="T15" fmla="*/ 302 h 307"/>
                  <a:gd name="T16" fmla="*/ 10 w 564"/>
                  <a:gd name="T17" fmla="*/ 302 h 307"/>
                  <a:gd name="T18" fmla="*/ 10 w 564"/>
                  <a:gd name="T19" fmla="*/ 0 h 3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4" h="307">
                    <a:moveTo>
                      <a:pt x="0" y="0"/>
                    </a:moveTo>
                    <a:lnTo>
                      <a:pt x="564" y="0"/>
                    </a:lnTo>
                    <a:lnTo>
                      <a:pt x="564" y="307"/>
                    </a:lnTo>
                    <a:lnTo>
                      <a:pt x="0" y="30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64" y="0"/>
                    </a:lnTo>
                    <a:lnTo>
                      <a:pt x="564" y="302"/>
                    </a:lnTo>
                    <a:lnTo>
                      <a:pt x="10" y="30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5" name="Freeform 164"/>
              <p:cNvSpPr>
                <a:spLocks noEditPoints="1"/>
              </p:cNvSpPr>
              <p:nvPr/>
            </p:nvSpPr>
            <p:spPr bwMode="auto">
              <a:xfrm>
                <a:off x="197" y="2143"/>
                <a:ext cx="554" cy="302"/>
              </a:xfrm>
              <a:custGeom>
                <a:avLst/>
                <a:gdLst>
                  <a:gd name="T0" fmla="*/ 0 w 554"/>
                  <a:gd name="T1" fmla="*/ 0 h 302"/>
                  <a:gd name="T2" fmla="*/ 554 w 554"/>
                  <a:gd name="T3" fmla="*/ 0 h 302"/>
                  <a:gd name="T4" fmla="*/ 554 w 554"/>
                  <a:gd name="T5" fmla="*/ 302 h 302"/>
                  <a:gd name="T6" fmla="*/ 0 w 554"/>
                  <a:gd name="T7" fmla="*/ 302 h 302"/>
                  <a:gd name="T8" fmla="*/ 0 w 554"/>
                  <a:gd name="T9" fmla="*/ 0 h 302"/>
                  <a:gd name="T10" fmla="*/ 10 w 554"/>
                  <a:gd name="T11" fmla="*/ 0 h 302"/>
                  <a:gd name="T12" fmla="*/ 554 w 554"/>
                  <a:gd name="T13" fmla="*/ 0 h 302"/>
                  <a:gd name="T14" fmla="*/ 554 w 554"/>
                  <a:gd name="T15" fmla="*/ 297 h 302"/>
                  <a:gd name="T16" fmla="*/ 10 w 554"/>
                  <a:gd name="T17" fmla="*/ 297 h 302"/>
                  <a:gd name="T18" fmla="*/ 10 w 554"/>
                  <a:gd name="T19" fmla="*/ 0 h 3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4" h="302">
                    <a:moveTo>
                      <a:pt x="0" y="0"/>
                    </a:moveTo>
                    <a:lnTo>
                      <a:pt x="554" y="0"/>
                    </a:lnTo>
                    <a:lnTo>
                      <a:pt x="554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54" y="0"/>
                    </a:lnTo>
                    <a:lnTo>
                      <a:pt x="554" y="297"/>
                    </a:lnTo>
                    <a:lnTo>
                      <a:pt x="10" y="29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4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6" name="Freeform 165"/>
              <p:cNvSpPr>
                <a:spLocks noEditPoints="1"/>
              </p:cNvSpPr>
              <p:nvPr/>
            </p:nvSpPr>
            <p:spPr bwMode="auto">
              <a:xfrm>
                <a:off x="207" y="2143"/>
                <a:ext cx="544" cy="297"/>
              </a:xfrm>
              <a:custGeom>
                <a:avLst/>
                <a:gdLst>
                  <a:gd name="T0" fmla="*/ 0 w 544"/>
                  <a:gd name="T1" fmla="*/ 0 h 297"/>
                  <a:gd name="T2" fmla="*/ 544 w 544"/>
                  <a:gd name="T3" fmla="*/ 0 h 297"/>
                  <a:gd name="T4" fmla="*/ 544 w 544"/>
                  <a:gd name="T5" fmla="*/ 297 h 297"/>
                  <a:gd name="T6" fmla="*/ 0 w 544"/>
                  <a:gd name="T7" fmla="*/ 297 h 297"/>
                  <a:gd name="T8" fmla="*/ 0 w 544"/>
                  <a:gd name="T9" fmla="*/ 0 h 297"/>
                  <a:gd name="T10" fmla="*/ 10 w 544"/>
                  <a:gd name="T11" fmla="*/ 0 h 297"/>
                  <a:gd name="T12" fmla="*/ 544 w 544"/>
                  <a:gd name="T13" fmla="*/ 0 h 297"/>
                  <a:gd name="T14" fmla="*/ 544 w 544"/>
                  <a:gd name="T15" fmla="*/ 291 h 297"/>
                  <a:gd name="T16" fmla="*/ 10 w 544"/>
                  <a:gd name="T17" fmla="*/ 291 h 297"/>
                  <a:gd name="T18" fmla="*/ 10 w 544"/>
                  <a:gd name="T19" fmla="*/ 0 h 2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44" h="297">
                    <a:moveTo>
                      <a:pt x="0" y="0"/>
                    </a:moveTo>
                    <a:lnTo>
                      <a:pt x="544" y="0"/>
                    </a:lnTo>
                    <a:lnTo>
                      <a:pt x="544" y="297"/>
                    </a:lnTo>
                    <a:lnTo>
                      <a:pt x="0" y="29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44" y="0"/>
                    </a:lnTo>
                    <a:lnTo>
                      <a:pt x="544" y="291"/>
                    </a:lnTo>
                    <a:lnTo>
                      <a:pt x="10" y="29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3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7" name="Freeform 166"/>
              <p:cNvSpPr>
                <a:spLocks noEditPoints="1"/>
              </p:cNvSpPr>
              <p:nvPr/>
            </p:nvSpPr>
            <p:spPr bwMode="auto">
              <a:xfrm>
                <a:off x="217" y="2143"/>
                <a:ext cx="534" cy="291"/>
              </a:xfrm>
              <a:custGeom>
                <a:avLst/>
                <a:gdLst>
                  <a:gd name="T0" fmla="*/ 0 w 534"/>
                  <a:gd name="T1" fmla="*/ 0 h 291"/>
                  <a:gd name="T2" fmla="*/ 534 w 534"/>
                  <a:gd name="T3" fmla="*/ 0 h 291"/>
                  <a:gd name="T4" fmla="*/ 534 w 534"/>
                  <a:gd name="T5" fmla="*/ 291 h 291"/>
                  <a:gd name="T6" fmla="*/ 0 w 534"/>
                  <a:gd name="T7" fmla="*/ 291 h 291"/>
                  <a:gd name="T8" fmla="*/ 0 w 534"/>
                  <a:gd name="T9" fmla="*/ 0 h 291"/>
                  <a:gd name="T10" fmla="*/ 10 w 534"/>
                  <a:gd name="T11" fmla="*/ 0 h 291"/>
                  <a:gd name="T12" fmla="*/ 534 w 534"/>
                  <a:gd name="T13" fmla="*/ 0 h 291"/>
                  <a:gd name="T14" fmla="*/ 534 w 534"/>
                  <a:gd name="T15" fmla="*/ 286 h 291"/>
                  <a:gd name="T16" fmla="*/ 10 w 534"/>
                  <a:gd name="T17" fmla="*/ 286 h 291"/>
                  <a:gd name="T18" fmla="*/ 10 w 534"/>
                  <a:gd name="T19" fmla="*/ 0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34" h="291">
                    <a:moveTo>
                      <a:pt x="0" y="0"/>
                    </a:moveTo>
                    <a:lnTo>
                      <a:pt x="534" y="0"/>
                    </a:lnTo>
                    <a:lnTo>
                      <a:pt x="534" y="291"/>
                    </a:lnTo>
                    <a:lnTo>
                      <a:pt x="0" y="29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34" y="0"/>
                    </a:lnTo>
                    <a:lnTo>
                      <a:pt x="534" y="286"/>
                    </a:lnTo>
                    <a:lnTo>
                      <a:pt x="10" y="28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8" name="Freeform 167"/>
              <p:cNvSpPr>
                <a:spLocks noEditPoints="1"/>
              </p:cNvSpPr>
              <p:nvPr/>
            </p:nvSpPr>
            <p:spPr bwMode="auto">
              <a:xfrm>
                <a:off x="227" y="2143"/>
                <a:ext cx="524" cy="286"/>
              </a:xfrm>
              <a:custGeom>
                <a:avLst/>
                <a:gdLst>
                  <a:gd name="T0" fmla="*/ 0 w 524"/>
                  <a:gd name="T1" fmla="*/ 0 h 286"/>
                  <a:gd name="T2" fmla="*/ 524 w 524"/>
                  <a:gd name="T3" fmla="*/ 0 h 286"/>
                  <a:gd name="T4" fmla="*/ 524 w 524"/>
                  <a:gd name="T5" fmla="*/ 286 h 286"/>
                  <a:gd name="T6" fmla="*/ 0 w 524"/>
                  <a:gd name="T7" fmla="*/ 286 h 286"/>
                  <a:gd name="T8" fmla="*/ 0 w 524"/>
                  <a:gd name="T9" fmla="*/ 0 h 286"/>
                  <a:gd name="T10" fmla="*/ 9 w 524"/>
                  <a:gd name="T11" fmla="*/ 0 h 286"/>
                  <a:gd name="T12" fmla="*/ 524 w 524"/>
                  <a:gd name="T13" fmla="*/ 0 h 286"/>
                  <a:gd name="T14" fmla="*/ 524 w 524"/>
                  <a:gd name="T15" fmla="*/ 281 h 286"/>
                  <a:gd name="T16" fmla="*/ 9 w 524"/>
                  <a:gd name="T17" fmla="*/ 281 h 286"/>
                  <a:gd name="T18" fmla="*/ 9 w 524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4" h="286">
                    <a:moveTo>
                      <a:pt x="0" y="0"/>
                    </a:moveTo>
                    <a:lnTo>
                      <a:pt x="524" y="0"/>
                    </a:lnTo>
                    <a:lnTo>
                      <a:pt x="524" y="286"/>
                    </a:lnTo>
                    <a:lnTo>
                      <a:pt x="0" y="28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524" y="0"/>
                    </a:lnTo>
                    <a:lnTo>
                      <a:pt x="524" y="281"/>
                    </a:lnTo>
                    <a:lnTo>
                      <a:pt x="9" y="28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40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69" name="Freeform 168"/>
              <p:cNvSpPr>
                <a:spLocks noEditPoints="1"/>
              </p:cNvSpPr>
              <p:nvPr/>
            </p:nvSpPr>
            <p:spPr bwMode="auto">
              <a:xfrm>
                <a:off x="236" y="2143"/>
                <a:ext cx="515" cy="281"/>
              </a:xfrm>
              <a:custGeom>
                <a:avLst/>
                <a:gdLst>
                  <a:gd name="T0" fmla="*/ 0 w 515"/>
                  <a:gd name="T1" fmla="*/ 0 h 281"/>
                  <a:gd name="T2" fmla="*/ 515 w 515"/>
                  <a:gd name="T3" fmla="*/ 0 h 281"/>
                  <a:gd name="T4" fmla="*/ 515 w 515"/>
                  <a:gd name="T5" fmla="*/ 281 h 281"/>
                  <a:gd name="T6" fmla="*/ 0 w 515"/>
                  <a:gd name="T7" fmla="*/ 281 h 281"/>
                  <a:gd name="T8" fmla="*/ 0 w 515"/>
                  <a:gd name="T9" fmla="*/ 0 h 281"/>
                  <a:gd name="T10" fmla="*/ 10 w 515"/>
                  <a:gd name="T11" fmla="*/ 0 h 281"/>
                  <a:gd name="T12" fmla="*/ 515 w 515"/>
                  <a:gd name="T13" fmla="*/ 0 h 281"/>
                  <a:gd name="T14" fmla="*/ 515 w 515"/>
                  <a:gd name="T15" fmla="*/ 275 h 281"/>
                  <a:gd name="T16" fmla="*/ 10 w 515"/>
                  <a:gd name="T17" fmla="*/ 275 h 281"/>
                  <a:gd name="T18" fmla="*/ 10 w 515"/>
                  <a:gd name="T19" fmla="*/ 0 h 2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5" h="281">
                    <a:moveTo>
                      <a:pt x="0" y="0"/>
                    </a:moveTo>
                    <a:lnTo>
                      <a:pt x="515" y="0"/>
                    </a:lnTo>
                    <a:lnTo>
                      <a:pt x="515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15" y="0"/>
                    </a:lnTo>
                    <a:lnTo>
                      <a:pt x="515" y="275"/>
                    </a:lnTo>
                    <a:lnTo>
                      <a:pt x="10" y="27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0" name="Freeform 169"/>
              <p:cNvSpPr>
                <a:spLocks noEditPoints="1"/>
              </p:cNvSpPr>
              <p:nvPr/>
            </p:nvSpPr>
            <p:spPr bwMode="auto">
              <a:xfrm>
                <a:off x="246" y="2143"/>
                <a:ext cx="505" cy="275"/>
              </a:xfrm>
              <a:custGeom>
                <a:avLst/>
                <a:gdLst>
                  <a:gd name="T0" fmla="*/ 0 w 505"/>
                  <a:gd name="T1" fmla="*/ 0 h 275"/>
                  <a:gd name="T2" fmla="*/ 505 w 505"/>
                  <a:gd name="T3" fmla="*/ 0 h 275"/>
                  <a:gd name="T4" fmla="*/ 505 w 505"/>
                  <a:gd name="T5" fmla="*/ 275 h 275"/>
                  <a:gd name="T6" fmla="*/ 0 w 505"/>
                  <a:gd name="T7" fmla="*/ 275 h 275"/>
                  <a:gd name="T8" fmla="*/ 0 w 505"/>
                  <a:gd name="T9" fmla="*/ 0 h 275"/>
                  <a:gd name="T10" fmla="*/ 10 w 505"/>
                  <a:gd name="T11" fmla="*/ 0 h 275"/>
                  <a:gd name="T12" fmla="*/ 505 w 505"/>
                  <a:gd name="T13" fmla="*/ 0 h 275"/>
                  <a:gd name="T14" fmla="*/ 505 w 505"/>
                  <a:gd name="T15" fmla="*/ 270 h 275"/>
                  <a:gd name="T16" fmla="*/ 10 w 505"/>
                  <a:gd name="T17" fmla="*/ 270 h 275"/>
                  <a:gd name="T18" fmla="*/ 10 w 505"/>
                  <a:gd name="T19" fmla="*/ 0 h 2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5" h="275">
                    <a:moveTo>
                      <a:pt x="0" y="0"/>
                    </a:moveTo>
                    <a:lnTo>
                      <a:pt x="505" y="0"/>
                    </a:lnTo>
                    <a:lnTo>
                      <a:pt x="505" y="275"/>
                    </a:lnTo>
                    <a:lnTo>
                      <a:pt x="0" y="27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05" y="0"/>
                    </a:lnTo>
                    <a:lnTo>
                      <a:pt x="505" y="270"/>
                    </a:lnTo>
                    <a:lnTo>
                      <a:pt x="10" y="27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1" name="Freeform 170"/>
              <p:cNvSpPr>
                <a:spLocks noEditPoints="1"/>
              </p:cNvSpPr>
              <p:nvPr/>
            </p:nvSpPr>
            <p:spPr bwMode="auto">
              <a:xfrm>
                <a:off x="256" y="2143"/>
                <a:ext cx="495" cy="270"/>
              </a:xfrm>
              <a:custGeom>
                <a:avLst/>
                <a:gdLst>
                  <a:gd name="T0" fmla="*/ 0 w 495"/>
                  <a:gd name="T1" fmla="*/ 0 h 270"/>
                  <a:gd name="T2" fmla="*/ 495 w 495"/>
                  <a:gd name="T3" fmla="*/ 0 h 270"/>
                  <a:gd name="T4" fmla="*/ 495 w 495"/>
                  <a:gd name="T5" fmla="*/ 270 h 270"/>
                  <a:gd name="T6" fmla="*/ 0 w 495"/>
                  <a:gd name="T7" fmla="*/ 270 h 270"/>
                  <a:gd name="T8" fmla="*/ 0 w 495"/>
                  <a:gd name="T9" fmla="*/ 0 h 270"/>
                  <a:gd name="T10" fmla="*/ 10 w 495"/>
                  <a:gd name="T11" fmla="*/ 0 h 270"/>
                  <a:gd name="T12" fmla="*/ 495 w 495"/>
                  <a:gd name="T13" fmla="*/ 0 h 270"/>
                  <a:gd name="T14" fmla="*/ 495 w 495"/>
                  <a:gd name="T15" fmla="*/ 265 h 270"/>
                  <a:gd name="T16" fmla="*/ 10 w 495"/>
                  <a:gd name="T17" fmla="*/ 265 h 270"/>
                  <a:gd name="T18" fmla="*/ 10 w 495"/>
                  <a:gd name="T19" fmla="*/ 0 h 2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5" h="270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70"/>
                    </a:lnTo>
                    <a:lnTo>
                      <a:pt x="0" y="27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95" y="0"/>
                    </a:lnTo>
                    <a:lnTo>
                      <a:pt x="495" y="265"/>
                    </a:lnTo>
                    <a:lnTo>
                      <a:pt x="10" y="26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/>
            </p:nvSpPr>
            <p:spPr bwMode="auto">
              <a:xfrm>
                <a:off x="266" y="2143"/>
                <a:ext cx="485" cy="265"/>
              </a:xfrm>
              <a:custGeom>
                <a:avLst/>
                <a:gdLst>
                  <a:gd name="T0" fmla="*/ 0 w 485"/>
                  <a:gd name="T1" fmla="*/ 0 h 265"/>
                  <a:gd name="T2" fmla="*/ 485 w 485"/>
                  <a:gd name="T3" fmla="*/ 0 h 265"/>
                  <a:gd name="T4" fmla="*/ 485 w 485"/>
                  <a:gd name="T5" fmla="*/ 265 h 265"/>
                  <a:gd name="T6" fmla="*/ 0 w 485"/>
                  <a:gd name="T7" fmla="*/ 265 h 265"/>
                  <a:gd name="T8" fmla="*/ 0 w 485"/>
                  <a:gd name="T9" fmla="*/ 0 h 265"/>
                  <a:gd name="T10" fmla="*/ 10 w 485"/>
                  <a:gd name="T11" fmla="*/ 0 h 265"/>
                  <a:gd name="T12" fmla="*/ 485 w 485"/>
                  <a:gd name="T13" fmla="*/ 0 h 265"/>
                  <a:gd name="T14" fmla="*/ 485 w 485"/>
                  <a:gd name="T15" fmla="*/ 259 h 265"/>
                  <a:gd name="T16" fmla="*/ 10 w 485"/>
                  <a:gd name="T17" fmla="*/ 259 h 265"/>
                  <a:gd name="T18" fmla="*/ 10 w 485"/>
                  <a:gd name="T19" fmla="*/ 0 h 2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5" h="265">
                    <a:moveTo>
                      <a:pt x="0" y="0"/>
                    </a:moveTo>
                    <a:lnTo>
                      <a:pt x="485" y="0"/>
                    </a:lnTo>
                    <a:lnTo>
                      <a:pt x="485" y="265"/>
                    </a:lnTo>
                    <a:lnTo>
                      <a:pt x="0" y="26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85" y="0"/>
                    </a:lnTo>
                    <a:lnTo>
                      <a:pt x="485" y="259"/>
                    </a:lnTo>
                    <a:lnTo>
                      <a:pt x="10" y="25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A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3" name="Freeform 172"/>
              <p:cNvSpPr>
                <a:spLocks noEditPoints="1"/>
              </p:cNvSpPr>
              <p:nvPr/>
            </p:nvSpPr>
            <p:spPr bwMode="auto">
              <a:xfrm>
                <a:off x="276" y="2143"/>
                <a:ext cx="475" cy="259"/>
              </a:xfrm>
              <a:custGeom>
                <a:avLst/>
                <a:gdLst>
                  <a:gd name="T0" fmla="*/ 0 w 475"/>
                  <a:gd name="T1" fmla="*/ 0 h 259"/>
                  <a:gd name="T2" fmla="*/ 475 w 475"/>
                  <a:gd name="T3" fmla="*/ 0 h 259"/>
                  <a:gd name="T4" fmla="*/ 475 w 475"/>
                  <a:gd name="T5" fmla="*/ 259 h 259"/>
                  <a:gd name="T6" fmla="*/ 0 w 475"/>
                  <a:gd name="T7" fmla="*/ 259 h 259"/>
                  <a:gd name="T8" fmla="*/ 0 w 475"/>
                  <a:gd name="T9" fmla="*/ 0 h 259"/>
                  <a:gd name="T10" fmla="*/ 9 w 475"/>
                  <a:gd name="T11" fmla="*/ 0 h 259"/>
                  <a:gd name="T12" fmla="*/ 475 w 475"/>
                  <a:gd name="T13" fmla="*/ 0 h 259"/>
                  <a:gd name="T14" fmla="*/ 475 w 475"/>
                  <a:gd name="T15" fmla="*/ 254 h 259"/>
                  <a:gd name="T16" fmla="*/ 9 w 475"/>
                  <a:gd name="T17" fmla="*/ 254 h 259"/>
                  <a:gd name="T18" fmla="*/ 9 w 475"/>
                  <a:gd name="T19" fmla="*/ 0 h 2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5" h="259">
                    <a:moveTo>
                      <a:pt x="0" y="0"/>
                    </a:moveTo>
                    <a:lnTo>
                      <a:pt x="475" y="0"/>
                    </a:lnTo>
                    <a:lnTo>
                      <a:pt x="475" y="259"/>
                    </a:lnTo>
                    <a:lnTo>
                      <a:pt x="0" y="259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475" y="0"/>
                    </a:lnTo>
                    <a:lnTo>
                      <a:pt x="475" y="254"/>
                    </a:lnTo>
                    <a:lnTo>
                      <a:pt x="9" y="25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4" name="Freeform 173"/>
              <p:cNvSpPr>
                <a:spLocks noEditPoints="1"/>
              </p:cNvSpPr>
              <p:nvPr/>
            </p:nvSpPr>
            <p:spPr bwMode="auto">
              <a:xfrm>
                <a:off x="285" y="2143"/>
                <a:ext cx="466" cy="254"/>
              </a:xfrm>
              <a:custGeom>
                <a:avLst/>
                <a:gdLst>
                  <a:gd name="T0" fmla="*/ 0 w 466"/>
                  <a:gd name="T1" fmla="*/ 0 h 254"/>
                  <a:gd name="T2" fmla="*/ 466 w 466"/>
                  <a:gd name="T3" fmla="*/ 0 h 254"/>
                  <a:gd name="T4" fmla="*/ 466 w 466"/>
                  <a:gd name="T5" fmla="*/ 254 h 254"/>
                  <a:gd name="T6" fmla="*/ 0 w 466"/>
                  <a:gd name="T7" fmla="*/ 254 h 254"/>
                  <a:gd name="T8" fmla="*/ 0 w 466"/>
                  <a:gd name="T9" fmla="*/ 0 h 254"/>
                  <a:gd name="T10" fmla="*/ 10 w 466"/>
                  <a:gd name="T11" fmla="*/ 0 h 254"/>
                  <a:gd name="T12" fmla="*/ 466 w 466"/>
                  <a:gd name="T13" fmla="*/ 0 h 254"/>
                  <a:gd name="T14" fmla="*/ 466 w 466"/>
                  <a:gd name="T15" fmla="*/ 249 h 254"/>
                  <a:gd name="T16" fmla="*/ 10 w 466"/>
                  <a:gd name="T17" fmla="*/ 249 h 254"/>
                  <a:gd name="T18" fmla="*/ 10 w 466"/>
                  <a:gd name="T19" fmla="*/ 0 h 2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66" h="254">
                    <a:moveTo>
                      <a:pt x="0" y="0"/>
                    </a:moveTo>
                    <a:lnTo>
                      <a:pt x="466" y="0"/>
                    </a:lnTo>
                    <a:lnTo>
                      <a:pt x="466" y="254"/>
                    </a:lnTo>
                    <a:lnTo>
                      <a:pt x="0" y="25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66" y="0"/>
                    </a:lnTo>
                    <a:lnTo>
                      <a:pt x="466" y="249"/>
                    </a:lnTo>
                    <a:lnTo>
                      <a:pt x="10" y="24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5" name="Freeform 174"/>
              <p:cNvSpPr>
                <a:spLocks noEditPoints="1"/>
              </p:cNvSpPr>
              <p:nvPr/>
            </p:nvSpPr>
            <p:spPr bwMode="auto">
              <a:xfrm>
                <a:off x="295" y="2143"/>
                <a:ext cx="456" cy="249"/>
              </a:xfrm>
              <a:custGeom>
                <a:avLst/>
                <a:gdLst>
                  <a:gd name="T0" fmla="*/ 0 w 456"/>
                  <a:gd name="T1" fmla="*/ 0 h 249"/>
                  <a:gd name="T2" fmla="*/ 456 w 456"/>
                  <a:gd name="T3" fmla="*/ 0 h 249"/>
                  <a:gd name="T4" fmla="*/ 456 w 456"/>
                  <a:gd name="T5" fmla="*/ 249 h 249"/>
                  <a:gd name="T6" fmla="*/ 0 w 456"/>
                  <a:gd name="T7" fmla="*/ 249 h 249"/>
                  <a:gd name="T8" fmla="*/ 0 w 456"/>
                  <a:gd name="T9" fmla="*/ 0 h 249"/>
                  <a:gd name="T10" fmla="*/ 10 w 456"/>
                  <a:gd name="T11" fmla="*/ 0 h 249"/>
                  <a:gd name="T12" fmla="*/ 456 w 456"/>
                  <a:gd name="T13" fmla="*/ 0 h 249"/>
                  <a:gd name="T14" fmla="*/ 456 w 456"/>
                  <a:gd name="T15" fmla="*/ 244 h 249"/>
                  <a:gd name="T16" fmla="*/ 10 w 456"/>
                  <a:gd name="T17" fmla="*/ 244 h 249"/>
                  <a:gd name="T18" fmla="*/ 10 w 456"/>
                  <a:gd name="T19" fmla="*/ 0 h 2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6" h="249">
                    <a:moveTo>
                      <a:pt x="0" y="0"/>
                    </a:moveTo>
                    <a:lnTo>
                      <a:pt x="456" y="0"/>
                    </a:lnTo>
                    <a:lnTo>
                      <a:pt x="456" y="249"/>
                    </a:lnTo>
                    <a:lnTo>
                      <a:pt x="0" y="24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56" y="0"/>
                    </a:lnTo>
                    <a:lnTo>
                      <a:pt x="456" y="244"/>
                    </a:lnTo>
                    <a:lnTo>
                      <a:pt x="10" y="24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6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6" name="Freeform 175"/>
              <p:cNvSpPr>
                <a:spLocks noEditPoints="1"/>
              </p:cNvSpPr>
              <p:nvPr/>
            </p:nvSpPr>
            <p:spPr bwMode="auto">
              <a:xfrm>
                <a:off x="305" y="2143"/>
                <a:ext cx="446" cy="244"/>
              </a:xfrm>
              <a:custGeom>
                <a:avLst/>
                <a:gdLst>
                  <a:gd name="T0" fmla="*/ 0 w 446"/>
                  <a:gd name="T1" fmla="*/ 0 h 244"/>
                  <a:gd name="T2" fmla="*/ 446 w 446"/>
                  <a:gd name="T3" fmla="*/ 0 h 244"/>
                  <a:gd name="T4" fmla="*/ 446 w 446"/>
                  <a:gd name="T5" fmla="*/ 244 h 244"/>
                  <a:gd name="T6" fmla="*/ 0 w 446"/>
                  <a:gd name="T7" fmla="*/ 244 h 244"/>
                  <a:gd name="T8" fmla="*/ 0 w 446"/>
                  <a:gd name="T9" fmla="*/ 0 h 244"/>
                  <a:gd name="T10" fmla="*/ 10 w 446"/>
                  <a:gd name="T11" fmla="*/ 0 h 244"/>
                  <a:gd name="T12" fmla="*/ 446 w 446"/>
                  <a:gd name="T13" fmla="*/ 0 h 244"/>
                  <a:gd name="T14" fmla="*/ 446 w 446"/>
                  <a:gd name="T15" fmla="*/ 238 h 244"/>
                  <a:gd name="T16" fmla="*/ 10 w 446"/>
                  <a:gd name="T17" fmla="*/ 238 h 244"/>
                  <a:gd name="T18" fmla="*/ 10 w 446"/>
                  <a:gd name="T19" fmla="*/ 0 h 2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6" h="244">
                    <a:moveTo>
                      <a:pt x="0" y="0"/>
                    </a:moveTo>
                    <a:lnTo>
                      <a:pt x="446" y="0"/>
                    </a:lnTo>
                    <a:lnTo>
                      <a:pt x="446" y="244"/>
                    </a:lnTo>
                    <a:lnTo>
                      <a:pt x="0" y="24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46" y="0"/>
                    </a:lnTo>
                    <a:lnTo>
                      <a:pt x="446" y="238"/>
                    </a:lnTo>
                    <a:lnTo>
                      <a:pt x="10" y="23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4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7" name="Freeform 176"/>
              <p:cNvSpPr>
                <a:spLocks noEditPoints="1"/>
              </p:cNvSpPr>
              <p:nvPr/>
            </p:nvSpPr>
            <p:spPr bwMode="auto">
              <a:xfrm>
                <a:off x="315" y="2143"/>
                <a:ext cx="436" cy="238"/>
              </a:xfrm>
              <a:custGeom>
                <a:avLst/>
                <a:gdLst>
                  <a:gd name="T0" fmla="*/ 0 w 436"/>
                  <a:gd name="T1" fmla="*/ 0 h 238"/>
                  <a:gd name="T2" fmla="*/ 436 w 436"/>
                  <a:gd name="T3" fmla="*/ 0 h 238"/>
                  <a:gd name="T4" fmla="*/ 436 w 436"/>
                  <a:gd name="T5" fmla="*/ 238 h 238"/>
                  <a:gd name="T6" fmla="*/ 0 w 436"/>
                  <a:gd name="T7" fmla="*/ 238 h 238"/>
                  <a:gd name="T8" fmla="*/ 0 w 436"/>
                  <a:gd name="T9" fmla="*/ 0 h 238"/>
                  <a:gd name="T10" fmla="*/ 10 w 436"/>
                  <a:gd name="T11" fmla="*/ 0 h 238"/>
                  <a:gd name="T12" fmla="*/ 436 w 436"/>
                  <a:gd name="T13" fmla="*/ 0 h 238"/>
                  <a:gd name="T14" fmla="*/ 436 w 436"/>
                  <a:gd name="T15" fmla="*/ 233 h 238"/>
                  <a:gd name="T16" fmla="*/ 10 w 436"/>
                  <a:gd name="T17" fmla="*/ 233 h 238"/>
                  <a:gd name="T18" fmla="*/ 10 w 436"/>
                  <a:gd name="T19" fmla="*/ 0 h 2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6" h="238">
                    <a:moveTo>
                      <a:pt x="0" y="0"/>
                    </a:moveTo>
                    <a:lnTo>
                      <a:pt x="436" y="0"/>
                    </a:lnTo>
                    <a:lnTo>
                      <a:pt x="436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36" y="0"/>
                    </a:lnTo>
                    <a:lnTo>
                      <a:pt x="436" y="233"/>
                    </a:lnTo>
                    <a:lnTo>
                      <a:pt x="10" y="23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2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8" name="Freeform 177"/>
              <p:cNvSpPr>
                <a:spLocks noEditPoints="1"/>
              </p:cNvSpPr>
              <p:nvPr/>
            </p:nvSpPr>
            <p:spPr bwMode="auto">
              <a:xfrm>
                <a:off x="325" y="2143"/>
                <a:ext cx="426" cy="233"/>
              </a:xfrm>
              <a:custGeom>
                <a:avLst/>
                <a:gdLst>
                  <a:gd name="T0" fmla="*/ 0 w 426"/>
                  <a:gd name="T1" fmla="*/ 0 h 233"/>
                  <a:gd name="T2" fmla="*/ 426 w 426"/>
                  <a:gd name="T3" fmla="*/ 0 h 233"/>
                  <a:gd name="T4" fmla="*/ 426 w 426"/>
                  <a:gd name="T5" fmla="*/ 233 h 233"/>
                  <a:gd name="T6" fmla="*/ 0 w 426"/>
                  <a:gd name="T7" fmla="*/ 233 h 233"/>
                  <a:gd name="T8" fmla="*/ 0 w 426"/>
                  <a:gd name="T9" fmla="*/ 0 h 233"/>
                  <a:gd name="T10" fmla="*/ 9 w 426"/>
                  <a:gd name="T11" fmla="*/ 0 h 233"/>
                  <a:gd name="T12" fmla="*/ 426 w 426"/>
                  <a:gd name="T13" fmla="*/ 0 h 233"/>
                  <a:gd name="T14" fmla="*/ 426 w 426"/>
                  <a:gd name="T15" fmla="*/ 228 h 233"/>
                  <a:gd name="T16" fmla="*/ 9 w 426"/>
                  <a:gd name="T17" fmla="*/ 228 h 233"/>
                  <a:gd name="T18" fmla="*/ 9 w 426"/>
                  <a:gd name="T19" fmla="*/ 0 h 2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6" h="233">
                    <a:moveTo>
                      <a:pt x="0" y="0"/>
                    </a:moveTo>
                    <a:lnTo>
                      <a:pt x="426" y="0"/>
                    </a:lnTo>
                    <a:lnTo>
                      <a:pt x="426" y="233"/>
                    </a:lnTo>
                    <a:lnTo>
                      <a:pt x="0" y="233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426" y="0"/>
                    </a:lnTo>
                    <a:lnTo>
                      <a:pt x="426" y="228"/>
                    </a:lnTo>
                    <a:lnTo>
                      <a:pt x="9" y="22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/>
            </p:nvSpPr>
            <p:spPr bwMode="auto">
              <a:xfrm>
                <a:off x="334" y="2143"/>
                <a:ext cx="417" cy="228"/>
              </a:xfrm>
              <a:custGeom>
                <a:avLst/>
                <a:gdLst>
                  <a:gd name="T0" fmla="*/ 0 w 417"/>
                  <a:gd name="T1" fmla="*/ 0 h 228"/>
                  <a:gd name="T2" fmla="*/ 417 w 417"/>
                  <a:gd name="T3" fmla="*/ 0 h 228"/>
                  <a:gd name="T4" fmla="*/ 417 w 417"/>
                  <a:gd name="T5" fmla="*/ 228 h 228"/>
                  <a:gd name="T6" fmla="*/ 0 w 417"/>
                  <a:gd name="T7" fmla="*/ 228 h 228"/>
                  <a:gd name="T8" fmla="*/ 0 w 417"/>
                  <a:gd name="T9" fmla="*/ 0 h 228"/>
                  <a:gd name="T10" fmla="*/ 10 w 417"/>
                  <a:gd name="T11" fmla="*/ 0 h 228"/>
                  <a:gd name="T12" fmla="*/ 417 w 417"/>
                  <a:gd name="T13" fmla="*/ 0 h 228"/>
                  <a:gd name="T14" fmla="*/ 417 w 417"/>
                  <a:gd name="T15" fmla="*/ 222 h 228"/>
                  <a:gd name="T16" fmla="*/ 10 w 417"/>
                  <a:gd name="T17" fmla="*/ 222 h 228"/>
                  <a:gd name="T18" fmla="*/ 10 w 417"/>
                  <a:gd name="T19" fmla="*/ 0 h 2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17" h="228">
                    <a:moveTo>
                      <a:pt x="0" y="0"/>
                    </a:moveTo>
                    <a:lnTo>
                      <a:pt x="417" y="0"/>
                    </a:lnTo>
                    <a:lnTo>
                      <a:pt x="41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17" y="0"/>
                    </a:lnTo>
                    <a:lnTo>
                      <a:pt x="417" y="222"/>
                    </a:lnTo>
                    <a:lnTo>
                      <a:pt x="10" y="22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0" name="Freeform 179"/>
              <p:cNvSpPr>
                <a:spLocks noEditPoints="1"/>
              </p:cNvSpPr>
              <p:nvPr/>
            </p:nvSpPr>
            <p:spPr bwMode="auto">
              <a:xfrm>
                <a:off x="344" y="2143"/>
                <a:ext cx="407" cy="222"/>
              </a:xfrm>
              <a:custGeom>
                <a:avLst/>
                <a:gdLst>
                  <a:gd name="T0" fmla="*/ 0 w 407"/>
                  <a:gd name="T1" fmla="*/ 0 h 222"/>
                  <a:gd name="T2" fmla="*/ 407 w 407"/>
                  <a:gd name="T3" fmla="*/ 0 h 222"/>
                  <a:gd name="T4" fmla="*/ 407 w 407"/>
                  <a:gd name="T5" fmla="*/ 222 h 222"/>
                  <a:gd name="T6" fmla="*/ 0 w 407"/>
                  <a:gd name="T7" fmla="*/ 222 h 222"/>
                  <a:gd name="T8" fmla="*/ 0 w 407"/>
                  <a:gd name="T9" fmla="*/ 0 h 222"/>
                  <a:gd name="T10" fmla="*/ 10 w 407"/>
                  <a:gd name="T11" fmla="*/ 0 h 222"/>
                  <a:gd name="T12" fmla="*/ 407 w 407"/>
                  <a:gd name="T13" fmla="*/ 0 h 222"/>
                  <a:gd name="T14" fmla="*/ 407 w 407"/>
                  <a:gd name="T15" fmla="*/ 217 h 222"/>
                  <a:gd name="T16" fmla="*/ 10 w 407"/>
                  <a:gd name="T17" fmla="*/ 217 h 222"/>
                  <a:gd name="T18" fmla="*/ 10 w 407"/>
                  <a:gd name="T19" fmla="*/ 0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7" h="222">
                    <a:moveTo>
                      <a:pt x="0" y="0"/>
                    </a:moveTo>
                    <a:lnTo>
                      <a:pt x="407" y="0"/>
                    </a:lnTo>
                    <a:lnTo>
                      <a:pt x="407" y="222"/>
                    </a:lnTo>
                    <a:lnTo>
                      <a:pt x="0" y="22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07" y="0"/>
                    </a:lnTo>
                    <a:lnTo>
                      <a:pt x="407" y="217"/>
                    </a:lnTo>
                    <a:lnTo>
                      <a:pt x="10" y="21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D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1" name="Freeform 180"/>
              <p:cNvSpPr>
                <a:spLocks noEditPoints="1"/>
              </p:cNvSpPr>
              <p:nvPr/>
            </p:nvSpPr>
            <p:spPr bwMode="auto">
              <a:xfrm>
                <a:off x="354" y="2143"/>
                <a:ext cx="397" cy="217"/>
              </a:xfrm>
              <a:custGeom>
                <a:avLst/>
                <a:gdLst>
                  <a:gd name="T0" fmla="*/ 0 w 397"/>
                  <a:gd name="T1" fmla="*/ 0 h 217"/>
                  <a:gd name="T2" fmla="*/ 397 w 397"/>
                  <a:gd name="T3" fmla="*/ 0 h 217"/>
                  <a:gd name="T4" fmla="*/ 397 w 397"/>
                  <a:gd name="T5" fmla="*/ 217 h 217"/>
                  <a:gd name="T6" fmla="*/ 0 w 397"/>
                  <a:gd name="T7" fmla="*/ 217 h 217"/>
                  <a:gd name="T8" fmla="*/ 0 w 397"/>
                  <a:gd name="T9" fmla="*/ 0 h 217"/>
                  <a:gd name="T10" fmla="*/ 10 w 397"/>
                  <a:gd name="T11" fmla="*/ 0 h 217"/>
                  <a:gd name="T12" fmla="*/ 397 w 397"/>
                  <a:gd name="T13" fmla="*/ 0 h 217"/>
                  <a:gd name="T14" fmla="*/ 397 w 397"/>
                  <a:gd name="T15" fmla="*/ 212 h 217"/>
                  <a:gd name="T16" fmla="*/ 10 w 397"/>
                  <a:gd name="T17" fmla="*/ 212 h 217"/>
                  <a:gd name="T18" fmla="*/ 10 w 397"/>
                  <a:gd name="T19" fmla="*/ 0 h 2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7" h="217">
                    <a:moveTo>
                      <a:pt x="0" y="0"/>
                    </a:moveTo>
                    <a:lnTo>
                      <a:pt x="397" y="0"/>
                    </a:lnTo>
                    <a:lnTo>
                      <a:pt x="397" y="217"/>
                    </a:lnTo>
                    <a:lnTo>
                      <a:pt x="0" y="21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97" y="0"/>
                    </a:lnTo>
                    <a:lnTo>
                      <a:pt x="397" y="212"/>
                    </a:lnTo>
                    <a:lnTo>
                      <a:pt x="10" y="2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B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2" name="Freeform 181"/>
              <p:cNvSpPr>
                <a:spLocks noEditPoints="1"/>
              </p:cNvSpPr>
              <p:nvPr/>
            </p:nvSpPr>
            <p:spPr bwMode="auto">
              <a:xfrm>
                <a:off x="364" y="2143"/>
                <a:ext cx="387" cy="212"/>
              </a:xfrm>
              <a:custGeom>
                <a:avLst/>
                <a:gdLst>
                  <a:gd name="T0" fmla="*/ 0 w 387"/>
                  <a:gd name="T1" fmla="*/ 0 h 212"/>
                  <a:gd name="T2" fmla="*/ 387 w 387"/>
                  <a:gd name="T3" fmla="*/ 0 h 212"/>
                  <a:gd name="T4" fmla="*/ 387 w 387"/>
                  <a:gd name="T5" fmla="*/ 212 h 212"/>
                  <a:gd name="T6" fmla="*/ 0 w 387"/>
                  <a:gd name="T7" fmla="*/ 212 h 212"/>
                  <a:gd name="T8" fmla="*/ 0 w 387"/>
                  <a:gd name="T9" fmla="*/ 0 h 212"/>
                  <a:gd name="T10" fmla="*/ 10 w 387"/>
                  <a:gd name="T11" fmla="*/ 0 h 212"/>
                  <a:gd name="T12" fmla="*/ 387 w 387"/>
                  <a:gd name="T13" fmla="*/ 0 h 212"/>
                  <a:gd name="T14" fmla="*/ 387 w 387"/>
                  <a:gd name="T15" fmla="*/ 206 h 212"/>
                  <a:gd name="T16" fmla="*/ 10 w 387"/>
                  <a:gd name="T17" fmla="*/ 206 h 212"/>
                  <a:gd name="T18" fmla="*/ 10 w 387"/>
                  <a:gd name="T19" fmla="*/ 0 h 2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87" h="212">
                    <a:moveTo>
                      <a:pt x="0" y="0"/>
                    </a:moveTo>
                    <a:lnTo>
                      <a:pt x="387" y="0"/>
                    </a:lnTo>
                    <a:lnTo>
                      <a:pt x="387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87" y="0"/>
                    </a:lnTo>
                    <a:lnTo>
                      <a:pt x="387" y="206"/>
                    </a:lnTo>
                    <a:lnTo>
                      <a:pt x="10" y="20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3" name="Freeform 182"/>
              <p:cNvSpPr>
                <a:spLocks noEditPoints="1"/>
              </p:cNvSpPr>
              <p:nvPr/>
            </p:nvSpPr>
            <p:spPr bwMode="auto">
              <a:xfrm>
                <a:off x="374" y="2143"/>
                <a:ext cx="377" cy="206"/>
              </a:xfrm>
              <a:custGeom>
                <a:avLst/>
                <a:gdLst>
                  <a:gd name="T0" fmla="*/ 0 w 377"/>
                  <a:gd name="T1" fmla="*/ 0 h 206"/>
                  <a:gd name="T2" fmla="*/ 377 w 377"/>
                  <a:gd name="T3" fmla="*/ 0 h 206"/>
                  <a:gd name="T4" fmla="*/ 377 w 377"/>
                  <a:gd name="T5" fmla="*/ 206 h 206"/>
                  <a:gd name="T6" fmla="*/ 0 w 377"/>
                  <a:gd name="T7" fmla="*/ 206 h 206"/>
                  <a:gd name="T8" fmla="*/ 0 w 377"/>
                  <a:gd name="T9" fmla="*/ 0 h 206"/>
                  <a:gd name="T10" fmla="*/ 9 w 377"/>
                  <a:gd name="T11" fmla="*/ 0 h 206"/>
                  <a:gd name="T12" fmla="*/ 377 w 377"/>
                  <a:gd name="T13" fmla="*/ 0 h 206"/>
                  <a:gd name="T14" fmla="*/ 377 w 377"/>
                  <a:gd name="T15" fmla="*/ 201 h 206"/>
                  <a:gd name="T16" fmla="*/ 9 w 377"/>
                  <a:gd name="T17" fmla="*/ 201 h 206"/>
                  <a:gd name="T18" fmla="*/ 9 w 377"/>
                  <a:gd name="T19" fmla="*/ 0 h 2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7" h="206">
                    <a:moveTo>
                      <a:pt x="0" y="0"/>
                    </a:moveTo>
                    <a:lnTo>
                      <a:pt x="377" y="0"/>
                    </a:lnTo>
                    <a:lnTo>
                      <a:pt x="377" y="206"/>
                    </a:lnTo>
                    <a:lnTo>
                      <a:pt x="0" y="20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377" y="0"/>
                    </a:lnTo>
                    <a:lnTo>
                      <a:pt x="377" y="201"/>
                    </a:lnTo>
                    <a:lnTo>
                      <a:pt x="9" y="20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2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4" name="Freeform 183"/>
              <p:cNvSpPr>
                <a:spLocks noEditPoints="1"/>
              </p:cNvSpPr>
              <p:nvPr/>
            </p:nvSpPr>
            <p:spPr bwMode="auto">
              <a:xfrm>
                <a:off x="383" y="2143"/>
                <a:ext cx="368" cy="201"/>
              </a:xfrm>
              <a:custGeom>
                <a:avLst/>
                <a:gdLst>
                  <a:gd name="T0" fmla="*/ 0 w 368"/>
                  <a:gd name="T1" fmla="*/ 0 h 201"/>
                  <a:gd name="T2" fmla="*/ 368 w 368"/>
                  <a:gd name="T3" fmla="*/ 0 h 201"/>
                  <a:gd name="T4" fmla="*/ 368 w 368"/>
                  <a:gd name="T5" fmla="*/ 201 h 201"/>
                  <a:gd name="T6" fmla="*/ 0 w 368"/>
                  <a:gd name="T7" fmla="*/ 201 h 201"/>
                  <a:gd name="T8" fmla="*/ 0 w 368"/>
                  <a:gd name="T9" fmla="*/ 0 h 201"/>
                  <a:gd name="T10" fmla="*/ 10 w 368"/>
                  <a:gd name="T11" fmla="*/ 0 h 201"/>
                  <a:gd name="T12" fmla="*/ 368 w 368"/>
                  <a:gd name="T13" fmla="*/ 0 h 201"/>
                  <a:gd name="T14" fmla="*/ 368 w 368"/>
                  <a:gd name="T15" fmla="*/ 196 h 201"/>
                  <a:gd name="T16" fmla="*/ 10 w 368"/>
                  <a:gd name="T17" fmla="*/ 196 h 201"/>
                  <a:gd name="T18" fmla="*/ 10 w 368"/>
                  <a:gd name="T19" fmla="*/ 0 h 2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8" h="201">
                    <a:moveTo>
                      <a:pt x="0" y="0"/>
                    </a:moveTo>
                    <a:lnTo>
                      <a:pt x="368" y="0"/>
                    </a:lnTo>
                    <a:lnTo>
                      <a:pt x="368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68" y="0"/>
                    </a:lnTo>
                    <a:lnTo>
                      <a:pt x="368" y="196"/>
                    </a:lnTo>
                    <a:lnTo>
                      <a:pt x="10" y="19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5" name="Freeform 184"/>
              <p:cNvSpPr>
                <a:spLocks noEditPoints="1"/>
              </p:cNvSpPr>
              <p:nvPr/>
            </p:nvSpPr>
            <p:spPr bwMode="auto">
              <a:xfrm>
                <a:off x="393" y="2143"/>
                <a:ext cx="358" cy="196"/>
              </a:xfrm>
              <a:custGeom>
                <a:avLst/>
                <a:gdLst>
                  <a:gd name="T0" fmla="*/ 0 w 358"/>
                  <a:gd name="T1" fmla="*/ 0 h 196"/>
                  <a:gd name="T2" fmla="*/ 358 w 358"/>
                  <a:gd name="T3" fmla="*/ 0 h 196"/>
                  <a:gd name="T4" fmla="*/ 358 w 358"/>
                  <a:gd name="T5" fmla="*/ 196 h 196"/>
                  <a:gd name="T6" fmla="*/ 0 w 358"/>
                  <a:gd name="T7" fmla="*/ 196 h 196"/>
                  <a:gd name="T8" fmla="*/ 0 w 358"/>
                  <a:gd name="T9" fmla="*/ 0 h 196"/>
                  <a:gd name="T10" fmla="*/ 10 w 358"/>
                  <a:gd name="T11" fmla="*/ 0 h 196"/>
                  <a:gd name="T12" fmla="*/ 358 w 358"/>
                  <a:gd name="T13" fmla="*/ 0 h 196"/>
                  <a:gd name="T14" fmla="*/ 358 w 358"/>
                  <a:gd name="T15" fmla="*/ 191 h 196"/>
                  <a:gd name="T16" fmla="*/ 10 w 358"/>
                  <a:gd name="T17" fmla="*/ 191 h 196"/>
                  <a:gd name="T18" fmla="*/ 10 w 358"/>
                  <a:gd name="T19" fmla="*/ 0 h 1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8" h="196">
                    <a:moveTo>
                      <a:pt x="0" y="0"/>
                    </a:moveTo>
                    <a:lnTo>
                      <a:pt x="358" y="0"/>
                    </a:lnTo>
                    <a:lnTo>
                      <a:pt x="358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58" y="0"/>
                    </a:lnTo>
                    <a:lnTo>
                      <a:pt x="358" y="191"/>
                    </a:lnTo>
                    <a:lnTo>
                      <a:pt x="10" y="19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6" name="Freeform 185"/>
              <p:cNvSpPr>
                <a:spLocks noEditPoints="1"/>
              </p:cNvSpPr>
              <p:nvPr/>
            </p:nvSpPr>
            <p:spPr bwMode="auto">
              <a:xfrm>
                <a:off x="403" y="2143"/>
                <a:ext cx="348" cy="191"/>
              </a:xfrm>
              <a:custGeom>
                <a:avLst/>
                <a:gdLst>
                  <a:gd name="T0" fmla="*/ 0 w 348"/>
                  <a:gd name="T1" fmla="*/ 0 h 191"/>
                  <a:gd name="T2" fmla="*/ 348 w 348"/>
                  <a:gd name="T3" fmla="*/ 0 h 191"/>
                  <a:gd name="T4" fmla="*/ 348 w 348"/>
                  <a:gd name="T5" fmla="*/ 191 h 191"/>
                  <a:gd name="T6" fmla="*/ 0 w 348"/>
                  <a:gd name="T7" fmla="*/ 191 h 191"/>
                  <a:gd name="T8" fmla="*/ 0 w 348"/>
                  <a:gd name="T9" fmla="*/ 0 h 191"/>
                  <a:gd name="T10" fmla="*/ 10 w 348"/>
                  <a:gd name="T11" fmla="*/ 0 h 191"/>
                  <a:gd name="T12" fmla="*/ 348 w 348"/>
                  <a:gd name="T13" fmla="*/ 0 h 191"/>
                  <a:gd name="T14" fmla="*/ 348 w 348"/>
                  <a:gd name="T15" fmla="*/ 185 h 191"/>
                  <a:gd name="T16" fmla="*/ 10 w 348"/>
                  <a:gd name="T17" fmla="*/ 185 h 191"/>
                  <a:gd name="T18" fmla="*/ 10 w 348"/>
                  <a:gd name="T19" fmla="*/ 0 h 1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8" h="191">
                    <a:moveTo>
                      <a:pt x="0" y="0"/>
                    </a:moveTo>
                    <a:lnTo>
                      <a:pt x="348" y="0"/>
                    </a:lnTo>
                    <a:lnTo>
                      <a:pt x="348" y="191"/>
                    </a:lnTo>
                    <a:lnTo>
                      <a:pt x="0" y="19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48" y="0"/>
                    </a:lnTo>
                    <a:lnTo>
                      <a:pt x="348" y="185"/>
                    </a:lnTo>
                    <a:lnTo>
                      <a:pt x="10" y="18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7" name="Freeform 186"/>
              <p:cNvSpPr>
                <a:spLocks noEditPoints="1"/>
              </p:cNvSpPr>
              <p:nvPr/>
            </p:nvSpPr>
            <p:spPr bwMode="auto">
              <a:xfrm>
                <a:off x="413" y="2143"/>
                <a:ext cx="338" cy="185"/>
              </a:xfrm>
              <a:custGeom>
                <a:avLst/>
                <a:gdLst>
                  <a:gd name="T0" fmla="*/ 0 w 338"/>
                  <a:gd name="T1" fmla="*/ 0 h 185"/>
                  <a:gd name="T2" fmla="*/ 338 w 338"/>
                  <a:gd name="T3" fmla="*/ 0 h 185"/>
                  <a:gd name="T4" fmla="*/ 338 w 338"/>
                  <a:gd name="T5" fmla="*/ 185 h 185"/>
                  <a:gd name="T6" fmla="*/ 0 w 338"/>
                  <a:gd name="T7" fmla="*/ 185 h 185"/>
                  <a:gd name="T8" fmla="*/ 0 w 338"/>
                  <a:gd name="T9" fmla="*/ 0 h 185"/>
                  <a:gd name="T10" fmla="*/ 10 w 338"/>
                  <a:gd name="T11" fmla="*/ 0 h 185"/>
                  <a:gd name="T12" fmla="*/ 338 w 338"/>
                  <a:gd name="T13" fmla="*/ 0 h 185"/>
                  <a:gd name="T14" fmla="*/ 338 w 338"/>
                  <a:gd name="T15" fmla="*/ 180 h 185"/>
                  <a:gd name="T16" fmla="*/ 10 w 338"/>
                  <a:gd name="T17" fmla="*/ 180 h 185"/>
                  <a:gd name="T18" fmla="*/ 10 w 338"/>
                  <a:gd name="T19" fmla="*/ 0 h 1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8" h="185">
                    <a:moveTo>
                      <a:pt x="0" y="0"/>
                    </a:moveTo>
                    <a:lnTo>
                      <a:pt x="338" y="0"/>
                    </a:lnTo>
                    <a:lnTo>
                      <a:pt x="338" y="185"/>
                    </a:lnTo>
                    <a:lnTo>
                      <a:pt x="0" y="18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38" y="0"/>
                    </a:lnTo>
                    <a:lnTo>
                      <a:pt x="338" y="180"/>
                    </a:lnTo>
                    <a:lnTo>
                      <a:pt x="10" y="18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8" name="Freeform 187"/>
              <p:cNvSpPr>
                <a:spLocks noEditPoints="1"/>
              </p:cNvSpPr>
              <p:nvPr/>
            </p:nvSpPr>
            <p:spPr bwMode="auto">
              <a:xfrm>
                <a:off x="423" y="2143"/>
                <a:ext cx="328" cy="180"/>
              </a:xfrm>
              <a:custGeom>
                <a:avLst/>
                <a:gdLst>
                  <a:gd name="T0" fmla="*/ 0 w 328"/>
                  <a:gd name="T1" fmla="*/ 0 h 180"/>
                  <a:gd name="T2" fmla="*/ 328 w 328"/>
                  <a:gd name="T3" fmla="*/ 0 h 180"/>
                  <a:gd name="T4" fmla="*/ 328 w 328"/>
                  <a:gd name="T5" fmla="*/ 180 h 180"/>
                  <a:gd name="T6" fmla="*/ 0 w 328"/>
                  <a:gd name="T7" fmla="*/ 180 h 180"/>
                  <a:gd name="T8" fmla="*/ 0 w 328"/>
                  <a:gd name="T9" fmla="*/ 0 h 180"/>
                  <a:gd name="T10" fmla="*/ 9 w 328"/>
                  <a:gd name="T11" fmla="*/ 0 h 180"/>
                  <a:gd name="T12" fmla="*/ 328 w 328"/>
                  <a:gd name="T13" fmla="*/ 0 h 180"/>
                  <a:gd name="T14" fmla="*/ 328 w 328"/>
                  <a:gd name="T15" fmla="*/ 175 h 180"/>
                  <a:gd name="T16" fmla="*/ 9 w 328"/>
                  <a:gd name="T17" fmla="*/ 175 h 180"/>
                  <a:gd name="T18" fmla="*/ 9 w 328"/>
                  <a:gd name="T19" fmla="*/ 0 h 1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28" h="180">
                    <a:moveTo>
                      <a:pt x="0" y="0"/>
                    </a:moveTo>
                    <a:lnTo>
                      <a:pt x="328" y="0"/>
                    </a:lnTo>
                    <a:lnTo>
                      <a:pt x="328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328" y="0"/>
                    </a:lnTo>
                    <a:lnTo>
                      <a:pt x="328" y="175"/>
                    </a:lnTo>
                    <a:lnTo>
                      <a:pt x="9" y="17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1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9" name="Freeform 188"/>
              <p:cNvSpPr>
                <a:spLocks noEditPoints="1"/>
              </p:cNvSpPr>
              <p:nvPr/>
            </p:nvSpPr>
            <p:spPr bwMode="auto">
              <a:xfrm>
                <a:off x="432" y="2143"/>
                <a:ext cx="319" cy="175"/>
              </a:xfrm>
              <a:custGeom>
                <a:avLst/>
                <a:gdLst>
                  <a:gd name="T0" fmla="*/ 0 w 319"/>
                  <a:gd name="T1" fmla="*/ 0 h 175"/>
                  <a:gd name="T2" fmla="*/ 319 w 319"/>
                  <a:gd name="T3" fmla="*/ 0 h 175"/>
                  <a:gd name="T4" fmla="*/ 319 w 319"/>
                  <a:gd name="T5" fmla="*/ 175 h 175"/>
                  <a:gd name="T6" fmla="*/ 0 w 319"/>
                  <a:gd name="T7" fmla="*/ 175 h 175"/>
                  <a:gd name="T8" fmla="*/ 0 w 319"/>
                  <a:gd name="T9" fmla="*/ 0 h 175"/>
                  <a:gd name="T10" fmla="*/ 10 w 319"/>
                  <a:gd name="T11" fmla="*/ 0 h 175"/>
                  <a:gd name="T12" fmla="*/ 319 w 319"/>
                  <a:gd name="T13" fmla="*/ 0 h 175"/>
                  <a:gd name="T14" fmla="*/ 319 w 319"/>
                  <a:gd name="T15" fmla="*/ 169 h 175"/>
                  <a:gd name="T16" fmla="*/ 10 w 319"/>
                  <a:gd name="T17" fmla="*/ 169 h 175"/>
                  <a:gd name="T18" fmla="*/ 10 w 319"/>
                  <a:gd name="T19" fmla="*/ 0 h 1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19" h="175">
                    <a:moveTo>
                      <a:pt x="0" y="0"/>
                    </a:moveTo>
                    <a:lnTo>
                      <a:pt x="319" y="0"/>
                    </a:lnTo>
                    <a:lnTo>
                      <a:pt x="319" y="175"/>
                    </a:lnTo>
                    <a:lnTo>
                      <a:pt x="0" y="17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19" y="0"/>
                    </a:lnTo>
                    <a:lnTo>
                      <a:pt x="319" y="169"/>
                    </a:lnTo>
                    <a:lnTo>
                      <a:pt x="10" y="16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B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0" name="Freeform 189"/>
              <p:cNvSpPr>
                <a:spLocks noEditPoints="1"/>
              </p:cNvSpPr>
              <p:nvPr/>
            </p:nvSpPr>
            <p:spPr bwMode="auto">
              <a:xfrm>
                <a:off x="442" y="2143"/>
                <a:ext cx="309" cy="169"/>
              </a:xfrm>
              <a:custGeom>
                <a:avLst/>
                <a:gdLst>
                  <a:gd name="T0" fmla="*/ 0 w 309"/>
                  <a:gd name="T1" fmla="*/ 0 h 169"/>
                  <a:gd name="T2" fmla="*/ 309 w 309"/>
                  <a:gd name="T3" fmla="*/ 0 h 169"/>
                  <a:gd name="T4" fmla="*/ 309 w 309"/>
                  <a:gd name="T5" fmla="*/ 169 h 169"/>
                  <a:gd name="T6" fmla="*/ 0 w 309"/>
                  <a:gd name="T7" fmla="*/ 169 h 169"/>
                  <a:gd name="T8" fmla="*/ 0 w 309"/>
                  <a:gd name="T9" fmla="*/ 0 h 169"/>
                  <a:gd name="T10" fmla="*/ 10 w 309"/>
                  <a:gd name="T11" fmla="*/ 0 h 169"/>
                  <a:gd name="T12" fmla="*/ 309 w 309"/>
                  <a:gd name="T13" fmla="*/ 0 h 169"/>
                  <a:gd name="T14" fmla="*/ 309 w 309"/>
                  <a:gd name="T15" fmla="*/ 164 h 169"/>
                  <a:gd name="T16" fmla="*/ 10 w 309"/>
                  <a:gd name="T17" fmla="*/ 164 h 169"/>
                  <a:gd name="T18" fmla="*/ 10 w 309"/>
                  <a:gd name="T19" fmla="*/ 0 h 1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" h="169">
                    <a:moveTo>
                      <a:pt x="0" y="0"/>
                    </a:moveTo>
                    <a:lnTo>
                      <a:pt x="309" y="0"/>
                    </a:lnTo>
                    <a:lnTo>
                      <a:pt x="309" y="169"/>
                    </a:lnTo>
                    <a:lnTo>
                      <a:pt x="0" y="16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09" y="0"/>
                    </a:lnTo>
                    <a:lnTo>
                      <a:pt x="309" y="164"/>
                    </a:lnTo>
                    <a:lnTo>
                      <a:pt x="10" y="16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1" name="Freeform 190"/>
              <p:cNvSpPr>
                <a:spLocks noEditPoints="1"/>
              </p:cNvSpPr>
              <p:nvPr/>
            </p:nvSpPr>
            <p:spPr bwMode="auto">
              <a:xfrm>
                <a:off x="452" y="2143"/>
                <a:ext cx="299" cy="164"/>
              </a:xfrm>
              <a:custGeom>
                <a:avLst/>
                <a:gdLst>
                  <a:gd name="T0" fmla="*/ 0 w 299"/>
                  <a:gd name="T1" fmla="*/ 0 h 164"/>
                  <a:gd name="T2" fmla="*/ 299 w 299"/>
                  <a:gd name="T3" fmla="*/ 0 h 164"/>
                  <a:gd name="T4" fmla="*/ 299 w 299"/>
                  <a:gd name="T5" fmla="*/ 164 h 164"/>
                  <a:gd name="T6" fmla="*/ 0 w 299"/>
                  <a:gd name="T7" fmla="*/ 164 h 164"/>
                  <a:gd name="T8" fmla="*/ 0 w 299"/>
                  <a:gd name="T9" fmla="*/ 0 h 164"/>
                  <a:gd name="T10" fmla="*/ 10 w 299"/>
                  <a:gd name="T11" fmla="*/ 0 h 164"/>
                  <a:gd name="T12" fmla="*/ 299 w 299"/>
                  <a:gd name="T13" fmla="*/ 0 h 164"/>
                  <a:gd name="T14" fmla="*/ 299 w 299"/>
                  <a:gd name="T15" fmla="*/ 159 h 164"/>
                  <a:gd name="T16" fmla="*/ 10 w 299"/>
                  <a:gd name="T17" fmla="*/ 159 h 164"/>
                  <a:gd name="T18" fmla="*/ 10 w 299"/>
                  <a:gd name="T19" fmla="*/ 0 h 1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9" h="164">
                    <a:moveTo>
                      <a:pt x="0" y="0"/>
                    </a:moveTo>
                    <a:lnTo>
                      <a:pt x="299" y="0"/>
                    </a:lnTo>
                    <a:lnTo>
                      <a:pt x="299" y="164"/>
                    </a:lnTo>
                    <a:lnTo>
                      <a:pt x="0" y="16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99" y="0"/>
                    </a:lnTo>
                    <a:lnTo>
                      <a:pt x="299" y="159"/>
                    </a:lnTo>
                    <a:lnTo>
                      <a:pt x="10" y="15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7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2" name="Freeform 191"/>
              <p:cNvSpPr>
                <a:spLocks noEditPoints="1"/>
              </p:cNvSpPr>
              <p:nvPr/>
            </p:nvSpPr>
            <p:spPr bwMode="auto">
              <a:xfrm>
                <a:off x="462" y="2143"/>
                <a:ext cx="289" cy="159"/>
              </a:xfrm>
              <a:custGeom>
                <a:avLst/>
                <a:gdLst>
                  <a:gd name="T0" fmla="*/ 0 w 289"/>
                  <a:gd name="T1" fmla="*/ 0 h 159"/>
                  <a:gd name="T2" fmla="*/ 289 w 289"/>
                  <a:gd name="T3" fmla="*/ 0 h 159"/>
                  <a:gd name="T4" fmla="*/ 289 w 289"/>
                  <a:gd name="T5" fmla="*/ 159 h 159"/>
                  <a:gd name="T6" fmla="*/ 0 w 289"/>
                  <a:gd name="T7" fmla="*/ 159 h 159"/>
                  <a:gd name="T8" fmla="*/ 0 w 289"/>
                  <a:gd name="T9" fmla="*/ 0 h 159"/>
                  <a:gd name="T10" fmla="*/ 10 w 289"/>
                  <a:gd name="T11" fmla="*/ 0 h 159"/>
                  <a:gd name="T12" fmla="*/ 289 w 289"/>
                  <a:gd name="T13" fmla="*/ 0 h 159"/>
                  <a:gd name="T14" fmla="*/ 289 w 289"/>
                  <a:gd name="T15" fmla="*/ 153 h 159"/>
                  <a:gd name="T16" fmla="*/ 10 w 289"/>
                  <a:gd name="T17" fmla="*/ 153 h 159"/>
                  <a:gd name="T18" fmla="*/ 10 w 289"/>
                  <a:gd name="T19" fmla="*/ 0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9" h="159">
                    <a:moveTo>
                      <a:pt x="0" y="0"/>
                    </a:moveTo>
                    <a:lnTo>
                      <a:pt x="289" y="0"/>
                    </a:lnTo>
                    <a:lnTo>
                      <a:pt x="289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89" y="0"/>
                    </a:lnTo>
                    <a:lnTo>
                      <a:pt x="289" y="153"/>
                    </a:lnTo>
                    <a:lnTo>
                      <a:pt x="10" y="15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3" name="Freeform 192"/>
              <p:cNvSpPr>
                <a:spLocks noEditPoints="1"/>
              </p:cNvSpPr>
              <p:nvPr/>
            </p:nvSpPr>
            <p:spPr bwMode="auto">
              <a:xfrm>
                <a:off x="472" y="2143"/>
                <a:ext cx="279" cy="153"/>
              </a:xfrm>
              <a:custGeom>
                <a:avLst/>
                <a:gdLst>
                  <a:gd name="T0" fmla="*/ 0 w 279"/>
                  <a:gd name="T1" fmla="*/ 0 h 153"/>
                  <a:gd name="T2" fmla="*/ 279 w 279"/>
                  <a:gd name="T3" fmla="*/ 0 h 153"/>
                  <a:gd name="T4" fmla="*/ 279 w 279"/>
                  <a:gd name="T5" fmla="*/ 153 h 153"/>
                  <a:gd name="T6" fmla="*/ 0 w 279"/>
                  <a:gd name="T7" fmla="*/ 153 h 153"/>
                  <a:gd name="T8" fmla="*/ 0 w 279"/>
                  <a:gd name="T9" fmla="*/ 0 h 153"/>
                  <a:gd name="T10" fmla="*/ 9 w 279"/>
                  <a:gd name="T11" fmla="*/ 0 h 153"/>
                  <a:gd name="T12" fmla="*/ 279 w 279"/>
                  <a:gd name="T13" fmla="*/ 0 h 153"/>
                  <a:gd name="T14" fmla="*/ 279 w 279"/>
                  <a:gd name="T15" fmla="*/ 148 h 153"/>
                  <a:gd name="T16" fmla="*/ 9 w 279"/>
                  <a:gd name="T17" fmla="*/ 148 h 153"/>
                  <a:gd name="T18" fmla="*/ 9 w 279"/>
                  <a:gd name="T19" fmla="*/ 0 h 1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9" h="153">
                    <a:moveTo>
                      <a:pt x="0" y="0"/>
                    </a:moveTo>
                    <a:lnTo>
                      <a:pt x="279" y="0"/>
                    </a:lnTo>
                    <a:lnTo>
                      <a:pt x="279" y="153"/>
                    </a:lnTo>
                    <a:lnTo>
                      <a:pt x="0" y="153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79" y="0"/>
                    </a:lnTo>
                    <a:lnTo>
                      <a:pt x="279" y="148"/>
                    </a:lnTo>
                    <a:lnTo>
                      <a:pt x="9" y="14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1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4" name="Freeform 193"/>
              <p:cNvSpPr>
                <a:spLocks noEditPoints="1"/>
              </p:cNvSpPr>
              <p:nvPr/>
            </p:nvSpPr>
            <p:spPr bwMode="auto">
              <a:xfrm>
                <a:off x="481" y="2143"/>
                <a:ext cx="270" cy="148"/>
              </a:xfrm>
              <a:custGeom>
                <a:avLst/>
                <a:gdLst>
                  <a:gd name="T0" fmla="*/ 0 w 270"/>
                  <a:gd name="T1" fmla="*/ 0 h 148"/>
                  <a:gd name="T2" fmla="*/ 270 w 270"/>
                  <a:gd name="T3" fmla="*/ 0 h 148"/>
                  <a:gd name="T4" fmla="*/ 270 w 270"/>
                  <a:gd name="T5" fmla="*/ 148 h 148"/>
                  <a:gd name="T6" fmla="*/ 0 w 270"/>
                  <a:gd name="T7" fmla="*/ 148 h 148"/>
                  <a:gd name="T8" fmla="*/ 0 w 270"/>
                  <a:gd name="T9" fmla="*/ 0 h 148"/>
                  <a:gd name="T10" fmla="*/ 10 w 270"/>
                  <a:gd name="T11" fmla="*/ 0 h 148"/>
                  <a:gd name="T12" fmla="*/ 270 w 270"/>
                  <a:gd name="T13" fmla="*/ 0 h 148"/>
                  <a:gd name="T14" fmla="*/ 270 w 270"/>
                  <a:gd name="T15" fmla="*/ 143 h 148"/>
                  <a:gd name="T16" fmla="*/ 10 w 270"/>
                  <a:gd name="T17" fmla="*/ 143 h 148"/>
                  <a:gd name="T18" fmla="*/ 10 w 270"/>
                  <a:gd name="T19" fmla="*/ 0 h 1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0" h="148">
                    <a:moveTo>
                      <a:pt x="0" y="0"/>
                    </a:moveTo>
                    <a:lnTo>
                      <a:pt x="270" y="0"/>
                    </a:lnTo>
                    <a:lnTo>
                      <a:pt x="270" y="148"/>
                    </a:lnTo>
                    <a:lnTo>
                      <a:pt x="0" y="14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70" y="0"/>
                    </a:lnTo>
                    <a:lnTo>
                      <a:pt x="270" y="143"/>
                    </a:lnTo>
                    <a:lnTo>
                      <a:pt x="10" y="14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2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5" name="Freeform 194"/>
              <p:cNvSpPr>
                <a:spLocks noEditPoints="1"/>
              </p:cNvSpPr>
              <p:nvPr/>
            </p:nvSpPr>
            <p:spPr bwMode="auto">
              <a:xfrm>
                <a:off x="491" y="2143"/>
                <a:ext cx="260" cy="143"/>
              </a:xfrm>
              <a:custGeom>
                <a:avLst/>
                <a:gdLst>
                  <a:gd name="T0" fmla="*/ 0 w 260"/>
                  <a:gd name="T1" fmla="*/ 0 h 143"/>
                  <a:gd name="T2" fmla="*/ 260 w 260"/>
                  <a:gd name="T3" fmla="*/ 0 h 143"/>
                  <a:gd name="T4" fmla="*/ 260 w 260"/>
                  <a:gd name="T5" fmla="*/ 143 h 143"/>
                  <a:gd name="T6" fmla="*/ 0 w 260"/>
                  <a:gd name="T7" fmla="*/ 143 h 143"/>
                  <a:gd name="T8" fmla="*/ 0 w 260"/>
                  <a:gd name="T9" fmla="*/ 0 h 143"/>
                  <a:gd name="T10" fmla="*/ 10 w 260"/>
                  <a:gd name="T11" fmla="*/ 0 h 143"/>
                  <a:gd name="T12" fmla="*/ 260 w 260"/>
                  <a:gd name="T13" fmla="*/ 0 h 143"/>
                  <a:gd name="T14" fmla="*/ 260 w 260"/>
                  <a:gd name="T15" fmla="*/ 138 h 143"/>
                  <a:gd name="T16" fmla="*/ 10 w 260"/>
                  <a:gd name="T17" fmla="*/ 138 h 143"/>
                  <a:gd name="T18" fmla="*/ 10 w 260"/>
                  <a:gd name="T19" fmla="*/ 0 h 1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0" h="143">
                    <a:moveTo>
                      <a:pt x="0" y="0"/>
                    </a:moveTo>
                    <a:lnTo>
                      <a:pt x="260" y="0"/>
                    </a:lnTo>
                    <a:lnTo>
                      <a:pt x="260" y="143"/>
                    </a:lnTo>
                    <a:lnTo>
                      <a:pt x="0" y="14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60" y="0"/>
                    </a:lnTo>
                    <a:lnTo>
                      <a:pt x="260" y="138"/>
                    </a:lnTo>
                    <a:lnTo>
                      <a:pt x="10" y="13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1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6" name="Freeform 195"/>
              <p:cNvSpPr>
                <a:spLocks noEditPoints="1"/>
              </p:cNvSpPr>
              <p:nvPr/>
            </p:nvSpPr>
            <p:spPr bwMode="auto">
              <a:xfrm>
                <a:off x="501" y="2143"/>
                <a:ext cx="250" cy="138"/>
              </a:xfrm>
              <a:custGeom>
                <a:avLst/>
                <a:gdLst>
                  <a:gd name="T0" fmla="*/ 0 w 250"/>
                  <a:gd name="T1" fmla="*/ 0 h 138"/>
                  <a:gd name="T2" fmla="*/ 250 w 250"/>
                  <a:gd name="T3" fmla="*/ 0 h 138"/>
                  <a:gd name="T4" fmla="*/ 250 w 250"/>
                  <a:gd name="T5" fmla="*/ 138 h 138"/>
                  <a:gd name="T6" fmla="*/ 0 w 250"/>
                  <a:gd name="T7" fmla="*/ 138 h 138"/>
                  <a:gd name="T8" fmla="*/ 0 w 250"/>
                  <a:gd name="T9" fmla="*/ 0 h 138"/>
                  <a:gd name="T10" fmla="*/ 10 w 250"/>
                  <a:gd name="T11" fmla="*/ 0 h 138"/>
                  <a:gd name="T12" fmla="*/ 250 w 250"/>
                  <a:gd name="T13" fmla="*/ 0 h 138"/>
                  <a:gd name="T14" fmla="*/ 250 w 250"/>
                  <a:gd name="T15" fmla="*/ 132 h 138"/>
                  <a:gd name="T16" fmla="*/ 10 w 250"/>
                  <a:gd name="T17" fmla="*/ 132 h 138"/>
                  <a:gd name="T18" fmla="*/ 10 w 250"/>
                  <a:gd name="T19" fmla="*/ 0 h 1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0" h="138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8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50" y="0"/>
                    </a:lnTo>
                    <a:lnTo>
                      <a:pt x="250" y="132"/>
                    </a:lnTo>
                    <a:lnTo>
                      <a:pt x="10" y="13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7" name="Freeform 196"/>
              <p:cNvSpPr>
                <a:spLocks noEditPoints="1"/>
              </p:cNvSpPr>
              <p:nvPr/>
            </p:nvSpPr>
            <p:spPr bwMode="auto">
              <a:xfrm>
                <a:off x="511" y="2143"/>
                <a:ext cx="240" cy="132"/>
              </a:xfrm>
              <a:custGeom>
                <a:avLst/>
                <a:gdLst>
                  <a:gd name="T0" fmla="*/ 0 w 240"/>
                  <a:gd name="T1" fmla="*/ 0 h 132"/>
                  <a:gd name="T2" fmla="*/ 240 w 240"/>
                  <a:gd name="T3" fmla="*/ 0 h 132"/>
                  <a:gd name="T4" fmla="*/ 240 w 240"/>
                  <a:gd name="T5" fmla="*/ 132 h 132"/>
                  <a:gd name="T6" fmla="*/ 0 w 240"/>
                  <a:gd name="T7" fmla="*/ 132 h 132"/>
                  <a:gd name="T8" fmla="*/ 0 w 240"/>
                  <a:gd name="T9" fmla="*/ 0 h 132"/>
                  <a:gd name="T10" fmla="*/ 10 w 240"/>
                  <a:gd name="T11" fmla="*/ 0 h 132"/>
                  <a:gd name="T12" fmla="*/ 240 w 240"/>
                  <a:gd name="T13" fmla="*/ 0 h 132"/>
                  <a:gd name="T14" fmla="*/ 240 w 240"/>
                  <a:gd name="T15" fmla="*/ 127 h 132"/>
                  <a:gd name="T16" fmla="*/ 10 w 240"/>
                  <a:gd name="T17" fmla="*/ 127 h 132"/>
                  <a:gd name="T18" fmla="*/ 10 w 240"/>
                  <a:gd name="T19" fmla="*/ 0 h 1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0" h="1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32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40" y="0"/>
                    </a:lnTo>
                    <a:lnTo>
                      <a:pt x="240" y="127"/>
                    </a:lnTo>
                    <a:lnTo>
                      <a:pt x="10" y="12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E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8" name="Freeform 197"/>
              <p:cNvSpPr>
                <a:spLocks noEditPoints="1"/>
              </p:cNvSpPr>
              <p:nvPr/>
            </p:nvSpPr>
            <p:spPr bwMode="auto">
              <a:xfrm>
                <a:off x="521" y="2143"/>
                <a:ext cx="230" cy="127"/>
              </a:xfrm>
              <a:custGeom>
                <a:avLst/>
                <a:gdLst>
                  <a:gd name="T0" fmla="*/ 0 w 230"/>
                  <a:gd name="T1" fmla="*/ 0 h 127"/>
                  <a:gd name="T2" fmla="*/ 230 w 230"/>
                  <a:gd name="T3" fmla="*/ 0 h 127"/>
                  <a:gd name="T4" fmla="*/ 230 w 230"/>
                  <a:gd name="T5" fmla="*/ 127 h 127"/>
                  <a:gd name="T6" fmla="*/ 0 w 230"/>
                  <a:gd name="T7" fmla="*/ 127 h 127"/>
                  <a:gd name="T8" fmla="*/ 0 w 230"/>
                  <a:gd name="T9" fmla="*/ 0 h 127"/>
                  <a:gd name="T10" fmla="*/ 9 w 230"/>
                  <a:gd name="T11" fmla="*/ 0 h 127"/>
                  <a:gd name="T12" fmla="*/ 230 w 230"/>
                  <a:gd name="T13" fmla="*/ 0 h 127"/>
                  <a:gd name="T14" fmla="*/ 230 w 230"/>
                  <a:gd name="T15" fmla="*/ 122 h 127"/>
                  <a:gd name="T16" fmla="*/ 9 w 230"/>
                  <a:gd name="T17" fmla="*/ 122 h 127"/>
                  <a:gd name="T18" fmla="*/ 9 w 230"/>
                  <a:gd name="T19" fmla="*/ 0 h 1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0" h="127">
                    <a:moveTo>
                      <a:pt x="0" y="0"/>
                    </a:moveTo>
                    <a:lnTo>
                      <a:pt x="230" y="0"/>
                    </a:lnTo>
                    <a:lnTo>
                      <a:pt x="2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30" y="0"/>
                    </a:lnTo>
                    <a:lnTo>
                      <a:pt x="230" y="122"/>
                    </a:lnTo>
                    <a:lnTo>
                      <a:pt x="9" y="12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D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99" name="Freeform 198"/>
              <p:cNvSpPr>
                <a:spLocks noEditPoints="1"/>
              </p:cNvSpPr>
              <p:nvPr/>
            </p:nvSpPr>
            <p:spPr bwMode="auto">
              <a:xfrm>
                <a:off x="530" y="2143"/>
                <a:ext cx="221" cy="122"/>
              </a:xfrm>
              <a:custGeom>
                <a:avLst/>
                <a:gdLst>
                  <a:gd name="T0" fmla="*/ 0 w 221"/>
                  <a:gd name="T1" fmla="*/ 0 h 122"/>
                  <a:gd name="T2" fmla="*/ 221 w 221"/>
                  <a:gd name="T3" fmla="*/ 0 h 122"/>
                  <a:gd name="T4" fmla="*/ 221 w 221"/>
                  <a:gd name="T5" fmla="*/ 122 h 122"/>
                  <a:gd name="T6" fmla="*/ 0 w 221"/>
                  <a:gd name="T7" fmla="*/ 122 h 122"/>
                  <a:gd name="T8" fmla="*/ 0 w 221"/>
                  <a:gd name="T9" fmla="*/ 0 h 122"/>
                  <a:gd name="T10" fmla="*/ 10 w 221"/>
                  <a:gd name="T11" fmla="*/ 0 h 122"/>
                  <a:gd name="T12" fmla="*/ 221 w 221"/>
                  <a:gd name="T13" fmla="*/ 0 h 122"/>
                  <a:gd name="T14" fmla="*/ 221 w 221"/>
                  <a:gd name="T15" fmla="*/ 116 h 122"/>
                  <a:gd name="T16" fmla="*/ 10 w 221"/>
                  <a:gd name="T17" fmla="*/ 116 h 122"/>
                  <a:gd name="T18" fmla="*/ 10 w 221"/>
                  <a:gd name="T19" fmla="*/ 0 h 1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1" h="122">
                    <a:moveTo>
                      <a:pt x="0" y="0"/>
                    </a:moveTo>
                    <a:lnTo>
                      <a:pt x="221" y="0"/>
                    </a:lnTo>
                    <a:lnTo>
                      <a:pt x="221" y="122"/>
                    </a:lnTo>
                    <a:lnTo>
                      <a:pt x="0" y="12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21" y="0"/>
                    </a:lnTo>
                    <a:lnTo>
                      <a:pt x="221" y="116"/>
                    </a:lnTo>
                    <a:lnTo>
                      <a:pt x="10" y="1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C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0" name="Freeform 199"/>
              <p:cNvSpPr>
                <a:spLocks noEditPoints="1"/>
              </p:cNvSpPr>
              <p:nvPr/>
            </p:nvSpPr>
            <p:spPr bwMode="auto">
              <a:xfrm>
                <a:off x="540" y="2143"/>
                <a:ext cx="211" cy="116"/>
              </a:xfrm>
              <a:custGeom>
                <a:avLst/>
                <a:gdLst>
                  <a:gd name="T0" fmla="*/ 0 w 211"/>
                  <a:gd name="T1" fmla="*/ 0 h 116"/>
                  <a:gd name="T2" fmla="*/ 211 w 211"/>
                  <a:gd name="T3" fmla="*/ 0 h 116"/>
                  <a:gd name="T4" fmla="*/ 211 w 211"/>
                  <a:gd name="T5" fmla="*/ 116 h 116"/>
                  <a:gd name="T6" fmla="*/ 0 w 211"/>
                  <a:gd name="T7" fmla="*/ 116 h 116"/>
                  <a:gd name="T8" fmla="*/ 0 w 211"/>
                  <a:gd name="T9" fmla="*/ 0 h 116"/>
                  <a:gd name="T10" fmla="*/ 10 w 211"/>
                  <a:gd name="T11" fmla="*/ 0 h 116"/>
                  <a:gd name="T12" fmla="*/ 211 w 211"/>
                  <a:gd name="T13" fmla="*/ 0 h 116"/>
                  <a:gd name="T14" fmla="*/ 211 w 211"/>
                  <a:gd name="T15" fmla="*/ 111 h 116"/>
                  <a:gd name="T16" fmla="*/ 10 w 211"/>
                  <a:gd name="T17" fmla="*/ 111 h 116"/>
                  <a:gd name="T18" fmla="*/ 10 w 211"/>
                  <a:gd name="T19" fmla="*/ 0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1" h="116">
                    <a:moveTo>
                      <a:pt x="0" y="0"/>
                    </a:moveTo>
                    <a:lnTo>
                      <a:pt x="211" y="0"/>
                    </a:lnTo>
                    <a:lnTo>
                      <a:pt x="211" y="116"/>
                    </a:lnTo>
                    <a:lnTo>
                      <a:pt x="0" y="11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11" y="0"/>
                    </a:lnTo>
                    <a:lnTo>
                      <a:pt x="211" y="111"/>
                    </a:lnTo>
                    <a:lnTo>
                      <a:pt x="10" y="1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B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1" name="Freeform 200"/>
              <p:cNvSpPr>
                <a:spLocks noEditPoints="1"/>
              </p:cNvSpPr>
              <p:nvPr/>
            </p:nvSpPr>
            <p:spPr bwMode="auto">
              <a:xfrm>
                <a:off x="550" y="2143"/>
                <a:ext cx="201" cy="111"/>
              </a:xfrm>
              <a:custGeom>
                <a:avLst/>
                <a:gdLst>
                  <a:gd name="T0" fmla="*/ 0 w 201"/>
                  <a:gd name="T1" fmla="*/ 0 h 111"/>
                  <a:gd name="T2" fmla="*/ 201 w 201"/>
                  <a:gd name="T3" fmla="*/ 0 h 111"/>
                  <a:gd name="T4" fmla="*/ 201 w 201"/>
                  <a:gd name="T5" fmla="*/ 111 h 111"/>
                  <a:gd name="T6" fmla="*/ 0 w 201"/>
                  <a:gd name="T7" fmla="*/ 111 h 111"/>
                  <a:gd name="T8" fmla="*/ 0 w 201"/>
                  <a:gd name="T9" fmla="*/ 0 h 111"/>
                  <a:gd name="T10" fmla="*/ 5 w 201"/>
                  <a:gd name="T11" fmla="*/ 0 h 111"/>
                  <a:gd name="T12" fmla="*/ 201 w 201"/>
                  <a:gd name="T13" fmla="*/ 0 h 111"/>
                  <a:gd name="T14" fmla="*/ 201 w 201"/>
                  <a:gd name="T15" fmla="*/ 106 h 111"/>
                  <a:gd name="T16" fmla="*/ 5 w 201"/>
                  <a:gd name="T17" fmla="*/ 106 h 111"/>
                  <a:gd name="T18" fmla="*/ 5 w 201"/>
                  <a:gd name="T19" fmla="*/ 0 h 1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1" h="111">
                    <a:moveTo>
                      <a:pt x="0" y="0"/>
                    </a:moveTo>
                    <a:lnTo>
                      <a:pt x="201" y="0"/>
                    </a:lnTo>
                    <a:lnTo>
                      <a:pt x="201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  <a:moveTo>
                      <a:pt x="5" y="0"/>
                    </a:moveTo>
                    <a:lnTo>
                      <a:pt x="201" y="0"/>
                    </a:lnTo>
                    <a:lnTo>
                      <a:pt x="201" y="106"/>
                    </a:lnTo>
                    <a:lnTo>
                      <a:pt x="5" y="10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9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2" name="Freeform 201"/>
              <p:cNvSpPr>
                <a:spLocks noEditPoints="1"/>
              </p:cNvSpPr>
              <p:nvPr/>
            </p:nvSpPr>
            <p:spPr bwMode="auto">
              <a:xfrm>
                <a:off x="555" y="2143"/>
                <a:ext cx="196" cy="106"/>
              </a:xfrm>
              <a:custGeom>
                <a:avLst/>
                <a:gdLst>
                  <a:gd name="T0" fmla="*/ 0 w 196"/>
                  <a:gd name="T1" fmla="*/ 0 h 106"/>
                  <a:gd name="T2" fmla="*/ 196 w 196"/>
                  <a:gd name="T3" fmla="*/ 0 h 106"/>
                  <a:gd name="T4" fmla="*/ 196 w 196"/>
                  <a:gd name="T5" fmla="*/ 106 h 106"/>
                  <a:gd name="T6" fmla="*/ 0 w 196"/>
                  <a:gd name="T7" fmla="*/ 106 h 106"/>
                  <a:gd name="T8" fmla="*/ 0 w 196"/>
                  <a:gd name="T9" fmla="*/ 0 h 106"/>
                  <a:gd name="T10" fmla="*/ 10 w 196"/>
                  <a:gd name="T11" fmla="*/ 0 h 106"/>
                  <a:gd name="T12" fmla="*/ 196 w 196"/>
                  <a:gd name="T13" fmla="*/ 0 h 106"/>
                  <a:gd name="T14" fmla="*/ 196 w 196"/>
                  <a:gd name="T15" fmla="*/ 100 h 106"/>
                  <a:gd name="T16" fmla="*/ 10 w 196"/>
                  <a:gd name="T17" fmla="*/ 100 h 106"/>
                  <a:gd name="T18" fmla="*/ 10 w 196"/>
                  <a:gd name="T19" fmla="*/ 0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6" h="106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96" y="0"/>
                    </a:lnTo>
                    <a:lnTo>
                      <a:pt x="196" y="100"/>
                    </a:lnTo>
                    <a:lnTo>
                      <a:pt x="10" y="10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8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3" name="Freeform 202"/>
              <p:cNvSpPr>
                <a:spLocks noEditPoints="1"/>
              </p:cNvSpPr>
              <p:nvPr/>
            </p:nvSpPr>
            <p:spPr bwMode="auto">
              <a:xfrm>
                <a:off x="565" y="2143"/>
                <a:ext cx="186" cy="100"/>
              </a:xfrm>
              <a:custGeom>
                <a:avLst/>
                <a:gdLst>
                  <a:gd name="T0" fmla="*/ 0 w 186"/>
                  <a:gd name="T1" fmla="*/ 0 h 100"/>
                  <a:gd name="T2" fmla="*/ 186 w 186"/>
                  <a:gd name="T3" fmla="*/ 0 h 100"/>
                  <a:gd name="T4" fmla="*/ 186 w 186"/>
                  <a:gd name="T5" fmla="*/ 100 h 100"/>
                  <a:gd name="T6" fmla="*/ 0 w 186"/>
                  <a:gd name="T7" fmla="*/ 100 h 100"/>
                  <a:gd name="T8" fmla="*/ 0 w 186"/>
                  <a:gd name="T9" fmla="*/ 0 h 100"/>
                  <a:gd name="T10" fmla="*/ 10 w 186"/>
                  <a:gd name="T11" fmla="*/ 0 h 100"/>
                  <a:gd name="T12" fmla="*/ 186 w 186"/>
                  <a:gd name="T13" fmla="*/ 0 h 100"/>
                  <a:gd name="T14" fmla="*/ 186 w 186"/>
                  <a:gd name="T15" fmla="*/ 95 h 100"/>
                  <a:gd name="T16" fmla="*/ 10 w 186"/>
                  <a:gd name="T17" fmla="*/ 95 h 100"/>
                  <a:gd name="T18" fmla="*/ 10 w 186"/>
                  <a:gd name="T19" fmla="*/ 0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6" h="10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86" y="0"/>
                    </a:lnTo>
                    <a:lnTo>
                      <a:pt x="186" y="95"/>
                    </a:lnTo>
                    <a:lnTo>
                      <a:pt x="10" y="9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8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4" name="Freeform 203"/>
              <p:cNvSpPr>
                <a:spLocks noEditPoints="1"/>
              </p:cNvSpPr>
              <p:nvPr/>
            </p:nvSpPr>
            <p:spPr bwMode="auto">
              <a:xfrm>
                <a:off x="575" y="2143"/>
                <a:ext cx="176" cy="95"/>
              </a:xfrm>
              <a:custGeom>
                <a:avLst/>
                <a:gdLst>
                  <a:gd name="T0" fmla="*/ 0 w 176"/>
                  <a:gd name="T1" fmla="*/ 0 h 95"/>
                  <a:gd name="T2" fmla="*/ 176 w 176"/>
                  <a:gd name="T3" fmla="*/ 0 h 95"/>
                  <a:gd name="T4" fmla="*/ 176 w 176"/>
                  <a:gd name="T5" fmla="*/ 95 h 95"/>
                  <a:gd name="T6" fmla="*/ 0 w 176"/>
                  <a:gd name="T7" fmla="*/ 95 h 95"/>
                  <a:gd name="T8" fmla="*/ 0 w 176"/>
                  <a:gd name="T9" fmla="*/ 0 h 95"/>
                  <a:gd name="T10" fmla="*/ 9 w 176"/>
                  <a:gd name="T11" fmla="*/ 0 h 95"/>
                  <a:gd name="T12" fmla="*/ 176 w 176"/>
                  <a:gd name="T13" fmla="*/ 0 h 95"/>
                  <a:gd name="T14" fmla="*/ 176 w 176"/>
                  <a:gd name="T15" fmla="*/ 90 h 95"/>
                  <a:gd name="T16" fmla="*/ 9 w 176"/>
                  <a:gd name="T17" fmla="*/ 90 h 95"/>
                  <a:gd name="T18" fmla="*/ 9 w 176"/>
                  <a:gd name="T19" fmla="*/ 0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6" h="95">
                    <a:moveTo>
                      <a:pt x="0" y="0"/>
                    </a:moveTo>
                    <a:lnTo>
                      <a:pt x="176" y="0"/>
                    </a:lnTo>
                    <a:lnTo>
                      <a:pt x="176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176" y="0"/>
                    </a:lnTo>
                    <a:lnTo>
                      <a:pt x="176" y="90"/>
                    </a:lnTo>
                    <a:lnTo>
                      <a:pt x="9" y="9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7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5" name="Freeform 204"/>
              <p:cNvSpPr>
                <a:spLocks noEditPoints="1"/>
              </p:cNvSpPr>
              <p:nvPr/>
            </p:nvSpPr>
            <p:spPr bwMode="auto">
              <a:xfrm>
                <a:off x="584" y="2143"/>
                <a:ext cx="167" cy="90"/>
              </a:xfrm>
              <a:custGeom>
                <a:avLst/>
                <a:gdLst>
                  <a:gd name="T0" fmla="*/ 0 w 167"/>
                  <a:gd name="T1" fmla="*/ 0 h 90"/>
                  <a:gd name="T2" fmla="*/ 167 w 167"/>
                  <a:gd name="T3" fmla="*/ 0 h 90"/>
                  <a:gd name="T4" fmla="*/ 167 w 167"/>
                  <a:gd name="T5" fmla="*/ 90 h 90"/>
                  <a:gd name="T6" fmla="*/ 0 w 167"/>
                  <a:gd name="T7" fmla="*/ 90 h 90"/>
                  <a:gd name="T8" fmla="*/ 0 w 167"/>
                  <a:gd name="T9" fmla="*/ 0 h 90"/>
                  <a:gd name="T10" fmla="*/ 10 w 167"/>
                  <a:gd name="T11" fmla="*/ 0 h 90"/>
                  <a:gd name="T12" fmla="*/ 167 w 167"/>
                  <a:gd name="T13" fmla="*/ 0 h 90"/>
                  <a:gd name="T14" fmla="*/ 167 w 167"/>
                  <a:gd name="T15" fmla="*/ 84 h 90"/>
                  <a:gd name="T16" fmla="*/ 10 w 167"/>
                  <a:gd name="T17" fmla="*/ 84 h 90"/>
                  <a:gd name="T18" fmla="*/ 10 w 167"/>
                  <a:gd name="T19" fmla="*/ 0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7" h="90">
                    <a:moveTo>
                      <a:pt x="0" y="0"/>
                    </a:moveTo>
                    <a:lnTo>
                      <a:pt x="167" y="0"/>
                    </a:lnTo>
                    <a:lnTo>
                      <a:pt x="167" y="90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67" y="0"/>
                    </a:lnTo>
                    <a:lnTo>
                      <a:pt x="167" y="84"/>
                    </a:lnTo>
                    <a:lnTo>
                      <a:pt x="10" y="8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6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6" name="Freeform 205"/>
              <p:cNvSpPr>
                <a:spLocks noEditPoints="1"/>
              </p:cNvSpPr>
              <p:nvPr/>
            </p:nvSpPr>
            <p:spPr bwMode="auto">
              <a:xfrm>
                <a:off x="594" y="2143"/>
                <a:ext cx="157" cy="84"/>
              </a:xfrm>
              <a:custGeom>
                <a:avLst/>
                <a:gdLst>
                  <a:gd name="T0" fmla="*/ 0 w 157"/>
                  <a:gd name="T1" fmla="*/ 0 h 84"/>
                  <a:gd name="T2" fmla="*/ 157 w 157"/>
                  <a:gd name="T3" fmla="*/ 0 h 84"/>
                  <a:gd name="T4" fmla="*/ 157 w 157"/>
                  <a:gd name="T5" fmla="*/ 84 h 84"/>
                  <a:gd name="T6" fmla="*/ 0 w 157"/>
                  <a:gd name="T7" fmla="*/ 84 h 84"/>
                  <a:gd name="T8" fmla="*/ 0 w 157"/>
                  <a:gd name="T9" fmla="*/ 0 h 84"/>
                  <a:gd name="T10" fmla="*/ 10 w 157"/>
                  <a:gd name="T11" fmla="*/ 0 h 84"/>
                  <a:gd name="T12" fmla="*/ 157 w 157"/>
                  <a:gd name="T13" fmla="*/ 0 h 84"/>
                  <a:gd name="T14" fmla="*/ 157 w 157"/>
                  <a:gd name="T15" fmla="*/ 79 h 84"/>
                  <a:gd name="T16" fmla="*/ 10 w 157"/>
                  <a:gd name="T17" fmla="*/ 79 h 84"/>
                  <a:gd name="T18" fmla="*/ 10 w 157"/>
                  <a:gd name="T19" fmla="*/ 0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7" h="84">
                    <a:moveTo>
                      <a:pt x="0" y="0"/>
                    </a:moveTo>
                    <a:lnTo>
                      <a:pt x="157" y="0"/>
                    </a:lnTo>
                    <a:lnTo>
                      <a:pt x="157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57" y="0"/>
                    </a:lnTo>
                    <a:lnTo>
                      <a:pt x="157" y="79"/>
                    </a:lnTo>
                    <a:lnTo>
                      <a:pt x="10" y="7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5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7" name="Freeform 206"/>
              <p:cNvSpPr>
                <a:spLocks noEditPoints="1"/>
              </p:cNvSpPr>
              <p:nvPr/>
            </p:nvSpPr>
            <p:spPr bwMode="auto">
              <a:xfrm>
                <a:off x="604" y="2143"/>
                <a:ext cx="147" cy="79"/>
              </a:xfrm>
              <a:custGeom>
                <a:avLst/>
                <a:gdLst>
                  <a:gd name="T0" fmla="*/ 0 w 147"/>
                  <a:gd name="T1" fmla="*/ 0 h 79"/>
                  <a:gd name="T2" fmla="*/ 147 w 147"/>
                  <a:gd name="T3" fmla="*/ 0 h 79"/>
                  <a:gd name="T4" fmla="*/ 147 w 147"/>
                  <a:gd name="T5" fmla="*/ 79 h 79"/>
                  <a:gd name="T6" fmla="*/ 0 w 147"/>
                  <a:gd name="T7" fmla="*/ 79 h 79"/>
                  <a:gd name="T8" fmla="*/ 0 w 147"/>
                  <a:gd name="T9" fmla="*/ 0 h 79"/>
                  <a:gd name="T10" fmla="*/ 10 w 147"/>
                  <a:gd name="T11" fmla="*/ 0 h 79"/>
                  <a:gd name="T12" fmla="*/ 147 w 147"/>
                  <a:gd name="T13" fmla="*/ 0 h 79"/>
                  <a:gd name="T14" fmla="*/ 147 w 147"/>
                  <a:gd name="T15" fmla="*/ 74 h 79"/>
                  <a:gd name="T16" fmla="*/ 10 w 147"/>
                  <a:gd name="T17" fmla="*/ 74 h 79"/>
                  <a:gd name="T18" fmla="*/ 10 w 147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7" h="7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47" y="0"/>
                    </a:lnTo>
                    <a:lnTo>
                      <a:pt x="147" y="74"/>
                    </a:lnTo>
                    <a:lnTo>
                      <a:pt x="10" y="7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4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8" name="Freeform 207"/>
              <p:cNvSpPr>
                <a:spLocks noEditPoints="1"/>
              </p:cNvSpPr>
              <p:nvPr/>
            </p:nvSpPr>
            <p:spPr bwMode="auto">
              <a:xfrm>
                <a:off x="614" y="2143"/>
                <a:ext cx="137" cy="74"/>
              </a:xfrm>
              <a:custGeom>
                <a:avLst/>
                <a:gdLst>
                  <a:gd name="T0" fmla="*/ 0 w 137"/>
                  <a:gd name="T1" fmla="*/ 0 h 74"/>
                  <a:gd name="T2" fmla="*/ 137 w 137"/>
                  <a:gd name="T3" fmla="*/ 0 h 74"/>
                  <a:gd name="T4" fmla="*/ 137 w 137"/>
                  <a:gd name="T5" fmla="*/ 74 h 74"/>
                  <a:gd name="T6" fmla="*/ 0 w 137"/>
                  <a:gd name="T7" fmla="*/ 74 h 74"/>
                  <a:gd name="T8" fmla="*/ 0 w 137"/>
                  <a:gd name="T9" fmla="*/ 0 h 74"/>
                  <a:gd name="T10" fmla="*/ 10 w 137"/>
                  <a:gd name="T11" fmla="*/ 0 h 74"/>
                  <a:gd name="T12" fmla="*/ 137 w 137"/>
                  <a:gd name="T13" fmla="*/ 0 h 74"/>
                  <a:gd name="T14" fmla="*/ 137 w 137"/>
                  <a:gd name="T15" fmla="*/ 69 h 74"/>
                  <a:gd name="T16" fmla="*/ 10 w 137"/>
                  <a:gd name="T17" fmla="*/ 69 h 74"/>
                  <a:gd name="T18" fmla="*/ 10 w 137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74">
                    <a:moveTo>
                      <a:pt x="0" y="0"/>
                    </a:moveTo>
                    <a:lnTo>
                      <a:pt x="137" y="0"/>
                    </a:lnTo>
                    <a:lnTo>
                      <a:pt x="137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37" y="0"/>
                    </a:lnTo>
                    <a:lnTo>
                      <a:pt x="137" y="69"/>
                    </a:lnTo>
                    <a:lnTo>
                      <a:pt x="10" y="6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9" name="Freeform 208"/>
              <p:cNvSpPr>
                <a:spLocks noEditPoints="1"/>
              </p:cNvSpPr>
              <p:nvPr/>
            </p:nvSpPr>
            <p:spPr bwMode="auto">
              <a:xfrm>
                <a:off x="624" y="2143"/>
                <a:ext cx="127" cy="69"/>
              </a:xfrm>
              <a:custGeom>
                <a:avLst/>
                <a:gdLst>
                  <a:gd name="T0" fmla="*/ 0 w 127"/>
                  <a:gd name="T1" fmla="*/ 0 h 69"/>
                  <a:gd name="T2" fmla="*/ 127 w 127"/>
                  <a:gd name="T3" fmla="*/ 0 h 69"/>
                  <a:gd name="T4" fmla="*/ 127 w 127"/>
                  <a:gd name="T5" fmla="*/ 69 h 69"/>
                  <a:gd name="T6" fmla="*/ 0 w 127"/>
                  <a:gd name="T7" fmla="*/ 69 h 69"/>
                  <a:gd name="T8" fmla="*/ 0 w 127"/>
                  <a:gd name="T9" fmla="*/ 0 h 69"/>
                  <a:gd name="T10" fmla="*/ 9 w 127"/>
                  <a:gd name="T11" fmla="*/ 0 h 69"/>
                  <a:gd name="T12" fmla="*/ 127 w 127"/>
                  <a:gd name="T13" fmla="*/ 0 h 69"/>
                  <a:gd name="T14" fmla="*/ 127 w 127"/>
                  <a:gd name="T15" fmla="*/ 63 h 69"/>
                  <a:gd name="T16" fmla="*/ 9 w 127"/>
                  <a:gd name="T17" fmla="*/ 63 h 69"/>
                  <a:gd name="T18" fmla="*/ 9 w 127"/>
                  <a:gd name="T19" fmla="*/ 0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6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127" y="0"/>
                    </a:lnTo>
                    <a:lnTo>
                      <a:pt x="127" y="63"/>
                    </a:lnTo>
                    <a:lnTo>
                      <a:pt x="9" y="6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0" name="Freeform 209"/>
              <p:cNvSpPr>
                <a:spLocks noEditPoints="1"/>
              </p:cNvSpPr>
              <p:nvPr/>
            </p:nvSpPr>
            <p:spPr bwMode="auto">
              <a:xfrm>
                <a:off x="633" y="2143"/>
                <a:ext cx="118" cy="63"/>
              </a:xfrm>
              <a:custGeom>
                <a:avLst/>
                <a:gdLst>
                  <a:gd name="T0" fmla="*/ 0 w 118"/>
                  <a:gd name="T1" fmla="*/ 0 h 63"/>
                  <a:gd name="T2" fmla="*/ 118 w 118"/>
                  <a:gd name="T3" fmla="*/ 0 h 63"/>
                  <a:gd name="T4" fmla="*/ 118 w 118"/>
                  <a:gd name="T5" fmla="*/ 63 h 63"/>
                  <a:gd name="T6" fmla="*/ 0 w 118"/>
                  <a:gd name="T7" fmla="*/ 63 h 63"/>
                  <a:gd name="T8" fmla="*/ 0 w 118"/>
                  <a:gd name="T9" fmla="*/ 0 h 63"/>
                  <a:gd name="T10" fmla="*/ 10 w 118"/>
                  <a:gd name="T11" fmla="*/ 0 h 63"/>
                  <a:gd name="T12" fmla="*/ 118 w 118"/>
                  <a:gd name="T13" fmla="*/ 0 h 63"/>
                  <a:gd name="T14" fmla="*/ 118 w 118"/>
                  <a:gd name="T15" fmla="*/ 58 h 63"/>
                  <a:gd name="T16" fmla="*/ 10 w 118"/>
                  <a:gd name="T17" fmla="*/ 58 h 63"/>
                  <a:gd name="T18" fmla="*/ 10 w 118"/>
                  <a:gd name="T19" fmla="*/ 0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" h="63">
                    <a:moveTo>
                      <a:pt x="0" y="0"/>
                    </a:moveTo>
                    <a:lnTo>
                      <a:pt x="118" y="0"/>
                    </a:lnTo>
                    <a:lnTo>
                      <a:pt x="118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18" y="0"/>
                    </a:lnTo>
                    <a:lnTo>
                      <a:pt x="118" y="58"/>
                    </a:lnTo>
                    <a:lnTo>
                      <a:pt x="10" y="5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2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1" name="Freeform 210"/>
              <p:cNvSpPr>
                <a:spLocks noEditPoints="1"/>
              </p:cNvSpPr>
              <p:nvPr/>
            </p:nvSpPr>
            <p:spPr bwMode="auto">
              <a:xfrm>
                <a:off x="643" y="2143"/>
                <a:ext cx="108" cy="58"/>
              </a:xfrm>
              <a:custGeom>
                <a:avLst/>
                <a:gdLst>
                  <a:gd name="T0" fmla="*/ 0 w 108"/>
                  <a:gd name="T1" fmla="*/ 0 h 58"/>
                  <a:gd name="T2" fmla="*/ 108 w 108"/>
                  <a:gd name="T3" fmla="*/ 0 h 58"/>
                  <a:gd name="T4" fmla="*/ 108 w 108"/>
                  <a:gd name="T5" fmla="*/ 58 h 58"/>
                  <a:gd name="T6" fmla="*/ 0 w 108"/>
                  <a:gd name="T7" fmla="*/ 58 h 58"/>
                  <a:gd name="T8" fmla="*/ 0 w 108"/>
                  <a:gd name="T9" fmla="*/ 0 h 58"/>
                  <a:gd name="T10" fmla="*/ 10 w 108"/>
                  <a:gd name="T11" fmla="*/ 0 h 58"/>
                  <a:gd name="T12" fmla="*/ 108 w 108"/>
                  <a:gd name="T13" fmla="*/ 0 h 58"/>
                  <a:gd name="T14" fmla="*/ 108 w 108"/>
                  <a:gd name="T15" fmla="*/ 53 h 58"/>
                  <a:gd name="T16" fmla="*/ 10 w 108"/>
                  <a:gd name="T17" fmla="*/ 53 h 58"/>
                  <a:gd name="T18" fmla="*/ 10 w 108"/>
                  <a:gd name="T19" fmla="*/ 0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8" h="5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08" y="0"/>
                    </a:lnTo>
                    <a:lnTo>
                      <a:pt x="108" y="53"/>
                    </a:lnTo>
                    <a:lnTo>
                      <a:pt x="10" y="5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2" name="Freeform 211"/>
              <p:cNvSpPr>
                <a:spLocks noEditPoints="1"/>
              </p:cNvSpPr>
              <p:nvPr/>
            </p:nvSpPr>
            <p:spPr bwMode="auto">
              <a:xfrm>
                <a:off x="653" y="2143"/>
                <a:ext cx="98" cy="53"/>
              </a:xfrm>
              <a:custGeom>
                <a:avLst/>
                <a:gdLst>
                  <a:gd name="T0" fmla="*/ 0 w 98"/>
                  <a:gd name="T1" fmla="*/ 0 h 53"/>
                  <a:gd name="T2" fmla="*/ 98 w 98"/>
                  <a:gd name="T3" fmla="*/ 0 h 53"/>
                  <a:gd name="T4" fmla="*/ 98 w 98"/>
                  <a:gd name="T5" fmla="*/ 53 h 53"/>
                  <a:gd name="T6" fmla="*/ 0 w 98"/>
                  <a:gd name="T7" fmla="*/ 53 h 53"/>
                  <a:gd name="T8" fmla="*/ 0 w 98"/>
                  <a:gd name="T9" fmla="*/ 0 h 53"/>
                  <a:gd name="T10" fmla="*/ 10 w 98"/>
                  <a:gd name="T11" fmla="*/ 0 h 53"/>
                  <a:gd name="T12" fmla="*/ 98 w 98"/>
                  <a:gd name="T13" fmla="*/ 0 h 53"/>
                  <a:gd name="T14" fmla="*/ 98 w 98"/>
                  <a:gd name="T15" fmla="*/ 47 h 53"/>
                  <a:gd name="T16" fmla="*/ 10 w 98"/>
                  <a:gd name="T17" fmla="*/ 47 h 53"/>
                  <a:gd name="T18" fmla="*/ 10 w 98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8" h="53">
                    <a:moveTo>
                      <a:pt x="0" y="0"/>
                    </a:moveTo>
                    <a:lnTo>
                      <a:pt x="98" y="0"/>
                    </a:lnTo>
                    <a:lnTo>
                      <a:pt x="98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98" y="0"/>
                    </a:lnTo>
                    <a:lnTo>
                      <a:pt x="98" y="47"/>
                    </a:lnTo>
                    <a:lnTo>
                      <a:pt x="10" y="4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/>
            </p:nvSpPr>
            <p:spPr bwMode="auto">
              <a:xfrm>
                <a:off x="663" y="2143"/>
                <a:ext cx="88" cy="47"/>
              </a:xfrm>
              <a:custGeom>
                <a:avLst/>
                <a:gdLst>
                  <a:gd name="T0" fmla="*/ 0 w 88"/>
                  <a:gd name="T1" fmla="*/ 0 h 47"/>
                  <a:gd name="T2" fmla="*/ 88 w 88"/>
                  <a:gd name="T3" fmla="*/ 0 h 47"/>
                  <a:gd name="T4" fmla="*/ 88 w 88"/>
                  <a:gd name="T5" fmla="*/ 47 h 47"/>
                  <a:gd name="T6" fmla="*/ 0 w 88"/>
                  <a:gd name="T7" fmla="*/ 47 h 47"/>
                  <a:gd name="T8" fmla="*/ 0 w 88"/>
                  <a:gd name="T9" fmla="*/ 0 h 47"/>
                  <a:gd name="T10" fmla="*/ 10 w 88"/>
                  <a:gd name="T11" fmla="*/ 0 h 47"/>
                  <a:gd name="T12" fmla="*/ 88 w 88"/>
                  <a:gd name="T13" fmla="*/ 0 h 47"/>
                  <a:gd name="T14" fmla="*/ 88 w 88"/>
                  <a:gd name="T15" fmla="*/ 42 h 47"/>
                  <a:gd name="T16" fmla="*/ 10 w 88"/>
                  <a:gd name="T17" fmla="*/ 42 h 47"/>
                  <a:gd name="T18" fmla="*/ 10 w 88"/>
                  <a:gd name="T19" fmla="*/ 0 h 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" h="47">
                    <a:moveTo>
                      <a:pt x="0" y="0"/>
                    </a:moveTo>
                    <a:lnTo>
                      <a:pt x="88" y="0"/>
                    </a:lnTo>
                    <a:lnTo>
                      <a:pt x="88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88" y="0"/>
                    </a:lnTo>
                    <a:lnTo>
                      <a:pt x="88" y="42"/>
                    </a:lnTo>
                    <a:lnTo>
                      <a:pt x="10" y="4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/>
            </p:nvSpPr>
            <p:spPr bwMode="auto">
              <a:xfrm>
                <a:off x="673" y="2143"/>
                <a:ext cx="78" cy="42"/>
              </a:xfrm>
              <a:custGeom>
                <a:avLst/>
                <a:gdLst>
                  <a:gd name="T0" fmla="*/ 0 w 78"/>
                  <a:gd name="T1" fmla="*/ 0 h 42"/>
                  <a:gd name="T2" fmla="*/ 78 w 78"/>
                  <a:gd name="T3" fmla="*/ 0 h 42"/>
                  <a:gd name="T4" fmla="*/ 78 w 78"/>
                  <a:gd name="T5" fmla="*/ 42 h 42"/>
                  <a:gd name="T6" fmla="*/ 0 w 78"/>
                  <a:gd name="T7" fmla="*/ 42 h 42"/>
                  <a:gd name="T8" fmla="*/ 0 w 78"/>
                  <a:gd name="T9" fmla="*/ 0 h 42"/>
                  <a:gd name="T10" fmla="*/ 9 w 78"/>
                  <a:gd name="T11" fmla="*/ 0 h 42"/>
                  <a:gd name="T12" fmla="*/ 78 w 78"/>
                  <a:gd name="T13" fmla="*/ 0 h 42"/>
                  <a:gd name="T14" fmla="*/ 78 w 78"/>
                  <a:gd name="T15" fmla="*/ 37 h 42"/>
                  <a:gd name="T16" fmla="*/ 9 w 78"/>
                  <a:gd name="T17" fmla="*/ 37 h 42"/>
                  <a:gd name="T18" fmla="*/ 9 w 78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" h="42">
                    <a:moveTo>
                      <a:pt x="0" y="0"/>
                    </a:moveTo>
                    <a:lnTo>
                      <a:pt x="78" y="0"/>
                    </a:lnTo>
                    <a:lnTo>
                      <a:pt x="78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78" y="0"/>
                    </a:lnTo>
                    <a:lnTo>
                      <a:pt x="78" y="37"/>
                    </a:lnTo>
                    <a:lnTo>
                      <a:pt x="9" y="3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5" name="Freeform 214"/>
              <p:cNvSpPr>
                <a:spLocks noEditPoints="1"/>
              </p:cNvSpPr>
              <p:nvPr/>
            </p:nvSpPr>
            <p:spPr bwMode="auto">
              <a:xfrm>
                <a:off x="682" y="2143"/>
                <a:ext cx="69" cy="37"/>
              </a:xfrm>
              <a:custGeom>
                <a:avLst/>
                <a:gdLst>
                  <a:gd name="T0" fmla="*/ 0 w 69"/>
                  <a:gd name="T1" fmla="*/ 0 h 37"/>
                  <a:gd name="T2" fmla="*/ 69 w 69"/>
                  <a:gd name="T3" fmla="*/ 0 h 37"/>
                  <a:gd name="T4" fmla="*/ 69 w 69"/>
                  <a:gd name="T5" fmla="*/ 37 h 37"/>
                  <a:gd name="T6" fmla="*/ 0 w 69"/>
                  <a:gd name="T7" fmla="*/ 37 h 37"/>
                  <a:gd name="T8" fmla="*/ 0 w 69"/>
                  <a:gd name="T9" fmla="*/ 0 h 37"/>
                  <a:gd name="T10" fmla="*/ 10 w 69"/>
                  <a:gd name="T11" fmla="*/ 0 h 37"/>
                  <a:gd name="T12" fmla="*/ 69 w 69"/>
                  <a:gd name="T13" fmla="*/ 0 h 37"/>
                  <a:gd name="T14" fmla="*/ 69 w 69"/>
                  <a:gd name="T15" fmla="*/ 31 h 37"/>
                  <a:gd name="T16" fmla="*/ 10 w 69"/>
                  <a:gd name="T17" fmla="*/ 31 h 37"/>
                  <a:gd name="T18" fmla="*/ 10 w 69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9" h="37">
                    <a:moveTo>
                      <a:pt x="0" y="0"/>
                    </a:moveTo>
                    <a:lnTo>
                      <a:pt x="69" y="0"/>
                    </a:lnTo>
                    <a:lnTo>
                      <a:pt x="69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69" y="0"/>
                    </a:lnTo>
                    <a:lnTo>
                      <a:pt x="69" y="31"/>
                    </a:lnTo>
                    <a:lnTo>
                      <a:pt x="10" y="3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6" name="Freeform 215"/>
              <p:cNvSpPr>
                <a:spLocks noEditPoints="1"/>
              </p:cNvSpPr>
              <p:nvPr/>
            </p:nvSpPr>
            <p:spPr bwMode="auto">
              <a:xfrm>
                <a:off x="692" y="2143"/>
                <a:ext cx="59" cy="31"/>
              </a:xfrm>
              <a:custGeom>
                <a:avLst/>
                <a:gdLst>
                  <a:gd name="T0" fmla="*/ 0 w 59"/>
                  <a:gd name="T1" fmla="*/ 0 h 31"/>
                  <a:gd name="T2" fmla="*/ 59 w 59"/>
                  <a:gd name="T3" fmla="*/ 0 h 31"/>
                  <a:gd name="T4" fmla="*/ 59 w 59"/>
                  <a:gd name="T5" fmla="*/ 31 h 31"/>
                  <a:gd name="T6" fmla="*/ 0 w 59"/>
                  <a:gd name="T7" fmla="*/ 31 h 31"/>
                  <a:gd name="T8" fmla="*/ 0 w 59"/>
                  <a:gd name="T9" fmla="*/ 0 h 31"/>
                  <a:gd name="T10" fmla="*/ 10 w 59"/>
                  <a:gd name="T11" fmla="*/ 0 h 31"/>
                  <a:gd name="T12" fmla="*/ 59 w 59"/>
                  <a:gd name="T13" fmla="*/ 0 h 31"/>
                  <a:gd name="T14" fmla="*/ 59 w 59"/>
                  <a:gd name="T15" fmla="*/ 26 h 31"/>
                  <a:gd name="T16" fmla="*/ 10 w 59"/>
                  <a:gd name="T17" fmla="*/ 26 h 31"/>
                  <a:gd name="T18" fmla="*/ 10 w 59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9" h="31">
                    <a:moveTo>
                      <a:pt x="0" y="0"/>
                    </a:moveTo>
                    <a:lnTo>
                      <a:pt x="59" y="0"/>
                    </a:lnTo>
                    <a:lnTo>
                      <a:pt x="59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9" y="0"/>
                    </a:lnTo>
                    <a:lnTo>
                      <a:pt x="59" y="26"/>
                    </a:lnTo>
                    <a:lnTo>
                      <a:pt x="10" y="2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7" name="Freeform 216"/>
              <p:cNvSpPr>
                <a:spLocks noEditPoints="1"/>
              </p:cNvSpPr>
              <p:nvPr/>
            </p:nvSpPr>
            <p:spPr bwMode="auto">
              <a:xfrm>
                <a:off x="702" y="2143"/>
                <a:ext cx="49" cy="26"/>
              </a:xfrm>
              <a:custGeom>
                <a:avLst/>
                <a:gdLst>
                  <a:gd name="T0" fmla="*/ 0 w 49"/>
                  <a:gd name="T1" fmla="*/ 0 h 26"/>
                  <a:gd name="T2" fmla="*/ 49 w 49"/>
                  <a:gd name="T3" fmla="*/ 0 h 26"/>
                  <a:gd name="T4" fmla="*/ 49 w 49"/>
                  <a:gd name="T5" fmla="*/ 26 h 26"/>
                  <a:gd name="T6" fmla="*/ 0 w 49"/>
                  <a:gd name="T7" fmla="*/ 26 h 26"/>
                  <a:gd name="T8" fmla="*/ 0 w 49"/>
                  <a:gd name="T9" fmla="*/ 0 h 26"/>
                  <a:gd name="T10" fmla="*/ 10 w 49"/>
                  <a:gd name="T11" fmla="*/ 0 h 26"/>
                  <a:gd name="T12" fmla="*/ 49 w 49"/>
                  <a:gd name="T13" fmla="*/ 0 h 26"/>
                  <a:gd name="T14" fmla="*/ 49 w 49"/>
                  <a:gd name="T15" fmla="*/ 21 h 26"/>
                  <a:gd name="T16" fmla="*/ 10 w 49"/>
                  <a:gd name="T17" fmla="*/ 21 h 26"/>
                  <a:gd name="T18" fmla="*/ 10 w 49"/>
                  <a:gd name="T19" fmla="*/ 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26">
                    <a:moveTo>
                      <a:pt x="0" y="0"/>
                    </a:moveTo>
                    <a:lnTo>
                      <a:pt x="49" y="0"/>
                    </a:lnTo>
                    <a:lnTo>
                      <a:pt x="49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10" y="2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8" name="Freeform 217"/>
              <p:cNvSpPr>
                <a:spLocks noEditPoints="1"/>
              </p:cNvSpPr>
              <p:nvPr/>
            </p:nvSpPr>
            <p:spPr bwMode="auto">
              <a:xfrm>
                <a:off x="712" y="2143"/>
                <a:ext cx="39" cy="21"/>
              </a:xfrm>
              <a:custGeom>
                <a:avLst/>
                <a:gdLst>
                  <a:gd name="T0" fmla="*/ 0 w 39"/>
                  <a:gd name="T1" fmla="*/ 0 h 21"/>
                  <a:gd name="T2" fmla="*/ 39 w 39"/>
                  <a:gd name="T3" fmla="*/ 0 h 21"/>
                  <a:gd name="T4" fmla="*/ 39 w 39"/>
                  <a:gd name="T5" fmla="*/ 21 h 21"/>
                  <a:gd name="T6" fmla="*/ 0 w 39"/>
                  <a:gd name="T7" fmla="*/ 21 h 21"/>
                  <a:gd name="T8" fmla="*/ 0 w 39"/>
                  <a:gd name="T9" fmla="*/ 0 h 21"/>
                  <a:gd name="T10" fmla="*/ 10 w 39"/>
                  <a:gd name="T11" fmla="*/ 0 h 21"/>
                  <a:gd name="T12" fmla="*/ 39 w 39"/>
                  <a:gd name="T13" fmla="*/ 0 h 21"/>
                  <a:gd name="T14" fmla="*/ 39 w 39"/>
                  <a:gd name="T15" fmla="*/ 16 h 21"/>
                  <a:gd name="T16" fmla="*/ 10 w 39"/>
                  <a:gd name="T17" fmla="*/ 16 h 21"/>
                  <a:gd name="T18" fmla="*/ 10 w 39"/>
                  <a:gd name="T19" fmla="*/ 0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21">
                    <a:moveTo>
                      <a:pt x="0" y="0"/>
                    </a:moveTo>
                    <a:lnTo>
                      <a:pt x="39" y="0"/>
                    </a:lnTo>
                    <a:lnTo>
                      <a:pt x="3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9" y="0"/>
                    </a:lnTo>
                    <a:lnTo>
                      <a:pt x="39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9" name="Freeform 218"/>
              <p:cNvSpPr>
                <a:spLocks noEditPoints="1"/>
              </p:cNvSpPr>
              <p:nvPr/>
            </p:nvSpPr>
            <p:spPr bwMode="auto">
              <a:xfrm>
                <a:off x="722" y="2143"/>
                <a:ext cx="29" cy="16"/>
              </a:xfrm>
              <a:custGeom>
                <a:avLst/>
                <a:gdLst>
                  <a:gd name="T0" fmla="*/ 0 w 29"/>
                  <a:gd name="T1" fmla="*/ 0 h 16"/>
                  <a:gd name="T2" fmla="*/ 29 w 29"/>
                  <a:gd name="T3" fmla="*/ 0 h 16"/>
                  <a:gd name="T4" fmla="*/ 29 w 29"/>
                  <a:gd name="T5" fmla="*/ 16 h 16"/>
                  <a:gd name="T6" fmla="*/ 0 w 29"/>
                  <a:gd name="T7" fmla="*/ 16 h 16"/>
                  <a:gd name="T8" fmla="*/ 0 w 29"/>
                  <a:gd name="T9" fmla="*/ 0 h 16"/>
                  <a:gd name="T10" fmla="*/ 9 w 29"/>
                  <a:gd name="T11" fmla="*/ 0 h 16"/>
                  <a:gd name="T12" fmla="*/ 29 w 29"/>
                  <a:gd name="T13" fmla="*/ 0 h 16"/>
                  <a:gd name="T14" fmla="*/ 29 w 29"/>
                  <a:gd name="T15" fmla="*/ 10 h 16"/>
                  <a:gd name="T16" fmla="*/ 9 w 29"/>
                  <a:gd name="T17" fmla="*/ 10 h 16"/>
                  <a:gd name="T18" fmla="*/ 9 w 29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" h="16">
                    <a:moveTo>
                      <a:pt x="0" y="0"/>
                    </a:moveTo>
                    <a:lnTo>
                      <a:pt x="29" y="0"/>
                    </a:lnTo>
                    <a:lnTo>
                      <a:pt x="29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9" y="0"/>
                    </a:lnTo>
                    <a:lnTo>
                      <a:pt x="29" y="10"/>
                    </a:lnTo>
                    <a:lnTo>
                      <a:pt x="9" y="1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0" name="Freeform 219"/>
              <p:cNvSpPr>
                <a:spLocks noEditPoints="1"/>
              </p:cNvSpPr>
              <p:nvPr/>
            </p:nvSpPr>
            <p:spPr bwMode="auto">
              <a:xfrm>
                <a:off x="731" y="2143"/>
                <a:ext cx="20" cy="10"/>
              </a:xfrm>
              <a:custGeom>
                <a:avLst/>
                <a:gdLst>
                  <a:gd name="T0" fmla="*/ 0 w 20"/>
                  <a:gd name="T1" fmla="*/ 0 h 10"/>
                  <a:gd name="T2" fmla="*/ 20 w 20"/>
                  <a:gd name="T3" fmla="*/ 0 h 10"/>
                  <a:gd name="T4" fmla="*/ 20 w 20"/>
                  <a:gd name="T5" fmla="*/ 10 h 10"/>
                  <a:gd name="T6" fmla="*/ 0 w 20"/>
                  <a:gd name="T7" fmla="*/ 10 h 10"/>
                  <a:gd name="T8" fmla="*/ 0 w 20"/>
                  <a:gd name="T9" fmla="*/ 0 h 10"/>
                  <a:gd name="T10" fmla="*/ 10 w 20"/>
                  <a:gd name="T11" fmla="*/ 0 h 10"/>
                  <a:gd name="T12" fmla="*/ 20 w 20"/>
                  <a:gd name="T13" fmla="*/ 0 h 10"/>
                  <a:gd name="T14" fmla="*/ 20 w 20"/>
                  <a:gd name="T15" fmla="*/ 5 h 10"/>
                  <a:gd name="T16" fmla="*/ 10 w 20"/>
                  <a:gd name="T17" fmla="*/ 5 h 10"/>
                  <a:gd name="T18" fmla="*/ 10 w 2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" h="10">
                    <a:moveTo>
                      <a:pt x="0" y="0"/>
                    </a:moveTo>
                    <a:lnTo>
                      <a:pt x="20" y="0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0" y="0"/>
                    </a:lnTo>
                    <a:lnTo>
                      <a:pt x="20" y="5"/>
                    </a:lnTo>
                    <a:lnTo>
                      <a:pt x="10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1" name="Freeform 220"/>
              <p:cNvSpPr>
                <a:spLocks noEditPoints="1"/>
              </p:cNvSpPr>
              <p:nvPr/>
            </p:nvSpPr>
            <p:spPr bwMode="auto">
              <a:xfrm>
                <a:off x="741" y="2143"/>
                <a:ext cx="10" cy="5"/>
              </a:xfrm>
              <a:custGeom>
                <a:avLst/>
                <a:gdLst>
                  <a:gd name="T0" fmla="*/ 0 w 10"/>
                  <a:gd name="T1" fmla="*/ 0 h 5"/>
                  <a:gd name="T2" fmla="*/ 10 w 10"/>
                  <a:gd name="T3" fmla="*/ 0 h 5"/>
                  <a:gd name="T4" fmla="*/ 10 w 10"/>
                  <a:gd name="T5" fmla="*/ 5 h 5"/>
                  <a:gd name="T6" fmla="*/ 0 w 10"/>
                  <a:gd name="T7" fmla="*/ 5 h 5"/>
                  <a:gd name="T8" fmla="*/ 0 w 10"/>
                  <a:gd name="T9" fmla="*/ 0 h 5"/>
                  <a:gd name="T10" fmla="*/ 10 w 10"/>
                  <a:gd name="T11" fmla="*/ 0 h 5"/>
                  <a:gd name="T12" fmla="*/ 10 w 10"/>
                  <a:gd name="T13" fmla="*/ 0 h 5"/>
                  <a:gd name="T14" fmla="*/ 10 w 10"/>
                  <a:gd name="T15" fmla="*/ 0 h 5"/>
                  <a:gd name="T16" fmla="*/ 10 w 10"/>
                  <a:gd name="T17" fmla="*/ 0 h 5"/>
                  <a:gd name="T18" fmla="*/ 10 w 10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168" y="2143"/>
                <a:ext cx="583" cy="3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3" name="Freeform 222"/>
              <p:cNvSpPr>
                <a:spLocks noEditPoints="1"/>
              </p:cNvSpPr>
              <p:nvPr/>
            </p:nvSpPr>
            <p:spPr bwMode="auto">
              <a:xfrm>
                <a:off x="168" y="2143"/>
                <a:ext cx="583" cy="318"/>
              </a:xfrm>
              <a:custGeom>
                <a:avLst/>
                <a:gdLst>
                  <a:gd name="T0" fmla="*/ 0 w 583"/>
                  <a:gd name="T1" fmla="*/ 0 h 318"/>
                  <a:gd name="T2" fmla="*/ 583 w 583"/>
                  <a:gd name="T3" fmla="*/ 0 h 318"/>
                  <a:gd name="T4" fmla="*/ 583 w 583"/>
                  <a:gd name="T5" fmla="*/ 318 h 318"/>
                  <a:gd name="T6" fmla="*/ 0 w 583"/>
                  <a:gd name="T7" fmla="*/ 318 h 318"/>
                  <a:gd name="T8" fmla="*/ 0 w 583"/>
                  <a:gd name="T9" fmla="*/ 0 h 318"/>
                  <a:gd name="T10" fmla="*/ 10 w 583"/>
                  <a:gd name="T11" fmla="*/ 0 h 318"/>
                  <a:gd name="T12" fmla="*/ 583 w 583"/>
                  <a:gd name="T13" fmla="*/ 0 h 318"/>
                  <a:gd name="T14" fmla="*/ 583 w 583"/>
                  <a:gd name="T15" fmla="*/ 313 h 318"/>
                  <a:gd name="T16" fmla="*/ 10 w 583"/>
                  <a:gd name="T17" fmla="*/ 313 h 318"/>
                  <a:gd name="T18" fmla="*/ 10 w 583"/>
                  <a:gd name="T19" fmla="*/ 0 h 3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83" h="318">
                    <a:moveTo>
                      <a:pt x="0" y="0"/>
                    </a:moveTo>
                    <a:lnTo>
                      <a:pt x="583" y="0"/>
                    </a:lnTo>
                    <a:lnTo>
                      <a:pt x="583" y="318"/>
                    </a:lnTo>
                    <a:lnTo>
                      <a:pt x="0" y="31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83" y="0"/>
                    </a:lnTo>
                    <a:lnTo>
                      <a:pt x="583" y="313"/>
                    </a:lnTo>
                    <a:lnTo>
                      <a:pt x="10" y="31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4" name="Freeform 223"/>
              <p:cNvSpPr>
                <a:spLocks noEditPoints="1"/>
              </p:cNvSpPr>
              <p:nvPr/>
            </p:nvSpPr>
            <p:spPr bwMode="auto">
              <a:xfrm>
                <a:off x="178" y="2143"/>
                <a:ext cx="573" cy="313"/>
              </a:xfrm>
              <a:custGeom>
                <a:avLst/>
                <a:gdLst>
                  <a:gd name="T0" fmla="*/ 0 w 573"/>
                  <a:gd name="T1" fmla="*/ 0 h 313"/>
                  <a:gd name="T2" fmla="*/ 573 w 573"/>
                  <a:gd name="T3" fmla="*/ 0 h 313"/>
                  <a:gd name="T4" fmla="*/ 573 w 573"/>
                  <a:gd name="T5" fmla="*/ 313 h 313"/>
                  <a:gd name="T6" fmla="*/ 0 w 573"/>
                  <a:gd name="T7" fmla="*/ 313 h 313"/>
                  <a:gd name="T8" fmla="*/ 0 w 573"/>
                  <a:gd name="T9" fmla="*/ 0 h 313"/>
                  <a:gd name="T10" fmla="*/ 9 w 573"/>
                  <a:gd name="T11" fmla="*/ 0 h 313"/>
                  <a:gd name="T12" fmla="*/ 573 w 573"/>
                  <a:gd name="T13" fmla="*/ 0 h 313"/>
                  <a:gd name="T14" fmla="*/ 573 w 573"/>
                  <a:gd name="T15" fmla="*/ 307 h 313"/>
                  <a:gd name="T16" fmla="*/ 9 w 573"/>
                  <a:gd name="T17" fmla="*/ 307 h 313"/>
                  <a:gd name="T18" fmla="*/ 9 w 573"/>
                  <a:gd name="T19" fmla="*/ 0 h 3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73" h="313">
                    <a:moveTo>
                      <a:pt x="0" y="0"/>
                    </a:moveTo>
                    <a:lnTo>
                      <a:pt x="573" y="0"/>
                    </a:lnTo>
                    <a:lnTo>
                      <a:pt x="573" y="313"/>
                    </a:lnTo>
                    <a:lnTo>
                      <a:pt x="0" y="313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573" y="0"/>
                    </a:lnTo>
                    <a:lnTo>
                      <a:pt x="573" y="307"/>
                    </a:lnTo>
                    <a:lnTo>
                      <a:pt x="9" y="30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4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5" name="Freeform 224"/>
              <p:cNvSpPr>
                <a:spLocks noEditPoints="1"/>
              </p:cNvSpPr>
              <p:nvPr/>
            </p:nvSpPr>
            <p:spPr bwMode="auto">
              <a:xfrm>
                <a:off x="187" y="2143"/>
                <a:ext cx="564" cy="307"/>
              </a:xfrm>
              <a:custGeom>
                <a:avLst/>
                <a:gdLst>
                  <a:gd name="T0" fmla="*/ 0 w 564"/>
                  <a:gd name="T1" fmla="*/ 0 h 307"/>
                  <a:gd name="T2" fmla="*/ 564 w 564"/>
                  <a:gd name="T3" fmla="*/ 0 h 307"/>
                  <a:gd name="T4" fmla="*/ 564 w 564"/>
                  <a:gd name="T5" fmla="*/ 307 h 307"/>
                  <a:gd name="T6" fmla="*/ 0 w 564"/>
                  <a:gd name="T7" fmla="*/ 307 h 307"/>
                  <a:gd name="T8" fmla="*/ 0 w 564"/>
                  <a:gd name="T9" fmla="*/ 0 h 307"/>
                  <a:gd name="T10" fmla="*/ 10 w 564"/>
                  <a:gd name="T11" fmla="*/ 0 h 307"/>
                  <a:gd name="T12" fmla="*/ 564 w 564"/>
                  <a:gd name="T13" fmla="*/ 0 h 307"/>
                  <a:gd name="T14" fmla="*/ 564 w 564"/>
                  <a:gd name="T15" fmla="*/ 302 h 307"/>
                  <a:gd name="T16" fmla="*/ 10 w 564"/>
                  <a:gd name="T17" fmla="*/ 302 h 307"/>
                  <a:gd name="T18" fmla="*/ 10 w 564"/>
                  <a:gd name="T19" fmla="*/ 0 h 3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4" h="307">
                    <a:moveTo>
                      <a:pt x="0" y="0"/>
                    </a:moveTo>
                    <a:lnTo>
                      <a:pt x="564" y="0"/>
                    </a:lnTo>
                    <a:lnTo>
                      <a:pt x="564" y="307"/>
                    </a:lnTo>
                    <a:lnTo>
                      <a:pt x="0" y="30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64" y="0"/>
                    </a:lnTo>
                    <a:lnTo>
                      <a:pt x="564" y="302"/>
                    </a:lnTo>
                    <a:lnTo>
                      <a:pt x="10" y="30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6" name="Freeform 225"/>
              <p:cNvSpPr>
                <a:spLocks noEditPoints="1"/>
              </p:cNvSpPr>
              <p:nvPr/>
            </p:nvSpPr>
            <p:spPr bwMode="auto">
              <a:xfrm>
                <a:off x="197" y="2143"/>
                <a:ext cx="554" cy="302"/>
              </a:xfrm>
              <a:custGeom>
                <a:avLst/>
                <a:gdLst>
                  <a:gd name="T0" fmla="*/ 0 w 554"/>
                  <a:gd name="T1" fmla="*/ 0 h 302"/>
                  <a:gd name="T2" fmla="*/ 554 w 554"/>
                  <a:gd name="T3" fmla="*/ 0 h 302"/>
                  <a:gd name="T4" fmla="*/ 554 w 554"/>
                  <a:gd name="T5" fmla="*/ 302 h 302"/>
                  <a:gd name="T6" fmla="*/ 0 w 554"/>
                  <a:gd name="T7" fmla="*/ 302 h 302"/>
                  <a:gd name="T8" fmla="*/ 0 w 554"/>
                  <a:gd name="T9" fmla="*/ 0 h 302"/>
                  <a:gd name="T10" fmla="*/ 10 w 554"/>
                  <a:gd name="T11" fmla="*/ 0 h 302"/>
                  <a:gd name="T12" fmla="*/ 554 w 554"/>
                  <a:gd name="T13" fmla="*/ 0 h 302"/>
                  <a:gd name="T14" fmla="*/ 554 w 554"/>
                  <a:gd name="T15" fmla="*/ 297 h 302"/>
                  <a:gd name="T16" fmla="*/ 10 w 554"/>
                  <a:gd name="T17" fmla="*/ 297 h 302"/>
                  <a:gd name="T18" fmla="*/ 10 w 554"/>
                  <a:gd name="T19" fmla="*/ 0 h 3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4" h="302">
                    <a:moveTo>
                      <a:pt x="0" y="0"/>
                    </a:moveTo>
                    <a:lnTo>
                      <a:pt x="554" y="0"/>
                    </a:lnTo>
                    <a:lnTo>
                      <a:pt x="554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54" y="0"/>
                    </a:lnTo>
                    <a:lnTo>
                      <a:pt x="554" y="297"/>
                    </a:lnTo>
                    <a:lnTo>
                      <a:pt x="10" y="29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4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7" name="Freeform 226"/>
              <p:cNvSpPr>
                <a:spLocks noEditPoints="1"/>
              </p:cNvSpPr>
              <p:nvPr/>
            </p:nvSpPr>
            <p:spPr bwMode="auto">
              <a:xfrm>
                <a:off x="207" y="2143"/>
                <a:ext cx="544" cy="297"/>
              </a:xfrm>
              <a:custGeom>
                <a:avLst/>
                <a:gdLst>
                  <a:gd name="T0" fmla="*/ 0 w 544"/>
                  <a:gd name="T1" fmla="*/ 0 h 297"/>
                  <a:gd name="T2" fmla="*/ 544 w 544"/>
                  <a:gd name="T3" fmla="*/ 0 h 297"/>
                  <a:gd name="T4" fmla="*/ 544 w 544"/>
                  <a:gd name="T5" fmla="*/ 297 h 297"/>
                  <a:gd name="T6" fmla="*/ 0 w 544"/>
                  <a:gd name="T7" fmla="*/ 297 h 297"/>
                  <a:gd name="T8" fmla="*/ 0 w 544"/>
                  <a:gd name="T9" fmla="*/ 0 h 297"/>
                  <a:gd name="T10" fmla="*/ 10 w 544"/>
                  <a:gd name="T11" fmla="*/ 0 h 297"/>
                  <a:gd name="T12" fmla="*/ 544 w 544"/>
                  <a:gd name="T13" fmla="*/ 0 h 297"/>
                  <a:gd name="T14" fmla="*/ 544 w 544"/>
                  <a:gd name="T15" fmla="*/ 291 h 297"/>
                  <a:gd name="T16" fmla="*/ 10 w 544"/>
                  <a:gd name="T17" fmla="*/ 291 h 297"/>
                  <a:gd name="T18" fmla="*/ 10 w 544"/>
                  <a:gd name="T19" fmla="*/ 0 h 2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44" h="297">
                    <a:moveTo>
                      <a:pt x="0" y="0"/>
                    </a:moveTo>
                    <a:lnTo>
                      <a:pt x="544" y="0"/>
                    </a:lnTo>
                    <a:lnTo>
                      <a:pt x="544" y="297"/>
                    </a:lnTo>
                    <a:lnTo>
                      <a:pt x="0" y="29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44" y="0"/>
                    </a:lnTo>
                    <a:lnTo>
                      <a:pt x="544" y="291"/>
                    </a:lnTo>
                    <a:lnTo>
                      <a:pt x="10" y="29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3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8" name="Freeform 227"/>
              <p:cNvSpPr>
                <a:spLocks noEditPoints="1"/>
              </p:cNvSpPr>
              <p:nvPr/>
            </p:nvSpPr>
            <p:spPr bwMode="auto">
              <a:xfrm>
                <a:off x="217" y="2143"/>
                <a:ext cx="534" cy="291"/>
              </a:xfrm>
              <a:custGeom>
                <a:avLst/>
                <a:gdLst>
                  <a:gd name="T0" fmla="*/ 0 w 534"/>
                  <a:gd name="T1" fmla="*/ 0 h 291"/>
                  <a:gd name="T2" fmla="*/ 534 w 534"/>
                  <a:gd name="T3" fmla="*/ 0 h 291"/>
                  <a:gd name="T4" fmla="*/ 534 w 534"/>
                  <a:gd name="T5" fmla="*/ 291 h 291"/>
                  <a:gd name="T6" fmla="*/ 0 w 534"/>
                  <a:gd name="T7" fmla="*/ 291 h 291"/>
                  <a:gd name="T8" fmla="*/ 0 w 534"/>
                  <a:gd name="T9" fmla="*/ 0 h 291"/>
                  <a:gd name="T10" fmla="*/ 10 w 534"/>
                  <a:gd name="T11" fmla="*/ 0 h 291"/>
                  <a:gd name="T12" fmla="*/ 534 w 534"/>
                  <a:gd name="T13" fmla="*/ 0 h 291"/>
                  <a:gd name="T14" fmla="*/ 534 w 534"/>
                  <a:gd name="T15" fmla="*/ 286 h 291"/>
                  <a:gd name="T16" fmla="*/ 10 w 534"/>
                  <a:gd name="T17" fmla="*/ 286 h 291"/>
                  <a:gd name="T18" fmla="*/ 10 w 534"/>
                  <a:gd name="T19" fmla="*/ 0 h 2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34" h="291">
                    <a:moveTo>
                      <a:pt x="0" y="0"/>
                    </a:moveTo>
                    <a:lnTo>
                      <a:pt x="534" y="0"/>
                    </a:lnTo>
                    <a:lnTo>
                      <a:pt x="534" y="291"/>
                    </a:lnTo>
                    <a:lnTo>
                      <a:pt x="0" y="29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34" y="0"/>
                    </a:lnTo>
                    <a:lnTo>
                      <a:pt x="534" y="286"/>
                    </a:lnTo>
                    <a:lnTo>
                      <a:pt x="10" y="28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4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9" name="Freeform 228"/>
              <p:cNvSpPr>
                <a:spLocks noEditPoints="1"/>
              </p:cNvSpPr>
              <p:nvPr/>
            </p:nvSpPr>
            <p:spPr bwMode="auto">
              <a:xfrm>
                <a:off x="227" y="2143"/>
                <a:ext cx="524" cy="286"/>
              </a:xfrm>
              <a:custGeom>
                <a:avLst/>
                <a:gdLst>
                  <a:gd name="T0" fmla="*/ 0 w 524"/>
                  <a:gd name="T1" fmla="*/ 0 h 286"/>
                  <a:gd name="T2" fmla="*/ 524 w 524"/>
                  <a:gd name="T3" fmla="*/ 0 h 286"/>
                  <a:gd name="T4" fmla="*/ 524 w 524"/>
                  <a:gd name="T5" fmla="*/ 286 h 286"/>
                  <a:gd name="T6" fmla="*/ 0 w 524"/>
                  <a:gd name="T7" fmla="*/ 286 h 286"/>
                  <a:gd name="T8" fmla="*/ 0 w 524"/>
                  <a:gd name="T9" fmla="*/ 0 h 286"/>
                  <a:gd name="T10" fmla="*/ 9 w 524"/>
                  <a:gd name="T11" fmla="*/ 0 h 286"/>
                  <a:gd name="T12" fmla="*/ 524 w 524"/>
                  <a:gd name="T13" fmla="*/ 0 h 286"/>
                  <a:gd name="T14" fmla="*/ 524 w 524"/>
                  <a:gd name="T15" fmla="*/ 281 h 286"/>
                  <a:gd name="T16" fmla="*/ 9 w 524"/>
                  <a:gd name="T17" fmla="*/ 281 h 286"/>
                  <a:gd name="T18" fmla="*/ 9 w 524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4" h="286">
                    <a:moveTo>
                      <a:pt x="0" y="0"/>
                    </a:moveTo>
                    <a:lnTo>
                      <a:pt x="524" y="0"/>
                    </a:lnTo>
                    <a:lnTo>
                      <a:pt x="524" y="286"/>
                    </a:lnTo>
                    <a:lnTo>
                      <a:pt x="0" y="28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524" y="0"/>
                    </a:lnTo>
                    <a:lnTo>
                      <a:pt x="524" y="281"/>
                    </a:lnTo>
                    <a:lnTo>
                      <a:pt x="9" y="28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40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0" name="Freeform 229"/>
              <p:cNvSpPr>
                <a:spLocks noEditPoints="1"/>
              </p:cNvSpPr>
              <p:nvPr/>
            </p:nvSpPr>
            <p:spPr bwMode="auto">
              <a:xfrm>
                <a:off x="236" y="2143"/>
                <a:ext cx="515" cy="281"/>
              </a:xfrm>
              <a:custGeom>
                <a:avLst/>
                <a:gdLst>
                  <a:gd name="T0" fmla="*/ 0 w 515"/>
                  <a:gd name="T1" fmla="*/ 0 h 281"/>
                  <a:gd name="T2" fmla="*/ 515 w 515"/>
                  <a:gd name="T3" fmla="*/ 0 h 281"/>
                  <a:gd name="T4" fmla="*/ 515 w 515"/>
                  <a:gd name="T5" fmla="*/ 281 h 281"/>
                  <a:gd name="T6" fmla="*/ 0 w 515"/>
                  <a:gd name="T7" fmla="*/ 281 h 281"/>
                  <a:gd name="T8" fmla="*/ 0 w 515"/>
                  <a:gd name="T9" fmla="*/ 0 h 281"/>
                  <a:gd name="T10" fmla="*/ 10 w 515"/>
                  <a:gd name="T11" fmla="*/ 0 h 281"/>
                  <a:gd name="T12" fmla="*/ 515 w 515"/>
                  <a:gd name="T13" fmla="*/ 0 h 281"/>
                  <a:gd name="T14" fmla="*/ 515 w 515"/>
                  <a:gd name="T15" fmla="*/ 275 h 281"/>
                  <a:gd name="T16" fmla="*/ 10 w 515"/>
                  <a:gd name="T17" fmla="*/ 275 h 281"/>
                  <a:gd name="T18" fmla="*/ 10 w 515"/>
                  <a:gd name="T19" fmla="*/ 0 h 2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5" h="281">
                    <a:moveTo>
                      <a:pt x="0" y="0"/>
                    </a:moveTo>
                    <a:lnTo>
                      <a:pt x="515" y="0"/>
                    </a:lnTo>
                    <a:lnTo>
                      <a:pt x="515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15" y="0"/>
                    </a:lnTo>
                    <a:lnTo>
                      <a:pt x="515" y="275"/>
                    </a:lnTo>
                    <a:lnTo>
                      <a:pt x="10" y="27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1" name="Freeform 230"/>
              <p:cNvSpPr>
                <a:spLocks noEditPoints="1"/>
              </p:cNvSpPr>
              <p:nvPr/>
            </p:nvSpPr>
            <p:spPr bwMode="auto">
              <a:xfrm>
                <a:off x="246" y="2143"/>
                <a:ext cx="505" cy="275"/>
              </a:xfrm>
              <a:custGeom>
                <a:avLst/>
                <a:gdLst>
                  <a:gd name="T0" fmla="*/ 0 w 505"/>
                  <a:gd name="T1" fmla="*/ 0 h 275"/>
                  <a:gd name="T2" fmla="*/ 505 w 505"/>
                  <a:gd name="T3" fmla="*/ 0 h 275"/>
                  <a:gd name="T4" fmla="*/ 505 w 505"/>
                  <a:gd name="T5" fmla="*/ 275 h 275"/>
                  <a:gd name="T6" fmla="*/ 0 w 505"/>
                  <a:gd name="T7" fmla="*/ 275 h 275"/>
                  <a:gd name="T8" fmla="*/ 0 w 505"/>
                  <a:gd name="T9" fmla="*/ 0 h 275"/>
                  <a:gd name="T10" fmla="*/ 10 w 505"/>
                  <a:gd name="T11" fmla="*/ 0 h 275"/>
                  <a:gd name="T12" fmla="*/ 505 w 505"/>
                  <a:gd name="T13" fmla="*/ 0 h 275"/>
                  <a:gd name="T14" fmla="*/ 505 w 505"/>
                  <a:gd name="T15" fmla="*/ 270 h 275"/>
                  <a:gd name="T16" fmla="*/ 10 w 505"/>
                  <a:gd name="T17" fmla="*/ 270 h 275"/>
                  <a:gd name="T18" fmla="*/ 10 w 505"/>
                  <a:gd name="T19" fmla="*/ 0 h 2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5" h="275">
                    <a:moveTo>
                      <a:pt x="0" y="0"/>
                    </a:moveTo>
                    <a:lnTo>
                      <a:pt x="505" y="0"/>
                    </a:lnTo>
                    <a:lnTo>
                      <a:pt x="505" y="275"/>
                    </a:lnTo>
                    <a:lnTo>
                      <a:pt x="0" y="27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05" y="0"/>
                    </a:lnTo>
                    <a:lnTo>
                      <a:pt x="505" y="270"/>
                    </a:lnTo>
                    <a:lnTo>
                      <a:pt x="10" y="27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2" name="Freeform 231"/>
              <p:cNvSpPr>
                <a:spLocks noEditPoints="1"/>
              </p:cNvSpPr>
              <p:nvPr/>
            </p:nvSpPr>
            <p:spPr bwMode="auto">
              <a:xfrm>
                <a:off x="256" y="2143"/>
                <a:ext cx="495" cy="270"/>
              </a:xfrm>
              <a:custGeom>
                <a:avLst/>
                <a:gdLst>
                  <a:gd name="T0" fmla="*/ 0 w 495"/>
                  <a:gd name="T1" fmla="*/ 0 h 270"/>
                  <a:gd name="T2" fmla="*/ 495 w 495"/>
                  <a:gd name="T3" fmla="*/ 0 h 270"/>
                  <a:gd name="T4" fmla="*/ 495 w 495"/>
                  <a:gd name="T5" fmla="*/ 270 h 270"/>
                  <a:gd name="T6" fmla="*/ 0 w 495"/>
                  <a:gd name="T7" fmla="*/ 270 h 270"/>
                  <a:gd name="T8" fmla="*/ 0 w 495"/>
                  <a:gd name="T9" fmla="*/ 0 h 270"/>
                  <a:gd name="T10" fmla="*/ 10 w 495"/>
                  <a:gd name="T11" fmla="*/ 0 h 270"/>
                  <a:gd name="T12" fmla="*/ 495 w 495"/>
                  <a:gd name="T13" fmla="*/ 0 h 270"/>
                  <a:gd name="T14" fmla="*/ 495 w 495"/>
                  <a:gd name="T15" fmla="*/ 265 h 270"/>
                  <a:gd name="T16" fmla="*/ 10 w 495"/>
                  <a:gd name="T17" fmla="*/ 265 h 270"/>
                  <a:gd name="T18" fmla="*/ 10 w 495"/>
                  <a:gd name="T19" fmla="*/ 0 h 2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5" h="270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70"/>
                    </a:lnTo>
                    <a:lnTo>
                      <a:pt x="0" y="27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95" y="0"/>
                    </a:lnTo>
                    <a:lnTo>
                      <a:pt x="495" y="265"/>
                    </a:lnTo>
                    <a:lnTo>
                      <a:pt x="10" y="26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3" name="Freeform 232"/>
              <p:cNvSpPr>
                <a:spLocks noEditPoints="1"/>
              </p:cNvSpPr>
              <p:nvPr/>
            </p:nvSpPr>
            <p:spPr bwMode="auto">
              <a:xfrm>
                <a:off x="266" y="2143"/>
                <a:ext cx="485" cy="265"/>
              </a:xfrm>
              <a:custGeom>
                <a:avLst/>
                <a:gdLst>
                  <a:gd name="T0" fmla="*/ 0 w 485"/>
                  <a:gd name="T1" fmla="*/ 0 h 265"/>
                  <a:gd name="T2" fmla="*/ 485 w 485"/>
                  <a:gd name="T3" fmla="*/ 0 h 265"/>
                  <a:gd name="T4" fmla="*/ 485 w 485"/>
                  <a:gd name="T5" fmla="*/ 265 h 265"/>
                  <a:gd name="T6" fmla="*/ 0 w 485"/>
                  <a:gd name="T7" fmla="*/ 265 h 265"/>
                  <a:gd name="T8" fmla="*/ 0 w 485"/>
                  <a:gd name="T9" fmla="*/ 0 h 265"/>
                  <a:gd name="T10" fmla="*/ 10 w 485"/>
                  <a:gd name="T11" fmla="*/ 0 h 265"/>
                  <a:gd name="T12" fmla="*/ 485 w 485"/>
                  <a:gd name="T13" fmla="*/ 0 h 265"/>
                  <a:gd name="T14" fmla="*/ 485 w 485"/>
                  <a:gd name="T15" fmla="*/ 259 h 265"/>
                  <a:gd name="T16" fmla="*/ 10 w 485"/>
                  <a:gd name="T17" fmla="*/ 259 h 265"/>
                  <a:gd name="T18" fmla="*/ 10 w 485"/>
                  <a:gd name="T19" fmla="*/ 0 h 2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5" h="265">
                    <a:moveTo>
                      <a:pt x="0" y="0"/>
                    </a:moveTo>
                    <a:lnTo>
                      <a:pt x="485" y="0"/>
                    </a:lnTo>
                    <a:lnTo>
                      <a:pt x="485" y="265"/>
                    </a:lnTo>
                    <a:lnTo>
                      <a:pt x="0" y="26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85" y="0"/>
                    </a:lnTo>
                    <a:lnTo>
                      <a:pt x="485" y="259"/>
                    </a:lnTo>
                    <a:lnTo>
                      <a:pt x="10" y="25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A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4" name="Freeform 233"/>
              <p:cNvSpPr>
                <a:spLocks noEditPoints="1"/>
              </p:cNvSpPr>
              <p:nvPr/>
            </p:nvSpPr>
            <p:spPr bwMode="auto">
              <a:xfrm>
                <a:off x="276" y="2143"/>
                <a:ext cx="475" cy="259"/>
              </a:xfrm>
              <a:custGeom>
                <a:avLst/>
                <a:gdLst>
                  <a:gd name="T0" fmla="*/ 0 w 475"/>
                  <a:gd name="T1" fmla="*/ 0 h 259"/>
                  <a:gd name="T2" fmla="*/ 475 w 475"/>
                  <a:gd name="T3" fmla="*/ 0 h 259"/>
                  <a:gd name="T4" fmla="*/ 475 w 475"/>
                  <a:gd name="T5" fmla="*/ 259 h 259"/>
                  <a:gd name="T6" fmla="*/ 0 w 475"/>
                  <a:gd name="T7" fmla="*/ 259 h 259"/>
                  <a:gd name="T8" fmla="*/ 0 w 475"/>
                  <a:gd name="T9" fmla="*/ 0 h 259"/>
                  <a:gd name="T10" fmla="*/ 9 w 475"/>
                  <a:gd name="T11" fmla="*/ 0 h 259"/>
                  <a:gd name="T12" fmla="*/ 475 w 475"/>
                  <a:gd name="T13" fmla="*/ 0 h 259"/>
                  <a:gd name="T14" fmla="*/ 475 w 475"/>
                  <a:gd name="T15" fmla="*/ 254 h 259"/>
                  <a:gd name="T16" fmla="*/ 9 w 475"/>
                  <a:gd name="T17" fmla="*/ 254 h 259"/>
                  <a:gd name="T18" fmla="*/ 9 w 475"/>
                  <a:gd name="T19" fmla="*/ 0 h 2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75" h="259">
                    <a:moveTo>
                      <a:pt x="0" y="0"/>
                    </a:moveTo>
                    <a:lnTo>
                      <a:pt x="475" y="0"/>
                    </a:lnTo>
                    <a:lnTo>
                      <a:pt x="475" y="259"/>
                    </a:lnTo>
                    <a:lnTo>
                      <a:pt x="0" y="259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475" y="0"/>
                    </a:lnTo>
                    <a:lnTo>
                      <a:pt x="475" y="254"/>
                    </a:lnTo>
                    <a:lnTo>
                      <a:pt x="9" y="25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9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5" name="Freeform 234"/>
              <p:cNvSpPr>
                <a:spLocks noEditPoints="1"/>
              </p:cNvSpPr>
              <p:nvPr/>
            </p:nvSpPr>
            <p:spPr bwMode="auto">
              <a:xfrm>
                <a:off x="285" y="2143"/>
                <a:ext cx="466" cy="254"/>
              </a:xfrm>
              <a:custGeom>
                <a:avLst/>
                <a:gdLst>
                  <a:gd name="T0" fmla="*/ 0 w 466"/>
                  <a:gd name="T1" fmla="*/ 0 h 254"/>
                  <a:gd name="T2" fmla="*/ 466 w 466"/>
                  <a:gd name="T3" fmla="*/ 0 h 254"/>
                  <a:gd name="T4" fmla="*/ 466 w 466"/>
                  <a:gd name="T5" fmla="*/ 254 h 254"/>
                  <a:gd name="T6" fmla="*/ 0 w 466"/>
                  <a:gd name="T7" fmla="*/ 254 h 254"/>
                  <a:gd name="T8" fmla="*/ 0 w 466"/>
                  <a:gd name="T9" fmla="*/ 0 h 254"/>
                  <a:gd name="T10" fmla="*/ 10 w 466"/>
                  <a:gd name="T11" fmla="*/ 0 h 254"/>
                  <a:gd name="T12" fmla="*/ 466 w 466"/>
                  <a:gd name="T13" fmla="*/ 0 h 254"/>
                  <a:gd name="T14" fmla="*/ 466 w 466"/>
                  <a:gd name="T15" fmla="*/ 249 h 254"/>
                  <a:gd name="T16" fmla="*/ 10 w 466"/>
                  <a:gd name="T17" fmla="*/ 249 h 254"/>
                  <a:gd name="T18" fmla="*/ 10 w 466"/>
                  <a:gd name="T19" fmla="*/ 0 h 2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66" h="254">
                    <a:moveTo>
                      <a:pt x="0" y="0"/>
                    </a:moveTo>
                    <a:lnTo>
                      <a:pt x="466" y="0"/>
                    </a:lnTo>
                    <a:lnTo>
                      <a:pt x="466" y="254"/>
                    </a:lnTo>
                    <a:lnTo>
                      <a:pt x="0" y="25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66" y="0"/>
                    </a:lnTo>
                    <a:lnTo>
                      <a:pt x="466" y="249"/>
                    </a:lnTo>
                    <a:lnTo>
                      <a:pt x="10" y="24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6" name="Freeform 235"/>
              <p:cNvSpPr>
                <a:spLocks noEditPoints="1"/>
              </p:cNvSpPr>
              <p:nvPr/>
            </p:nvSpPr>
            <p:spPr bwMode="auto">
              <a:xfrm>
                <a:off x="295" y="2143"/>
                <a:ext cx="456" cy="249"/>
              </a:xfrm>
              <a:custGeom>
                <a:avLst/>
                <a:gdLst>
                  <a:gd name="T0" fmla="*/ 0 w 456"/>
                  <a:gd name="T1" fmla="*/ 0 h 249"/>
                  <a:gd name="T2" fmla="*/ 456 w 456"/>
                  <a:gd name="T3" fmla="*/ 0 h 249"/>
                  <a:gd name="T4" fmla="*/ 456 w 456"/>
                  <a:gd name="T5" fmla="*/ 249 h 249"/>
                  <a:gd name="T6" fmla="*/ 0 w 456"/>
                  <a:gd name="T7" fmla="*/ 249 h 249"/>
                  <a:gd name="T8" fmla="*/ 0 w 456"/>
                  <a:gd name="T9" fmla="*/ 0 h 249"/>
                  <a:gd name="T10" fmla="*/ 10 w 456"/>
                  <a:gd name="T11" fmla="*/ 0 h 249"/>
                  <a:gd name="T12" fmla="*/ 456 w 456"/>
                  <a:gd name="T13" fmla="*/ 0 h 249"/>
                  <a:gd name="T14" fmla="*/ 456 w 456"/>
                  <a:gd name="T15" fmla="*/ 244 h 249"/>
                  <a:gd name="T16" fmla="*/ 10 w 456"/>
                  <a:gd name="T17" fmla="*/ 244 h 249"/>
                  <a:gd name="T18" fmla="*/ 10 w 456"/>
                  <a:gd name="T19" fmla="*/ 0 h 2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6" h="249">
                    <a:moveTo>
                      <a:pt x="0" y="0"/>
                    </a:moveTo>
                    <a:lnTo>
                      <a:pt x="456" y="0"/>
                    </a:lnTo>
                    <a:lnTo>
                      <a:pt x="456" y="249"/>
                    </a:lnTo>
                    <a:lnTo>
                      <a:pt x="0" y="24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56" y="0"/>
                    </a:lnTo>
                    <a:lnTo>
                      <a:pt x="456" y="244"/>
                    </a:lnTo>
                    <a:lnTo>
                      <a:pt x="10" y="24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6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7" name="Freeform 236"/>
              <p:cNvSpPr>
                <a:spLocks noEditPoints="1"/>
              </p:cNvSpPr>
              <p:nvPr/>
            </p:nvSpPr>
            <p:spPr bwMode="auto">
              <a:xfrm>
                <a:off x="305" y="2143"/>
                <a:ext cx="446" cy="244"/>
              </a:xfrm>
              <a:custGeom>
                <a:avLst/>
                <a:gdLst>
                  <a:gd name="T0" fmla="*/ 0 w 446"/>
                  <a:gd name="T1" fmla="*/ 0 h 244"/>
                  <a:gd name="T2" fmla="*/ 446 w 446"/>
                  <a:gd name="T3" fmla="*/ 0 h 244"/>
                  <a:gd name="T4" fmla="*/ 446 w 446"/>
                  <a:gd name="T5" fmla="*/ 244 h 244"/>
                  <a:gd name="T6" fmla="*/ 0 w 446"/>
                  <a:gd name="T7" fmla="*/ 244 h 244"/>
                  <a:gd name="T8" fmla="*/ 0 w 446"/>
                  <a:gd name="T9" fmla="*/ 0 h 244"/>
                  <a:gd name="T10" fmla="*/ 10 w 446"/>
                  <a:gd name="T11" fmla="*/ 0 h 244"/>
                  <a:gd name="T12" fmla="*/ 446 w 446"/>
                  <a:gd name="T13" fmla="*/ 0 h 244"/>
                  <a:gd name="T14" fmla="*/ 446 w 446"/>
                  <a:gd name="T15" fmla="*/ 238 h 244"/>
                  <a:gd name="T16" fmla="*/ 10 w 446"/>
                  <a:gd name="T17" fmla="*/ 238 h 244"/>
                  <a:gd name="T18" fmla="*/ 10 w 446"/>
                  <a:gd name="T19" fmla="*/ 0 h 2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6" h="244">
                    <a:moveTo>
                      <a:pt x="0" y="0"/>
                    </a:moveTo>
                    <a:lnTo>
                      <a:pt x="446" y="0"/>
                    </a:lnTo>
                    <a:lnTo>
                      <a:pt x="446" y="244"/>
                    </a:lnTo>
                    <a:lnTo>
                      <a:pt x="0" y="24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46" y="0"/>
                    </a:lnTo>
                    <a:lnTo>
                      <a:pt x="446" y="238"/>
                    </a:lnTo>
                    <a:lnTo>
                      <a:pt x="10" y="23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4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8" name="Freeform 237"/>
              <p:cNvSpPr>
                <a:spLocks noEditPoints="1"/>
              </p:cNvSpPr>
              <p:nvPr/>
            </p:nvSpPr>
            <p:spPr bwMode="auto">
              <a:xfrm>
                <a:off x="315" y="2143"/>
                <a:ext cx="436" cy="238"/>
              </a:xfrm>
              <a:custGeom>
                <a:avLst/>
                <a:gdLst>
                  <a:gd name="T0" fmla="*/ 0 w 436"/>
                  <a:gd name="T1" fmla="*/ 0 h 238"/>
                  <a:gd name="T2" fmla="*/ 436 w 436"/>
                  <a:gd name="T3" fmla="*/ 0 h 238"/>
                  <a:gd name="T4" fmla="*/ 436 w 436"/>
                  <a:gd name="T5" fmla="*/ 238 h 238"/>
                  <a:gd name="T6" fmla="*/ 0 w 436"/>
                  <a:gd name="T7" fmla="*/ 238 h 238"/>
                  <a:gd name="T8" fmla="*/ 0 w 436"/>
                  <a:gd name="T9" fmla="*/ 0 h 238"/>
                  <a:gd name="T10" fmla="*/ 10 w 436"/>
                  <a:gd name="T11" fmla="*/ 0 h 238"/>
                  <a:gd name="T12" fmla="*/ 436 w 436"/>
                  <a:gd name="T13" fmla="*/ 0 h 238"/>
                  <a:gd name="T14" fmla="*/ 436 w 436"/>
                  <a:gd name="T15" fmla="*/ 233 h 238"/>
                  <a:gd name="T16" fmla="*/ 10 w 436"/>
                  <a:gd name="T17" fmla="*/ 233 h 238"/>
                  <a:gd name="T18" fmla="*/ 10 w 436"/>
                  <a:gd name="T19" fmla="*/ 0 h 2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6" h="238">
                    <a:moveTo>
                      <a:pt x="0" y="0"/>
                    </a:moveTo>
                    <a:lnTo>
                      <a:pt x="436" y="0"/>
                    </a:lnTo>
                    <a:lnTo>
                      <a:pt x="436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36" y="0"/>
                    </a:lnTo>
                    <a:lnTo>
                      <a:pt x="436" y="233"/>
                    </a:lnTo>
                    <a:lnTo>
                      <a:pt x="10" y="23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32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9" name="Freeform 238"/>
              <p:cNvSpPr>
                <a:spLocks noEditPoints="1"/>
              </p:cNvSpPr>
              <p:nvPr/>
            </p:nvSpPr>
            <p:spPr bwMode="auto">
              <a:xfrm>
                <a:off x="325" y="2143"/>
                <a:ext cx="426" cy="233"/>
              </a:xfrm>
              <a:custGeom>
                <a:avLst/>
                <a:gdLst>
                  <a:gd name="T0" fmla="*/ 0 w 426"/>
                  <a:gd name="T1" fmla="*/ 0 h 233"/>
                  <a:gd name="T2" fmla="*/ 426 w 426"/>
                  <a:gd name="T3" fmla="*/ 0 h 233"/>
                  <a:gd name="T4" fmla="*/ 426 w 426"/>
                  <a:gd name="T5" fmla="*/ 233 h 233"/>
                  <a:gd name="T6" fmla="*/ 0 w 426"/>
                  <a:gd name="T7" fmla="*/ 233 h 233"/>
                  <a:gd name="T8" fmla="*/ 0 w 426"/>
                  <a:gd name="T9" fmla="*/ 0 h 233"/>
                  <a:gd name="T10" fmla="*/ 9 w 426"/>
                  <a:gd name="T11" fmla="*/ 0 h 233"/>
                  <a:gd name="T12" fmla="*/ 426 w 426"/>
                  <a:gd name="T13" fmla="*/ 0 h 233"/>
                  <a:gd name="T14" fmla="*/ 426 w 426"/>
                  <a:gd name="T15" fmla="*/ 228 h 233"/>
                  <a:gd name="T16" fmla="*/ 9 w 426"/>
                  <a:gd name="T17" fmla="*/ 228 h 233"/>
                  <a:gd name="T18" fmla="*/ 9 w 426"/>
                  <a:gd name="T19" fmla="*/ 0 h 2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26" h="233">
                    <a:moveTo>
                      <a:pt x="0" y="0"/>
                    </a:moveTo>
                    <a:lnTo>
                      <a:pt x="426" y="0"/>
                    </a:lnTo>
                    <a:lnTo>
                      <a:pt x="426" y="233"/>
                    </a:lnTo>
                    <a:lnTo>
                      <a:pt x="0" y="233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426" y="0"/>
                    </a:lnTo>
                    <a:lnTo>
                      <a:pt x="426" y="228"/>
                    </a:lnTo>
                    <a:lnTo>
                      <a:pt x="9" y="22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0" name="Freeform 239"/>
              <p:cNvSpPr>
                <a:spLocks noEditPoints="1"/>
              </p:cNvSpPr>
              <p:nvPr/>
            </p:nvSpPr>
            <p:spPr bwMode="auto">
              <a:xfrm>
                <a:off x="334" y="2143"/>
                <a:ext cx="417" cy="228"/>
              </a:xfrm>
              <a:custGeom>
                <a:avLst/>
                <a:gdLst>
                  <a:gd name="T0" fmla="*/ 0 w 417"/>
                  <a:gd name="T1" fmla="*/ 0 h 228"/>
                  <a:gd name="T2" fmla="*/ 417 w 417"/>
                  <a:gd name="T3" fmla="*/ 0 h 228"/>
                  <a:gd name="T4" fmla="*/ 417 w 417"/>
                  <a:gd name="T5" fmla="*/ 228 h 228"/>
                  <a:gd name="T6" fmla="*/ 0 w 417"/>
                  <a:gd name="T7" fmla="*/ 228 h 228"/>
                  <a:gd name="T8" fmla="*/ 0 w 417"/>
                  <a:gd name="T9" fmla="*/ 0 h 228"/>
                  <a:gd name="T10" fmla="*/ 10 w 417"/>
                  <a:gd name="T11" fmla="*/ 0 h 228"/>
                  <a:gd name="T12" fmla="*/ 417 w 417"/>
                  <a:gd name="T13" fmla="*/ 0 h 228"/>
                  <a:gd name="T14" fmla="*/ 417 w 417"/>
                  <a:gd name="T15" fmla="*/ 222 h 228"/>
                  <a:gd name="T16" fmla="*/ 10 w 417"/>
                  <a:gd name="T17" fmla="*/ 222 h 228"/>
                  <a:gd name="T18" fmla="*/ 10 w 417"/>
                  <a:gd name="T19" fmla="*/ 0 h 2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17" h="228">
                    <a:moveTo>
                      <a:pt x="0" y="0"/>
                    </a:moveTo>
                    <a:lnTo>
                      <a:pt x="417" y="0"/>
                    </a:lnTo>
                    <a:lnTo>
                      <a:pt x="41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17" y="0"/>
                    </a:lnTo>
                    <a:lnTo>
                      <a:pt x="417" y="222"/>
                    </a:lnTo>
                    <a:lnTo>
                      <a:pt x="10" y="22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1" name="Freeform 240"/>
              <p:cNvSpPr>
                <a:spLocks noEditPoints="1"/>
              </p:cNvSpPr>
              <p:nvPr/>
            </p:nvSpPr>
            <p:spPr bwMode="auto">
              <a:xfrm>
                <a:off x="344" y="2143"/>
                <a:ext cx="407" cy="222"/>
              </a:xfrm>
              <a:custGeom>
                <a:avLst/>
                <a:gdLst>
                  <a:gd name="T0" fmla="*/ 0 w 407"/>
                  <a:gd name="T1" fmla="*/ 0 h 222"/>
                  <a:gd name="T2" fmla="*/ 407 w 407"/>
                  <a:gd name="T3" fmla="*/ 0 h 222"/>
                  <a:gd name="T4" fmla="*/ 407 w 407"/>
                  <a:gd name="T5" fmla="*/ 222 h 222"/>
                  <a:gd name="T6" fmla="*/ 0 w 407"/>
                  <a:gd name="T7" fmla="*/ 222 h 222"/>
                  <a:gd name="T8" fmla="*/ 0 w 407"/>
                  <a:gd name="T9" fmla="*/ 0 h 222"/>
                  <a:gd name="T10" fmla="*/ 10 w 407"/>
                  <a:gd name="T11" fmla="*/ 0 h 222"/>
                  <a:gd name="T12" fmla="*/ 407 w 407"/>
                  <a:gd name="T13" fmla="*/ 0 h 222"/>
                  <a:gd name="T14" fmla="*/ 407 w 407"/>
                  <a:gd name="T15" fmla="*/ 217 h 222"/>
                  <a:gd name="T16" fmla="*/ 10 w 407"/>
                  <a:gd name="T17" fmla="*/ 217 h 222"/>
                  <a:gd name="T18" fmla="*/ 10 w 407"/>
                  <a:gd name="T19" fmla="*/ 0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7" h="222">
                    <a:moveTo>
                      <a:pt x="0" y="0"/>
                    </a:moveTo>
                    <a:lnTo>
                      <a:pt x="407" y="0"/>
                    </a:lnTo>
                    <a:lnTo>
                      <a:pt x="407" y="222"/>
                    </a:lnTo>
                    <a:lnTo>
                      <a:pt x="0" y="22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07" y="0"/>
                    </a:lnTo>
                    <a:lnTo>
                      <a:pt x="407" y="217"/>
                    </a:lnTo>
                    <a:lnTo>
                      <a:pt x="10" y="21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D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2" name="Freeform 241"/>
              <p:cNvSpPr>
                <a:spLocks noEditPoints="1"/>
              </p:cNvSpPr>
              <p:nvPr/>
            </p:nvSpPr>
            <p:spPr bwMode="auto">
              <a:xfrm>
                <a:off x="354" y="2143"/>
                <a:ext cx="397" cy="217"/>
              </a:xfrm>
              <a:custGeom>
                <a:avLst/>
                <a:gdLst>
                  <a:gd name="T0" fmla="*/ 0 w 397"/>
                  <a:gd name="T1" fmla="*/ 0 h 217"/>
                  <a:gd name="T2" fmla="*/ 397 w 397"/>
                  <a:gd name="T3" fmla="*/ 0 h 217"/>
                  <a:gd name="T4" fmla="*/ 397 w 397"/>
                  <a:gd name="T5" fmla="*/ 217 h 217"/>
                  <a:gd name="T6" fmla="*/ 0 w 397"/>
                  <a:gd name="T7" fmla="*/ 217 h 217"/>
                  <a:gd name="T8" fmla="*/ 0 w 397"/>
                  <a:gd name="T9" fmla="*/ 0 h 217"/>
                  <a:gd name="T10" fmla="*/ 10 w 397"/>
                  <a:gd name="T11" fmla="*/ 0 h 217"/>
                  <a:gd name="T12" fmla="*/ 397 w 397"/>
                  <a:gd name="T13" fmla="*/ 0 h 217"/>
                  <a:gd name="T14" fmla="*/ 397 w 397"/>
                  <a:gd name="T15" fmla="*/ 212 h 217"/>
                  <a:gd name="T16" fmla="*/ 10 w 397"/>
                  <a:gd name="T17" fmla="*/ 212 h 217"/>
                  <a:gd name="T18" fmla="*/ 10 w 397"/>
                  <a:gd name="T19" fmla="*/ 0 h 2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7" h="217">
                    <a:moveTo>
                      <a:pt x="0" y="0"/>
                    </a:moveTo>
                    <a:lnTo>
                      <a:pt x="397" y="0"/>
                    </a:lnTo>
                    <a:lnTo>
                      <a:pt x="397" y="217"/>
                    </a:lnTo>
                    <a:lnTo>
                      <a:pt x="0" y="21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97" y="0"/>
                    </a:lnTo>
                    <a:lnTo>
                      <a:pt x="397" y="212"/>
                    </a:lnTo>
                    <a:lnTo>
                      <a:pt x="10" y="2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B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3" name="Freeform 242"/>
              <p:cNvSpPr>
                <a:spLocks noEditPoints="1"/>
              </p:cNvSpPr>
              <p:nvPr/>
            </p:nvSpPr>
            <p:spPr bwMode="auto">
              <a:xfrm>
                <a:off x="364" y="2143"/>
                <a:ext cx="387" cy="212"/>
              </a:xfrm>
              <a:custGeom>
                <a:avLst/>
                <a:gdLst>
                  <a:gd name="T0" fmla="*/ 0 w 387"/>
                  <a:gd name="T1" fmla="*/ 0 h 212"/>
                  <a:gd name="T2" fmla="*/ 387 w 387"/>
                  <a:gd name="T3" fmla="*/ 0 h 212"/>
                  <a:gd name="T4" fmla="*/ 387 w 387"/>
                  <a:gd name="T5" fmla="*/ 212 h 212"/>
                  <a:gd name="T6" fmla="*/ 0 w 387"/>
                  <a:gd name="T7" fmla="*/ 212 h 212"/>
                  <a:gd name="T8" fmla="*/ 0 w 387"/>
                  <a:gd name="T9" fmla="*/ 0 h 212"/>
                  <a:gd name="T10" fmla="*/ 10 w 387"/>
                  <a:gd name="T11" fmla="*/ 0 h 212"/>
                  <a:gd name="T12" fmla="*/ 387 w 387"/>
                  <a:gd name="T13" fmla="*/ 0 h 212"/>
                  <a:gd name="T14" fmla="*/ 387 w 387"/>
                  <a:gd name="T15" fmla="*/ 206 h 212"/>
                  <a:gd name="T16" fmla="*/ 10 w 387"/>
                  <a:gd name="T17" fmla="*/ 206 h 212"/>
                  <a:gd name="T18" fmla="*/ 10 w 387"/>
                  <a:gd name="T19" fmla="*/ 0 h 2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87" h="212">
                    <a:moveTo>
                      <a:pt x="0" y="0"/>
                    </a:moveTo>
                    <a:lnTo>
                      <a:pt x="387" y="0"/>
                    </a:lnTo>
                    <a:lnTo>
                      <a:pt x="387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87" y="0"/>
                    </a:lnTo>
                    <a:lnTo>
                      <a:pt x="387" y="206"/>
                    </a:lnTo>
                    <a:lnTo>
                      <a:pt x="10" y="20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4" name="Freeform 243"/>
              <p:cNvSpPr>
                <a:spLocks noEditPoints="1"/>
              </p:cNvSpPr>
              <p:nvPr/>
            </p:nvSpPr>
            <p:spPr bwMode="auto">
              <a:xfrm>
                <a:off x="374" y="2143"/>
                <a:ext cx="377" cy="206"/>
              </a:xfrm>
              <a:custGeom>
                <a:avLst/>
                <a:gdLst>
                  <a:gd name="T0" fmla="*/ 0 w 377"/>
                  <a:gd name="T1" fmla="*/ 0 h 206"/>
                  <a:gd name="T2" fmla="*/ 377 w 377"/>
                  <a:gd name="T3" fmla="*/ 0 h 206"/>
                  <a:gd name="T4" fmla="*/ 377 w 377"/>
                  <a:gd name="T5" fmla="*/ 206 h 206"/>
                  <a:gd name="T6" fmla="*/ 0 w 377"/>
                  <a:gd name="T7" fmla="*/ 206 h 206"/>
                  <a:gd name="T8" fmla="*/ 0 w 377"/>
                  <a:gd name="T9" fmla="*/ 0 h 206"/>
                  <a:gd name="T10" fmla="*/ 9 w 377"/>
                  <a:gd name="T11" fmla="*/ 0 h 206"/>
                  <a:gd name="T12" fmla="*/ 377 w 377"/>
                  <a:gd name="T13" fmla="*/ 0 h 206"/>
                  <a:gd name="T14" fmla="*/ 377 w 377"/>
                  <a:gd name="T15" fmla="*/ 201 h 206"/>
                  <a:gd name="T16" fmla="*/ 9 w 377"/>
                  <a:gd name="T17" fmla="*/ 201 h 206"/>
                  <a:gd name="T18" fmla="*/ 9 w 377"/>
                  <a:gd name="T19" fmla="*/ 0 h 2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7" h="206">
                    <a:moveTo>
                      <a:pt x="0" y="0"/>
                    </a:moveTo>
                    <a:lnTo>
                      <a:pt x="377" y="0"/>
                    </a:lnTo>
                    <a:lnTo>
                      <a:pt x="377" y="206"/>
                    </a:lnTo>
                    <a:lnTo>
                      <a:pt x="0" y="20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377" y="0"/>
                    </a:lnTo>
                    <a:lnTo>
                      <a:pt x="377" y="201"/>
                    </a:lnTo>
                    <a:lnTo>
                      <a:pt x="9" y="20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2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5" name="Freeform 244"/>
              <p:cNvSpPr>
                <a:spLocks noEditPoints="1"/>
              </p:cNvSpPr>
              <p:nvPr/>
            </p:nvSpPr>
            <p:spPr bwMode="auto">
              <a:xfrm>
                <a:off x="383" y="2143"/>
                <a:ext cx="368" cy="201"/>
              </a:xfrm>
              <a:custGeom>
                <a:avLst/>
                <a:gdLst>
                  <a:gd name="T0" fmla="*/ 0 w 368"/>
                  <a:gd name="T1" fmla="*/ 0 h 201"/>
                  <a:gd name="T2" fmla="*/ 368 w 368"/>
                  <a:gd name="T3" fmla="*/ 0 h 201"/>
                  <a:gd name="T4" fmla="*/ 368 w 368"/>
                  <a:gd name="T5" fmla="*/ 201 h 201"/>
                  <a:gd name="T6" fmla="*/ 0 w 368"/>
                  <a:gd name="T7" fmla="*/ 201 h 201"/>
                  <a:gd name="T8" fmla="*/ 0 w 368"/>
                  <a:gd name="T9" fmla="*/ 0 h 201"/>
                  <a:gd name="T10" fmla="*/ 10 w 368"/>
                  <a:gd name="T11" fmla="*/ 0 h 201"/>
                  <a:gd name="T12" fmla="*/ 368 w 368"/>
                  <a:gd name="T13" fmla="*/ 0 h 201"/>
                  <a:gd name="T14" fmla="*/ 368 w 368"/>
                  <a:gd name="T15" fmla="*/ 196 h 201"/>
                  <a:gd name="T16" fmla="*/ 10 w 368"/>
                  <a:gd name="T17" fmla="*/ 196 h 201"/>
                  <a:gd name="T18" fmla="*/ 10 w 368"/>
                  <a:gd name="T19" fmla="*/ 0 h 2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8" h="201">
                    <a:moveTo>
                      <a:pt x="0" y="0"/>
                    </a:moveTo>
                    <a:lnTo>
                      <a:pt x="368" y="0"/>
                    </a:lnTo>
                    <a:lnTo>
                      <a:pt x="368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68" y="0"/>
                    </a:lnTo>
                    <a:lnTo>
                      <a:pt x="368" y="196"/>
                    </a:lnTo>
                    <a:lnTo>
                      <a:pt x="10" y="19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6" name="Freeform 245"/>
              <p:cNvSpPr>
                <a:spLocks noEditPoints="1"/>
              </p:cNvSpPr>
              <p:nvPr/>
            </p:nvSpPr>
            <p:spPr bwMode="auto">
              <a:xfrm>
                <a:off x="393" y="2143"/>
                <a:ext cx="358" cy="196"/>
              </a:xfrm>
              <a:custGeom>
                <a:avLst/>
                <a:gdLst>
                  <a:gd name="T0" fmla="*/ 0 w 358"/>
                  <a:gd name="T1" fmla="*/ 0 h 196"/>
                  <a:gd name="T2" fmla="*/ 358 w 358"/>
                  <a:gd name="T3" fmla="*/ 0 h 196"/>
                  <a:gd name="T4" fmla="*/ 358 w 358"/>
                  <a:gd name="T5" fmla="*/ 196 h 196"/>
                  <a:gd name="T6" fmla="*/ 0 w 358"/>
                  <a:gd name="T7" fmla="*/ 196 h 196"/>
                  <a:gd name="T8" fmla="*/ 0 w 358"/>
                  <a:gd name="T9" fmla="*/ 0 h 196"/>
                  <a:gd name="T10" fmla="*/ 10 w 358"/>
                  <a:gd name="T11" fmla="*/ 0 h 196"/>
                  <a:gd name="T12" fmla="*/ 358 w 358"/>
                  <a:gd name="T13" fmla="*/ 0 h 196"/>
                  <a:gd name="T14" fmla="*/ 358 w 358"/>
                  <a:gd name="T15" fmla="*/ 191 h 196"/>
                  <a:gd name="T16" fmla="*/ 10 w 358"/>
                  <a:gd name="T17" fmla="*/ 191 h 196"/>
                  <a:gd name="T18" fmla="*/ 10 w 358"/>
                  <a:gd name="T19" fmla="*/ 0 h 1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8" h="196">
                    <a:moveTo>
                      <a:pt x="0" y="0"/>
                    </a:moveTo>
                    <a:lnTo>
                      <a:pt x="358" y="0"/>
                    </a:lnTo>
                    <a:lnTo>
                      <a:pt x="358" y="196"/>
                    </a:lnTo>
                    <a:lnTo>
                      <a:pt x="0" y="19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58" y="0"/>
                    </a:lnTo>
                    <a:lnTo>
                      <a:pt x="358" y="191"/>
                    </a:lnTo>
                    <a:lnTo>
                      <a:pt x="10" y="19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2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8" name="Freeform 247"/>
              <p:cNvSpPr>
                <a:spLocks noEditPoints="1"/>
              </p:cNvSpPr>
              <p:nvPr/>
            </p:nvSpPr>
            <p:spPr bwMode="auto">
              <a:xfrm>
                <a:off x="413" y="2143"/>
                <a:ext cx="338" cy="185"/>
              </a:xfrm>
              <a:custGeom>
                <a:avLst/>
                <a:gdLst>
                  <a:gd name="T0" fmla="*/ 0 w 338"/>
                  <a:gd name="T1" fmla="*/ 0 h 185"/>
                  <a:gd name="T2" fmla="*/ 338 w 338"/>
                  <a:gd name="T3" fmla="*/ 0 h 185"/>
                  <a:gd name="T4" fmla="*/ 338 w 338"/>
                  <a:gd name="T5" fmla="*/ 185 h 185"/>
                  <a:gd name="T6" fmla="*/ 0 w 338"/>
                  <a:gd name="T7" fmla="*/ 185 h 185"/>
                  <a:gd name="T8" fmla="*/ 0 w 338"/>
                  <a:gd name="T9" fmla="*/ 0 h 185"/>
                  <a:gd name="T10" fmla="*/ 10 w 338"/>
                  <a:gd name="T11" fmla="*/ 0 h 185"/>
                  <a:gd name="T12" fmla="*/ 338 w 338"/>
                  <a:gd name="T13" fmla="*/ 0 h 185"/>
                  <a:gd name="T14" fmla="*/ 338 w 338"/>
                  <a:gd name="T15" fmla="*/ 180 h 185"/>
                  <a:gd name="T16" fmla="*/ 10 w 338"/>
                  <a:gd name="T17" fmla="*/ 180 h 185"/>
                  <a:gd name="T18" fmla="*/ 10 w 338"/>
                  <a:gd name="T19" fmla="*/ 0 h 1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8" h="185">
                    <a:moveTo>
                      <a:pt x="0" y="0"/>
                    </a:moveTo>
                    <a:lnTo>
                      <a:pt x="338" y="0"/>
                    </a:lnTo>
                    <a:lnTo>
                      <a:pt x="338" y="185"/>
                    </a:lnTo>
                    <a:lnTo>
                      <a:pt x="0" y="18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38" y="0"/>
                    </a:lnTo>
                    <a:lnTo>
                      <a:pt x="338" y="180"/>
                    </a:lnTo>
                    <a:lnTo>
                      <a:pt x="10" y="18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9" name="Freeform 248"/>
              <p:cNvSpPr>
                <a:spLocks noEditPoints="1"/>
              </p:cNvSpPr>
              <p:nvPr/>
            </p:nvSpPr>
            <p:spPr bwMode="auto">
              <a:xfrm>
                <a:off x="423" y="2143"/>
                <a:ext cx="328" cy="180"/>
              </a:xfrm>
              <a:custGeom>
                <a:avLst/>
                <a:gdLst>
                  <a:gd name="T0" fmla="*/ 0 w 328"/>
                  <a:gd name="T1" fmla="*/ 0 h 180"/>
                  <a:gd name="T2" fmla="*/ 328 w 328"/>
                  <a:gd name="T3" fmla="*/ 0 h 180"/>
                  <a:gd name="T4" fmla="*/ 328 w 328"/>
                  <a:gd name="T5" fmla="*/ 180 h 180"/>
                  <a:gd name="T6" fmla="*/ 0 w 328"/>
                  <a:gd name="T7" fmla="*/ 180 h 180"/>
                  <a:gd name="T8" fmla="*/ 0 w 328"/>
                  <a:gd name="T9" fmla="*/ 0 h 180"/>
                  <a:gd name="T10" fmla="*/ 9 w 328"/>
                  <a:gd name="T11" fmla="*/ 0 h 180"/>
                  <a:gd name="T12" fmla="*/ 328 w 328"/>
                  <a:gd name="T13" fmla="*/ 0 h 180"/>
                  <a:gd name="T14" fmla="*/ 328 w 328"/>
                  <a:gd name="T15" fmla="*/ 175 h 180"/>
                  <a:gd name="T16" fmla="*/ 9 w 328"/>
                  <a:gd name="T17" fmla="*/ 175 h 180"/>
                  <a:gd name="T18" fmla="*/ 9 w 328"/>
                  <a:gd name="T19" fmla="*/ 0 h 1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28" h="180">
                    <a:moveTo>
                      <a:pt x="0" y="0"/>
                    </a:moveTo>
                    <a:lnTo>
                      <a:pt x="328" y="0"/>
                    </a:lnTo>
                    <a:lnTo>
                      <a:pt x="328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328" y="0"/>
                    </a:lnTo>
                    <a:lnTo>
                      <a:pt x="328" y="175"/>
                    </a:lnTo>
                    <a:lnTo>
                      <a:pt x="9" y="17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1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0" name="Freeform 249"/>
              <p:cNvSpPr>
                <a:spLocks noEditPoints="1"/>
              </p:cNvSpPr>
              <p:nvPr/>
            </p:nvSpPr>
            <p:spPr bwMode="auto">
              <a:xfrm>
                <a:off x="432" y="2143"/>
                <a:ext cx="319" cy="175"/>
              </a:xfrm>
              <a:custGeom>
                <a:avLst/>
                <a:gdLst>
                  <a:gd name="T0" fmla="*/ 0 w 319"/>
                  <a:gd name="T1" fmla="*/ 0 h 175"/>
                  <a:gd name="T2" fmla="*/ 319 w 319"/>
                  <a:gd name="T3" fmla="*/ 0 h 175"/>
                  <a:gd name="T4" fmla="*/ 319 w 319"/>
                  <a:gd name="T5" fmla="*/ 175 h 175"/>
                  <a:gd name="T6" fmla="*/ 0 w 319"/>
                  <a:gd name="T7" fmla="*/ 175 h 175"/>
                  <a:gd name="T8" fmla="*/ 0 w 319"/>
                  <a:gd name="T9" fmla="*/ 0 h 175"/>
                  <a:gd name="T10" fmla="*/ 10 w 319"/>
                  <a:gd name="T11" fmla="*/ 0 h 175"/>
                  <a:gd name="T12" fmla="*/ 319 w 319"/>
                  <a:gd name="T13" fmla="*/ 0 h 175"/>
                  <a:gd name="T14" fmla="*/ 319 w 319"/>
                  <a:gd name="T15" fmla="*/ 169 h 175"/>
                  <a:gd name="T16" fmla="*/ 10 w 319"/>
                  <a:gd name="T17" fmla="*/ 169 h 175"/>
                  <a:gd name="T18" fmla="*/ 10 w 319"/>
                  <a:gd name="T19" fmla="*/ 0 h 1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19" h="175">
                    <a:moveTo>
                      <a:pt x="0" y="0"/>
                    </a:moveTo>
                    <a:lnTo>
                      <a:pt x="319" y="0"/>
                    </a:lnTo>
                    <a:lnTo>
                      <a:pt x="319" y="175"/>
                    </a:lnTo>
                    <a:lnTo>
                      <a:pt x="0" y="17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19" y="0"/>
                    </a:lnTo>
                    <a:lnTo>
                      <a:pt x="319" y="169"/>
                    </a:lnTo>
                    <a:lnTo>
                      <a:pt x="10" y="16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B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1" name="Freeform 250"/>
              <p:cNvSpPr>
                <a:spLocks noEditPoints="1"/>
              </p:cNvSpPr>
              <p:nvPr/>
            </p:nvSpPr>
            <p:spPr bwMode="auto">
              <a:xfrm>
                <a:off x="442" y="2143"/>
                <a:ext cx="309" cy="169"/>
              </a:xfrm>
              <a:custGeom>
                <a:avLst/>
                <a:gdLst>
                  <a:gd name="T0" fmla="*/ 0 w 309"/>
                  <a:gd name="T1" fmla="*/ 0 h 169"/>
                  <a:gd name="T2" fmla="*/ 309 w 309"/>
                  <a:gd name="T3" fmla="*/ 0 h 169"/>
                  <a:gd name="T4" fmla="*/ 309 w 309"/>
                  <a:gd name="T5" fmla="*/ 169 h 169"/>
                  <a:gd name="T6" fmla="*/ 0 w 309"/>
                  <a:gd name="T7" fmla="*/ 169 h 169"/>
                  <a:gd name="T8" fmla="*/ 0 w 309"/>
                  <a:gd name="T9" fmla="*/ 0 h 169"/>
                  <a:gd name="T10" fmla="*/ 10 w 309"/>
                  <a:gd name="T11" fmla="*/ 0 h 169"/>
                  <a:gd name="T12" fmla="*/ 309 w 309"/>
                  <a:gd name="T13" fmla="*/ 0 h 169"/>
                  <a:gd name="T14" fmla="*/ 309 w 309"/>
                  <a:gd name="T15" fmla="*/ 164 h 169"/>
                  <a:gd name="T16" fmla="*/ 10 w 309"/>
                  <a:gd name="T17" fmla="*/ 164 h 169"/>
                  <a:gd name="T18" fmla="*/ 10 w 309"/>
                  <a:gd name="T19" fmla="*/ 0 h 1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" h="169">
                    <a:moveTo>
                      <a:pt x="0" y="0"/>
                    </a:moveTo>
                    <a:lnTo>
                      <a:pt x="309" y="0"/>
                    </a:lnTo>
                    <a:lnTo>
                      <a:pt x="309" y="169"/>
                    </a:lnTo>
                    <a:lnTo>
                      <a:pt x="0" y="16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09" y="0"/>
                    </a:lnTo>
                    <a:lnTo>
                      <a:pt x="309" y="164"/>
                    </a:lnTo>
                    <a:lnTo>
                      <a:pt x="10" y="16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2" name="Freeform 251"/>
              <p:cNvSpPr>
                <a:spLocks noEditPoints="1"/>
              </p:cNvSpPr>
              <p:nvPr/>
            </p:nvSpPr>
            <p:spPr bwMode="auto">
              <a:xfrm>
                <a:off x="452" y="2143"/>
                <a:ext cx="299" cy="164"/>
              </a:xfrm>
              <a:custGeom>
                <a:avLst/>
                <a:gdLst>
                  <a:gd name="T0" fmla="*/ 0 w 299"/>
                  <a:gd name="T1" fmla="*/ 0 h 164"/>
                  <a:gd name="T2" fmla="*/ 299 w 299"/>
                  <a:gd name="T3" fmla="*/ 0 h 164"/>
                  <a:gd name="T4" fmla="*/ 299 w 299"/>
                  <a:gd name="T5" fmla="*/ 164 h 164"/>
                  <a:gd name="T6" fmla="*/ 0 w 299"/>
                  <a:gd name="T7" fmla="*/ 164 h 164"/>
                  <a:gd name="T8" fmla="*/ 0 w 299"/>
                  <a:gd name="T9" fmla="*/ 0 h 164"/>
                  <a:gd name="T10" fmla="*/ 10 w 299"/>
                  <a:gd name="T11" fmla="*/ 0 h 164"/>
                  <a:gd name="T12" fmla="*/ 299 w 299"/>
                  <a:gd name="T13" fmla="*/ 0 h 164"/>
                  <a:gd name="T14" fmla="*/ 299 w 299"/>
                  <a:gd name="T15" fmla="*/ 159 h 164"/>
                  <a:gd name="T16" fmla="*/ 10 w 299"/>
                  <a:gd name="T17" fmla="*/ 159 h 164"/>
                  <a:gd name="T18" fmla="*/ 10 w 299"/>
                  <a:gd name="T19" fmla="*/ 0 h 1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9" h="164">
                    <a:moveTo>
                      <a:pt x="0" y="0"/>
                    </a:moveTo>
                    <a:lnTo>
                      <a:pt x="299" y="0"/>
                    </a:lnTo>
                    <a:lnTo>
                      <a:pt x="299" y="164"/>
                    </a:lnTo>
                    <a:lnTo>
                      <a:pt x="0" y="16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99" y="0"/>
                    </a:lnTo>
                    <a:lnTo>
                      <a:pt x="299" y="159"/>
                    </a:lnTo>
                    <a:lnTo>
                      <a:pt x="10" y="15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7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3" name="Freeform 252"/>
              <p:cNvSpPr>
                <a:spLocks noEditPoints="1"/>
              </p:cNvSpPr>
              <p:nvPr/>
            </p:nvSpPr>
            <p:spPr bwMode="auto">
              <a:xfrm>
                <a:off x="462" y="2143"/>
                <a:ext cx="289" cy="159"/>
              </a:xfrm>
              <a:custGeom>
                <a:avLst/>
                <a:gdLst>
                  <a:gd name="T0" fmla="*/ 0 w 289"/>
                  <a:gd name="T1" fmla="*/ 0 h 159"/>
                  <a:gd name="T2" fmla="*/ 289 w 289"/>
                  <a:gd name="T3" fmla="*/ 0 h 159"/>
                  <a:gd name="T4" fmla="*/ 289 w 289"/>
                  <a:gd name="T5" fmla="*/ 159 h 159"/>
                  <a:gd name="T6" fmla="*/ 0 w 289"/>
                  <a:gd name="T7" fmla="*/ 159 h 159"/>
                  <a:gd name="T8" fmla="*/ 0 w 289"/>
                  <a:gd name="T9" fmla="*/ 0 h 159"/>
                  <a:gd name="T10" fmla="*/ 10 w 289"/>
                  <a:gd name="T11" fmla="*/ 0 h 159"/>
                  <a:gd name="T12" fmla="*/ 289 w 289"/>
                  <a:gd name="T13" fmla="*/ 0 h 159"/>
                  <a:gd name="T14" fmla="*/ 289 w 289"/>
                  <a:gd name="T15" fmla="*/ 153 h 159"/>
                  <a:gd name="T16" fmla="*/ 10 w 289"/>
                  <a:gd name="T17" fmla="*/ 153 h 159"/>
                  <a:gd name="T18" fmla="*/ 10 w 289"/>
                  <a:gd name="T19" fmla="*/ 0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89" h="159">
                    <a:moveTo>
                      <a:pt x="0" y="0"/>
                    </a:moveTo>
                    <a:lnTo>
                      <a:pt x="289" y="0"/>
                    </a:lnTo>
                    <a:lnTo>
                      <a:pt x="289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89" y="0"/>
                    </a:lnTo>
                    <a:lnTo>
                      <a:pt x="289" y="153"/>
                    </a:lnTo>
                    <a:lnTo>
                      <a:pt x="10" y="15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5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4" name="Freeform 253"/>
              <p:cNvSpPr>
                <a:spLocks noEditPoints="1"/>
              </p:cNvSpPr>
              <p:nvPr/>
            </p:nvSpPr>
            <p:spPr bwMode="auto">
              <a:xfrm>
                <a:off x="472" y="2143"/>
                <a:ext cx="279" cy="153"/>
              </a:xfrm>
              <a:custGeom>
                <a:avLst/>
                <a:gdLst>
                  <a:gd name="T0" fmla="*/ 0 w 279"/>
                  <a:gd name="T1" fmla="*/ 0 h 153"/>
                  <a:gd name="T2" fmla="*/ 279 w 279"/>
                  <a:gd name="T3" fmla="*/ 0 h 153"/>
                  <a:gd name="T4" fmla="*/ 279 w 279"/>
                  <a:gd name="T5" fmla="*/ 153 h 153"/>
                  <a:gd name="T6" fmla="*/ 0 w 279"/>
                  <a:gd name="T7" fmla="*/ 153 h 153"/>
                  <a:gd name="T8" fmla="*/ 0 w 279"/>
                  <a:gd name="T9" fmla="*/ 0 h 153"/>
                  <a:gd name="T10" fmla="*/ 9 w 279"/>
                  <a:gd name="T11" fmla="*/ 0 h 153"/>
                  <a:gd name="T12" fmla="*/ 279 w 279"/>
                  <a:gd name="T13" fmla="*/ 0 h 153"/>
                  <a:gd name="T14" fmla="*/ 279 w 279"/>
                  <a:gd name="T15" fmla="*/ 148 h 153"/>
                  <a:gd name="T16" fmla="*/ 9 w 279"/>
                  <a:gd name="T17" fmla="*/ 148 h 153"/>
                  <a:gd name="T18" fmla="*/ 9 w 279"/>
                  <a:gd name="T19" fmla="*/ 0 h 1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9" h="153">
                    <a:moveTo>
                      <a:pt x="0" y="0"/>
                    </a:moveTo>
                    <a:lnTo>
                      <a:pt x="279" y="0"/>
                    </a:lnTo>
                    <a:lnTo>
                      <a:pt x="279" y="153"/>
                    </a:lnTo>
                    <a:lnTo>
                      <a:pt x="0" y="153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79" y="0"/>
                    </a:lnTo>
                    <a:lnTo>
                      <a:pt x="279" y="148"/>
                    </a:lnTo>
                    <a:lnTo>
                      <a:pt x="9" y="14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1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5" name="Freeform 254"/>
              <p:cNvSpPr>
                <a:spLocks noEditPoints="1"/>
              </p:cNvSpPr>
              <p:nvPr/>
            </p:nvSpPr>
            <p:spPr bwMode="auto">
              <a:xfrm>
                <a:off x="481" y="2143"/>
                <a:ext cx="270" cy="148"/>
              </a:xfrm>
              <a:custGeom>
                <a:avLst/>
                <a:gdLst>
                  <a:gd name="T0" fmla="*/ 0 w 270"/>
                  <a:gd name="T1" fmla="*/ 0 h 148"/>
                  <a:gd name="T2" fmla="*/ 270 w 270"/>
                  <a:gd name="T3" fmla="*/ 0 h 148"/>
                  <a:gd name="T4" fmla="*/ 270 w 270"/>
                  <a:gd name="T5" fmla="*/ 148 h 148"/>
                  <a:gd name="T6" fmla="*/ 0 w 270"/>
                  <a:gd name="T7" fmla="*/ 148 h 148"/>
                  <a:gd name="T8" fmla="*/ 0 w 270"/>
                  <a:gd name="T9" fmla="*/ 0 h 148"/>
                  <a:gd name="T10" fmla="*/ 10 w 270"/>
                  <a:gd name="T11" fmla="*/ 0 h 148"/>
                  <a:gd name="T12" fmla="*/ 270 w 270"/>
                  <a:gd name="T13" fmla="*/ 0 h 148"/>
                  <a:gd name="T14" fmla="*/ 270 w 270"/>
                  <a:gd name="T15" fmla="*/ 143 h 148"/>
                  <a:gd name="T16" fmla="*/ 10 w 270"/>
                  <a:gd name="T17" fmla="*/ 143 h 148"/>
                  <a:gd name="T18" fmla="*/ 10 w 270"/>
                  <a:gd name="T19" fmla="*/ 0 h 1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0" h="148">
                    <a:moveTo>
                      <a:pt x="0" y="0"/>
                    </a:moveTo>
                    <a:lnTo>
                      <a:pt x="270" y="0"/>
                    </a:lnTo>
                    <a:lnTo>
                      <a:pt x="270" y="148"/>
                    </a:lnTo>
                    <a:lnTo>
                      <a:pt x="0" y="14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70" y="0"/>
                    </a:lnTo>
                    <a:lnTo>
                      <a:pt x="270" y="143"/>
                    </a:lnTo>
                    <a:lnTo>
                      <a:pt x="10" y="14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2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6" name="Freeform 255"/>
              <p:cNvSpPr>
                <a:spLocks noEditPoints="1"/>
              </p:cNvSpPr>
              <p:nvPr/>
            </p:nvSpPr>
            <p:spPr bwMode="auto">
              <a:xfrm>
                <a:off x="491" y="2143"/>
                <a:ext cx="260" cy="143"/>
              </a:xfrm>
              <a:custGeom>
                <a:avLst/>
                <a:gdLst>
                  <a:gd name="T0" fmla="*/ 0 w 260"/>
                  <a:gd name="T1" fmla="*/ 0 h 143"/>
                  <a:gd name="T2" fmla="*/ 260 w 260"/>
                  <a:gd name="T3" fmla="*/ 0 h 143"/>
                  <a:gd name="T4" fmla="*/ 260 w 260"/>
                  <a:gd name="T5" fmla="*/ 143 h 143"/>
                  <a:gd name="T6" fmla="*/ 0 w 260"/>
                  <a:gd name="T7" fmla="*/ 143 h 143"/>
                  <a:gd name="T8" fmla="*/ 0 w 260"/>
                  <a:gd name="T9" fmla="*/ 0 h 143"/>
                  <a:gd name="T10" fmla="*/ 10 w 260"/>
                  <a:gd name="T11" fmla="*/ 0 h 143"/>
                  <a:gd name="T12" fmla="*/ 260 w 260"/>
                  <a:gd name="T13" fmla="*/ 0 h 143"/>
                  <a:gd name="T14" fmla="*/ 260 w 260"/>
                  <a:gd name="T15" fmla="*/ 138 h 143"/>
                  <a:gd name="T16" fmla="*/ 10 w 260"/>
                  <a:gd name="T17" fmla="*/ 138 h 143"/>
                  <a:gd name="T18" fmla="*/ 10 w 260"/>
                  <a:gd name="T19" fmla="*/ 0 h 1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0" h="143">
                    <a:moveTo>
                      <a:pt x="0" y="0"/>
                    </a:moveTo>
                    <a:lnTo>
                      <a:pt x="260" y="0"/>
                    </a:lnTo>
                    <a:lnTo>
                      <a:pt x="260" y="143"/>
                    </a:lnTo>
                    <a:lnTo>
                      <a:pt x="0" y="14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60" y="0"/>
                    </a:lnTo>
                    <a:lnTo>
                      <a:pt x="260" y="138"/>
                    </a:lnTo>
                    <a:lnTo>
                      <a:pt x="10" y="13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11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7" name="Freeform 256"/>
              <p:cNvSpPr>
                <a:spLocks noEditPoints="1"/>
              </p:cNvSpPr>
              <p:nvPr/>
            </p:nvSpPr>
            <p:spPr bwMode="auto">
              <a:xfrm>
                <a:off x="501" y="2143"/>
                <a:ext cx="250" cy="138"/>
              </a:xfrm>
              <a:custGeom>
                <a:avLst/>
                <a:gdLst>
                  <a:gd name="T0" fmla="*/ 0 w 250"/>
                  <a:gd name="T1" fmla="*/ 0 h 138"/>
                  <a:gd name="T2" fmla="*/ 250 w 250"/>
                  <a:gd name="T3" fmla="*/ 0 h 138"/>
                  <a:gd name="T4" fmla="*/ 250 w 250"/>
                  <a:gd name="T5" fmla="*/ 138 h 138"/>
                  <a:gd name="T6" fmla="*/ 0 w 250"/>
                  <a:gd name="T7" fmla="*/ 138 h 138"/>
                  <a:gd name="T8" fmla="*/ 0 w 250"/>
                  <a:gd name="T9" fmla="*/ 0 h 138"/>
                  <a:gd name="T10" fmla="*/ 10 w 250"/>
                  <a:gd name="T11" fmla="*/ 0 h 138"/>
                  <a:gd name="T12" fmla="*/ 250 w 250"/>
                  <a:gd name="T13" fmla="*/ 0 h 138"/>
                  <a:gd name="T14" fmla="*/ 250 w 250"/>
                  <a:gd name="T15" fmla="*/ 132 h 138"/>
                  <a:gd name="T16" fmla="*/ 10 w 250"/>
                  <a:gd name="T17" fmla="*/ 132 h 138"/>
                  <a:gd name="T18" fmla="*/ 10 w 250"/>
                  <a:gd name="T19" fmla="*/ 0 h 1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0" h="138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8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50" y="0"/>
                    </a:lnTo>
                    <a:lnTo>
                      <a:pt x="250" y="132"/>
                    </a:lnTo>
                    <a:lnTo>
                      <a:pt x="10" y="13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8" name="Freeform 257"/>
              <p:cNvSpPr>
                <a:spLocks noEditPoints="1"/>
              </p:cNvSpPr>
              <p:nvPr/>
            </p:nvSpPr>
            <p:spPr bwMode="auto">
              <a:xfrm>
                <a:off x="511" y="2143"/>
                <a:ext cx="240" cy="132"/>
              </a:xfrm>
              <a:custGeom>
                <a:avLst/>
                <a:gdLst>
                  <a:gd name="T0" fmla="*/ 0 w 240"/>
                  <a:gd name="T1" fmla="*/ 0 h 132"/>
                  <a:gd name="T2" fmla="*/ 240 w 240"/>
                  <a:gd name="T3" fmla="*/ 0 h 132"/>
                  <a:gd name="T4" fmla="*/ 240 w 240"/>
                  <a:gd name="T5" fmla="*/ 132 h 132"/>
                  <a:gd name="T6" fmla="*/ 0 w 240"/>
                  <a:gd name="T7" fmla="*/ 132 h 132"/>
                  <a:gd name="T8" fmla="*/ 0 w 240"/>
                  <a:gd name="T9" fmla="*/ 0 h 132"/>
                  <a:gd name="T10" fmla="*/ 10 w 240"/>
                  <a:gd name="T11" fmla="*/ 0 h 132"/>
                  <a:gd name="T12" fmla="*/ 240 w 240"/>
                  <a:gd name="T13" fmla="*/ 0 h 132"/>
                  <a:gd name="T14" fmla="*/ 240 w 240"/>
                  <a:gd name="T15" fmla="*/ 127 h 132"/>
                  <a:gd name="T16" fmla="*/ 10 w 240"/>
                  <a:gd name="T17" fmla="*/ 127 h 132"/>
                  <a:gd name="T18" fmla="*/ 10 w 240"/>
                  <a:gd name="T19" fmla="*/ 0 h 1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0" h="13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32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40" y="0"/>
                    </a:lnTo>
                    <a:lnTo>
                      <a:pt x="240" y="127"/>
                    </a:lnTo>
                    <a:lnTo>
                      <a:pt x="10" y="12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E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9" name="Freeform 258"/>
              <p:cNvSpPr>
                <a:spLocks noEditPoints="1"/>
              </p:cNvSpPr>
              <p:nvPr/>
            </p:nvSpPr>
            <p:spPr bwMode="auto">
              <a:xfrm>
                <a:off x="521" y="2143"/>
                <a:ext cx="230" cy="127"/>
              </a:xfrm>
              <a:custGeom>
                <a:avLst/>
                <a:gdLst>
                  <a:gd name="T0" fmla="*/ 0 w 230"/>
                  <a:gd name="T1" fmla="*/ 0 h 127"/>
                  <a:gd name="T2" fmla="*/ 230 w 230"/>
                  <a:gd name="T3" fmla="*/ 0 h 127"/>
                  <a:gd name="T4" fmla="*/ 230 w 230"/>
                  <a:gd name="T5" fmla="*/ 127 h 127"/>
                  <a:gd name="T6" fmla="*/ 0 w 230"/>
                  <a:gd name="T7" fmla="*/ 127 h 127"/>
                  <a:gd name="T8" fmla="*/ 0 w 230"/>
                  <a:gd name="T9" fmla="*/ 0 h 127"/>
                  <a:gd name="T10" fmla="*/ 9 w 230"/>
                  <a:gd name="T11" fmla="*/ 0 h 127"/>
                  <a:gd name="T12" fmla="*/ 230 w 230"/>
                  <a:gd name="T13" fmla="*/ 0 h 127"/>
                  <a:gd name="T14" fmla="*/ 230 w 230"/>
                  <a:gd name="T15" fmla="*/ 122 h 127"/>
                  <a:gd name="T16" fmla="*/ 9 w 230"/>
                  <a:gd name="T17" fmla="*/ 122 h 127"/>
                  <a:gd name="T18" fmla="*/ 9 w 230"/>
                  <a:gd name="T19" fmla="*/ 0 h 1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0" h="127">
                    <a:moveTo>
                      <a:pt x="0" y="0"/>
                    </a:moveTo>
                    <a:lnTo>
                      <a:pt x="230" y="0"/>
                    </a:lnTo>
                    <a:lnTo>
                      <a:pt x="2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30" y="0"/>
                    </a:lnTo>
                    <a:lnTo>
                      <a:pt x="230" y="122"/>
                    </a:lnTo>
                    <a:lnTo>
                      <a:pt x="9" y="12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D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0" name="Freeform 259"/>
              <p:cNvSpPr>
                <a:spLocks noEditPoints="1"/>
              </p:cNvSpPr>
              <p:nvPr/>
            </p:nvSpPr>
            <p:spPr bwMode="auto">
              <a:xfrm>
                <a:off x="530" y="2143"/>
                <a:ext cx="221" cy="122"/>
              </a:xfrm>
              <a:custGeom>
                <a:avLst/>
                <a:gdLst>
                  <a:gd name="T0" fmla="*/ 0 w 221"/>
                  <a:gd name="T1" fmla="*/ 0 h 122"/>
                  <a:gd name="T2" fmla="*/ 221 w 221"/>
                  <a:gd name="T3" fmla="*/ 0 h 122"/>
                  <a:gd name="T4" fmla="*/ 221 w 221"/>
                  <a:gd name="T5" fmla="*/ 122 h 122"/>
                  <a:gd name="T6" fmla="*/ 0 w 221"/>
                  <a:gd name="T7" fmla="*/ 122 h 122"/>
                  <a:gd name="T8" fmla="*/ 0 w 221"/>
                  <a:gd name="T9" fmla="*/ 0 h 122"/>
                  <a:gd name="T10" fmla="*/ 10 w 221"/>
                  <a:gd name="T11" fmla="*/ 0 h 122"/>
                  <a:gd name="T12" fmla="*/ 221 w 221"/>
                  <a:gd name="T13" fmla="*/ 0 h 122"/>
                  <a:gd name="T14" fmla="*/ 221 w 221"/>
                  <a:gd name="T15" fmla="*/ 116 h 122"/>
                  <a:gd name="T16" fmla="*/ 10 w 221"/>
                  <a:gd name="T17" fmla="*/ 116 h 122"/>
                  <a:gd name="T18" fmla="*/ 10 w 221"/>
                  <a:gd name="T19" fmla="*/ 0 h 1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1" h="122">
                    <a:moveTo>
                      <a:pt x="0" y="0"/>
                    </a:moveTo>
                    <a:lnTo>
                      <a:pt x="221" y="0"/>
                    </a:lnTo>
                    <a:lnTo>
                      <a:pt x="221" y="122"/>
                    </a:lnTo>
                    <a:lnTo>
                      <a:pt x="0" y="122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21" y="0"/>
                    </a:lnTo>
                    <a:lnTo>
                      <a:pt x="221" y="116"/>
                    </a:lnTo>
                    <a:lnTo>
                      <a:pt x="10" y="1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C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1" name="Freeform 260"/>
              <p:cNvSpPr>
                <a:spLocks noEditPoints="1"/>
              </p:cNvSpPr>
              <p:nvPr/>
            </p:nvSpPr>
            <p:spPr bwMode="auto">
              <a:xfrm>
                <a:off x="540" y="2143"/>
                <a:ext cx="211" cy="116"/>
              </a:xfrm>
              <a:custGeom>
                <a:avLst/>
                <a:gdLst>
                  <a:gd name="T0" fmla="*/ 0 w 211"/>
                  <a:gd name="T1" fmla="*/ 0 h 116"/>
                  <a:gd name="T2" fmla="*/ 211 w 211"/>
                  <a:gd name="T3" fmla="*/ 0 h 116"/>
                  <a:gd name="T4" fmla="*/ 211 w 211"/>
                  <a:gd name="T5" fmla="*/ 116 h 116"/>
                  <a:gd name="T6" fmla="*/ 0 w 211"/>
                  <a:gd name="T7" fmla="*/ 116 h 116"/>
                  <a:gd name="T8" fmla="*/ 0 w 211"/>
                  <a:gd name="T9" fmla="*/ 0 h 116"/>
                  <a:gd name="T10" fmla="*/ 10 w 211"/>
                  <a:gd name="T11" fmla="*/ 0 h 116"/>
                  <a:gd name="T12" fmla="*/ 211 w 211"/>
                  <a:gd name="T13" fmla="*/ 0 h 116"/>
                  <a:gd name="T14" fmla="*/ 211 w 211"/>
                  <a:gd name="T15" fmla="*/ 111 h 116"/>
                  <a:gd name="T16" fmla="*/ 10 w 211"/>
                  <a:gd name="T17" fmla="*/ 111 h 116"/>
                  <a:gd name="T18" fmla="*/ 10 w 211"/>
                  <a:gd name="T19" fmla="*/ 0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1" h="116">
                    <a:moveTo>
                      <a:pt x="0" y="0"/>
                    </a:moveTo>
                    <a:lnTo>
                      <a:pt x="211" y="0"/>
                    </a:lnTo>
                    <a:lnTo>
                      <a:pt x="211" y="116"/>
                    </a:lnTo>
                    <a:lnTo>
                      <a:pt x="0" y="11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11" y="0"/>
                    </a:lnTo>
                    <a:lnTo>
                      <a:pt x="211" y="111"/>
                    </a:lnTo>
                    <a:lnTo>
                      <a:pt x="10" y="1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B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2" name="Freeform 261"/>
              <p:cNvSpPr>
                <a:spLocks noEditPoints="1"/>
              </p:cNvSpPr>
              <p:nvPr/>
            </p:nvSpPr>
            <p:spPr bwMode="auto">
              <a:xfrm>
                <a:off x="550" y="2143"/>
                <a:ext cx="201" cy="111"/>
              </a:xfrm>
              <a:custGeom>
                <a:avLst/>
                <a:gdLst>
                  <a:gd name="T0" fmla="*/ 0 w 201"/>
                  <a:gd name="T1" fmla="*/ 0 h 111"/>
                  <a:gd name="T2" fmla="*/ 201 w 201"/>
                  <a:gd name="T3" fmla="*/ 0 h 111"/>
                  <a:gd name="T4" fmla="*/ 201 w 201"/>
                  <a:gd name="T5" fmla="*/ 111 h 111"/>
                  <a:gd name="T6" fmla="*/ 0 w 201"/>
                  <a:gd name="T7" fmla="*/ 111 h 111"/>
                  <a:gd name="T8" fmla="*/ 0 w 201"/>
                  <a:gd name="T9" fmla="*/ 0 h 111"/>
                  <a:gd name="T10" fmla="*/ 5 w 201"/>
                  <a:gd name="T11" fmla="*/ 0 h 111"/>
                  <a:gd name="T12" fmla="*/ 201 w 201"/>
                  <a:gd name="T13" fmla="*/ 0 h 111"/>
                  <a:gd name="T14" fmla="*/ 201 w 201"/>
                  <a:gd name="T15" fmla="*/ 106 h 111"/>
                  <a:gd name="T16" fmla="*/ 5 w 201"/>
                  <a:gd name="T17" fmla="*/ 106 h 111"/>
                  <a:gd name="T18" fmla="*/ 5 w 201"/>
                  <a:gd name="T19" fmla="*/ 0 h 1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1" h="111">
                    <a:moveTo>
                      <a:pt x="0" y="0"/>
                    </a:moveTo>
                    <a:lnTo>
                      <a:pt x="201" y="0"/>
                    </a:lnTo>
                    <a:lnTo>
                      <a:pt x="201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  <a:moveTo>
                      <a:pt x="5" y="0"/>
                    </a:moveTo>
                    <a:lnTo>
                      <a:pt x="201" y="0"/>
                    </a:lnTo>
                    <a:lnTo>
                      <a:pt x="201" y="106"/>
                    </a:lnTo>
                    <a:lnTo>
                      <a:pt x="5" y="10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9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3" name="Freeform 262"/>
              <p:cNvSpPr>
                <a:spLocks noEditPoints="1"/>
              </p:cNvSpPr>
              <p:nvPr/>
            </p:nvSpPr>
            <p:spPr bwMode="auto">
              <a:xfrm>
                <a:off x="555" y="2143"/>
                <a:ext cx="196" cy="106"/>
              </a:xfrm>
              <a:custGeom>
                <a:avLst/>
                <a:gdLst>
                  <a:gd name="T0" fmla="*/ 0 w 196"/>
                  <a:gd name="T1" fmla="*/ 0 h 106"/>
                  <a:gd name="T2" fmla="*/ 196 w 196"/>
                  <a:gd name="T3" fmla="*/ 0 h 106"/>
                  <a:gd name="T4" fmla="*/ 196 w 196"/>
                  <a:gd name="T5" fmla="*/ 106 h 106"/>
                  <a:gd name="T6" fmla="*/ 0 w 196"/>
                  <a:gd name="T7" fmla="*/ 106 h 106"/>
                  <a:gd name="T8" fmla="*/ 0 w 196"/>
                  <a:gd name="T9" fmla="*/ 0 h 106"/>
                  <a:gd name="T10" fmla="*/ 10 w 196"/>
                  <a:gd name="T11" fmla="*/ 0 h 106"/>
                  <a:gd name="T12" fmla="*/ 196 w 196"/>
                  <a:gd name="T13" fmla="*/ 0 h 106"/>
                  <a:gd name="T14" fmla="*/ 196 w 196"/>
                  <a:gd name="T15" fmla="*/ 100 h 106"/>
                  <a:gd name="T16" fmla="*/ 10 w 196"/>
                  <a:gd name="T17" fmla="*/ 100 h 106"/>
                  <a:gd name="T18" fmla="*/ 10 w 196"/>
                  <a:gd name="T19" fmla="*/ 0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6" h="106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96" y="0"/>
                    </a:lnTo>
                    <a:lnTo>
                      <a:pt x="196" y="100"/>
                    </a:lnTo>
                    <a:lnTo>
                      <a:pt x="10" y="10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8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4" name="Freeform 263"/>
              <p:cNvSpPr>
                <a:spLocks noEditPoints="1"/>
              </p:cNvSpPr>
              <p:nvPr/>
            </p:nvSpPr>
            <p:spPr bwMode="auto">
              <a:xfrm>
                <a:off x="565" y="2143"/>
                <a:ext cx="186" cy="100"/>
              </a:xfrm>
              <a:custGeom>
                <a:avLst/>
                <a:gdLst>
                  <a:gd name="T0" fmla="*/ 0 w 186"/>
                  <a:gd name="T1" fmla="*/ 0 h 100"/>
                  <a:gd name="T2" fmla="*/ 186 w 186"/>
                  <a:gd name="T3" fmla="*/ 0 h 100"/>
                  <a:gd name="T4" fmla="*/ 186 w 186"/>
                  <a:gd name="T5" fmla="*/ 100 h 100"/>
                  <a:gd name="T6" fmla="*/ 0 w 186"/>
                  <a:gd name="T7" fmla="*/ 100 h 100"/>
                  <a:gd name="T8" fmla="*/ 0 w 186"/>
                  <a:gd name="T9" fmla="*/ 0 h 100"/>
                  <a:gd name="T10" fmla="*/ 10 w 186"/>
                  <a:gd name="T11" fmla="*/ 0 h 100"/>
                  <a:gd name="T12" fmla="*/ 186 w 186"/>
                  <a:gd name="T13" fmla="*/ 0 h 100"/>
                  <a:gd name="T14" fmla="*/ 186 w 186"/>
                  <a:gd name="T15" fmla="*/ 95 h 100"/>
                  <a:gd name="T16" fmla="*/ 10 w 186"/>
                  <a:gd name="T17" fmla="*/ 95 h 100"/>
                  <a:gd name="T18" fmla="*/ 10 w 186"/>
                  <a:gd name="T19" fmla="*/ 0 h 1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6" h="10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86" y="0"/>
                    </a:lnTo>
                    <a:lnTo>
                      <a:pt x="186" y="95"/>
                    </a:lnTo>
                    <a:lnTo>
                      <a:pt x="10" y="9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8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5" name="Freeform 264"/>
              <p:cNvSpPr>
                <a:spLocks noEditPoints="1"/>
              </p:cNvSpPr>
              <p:nvPr/>
            </p:nvSpPr>
            <p:spPr bwMode="auto">
              <a:xfrm>
                <a:off x="575" y="2143"/>
                <a:ext cx="176" cy="95"/>
              </a:xfrm>
              <a:custGeom>
                <a:avLst/>
                <a:gdLst>
                  <a:gd name="T0" fmla="*/ 0 w 176"/>
                  <a:gd name="T1" fmla="*/ 0 h 95"/>
                  <a:gd name="T2" fmla="*/ 176 w 176"/>
                  <a:gd name="T3" fmla="*/ 0 h 95"/>
                  <a:gd name="T4" fmla="*/ 176 w 176"/>
                  <a:gd name="T5" fmla="*/ 95 h 95"/>
                  <a:gd name="T6" fmla="*/ 0 w 176"/>
                  <a:gd name="T7" fmla="*/ 95 h 95"/>
                  <a:gd name="T8" fmla="*/ 0 w 176"/>
                  <a:gd name="T9" fmla="*/ 0 h 95"/>
                  <a:gd name="T10" fmla="*/ 9 w 176"/>
                  <a:gd name="T11" fmla="*/ 0 h 95"/>
                  <a:gd name="T12" fmla="*/ 176 w 176"/>
                  <a:gd name="T13" fmla="*/ 0 h 95"/>
                  <a:gd name="T14" fmla="*/ 176 w 176"/>
                  <a:gd name="T15" fmla="*/ 90 h 95"/>
                  <a:gd name="T16" fmla="*/ 9 w 176"/>
                  <a:gd name="T17" fmla="*/ 90 h 95"/>
                  <a:gd name="T18" fmla="*/ 9 w 176"/>
                  <a:gd name="T19" fmla="*/ 0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6" h="95">
                    <a:moveTo>
                      <a:pt x="0" y="0"/>
                    </a:moveTo>
                    <a:lnTo>
                      <a:pt x="176" y="0"/>
                    </a:lnTo>
                    <a:lnTo>
                      <a:pt x="176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176" y="0"/>
                    </a:lnTo>
                    <a:lnTo>
                      <a:pt x="176" y="90"/>
                    </a:lnTo>
                    <a:lnTo>
                      <a:pt x="9" y="9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7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6" name="Freeform 265"/>
              <p:cNvSpPr>
                <a:spLocks noEditPoints="1"/>
              </p:cNvSpPr>
              <p:nvPr/>
            </p:nvSpPr>
            <p:spPr bwMode="auto">
              <a:xfrm>
                <a:off x="584" y="2143"/>
                <a:ext cx="167" cy="90"/>
              </a:xfrm>
              <a:custGeom>
                <a:avLst/>
                <a:gdLst>
                  <a:gd name="T0" fmla="*/ 0 w 167"/>
                  <a:gd name="T1" fmla="*/ 0 h 90"/>
                  <a:gd name="T2" fmla="*/ 167 w 167"/>
                  <a:gd name="T3" fmla="*/ 0 h 90"/>
                  <a:gd name="T4" fmla="*/ 167 w 167"/>
                  <a:gd name="T5" fmla="*/ 90 h 90"/>
                  <a:gd name="T6" fmla="*/ 0 w 167"/>
                  <a:gd name="T7" fmla="*/ 90 h 90"/>
                  <a:gd name="T8" fmla="*/ 0 w 167"/>
                  <a:gd name="T9" fmla="*/ 0 h 90"/>
                  <a:gd name="T10" fmla="*/ 10 w 167"/>
                  <a:gd name="T11" fmla="*/ 0 h 90"/>
                  <a:gd name="T12" fmla="*/ 167 w 167"/>
                  <a:gd name="T13" fmla="*/ 0 h 90"/>
                  <a:gd name="T14" fmla="*/ 167 w 167"/>
                  <a:gd name="T15" fmla="*/ 84 h 90"/>
                  <a:gd name="T16" fmla="*/ 10 w 167"/>
                  <a:gd name="T17" fmla="*/ 84 h 90"/>
                  <a:gd name="T18" fmla="*/ 10 w 167"/>
                  <a:gd name="T19" fmla="*/ 0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7" h="90">
                    <a:moveTo>
                      <a:pt x="0" y="0"/>
                    </a:moveTo>
                    <a:lnTo>
                      <a:pt x="167" y="0"/>
                    </a:lnTo>
                    <a:lnTo>
                      <a:pt x="167" y="90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67" y="0"/>
                    </a:lnTo>
                    <a:lnTo>
                      <a:pt x="167" y="84"/>
                    </a:lnTo>
                    <a:lnTo>
                      <a:pt x="10" y="8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6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7" name="Freeform 266"/>
              <p:cNvSpPr>
                <a:spLocks noEditPoints="1"/>
              </p:cNvSpPr>
              <p:nvPr/>
            </p:nvSpPr>
            <p:spPr bwMode="auto">
              <a:xfrm>
                <a:off x="594" y="2143"/>
                <a:ext cx="157" cy="84"/>
              </a:xfrm>
              <a:custGeom>
                <a:avLst/>
                <a:gdLst>
                  <a:gd name="T0" fmla="*/ 0 w 157"/>
                  <a:gd name="T1" fmla="*/ 0 h 84"/>
                  <a:gd name="T2" fmla="*/ 157 w 157"/>
                  <a:gd name="T3" fmla="*/ 0 h 84"/>
                  <a:gd name="T4" fmla="*/ 157 w 157"/>
                  <a:gd name="T5" fmla="*/ 84 h 84"/>
                  <a:gd name="T6" fmla="*/ 0 w 157"/>
                  <a:gd name="T7" fmla="*/ 84 h 84"/>
                  <a:gd name="T8" fmla="*/ 0 w 157"/>
                  <a:gd name="T9" fmla="*/ 0 h 84"/>
                  <a:gd name="T10" fmla="*/ 10 w 157"/>
                  <a:gd name="T11" fmla="*/ 0 h 84"/>
                  <a:gd name="T12" fmla="*/ 157 w 157"/>
                  <a:gd name="T13" fmla="*/ 0 h 84"/>
                  <a:gd name="T14" fmla="*/ 157 w 157"/>
                  <a:gd name="T15" fmla="*/ 79 h 84"/>
                  <a:gd name="T16" fmla="*/ 10 w 157"/>
                  <a:gd name="T17" fmla="*/ 79 h 84"/>
                  <a:gd name="T18" fmla="*/ 10 w 157"/>
                  <a:gd name="T19" fmla="*/ 0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7" h="84">
                    <a:moveTo>
                      <a:pt x="0" y="0"/>
                    </a:moveTo>
                    <a:lnTo>
                      <a:pt x="157" y="0"/>
                    </a:lnTo>
                    <a:lnTo>
                      <a:pt x="157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57" y="0"/>
                    </a:lnTo>
                    <a:lnTo>
                      <a:pt x="157" y="79"/>
                    </a:lnTo>
                    <a:lnTo>
                      <a:pt x="10" y="7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5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8" name="Freeform 267"/>
              <p:cNvSpPr>
                <a:spLocks noEditPoints="1"/>
              </p:cNvSpPr>
              <p:nvPr/>
            </p:nvSpPr>
            <p:spPr bwMode="auto">
              <a:xfrm>
                <a:off x="604" y="2143"/>
                <a:ext cx="147" cy="79"/>
              </a:xfrm>
              <a:custGeom>
                <a:avLst/>
                <a:gdLst>
                  <a:gd name="T0" fmla="*/ 0 w 147"/>
                  <a:gd name="T1" fmla="*/ 0 h 79"/>
                  <a:gd name="T2" fmla="*/ 147 w 147"/>
                  <a:gd name="T3" fmla="*/ 0 h 79"/>
                  <a:gd name="T4" fmla="*/ 147 w 147"/>
                  <a:gd name="T5" fmla="*/ 79 h 79"/>
                  <a:gd name="T6" fmla="*/ 0 w 147"/>
                  <a:gd name="T7" fmla="*/ 79 h 79"/>
                  <a:gd name="T8" fmla="*/ 0 w 147"/>
                  <a:gd name="T9" fmla="*/ 0 h 79"/>
                  <a:gd name="T10" fmla="*/ 10 w 147"/>
                  <a:gd name="T11" fmla="*/ 0 h 79"/>
                  <a:gd name="T12" fmla="*/ 147 w 147"/>
                  <a:gd name="T13" fmla="*/ 0 h 79"/>
                  <a:gd name="T14" fmla="*/ 147 w 147"/>
                  <a:gd name="T15" fmla="*/ 74 h 79"/>
                  <a:gd name="T16" fmla="*/ 10 w 147"/>
                  <a:gd name="T17" fmla="*/ 74 h 79"/>
                  <a:gd name="T18" fmla="*/ 10 w 147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7" h="7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47" y="0"/>
                    </a:lnTo>
                    <a:lnTo>
                      <a:pt x="147" y="74"/>
                    </a:lnTo>
                    <a:lnTo>
                      <a:pt x="10" y="7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4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9" name="Freeform 268"/>
              <p:cNvSpPr>
                <a:spLocks noEditPoints="1"/>
              </p:cNvSpPr>
              <p:nvPr/>
            </p:nvSpPr>
            <p:spPr bwMode="auto">
              <a:xfrm>
                <a:off x="614" y="2143"/>
                <a:ext cx="137" cy="74"/>
              </a:xfrm>
              <a:custGeom>
                <a:avLst/>
                <a:gdLst>
                  <a:gd name="T0" fmla="*/ 0 w 137"/>
                  <a:gd name="T1" fmla="*/ 0 h 74"/>
                  <a:gd name="T2" fmla="*/ 137 w 137"/>
                  <a:gd name="T3" fmla="*/ 0 h 74"/>
                  <a:gd name="T4" fmla="*/ 137 w 137"/>
                  <a:gd name="T5" fmla="*/ 74 h 74"/>
                  <a:gd name="T6" fmla="*/ 0 w 137"/>
                  <a:gd name="T7" fmla="*/ 74 h 74"/>
                  <a:gd name="T8" fmla="*/ 0 w 137"/>
                  <a:gd name="T9" fmla="*/ 0 h 74"/>
                  <a:gd name="T10" fmla="*/ 10 w 137"/>
                  <a:gd name="T11" fmla="*/ 0 h 74"/>
                  <a:gd name="T12" fmla="*/ 137 w 137"/>
                  <a:gd name="T13" fmla="*/ 0 h 74"/>
                  <a:gd name="T14" fmla="*/ 137 w 137"/>
                  <a:gd name="T15" fmla="*/ 69 h 74"/>
                  <a:gd name="T16" fmla="*/ 10 w 137"/>
                  <a:gd name="T17" fmla="*/ 69 h 74"/>
                  <a:gd name="T18" fmla="*/ 10 w 137"/>
                  <a:gd name="T19" fmla="*/ 0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7" h="74">
                    <a:moveTo>
                      <a:pt x="0" y="0"/>
                    </a:moveTo>
                    <a:lnTo>
                      <a:pt x="137" y="0"/>
                    </a:lnTo>
                    <a:lnTo>
                      <a:pt x="137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37" y="0"/>
                    </a:lnTo>
                    <a:lnTo>
                      <a:pt x="137" y="69"/>
                    </a:lnTo>
                    <a:lnTo>
                      <a:pt x="10" y="6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0" name="Freeform 269"/>
              <p:cNvSpPr>
                <a:spLocks noEditPoints="1"/>
              </p:cNvSpPr>
              <p:nvPr/>
            </p:nvSpPr>
            <p:spPr bwMode="auto">
              <a:xfrm>
                <a:off x="624" y="2143"/>
                <a:ext cx="127" cy="69"/>
              </a:xfrm>
              <a:custGeom>
                <a:avLst/>
                <a:gdLst>
                  <a:gd name="T0" fmla="*/ 0 w 127"/>
                  <a:gd name="T1" fmla="*/ 0 h 69"/>
                  <a:gd name="T2" fmla="*/ 127 w 127"/>
                  <a:gd name="T3" fmla="*/ 0 h 69"/>
                  <a:gd name="T4" fmla="*/ 127 w 127"/>
                  <a:gd name="T5" fmla="*/ 69 h 69"/>
                  <a:gd name="T6" fmla="*/ 0 w 127"/>
                  <a:gd name="T7" fmla="*/ 69 h 69"/>
                  <a:gd name="T8" fmla="*/ 0 w 127"/>
                  <a:gd name="T9" fmla="*/ 0 h 69"/>
                  <a:gd name="T10" fmla="*/ 9 w 127"/>
                  <a:gd name="T11" fmla="*/ 0 h 69"/>
                  <a:gd name="T12" fmla="*/ 127 w 127"/>
                  <a:gd name="T13" fmla="*/ 0 h 69"/>
                  <a:gd name="T14" fmla="*/ 127 w 127"/>
                  <a:gd name="T15" fmla="*/ 63 h 69"/>
                  <a:gd name="T16" fmla="*/ 9 w 127"/>
                  <a:gd name="T17" fmla="*/ 63 h 69"/>
                  <a:gd name="T18" fmla="*/ 9 w 127"/>
                  <a:gd name="T19" fmla="*/ 0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6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127" y="0"/>
                    </a:lnTo>
                    <a:lnTo>
                      <a:pt x="127" y="63"/>
                    </a:lnTo>
                    <a:lnTo>
                      <a:pt x="9" y="6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1" name="Freeform 270"/>
              <p:cNvSpPr>
                <a:spLocks noEditPoints="1"/>
              </p:cNvSpPr>
              <p:nvPr/>
            </p:nvSpPr>
            <p:spPr bwMode="auto">
              <a:xfrm>
                <a:off x="633" y="2143"/>
                <a:ext cx="118" cy="63"/>
              </a:xfrm>
              <a:custGeom>
                <a:avLst/>
                <a:gdLst>
                  <a:gd name="T0" fmla="*/ 0 w 118"/>
                  <a:gd name="T1" fmla="*/ 0 h 63"/>
                  <a:gd name="T2" fmla="*/ 118 w 118"/>
                  <a:gd name="T3" fmla="*/ 0 h 63"/>
                  <a:gd name="T4" fmla="*/ 118 w 118"/>
                  <a:gd name="T5" fmla="*/ 63 h 63"/>
                  <a:gd name="T6" fmla="*/ 0 w 118"/>
                  <a:gd name="T7" fmla="*/ 63 h 63"/>
                  <a:gd name="T8" fmla="*/ 0 w 118"/>
                  <a:gd name="T9" fmla="*/ 0 h 63"/>
                  <a:gd name="T10" fmla="*/ 10 w 118"/>
                  <a:gd name="T11" fmla="*/ 0 h 63"/>
                  <a:gd name="T12" fmla="*/ 118 w 118"/>
                  <a:gd name="T13" fmla="*/ 0 h 63"/>
                  <a:gd name="T14" fmla="*/ 118 w 118"/>
                  <a:gd name="T15" fmla="*/ 58 h 63"/>
                  <a:gd name="T16" fmla="*/ 10 w 118"/>
                  <a:gd name="T17" fmla="*/ 58 h 63"/>
                  <a:gd name="T18" fmla="*/ 10 w 118"/>
                  <a:gd name="T19" fmla="*/ 0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" h="63">
                    <a:moveTo>
                      <a:pt x="0" y="0"/>
                    </a:moveTo>
                    <a:lnTo>
                      <a:pt x="118" y="0"/>
                    </a:lnTo>
                    <a:lnTo>
                      <a:pt x="118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18" y="0"/>
                    </a:lnTo>
                    <a:lnTo>
                      <a:pt x="118" y="58"/>
                    </a:lnTo>
                    <a:lnTo>
                      <a:pt x="10" y="5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2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2" name="Freeform 271"/>
              <p:cNvSpPr>
                <a:spLocks noEditPoints="1"/>
              </p:cNvSpPr>
              <p:nvPr/>
            </p:nvSpPr>
            <p:spPr bwMode="auto">
              <a:xfrm>
                <a:off x="643" y="2143"/>
                <a:ext cx="108" cy="58"/>
              </a:xfrm>
              <a:custGeom>
                <a:avLst/>
                <a:gdLst>
                  <a:gd name="T0" fmla="*/ 0 w 108"/>
                  <a:gd name="T1" fmla="*/ 0 h 58"/>
                  <a:gd name="T2" fmla="*/ 108 w 108"/>
                  <a:gd name="T3" fmla="*/ 0 h 58"/>
                  <a:gd name="T4" fmla="*/ 108 w 108"/>
                  <a:gd name="T5" fmla="*/ 58 h 58"/>
                  <a:gd name="T6" fmla="*/ 0 w 108"/>
                  <a:gd name="T7" fmla="*/ 58 h 58"/>
                  <a:gd name="T8" fmla="*/ 0 w 108"/>
                  <a:gd name="T9" fmla="*/ 0 h 58"/>
                  <a:gd name="T10" fmla="*/ 10 w 108"/>
                  <a:gd name="T11" fmla="*/ 0 h 58"/>
                  <a:gd name="T12" fmla="*/ 108 w 108"/>
                  <a:gd name="T13" fmla="*/ 0 h 58"/>
                  <a:gd name="T14" fmla="*/ 108 w 108"/>
                  <a:gd name="T15" fmla="*/ 53 h 58"/>
                  <a:gd name="T16" fmla="*/ 10 w 108"/>
                  <a:gd name="T17" fmla="*/ 53 h 58"/>
                  <a:gd name="T18" fmla="*/ 10 w 108"/>
                  <a:gd name="T19" fmla="*/ 0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8" h="58">
                    <a:moveTo>
                      <a:pt x="0" y="0"/>
                    </a:moveTo>
                    <a:lnTo>
                      <a:pt x="108" y="0"/>
                    </a:lnTo>
                    <a:lnTo>
                      <a:pt x="108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08" y="0"/>
                    </a:lnTo>
                    <a:lnTo>
                      <a:pt x="108" y="53"/>
                    </a:lnTo>
                    <a:lnTo>
                      <a:pt x="10" y="5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3" name="Freeform 272"/>
              <p:cNvSpPr>
                <a:spLocks noEditPoints="1"/>
              </p:cNvSpPr>
              <p:nvPr/>
            </p:nvSpPr>
            <p:spPr bwMode="auto">
              <a:xfrm>
                <a:off x="653" y="2143"/>
                <a:ext cx="98" cy="53"/>
              </a:xfrm>
              <a:custGeom>
                <a:avLst/>
                <a:gdLst>
                  <a:gd name="T0" fmla="*/ 0 w 98"/>
                  <a:gd name="T1" fmla="*/ 0 h 53"/>
                  <a:gd name="T2" fmla="*/ 98 w 98"/>
                  <a:gd name="T3" fmla="*/ 0 h 53"/>
                  <a:gd name="T4" fmla="*/ 98 w 98"/>
                  <a:gd name="T5" fmla="*/ 53 h 53"/>
                  <a:gd name="T6" fmla="*/ 0 w 98"/>
                  <a:gd name="T7" fmla="*/ 53 h 53"/>
                  <a:gd name="T8" fmla="*/ 0 w 98"/>
                  <a:gd name="T9" fmla="*/ 0 h 53"/>
                  <a:gd name="T10" fmla="*/ 10 w 98"/>
                  <a:gd name="T11" fmla="*/ 0 h 53"/>
                  <a:gd name="T12" fmla="*/ 98 w 98"/>
                  <a:gd name="T13" fmla="*/ 0 h 53"/>
                  <a:gd name="T14" fmla="*/ 98 w 98"/>
                  <a:gd name="T15" fmla="*/ 47 h 53"/>
                  <a:gd name="T16" fmla="*/ 10 w 98"/>
                  <a:gd name="T17" fmla="*/ 47 h 53"/>
                  <a:gd name="T18" fmla="*/ 10 w 98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8" h="53">
                    <a:moveTo>
                      <a:pt x="0" y="0"/>
                    </a:moveTo>
                    <a:lnTo>
                      <a:pt x="98" y="0"/>
                    </a:lnTo>
                    <a:lnTo>
                      <a:pt x="98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98" y="0"/>
                    </a:lnTo>
                    <a:lnTo>
                      <a:pt x="98" y="47"/>
                    </a:lnTo>
                    <a:lnTo>
                      <a:pt x="10" y="4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4" name="Freeform 273"/>
              <p:cNvSpPr>
                <a:spLocks noEditPoints="1"/>
              </p:cNvSpPr>
              <p:nvPr/>
            </p:nvSpPr>
            <p:spPr bwMode="auto">
              <a:xfrm>
                <a:off x="663" y="2143"/>
                <a:ext cx="88" cy="47"/>
              </a:xfrm>
              <a:custGeom>
                <a:avLst/>
                <a:gdLst>
                  <a:gd name="T0" fmla="*/ 0 w 88"/>
                  <a:gd name="T1" fmla="*/ 0 h 47"/>
                  <a:gd name="T2" fmla="*/ 88 w 88"/>
                  <a:gd name="T3" fmla="*/ 0 h 47"/>
                  <a:gd name="T4" fmla="*/ 88 w 88"/>
                  <a:gd name="T5" fmla="*/ 47 h 47"/>
                  <a:gd name="T6" fmla="*/ 0 w 88"/>
                  <a:gd name="T7" fmla="*/ 47 h 47"/>
                  <a:gd name="T8" fmla="*/ 0 w 88"/>
                  <a:gd name="T9" fmla="*/ 0 h 47"/>
                  <a:gd name="T10" fmla="*/ 10 w 88"/>
                  <a:gd name="T11" fmla="*/ 0 h 47"/>
                  <a:gd name="T12" fmla="*/ 88 w 88"/>
                  <a:gd name="T13" fmla="*/ 0 h 47"/>
                  <a:gd name="T14" fmla="*/ 88 w 88"/>
                  <a:gd name="T15" fmla="*/ 42 h 47"/>
                  <a:gd name="T16" fmla="*/ 10 w 88"/>
                  <a:gd name="T17" fmla="*/ 42 h 47"/>
                  <a:gd name="T18" fmla="*/ 10 w 88"/>
                  <a:gd name="T19" fmla="*/ 0 h 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" h="47">
                    <a:moveTo>
                      <a:pt x="0" y="0"/>
                    </a:moveTo>
                    <a:lnTo>
                      <a:pt x="88" y="0"/>
                    </a:lnTo>
                    <a:lnTo>
                      <a:pt x="88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88" y="0"/>
                    </a:lnTo>
                    <a:lnTo>
                      <a:pt x="88" y="42"/>
                    </a:lnTo>
                    <a:lnTo>
                      <a:pt x="10" y="4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5" name="Freeform 274"/>
              <p:cNvSpPr>
                <a:spLocks noEditPoints="1"/>
              </p:cNvSpPr>
              <p:nvPr/>
            </p:nvSpPr>
            <p:spPr bwMode="auto">
              <a:xfrm>
                <a:off x="673" y="2143"/>
                <a:ext cx="78" cy="42"/>
              </a:xfrm>
              <a:custGeom>
                <a:avLst/>
                <a:gdLst>
                  <a:gd name="T0" fmla="*/ 0 w 78"/>
                  <a:gd name="T1" fmla="*/ 0 h 42"/>
                  <a:gd name="T2" fmla="*/ 78 w 78"/>
                  <a:gd name="T3" fmla="*/ 0 h 42"/>
                  <a:gd name="T4" fmla="*/ 78 w 78"/>
                  <a:gd name="T5" fmla="*/ 42 h 42"/>
                  <a:gd name="T6" fmla="*/ 0 w 78"/>
                  <a:gd name="T7" fmla="*/ 42 h 42"/>
                  <a:gd name="T8" fmla="*/ 0 w 78"/>
                  <a:gd name="T9" fmla="*/ 0 h 42"/>
                  <a:gd name="T10" fmla="*/ 9 w 78"/>
                  <a:gd name="T11" fmla="*/ 0 h 42"/>
                  <a:gd name="T12" fmla="*/ 78 w 78"/>
                  <a:gd name="T13" fmla="*/ 0 h 42"/>
                  <a:gd name="T14" fmla="*/ 78 w 78"/>
                  <a:gd name="T15" fmla="*/ 37 h 42"/>
                  <a:gd name="T16" fmla="*/ 9 w 78"/>
                  <a:gd name="T17" fmla="*/ 37 h 42"/>
                  <a:gd name="T18" fmla="*/ 9 w 78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" h="42">
                    <a:moveTo>
                      <a:pt x="0" y="0"/>
                    </a:moveTo>
                    <a:lnTo>
                      <a:pt x="78" y="0"/>
                    </a:lnTo>
                    <a:lnTo>
                      <a:pt x="78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78" y="0"/>
                    </a:lnTo>
                    <a:lnTo>
                      <a:pt x="78" y="37"/>
                    </a:lnTo>
                    <a:lnTo>
                      <a:pt x="9" y="3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6" name="Freeform 275"/>
              <p:cNvSpPr>
                <a:spLocks noEditPoints="1"/>
              </p:cNvSpPr>
              <p:nvPr/>
            </p:nvSpPr>
            <p:spPr bwMode="auto">
              <a:xfrm>
                <a:off x="682" y="2143"/>
                <a:ext cx="69" cy="37"/>
              </a:xfrm>
              <a:custGeom>
                <a:avLst/>
                <a:gdLst>
                  <a:gd name="T0" fmla="*/ 0 w 69"/>
                  <a:gd name="T1" fmla="*/ 0 h 37"/>
                  <a:gd name="T2" fmla="*/ 69 w 69"/>
                  <a:gd name="T3" fmla="*/ 0 h 37"/>
                  <a:gd name="T4" fmla="*/ 69 w 69"/>
                  <a:gd name="T5" fmla="*/ 37 h 37"/>
                  <a:gd name="T6" fmla="*/ 0 w 69"/>
                  <a:gd name="T7" fmla="*/ 37 h 37"/>
                  <a:gd name="T8" fmla="*/ 0 w 69"/>
                  <a:gd name="T9" fmla="*/ 0 h 37"/>
                  <a:gd name="T10" fmla="*/ 10 w 69"/>
                  <a:gd name="T11" fmla="*/ 0 h 37"/>
                  <a:gd name="T12" fmla="*/ 69 w 69"/>
                  <a:gd name="T13" fmla="*/ 0 h 37"/>
                  <a:gd name="T14" fmla="*/ 69 w 69"/>
                  <a:gd name="T15" fmla="*/ 31 h 37"/>
                  <a:gd name="T16" fmla="*/ 10 w 69"/>
                  <a:gd name="T17" fmla="*/ 31 h 37"/>
                  <a:gd name="T18" fmla="*/ 10 w 69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9" h="37">
                    <a:moveTo>
                      <a:pt x="0" y="0"/>
                    </a:moveTo>
                    <a:lnTo>
                      <a:pt x="69" y="0"/>
                    </a:lnTo>
                    <a:lnTo>
                      <a:pt x="69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69" y="0"/>
                    </a:lnTo>
                    <a:lnTo>
                      <a:pt x="69" y="31"/>
                    </a:lnTo>
                    <a:lnTo>
                      <a:pt x="10" y="3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7" name="Freeform 276"/>
              <p:cNvSpPr>
                <a:spLocks noEditPoints="1"/>
              </p:cNvSpPr>
              <p:nvPr/>
            </p:nvSpPr>
            <p:spPr bwMode="auto">
              <a:xfrm>
                <a:off x="692" y="2143"/>
                <a:ext cx="59" cy="31"/>
              </a:xfrm>
              <a:custGeom>
                <a:avLst/>
                <a:gdLst>
                  <a:gd name="T0" fmla="*/ 0 w 59"/>
                  <a:gd name="T1" fmla="*/ 0 h 31"/>
                  <a:gd name="T2" fmla="*/ 59 w 59"/>
                  <a:gd name="T3" fmla="*/ 0 h 31"/>
                  <a:gd name="T4" fmla="*/ 59 w 59"/>
                  <a:gd name="T5" fmla="*/ 31 h 31"/>
                  <a:gd name="T6" fmla="*/ 0 w 59"/>
                  <a:gd name="T7" fmla="*/ 31 h 31"/>
                  <a:gd name="T8" fmla="*/ 0 w 59"/>
                  <a:gd name="T9" fmla="*/ 0 h 31"/>
                  <a:gd name="T10" fmla="*/ 10 w 59"/>
                  <a:gd name="T11" fmla="*/ 0 h 31"/>
                  <a:gd name="T12" fmla="*/ 59 w 59"/>
                  <a:gd name="T13" fmla="*/ 0 h 31"/>
                  <a:gd name="T14" fmla="*/ 59 w 59"/>
                  <a:gd name="T15" fmla="*/ 26 h 31"/>
                  <a:gd name="T16" fmla="*/ 10 w 59"/>
                  <a:gd name="T17" fmla="*/ 26 h 31"/>
                  <a:gd name="T18" fmla="*/ 10 w 59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9" h="31">
                    <a:moveTo>
                      <a:pt x="0" y="0"/>
                    </a:moveTo>
                    <a:lnTo>
                      <a:pt x="59" y="0"/>
                    </a:lnTo>
                    <a:lnTo>
                      <a:pt x="59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59" y="0"/>
                    </a:lnTo>
                    <a:lnTo>
                      <a:pt x="59" y="26"/>
                    </a:lnTo>
                    <a:lnTo>
                      <a:pt x="10" y="2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8" name="Freeform 277"/>
              <p:cNvSpPr>
                <a:spLocks noEditPoints="1"/>
              </p:cNvSpPr>
              <p:nvPr/>
            </p:nvSpPr>
            <p:spPr bwMode="auto">
              <a:xfrm>
                <a:off x="702" y="2143"/>
                <a:ext cx="49" cy="26"/>
              </a:xfrm>
              <a:custGeom>
                <a:avLst/>
                <a:gdLst>
                  <a:gd name="T0" fmla="*/ 0 w 49"/>
                  <a:gd name="T1" fmla="*/ 0 h 26"/>
                  <a:gd name="T2" fmla="*/ 49 w 49"/>
                  <a:gd name="T3" fmla="*/ 0 h 26"/>
                  <a:gd name="T4" fmla="*/ 49 w 49"/>
                  <a:gd name="T5" fmla="*/ 26 h 26"/>
                  <a:gd name="T6" fmla="*/ 0 w 49"/>
                  <a:gd name="T7" fmla="*/ 26 h 26"/>
                  <a:gd name="T8" fmla="*/ 0 w 49"/>
                  <a:gd name="T9" fmla="*/ 0 h 26"/>
                  <a:gd name="T10" fmla="*/ 10 w 49"/>
                  <a:gd name="T11" fmla="*/ 0 h 26"/>
                  <a:gd name="T12" fmla="*/ 49 w 49"/>
                  <a:gd name="T13" fmla="*/ 0 h 26"/>
                  <a:gd name="T14" fmla="*/ 49 w 49"/>
                  <a:gd name="T15" fmla="*/ 21 h 26"/>
                  <a:gd name="T16" fmla="*/ 10 w 49"/>
                  <a:gd name="T17" fmla="*/ 21 h 26"/>
                  <a:gd name="T18" fmla="*/ 10 w 49"/>
                  <a:gd name="T19" fmla="*/ 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26">
                    <a:moveTo>
                      <a:pt x="0" y="0"/>
                    </a:moveTo>
                    <a:lnTo>
                      <a:pt x="49" y="0"/>
                    </a:lnTo>
                    <a:lnTo>
                      <a:pt x="49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10" y="2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9" name="Freeform 278"/>
              <p:cNvSpPr>
                <a:spLocks noEditPoints="1"/>
              </p:cNvSpPr>
              <p:nvPr/>
            </p:nvSpPr>
            <p:spPr bwMode="auto">
              <a:xfrm>
                <a:off x="712" y="2143"/>
                <a:ext cx="39" cy="21"/>
              </a:xfrm>
              <a:custGeom>
                <a:avLst/>
                <a:gdLst>
                  <a:gd name="T0" fmla="*/ 0 w 39"/>
                  <a:gd name="T1" fmla="*/ 0 h 21"/>
                  <a:gd name="T2" fmla="*/ 39 w 39"/>
                  <a:gd name="T3" fmla="*/ 0 h 21"/>
                  <a:gd name="T4" fmla="*/ 39 w 39"/>
                  <a:gd name="T5" fmla="*/ 21 h 21"/>
                  <a:gd name="T6" fmla="*/ 0 w 39"/>
                  <a:gd name="T7" fmla="*/ 21 h 21"/>
                  <a:gd name="T8" fmla="*/ 0 w 39"/>
                  <a:gd name="T9" fmla="*/ 0 h 21"/>
                  <a:gd name="T10" fmla="*/ 10 w 39"/>
                  <a:gd name="T11" fmla="*/ 0 h 21"/>
                  <a:gd name="T12" fmla="*/ 39 w 39"/>
                  <a:gd name="T13" fmla="*/ 0 h 21"/>
                  <a:gd name="T14" fmla="*/ 39 w 39"/>
                  <a:gd name="T15" fmla="*/ 16 h 21"/>
                  <a:gd name="T16" fmla="*/ 10 w 39"/>
                  <a:gd name="T17" fmla="*/ 16 h 21"/>
                  <a:gd name="T18" fmla="*/ 10 w 39"/>
                  <a:gd name="T19" fmla="*/ 0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21">
                    <a:moveTo>
                      <a:pt x="0" y="0"/>
                    </a:moveTo>
                    <a:lnTo>
                      <a:pt x="39" y="0"/>
                    </a:lnTo>
                    <a:lnTo>
                      <a:pt x="3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39" y="0"/>
                    </a:lnTo>
                    <a:lnTo>
                      <a:pt x="39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0" name="Freeform 279"/>
              <p:cNvSpPr>
                <a:spLocks noEditPoints="1"/>
              </p:cNvSpPr>
              <p:nvPr/>
            </p:nvSpPr>
            <p:spPr bwMode="auto">
              <a:xfrm>
                <a:off x="722" y="2143"/>
                <a:ext cx="29" cy="16"/>
              </a:xfrm>
              <a:custGeom>
                <a:avLst/>
                <a:gdLst>
                  <a:gd name="T0" fmla="*/ 0 w 29"/>
                  <a:gd name="T1" fmla="*/ 0 h 16"/>
                  <a:gd name="T2" fmla="*/ 29 w 29"/>
                  <a:gd name="T3" fmla="*/ 0 h 16"/>
                  <a:gd name="T4" fmla="*/ 29 w 29"/>
                  <a:gd name="T5" fmla="*/ 16 h 16"/>
                  <a:gd name="T6" fmla="*/ 0 w 29"/>
                  <a:gd name="T7" fmla="*/ 16 h 16"/>
                  <a:gd name="T8" fmla="*/ 0 w 29"/>
                  <a:gd name="T9" fmla="*/ 0 h 16"/>
                  <a:gd name="T10" fmla="*/ 9 w 29"/>
                  <a:gd name="T11" fmla="*/ 0 h 16"/>
                  <a:gd name="T12" fmla="*/ 29 w 29"/>
                  <a:gd name="T13" fmla="*/ 0 h 16"/>
                  <a:gd name="T14" fmla="*/ 29 w 29"/>
                  <a:gd name="T15" fmla="*/ 10 h 16"/>
                  <a:gd name="T16" fmla="*/ 9 w 29"/>
                  <a:gd name="T17" fmla="*/ 10 h 16"/>
                  <a:gd name="T18" fmla="*/ 9 w 29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" h="16">
                    <a:moveTo>
                      <a:pt x="0" y="0"/>
                    </a:moveTo>
                    <a:lnTo>
                      <a:pt x="29" y="0"/>
                    </a:lnTo>
                    <a:lnTo>
                      <a:pt x="29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9" y="0"/>
                    </a:moveTo>
                    <a:lnTo>
                      <a:pt x="29" y="0"/>
                    </a:lnTo>
                    <a:lnTo>
                      <a:pt x="29" y="10"/>
                    </a:lnTo>
                    <a:lnTo>
                      <a:pt x="9" y="1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1" name="Freeform 280"/>
              <p:cNvSpPr>
                <a:spLocks noEditPoints="1"/>
              </p:cNvSpPr>
              <p:nvPr/>
            </p:nvSpPr>
            <p:spPr bwMode="auto">
              <a:xfrm>
                <a:off x="731" y="2143"/>
                <a:ext cx="20" cy="10"/>
              </a:xfrm>
              <a:custGeom>
                <a:avLst/>
                <a:gdLst>
                  <a:gd name="T0" fmla="*/ 0 w 20"/>
                  <a:gd name="T1" fmla="*/ 0 h 10"/>
                  <a:gd name="T2" fmla="*/ 20 w 20"/>
                  <a:gd name="T3" fmla="*/ 0 h 10"/>
                  <a:gd name="T4" fmla="*/ 20 w 20"/>
                  <a:gd name="T5" fmla="*/ 10 h 10"/>
                  <a:gd name="T6" fmla="*/ 0 w 20"/>
                  <a:gd name="T7" fmla="*/ 10 h 10"/>
                  <a:gd name="T8" fmla="*/ 0 w 20"/>
                  <a:gd name="T9" fmla="*/ 0 h 10"/>
                  <a:gd name="T10" fmla="*/ 10 w 20"/>
                  <a:gd name="T11" fmla="*/ 0 h 10"/>
                  <a:gd name="T12" fmla="*/ 20 w 20"/>
                  <a:gd name="T13" fmla="*/ 0 h 10"/>
                  <a:gd name="T14" fmla="*/ 20 w 20"/>
                  <a:gd name="T15" fmla="*/ 5 h 10"/>
                  <a:gd name="T16" fmla="*/ 10 w 20"/>
                  <a:gd name="T17" fmla="*/ 5 h 10"/>
                  <a:gd name="T18" fmla="*/ 10 w 2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" h="10">
                    <a:moveTo>
                      <a:pt x="0" y="0"/>
                    </a:moveTo>
                    <a:lnTo>
                      <a:pt x="20" y="0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20" y="0"/>
                    </a:lnTo>
                    <a:lnTo>
                      <a:pt x="20" y="5"/>
                    </a:lnTo>
                    <a:lnTo>
                      <a:pt x="10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2" name="Freeform 281"/>
              <p:cNvSpPr>
                <a:spLocks noEditPoints="1"/>
              </p:cNvSpPr>
              <p:nvPr/>
            </p:nvSpPr>
            <p:spPr bwMode="auto">
              <a:xfrm>
                <a:off x="741" y="2143"/>
                <a:ext cx="10" cy="5"/>
              </a:xfrm>
              <a:custGeom>
                <a:avLst/>
                <a:gdLst>
                  <a:gd name="T0" fmla="*/ 0 w 10"/>
                  <a:gd name="T1" fmla="*/ 0 h 5"/>
                  <a:gd name="T2" fmla="*/ 10 w 10"/>
                  <a:gd name="T3" fmla="*/ 0 h 5"/>
                  <a:gd name="T4" fmla="*/ 10 w 10"/>
                  <a:gd name="T5" fmla="*/ 5 h 5"/>
                  <a:gd name="T6" fmla="*/ 0 w 10"/>
                  <a:gd name="T7" fmla="*/ 5 h 5"/>
                  <a:gd name="T8" fmla="*/ 0 w 10"/>
                  <a:gd name="T9" fmla="*/ 0 h 5"/>
                  <a:gd name="T10" fmla="*/ 10 w 10"/>
                  <a:gd name="T11" fmla="*/ 0 h 5"/>
                  <a:gd name="T12" fmla="*/ 10 w 10"/>
                  <a:gd name="T13" fmla="*/ 0 h 5"/>
                  <a:gd name="T14" fmla="*/ 10 w 10"/>
                  <a:gd name="T15" fmla="*/ 0 h 5"/>
                  <a:gd name="T16" fmla="*/ 10 w 10"/>
                  <a:gd name="T17" fmla="*/ 0 h 5"/>
                  <a:gd name="T18" fmla="*/ 10 w 10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3" name="Rectangle 282"/>
              <p:cNvSpPr>
                <a:spLocks noChangeArrowheads="1"/>
              </p:cNvSpPr>
              <p:nvPr/>
            </p:nvSpPr>
            <p:spPr bwMode="auto">
              <a:xfrm>
                <a:off x="168" y="2143"/>
                <a:ext cx="583" cy="31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4" name="Line 283"/>
              <p:cNvSpPr>
                <a:spLocks noChangeShapeType="1"/>
              </p:cNvSpPr>
              <p:nvPr/>
            </p:nvSpPr>
            <p:spPr bwMode="auto">
              <a:xfrm flipV="1">
                <a:off x="227" y="2143"/>
                <a:ext cx="1" cy="31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5" name="Line 284"/>
              <p:cNvSpPr>
                <a:spLocks noChangeShapeType="1"/>
              </p:cNvSpPr>
              <p:nvPr/>
            </p:nvSpPr>
            <p:spPr bwMode="auto">
              <a:xfrm flipV="1">
                <a:off x="692" y="2143"/>
                <a:ext cx="1" cy="31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6" name="Rectangle 285"/>
              <p:cNvSpPr>
                <a:spLocks noChangeArrowheads="1"/>
              </p:cNvSpPr>
              <p:nvPr/>
            </p:nvSpPr>
            <p:spPr bwMode="auto">
              <a:xfrm>
                <a:off x="292" y="2225"/>
                <a:ext cx="35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100" b="1" dirty="0">
                    <a:solidFill>
                      <a:srgbClr val="FFFFFF"/>
                    </a:solidFill>
                    <a:latin typeface="Cambria" pitchFamily="18" charset="0"/>
                    <a:ea typeface="黑体" pitchFamily="49" charset="-122"/>
                  </a:rPr>
                  <a:t>GTS data</a:t>
                </a:r>
                <a:endParaRPr lang="zh-CN" altLang="en-US" sz="1100" b="1" dirty="0">
                  <a:solidFill>
                    <a:srgbClr val="FFFFFF"/>
                  </a:solidFill>
                  <a:latin typeface="Cambria" pitchFamily="18" charset="0"/>
                  <a:ea typeface="黑体" pitchFamily="49" charset="-122"/>
                </a:endParaRPr>
              </a:p>
            </p:txBody>
          </p:sp>
          <p:sp>
            <p:nvSpPr>
              <p:cNvPr id="288" name="Freeform 287"/>
              <p:cNvSpPr>
                <a:spLocks/>
              </p:cNvSpPr>
              <p:nvPr/>
            </p:nvSpPr>
            <p:spPr bwMode="auto">
              <a:xfrm>
                <a:off x="168" y="2965"/>
                <a:ext cx="583" cy="318"/>
              </a:xfrm>
              <a:custGeom>
                <a:avLst/>
                <a:gdLst>
                  <a:gd name="T0" fmla="*/ 0 w 583"/>
                  <a:gd name="T1" fmla="*/ 0 h 318"/>
                  <a:gd name="T2" fmla="*/ 5 w 583"/>
                  <a:gd name="T3" fmla="*/ 42 h 318"/>
                  <a:gd name="T4" fmla="*/ 15 w 583"/>
                  <a:gd name="T5" fmla="*/ 79 h 318"/>
                  <a:gd name="T6" fmla="*/ 39 w 583"/>
                  <a:gd name="T7" fmla="*/ 116 h 318"/>
                  <a:gd name="T8" fmla="*/ 68 w 583"/>
                  <a:gd name="T9" fmla="*/ 148 h 318"/>
                  <a:gd name="T10" fmla="*/ 103 w 583"/>
                  <a:gd name="T11" fmla="*/ 180 h 318"/>
                  <a:gd name="T12" fmla="*/ 147 w 583"/>
                  <a:gd name="T13" fmla="*/ 212 h 318"/>
                  <a:gd name="T14" fmla="*/ 196 w 583"/>
                  <a:gd name="T15" fmla="*/ 238 h 318"/>
                  <a:gd name="T16" fmla="*/ 250 w 583"/>
                  <a:gd name="T17" fmla="*/ 260 h 318"/>
                  <a:gd name="T18" fmla="*/ 313 w 583"/>
                  <a:gd name="T19" fmla="*/ 281 h 318"/>
                  <a:gd name="T20" fmla="*/ 377 w 583"/>
                  <a:gd name="T21" fmla="*/ 297 h 318"/>
                  <a:gd name="T22" fmla="*/ 446 w 583"/>
                  <a:gd name="T23" fmla="*/ 307 h 318"/>
                  <a:gd name="T24" fmla="*/ 514 w 583"/>
                  <a:gd name="T25" fmla="*/ 318 h 318"/>
                  <a:gd name="T26" fmla="*/ 583 w 583"/>
                  <a:gd name="T27" fmla="*/ 318 h 318"/>
                  <a:gd name="T28" fmla="*/ 0 w 583"/>
                  <a:gd name="T29" fmla="*/ 318 h 318"/>
                  <a:gd name="T30" fmla="*/ 0 w 583"/>
                  <a:gd name="T31" fmla="*/ 0 h 31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83" h="318">
                    <a:moveTo>
                      <a:pt x="0" y="0"/>
                    </a:moveTo>
                    <a:lnTo>
                      <a:pt x="5" y="42"/>
                    </a:lnTo>
                    <a:lnTo>
                      <a:pt x="15" y="79"/>
                    </a:lnTo>
                    <a:lnTo>
                      <a:pt x="39" y="116"/>
                    </a:lnTo>
                    <a:lnTo>
                      <a:pt x="68" y="148"/>
                    </a:lnTo>
                    <a:lnTo>
                      <a:pt x="103" y="180"/>
                    </a:lnTo>
                    <a:lnTo>
                      <a:pt x="147" y="212"/>
                    </a:lnTo>
                    <a:lnTo>
                      <a:pt x="196" y="238"/>
                    </a:lnTo>
                    <a:lnTo>
                      <a:pt x="250" y="260"/>
                    </a:lnTo>
                    <a:lnTo>
                      <a:pt x="313" y="281"/>
                    </a:lnTo>
                    <a:lnTo>
                      <a:pt x="377" y="297"/>
                    </a:lnTo>
                    <a:lnTo>
                      <a:pt x="446" y="307"/>
                    </a:lnTo>
                    <a:lnTo>
                      <a:pt x="514" y="318"/>
                    </a:lnTo>
                    <a:lnTo>
                      <a:pt x="583" y="318"/>
                    </a:lnTo>
                    <a:lnTo>
                      <a:pt x="0" y="3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9" name="Freeform 288"/>
              <p:cNvSpPr>
                <a:spLocks/>
              </p:cNvSpPr>
              <p:nvPr/>
            </p:nvSpPr>
            <p:spPr bwMode="auto">
              <a:xfrm>
                <a:off x="168" y="2965"/>
                <a:ext cx="583" cy="318"/>
              </a:xfrm>
              <a:custGeom>
                <a:avLst/>
                <a:gdLst>
                  <a:gd name="T0" fmla="*/ 0 w 583"/>
                  <a:gd name="T1" fmla="*/ 0 h 318"/>
                  <a:gd name="T2" fmla="*/ 5 w 583"/>
                  <a:gd name="T3" fmla="*/ 42 h 318"/>
                  <a:gd name="T4" fmla="*/ 15 w 583"/>
                  <a:gd name="T5" fmla="*/ 79 h 318"/>
                  <a:gd name="T6" fmla="*/ 39 w 583"/>
                  <a:gd name="T7" fmla="*/ 116 h 318"/>
                  <a:gd name="T8" fmla="*/ 68 w 583"/>
                  <a:gd name="T9" fmla="*/ 148 h 318"/>
                  <a:gd name="T10" fmla="*/ 103 w 583"/>
                  <a:gd name="T11" fmla="*/ 180 h 318"/>
                  <a:gd name="T12" fmla="*/ 147 w 583"/>
                  <a:gd name="T13" fmla="*/ 212 h 318"/>
                  <a:gd name="T14" fmla="*/ 196 w 583"/>
                  <a:gd name="T15" fmla="*/ 238 h 318"/>
                  <a:gd name="T16" fmla="*/ 250 w 583"/>
                  <a:gd name="T17" fmla="*/ 260 h 318"/>
                  <a:gd name="T18" fmla="*/ 313 w 583"/>
                  <a:gd name="T19" fmla="*/ 281 h 318"/>
                  <a:gd name="T20" fmla="*/ 377 w 583"/>
                  <a:gd name="T21" fmla="*/ 297 h 318"/>
                  <a:gd name="T22" fmla="*/ 446 w 583"/>
                  <a:gd name="T23" fmla="*/ 307 h 318"/>
                  <a:gd name="T24" fmla="*/ 514 w 583"/>
                  <a:gd name="T25" fmla="*/ 318 h 318"/>
                  <a:gd name="T26" fmla="*/ 583 w 583"/>
                  <a:gd name="T27" fmla="*/ 318 h 318"/>
                  <a:gd name="T28" fmla="*/ 583 w 583"/>
                  <a:gd name="T29" fmla="*/ 313 h 318"/>
                  <a:gd name="T30" fmla="*/ 509 w 583"/>
                  <a:gd name="T31" fmla="*/ 307 h 318"/>
                  <a:gd name="T32" fmla="*/ 436 w 583"/>
                  <a:gd name="T33" fmla="*/ 302 h 318"/>
                  <a:gd name="T34" fmla="*/ 367 w 583"/>
                  <a:gd name="T35" fmla="*/ 286 h 318"/>
                  <a:gd name="T36" fmla="*/ 299 w 583"/>
                  <a:gd name="T37" fmla="*/ 270 h 318"/>
                  <a:gd name="T38" fmla="*/ 235 w 583"/>
                  <a:gd name="T39" fmla="*/ 249 h 318"/>
                  <a:gd name="T40" fmla="*/ 181 w 583"/>
                  <a:gd name="T41" fmla="*/ 223 h 318"/>
                  <a:gd name="T42" fmla="*/ 132 w 583"/>
                  <a:gd name="T43" fmla="*/ 191 h 318"/>
                  <a:gd name="T44" fmla="*/ 88 w 583"/>
                  <a:gd name="T45" fmla="*/ 154 h 318"/>
                  <a:gd name="T46" fmla="*/ 59 w 583"/>
                  <a:gd name="T47" fmla="*/ 122 h 318"/>
                  <a:gd name="T48" fmla="*/ 34 w 583"/>
                  <a:gd name="T49" fmla="*/ 79 h 318"/>
                  <a:gd name="T50" fmla="*/ 19 w 583"/>
                  <a:gd name="T51" fmla="*/ 42 h 318"/>
                  <a:gd name="T52" fmla="*/ 15 w 583"/>
                  <a:gd name="T53" fmla="*/ 0 h 318"/>
                  <a:gd name="T54" fmla="*/ 0 w 583"/>
                  <a:gd name="T55" fmla="*/ 0 h 31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583" h="318">
                    <a:moveTo>
                      <a:pt x="0" y="0"/>
                    </a:moveTo>
                    <a:lnTo>
                      <a:pt x="5" y="42"/>
                    </a:lnTo>
                    <a:lnTo>
                      <a:pt x="15" y="79"/>
                    </a:lnTo>
                    <a:lnTo>
                      <a:pt x="39" y="116"/>
                    </a:lnTo>
                    <a:lnTo>
                      <a:pt x="68" y="148"/>
                    </a:lnTo>
                    <a:lnTo>
                      <a:pt x="103" y="180"/>
                    </a:lnTo>
                    <a:lnTo>
                      <a:pt x="147" y="212"/>
                    </a:lnTo>
                    <a:lnTo>
                      <a:pt x="196" y="238"/>
                    </a:lnTo>
                    <a:lnTo>
                      <a:pt x="250" y="260"/>
                    </a:lnTo>
                    <a:lnTo>
                      <a:pt x="313" y="281"/>
                    </a:lnTo>
                    <a:lnTo>
                      <a:pt x="377" y="297"/>
                    </a:lnTo>
                    <a:lnTo>
                      <a:pt x="446" y="307"/>
                    </a:lnTo>
                    <a:lnTo>
                      <a:pt x="514" y="318"/>
                    </a:lnTo>
                    <a:lnTo>
                      <a:pt x="583" y="318"/>
                    </a:lnTo>
                    <a:lnTo>
                      <a:pt x="583" y="313"/>
                    </a:lnTo>
                    <a:lnTo>
                      <a:pt x="509" y="307"/>
                    </a:lnTo>
                    <a:lnTo>
                      <a:pt x="436" y="302"/>
                    </a:lnTo>
                    <a:lnTo>
                      <a:pt x="367" y="286"/>
                    </a:lnTo>
                    <a:lnTo>
                      <a:pt x="299" y="270"/>
                    </a:lnTo>
                    <a:lnTo>
                      <a:pt x="235" y="249"/>
                    </a:lnTo>
                    <a:lnTo>
                      <a:pt x="181" y="223"/>
                    </a:lnTo>
                    <a:lnTo>
                      <a:pt x="132" y="191"/>
                    </a:lnTo>
                    <a:lnTo>
                      <a:pt x="88" y="154"/>
                    </a:lnTo>
                    <a:lnTo>
                      <a:pt x="59" y="122"/>
                    </a:lnTo>
                    <a:lnTo>
                      <a:pt x="34" y="79"/>
                    </a:lnTo>
                    <a:lnTo>
                      <a:pt x="19" y="4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0" name="Freeform 289"/>
              <p:cNvSpPr>
                <a:spLocks/>
              </p:cNvSpPr>
              <p:nvPr/>
            </p:nvSpPr>
            <p:spPr bwMode="auto">
              <a:xfrm>
                <a:off x="183" y="2965"/>
                <a:ext cx="568" cy="313"/>
              </a:xfrm>
              <a:custGeom>
                <a:avLst/>
                <a:gdLst>
                  <a:gd name="T0" fmla="*/ 0 w 568"/>
                  <a:gd name="T1" fmla="*/ 0 h 313"/>
                  <a:gd name="T2" fmla="*/ 4 w 568"/>
                  <a:gd name="T3" fmla="*/ 42 h 313"/>
                  <a:gd name="T4" fmla="*/ 19 w 568"/>
                  <a:gd name="T5" fmla="*/ 79 h 313"/>
                  <a:gd name="T6" fmla="*/ 44 w 568"/>
                  <a:gd name="T7" fmla="*/ 122 h 313"/>
                  <a:gd name="T8" fmla="*/ 73 w 568"/>
                  <a:gd name="T9" fmla="*/ 154 h 313"/>
                  <a:gd name="T10" fmla="*/ 117 w 568"/>
                  <a:gd name="T11" fmla="*/ 191 h 313"/>
                  <a:gd name="T12" fmla="*/ 166 w 568"/>
                  <a:gd name="T13" fmla="*/ 223 h 313"/>
                  <a:gd name="T14" fmla="*/ 220 w 568"/>
                  <a:gd name="T15" fmla="*/ 249 h 313"/>
                  <a:gd name="T16" fmla="*/ 284 w 568"/>
                  <a:gd name="T17" fmla="*/ 270 h 313"/>
                  <a:gd name="T18" fmla="*/ 352 w 568"/>
                  <a:gd name="T19" fmla="*/ 286 h 313"/>
                  <a:gd name="T20" fmla="*/ 421 w 568"/>
                  <a:gd name="T21" fmla="*/ 302 h 313"/>
                  <a:gd name="T22" fmla="*/ 494 w 568"/>
                  <a:gd name="T23" fmla="*/ 307 h 313"/>
                  <a:gd name="T24" fmla="*/ 568 w 568"/>
                  <a:gd name="T25" fmla="*/ 313 h 313"/>
                  <a:gd name="T26" fmla="*/ 568 w 568"/>
                  <a:gd name="T27" fmla="*/ 302 h 313"/>
                  <a:gd name="T28" fmla="*/ 494 w 568"/>
                  <a:gd name="T29" fmla="*/ 302 h 313"/>
                  <a:gd name="T30" fmla="*/ 426 w 568"/>
                  <a:gd name="T31" fmla="*/ 291 h 313"/>
                  <a:gd name="T32" fmla="*/ 357 w 568"/>
                  <a:gd name="T33" fmla="*/ 281 h 313"/>
                  <a:gd name="T34" fmla="*/ 294 w 568"/>
                  <a:gd name="T35" fmla="*/ 260 h 313"/>
                  <a:gd name="T36" fmla="*/ 230 w 568"/>
                  <a:gd name="T37" fmla="*/ 238 h 313"/>
                  <a:gd name="T38" fmla="*/ 176 w 568"/>
                  <a:gd name="T39" fmla="*/ 212 h 313"/>
                  <a:gd name="T40" fmla="*/ 127 w 568"/>
                  <a:gd name="T41" fmla="*/ 185 h 313"/>
                  <a:gd name="T42" fmla="*/ 88 w 568"/>
                  <a:gd name="T43" fmla="*/ 154 h 313"/>
                  <a:gd name="T44" fmla="*/ 58 w 568"/>
                  <a:gd name="T45" fmla="*/ 116 h 313"/>
                  <a:gd name="T46" fmla="*/ 34 w 568"/>
                  <a:gd name="T47" fmla="*/ 79 h 313"/>
                  <a:gd name="T48" fmla="*/ 19 w 568"/>
                  <a:gd name="T49" fmla="*/ 42 h 313"/>
                  <a:gd name="T50" fmla="*/ 14 w 568"/>
                  <a:gd name="T51" fmla="*/ 0 h 313"/>
                  <a:gd name="T52" fmla="*/ 0 w 568"/>
                  <a:gd name="T53" fmla="*/ 0 h 31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68" h="313">
                    <a:moveTo>
                      <a:pt x="0" y="0"/>
                    </a:moveTo>
                    <a:lnTo>
                      <a:pt x="4" y="42"/>
                    </a:lnTo>
                    <a:lnTo>
                      <a:pt x="19" y="79"/>
                    </a:lnTo>
                    <a:lnTo>
                      <a:pt x="44" y="122"/>
                    </a:lnTo>
                    <a:lnTo>
                      <a:pt x="73" y="154"/>
                    </a:lnTo>
                    <a:lnTo>
                      <a:pt x="117" y="191"/>
                    </a:lnTo>
                    <a:lnTo>
                      <a:pt x="166" y="223"/>
                    </a:lnTo>
                    <a:lnTo>
                      <a:pt x="220" y="249"/>
                    </a:lnTo>
                    <a:lnTo>
                      <a:pt x="284" y="270"/>
                    </a:lnTo>
                    <a:lnTo>
                      <a:pt x="352" y="286"/>
                    </a:lnTo>
                    <a:lnTo>
                      <a:pt x="421" y="302"/>
                    </a:lnTo>
                    <a:lnTo>
                      <a:pt x="494" y="307"/>
                    </a:lnTo>
                    <a:lnTo>
                      <a:pt x="568" y="313"/>
                    </a:lnTo>
                    <a:lnTo>
                      <a:pt x="568" y="302"/>
                    </a:lnTo>
                    <a:lnTo>
                      <a:pt x="494" y="302"/>
                    </a:lnTo>
                    <a:lnTo>
                      <a:pt x="426" y="291"/>
                    </a:lnTo>
                    <a:lnTo>
                      <a:pt x="357" y="281"/>
                    </a:lnTo>
                    <a:lnTo>
                      <a:pt x="294" y="260"/>
                    </a:lnTo>
                    <a:lnTo>
                      <a:pt x="230" y="238"/>
                    </a:lnTo>
                    <a:lnTo>
                      <a:pt x="176" y="212"/>
                    </a:lnTo>
                    <a:lnTo>
                      <a:pt x="127" y="185"/>
                    </a:lnTo>
                    <a:lnTo>
                      <a:pt x="88" y="154"/>
                    </a:lnTo>
                    <a:lnTo>
                      <a:pt x="58" y="116"/>
                    </a:lnTo>
                    <a:lnTo>
                      <a:pt x="34" y="79"/>
                    </a:lnTo>
                    <a:lnTo>
                      <a:pt x="19" y="42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6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1" name="Freeform 290"/>
              <p:cNvSpPr>
                <a:spLocks/>
              </p:cNvSpPr>
              <p:nvPr/>
            </p:nvSpPr>
            <p:spPr bwMode="auto">
              <a:xfrm>
                <a:off x="197" y="2965"/>
                <a:ext cx="554" cy="302"/>
              </a:xfrm>
              <a:custGeom>
                <a:avLst/>
                <a:gdLst>
                  <a:gd name="T0" fmla="*/ 0 w 554"/>
                  <a:gd name="T1" fmla="*/ 0 h 302"/>
                  <a:gd name="T2" fmla="*/ 5 w 554"/>
                  <a:gd name="T3" fmla="*/ 42 h 302"/>
                  <a:gd name="T4" fmla="*/ 20 w 554"/>
                  <a:gd name="T5" fmla="*/ 79 h 302"/>
                  <a:gd name="T6" fmla="*/ 44 w 554"/>
                  <a:gd name="T7" fmla="*/ 116 h 302"/>
                  <a:gd name="T8" fmla="*/ 74 w 554"/>
                  <a:gd name="T9" fmla="*/ 154 h 302"/>
                  <a:gd name="T10" fmla="*/ 113 w 554"/>
                  <a:gd name="T11" fmla="*/ 185 h 302"/>
                  <a:gd name="T12" fmla="*/ 162 w 554"/>
                  <a:gd name="T13" fmla="*/ 212 h 302"/>
                  <a:gd name="T14" fmla="*/ 216 w 554"/>
                  <a:gd name="T15" fmla="*/ 238 h 302"/>
                  <a:gd name="T16" fmla="*/ 280 w 554"/>
                  <a:gd name="T17" fmla="*/ 260 h 302"/>
                  <a:gd name="T18" fmla="*/ 343 w 554"/>
                  <a:gd name="T19" fmla="*/ 281 h 302"/>
                  <a:gd name="T20" fmla="*/ 412 w 554"/>
                  <a:gd name="T21" fmla="*/ 291 h 302"/>
                  <a:gd name="T22" fmla="*/ 480 w 554"/>
                  <a:gd name="T23" fmla="*/ 302 h 302"/>
                  <a:gd name="T24" fmla="*/ 554 w 554"/>
                  <a:gd name="T25" fmla="*/ 302 h 302"/>
                  <a:gd name="T26" fmla="*/ 554 w 554"/>
                  <a:gd name="T27" fmla="*/ 297 h 302"/>
                  <a:gd name="T28" fmla="*/ 485 w 554"/>
                  <a:gd name="T29" fmla="*/ 291 h 302"/>
                  <a:gd name="T30" fmla="*/ 417 w 554"/>
                  <a:gd name="T31" fmla="*/ 286 h 302"/>
                  <a:gd name="T32" fmla="*/ 348 w 554"/>
                  <a:gd name="T33" fmla="*/ 270 h 302"/>
                  <a:gd name="T34" fmla="*/ 284 w 554"/>
                  <a:gd name="T35" fmla="*/ 254 h 302"/>
                  <a:gd name="T36" fmla="*/ 226 w 554"/>
                  <a:gd name="T37" fmla="*/ 233 h 302"/>
                  <a:gd name="T38" fmla="*/ 172 w 554"/>
                  <a:gd name="T39" fmla="*/ 207 h 302"/>
                  <a:gd name="T40" fmla="*/ 128 w 554"/>
                  <a:gd name="T41" fmla="*/ 180 h 302"/>
                  <a:gd name="T42" fmla="*/ 88 w 554"/>
                  <a:gd name="T43" fmla="*/ 148 h 302"/>
                  <a:gd name="T44" fmla="*/ 54 w 554"/>
                  <a:gd name="T45" fmla="*/ 116 h 302"/>
                  <a:gd name="T46" fmla="*/ 35 w 554"/>
                  <a:gd name="T47" fmla="*/ 79 h 302"/>
                  <a:gd name="T48" fmla="*/ 20 w 554"/>
                  <a:gd name="T49" fmla="*/ 42 h 302"/>
                  <a:gd name="T50" fmla="*/ 15 w 554"/>
                  <a:gd name="T51" fmla="*/ 0 h 302"/>
                  <a:gd name="T52" fmla="*/ 0 w 554"/>
                  <a:gd name="T53" fmla="*/ 0 h 30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54" h="302">
                    <a:moveTo>
                      <a:pt x="0" y="0"/>
                    </a:moveTo>
                    <a:lnTo>
                      <a:pt x="5" y="42"/>
                    </a:lnTo>
                    <a:lnTo>
                      <a:pt x="20" y="79"/>
                    </a:lnTo>
                    <a:lnTo>
                      <a:pt x="44" y="116"/>
                    </a:lnTo>
                    <a:lnTo>
                      <a:pt x="74" y="154"/>
                    </a:lnTo>
                    <a:lnTo>
                      <a:pt x="113" y="185"/>
                    </a:lnTo>
                    <a:lnTo>
                      <a:pt x="162" y="212"/>
                    </a:lnTo>
                    <a:lnTo>
                      <a:pt x="216" y="238"/>
                    </a:lnTo>
                    <a:lnTo>
                      <a:pt x="280" y="260"/>
                    </a:lnTo>
                    <a:lnTo>
                      <a:pt x="343" y="281"/>
                    </a:lnTo>
                    <a:lnTo>
                      <a:pt x="412" y="291"/>
                    </a:lnTo>
                    <a:lnTo>
                      <a:pt x="480" y="302"/>
                    </a:lnTo>
                    <a:lnTo>
                      <a:pt x="554" y="302"/>
                    </a:lnTo>
                    <a:lnTo>
                      <a:pt x="554" y="297"/>
                    </a:lnTo>
                    <a:lnTo>
                      <a:pt x="485" y="291"/>
                    </a:lnTo>
                    <a:lnTo>
                      <a:pt x="417" y="286"/>
                    </a:lnTo>
                    <a:lnTo>
                      <a:pt x="348" y="270"/>
                    </a:lnTo>
                    <a:lnTo>
                      <a:pt x="284" y="254"/>
                    </a:lnTo>
                    <a:lnTo>
                      <a:pt x="226" y="233"/>
                    </a:lnTo>
                    <a:lnTo>
                      <a:pt x="172" y="207"/>
                    </a:lnTo>
                    <a:lnTo>
                      <a:pt x="128" y="180"/>
                    </a:lnTo>
                    <a:lnTo>
                      <a:pt x="88" y="148"/>
                    </a:lnTo>
                    <a:lnTo>
                      <a:pt x="54" y="116"/>
                    </a:lnTo>
                    <a:lnTo>
                      <a:pt x="35" y="79"/>
                    </a:lnTo>
                    <a:lnTo>
                      <a:pt x="20" y="4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4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2" name="Freeform 291"/>
              <p:cNvSpPr>
                <a:spLocks/>
              </p:cNvSpPr>
              <p:nvPr/>
            </p:nvSpPr>
            <p:spPr bwMode="auto">
              <a:xfrm>
                <a:off x="212" y="2965"/>
                <a:ext cx="539" cy="297"/>
              </a:xfrm>
              <a:custGeom>
                <a:avLst/>
                <a:gdLst>
                  <a:gd name="T0" fmla="*/ 0 w 539"/>
                  <a:gd name="T1" fmla="*/ 0 h 297"/>
                  <a:gd name="T2" fmla="*/ 5 w 539"/>
                  <a:gd name="T3" fmla="*/ 42 h 297"/>
                  <a:gd name="T4" fmla="*/ 20 w 539"/>
                  <a:gd name="T5" fmla="*/ 79 h 297"/>
                  <a:gd name="T6" fmla="*/ 39 w 539"/>
                  <a:gd name="T7" fmla="*/ 116 h 297"/>
                  <a:gd name="T8" fmla="*/ 73 w 539"/>
                  <a:gd name="T9" fmla="*/ 148 h 297"/>
                  <a:gd name="T10" fmla="*/ 113 w 539"/>
                  <a:gd name="T11" fmla="*/ 180 h 297"/>
                  <a:gd name="T12" fmla="*/ 157 w 539"/>
                  <a:gd name="T13" fmla="*/ 207 h 297"/>
                  <a:gd name="T14" fmla="*/ 211 w 539"/>
                  <a:gd name="T15" fmla="*/ 233 h 297"/>
                  <a:gd name="T16" fmla="*/ 269 w 539"/>
                  <a:gd name="T17" fmla="*/ 254 h 297"/>
                  <a:gd name="T18" fmla="*/ 333 w 539"/>
                  <a:gd name="T19" fmla="*/ 270 h 297"/>
                  <a:gd name="T20" fmla="*/ 402 w 539"/>
                  <a:gd name="T21" fmla="*/ 286 h 297"/>
                  <a:gd name="T22" fmla="*/ 470 w 539"/>
                  <a:gd name="T23" fmla="*/ 291 h 297"/>
                  <a:gd name="T24" fmla="*/ 539 w 539"/>
                  <a:gd name="T25" fmla="*/ 297 h 297"/>
                  <a:gd name="T26" fmla="*/ 539 w 539"/>
                  <a:gd name="T27" fmla="*/ 286 h 297"/>
                  <a:gd name="T28" fmla="*/ 470 w 539"/>
                  <a:gd name="T29" fmla="*/ 286 h 297"/>
                  <a:gd name="T30" fmla="*/ 402 w 539"/>
                  <a:gd name="T31" fmla="*/ 276 h 297"/>
                  <a:gd name="T32" fmla="*/ 338 w 539"/>
                  <a:gd name="T33" fmla="*/ 265 h 297"/>
                  <a:gd name="T34" fmla="*/ 279 w 539"/>
                  <a:gd name="T35" fmla="*/ 249 h 297"/>
                  <a:gd name="T36" fmla="*/ 220 w 539"/>
                  <a:gd name="T37" fmla="*/ 228 h 297"/>
                  <a:gd name="T38" fmla="*/ 167 w 539"/>
                  <a:gd name="T39" fmla="*/ 201 h 297"/>
                  <a:gd name="T40" fmla="*/ 122 w 539"/>
                  <a:gd name="T41" fmla="*/ 175 h 297"/>
                  <a:gd name="T42" fmla="*/ 83 w 539"/>
                  <a:gd name="T43" fmla="*/ 143 h 297"/>
                  <a:gd name="T44" fmla="*/ 54 w 539"/>
                  <a:gd name="T45" fmla="*/ 111 h 297"/>
                  <a:gd name="T46" fmla="*/ 34 w 539"/>
                  <a:gd name="T47" fmla="*/ 74 h 297"/>
                  <a:gd name="T48" fmla="*/ 20 w 539"/>
                  <a:gd name="T49" fmla="*/ 37 h 297"/>
                  <a:gd name="T50" fmla="*/ 15 w 539"/>
                  <a:gd name="T51" fmla="*/ 0 h 297"/>
                  <a:gd name="T52" fmla="*/ 0 w 539"/>
                  <a:gd name="T53" fmla="*/ 0 h 29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39" h="297">
                    <a:moveTo>
                      <a:pt x="0" y="0"/>
                    </a:moveTo>
                    <a:lnTo>
                      <a:pt x="5" y="42"/>
                    </a:lnTo>
                    <a:lnTo>
                      <a:pt x="20" y="79"/>
                    </a:lnTo>
                    <a:lnTo>
                      <a:pt x="39" y="116"/>
                    </a:lnTo>
                    <a:lnTo>
                      <a:pt x="73" y="148"/>
                    </a:lnTo>
                    <a:lnTo>
                      <a:pt x="113" y="180"/>
                    </a:lnTo>
                    <a:lnTo>
                      <a:pt x="157" y="207"/>
                    </a:lnTo>
                    <a:lnTo>
                      <a:pt x="211" y="233"/>
                    </a:lnTo>
                    <a:lnTo>
                      <a:pt x="269" y="254"/>
                    </a:lnTo>
                    <a:lnTo>
                      <a:pt x="333" y="270"/>
                    </a:lnTo>
                    <a:lnTo>
                      <a:pt x="402" y="286"/>
                    </a:lnTo>
                    <a:lnTo>
                      <a:pt x="470" y="291"/>
                    </a:lnTo>
                    <a:lnTo>
                      <a:pt x="539" y="297"/>
                    </a:lnTo>
                    <a:lnTo>
                      <a:pt x="539" y="286"/>
                    </a:lnTo>
                    <a:lnTo>
                      <a:pt x="470" y="286"/>
                    </a:lnTo>
                    <a:lnTo>
                      <a:pt x="402" y="276"/>
                    </a:lnTo>
                    <a:lnTo>
                      <a:pt x="338" y="265"/>
                    </a:lnTo>
                    <a:lnTo>
                      <a:pt x="279" y="249"/>
                    </a:lnTo>
                    <a:lnTo>
                      <a:pt x="220" y="228"/>
                    </a:lnTo>
                    <a:lnTo>
                      <a:pt x="167" y="201"/>
                    </a:lnTo>
                    <a:lnTo>
                      <a:pt x="122" y="175"/>
                    </a:lnTo>
                    <a:lnTo>
                      <a:pt x="83" y="143"/>
                    </a:lnTo>
                    <a:lnTo>
                      <a:pt x="54" y="111"/>
                    </a:lnTo>
                    <a:lnTo>
                      <a:pt x="34" y="74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3" name="Freeform 292"/>
              <p:cNvSpPr>
                <a:spLocks/>
              </p:cNvSpPr>
              <p:nvPr/>
            </p:nvSpPr>
            <p:spPr bwMode="auto">
              <a:xfrm>
                <a:off x="227" y="2965"/>
                <a:ext cx="524" cy="286"/>
              </a:xfrm>
              <a:custGeom>
                <a:avLst/>
                <a:gdLst>
                  <a:gd name="T0" fmla="*/ 0 w 524"/>
                  <a:gd name="T1" fmla="*/ 0 h 286"/>
                  <a:gd name="T2" fmla="*/ 5 w 524"/>
                  <a:gd name="T3" fmla="*/ 37 h 286"/>
                  <a:gd name="T4" fmla="*/ 19 w 524"/>
                  <a:gd name="T5" fmla="*/ 74 h 286"/>
                  <a:gd name="T6" fmla="*/ 39 w 524"/>
                  <a:gd name="T7" fmla="*/ 111 h 286"/>
                  <a:gd name="T8" fmla="*/ 68 w 524"/>
                  <a:gd name="T9" fmla="*/ 143 h 286"/>
                  <a:gd name="T10" fmla="*/ 107 w 524"/>
                  <a:gd name="T11" fmla="*/ 175 h 286"/>
                  <a:gd name="T12" fmla="*/ 152 w 524"/>
                  <a:gd name="T13" fmla="*/ 201 h 286"/>
                  <a:gd name="T14" fmla="*/ 205 w 524"/>
                  <a:gd name="T15" fmla="*/ 228 h 286"/>
                  <a:gd name="T16" fmla="*/ 264 w 524"/>
                  <a:gd name="T17" fmla="*/ 249 h 286"/>
                  <a:gd name="T18" fmla="*/ 323 w 524"/>
                  <a:gd name="T19" fmla="*/ 265 h 286"/>
                  <a:gd name="T20" fmla="*/ 387 w 524"/>
                  <a:gd name="T21" fmla="*/ 276 h 286"/>
                  <a:gd name="T22" fmla="*/ 455 w 524"/>
                  <a:gd name="T23" fmla="*/ 286 h 286"/>
                  <a:gd name="T24" fmla="*/ 524 w 524"/>
                  <a:gd name="T25" fmla="*/ 286 h 286"/>
                  <a:gd name="T26" fmla="*/ 524 w 524"/>
                  <a:gd name="T27" fmla="*/ 281 h 286"/>
                  <a:gd name="T28" fmla="*/ 460 w 524"/>
                  <a:gd name="T29" fmla="*/ 276 h 286"/>
                  <a:gd name="T30" fmla="*/ 392 w 524"/>
                  <a:gd name="T31" fmla="*/ 270 h 286"/>
                  <a:gd name="T32" fmla="*/ 328 w 524"/>
                  <a:gd name="T33" fmla="*/ 260 h 286"/>
                  <a:gd name="T34" fmla="*/ 269 w 524"/>
                  <a:gd name="T35" fmla="*/ 244 h 286"/>
                  <a:gd name="T36" fmla="*/ 215 w 524"/>
                  <a:gd name="T37" fmla="*/ 223 h 286"/>
                  <a:gd name="T38" fmla="*/ 161 w 524"/>
                  <a:gd name="T39" fmla="*/ 196 h 286"/>
                  <a:gd name="T40" fmla="*/ 117 w 524"/>
                  <a:gd name="T41" fmla="*/ 169 h 286"/>
                  <a:gd name="T42" fmla="*/ 83 w 524"/>
                  <a:gd name="T43" fmla="*/ 138 h 286"/>
                  <a:gd name="T44" fmla="*/ 54 w 524"/>
                  <a:gd name="T45" fmla="*/ 106 h 286"/>
                  <a:gd name="T46" fmla="*/ 29 w 524"/>
                  <a:gd name="T47" fmla="*/ 74 h 286"/>
                  <a:gd name="T48" fmla="*/ 19 w 524"/>
                  <a:gd name="T49" fmla="*/ 37 h 286"/>
                  <a:gd name="T50" fmla="*/ 14 w 524"/>
                  <a:gd name="T51" fmla="*/ 0 h 286"/>
                  <a:gd name="T52" fmla="*/ 0 w 524"/>
                  <a:gd name="T53" fmla="*/ 0 h 28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24" h="286">
                    <a:moveTo>
                      <a:pt x="0" y="0"/>
                    </a:moveTo>
                    <a:lnTo>
                      <a:pt x="5" y="37"/>
                    </a:lnTo>
                    <a:lnTo>
                      <a:pt x="19" y="74"/>
                    </a:lnTo>
                    <a:lnTo>
                      <a:pt x="39" y="111"/>
                    </a:lnTo>
                    <a:lnTo>
                      <a:pt x="68" y="143"/>
                    </a:lnTo>
                    <a:lnTo>
                      <a:pt x="107" y="175"/>
                    </a:lnTo>
                    <a:lnTo>
                      <a:pt x="152" y="201"/>
                    </a:lnTo>
                    <a:lnTo>
                      <a:pt x="205" y="228"/>
                    </a:lnTo>
                    <a:lnTo>
                      <a:pt x="264" y="249"/>
                    </a:lnTo>
                    <a:lnTo>
                      <a:pt x="323" y="265"/>
                    </a:lnTo>
                    <a:lnTo>
                      <a:pt x="387" y="276"/>
                    </a:lnTo>
                    <a:lnTo>
                      <a:pt x="455" y="286"/>
                    </a:lnTo>
                    <a:lnTo>
                      <a:pt x="524" y="286"/>
                    </a:lnTo>
                    <a:lnTo>
                      <a:pt x="524" y="281"/>
                    </a:lnTo>
                    <a:lnTo>
                      <a:pt x="460" y="276"/>
                    </a:lnTo>
                    <a:lnTo>
                      <a:pt x="392" y="270"/>
                    </a:lnTo>
                    <a:lnTo>
                      <a:pt x="328" y="260"/>
                    </a:lnTo>
                    <a:lnTo>
                      <a:pt x="269" y="244"/>
                    </a:lnTo>
                    <a:lnTo>
                      <a:pt x="215" y="223"/>
                    </a:lnTo>
                    <a:lnTo>
                      <a:pt x="161" y="196"/>
                    </a:lnTo>
                    <a:lnTo>
                      <a:pt x="117" y="169"/>
                    </a:lnTo>
                    <a:lnTo>
                      <a:pt x="83" y="138"/>
                    </a:lnTo>
                    <a:lnTo>
                      <a:pt x="54" y="106"/>
                    </a:lnTo>
                    <a:lnTo>
                      <a:pt x="29" y="74"/>
                    </a:lnTo>
                    <a:lnTo>
                      <a:pt x="19" y="37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0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4" name="Freeform 293"/>
              <p:cNvSpPr>
                <a:spLocks/>
              </p:cNvSpPr>
              <p:nvPr/>
            </p:nvSpPr>
            <p:spPr bwMode="auto">
              <a:xfrm>
                <a:off x="241" y="2965"/>
                <a:ext cx="510" cy="281"/>
              </a:xfrm>
              <a:custGeom>
                <a:avLst/>
                <a:gdLst>
                  <a:gd name="T0" fmla="*/ 0 w 510"/>
                  <a:gd name="T1" fmla="*/ 0 h 281"/>
                  <a:gd name="T2" fmla="*/ 5 w 510"/>
                  <a:gd name="T3" fmla="*/ 37 h 281"/>
                  <a:gd name="T4" fmla="*/ 15 w 510"/>
                  <a:gd name="T5" fmla="*/ 74 h 281"/>
                  <a:gd name="T6" fmla="*/ 40 w 510"/>
                  <a:gd name="T7" fmla="*/ 106 h 281"/>
                  <a:gd name="T8" fmla="*/ 69 w 510"/>
                  <a:gd name="T9" fmla="*/ 138 h 281"/>
                  <a:gd name="T10" fmla="*/ 103 w 510"/>
                  <a:gd name="T11" fmla="*/ 169 h 281"/>
                  <a:gd name="T12" fmla="*/ 147 w 510"/>
                  <a:gd name="T13" fmla="*/ 196 h 281"/>
                  <a:gd name="T14" fmla="*/ 201 w 510"/>
                  <a:gd name="T15" fmla="*/ 223 h 281"/>
                  <a:gd name="T16" fmla="*/ 255 w 510"/>
                  <a:gd name="T17" fmla="*/ 244 h 281"/>
                  <a:gd name="T18" fmla="*/ 314 w 510"/>
                  <a:gd name="T19" fmla="*/ 260 h 281"/>
                  <a:gd name="T20" fmla="*/ 378 w 510"/>
                  <a:gd name="T21" fmla="*/ 270 h 281"/>
                  <a:gd name="T22" fmla="*/ 446 w 510"/>
                  <a:gd name="T23" fmla="*/ 276 h 281"/>
                  <a:gd name="T24" fmla="*/ 510 w 510"/>
                  <a:gd name="T25" fmla="*/ 281 h 281"/>
                  <a:gd name="T26" fmla="*/ 510 w 510"/>
                  <a:gd name="T27" fmla="*/ 270 h 281"/>
                  <a:gd name="T28" fmla="*/ 446 w 510"/>
                  <a:gd name="T29" fmla="*/ 270 h 281"/>
                  <a:gd name="T30" fmla="*/ 383 w 510"/>
                  <a:gd name="T31" fmla="*/ 260 h 281"/>
                  <a:gd name="T32" fmla="*/ 319 w 510"/>
                  <a:gd name="T33" fmla="*/ 249 h 281"/>
                  <a:gd name="T34" fmla="*/ 265 w 510"/>
                  <a:gd name="T35" fmla="*/ 233 h 281"/>
                  <a:gd name="T36" fmla="*/ 211 w 510"/>
                  <a:gd name="T37" fmla="*/ 217 h 281"/>
                  <a:gd name="T38" fmla="*/ 162 w 510"/>
                  <a:gd name="T39" fmla="*/ 191 h 281"/>
                  <a:gd name="T40" fmla="*/ 118 w 510"/>
                  <a:gd name="T41" fmla="*/ 164 h 281"/>
                  <a:gd name="T42" fmla="*/ 79 w 510"/>
                  <a:gd name="T43" fmla="*/ 138 h 281"/>
                  <a:gd name="T44" fmla="*/ 54 w 510"/>
                  <a:gd name="T45" fmla="*/ 106 h 281"/>
                  <a:gd name="T46" fmla="*/ 30 w 510"/>
                  <a:gd name="T47" fmla="*/ 74 h 281"/>
                  <a:gd name="T48" fmla="*/ 20 w 510"/>
                  <a:gd name="T49" fmla="*/ 37 h 281"/>
                  <a:gd name="T50" fmla="*/ 15 w 510"/>
                  <a:gd name="T51" fmla="*/ 0 h 281"/>
                  <a:gd name="T52" fmla="*/ 0 w 510"/>
                  <a:gd name="T53" fmla="*/ 0 h 28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0" h="281">
                    <a:moveTo>
                      <a:pt x="0" y="0"/>
                    </a:moveTo>
                    <a:lnTo>
                      <a:pt x="5" y="37"/>
                    </a:lnTo>
                    <a:lnTo>
                      <a:pt x="15" y="74"/>
                    </a:lnTo>
                    <a:lnTo>
                      <a:pt x="40" y="106"/>
                    </a:lnTo>
                    <a:lnTo>
                      <a:pt x="69" y="138"/>
                    </a:lnTo>
                    <a:lnTo>
                      <a:pt x="103" y="169"/>
                    </a:lnTo>
                    <a:lnTo>
                      <a:pt x="147" y="196"/>
                    </a:lnTo>
                    <a:lnTo>
                      <a:pt x="201" y="223"/>
                    </a:lnTo>
                    <a:lnTo>
                      <a:pt x="255" y="244"/>
                    </a:lnTo>
                    <a:lnTo>
                      <a:pt x="314" y="260"/>
                    </a:lnTo>
                    <a:lnTo>
                      <a:pt x="378" y="270"/>
                    </a:lnTo>
                    <a:lnTo>
                      <a:pt x="446" y="276"/>
                    </a:lnTo>
                    <a:lnTo>
                      <a:pt x="510" y="281"/>
                    </a:lnTo>
                    <a:lnTo>
                      <a:pt x="510" y="270"/>
                    </a:lnTo>
                    <a:lnTo>
                      <a:pt x="446" y="270"/>
                    </a:lnTo>
                    <a:lnTo>
                      <a:pt x="383" y="260"/>
                    </a:lnTo>
                    <a:lnTo>
                      <a:pt x="319" y="249"/>
                    </a:lnTo>
                    <a:lnTo>
                      <a:pt x="265" y="233"/>
                    </a:lnTo>
                    <a:lnTo>
                      <a:pt x="211" y="217"/>
                    </a:lnTo>
                    <a:lnTo>
                      <a:pt x="162" y="191"/>
                    </a:lnTo>
                    <a:lnTo>
                      <a:pt x="118" y="164"/>
                    </a:lnTo>
                    <a:lnTo>
                      <a:pt x="79" y="138"/>
                    </a:lnTo>
                    <a:lnTo>
                      <a:pt x="54" y="106"/>
                    </a:lnTo>
                    <a:lnTo>
                      <a:pt x="30" y="74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E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5" name="Freeform 294"/>
              <p:cNvSpPr>
                <a:spLocks/>
              </p:cNvSpPr>
              <p:nvPr/>
            </p:nvSpPr>
            <p:spPr bwMode="auto">
              <a:xfrm>
                <a:off x="256" y="2965"/>
                <a:ext cx="495" cy="270"/>
              </a:xfrm>
              <a:custGeom>
                <a:avLst/>
                <a:gdLst>
                  <a:gd name="T0" fmla="*/ 0 w 495"/>
                  <a:gd name="T1" fmla="*/ 0 h 270"/>
                  <a:gd name="T2" fmla="*/ 5 w 495"/>
                  <a:gd name="T3" fmla="*/ 37 h 270"/>
                  <a:gd name="T4" fmla="*/ 15 w 495"/>
                  <a:gd name="T5" fmla="*/ 74 h 270"/>
                  <a:gd name="T6" fmla="*/ 39 w 495"/>
                  <a:gd name="T7" fmla="*/ 106 h 270"/>
                  <a:gd name="T8" fmla="*/ 64 w 495"/>
                  <a:gd name="T9" fmla="*/ 138 h 270"/>
                  <a:gd name="T10" fmla="*/ 103 w 495"/>
                  <a:gd name="T11" fmla="*/ 164 h 270"/>
                  <a:gd name="T12" fmla="*/ 147 w 495"/>
                  <a:gd name="T13" fmla="*/ 191 h 270"/>
                  <a:gd name="T14" fmla="*/ 196 w 495"/>
                  <a:gd name="T15" fmla="*/ 217 h 270"/>
                  <a:gd name="T16" fmla="*/ 250 w 495"/>
                  <a:gd name="T17" fmla="*/ 233 h 270"/>
                  <a:gd name="T18" fmla="*/ 304 w 495"/>
                  <a:gd name="T19" fmla="*/ 249 h 270"/>
                  <a:gd name="T20" fmla="*/ 368 w 495"/>
                  <a:gd name="T21" fmla="*/ 260 h 270"/>
                  <a:gd name="T22" fmla="*/ 431 w 495"/>
                  <a:gd name="T23" fmla="*/ 270 h 270"/>
                  <a:gd name="T24" fmla="*/ 495 w 495"/>
                  <a:gd name="T25" fmla="*/ 270 h 270"/>
                  <a:gd name="T26" fmla="*/ 495 w 495"/>
                  <a:gd name="T27" fmla="*/ 265 h 270"/>
                  <a:gd name="T28" fmla="*/ 431 w 495"/>
                  <a:gd name="T29" fmla="*/ 260 h 270"/>
                  <a:gd name="T30" fmla="*/ 372 w 495"/>
                  <a:gd name="T31" fmla="*/ 254 h 270"/>
                  <a:gd name="T32" fmla="*/ 314 w 495"/>
                  <a:gd name="T33" fmla="*/ 244 h 270"/>
                  <a:gd name="T34" fmla="*/ 255 w 495"/>
                  <a:gd name="T35" fmla="*/ 228 h 270"/>
                  <a:gd name="T36" fmla="*/ 201 w 495"/>
                  <a:gd name="T37" fmla="*/ 207 h 270"/>
                  <a:gd name="T38" fmla="*/ 157 w 495"/>
                  <a:gd name="T39" fmla="*/ 185 h 270"/>
                  <a:gd name="T40" fmla="*/ 113 w 495"/>
                  <a:gd name="T41" fmla="*/ 159 h 270"/>
                  <a:gd name="T42" fmla="*/ 78 w 495"/>
                  <a:gd name="T43" fmla="*/ 132 h 270"/>
                  <a:gd name="T44" fmla="*/ 49 w 495"/>
                  <a:gd name="T45" fmla="*/ 101 h 270"/>
                  <a:gd name="T46" fmla="*/ 29 w 495"/>
                  <a:gd name="T47" fmla="*/ 69 h 270"/>
                  <a:gd name="T48" fmla="*/ 20 w 495"/>
                  <a:gd name="T49" fmla="*/ 37 h 270"/>
                  <a:gd name="T50" fmla="*/ 15 w 495"/>
                  <a:gd name="T51" fmla="*/ 0 h 270"/>
                  <a:gd name="T52" fmla="*/ 0 w 495"/>
                  <a:gd name="T53" fmla="*/ 0 h 27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95" h="270">
                    <a:moveTo>
                      <a:pt x="0" y="0"/>
                    </a:moveTo>
                    <a:lnTo>
                      <a:pt x="5" y="37"/>
                    </a:lnTo>
                    <a:lnTo>
                      <a:pt x="15" y="74"/>
                    </a:lnTo>
                    <a:lnTo>
                      <a:pt x="39" y="106"/>
                    </a:lnTo>
                    <a:lnTo>
                      <a:pt x="64" y="138"/>
                    </a:lnTo>
                    <a:lnTo>
                      <a:pt x="103" y="164"/>
                    </a:lnTo>
                    <a:lnTo>
                      <a:pt x="147" y="191"/>
                    </a:lnTo>
                    <a:lnTo>
                      <a:pt x="196" y="217"/>
                    </a:lnTo>
                    <a:lnTo>
                      <a:pt x="250" y="233"/>
                    </a:lnTo>
                    <a:lnTo>
                      <a:pt x="304" y="249"/>
                    </a:lnTo>
                    <a:lnTo>
                      <a:pt x="368" y="260"/>
                    </a:lnTo>
                    <a:lnTo>
                      <a:pt x="431" y="270"/>
                    </a:lnTo>
                    <a:lnTo>
                      <a:pt x="495" y="270"/>
                    </a:lnTo>
                    <a:lnTo>
                      <a:pt x="495" y="265"/>
                    </a:lnTo>
                    <a:lnTo>
                      <a:pt x="431" y="260"/>
                    </a:lnTo>
                    <a:lnTo>
                      <a:pt x="372" y="254"/>
                    </a:lnTo>
                    <a:lnTo>
                      <a:pt x="314" y="244"/>
                    </a:lnTo>
                    <a:lnTo>
                      <a:pt x="255" y="228"/>
                    </a:lnTo>
                    <a:lnTo>
                      <a:pt x="201" y="207"/>
                    </a:lnTo>
                    <a:lnTo>
                      <a:pt x="157" y="185"/>
                    </a:lnTo>
                    <a:lnTo>
                      <a:pt x="113" y="159"/>
                    </a:lnTo>
                    <a:lnTo>
                      <a:pt x="78" y="132"/>
                    </a:lnTo>
                    <a:lnTo>
                      <a:pt x="49" y="101"/>
                    </a:lnTo>
                    <a:lnTo>
                      <a:pt x="29" y="69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6" name="Freeform 295"/>
              <p:cNvSpPr>
                <a:spLocks/>
              </p:cNvSpPr>
              <p:nvPr/>
            </p:nvSpPr>
            <p:spPr bwMode="auto">
              <a:xfrm>
                <a:off x="271" y="2965"/>
                <a:ext cx="480" cy="265"/>
              </a:xfrm>
              <a:custGeom>
                <a:avLst/>
                <a:gdLst>
                  <a:gd name="T0" fmla="*/ 0 w 480"/>
                  <a:gd name="T1" fmla="*/ 0 h 265"/>
                  <a:gd name="T2" fmla="*/ 5 w 480"/>
                  <a:gd name="T3" fmla="*/ 37 h 265"/>
                  <a:gd name="T4" fmla="*/ 14 w 480"/>
                  <a:gd name="T5" fmla="*/ 69 h 265"/>
                  <a:gd name="T6" fmla="*/ 34 w 480"/>
                  <a:gd name="T7" fmla="*/ 101 h 265"/>
                  <a:gd name="T8" fmla="*/ 63 w 480"/>
                  <a:gd name="T9" fmla="*/ 132 h 265"/>
                  <a:gd name="T10" fmla="*/ 98 w 480"/>
                  <a:gd name="T11" fmla="*/ 159 h 265"/>
                  <a:gd name="T12" fmla="*/ 142 w 480"/>
                  <a:gd name="T13" fmla="*/ 185 h 265"/>
                  <a:gd name="T14" fmla="*/ 186 w 480"/>
                  <a:gd name="T15" fmla="*/ 207 h 265"/>
                  <a:gd name="T16" fmla="*/ 240 w 480"/>
                  <a:gd name="T17" fmla="*/ 228 h 265"/>
                  <a:gd name="T18" fmla="*/ 299 w 480"/>
                  <a:gd name="T19" fmla="*/ 244 h 265"/>
                  <a:gd name="T20" fmla="*/ 357 w 480"/>
                  <a:gd name="T21" fmla="*/ 254 h 265"/>
                  <a:gd name="T22" fmla="*/ 416 w 480"/>
                  <a:gd name="T23" fmla="*/ 260 h 265"/>
                  <a:gd name="T24" fmla="*/ 480 w 480"/>
                  <a:gd name="T25" fmla="*/ 265 h 265"/>
                  <a:gd name="T26" fmla="*/ 480 w 480"/>
                  <a:gd name="T27" fmla="*/ 254 h 265"/>
                  <a:gd name="T28" fmla="*/ 416 w 480"/>
                  <a:gd name="T29" fmla="*/ 254 h 265"/>
                  <a:gd name="T30" fmla="*/ 348 w 480"/>
                  <a:gd name="T31" fmla="*/ 244 h 265"/>
                  <a:gd name="T32" fmla="*/ 289 w 480"/>
                  <a:gd name="T33" fmla="*/ 233 h 265"/>
                  <a:gd name="T34" fmla="*/ 230 w 480"/>
                  <a:gd name="T35" fmla="*/ 217 h 265"/>
                  <a:gd name="T36" fmla="*/ 176 w 480"/>
                  <a:gd name="T37" fmla="*/ 191 h 265"/>
                  <a:gd name="T38" fmla="*/ 127 w 480"/>
                  <a:gd name="T39" fmla="*/ 169 h 265"/>
                  <a:gd name="T40" fmla="*/ 88 w 480"/>
                  <a:gd name="T41" fmla="*/ 138 h 265"/>
                  <a:gd name="T42" fmla="*/ 54 w 480"/>
                  <a:gd name="T43" fmla="*/ 106 h 265"/>
                  <a:gd name="T44" fmla="*/ 34 w 480"/>
                  <a:gd name="T45" fmla="*/ 74 h 265"/>
                  <a:gd name="T46" fmla="*/ 19 w 480"/>
                  <a:gd name="T47" fmla="*/ 37 h 265"/>
                  <a:gd name="T48" fmla="*/ 14 w 480"/>
                  <a:gd name="T49" fmla="*/ 0 h 265"/>
                  <a:gd name="T50" fmla="*/ 0 w 480"/>
                  <a:gd name="T51" fmla="*/ 0 h 26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80" h="265">
                    <a:moveTo>
                      <a:pt x="0" y="0"/>
                    </a:moveTo>
                    <a:lnTo>
                      <a:pt x="5" y="37"/>
                    </a:lnTo>
                    <a:lnTo>
                      <a:pt x="14" y="69"/>
                    </a:lnTo>
                    <a:lnTo>
                      <a:pt x="34" y="101"/>
                    </a:lnTo>
                    <a:lnTo>
                      <a:pt x="63" y="132"/>
                    </a:lnTo>
                    <a:lnTo>
                      <a:pt x="98" y="159"/>
                    </a:lnTo>
                    <a:lnTo>
                      <a:pt x="142" y="185"/>
                    </a:lnTo>
                    <a:lnTo>
                      <a:pt x="186" y="207"/>
                    </a:lnTo>
                    <a:lnTo>
                      <a:pt x="240" y="228"/>
                    </a:lnTo>
                    <a:lnTo>
                      <a:pt x="299" y="244"/>
                    </a:lnTo>
                    <a:lnTo>
                      <a:pt x="357" y="254"/>
                    </a:lnTo>
                    <a:lnTo>
                      <a:pt x="416" y="260"/>
                    </a:lnTo>
                    <a:lnTo>
                      <a:pt x="480" y="265"/>
                    </a:lnTo>
                    <a:lnTo>
                      <a:pt x="480" y="254"/>
                    </a:lnTo>
                    <a:lnTo>
                      <a:pt x="416" y="254"/>
                    </a:lnTo>
                    <a:lnTo>
                      <a:pt x="348" y="244"/>
                    </a:lnTo>
                    <a:lnTo>
                      <a:pt x="289" y="233"/>
                    </a:lnTo>
                    <a:lnTo>
                      <a:pt x="230" y="217"/>
                    </a:lnTo>
                    <a:lnTo>
                      <a:pt x="176" y="191"/>
                    </a:lnTo>
                    <a:lnTo>
                      <a:pt x="127" y="169"/>
                    </a:lnTo>
                    <a:lnTo>
                      <a:pt x="88" y="138"/>
                    </a:lnTo>
                    <a:lnTo>
                      <a:pt x="54" y="106"/>
                    </a:lnTo>
                    <a:lnTo>
                      <a:pt x="34" y="74"/>
                    </a:lnTo>
                    <a:lnTo>
                      <a:pt x="19" y="37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A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7" name="Freeform 296"/>
              <p:cNvSpPr>
                <a:spLocks/>
              </p:cNvSpPr>
              <p:nvPr/>
            </p:nvSpPr>
            <p:spPr bwMode="auto">
              <a:xfrm>
                <a:off x="285" y="2965"/>
                <a:ext cx="466" cy="254"/>
              </a:xfrm>
              <a:custGeom>
                <a:avLst/>
                <a:gdLst>
                  <a:gd name="T0" fmla="*/ 0 w 466"/>
                  <a:gd name="T1" fmla="*/ 0 h 254"/>
                  <a:gd name="T2" fmla="*/ 5 w 466"/>
                  <a:gd name="T3" fmla="*/ 37 h 254"/>
                  <a:gd name="T4" fmla="*/ 20 w 466"/>
                  <a:gd name="T5" fmla="*/ 74 h 254"/>
                  <a:gd name="T6" fmla="*/ 40 w 466"/>
                  <a:gd name="T7" fmla="*/ 106 h 254"/>
                  <a:gd name="T8" fmla="*/ 74 w 466"/>
                  <a:gd name="T9" fmla="*/ 138 h 254"/>
                  <a:gd name="T10" fmla="*/ 113 w 466"/>
                  <a:gd name="T11" fmla="*/ 169 h 254"/>
                  <a:gd name="T12" fmla="*/ 162 w 466"/>
                  <a:gd name="T13" fmla="*/ 191 h 254"/>
                  <a:gd name="T14" fmla="*/ 216 w 466"/>
                  <a:gd name="T15" fmla="*/ 217 h 254"/>
                  <a:gd name="T16" fmla="*/ 275 w 466"/>
                  <a:gd name="T17" fmla="*/ 233 h 254"/>
                  <a:gd name="T18" fmla="*/ 334 w 466"/>
                  <a:gd name="T19" fmla="*/ 244 h 254"/>
                  <a:gd name="T20" fmla="*/ 402 w 466"/>
                  <a:gd name="T21" fmla="*/ 254 h 254"/>
                  <a:gd name="T22" fmla="*/ 466 w 466"/>
                  <a:gd name="T23" fmla="*/ 254 h 254"/>
                  <a:gd name="T24" fmla="*/ 466 w 466"/>
                  <a:gd name="T25" fmla="*/ 249 h 254"/>
                  <a:gd name="T26" fmla="*/ 402 w 466"/>
                  <a:gd name="T27" fmla="*/ 244 h 254"/>
                  <a:gd name="T28" fmla="*/ 339 w 466"/>
                  <a:gd name="T29" fmla="*/ 238 h 254"/>
                  <a:gd name="T30" fmla="*/ 280 w 466"/>
                  <a:gd name="T31" fmla="*/ 223 h 254"/>
                  <a:gd name="T32" fmla="*/ 221 w 466"/>
                  <a:gd name="T33" fmla="*/ 207 h 254"/>
                  <a:gd name="T34" fmla="*/ 172 w 466"/>
                  <a:gd name="T35" fmla="*/ 185 h 254"/>
                  <a:gd name="T36" fmla="*/ 123 w 466"/>
                  <a:gd name="T37" fmla="*/ 164 h 254"/>
                  <a:gd name="T38" fmla="*/ 84 w 466"/>
                  <a:gd name="T39" fmla="*/ 132 h 254"/>
                  <a:gd name="T40" fmla="*/ 54 w 466"/>
                  <a:gd name="T41" fmla="*/ 106 h 254"/>
                  <a:gd name="T42" fmla="*/ 35 w 466"/>
                  <a:gd name="T43" fmla="*/ 69 h 254"/>
                  <a:gd name="T44" fmla="*/ 20 w 466"/>
                  <a:gd name="T45" fmla="*/ 37 h 254"/>
                  <a:gd name="T46" fmla="*/ 15 w 466"/>
                  <a:gd name="T47" fmla="*/ 0 h 254"/>
                  <a:gd name="T48" fmla="*/ 0 w 466"/>
                  <a:gd name="T49" fmla="*/ 0 h 2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6" h="254">
                    <a:moveTo>
                      <a:pt x="0" y="0"/>
                    </a:moveTo>
                    <a:lnTo>
                      <a:pt x="5" y="37"/>
                    </a:lnTo>
                    <a:lnTo>
                      <a:pt x="20" y="74"/>
                    </a:lnTo>
                    <a:lnTo>
                      <a:pt x="40" y="106"/>
                    </a:lnTo>
                    <a:lnTo>
                      <a:pt x="74" y="138"/>
                    </a:lnTo>
                    <a:lnTo>
                      <a:pt x="113" y="169"/>
                    </a:lnTo>
                    <a:lnTo>
                      <a:pt x="162" y="191"/>
                    </a:lnTo>
                    <a:lnTo>
                      <a:pt x="216" y="217"/>
                    </a:lnTo>
                    <a:lnTo>
                      <a:pt x="275" y="233"/>
                    </a:lnTo>
                    <a:lnTo>
                      <a:pt x="334" y="244"/>
                    </a:lnTo>
                    <a:lnTo>
                      <a:pt x="402" y="254"/>
                    </a:lnTo>
                    <a:lnTo>
                      <a:pt x="466" y="254"/>
                    </a:lnTo>
                    <a:lnTo>
                      <a:pt x="466" y="249"/>
                    </a:lnTo>
                    <a:lnTo>
                      <a:pt x="402" y="244"/>
                    </a:lnTo>
                    <a:lnTo>
                      <a:pt x="339" y="238"/>
                    </a:lnTo>
                    <a:lnTo>
                      <a:pt x="280" y="223"/>
                    </a:lnTo>
                    <a:lnTo>
                      <a:pt x="221" y="207"/>
                    </a:lnTo>
                    <a:lnTo>
                      <a:pt x="172" y="185"/>
                    </a:lnTo>
                    <a:lnTo>
                      <a:pt x="123" y="164"/>
                    </a:lnTo>
                    <a:lnTo>
                      <a:pt x="84" y="132"/>
                    </a:lnTo>
                    <a:lnTo>
                      <a:pt x="54" y="106"/>
                    </a:lnTo>
                    <a:lnTo>
                      <a:pt x="35" y="69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8" name="Freeform 297"/>
              <p:cNvSpPr>
                <a:spLocks/>
              </p:cNvSpPr>
              <p:nvPr/>
            </p:nvSpPr>
            <p:spPr bwMode="auto">
              <a:xfrm>
                <a:off x="300" y="2965"/>
                <a:ext cx="451" cy="249"/>
              </a:xfrm>
              <a:custGeom>
                <a:avLst/>
                <a:gdLst>
                  <a:gd name="T0" fmla="*/ 0 w 451"/>
                  <a:gd name="T1" fmla="*/ 0 h 249"/>
                  <a:gd name="T2" fmla="*/ 5 w 451"/>
                  <a:gd name="T3" fmla="*/ 37 h 249"/>
                  <a:gd name="T4" fmla="*/ 20 w 451"/>
                  <a:gd name="T5" fmla="*/ 69 h 249"/>
                  <a:gd name="T6" fmla="*/ 39 w 451"/>
                  <a:gd name="T7" fmla="*/ 106 h 249"/>
                  <a:gd name="T8" fmla="*/ 69 w 451"/>
                  <a:gd name="T9" fmla="*/ 132 h 249"/>
                  <a:gd name="T10" fmla="*/ 108 w 451"/>
                  <a:gd name="T11" fmla="*/ 164 h 249"/>
                  <a:gd name="T12" fmla="*/ 157 w 451"/>
                  <a:gd name="T13" fmla="*/ 185 h 249"/>
                  <a:gd name="T14" fmla="*/ 206 w 451"/>
                  <a:gd name="T15" fmla="*/ 207 h 249"/>
                  <a:gd name="T16" fmla="*/ 265 w 451"/>
                  <a:gd name="T17" fmla="*/ 223 h 249"/>
                  <a:gd name="T18" fmla="*/ 324 w 451"/>
                  <a:gd name="T19" fmla="*/ 238 h 249"/>
                  <a:gd name="T20" fmla="*/ 387 w 451"/>
                  <a:gd name="T21" fmla="*/ 244 h 249"/>
                  <a:gd name="T22" fmla="*/ 451 w 451"/>
                  <a:gd name="T23" fmla="*/ 249 h 249"/>
                  <a:gd name="T24" fmla="*/ 451 w 451"/>
                  <a:gd name="T25" fmla="*/ 238 h 249"/>
                  <a:gd name="T26" fmla="*/ 392 w 451"/>
                  <a:gd name="T27" fmla="*/ 238 h 249"/>
                  <a:gd name="T28" fmla="*/ 328 w 451"/>
                  <a:gd name="T29" fmla="*/ 228 h 249"/>
                  <a:gd name="T30" fmla="*/ 270 w 451"/>
                  <a:gd name="T31" fmla="*/ 217 h 249"/>
                  <a:gd name="T32" fmla="*/ 216 w 451"/>
                  <a:gd name="T33" fmla="*/ 201 h 249"/>
                  <a:gd name="T34" fmla="*/ 167 w 451"/>
                  <a:gd name="T35" fmla="*/ 180 h 249"/>
                  <a:gd name="T36" fmla="*/ 123 w 451"/>
                  <a:gd name="T37" fmla="*/ 159 h 249"/>
                  <a:gd name="T38" fmla="*/ 83 w 451"/>
                  <a:gd name="T39" fmla="*/ 132 h 249"/>
                  <a:gd name="T40" fmla="*/ 54 w 451"/>
                  <a:gd name="T41" fmla="*/ 101 h 249"/>
                  <a:gd name="T42" fmla="*/ 30 w 451"/>
                  <a:gd name="T43" fmla="*/ 69 h 249"/>
                  <a:gd name="T44" fmla="*/ 20 w 451"/>
                  <a:gd name="T45" fmla="*/ 37 h 249"/>
                  <a:gd name="T46" fmla="*/ 15 w 451"/>
                  <a:gd name="T47" fmla="*/ 0 h 249"/>
                  <a:gd name="T48" fmla="*/ 0 w 451"/>
                  <a:gd name="T49" fmla="*/ 0 h 2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1" h="249">
                    <a:moveTo>
                      <a:pt x="0" y="0"/>
                    </a:moveTo>
                    <a:lnTo>
                      <a:pt x="5" y="37"/>
                    </a:lnTo>
                    <a:lnTo>
                      <a:pt x="20" y="69"/>
                    </a:lnTo>
                    <a:lnTo>
                      <a:pt x="39" y="106"/>
                    </a:lnTo>
                    <a:lnTo>
                      <a:pt x="69" y="132"/>
                    </a:lnTo>
                    <a:lnTo>
                      <a:pt x="108" y="164"/>
                    </a:lnTo>
                    <a:lnTo>
                      <a:pt x="157" y="185"/>
                    </a:lnTo>
                    <a:lnTo>
                      <a:pt x="206" y="207"/>
                    </a:lnTo>
                    <a:lnTo>
                      <a:pt x="265" y="223"/>
                    </a:lnTo>
                    <a:lnTo>
                      <a:pt x="324" y="238"/>
                    </a:lnTo>
                    <a:lnTo>
                      <a:pt x="387" y="244"/>
                    </a:lnTo>
                    <a:lnTo>
                      <a:pt x="451" y="249"/>
                    </a:lnTo>
                    <a:lnTo>
                      <a:pt x="451" y="238"/>
                    </a:lnTo>
                    <a:lnTo>
                      <a:pt x="392" y="238"/>
                    </a:lnTo>
                    <a:lnTo>
                      <a:pt x="328" y="228"/>
                    </a:lnTo>
                    <a:lnTo>
                      <a:pt x="270" y="217"/>
                    </a:lnTo>
                    <a:lnTo>
                      <a:pt x="216" y="201"/>
                    </a:lnTo>
                    <a:lnTo>
                      <a:pt x="167" y="180"/>
                    </a:lnTo>
                    <a:lnTo>
                      <a:pt x="123" y="159"/>
                    </a:lnTo>
                    <a:lnTo>
                      <a:pt x="83" y="132"/>
                    </a:lnTo>
                    <a:lnTo>
                      <a:pt x="54" y="101"/>
                    </a:lnTo>
                    <a:lnTo>
                      <a:pt x="30" y="69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5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9" name="Freeform 298"/>
              <p:cNvSpPr>
                <a:spLocks/>
              </p:cNvSpPr>
              <p:nvPr/>
            </p:nvSpPr>
            <p:spPr bwMode="auto">
              <a:xfrm>
                <a:off x="315" y="2965"/>
                <a:ext cx="436" cy="238"/>
              </a:xfrm>
              <a:custGeom>
                <a:avLst/>
                <a:gdLst>
                  <a:gd name="T0" fmla="*/ 0 w 436"/>
                  <a:gd name="T1" fmla="*/ 0 h 238"/>
                  <a:gd name="T2" fmla="*/ 5 w 436"/>
                  <a:gd name="T3" fmla="*/ 37 h 238"/>
                  <a:gd name="T4" fmla="*/ 15 w 436"/>
                  <a:gd name="T5" fmla="*/ 69 h 238"/>
                  <a:gd name="T6" fmla="*/ 39 w 436"/>
                  <a:gd name="T7" fmla="*/ 101 h 238"/>
                  <a:gd name="T8" fmla="*/ 68 w 436"/>
                  <a:gd name="T9" fmla="*/ 132 h 238"/>
                  <a:gd name="T10" fmla="*/ 108 w 436"/>
                  <a:gd name="T11" fmla="*/ 159 h 238"/>
                  <a:gd name="T12" fmla="*/ 152 w 436"/>
                  <a:gd name="T13" fmla="*/ 180 h 238"/>
                  <a:gd name="T14" fmla="*/ 201 w 436"/>
                  <a:gd name="T15" fmla="*/ 201 h 238"/>
                  <a:gd name="T16" fmla="*/ 255 w 436"/>
                  <a:gd name="T17" fmla="*/ 217 h 238"/>
                  <a:gd name="T18" fmla="*/ 313 w 436"/>
                  <a:gd name="T19" fmla="*/ 228 h 238"/>
                  <a:gd name="T20" fmla="*/ 377 w 436"/>
                  <a:gd name="T21" fmla="*/ 238 h 238"/>
                  <a:gd name="T22" fmla="*/ 436 w 436"/>
                  <a:gd name="T23" fmla="*/ 238 h 238"/>
                  <a:gd name="T24" fmla="*/ 436 w 436"/>
                  <a:gd name="T25" fmla="*/ 233 h 238"/>
                  <a:gd name="T26" fmla="*/ 377 w 436"/>
                  <a:gd name="T27" fmla="*/ 228 h 238"/>
                  <a:gd name="T28" fmla="*/ 318 w 436"/>
                  <a:gd name="T29" fmla="*/ 223 h 238"/>
                  <a:gd name="T30" fmla="*/ 260 w 436"/>
                  <a:gd name="T31" fmla="*/ 212 h 238"/>
                  <a:gd name="T32" fmla="*/ 206 w 436"/>
                  <a:gd name="T33" fmla="*/ 196 h 238"/>
                  <a:gd name="T34" fmla="*/ 162 w 436"/>
                  <a:gd name="T35" fmla="*/ 175 h 238"/>
                  <a:gd name="T36" fmla="*/ 117 w 436"/>
                  <a:gd name="T37" fmla="*/ 154 h 238"/>
                  <a:gd name="T38" fmla="*/ 78 w 436"/>
                  <a:gd name="T39" fmla="*/ 127 h 238"/>
                  <a:gd name="T40" fmla="*/ 54 w 436"/>
                  <a:gd name="T41" fmla="*/ 95 h 238"/>
                  <a:gd name="T42" fmla="*/ 29 w 436"/>
                  <a:gd name="T43" fmla="*/ 69 h 238"/>
                  <a:gd name="T44" fmla="*/ 19 w 436"/>
                  <a:gd name="T45" fmla="*/ 37 h 238"/>
                  <a:gd name="T46" fmla="*/ 15 w 436"/>
                  <a:gd name="T47" fmla="*/ 0 h 238"/>
                  <a:gd name="T48" fmla="*/ 0 w 436"/>
                  <a:gd name="T49" fmla="*/ 0 h 23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36" h="238">
                    <a:moveTo>
                      <a:pt x="0" y="0"/>
                    </a:moveTo>
                    <a:lnTo>
                      <a:pt x="5" y="37"/>
                    </a:lnTo>
                    <a:lnTo>
                      <a:pt x="15" y="69"/>
                    </a:lnTo>
                    <a:lnTo>
                      <a:pt x="39" y="101"/>
                    </a:lnTo>
                    <a:lnTo>
                      <a:pt x="68" y="132"/>
                    </a:lnTo>
                    <a:lnTo>
                      <a:pt x="108" y="159"/>
                    </a:lnTo>
                    <a:lnTo>
                      <a:pt x="152" y="180"/>
                    </a:lnTo>
                    <a:lnTo>
                      <a:pt x="201" y="201"/>
                    </a:lnTo>
                    <a:lnTo>
                      <a:pt x="255" y="217"/>
                    </a:lnTo>
                    <a:lnTo>
                      <a:pt x="313" y="228"/>
                    </a:lnTo>
                    <a:lnTo>
                      <a:pt x="377" y="238"/>
                    </a:lnTo>
                    <a:lnTo>
                      <a:pt x="436" y="238"/>
                    </a:lnTo>
                    <a:lnTo>
                      <a:pt x="436" y="233"/>
                    </a:lnTo>
                    <a:lnTo>
                      <a:pt x="377" y="228"/>
                    </a:lnTo>
                    <a:lnTo>
                      <a:pt x="318" y="223"/>
                    </a:lnTo>
                    <a:lnTo>
                      <a:pt x="260" y="212"/>
                    </a:lnTo>
                    <a:lnTo>
                      <a:pt x="206" y="196"/>
                    </a:lnTo>
                    <a:lnTo>
                      <a:pt x="162" y="175"/>
                    </a:lnTo>
                    <a:lnTo>
                      <a:pt x="117" y="154"/>
                    </a:lnTo>
                    <a:lnTo>
                      <a:pt x="78" y="127"/>
                    </a:lnTo>
                    <a:lnTo>
                      <a:pt x="54" y="95"/>
                    </a:lnTo>
                    <a:lnTo>
                      <a:pt x="29" y="69"/>
                    </a:lnTo>
                    <a:lnTo>
                      <a:pt x="19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0" name="Freeform 299"/>
              <p:cNvSpPr>
                <a:spLocks/>
              </p:cNvSpPr>
              <p:nvPr/>
            </p:nvSpPr>
            <p:spPr bwMode="auto">
              <a:xfrm>
                <a:off x="330" y="2965"/>
                <a:ext cx="421" cy="233"/>
              </a:xfrm>
              <a:custGeom>
                <a:avLst/>
                <a:gdLst>
                  <a:gd name="T0" fmla="*/ 0 w 421"/>
                  <a:gd name="T1" fmla="*/ 0 h 233"/>
                  <a:gd name="T2" fmla="*/ 4 w 421"/>
                  <a:gd name="T3" fmla="*/ 37 h 233"/>
                  <a:gd name="T4" fmla="*/ 14 w 421"/>
                  <a:gd name="T5" fmla="*/ 69 h 233"/>
                  <a:gd name="T6" fmla="*/ 39 w 421"/>
                  <a:gd name="T7" fmla="*/ 95 h 233"/>
                  <a:gd name="T8" fmla="*/ 63 w 421"/>
                  <a:gd name="T9" fmla="*/ 127 h 233"/>
                  <a:gd name="T10" fmla="*/ 102 w 421"/>
                  <a:gd name="T11" fmla="*/ 154 h 233"/>
                  <a:gd name="T12" fmla="*/ 147 w 421"/>
                  <a:gd name="T13" fmla="*/ 175 h 233"/>
                  <a:gd name="T14" fmla="*/ 191 w 421"/>
                  <a:gd name="T15" fmla="*/ 196 h 233"/>
                  <a:gd name="T16" fmla="*/ 245 w 421"/>
                  <a:gd name="T17" fmla="*/ 212 h 233"/>
                  <a:gd name="T18" fmla="*/ 303 w 421"/>
                  <a:gd name="T19" fmla="*/ 223 h 233"/>
                  <a:gd name="T20" fmla="*/ 362 w 421"/>
                  <a:gd name="T21" fmla="*/ 228 h 233"/>
                  <a:gd name="T22" fmla="*/ 421 w 421"/>
                  <a:gd name="T23" fmla="*/ 233 h 233"/>
                  <a:gd name="T24" fmla="*/ 421 w 421"/>
                  <a:gd name="T25" fmla="*/ 223 h 233"/>
                  <a:gd name="T26" fmla="*/ 362 w 421"/>
                  <a:gd name="T27" fmla="*/ 223 h 233"/>
                  <a:gd name="T28" fmla="*/ 308 w 421"/>
                  <a:gd name="T29" fmla="*/ 212 h 233"/>
                  <a:gd name="T30" fmla="*/ 254 w 421"/>
                  <a:gd name="T31" fmla="*/ 201 h 233"/>
                  <a:gd name="T32" fmla="*/ 200 w 421"/>
                  <a:gd name="T33" fmla="*/ 191 h 233"/>
                  <a:gd name="T34" fmla="*/ 156 w 421"/>
                  <a:gd name="T35" fmla="*/ 169 h 233"/>
                  <a:gd name="T36" fmla="*/ 112 w 421"/>
                  <a:gd name="T37" fmla="*/ 148 h 233"/>
                  <a:gd name="T38" fmla="*/ 78 w 421"/>
                  <a:gd name="T39" fmla="*/ 122 h 233"/>
                  <a:gd name="T40" fmla="*/ 49 w 421"/>
                  <a:gd name="T41" fmla="*/ 95 h 233"/>
                  <a:gd name="T42" fmla="*/ 29 w 421"/>
                  <a:gd name="T43" fmla="*/ 63 h 233"/>
                  <a:gd name="T44" fmla="*/ 19 w 421"/>
                  <a:gd name="T45" fmla="*/ 32 h 233"/>
                  <a:gd name="T46" fmla="*/ 14 w 421"/>
                  <a:gd name="T47" fmla="*/ 0 h 233"/>
                  <a:gd name="T48" fmla="*/ 0 w 421"/>
                  <a:gd name="T49" fmla="*/ 0 h 23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1" h="233">
                    <a:moveTo>
                      <a:pt x="0" y="0"/>
                    </a:moveTo>
                    <a:lnTo>
                      <a:pt x="4" y="37"/>
                    </a:lnTo>
                    <a:lnTo>
                      <a:pt x="14" y="69"/>
                    </a:lnTo>
                    <a:lnTo>
                      <a:pt x="39" y="95"/>
                    </a:lnTo>
                    <a:lnTo>
                      <a:pt x="63" y="127"/>
                    </a:lnTo>
                    <a:lnTo>
                      <a:pt x="102" y="154"/>
                    </a:lnTo>
                    <a:lnTo>
                      <a:pt x="147" y="175"/>
                    </a:lnTo>
                    <a:lnTo>
                      <a:pt x="191" y="196"/>
                    </a:lnTo>
                    <a:lnTo>
                      <a:pt x="245" y="212"/>
                    </a:lnTo>
                    <a:lnTo>
                      <a:pt x="303" y="223"/>
                    </a:lnTo>
                    <a:lnTo>
                      <a:pt x="362" y="228"/>
                    </a:lnTo>
                    <a:lnTo>
                      <a:pt x="421" y="233"/>
                    </a:lnTo>
                    <a:lnTo>
                      <a:pt x="421" y="223"/>
                    </a:lnTo>
                    <a:lnTo>
                      <a:pt x="362" y="223"/>
                    </a:lnTo>
                    <a:lnTo>
                      <a:pt x="308" y="212"/>
                    </a:lnTo>
                    <a:lnTo>
                      <a:pt x="254" y="201"/>
                    </a:lnTo>
                    <a:lnTo>
                      <a:pt x="200" y="191"/>
                    </a:lnTo>
                    <a:lnTo>
                      <a:pt x="156" y="169"/>
                    </a:lnTo>
                    <a:lnTo>
                      <a:pt x="112" y="148"/>
                    </a:lnTo>
                    <a:lnTo>
                      <a:pt x="78" y="122"/>
                    </a:lnTo>
                    <a:lnTo>
                      <a:pt x="49" y="95"/>
                    </a:lnTo>
                    <a:lnTo>
                      <a:pt x="29" y="63"/>
                    </a:lnTo>
                    <a:lnTo>
                      <a:pt x="19" y="32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0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1" name="Freeform 300"/>
              <p:cNvSpPr>
                <a:spLocks/>
              </p:cNvSpPr>
              <p:nvPr/>
            </p:nvSpPr>
            <p:spPr bwMode="auto">
              <a:xfrm>
                <a:off x="344" y="2965"/>
                <a:ext cx="407" cy="223"/>
              </a:xfrm>
              <a:custGeom>
                <a:avLst/>
                <a:gdLst>
                  <a:gd name="T0" fmla="*/ 0 w 407"/>
                  <a:gd name="T1" fmla="*/ 0 h 223"/>
                  <a:gd name="T2" fmla="*/ 5 w 407"/>
                  <a:gd name="T3" fmla="*/ 32 h 223"/>
                  <a:gd name="T4" fmla="*/ 15 w 407"/>
                  <a:gd name="T5" fmla="*/ 63 h 223"/>
                  <a:gd name="T6" fmla="*/ 35 w 407"/>
                  <a:gd name="T7" fmla="*/ 95 h 223"/>
                  <a:gd name="T8" fmla="*/ 64 w 407"/>
                  <a:gd name="T9" fmla="*/ 122 h 223"/>
                  <a:gd name="T10" fmla="*/ 98 w 407"/>
                  <a:gd name="T11" fmla="*/ 148 h 223"/>
                  <a:gd name="T12" fmla="*/ 142 w 407"/>
                  <a:gd name="T13" fmla="*/ 169 h 223"/>
                  <a:gd name="T14" fmla="*/ 186 w 407"/>
                  <a:gd name="T15" fmla="*/ 191 h 223"/>
                  <a:gd name="T16" fmla="*/ 240 w 407"/>
                  <a:gd name="T17" fmla="*/ 201 h 223"/>
                  <a:gd name="T18" fmla="*/ 294 w 407"/>
                  <a:gd name="T19" fmla="*/ 212 h 223"/>
                  <a:gd name="T20" fmla="*/ 348 w 407"/>
                  <a:gd name="T21" fmla="*/ 223 h 223"/>
                  <a:gd name="T22" fmla="*/ 407 w 407"/>
                  <a:gd name="T23" fmla="*/ 223 h 223"/>
                  <a:gd name="T24" fmla="*/ 407 w 407"/>
                  <a:gd name="T25" fmla="*/ 217 h 223"/>
                  <a:gd name="T26" fmla="*/ 348 w 407"/>
                  <a:gd name="T27" fmla="*/ 212 h 223"/>
                  <a:gd name="T28" fmla="*/ 284 w 407"/>
                  <a:gd name="T29" fmla="*/ 207 h 223"/>
                  <a:gd name="T30" fmla="*/ 231 w 407"/>
                  <a:gd name="T31" fmla="*/ 191 h 223"/>
                  <a:gd name="T32" fmla="*/ 177 w 407"/>
                  <a:gd name="T33" fmla="*/ 175 h 223"/>
                  <a:gd name="T34" fmla="*/ 128 w 407"/>
                  <a:gd name="T35" fmla="*/ 154 h 223"/>
                  <a:gd name="T36" fmla="*/ 88 w 407"/>
                  <a:gd name="T37" fmla="*/ 127 h 223"/>
                  <a:gd name="T38" fmla="*/ 54 w 407"/>
                  <a:gd name="T39" fmla="*/ 101 h 223"/>
                  <a:gd name="T40" fmla="*/ 35 w 407"/>
                  <a:gd name="T41" fmla="*/ 69 h 223"/>
                  <a:gd name="T42" fmla="*/ 20 w 407"/>
                  <a:gd name="T43" fmla="*/ 37 h 223"/>
                  <a:gd name="T44" fmla="*/ 15 w 407"/>
                  <a:gd name="T45" fmla="*/ 0 h 223"/>
                  <a:gd name="T46" fmla="*/ 0 w 407"/>
                  <a:gd name="T47" fmla="*/ 0 h 2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07" h="223">
                    <a:moveTo>
                      <a:pt x="0" y="0"/>
                    </a:moveTo>
                    <a:lnTo>
                      <a:pt x="5" y="32"/>
                    </a:lnTo>
                    <a:lnTo>
                      <a:pt x="15" y="63"/>
                    </a:lnTo>
                    <a:lnTo>
                      <a:pt x="35" y="95"/>
                    </a:lnTo>
                    <a:lnTo>
                      <a:pt x="64" y="122"/>
                    </a:lnTo>
                    <a:lnTo>
                      <a:pt x="98" y="148"/>
                    </a:lnTo>
                    <a:lnTo>
                      <a:pt x="142" y="169"/>
                    </a:lnTo>
                    <a:lnTo>
                      <a:pt x="186" y="191"/>
                    </a:lnTo>
                    <a:lnTo>
                      <a:pt x="240" y="201"/>
                    </a:lnTo>
                    <a:lnTo>
                      <a:pt x="294" y="212"/>
                    </a:lnTo>
                    <a:lnTo>
                      <a:pt x="348" y="223"/>
                    </a:lnTo>
                    <a:lnTo>
                      <a:pt x="407" y="223"/>
                    </a:lnTo>
                    <a:lnTo>
                      <a:pt x="407" y="217"/>
                    </a:lnTo>
                    <a:lnTo>
                      <a:pt x="348" y="212"/>
                    </a:lnTo>
                    <a:lnTo>
                      <a:pt x="284" y="207"/>
                    </a:lnTo>
                    <a:lnTo>
                      <a:pt x="231" y="191"/>
                    </a:lnTo>
                    <a:lnTo>
                      <a:pt x="177" y="175"/>
                    </a:lnTo>
                    <a:lnTo>
                      <a:pt x="128" y="154"/>
                    </a:lnTo>
                    <a:lnTo>
                      <a:pt x="88" y="127"/>
                    </a:lnTo>
                    <a:lnTo>
                      <a:pt x="54" y="101"/>
                    </a:lnTo>
                    <a:lnTo>
                      <a:pt x="35" y="69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E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2" name="Freeform 301"/>
              <p:cNvSpPr>
                <a:spLocks/>
              </p:cNvSpPr>
              <p:nvPr/>
            </p:nvSpPr>
            <p:spPr bwMode="auto">
              <a:xfrm>
                <a:off x="359" y="2965"/>
                <a:ext cx="392" cy="217"/>
              </a:xfrm>
              <a:custGeom>
                <a:avLst/>
                <a:gdLst>
                  <a:gd name="T0" fmla="*/ 0 w 392"/>
                  <a:gd name="T1" fmla="*/ 0 h 217"/>
                  <a:gd name="T2" fmla="*/ 5 w 392"/>
                  <a:gd name="T3" fmla="*/ 37 h 217"/>
                  <a:gd name="T4" fmla="*/ 20 w 392"/>
                  <a:gd name="T5" fmla="*/ 69 h 217"/>
                  <a:gd name="T6" fmla="*/ 39 w 392"/>
                  <a:gd name="T7" fmla="*/ 101 h 217"/>
                  <a:gd name="T8" fmla="*/ 73 w 392"/>
                  <a:gd name="T9" fmla="*/ 127 h 217"/>
                  <a:gd name="T10" fmla="*/ 113 w 392"/>
                  <a:gd name="T11" fmla="*/ 154 h 217"/>
                  <a:gd name="T12" fmla="*/ 162 w 392"/>
                  <a:gd name="T13" fmla="*/ 175 h 217"/>
                  <a:gd name="T14" fmla="*/ 216 w 392"/>
                  <a:gd name="T15" fmla="*/ 191 h 217"/>
                  <a:gd name="T16" fmla="*/ 269 w 392"/>
                  <a:gd name="T17" fmla="*/ 207 h 217"/>
                  <a:gd name="T18" fmla="*/ 333 w 392"/>
                  <a:gd name="T19" fmla="*/ 212 h 217"/>
                  <a:gd name="T20" fmla="*/ 392 w 392"/>
                  <a:gd name="T21" fmla="*/ 217 h 217"/>
                  <a:gd name="T22" fmla="*/ 392 w 392"/>
                  <a:gd name="T23" fmla="*/ 207 h 217"/>
                  <a:gd name="T24" fmla="*/ 333 w 392"/>
                  <a:gd name="T25" fmla="*/ 207 h 217"/>
                  <a:gd name="T26" fmla="*/ 274 w 392"/>
                  <a:gd name="T27" fmla="*/ 196 h 217"/>
                  <a:gd name="T28" fmla="*/ 220 w 392"/>
                  <a:gd name="T29" fmla="*/ 185 h 217"/>
                  <a:gd name="T30" fmla="*/ 171 w 392"/>
                  <a:gd name="T31" fmla="*/ 169 h 217"/>
                  <a:gd name="T32" fmla="*/ 122 w 392"/>
                  <a:gd name="T33" fmla="*/ 148 h 217"/>
                  <a:gd name="T34" fmla="*/ 88 w 392"/>
                  <a:gd name="T35" fmla="*/ 122 h 217"/>
                  <a:gd name="T36" fmla="*/ 54 w 392"/>
                  <a:gd name="T37" fmla="*/ 95 h 217"/>
                  <a:gd name="T38" fmla="*/ 29 w 392"/>
                  <a:gd name="T39" fmla="*/ 63 h 217"/>
                  <a:gd name="T40" fmla="*/ 20 w 392"/>
                  <a:gd name="T41" fmla="*/ 32 h 217"/>
                  <a:gd name="T42" fmla="*/ 15 w 392"/>
                  <a:gd name="T43" fmla="*/ 0 h 217"/>
                  <a:gd name="T44" fmla="*/ 0 w 392"/>
                  <a:gd name="T45" fmla="*/ 0 h 21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92" h="217">
                    <a:moveTo>
                      <a:pt x="0" y="0"/>
                    </a:moveTo>
                    <a:lnTo>
                      <a:pt x="5" y="37"/>
                    </a:lnTo>
                    <a:lnTo>
                      <a:pt x="20" y="69"/>
                    </a:lnTo>
                    <a:lnTo>
                      <a:pt x="39" y="101"/>
                    </a:lnTo>
                    <a:lnTo>
                      <a:pt x="73" y="127"/>
                    </a:lnTo>
                    <a:lnTo>
                      <a:pt x="113" y="154"/>
                    </a:lnTo>
                    <a:lnTo>
                      <a:pt x="162" y="175"/>
                    </a:lnTo>
                    <a:lnTo>
                      <a:pt x="216" y="191"/>
                    </a:lnTo>
                    <a:lnTo>
                      <a:pt x="269" y="207"/>
                    </a:lnTo>
                    <a:lnTo>
                      <a:pt x="333" y="212"/>
                    </a:lnTo>
                    <a:lnTo>
                      <a:pt x="392" y="217"/>
                    </a:lnTo>
                    <a:lnTo>
                      <a:pt x="392" y="207"/>
                    </a:lnTo>
                    <a:lnTo>
                      <a:pt x="333" y="207"/>
                    </a:lnTo>
                    <a:lnTo>
                      <a:pt x="274" y="196"/>
                    </a:lnTo>
                    <a:lnTo>
                      <a:pt x="220" y="185"/>
                    </a:lnTo>
                    <a:lnTo>
                      <a:pt x="171" y="169"/>
                    </a:lnTo>
                    <a:lnTo>
                      <a:pt x="122" y="148"/>
                    </a:lnTo>
                    <a:lnTo>
                      <a:pt x="88" y="122"/>
                    </a:lnTo>
                    <a:lnTo>
                      <a:pt x="54" y="95"/>
                    </a:lnTo>
                    <a:lnTo>
                      <a:pt x="29" y="63"/>
                    </a:lnTo>
                    <a:lnTo>
                      <a:pt x="20" y="3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B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3" name="Freeform 302"/>
              <p:cNvSpPr>
                <a:spLocks/>
              </p:cNvSpPr>
              <p:nvPr/>
            </p:nvSpPr>
            <p:spPr bwMode="auto">
              <a:xfrm>
                <a:off x="374" y="2965"/>
                <a:ext cx="377" cy="207"/>
              </a:xfrm>
              <a:custGeom>
                <a:avLst/>
                <a:gdLst>
                  <a:gd name="T0" fmla="*/ 0 w 377"/>
                  <a:gd name="T1" fmla="*/ 0 h 207"/>
                  <a:gd name="T2" fmla="*/ 5 w 377"/>
                  <a:gd name="T3" fmla="*/ 32 h 207"/>
                  <a:gd name="T4" fmla="*/ 14 w 377"/>
                  <a:gd name="T5" fmla="*/ 63 h 207"/>
                  <a:gd name="T6" fmla="*/ 39 w 377"/>
                  <a:gd name="T7" fmla="*/ 95 h 207"/>
                  <a:gd name="T8" fmla="*/ 73 w 377"/>
                  <a:gd name="T9" fmla="*/ 122 h 207"/>
                  <a:gd name="T10" fmla="*/ 107 w 377"/>
                  <a:gd name="T11" fmla="*/ 148 h 207"/>
                  <a:gd name="T12" fmla="*/ 156 w 377"/>
                  <a:gd name="T13" fmla="*/ 169 h 207"/>
                  <a:gd name="T14" fmla="*/ 205 w 377"/>
                  <a:gd name="T15" fmla="*/ 185 h 207"/>
                  <a:gd name="T16" fmla="*/ 259 w 377"/>
                  <a:gd name="T17" fmla="*/ 196 h 207"/>
                  <a:gd name="T18" fmla="*/ 318 w 377"/>
                  <a:gd name="T19" fmla="*/ 207 h 207"/>
                  <a:gd name="T20" fmla="*/ 377 w 377"/>
                  <a:gd name="T21" fmla="*/ 207 h 207"/>
                  <a:gd name="T22" fmla="*/ 377 w 377"/>
                  <a:gd name="T23" fmla="*/ 201 h 207"/>
                  <a:gd name="T24" fmla="*/ 323 w 377"/>
                  <a:gd name="T25" fmla="*/ 196 h 207"/>
                  <a:gd name="T26" fmla="*/ 264 w 377"/>
                  <a:gd name="T27" fmla="*/ 191 h 207"/>
                  <a:gd name="T28" fmla="*/ 210 w 377"/>
                  <a:gd name="T29" fmla="*/ 180 h 207"/>
                  <a:gd name="T30" fmla="*/ 161 w 377"/>
                  <a:gd name="T31" fmla="*/ 164 h 207"/>
                  <a:gd name="T32" fmla="*/ 122 w 377"/>
                  <a:gd name="T33" fmla="*/ 143 h 207"/>
                  <a:gd name="T34" fmla="*/ 83 w 377"/>
                  <a:gd name="T35" fmla="*/ 116 h 207"/>
                  <a:gd name="T36" fmla="*/ 54 w 377"/>
                  <a:gd name="T37" fmla="*/ 90 h 207"/>
                  <a:gd name="T38" fmla="*/ 29 w 377"/>
                  <a:gd name="T39" fmla="*/ 63 h 207"/>
                  <a:gd name="T40" fmla="*/ 19 w 377"/>
                  <a:gd name="T41" fmla="*/ 32 h 207"/>
                  <a:gd name="T42" fmla="*/ 14 w 377"/>
                  <a:gd name="T43" fmla="*/ 0 h 207"/>
                  <a:gd name="T44" fmla="*/ 0 w 377"/>
                  <a:gd name="T45" fmla="*/ 0 h 20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7" h="207">
                    <a:moveTo>
                      <a:pt x="0" y="0"/>
                    </a:moveTo>
                    <a:lnTo>
                      <a:pt x="5" y="32"/>
                    </a:lnTo>
                    <a:lnTo>
                      <a:pt x="14" y="63"/>
                    </a:lnTo>
                    <a:lnTo>
                      <a:pt x="39" y="95"/>
                    </a:lnTo>
                    <a:lnTo>
                      <a:pt x="73" y="122"/>
                    </a:lnTo>
                    <a:lnTo>
                      <a:pt x="107" y="148"/>
                    </a:lnTo>
                    <a:lnTo>
                      <a:pt x="156" y="169"/>
                    </a:lnTo>
                    <a:lnTo>
                      <a:pt x="205" y="185"/>
                    </a:lnTo>
                    <a:lnTo>
                      <a:pt x="259" y="196"/>
                    </a:lnTo>
                    <a:lnTo>
                      <a:pt x="318" y="207"/>
                    </a:lnTo>
                    <a:lnTo>
                      <a:pt x="377" y="207"/>
                    </a:lnTo>
                    <a:lnTo>
                      <a:pt x="377" y="201"/>
                    </a:lnTo>
                    <a:lnTo>
                      <a:pt x="323" y="196"/>
                    </a:lnTo>
                    <a:lnTo>
                      <a:pt x="264" y="191"/>
                    </a:lnTo>
                    <a:lnTo>
                      <a:pt x="210" y="180"/>
                    </a:lnTo>
                    <a:lnTo>
                      <a:pt x="161" y="164"/>
                    </a:lnTo>
                    <a:lnTo>
                      <a:pt x="122" y="143"/>
                    </a:lnTo>
                    <a:lnTo>
                      <a:pt x="83" y="116"/>
                    </a:lnTo>
                    <a:lnTo>
                      <a:pt x="54" y="90"/>
                    </a:lnTo>
                    <a:lnTo>
                      <a:pt x="29" y="63"/>
                    </a:lnTo>
                    <a:lnTo>
                      <a:pt x="19" y="32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4" name="Freeform 303"/>
              <p:cNvSpPr>
                <a:spLocks/>
              </p:cNvSpPr>
              <p:nvPr/>
            </p:nvSpPr>
            <p:spPr bwMode="auto">
              <a:xfrm>
                <a:off x="388" y="2965"/>
                <a:ext cx="363" cy="201"/>
              </a:xfrm>
              <a:custGeom>
                <a:avLst/>
                <a:gdLst>
                  <a:gd name="T0" fmla="*/ 0 w 363"/>
                  <a:gd name="T1" fmla="*/ 0 h 201"/>
                  <a:gd name="T2" fmla="*/ 5 w 363"/>
                  <a:gd name="T3" fmla="*/ 32 h 201"/>
                  <a:gd name="T4" fmla="*/ 15 w 363"/>
                  <a:gd name="T5" fmla="*/ 63 h 201"/>
                  <a:gd name="T6" fmla="*/ 40 w 363"/>
                  <a:gd name="T7" fmla="*/ 90 h 201"/>
                  <a:gd name="T8" fmla="*/ 69 w 363"/>
                  <a:gd name="T9" fmla="*/ 116 h 201"/>
                  <a:gd name="T10" fmla="*/ 108 w 363"/>
                  <a:gd name="T11" fmla="*/ 143 h 201"/>
                  <a:gd name="T12" fmla="*/ 147 w 363"/>
                  <a:gd name="T13" fmla="*/ 164 h 201"/>
                  <a:gd name="T14" fmla="*/ 196 w 363"/>
                  <a:gd name="T15" fmla="*/ 180 h 201"/>
                  <a:gd name="T16" fmla="*/ 250 w 363"/>
                  <a:gd name="T17" fmla="*/ 191 h 201"/>
                  <a:gd name="T18" fmla="*/ 309 w 363"/>
                  <a:gd name="T19" fmla="*/ 196 h 201"/>
                  <a:gd name="T20" fmla="*/ 363 w 363"/>
                  <a:gd name="T21" fmla="*/ 201 h 201"/>
                  <a:gd name="T22" fmla="*/ 363 w 363"/>
                  <a:gd name="T23" fmla="*/ 191 h 201"/>
                  <a:gd name="T24" fmla="*/ 309 w 363"/>
                  <a:gd name="T25" fmla="*/ 191 h 201"/>
                  <a:gd name="T26" fmla="*/ 255 w 363"/>
                  <a:gd name="T27" fmla="*/ 180 h 201"/>
                  <a:gd name="T28" fmla="*/ 206 w 363"/>
                  <a:gd name="T29" fmla="*/ 169 h 201"/>
                  <a:gd name="T30" fmla="*/ 157 w 363"/>
                  <a:gd name="T31" fmla="*/ 154 h 201"/>
                  <a:gd name="T32" fmla="*/ 118 w 363"/>
                  <a:gd name="T33" fmla="*/ 138 h 201"/>
                  <a:gd name="T34" fmla="*/ 79 w 363"/>
                  <a:gd name="T35" fmla="*/ 111 h 201"/>
                  <a:gd name="T36" fmla="*/ 49 w 363"/>
                  <a:gd name="T37" fmla="*/ 90 h 201"/>
                  <a:gd name="T38" fmla="*/ 30 w 363"/>
                  <a:gd name="T39" fmla="*/ 58 h 201"/>
                  <a:gd name="T40" fmla="*/ 20 w 363"/>
                  <a:gd name="T41" fmla="*/ 32 h 201"/>
                  <a:gd name="T42" fmla="*/ 15 w 363"/>
                  <a:gd name="T43" fmla="*/ 0 h 201"/>
                  <a:gd name="T44" fmla="*/ 0 w 363"/>
                  <a:gd name="T45" fmla="*/ 0 h 20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201">
                    <a:moveTo>
                      <a:pt x="0" y="0"/>
                    </a:moveTo>
                    <a:lnTo>
                      <a:pt x="5" y="32"/>
                    </a:lnTo>
                    <a:lnTo>
                      <a:pt x="15" y="63"/>
                    </a:lnTo>
                    <a:lnTo>
                      <a:pt x="40" y="90"/>
                    </a:lnTo>
                    <a:lnTo>
                      <a:pt x="69" y="116"/>
                    </a:lnTo>
                    <a:lnTo>
                      <a:pt x="108" y="143"/>
                    </a:lnTo>
                    <a:lnTo>
                      <a:pt x="147" y="164"/>
                    </a:lnTo>
                    <a:lnTo>
                      <a:pt x="196" y="180"/>
                    </a:lnTo>
                    <a:lnTo>
                      <a:pt x="250" y="191"/>
                    </a:lnTo>
                    <a:lnTo>
                      <a:pt x="309" y="196"/>
                    </a:lnTo>
                    <a:lnTo>
                      <a:pt x="363" y="201"/>
                    </a:lnTo>
                    <a:lnTo>
                      <a:pt x="363" y="191"/>
                    </a:lnTo>
                    <a:lnTo>
                      <a:pt x="309" y="191"/>
                    </a:lnTo>
                    <a:lnTo>
                      <a:pt x="255" y="180"/>
                    </a:lnTo>
                    <a:lnTo>
                      <a:pt x="206" y="169"/>
                    </a:lnTo>
                    <a:lnTo>
                      <a:pt x="157" y="154"/>
                    </a:lnTo>
                    <a:lnTo>
                      <a:pt x="118" y="138"/>
                    </a:lnTo>
                    <a:lnTo>
                      <a:pt x="79" y="111"/>
                    </a:lnTo>
                    <a:lnTo>
                      <a:pt x="49" y="90"/>
                    </a:lnTo>
                    <a:lnTo>
                      <a:pt x="30" y="58"/>
                    </a:lnTo>
                    <a:lnTo>
                      <a:pt x="20" y="3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5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5" name="Freeform 304"/>
              <p:cNvSpPr>
                <a:spLocks/>
              </p:cNvSpPr>
              <p:nvPr/>
            </p:nvSpPr>
            <p:spPr bwMode="auto">
              <a:xfrm>
                <a:off x="403" y="2965"/>
                <a:ext cx="348" cy="191"/>
              </a:xfrm>
              <a:custGeom>
                <a:avLst/>
                <a:gdLst>
                  <a:gd name="T0" fmla="*/ 0 w 348"/>
                  <a:gd name="T1" fmla="*/ 0 h 191"/>
                  <a:gd name="T2" fmla="*/ 5 w 348"/>
                  <a:gd name="T3" fmla="*/ 32 h 191"/>
                  <a:gd name="T4" fmla="*/ 15 w 348"/>
                  <a:gd name="T5" fmla="*/ 58 h 191"/>
                  <a:gd name="T6" fmla="*/ 34 w 348"/>
                  <a:gd name="T7" fmla="*/ 90 h 191"/>
                  <a:gd name="T8" fmla="*/ 64 w 348"/>
                  <a:gd name="T9" fmla="*/ 111 h 191"/>
                  <a:gd name="T10" fmla="*/ 103 w 348"/>
                  <a:gd name="T11" fmla="*/ 138 h 191"/>
                  <a:gd name="T12" fmla="*/ 142 w 348"/>
                  <a:gd name="T13" fmla="*/ 154 h 191"/>
                  <a:gd name="T14" fmla="*/ 191 w 348"/>
                  <a:gd name="T15" fmla="*/ 169 h 191"/>
                  <a:gd name="T16" fmla="*/ 240 w 348"/>
                  <a:gd name="T17" fmla="*/ 180 h 191"/>
                  <a:gd name="T18" fmla="*/ 294 w 348"/>
                  <a:gd name="T19" fmla="*/ 191 h 191"/>
                  <a:gd name="T20" fmla="*/ 348 w 348"/>
                  <a:gd name="T21" fmla="*/ 191 h 191"/>
                  <a:gd name="T22" fmla="*/ 348 w 348"/>
                  <a:gd name="T23" fmla="*/ 185 h 191"/>
                  <a:gd name="T24" fmla="*/ 299 w 348"/>
                  <a:gd name="T25" fmla="*/ 180 h 191"/>
                  <a:gd name="T26" fmla="*/ 245 w 348"/>
                  <a:gd name="T27" fmla="*/ 175 h 191"/>
                  <a:gd name="T28" fmla="*/ 196 w 348"/>
                  <a:gd name="T29" fmla="*/ 164 h 191"/>
                  <a:gd name="T30" fmla="*/ 152 w 348"/>
                  <a:gd name="T31" fmla="*/ 148 h 191"/>
                  <a:gd name="T32" fmla="*/ 113 w 348"/>
                  <a:gd name="T33" fmla="*/ 132 h 191"/>
                  <a:gd name="T34" fmla="*/ 78 w 348"/>
                  <a:gd name="T35" fmla="*/ 111 h 191"/>
                  <a:gd name="T36" fmla="*/ 49 w 348"/>
                  <a:gd name="T37" fmla="*/ 85 h 191"/>
                  <a:gd name="T38" fmla="*/ 29 w 348"/>
                  <a:gd name="T39" fmla="*/ 58 h 191"/>
                  <a:gd name="T40" fmla="*/ 15 w 348"/>
                  <a:gd name="T41" fmla="*/ 32 h 191"/>
                  <a:gd name="T42" fmla="*/ 15 w 348"/>
                  <a:gd name="T43" fmla="*/ 0 h 191"/>
                  <a:gd name="T44" fmla="*/ 0 w 348"/>
                  <a:gd name="T45" fmla="*/ 0 h 1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48" h="191">
                    <a:moveTo>
                      <a:pt x="0" y="0"/>
                    </a:moveTo>
                    <a:lnTo>
                      <a:pt x="5" y="32"/>
                    </a:lnTo>
                    <a:lnTo>
                      <a:pt x="15" y="58"/>
                    </a:lnTo>
                    <a:lnTo>
                      <a:pt x="34" y="90"/>
                    </a:lnTo>
                    <a:lnTo>
                      <a:pt x="64" y="111"/>
                    </a:lnTo>
                    <a:lnTo>
                      <a:pt x="103" y="138"/>
                    </a:lnTo>
                    <a:lnTo>
                      <a:pt x="142" y="154"/>
                    </a:lnTo>
                    <a:lnTo>
                      <a:pt x="191" y="169"/>
                    </a:lnTo>
                    <a:lnTo>
                      <a:pt x="240" y="180"/>
                    </a:lnTo>
                    <a:lnTo>
                      <a:pt x="294" y="191"/>
                    </a:lnTo>
                    <a:lnTo>
                      <a:pt x="348" y="191"/>
                    </a:lnTo>
                    <a:lnTo>
                      <a:pt x="348" y="185"/>
                    </a:lnTo>
                    <a:lnTo>
                      <a:pt x="299" y="180"/>
                    </a:lnTo>
                    <a:lnTo>
                      <a:pt x="245" y="175"/>
                    </a:lnTo>
                    <a:lnTo>
                      <a:pt x="196" y="164"/>
                    </a:lnTo>
                    <a:lnTo>
                      <a:pt x="152" y="148"/>
                    </a:lnTo>
                    <a:lnTo>
                      <a:pt x="113" y="132"/>
                    </a:lnTo>
                    <a:lnTo>
                      <a:pt x="78" y="111"/>
                    </a:lnTo>
                    <a:lnTo>
                      <a:pt x="49" y="85"/>
                    </a:lnTo>
                    <a:lnTo>
                      <a:pt x="29" y="58"/>
                    </a:lnTo>
                    <a:lnTo>
                      <a:pt x="15" y="3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6" name="Freeform 305"/>
              <p:cNvSpPr>
                <a:spLocks/>
              </p:cNvSpPr>
              <p:nvPr/>
            </p:nvSpPr>
            <p:spPr bwMode="auto">
              <a:xfrm>
                <a:off x="418" y="2965"/>
                <a:ext cx="333" cy="185"/>
              </a:xfrm>
              <a:custGeom>
                <a:avLst/>
                <a:gdLst>
                  <a:gd name="T0" fmla="*/ 0 w 333"/>
                  <a:gd name="T1" fmla="*/ 0 h 185"/>
                  <a:gd name="T2" fmla="*/ 0 w 333"/>
                  <a:gd name="T3" fmla="*/ 32 h 185"/>
                  <a:gd name="T4" fmla="*/ 14 w 333"/>
                  <a:gd name="T5" fmla="*/ 58 h 185"/>
                  <a:gd name="T6" fmla="*/ 34 w 333"/>
                  <a:gd name="T7" fmla="*/ 85 h 185"/>
                  <a:gd name="T8" fmla="*/ 63 w 333"/>
                  <a:gd name="T9" fmla="*/ 111 h 185"/>
                  <a:gd name="T10" fmla="*/ 98 w 333"/>
                  <a:gd name="T11" fmla="*/ 132 h 185"/>
                  <a:gd name="T12" fmla="*/ 137 w 333"/>
                  <a:gd name="T13" fmla="*/ 148 h 185"/>
                  <a:gd name="T14" fmla="*/ 181 w 333"/>
                  <a:gd name="T15" fmla="*/ 164 h 185"/>
                  <a:gd name="T16" fmla="*/ 230 w 333"/>
                  <a:gd name="T17" fmla="*/ 175 h 185"/>
                  <a:gd name="T18" fmla="*/ 284 w 333"/>
                  <a:gd name="T19" fmla="*/ 180 h 185"/>
                  <a:gd name="T20" fmla="*/ 333 w 333"/>
                  <a:gd name="T21" fmla="*/ 185 h 185"/>
                  <a:gd name="T22" fmla="*/ 333 w 333"/>
                  <a:gd name="T23" fmla="*/ 175 h 185"/>
                  <a:gd name="T24" fmla="*/ 279 w 333"/>
                  <a:gd name="T25" fmla="*/ 175 h 185"/>
                  <a:gd name="T26" fmla="*/ 225 w 333"/>
                  <a:gd name="T27" fmla="*/ 164 h 185"/>
                  <a:gd name="T28" fmla="*/ 171 w 333"/>
                  <a:gd name="T29" fmla="*/ 154 h 185"/>
                  <a:gd name="T30" fmla="*/ 127 w 333"/>
                  <a:gd name="T31" fmla="*/ 138 h 185"/>
                  <a:gd name="T32" fmla="*/ 88 w 333"/>
                  <a:gd name="T33" fmla="*/ 111 h 185"/>
                  <a:gd name="T34" fmla="*/ 54 w 333"/>
                  <a:gd name="T35" fmla="*/ 90 h 185"/>
                  <a:gd name="T36" fmla="*/ 34 w 333"/>
                  <a:gd name="T37" fmla="*/ 63 h 185"/>
                  <a:gd name="T38" fmla="*/ 19 w 333"/>
                  <a:gd name="T39" fmla="*/ 32 h 185"/>
                  <a:gd name="T40" fmla="*/ 14 w 333"/>
                  <a:gd name="T41" fmla="*/ 0 h 185"/>
                  <a:gd name="T42" fmla="*/ 0 w 333"/>
                  <a:gd name="T43" fmla="*/ 0 h 1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33" h="185">
                    <a:moveTo>
                      <a:pt x="0" y="0"/>
                    </a:moveTo>
                    <a:lnTo>
                      <a:pt x="0" y="32"/>
                    </a:lnTo>
                    <a:lnTo>
                      <a:pt x="14" y="58"/>
                    </a:lnTo>
                    <a:lnTo>
                      <a:pt x="34" y="85"/>
                    </a:lnTo>
                    <a:lnTo>
                      <a:pt x="63" y="111"/>
                    </a:lnTo>
                    <a:lnTo>
                      <a:pt x="98" y="132"/>
                    </a:lnTo>
                    <a:lnTo>
                      <a:pt x="137" y="148"/>
                    </a:lnTo>
                    <a:lnTo>
                      <a:pt x="181" y="164"/>
                    </a:lnTo>
                    <a:lnTo>
                      <a:pt x="230" y="175"/>
                    </a:lnTo>
                    <a:lnTo>
                      <a:pt x="284" y="180"/>
                    </a:lnTo>
                    <a:lnTo>
                      <a:pt x="333" y="185"/>
                    </a:lnTo>
                    <a:lnTo>
                      <a:pt x="333" y="175"/>
                    </a:lnTo>
                    <a:lnTo>
                      <a:pt x="279" y="175"/>
                    </a:lnTo>
                    <a:lnTo>
                      <a:pt x="225" y="164"/>
                    </a:lnTo>
                    <a:lnTo>
                      <a:pt x="171" y="154"/>
                    </a:lnTo>
                    <a:lnTo>
                      <a:pt x="127" y="138"/>
                    </a:lnTo>
                    <a:lnTo>
                      <a:pt x="88" y="111"/>
                    </a:lnTo>
                    <a:lnTo>
                      <a:pt x="54" y="90"/>
                    </a:lnTo>
                    <a:lnTo>
                      <a:pt x="34" y="63"/>
                    </a:lnTo>
                    <a:lnTo>
                      <a:pt x="19" y="32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7" name="Freeform 306"/>
              <p:cNvSpPr>
                <a:spLocks/>
              </p:cNvSpPr>
              <p:nvPr/>
            </p:nvSpPr>
            <p:spPr bwMode="auto">
              <a:xfrm>
                <a:off x="432" y="2965"/>
                <a:ext cx="319" cy="175"/>
              </a:xfrm>
              <a:custGeom>
                <a:avLst/>
                <a:gdLst>
                  <a:gd name="T0" fmla="*/ 0 w 319"/>
                  <a:gd name="T1" fmla="*/ 0 h 175"/>
                  <a:gd name="T2" fmla="*/ 5 w 319"/>
                  <a:gd name="T3" fmla="*/ 32 h 175"/>
                  <a:gd name="T4" fmla="*/ 20 w 319"/>
                  <a:gd name="T5" fmla="*/ 63 h 175"/>
                  <a:gd name="T6" fmla="*/ 40 w 319"/>
                  <a:gd name="T7" fmla="*/ 90 h 175"/>
                  <a:gd name="T8" fmla="*/ 74 w 319"/>
                  <a:gd name="T9" fmla="*/ 111 h 175"/>
                  <a:gd name="T10" fmla="*/ 113 w 319"/>
                  <a:gd name="T11" fmla="*/ 138 h 175"/>
                  <a:gd name="T12" fmla="*/ 157 w 319"/>
                  <a:gd name="T13" fmla="*/ 154 h 175"/>
                  <a:gd name="T14" fmla="*/ 211 w 319"/>
                  <a:gd name="T15" fmla="*/ 164 h 175"/>
                  <a:gd name="T16" fmla="*/ 265 w 319"/>
                  <a:gd name="T17" fmla="*/ 175 h 175"/>
                  <a:gd name="T18" fmla="*/ 319 w 319"/>
                  <a:gd name="T19" fmla="*/ 175 h 175"/>
                  <a:gd name="T20" fmla="*/ 319 w 319"/>
                  <a:gd name="T21" fmla="*/ 169 h 175"/>
                  <a:gd name="T22" fmla="*/ 265 w 319"/>
                  <a:gd name="T23" fmla="*/ 164 h 175"/>
                  <a:gd name="T24" fmla="*/ 216 w 319"/>
                  <a:gd name="T25" fmla="*/ 159 h 175"/>
                  <a:gd name="T26" fmla="*/ 167 w 319"/>
                  <a:gd name="T27" fmla="*/ 148 h 175"/>
                  <a:gd name="T28" fmla="*/ 123 w 319"/>
                  <a:gd name="T29" fmla="*/ 127 h 175"/>
                  <a:gd name="T30" fmla="*/ 84 w 319"/>
                  <a:gd name="T31" fmla="*/ 111 h 175"/>
                  <a:gd name="T32" fmla="*/ 54 w 319"/>
                  <a:gd name="T33" fmla="*/ 85 h 175"/>
                  <a:gd name="T34" fmla="*/ 30 w 319"/>
                  <a:gd name="T35" fmla="*/ 58 h 175"/>
                  <a:gd name="T36" fmla="*/ 20 w 319"/>
                  <a:gd name="T37" fmla="*/ 32 h 175"/>
                  <a:gd name="T38" fmla="*/ 15 w 319"/>
                  <a:gd name="T39" fmla="*/ 0 h 175"/>
                  <a:gd name="T40" fmla="*/ 0 w 319"/>
                  <a:gd name="T41" fmla="*/ 0 h 17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9" h="175">
                    <a:moveTo>
                      <a:pt x="0" y="0"/>
                    </a:moveTo>
                    <a:lnTo>
                      <a:pt x="5" y="32"/>
                    </a:lnTo>
                    <a:lnTo>
                      <a:pt x="20" y="63"/>
                    </a:lnTo>
                    <a:lnTo>
                      <a:pt x="40" y="90"/>
                    </a:lnTo>
                    <a:lnTo>
                      <a:pt x="74" y="111"/>
                    </a:lnTo>
                    <a:lnTo>
                      <a:pt x="113" y="138"/>
                    </a:lnTo>
                    <a:lnTo>
                      <a:pt x="157" y="154"/>
                    </a:lnTo>
                    <a:lnTo>
                      <a:pt x="211" y="164"/>
                    </a:lnTo>
                    <a:lnTo>
                      <a:pt x="265" y="175"/>
                    </a:lnTo>
                    <a:lnTo>
                      <a:pt x="319" y="175"/>
                    </a:lnTo>
                    <a:lnTo>
                      <a:pt x="319" y="169"/>
                    </a:lnTo>
                    <a:lnTo>
                      <a:pt x="265" y="164"/>
                    </a:lnTo>
                    <a:lnTo>
                      <a:pt x="216" y="159"/>
                    </a:lnTo>
                    <a:lnTo>
                      <a:pt x="167" y="148"/>
                    </a:lnTo>
                    <a:lnTo>
                      <a:pt x="123" y="127"/>
                    </a:lnTo>
                    <a:lnTo>
                      <a:pt x="84" y="111"/>
                    </a:lnTo>
                    <a:lnTo>
                      <a:pt x="54" y="85"/>
                    </a:lnTo>
                    <a:lnTo>
                      <a:pt x="30" y="58"/>
                    </a:lnTo>
                    <a:lnTo>
                      <a:pt x="20" y="3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B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8" name="Freeform 307"/>
              <p:cNvSpPr>
                <a:spLocks/>
              </p:cNvSpPr>
              <p:nvPr/>
            </p:nvSpPr>
            <p:spPr bwMode="auto">
              <a:xfrm>
                <a:off x="447" y="2965"/>
                <a:ext cx="304" cy="169"/>
              </a:xfrm>
              <a:custGeom>
                <a:avLst/>
                <a:gdLst>
                  <a:gd name="T0" fmla="*/ 0 w 304"/>
                  <a:gd name="T1" fmla="*/ 0 h 169"/>
                  <a:gd name="T2" fmla="*/ 5 w 304"/>
                  <a:gd name="T3" fmla="*/ 32 h 169"/>
                  <a:gd name="T4" fmla="*/ 15 w 304"/>
                  <a:gd name="T5" fmla="*/ 58 h 169"/>
                  <a:gd name="T6" fmla="*/ 39 w 304"/>
                  <a:gd name="T7" fmla="*/ 85 h 169"/>
                  <a:gd name="T8" fmla="*/ 69 w 304"/>
                  <a:gd name="T9" fmla="*/ 111 h 169"/>
                  <a:gd name="T10" fmla="*/ 108 w 304"/>
                  <a:gd name="T11" fmla="*/ 127 h 169"/>
                  <a:gd name="T12" fmla="*/ 152 w 304"/>
                  <a:gd name="T13" fmla="*/ 148 h 169"/>
                  <a:gd name="T14" fmla="*/ 201 w 304"/>
                  <a:gd name="T15" fmla="*/ 159 h 169"/>
                  <a:gd name="T16" fmla="*/ 250 w 304"/>
                  <a:gd name="T17" fmla="*/ 164 h 169"/>
                  <a:gd name="T18" fmla="*/ 304 w 304"/>
                  <a:gd name="T19" fmla="*/ 169 h 169"/>
                  <a:gd name="T20" fmla="*/ 304 w 304"/>
                  <a:gd name="T21" fmla="*/ 159 h 169"/>
                  <a:gd name="T22" fmla="*/ 255 w 304"/>
                  <a:gd name="T23" fmla="*/ 159 h 169"/>
                  <a:gd name="T24" fmla="*/ 206 w 304"/>
                  <a:gd name="T25" fmla="*/ 148 h 169"/>
                  <a:gd name="T26" fmla="*/ 157 w 304"/>
                  <a:gd name="T27" fmla="*/ 138 h 169"/>
                  <a:gd name="T28" fmla="*/ 118 w 304"/>
                  <a:gd name="T29" fmla="*/ 122 h 169"/>
                  <a:gd name="T30" fmla="*/ 83 w 304"/>
                  <a:gd name="T31" fmla="*/ 106 h 169"/>
                  <a:gd name="T32" fmla="*/ 54 w 304"/>
                  <a:gd name="T33" fmla="*/ 79 h 169"/>
                  <a:gd name="T34" fmla="*/ 30 w 304"/>
                  <a:gd name="T35" fmla="*/ 58 h 169"/>
                  <a:gd name="T36" fmla="*/ 20 w 304"/>
                  <a:gd name="T37" fmla="*/ 32 h 169"/>
                  <a:gd name="T38" fmla="*/ 15 w 304"/>
                  <a:gd name="T39" fmla="*/ 0 h 169"/>
                  <a:gd name="T40" fmla="*/ 0 w 304"/>
                  <a:gd name="T41" fmla="*/ 0 h 1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4" h="169">
                    <a:moveTo>
                      <a:pt x="0" y="0"/>
                    </a:moveTo>
                    <a:lnTo>
                      <a:pt x="5" y="32"/>
                    </a:lnTo>
                    <a:lnTo>
                      <a:pt x="15" y="58"/>
                    </a:lnTo>
                    <a:lnTo>
                      <a:pt x="39" y="85"/>
                    </a:lnTo>
                    <a:lnTo>
                      <a:pt x="69" y="111"/>
                    </a:lnTo>
                    <a:lnTo>
                      <a:pt x="108" y="127"/>
                    </a:lnTo>
                    <a:lnTo>
                      <a:pt x="152" y="148"/>
                    </a:lnTo>
                    <a:lnTo>
                      <a:pt x="201" y="159"/>
                    </a:lnTo>
                    <a:lnTo>
                      <a:pt x="250" y="164"/>
                    </a:lnTo>
                    <a:lnTo>
                      <a:pt x="304" y="169"/>
                    </a:lnTo>
                    <a:lnTo>
                      <a:pt x="304" y="159"/>
                    </a:lnTo>
                    <a:lnTo>
                      <a:pt x="255" y="159"/>
                    </a:lnTo>
                    <a:lnTo>
                      <a:pt x="206" y="148"/>
                    </a:lnTo>
                    <a:lnTo>
                      <a:pt x="157" y="138"/>
                    </a:lnTo>
                    <a:lnTo>
                      <a:pt x="118" y="122"/>
                    </a:lnTo>
                    <a:lnTo>
                      <a:pt x="83" y="106"/>
                    </a:lnTo>
                    <a:lnTo>
                      <a:pt x="54" y="79"/>
                    </a:lnTo>
                    <a:lnTo>
                      <a:pt x="30" y="58"/>
                    </a:lnTo>
                    <a:lnTo>
                      <a:pt x="20" y="3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9" name="Freeform 308"/>
              <p:cNvSpPr>
                <a:spLocks/>
              </p:cNvSpPr>
              <p:nvPr/>
            </p:nvSpPr>
            <p:spPr bwMode="auto">
              <a:xfrm>
                <a:off x="462" y="2965"/>
                <a:ext cx="289" cy="159"/>
              </a:xfrm>
              <a:custGeom>
                <a:avLst/>
                <a:gdLst>
                  <a:gd name="T0" fmla="*/ 0 w 289"/>
                  <a:gd name="T1" fmla="*/ 0 h 159"/>
                  <a:gd name="T2" fmla="*/ 5 w 289"/>
                  <a:gd name="T3" fmla="*/ 32 h 159"/>
                  <a:gd name="T4" fmla="*/ 15 w 289"/>
                  <a:gd name="T5" fmla="*/ 58 h 159"/>
                  <a:gd name="T6" fmla="*/ 39 w 289"/>
                  <a:gd name="T7" fmla="*/ 79 h 159"/>
                  <a:gd name="T8" fmla="*/ 68 w 289"/>
                  <a:gd name="T9" fmla="*/ 106 h 159"/>
                  <a:gd name="T10" fmla="*/ 103 w 289"/>
                  <a:gd name="T11" fmla="*/ 122 h 159"/>
                  <a:gd name="T12" fmla="*/ 142 w 289"/>
                  <a:gd name="T13" fmla="*/ 138 h 159"/>
                  <a:gd name="T14" fmla="*/ 191 w 289"/>
                  <a:gd name="T15" fmla="*/ 148 h 159"/>
                  <a:gd name="T16" fmla="*/ 240 w 289"/>
                  <a:gd name="T17" fmla="*/ 159 h 159"/>
                  <a:gd name="T18" fmla="*/ 289 w 289"/>
                  <a:gd name="T19" fmla="*/ 159 h 159"/>
                  <a:gd name="T20" fmla="*/ 289 w 289"/>
                  <a:gd name="T21" fmla="*/ 154 h 159"/>
                  <a:gd name="T22" fmla="*/ 240 w 289"/>
                  <a:gd name="T23" fmla="*/ 148 h 159"/>
                  <a:gd name="T24" fmla="*/ 196 w 289"/>
                  <a:gd name="T25" fmla="*/ 143 h 159"/>
                  <a:gd name="T26" fmla="*/ 152 w 289"/>
                  <a:gd name="T27" fmla="*/ 132 h 159"/>
                  <a:gd name="T28" fmla="*/ 113 w 289"/>
                  <a:gd name="T29" fmla="*/ 116 h 159"/>
                  <a:gd name="T30" fmla="*/ 78 w 289"/>
                  <a:gd name="T31" fmla="*/ 101 h 159"/>
                  <a:gd name="T32" fmla="*/ 49 w 289"/>
                  <a:gd name="T33" fmla="*/ 79 h 159"/>
                  <a:gd name="T34" fmla="*/ 29 w 289"/>
                  <a:gd name="T35" fmla="*/ 53 h 159"/>
                  <a:gd name="T36" fmla="*/ 15 w 289"/>
                  <a:gd name="T37" fmla="*/ 26 h 159"/>
                  <a:gd name="T38" fmla="*/ 15 w 289"/>
                  <a:gd name="T39" fmla="*/ 0 h 159"/>
                  <a:gd name="T40" fmla="*/ 0 w 289"/>
                  <a:gd name="T41" fmla="*/ 0 h 1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9" h="159">
                    <a:moveTo>
                      <a:pt x="0" y="0"/>
                    </a:moveTo>
                    <a:lnTo>
                      <a:pt x="5" y="32"/>
                    </a:lnTo>
                    <a:lnTo>
                      <a:pt x="15" y="58"/>
                    </a:lnTo>
                    <a:lnTo>
                      <a:pt x="39" y="79"/>
                    </a:lnTo>
                    <a:lnTo>
                      <a:pt x="68" y="106"/>
                    </a:lnTo>
                    <a:lnTo>
                      <a:pt x="103" y="122"/>
                    </a:lnTo>
                    <a:lnTo>
                      <a:pt x="142" y="138"/>
                    </a:lnTo>
                    <a:lnTo>
                      <a:pt x="191" y="148"/>
                    </a:lnTo>
                    <a:lnTo>
                      <a:pt x="240" y="159"/>
                    </a:lnTo>
                    <a:lnTo>
                      <a:pt x="289" y="159"/>
                    </a:lnTo>
                    <a:lnTo>
                      <a:pt x="289" y="154"/>
                    </a:lnTo>
                    <a:lnTo>
                      <a:pt x="240" y="148"/>
                    </a:lnTo>
                    <a:lnTo>
                      <a:pt x="196" y="143"/>
                    </a:lnTo>
                    <a:lnTo>
                      <a:pt x="152" y="132"/>
                    </a:lnTo>
                    <a:lnTo>
                      <a:pt x="113" y="116"/>
                    </a:lnTo>
                    <a:lnTo>
                      <a:pt x="78" y="101"/>
                    </a:lnTo>
                    <a:lnTo>
                      <a:pt x="49" y="79"/>
                    </a:lnTo>
                    <a:lnTo>
                      <a:pt x="29" y="53"/>
                    </a:lnTo>
                    <a:lnTo>
                      <a:pt x="15" y="2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6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0" name="Freeform 309"/>
              <p:cNvSpPr>
                <a:spLocks/>
              </p:cNvSpPr>
              <p:nvPr/>
            </p:nvSpPr>
            <p:spPr bwMode="auto">
              <a:xfrm>
                <a:off x="477" y="2965"/>
                <a:ext cx="274" cy="154"/>
              </a:xfrm>
              <a:custGeom>
                <a:avLst/>
                <a:gdLst>
                  <a:gd name="T0" fmla="*/ 0 w 274"/>
                  <a:gd name="T1" fmla="*/ 0 h 154"/>
                  <a:gd name="T2" fmla="*/ 0 w 274"/>
                  <a:gd name="T3" fmla="*/ 26 h 154"/>
                  <a:gd name="T4" fmla="*/ 14 w 274"/>
                  <a:gd name="T5" fmla="*/ 53 h 154"/>
                  <a:gd name="T6" fmla="*/ 34 w 274"/>
                  <a:gd name="T7" fmla="*/ 79 h 154"/>
                  <a:gd name="T8" fmla="*/ 63 w 274"/>
                  <a:gd name="T9" fmla="*/ 101 h 154"/>
                  <a:gd name="T10" fmla="*/ 98 w 274"/>
                  <a:gd name="T11" fmla="*/ 116 h 154"/>
                  <a:gd name="T12" fmla="*/ 137 w 274"/>
                  <a:gd name="T13" fmla="*/ 132 h 154"/>
                  <a:gd name="T14" fmla="*/ 181 w 274"/>
                  <a:gd name="T15" fmla="*/ 143 h 154"/>
                  <a:gd name="T16" fmla="*/ 225 w 274"/>
                  <a:gd name="T17" fmla="*/ 148 h 154"/>
                  <a:gd name="T18" fmla="*/ 274 w 274"/>
                  <a:gd name="T19" fmla="*/ 154 h 154"/>
                  <a:gd name="T20" fmla="*/ 274 w 274"/>
                  <a:gd name="T21" fmla="*/ 143 h 154"/>
                  <a:gd name="T22" fmla="*/ 230 w 274"/>
                  <a:gd name="T23" fmla="*/ 143 h 154"/>
                  <a:gd name="T24" fmla="*/ 186 w 274"/>
                  <a:gd name="T25" fmla="*/ 138 h 154"/>
                  <a:gd name="T26" fmla="*/ 142 w 274"/>
                  <a:gd name="T27" fmla="*/ 127 h 154"/>
                  <a:gd name="T28" fmla="*/ 107 w 274"/>
                  <a:gd name="T29" fmla="*/ 111 h 154"/>
                  <a:gd name="T30" fmla="*/ 73 w 274"/>
                  <a:gd name="T31" fmla="*/ 95 h 154"/>
                  <a:gd name="T32" fmla="*/ 49 w 274"/>
                  <a:gd name="T33" fmla="*/ 74 h 154"/>
                  <a:gd name="T34" fmla="*/ 29 w 274"/>
                  <a:gd name="T35" fmla="*/ 53 h 154"/>
                  <a:gd name="T36" fmla="*/ 14 w 274"/>
                  <a:gd name="T37" fmla="*/ 26 h 154"/>
                  <a:gd name="T38" fmla="*/ 14 w 274"/>
                  <a:gd name="T39" fmla="*/ 0 h 154"/>
                  <a:gd name="T40" fmla="*/ 0 w 274"/>
                  <a:gd name="T41" fmla="*/ 0 h 15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74" h="154">
                    <a:moveTo>
                      <a:pt x="0" y="0"/>
                    </a:moveTo>
                    <a:lnTo>
                      <a:pt x="0" y="26"/>
                    </a:lnTo>
                    <a:lnTo>
                      <a:pt x="14" y="53"/>
                    </a:lnTo>
                    <a:lnTo>
                      <a:pt x="34" y="79"/>
                    </a:lnTo>
                    <a:lnTo>
                      <a:pt x="63" y="101"/>
                    </a:lnTo>
                    <a:lnTo>
                      <a:pt x="98" y="116"/>
                    </a:lnTo>
                    <a:lnTo>
                      <a:pt x="137" y="132"/>
                    </a:lnTo>
                    <a:lnTo>
                      <a:pt x="181" y="143"/>
                    </a:lnTo>
                    <a:lnTo>
                      <a:pt x="225" y="148"/>
                    </a:lnTo>
                    <a:lnTo>
                      <a:pt x="274" y="154"/>
                    </a:lnTo>
                    <a:lnTo>
                      <a:pt x="274" y="143"/>
                    </a:lnTo>
                    <a:lnTo>
                      <a:pt x="230" y="143"/>
                    </a:lnTo>
                    <a:lnTo>
                      <a:pt x="186" y="138"/>
                    </a:lnTo>
                    <a:lnTo>
                      <a:pt x="142" y="127"/>
                    </a:lnTo>
                    <a:lnTo>
                      <a:pt x="107" y="111"/>
                    </a:lnTo>
                    <a:lnTo>
                      <a:pt x="73" y="95"/>
                    </a:lnTo>
                    <a:lnTo>
                      <a:pt x="49" y="74"/>
                    </a:lnTo>
                    <a:lnTo>
                      <a:pt x="29" y="53"/>
                    </a:lnTo>
                    <a:lnTo>
                      <a:pt x="14" y="2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3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1" name="Freeform 310"/>
              <p:cNvSpPr>
                <a:spLocks/>
              </p:cNvSpPr>
              <p:nvPr/>
            </p:nvSpPr>
            <p:spPr bwMode="auto">
              <a:xfrm>
                <a:off x="491" y="2965"/>
                <a:ext cx="260" cy="143"/>
              </a:xfrm>
              <a:custGeom>
                <a:avLst/>
                <a:gdLst>
                  <a:gd name="T0" fmla="*/ 0 w 260"/>
                  <a:gd name="T1" fmla="*/ 0 h 143"/>
                  <a:gd name="T2" fmla="*/ 0 w 260"/>
                  <a:gd name="T3" fmla="*/ 26 h 143"/>
                  <a:gd name="T4" fmla="*/ 15 w 260"/>
                  <a:gd name="T5" fmla="*/ 53 h 143"/>
                  <a:gd name="T6" fmla="*/ 35 w 260"/>
                  <a:gd name="T7" fmla="*/ 74 h 143"/>
                  <a:gd name="T8" fmla="*/ 59 w 260"/>
                  <a:gd name="T9" fmla="*/ 95 h 143"/>
                  <a:gd name="T10" fmla="*/ 93 w 260"/>
                  <a:gd name="T11" fmla="*/ 111 h 143"/>
                  <a:gd name="T12" fmla="*/ 128 w 260"/>
                  <a:gd name="T13" fmla="*/ 127 h 143"/>
                  <a:gd name="T14" fmla="*/ 172 w 260"/>
                  <a:gd name="T15" fmla="*/ 138 h 143"/>
                  <a:gd name="T16" fmla="*/ 216 w 260"/>
                  <a:gd name="T17" fmla="*/ 143 h 143"/>
                  <a:gd name="T18" fmla="*/ 260 w 260"/>
                  <a:gd name="T19" fmla="*/ 143 h 143"/>
                  <a:gd name="T20" fmla="*/ 260 w 260"/>
                  <a:gd name="T21" fmla="*/ 138 h 143"/>
                  <a:gd name="T22" fmla="*/ 211 w 260"/>
                  <a:gd name="T23" fmla="*/ 132 h 143"/>
                  <a:gd name="T24" fmla="*/ 167 w 260"/>
                  <a:gd name="T25" fmla="*/ 127 h 143"/>
                  <a:gd name="T26" fmla="*/ 123 w 260"/>
                  <a:gd name="T27" fmla="*/ 111 h 143"/>
                  <a:gd name="T28" fmla="*/ 84 w 260"/>
                  <a:gd name="T29" fmla="*/ 95 h 143"/>
                  <a:gd name="T30" fmla="*/ 54 w 260"/>
                  <a:gd name="T31" fmla="*/ 74 h 143"/>
                  <a:gd name="T32" fmla="*/ 30 w 260"/>
                  <a:gd name="T33" fmla="*/ 53 h 143"/>
                  <a:gd name="T34" fmla="*/ 20 w 260"/>
                  <a:gd name="T35" fmla="*/ 26 h 143"/>
                  <a:gd name="T36" fmla="*/ 15 w 260"/>
                  <a:gd name="T37" fmla="*/ 0 h 143"/>
                  <a:gd name="T38" fmla="*/ 0 w 260"/>
                  <a:gd name="T39" fmla="*/ 0 h 14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0" h="143">
                    <a:moveTo>
                      <a:pt x="0" y="0"/>
                    </a:moveTo>
                    <a:lnTo>
                      <a:pt x="0" y="26"/>
                    </a:lnTo>
                    <a:lnTo>
                      <a:pt x="15" y="53"/>
                    </a:lnTo>
                    <a:lnTo>
                      <a:pt x="35" y="74"/>
                    </a:lnTo>
                    <a:lnTo>
                      <a:pt x="59" y="95"/>
                    </a:lnTo>
                    <a:lnTo>
                      <a:pt x="93" y="111"/>
                    </a:lnTo>
                    <a:lnTo>
                      <a:pt x="128" y="127"/>
                    </a:lnTo>
                    <a:lnTo>
                      <a:pt x="172" y="138"/>
                    </a:lnTo>
                    <a:lnTo>
                      <a:pt x="216" y="143"/>
                    </a:lnTo>
                    <a:lnTo>
                      <a:pt x="260" y="143"/>
                    </a:lnTo>
                    <a:lnTo>
                      <a:pt x="260" y="138"/>
                    </a:lnTo>
                    <a:lnTo>
                      <a:pt x="211" y="132"/>
                    </a:lnTo>
                    <a:lnTo>
                      <a:pt x="167" y="127"/>
                    </a:lnTo>
                    <a:lnTo>
                      <a:pt x="123" y="111"/>
                    </a:lnTo>
                    <a:lnTo>
                      <a:pt x="84" y="95"/>
                    </a:lnTo>
                    <a:lnTo>
                      <a:pt x="54" y="74"/>
                    </a:lnTo>
                    <a:lnTo>
                      <a:pt x="30" y="53"/>
                    </a:lnTo>
                    <a:lnTo>
                      <a:pt x="20" y="2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1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2" name="Freeform 311"/>
              <p:cNvSpPr>
                <a:spLocks/>
              </p:cNvSpPr>
              <p:nvPr/>
            </p:nvSpPr>
            <p:spPr bwMode="auto">
              <a:xfrm>
                <a:off x="506" y="2965"/>
                <a:ext cx="245" cy="138"/>
              </a:xfrm>
              <a:custGeom>
                <a:avLst/>
                <a:gdLst>
                  <a:gd name="T0" fmla="*/ 0 w 245"/>
                  <a:gd name="T1" fmla="*/ 0 h 138"/>
                  <a:gd name="T2" fmla="*/ 5 w 245"/>
                  <a:gd name="T3" fmla="*/ 26 h 138"/>
                  <a:gd name="T4" fmla="*/ 15 w 245"/>
                  <a:gd name="T5" fmla="*/ 53 h 138"/>
                  <a:gd name="T6" fmla="*/ 39 w 245"/>
                  <a:gd name="T7" fmla="*/ 74 h 138"/>
                  <a:gd name="T8" fmla="*/ 69 w 245"/>
                  <a:gd name="T9" fmla="*/ 95 h 138"/>
                  <a:gd name="T10" fmla="*/ 108 w 245"/>
                  <a:gd name="T11" fmla="*/ 111 h 138"/>
                  <a:gd name="T12" fmla="*/ 152 w 245"/>
                  <a:gd name="T13" fmla="*/ 127 h 138"/>
                  <a:gd name="T14" fmla="*/ 196 w 245"/>
                  <a:gd name="T15" fmla="*/ 132 h 138"/>
                  <a:gd name="T16" fmla="*/ 245 w 245"/>
                  <a:gd name="T17" fmla="*/ 138 h 138"/>
                  <a:gd name="T18" fmla="*/ 245 w 245"/>
                  <a:gd name="T19" fmla="*/ 127 h 138"/>
                  <a:gd name="T20" fmla="*/ 201 w 245"/>
                  <a:gd name="T21" fmla="*/ 127 h 138"/>
                  <a:gd name="T22" fmla="*/ 157 w 245"/>
                  <a:gd name="T23" fmla="*/ 116 h 138"/>
                  <a:gd name="T24" fmla="*/ 118 w 245"/>
                  <a:gd name="T25" fmla="*/ 106 h 138"/>
                  <a:gd name="T26" fmla="*/ 83 w 245"/>
                  <a:gd name="T27" fmla="*/ 90 h 138"/>
                  <a:gd name="T28" fmla="*/ 54 w 245"/>
                  <a:gd name="T29" fmla="*/ 74 h 138"/>
                  <a:gd name="T30" fmla="*/ 29 w 245"/>
                  <a:gd name="T31" fmla="*/ 53 h 138"/>
                  <a:gd name="T32" fmla="*/ 15 w 245"/>
                  <a:gd name="T33" fmla="*/ 26 h 138"/>
                  <a:gd name="T34" fmla="*/ 15 w 245"/>
                  <a:gd name="T35" fmla="*/ 0 h 138"/>
                  <a:gd name="T36" fmla="*/ 0 w 245"/>
                  <a:gd name="T37" fmla="*/ 0 h 1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5" h="138">
                    <a:moveTo>
                      <a:pt x="0" y="0"/>
                    </a:moveTo>
                    <a:lnTo>
                      <a:pt x="5" y="26"/>
                    </a:lnTo>
                    <a:lnTo>
                      <a:pt x="15" y="53"/>
                    </a:lnTo>
                    <a:lnTo>
                      <a:pt x="39" y="74"/>
                    </a:lnTo>
                    <a:lnTo>
                      <a:pt x="69" y="95"/>
                    </a:lnTo>
                    <a:lnTo>
                      <a:pt x="108" y="111"/>
                    </a:lnTo>
                    <a:lnTo>
                      <a:pt x="152" y="127"/>
                    </a:lnTo>
                    <a:lnTo>
                      <a:pt x="196" y="132"/>
                    </a:lnTo>
                    <a:lnTo>
                      <a:pt x="245" y="138"/>
                    </a:lnTo>
                    <a:lnTo>
                      <a:pt x="245" y="127"/>
                    </a:lnTo>
                    <a:lnTo>
                      <a:pt x="201" y="127"/>
                    </a:lnTo>
                    <a:lnTo>
                      <a:pt x="157" y="116"/>
                    </a:lnTo>
                    <a:lnTo>
                      <a:pt x="118" y="106"/>
                    </a:lnTo>
                    <a:lnTo>
                      <a:pt x="83" y="90"/>
                    </a:lnTo>
                    <a:lnTo>
                      <a:pt x="54" y="74"/>
                    </a:lnTo>
                    <a:lnTo>
                      <a:pt x="29" y="53"/>
                    </a:lnTo>
                    <a:lnTo>
                      <a:pt x="15" y="2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F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3" name="Freeform 312"/>
              <p:cNvSpPr>
                <a:spLocks/>
              </p:cNvSpPr>
              <p:nvPr/>
            </p:nvSpPr>
            <p:spPr bwMode="auto">
              <a:xfrm>
                <a:off x="521" y="2965"/>
                <a:ext cx="230" cy="127"/>
              </a:xfrm>
              <a:custGeom>
                <a:avLst/>
                <a:gdLst>
                  <a:gd name="T0" fmla="*/ 0 w 230"/>
                  <a:gd name="T1" fmla="*/ 0 h 127"/>
                  <a:gd name="T2" fmla="*/ 0 w 230"/>
                  <a:gd name="T3" fmla="*/ 26 h 127"/>
                  <a:gd name="T4" fmla="*/ 14 w 230"/>
                  <a:gd name="T5" fmla="*/ 53 h 127"/>
                  <a:gd name="T6" fmla="*/ 39 w 230"/>
                  <a:gd name="T7" fmla="*/ 74 h 127"/>
                  <a:gd name="T8" fmla="*/ 68 w 230"/>
                  <a:gd name="T9" fmla="*/ 90 h 127"/>
                  <a:gd name="T10" fmla="*/ 103 w 230"/>
                  <a:gd name="T11" fmla="*/ 106 h 127"/>
                  <a:gd name="T12" fmla="*/ 142 w 230"/>
                  <a:gd name="T13" fmla="*/ 116 h 127"/>
                  <a:gd name="T14" fmla="*/ 186 w 230"/>
                  <a:gd name="T15" fmla="*/ 127 h 127"/>
                  <a:gd name="T16" fmla="*/ 230 w 230"/>
                  <a:gd name="T17" fmla="*/ 127 h 127"/>
                  <a:gd name="T18" fmla="*/ 230 w 230"/>
                  <a:gd name="T19" fmla="*/ 122 h 127"/>
                  <a:gd name="T20" fmla="*/ 191 w 230"/>
                  <a:gd name="T21" fmla="*/ 116 h 127"/>
                  <a:gd name="T22" fmla="*/ 147 w 230"/>
                  <a:gd name="T23" fmla="*/ 111 h 127"/>
                  <a:gd name="T24" fmla="*/ 107 w 230"/>
                  <a:gd name="T25" fmla="*/ 101 h 127"/>
                  <a:gd name="T26" fmla="*/ 78 w 230"/>
                  <a:gd name="T27" fmla="*/ 85 h 127"/>
                  <a:gd name="T28" fmla="*/ 49 w 230"/>
                  <a:gd name="T29" fmla="*/ 69 h 127"/>
                  <a:gd name="T30" fmla="*/ 29 w 230"/>
                  <a:gd name="T31" fmla="*/ 47 h 127"/>
                  <a:gd name="T32" fmla="*/ 14 w 230"/>
                  <a:gd name="T33" fmla="*/ 26 h 127"/>
                  <a:gd name="T34" fmla="*/ 14 w 230"/>
                  <a:gd name="T35" fmla="*/ 0 h 127"/>
                  <a:gd name="T36" fmla="*/ 0 w 230"/>
                  <a:gd name="T37" fmla="*/ 0 h 1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0" h="127">
                    <a:moveTo>
                      <a:pt x="0" y="0"/>
                    </a:moveTo>
                    <a:lnTo>
                      <a:pt x="0" y="26"/>
                    </a:lnTo>
                    <a:lnTo>
                      <a:pt x="14" y="53"/>
                    </a:lnTo>
                    <a:lnTo>
                      <a:pt x="39" y="74"/>
                    </a:lnTo>
                    <a:lnTo>
                      <a:pt x="68" y="90"/>
                    </a:lnTo>
                    <a:lnTo>
                      <a:pt x="103" y="106"/>
                    </a:lnTo>
                    <a:lnTo>
                      <a:pt x="142" y="116"/>
                    </a:lnTo>
                    <a:lnTo>
                      <a:pt x="186" y="127"/>
                    </a:lnTo>
                    <a:lnTo>
                      <a:pt x="230" y="127"/>
                    </a:lnTo>
                    <a:lnTo>
                      <a:pt x="230" y="122"/>
                    </a:lnTo>
                    <a:lnTo>
                      <a:pt x="191" y="116"/>
                    </a:lnTo>
                    <a:lnTo>
                      <a:pt x="147" y="111"/>
                    </a:lnTo>
                    <a:lnTo>
                      <a:pt x="107" y="101"/>
                    </a:lnTo>
                    <a:lnTo>
                      <a:pt x="78" y="85"/>
                    </a:lnTo>
                    <a:lnTo>
                      <a:pt x="49" y="69"/>
                    </a:lnTo>
                    <a:lnTo>
                      <a:pt x="29" y="47"/>
                    </a:lnTo>
                    <a:lnTo>
                      <a:pt x="14" y="2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535" y="2965"/>
                <a:ext cx="216" cy="122"/>
              </a:xfrm>
              <a:custGeom>
                <a:avLst/>
                <a:gdLst>
                  <a:gd name="T0" fmla="*/ 0 w 216"/>
                  <a:gd name="T1" fmla="*/ 0 h 122"/>
                  <a:gd name="T2" fmla="*/ 0 w 216"/>
                  <a:gd name="T3" fmla="*/ 26 h 122"/>
                  <a:gd name="T4" fmla="*/ 15 w 216"/>
                  <a:gd name="T5" fmla="*/ 47 h 122"/>
                  <a:gd name="T6" fmla="*/ 35 w 216"/>
                  <a:gd name="T7" fmla="*/ 69 h 122"/>
                  <a:gd name="T8" fmla="*/ 64 w 216"/>
                  <a:gd name="T9" fmla="*/ 85 h 122"/>
                  <a:gd name="T10" fmla="*/ 93 w 216"/>
                  <a:gd name="T11" fmla="*/ 101 h 122"/>
                  <a:gd name="T12" fmla="*/ 133 w 216"/>
                  <a:gd name="T13" fmla="*/ 111 h 122"/>
                  <a:gd name="T14" fmla="*/ 177 w 216"/>
                  <a:gd name="T15" fmla="*/ 116 h 122"/>
                  <a:gd name="T16" fmla="*/ 216 w 216"/>
                  <a:gd name="T17" fmla="*/ 122 h 122"/>
                  <a:gd name="T18" fmla="*/ 216 w 216"/>
                  <a:gd name="T19" fmla="*/ 111 h 122"/>
                  <a:gd name="T20" fmla="*/ 177 w 216"/>
                  <a:gd name="T21" fmla="*/ 111 h 122"/>
                  <a:gd name="T22" fmla="*/ 138 w 216"/>
                  <a:gd name="T23" fmla="*/ 106 h 122"/>
                  <a:gd name="T24" fmla="*/ 103 w 216"/>
                  <a:gd name="T25" fmla="*/ 95 h 122"/>
                  <a:gd name="T26" fmla="*/ 74 w 216"/>
                  <a:gd name="T27" fmla="*/ 79 h 122"/>
                  <a:gd name="T28" fmla="*/ 49 w 216"/>
                  <a:gd name="T29" fmla="*/ 63 h 122"/>
                  <a:gd name="T30" fmla="*/ 30 w 216"/>
                  <a:gd name="T31" fmla="*/ 42 h 122"/>
                  <a:gd name="T32" fmla="*/ 15 w 216"/>
                  <a:gd name="T33" fmla="*/ 21 h 122"/>
                  <a:gd name="T34" fmla="*/ 15 w 216"/>
                  <a:gd name="T35" fmla="*/ 0 h 122"/>
                  <a:gd name="T36" fmla="*/ 0 w 216"/>
                  <a:gd name="T37" fmla="*/ 0 h 1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" h="122">
                    <a:moveTo>
                      <a:pt x="0" y="0"/>
                    </a:moveTo>
                    <a:lnTo>
                      <a:pt x="0" y="26"/>
                    </a:lnTo>
                    <a:lnTo>
                      <a:pt x="15" y="47"/>
                    </a:lnTo>
                    <a:lnTo>
                      <a:pt x="35" y="69"/>
                    </a:lnTo>
                    <a:lnTo>
                      <a:pt x="64" y="85"/>
                    </a:lnTo>
                    <a:lnTo>
                      <a:pt x="93" y="101"/>
                    </a:lnTo>
                    <a:lnTo>
                      <a:pt x="133" y="111"/>
                    </a:lnTo>
                    <a:lnTo>
                      <a:pt x="177" y="116"/>
                    </a:lnTo>
                    <a:lnTo>
                      <a:pt x="216" y="122"/>
                    </a:lnTo>
                    <a:lnTo>
                      <a:pt x="216" y="111"/>
                    </a:lnTo>
                    <a:lnTo>
                      <a:pt x="177" y="111"/>
                    </a:lnTo>
                    <a:lnTo>
                      <a:pt x="138" y="106"/>
                    </a:lnTo>
                    <a:lnTo>
                      <a:pt x="103" y="95"/>
                    </a:lnTo>
                    <a:lnTo>
                      <a:pt x="74" y="79"/>
                    </a:lnTo>
                    <a:lnTo>
                      <a:pt x="49" y="63"/>
                    </a:lnTo>
                    <a:lnTo>
                      <a:pt x="30" y="42"/>
                    </a:lnTo>
                    <a:lnTo>
                      <a:pt x="15" y="21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5" name="Freeform 314"/>
              <p:cNvSpPr>
                <a:spLocks/>
              </p:cNvSpPr>
              <p:nvPr/>
            </p:nvSpPr>
            <p:spPr bwMode="auto">
              <a:xfrm>
                <a:off x="550" y="2965"/>
                <a:ext cx="201" cy="111"/>
              </a:xfrm>
              <a:custGeom>
                <a:avLst/>
                <a:gdLst>
                  <a:gd name="T0" fmla="*/ 0 w 201"/>
                  <a:gd name="T1" fmla="*/ 0 h 111"/>
                  <a:gd name="T2" fmla="*/ 0 w 201"/>
                  <a:gd name="T3" fmla="*/ 21 h 111"/>
                  <a:gd name="T4" fmla="*/ 15 w 201"/>
                  <a:gd name="T5" fmla="*/ 42 h 111"/>
                  <a:gd name="T6" fmla="*/ 34 w 201"/>
                  <a:gd name="T7" fmla="*/ 63 h 111"/>
                  <a:gd name="T8" fmla="*/ 59 w 201"/>
                  <a:gd name="T9" fmla="*/ 79 h 111"/>
                  <a:gd name="T10" fmla="*/ 88 w 201"/>
                  <a:gd name="T11" fmla="*/ 95 h 111"/>
                  <a:gd name="T12" fmla="*/ 123 w 201"/>
                  <a:gd name="T13" fmla="*/ 106 h 111"/>
                  <a:gd name="T14" fmla="*/ 162 w 201"/>
                  <a:gd name="T15" fmla="*/ 111 h 111"/>
                  <a:gd name="T16" fmla="*/ 201 w 201"/>
                  <a:gd name="T17" fmla="*/ 111 h 111"/>
                  <a:gd name="T18" fmla="*/ 201 w 201"/>
                  <a:gd name="T19" fmla="*/ 106 h 111"/>
                  <a:gd name="T20" fmla="*/ 162 w 201"/>
                  <a:gd name="T21" fmla="*/ 101 h 111"/>
                  <a:gd name="T22" fmla="*/ 118 w 201"/>
                  <a:gd name="T23" fmla="*/ 95 h 111"/>
                  <a:gd name="T24" fmla="*/ 83 w 201"/>
                  <a:gd name="T25" fmla="*/ 85 h 111"/>
                  <a:gd name="T26" fmla="*/ 54 w 201"/>
                  <a:gd name="T27" fmla="*/ 63 h 111"/>
                  <a:gd name="T28" fmla="*/ 29 w 201"/>
                  <a:gd name="T29" fmla="*/ 47 h 111"/>
                  <a:gd name="T30" fmla="*/ 15 w 201"/>
                  <a:gd name="T31" fmla="*/ 26 h 111"/>
                  <a:gd name="T32" fmla="*/ 10 w 201"/>
                  <a:gd name="T33" fmla="*/ 0 h 111"/>
                  <a:gd name="T34" fmla="*/ 0 w 201"/>
                  <a:gd name="T35" fmla="*/ 0 h 1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1" h="111">
                    <a:moveTo>
                      <a:pt x="0" y="0"/>
                    </a:moveTo>
                    <a:lnTo>
                      <a:pt x="0" y="21"/>
                    </a:lnTo>
                    <a:lnTo>
                      <a:pt x="15" y="42"/>
                    </a:lnTo>
                    <a:lnTo>
                      <a:pt x="34" y="63"/>
                    </a:lnTo>
                    <a:lnTo>
                      <a:pt x="59" y="79"/>
                    </a:lnTo>
                    <a:lnTo>
                      <a:pt x="88" y="95"/>
                    </a:lnTo>
                    <a:lnTo>
                      <a:pt x="123" y="106"/>
                    </a:lnTo>
                    <a:lnTo>
                      <a:pt x="162" y="111"/>
                    </a:lnTo>
                    <a:lnTo>
                      <a:pt x="201" y="111"/>
                    </a:lnTo>
                    <a:lnTo>
                      <a:pt x="201" y="106"/>
                    </a:lnTo>
                    <a:lnTo>
                      <a:pt x="162" y="101"/>
                    </a:lnTo>
                    <a:lnTo>
                      <a:pt x="118" y="95"/>
                    </a:lnTo>
                    <a:lnTo>
                      <a:pt x="83" y="85"/>
                    </a:lnTo>
                    <a:lnTo>
                      <a:pt x="54" y="63"/>
                    </a:lnTo>
                    <a:lnTo>
                      <a:pt x="29" y="47"/>
                    </a:lnTo>
                    <a:lnTo>
                      <a:pt x="15" y="26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A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6" name="Freeform 315"/>
              <p:cNvSpPr>
                <a:spLocks/>
              </p:cNvSpPr>
              <p:nvPr/>
            </p:nvSpPr>
            <p:spPr bwMode="auto">
              <a:xfrm>
                <a:off x="560" y="2965"/>
                <a:ext cx="191" cy="106"/>
              </a:xfrm>
              <a:custGeom>
                <a:avLst/>
                <a:gdLst>
                  <a:gd name="T0" fmla="*/ 0 w 191"/>
                  <a:gd name="T1" fmla="*/ 0 h 106"/>
                  <a:gd name="T2" fmla="*/ 5 w 191"/>
                  <a:gd name="T3" fmla="*/ 26 h 106"/>
                  <a:gd name="T4" fmla="*/ 19 w 191"/>
                  <a:gd name="T5" fmla="*/ 47 h 106"/>
                  <a:gd name="T6" fmla="*/ 44 w 191"/>
                  <a:gd name="T7" fmla="*/ 63 h 106"/>
                  <a:gd name="T8" fmla="*/ 73 w 191"/>
                  <a:gd name="T9" fmla="*/ 85 h 106"/>
                  <a:gd name="T10" fmla="*/ 108 w 191"/>
                  <a:gd name="T11" fmla="*/ 95 h 106"/>
                  <a:gd name="T12" fmla="*/ 152 w 191"/>
                  <a:gd name="T13" fmla="*/ 101 h 106"/>
                  <a:gd name="T14" fmla="*/ 191 w 191"/>
                  <a:gd name="T15" fmla="*/ 106 h 106"/>
                  <a:gd name="T16" fmla="*/ 191 w 191"/>
                  <a:gd name="T17" fmla="*/ 95 h 106"/>
                  <a:gd name="T18" fmla="*/ 152 w 191"/>
                  <a:gd name="T19" fmla="*/ 95 h 106"/>
                  <a:gd name="T20" fmla="*/ 117 w 191"/>
                  <a:gd name="T21" fmla="*/ 90 h 106"/>
                  <a:gd name="T22" fmla="*/ 83 w 191"/>
                  <a:gd name="T23" fmla="*/ 74 h 106"/>
                  <a:gd name="T24" fmla="*/ 54 w 191"/>
                  <a:gd name="T25" fmla="*/ 63 h 106"/>
                  <a:gd name="T26" fmla="*/ 34 w 191"/>
                  <a:gd name="T27" fmla="*/ 42 h 106"/>
                  <a:gd name="T28" fmla="*/ 19 w 191"/>
                  <a:gd name="T29" fmla="*/ 21 h 106"/>
                  <a:gd name="T30" fmla="*/ 15 w 191"/>
                  <a:gd name="T31" fmla="*/ 0 h 106"/>
                  <a:gd name="T32" fmla="*/ 0 w 191"/>
                  <a:gd name="T33" fmla="*/ 0 h 10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1" h="106">
                    <a:moveTo>
                      <a:pt x="0" y="0"/>
                    </a:moveTo>
                    <a:lnTo>
                      <a:pt x="5" y="26"/>
                    </a:lnTo>
                    <a:lnTo>
                      <a:pt x="19" y="47"/>
                    </a:lnTo>
                    <a:lnTo>
                      <a:pt x="44" y="63"/>
                    </a:lnTo>
                    <a:lnTo>
                      <a:pt x="73" y="85"/>
                    </a:lnTo>
                    <a:lnTo>
                      <a:pt x="108" y="95"/>
                    </a:lnTo>
                    <a:lnTo>
                      <a:pt x="152" y="101"/>
                    </a:lnTo>
                    <a:lnTo>
                      <a:pt x="191" y="106"/>
                    </a:lnTo>
                    <a:lnTo>
                      <a:pt x="191" y="95"/>
                    </a:lnTo>
                    <a:lnTo>
                      <a:pt x="152" y="95"/>
                    </a:lnTo>
                    <a:lnTo>
                      <a:pt x="117" y="90"/>
                    </a:lnTo>
                    <a:lnTo>
                      <a:pt x="83" y="74"/>
                    </a:lnTo>
                    <a:lnTo>
                      <a:pt x="54" y="63"/>
                    </a:lnTo>
                    <a:lnTo>
                      <a:pt x="34" y="42"/>
                    </a:lnTo>
                    <a:lnTo>
                      <a:pt x="19" y="21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7" name="Freeform 316"/>
              <p:cNvSpPr>
                <a:spLocks/>
              </p:cNvSpPr>
              <p:nvPr/>
            </p:nvSpPr>
            <p:spPr bwMode="auto">
              <a:xfrm>
                <a:off x="575" y="2965"/>
                <a:ext cx="176" cy="95"/>
              </a:xfrm>
              <a:custGeom>
                <a:avLst/>
                <a:gdLst>
                  <a:gd name="T0" fmla="*/ 0 w 176"/>
                  <a:gd name="T1" fmla="*/ 0 h 95"/>
                  <a:gd name="T2" fmla="*/ 4 w 176"/>
                  <a:gd name="T3" fmla="*/ 21 h 95"/>
                  <a:gd name="T4" fmla="*/ 19 w 176"/>
                  <a:gd name="T5" fmla="*/ 42 h 95"/>
                  <a:gd name="T6" fmla="*/ 39 w 176"/>
                  <a:gd name="T7" fmla="*/ 63 h 95"/>
                  <a:gd name="T8" fmla="*/ 68 w 176"/>
                  <a:gd name="T9" fmla="*/ 74 h 95"/>
                  <a:gd name="T10" fmla="*/ 102 w 176"/>
                  <a:gd name="T11" fmla="*/ 90 h 95"/>
                  <a:gd name="T12" fmla="*/ 137 w 176"/>
                  <a:gd name="T13" fmla="*/ 95 h 95"/>
                  <a:gd name="T14" fmla="*/ 176 w 176"/>
                  <a:gd name="T15" fmla="*/ 95 h 95"/>
                  <a:gd name="T16" fmla="*/ 176 w 176"/>
                  <a:gd name="T17" fmla="*/ 90 h 95"/>
                  <a:gd name="T18" fmla="*/ 142 w 176"/>
                  <a:gd name="T19" fmla="*/ 85 h 95"/>
                  <a:gd name="T20" fmla="*/ 107 w 176"/>
                  <a:gd name="T21" fmla="*/ 79 h 95"/>
                  <a:gd name="T22" fmla="*/ 78 w 176"/>
                  <a:gd name="T23" fmla="*/ 69 h 95"/>
                  <a:gd name="T24" fmla="*/ 53 w 176"/>
                  <a:gd name="T25" fmla="*/ 58 h 95"/>
                  <a:gd name="T26" fmla="*/ 34 w 176"/>
                  <a:gd name="T27" fmla="*/ 37 h 95"/>
                  <a:gd name="T28" fmla="*/ 19 w 176"/>
                  <a:gd name="T29" fmla="*/ 21 h 95"/>
                  <a:gd name="T30" fmla="*/ 14 w 176"/>
                  <a:gd name="T31" fmla="*/ 0 h 95"/>
                  <a:gd name="T32" fmla="*/ 0 w 176"/>
                  <a:gd name="T33" fmla="*/ 0 h 9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6" h="95">
                    <a:moveTo>
                      <a:pt x="0" y="0"/>
                    </a:moveTo>
                    <a:lnTo>
                      <a:pt x="4" y="21"/>
                    </a:lnTo>
                    <a:lnTo>
                      <a:pt x="19" y="42"/>
                    </a:lnTo>
                    <a:lnTo>
                      <a:pt x="39" y="63"/>
                    </a:lnTo>
                    <a:lnTo>
                      <a:pt x="68" y="74"/>
                    </a:lnTo>
                    <a:lnTo>
                      <a:pt x="102" y="90"/>
                    </a:lnTo>
                    <a:lnTo>
                      <a:pt x="137" y="95"/>
                    </a:lnTo>
                    <a:lnTo>
                      <a:pt x="176" y="95"/>
                    </a:lnTo>
                    <a:lnTo>
                      <a:pt x="176" y="90"/>
                    </a:lnTo>
                    <a:lnTo>
                      <a:pt x="142" y="85"/>
                    </a:lnTo>
                    <a:lnTo>
                      <a:pt x="107" y="79"/>
                    </a:lnTo>
                    <a:lnTo>
                      <a:pt x="78" y="69"/>
                    </a:lnTo>
                    <a:lnTo>
                      <a:pt x="53" y="58"/>
                    </a:lnTo>
                    <a:lnTo>
                      <a:pt x="34" y="37"/>
                    </a:lnTo>
                    <a:lnTo>
                      <a:pt x="19" y="21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7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8" name="Freeform 317"/>
              <p:cNvSpPr>
                <a:spLocks/>
              </p:cNvSpPr>
              <p:nvPr/>
            </p:nvSpPr>
            <p:spPr bwMode="auto">
              <a:xfrm>
                <a:off x="589" y="2965"/>
                <a:ext cx="162" cy="90"/>
              </a:xfrm>
              <a:custGeom>
                <a:avLst/>
                <a:gdLst>
                  <a:gd name="T0" fmla="*/ 0 w 162"/>
                  <a:gd name="T1" fmla="*/ 0 h 90"/>
                  <a:gd name="T2" fmla="*/ 5 w 162"/>
                  <a:gd name="T3" fmla="*/ 21 h 90"/>
                  <a:gd name="T4" fmla="*/ 20 w 162"/>
                  <a:gd name="T5" fmla="*/ 37 h 90"/>
                  <a:gd name="T6" fmla="*/ 39 w 162"/>
                  <a:gd name="T7" fmla="*/ 58 h 90"/>
                  <a:gd name="T8" fmla="*/ 64 w 162"/>
                  <a:gd name="T9" fmla="*/ 69 h 90"/>
                  <a:gd name="T10" fmla="*/ 93 w 162"/>
                  <a:gd name="T11" fmla="*/ 79 h 90"/>
                  <a:gd name="T12" fmla="*/ 128 w 162"/>
                  <a:gd name="T13" fmla="*/ 85 h 90"/>
                  <a:gd name="T14" fmla="*/ 162 w 162"/>
                  <a:gd name="T15" fmla="*/ 90 h 90"/>
                  <a:gd name="T16" fmla="*/ 162 w 162"/>
                  <a:gd name="T17" fmla="*/ 79 h 90"/>
                  <a:gd name="T18" fmla="*/ 133 w 162"/>
                  <a:gd name="T19" fmla="*/ 79 h 90"/>
                  <a:gd name="T20" fmla="*/ 98 w 162"/>
                  <a:gd name="T21" fmla="*/ 74 h 90"/>
                  <a:gd name="T22" fmla="*/ 74 w 162"/>
                  <a:gd name="T23" fmla="*/ 63 h 90"/>
                  <a:gd name="T24" fmla="*/ 49 w 162"/>
                  <a:gd name="T25" fmla="*/ 53 h 90"/>
                  <a:gd name="T26" fmla="*/ 30 w 162"/>
                  <a:gd name="T27" fmla="*/ 37 h 90"/>
                  <a:gd name="T28" fmla="*/ 20 w 162"/>
                  <a:gd name="T29" fmla="*/ 21 h 90"/>
                  <a:gd name="T30" fmla="*/ 15 w 162"/>
                  <a:gd name="T31" fmla="*/ 0 h 90"/>
                  <a:gd name="T32" fmla="*/ 0 w 162"/>
                  <a:gd name="T33" fmla="*/ 0 h 9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90">
                    <a:moveTo>
                      <a:pt x="0" y="0"/>
                    </a:moveTo>
                    <a:lnTo>
                      <a:pt x="5" y="21"/>
                    </a:lnTo>
                    <a:lnTo>
                      <a:pt x="20" y="37"/>
                    </a:lnTo>
                    <a:lnTo>
                      <a:pt x="39" y="58"/>
                    </a:lnTo>
                    <a:lnTo>
                      <a:pt x="64" y="69"/>
                    </a:lnTo>
                    <a:lnTo>
                      <a:pt x="93" y="79"/>
                    </a:lnTo>
                    <a:lnTo>
                      <a:pt x="128" y="85"/>
                    </a:lnTo>
                    <a:lnTo>
                      <a:pt x="162" y="90"/>
                    </a:lnTo>
                    <a:lnTo>
                      <a:pt x="162" y="79"/>
                    </a:lnTo>
                    <a:lnTo>
                      <a:pt x="133" y="79"/>
                    </a:lnTo>
                    <a:lnTo>
                      <a:pt x="98" y="74"/>
                    </a:lnTo>
                    <a:lnTo>
                      <a:pt x="74" y="63"/>
                    </a:lnTo>
                    <a:lnTo>
                      <a:pt x="49" y="53"/>
                    </a:lnTo>
                    <a:lnTo>
                      <a:pt x="30" y="37"/>
                    </a:lnTo>
                    <a:lnTo>
                      <a:pt x="20" y="21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6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9" name="Freeform 318"/>
              <p:cNvSpPr>
                <a:spLocks/>
              </p:cNvSpPr>
              <p:nvPr/>
            </p:nvSpPr>
            <p:spPr bwMode="auto">
              <a:xfrm>
                <a:off x="604" y="2965"/>
                <a:ext cx="147" cy="79"/>
              </a:xfrm>
              <a:custGeom>
                <a:avLst/>
                <a:gdLst>
                  <a:gd name="T0" fmla="*/ 0 w 147"/>
                  <a:gd name="T1" fmla="*/ 0 h 79"/>
                  <a:gd name="T2" fmla="*/ 5 w 147"/>
                  <a:gd name="T3" fmla="*/ 21 h 79"/>
                  <a:gd name="T4" fmla="*/ 15 w 147"/>
                  <a:gd name="T5" fmla="*/ 37 h 79"/>
                  <a:gd name="T6" fmla="*/ 34 w 147"/>
                  <a:gd name="T7" fmla="*/ 53 h 79"/>
                  <a:gd name="T8" fmla="*/ 59 w 147"/>
                  <a:gd name="T9" fmla="*/ 63 h 79"/>
                  <a:gd name="T10" fmla="*/ 83 w 147"/>
                  <a:gd name="T11" fmla="*/ 74 h 79"/>
                  <a:gd name="T12" fmla="*/ 118 w 147"/>
                  <a:gd name="T13" fmla="*/ 79 h 79"/>
                  <a:gd name="T14" fmla="*/ 147 w 147"/>
                  <a:gd name="T15" fmla="*/ 79 h 79"/>
                  <a:gd name="T16" fmla="*/ 147 w 147"/>
                  <a:gd name="T17" fmla="*/ 74 h 79"/>
                  <a:gd name="T18" fmla="*/ 113 w 147"/>
                  <a:gd name="T19" fmla="*/ 69 h 79"/>
                  <a:gd name="T20" fmla="*/ 83 w 147"/>
                  <a:gd name="T21" fmla="*/ 63 h 79"/>
                  <a:gd name="T22" fmla="*/ 54 w 147"/>
                  <a:gd name="T23" fmla="*/ 53 h 79"/>
                  <a:gd name="T24" fmla="*/ 34 w 147"/>
                  <a:gd name="T25" fmla="*/ 37 h 79"/>
                  <a:gd name="T26" fmla="*/ 20 w 147"/>
                  <a:gd name="T27" fmla="*/ 21 h 79"/>
                  <a:gd name="T28" fmla="*/ 15 w 147"/>
                  <a:gd name="T29" fmla="*/ 0 h 79"/>
                  <a:gd name="T30" fmla="*/ 0 w 147"/>
                  <a:gd name="T31" fmla="*/ 0 h 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79">
                    <a:moveTo>
                      <a:pt x="0" y="0"/>
                    </a:moveTo>
                    <a:lnTo>
                      <a:pt x="5" y="21"/>
                    </a:lnTo>
                    <a:lnTo>
                      <a:pt x="15" y="37"/>
                    </a:lnTo>
                    <a:lnTo>
                      <a:pt x="34" y="53"/>
                    </a:lnTo>
                    <a:lnTo>
                      <a:pt x="59" y="63"/>
                    </a:lnTo>
                    <a:lnTo>
                      <a:pt x="83" y="74"/>
                    </a:lnTo>
                    <a:lnTo>
                      <a:pt x="118" y="79"/>
                    </a:lnTo>
                    <a:lnTo>
                      <a:pt x="147" y="79"/>
                    </a:lnTo>
                    <a:lnTo>
                      <a:pt x="147" y="74"/>
                    </a:lnTo>
                    <a:lnTo>
                      <a:pt x="113" y="69"/>
                    </a:lnTo>
                    <a:lnTo>
                      <a:pt x="83" y="63"/>
                    </a:lnTo>
                    <a:lnTo>
                      <a:pt x="54" y="53"/>
                    </a:lnTo>
                    <a:lnTo>
                      <a:pt x="34" y="37"/>
                    </a:lnTo>
                    <a:lnTo>
                      <a:pt x="20" y="21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4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0" name="Freeform 319"/>
              <p:cNvSpPr>
                <a:spLocks/>
              </p:cNvSpPr>
              <p:nvPr/>
            </p:nvSpPr>
            <p:spPr bwMode="auto">
              <a:xfrm>
                <a:off x="619" y="2965"/>
                <a:ext cx="132" cy="74"/>
              </a:xfrm>
              <a:custGeom>
                <a:avLst/>
                <a:gdLst>
                  <a:gd name="T0" fmla="*/ 0 w 132"/>
                  <a:gd name="T1" fmla="*/ 0 h 74"/>
                  <a:gd name="T2" fmla="*/ 5 w 132"/>
                  <a:gd name="T3" fmla="*/ 21 h 74"/>
                  <a:gd name="T4" fmla="*/ 19 w 132"/>
                  <a:gd name="T5" fmla="*/ 37 h 74"/>
                  <a:gd name="T6" fmla="*/ 39 w 132"/>
                  <a:gd name="T7" fmla="*/ 53 h 74"/>
                  <a:gd name="T8" fmla="*/ 68 w 132"/>
                  <a:gd name="T9" fmla="*/ 63 h 74"/>
                  <a:gd name="T10" fmla="*/ 98 w 132"/>
                  <a:gd name="T11" fmla="*/ 69 h 74"/>
                  <a:gd name="T12" fmla="*/ 132 w 132"/>
                  <a:gd name="T13" fmla="*/ 74 h 74"/>
                  <a:gd name="T14" fmla="*/ 132 w 132"/>
                  <a:gd name="T15" fmla="*/ 63 h 74"/>
                  <a:gd name="T16" fmla="*/ 103 w 132"/>
                  <a:gd name="T17" fmla="*/ 63 h 74"/>
                  <a:gd name="T18" fmla="*/ 73 w 132"/>
                  <a:gd name="T19" fmla="*/ 58 h 74"/>
                  <a:gd name="T20" fmla="*/ 49 w 132"/>
                  <a:gd name="T21" fmla="*/ 47 h 74"/>
                  <a:gd name="T22" fmla="*/ 34 w 132"/>
                  <a:gd name="T23" fmla="*/ 32 h 74"/>
                  <a:gd name="T24" fmla="*/ 19 w 132"/>
                  <a:gd name="T25" fmla="*/ 16 h 74"/>
                  <a:gd name="T26" fmla="*/ 14 w 132"/>
                  <a:gd name="T27" fmla="*/ 0 h 74"/>
                  <a:gd name="T28" fmla="*/ 0 w 132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2" h="74">
                    <a:moveTo>
                      <a:pt x="0" y="0"/>
                    </a:moveTo>
                    <a:lnTo>
                      <a:pt x="5" y="21"/>
                    </a:lnTo>
                    <a:lnTo>
                      <a:pt x="19" y="37"/>
                    </a:lnTo>
                    <a:lnTo>
                      <a:pt x="39" y="53"/>
                    </a:lnTo>
                    <a:lnTo>
                      <a:pt x="68" y="63"/>
                    </a:lnTo>
                    <a:lnTo>
                      <a:pt x="98" y="69"/>
                    </a:lnTo>
                    <a:lnTo>
                      <a:pt x="132" y="74"/>
                    </a:lnTo>
                    <a:lnTo>
                      <a:pt x="132" y="63"/>
                    </a:lnTo>
                    <a:lnTo>
                      <a:pt x="103" y="63"/>
                    </a:lnTo>
                    <a:lnTo>
                      <a:pt x="73" y="58"/>
                    </a:lnTo>
                    <a:lnTo>
                      <a:pt x="49" y="47"/>
                    </a:lnTo>
                    <a:lnTo>
                      <a:pt x="34" y="32"/>
                    </a:lnTo>
                    <a:lnTo>
                      <a:pt x="19" y="1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1" name="Freeform 320"/>
              <p:cNvSpPr>
                <a:spLocks/>
              </p:cNvSpPr>
              <p:nvPr/>
            </p:nvSpPr>
            <p:spPr bwMode="auto">
              <a:xfrm>
                <a:off x="633" y="2965"/>
                <a:ext cx="118" cy="63"/>
              </a:xfrm>
              <a:custGeom>
                <a:avLst/>
                <a:gdLst>
                  <a:gd name="T0" fmla="*/ 0 w 118"/>
                  <a:gd name="T1" fmla="*/ 0 h 63"/>
                  <a:gd name="T2" fmla="*/ 5 w 118"/>
                  <a:gd name="T3" fmla="*/ 16 h 63"/>
                  <a:gd name="T4" fmla="*/ 20 w 118"/>
                  <a:gd name="T5" fmla="*/ 32 h 63"/>
                  <a:gd name="T6" fmla="*/ 35 w 118"/>
                  <a:gd name="T7" fmla="*/ 47 h 63"/>
                  <a:gd name="T8" fmla="*/ 59 w 118"/>
                  <a:gd name="T9" fmla="*/ 58 h 63"/>
                  <a:gd name="T10" fmla="*/ 89 w 118"/>
                  <a:gd name="T11" fmla="*/ 63 h 63"/>
                  <a:gd name="T12" fmla="*/ 118 w 118"/>
                  <a:gd name="T13" fmla="*/ 63 h 63"/>
                  <a:gd name="T14" fmla="*/ 118 w 118"/>
                  <a:gd name="T15" fmla="*/ 58 h 63"/>
                  <a:gd name="T16" fmla="*/ 94 w 118"/>
                  <a:gd name="T17" fmla="*/ 53 h 63"/>
                  <a:gd name="T18" fmla="*/ 69 w 118"/>
                  <a:gd name="T19" fmla="*/ 47 h 63"/>
                  <a:gd name="T20" fmla="*/ 49 w 118"/>
                  <a:gd name="T21" fmla="*/ 42 h 63"/>
                  <a:gd name="T22" fmla="*/ 30 w 118"/>
                  <a:gd name="T23" fmla="*/ 32 h 63"/>
                  <a:gd name="T24" fmla="*/ 20 w 118"/>
                  <a:gd name="T25" fmla="*/ 16 h 63"/>
                  <a:gd name="T26" fmla="*/ 15 w 118"/>
                  <a:gd name="T27" fmla="*/ 0 h 63"/>
                  <a:gd name="T28" fmla="*/ 0 w 118"/>
                  <a:gd name="T29" fmla="*/ 0 h 6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" h="63">
                    <a:moveTo>
                      <a:pt x="0" y="0"/>
                    </a:moveTo>
                    <a:lnTo>
                      <a:pt x="5" y="16"/>
                    </a:lnTo>
                    <a:lnTo>
                      <a:pt x="20" y="32"/>
                    </a:lnTo>
                    <a:lnTo>
                      <a:pt x="35" y="47"/>
                    </a:lnTo>
                    <a:lnTo>
                      <a:pt x="59" y="58"/>
                    </a:lnTo>
                    <a:lnTo>
                      <a:pt x="89" y="63"/>
                    </a:lnTo>
                    <a:lnTo>
                      <a:pt x="118" y="63"/>
                    </a:lnTo>
                    <a:lnTo>
                      <a:pt x="118" y="58"/>
                    </a:lnTo>
                    <a:lnTo>
                      <a:pt x="94" y="53"/>
                    </a:lnTo>
                    <a:lnTo>
                      <a:pt x="69" y="47"/>
                    </a:lnTo>
                    <a:lnTo>
                      <a:pt x="49" y="42"/>
                    </a:lnTo>
                    <a:lnTo>
                      <a:pt x="30" y="32"/>
                    </a:lnTo>
                    <a:lnTo>
                      <a:pt x="20" y="1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2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2" name="Freeform 321"/>
              <p:cNvSpPr>
                <a:spLocks/>
              </p:cNvSpPr>
              <p:nvPr/>
            </p:nvSpPr>
            <p:spPr bwMode="auto">
              <a:xfrm>
                <a:off x="648" y="2965"/>
                <a:ext cx="103" cy="58"/>
              </a:xfrm>
              <a:custGeom>
                <a:avLst/>
                <a:gdLst>
                  <a:gd name="T0" fmla="*/ 0 w 103"/>
                  <a:gd name="T1" fmla="*/ 0 h 58"/>
                  <a:gd name="T2" fmla="*/ 5 w 103"/>
                  <a:gd name="T3" fmla="*/ 16 h 58"/>
                  <a:gd name="T4" fmla="*/ 15 w 103"/>
                  <a:gd name="T5" fmla="*/ 32 h 58"/>
                  <a:gd name="T6" fmla="*/ 34 w 103"/>
                  <a:gd name="T7" fmla="*/ 42 h 58"/>
                  <a:gd name="T8" fmla="*/ 54 w 103"/>
                  <a:gd name="T9" fmla="*/ 47 h 58"/>
                  <a:gd name="T10" fmla="*/ 79 w 103"/>
                  <a:gd name="T11" fmla="*/ 53 h 58"/>
                  <a:gd name="T12" fmla="*/ 103 w 103"/>
                  <a:gd name="T13" fmla="*/ 58 h 58"/>
                  <a:gd name="T14" fmla="*/ 103 w 103"/>
                  <a:gd name="T15" fmla="*/ 47 h 58"/>
                  <a:gd name="T16" fmla="*/ 79 w 103"/>
                  <a:gd name="T17" fmla="*/ 47 h 58"/>
                  <a:gd name="T18" fmla="*/ 54 w 103"/>
                  <a:gd name="T19" fmla="*/ 42 h 58"/>
                  <a:gd name="T20" fmla="*/ 34 w 103"/>
                  <a:gd name="T21" fmla="*/ 32 h 58"/>
                  <a:gd name="T22" fmla="*/ 20 w 103"/>
                  <a:gd name="T23" fmla="*/ 16 h 58"/>
                  <a:gd name="T24" fmla="*/ 15 w 103"/>
                  <a:gd name="T25" fmla="*/ 0 h 58"/>
                  <a:gd name="T26" fmla="*/ 0 w 103"/>
                  <a:gd name="T27" fmla="*/ 0 h 5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58">
                    <a:moveTo>
                      <a:pt x="0" y="0"/>
                    </a:moveTo>
                    <a:lnTo>
                      <a:pt x="5" y="16"/>
                    </a:lnTo>
                    <a:lnTo>
                      <a:pt x="15" y="32"/>
                    </a:lnTo>
                    <a:lnTo>
                      <a:pt x="34" y="42"/>
                    </a:lnTo>
                    <a:lnTo>
                      <a:pt x="54" y="47"/>
                    </a:lnTo>
                    <a:lnTo>
                      <a:pt x="79" y="53"/>
                    </a:lnTo>
                    <a:lnTo>
                      <a:pt x="103" y="58"/>
                    </a:lnTo>
                    <a:lnTo>
                      <a:pt x="103" y="47"/>
                    </a:lnTo>
                    <a:lnTo>
                      <a:pt x="79" y="47"/>
                    </a:lnTo>
                    <a:lnTo>
                      <a:pt x="54" y="42"/>
                    </a:lnTo>
                    <a:lnTo>
                      <a:pt x="34" y="32"/>
                    </a:lnTo>
                    <a:lnTo>
                      <a:pt x="20" y="1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3" name="Freeform 322"/>
              <p:cNvSpPr>
                <a:spLocks/>
              </p:cNvSpPr>
              <p:nvPr/>
            </p:nvSpPr>
            <p:spPr bwMode="auto">
              <a:xfrm>
                <a:off x="663" y="2965"/>
                <a:ext cx="88" cy="47"/>
              </a:xfrm>
              <a:custGeom>
                <a:avLst/>
                <a:gdLst>
                  <a:gd name="T0" fmla="*/ 0 w 88"/>
                  <a:gd name="T1" fmla="*/ 0 h 47"/>
                  <a:gd name="T2" fmla="*/ 5 w 88"/>
                  <a:gd name="T3" fmla="*/ 16 h 47"/>
                  <a:gd name="T4" fmla="*/ 19 w 88"/>
                  <a:gd name="T5" fmla="*/ 32 h 47"/>
                  <a:gd name="T6" fmla="*/ 39 w 88"/>
                  <a:gd name="T7" fmla="*/ 42 h 47"/>
                  <a:gd name="T8" fmla="*/ 64 w 88"/>
                  <a:gd name="T9" fmla="*/ 47 h 47"/>
                  <a:gd name="T10" fmla="*/ 88 w 88"/>
                  <a:gd name="T11" fmla="*/ 47 h 47"/>
                  <a:gd name="T12" fmla="*/ 88 w 88"/>
                  <a:gd name="T13" fmla="*/ 42 h 47"/>
                  <a:gd name="T14" fmla="*/ 68 w 88"/>
                  <a:gd name="T15" fmla="*/ 37 h 47"/>
                  <a:gd name="T16" fmla="*/ 49 w 88"/>
                  <a:gd name="T17" fmla="*/ 32 h 47"/>
                  <a:gd name="T18" fmla="*/ 29 w 88"/>
                  <a:gd name="T19" fmla="*/ 26 h 47"/>
                  <a:gd name="T20" fmla="*/ 19 w 88"/>
                  <a:gd name="T21" fmla="*/ 16 h 47"/>
                  <a:gd name="T22" fmla="*/ 14 w 88"/>
                  <a:gd name="T23" fmla="*/ 0 h 47"/>
                  <a:gd name="T24" fmla="*/ 0 w 88"/>
                  <a:gd name="T25" fmla="*/ 0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47">
                    <a:moveTo>
                      <a:pt x="0" y="0"/>
                    </a:moveTo>
                    <a:lnTo>
                      <a:pt x="5" y="16"/>
                    </a:lnTo>
                    <a:lnTo>
                      <a:pt x="19" y="32"/>
                    </a:lnTo>
                    <a:lnTo>
                      <a:pt x="39" y="42"/>
                    </a:lnTo>
                    <a:lnTo>
                      <a:pt x="64" y="47"/>
                    </a:lnTo>
                    <a:lnTo>
                      <a:pt x="88" y="47"/>
                    </a:lnTo>
                    <a:lnTo>
                      <a:pt x="88" y="42"/>
                    </a:lnTo>
                    <a:lnTo>
                      <a:pt x="68" y="37"/>
                    </a:lnTo>
                    <a:lnTo>
                      <a:pt x="49" y="32"/>
                    </a:lnTo>
                    <a:lnTo>
                      <a:pt x="29" y="26"/>
                    </a:lnTo>
                    <a:lnTo>
                      <a:pt x="19" y="1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4" name="Freeform 323"/>
              <p:cNvSpPr>
                <a:spLocks/>
              </p:cNvSpPr>
              <p:nvPr/>
            </p:nvSpPr>
            <p:spPr bwMode="auto">
              <a:xfrm>
                <a:off x="677" y="2965"/>
                <a:ext cx="74" cy="42"/>
              </a:xfrm>
              <a:custGeom>
                <a:avLst/>
                <a:gdLst>
                  <a:gd name="T0" fmla="*/ 0 w 74"/>
                  <a:gd name="T1" fmla="*/ 0 h 42"/>
                  <a:gd name="T2" fmla="*/ 5 w 74"/>
                  <a:gd name="T3" fmla="*/ 16 h 42"/>
                  <a:gd name="T4" fmla="*/ 15 w 74"/>
                  <a:gd name="T5" fmla="*/ 26 h 42"/>
                  <a:gd name="T6" fmla="*/ 35 w 74"/>
                  <a:gd name="T7" fmla="*/ 32 h 42"/>
                  <a:gd name="T8" fmla="*/ 54 w 74"/>
                  <a:gd name="T9" fmla="*/ 37 h 42"/>
                  <a:gd name="T10" fmla="*/ 74 w 74"/>
                  <a:gd name="T11" fmla="*/ 42 h 42"/>
                  <a:gd name="T12" fmla="*/ 74 w 74"/>
                  <a:gd name="T13" fmla="*/ 32 h 42"/>
                  <a:gd name="T14" fmla="*/ 54 w 74"/>
                  <a:gd name="T15" fmla="*/ 32 h 42"/>
                  <a:gd name="T16" fmla="*/ 35 w 74"/>
                  <a:gd name="T17" fmla="*/ 26 h 42"/>
                  <a:gd name="T18" fmla="*/ 20 w 74"/>
                  <a:gd name="T19" fmla="*/ 16 h 42"/>
                  <a:gd name="T20" fmla="*/ 15 w 74"/>
                  <a:gd name="T21" fmla="*/ 0 h 42"/>
                  <a:gd name="T22" fmla="*/ 0 w 74"/>
                  <a:gd name="T23" fmla="*/ 0 h 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42">
                    <a:moveTo>
                      <a:pt x="0" y="0"/>
                    </a:moveTo>
                    <a:lnTo>
                      <a:pt x="5" y="16"/>
                    </a:lnTo>
                    <a:lnTo>
                      <a:pt x="15" y="26"/>
                    </a:lnTo>
                    <a:lnTo>
                      <a:pt x="35" y="32"/>
                    </a:lnTo>
                    <a:lnTo>
                      <a:pt x="54" y="37"/>
                    </a:lnTo>
                    <a:lnTo>
                      <a:pt x="74" y="42"/>
                    </a:lnTo>
                    <a:lnTo>
                      <a:pt x="74" y="32"/>
                    </a:lnTo>
                    <a:lnTo>
                      <a:pt x="54" y="32"/>
                    </a:lnTo>
                    <a:lnTo>
                      <a:pt x="35" y="26"/>
                    </a:lnTo>
                    <a:lnTo>
                      <a:pt x="20" y="1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5" name="Freeform 324"/>
              <p:cNvSpPr>
                <a:spLocks/>
              </p:cNvSpPr>
              <p:nvPr/>
            </p:nvSpPr>
            <p:spPr bwMode="auto">
              <a:xfrm>
                <a:off x="692" y="2965"/>
                <a:ext cx="59" cy="32"/>
              </a:xfrm>
              <a:custGeom>
                <a:avLst/>
                <a:gdLst>
                  <a:gd name="T0" fmla="*/ 0 w 59"/>
                  <a:gd name="T1" fmla="*/ 0 h 32"/>
                  <a:gd name="T2" fmla="*/ 5 w 59"/>
                  <a:gd name="T3" fmla="*/ 16 h 32"/>
                  <a:gd name="T4" fmla="*/ 20 w 59"/>
                  <a:gd name="T5" fmla="*/ 26 h 32"/>
                  <a:gd name="T6" fmla="*/ 39 w 59"/>
                  <a:gd name="T7" fmla="*/ 32 h 32"/>
                  <a:gd name="T8" fmla="*/ 59 w 59"/>
                  <a:gd name="T9" fmla="*/ 32 h 32"/>
                  <a:gd name="T10" fmla="*/ 59 w 59"/>
                  <a:gd name="T11" fmla="*/ 26 h 32"/>
                  <a:gd name="T12" fmla="*/ 44 w 59"/>
                  <a:gd name="T13" fmla="*/ 26 h 32"/>
                  <a:gd name="T14" fmla="*/ 30 w 59"/>
                  <a:gd name="T15" fmla="*/ 21 h 32"/>
                  <a:gd name="T16" fmla="*/ 20 w 59"/>
                  <a:gd name="T17" fmla="*/ 10 h 32"/>
                  <a:gd name="T18" fmla="*/ 15 w 59"/>
                  <a:gd name="T19" fmla="*/ 0 h 32"/>
                  <a:gd name="T20" fmla="*/ 0 w 59"/>
                  <a:gd name="T21" fmla="*/ 0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9" h="32">
                    <a:moveTo>
                      <a:pt x="0" y="0"/>
                    </a:moveTo>
                    <a:lnTo>
                      <a:pt x="5" y="16"/>
                    </a:lnTo>
                    <a:lnTo>
                      <a:pt x="20" y="26"/>
                    </a:lnTo>
                    <a:lnTo>
                      <a:pt x="39" y="32"/>
                    </a:lnTo>
                    <a:lnTo>
                      <a:pt x="59" y="32"/>
                    </a:lnTo>
                    <a:lnTo>
                      <a:pt x="59" y="26"/>
                    </a:lnTo>
                    <a:lnTo>
                      <a:pt x="44" y="26"/>
                    </a:lnTo>
                    <a:lnTo>
                      <a:pt x="30" y="21"/>
                    </a:lnTo>
                    <a:lnTo>
                      <a:pt x="20" y="1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6" name="Freeform 325"/>
              <p:cNvSpPr>
                <a:spLocks/>
              </p:cNvSpPr>
              <p:nvPr/>
            </p:nvSpPr>
            <p:spPr bwMode="auto">
              <a:xfrm>
                <a:off x="707" y="2965"/>
                <a:ext cx="44" cy="26"/>
              </a:xfrm>
              <a:custGeom>
                <a:avLst/>
                <a:gdLst>
                  <a:gd name="T0" fmla="*/ 0 w 44"/>
                  <a:gd name="T1" fmla="*/ 0 h 26"/>
                  <a:gd name="T2" fmla="*/ 5 w 44"/>
                  <a:gd name="T3" fmla="*/ 10 h 26"/>
                  <a:gd name="T4" fmla="*/ 15 w 44"/>
                  <a:gd name="T5" fmla="*/ 21 h 26"/>
                  <a:gd name="T6" fmla="*/ 29 w 44"/>
                  <a:gd name="T7" fmla="*/ 26 h 26"/>
                  <a:gd name="T8" fmla="*/ 44 w 44"/>
                  <a:gd name="T9" fmla="*/ 26 h 26"/>
                  <a:gd name="T10" fmla="*/ 44 w 44"/>
                  <a:gd name="T11" fmla="*/ 16 h 26"/>
                  <a:gd name="T12" fmla="*/ 29 w 44"/>
                  <a:gd name="T13" fmla="*/ 16 h 26"/>
                  <a:gd name="T14" fmla="*/ 20 w 44"/>
                  <a:gd name="T15" fmla="*/ 10 h 26"/>
                  <a:gd name="T16" fmla="*/ 15 w 44"/>
                  <a:gd name="T17" fmla="*/ 0 h 26"/>
                  <a:gd name="T18" fmla="*/ 0 w 44"/>
                  <a:gd name="T19" fmla="*/ 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26">
                    <a:moveTo>
                      <a:pt x="0" y="0"/>
                    </a:moveTo>
                    <a:lnTo>
                      <a:pt x="5" y="10"/>
                    </a:lnTo>
                    <a:lnTo>
                      <a:pt x="15" y="21"/>
                    </a:lnTo>
                    <a:lnTo>
                      <a:pt x="29" y="26"/>
                    </a:lnTo>
                    <a:lnTo>
                      <a:pt x="44" y="26"/>
                    </a:lnTo>
                    <a:lnTo>
                      <a:pt x="44" y="16"/>
                    </a:lnTo>
                    <a:lnTo>
                      <a:pt x="29" y="16"/>
                    </a:lnTo>
                    <a:lnTo>
                      <a:pt x="20" y="1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7" name="Freeform 326"/>
              <p:cNvSpPr>
                <a:spLocks/>
              </p:cNvSpPr>
              <p:nvPr/>
            </p:nvSpPr>
            <p:spPr bwMode="auto">
              <a:xfrm>
                <a:off x="722" y="2965"/>
                <a:ext cx="29" cy="16"/>
              </a:xfrm>
              <a:custGeom>
                <a:avLst/>
                <a:gdLst>
                  <a:gd name="T0" fmla="*/ 0 w 29"/>
                  <a:gd name="T1" fmla="*/ 0 h 16"/>
                  <a:gd name="T2" fmla="*/ 5 w 29"/>
                  <a:gd name="T3" fmla="*/ 10 h 16"/>
                  <a:gd name="T4" fmla="*/ 14 w 29"/>
                  <a:gd name="T5" fmla="*/ 16 h 16"/>
                  <a:gd name="T6" fmla="*/ 29 w 29"/>
                  <a:gd name="T7" fmla="*/ 16 h 16"/>
                  <a:gd name="T8" fmla="*/ 29 w 29"/>
                  <a:gd name="T9" fmla="*/ 10 h 16"/>
                  <a:gd name="T10" fmla="*/ 19 w 29"/>
                  <a:gd name="T11" fmla="*/ 5 h 16"/>
                  <a:gd name="T12" fmla="*/ 14 w 29"/>
                  <a:gd name="T13" fmla="*/ 0 h 16"/>
                  <a:gd name="T14" fmla="*/ 0 w 29"/>
                  <a:gd name="T15" fmla="*/ 0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6">
                    <a:moveTo>
                      <a:pt x="0" y="0"/>
                    </a:moveTo>
                    <a:lnTo>
                      <a:pt x="5" y="10"/>
                    </a:lnTo>
                    <a:lnTo>
                      <a:pt x="14" y="16"/>
                    </a:lnTo>
                    <a:lnTo>
                      <a:pt x="29" y="16"/>
                    </a:lnTo>
                    <a:lnTo>
                      <a:pt x="29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8" name="Freeform 327"/>
              <p:cNvSpPr>
                <a:spLocks/>
              </p:cNvSpPr>
              <p:nvPr/>
            </p:nvSpPr>
            <p:spPr bwMode="auto">
              <a:xfrm>
                <a:off x="736" y="2965"/>
                <a:ext cx="15" cy="10"/>
              </a:xfrm>
              <a:custGeom>
                <a:avLst/>
                <a:gdLst>
                  <a:gd name="T0" fmla="*/ 0 w 15"/>
                  <a:gd name="T1" fmla="*/ 0 h 10"/>
                  <a:gd name="T2" fmla="*/ 5 w 15"/>
                  <a:gd name="T3" fmla="*/ 5 h 10"/>
                  <a:gd name="T4" fmla="*/ 15 w 15"/>
                  <a:gd name="T5" fmla="*/ 10 h 10"/>
                  <a:gd name="T6" fmla="*/ 15 w 15"/>
                  <a:gd name="T7" fmla="*/ 0 h 10"/>
                  <a:gd name="T8" fmla="*/ 15 w 15"/>
                  <a:gd name="T9" fmla="*/ 0 h 10"/>
                  <a:gd name="T10" fmla="*/ 0 w 1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0">
                    <a:moveTo>
                      <a:pt x="0" y="0"/>
                    </a:moveTo>
                    <a:lnTo>
                      <a:pt x="5" y="5"/>
                    </a:lnTo>
                    <a:lnTo>
                      <a:pt x="15" y="1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9" name="Rectangle 328"/>
              <p:cNvSpPr>
                <a:spLocks noChangeArrowheads="1"/>
              </p:cNvSpPr>
              <p:nvPr/>
            </p:nvSpPr>
            <p:spPr bwMode="auto">
              <a:xfrm>
                <a:off x="168" y="2965"/>
                <a:ext cx="583" cy="3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0" name="Freeform 329"/>
              <p:cNvSpPr>
                <a:spLocks/>
              </p:cNvSpPr>
              <p:nvPr/>
            </p:nvSpPr>
            <p:spPr bwMode="auto">
              <a:xfrm>
                <a:off x="168" y="2965"/>
                <a:ext cx="583" cy="318"/>
              </a:xfrm>
              <a:custGeom>
                <a:avLst/>
                <a:gdLst>
                  <a:gd name="T0" fmla="*/ 0 w 583"/>
                  <a:gd name="T1" fmla="*/ 0 h 318"/>
                  <a:gd name="T2" fmla="*/ 5 w 583"/>
                  <a:gd name="T3" fmla="*/ 42 h 318"/>
                  <a:gd name="T4" fmla="*/ 15 w 583"/>
                  <a:gd name="T5" fmla="*/ 79 h 318"/>
                  <a:gd name="T6" fmla="*/ 39 w 583"/>
                  <a:gd name="T7" fmla="*/ 116 h 318"/>
                  <a:gd name="T8" fmla="*/ 68 w 583"/>
                  <a:gd name="T9" fmla="*/ 148 h 318"/>
                  <a:gd name="T10" fmla="*/ 103 w 583"/>
                  <a:gd name="T11" fmla="*/ 180 h 318"/>
                  <a:gd name="T12" fmla="*/ 147 w 583"/>
                  <a:gd name="T13" fmla="*/ 212 h 318"/>
                  <a:gd name="T14" fmla="*/ 196 w 583"/>
                  <a:gd name="T15" fmla="*/ 238 h 318"/>
                  <a:gd name="T16" fmla="*/ 250 w 583"/>
                  <a:gd name="T17" fmla="*/ 260 h 318"/>
                  <a:gd name="T18" fmla="*/ 313 w 583"/>
                  <a:gd name="T19" fmla="*/ 281 h 318"/>
                  <a:gd name="T20" fmla="*/ 377 w 583"/>
                  <a:gd name="T21" fmla="*/ 297 h 318"/>
                  <a:gd name="T22" fmla="*/ 446 w 583"/>
                  <a:gd name="T23" fmla="*/ 307 h 318"/>
                  <a:gd name="T24" fmla="*/ 514 w 583"/>
                  <a:gd name="T25" fmla="*/ 318 h 318"/>
                  <a:gd name="T26" fmla="*/ 583 w 583"/>
                  <a:gd name="T27" fmla="*/ 318 h 318"/>
                  <a:gd name="T28" fmla="*/ 0 w 583"/>
                  <a:gd name="T29" fmla="*/ 318 h 318"/>
                  <a:gd name="T30" fmla="*/ 0 w 583"/>
                  <a:gd name="T31" fmla="*/ 0 h 31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83" h="318">
                    <a:moveTo>
                      <a:pt x="0" y="0"/>
                    </a:moveTo>
                    <a:lnTo>
                      <a:pt x="5" y="42"/>
                    </a:lnTo>
                    <a:lnTo>
                      <a:pt x="15" y="79"/>
                    </a:lnTo>
                    <a:lnTo>
                      <a:pt x="39" y="116"/>
                    </a:lnTo>
                    <a:lnTo>
                      <a:pt x="68" y="148"/>
                    </a:lnTo>
                    <a:lnTo>
                      <a:pt x="103" y="180"/>
                    </a:lnTo>
                    <a:lnTo>
                      <a:pt x="147" y="212"/>
                    </a:lnTo>
                    <a:lnTo>
                      <a:pt x="196" y="238"/>
                    </a:lnTo>
                    <a:lnTo>
                      <a:pt x="250" y="260"/>
                    </a:lnTo>
                    <a:lnTo>
                      <a:pt x="313" y="281"/>
                    </a:lnTo>
                    <a:lnTo>
                      <a:pt x="377" y="297"/>
                    </a:lnTo>
                    <a:lnTo>
                      <a:pt x="446" y="307"/>
                    </a:lnTo>
                    <a:lnTo>
                      <a:pt x="514" y="318"/>
                    </a:lnTo>
                    <a:lnTo>
                      <a:pt x="583" y="318"/>
                    </a:lnTo>
                    <a:lnTo>
                      <a:pt x="0" y="3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1" name="Freeform 330"/>
              <p:cNvSpPr>
                <a:spLocks/>
              </p:cNvSpPr>
              <p:nvPr/>
            </p:nvSpPr>
            <p:spPr bwMode="auto">
              <a:xfrm>
                <a:off x="168" y="2965"/>
                <a:ext cx="583" cy="318"/>
              </a:xfrm>
              <a:custGeom>
                <a:avLst/>
                <a:gdLst>
                  <a:gd name="T0" fmla="*/ 0 w 583"/>
                  <a:gd name="T1" fmla="*/ 0 h 318"/>
                  <a:gd name="T2" fmla="*/ 5 w 583"/>
                  <a:gd name="T3" fmla="*/ 42 h 318"/>
                  <a:gd name="T4" fmla="*/ 15 w 583"/>
                  <a:gd name="T5" fmla="*/ 79 h 318"/>
                  <a:gd name="T6" fmla="*/ 39 w 583"/>
                  <a:gd name="T7" fmla="*/ 116 h 318"/>
                  <a:gd name="T8" fmla="*/ 68 w 583"/>
                  <a:gd name="T9" fmla="*/ 148 h 318"/>
                  <a:gd name="T10" fmla="*/ 103 w 583"/>
                  <a:gd name="T11" fmla="*/ 180 h 318"/>
                  <a:gd name="T12" fmla="*/ 147 w 583"/>
                  <a:gd name="T13" fmla="*/ 212 h 318"/>
                  <a:gd name="T14" fmla="*/ 196 w 583"/>
                  <a:gd name="T15" fmla="*/ 238 h 318"/>
                  <a:gd name="T16" fmla="*/ 250 w 583"/>
                  <a:gd name="T17" fmla="*/ 260 h 318"/>
                  <a:gd name="T18" fmla="*/ 313 w 583"/>
                  <a:gd name="T19" fmla="*/ 281 h 318"/>
                  <a:gd name="T20" fmla="*/ 377 w 583"/>
                  <a:gd name="T21" fmla="*/ 297 h 318"/>
                  <a:gd name="T22" fmla="*/ 446 w 583"/>
                  <a:gd name="T23" fmla="*/ 307 h 318"/>
                  <a:gd name="T24" fmla="*/ 514 w 583"/>
                  <a:gd name="T25" fmla="*/ 318 h 318"/>
                  <a:gd name="T26" fmla="*/ 583 w 583"/>
                  <a:gd name="T27" fmla="*/ 318 h 318"/>
                  <a:gd name="T28" fmla="*/ 583 w 583"/>
                  <a:gd name="T29" fmla="*/ 313 h 318"/>
                  <a:gd name="T30" fmla="*/ 509 w 583"/>
                  <a:gd name="T31" fmla="*/ 307 h 318"/>
                  <a:gd name="T32" fmla="*/ 436 w 583"/>
                  <a:gd name="T33" fmla="*/ 302 h 318"/>
                  <a:gd name="T34" fmla="*/ 367 w 583"/>
                  <a:gd name="T35" fmla="*/ 286 h 318"/>
                  <a:gd name="T36" fmla="*/ 299 w 583"/>
                  <a:gd name="T37" fmla="*/ 270 h 318"/>
                  <a:gd name="T38" fmla="*/ 235 w 583"/>
                  <a:gd name="T39" fmla="*/ 249 h 318"/>
                  <a:gd name="T40" fmla="*/ 181 w 583"/>
                  <a:gd name="T41" fmla="*/ 223 h 318"/>
                  <a:gd name="T42" fmla="*/ 132 w 583"/>
                  <a:gd name="T43" fmla="*/ 191 h 318"/>
                  <a:gd name="T44" fmla="*/ 88 w 583"/>
                  <a:gd name="T45" fmla="*/ 154 h 318"/>
                  <a:gd name="T46" fmla="*/ 59 w 583"/>
                  <a:gd name="T47" fmla="*/ 122 h 318"/>
                  <a:gd name="T48" fmla="*/ 34 w 583"/>
                  <a:gd name="T49" fmla="*/ 79 h 318"/>
                  <a:gd name="T50" fmla="*/ 19 w 583"/>
                  <a:gd name="T51" fmla="*/ 42 h 318"/>
                  <a:gd name="T52" fmla="*/ 15 w 583"/>
                  <a:gd name="T53" fmla="*/ 0 h 318"/>
                  <a:gd name="T54" fmla="*/ 0 w 583"/>
                  <a:gd name="T55" fmla="*/ 0 h 31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583" h="318">
                    <a:moveTo>
                      <a:pt x="0" y="0"/>
                    </a:moveTo>
                    <a:lnTo>
                      <a:pt x="5" y="42"/>
                    </a:lnTo>
                    <a:lnTo>
                      <a:pt x="15" y="79"/>
                    </a:lnTo>
                    <a:lnTo>
                      <a:pt x="39" y="116"/>
                    </a:lnTo>
                    <a:lnTo>
                      <a:pt x="68" y="148"/>
                    </a:lnTo>
                    <a:lnTo>
                      <a:pt x="103" y="180"/>
                    </a:lnTo>
                    <a:lnTo>
                      <a:pt x="147" y="212"/>
                    </a:lnTo>
                    <a:lnTo>
                      <a:pt x="196" y="238"/>
                    </a:lnTo>
                    <a:lnTo>
                      <a:pt x="250" y="260"/>
                    </a:lnTo>
                    <a:lnTo>
                      <a:pt x="313" y="281"/>
                    </a:lnTo>
                    <a:lnTo>
                      <a:pt x="377" y="297"/>
                    </a:lnTo>
                    <a:lnTo>
                      <a:pt x="446" y="307"/>
                    </a:lnTo>
                    <a:lnTo>
                      <a:pt x="514" y="318"/>
                    </a:lnTo>
                    <a:lnTo>
                      <a:pt x="583" y="318"/>
                    </a:lnTo>
                    <a:lnTo>
                      <a:pt x="583" y="313"/>
                    </a:lnTo>
                    <a:lnTo>
                      <a:pt x="509" y="307"/>
                    </a:lnTo>
                    <a:lnTo>
                      <a:pt x="436" y="302"/>
                    </a:lnTo>
                    <a:lnTo>
                      <a:pt x="367" y="286"/>
                    </a:lnTo>
                    <a:lnTo>
                      <a:pt x="299" y="270"/>
                    </a:lnTo>
                    <a:lnTo>
                      <a:pt x="235" y="249"/>
                    </a:lnTo>
                    <a:lnTo>
                      <a:pt x="181" y="223"/>
                    </a:lnTo>
                    <a:lnTo>
                      <a:pt x="132" y="191"/>
                    </a:lnTo>
                    <a:lnTo>
                      <a:pt x="88" y="154"/>
                    </a:lnTo>
                    <a:lnTo>
                      <a:pt x="59" y="122"/>
                    </a:lnTo>
                    <a:lnTo>
                      <a:pt x="34" y="79"/>
                    </a:lnTo>
                    <a:lnTo>
                      <a:pt x="19" y="4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2" name="Freeform 331"/>
              <p:cNvSpPr>
                <a:spLocks/>
              </p:cNvSpPr>
              <p:nvPr/>
            </p:nvSpPr>
            <p:spPr bwMode="auto">
              <a:xfrm>
                <a:off x="183" y="2965"/>
                <a:ext cx="568" cy="313"/>
              </a:xfrm>
              <a:custGeom>
                <a:avLst/>
                <a:gdLst>
                  <a:gd name="T0" fmla="*/ 0 w 568"/>
                  <a:gd name="T1" fmla="*/ 0 h 313"/>
                  <a:gd name="T2" fmla="*/ 4 w 568"/>
                  <a:gd name="T3" fmla="*/ 42 h 313"/>
                  <a:gd name="T4" fmla="*/ 19 w 568"/>
                  <a:gd name="T5" fmla="*/ 79 h 313"/>
                  <a:gd name="T6" fmla="*/ 44 w 568"/>
                  <a:gd name="T7" fmla="*/ 122 h 313"/>
                  <a:gd name="T8" fmla="*/ 73 w 568"/>
                  <a:gd name="T9" fmla="*/ 154 h 313"/>
                  <a:gd name="T10" fmla="*/ 117 w 568"/>
                  <a:gd name="T11" fmla="*/ 191 h 313"/>
                  <a:gd name="T12" fmla="*/ 166 w 568"/>
                  <a:gd name="T13" fmla="*/ 223 h 313"/>
                  <a:gd name="T14" fmla="*/ 220 w 568"/>
                  <a:gd name="T15" fmla="*/ 249 h 313"/>
                  <a:gd name="T16" fmla="*/ 284 w 568"/>
                  <a:gd name="T17" fmla="*/ 270 h 313"/>
                  <a:gd name="T18" fmla="*/ 352 w 568"/>
                  <a:gd name="T19" fmla="*/ 286 h 313"/>
                  <a:gd name="T20" fmla="*/ 421 w 568"/>
                  <a:gd name="T21" fmla="*/ 302 h 313"/>
                  <a:gd name="T22" fmla="*/ 494 w 568"/>
                  <a:gd name="T23" fmla="*/ 307 h 313"/>
                  <a:gd name="T24" fmla="*/ 568 w 568"/>
                  <a:gd name="T25" fmla="*/ 313 h 313"/>
                  <a:gd name="T26" fmla="*/ 568 w 568"/>
                  <a:gd name="T27" fmla="*/ 302 h 313"/>
                  <a:gd name="T28" fmla="*/ 494 w 568"/>
                  <a:gd name="T29" fmla="*/ 302 h 313"/>
                  <a:gd name="T30" fmla="*/ 426 w 568"/>
                  <a:gd name="T31" fmla="*/ 291 h 313"/>
                  <a:gd name="T32" fmla="*/ 357 w 568"/>
                  <a:gd name="T33" fmla="*/ 281 h 313"/>
                  <a:gd name="T34" fmla="*/ 294 w 568"/>
                  <a:gd name="T35" fmla="*/ 260 h 313"/>
                  <a:gd name="T36" fmla="*/ 230 w 568"/>
                  <a:gd name="T37" fmla="*/ 238 h 313"/>
                  <a:gd name="T38" fmla="*/ 176 w 568"/>
                  <a:gd name="T39" fmla="*/ 212 h 313"/>
                  <a:gd name="T40" fmla="*/ 127 w 568"/>
                  <a:gd name="T41" fmla="*/ 185 h 313"/>
                  <a:gd name="T42" fmla="*/ 88 w 568"/>
                  <a:gd name="T43" fmla="*/ 154 h 313"/>
                  <a:gd name="T44" fmla="*/ 58 w 568"/>
                  <a:gd name="T45" fmla="*/ 116 h 313"/>
                  <a:gd name="T46" fmla="*/ 34 w 568"/>
                  <a:gd name="T47" fmla="*/ 79 h 313"/>
                  <a:gd name="T48" fmla="*/ 19 w 568"/>
                  <a:gd name="T49" fmla="*/ 42 h 313"/>
                  <a:gd name="T50" fmla="*/ 14 w 568"/>
                  <a:gd name="T51" fmla="*/ 0 h 313"/>
                  <a:gd name="T52" fmla="*/ 0 w 568"/>
                  <a:gd name="T53" fmla="*/ 0 h 31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68" h="313">
                    <a:moveTo>
                      <a:pt x="0" y="0"/>
                    </a:moveTo>
                    <a:lnTo>
                      <a:pt x="4" y="42"/>
                    </a:lnTo>
                    <a:lnTo>
                      <a:pt x="19" y="79"/>
                    </a:lnTo>
                    <a:lnTo>
                      <a:pt x="44" y="122"/>
                    </a:lnTo>
                    <a:lnTo>
                      <a:pt x="73" y="154"/>
                    </a:lnTo>
                    <a:lnTo>
                      <a:pt x="117" y="191"/>
                    </a:lnTo>
                    <a:lnTo>
                      <a:pt x="166" y="223"/>
                    </a:lnTo>
                    <a:lnTo>
                      <a:pt x="220" y="249"/>
                    </a:lnTo>
                    <a:lnTo>
                      <a:pt x="284" y="270"/>
                    </a:lnTo>
                    <a:lnTo>
                      <a:pt x="352" y="286"/>
                    </a:lnTo>
                    <a:lnTo>
                      <a:pt x="421" y="302"/>
                    </a:lnTo>
                    <a:lnTo>
                      <a:pt x="494" y="307"/>
                    </a:lnTo>
                    <a:lnTo>
                      <a:pt x="568" y="313"/>
                    </a:lnTo>
                    <a:lnTo>
                      <a:pt x="568" y="302"/>
                    </a:lnTo>
                    <a:lnTo>
                      <a:pt x="494" y="302"/>
                    </a:lnTo>
                    <a:lnTo>
                      <a:pt x="426" y="291"/>
                    </a:lnTo>
                    <a:lnTo>
                      <a:pt x="357" y="281"/>
                    </a:lnTo>
                    <a:lnTo>
                      <a:pt x="294" y="260"/>
                    </a:lnTo>
                    <a:lnTo>
                      <a:pt x="230" y="238"/>
                    </a:lnTo>
                    <a:lnTo>
                      <a:pt x="176" y="212"/>
                    </a:lnTo>
                    <a:lnTo>
                      <a:pt x="127" y="185"/>
                    </a:lnTo>
                    <a:lnTo>
                      <a:pt x="88" y="154"/>
                    </a:lnTo>
                    <a:lnTo>
                      <a:pt x="58" y="116"/>
                    </a:lnTo>
                    <a:lnTo>
                      <a:pt x="34" y="79"/>
                    </a:lnTo>
                    <a:lnTo>
                      <a:pt x="19" y="42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6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3" name="Freeform 332"/>
              <p:cNvSpPr>
                <a:spLocks/>
              </p:cNvSpPr>
              <p:nvPr/>
            </p:nvSpPr>
            <p:spPr bwMode="auto">
              <a:xfrm>
                <a:off x="197" y="2965"/>
                <a:ext cx="554" cy="302"/>
              </a:xfrm>
              <a:custGeom>
                <a:avLst/>
                <a:gdLst>
                  <a:gd name="T0" fmla="*/ 0 w 554"/>
                  <a:gd name="T1" fmla="*/ 0 h 302"/>
                  <a:gd name="T2" fmla="*/ 5 w 554"/>
                  <a:gd name="T3" fmla="*/ 42 h 302"/>
                  <a:gd name="T4" fmla="*/ 20 w 554"/>
                  <a:gd name="T5" fmla="*/ 79 h 302"/>
                  <a:gd name="T6" fmla="*/ 44 w 554"/>
                  <a:gd name="T7" fmla="*/ 116 h 302"/>
                  <a:gd name="T8" fmla="*/ 74 w 554"/>
                  <a:gd name="T9" fmla="*/ 154 h 302"/>
                  <a:gd name="T10" fmla="*/ 113 w 554"/>
                  <a:gd name="T11" fmla="*/ 185 h 302"/>
                  <a:gd name="T12" fmla="*/ 162 w 554"/>
                  <a:gd name="T13" fmla="*/ 212 h 302"/>
                  <a:gd name="T14" fmla="*/ 216 w 554"/>
                  <a:gd name="T15" fmla="*/ 238 h 302"/>
                  <a:gd name="T16" fmla="*/ 280 w 554"/>
                  <a:gd name="T17" fmla="*/ 260 h 302"/>
                  <a:gd name="T18" fmla="*/ 343 w 554"/>
                  <a:gd name="T19" fmla="*/ 281 h 302"/>
                  <a:gd name="T20" fmla="*/ 412 w 554"/>
                  <a:gd name="T21" fmla="*/ 291 h 302"/>
                  <a:gd name="T22" fmla="*/ 480 w 554"/>
                  <a:gd name="T23" fmla="*/ 302 h 302"/>
                  <a:gd name="T24" fmla="*/ 554 w 554"/>
                  <a:gd name="T25" fmla="*/ 302 h 302"/>
                  <a:gd name="T26" fmla="*/ 554 w 554"/>
                  <a:gd name="T27" fmla="*/ 297 h 302"/>
                  <a:gd name="T28" fmla="*/ 485 w 554"/>
                  <a:gd name="T29" fmla="*/ 291 h 302"/>
                  <a:gd name="T30" fmla="*/ 417 w 554"/>
                  <a:gd name="T31" fmla="*/ 286 h 302"/>
                  <a:gd name="T32" fmla="*/ 348 w 554"/>
                  <a:gd name="T33" fmla="*/ 270 h 302"/>
                  <a:gd name="T34" fmla="*/ 284 w 554"/>
                  <a:gd name="T35" fmla="*/ 254 h 302"/>
                  <a:gd name="T36" fmla="*/ 226 w 554"/>
                  <a:gd name="T37" fmla="*/ 233 h 302"/>
                  <a:gd name="T38" fmla="*/ 172 w 554"/>
                  <a:gd name="T39" fmla="*/ 207 h 302"/>
                  <a:gd name="T40" fmla="*/ 128 w 554"/>
                  <a:gd name="T41" fmla="*/ 180 h 302"/>
                  <a:gd name="T42" fmla="*/ 88 w 554"/>
                  <a:gd name="T43" fmla="*/ 148 h 302"/>
                  <a:gd name="T44" fmla="*/ 54 w 554"/>
                  <a:gd name="T45" fmla="*/ 116 h 302"/>
                  <a:gd name="T46" fmla="*/ 35 w 554"/>
                  <a:gd name="T47" fmla="*/ 79 h 302"/>
                  <a:gd name="T48" fmla="*/ 20 w 554"/>
                  <a:gd name="T49" fmla="*/ 42 h 302"/>
                  <a:gd name="T50" fmla="*/ 15 w 554"/>
                  <a:gd name="T51" fmla="*/ 0 h 302"/>
                  <a:gd name="T52" fmla="*/ 0 w 554"/>
                  <a:gd name="T53" fmla="*/ 0 h 30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54" h="302">
                    <a:moveTo>
                      <a:pt x="0" y="0"/>
                    </a:moveTo>
                    <a:lnTo>
                      <a:pt x="5" y="42"/>
                    </a:lnTo>
                    <a:lnTo>
                      <a:pt x="20" y="79"/>
                    </a:lnTo>
                    <a:lnTo>
                      <a:pt x="44" y="116"/>
                    </a:lnTo>
                    <a:lnTo>
                      <a:pt x="74" y="154"/>
                    </a:lnTo>
                    <a:lnTo>
                      <a:pt x="113" y="185"/>
                    </a:lnTo>
                    <a:lnTo>
                      <a:pt x="162" y="212"/>
                    </a:lnTo>
                    <a:lnTo>
                      <a:pt x="216" y="238"/>
                    </a:lnTo>
                    <a:lnTo>
                      <a:pt x="280" y="260"/>
                    </a:lnTo>
                    <a:lnTo>
                      <a:pt x="343" y="281"/>
                    </a:lnTo>
                    <a:lnTo>
                      <a:pt x="412" y="291"/>
                    </a:lnTo>
                    <a:lnTo>
                      <a:pt x="480" y="302"/>
                    </a:lnTo>
                    <a:lnTo>
                      <a:pt x="554" y="302"/>
                    </a:lnTo>
                    <a:lnTo>
                      <a:pt x="554" y="297"/>
                    </a:lnTo>
                    <a:lnTo>
                      <a:pt x="485" y="291"/>
                    </a:lnTo>
                    <a:lnTo>
                      <a:pt x="417" y="286"/>
                    </a:lnTo>
                    <a:lnTo>
                      <a:pt x="348" y="270"/>
                    </a:lnTo>
                    <a:lnTo>
                      <a:pt x="284" y="254"/>
                    </a:lnTo>
                    <a:lnTo>
                      <a:pt x="226" y="233"/>
                    </a:lnTo>
                    <a:lnTo>
                      <a:pt x="172" y="207"/>
                    </a:lnTo>
                    <a:lnTo>
                      <a:pt x="128" y="180"/>
                    </a:lnTo>
                    <a:lnTo>
                      <a:pt x="88" y="148"/>
                    </a:lnTo>
                    <a:lnTo>
                      <a:pt x="54" y="116"/>
                    </a:lnTo>
                    <a:lnTo>
                      <a:pt x="35" y="79"/>
                    </a:lnTo>
                    <a:lnTo>
                      <a:pt x="20" y="4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4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4" name="Freeform 333"/>
              <p:cNvSpPr>
                <a:spLocks/>
              </p:cNvSpPr>
              <p:nvPr/>
            </p:nvSpPr>
            <p:spPr bwMode="auto">
              <a:xfrm>
                <a:off x="212" y="2965"/>
                <a:ext cx="539" cy="297"/>
              </a:xfrm>
              <a:custGeom>
                <a:avLst/>
                <a:gdLst>
                  <a:gd name="T0" fmla="*/ 0 w 539"/>
                  <a:gd name="T1" fmla="*/ 0 h 297"/>
                  <a:gd name="T2" fmla="*/ 5 w 539"/>
                  <a:gd name="T3" fmla="*/ 42 h 297"/>
                  <a:gd name="T4" fmla="*/ 20 w 539"/>
                  <a:gd name="T5" fmla="*/ 79 h 297"/>
                  <a:gd name="T6" fmla="*/ 39 w 539"/>
                  <a:gd name="T7" fmla="*/ 116 h 297"/>
                  <a:gd name="T8" fmla="*/ 73 w 539"/>
                  <a:gd name="T9" fmla="*/ 148 h 297"/>
                  <a:gd name="T10" fmla="*/ 113 w 539"/>
                  <a:gd name="T11" fmla="*/ 180 h 297"/>
                  <a:gd name="T12" fmla="*/ 157 w 539"/>
                  <a:gd name="T13" fmla="*/ 207 h 297"/>
                  <a:gd name="T14" fmla="*/ 211 w 539"/>
                  <a:gd name="T15" fmla="*/ 233 h 297"/>
                  <a:gd name="T16" fmla="*/ 269 w 539"/>
                  <a:gd name="T17" fmla="*/ 254 h 297"/>
                  <a:gd name="T18" fmla="*/ 333 w 539"/>
                  <a:gd name="T19" fmla="*/ 270 h 297"/>
                  <a:gd name="T20" fmla="*/ 402 w 539"/>
                  <a:gd name="T21" fmla="*/ 286 h 297"/>
                  <a:gd name="T22" fmla="*/ 470 w 539"/>
                  <a:gd name="T23" fmla="*/ 291 h 297"/>
                  <a:gd name="T24" fmla="*/ 539 w 539"/>
                  <a:gd name="T25" fmla="*/ 297 h 297"/>
                  <a:gd name="T26" fmla="*/ 539 w 539"/>
                  <a:gd name="T27" fmla="*/ 286 h 297"/>
                  <a:gd name="T28" fmla="*/ 470 w 539"/>
                  <a:gd name="T29" fmla="*/ 286 h 297"/>
                  <a:gd name="T30" fmla="*/ 402 w 539"/>
                  <a:gd name="T31" fmla="*/ 276 h 297"/>
                  <a:gd name="T32" fmla="*/ 338 w 539"/>
                  <a:gd name="T33" fmla="*/ 265 h 297"/>
                  <a:gd name="T34" fmla="*/ 279 w 539"/>
                  <a:gd name="T35" fmla="*/ 249 h 297"/>
                  <a:gd name="T36" fmla="*/ 220 w 539"/>
                  <a:gd name="T37" fmla="*/ 228 h 297"/>
                  <a:gd name="T38" fmla="*/ 167 w 539"/>
                  <a:gd name="T39" fmla="*/ 201 h 297"/>
                  <a:gd name="T40" fmla="*/ 122 w 539"/>
                  <a:gd name="T41" fmla="*/ 175 h 297"/>
                  <a:gd name="T42" fmla="*/ 83 w 539"/>
                  <a:gd name="T43" fmla="*/ 143 h 297"/>
                  <a:gd name="T44" fmla="*/ 54 w 539"/>
                  <a:gd name="T45" fmla="*/ 111 h 297"/>
                  <a:gd name="T46" fmla="*/ 34 w 539"/>
                  <a:gd name="T47" fmla="*/ 74 h 297"/>
                  <a:gd name="T48" fmla="*/ 20 w 539"/>
                  <a:gd name="T49" fmla="*/ 37 h 297"/>
                  <a:gd name="T50" fmla="*/ 15 w 539"/>
                  <a:gd name="T51" fmla="*/ 0 h 297"/>
                  <a:gd name="T52" fmla="*/ 0 w 539"/>
                  <a:gd name="T53" fmla="*/ 0 h 29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39" h="297">
                    <a:moveTo>
                      <a:pt x="0" y="0"/>
                    </a:moveTo>
                    <a:lnTo>
                      <a:pt x="5" y="42"/>
                    </a:lnTo>
                    <a:lnTo>
                      <a:pt x="20" y="79"/>
                    </a:lnTo>
                    <a:lnTo>
                      <a:pt x="39" y="116"/>
                    </a:lnTo>
                    <a:lnTo>
                      <a:pt x="73" y="148"/>
                    </a:lnTo>
                    <a:lnTo>
                      <a:pt x="113" y="180"/>
                    </a:lnTo>
                    <a:lnTo>
                      <a:pt x="157" y="207"/>
                    </a:lnTo>
                    <a:lnTo>
                      <a:pt x="211" y="233"/>
                    </a:lnTo>
                    <a:lnTo>
                      <a:pt x="269" y="254"/>
                    </a:lnTo>
                    <a:lnTo>
                      <a:pt x="333" y="270"/>
                    </a:lnTo>
                    <a:lnTo>
                      <a:pt x="402" y="286"/>
                    </a:lnTo>
                    <a:lnTo>
                      <a:pt x="470" y="291"/>
                    </a:lnTo>
                    <a:lnTo>
                      <a:pt x="539" y="297"/>
                    </a:lnTo>
                    <a:lnTo>
                      <a:pt x="539" y="286"/>
                    </a:lnTo>
                    <a:lnTo>
                      <a:pt x="470" y="286"/>
                    </a:lnTo>
                    <a:lnTo>
                      <a:pt x="402" y="276"/>
                    </a:lnTo>
                    <a:lnTo>
                      <a:pt x="338" y="265"/>
                    </a:lnTo>
                    <a:lnTo>
                      <a:pt x="279" y="249"/>
                    </a:lnTo>
                    <a:lnTo>
                      <a:pt x="220" y="228"/>
                    </a:lnTo>
                    <a:lnTo>
                      <a:pt x="167" y="201"/>
                    </a:lnTo>
                    <a:lnTo>
                      <a:pt x="122" y="175"/>
                    </a:lnTo>
                    <a:lnTo>
                      <a:pt x="83" y="143"/>
                    </a:lnTo>
                    <a:lnTo>
                      <a:pt x="54" y="111"/>
                    </a:lnTo>
                    <a:lnTo>
                      <a:pt x="34" y="74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5" name="Freeform 334"/>
              <p:cNvSpPr>
                <a:spLocks/>
              </p:cNvSpPr>
              <p:nvPr/>
            </p:nvSpPr>
            <p:spPr bwMode="auto">
              <a:xfrm>
                <a:off x="227" y="2965"/>
                <a:ext cx="524" cy="286"/>
              </a:xfrm>
              <a:custGeom>
                <a:avLst/>
                <a:gdLst>
                  <a:gd name="T0" fmla="*/ 0 w 524"/>
                  <a:gd name="T1" fmla="*/ 0 h 286"/>
                  <a:gd name="T2" fmla="*/ 5 w 524"/>
                  <a:gd name="T3" fmla="*/ 37 h 286"/>
                  <a:gd name="T4" fmla="*/ 19 w 524"/>
                  <a:gd name="T5" fmla="*/ 74 h 286"/>
                  <a:gd name="T6" fmla="*/ 39 w 524"/>
                  <a:gd name="T7" fmla="*/ 111 h 286"/>
                  <a:gd name="T8" fmla="*/ 68 w 524"/>
                  <a:gd name="T9" fmla="*/ 143 h 286"/>
                  <a:gd name="T10" fmla="*/ 107 w 524"/>
                  <a:gd name="T11" fmla="*/ 175 h 286"/>
                  <a:gd name="T12" fmla="*/ 152 w 524"/>
                  <a:gd name="T13" fmla="*/ 201 h 286"/>
                  <a:gd name="T14" fmla="*/ 205 w 524"/>
                  <a:gd name="T15" fmla="*/ 228 h 286"/>
                  <a:gd name="T16" fmla="*/ 264 w 524"/>
                  <a:gd name="T17" fmla="*/ 249 h 286"/>
                  <a:gd name="T18" fmla="*/ 323 w 524"/>
                  <a:gd name="T19" fmla="*/ 265 h 286"/>
                  <a:gd name="T20" fmla="*/ 387 w 524"/>
                  <a:gd name="T21" fmla="*/ 276 h 286"/>
                  <a:gd name="T22" fmla="*/ 455 w 524"/>
                  <a:gd name="T23" fmla="*/ 286 h 286"/>
                  <a:gd name="T24" fmla="*/ 524 w 524"/>
                  <a:gd name="T25" fmla="*/ 286 h 286"/>
                  <a:gd name="T26" fmla="*/ 524 w 524"/>
                  <a:gd name="T27" fmla="*/ 281 h 286"/>
                  <a:gd name="T28" fmla="*/ 460 w 524"/>
                  <a:gd name="T29" fmla="*/ 276 h 286"/>
                  <a:gd name="T30" fmla="*/ 392 w 524"/>
                  <a:gd name="T31" fmla="*/ 270 h 286"/>
                  <a:gd name="T32" fmla="*/ 328 w 524"/>
                  <a:gd name="T33" fmla="*/ 260 h 286"/>
                  <a:gd name="T34" fmla="*/ 269 w 524"/>
                  <a:gd name="T35" fmla="*/ 244 h 286"/>
                  <a:gd name="T36" fmla="*/ 215 w 524"/>
                  <a:gd name="T37" fmla="*/ 223 h 286"/>
                  <a:gd name="T38" fmla="*/ 161 w 524"/>
                  <a:gd name="T39" fmla="*/ 196 h 286"/>
                  <a:gd name="T40" fmla="*/ 117 w 524"/>
                  <a:gd name="T41" fmla="*/ 169 h 286"/>
                  <a:gd name="T42" fmla="*/ 83 w 524"/>
                  <a:gd name="T43" fmla="*/ 138 h 286"/>
                  <a:gd name="T44" fmla="*/ 54 w 524"/>
                  <a:gd name="T45" fmla="*/ 106 h 286"/>
                  <a:gd name="T46" fmla="*/ 29 w 524"/>
                  <a:gd name="T47" fmla="*/ 74 h 286"/>
                  <a:gd name="T48" fmla="*/ 19 w 524"/>
                  <a:gd name="T49" fmla="*/ 37 h 286"/>
                  <a:gd name="T50" fmla="*/ 14 w 524"/>
                  <a:gd name="T51" fmla="*/ 0 h 286"/>
                  <a:gd name="T52" fmla="*/ 0 w 524"/>
                  <a:gd name="T53" fmla="*/ 0 h 28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24" h="286">
                    <a:moveTo>
                      <a:pt x="0" y="0"/>
                    </a:moveTo>
                    <a:lnTo>
                      <a:pt x="5" y="37"/>
                    </a:lnTo>
                    <a:lnTo>
                      <a:pt x="19" y="74"/>
                    </a:lnTo>
                    <a:lnTo>
                      <a:pt x="39" y="111"/>
                    </a:lnTo>
                    <a:lnTo>
                      <a:pt x="68" y="143"/>
                    </a:lnTo>
                    <a:lnTo>
                      <a:pt x="107" y="175"/>
                    </a:lnTo>
                    <a:lnTo>
                      <a:pt x="152" y="201"/>
                    </a:lnTo>
                    <a:lnTo>
                      <a:pt x="205" y="228"/>
                    </a:lnTo>
                    <a:lnTo>
                      <a:pt x="264" y="249"/>
                    </a:lnTo>
                    <a:lnTo>
                      <a:pt x="323" y="265"/>
                    </a:lnTo>
                    <a:lnTo>
                      <a:pt x="387" y="276"/>
                    </a:lnTo>
                    <a:lnTo>
                      <a:pt x="455" y="286"/>
                    </a:lnTo>
                    <a:lnTo>
                      <a:pt x="524" y="286"/>
                    </a:lnTo>
                    <a:lnTo>
                      <a:pt x="524" y="281"/>
                    </a:lnTo>
                    <a:lnTo>
                      <a:pt x="460" y="276"/>
                    </a:lnTo>
                    <a:lnTo>
                      <a:pt x="392" y="270"/>
                    </a:lnTo>
                    <a:lnTo>
                      <a:pt x="328" y="260"/>
                    </a:lnTo>
                    <a:lnTo>
                      <a:pt x="269" y="244"/>
                    </a:lnTo>
                    <a:lnTo>
                      <a:pt x="215" y="223"/>
                    </a:lnTo>
                    <a:lnTo>
                      <a:pt x="161" y="196"/>
                    </a:lnTo>
                    <a:lnTo>
                      <a:pt x="117" y="169"/>
                    </a:lnTo>
                    <a:lnTo>
                      <a:pt x="83" y="138"/>
                    </a:lnTo>
                    <a:lnTo>
                      <a:pt x="54" y="106"/>
                    </a:lnTo>
                    <a:lnTo>
                      <a:pt x="29" y="74"/>
                    </a:lnTo>
                    <a:lnTo>
                      <a:pt x="19" y="37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0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6" name="Freeform 335"/>
              <p:cNvSpPr>
                <a:spLocks/>
              </p:cNvSpPr>
              <p:nvPr/>
            </p:nvSpPr>
            <p:spPr bwMode="auto">
              <a:xfrm>
                <a:off x="241" y="2965"/>
                <a:ext cx="510" cy="281"/>
              </a:xfrm>
              <a:custGeom>
                <a:avLst/>
                <a:gdLst>
                  <a:gd name="T0" fmla="*/ 0 w 510"/>
                  <a:gd name="T1" fmla="*/ 0 h 281"/>
                  <a:gd name="T2" fmla="*/ 5 w 510"/>
                  <a:gd name="T3" fmla="*/ 37 h 281"/>
                  <a:gd name="T4" fmla="*/ 15 w 510"/>
                  <a:gd name="T5" fmla="*/ 74 h 281"/>
                  <a:gd name="T6" fmla="*/ 40 w 510"/>
                  <a:gd name="T7" fmla="*/ 106 h 281"/>
                  <a:gd name="T8" fmla="*/ 69 w 510"/>
                  <a:gd name="T9" fmla="*/ 138 h 281"/>
                  <a:gd name="T10" fmla="*/ 103 w 510"/>
                  <a:gd name="T11" fmla="*/ 169 h 281"/>
                  <a:gd name="T12" fmla="*/ 147 w 510"/>
                  <a:gd name="T13" fmla="*/ 196 h 281"/>
                  <a:gd name="T14" fmla="*/ 201 w 510"/>
                  <a:gd name="T15" fmla="*/ 223 h 281"/>
                  <a:gd name="T16" fmla="*/ 255 w 510"/>
                  <a:gd name="T17" fmla="*/ 244 h 281"/>
                  <a:gd name="T18" fmla="*/ 314 w 510"/>
                  <a:gd name="T19" fmla="*/ 260 h 281"/>
                  <a:gd name="T20" fmla="*/ 378 w 510"/>
                  <a:gd name="T21" fmla="*/ 270 h 281"/>
                  <a:gd name="T22" fmla="*/ 446 w 510"/>
                  <a:gd name="T23" fmla="*/ 276 h 281"/>
                  <a:gd name="T24" fmla="*/ 510 w 510"/>
                  <a:gd name="T25" fmla="*/ 281 h 281"/>
                  <a:gd name="T26" fmla="*/ 510 w 510"/>
                  <a:gd name="T27" fmla="*/ 270 h 281"/>
                  <a:gd name="T28" fmla="*/ 446 w 510"/>
                  <a:gd name="T29" fmla="*/ 270 h 281"/>
                  <a:gd name="T30" fmla="*/ 383 w 510"/>
                  <a:gd name="T31" fmla="*/ 260 h 281"/>
                  <a:gd name="T32" fmla="*/ 319 w 510"/>
                  <a:gd name="T33" fmla="*/ 249 h 281"/>
                  <a:gd name="T34" fmla="*/ 265 w 510"/>
                  <a:gd name="T35" fmla="*/ 233 h 281"/>
                  <a:gd name="T36" fmla="*/ 211 w 510"/>
                  <a:gd name="T37" fmla="*/ 217 h 281"/>
                  <a:gd name="T38" fmla="*/ 162 w 510"/>
                  <a:gd name="T39" fmla="*/ 191 h 281"/>
                  <a:gd name="T40" fmla="*/ 118 w 510"/>
                  <a:gd name="T41" fmla="*/ 164 h 281"/>
                  <a:gd name="T42" fmla="*/ 79 w 510"/>
                  <a:gd name="T43" fmla="*/ 138 h 281"/>
                  <a:gd name="T44" fmla="*/ 54 w 510"/>
                  <a:gd name="T45" fmla="*/ 106 h 281"/>
                  <a:gd name="T46" fmla="*/ 30 w 510"/>
                  <a:gd name="T47" fmla="*/ 74 h 281"/>
                  <a:gd name="T48" fmla="*/ 20 w 510"/>
                  <a:gd name="T49" fmla="*/ 37 h 281"/>
                  <a:gd name="T50" fmla="*/ 15 w 510"/>
                  <a:gd name="T51" fmla="*/ 0 h 281"/>
                  <a:gd name="T52" fmla="*/ 0 w 510"/>
                  <a:gd name="T53" fmla="*/ 0 h 28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0" h="281">
                    <a:moveTo>
                      <a:pt x="0" y="0"/>
                    </a:moveTo>
                    <a:lnTo>
                      <a:pt x="5" y="37"/>
                    </a:lnTo>
                    <a:lnTo>
                      <a:pt x="15" y="74"/>
                    </a:lnTo>
                    <a:lnTo>
                      <a:pt x="40" y="106"/>
                    </a:lnTo>
                    <a:lnTo>
                      <a:pt x="69" y="138"/>
                    </a:lnTo>
                    <a:lnTo>
                      <a:pt x="103" y="169"/>
                    </a:lnTo>
                    <a:lnTo>
                      <a:pt x="147" y="196"/>
                    </a:lnTo>
                    <a:lnTo>
                      <a:pt x="201" y="223"/>
                    </a:lnTo>
                    <a:lnTo>
                      <a:pt x="255" y="244"/>
                    </a:lnTo>
                    <a:lnTo>
                      <a:pt x="314" y="260"/>
                    </a:lnTo>
                    <a:lnTo>
                      <a:pt x="378" y="270"/>
                    </a:lnTo>
                    <a:lnTo>
                      <a:pt x="446" y="276"/>
                    </a:lnTo>
                    <a:lnTo>
                      <a:pt x="510" y="281"/>
                    </a:lnTo>
                    <a:lnTo>
                      <a:pt x="510" y="270"/>
                    </a:lnTo>
                    <a:lnTo>
                      <a:pt x="446" y="270"/>
                    </a:lnTo>
                    <a:lnTo>
                      <a:pt x="383" y="260"/>
                    </a:lnTo>
                    <a:lnTo>
                      <a:pt x="319" y="249"/>
                    </a:lnTo>
                    <a:lnTo>
                      <a:pt x="265" y="233"/>
                    </a:lnTo>
                    <a:lnTo>
                      <a:pt x="211" y="217"/>
                    </a:lnTo>
                    <a:lnTo>
                      <a:pt x="162" y="191"/>
                    </a:lnTo>
                    <a:lnTo>
                      <a:pt x="118" y="164"/>
                    </a:lnTo>
                    <a:lnTo>
                      <a:pt x="79" y="138"/>
                    </a:lnTo>
                    <a:lnTo>
                      <a:pt x="54" y="106"/>
                    </a:lnTo>
                    <a:lnTo>
                      <a:pt x="30" y="74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E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7" name="Freeform 336"/>
              <p:cNvSpPr>
                <a:spLocks/>
              </p:cNvSpPr>
              <p:nvPr/>
            </p:nvSpPr>
            <p:spPr bwMode="auto">
              <a:xfrm>
                <a:off x="256" y="2965"/>
                <a:ext cx="495" cy="270"/>
              </a:xfrm>
              <a:custGeom>
                <a:avLst/>
                <a:gdLst>
                  <a:gd name="T0" fmla="*/ 0 w 495"/>
                  <a:gd name="T1" fmla="*/ 0 h 270"/>
                  <a:gd name="T2" fmla="*/ 5 w 495"/>
                  <a:gd name="T3" fmla="*/ 37 h 270"/>
                  <a:gd name="T4" fmla="*/ 15 w 495"/>
                  <a:gd name="T5" fmla="*/ 74 h 270"/>
                  <a:gd name="T6" fmla="*/ 39 w 495"/>
                  <a:gd name="T7" fmla="*/ 106 h 270"/>
                  <a:gd name="T8" fmla="*/ 64 w 495"/>
                  <a:gd name="T9" fmla="*/ 138 h 270"/>
                  <a:gd name="T10" fmla="*/ 103 w 495"/>
                  <a:gd name="T11" fmla="*/ 164 h 270"/>
                  <a:gd name="T12" fmla="*/ 147 w 495"/>
                  <a:gd name="T13" fmla="*/ 191 h 270"/>
                  <a:gd name="T14" fmla="*/ 196 w 495"/>
                  <a:gd name="T15" fmla="*/ 217 h 270"/>
                  <a:gd name="T16" fmla="*/ 250 w 495"/>
                  <a:gd name="T17" fmla="*/ 233 h 270"/>
                  <a:gd name="T18" fmla="*/ 304 w 495"/>
                  <a:gd name="T19" fmla="*/ 249 h 270"/>
                  <a:gd name="T20" fmla="*/ 368 w 495"/>
                  <a:gd name="T21" fmla="*/ 260 h 270"/>
                  <a:gd name="T22" fmla="*/ 431 w 495"/>
                  <a:gd name="T23" fmla="*/ 270 h 270"/>
                  <a:gd name="T24" fmla="*/ 495 w 495"/>
                  <a:gd name="T25" fmla="*/ 270 h 270"/>
                  <a:gd name="T26" fmla="*/ 495 w 495"/>
                  <a:gd name="T27" fmla="*/ 265 h 270"/>
                  <a:gd name="T28" fmla="*/ 431 w 495"/>
                  <a:gd name="T29" fmla="*/ 260 h 270"/>
                  <a:gd name="T30" fmla="*/ 372 w 495"/>
                  <a:gd name="T31" fmla="*/ 254 h 270"/>
                  <a:gd name="T32" fmla="*/ 314 w 495"/>
                  <a:gd name="T33" fmla="*/ 244 h 270"/>
                  <a:gd name="T34" fmla="*/ 255 w 495"/>
                  <a:gd name="T35" fmla="*/ 228 h 270"/>
                  <a:gd name="T36" fmla="*/ 201 w 495"/>
                  <a:gd name="T37" fmla="*/ 207 h 270"/>
                  <a:gd name="T38" fmla="*/ 157 w 495"/>
                  <a:gd name="T39" fmla="*/ 185 h 270"/>
                  <a:gd name="T40" fmla="*/ 113 w 495"/>
                  <a:gd name="T41" fmla="*/ 159 h 270"/>
                  <a:gd name="T42" fmla="*/ 78 w 495"/>
                  <a:gd name="T43" fmla="*/ 132 h 270"/>
                  <a:gd name="T44" fmla="*/ 49 w 495"/>
                  <a:gd name="T45" fmla="*/ 101 h 270"/>
                  <a:gd name="T46" fmla="*/ 29 w 495"/>
                  <a:gd name="T47" fmla="*/ 69 h 270"/>
                  <a:gd name="T48" fmla="*/ 20 w 495"/>
                  <a:gd name="T49" fmla="*/ 37 h 270"/>
                  <a:gd name="T50" fmla="*/ 15 w 495"/>
                  <a:gd name="T51" fmla="*/ 0 h 270"/>
                  <a:gd name="T52" fmla="*/ 0 w 495"/>
                  <a:gd name="T53" fmla="*/ 0 h 27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95" h="270">
                    <a:moveTo>
                      <a:pt x="0" y="0"/>
                    </a:moveTo>
                    <a:lnTo>
                      <a:pt x="5" y="37"/>
                    </a:lnTo>
                    <a:lnTo>
                      <a:pt x="15" y="74"/>
                    </a:lnTo>
                    <a:lnTo>
                      <a:pt x="39" y="106"/>
                    </a:lnTo>
                    <a:lnTo>
                      <a:pt x="64" y="138"/>
                    </a:lnTo>
                    <a:lnTo>
                      <a:pt x="103" y="164"/>
                    </a:lnTo>
                    <a:lnTo>
                      <a:pt x="147" y="191"/>
                    </a:lnTo>
                    <a:lnTo>
                      <a:pt x="196" y="217"/>
                    </a:lnTo>
                    <a:lnTo>
                      <a:pt x="250" y="233"/>
                    </a:lnTo>
                    <a:lnTo>
                      <a:pt x="304" y="249"/>
                    </a:lnTo>
                    <a:lnTo>
                      <a:pt x="368" y="260"/>
                    </a:lnTo>
                    <a:lnTo>
                      <a:pt x="431" y="270"/>
                    </a:lnTo>
                    <a:lnTo>
                      <a:pt x="495" y="270"/>
                    </a:lnTo>
                    <a:lnTo>
                      <a:pt x="495" y="265"/>
                    </a:lnTo>
                    <a:lnTo>
                      <a:pt x="431" y="260"/>
                    </a:lnTo>
                    <a:lnTo>
                      <a:pt x="372" y="254"/>
                    </a:lnTo>
                    <a:lnTo>
                      <a:pt x="314" y="244"/>
                    </a:lnTo>
                    <a:lnTo>
                      <a:pt x="255" y="228"/>
                    </a:lnTo>
                    <a:lnTo>
                      <a:pt x="201" y="207"/>
                    </a:lnTo>
                    <a:lnTo>
                      <a:pt x="157" y="185"/>
                    </a:lnTo>
                    <a:lnTo>
                      <a:pt x="113" y="159"/>
                    </a:lnTo>
                    <a:lnTo>
                      <a:pt x="78" y="132"/>
                    </a:lnTo>
                    <a:lnTo>
                      <a:pt x="49" y="101"/>
                    </a:lnTo>
                    <a:lnTo>
                      <a:pt x="29" y="69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8" name="Freeform 337"/>
              <p:cNvSpPr>
                <a:spLocks/>
              </p:cNvSpPr>
              <p:nvPr/>
            </p:nvSpPr>
            <p:spPr bwMode="auto">
              <a:xfrm>
                <a:off x="271" y="2965"/>
                <a:ext cx="480" cy="265"/>
              </a:xfrm>
              <a:custGeom>
                <a:avLst/>
                <a:gdLst>
                  <a:gd name="T0" fmla="*/ 0 w 480"/>
                  <a:gd name="T1" fmla="*/ 0 h 265"/>
                  <a:gd name="T2" fmla="*/ 5 w 480"/>
                  <a:gd name="T3" fmla="*/ 37 h 265"/>
                  <a:gd name="T4" fmla="*/ 14 w 480"/>
                  <a:gd name="T5" fmla="*/ 69 h 265"/>
                  <a:gd name="T6" fmla="*/ 34 w 480"/>
                  <a:gd name="T7" fmla="*/ 101 h 265"/>
                  <a:gd name="T8" fmla="*/ 63 w 480"/>
                  <a:gd name="T9" fmla="*/ 132 h 265"/>
                  <a:gd name="T10" fmla="*/ 98 w 480"/>
                  <a:gd name="T11" fmla="*/ 159 h 265"/>
                  <a:gd name="T12" fmla="*/ 142 w 480"/>
                  <a:gd name="T13" fmla="*/ 185 h 265"/>
                  <a:gd name="T14" fmla="*/ 186 w 480"/>
                  <a:gd name="T15" fmla="*/ 207 h 265"/>
                  <a:gd name="T16" fmla="*/ 240 w 480"/>
                  <a:gd name="T17" fmla="*/ 228 h 265"/>
                  <a:gd name="T18" fmla="*/ 299 w 480"/>
                  <a:gd name="T19" fmla="*/ 244 h 265"/>
                  <a:gd name="T20" fmla="*/ 357 w 480"/>
                  <a:gd name="T21" fmla="*/ 254 h 265"/>
                  <a:gd name="T22" fmla="*/ 416 w 480"/>
                  <a:gd name="T23" fmla="*/ 260 h 265"/>
                  <a:gd name="T24" fmla="*/ 480 w 480"/>
                  <a:gd name="T25" fmla="*/ 265 h 265"/>
                  <a:gd name="T26" fmla="*/ 480 w 480"/>
                  <a:gd name="T27" fmla="*/ 254 h 265"/>
                  <a:gd name="T28" fmla="*/ 416 w 480"/>
                  <a:gd name="T29" fmla="*/ 254 h 265"/>
                  <a:gd name="T30" fmla="*/ 348 w 480"/>
                  <a:gd name="T31" fmla="*/ 244 h 265"/>
                  <a:gd name="T32" fmla="*/ 289 w 480"/>
                  <a:gd name="T33" fmla="*/ 233 h 265"/>
                  <a:gd name="T34" fmla="*/ 230 w 480"/>
                  <a:gd name="T35" fmla="*/ 217 h 265"/>
                  <a:gd name="T36" fmla="*/ 176 w 480"/>
                  <a:gd name="T37" fmla="*/ 191 h 265"/>
                  <a:gd name="T38" fmla="*/ 127 w 480"/>
                  <a:gd name="T39" fmla="*/ 169 h 265"/>
                  <a:gd name="T40" fmla="*/ 88 w 480"/>
                  <a:gd name="T41" fmla="*/ 138 h 265"/>
                  <a:gd name="T42" fmla="*/ 54 w 480"/>
                  <a:gd name="T43" fmla="*/ 106 h 265"/>
                  <a:gd name="T44" fmla="*/ 34 w 480"/>
                  <a:gd name="T45" fmla="*/ 74 h 265"/>
                  <a:gd name="T46" fmla="*/ 19 w 480"/>
                  <a:gd name="T47" fmla="*/ 37 h 265"/>
                  <a:gd name="T48" fmla="*/ 14 w 480"/>
                  <a:gd name="T49" fmla="*/ 0 h 265"/>
                  <a:gd name="T50" fmla="*/ 0 w 480"/>
                  <a:gd name="T51" fmla="*/ 0 h 26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80" h="265">
                    <a:moveTo>
                      <a:pt x="0" y="0"/>
                    </a:moveTo>
                    <a:lnTo>
                      <a:pt x="5" y="37"/>
                    </a:lnTo>
                    <a:lnTo>
                      <a:pt x="14" y="69"/>
                    </a:lnTo>
                    <a:lnTo>
                      <a:pt x="34" y="101"/>
                    </a:lnTo>
                    <a:lnTo>
                      <a:pt x="63" y="132"/>
                    </a:lnTo>
                    <a:lnTo>
                      <a:pt x="98" y="159"/>
                    </a:lnTo>
                    <a:lnTo>
                      <a:pt x="142" y="185"/>
                    </a:lnTo>
                    <a:lnTo>
                      <a:pt x="186" y="207"/>
                    </a:lnTo>
                    <a:lnTo>
                      <a:pt x="240" y="228"/>
                    </a:lnTo>
                    <a:lnTo>
                      <a:pt x="299" y="244"/>
                    </a:lnTo>
                    <a:lnTo>
                      <a:pt x="357" y="254"/>
                    </a:lnTo>
                    <a:lnTo>
                      <a:pt x="416" y="260"/>
                    </a:lnTo>
                    <a:lnTo>
                      <a:pt x="480" y="265"/>
                    </a:lnTo>
                    <a:lnTo>
                      <a:pt x="480" y="254"/>
                    </a:lnTo>
                    <a:lnTo>
                      <a:pt x="416" y="254"/>
                    </a:lnTo>
                    <a:lnTo>
                      <a:pt x="348" y="244"/>
                    </a:lnTo>
                    <a:lnTo>
                      <a:pt x="289" y="233"/>
                    </a:lnTo>
                    <a:lnTo>
                      <a:pt x="230" y="217"/>
                    </a:lnTo>
                    <a:lnTo>
                      <a:pt x="176" y="191"/>
                    </a:lnTo>
                    <a:lnTo>
                      <a:pt x="127" y="169"/>
                    </a:lnTo>
                    <a:lnTo>
                      <a:pt x="88" y="138"/>
                    </a:lnTo>
                    <a:lnTo>
                      <a:pt x="54" y="106"/>
                    </a:lnTo>
                    <a:lnTo>
                      <a:pt x="34" y="74"/>
                    </a:lnTo>
                    <a:lnTo>
                      <a:pt x="19" y="37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A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39" name="Freeform 338"/>
              <p:cNvSpPr>
                <a:spLocks/>
              </p:cNvSpPr>
              <p:nvPr/>
            </p:nvSpPr>
            <p:spPr bwMode="auto">
              <a:xfrm>
                <a:off x="285" y="2965"/>
                <a:ext cx="466" cy="254"/>
              </a:xfrm>
              <a:custGeom>
                <a:avLst/>
                <a:gdLst>
                  <a:gd name="T0" fmla="*/ 0 w 466"/>
                  <a:gd name="T1" fmla="*/ 0 h 254"/>
                  <a:gd name="T2" fmla="*/ 5 w 466"/>
                  <a:gd name="T3" fmla="*/ 37 h 254"/>
                  <a:gd name="T4" fmla="*/ 20 w 466"/>
                  <a:gd name="T5" fmla="*/ 74 h 254"/>
                  <a:gd name="T6" fmla="*/ 40 w 466"/>
                  <a:gd name="T7" fmla="*/ 106 h 254"/>
                  <a:gd name="T8" fmla="*/ 74 w 466"/>
                  <a:gd name="T9" fmla="*/ 138 h 254"/>
                  <a:gd name="T10" fmla="*/ 113 w 466"/>
                  <a:gd name="T11" fmla="*/ 169 h 254"/>
                  <a:gd name="T12" fmla="*/ 162 w 466"/>
                  <a:gd name="T13" fmla="*/ 191 h 254"/>
                  <a:gd name="T14" fmla="*/ 216 w 466"/>
                  <a:gd name="T15" fmla="*/ 217 h 254"/>
                  <a:gd name="T16" fmla="*/ 275 w 466"/>
                  <a:gd name="T17" fmla="*/ 233 h 254"/>
                  <a:gd name="T18" fmla="*/ 334 w 466"/>
                  <a:gd name="T19" fmla="*/ 244 h 254"/>
                  <a:gd name="T20" fmla="*/ 402 w 466"/>
                  <a:gd name="T21" fmla="*/ 254 h 254"/>
                  <a:gd name="T22" fmla="*/ 466 w 466"/>
                  <a:gd name="T23" fmla="*/ 254 h 254"/>
                  <a:gd name="T24" fmla="*/ 466 w 466"/>
                  <a:gd name="T25" fmla="*/ 249 h 254"/>
                  <a:gd name="T26" fmla="*/ 402 w 466"/>
                  <a:gd name="T27" fmla="*/ 244 h 254"/>
                  <a:gd name="T28" fmla="*/ 339 w 466"/>
                  <a:gd name="T29" fmla="*/ 238 h 254"/>
                  <a:gd name="T30" fmla="*/ 280 w 466"/>
                  <a:gd name="T31" fmla="*/ 223 h 254"/>
                  <a:gd name="T32" fmla="*/ 221 w 466"/>
                  <a:gd name="T33" fmla="*/ 207 h 254"/>
                  <a:gd name="T34" fmla="*/ 172 w 466"/>
                  <a:gd name="T35" fmla="*/ 185 h 254"/>
                  <a:gd name="T36" fmla="*/ 123 w 466"/>
                  <a:gd name="T37" fmla="*/ 164 h 254"/>
                  <a:gd name="T38" fmla="*/ 84 w 466"/>
                  <a:gd name="T39" fmla="*/ 132 h 254"/>
                  <a:gd name="T40" fmla="*/ 54 w 466"/>
                  <a:gd name="T41" fmla="*/ 106 h 254"/>
                  <a:gd name="T42" fmla="*/ 35 w 466"/>
                  <a:gd name="T43" fmla="*/ 69 h 254"/>
                  <a:gd name="T44" fmla="*/ 20 w 466"/>
                  <a:gd name="T45" fmla="*/ 37 h 254"/>
                  <a:gd name="T46" fmla="*/ 15 w 466"/>
                  <a:gd name="T47" fmla="*/ 0 h 254"/>
                  <a:gd name="T48" fmla="*/ 0 w 466"/>
                  <a:gd name="T49" fmla="*/ 0 h 2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6" h="254">
                    <a:moveTo>
                      <a:pt x="0" y="0"/>
                    </a:moveTo>
                    <a:lnTo>
                      <a:pt x="5" y="37"/>
                    </a:lnTo>
                    <a:lnTo>
                      <a:pt x="20" y="74"/>
                    </a:lnTo>
                    <a:lnTo>
                      <a:pt x="40" y="106"/>
                    </a:lnTo>
                    <a:lnTo>
                      <a:pt x="74" y="138"/>
                    </a:lnTo>
                    <a:lnTo>
                      <a:pt x="113" y="169"/>
                    </a:lnTo>
                    <a:lnTo>
                      <a:pt x="162" y="191"/>
                    </a:lnTo>
                    <a:lnTo>
                      <a:pt x="216" y="217"/>
                    </a:lnTo>
                    <a:lnTo>
                      <a:pt x="275" y="233"/>
                    </a:lnTo>
                    <a:lnTo>
                      <a:pt x="334" y="244"/>
                    </a:lnTo>
                    <a:lnTo>
                      <a:pt x="402" y="254"/>
                    </a:lnTo>
                    <a:lnTo>
                      <a:pt x="466" y="254"/>
                    </a:lnTo>
                    <a:lnTo>
                      <a:pt x="466" y="249"/>
                    </a:lnTo>
                    <a:lnTo>
                      <a:pt x="402" y="244"/>
                    </a:lnTo>
                    <a:lnTo>
                      <a:pt x="339" y="238"/>
                    </a:lnTo>
                    <a:lnTo>
                      <a:pt x="280" y="223"/>
                    </a:lnTo>
                    <a:lnTo>
                      <a:pt x="221" y="207"/>
                    </a:lnTo>
                    <a:lnTo>
                      <a:pt x="172" y="185"/>
                    </a:lnTo>
                    <a:lnTo>
                      <a:pt x="123" y="164"/>
                    </a:lnTo>
                    <a:lnTo>
                      <a:pt x="84" y="132"/>
                    </a:lnTo>
                    <a:lnTo>
                      <a:pt x="54" y="106"/>
                    </a:lnTo>
                    <a:lnTo>
                      <a:pt x="35" y="69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0" name="Freeform 339"/>
              <p:cNvSpPr>
                <a:spLocks/>
              </p:cNvSpPr>
              <p:nvPr/>
            </p:nvSpPr>
            <p:spPr bwMode="auto">
              <a:xfrm>
                <a:off x="300" y="2965"/>
                <a:ext cx="451" cy="249"/>
              </a:xfrm>
              <a:custGeom>
                <a:avLst/>
                <a:gdLst>
                  <a:gd name="T0" fmla="*/ 0 w 451"/>
                  <a:gd name="T1" fmla="*/ 0 h 249"/>
                  <a:gd name="T2" fmla="*/ 5 w 451"/>
                  <a:gd name="T3" fmla="*/ 37 h 249"/>
                  <a:gd name="T4" fmla="*/ 20 w 451"/>
                  <a:gd name="T5" fmla="*/ 69 h 249"/>
                  <a:gd name="T6" fmla="*/ 39 w 451"/>
                  <a:gd name="T7" fmla="*/ 106 h 249"/>
                  <a:gd name="T8" fmla="*/ 69 w 451"/>
                  <a:gd name="T9" fmla="*/ 132 h 249"/>
                  <a:gd name="T10" fmla="*/ 108 w 451"/>
                  <a:gd name="T11" fmla="*/ 164 h 249"/>
                  <a:gd name="T12" fmla="*/ 157 w 451"/>
                  <a:gd name="T13" fmla="*/ 185 h 249"/>
                  <a:gd name="T14" fmla="*/ 206 w 451"/>
                  <a:gd name="T15" fmla="*/ 207 h 249"/>
                  <a:gd name="T16" fmla="*/ 265 w 451"/>
                  <a:gd name="T17" fmla="*/ 223 h 249"/>
                  <a:gd name="T18" fmla="*/ 324 w 451"/>
                  <a:gd name="T19" fmla="*/ 238 h 249"/>
                  <a:gd name="T20" fmla="*/ 387 w 451"/>
                  <a:gd name="T21" fmla="*/ 244 h 249"/>
                  <a:gd name="T22" fmla="*/ 451 w 451"/>
                  <a:gd name="T23" fmla="*/ 249 h 249"/>
                  <a:gd name="T24" fmla="*/ 451 w 451"/>
                  <a:gd name="T25" fmla="*/ 238 h 249"/>
                  <a:gd name="T26" fmla="*/ 392 w 451"/>
                  <a:gd name="T27" fmla="*/ 238 h 249"/>
                  <a:gd name="T28" fmla="*/ 328 w 451"/>
                  <a:gd name="T29" fmla="*/ 228 h 249"/>
                  <a:gd name="T30" fmla="*/ 270 w 451"/>
                  <a:gd name="T31" fmla="*/ 217 h 249"/>
                  <a:gd name="T32" fmla="*/ 216 w 451"/>
                  <a:gd name="T33" fmla="*/ 201 h 249"/>
                  <a:gd name="T34" fmla="*/ 167 w 451"/>
                  <a:gd name="T35" fmla="*/ 180 h 249"/>
                  <a:gd name="T36" fmla="*/ 123 w 451"/>
                  <a:gd name="T37" fmla="*/ 159 h 249"/>
                  <a:gd name="T38" fmla="*/ 83 w 451"/>
                  <a:gd name="T39" fmla="*/ 132 h 249"/>
                  <a:gd name="T40" fmla="*/ 54 w 451"/>
                  <a:gd name="T41" fmla="*/ 101 h 249"/>
                  <a:gd name="T42" fmla="*/ 30 w 451"/>
                  <a:gd name="T43" fmla="*/ 69 h 249"/>
                  <a:gd name="T44" fmla="*/ 20 w 451"/>
                  <a:gd name="T45" fmla="*/ 37 h 249"/>
                  <a:gd name="T46" fmla="*/ 15 w 451"/>
                  <a:gd name="T47" fmla="*/ 0 h 249"/>
                  <a:gd name="T48" fmla="*/ 0 w 451"/>
                  <a:gd name="T49" fmla="*/ 0 h 2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1" h="249">
                    <a:moveTo>
                      <a:pt x="0" y="0"/>
                    </a:moveTo>
                    <a:lnTo>
                      <a:pt x="5" y="37"/>
                    </a:lnTo>
                    <a:lnTo>
                      <a:pt x="20" y="69"/>
                    </a:lnTo>
                    <a:lnTo>
                      <a:pt x="39" y="106"/>
                    </a:lnTo>
                    <a:lnTo>
                      <a:pt x="69" y="132"/>
                    </a:lnTo>
                    <a:lnTo>
                      <a:pt x="108" y="164"/>
                    </a:lnTo>
                    <a:lnTo>
                      <a:pt x="157" y="185"/>
                    </a:lnTo>
                    <a:lnTo>
                      <a:pt x="206" y="207"/>
                    </a:lnTo>
                    <a:lnTo>
                      <a:pt x="265" y="223"/>
                    </a:lnTo>
                    <a:lnTo>
                      <a:pt x="324" y="238"/>
                    </a:lnTo>
                    <a:lnTo>
                      <a:pt x="387" y="244"/>
                    </a:lnTo>
                    <a:lnTo>
                      <a:pt x="451" y="249"/>
                    </a:lnTo>
                    <a:lnTo>
                      <a:pt x="451" y="238"/>
                    </a:lnTo>
                    <a:lnTo>
                      <a:pt x="392" y="238"/>
                    </a:lnTo>
                    <a:lnTo>
                      <a:pt x="328" y="228"/>
                    </a:lnTo>
                    <a:lnTo>
                      <a:pt x="270" y="217"/>
                    </a:lnTo>
                    <a:lnTo>
                      <a:pt x="216" y="201"/>
                    </a:lnTo>
                    <a:lnTo>
                      <a:pt x="167" y="180"/>
                    </a:lnTo>
                    <a:lnTo>
                      <a:pt x="123" y="159"/>
                    </a:lnTo>
                    <a:lnTo>
                      <a:pt x="83" y="132"/>
                    </a:lnTo>
                    <a:lnTo>
                      <a:pt x="54" y="101"/>
                    </a:lnTo>
                    <a:lnTo>
                      <a:pt x="30" y="69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5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1" name="Freeform 340"/>
              <p:cNvSpPr>
                <a:spLocks/>
              </p:cNvSpPr>
              <p:nvPr/>
            </p:nvSpPr>
            <p:spPr bwMode="auto">
              <a:xfrm>
                <a:off x="315" y="2965"/>
                <a:ext cx="436" cy="238"/>
              </a:xfrm>
              <a:custGeom>
                <a:avLst/>
                <a:gdLst>
                  <a:gd name="T0" fmla="*/ 0 w 436"/>
                  <a:gd name="T1" fmla="*/ 0 h 238"/>
                  <a:gd name="T2" fmla="*/ 5 w 436"/>
                  <a:gd name="T3" fmla="*/ 37 h 238"/>
                  <a:gd name="T4" fmla="*/ 15 w 436"/>
                  <a:gd name="T5" fmla="*/ 69 h 238"/>
                  <a:gd name="T6" fmla="*/ 39 w 436"/>
                  <a:gd name="T7" fmla="*/ 101 h 238"/>
                  <a:gd name="T8" fmla="*/ 68 w 436"/>
                  <a:gd name="T9" fmla="*/ 132 h 238"/>
                  <a:gd name="T10" fmla="*/ 108 w 436"/>
                  <a:gd name="T11" fmla="*/ 159 h 238"/>
                  <a:gd name="T12" fmla="*/ 152 w 436"/>
                  <a:gd name="T13" fmla="*/ 180 h 238"/>
                  <a:gd name="T14" fmla="*/ 201 w 436"/>
                  <a:gd name="T15" fmla="*/ 201 h 238"/>
                  <a:gd name="T16" fmla="*/ 255 w 436"/>
                  <a:gd name="T17" fmla="*/ 217 h 238"/>
                  <a:gd name="T18" fmla="*/ 313 w 436"/>
                  <a:gd name="T19" fmla="*/ 228 h 238"/>
                  <a:gd name="T20" fmla="*/ 377 w 436"/>
                  <a:gd name="T21" fmla="*/ 238 h 238"/>
                  <a:gd name="T22" fmla="*/ 436 w 436"/>
                  <a:gd name="T23" fmla="*/ 238 h 238"/>
                  <a:gd name="T24" fmla="*/ 436 w 436"/>
                  <a:gd name="T25" fmla="*/ 233 h 238"/>
                  <a:gd name="T26" fmla="*/ 377 w 436"/>
                  <a:gd name="T27" fmla="*/ 228 h 238"/>
                  <a:gd name="T28" fmla="*/ 318 w 436"/>
                  <a:gd name="T29" fmla="*/ 223 h 238"/>
                  <a:gd name="T30" fmla="*/ 260 w 436"/>
                  <a:gd name="T31" fmla="*/ 212 h 238"/>
                  <a:gd name="T32" fmla="*/ 206 w 436"/>
                  <a:gd name="T33" fmla="*/ 196 h 238"/>
                  <a:gd name="T34" fmla="*/ 162 w 436"/>
                  <a:gd name="T35" fmla="*/ 175 h 238"/>
                  <a:gd name="T36" fmla="*/ 117 w 436"/>
                  <a:gd name="T37" fmla="*/ 154 h 238"/>
                  <a:gd name="T38" fmla="*/ 78 w 436"/>
                  <a:gd name="T39" fmla="*/ 127 h 238"/>
                  <a:gd name="T40" fmla="*/ 54 w 436"/>
                  <a:gd name="T41" fmla="*/ 95 h 238"/>
                  <a:gd name="T42" fmla="*/ 29 w 436"/>
                  <a:gd name="T43" fmla="*/ 69 h 238"/>
                  <a:gd name="T44" fmla="*/ 19 w 436"/>
                  <a:gd name="T45" fmla="*/ 37 h 238"/>
                  <a:gd name="T46" fmla="*/ 15 w 436"/>
                  <a:gd name="T47" fmla="*/ 0 h 238"/>
                  <a:gd name="T48" fmla="*/ 0 w 436"/>
                  <a:gd name="T49" fmla="*/ 0 h 23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36" h="238">
                    <a:moveTo>
                      <a:pt x="0" y="0"/>
                    </a:moveTo>
                    <a:lnTo>
                      <a:pt x="5" y="37"/>
                    </a:lnTo>
                    <a:lnTo>
                      <a:pt x="15" y="69"/>
                    </a:lnTo>
                    <a:lnTo>
                      <a:pt x="39" y="101"/>
                    </a:lnTo>
                    <a:lnTo>
                      <a:pt x="68" y="132"/>
                    </a:lnTo>
                    <a:lnTo>
                      <a:pt x="108" y="159"/>
                    </a:lnTo>
                    <a:lnTo>
                      <a:pt x="152" y="180"/>
                    </a:lnTo>
                    <a:lnTo>
                      <a:pt x="201" y="201"/>
                    </a:lnTo>
                    <a:lnTo>
                      <a:pt x="255" y="217"/>
                    </a:lnTo>
                    <a:lnTo>
                      <a:pt x="313" y="228"/>
                    </a:lnTo>
                    <a:lnTo>
                      <a:pt x="377" y="238"/>
                    </a:lnTo>
                    <a:lnTo>
                      <a:pt x="436" y="238"/>
                    </a:lnTo>
                    <a:lnTo>
                      <a:pt x="436" y="233"/>
                    </a:lnTo>
                    <a:lnTo>
                      <a:pt x="377" y="228"/>
                    </a:lnTo>
                    <a:lnTo>
                      <a:pt x="318" y="223"/>
                    </a:lnTo>
                    <a:lnTo>
                      <a:pt x="260" y="212"/>
                    </a:lnTo>
                    <a:lnTo>
                      <a:pt x="206" y="196"/>
                    </a:lnTo>
                    <a:lnTo>
                      <a:pt x="162" y="175"/>
                    </a:lnTo>
                    <a:lnTo>
                      <a:pt x="117" y="154"/>
                    </a:lnTo>
                    <a:lnTo>
                      <a:pt x="78" y="127"/>
                    </a:lnTo>
                    <a:lnTo>
                      <a:pt x="54" y="95"/>
                    </a:lnTo>
                    <a:lnTo>
                      <a:pt x="29" y="69"/>
                    </a:lnTo>
                    <a:lnTo>
                      <a:pt x="19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2" name="Freeform 341"/>
              <p:cNvSpPr>
                <a:spLocks/>
              </p:cNvSpPr>
              <p:nvPr/>
            </p:nvSpPr>
            <p:spPr bwMode="auto">
              <a:xfrm>
                <a:off x="330" y="2965"/>
                <a:ext cx="421" cy="233"/>
              </a:xfrm>
              <a:custGeom>
                <a:avLst/>
                <a:gdLst>
                  <a:gd name="T0" fmla="*/ 0 w 421"/>
                  <a:gd name="T1" fmla="*/ 0 h 233"/>
                  <a:gd name="T2" fmla="*/ 4 w 421"/>
                  <a:gd name="T3" fmla="*/ 37 h 233"/>
                  <a:gd name="T4" fmla="*/ 14 w 421"/>
                  <a:gd name="T5" fmla="*/ 69 h 233"/>
                  <a:gd name="T6" fmla="*/ 39 w 421"/>
                  <a:gd name="T7" fmla="*/ 95 h 233"/>
                  <a:gd name="T8" fmla="*/ 63 w 421"/>
                  <a:gd name="T9" fmla="*/ 127 h 233"/>
                  <a:gd name="T10" fmla="*/ 102 w 421"/>
                  <a:gd name="T11" fmla="*/ 154 h 233"/>
                  <a:gd name="T12" fmla="*/ 147 w 421"/>
                  <a:gd name="T13" fmla="*/ 175 h 233"/>
                  <a:gd name="T14" fmla="*/ 191 w 421"/>
                  <a:gd name="T15" fmla="*/ 196 h 233"/>
                  <a:gd name="T16" fmla="*/ 245 w 421"/>
                  <a:gd name="T17" fmla="*/ 212 h 233"/>
                  <a:gd name="T18" fmla="*/ 303 w 421"/>
                  <a:gd name="T19" fmla="*/ 223 h 233"/>
                  <a:gd name="T20" fmla="*/ 362 w 421"/>
                  <a:gd name="T21" fmla="*/ 228 h 233"/>
                  <a:gd name="T22" fmla="*/ 421 w 421"/>
                  <a:gd name="T23" fmla="*/ 233 h 233"/>
                  <a:gd name="T24" fmla="*/ 421 w 421"/>
                  <a:gd name="T25" fmla="*/ 223 h 233"/>
                  <a:gd name="T26" fmla="*/ 362 w 421"/>
                  <a:gd name="T27" fmla="*/ 223 h 233"/>
                  <a:gd name="T28" fmla="*/ 308 w 421"/>
                  <a:gd name="T29" fmla="*/ 212 h 233"/>
                  <a:gd name="T30" fmla="*/ 254 w 421"/>
                  <a:gd name="T31" fmla="*/ 201 h 233"/>
                  <a:gd name="T32" fmla="*/ 200 w 421"/>
                  <a:gd name="T33" fmla="*/ 191 h 233"/>
                  <a:gd name="T34" fmla="*/ 156 w 421"/>
                  <a:gd name="T35" fmla="*/ 169 h 233"/>
                  <a:gd name="T36" fmla="*/ 112 w 421"/>
                  <a:gd name="T37" fmla="*/ 148 h 233"/>
                  <a:gd name="T38" fmla="*/ 78 w 421"/>
                  <a:gd name="T39" fmla="*/ 122 h 233"/>
                  <a:gd name="T40" fmla="*/ 49 w 421"/>
                  <a:gd name="T41" fmla="*/ 95 h 233"/>
                  <a:gd name="T42" fmla="*/ 29 w 421"/>
                  <a:gd name="T43" fmla="*/ 63 h 233"/>
                  <a:gd name="T44" fmla="*/ 19 w 421"/>
                  <a:gd name="T45" fmla="*/ 32 h 233"/>
                  <a:gd name="T46" fmla="*/ 14 w 421"/>
                  <a:gd name="T47" fmla="*/ 0 h 233"/>
                  <a:gd name="T48" fmla="*/ 0 w 421"/>
                  <a:gd name="T49" fmla="*/ 0 h 23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1" h="233">
                    <a:moveTo>
                      <a:pt x="0" y="0"/>
                    </a:moveTo>
                    <a:lnTo>
                      <a:pt x="4" y="37"/>
                    </a:lnTo>
                    <a:lnTo>
                      <a:pt x="14" y="69"/>
                    </a:lnTo>
                    <a:lnTo>
                      <a:pt x="39" y="95"/>
                    </a:lnTo>
                    <a:lnTo>
                      <a:pt x="63" y="127"/>
                    </a:lnTo>
                    <a:lnTo>
                      <a:pt x="102" y="154"/>
                    </a:lnTo>
                    <a:lnTo>
                      <a:pt x="147" y="175"/>
                    </a:lnTo>
                    <a:lnTo>
                      <a:pt x="191" y="196"/>
                    </a:lnTo>
                    <a:lnTo>
                      <a:pt x="245" y="212"/>
                    </a:lnTo>
                    <a:lnTo>
                      <a:pt x="303" y="223"/>
                    </a:lnTo>
                    <a:lnTo>
                      <a:pt x="362" y="228"/>
                    </a:lnTo>
                    <a:lnTo>
                      <a:pt x="421" y="233"/>
                    </a:lnTo>
                    <a:lnTo>
                      <a:pt x="421" y="223"/>
                    </a:lnTo>
                    <a:lnTo>
                      <a:pt x="362" y="223"/>
                    </a:lnTo>
                    <a:lnTo>
                      <a:pt x="308" y="212"/>
                    </a:lnTo>
                    <a:lnTo>
                      <a:pt x="254" y="201"/>
                    </a:lnTo>
                    <a:lnTo>
                      <a:pt x="200" y="191"/>
                    </a:lnTo>
                    <a:lnTo>
                      <a:pt x="156" y="169"/>
                    </a:lnTo>
                    <a:lnTo>
                      <a:pt x="112" y="148"/>
                    </a:lnTo>
                    <a:lnTo>
                      <a:pt x="78" y="122"/>
                    </a:lnTo>
                    <a:lnTo>
                      <a:pt x="49" y="95"/>
                    </a:lnTo>
                    <a:lnTo>
                      <a:pt x="29" y="63"/>
                    </a:lnTo>
                    <a:lnTo>
                      <a:pt x="19" y="32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0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3" name="Freeform 342"/>
              <p:cNvSpPr>
                <a:spLocks/>
              </p:cNvSpPr>
              <p:nvPr/>
            </p:nvSpPr>
            <p:spPr bwMode="auto">
              <a:xfrm>
                <a:off x="344" y="2965"/>
                <a:ext cx="407" cy="223"/>
              </a:xfrm>
              <a:custGeom>
                <a:avLst/>
                <a:gdLst>
                  <a:gd name="T0" fmla="*/ 0 w 407"/>
                  <a:gd name="T1" fmla="*/ 0 h 223"/>
                  <a:gd name="T2" fmla="*/ 5 w 407"/>
                  <a:gd name="T3" fmla="*/ 32 h 223"/>
                  <a:gd name="T4" fmla="*/ 15 w 407"/>
                  <a:gd name="T5" fmla="*/ 63 h 223"/>
                  <a:gd name="T6" fmla="*/ 35 w 407"/>
                  <a:gd name="T7" fmla="*/ 95 h 223"/>
                  <a:gd name="T8" fmla="*/ 64 w 407"/>
                  <a:gd name="T9" fmla="*/ 122 h 223"/>
                  <a:gd name="T10" fmla="*/ 98 w 407"/>
                  <a:gd name="T11" fmla="*/ 148 h 223"/>
                  <a:gd name="T12" fmla="*/ 142 w 407"/>
                  <a:gd name="T13" fmla="*/ 169 h 223"/>
                  <a:gd name="T14" fmla="*/ 186 w 407"/>
                  <a:gd name="T15" fmla="*/ 191 h 223"/>
                  <a:gd name="T16" fmla="*/ 240 w 407"/>
                  <a:gd name="T17" fmla="*/ 201 h 223"/>
                  <a:gd name="T18" fmla="*/ 294 w 407"/>
                  <a:gd name="T19" fmla="*/ 212 h 223"/>
                  <a:gd name="T20" fmla="*/ 348 w 407"/>
                  <a:gd name="T21" fmla="*/ 223 h 223"/>
                  <a:gd name="T22" fmla="*/ 407 w 407"/>
                  <a:gd name="T23" fmla="*/ 223 h 223"/>
                  <a:gd name="T24" fmla="*/ 407 w 407"/>
                  <a:gd name="T25" fmla="*/ 217 h 223"/>
                  <a:gd name="T26" fmla="*/ 348 w 407"/>
                  <a:gd name="T27" fmla="*/ 212 h 223"/>
                  <a:gd name="T28" fmla="*/ 284 w 407"/>
                  <a:gd name="T29" fmla="*/ 207 h 223"/>
                  <a:gd name="T30" fmla="*/ 231 w 407"/>
                  <a:gd name="T31" fmla="*/ 191 h 223"/>
                  <a:gd name="T32" fmla="*/ 177 w 407"/>
                  <a:gd name="T33" fmla="*/ 175 h 223"/>
                  <a:gd name="T34" fmla="*/ 128 w 407"/>
                  <a:gd name="T35" fmla="*/ 154 h 223"/>
                  <a:gd name="T36" fmla="*/ 88 w 407"/>
                  <a:gd name="T37" fmla="*/ 127 h 223"/>
                  <a:gd name="T38" fmla="*/ 54 w 407"/>
                  <a:gd name="T39" fmla="*/ 101 h 223"/>
                  <a:gd name="T40" fmla="*/ 35 w 407"/>
                  <a:gd name="T41" fmla="*/ 69 h 223"/>
                  <a:gd name="T42" fmla="*/ 20 w 407"/>
                  <a:gd name="T43" fmla="*/ 37 h 223"/>
                  <a:gd name="T44" fmla="*/ 15 w 407"/>
                  <a:gd name="T45" fmla="*/ 0 h 223"/>
                  <a:gd name="T46" fmla="*/ 0 w 407"/>
                  <a:gd name="T47" fmla="*/ 0 h 2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07" h="223">
                    <a:moveTo>
                      <a:pt x="0" y="0"/>
                    </a:moveTo>
                    <a:lnTo>
                      <a:pt x="5" y="32"/>
                    </a:lnTo>
                    <a:lnTo>
                      <a:pt x="15" y="63"/>
                    </a:lnTo>
                    <a:lnTo>
                      <a:pt x="35" y="95"/>
                    </a:lnTo>
                    <a:lnTo>
                      <a:pt x="64" y="122"/>
                    </a:lnTo>
                    <a:lnTo>
                      <a:pt x="98" y="148"/>
                    </a:lnTo>
                    <a:lnTo>
                      <a:pt x="142" y="169"/>
                    </a:lnTo>
                    <a:lnTo>
                      <a:pt x="186" y="191"/>
                    </a:lnTo>
                    <a:lnTo>
                      <a:pt x="240" y="201"/>
                    </a:lnTo>
                    <a:lnTo>
                      <a:pt x="294" y="212"/>
                    </a:lnTo>
                    <a:lnTo>
                      <a:pt x="348" y="223"/>
                    </a:lnTo>
                    <a:lnTo>
                      <a:pt x="407" y="223"/>
                    </a:lnTo>
                    <a:lnTo>
                      <a:pt x="407" y="217"/>
                    </a:lnTo>
                    <a:lnTo>
                      <a:pt x="348" y="212"/>
                    </a:lnTo>
                    <a:lnTo>
                      <a:pt x="284" y="207"/>
                    </a:lnTo>
                    <a:lnTo>
                      <a:pt x="231" y="191"/>
                    </a:lnTo>
                    <a:lnTo>
                      <a:pt x="177" y="175"/>
                    </a:lnTo>
                    <a:lnTo>
                      <a:pt x="128" y="154"/>
                    </a:lnTo>
                    <a:lnTo>
                      <a:pt x="88" y="127"/>
                    </a:lnTo>
                    <a:lnTo>
                      <a:pt x="54" y="101"/>
                    </a:lnTo>
                    <a:lnTo>
                      <a:pt x="35" y="69"/>
                    </a:lnTo>
                    <a:lnTo>
                      <a:pt x="20" y="37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E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4" name="Freeform 343"/>
              <p:cNvSpPr>
                <a:spLocks/>
              </p:cNvSpPr>
              <p:nvPr/>
            </p:nvSpPr>
            <p:spPr bwMode="auto">
              <a:xfrm>
                <a:off x="359" y="2965"/>
                <a:ext cx="392" cy="217"/>
              </a:xfrm>
              <a:custGeom>
                <a:avLst/>
                <a:gdLst>
                  <a:gd name="T0" fmla="*/ 0 w 392"/>
                  <a:gd name="T1" fmla="*/ 0 h 217"/>
                  <a:gd name="T2" fmla="*/ 5 w 392"/>
                  <a:gd name="T3" fmla="*/ 37 h 217"/>
                  <a:gd name="T4" fmla="*/ 20 w 392"/>
                  <a:gd name="T5" fmla="*/ 69 h 217"/>
                  <a:gd name="T6" fmla="*/ 39 w 392"/>
                  <a:gd name="T7" fmla="*/ 101 h 217"/>
                  <a:gd name="T8" fmla="*/ 73 w 392"/>
                  <a:gd name="T9" fmla="*/ 127 h 217"/>
                  <a:gd name="T10" fmla="*/ 113 w 392"/>
                  <a:gd name="T11" fmla="*/ 154 h 217"/>
                  <a:gd name="T12" fmla="*/ 162 w 392"/>
                  <a:gd name="T13" fmla="*/ 175 h 217"/>
                  <a:gd name="T14" fmla="*/ 216 w 392"/>
                  <a:gd name="T15" fmla="*/ 191 h 217"/>
                  <a:gd name="T16" fmla="*/ 269 w 392"/>
                  <a:gd name="T17" fmla="*/ 207 h 217"/>
                  <a:gd name="T18" fmla="*/ 333 w 392"/>
                  <a:gd name="T19" fmla="*/ 212 h 217"/>
                  <a:gd name="T20" fmla="*/ 392 w 392"/>
                  <a:gd name="T21" fmla="*/ 217 h 217"/>
                  <a:gd name="T22" fmla="*/ 392 w 392"/>
                  <a:gd name="T23" fmla="*/ 207 h 217"/>
                  <a:gd name="T24" fmla="*/ 333 w 392"/>
                  <a:gd name="T25" fmla="*/ 207 h 217"/>
                  <a:gd name="T26" fmla="*/ 274 w 392"/>
                  <a:gd name="T27" fmla="*/ 196 h 217"/>
                  <a:gd name="T28" fmla="*/ 220 w 392"/>
                  <a:gd name="T29" fmla="*/ 185 h 217"/>
                  <a:gd name="T30" fmla="*/ 171 w 392"/>
                  <a:gd name="T31" fmla="*/ 169 h 217"/>
                  <a:gd name="T32" fmla="*/ 122 w 392"/>
                  <a:gd name="T33" fmla="*/ 148 h 217"/>
                  <a:gd name="T34" fmla="*/ 88 w 392"/>
                  <a:gd name="T35" fmla="*/ 122 h 217"/>
                  <a:gd name="T36" fmla="*/ 54 w 392"/>
                  <a:gd name="T37" fmla="*/ 95 h 217"/>
                  <a:gd name="T38" fmla="*/ 29 w 392"/>
                  <a:gd name="T39" fmla="*/ 63 h 217"/>
                  <a:gd name="T40" fmla="*/ 20 w 392"/>
                  <a:gd name="T41" fmla="*/ 32 h 217"/>
                  <a:gd name="T42" fmla="*/ 15 w 392"/>
                  <a:gd name="T43" fmla="*/ 0 h 217"/>
                  <a:gd name="T44" fmla="*/ 0 w 392"/>
                  <a:gd name="T45" fmla="*/ 0 h 21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92" h="217">
                    <a:moveTo>
                      <a:pt x="0" y="0"/>
                    </a:moveTo>
                    <a:lnTo>
                      <a:pt x="5" y="37"/>
                    </a:lnTo>
                    <a:lnTo>
                      <a:pt x="20" y="69"/>
                    </a:lnTo>
                    <a:lnTo>
                      <a:pt x="39" y="101"/>
                    </a:lnTo>
                    <a:lnTo>
                      <a:pt x="73" y="127"/>
                    </a:lnTo>
                    <a:lnTo>
                      <a:pt x="113" y="154"/>
                    </a:lnTo>
                    <a:lnTo>
                      <a:pt x="162" y="175"/>
                    </a:lnTo>
                    <a:lnTo>
                      <a:pt x="216" y="191"/>
                    </a:lnTo>
                    <a:lnTo>
                      <a:pt x="269" y="207"/>
                    </a:lnTo>
                    <a:lnTo>
                      <a:pt x="333" y="212"/>
                    </a:lnTo>
                    <a:lnTo>
                      <a:pt x="392" y="217"/>
                    </a:lnTo>
                    <a:lnTo>
                      <a:pt x="392" y="207"/>
                    </a:lnTo>
                    <a:lnTo>
                      <a:pt x="333" y="207"/>
                    </a:lnTo>
                    <a:lnTo>
                      <a:pt x="274" y="196"/>
                    </a:lnTo>
                    <a:lnTo>
                      <a:pt x="220" y="185"/>
                    </a:lnTo>
                    <a:lnTo>
                      <a:pt x="171" y="169"/>
                    </a:lnTo>
                    <a:lnTo>
                      <a:pt x="122" y="148"/>
                    </a:lnTo>
                    <a:lnTo>
                      <a:pt x="88" y="122"/>
                    </a:lnTo>
                    <a:lnTo>
                      <a:pt x="54" y="95"/>
                    </a:lnTo>
                    <a:lnTo>
                      <a:pt x="29" y="63"/>
                    </a:lnTo>
                    <a:lnTo>
                      <a:pt x="20" y="3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B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5" name="Freeform 344"/>
              <p:cNvSpPr>
                <a:spLocks/>
              </p:cNvSpPr>
              <p:nvPr/>
            </p:nvSpPr>
            <p:spPr bwMode="auto">
              <a:xfrm>
                <a:off x="374" y="2965"/>
                <a:ext cx="377" cy="207"/>
              </a:xfrm>
              <a:custGeom>
                <a:avLst/>
                <a:gdLst>
                  <a:gd name="T0" fmla="*/ 0 w 377"/>
                  <a:gd name="T1" fmla="*/ 0 h 207"/>
                  <a:gd name="T2" fmla="*/ 5 w 377"/>
                  <a:gd name="T3" fmla="*/ 32 h 207"/>
                  <a:gd name="T4" fmla="*/ 14 w 377"/>
                  <a:gd name="T5" fmla="*/ 63 h 207"/>
                  <a:gd name="T6" fmla="*/ 39 w 377"/>
                  <a:gd name="T7" fmla="*/ 95 h 207"/>
                  <a:gd name="T8" fmla="*/ 73 w 377"/>
                  <a:gd name="T9" fmla="*/ 122 h 207"/>
                  <a:gd name="T10" fmla="*/ 107 w 377"/>
                  <a:gd name="T11" fmla="*/ 148 h 207"/>
                  <a:gd name="T12" fmla="*/ 156 w 377"/>
                  <a:gd name="T13" fmla="*/ 169 h 207"/>
                  <a:gd name="T14" fmla="*/ 205 w 377"/>
                  <a:gd name="T15" fmla="*/ 185 h 207"/>
                  <a:gd name="T16" fmla="*/ 259 w 377"/>
                  <a:gd name="T17" fmla="*/ 196 h 207"/>
                  <a:gd name="T18" fmla="*/ 318 w 377"/>
                  <a:gd name="T19" fmla="*/ 207 h 207"/>
                  <a:gd name="T20" fmla="*/ 377 w 377"/>
                  <a:gd name="T21" fmla="*/ 207 h 207"/>
                  <a:gd name="T22" fmla="*/ 377 w 377"/>
                  <a:gd name="T23" fmla="*/ 201 h 207"/>
                  <a:gd name="T24" fmla="*/ 323 w 377"/>
                  <a:gd name="T25" fmla="*/ 196 h 207"/>
                  <a:gd name="T26" fmla="*/ 264 w 377"/>
                  <a:gd name="T27" fmla="*/ 191 h 207"/>
                  <a:gd name="T28" fmla="*/ 210 w 377"/>
                  <a:gd name="T29" fmla="*/ 180 h 207"/>
                  <a:gd name="T30" fmla="*/ 161 w 377"/>
                  <a:gd name="T31" fmla="*/ 164 h 207"/>
                  <a:gd name="T32" fmla="*/ 122 w 377"/>
                  <a:gd name="T33" fmla="*/ 143 h 207"/>
                  <a:gd name="T34" fmla="*/ 83 w 377"/>
                  <a:gd name="T35" fmla="*/ 116 h 207"/>
                  <a:gd name="T36" fmla="*/ 54 w 377"/>
                  <a:gd name="T37" fmla="*/ 90 h 207"/>
                  <a:gd name="T38" fmla="*/ 29 w 377"/>
                  <a:gd name="T39" fmla="*/ 63 h 207"/>
                  <a:gd name="T40" fmla="*/ 19 w 377"/>
                  <a:gd name="T41" fmla="*/ 32 h 207"/>
                  <a:gd name="T42" fmla="*/ 14 w 377"/>
                  <a:gd name="T43" fmla="*/ 0 h 207"/>
                  <a:gd name="T44" fmla="*/ 0 w 377"/>
                  <a:gd name="T45" fmla="*/ 0 h 20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7" h="207">
                    <a:moveTo>
                      <a:pt x="0" y="0"/>
                    </a:moveTo>
                    <a:lnTo>
                      <a:pt x="5" y="32"/>
                    </a:lnTo>
                    <a:lnTo>
                      <a:pt x="14" y="63"/>
                    </a:lnTo>
                    <a:lnTo>
                      <a:pt x="39" y="95"/>
                    </a:lnTo>
                    <a:lnTo>
                      <a:pt x="73" y="122"/>
                    </a:lnTo>
                    <a:lnTo>
                      <a:pt x="107" y="148"/>
                    </a:lnTo>
                    <a:lnTo>
                      <a:pt x="156" y="169"/>
                    </a:lnTo>
                    <a:lnTo>
                      <a:pt x="205" y="185"/>
                    </a:lnTo>
                    <a:lnTo>
                      <a:pt x="259" y="196"/>
                    </a:lnTo>
                    <a:lnTo>
                      <a:pt x="318" y="207"/>
                    </a:lnTo>
                    <a:lnTo>
                      <a:pt x="377" y="207"/>
                    </a:lnTo>
                    <a:lnTo>
                      <a:pt x="377" y="201"/>
                    </a:lnTo>
                    <a:lnTo>
                      <a:pt x="323" y="196"/>
                    </a:lnTo>
                    <a:lnTo>
                      <a:pt x="264" y="191"/>
                    </a:lnTo>
                    <a:lnTo>
                      <a:pt x="210" y="180"/>
                    </a:lnTo>
                    <a:lnTo>
                      <a:pt x="161" y="164"/>
                    </a:lnTo>
                    <a:lnTo>
                      <a:pt x="122" y="143"/>
                    </a:lnTo>
                    <a:lnTo>
                      <a:pt x="83" y="116"/>
                    </a:lnTo>
                    <a:lnTo>
                      <a:pt x="54" y="90"/>
                    </a:lnTo>
                    <a:lnTo>
                      <a:pt x="29" y="63"/>
                    </a:lnTo>
                    <a:lnTo>
                      <a:pt x="19" y="32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8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6" name="Freeform 345"/>
              <p:cNvSpPr>
                <a:spLocks/>
              </p:cNvSpPr>
              <p:nvPr/>
            </p:nvSpPr>
            <p:spPr bwMode="auto">
              <a:xfrm>
                <a:off x="388" y="2965"/>
                <a:ext cx="363" cy="201"/>
              </a:xfrm>
              <a:custGeom>
                <a:avLst/>
                <a:gdLst>
                  <a:gd name="T0" fmla="*/ 0 w 363"/>
                  <a:gd name="T1" fmla="*/ 0 h 201"/>
                  <a:gd name="T2" fmla="*/ 5 w 363"/>
                  <a:gd name="T3" fmla="*/ 32 h 201"/>
                  <a:gd name="T4" fmla="*/ 15 w 363"/>
                  <a:gd name="T5" fmla="*/ 63 h 201"/>
                  <a:gd name="T6" fmla="*/ 40 w 363"/>
                  <a:gd name="T7" fmla="*/ 90 h 201"/>
                  <a:gd name="T8" fmla="*/ 69 w 363"/>
                  <a:gd name="T9" fmla="*/ 116 h 201"/>
                  <a:gd name="T10" fmla="*/ 108 w 363"/>
                  <a:gd name="T11" fmla="*/ 143 h 201"/>
                  <a:gd name="T12" fmla="*/ 147 w 363"/>
                  <a:gd name="T13" fmla="*/ 164 h 201"/>
                  <a:gd name="T14" fmla="*/ 196 w 363"/>
                  <a:gd name="T15" fmla="*/ 180 h 201"/>
                  <a:gd name="T16" fmla="*/ 250 w 363"/>
                  <a:gd name="T17" fmla="*/ 191 h 201"/>
                  <a:gd name="T18" fmla="*/ 309 w 363"/>
                  <a:gd name="T19" fmla="*/ 196 h 201"/>
                  <a:gd name="T20" fmla="*/ 363 w 363"/>
                  <a:gd name="T21" fmla="*/ 201 h 201"/>
                  <a:gd name="T22" fmla="*/ 363 w 363"/>
                  <a:gd name="T23" fmla="*/ 191 h 201"/>
                  <a:gd name="T24" fmla="*/ 309 w 363"/>
                  <a:gd name="T25" fmla="*/ 191 h 201"/>
                  <a:gd name="T26" fmla="*/ 255 w 363"/>
                  <a:gd name="T27" fmla="*/ 180 h 201"/>
                  <a:gd name="T28" fmla="*/ 206 w 363"/>
                  <a:gd name="T29" fmla="*/ 169 h 201"/>
                  <a:gd name="T30" fmla="*/ 157 w 363"/>
                  <a:gd name="T31" fmla="*/ 154 h 201"/>
                  <a:gd name="T32" fmla="*/ 118 w 363"/>
                  <a:gd name="T33" fmla="*/ 138 h 201"/>
                  <a:gd name="T34" fmla="*/ 79 w 363"/>
                  <a:gd name="T35" fmla="*/ 111 h 201"/>
                  <a:gd name="T36" fmla="*/ 49 w 363"/>
                  <a:gd name="T37" fmla="*/ 90 h 201"/>
                  <a:gd name="T38" fmla="*/ 30 w 363"/>
                  <a:gd name="T39" fmla="*/ 58 h 201"/>
                  <a:gd name="T40" fmla="*/ 20 w 363"/>
                  <a:gd name="T41" fmla="*/ 32 h 201"/>
                  <a:gd name="T42" fmla="*/ 15 w 363"/>
                  <a:gd name="T43" fmla="*/ 0 h 201"/>
                  <a:gd name="T44" fmla="*/ 0 w 363"/>
                  <a:gd name="T45" fmla="*/ 0 h 20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201">
                    <a:moveTo>
                      <a:pt x="0" y="0"/>
                    </a:moveTo>
                    <a:lnTo>
                      <a:pt x="5" y="32"/>
                    </a:lnTo>
                    <a:lnTo>
                      <a:pt x="15" y="63"/>
                    </a:lnTo>
                    <a:lnTo>
                      <a:pt x="40" y="90"/>
                    </a:lnTo>
                    <a:lnTo>
                      <a:pt x="69" y="116"/>
                    </a:lnTo>
                    <a:lnTo>
                      <a:pt x="108" y="143"/>
                    </a:lnTo>
                    <a:lnTo>
                      <a:pt x="147" y="164"/>
                    </a:lnTo>
                    <a:lnTo>
                      <a:pt x="196" y="180"/>
                    </a:lnTo>
                    <a:lnTo>
                      <a:pt x="250" y="191"/>
                    </a:lnTo>
                    <a:lnTo>
                      <a:pt x="309" y="196"/>
                    </a:lnTo>
                    <a:lnTo>
                      <a:pt x="363" y="201"/>
                    </a:lnTo>
                    <a:lnTo>
                      <a:pt x="363" y="191"/>
                    </a:lnTo>
                    <a:lnTo>
                      <a:pt x="309" y="191"/>
                    </a:lnTo>
                    <a:lnTo>
                      <a:pt x="255" y="180"/>
                    </a:lnTo>
                    <a:lnTo>
                      <a:pt x="206" y="169"/>
                    </a:lnTo>
                    <a:lnTo>
                      <a:pt x="157" y="154"/>
                    </a:lnTo>
                    <a:lnTo>
                      <a:pt x="118" y="138"/>
                    </a:lnTo>
                    <a:lnTo>
                      <a:pt x="79" y="111"/>
                    </a:lnTo>
                    <a:lnTo>
                      <a:pt x="49" y="90"/>
                    </a:lnTo>
                    <a:lnTo>
                      <a:pt x="30" y="58"/>
                    </a:lnTo>
                    <a:lnTo>
                      <a:pt x="20" y="3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5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7" name="Freeform 346"/>
              <p:cNvSpPr>
                <a:spLocks/>
              </p:cNvSpPr>
              <p:nvPr/>
            </p:nvSpPr>
            <p:spPr bwMode="auto">
              <a:xfrm>
                <a:off x="403" y="2965"/>
                <a:ext cx="348" cy="191"/>
              </a:xfrm>
              <a:custGeom>
                <a:avLst/>
                <a:gdLst>
                  <a:gd name="T0" fmla="*/ 0 w 348"/>
                  <a:gd name="T1" fmla="*/ 0 h 191"/>
                  <a:gd name="T2" fmla="*/ 5 w 348"/>
                  <a:gd name="T3" fmla="*/ 32 h 191"/>
                  <a:gd name="T4" fmla="*/ 15 w 348"/>
                  <a:gd name="T5" fmla="*/ 58 h 191"/>
                  <a:gd name="T6" fmla="*/ 34 w 348"/>
                  <a:gd name="T7" fmla="*/ 90 h 191"/>
                  <a:gd name="T8" fmla="*/ 64 w 348"/>
                  <a:gd name="T9" fmla="*/ 111 h 191"/>
                  <a:gd name="T10" fmla="*/ 103 w 348"/>
                  <a:gd name="T11" fmla="*/ 138 h 191"/>
                  <a:gd name="T12" fmla="*/ 142 w 348"/>
                  <a:gd name="T13" fmla="*/ 154 h 191"/>
                  <a:gd name="T14" fmla="*/ 191 w 348"/>
                  <a:gd name="T15" fmla="*/ 169 h 191"/>
                  <a:gd name="T16" fmla="*/ 240 w 348"/>
                  <a:gd name="T17" fmla="*/ 180 h 191"/>
                  <a:gd name="T18" fmla="*/ 294 w 348"/>
                  <a:gd name="T19" fmla="*/ 191 h 191"/>
                  <a:gd name="T20" fmla="*/ 348 w 348"/>
                  <a:gd name="T21" fmla="*/ 191 h 191"/>
                  <a:gd name="T22" fmla="*/ 348 w 348"/>
                  <a:gd name="T23" fmla="*/ 185 h 191"/>
                  <a:gd name="T24" fmla="*/ 299 w 348"/>
                  <a:gd name="T25" fmla="*/ 180 h 191"/>
                  <a:gd name="T26" fmla="*/ 245 w 348"/>
                  <a:gd name="T27" fmla="*/ 175 h 191"/>
                  <a:gd name="T28" fmla="*/ 196 w 348"/>
                  <a:gd name="T29" fmla="*/ 164 h 191"/>
                  <a:gd name="T30" fmla="*/ 152 w 348"/>
                  <a:gd name="T31" fmla="*/ 148 h 191"/>
                  <a:gd name="T32" fmla="*/ 113 w 348"/>
                  <a:gd name="T33" fmla="*/ 132 h 191"/>
                  <a:gd name="T34" fmla="*/ 78 w 348"/>
                  <a:gd name="T35" fmla="*/ 111 h 191"/>
                  <a:gd name="T36" fmla="*/ 49 w 348"/>
                  <a:gd name="T37" fmla="*/ 85 h 191"/>
                  <a:gd name="T38" fmla="*/ 29 w 348"/>
                  <a:gd name="T39" fmla="*/ 58 h 191"/>
                  <a:gd name="T40" fmla="*/ 15 w 348"/>
                  <a:gd name="T41" fmla="*/ 32 h 191"/>
                  <a:gd name="T42" fmla="*/ 15 w 348"/>
                  <a:gd name="T43" fmla="*/ 0 h 191"/>
                  <a:gd name="T44" fmla="*/ 0 w 348"/>
                  <a:gd name="T45" fmla="*/ 0 h 1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48" h="191">
                    <a:moveTo>
                      <a:pt x="0" y="0"/>
                    </a:moveTo>
                    <a:lnTo>
                      <a:pt x="5" y="32"/>
                    </a:lnTo>
                    <a:lnTo>
                      <a:pt x="15" y="58"/>
                    </a:lnTo>
                    <a:lnTo>
                      <a:pt x="34" y="90"/>
                    </a:lnTo>
                    <a:lnTo>
                      <a:pt x="64" y="111"/>
                    </a:lnTo>
                    <a:lnTo>
                      <a:pt x="103" y="138"/>
                    </a:lnTo>
                    <a:lnTo>
                      <a:pt x="142" y="154"/>
                    </a:lnTo>
                    <a:lnTo>
                      <a:pt x="191" y="169"/>
                    </a:lnTo>
                    <a:lnTo>
                      <a:pt x="240" y="180"/>
                    </a:lnTo>
                    <a:lnTo>
                      <a:pt x="294" y="191"/>
                    </a:lnTo>
                    <a:lnTo>
                      <a:pt x="348" y="191"/>
                    </a:lnTo>
                    <a:lnTo>
                      <a:pt x="348" y="185"/>
                    </a:lnTo>
                    <a:lnTo>
                      <a:pt x="299" y="180"/>
                    </a:lnTo>
                    <a:lnTo>
                      <a:pt x="245" y="175"/>
                    </a:lnTo>
                    <a:lnTo>
                      <a:pt x="196" y="164"/>
                    </a:lnTo>
                    <a:lnTo>
                      <a:pt x="152" y="148"/>
                    </a:lnTo>
                    <a:lnTo>
                      <a:pt x="113" y="132"/>
                    </a:lnTo>
                    <a:lnTo>
                      <a:pt x="78" y="111"/>
                    </a:lnTo>
                    <a:lnTo>
                      <a:pt x="49" y="85"/>
                    </a:lnTo>
                    <a:lnTo>
                      <a:pt x="29" y="58"/>
                    </a:lnTo>
                    <a:lnTo>
                      <a:pt x="15" y="3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8" name="Freeform 347"/>
              <p:cNvSpPr>
                <a:spLocks/>
              </p:cNvSpPr>
              <p:nvPr/>
            </p:nvSpPr>
            <p:spPr bwMode="auto">
              <a:xfrm>
                <a:off x="418" y="2965"/>
                <a:ext cx="333" cy="185"/>
              </a:xfrm>
              <a:custGeom>
                <a:avLst/>
                <a:gdLst>
                  <a:gd name="T0" fmla="*/ 0 w 333"/>
                  <a:gd name="T1" fmla="*/ 0 h 185"/>
                  <a:gd name="T2" fmla="*/ 0 w 333"/>
                  <a:gd name="T3" fmla="*/ 32 h 185"/>
                  <a:gd name="T4" fmla="*/ 14 w 333"/>
                  <a:gd name="T5" fmla="*/ 58 h 185"/>
                  <a:gd name="T6" fmla="*/ 34 w 333"/>
                  <a:gd name="T7" fmla="*/ 85 h 185"/>
                  <a:gd name="T8" fmla="*/ 63 w 333"/>
                  <a:gd name="T9" fmla="*/ 111 h 185"/>
                  <a:gd name="T10" fmla="*/ 98 w 333"/>
                  <a:gd name="T11" fmla="*/ 132 h 185"/>
                  <a:gd name="T12" fmla="*/ 137 w 333"/>
                  <a:gd name="T13" fmla="*/ 148 h 185"/>
                  <a:gd name="T14" fmla="*/ 181 w 333"/>
                  <a:gd name="T15" fmla="*/ 164 h 185"/>
                  <a:gd name="T16" fmla="*/ 230 w 333"/>
                  <a:gd name="T17" fmla="*/ 175 h 185"/>
                  <a:gd name="T18" fmla="*/ 284 w 333"/>
                  <a:gd name="T19" fmla="*/ 180 h 185"/>
                  <a:gd name="T20" fmla="*/ 333 w 333"/>
                  <a:gd name="T21" fmla="*/ 185 h 185"/>
                  <a:gd name="T22" fmla="*/ 333 w 333"/>
                  <a:gd name="T23" fmla="*/ 175 h 185"/>
                  <a:gd name="T24" fmla="*/ 279 w 333"/>
                  <a:gd name="T25" fmla="*/ 175 h 185"/>
                  <a:gd name="T26" fmla="*/ 225 w 333"/>
                  <a:gd name="T27" fmla="*/ 164 h 185"/>
                  <a:gd name="T28" fmla="*/ 171 w 333"/>
                  <a:gd name="T29" fmla="*/ 154 h 185"/>
                  <a:gd name="T30" fmla="*/ 127 w 333"/>
                  <a:gd name="T31" fmla="*/ 138 h 185"/>
                  <a:gd name="T32" fmla="*/ 88 w 333"/>
                  <a:gd name="T33" fmla="*/ 111 h 185"/>
                  <a:gd name="T34" fmla="*/ 54 w 333"/>
                  <a:gd name="T35" fmla="*/ 90 h 185"/>
                  <a:gd name="T36" fmla="*/ 34 w 333"/>
                  <a:gd name="T37" fmla="*/ 63 h 185"/>
                  <a:gd name="T38" fmla="*/ 19 w 333"/>
                  <a:gd name="T39" fmla="*/ 32 h 185"/>
                  <a:gd name="T40" fmla="*/ 14 w 333"/>
                  <a:gd name="T41" fmla="*/ 0 h 185"/>
                  <a:gd name="T42" fmla="*/ 0 w 333"/>
                  <a:gd name="T43" fmla="*/ 0 h 1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33" h="185">
                    <a:moveTo>
                      <a:pt x="0" y="0"/>
                    </a:moveTo>
                    <a:lnTo>
                      <a:pt x="0" y="32"/>
                    </a:lnTo>
                    <a:lnTo>
                      <a:pt x="14" y="58"/>
                    </a:lnTo>
                    <a:lnTo>
                      <a:pt x="34" y="85"/>
                    </a:lnTo>
                    <a:lnTo>
                      <a:pt x="63" y="111"/>
                    </a:lnTo>
                    <a:lnTo>
                      <a:pt x="98" y="132"/>
                    </a:lnTo>
                    <a:lnTo>
                      <a:pt x="137" y="148"/>
                    </a:lnTo>
                    <a:lnTo>
                      <a:pt x="181" y="164"/>
                    </a:lnTo>
                    <a:lnTo>
                      <a:pt x="230" y="175"/>
                    </a:lnTo>
                    <a:lnTo>
                      <a:pt x="284" y="180"/>
                    </a:lnTo>
                    <a:lnTo>
                      <a:pt x="333" y="185"/>
                    </a:lnTo>
                    <a:lnTo>
                      <a:pt x="333" y="175"/>
                    </a:lnTo>
                    <a:lnTo>
                      <a:pt x="279" y="175"/>
                    </a:lnTo>
                    <a:lnTo>
                      <a:pt x="225" y="164"/>
                    </a:lnTo>
                    <a:lnTo>
                      <a:pt x="171" y="154"/>
                    </a:lnTo>
                    <a:lnTo>
                      <a:pt x="127" y="138"/>
                    </a:lnTo>
                    <a:lnTo>
                      <a:pt x="88" y="111"/>
                    </a:lnTo>
                    <a:lnTo>
                      <a:pt x="54" y="90"/>
                    </a:lnTo>
                    <a:lnTo>
                      <a:pt x="34" y="63"/>
                    </a:lnTo>
                    <a:lnTo>
                      <a:pt x="19" y="32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9" name="Freeform 348"/>
              <p:cNvSpPr>
                <a:spLocks/>
              </p:cNvSpPr>
              <p:nvPr/>
            </p:nvSpPr>
            <p:spPr bwMode="auto">
              <a:xfrm>
                <a:off x="432" y="2965"/>
                <a:ext cx="319" cy="175"/>
              </a:xfrm>
              <a:custGeom>
                <a:avLst/>
                <a:gdLst>
                  <a:gd name="T0" fmla="*/ 0 w 319"/>
                  <a:gd name="T1" fmla="*/ 0 h 175"/>
                  <a:gd name="T2" fmla="*/ 5 w 319"/>
                  <a:gd name="T3" fmla="*/ 32 h 175"/>
                  <a:gd name="T4" fmla="*/ 20 w 319"/>
                  <a:gd name="T5" fmla="*/ 63 h 175"/>
                  <a:gd name="T6" fmla="*/ 40 w 319"/>
                  <a:gd name="T7" fmla="*/ 90 h 175"/>
                  <a:gd name="T8" fmla="*/ 74 w 319"/>
                  <a:gd name="T9" fmla="*/ 111 h 175"/>
                  <a:gd name="T10" fmla="*/ 113 w 319"/>
                  <a:gd name="T11" fmla="*/ 138 h 175"/>
                  <a:gd name="T12" fmla="*/ 157 w 319"/>
                  <a:gd name="T13" fmla="*/ 154 h 175"/>
                  <a:gd name="T14" fmla="*/ 211 w 319"/>
                  <a:gd name="T15" fmla="*/ 164 h 175"/>
                  <a:gd name="T16" fmla="*/ 265 w 319"/>
                  <a:gd name="T17" fmla="*/ 175 h 175"/>
                  <a:gd name="T18" fmla="*/ 319 w 319"/>
                  <a:gd name="T19" fmla="*/ 175 h 175"/>
                  <a:gd name="T20" fmla="*/ 319 w 319"/>
                  <a:gd name="T21" fmla="*/ 169 h 175"/>
                  <a:gd name="T22" fmla="*/ 265 w 319"/>
                  <a:gd name="T23" fmla="*/ 164 h 175"/>
                  <a:gd name="T24" fmla="*/ 216 w 319"/>
                  <a:gd name="T25" fmla="*/ 159 h 175"/>
                  <a:gd name="T26" fmla="*/ 167 w 319"/>
                  <a:gd name="T27" fmla="*/ 148 h 175"/>
                  <a:gd name="T28" fmla="*/ 123 w 319"/>
                  <a:gd name="T29" fmla="*/ 127 h 175"/>
                  <a:gd name="T30" fmla="*/ 84 w 319"/>
                  <a:gd name="T31" fmla="*/ 111 h 175"/>
                  <a:gd name="T32" fmla="*/ 54 w 319"/>
                  <a:gd name="T33" fmla="*/ 85 h 175"/>
                  <a:gd name="T34" fmla="*/ 30 w 319"/>
                  <a:gd name="T35" fmla="*/ 58 h 175"/>
                  <a:gd name="T36" fmla="*/ 20 w 319"/>
                  <a:gd name="T37" fmla="*/ 32 h 175"/>
                  <a:gd name="T38" fmla="*/ 15 w 319"/>
                  <a:gd name="T39" fmla="*/ 0 h 175"/>
                  <a:gd name="T40" fmla="*/ 0 w 319"/>
                  <a:gd name="T41" fmla="*/ 0 h 17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9" h="175">
                    <a:moveTo>
                      <a:pt x="0" y="0"/>
                    </a:moveTo>
                    <a:lnTo>
                      <a:pt x="5" y="32"/>
                    </a:lnTo>
                    <a:lnTo>
                      <a:pt x="20" y="63"/>
                    </a:lnTo>
                    <a:lnTo>
                      <a:pt x="40" y="90"/>
                    </a:lnTo>
                    <a:lnTo>
                      <a:pt x="74" y="111"/>
                    </a:lnTo>
                    <a:lnTo>
                      <a:pt x="113" y="138"/>
                    </a:lnTo>
                    <a:lnTo>
                      <a:pt x="157" y="154"/>
                    </a:lnTo>
                    <a:lnTo>
                      <a:pt x="211" y="164"/>
                    </a:lnTo>
                    <a:lnTo>
                      <a:pt x="265" y="175"/>
                    </a:lnTo>
                    <a:lnTo>
                      <a:pt x="319" y="175"/>
                    </a:lnTo>
                    <a:lnTo>
                      <a:pt x="319" y="169"/>
                    </a:lnTo>
                    <a:lnTo>
                      <a:pt x="265" y="164"/>
                    </a:lnTo>
                    <a:lnTo>
                      <a:pt x="216" y="159"/>
                    </a:lnTo>
                    <a:lnTo>
                      <a:pt x="167" y="148"/>
                    </a:lnTo>
                    <a:lnTo>
                      <a:pt x="123" y="127"/>
                    </a:lnTo>
                    <a:lnTo>
                      <a:pt x="84" y="111"/>
                    </a:lnTo>
                    <a:lnTo>
                      <a:pt x="54" y="85"/>
                    </a:lnTo>
                    <a:lnTo>
                      <a:pt x="30" y="58"/>
                    </a:lnTo>
                    <a:lnTo>
                      <a:pt x="20" y="3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B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0" name="Freeform 349"/>
              <p:cNvSpPr>
                <a:spLocks/>
              </p:cNvSpPr>
              <p:nvPr/>
            </p:nvSpPr>
            <p:spPr bwMode="auto">
              <a:xfrm>
                <a:off x="447" y="2965"/>
                <a:ext cx="304" cy="169"/>
              </a:xfrm>
              <a:custGeom>
                <a:avLst/>
                <a:gdLst>
                  <a:gd name="T0" fmla="*/ 0 w 304"/>
                  <a:gd name="T1" fmla="*/ 0 h 169"/>
                  <a:gd name="T2" fmla="*/ 5 w 304"/>
                  <a:gd name="T3" fmla="*/ 32 h 169"/>
                  <a:gd name="T4" fmla="*/ 15 w 304"/>
                  <a:gd name="T5" fmla="*/ 58 h 169"/>
                  <a:gd name="T6" fmla="*/ 39 w 304"/>
                  <a:gd name="T7" fmla="*/ 85 h 169"/>
                  <a:gd name="T8" fmla="*/ 69 w 304"/>
                  <a:gd name="T9" fmla="*/ 111 h 169"/>
                  <a:gd name="T10" fmla="*/ 108 w 304"/>
                  <a:gd name="T11" fmla="*/ 127 h 169"/>
                  <a:gd name="T12" fmla="*/ 152 w 304"/>
                  <a:gd name="T13" fmla="*/ 148 h 169"/>
                  <a:gd name="T14" fmla="*/ 201 w 304"/>
                  <a:gd name="T15" fmla="*/ 159 h 169"/>
                  <a:gd name="T16" fmla="*/ 250 w 304"/>
                  <a:gd name="T17" fmla="*/ 164 h 169"/>
                  <a:gd name="T18" fmla="*/ 304 w 304"/>
                  <a:gd name="T19" fmla="*/ 169 h 169"/>
                  <a:gd name="T20" fmla="*/ 304 w 304"/>
                  <a:gd name="T21" fmla="*/ 159 h 169"/>
                  <a:gd name="T22" fmla="*/ 255 w 304"/>
                  <a:gd name="T23" fmla="*/ 159 h 169"/>
                  <a:gd name="T24" fmla="*/ 206 w 304"/>
                  <a:gd name="T25" fmla="*/ 148 h 169"/>
                  <a:gd name="T26" fmla="*/ 157 w 304"/>
                  <a:gd name="T27" fmla="*/ 138 h 169"/>
                  <a:gd name="T28" fmla="*/ 118 w 304"/>
                  <a:gd name="T29" fmla="*/ 122 h 169"/>
                  <a:gd name="T30" fmla="*/ 83 w 304"/>
                  <a:gd name="T31" fmla="*/ 106 h 169"/>
                  <a:gd name="T32" fmla="*/ 54 w 304"/>
                  <a:gd name="T33" fmla="*/ 79 h 169"/>
                  <a:gd name="T34" fmla="*/ 30 w 304"/>
                  <a:gd name="T35" fmla="*/ 58 h 169"/>
                  <a:gd name="T36" fmla="*/ 20 w 304"/>
                  <a:gd name="T37" fmla="*/ 32 h 169"/>
                  <a:gd name="T38" fmla="*/ 15 w 304"/>
                  <a:gd name="T39" fmla="*/ 0 h 169"/>
                  <a:gd name="T40" fmla="*/ 0 w 304"/>
                  <a:gd name="T41" fmla="*/ 0 h 1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4" h="169">
                    <a:moveTo>
                      <a:pt x="0" y="0"/>
                    </a:moveTo>
                    <a:lnTo>
                      <a:pt x="5" y="32"/>
                    </a:lnTo>
                    <a:lnTo>
                      <a:pt x="15" y="58"/>
                    </a:lnTo>
                    <a:lnTo>
                      <a:pt x="39" y="85"/>
                    </a:lnTo>
                    <a:lnTo>
                      <a:pt x="69" y="111"/>
                    </a:lnTo>
                    <a:lnTo>
                      <a:pt x="108" y="127"/>
                    </a:lnTo>
                    <a:lnTo>
                      <a:pt x="152" y="148"/>
                    </a:lnTo>
                    <a:lnTo>
                      <a:pt x="201" y="159"/>
                    </a:lnTo>
                    <a:lnTo>
                      <a:pt x="250" y="164"/>
                    </a:lnTo>
                    <a:lnTo>
                      <a:pt x="304" y="169"/>
                    </a:lnTo>
                    <a:lnTo>
                      <a:pt x="304" y="159"/>
                    </a:lnTo>
                    <a:lnTo>
                      <a:pt x="255" y="159"/>
                    </a:lnTo>
                    <a:lnTo>
                      <a:pt x="206" y="148"/>
                    </a:lnTo>
                    <a:lnTo>
                      <a:pt x="157" y="138"/>
                    </a:lnTo>
                    <a:lnTo>
                      <a:pt x="118" y="122"/>
                    </a:lnTo>
                    <a:lnTo>
                      <a:pt x="83" y="106"/>
                    </a:lnTo>
                    <a:lnTo>
                      <a:pt x="54" y="79"/>
                    </a:lnTo>
                    <a:lnTo>
                      <a:pt x="30" y="58"/>
                    </a:lnTo>
                    <a:lnTo>
                      <a:pt x="20" y="32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1" name="Freeform 350"/>
              <p:cNvSpPr>
                <a:spLocks/>
              </p:cNvSpPr>
              <p:nvPr/>
            </p:nvSpPr>
            <p:spPr bwMode="auto">
              <a:xfrm>
                <a:off x="462" y="2965"/>
                <a:ext cx="289" cy="159"/>
              </a:xfrm>
              <a:custGeom>
                <a:avLst/>
                <a:gdLst>
                  <a:gd name="T0" fmla="*/ 0 w 289"/>
                  <a:gd name="T1" fmla="*/ 0 h 159"/>
                  <a:gd name="T2" fmla="*/ 5 w 289"/>
                  <a:gd name="T3" fmla="*/ 32 h 159"/>
                  <a:gd name="T4" fmla="*/ 15 w 289"/>
                  <a:gd name="T5" fmla="*/ 58 h 159"/>
                  <a:gd name="T6" fmla="*/ 39 w 289"/>
                  <a:gd name="T7" fmla="*/ 79 h 159"/>
                  <a:gd name="T8" fmla="*/ 68 w 289"/>
                  <a:gd name="T9" fmla="*/ 106 h 159"/>
                  <a:gd name="T10" fmla="*/ 103 w 289"/>
                  <a:gd name="T11" fmla="*/ 122 h 159"/>
                  <a:gd name="T12" fmla="*/ 142 w 289"/>
                  <a:gd name="T13" fmla="*/ 138 h 159"/>
                  <a:gd name="T14" fmla="*/ 191 w 289"/>
                  <a:gd name="T15" fmla="*/ 148 h 159"/>
                  <a:gd name="T16" fmla="*/ 240 w 289"/>
                  <a:gd name="T17" fmla="*/ 159 h 159"/>
                  <a:gd name="T18" fmla="*/ 289 w 289"/>
                  <a:gd name="T19" fmla="*/ 159 h 159"/>
                  <a:gd name="T20" fmla="*/ 289 w 289"/>
                  <a:gd name="T21" fmla="*/ 154 h 159"/>
                  <a:gd name="T22" fmla="*/ 240 w 289"/>
                  <a:gd name="T23" fmla="*/ 148 h 159"/>
                  <a:gd name="T24" fmla="*/ 196 w 289"/>
                  <a:gd name="T25" fmla="*/ 143 h 159"/>
                  <a:gd name="T26" fmla="*/ 152 w 289"/>
                  <a:gd name="T27" fmla="*/ 132 h 159"/>
                  <a:gd name="T28" fmla="*/ 113 w 289"/>
                  <a:gd name="T29" fmla="*/ 116 h 159"/>
                  <a:gd name="T30" fmla="*/ 78 w 289"/>
                  <a:gd name="T31" fmla="*/ 101 h 159"/>
                  <a:gd name="T32" fmla="*/ 49 w 289"/>
                  <a:gd name="T33" fmla="*/ 79 h 159"/>
                  <a:gd name="T34" fmla="*/ 29 w 289"/>
                  <a:gd name="T35" fmla="*/ 53 h 159"/>
                  <a:gd name="T36" fmla="*/ 15 w 289"/>
                  <a:gd name="T37" fmla="*/ 26 h 159"/>
                  <a:gd name="T38" fmla="*/ 15 w 289"/>
                  <a:gd name="T39" fmla="*/ 0 h 159"/>
                  <a:gd name="T40" fmla="*/ 0 w 289"/>
                  <a:gd name="T41" fmla="*/ 0 h 1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9" h="159">
                    <a:moveTo>
                      <a:pt x="0" y="0"/>
                    </a:moveTo>
                    <a:lnTo>
                      <a:pt x="5" y="32"/>
                    </a:lnTo>
                    <a:lnTo>
                      <a:pt x="15" y="58"/>
                    </a:lnTo>
                    <a:lnTo>
                      <a:pt x="39" y="79"/>
                    </a:lnTo>
                    <a:lnTo>
                      <a:pt x="68" y="106"/>
                    </a:lnTo>
                    <a:lnTo>
                      <a:pt x="103" y="122"/>
                    </a:lnTo>
                    <a:lnTo>
                      <a:pt x="142" y="138"/>
                    </a:lnTo>
                    <a:lnTo>
                      <a:pt x="191" y="148"/>
                    </a:lnTo>
                    <a:lnTo>
                      <a:pt x="240" y="159"/>
                    </a:lnTo>
                    <a:lnTo>
                      <a:pt x="289" y="159"/>
                    </a:lnTo>
                    <a:lnTo>
                      <a:pt x="289" y="154"/>
                    </a:lnTo>
                    <a:lnTo>
                      <a:pt x="240" y="148"/>
                    </a:lnTo>
                    <a:lnTo>
                      <a:pt x="196" y="143"/>
                    </a:lnTo>
                    <a:lnTo>
                      <a:pt x="152" y="132"/>
                    </a:lnTo>
                    <a:lnTo>
                      <a:pt x="113" y="116"/>
                    </a:lnTo>
                    <a:lnTo>
                      <a:pt x="78" y="101"/>
                    </a:lnTo>
                    <a:lnTo>
                      <a:pt x="49" y="79"/>
                    </a:lnTo>
                    <a:lnTo>
                      <a:pt x="29" y="53"/>
                    </a:lnTo>
                    <a:lnTo>
                      <a:pt x="15" y="2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6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2" name="Freeform 351"/>
              <p:cNvSpPr>
                <a:spLocks/>
              </p:cNvSpPr>
              <p:nvPr/>
            </p:nvSpPr>
            <p:spPr bwMode="auto">
              <a:xfrm>
                <a:off x="477" y="2965"/>
                <a:ext cx="274" cy="154"/>
              </a:xfrm>
              <a:custGeom>
                <a:avLst/>
                <a:gdLst>
                  <a:gd name="T0" fmla="*/ 0 w 274"/>
                  <a:gd name="T1" fmla="*/ 0 h 154"/>
                  <a:gd name="T2" fmla="*/ 0 w 274"/>
                  <a:gd name="T3" fmla="*/ 26 h 154"/>
                  <a:gd name="T4" fmla="*/ 14 w 274"/>
                  <a:gd name="T5" fmla="*/ 53 h 154"/>
                  <a:gd name="T6" fmla="*/ 34 w 274"/>
                  <a:gd name="T7" fmla="*/ 79 h 154"/>
                  <a:gd name="T8" fmla="*/ 63 w 274"/>
                  <a:gd name="T9" fmla="*/ 101 h 154"/>
                  <a:gd name="T10" fmla="*/ 98 w 274"/>
                  <a:gd name="T11" fmla="*/ 116 h 154"/>
                  <a:gd name="T12" fmla="*/ 137 w 274"/>
                  <a:gd name="T13" fmla="*/ 132 h 154"/>
                  <a:gd name="T14" fmla="*/ 181 w 274"/>
                  <a:gd name="T15" fmla="*/ 143 h 154"/>
                  <a:gd name="T16" fmla="*/ 225 w 274"/>
                  <a:gd name="T17" fmla="*/ 148 h 154"/>
                  <a:gd name="T18" fmla="*/ 274 w 274"/>
                  <a:gd name="T19" fmla="*/ 154 h 154"/>
                  <a:gd name="T20" fmla="*/ 274 w 274"/>
                  <a:gd name="T21" fmla="*/ 143 h 154"/>
                  <a:gd name="T22" fmla="*/ 230 w 274"/>
                  <a:gd name="T23" fmla="*/ 143 h 154"/>
                  <a:gd name="T24" fmla="*/ 186 w 274"/>
                  <a:gd name="T25" fmla="*/ 138 h 154"/>
                  <a:gd name="T26" fmla="*/ 142 w 274"/>
                  <a:gd name="T27" fmla="*/ 127 h 154"/>
                  <a:gd name="T28" fmla="*/ 107 w 274"/>
                  <a:gd name="T29" fmla="*/ 111 h 154"/>
                  <a:gd name="T30" fmla="*/ 73 w 274"/>
                  <a:gd name="T31" fmla="*/ 95 h 154"/>
                  <a:gd name="T32" fmla="*/ 49 w 274"/>
                  <a:gd name="T33" fmla="*/ 74 h 154"/>
                  <a:gd name="T34" fmla="*/ 29 w 274"/>
                  <a:gd name="T35" fmla="*/ 53 h 154"/>
                  <a:gd name="T36" fmla="*/ 14 w 274"/>
                  <a:gd name="T37" fmla="*/ 26 h 154"/>
                  <a:gd name="T38" fmla="*/ 14 w 274"/>
                  <a:gd name="T39" fmla="*/ 0 h 154"/>
                  <a:gd name="T40" fmla="*/ 0 w 274"/>
                  <a:gd name="T41" fmla="*/ 0 h 15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74" h="154">
                    <a:moveTo>
                      <a:pt x="0" y="0"/>
                    </a:moveTo>
                    <a:lnTo>
                      <a:pt x="0" y="26"/>
                    </a:lnTo>
                    <a:lnTo>
                      <a:pt x="14" y="53"/>
                    </a:lnTo>
                    <a:lnTo>
                      <a:pt x="34" y="79"/>
                    </a:lnTo>
                    <a:lnTo>
                      <a:pt x="63" y="101"/>
                    </a:lnTo>
                    <a:lnTo>
                      <a:pt x="98" y="116"/>
                    </a:lnTo>
                    <a:lnTo>
                      <a:pt x="137" y="132"/>
                    </a:lnTo>
                    <a:lnTo>
                      <a:pt x="181" y="143"/>
                    </a:lnTo>
                    <a:lnTo>
                      <a:pt x="225" y="148"/>
                    </a:lnTo>
                    <a:lnTo>
                      <a:pt x="274" y="154"/>
                    </a:lnTo>
                    <a:lnTo>
                      <a:pt x="274" y="143"/>
                    </a:lnTo>
                    <a:lnTo>
                      <a:pt x="230" y="143"/>
                    </a:lnTo>
                    <a:lnTo>
                      <a:pt x="186" y="138"/>
                    </a:lnTo>
                    <a:lnTo>
                      <a:pt x="142" y="127"/>
                    </a:lnTo>
                    <a:lnTo>
                      <a:pt x="107" y="111"/>
                    </a:lnTo>
                    <a:lnTo>
                      <a:pt x="73" y="95"/>
                    </a:lnTo>
                    <a:lnTo>
                      <a:pt x="49" y="74"/>
                    </a:lnTo>
                    <a:lnTo>
                      <a:pt x="29" y="53"/>
                    </a:lnTo>
                    <a:lnTo>
                      <a:pt x="14" y="2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3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3" name="Freeform 352"/>
              <p:cNvSpPr>
                <a:spLocks/>
              </p:cNvSpPr>
              <p:nvPr/>
            </p:nvSpPr>
            <p:spPr bwMode="auto">
              <a:xfrm>
                <a:off x="491" y="2965"/>
                <a:ext cx="260" cy="143"/>
              </a:xfrm>
              <a:custGeom>
                <a:avLst/>
                <a:gdLst>
                  <a:gd name="T0" fmla="*/ 0 w 260"/>
                  <a:gd name="T1" fmla="*/ 0 h 143"/>
                  <a:gd name="T2" fmla="*/ 0 w 260"/>
                  <a:gd name="T3" fmla="*/ 26 h 143"/>
                  <a:gd name="T4" fmla="*/ 15 w 260"/>
                  <a:gd name="T5" fmla="*/ 53 h 143"/>
                  <a:gd name="T6" fmla="*/ 35 w 260"/>
                  <a:gd name="T7" fmla="*/ 74 h 143"/>
                  <a:gd name="T8" fmla="*/ 59 w 260"/>
                  <a:gd name="T9" fmla="*/ 95 h 143"/>
                  <a:gd name="T10" fmla="*/ 93 w 260"/>
                  <a:gd name="T11" fmla="*/ 111 h 143"/>
                  <a:gd name="T12" fmla="*/ 128 w 260"/>
                  <a:gd name="T13" fmla="*/ 127 h 143"/>
                  <a:gd name="T14" fmla="*/ 172 w 260"/>
                  <a:gd name="T15" fmla="*/ 138 h 143"/>
                  <a:gd name="T16" fmla="*/ 216 w 260"/>
                  <a:gd name="T17" fmla="*/ 143 h 143"/>
                  <a:gd name="T18" fmla="*/ 260 w 260"/>
                  <a:gd name="T19" fmla="*/ 143 h 143"/>
                  <a:gd name="T20" fmla="*/ 260 w 260"/>
                  <a:gd name="T21" fmla="*/ 138 h 143"/>
                  <a:gd name="T22" fmla="*/ 211 w 260"/>
                  <a:gd name="T23" fmla="*/ 132 h 143"/>
                  <a:gd name="T24" fmla="*/ 167 w 260"/>
                  <a:gd name="T25" fmla="*/ 127 h 143"/>
                  <a:gd name="T26" fmla="*/ 123 w 260"/>
                  <a:gd name="T27" fmla="*/ 111 h 143"/>
                  <a:gd name="T28" fmla="*/ 84 w 260"/>
                  <a:gd name="T29" fmla="*/ 95 h 143"/>
                  <a:gd name="T30" fmla="*/ 54 w 260"/>
                  <a:gd name="T31" fmla="*/ 74 h 143"/>
                  <a:gd name="T32" fmla="*/ 30 w 260"/>
                  <a:gd name="T33" fmla="*/ 53 h 143"/>
                  <a:gd name="T34" fmla="*/ 20 w 260"/>
                  <a:gd name="T35" fmla="*/ 26 h 143"/>
                  <a:gd name="T36" fmla="*/ 15 w 260"/>
                  <a:gd name="T37" fmla="*/ 0 h 143"/>
                  <a:gd name="T38" fmla="*/ 0 w 260"/>
                  <a:gd name="T39" fmla="*/ 0 h 14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0" h="143">
                    <a:moveTo>
                      <a:pt x="0" y="0"/>
                    </a:moveTo>
                    <a:lnTo>
                      <a:pt x="0" y="26"/>
                    </a:lnTo>
                    <a:lnTo>
                      <a:pt x="15" y="53"/>
                    </a:lnTo>
                    <a:lnTo>
                      <a:pt x="35" y="74"/>
                    </a:lnTo>
                    <a:lnTo>
                      <a:pt x="59" y="95"/>
                    </a:lnTo>
                    <a:lnTo>
                      <a:pt x="93" y="111"/>
                    </a:lnTo>
                    <a:lnTo>
                      <a:pt x="128" y="127"/>
                    </a:lnTo>
                    <a:lnTo>
                      <a:pt x="172" y="138"/>
                    </a:lnTo>
                    <a:lnTo>
                      <a:pt x="216" y="143"/>
                    </a:lnTo>
                    <a:lnTo>
                      <a:pt x="260" y="143"/>
                    </a:lnTo>
                    <a:lnTo>
                      <a:pt x="260" y="138"/>
                    </a:lnTo>
                    <a:lnTo>
                      <a:pt x="211" y="132"/>
                    </a:lnTo>
                    <a:lnTo>
                      <a:pt x="167" y="127"/>
                    </a:lnTo>
                    <a:lnTo>
                      <a:pt x="123" y="111"/>
                    </a:lnTo>
                    <a:lnTo>
                      <a:pt x="84" y="95"/>
                    </a:lnTo>
                    <a:lnTo>
                      <a:pt x="54" y="74"/>
                    </a:lnTo>
                    <a:lnTo>
                      <a:pt x="30" y="53"/>
                    </a:lnTo>
                    <a:lnTo>
                      <a:pt x="20" y="2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1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4" name="Freeform 353"/>
              <p:cNvSpPr>
                <a:spLocks/>
              </p:cNvSpPr>
              <p:nvPr/>
            </p:nvSpPr>
            <p:spPr bwMode="auto">
              <a:xfrm>
                <a:off x="506" y="2965"/>
                <a:ext cx="245" cy="138"/>
              </a:xfrm>
              <a:custGeom>
                <a:avLst/>
                <a:gdLst>
                  <a:gd name="T0" fmla="*/ 0 w 245"/>
                  <a:gd name="T1" fmla="*/ 0 h 138"/>
                  <a:gd name="T2" fmla="*/ 5 w 245"/>
                  <a:gd name="T3" fmla="*/ 26 h 138"/>
                  <a:gd name="T4" fmla="*/ 15 w 245"/>
                  <a:gd name="T5" fmla="*/ 53 h 138"/>
                  <a:gd name="T6" fmla="*/ 39 w 245"/>
                  <a:gd name="T7" fmla="*/ 74 h 138"/>
                  <a:gd name="T8" fmla="*/ 69 w 245"/>
                  <a:gd name="T9" fmla="*/ 95 h 138"/>
                  <a:gd name="T10" fmla="*/ 108 w 245"/>
                  <a:gd name="T11" fmla="*/ 111 h 138"/>
                  <a:gd name="T12" fmla="*/ 152 w 245"/>
                  <a:gd name="T13" fmla="*/ 127 h 138"/>
                  <a:gd name="T14" fmla="*/ 196 w 245"/>
                  <a:gd name="T15" fmla="*/ 132 h 138"/>
                  <a:gd name="T16" fmla="*/ 245 w 245"/>
                  <a:gd name="T17" fmla="*/ 138 h 138"/>
                  <a:gd name="T18" fmla="*/ 245 w 245"/>
                  <a:gd name="T19" fmla="*/ 127 h 138"/>
                  <a:gd name="T20" fmla="*/ 201 w 245"/>
                  <a:gd name="T21" fmla="*/ 127 h 138"/>
                  <a:gd name="T22" fmla="*/ 157 w 245"/>
                  <a:gd name="T23" fmla="*/ 116 h 138"/>
                  <a:gd name="T24" fmla="*/ 118 w 245"/>
                  <a:gd name="T25" fmla="*/ 106 h 138"/>
                  <a:gd name="T26" fmla="*/ 83 w 245"/>
                  <a:gd name="T27" fmla="*/ 90 h 138"/>
                  <a:gd name="T28" fmla="*/ 54 w 245"/>
                  <a:gd name="T29" fmla="*/ 74 h 138"/>
                  <a:gd name="T30" fmla="*/ 29 w 245"/>
                  <a:gd name="T31" fmla="*/ 53 h 138"/>
                  <a:gd name="T32" fmla="*/ 15 w 245"/>
                  <a:gd name="T33" fmla="*/ 26 h 138"/>
                  <a:gd name="T34" fmla="*/ 15 w 245"/>
                  <a:gd name="T35" fmla="*/ 0 h 138"/>
                  <a:gd name="T36" fmla="*/ 0 w 245"/>
                  <a:gd name="T37" fmla="*/ 0 h 1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5" h="138">
                    <a:moveTo>
                      <a:pt x="0" y="0"/>
                    </a:moveTo>
                    <a:lnTo>
                      <a:pt x="5" y="26"/>
                    </a:lnTo>
                    <a:lnTo>
                      <a:pt x="15" y="53"/>
                    </a:lnTo>
                    <a:lnTo>
                      <a:pt x="39" y="74"/>
                    </a:lnTo>
                    <a:lnTo>
                      <a:pt x="69" y="95"/>
                    </a:lnTo>
                    <a:lnTo>
                      <a:pt x="108" y="111"/>
                    </a:lnTo>
                    <a:lnTo>
                      <a:pt x="152" y="127"/>
                    </a:lnTo>
                    <a:lnTo>
                      <a:pt x="196" y="132"/>
                    </a:lnTo>
                    <a:lnTo>
                      <a:pt x="245" y="138"/>
                    </a:lnTo>
                    <a:lnTo>
                      <a:pt x="245" y="127"/>
                    </a:lnTo>
                    <a:lnTo>
                      <a:pt x="201" y="127"/>
                    </a:lnTo>
                    <a:lnTo>
                      <a:pt x="157" y="116"/>
                    </a:lnTo>
                    <a:lnTo>
                      <a:pt x="118" y="106"/>
                    </a:lnTo>
                    <a:lnTo>
                      <a:pt x="83" y="90"/>
                    </a:lnTo>
                    <a:lnTo>
                      <a:pt x="54" y="74"/>
                    </a:lnTo>
                    <a:lnTo>
                      <a:pt x="29" y="53"/>
                    </a:lnTo>
                    <a:lnTo>
                      <a:pt x="15" y="2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F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5" name="Freeform 354"/>
              <p:cNvSpPr>
                <a:spLocks/>
              </p:cNvSpPr>
              <p:nvPr/>
            </p:nvSpPr>
            <p:spPr bwMode="auto">
              <a:xfrm>
                <a:off x="521" y="2965"/>
                <a:ext cx="230" cy="127"/>
              </a:xfrm>
              <a:custGeom>
                <a:avLst/>
                <a:gdLst>
                  <a:gd name="T0" fmla="*/ 0 w 230"/>
                  <a:gd name="T1" fmla="*/ 0 h 127"/>
                  <a:gd name="T2" fmla="*/ 0 w 230"/>
                  <a:gd name="T3" fmla="*/ 26 h 127"/>
                  <a:gd name="T4" fmla="*/ 14 w 230"/>
                  <a:gd name="T5" fmla="*/ 53 h 127"/>
                  <a:gd name="T6" fmla="*/ 39 w 230"/>
                  <a:gd name="T7" fmla="*/ 74 h 127"/>
                  <a:gd name="T8" fmla="*/ 68 w 230"/>
                  <a:gd name="T9" fmla="*/ 90 h 127"/>
                  <a:gd name="T10" fmla="*/ 103 w 230"/>
                  <a:gd name="T11" fmla="*/ 106 h 127"/>
                  <a:gd name="T12" fmla="*/ 142 w 230"/>
                  <a:gd name="T13" fmla="*/ 116 h 127"/>
                  <a:gd name="T14" fmla="*/ 186 w 230"/>
                  <a:gd name="T15" fmla="*/ 127 h 127"/>
                  <a:gd name="T16" fmla="*/ 230 w 230"/>
                  <a:gd name="T17" fmla="*/ 127 h 127"/>
                  <a:gd name="T18" fmla="*/ 230 w 230"/>
                  <a:gd name="T19" fmla="*/ 122 h 127"/>
                  <a:gd name="T20" fmla="*/ 191 w 230"/>
                  <a:gd name="T21" fmla="*/ 116 h 127"/>
                  <a:gd name="T22" fmla="*/ 147 w 230"/>
                  <a:gd name="T23" fmla="*/ 111 h 127"/>
                  <a:gd name="T24" fmla="*/ 107 w 230"/>
                  <a:gd name="T25" fmla="*/ 101 h 127"/>
                  <a:gd name="T26" fmla="*/ 78 w 230"/>
                  <a:gd name="T27" fmla="*/ 85 h 127"/>
                  <a:gd name="T28" fmla="*/ 49 w 230"/>
                  <a:gd name="T29" fmla="*/ 69 h 127"/>
                  <a:gd name="T30" fmla="*/ 29 w 230"/>
                  <a:gd name="T31" fmla="*/ 47 h 127"/>
                  <a:gd name="T32" fmla="*/ 14 w 230"/>
                  <a:gd name="T33" fmla="*/ 26 h 127"/>
                  <a:gd name="T34" fmla="*/ 14 w 230"/>
                  <a:gd name="T35" fmla="*/ 0 h 127"/>
                  <a:gd name="T36" fmla="*/ 0 w 230"/>
                  <a:gd name="T37" fmla="*/ 0 h 1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0" h="127">
                    <a:moveTo>
                      <a:pt x="0" y="0"/>
                    </a:moveTo>
                    <a:lnTo>
                      <a:pt x="0" y="26"/>
                    </a:lnTo>
                    <a:lnTo>
                      <a:pt x="14" y="53"/>
                    </a:lnTo>
                    <a:lnTo>
                      <a:pt x="39" y="74"/>
                    </a:lnTo>
                    <a:lnTo>
                      <a:pt x="68" y="90"/>
                    </a:lnTo>
                    <a:lnTo>
                      <a:pt x="103" y="106"/>
                    </a:lnTo>
                    <a:lnTo>
                      <a:pt x="142" y="116"/>
                    </a:lnTo>
                    <a:lnTo>
                      <a:pt x="186" y="127"/>
                    </a:lnTo>
                    <a:lnTo>
                      <a:pt x="230" y="127"/>
                    </a:lnTo>
                    <a:lnTo>
                      <a:pt x="230" y="122"/>
                    </a:lnTo>
                    <a:lnTo>
                      <a:pt x="191" y="116"/>
                    </a:lnTo>
                    <a:lnTo>
                      <a:pt x="147" y="111"/>
                    </a:lnTo>
                    <a:lnTo>
                      <a:pt x="107" y="101"/>
                    </a:lnTo>
                    <a:lnTo>
                      <a:pt x="78" y="85"/>
                    </a:lnTo>
                    <a:lnTo>
                      <a:pt x="49" y="69"/>
                    </a:lnTo>
                    <a:lnTo>
                      <a:pt x="29" y="47"/>
                    </a:lnTo>
                    <a:lnTo>
                      <a:pt x="14" y="2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6" name="Freeform 355"/>
              <p:cNvSpPr>
                <a:spLocks/>
              </p:cNvSpPr>
              <p:nvPr/>
            </p:nvSpPr>
            <p:spPr bwMode="auto">
              <a:xfrm>
                <a:off x="535" y="2965"/>
                <a:ext cx="216" cy="122"/>
              </a:xfrm>
              <a:custGeom>
                <a:avLst/>
                <a:gdLst>
                  <a:gd name="T0" fmla="*/ 0 w 216"/>
                  <a:gd name="T1" fmla="*/ 0 h 122"/>
                  <a:gd name="T2" fmla="*/ 0 w 216"/>
                  <a:gd name="T3" fmla="*/ 26 h 122"/>
                  <a:gd name="T4" fmla="*/ 15 w 216"/>
                  <a:gd name="T5" fmla="*/ 47 h 122"/>
                  <a:gd name="T6" fmla="*/ 35 w 216"/>
                  <a:gd name="T7" fmla="*/ 69 h 122"/>
                  <a:gd name="T8" fmla="*/ 64 w 216"/>
                  <a:gd name="T9" fmla="*/ 85 h 122"/>
                  <a:gd name="T10" fmla="*/ 93 w 216"/>
                  <a:gd name="T11" fmla="*/ 101 h 122"/>
                  <a:gd name="T12" fmla="*/ 133 w 216"/>
                  <a:gd name="T13" fmla="*/ 111 h 122"/>
                  <a:gd name="T14" fmla="*/ 177 w 216"/>
                  <a:gd name="T15" fmla="*/ 116 h 122"/>
                  <a:gd name="T16" fmla="*/ 216 w 216"/>
                  <a:gd name="T17" fmla="*/ 122 h 122"/>
                  <a:gd name="T18" fmla="*/ 216 w 216"/>
                  <a:gd name="T19" fmla="*/ 111 h 122"/>
                  <a:gd name="T20" fmla="*/ 177 w 216"/>
                  <a:gd name="T21" fmla="*/ 111 h 122"/>
                  <a:gd name="T22" fmla="*/ 138 w 216"/>
                  <a:gd name="T23" fmla="*/ 106 h 122"/>
                  <a:gd name="T24" fmla="*/ 103 w 216"/>
                  <a:gd name="T25" fmla="*/ 95 h 122"/>
                  <a:gd name="T26" fmla="*/ 74 w 216"/>
                  <a:gd name="T27" fmla="*/ 79 h 122"/>
                  <a:gd name="T28" fmla="*/ 49 w 216"/>
                  <a:gd name="T29" fmla="*/ 63 h 122"/>
                  <a:gd name="T30" fmla="*/ 30 w 216"/>
                  <a:gd name="T31" fmla="*/ 42 h 122"/>
                  <a:gd name="T32" fmla="*/ 15 w 216"/>
                  <a:gd name="T33" fmla="*/ 21 h 122"/>
                  <a:gd name="T34" fmla="*/ 15 w 216"/>
                  <a:gd name="T35" fmla="*/ 0 h 122"/>
                  <a:gd name="T36" fmla="*/ 0 w 216"/>
                  <a:gd name="T37" fmla="*/ 0 h 1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" h="122">
                    <a:moveTo>
                      <a:pt x="0" y="0"/>
                    </a:moveTo>
                    <a:lnTo>
                      <a:pt x="0" y="26"/>
                    </a:lnTo>
                    <a:lnTo>
                      <a:pt x="15" y="47"/>
                    </a:lnTo>
                    <a:lnTo>
                      <a:pt x="35" y="69"/>
                    </a:lnTo>
                    <a:lnTo>
                      <a:pt x="64" y="85"/>
                    </a:lnTo>
                    <a:lnTo>
                      <a:pt x="93" y="101"/>
                    </a:lnTo>
                    <a:lnTo>
                      <a:pt x="133" y="111"/>
                    </a:lnTo>
                    <a:lnTo>
                      <a:pt x="177" y="116"/>
                    </a:lnTo>
                    <a:lnTo>
                      <a:pt x="216" y="122"/>
                    </a:lnTo>
                    <a:lnTo>
                      <a:pt x="216" y="111"/>
                    </a:lnTo>
                    <a:lnTo>
                      <a:pt x="177" y="111"/>
                    </a:lnTo>
                    <a:lnTo>
                      <a:pt x="138" y="106"/>
                    </a:lnTo>
                    <a:lnTo>
                      <a:pt x="103" y="95"/>
                    </a:lnTo>
                    <a:lnTo>
                      <a:pt x="74" y="79"/>
                    </a:lnTo>
                    <a:lnTo>
                      <a:pt x="49" y="63"/>
                    </a:lnTo>
                    <a:lnTo>
                      <a:pt x="30" y="42"/>
                    </a:lnTo>
                    <a:lnTo>
                      <a:pt x="15" y="21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B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7" name="Freeform 356"/>
              <p:cNvSpPr>
                <a:spLocks/>
              </p:cNvSpPr>
              <p:nvPr/>
            </p:nvSpPr>
            <p:spPr bwMode="auto">
              <a:xfrm>
                <a:off x="550" y="2965"/>
                <a:ext cx="201" cy="111"/>
              </a:xfrm>
              <a:custGeom>
                <a:avLst/>
                <a:gdLst>
                  <a:gd name="T0" fmla="*/ 0 w 201"/>
                  <a:gd name="T1" fmla="*/ 0 h 111"/>
                  <a:gd name="T2" fmla="*/ 0 w 201"/>
                  <a:gd name="T3" fmla="*/ 21 h 111"/>
                  <a:gd name="T4" fmla="*/ 15 w 201"/>
                  <a:gd name="T5" fmla="*/ 42 h 111"/>
                  <a:gd name="T6" fmla="*/ 34 w 201"/>
                  <a:gd name="T7" fmla="*/ 63 h 111"/>
                  <a:gd name="T8" fmla="*/ 59 w 201"/>
                  <a:gd name="T9" fmla="*/ 79 h 111"/>
                  <a:gd name="T10" fmla="*/ 88 w 201"/>
                  <a:gd name="T11" fmla="*/ 95 h 111"/>
                  <a:gd name="T12" fmla="*/ 123 w 201"/>
                  <a:gd name="T13" fmla="*/ 106 h 111"/>
                  <a:gd name="T14" fmla="*/ 162 w 201"/>
                  <a:gd name="T15" fmla="*/ 111 h 111"/>
                  <a:gd name="T16" fmla="*/ 201 w 201"/>
                  <a:gd name="T17" fmla="*/ 111 h 111"/>
                  <a:gd name="T18" fmla="*/ 201 w 201"/>
                  <a:gd name="T19" fmla="*/ 106 h 111"/>
                  <a:gd name="T20" fmla="*/ 162 w 201"/>
                  <a:gd name="T21" fmla="*/ 101 h 111"/>
                  <a:gd name="T22" fmla="*/ 118 w 201"/>
                  <a:gd name="T23" fmla="*/ 95 h 111"/>
                  <a:gd name="T24" fmla="*/ 83 w 201"/>
                  <a:gd name="T25" fmla="*/ 85 h 111"/>
                  <a:gd name="T26" fmla="*/ 54 w 201"/>
                  <a:gd name="T27" fmla="*/ 63 h 111"/>
                  <a:gd name="T28" fmla="*/ 29 w 201"/>
                  <a:gd name="T29" fmla="*/ 47 h 111"/>
                  <a:gd name="T30" fmla="*/ 15 w 201"/>
                  <a:gd name="T31" fmla="*/ 26 h 111"/>
                  <a:gd name="T32" fmla="*/ 10 w 201"/>
                  <a:gd name="T33" fmla="*/ 0 h 111"/>
                  <a:gd name="T34" fmla="*/ 0 w 201"/>
                  <a:gd name="T35" fmla="*/ 0 h 1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1" h="111">
                    <a:moveTo>
                      <a:pt x="0" y="0"/>
                    </a:moveTo>
                    <a:lnTo>
                      <a:pt x="0" y="21"/>
                    </a:lnTo>
                    <a:lnTo>
                      <a:pt x="15" y="42"/>
                    </a:lnTo>
                    <a:lnTo>
                      <a:pt x="34" y="63"/>
                    </a:lnTo>
                    <a:lnTo>
                      <a:pt x="59" y="79"/>
                    </a:lnTo>
                    <a:lnTo>
                      <a:pt x="88" y="95"/>
                    </a:lnTo>
                    <a:lnTo>
                      <a:pt x="123" y="106"/>
                    </a:lnTo>
                    <a:lnTo>
                      <a:pt x="162" y="111"/>
                    </a:lnTo>
                    <a:lnTo>
                      <a:pt x="201" y="111"/>
                    </a:lnTo>
                    <a:lnTo>
                      <a:pt x="201" y="106"/>
                    </a:lnTo>
                    <a:lnTo>
                      <a:pt x="162" y="101"/>
                    </a:lnTo>
                    <a:lnTo>
                      <a:pt x="118" y="95"/>
                    </a:lnTo>
                    <a:lnTo>
                      <a:pt x="83" y="85"/>
                    </a:lnTo>
                    <a:lnTo>
                      <a:pt x="54" y="63"/>
                    </a:lnTo>
                    <a:lnTo>
                      <a:pt x="29" y="47"/>
                    </a:lnTo>
                    <a:lnTo>
                      <a:pt x="15" y="26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A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8" name="Freeform 357"/>
              <p:cNvSpPr>
                <a:spLocks/>
              </p:cNvSpPr>
              <p:nvPr/>
            </p:nvSpPr>
            <p:spPr bwMode="auto">
              <a:xfrm>
                <a:off x="560" y="2965"/>
                <a:ext cx="191" cy="106"/>
              </a:xfrm>
              <a:custGeom>
                <a:avLst/>
                <a:gdLst>
                  <a:gd name="T0" fmla="*/ 0 w 191"/>
                  <a:gd name="T1" fmla="*/ 0 h 106"/>
                  <a:gd name="T2" fmla="*/ 5 w 191"/>
                  <a:gd name="T3" fmla="*/ 26 h 106"/>
                  <a:gd name="T4" fmla="*/ 19 w 191"/>
                  <a:gd name="T5" fmla="*/ 47 h 106"/>
                  <a:gd name="T6" fmla="*/ 44 w 191"/>
                  <a:gd name="T7" fmla="*/ 63 h 106"/>
                  <a:gd name="T8" fmla="*/ 73 w 191"/>
                  <a:gd name="T9" fmla="*/ 85 h 106"/>
                  <a:gd name="T10" fmla="*/ 108 w 191"/>
                  <a:gd name="T11" fmla="*/ 95 h 106"/>
                  <a:gd name="T12" fmla="*/ 152 w 191"/>
                  <a:gd name="T13" fmla="*/ 101 h 106"/>
                  <a:gd name="T14" fmla="*/ 191 w 191"/>
                  <a:gd name="T15" fmla="*/ 106 h 106"/>
                  <a:gd name="T16" fmla="*/ 191 w 191"/>
                  <a:gd name="T17" fmla="*/ 95 h 106"/>
                  <a:gd name="T18" fmla="*/ 152 w 191"/>
                  <a:gd name="T19" fmla="*/ 95 h 106"/>
                  <a:gd name="T20" fmla="*/ 117 w 191"/>
                  <a:gd name="T21" fmla="*/ 90 h 106"/>
                  <a:gd name="T22" fmla="*/ 83 w 191"/>
                  <a:gd name="T23" fmla="*/ 74 h 106"/>
                  <a:gd name="T24" fmla="*/ 54 w 191"/>
                  <a:gd name="T25" fmla="*/ 63 h 106"/>
                  <a:gd name="T26" fmla="*/ 34 w 191"/>
                  <a:gd name="T27" fmla="*/ 42 h 106"/>
                  <a:gd name="T28" fmla="*/ 19 w 191"/>
                  <a:gd name="T29" fmla="*/ 21 h 106"/>
                  <a:gd name="T30" fmla="*/ 15 w 191"/>
                  <a:gd name="T31" fmla="*/ 0 h 106"/>
                  <a:gd name="T32" fmla="*/ 0 w 191"/>
                  <a:gd name="T33" fmla="*/ 0 h 10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1" h="106">
                    <a:moveTo>
                      <a:pt x="0" y="0"/>
                    </a:moveTo>
                    <a:lnTo>
                      <a:pt x="5" y="26"/>
                    </a:lnTo>
                    <a:lnTo>
                      <a:pt x="19" y="47"/>
                    </a:lnTo>
                    <a:lnTo>
                      <a:pt x="44" y="63"/>
                    </a:lnTo>
                    <a:lnTo>
                      <a:pt x="73" y="85"/>
                    </a:lnTo>
                    <a:lnTo>
                      <a:pt x="108" y="95"/>
                    </a:lnTo>
                    <a:lnTo>
                      <a:pt x="152" y="101"/>
                    </a:lnTo>
                    <a:lnTo>
                      <a:pt x="191" y="106"/>
                    </a:lnTo>
                    <a:lnTo>
                      <a:pt x="191" y="95"/>
                    </a:lnTo>
                    <a:lnTo>
                      <a:pt x="152" y="95"/>
                    </a:lnTo>
                    <a:lnTo>
                      <a:pt x="117" y="90"/>
                    </a:lnTo>
                    <a:lnTo>
                      <a:pt x="83" y="74"/>
                    </a:lnTo>
                    <a:lnTo>
                      <a:pt x="54" y="63"/>
                    </a:lnTo>
                    <a:lnTo>
                      <a:pt x="34" y="42"/>
                    </a:lnTo>
                    <a:lnTo>
                      <a:pt x="19" y="21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8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9" name="Freeform 358"/>
              <p:cNvSpPr>
                <a:spLocks/>
              </p:cNvSpPr>
              <p:nvPr/>
            </p:nvSpPr>
            <p:spPr bwMode="auto">
              <a:xfrm>
                <a:off x="575" y="2965"/>
                <a:ext cx="176" cy="95"/>
              </a:xfrm>
              <a:custGeom>
                <a:avLst/>
                <a:gdLst>
                  <a:gd name="T0" fmla="*/ 0 w 176"/>
                  <a:gd name="T1" fmla="*/ 0 h 95"/>
                  <a:gd name="T2" fmla="*/ 4 w 176"/>
                  <a:gd name="T3" fmla="*/ 21 h 95"/>
                  <a:gd name="T4" fmla="*/ 19 w 176"/>
                  <a:gd name="T5" fmla="*/ 42 h 95"/>
                  <a:gd name="T6" fmla="*/ 39 w 176"/>
                  <a:gd name="T7" fmla="*/ 63 h 95"/>
                  <a:gd name="T8" fmla="*/ 68 w 176"/>
                  <a:gd name="T9" fmla="*/ 74 h 95"/>
                  <a:gd name="T10" fmla="*/ 102 w 176"/>
                  <a:gd name="T11" fmla="*/ 90 h 95"/>
                  <a:gd name="T12" fmla="*/ 137 w 176"/>
                  <a:gd name="T13" fmla="*/ 95 h 95"/>
                  <a:gd name="T14" fmla="*/ 176 w 176"/>
                  <a:gd name="T15" fmla="*/ 95 h 95"/>
                  <a:gd name="T16" fmla="*/ 176 w 176"/>
                  <a:gd name="T17" fmla="*/ 90 h 95"/>
                  <a:gd name="T18" fmla="*/ 142 w 176"/>
                  <a:gd name="T19" fmla="*/ 85 h 95"/>
                  <a:gd name="T20" fmla="*/ 107 w 176"/>
                  <a:gd name="T21" fmla="*/ 79 h 95"/>
                  <a:gd name="T22" fmla="*/ 78 w 176"/>
                  <a:gd name="T23" fmla="*/ 69 h 95"/>
                  <a:gd name="T24" fmla="*/ 53 w 176"/>
                  <a:gd name="T25" fmla="*/ 58 h 95"/>
                  <a:gd name="T26" fmla="*/ 34 w 176"/>
                  <a:gd name="T27" fmla="*/ 37 h 95"/>
                  <a:gd name="T28" fmla="*/ 19 w 176"/>
                  <a:gd name="T29" fmla="*/ 21 h 95"/>
                  <a:gd name="T30" fmla="*/ 14 w 176"/>
                  <a:gd name="T31" fmla="*/ 0 h 95"/>
                  <a:gd name="T32" fmla="*/ 0 w 176"/>
                  <a:gd name="T33" fmla="*/ 0 h 9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6" h="95">
                    <a:moveTo>
                      <a:pt x="0" y="0"/>
                    </a:moveTo>
                    <a:lnTo>
                      <a:pt x="4" y="21"/>
                    </a:lnTo>
                    <a:lnTo>
                      <a:pt x="19" y="42"/>
                    </a:lnTo>
                    <a:lnTo>
                      <a:pt x="39" y="63"/>
                    </a:lnTo>
                    <a:lnTo>
                      <a:pt x="68" y="74"/>
                    </a:lnTo>
                    <a:lnTo>
                      <a:pt x="102" y="90"/>
                    </a:lnTo>
                    <a:lnTo>
                      <a:pt x="137" y="95"/>
                    </a:lnTo>
                    <a:lnTo>
                      <a:pt x="176" y="95"/>
                    </a:lnTo>
                    <a:lnTo>
                      <a:pt x="176" y="90"/>
                    </a:lnTo>
                    <a:lnTo>
                      <a:pt x="142" y="85"/>
                    </a:lnTo>
                    <a:lnTo>
                      <a:pt x="107" y="79"/>
                    </a:lnTo>
                    <a:lnTo>
                      <a:pt x="78" y="69"/>
                    </a:lnTo>
                    <a:lnTo>
                      <a:pt x="53" y="58"/>
                    </a:lnTo>
                    <a:lnTo>
                      <a:pt x="34" y="37"/>
                    </a:lnTo>
                    <a:lnTo>
                      <a:pt x="19" y="21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7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0" name="Freeform 359"/>
              <p:cNvSpPr>
                <a:spLocks/>
              </p:cNvSpPr>
              <p:nvPr/>
            </p:nvSpPr>
            <p:spPr bwMode="auto">
              <a:xfrm>
                <a:off x="589" y="2965"/>
                <a:ext cx="162" cy="90"/>
              </a:xfrm>
              <a:custGeom>
                <a:avLst/>
                <a:gdLst>
                  <a:gd name="T0" fmla="*/ 0 w 162"/>
                  <a:gd name="T1" fmla="*/ 0 h 90"/>
                  <a:gd name="T2" fmla="*/ 5 w 162"/>
                  <a:gd name="T3" fmla="*/ 21 h 90"/>
                  <a:gd name="T4" fmla="*/ 20 w 162"/>
                  <a:gd name="T5" fmla="*/ 37 h 90"/>
                  <a:gd name="T6" fmla="*/ 39 w 162"/>
                  <a:gd name="T7" fmla="*/ 58 h 90"/>
                  <a:gd name="T8" fmla="*/ 64 w 162"/>
                  <a:gd name="T9" fmla="*/ 69 h 90"/>
                  <a:gd name="T10" fmla="*/ 93 w 162"/>
                  <a:gd name="T11" fmla="*/ 79 h 90"/>
                  <a:gd name="T12" fmla="*/ 128 w 162"/>
                  <a:gd name="T13" fmla="*/ 85 h 90"/>
                  <a:gd name="T14" fmla="*/ 162 w 162"/>
                  <a:gd name="T15" fmla="*/ 90 h 90"/>
                  <a:gd name="T16" fmla="*/ 162 w 162"/>
                  <a:gd name="T17" fmla="*/ 79 h 90"/>
                  <a:gd name="T18" fmla="*/ 133 w 162"/>
                  <a:gd name="T19" fmla="*/ 79 h 90"/>
                  <a:gd name="T20" fmla="*/ 98 w 162"/>
                  <a:gd name="T21" fmla="*/ 74 h 90"/>
                  <a:gd name="T22" fmla="*/ 74 w 162"/>
                  <a:gd name="T23" fmla="*/ 63 h 90"/>
                  <a:gd name="T24" fmla="*/ 49 w 162"/>
                  <a:gd name="T25" fmla="*/ 53 h 90"/>
                  <a:gd name="T26" fmla="*/ 30 w 162"/>
                  <a:gd name="T27" fmla="*/ 37 h 90"/>
                  <a:gd name="T28" fmla="*/ 20 w 162"/>
                  <a:gd name="T29" fmla="*/ 21 h 90"/>
                  <a:gd name="T30" fmla="*/ 15 w 162"/>
                  <a:gd name="T31" fmla="*/ 0 h 90"/>
                  <a:gd name="T32" fmla="*/ 0 w 162"/>
                  <a:gd name="T33" fmla="*/ 0 h 9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90">
                    <a:moveTo>
                      <a:pt x="0" y="0"/>
                    </a:moveTo>
                    <a:lnTo>
                      <a:pt x="5" y="21"/>
                    </a:lnTo>
                    <a:lnTo>
                      <a:pt x="20" y="37"/>
                    </a:lnTo>
                    <a:lnTo>
                      <a:pt x="39" y="58"/>
                    </a:lnTo>
                    <a:lnTo>
                      <a:pt x="64" y="69"/>
                    </a:lnTo>
                    <a:lnTo>
                      <a:pt x="93" y="79"/>
                    </a:lnTo>
                    <a:lnTo>
                      <a:pt x="128" y="85"/>
                    </a:lnTo>
                    <a:lnTo>
                      <a:pt x="162" y="90"/>
                    </a:lnTo>
                    <a:lnTo>
                      <a:pt x="162" y="79"/>
                    </a:lnTo>
                    <a:lnTo>
                      <a:pt x="133" y="79"/>
                    </a:lnTo>
                    <a:lnTo>
                      <a:pt x="98" y="74"/>
                    </a:lnTo>
                    <a:lnTo>
                      <a:pt x="74" y="63"/>
                    </a:lnTo>
                    <a:lnTo>
                      <a:pt x="49" y="53"/>
                    </a:lnTo>
                    <a:lnTo>
                      <a:pt x="30" y="37"/>
                    </a:lnTo>
                    <a:lnTo>
                      <a:pt x="20" y="21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6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1" name="Freeform 360"/>
              <p:cNvSpPr>
                <a:spLocks/>
              </p:cNvSpPr>
              <p:nvPr/>
            </p:nvSpPr>
            <p:spPr bwMode="auto">
              <a:xfrm>
                <a:off x="604" y="2965"/>
                <a:ext cx="147" cy="79"/>
              </a:xfrm>
              <a:custGeom>
                <a:avLst/>
                <a:gdLst>
                  <a:gd name="T0" fmla="*/ 0 w 147"/>
                  <a:gd name="T1" fmla="*/ 0 h 79"/>
                  <a:gd name="T2" fmla="*/ 5 w 147"/>
                  <a:gd name="T3" fmla="*/ 21 h 79"/>
                  <a:gd name="T4" fmla="*/ 15 w 147"/>
                  <a:gd name="T5" fmla="*/ 37 h 79"/>
                  <a:gd name="T6" fmla="*/ 34 w 147"/>
                  <a:gd name="T7" fmla="*/ 53 h 79"/>
                  <a:gd name="T8" fmla="*/ 59 w 147"/>
                  <a:gd name="T9" fmla="*/ 63 h 79"/>
                  <a:gd name="T10" fmla="*/ 83 w 147"/>
                  <a:gd name="T11" fmla="*/ 74 h 79"/>
                  <a:gd name="T12" fmla="*/ 118 w 147"/>
                  <a:gd name="T13" fmla="*/ 79 h 79"/>
                  <a:gd name="T14" fmla="*/ 147 w 147"/>
                  <a:gd name="T15" fmla="*/ 79 h 79"/>
                  <a:gd name="T16" fmla="*/ 147 w 147"/>
                  <a:gd name="T17" fmla="*/ 74 h 79"/>
                  <a:gd name="T18" fmla="*/ 113 w 147"/>
                  <a:gd name="T19" fmla="*/ 69 h 79"/>
                  <a:gd name="T20" fmla="*/ 83 w 147"/>
                  <a:gd name="T21" fmla="*/ 63 h 79"/>
                  <a:gd name="T22" fmla="*/ 54 w 147"/>
                  <a:gd name="T23" fmla="*/ 53 h 79"/>
                  <a:gd name="T24" fmla="*/ 34 w 147"/>
                  <a:gd name="T25" fmla="*/ 37 h 79"/>
                  <a:gd name="T26" fmla="*/ 20 w 147"/>
                  <a:gd name="T27" fmla="*/ 21 h 79"/>
                  <a:gd name="T28" fmla="*/ 15 w 147"/>
                  <a:gd name="T29" fmla="*/ 0 h 79"/>
                  <a:gd name="T30" fmla="*/ 0 w 147"/>
                  <a:gd name="T31" fmla="*/ 0 h 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79">
                    <a:moveTo>
                      <a:pt x="0" y="0"/>
                    </a:moveTo>
                    <a:lnTo>
                      <a:pt x="5" y="21"/>
                    </a:lnTo>
                    <a:lnTo>
                      <a:pt x="15" y="37"/>
                    </a:lnTo>
                    <a:lnTo>
                      <a:pt x="34" y="53"/>
                    </a:lnTo>
                    <a:lnTo>
                      <a:pt x="59" y="63"/>
                    </a:lnTo>
                    <a:lnTo>
                      <a:pt x="83" y="74"/>
                    </a:lnTo>
                    <a:lnTo>
                      <a:pt x="118" y="79"/>
                    </a:lnTo>
                    <a:lnTo>
                      <a:pt x="147" y="79"/>
                    </a:lnTo>
                    <a:lnTo>
                      <a:pt x="147" y="74"/>
                    </a:lnTo>
                    <a:lnTo>
                      <a:pt x="113" y="69"/>
                    </a:lnTo>
                    <a:lnTo>
                      <a:pt x="83" y="63"/>
                    </a:lnTo>
                    <a:lnTo>
                      <a:pt x="54" y="53"/>
                    </a:lnTo>
                    <a:lnTo>
                      <a:pt x="34" y="37"/>
                    </a:lnTo>
                    <a:lnTo>
                      <a:pt x="20" y="21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4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2" name="Freeform 361"/>
              <p:cNvSpPr>
                <a:spLocks/>
              </p:cNvSpPr>
              <p:nvPr/>
            </p:nvSpPr>
            <p:spPr bwMode="auto">
              <a:xfrm>
                <a:off x="619" y="2965"/>
                <a:ext cx="132" cy="74"/>
              </a:xfrm>
              <a:custGeom>
                <a:avLst/>
                <a:gdLst>
                  <a:gd name="T0" fmla="*/ 0 w 132"/>
                  <a:gd name="T1" fmla="*/ 0 h 74"/>
                  <a:gd name="T2" fmla="*/ 5 w 132"/>
                  <a:gd name="T3" fmla="*/ 21 h 74"/>
                  <a:gd name="T4" fmla="*/ 19 w 132"/>
                  <a:gd name="T5" fmla="*/ 37 h 74"/>
                  <a:gd name="T6" fmla="*/ 39 w 132"/>
                  <a:gd name="T7" fmla="*/ 53 h 74"/>
                  <a:gd name="T8" fmla="*/ 68 w 132"/>
                  <a:gd name="T9" fmla="*/ 63 h 74"/>
                  <a:gd name="T10" fmla="*/ 98 w 132"/>
                  <a:gd name="T11" fmla="*/ 69 h 74"/>
                  <a:gd name="T12" fmla="*/ 132 w 132"/>
                  <a:gd name="T13" fmla="*/ 74 h 74"/>
                  <a:gd name="T14" fmla="*/ 132 w 132"/>
                  <a:gd name="T15" fmla="*/ 63 h 74"/>
                  <a:gd name="T16" fmla="*/ 103 w 132"/>
                  <a:gd name="T17" fmla="*/ 63 h 74"/>
                  <a:gd name="T18" fmla="*/ 73 w 132"/>
                  <a:gd name="T19" fmla="*/ 58 h 74"/>
                  <a:gd name="T20" fmla="*/ 49 w 132"/>
                  <a:gd name="T21" fmla="*/ 47 h 74"/>
                  <a:gd name="T22" fmla="*/ 34 w 132"/>
                  <a:gd name="T23" fmla="*/ 32 h 74"/>
                  <a:gd name="T24" fmla="*/ 19 w 132"/>
                  <a:gd name="T25" fmla="*/ 16 h 74"/>
                  <a:gd name="T26" fmla="*/ 14 w 132"/>
                  <a:gd name="T27" fmla="*/ 0 h 74"/>
                  <a:gd name="T28" fmla="*/ 0 w 132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2" h="74">
                    <a:moveTo>
                      <a:pt x="0" y="0"/>
                    </a:moveTo>
                    <a:lnTo>
                      <a:pt x="5" y="21"/>
                    </a:lnTo>
                    <a:lnTo>
                      <a:pt x="19" y="37"/>
                    </a:lnTo>
                    <a:lnTo>
                      <a:pt x="39" y="53"/>
                    </a:lnTo>
                    <a:lnTo>
                      <a:pt x="68" y="63"/>
                    </a:lnTo>
                    <a:lnTo>
                      <a:pt x="98" y="69"/>
                    </a:lnTo>
                    <a:lnTo>
                      <a:pt x="132" y="74"/>
                    </a:lnTo>
                    <a:lnTo>
                      <a:pt x="132" y="63"/>
                    </a:lnTo>
                    <a:lnTo>
                      <a:pt x="103" y="63"/>
                    </a:lnTo>
                    <a:lnTo>
                      <a:pt x="73" y="58"/>
                    </a:lnTo>
                    <a:lnTo>
                      <a:pt x="49" y="47"/>
                    </a:lnTo>
                    <a:lnTo>
                      <a:pt x="34" y="32"/>
                    </a:lnTo>
                    <a:lnTo>
                      <a:pt x="19" y="1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3" name="Freeform 362"/>
              <p:cNvSpPr>
                <a:spLocks/>
              </p:cNvSpPr>
              <p:nvPr/>
            </p:nvSpPr>
            <p:spPr bwMode="auto">
              <a:xfrm>
                <a:off x="633" y="2965"/>
                <a:ext cx="118" cy="63"/>
              </a:xfrm>
              <a:custGeom>
                <a:avLst/>
                <a:gdLst>
                  <a:gd name="T0" fmla="*/ 0 w 118"/>
                  <a:gd name="T1" fmla="*/ 0 h 63"/>
                  <a:gd name="T2" fmla="*/ 5 w 118"/>
                  <a:gd name="T3" fmla="*/ 16 h 63"/>
                  <a:gd name="T4" fmla="*/ 20 w 118"/>
                  <a:gd name="T5" fmla="*/ 32 h 63"/>
                  <a:gd name="T6" fmla="*/ 35 w 118"/>
                  <a:gd name="T7" fmla="*/ 47 h 63"/>
                  <a:gd name="T8" fmla="*/ 59 w 118"/>
                  <a:gd name="T9" fmla="*/ 58 h 63"/>
                  <a:gd name="T10" fmla="*/ 89 w 118"/>
                  <a:gd name="T11" fmla="*/ 63 h 63"/>
                  <a:gd name="T12" fmla="*/ 118 w 118"/>
                  <a:gd name="T13" fmla="*/ 63 h 63"/>
                  <a:gd name="T14" fmla="*/ 118 w 118"/>
                  <a:gd name="T15" fmla="*/ 58 h 63"/>
                  <a:gd name="T16" fmla="*/ 94 w 118"/>
                  <a:gd name="T17" fmla="*/ 53 h 63"/>
                  <a:gd name="T18" fmla="*/ 69 w 118"/>
                  <a:gd name="T19" fmla="*/ 47 h 63"/>
                  <a:gd name="T20" fmla="*/ 49 w 118"/>
                  <a:gd name="T21" fmla="*/ 42 h 63"/>
                  <a:gd name="T22" fmla="*/ 30 w 118"/>
                  <a:gd name="T23" fmla="*/ 32 h 63"/>
                  <a:gd name="T24" fmla="*/ 20 w 118"/>
                  <a:gd name="T25" fmla="*/ 16 h 63"/>
                  <a:gd name="T26" fmla="*/ 15 w 118"/>
                  <a:gd name="T27" fmla="*/ 0 h 63"/>
                  <a:gd name="T28" fmla="*/ 0 w 118"/>
                  <a:gd name="T29" fmla="*/ 0 h 6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" h="63">
                    <a:moveTo>
                      <a:pt x="0" y="0"/>
                    </a:moveTo>
                    <a:lnTo>
                      <a:pt x="5" y="16"/>
                    </a:lnTo>
                    <a:lnTo>
                      <a:pt x="20" y="32"/>
                    </a:lnTo>
                    <a:lnTo>
                      <a:pt x="35" y="47"/>
                    </a:lnTo>
                    <a:lnTo>
                      <a:pt x="59" y="58"/>
                    </a:lnTo>
                    <a:lnTo>
                      <a:pt x="89" y="63"/>
                    </a:lnTo>
                    <a:lnTo>
                      <a:pt x="118" y="63"/>
                    </a:lnTo>
                    <a:lnTo>
                      <a:pt x="118" y="58"/>
                    </a:lnTo>
                    <a:lnTo>
                      <a:pt x="94" y="53"/>
                    </a:lnTo>
                    <a:lnTo>
                      <a:pt x="69" y="47"/>
                    </a:lnTo>
                    <a:lnTo>
                      <a:pt x="49" y="42"/>
                    </a:lnTo>
                    <a:lnTo>
                      <a:pt x="30" y="32"/>
                    </a:lnTo>
                    <a:lnTo>
                      <a:pt x="20" y="1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2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4" name="Freeform 363"/>
              <p:cNvSpPr>
                <a:spLocks/>
              </p:cNvSpPr>
              <p:nvPr/>
            </p:nvSpPr>
            <p:spPr bwMode="auto">
              <a:xfrm>
                <a:off x="648" y="2965"/>
                <a:ext cx="103" cy="58"/>
              </a:xfrm>
              <a:custGeom>
                <a:avLst/>
                <a:gdLst>
                  <a:gd name="T0" fmla="*/ 0 w 103"/>
                  <a:gd name="T1" fmla="*/ 0 h 58"/>
                  <a:gd name="T2" fmla="*/ 5 w 103"/>
                  <a:gd name="T3" fmla="*/ 16 h 58"/>
                  <a:gd name="T4" fmla="*/ 15 w 103"/>
                  <a:gd name="T5" fmla="*/ 32 h 58"/>
                  <a:gd name="T6" fmla="*/ 34 w 103"/>
                  <a:gd name="T7" fmla="*/ 42 h 58"/>
                  <a:gd name="T8" fmla="*/ 54 w 103"/>
                  <a:gd name="T9" fmla="*/ 47 h 58"/>
                  <a:gd name="T10" fmla="*/ 79 w 103"/>
                  <a:gd name="T11" fmla="*/ 53 h 58"/>
                  <a:gd name="T12" fmla="*/ 103 w 103"/>
                  <a:gd name="T13" fmla="*/ 58 h 58"/>
                  <a:gd name="T14" fmla="*/ 103 w 103"/>
                  <a:gd name="T15" fmla="*/ 47 h 58"/>
                  <a:gd name="T16" fmla="*/ 79 w 103"/>
                  <a:gd name="T17" fmla="*/ 47 h 58"/>
                  <a:gd name="T18" fmla="*/ 54 w 103"/>
                  <a:gd name="T19" fmla="*/ 42 h 58"/>
                  <a:gd name="T20" fmla="*/ 34 w 103"/>
                  <a:gd name="T21" fmla="*/ 32 h 58"/>
                  <a:gd name="T22" fmla="*/ 20 w 103"/>
                  <a:gd name="T23" fmla="*/ 16 h 58"/>
                  <a:gd name="T24" fmla="*/ 15 w 103"/>
                  <a:gd name="T25" fmla="*/ 0 h 58"/>
                  <a:gd name="T26" fmla="*/ 0 w 103"/>
                  <a:gd name="T27" fmla="*/ 0 h 5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58">
                    <a:moveTo>
                      <a:pt x="0" y="0"/>
                    </a:moveTo>
                    <a:lnTo>
                      <a:pt x="5" y="16"/>
                    </a:lnTo>
                    <a:lnTo>
                      <a:pt x="15" y="32"/>
                    </a:lnTo>
                    <a:lnTo>
                      <a:pt x="34" y="42"/>
                    </a:lnTo>
                    <a:lnTo>
                      <a:pt x="54" y="47"/>
                    </a:lnTo>
                    <a:lnTo>
                      <a:pt x="79" y="53"/>
                    </a:lnTo>
                    <a:lnTo>
                      <a:pt x="103" y="58"/>
                    </a:lnTo>
                    <a:lnTo>
                      <a:pt x="103" y="47"/>
                    </a:lnTo>
                    <a:lnTo>
                      <a:pt x="79" y="47"/>
                    </a:lnTo>
                    <a:lnTo>
                      <a:pt x="54" y="42"/>
                    </a:lnTo>
                    <a:lnTo>
                      <a:pt x="34" y="32"/>
                    </a:lnTo>
                    <a:lnTo>
                      <a:pt x="20" y="1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5" name="Freeform 364"/>
              <p:cNvSpPr>
                <a:spLocks/>
              </p:cNvSpPr>
              <p:nvPr/>
            </p:nvSpPr>
            <p:spPr bwMode="auto">
              <a:xfrm>
                <a:off x="663" y="2965"/>
                <a:ext cx="88" cy="47"/>
              </a:xfrm>
              <a:custGeom>
                <a:avLst/>
                <a:gdLst>
                  <a:gd name="T0" fmla="*/ 0 w 88"/>
                  <a:gd name="T1" fmla="*/ 0 h 47"/>
                  <a:gd name="T2" fmla="*/ 5 w 88"/>
                  <a:gd name="T3" fmla="*/ 16 h 47"/>
                  <a:gd name="T4" fmla="*/ 19 w 88"/>
                  <a:gd name="T5" fmla="*/ 32 h 47"/>
                  <a:gd name="T6" fmla="*/ 39 w 88"/>
                  <a:gd name="T7" fmla="*/ 42 h 47"/>
                  <a:gd name="T8" fmla="*/ 64 w 88"/>
                  <a:gd name="T9" fmla="*/ 47 h 47"/>
                  <a:gd name="T10" fmla="*/ 88 w 88"/>
                  <a:gd name="T11" fmla="*/ 47 h 47"/>
                  <a:gd name="T12" fmla="*/ 88 w 88"/>
                  <a:gd name="T13" fmla="*/ 42 h 47"/>
                  <a:gd name="T14" fmla="*/ 68 w 88"/>
                  <a:gd name="T15" fmla="*/ 37 h 47"/>
                  <a:gd name="T16" fmla="*/ 49 w 88"/>
                  <a:gd name="T17" fmla="*/ 32 h 47"/>
                  <a:gd name="T18" fmla="*/ 29 w 88"/>
                  <a:gd name="T19" fmla="*/ 26 h 47"/>
                  <a:gd name="T20" fmla="*/ 19 w 88"/>
                  <a:gd name="T21" fmla="*/ 16 h 47"/>
                  <a:gd name="T22" fmla="*/ 14 w 88"/>
                  <a:gd name="T23" fmla="*/ 0 h 47"/>
                  <a:gd name="T24" fmla="*/ 0 w 88"/>
                  <a:gd name="T25" fmla="*/ 0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47">
                    <a:moveTo>
                      <a:pt x="0" y="0"/>
                    </a:moveTo>
                    <a:lnTo>
                      <a:pt x="5" y="16"/>
                    </a:lnTo>
                    <a:lnTo>
                      <a:pt x="19" y="32"/>
                    </a:lnTo>
                    <a:lnTo>
                      <a:pt x="39" y="42"/>
                    </a:lnTo>
                    <a:lnTo>
                      <a:pt x="64" y="47"/>
                    </a:lnTo>
                    <a:lnTo>
                      <a:pt x="88" y="47"/>
                    </a:lnTo>
                    <a:lnTo>
                      <a:pt x="88" y="42"/>
                    </a:lnTo>
                    <a:lnTo>
                      <a:pt x="68" y="37"/>
                    </a:lnTo>
                    <a:lnTo>
                      <a:pt x="49" y="32"/>
                    </a:lnTo>
                    <a:lnTo>
                      <a:pt x="29" y="26"/>
                    </a:lnTo>
                    <a:lnTo>
                      <a:pt x="19" y="1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6" name="Freeform 365"/>
              <p:cNvSpPr>
                <a:spLocks/>
              </p:cNvSpPr>
              <p:nvPr/>
            </p:nvSpPr>
            <p:spPr bwMode="auto">
              <a:xfrm>
                <a:off x="677" y="2965"/>
                <a:ext cx="74" cy="42"/>
              </a:xfrm>
              <a:custGeom>
                <a:avLst/>
                <a:gdLst>
                  <a:gd name="T0" fmla="*/ 0 w 74"/>
                  <a:gd name="T1" fmla="*/ 0 h 42"/>
                  <a:gd name="T2" fmla="*/ 5 w 74"/>
                  <a:gd name="T3" fmla="*/ 16 h 42"/>
                  <a:gd name="T4" fmla="*/ 15 w 74"/>
                  <a:gd name="T5" fmla="*/ 26 h 42"/>
                  <a:gd name="T6" fmla="*/ 35 w 74"/>
                  <a:gd name="T7" fmla="*/ 32 h 42"/>
                  <a:gd name="T8" fmla="*/ 54 w 74"/>
                  <a:gd name="T9" fmla="*/ 37 h 42"/>
                  <a:gd name="T10" fmla="*/ 74 w 74"/>
                  <a:gd name="T11" fmla="*/ 42 h 42"/>
                  <a:gd name="T12" fmla="*/ 74 w 74"/>
                  <a:gd name="T13" fmla="*/ 32 h 42"/>
                  <a:gd name="T14" fmla="*/ 54 w 74"/>
                  <a:gd name="T15" fmla="*/ 32 h 42"/>
                  <a:gd name="T16" fmla="*/ 35 w 74"/>
                  <a:gd name="T17" fmla="*/ 26 h 42"/>
                  <a:gd name="T18" fmla="*/ 20 w 74"/>
                  <a:gd name="T19" fmla="*/ 16 h 42"/>
                  <a:gd name="T20" fmla="*/ 15 w 74"/>
                  <a:gd name="T21" fmla="*/ 0 h 42"/>
                  <a:gd name="T22" fmla="*/ 0 w 74"/>
                  <a:gd name="T23" fmla="*/ 0 h 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42">
                    <a:moveTo>
                      <a:pt x="0" y="0"/>
                    </a:moveTo>
                    <a:lnTo>
                      <a:pt x="5" y="16"/>
                    </a:lnTo>
                    <a:lnTo>
                      <a:pt x="15" y="26"/>
                    </a:lnTo>
                    <a:lnTo>
                      <a:pt x="35" y="32"/>
                    </a:lnTo>
                    <a:lnTo>
                      <a:pt x="54" y="37"/>
                    </a:lnTo>
                    <a:lnTo>
                      <a:pt x="74" y="42"/>
                    </a:lnTo>
                    <a:lnTo>
                      <a:pt x="74" y="32"/>
                    </a:lnTo>
                    <a:lnTo>
                      <a:pt x="54" y="32"/>
                    </a:lnTo>
                    <a:lnTo>
                      <a:pt x="35" y="26"/>
                    </a:lnTo>
                    <a:lnTo>
                      <a:pt x="20" y="16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7" name="Freeform 366"/>
              <p:cNvSpPr>
                <a:spLocks/>
              </p:cNvSpPr>
              <p:nvPr/>
            </p:nvSpPr>
            <p:spPr bwMode="auto">
              <a:xfrm>
                <a:off x="692" y="2965"/>
                <a:ext cx="59" cy="32"/>
              </a:xfrm>
              <a:custGeom>
                <a:avLst/>
                <a:gdLst>
                  <a:gd name="T0" fmla="*/ 0 w 59"/>
                  <a:gd name="T1" fmla="*/ 0 h 32"/>
                  <a:gd name="T2" fmla="*/ 5 w 59"/>
                  <a:gd name="T3" fmla="*/ 16 h 32"/>
                  <a:gd name="T4" fmla="*/ 20 w 59"/>
                  <a:gd name="T5" fmla="*/ 26 h 32"/>
                  <a:gd name="T6" fmla="*/ 39 w 59"/>
                  <a:gd name="T7" fmla="*/ 32 h 32"/>
                  <a:gd name="T8" fmla="*/ 59 w 59"/>
                  <a:gd name="T9" fmla="*/ 32 h 32"/>
                  <a:gd name="T10" fmla="*/ 59 w 59"/>
                  <a:gd name="T11" fmla="*/ 26 h 32"/>
                  <a:gd name="T12" fmla="*/ 44 w 59"/>
                  <a:gd name="T13" fmla="*/ 26 h 32"/>
                  <a:gd name="T14" fmla="*/ 30 w 59"/>
                  <a:gd name="T15" fmla="*/ 21 h 32"/>
                  <a:gd name="T16" fmla="*/ 20 w 59"/>
                  <a:gd name="T17" fmla="*/ 10 h 32"/>
                  <a:gd name="T18" fmla="*/ 15 w 59"/>
                  <a:gd name="T19" fmla="*/ 0 h 32"/>
                  <a:gd name="T20" fmla="*/ 0 w 59"/>
                  <a:gd name="T21" fmla="*/ 0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9" h="32">
                    <a:moveTo>
                      <a:pt x="0" y="0"/>
                    </a:moveTo>
                    <a:lnTo>
                      <a:pt x="5" y="16"/>
                    </a:lnTo>
                    <a:lnTo>
                      <a:pt x="20" y="26"/>
                    </a:lnTo>
                    <a:lnTo>
                      <a:pt x="39" y="32"/>
                    </a:lnTo>
                    <a:lnTo>
                      <a:pt x="59" y="32"/>
                    </a:lnTo>
                    <a:lnTo>
                      <a:pt x="59" y="26"/>
                    </a:lnTo>
                    <a:lnTo>
                      <a:pt x="44" y="26"/>
                    </a:lnTo>
                    <a:lnTo>
                      <a:pt x="30" y="21"/>
                    </a:lnTo>
                    <a:lnTo>
                      <a:pt x="20" y="1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8" name="Freeform 367"/>
              <p:cNvSpPr>
                <a:spLocks/>
              </p:cNvSpPr>
              <p:nvPr/>
            </p:nvSpPr>
            <p:spPr bwMode="auto">
              <a:xfrm>
                <a:off x="707" y="2965"/>
                <a:ext cx="44" cy="26"/>
              </a:xfrm>
              <a:custGeom>
                <a:avLst/>
                <a:gdLst>
                  <a:gd name="T0" fmla="*/ 0 w 44"/>
                  <a:gd name="T1" fmla="*/ 0 h 26"/>
                  <a:gd name="T2" fmla="*/ 5 w 44"/>
                  <a:gd name="T3" fmla="*/ 10 h 26"/>
                  <a:gd name="T4" fmla="*/ 15 w 44"/>
                  <a:gd name="T5" fmla="*/ 21 h 26"/>
                  <a:gd name="T6" fmla="*/ 29 w 44"/>
                  <a:gd name="T7" fmla="*/ 26 h 26"/>
                  <a:gd name="T8" fmla="*/ 44 w 44"/>
                  <a:gd name="T9" fmla="*/ 26 h 26"/>
                  <a:gd name="T10" fmla="*/ 44 w 44"/>
                  <a:gd name="T11" fmla="*/ 16 h 26"/>
                  <a:gd name="T12" fmla="*/ 29 w 44"/>
                  <a:gd name="T13" fmla="*/ 16 h 26"/>
                  <a:gd name="T14" fmla="*/ 20 w 44"/>
                  <a:gd name="T15" fmla="*/ 10 h 26"/>
                  <a:gd name="T16" fmla="*/ 15 w 44"/>
                  <a:gd name="T17" fmla="*/ 0 h 26"/>
                  <a:gd name="T18" fmla="*/ 0 w 44"/>
                  <a:gd name="T19" fmla="*/ 0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26">
                    <a:moveTo>
                      <a:pt x="0" y="0"/>
                    </a:moveTo>
                    <a:lnTo>
                      <a:pt x="5" y="10"/>
                    </a:lnTo>
                    <a:lnTo>
                      <a:pt x="15" y="21"/>
                    </a:lnTo>
                    <a:lnTo>
                      <a:pt x="29" y="26"/>
                    </a:lnTo>
                    <a:lnTo>
                      <a:pt x="44" y="26"/>
                    </a:lnTo>
                    <a:lnTo>
                      <a:pt x="44" y="16"/>
                    </a:lnTo>
                    <a:lnTo>
                      <a:pt x="29" y="16"/>
                    </a:lnTo>
                    <a:lnTo>
                      <a:pt x="20" y="1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9" name="Freeform 368"/>
              <p:cNvSpPr>
                <a:spLocks/>
              </p:cNvSpPr>
              <p:nvPr/>
            </p:nvSpPr>
            <p:spPr bwMode="auto">
              <a:xfrm>
                <a:off x="722" y="2965"/>
                <a:ext cx="29" cy="16"/>
              </a:xfrm>
              <a:custGeom>
                <a:avLst/>
                <a:gdLst>
                  <a:gd name="T0" fmla="*/ 0 w 29"/>
                  <a:gd name="T1" fmla="*/ 0 h 16"/>
                  <a:gd name="T2" fmla="*/ 5 w 29"/>
                  <a:gd name="T3" fmla="*/ 10 h 16"/>
                  <a:gd name="T4" fmla="*/ 14 w 29"/>
                  <a:gd name="T5" fmla="*/ 16 h 16"/>
                  <a:gd name="T6" fmla="*/ 29 w 29"/>
                  <a:gd name="T7" fmla="*/ 16 h 16"/>
                  <a:gd name="T8" fmla="*/ 29 w 29"/>
                  <a:gd name="T9" fmla="*/ 10 h 16"/>
                  <a:gd name="T10" fmla="*/ 19 w 29"/>
                  <a:gd name="T11" fmla="*/ 5 h 16"/>
                  <a:gd name="T12" fmla="*/ 14 w 29"/>
                  <a:gd name="T13" fmla="*/ 0 h 16"/>
                  <a:gd name="T14" fmla="*/ 0 w 29"/>
                  <a:gd name="T15" fmla="*/ 0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6">
                    <a:moveTo>
                      <a:pt x="0" y="0"/>
                    </a:moveTo>
                    <a:lnTo>
                      <a:pt x="5" y="10"/>
                    </a:lnTo>
                    <a:lnTo>
                      <a:pt x="14" y="16"/>
                    </a:lnTo>
                    <a:lnTo>
                      <a:pt x="29" y="16"/>
                    </a:lnTo>
                    <a:lnTo>
                      <a:pt x="29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0" name="Freeform 369"/>
              <p:cNvSpPr>
                <a:spLocks/>
              </p:cNvSpPr>
              <p:nvPr/>
            </p:nvSpPr>
            <p:spPr bwMode="auto">
              <a:xfrm>
                <a:off x="736" y="2965"/>
                <a:ext cx="15" cy="10"/>
              </a:xfrm>
              <a:custGeom>
                <a:avLst/>
                <a:gdLst>
                  <a:gd name="T0" fmla="*/ 0 w 15"/>
                  <a:gd name="T1" fmla="*/ 0 h 10"/>
                  <a:gd name="T2" fmla="*/ 5 w 15"/>
                  <a:gd name="T3" fmla="*/ 5 h 10"/>
                  <a:gd name="T4" fmla="*/ 15 w 15"/>
                  <a:gd name="T5" fmla="*/ 10 h 10"/>
                  <a:gd name="T6" fmla="*/ 15 w 15"/>
                  <a:gd name="T7" fmla="*/ 0 h 10"/>
                  <a:gd name="T8" fmla="*/ 15 w 15"/>
                  <a:gd name="T9" fmla="*/ 0 h 10"/>
                  <a:gd name="T10" fmla="*/ 0 w 1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0">
                    <a:moveTo>
                      <a:pt x="0" y="0"/>
                    </a:moveTo>
                    <a:lnTo>
                      <a:pt x="5" y="5"/>
                    </a:lnTo>
                    <a:lnTo>
                      <a:pt x="15" y="1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1" name="Rectangle 370"/>
              <p:cNvSpPr>
                <a:spLocks noChangeArrowheads="1"/>
              </p:cNvSpPr>
              <p:nvPr/>
            </p:nvSpPr>
            <p:spPr bwMode="auto">
              <a:xfrm>
                <a:off x="168" y="2965"/>
                <a:ext cx="583" cy="31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2" name="Line 371"/>
              <p:cNvSpPr>
                <a:spLocks noChangeShapeType="1"/>
              </p:cNvSpPr>
              <p:nvPr/>
            </p:nvSpPr>
            <p:spPr bwMode="auto">
              <a:xfrm flipV="1">
                <a:off x="227" y="2965"/>
                <a:ext cx="1" cy="31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3" name="Line 372"/>
              <p:cNvSpPr>
                <a:spLocks noChangeShapeType="1"/>
              </p:cNvSpPr>
              <p:nvPr/>
            </p:nvSpPr>
            <p:spPr bwMode="auto">
              <a:xfrm flipV="1">
                <a:off x="692" y="2965"/>
                <a:ext cx="1" cy="318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4" name="Rectangle 373"/>
              <p:cNvSpPr>
                <a:spLocks noChangeArrowheads="1"/>
              </p:cNvSpPr>
              <p:nvPr/>
            </p:nvSpPr>
            <p:spPr bwMode="auto">
              <a:xfrm>
                <a:off x="256" y="3017"/>
                <a:ext cx="39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1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ATOVS</a:t>
                </a:r>
                <a:r>
                  <a:rPr lang="zh-CN" altLang="en-US" sz="11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资料</a:t>
                </a:r>
                <a:endParaRPr lang="zh-CN" altLang="en-US" sz="18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5" name="Rectangle 374"/>
              <p:cNvSpPr>
                <a:spLocks noChangeArrowheads="1"/>
              </p:cNvSpPr>
              <p:nvPr/>
            </p:nvSpPr>
            <p:spPr bwMode="auto">
              <a:xfrm>
                <a:off x="330" y="3123"/>
                <a:ext cx="2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1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预处理</a:t>
                </a: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6" name="Freeform 375"/>
              <p:cNvSpPr>
                <a:spLocks/>
              </p:cNvSpPr>
              <p:nvPr/>
            </p:nvSpPr>
            <p:spPr bwMode="auto">
              <a:xfrm>
                <a:off x="927" y="1278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1 h 318"/>
                  <a:gd name="T6" fmla="*/ 314 w 510"/>
                  <a:gd name="T7" fmla="*/ 27 h 318"/>
                  <a:gd name="T8" fmla="*/ 255 w 510"/>
                  <a:gd name="T9" fmla="*/ 42 h 318"/>
                  <a:gd name="T10" fmla="*/ 201 w 510"/>
                  <a:gd name="T11" fmla="*/ 64 h 318"/>
                  <a:gd name="T12" fmla="*/ 147 w 510"/>
                  <a:gd name="T13" fmla="*/ 96 h 318"/>
                  <a:gd name="T14" fmla="*/ 103 w 510"/>
                  <a:gd name="T15" fmla="*/ 122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3 h 318"/>
                  <a:gd name="T22" fmla="*/ 5 w 510"/>
                  <a:gd name="T23" fmla="*/ 276 h 318"/>
                  <a:gd name="T24" fmla="*/ 0 w 510"/>
                  <a:gd name="T25" fmla="*/ 318 h 318"/>
                  <a:gd name="T26" fmla="*/ 0 w 510"/>
                  <a:gd name="T27" fmla="*/ 0 h 318"/>
                  <a:gd name="T28" fmla="*/ 510 w 510"/>
                  <a:gd name="T29" fmla="*/ 0 h 3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1"/>
                    </a:lnTo>
                    <a:lnTo>
                      <a:pt x="314" y="27"/>
                    </a:lnTo>
                    <a:lnTo>
                      <a:pt x="255" y="42"/>
                    </a:lnTo>
                    <a:lnTo>
                      <a:pt x="201" y="64"/>
                    </a:lnTo>
                    <a:lnTo>
                      <a:pt x="147" y="96"/>
                    </a:lnTo>
                    <a:lnTo>
                      <a:pt x="103" y="122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3"/>
                    </a:lnTo>
                    <a:lnTo>
                      <a:pt x="5" y="276"/>
                    </a:lnTo>
                    <a:lnTo>
                      <a:pt x="0" y="318"/>
                    </a:lnTo>
                    <a:lnTo>
                      <a:pt x="0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7" name="Freeform 376"/>
              <p:cNvSpPr>
                <a:spLocks/>
              </p:cNvSpPr>
              <p:nvPr/>
            </p:nvSpPr>
            <p:spPr bwMode="auto">
              <a:xfrm>
                <a:off x="927" y="1278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1 h 318"/>
                  <a:gd name="T6" fmla="*/ 314 w 510"/>
                  <a:gd name="T7" fmla="*/ 27 h 318"/>
                  <a:gd name="T8" fmla="*/ 255 w 510"/>
                  <a:gd name="T9" fmla="*/ 42 h 318"/>
                  <a:gd name="T10" fmla="*/ 201 w 510"/>
                  <a:gd name="T11" fmla="*/ 64 h 318"/>
                  <a:gd name="T12" fmla="*/ 147 w 510"/>
                  <a:gd name="T13" fmla="*/ 96 h 318"/>
                  <a:gd name="T14" fmla="*/ 103 w 510"/>
                  <a:gd name="T15" fmla="*/ 122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3 h 318"/>
                  <a:gd name="T22" fmla="*/ 5 w 510"/>
                  <a:gd name="T23" fmla="*/ 276 h 318"/>
                  <a:gd name="T24" fmla="*/ 0 w 510"/>
                  <a:gd name="T25" fmla="*/ 318 h 318"/>
                  <a:gd name="T26" fmla="*/ 15 w 510"/>
                  <a:gd name="T27" fmla="*/ 318 h 318"/>
                  <a:gd name="T28" fmla="*/ 20 w 510"/>
                  <a:gd name="T29" fmla="*/ 276 h 318"/>
                  <a:gd name="T30" fmla="*/ 35 w 510"/>
                  <a:gd name="T31" fmla="*/ 239 h 318"/>
                  <a:gd name="T32" fmla="*/ 54 w 510"/>
                  <a:gd name="T33" fmla="*/ 202 h 318"/>
                  <a:gd name="T34" fmla="*/ 84 w 510"/>
                  <a:gd name="T35" fmla="*/ 164 h 318"/>
                  <a:gd name="T36" fmla="*/ 118 w 510"/>
                  <a:gd name="T37" fmla="*/ 127 h 318"/>
                  <a:gd name="T38" fmla="*/ 162 w 510"/>
                  <a:gd name="T39" fmla="*/ 101 h 318"/>
                  <a:gd name="T40" fmla="*/ 206 w 510"/>
                  <a:gd name="T41" fmla="*/ 74 h 318"/>
                  <a:gd name="T42" fmla="*/ 260 w 510"/>
                  <a:gd name="T43" fmla="*/ 53 h 318"/>
                  <a:gd name="T44" fmla="*/ 319 w 510"/>
                  <a:gd name="T45" fmla="*/ 32 h 318"/>
                  <a:gd name="T46" fmla="*/ 383 w 510"/>
                  <a:gd name="T47" fmla="*/ 21 h 318"/>
                  <a:gd name="T48" fmla="*/ 442 w 510"/>
                  <a:gd name="T49" fmla="*/ 11 h 318"/>
                  <a:gd name="T50" fmla="*/ 510 w 510"/>
                  <a:gd name="T51" fmla="*/ 11 h 318"/>
                  <a:gd name="T52" fmla="*/ 510 w 510"/>
                  <a:gd name="T53" fmla="*/ 0 h 3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1"/>
                    </a:lnTo>
                    <a:lnTo>
                      <a:pt x="314" y="27"/>
                    </a:lnTo>
                    <a:lnTo>
                      <a:pt x="255" y="42"/>
                    </a:lnTo>
                    <a:lnTo>
                      <a:pt x="201" y="64"/>
                    </a:lnTo>
                    <a:lnTo>
                      <a:pt x="147" y="96"/>
                    </a:lnTo>
                    <a:lnTo>
                      <a:pt x="103" y="122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3"/>
                    </a:lnTo>
                    <a:lnTo>
                      <a:pt x="5" y="276"/>
                    </a:lnTo>
                    <a:lnTo>
                      <a:pt x="0" y="318"/>
                    </a:lnTo>
                    <a:lnTo>
                      <a:pt x="15" y="318"/>
                    </a:lnTo>
                    <a:lnTo>
                      <a:pt x="20" y="276"/>
                    </a:lnTo>
                    <a:lnTo>
                      <a:pt x="35" y="239"/>
                    </a:lnTo>
                    <a:lnTo>
                      <a:pt x="54" y="202"/>
                    </a:lnTo>
                    <a:lnTo>
                      <a:pt x="84" y="164"/>
                    </a:lnTo>
                    <a:lnTo>
                      <a:pt x="118" y="127"/>
                    </a:lnTo>
                    <a:lnTo>
                      <a:pt x="162" y="101"/>
                    </a:lnTo>
                    <a:lnTo>
                      <a:pt x="206" y="74"/>
                    </a:lnTo>
                    <a:lnTo>
                      <a:pt x="260" y="53"/>
                    </a:lnTo>
                    <a:lnTo>
                      <a:pt x="319" y="32"/>
                    </a:lnTo>
                    <a:lnTo>
                      <a:pt x="383" y="21"/>
                    </a:lnTo>
                    <a:lnTo>
                      <a:pt x="442" y="11"/>
                    </a:lnTo>
                    <a:lnTo>
                      <a:pt x="510" y="11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8" name="Freeform 377"/>
              <p:cNvSpPr>
                <a:spLocks/>
              </p:cNvSpPr>
              <p:nvPr/>
            </p:nvSpPr>
            <p:spPr bwMode="auto">
              <a:xfrm>
                <a:off x="942" y="1289"/>
                <a:ext cx="495" cy="307"/>
              </a:xfrm>
              <a:custGeom>
                <a:avLst/>
                <a:gdLst>
                  <a:gd name="T0" fmla="*/ 495 w 495"/>
                  <a:gd name="T1" fmla="*/ 0 h 307"/>
                  <a:gd name="T2" fmla="*/ 427 w 495"/>
                  <a:gd name="T3" fmla="*/ 0 h 307"/>
                  <a:gd name="T4" fmla="*/ 368 w 495"/>
                  <a:gd name="T5" fmla="*/ 10 h 307"/>
                  <a:gd name="T6" fmla="*/ 304 w 495"/>
                  <a:gd name="T7" fmla="*/ 21 h 307"/>
                  <a:gd name="T8" fmla="*/ 245 w 495"/>
                  <a:gd name="T9" fmla="*/ 42 h 307"/>
                  <a:gd name="T10" fmla="*/ 191 w 495"/>
                  <a:gd name="T11" fmla="*/ 63 h 307"/>
                  <a:gd name="T12" fmla="*/ 147 w 495"/>
                  <a:gd name="T13" fmla="*/ 90 h 307"/>
                  <a:gd name="T14" fmla="*/ 103 w 495"/>
                  <a:gd name="T15" fmla="*/ 116 h 307"/>
                  <a:gd name="T16" fmla="*/ 69 w 495"/>
                  <a:gd name="T17" fmla="*/ 153 h 307"/>
                  <a:gd name="T18" fmla="*/ 39 w 495"/>
                  <a:gd name="T19" fmla="*/ 191 h 307"/>
                  <a:gd name="T20" fmla="*/ 20 w 495"/>
                  <a:gd name="T21" fmla="*/ 228 h 307"/>
                  <a:gd name="T22" fmla="*/ 5 w 495"/>
                  <a:gd name="T23" fmla="*/ 265 h 307"/>
                  <a:gd name="T24" fmla="*/ 0 w 495"/>
                  <a:gd name="T25" fmla="*/ 307 h 307"/>
                  <a:gd name="T26" fmla="*/ 15 w 495"/>
                  <a:gd name="T27" fmla="*/ 307 h 307"/>
                  <a:gd name="T28" fmla="*/ 20 w 495"/>
                  <a:gd name="T29" fmla="*/ 265 h 307"/>
                  <a:gd name="T30" fmla="*/ 34 w 495"/>
                  <a:gd name="T31" fmla="*/ 222 h 307"/>
                  <a:gd name="T32" fmla="*/ 59 w 495"/>
                  <a:gd name="T33" fmla="*/ 180 h 307"/>
                  <a:gd name="T34" fmla="*/ 93 w 495"/>
                  <a:gd name="T35" fmla="*/ 143 h 307"/>
                  <a:gd name="T36" fmla="*/ 132 w 495"/>
                  <a:gd name="T37" fmla="*/ 111 h 307"/>
                  <a:gd name="T38" fmla="*/ 181 w 495"/>
                  <a:gd name="T39" fmla="*/ 79 h 307"/>
                  <a:gd name="T40" fmla="*/ 235 w 495"/>
                  <a:gd name="T41" fmla="*/ 53 h 307"/>
                  <a:gd name="T42" fmla="*/ 294 w 495"/>
                  <a:gd name="T43" fmla="*/ 37 h 307"/>
                  <a:gd name="T44" fmla="*/ 358 w 495"/>
                  <a:gd name="T45" fmla="*/ 21 h 307"/>
                  <a:gd name="T46" fmla="*/ 427 w 495"/>
                  <a:gd name="T47" fmla="*/ 10 h 307"/>
                  <a:gd name="T48" fmla="*/ 495 w 495"/>
                  <a:gd name="T49" fmla="*/ 10 h 307"/>
                  <a:gd name="T50" fmla="*/ 495 w 495"/>
                  <a:gd name="T51" fmla="*/ 0 h 30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95" h="307">
                    <a:moveTo>
                      <a:pt x="495" y="0"/>
                    </a:moveTo>
                    <a:lnTo>
                      <a:pt x="427" y="0"/>
                    </a:lnTo>
                    <a:lnTo>
                      <a:pt x="368" y="10"/>
                    </a:lnTo>
                    <a:lnTo>
                      <a:pt x="304" y="21"/>
                    </a:lnTo>
                    <a:lnTo>
                      <a:pt x="245" y="42"/>
                    </a:lnTo>
                    <a:lnTo>
                      <a:pt x="191" y="63"/>
                    </a:lnTo>
                    <a:lnTo>
                      <a:pt x="147" y="90"/>
                    </a:lnTo>
                    <a:lnTo>
                      <a:pt x="103" y="116"/>
                    </a:lnTo>
                    <a:lnTo>
                      <a:pt x="69" y="153"/>
                    </a:lnTo>
                    <a:lnTo>
                      <a:pt x="39" y="191"/>
                    </a:lnTo>
                    <a:lnTo>
                      <a:pt x="20" y="228"/>
                    </a:lnTo>
                    <a:lnTo>
                      <a:pt x="5" y="265"/>
                    </a:lnTo>
                    <a:lnTo>
                      <a:pt x="0" y="307"/>
                    </a:lnTo>
                    <a:lnTo>
                      <a:pt x="15" y="307"/>
                    </a:lnTo>
                    <a:lnTo>
                      <a:pt x="20" y="265"/>
                    </a:lnTo>
                    <a:lnTo>
                      <a:pt x="34" y="222"/>
                    </a:lnTo>
                    <a:lnTo>
                      <a:pt x="59" y="180"/>
                    </a:lnTo>
                    <a:lnTo>
                      <a:pt x="93" y="143"/>
                    </a:lnTo>
                    <a:lnTo>
                      <a:pt x="132" y="111"/>
                    </a:lnTo>
                    <a:lnTo>
                      <a:pt x="181" y="79"/>
                    </a:lnTo>
                    <a:lnTo>
                      <a:pt x="235" y="53"/>
                    </a:lnTo>
                    <a:lnTo>
                      <a:pt x="294" y="37"/>
                    </a:lnTo>
                    <a:lnTo>
                      <a:pt x="358" y="21"/>
                    </a:lnTo>
                    <a:lnTo>
                      <a:pt x="427" y="10"/>
                    </a:lnTo>
                    <a:lnTo>
                      <a:pt x="495" y="1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C5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9" name="Freeform 378"/>
              <p:cNvSpPr>
                <a:spLocks/>
              </p:cNvSpPr>
              <p:nvPr/>
            </p:nvSpPr>
            <p:spPr bwMode="auto">
              <a:xfrm>
                <a:off x="957" y="1299"/>
                <a:ext cx="480" cy="297"/>
              </a:xfrm>
              <a:custGeom>
                <a:avLst/>
                <a:gdLst>
                  <a:gd name="T0" fmla="*/ 480 w 480"/>
                  <a:gd name="T1" fmla="*/ 0 h 297"/>
                  <a:gd name="T2" fmla="*/ 412 w 480"/>
                  <a:gd name="T3" fmla="*/ 0 h 297"/>
                  <a:gd name="T4" fmla="*/ 343 w 480"/>
                  <a:gd name="T5" fmla="*/ 11 h 297"/>
                  <a:gd name="T6" fmla="*/ 279 w 480"/>
                  <a:gd name="T7" fmla="*/ 27 h 297"/>
                  <a:gd name="T8" fmla="*/ 220 w 480"/>
                  <a:gd name="T9" fmla="*/ 43 h 297"/>
                  <a:gd name="T10" fmla="*/ 166 w 480"/>
                  <a:gd name="T11" fmla="*/ 69 h 297"/>
                  <a:gd name="T12" fmla="*/ 117 w 480"/>
                  <a:gd name="T13" fmla="*/ 101 h 297"/>
                  <a:gd name="T14" fmla="*/ 78 w 480"/>
                  <a:gd name="T15" fmla="*/ 133 h 297"/>
                  <a:gd name="T16" fmla="*/ 44 w 480"/>
                  <a:gd name="T17" fmla="*/ 170 h 297"/>
                  <a:gd name="T18" fmla="*/ 19 w 480"/>
                  <a:gd name="T19" fmla="*/ 212 h 297"/>
                  <a:gd name="T20" fmla="*/ 5 w 480"/>
                  <a:gd name="T21" fmla="*/ 255 h 297"/>
                  <a:gd name="T22" fmla="*/ 0 w 480"/>
                  <a:gd name="T23" fmla="*/ 297 h 297"/>
                  <a:gd name="T24" fmla="*/ 15 w 480"/>
                  <a:gd name="T25" fmla="*/ 297 h 297"/>
                  <a:gd name="T26" fmla="*/ 19 w 480"/>
                  <a:gd name="T27" fmla="*/ 255 h 297"/>
                  <a:gd name="T28" fmla="*/ 34 w 480"/>
                  <a:gd name="T29" fmla="*/ 212 h 297"/>
                  <a:gd name="T30" fmla="*/ 59 w 480"/>
                  <a:gd name="T31" fmla="*/ 175 h 297"/>
                  <a:gd name="T32" fmla="*/ 88 w 480"/>
                  <a:gd name="T33" fmla="*/ 138 h 297"/>
                  <a:gd name="T34" fmla="*/ 127 w 480"/>
                  <a:gd name="T35" fmla="*/ 106 h 297"/>
                  <a:gd name="T36" fmla="*/ 176 w 480"/>
                  <a:gd name="T37" fmla="*/ 80 h 297"/>
                  <a:gd name="T38" fmla="*/ 230 w 480"/>
                  <a:gd name="T39" fmla="*/ 53 h 297"/>
                  <a:gd name="T40" fmla="*/ 284 w 480"/>
                  <a:gd name="T41" fmla="*/ 32 h 297"/>
                  <a:gd name="T42" fmla="*/ 348 w 480"/>
                  <a:gd name="T43" fmla="*/ 21 h 297"/>
                  <a:gd name="T44" fmla="*/ 412 w 480"/>
                  <a:gd name="T45" fmla="*/ 11 h 297"/>
                  <a:gd name="T46" fmla="*/ 480 w 480"/>
                  <a:gd name="T47" fmla="*/ 6 h 297"/>
                  <a:gd name="T48" fmla="*/ 480 w 480"/>
                  <a:gd name="T49" fmla="*/ 0 h 29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80" h="297">
                    <a:moveTo>
                      <a:pt x="480" y="0"/>
                    </a:moveTo>
                    <a:lnTo>
                      <a:pt x="412" y="0"/>
                    </a:lnTo>
                    <a:lnTo>
                      <a:pt x="343" y="11"/>
                    </a:lnTo>
                    <a:lnTo>
                      <a:pt x="279" y="27"/>
                    </a:lnTo>
                    <a:lnTo>
                      <a:pt x="220" y="43"/>
                    </a:lnTo>
                    <a:lnTo>
                      <a:pt x="166" y="69"/>
                    </a:lnTo>
                    <a:lnTo>
                      <a:pt x="117" y="101"/>
                    </a:lnTo>
                    <a:lnTo>
                      <a:pt x="78" y="133"/>
                    </a:lnTo>
                    <a:lnTo>
                      <a:pt x="44" y="170"/>
                    </a:lnTo>
                    <a:lnTo>
                      <a:pt x="19" y="212"/>
                    </a:lnTo>
                    <a:lnTo>
                      <a:pt x="5" y="255"/>
                    </a:lnTo>
                    <a:lnTo>
                      <a:pt x="0" y="297"/>
                    </a:lnTo>
                    <a:lnTo>
                      <a:pt x="15" y="297"/>
                    </a:lnTo>
                    <a:lnTo>
                      <a:pt x="19" y="255"/>
                    </a:lnTo>
                    <a:lnTo>
                      <a:pt x="34" y="212"/>
                    </a:lnTo>
                    <a:lnTo>
                      <a:pt x="59" y="175"/>
                    </a:lnTo>
                    <a:lnTo>
                      <a:pt x="88" y="138"/>
                    </a:lnTo>
                    <a:lnTo>
                      <a:pt x="127" y="106"/>
                    </a:lnTo>
                    <a:lnTo>
                      <a:pt x="176" y="80"/>
                    </a:lnTo>
                    <a:lnTo>
                      <a:pt x="230" y="53"/>
                    </a:lnTo>
                    <a:lnTo>
                      <a:pt x="284" y="32"/>
                    </a:lnTo>
                    <a:lnTo>
                      <a:pt x="348" y="21"/>
                    </a:lnTo>
                    <a:lnTo>
                      <a:pt x="412" y="11"/>
                    </a:lnTo>
                    <a:lnTo>
                      <a:pt x="480" y="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B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0" name="Freeform 379"/>
              <p:cNvSpPr>
                <a:spLocks/>
              </p:cNvSpPr>
              <p:nvPr/>
            </p:nvSpPr>
            <p:spPr bwMode="auto">
              <a:xfrm>
                <a:off x="972" y="1305"/>
                <a:ext cx="465" cy="291"/>
              </a:xfrm>
              <a:custGeom>
                <a:avLst/>
                <a:gdLst>
                  <a:gd name="T0" fmla="*/ 465 w 465"/>
                  <a:gd name="T1" fmla="*/ 0 h 291"/>
                  <a:gd name="T2" fmla="*/ 397 w 465"/>
                  <a:gd name="T3" fmla="*/ 5 h 291"/>
                  <a:gd name="T4" fmla="*/ 333 w 465"/>
                  <a:gd name="T5" fmla="*/ 15 h 291"/>
                  <a:gd name="T6" fmla="*/ 269 w 465"/>
                  <a:gd name="T7" fmla="*/ 26 h 291"/>
                  <a:gd name="T8" fmla="*/ 215 w 465"/>
                  <a:gd name="T9" fmla="*/ 47 h 291"/>
                  <a:gd name="T10" fmla="*/ 161 w 465"/>
                  <a:gd name="T11" fmla="*/ 74 h 291"/>
                  <a:gd name="T12" fmla="*/ 112 w 465"/>
                  <a:gd name="T13" fmla="*/ 100 h 291"/>
                  <a:gd name="T14" fmla="*/ 73 w 465"/>
                  <a:gd name="T15" fmla="*/ 132 h 291"/>
                  <a:gd name="T16" fmla="*/ 44 w 465"/>
                  <a:gd name="T17" fmla="*/ 169 h 291"/>
                  <a:gd name="T18" fmla="*/ 19 w 465"/>
                  <a:gd name="T19" fmla="*/ 206 h 291"/>
                  <a:gd name="T20" fmla="*/ 4 w 465"/>
                  <a:gd name="T21" fmla="*/ 249 h 291"/>
                  <a:gd name="T22" fmla="*/ 0 w 465"/>
                  <a:gd name="T23" fmla="*/ 291 h 291"/>
                  <a:gd name="T24" fmla="*/ 14 w 465"/>
                  <a:gd name="T25" fmla="*/ 291 h 291"/>
                  <a:gd name="T26" fmla="*/ 19 w 465"/>
                  <a:gd name="T27" fmla="*/ 249 h 291"/>
                  <a:gd name="T28" fmla="*/ 34 w 465"/>
                  <a:gd name="T29" fmla="*/ 212 h 291"/>
                  <a:gd name="T30" fmla="*/ 58 w 465"/>
                  <a:gd name="T31" fmla="*/ 175 h 291"/>
                  <a:gd name="T32" fmla="*/ 88 w 465"/>
                  <a:gd name="T33" fmla="*/ 137 h 291"/>
                  <a:gd name="T34" fmla="*/ 127 w 465"/>
                  <a:gd name="T35" fmla="*/ 106 h 291"/>
                  <a:gd name="T36" fmla="*/ 171 w 465"/>
                  <a:gd name="T37" fmla="*/ 79 h 291"/>
                  <a:gd name="T38" fmla="*/ 220 w 465"/>
                  <a:gd name="T39" fmla="*/ 53 h 291"/>
                  <a:gd name="T40" fmla="*/ 279 w 465"/>
                  <a:gd name="T41" fmla="*/ 37 h 291"/>
                  <a:gd name="T42" fmla="*/ 338 w 465"/>
                  <a:gd name="T43" fmla="*/ 21 h 291"/>
                  <a:gd name="T44" fmla="*/ 401 w 465"/>
                  <a:gd name="T45" fmla="*/ 15 h 291"/>
                  <a:gd name="T46" fmla="*/ 465 w 465"/>
                  <a:gd name="T47" fmla="*/ 10 h 291"/>
                  <a:gd name="T48" fmla="*/ 465 w 465"/>
                  <a:gd name="T49" fmla="*/ 0 h 29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5" h="291">
                    <a:moveTo>
                      <a:pt x="465" y="0"/>
                    </a:moveTo>
                    <a:lnTo>
                      <a:pt x="397" y="5"/>
                    </a:lnTo>
                    <a:lnTo>
                      <a:pt x="333" y="15"/>
                    </a:lnTo>
                    <a:lnTo>
                      <a:pt x="269" y="26"/>
                    </a:lnTo>
                    <a:lnTo>
                      <a:pt x="215" y="47"/>
                    </a:lnTo>
                    <a:lnTo>
                      <a:pt x="161" y="74"/>
                    </a:lnTo>
                    <a:lnTo>
                      <a:pt x="112" y="100"/>
                    </a:lnTo>
                    <a:lnTo>
                      <a:pt x="73" y="132"/>
                    </a:lnTo>
                    <a:lnTo>
                      <a:pt x="44" y="169"/>
                    </a:lnTo>
                    <a:lnTo>
                      <a:pt x="19" y="206"/>
                    </a:lnTo>
                    <a:lnTo>
                      <a:pt x="4" y="249"/>
                    </a:lnTo>
                    <a:lnTo>
                      <a:pt x="0" y="291"/>
                    </a:lnTo>
                    <a:lnTo>
                      <a:pt x="14" y="291"/>
                    </a:lnTo>
                    <a:lnTo>
                      <a:pt x="19" y="249"/>
                    </a:lnTo>
                    <a:lnTo>
                      <a:pt x="34" y="212"/>
                    </a:lnTo>
                    <a:lnTo>
                      <a:pt x="58" y="175"/>
                    </a:lnTo>
                    <a:lnTo>
                      <a:pt x="88" y="137"/>
                    </a:lnTo>
                    <a:lnTo>
                      <a:pt x="127" y="106"/>
                    </a:lnTo>
                    <a:lnTo>
                      <a:pt x="171" y="79"/>
                    </a:lnTo>
                    <a:lnTo>
                      <a:pt x="220" y="53"/>
                    </a:lnTo>
                    <a:lnTo>
                      <a:pt x="279" y="37"/>
                    </a:lnTo>
                    <a:lnTo>
                      <a:pt x="338" y="21"/>
                    </a:lnTo>
                    <a:lnTo>
                      <a:pt x="401" y="15"/>
                    </a:lnTo>
                    <a:lnTo>
                      <a:pt x="465" y="10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B9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1" name="Freeform 380"/>
              <p:cNvSpPr>
                <a:spLocks/>
              </p:cNvSpPr>
              <p:nvPr/>
            </p:nvSpPr>
            <p:spPr bwMode="auto">
              <a:xfrm>
                <a:off x="986" y="1315"/>
                <a:ext cx="451" cy="281"/>
              </a:xfrm>
              <a:custGeom>
                <a:avLst/>
                <a:gdLst>
                  <a:gd name="T0" fmla="*/ 451 w 451"/>
                  <a:gd name="T1" fmla="*/ 0 h 281"/>
                  <a:gd name="T2" fmla="*/ 387 w 451"/>
                  <a:gd name="T3" fmla="*/ 5 h 281"/>
                  <a:gd name="T4" fmla="*/ 324 w 451"/>
                  <a:gd name="T5" fmla="*/ 11 h 281"/>
                  <a:gd name="T6" fmla="*/ 265 w 451"/>
                  <a:gd name="T7" fmla="*/ 27 h 281"/>
                  <a:gd name="T8" fmla="*/ 206 w 451"/>
                  <a:gd name="T9" fmla="*/ 43 h 281"/>
                  <a:gd name="T10" fmla="*/ 157 w 451"/>
                  <a:gd name="T11" fmla="*/ 69 h 281"/>
                  <a:gd name="T12" fmla="*/ 113 w 451"/>
                  <a:gd name="T13" fmla="*/ 96 h 281"/>
                  <a:gd name="T14" fmla="*/ 74 w 451"/>
                  <a:gd name="T15" fmla="*/ 127 h 281"/>
                  <a:gd name="T16" fmla="*/ 44 w 451"/>
                  <a:gd name="T17" fmla="*/ 165 h 281"/>
                  <a:gd name="T18" fmla="*/ 20 w 451"/>
                  <a:gd name="T19" fmla="*/ 202 h 281"/>
                  <a:gd name="T20" fmla="*/ 5 w 451"/>
                  <a:gd name="T21" fmla="*/ 239 h 281"/>
                  <a:gd name="T22" fmla="*/ 0 w 451"/>
                  <a:gd name="T23" fmla="*/ 281 h 281"/>
                  <a:gd name="T24" fmla="*/ 15 w 451"/>
                  <a:gd name="T25" fmla="*/ 281 h 281"/>
                  <a:gd name="T26" fmla="*/ 20 w 451"/>
                  <a:gd name="T27" fmla="*/ 239 h 281"/>
                  <a:gd name="T28" fmla="*/ 35 w 451"/>
                  <a:gd name="T29" fmla="*/ 202 h 281"/>
                  <a:gd name="T30" fmla="*/ 54 w 451"/>
                  <a:gd name="T31" fmla="*/ 170 h 281"/>
                  <a:gd name="T32" fmla="*/ 84 w 451"/>
                  <a:gd name="T33" fmla="*/ 133 h 281"/>
                  <a:gd name="T34" fmla="*/ 123 w 451"/>
                  <a:gd name="T35" fmla="*/ 101 h 281"/>
                  <a:gd name="T36" fmla="*/ 167 w 451"/>
                  <a:gd name="T37" fmla="*/ 74 h 281"/>
                  <a:gd name="T38" fmla="*/ 216 w 451"/>
                  <a:gd name="T39" fmla="*/ 53 h 281"/>
                  <a:gd name="T40" fmla="*/ 270 w 451"/>
                  <a:gd name="T41" fmla="*/ 32 h 281"/>
                  <a:gd name="T42" fmla="*/ 329 w 451"/>
                  <a:gd name="T43" fmla="*/ 21 h 281"/>
                  <a:gd name="T44" fmla="*/ 387 w 451"/>
                  <a:gd name="T45" fmla="*/ 11 h 281"/>
                  <a:gd name="T46" fmla="*/ 451 w 451"/>
                  <a:gd name="T47" fmla="*/ 11 h 281"/>
                  <a:gd name="T48" fmla="*/ 451 w 451"/>
                  <a:gd name="T49" fmla="*/ 0 h 2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1" h="281">
                    <a:moveTo>
                      <a:pt x="451" y="0"/>
                    </a:moveTo>
                    <a:lnTo>
                      <a:pt x="387" y="5"/>
                    </a:lnTo>
                    <a:lnTo>
                      <a:pt x="324" y="11"/>
                    </a:lnTo>
                    <a:lnTo>
                      <a:pt x="265" y="27"/>
                    </a:lnTo>
                    <a:lnTo>
                      <a:pt x="206" y="43"/>
                    </a:lnTo>
                    <a:lnTo>
                      <a:pt x="157" y="69"/>
                    </a:lnTo>
                    <a:lnTo>
                      <a:pt x="113" y="96"/>
                    </a:lnTo>
                    <a:lnTo>
                      <a:pt x="74" y="127"/>
                    </a:lnTo>
                    <a:lnTo>
                      <a:pt x="44" y="165"/>
                    </a:lnTo>
                    <a:lnTo>
                      <a:pt x="20" y="202"/>
                    </a:lnTo>
                    <a:lnTo>
                      <a:pt x="5" y="239"/>
                    </a:lnTo>
                    <a:lnTo>
                      <a:pt x="0" y="281"/>
                    </a:lnTo>
                    <a:lnTo>
                      <a:pt x="15" y="281"/>
                    </a:lnTo>
                    <a:lnTo>
                      <a:pt x="20" y="239"/>
                    </a:lnTo>
                    <a:lnTo>
                      <a:pt x="35" y="202"/>
                    </a:lnTo>
                    <a:lnTo>
                      <a:pt x="54" y="170"/>
                    </a:lnTo>
                    <a:lnTo>
                      <a:pt x="84" y="133"/>
                    </a:lnTo>
                    <a:lnTo>
                      <a:pt x="123" y="101"/>
                    </a:lnTo>
                    <a:lnTo>
                      <a:pt x="167" y="74"/>
                    </a:lnTo>
                    <a:lnTo>
                      <a:pt x="216" y="53"/>
                    </a:lnTo>
                    <a:lnTo>
                      <a:pt x="270" y="32"/>
                    </a:lnTo>
                    <a:lnTo>
                      <a:pt x="329" y="21"/>
                    </a:lnTo>
                    <a:lnTo>
                      <a:pt x="387" y="11"/>
                    </a:lnTo>
                    <a:lnTo>
                      <a:pt x="451" y="11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2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2" name="Freeform 381"/>
              <p:cNvSpPr>
                <a:spLocks/>
              </p:cNvSpPr>
              <p:nvPr/>
            </p:nvSpPr>
            <p:spPr bwMode="auto">
              <a:xfrm>
                <a:off x="1001" y="1326"/>
                <a:ext cx="436" cy="270"/>
              </a:xfrm>
              <a:custGeom>
                <a:avLst/>
                <a:gdLst>
                  <a:gd name="T0" fmla="*/ 436 w 436"/>
                  <a:gd name="T1" fmla="*/ 0 h 270"/>
                  <a:gd name="T2" fmla="*/ 372 w 436"/>
                  <a:gd name="T3" fmla="*/ 0 h 270"/>
                  <a:gd name="T4" fmla="*/ 314 w 436"/>
                  <a:gd name="T5" fmla="*/ 10 h 270"/>
                  <a:gd name="T6" fmla="*/ 255 w 436"/>
                  <a:gd name="T7" fmla="*/ 21 h 270"/>
                  <a:gd name="T8" fmla="*/ 201 w 436"/>
                  <a:gd name="T9" fmla="*/ 42 h 270"/>
                  <a:gd name="T10" fmla="*/ 152 w 436"/>
                  <a:gd name="T11" fmla="*/ 63 h 270"/>
                  <a:gd name="T12" fmla="*/ 108 w 436"/>
                  <a:gd name="T13" fmla="*/ 90 h 270"/>
                  <a:gd name="T14" fmla="*/ 69 w 436"/>
                  <a:gd name="T15" fmla="*/ 122 h 270"/>
                  <a:gd name="T16" fmla="*/ 39 w 436"/>
                  <a:gd name="T17" fmla="*/ 159 h 270"/>
                  <a:gd name="T18" fmla="*/ 20 w 436"/>
                  <a:gd name="T19" fmla="*/ 191 h 270"/>
                  <a:gd name="T20" fmla="*/ 5 w 436"/>
                  <a:gd name="T21" fmla="*/ 228 h 270"/>
                  <a:gd name="T22" fmla="*/ 0 w 436"/>
                  <a:gd name="T23" fmla="*/ 270 h 270"/>
                  <a:gd name="T24" fmla="*/ 15 w 436"/>
                  <a:gd name="T25" fmla="*/ 270 h 270"/>
                  <a:gd name="T26" fmla="*/ 20 w 436"/>
                  <a:gd name="T27" fmla="*/ 233 h 270"/>
                  <a:gd name="T28" fmla="*/ 34 w 436"/>
                  <a:gd name="T29" fmla="*/ 196 h 270"/>
                  <a:gd name="T30" fmla="*/ 54 w 436"/>
                  <a:gd name="T31" fmla="*/ 159 h 270"/>
                  <a:gd name="T32" fmla="*/ 83 w 436"/>
                  <a:gd name="T33" fmla="*/ 127 h 270"/>
                  <a:gd name="T34" fmla="*/ 118 w 436"/>
                  <a:gd name="T35" fmla="*/ 101 h 270"/>
                  <a:gd name="T36" fmla="*/ 162 w 436"/>
                  <a:gd name="T37" fmla="*/ 74 h 270"/>
                  <a:gd name="T38" fmla="*/ 206 w 436"/>
                  <a:gd name="T39" fmla="*/ 48 h 270"/>
                  <a:gd name="T40" fmla="*/ 260 w 436"/>
                  <a:gd name="T41" fmla="*/ 32 h 270"/>
                  <a:gd name="T42" fmla="*/ 319 w 436"/>
                  <a:gd name="T43" fmla="*/ 21 h 270"/>
                  <a:gd name="T44" fmla="*/ 372 w 436"/>
                  <a:gd name="T45" fmla="*/ 10 h 270"/>
                  <a:gd name="T46" fmla="*/ 436 w 436"/>
                  <a:gd name="T47" fmla="*/ 10 h 270"/>
                  <a:gd name="T48" fmla="*/ 436 w 436"/>
                  <a:gd name="T49" fmla="*/ 0 h 27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36" h="270">
                    <a:moveTo>
                      <a:pt x="436" y="0"/>
                    </a:moveTo>
                    <a:lnTo>
                      <a:pt x="372" y="0"/>
                    </a:lnTo>
                    <a:lnTo>
                      <a:pt x="314" y="10"/>
                    </a:lnTo>
                    <a:lnTo>
                      <a:pt x="255" y="21"/>
                    </a:lnTo>
                    <a:lnTo>
                      <a:pt x="201" y="42"/>
                    </a:lnTo>
                    <a:lnTo>
                      <a:pt x="152" y="63"/>
                    </a:lnTo>
                    <a:lnTo>
                      <a:pt x="108" y="90"/>
                    </a:lnTo>
                    <a:lnTo>
                      <a:pt x="69" y="122"/>
                    </a:lnTo>
                    <a:lnTo>
                      <a:pt x="39" y="159"/>
                    </a:lnTo>
                    <a:lnTo>
                      <a:pt x="20" y="191"/>
                    </a:lnTo>
                    <a:lnTo>
                      <a:pt x="5" y="228"/>
                    </a:lnTo>
                    <a:lnTo>
                      <a:pt x="0" y="270"/>
                    </a:lnTo>
                    <a:lnTo>
                      <a:pt x="15" y="270"/>
                    </a:lnTo>
                    <a:lnTo>
                      <a:pt x="20" y="233"/>
                    </a:lnTo>
                    <a:lnTo>
                      <a:pt x="34" y="196"/>
                    </a:lnTo>
                    <a:lnTo>
                      <a:pt x="54" y="159"/>
                    </a:lnTo>
                    <a:lnTo>
                      <a:pt x="83" y="127"/>
                    </a:lnTo>
                    <a:lnTo>
                      <a:pt x="118" y="101"/>
                    </a:lnTo>
                    <a:lnTo>
                      <a:pt x="162" y="74"/>
                    </a:lnTo>
                    <a:lnTo>
                      <a:pt x="206" y="48"/>
                    </a:lnTo>
                    <a:lnTo>
                      <a:pt x="260" y="32"/>
                    </a:lnTo>
                    <a:lnTo>
                      <a:pt x="319" y="21"/>
                    </a:lnTo>
                    <a:lnTo>
                      <a:pt x="372" y="10"/>
                    </a:lnTo>
                    <a:lnTo>
                      <a:pt x="436" y="10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rgbClr val="AB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3" name="Freeform 382"/>
              <p:cNvSpPr>
                <a:spLocks/>
              </p:cNvSpPr>
              <p:nvPr/>
            </p:nvSpPr>
            <p:spPr bwMode="auto">
              <a:xfrm>
                <a:off x="1016" y="1336"/>
                <a:ext cx="421" cy="260"/>
              </a:xfrm>
              <a:custGeom>
                <a:avLst/>
                <a:gdLst>
                  <a:gd name="T0" fmla="*/ 421 w 421"/>
                  <a:gd name="T1" fmla="*/ 0 h 260"/>
                  <a:gd name="T2" fmla="*/ 357 w 421"/>
                  <a:gd name="T3" fmla="*/ 0 h 260"/>
                  <a:gd name="T4" fmla="*/ 304 w 421"/>
                  <a:gd name="T5" fmla="*/ 11 h 260"/>
                  <a:gd name="T6" fmla="*/ 245 w 421"/>
                  <a:gd name="T7" fmla="*/ 22 h 260"/>
                  <a:gd name="T8" fmla="*/ 191 w 421"/>
                  <a:gd name="T9" fmla="*/ 38 h 260"/>
                  <a:gd name="T10" fmla="*/ 147 w 421"/>
                  <a:gd name="T11" fmla="*/ 64 h 260"/>
                  <a:gd name="T12" fmla="*/ 103 w 421"/>
                  <a:gd name="T13" fmla="*/ 91 h 260"/>
                  <a:gd name="T14" fmla="*/ 68 w 421"/>
                  <a:gd name="T15" fmla="*/ 117 h 260"/>
                  <a:gd name="T16" fmla="*/ 39 w 421"/>
                  <a:gd name="T17" fmla="*/ 149 h 260"/>
                  <a:gd name="T18" fmla="*/ 19 w 421"/>
                  <a:gd name="T19" fmla="*/ 186 h 260"/>
                  <a:gd name="T20" fmla="*/ 5 w 421"/>
                  <a:gd name="T21" fmla="*/ 223 h 260"/>
                  <a:gd name="T22" fmla="*/ 0 w 421"/>
                  <a:gd name="T23" fmla="*/ 260 h 260"/>
                  <a:gd name="T24" fmla="*/ 14 w 421"/>
                  <a:gd name="T25" fmla="*/ 260 h 260"/>
                  <a:gd name="T26" fmla="*/ 19 w 421"/>
                  <a:gd name="T27" fmla="*/ 223 h 260"/>
                  <a:gd name="T28" fmla="*/ 34 w 421"/>
                  <a:gd name="T29" fmla="*/ 186 h 260"/>
                  <a:gd name="T30" fmla="*/ 54 w 421"/>
                  <a:gd name="T31" fmla="*/ 154 h 260"/>
                  <a:gd name="T32" fmla="*/ 78 w 421"/>
                  <a:gd name="T33" fmla="*/ 122 h 260"/>
                  <a:gd name="T34" fmla="*/ 112 w 421"/>
                  <a:gd name="T35" fmla="*/ 96 h 260"/>
                  <a:gd name="T36" fmla="*/ 156 w 421"/>
                  <a:gd name="T37" fmla="*/ 69 h 260"/>
                  <a:gd name="T38" fmla="*/ 201 w 421"/>
                  <a:gd name="T39" fmla="*/ 48 h 260"/>
                  <a:gd name="T40" fmla="*/ 250 w 421"/>
                  <a:gd name="T41" fmla="*/ 32 h 260"/>
                  <a:gd name="T42" fmla="*/ 304 w 421"/>
                  <a:gd name="T43" fmla="*/ 16 h 260"/>
                  <a:gd name="T44" fmla="*/ 362 w 421"/>
                  <a:gd name="T45" fmla="*/ 11 h 260"/>
                  <a:gd name="T46" fmla="*/ 421 w 421"/>
                  <a:gd name="T47" fmla="*/ 6 h 260"/>
                  <a:gd name="T48" fmla="*/ 421 w 421"/>
                  <a:gd name="T49" fmla="*/ 0 h 2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1" h="260">
                    <a:moveTo>
                      <a:pt x="421" y="0"/>
                    </a:moveTo>
                    <a:lnTo>
                      <a:pt x="357" y="0"/>
                    </a:lnTo>
                    <a:lnTo>
                      <a:pt x="304" y="11"/>
                    </a:lnTo>
                    <a:lnTo>
                      <a:pt x="245" y="22"/>
                    </a:lnTo>
                    <a:lnTo>
                      <a:pt x="191" y="38"/>
                    </a:lnTo>
                    <a:lnTo>
                      <a:pt x="147" y="64"/>
                    </a:lnTo>
                    <a:lnTo>
                      <a:pt x="103" y="91"/>
                    </a:lnTo>
                    <a:lnTo>
                      <a:pt x="68" y="117"/>
                    </a:lnTo>
                    <a:lnTo>
                      <a:pt x="39" y="149"/>
                    </a:lnTo>
                    <a:lnTo>
                      <a:pt x="19" y="186"/>
                    </a:lnTo>
                    <a:lnTo>
                      <a:pt x="5" y="223"/>
                    </a:lnTo>
                    <a:lnTo>
                      <a:pt x="0" y="260"/>
                    </a:lnTo>
                    <a:lnTo>
                      <a:pt x="14" y="260"/>
                    </a:lnTo>
                    <a:lnTo>
                      <a:pt x="19" y="223"/>
                    </a:lnTo>
                    <a:lnTo>
                      <a:pt x="34" y="186"/>
                    </a:lnTo>
                    <a:lnTo>
                      <a:pt x="54" y="154"/>
                    </a:lnTo>
                    <a:lnTo>
                      <a:pt x="78" y="122"/>
                    </a:lnTo>
                    <a:lnTo>
                      <a:pt x="112" y="96"/>
                    </a:lnTo>
                    <a:lnTo>
                      <a:pt x="156" y="69"/>
                    </a:lnTo>
                    <a:lnTo>
                      <a:pt x="201" y="48"/>
                    </a:lnTo>
                    <a:lnTo>
                      <a:pt x="250" y="32"/>
                    </a:lnTo>
                    <a:lnTo>
                      <a:pt x="304" y="16"/>
                    </a:lnTo>
                    <a:lnTo>
                      <a:pt x="362" y="11"/>
                    </a:lnTo>
                    <a:lnTo>
                      <a:pt x="421" y="6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rgbClr val="A4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4" name="Freeform 383"/>
              <p:cNvSpPr>
                <a:spLocks/>
              </p:cNvSpPr>
              <p:nvPr/>
            </p:nvSpPr>
            <p:spPr bwMode="auto">
              <a:xfrm>
                <a:off x="1030" y="1342"/>
                <a:ext cx="407" cy="254"/>
              </a:xfrm>
              <a:custGeom>
                <a:avLst/>
                <a:gdLst>
                  <a:gd name="T0" fmla="*/ 407 w 407"/>
                  <a:gd name="T1" fmla="*/ 0 h 254"/>
                  <a:gd name="T2" fmla="*/ 348 w 407"/>
                  <a:gd name="T3" fmla="*/ 5 h 254"/>
                  <a:gd name="T4" fmla="*/ 290 w 407"/>
                  <a:gd name="T5" fmla="*/ 10 h 254"/>
                  <a:gd name="T6" fmla="*/ 236 w 407"/>
                  <a:gd name="T7" fmla="*/ 26 h 254"/>
                  <a:gd name="T8" fmla="*/ 187 w 407"/>
                  <a:gd name="T9" fmla="*/ 42 h 254"/>
                  <a:gd name="T10" fmla="*/ 142 w 407"/>
                  <a:gd name="T11" fmla="*/ 63 h 254"/>
                  <a:gd name="T12" fmla="*/ 98 w 407"/>
                  <a:gd name="T13" fmla="*/ 90 h 254"/>
                  <a:gd name="T14" fmla="*/ 64 w 407"/>
                  <a:gd name="T15" fmla="*/ 116 h 254"/>
                  <a:gd name="T16" fmla="*/ 40 w 407"/>
                  <a:gd name="T17" fmla="*/ 148 h 254"/>
                  <a:gd name="T18" fmla="*/ 20 w 407"/>
                  <a:gd name="T19" fmla="*/ 180 h 254"/>
                  <a:gd name="T20" fmla="*/ 5 w 407"/>
                  <a:gd name="T21" fmla="*/ 217 h 254"/>
                  <a:gd name="T22" fmla="*/ 0 w 407"/>
                  <a:gd name="T23" fmla="*/ 254 h 254"/>
                  <a:gd name="T24" fmla="*/ 15 w 407"/>
                  <a:gd name="T25" fmla="*/ 254 h 254"/>
                  <a:gd name="T26" fmla="*/ 20 w 407"/>
                  <a:gd name="T27" fmla="*/ 217 h 254"/>
                  <a:gd name="T28" fmla="*/ 35 w 407"/>
                  <a:gd name="T29" fmla="*/ 180 h 254"/>
                  <a:gd name="T30" fmla="*/ 59 w 407"/>
                  <a:gd name="T31" fmla="*/ 143 h 254"/>
                  <a:gd name="T32" fmla="*/ 93 w 407"/>
                  <a:gd name="T33" fmla="*/ 111 h 254"/>
                  <a:gd name="T34" fmla="*/ 133 w 407"/>
                  <a:gd name="T35" fmla="*/ 79 h 254"/>
                  <a:gd name="T36" fmla="*/ 177 w 407"/>
                  <a:gd name="T37" fmla="*/ 58 h 254"/>
                  <a:gd name="T38" fmla="*/ 231 w 407"/>
                  <a:gd name="T39" fmla="*/ 37 h 254"/>
                  <a:gd name="T40" fmla="*/ 285 w 407"/>
                  <a:gd name="T41" fmla="*/ 21 h 254"/>
                  <a:gd name="T42" fmla="*/ 343 w 407"/>
                  <a:gd name="T43" fmla="*/ 16 h 254"/>
                  <a:gd name="T44" fmla="*/ 407 w 407"/>
                  <a:gd name="T45" fmla="*/ 10 h 254"/>
                  <a:gd name="T46" fmla="*/ 407 w 407"/>
                  <a:gd name="T47" fmla="*/ 0 h 2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07" h="254">
                    <a:moveTo>
                      <a:pt x="407" y="0"/>
                    </a:moveTo>
                    <a:lnTo>
                      <a:pt x="348" y="5"/>
                    </a:lnTo>
                    <a:lnTo>
                      <a:pt x="290" y="10"/>
                    </a:lnTo>
                    <a:lnTo>
                      <a:pt x="236" y="26"/>
                    </a:lnTo>
                    <a:lnTo>
                      <a:pt x="187" y="42"/>
                    </a:lnTo>
                    <a:lnTo>
                      <a:pt x="142" y="63"/>
                    </a:lnTo>
                    <a:lnTo>
                      <a:pt x="98" y="90"/>
                    </a:lnTo>
                    <a:lnTo>
                      <a:pt x="64" y="116"/>
                    </a:lnTo>
                    <a:lnTo>
                      <a:pt x="40" y="148"/>
                    </a:lnTo>
                    <a:lnTo>
                      <a:pt x="20" y="180"/>
                    </a:lnTo>
                    <a:lnTo>
                      <a:pt x="5" y="217"/>
                    </a:lnTo>
                    <a:lnTo>
                      <a:pt x="0" y="254"/>
                    </a:lnTo>
                    <a:lnTo>
                      <a:pt x="15" y="254"/>
                    </a:lnTo>
                    <a:lnTo>
                      <a:pt x="20" y="217"/>
                    </a:lnTo>
                    <a:lnTo>
                      <a:pt x="35" y="180"/>
                    </a:lnTo>
                    <a:lnTo>
                      <a:pt x="59" y="143"/>
                    </a:lnTo>
                    <a:lnTo>
                      <a:pt x="93" y="111"/>
                    </a:lnTo>
                    <a:lnTo>
                      <a:pt x="133" y="79"/>
                    </a:lnTo>
                    <a:lnTo>
                      <a:pt x="177" y="58"/>
                    </a:lnTo>
                    <a:lnTo>
                      <a:pt x="231" y="37"/>
                    </a:lnTo>
                    <a:lnTo>
                      <a:pt x="285" y="21"/>
                    </a:lnTo>
                    <a:lnTo>
                      <a:pt x="343" y="16"/>
                    </a:lnTo>
                    <a:lnTo>
                      <a:pt x="407" y="1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9D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5" name="Freeform 384"/>
              <p:cNvSpPr>
                <a:spLocks/>
              </p:cNvSpPr>
              <p:nvPr/>
            </p:nvSpPr>
            <p:spPr bwMode="auto">
              <a:xfrm>
                <a:off x="1045" y="1352"/>
                <a:ext cx="392" cy="244"/>
              </a:xfrm>
              <a:custGeom>
                <a:avLst/>
                <a:gdLst>
                  <a:gd name="T0" fmla="*/ 392 w 392"/>
                  <a:gd name="T1" fmla="*/ 0 h 244"/>
                  <a:gd name="T2" fmla="*/ 328 w 392"/>
                  <a:gd name="T3" fmla="*/ 6 h 244"/>
                  <a:gd name="T4" fmla="*/ 270 w 392"/>
                  <a:gd name="T5" fmla="*/ 11 h 244"/>
                  <a:gd name="T6" fmla="*/ 216 w 392"/>
                  <a:gd name="T7" fmla="*/ 27 h 244"/>
                  <a:gd name="T8" fmla="*/ 162 w 392"/>
                  <a:gd name="T9" fmla="*/ 48 h 244"/>
                  <a:gd name="T10" fmla="*/ 118 w 392"/>
                  <a:gd name="T11" fmla="*/ 69 h 244"/>
                  <a:gd name="T12" fmla="*/ 78 w 392"/>
                  <a:gd name="T13" fmla="*/ 101 h 244"/>
                  <a:gd name="T14" fmla="*/ 44 w 392"/>
                  <a:gd name="T15" fmla="*/ 133 h 244"/>
                  <a:gd name="T16" fmla="*/ 20 w 392"/>
                  <a:gd name="T17" fmla="*/ 170 h 244"/>
                  <a:gd name="T18" fmla="*/ 5 w 392"/>
                  <a:gd name="T19" fmla="*/ 207 h 244"/>
                  <a:gd name="T20" fmla="*/ 0 w 392"/>
                  <a:gd name="T21" fmla="*/ 244 h 244"/>
                  <a:gd name="T22" fmla="*/ 15 w 392"/>
                  <a:gd name="T23" fmla="*/ 244 h 244"/>
                  <a:gd name="T24" fmla="*/ 20 w 392"/>
                  <a:gd name="T25" fmla="*/ 207 h 244"/>
                  <a:gd name="T26" fmla="*/ 34 w 392"/>
                  <a:gd name="T27" fmla="*/ 170 h 244"/>
                  <a:gd name="T28" fmla="*/ 59 w 392"/>
                  <a:gd name="T29" fmla="*/ 138 h 244"/>
                  <a:gd name="T30" fmla="*/ 88 w 392"/>
                  <a:gd name="T31" fmla="*/ 106 h 244"/>
                  <a:gd name="T32" fmla="*/ 127 w 392"/>
                  <a:gd name="T33" fmla="*/ 80 h 244"/>
                  <a:gd name="T34" fmla="*/ 172 w 392"/>
                  <a:gd name="T35" fmla="*/ 53 h 244"/>
                  <a:gd name="T36" fmla="*/ 221 w 392"/>
                  <a:gd name="T37" fmla="*/ 37 h 244"/>
                  <a:gd name="T38" fmla="*/ 275 w 392"/>
                  <a:gd name="T39" fmla="*/ 22 h 244"/>
                  <a:gd name="T40" fmla="*/ 333 w 392"/>
                  <a:gd name="T41" fmla="*/ 11 h 244"/>
                  <a:gd name="T42" fmla="*/ 392 w 392"/>
                  <a:gd name="T43" fmla="*/ 11 h 244"/>
                  <a:gd name="T44" fmla="*/ 392 w 392"/>
                  <a:gd name="T45" fmla="*/ 0 h 24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92" h="244">
                    <a:moveTo>
                      <a:pt x="392" y="0"/>
                    </a:moveTo>
                    <a:lnTo>
                      <a:pt x="328" y="6"/>
                    </a:lnTo>
                    <a:lnTo>
                      <a:pt x="270" y="11"/>
                    </a:lnTo>
                    <a:lnTo>
                      <a:pt x="216" y="27"/>
                    </a:lnTo>
                    <a:lnTo>
                      <a:pt x="162" y="48"/>
                    </a:lnTo>
                    <a:lnTo>
                      <a:pt x="118" y="69"/>
                    </a:lnTo>
                    <a:lnTo>
                      <a:pt x="78" y="101"/>
                    </a:lnTo>
                    <a:lnTo>
                      <a:pt x="44" y="133"/>
                    </a:lnTo>
                    <a:lnTo>
                      <a:pt x="20" y="170"/>
                    </a:lnTo>
                    <a:lnTo>
                      <a:pt x="5" y="207"/>
                    </a:lnTo>
                    <a:lnTo>
                      <a:pt x="0" y="244"/>
                    </a:lnTo>
                    <a:lnTo>
                      <a:pt x="15" y="244"/>
                    </a:lnTo>
                    <a:lnTo>
                      <a:pt x="20" y="207"/>
                    </a:lnTo>
                    <a:lnTo>
                      <a:pt x="34" y="170"/>
                    </a:lnTo>
                    <a:lnTo>
                      <a:pt x="59" y="138"/>
                    </a:lnTo>
                    <a:lnTo>
                      <a:pt x="88" y="106"/>
                    </a:lnTo>
                    <a:lnTo>
                      <a:pt x="127" y="80"/>
                    </a:lnTo>
                    <a:lnTo>
                      <a:pt x="172" y="53"/>
                    </a:lnTo>
                    <a:lnTo>
                      <a:pt x="221" y="37"/>
                    </a:lnTo>
                    <a:lnTo>
                      <a:pt x="275" y="22"/>
                    </a:lnTo>
                    <a:lnTo>
                      <a:pt x="333" y="11"/>
                    </a:lnTo>
                    <a:lnTo>
                      <a:pt x="392" y="11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95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6" name="Freeform 385"/>
              <p:cNvSpPr>
                <a:spLocks/>
              </p:cNvSpPr>
              <p:nvPr/>
            </p:nvSpPr>
            <p:spPr bwMode="auto">
              <a:xfrm>
                <a:off x="1060" y="1363"/>
                <a:ext cx="377" cy="233"/>
              </a:xfrm>
              <a:custGeom>
                <a:avLst/>
                <a:gdLst>
                  <a:gd name="T0" fmla="*/ 377 w 377"/>
                  <a:gd name="T1" fmla="*/ 0 h 233"/>
                  <a:gd name="T2" fmla="*/ 318 w 377"/>
                  <a:gd name="T3" fmla="*/ 0 h 233"/>
                  <a:gd name="T4" fmla="*/ 260 w 377"/>
                  <a:gd name="T5" fmla="*/ 11 h 233"/>
                  <a:gd name="T6" fmla="*/ 206 w 377"/>
                  <a:gd name="T7" fmla="*/ 26 h 233"/>
                  <a:gd name="T8" fmla="*/ 157 w 377"/>
                  <a:gd name="T9" fmla="*/ 42 h 233"/>
                  <a:gd name="T10" fmla="*/ 112 w 377"/>
                  <a:gd name="T11" fmla="*/ 69 h 233"/>
                  <a:gd name="T12" fmla="*/ 73 w 377"/>
                  <a:gd name="T13" fmla="*/ 95 h 233"/>
                  <a:gd name="T14" fmla="*/ 44 w 377"/>
                  <a:gd name="T15" fmla="*/ 127 h 233"/>
                  <a:gd name="T16" fmla="*/ 19 w 377"/>
                  <a:gd name="T17" fmla="*/ 159 h 233"/>
                  <a:gd name="T18" fmla="*/ 5 w 377"/>
                  <a:gd name="T19" fmla="*/ 196 h 233"/>
                  <a:gd name="T20" fmla="*/ 0 w 377"/>
                  <a:gd name="T21" fmla="*/ 233 h 233"/>
                  <a:gd name="T22" fmla="*/ 19 w 377"/>
                  <a:gd name="T23" fmla="*/ 233 h 233"/>
                  <a:gd name="T24" fmla="*/ 19 w 377"/>
                  <a:gd name="T25" fmla="*/ 196 h 233"/>
                  <a:gd name="T26" fmla="*/ 34 w 377"/>
                  <a:gd name="T27" fmla="*/ 164 h 233"/>
                  <a:gd name="T28" fmla="*/ 54 w 377"/>
                  <a:gd name="T29" fmla="*/ 132 h 233"/>
                  <a:gd name="T30" fmla="*/ 83 w 377"/>
                  <a:gd name="T31" fmla="*/ 101 h 233"/>
                  <a:gd name="T32" fmla="*/ 122 w 377"/>
                  <a:gd name="T33" fmla="*/ 74 h 233"/>
                  <a:gd name="T34" fmla="*/ 166 w 377"/>
                  <a:gd name="T35" fmla="*/ 53 h 233"/>
                  <a:gd name="T36" fmla="*/ 211 w 377"/>
                  <a:gd name="T37" fmla="*/ 32 h 233"/>
                  <a:gd name="T38" fmla="*/ 264 w 377"/>
                  <a:gd name="T39" fmla="*/ 21 h 233"/>
                  <a:gd name="T40" fmla="*/ 318 w 377"/>
                  <a:gd name="T41" fmla="*/ 11 h 233"/>
                  <a:gd name="T42" fmla="*/ 377 w 377"/>
                  <a:gd name="T43" fmla="*/ 11 h 233"/>
                  <a:gd name="T44" fmla="*/ 377 w 377"/>
                  <a:gd name="T45" fmla="*/ 0 h 2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7" h="233">
                    <a:moveTo>
                      <a:pt x="377" y="0"/>
                    </a:moveTo>
                    <a:lnTo>
                      <a:pt x="318" y="0"/>
                    </a:lnTo>
                    <a:lnTo>
                      <a:pt x="260" y="11"/>
                    </a:lnTo>
                    <a:lnTo>
                      <a:pt x="206" y="26"/>
                    </a:lnTo>
                    <a:lnTo>
                      <a:pt x="157" y="42"/>
                    </a:lnTo>
                    <a:lnTo>
                      <a:pt x="112" y="69"/>
                    </a:lnTo>
                    <a:lnTo>
                      <a:pt x="73" y="95"/>
                    </a:lnTo>
                    <a:lnTo>
                      <a:pt x="44" y="127"/>
                    </a:lnTo>
                    <a:lnTo>
                      <a:pt x="19" y="159"/>
                    </a:lnTo>
                    <a:lnTo>
                      <a:pt x="5" y="196"/>
                    </a:lnTo>
                    <a:lnTo>
                      <a:pt x="0" y="233"/>
                    </a:lnTo>
                    <a:lnTo>
                      <a:pt x="19" y="233"/>
                    </a:lnTo>
                    <a:lnTo>
                      <a:pt x="19" y="196"/>
                    </a:lnTo>
                    <a:lnTo>
                      <a:pt x="34" y="164"/>
                    </a:lnTo>
                    <a:lnTo>
                      <a:pt x="54" y="132"/>
                    </a:lnTo>
                    <a:lnTo>
                      <a:pt x="83" y="101"/>
                    </a:lnTo>
                    <a:lnTo>
                      <a:pt x="122" y="74"/>
                    </a:lnTo>
                    <a:lnTo>
                      <a:pt x="166" y="53"/>
                    </a:lnTo>
                    <a:lnTo>
                      <a:pt x="211" y="32"/>
                    </a:lnTo>
                    <a:lnTo>
                      <a:pt x="264" y="21"/>
                    </a:lnTo>
                    <a:lnTo>
                      <a:pt x="318" y="11"/>
                    </a:lnTo>
                    <a:lnTo>
                      <a:pt x="377" y="11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8D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7" name="Freeform 386"/>
              <p:cNvSpPr>
                <a:spLocks/>
              </p:cNvSpPr>
              <p:nvPr/>
            </p:nvSpPr>
            <p:spPr bwMode="auto">
              <a:xfrm>
                <a:off x="1079" y="1374"/>
                <a:ext cx="358" cy="222"/>
              </a:xfrm>
              <a:custGeom>
                <a:avLst/>
                <a:gdLst>
                  <a:gd name="T0" fmla="*/ 358 w 358"/>
                  <a:gd name="T1" fmla="*/ 0 h 222"/>
                  <a:gd name="T2" fmla="*/ 299 w 358"/>
                  <a:gd name="T3" fmla="*/ 0 h 222"/>
                  <a:gd name="T4" fmla="*/ 245 w 358"/>
                  <a:gd name="T5" fmla="*/ 10 h 222"/>
                  <a:gd name="T6" fmla="*/ 192 w 358"/>
                  <a:gd name="T7" fmla="*/ 21 h 222"/>
                  <a:gd name="T8" fmla="*/ 147 w 358"/>
                  <a:gd name="T9" fmla="*/ 42 h 222"/>
                  <a:gd name="T10" fmla="*/ 103 w 358"/>
                  <a:gd name="T11" fmla="*/ 63 h 222"/>
                  <a:gd name="T12" fmla="*/ 64 w 358"/>
                  <a:gd name="T13" fmla="*/ 90 h 222"/>
                  <a:gd name="T14" fmla="*/ 35 w 358"/>
                  <a:gd name="T15" fmla="*/ 121 h 222"/>
                  <a:gd name="T16" fmla="*/ 15 w 358"/>
                  <a:gd name="T17" fmla="*/ 153 h 222"/>
                  <a:gd name="T18" fmla="*/ 0 w 358"/>
                  <a:gd name="T19" fmla="*/ 185 h 222"/>
                  <a:gd name="T20" fmla="*/ 0 w 358"/>
                  <a:gd name="T21" fmla="*/ 222 h 222"/>
                  <a:gd name="T22" fmla="*/ 15 w 358"/>
                  <a:gd name="T23" fmla="*/ 222 h 222"/>
                  <a:gd name="T24" fmla="*/ 15 w 358"/>
                  <a:gd name="T25" fmla="*/ 185 h 222"/>
                  <a:gd name="T26" fmla="*/ 30 w 358"/>
                  <a:gd name="T27" fmla="*/ 153 h 222"/>
                  <a:gd name="T28" fmla="*/ 49 w 358"/>
                  <a:gd name="T29" fmla="*/ 121 h 222"/>
                  <a:gd name="T30" fmla="*/ 79 w 358"/>
                  <a:gd name="T31" fmla="*/ 95 h 222"/>
                  <a:gd name="T32" fmla="*/ 113 w 358"/>
                  <a:gd name="T33" fmla="*/ 68 h 222"/>
                  <a:gd name="T34" fmla="*/ 152 w 358"/>
                  <a:gd name="T35" fmla="*/ 47 h 222"/>
                  <a:gd name="T36" fmla="*/ 201 w 358"/>
                  <a:gd name="T37" fmla="*/ 31 h 222"/>
                  <a:gd name="T38" fmla="*/ 250 w 358"/>
                  <a:gd name="T39" fmla="*/ 15 h 222"/>
                  <a:gd name="T40" fmla="*/ 304 w 358"/>
                  <a:gd name="T41" fmla="*/ 10 h 222"/>
                  <a:gd name="T42" fmla="*/ 358 w 358"/>
                  <a:gd name="T43" fmla="*/ 5 h 222"/>
                  <a:gd name="T44" fmla="*/ 358 w 358"/>
                  <a:gd name="T45" fmla="*/ 0 h 22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8" h="222">
                    <a:moveTo>
                      <a:pt x="358" y="0"/>
                    </a:moveTo>
                    <a:lnTo>
                      <a:pt x="299" y="0"/>
                    </a:lnTo>
                    <a:lnTo>
                      <a:pt x="245" y="10"/>
                    </a:lnTo>
                    <a:lnTo>
                      <a:pt x="192" y="21"/>
                    </a:lnTo>
                    <a:lnTo>
                      <a:pt x="147" y="42"/>
                    </a:lnTo>
                    <a:lnTo>
                      <a:pt x="103" y="63"/>
                    </a:lnTo>
                    <a:lnTo>
                      <a:pt x="64" y="90"/>
                    </a:lnTo>
                    <a:lnTo>
                      <a:pt x="35" y="121"/>
                    </a:lnTo>
                    <a:lnTo>
                      <a:pt x="15" y="153"/>
                    </a:lnTo>
                    <a:lnTo>
                      <a:pt x="0" y="185"/>
                    </a:lnTo>
                    <a:lnTo>
                      <a:pt x="0" y="222"/>
                    </a:lnTo>
                    <a:lnTo>
                      <a:pt x="15" y="222"/>
                    </a:lnTo>
                    <a:lnTo>
                      <a:pt x="15" y="185"/>
                    </a:lnTo>
                    <a:lnTo>
                      <a:pt x="30" y="153"/>
                    </a:lnTo>
                    <a:lnTo>
                      <a:pt x="49" y="121"/>
                    </a:lnTo>
                    <a:lnTo>
                      <a:pt x="79" y="95"/>
                    </a:lnTo>
                    <a:lnTo>
                      <a:pt x="113" y="68"/>
                    </a:lnTo>
                    <a:lnTo>
                      <a:pt x="152" y="47"/>
                    </a:lnTo>
                    <a:lnTo>
                      <a:pt x="201" y="31"/>
                    </a:lnTo>
                    <a:lnTo>
                      <a:pt x="250" y="15"/>
                    </a:lnTo>
                    <a:lnTo>
                      <a:pt x="304" y="10"/>
                    </a:lnTo>
                    <a:lnTo>
                      <a:pt x="358" y="5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84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8" name="Freeform 387"/>
              <p:cNvSpPr>
                <a:spLocks/>
              </p:cNvSpPr>
              <p:nvPr/>
            </p:nvSpPr>
            <p:spPr bwMode="auto">
              <a:xfrm>
                <a:off x="1094" y="1379"/>
                <a:ext cx="343" cy="217"/>
              </a:xfrm>
              <a:custGeom>
                <a:avLst/>
                <a:gdLst>
                  <a:gd name="T0" fmla="*/ 343 w 343"/>
                  <a:gd name="T1" fmla="*/ 0 h 217"/>
                  <a:gd name="T2" fmla="*/ 289 w 343"/>
                  <a:gd name="T3" fmla="*/ 5 h 217"/>
                  <a:gd name="T4" fmla="*/ 235 w 343"/>
                  <a:gd name="T5" fmla="*/ 10 h 217"/>
                  <a:gd name="T6" fmla="*/ 186 w 343"/>
                  <a:gd name="T7" fmla="*/ 26 h 217"/>
                  <a:gd name="T8" fmla="*/ 137 w 343"/>
                  <a:gd name="T9" fmla="*/ 42 h 217"/>
                  <a:gd name="T10" fmla="*/ 98 w 343"/>
                  <a:gd name="T11" fmla="*/ 63 h 217"/>
                  <a:gd name="T12" fmla="*/ 64 w 343"/>
                  <a:gd name="T13" fmla="*/ 90 h 217"/>
                  <a:gd name="T14" fmla="*/ 34 w 343"/>
                  <a:gd name="T15" fmla="*/ 116 h 217"/>
                  <a:gd name="T16" fmla="*/ 15 w 343"/>
                  <a:gd name="T17" fmla="*/ 148 h 217"/>
                  <a:gd name="T18" fmla="*/ 0 w 343"/>
                  <a:gd name="T19" fmla="*/ 180 h 217"/>
                  <a:gd name="T20" fmla="*/ 0 w 343"/>
                  <a:gd name="T21" fmla="*/ 217 h 217"/>
                  <a:gd name="T22" fmla="*/ 15 w 343"/>
                  <a:gd name="T23" fmla="*/ 217 h 217"/>
                  <a:gd name="T24" fmla="*/ 15 w 343"/>
                  <a:gd name="T25" fmla="*/ 185 h 217"/>
                  <a:gd name="T26" fmla="*/ 29 w 343"/>
                  <a:gd name="T27" fmla="*/ 154 h 217"/>
                  <a:gd name="T28" fmla="*/ 49 w 343"/>
                  <a:gd name="T29" fmla="*/ 122 h 217"/>
                  <a:gd name="T30" fmla="*/ 74 w 343"/>
                  <a:gd name="T31" fmla="*/ 95 h 217"/>
                  <a:gd name="T32" fmla="*/ 108 w 343"/>
                  <a:gd name="T33" fmla="*/ 69 h 217"/>
                  <a:gd name="T34" fmla="*/ 147 w 343"/>
                  <a:gd name="T35" fmla="*/ 48 h 217"/>
                  <a:gd name="T36" fmla="*/ 191 w 343"/>
                  <a:gd name="T37" fmla="*/ 32 h 217"/>
                  <a:gd name="T38" fmla="*/ 240 w 343"/>
                  <a:gd name="T39" fmla="*/ 21 h 217"/>
                  <a:gd name="T40" fmla="*/ 289 w 343"/>
                  <a:gd name="T41" fmla="*/ 16 h 217"/>
                  <a:gd name="T42" fmla="*/ 343 w 343"/>
                  <a:gd name="T43" fmla="*/ 10 h 217"/>
                  <a:gd name="T44" fmla="*/ 343 w 343"/>
                  <a:gd name="T45" fmla="*/ 0 h 21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43" h="217">
                    <a:moveTo>
                      <a:pt x="343" y="0"/>
                    </a:moveTo>
                    <a:lnTo>
                      <a:pt x="289" y="5"/>
                    </a:lnTo>
                    <a:lnTo>
                      <a:pt x="235" y="10"/>
                    </a:lnTo>
                    <a:lnTo>
                      <a:pt x="186" y="26"/>
                    </a:lnTo>
                    <a:lnTo>
                      <a:pt x="137" y="42"/>
                    </a:lnTo>
                    <a:lnTo>
                      <a:pt x="98" y="63"/>
                    </a:lnTo>
                    <a:lnTo>
                      <a:pt x="64" y="90"/>
                    </a:lnTo>
                    <a:lnTo>
                      <a:pt x="34" y="116"/>
                    </a:lnTo>
                    <a:lnTo>
                      <a:pt x="15" y="148"/>
                    </a:lnTo>
                    <a:lnTo>
                      <a:pt x="0" y="180"/>
                    </a:lnTo>
                    <a:lnTo>
                      <a:pt x="0" y="217"/>
                    </a:lnTo>
                    <a:lnTo>
                      <a:pt x="15" y="217"/>
                    </a:lnTo>
                    <a:lnTo>
                      <a:pt x="15" y="185"/>
                    </a:lnTo>
                    <a:lnTo>
                      <a:pt x="29" y="154"/>
                    </a:lnTo>
                    <a:lnTo>
                      <a:pt x="49" y="122"/>
                    </a:lnTo>
                    <a:lnTo>
                      <a:pt x="74" y="95"/>
                    </a:lnTo>
                    <a:lnTo>
                      <a:pt x="108" y="69"/>
                    </a:lnTo>
                    <a:lnTo>
                      <a:pt x="147" y="48"/>
                    </a:lnTo>
                    <a:lnTo>
                      <a:pt x="191" y="32"/>
                    </a:lnTo>
                    <a:lnTo>
                      <a:pt x="240" y="21"/>
                    </a:lnTo>
                    <a:lnTo>
                      <a:pt x="289" y="16"/>
                    </a:lnTo>
                    <a:lnTo>
                      <a:pt x="343" y="10"/>
                    </a:lnTo>
                    <a:lnTo>
                      <a:pt x="343" y="0"/>
                    </a:lnTo>
                    <a:close/>
                  </a:path>
                </a:pathLst>
              </a:custGeom>
              <a:solidFill>
                <a:srgbClr val="7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9" name="Freeform 388"/>
              <p:cNvSpPr>
                <a:spLocks/>
              </p:cNvSpPr>
              <p:nvPr/>
            </p:nvSpPr>
            <p:spPr bwMode="auto">
              <a:xfrm>
                <a:off x="1109" y="1389"/>
                <a:ext cx="328" cy="207"/>
              </a:xfrm>
              <a:custGeom>
                <a:avLst/>
                <a:gdLst>
                  <a:gd name="T0" fmla="*/ 328 w 328"/>
                  <a:gd name="T1" fmla="*/ 0 h 207"/>
                  <a:gd name="T2" fmla="*/ 274 w 328"/>
                  <a:gd name="T3" fmla="*/ 6 h 207"/>
                  <a:gd name="T4" fmla="*/ 225 w 328"/>
                  <a:gd name="T5" fmla="*/ 11 h 207"/>
                  <a:gd name="T6" fmla="*/ 176 w 328"/>
                  <a:gd name="T7" fmla="*/ 22 h 207"/>
                  <a:gd name="T8" fmla="*/ 132 w 328"/>
                  <a:gd name="T9" fmla="*/ 38 h 207"/>
                  <a:gd name="T10" fmla="*/ 93 w 328"/>
                  <a:gd name="T11" fmla="*/ 59 h 207"/>
                  <a:gd name="T12" fmla="*/ 59 w 328"/>
                  <a:gd name="T13" fmla="*/ 85 h 207"/>
                  <a:gd name="T14" fmla="*/ 34 w 328"/>
                  <a:gd name="T15" fmla="*/ 112 h 207"/>
                  <a:gd name="T16" fmla="*/ 14 w 328"/>
                  <a:gd name="T17" fmla="*/ 144 h 207"/>
                  <a:gd name="T18" fmla="*/ 0 w 328"/>
                  <a:gd name="T19" fmla="*/ 175 h 207"/>
                  <a:gd name="T20" fmla="*/ 0 w 328"/>
                  <a:gd name="T21" fmla="*/ 207 h 207"/>
                  <a:gd name="T22" fmla="*/ 14 w 328"/>
                  <a:gd name="T23" fmla="*/ 207 h 207"/>
                  <a:gd name="T24" fmla="*/ 19 w 328"/>
                  <a:gd name="T25" fmla="*/ 170 h 207"/>
                  <a:gd name="T26" fmla="*/ 34 w 328"/>
                  <a:gd name="T27" fmla="*/ 138 h 207"/>
                  <a:gd name="T28" fmla="*/ 54 w 328"/>
                  <a:gd name="T29" fmla="*/ 106 h 207"/>
                  <a:gd name="T30" fmla="*/ 88 w 328"/>
                  <a:gd name="T31" fmla="*/ 80 h 207"/>
                  <a:gd name="T32" fmla="*/ 122 w 328"/>
                  <a:gd name="T33" fmla="*/ 53 h 207"/>
                  <a:gd name="T34" fmla="*/ 171 w 328"/>
                  <a:gd name="T35" fmla="*/ 38 h 207"/>
                  <a:gd name="T36" fmla="*/ 220 w 328"/>
                  <a:gd name="T37" fmla="*/ 22 h 207"/>
                  <a:gd name="T38" fmla="*/ 269 w 328"/>
                  <a:gd name="T39" fmla="*/ 11 h 207"/>
                  <a:gd name="T40" fmla="*/ 328 w 328"/>
                  <a:gd name="T41" fmla="*/ 11 h 207"/>
                  <a:gd name="T42" fmla="*/ 328 w 328"/>
                  <a:gd name="T43" fmla="*/ 0 h 20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8" h="207">
                    <a:moveTo>
                      <a:pt x="328" y="0"/>
                    </a:moveTo>
                    <a:lnTo>
                      <a:pt x="274" y="6"/>
                    </a:lnTo>
                    <a:lnTo>
                      <a:pt x="225" y="11"/>
                    </a:lnTo>
                    <a:lnTo>
                      <a:pt x="176" y="22"/>
                    </a:lnTo>
                    <a:lnTo>
                      <a:pt x="132" y="38"/>
                    </a:lnTo>
                    <a:lnTo>
                      <a:pt x="93" y="59"/>
                    </a:lnTo>
                    <a:lnTo>
                      <a:pt x="59" y="85"/>
                    </a:lnTo>
                    <a:lnTo>
                      <a:pt x="34" y="112"/>
                    </a:lnTo>
                    <a:lnTo>
                      <a:pt x="14" y="144"/>
                    </a:lnTo>
                    <a:lnTo>
                      <a:pt x="0" y="175"/>
                    </a:lnTo>
                    <a:lnTo>
                      <a:pt x="0" y="207"/>
                    </a:lnTo>
                    <a:lnTo>
                      <a:pt x="14" y="207"/>
                    </a:lnTo>
                    <a:lnTo>
                      <a:pt x="19" y="170"/>
                    </a:lnTo>
                    <a:lnTo>
                      <a:pt x="34" y="138"/>
                    </a:lnTo>
                    <a:lnTo>
                      <a:pt x="54" y="106"/>
                    </a:lnTo>
                    <a:lnTo>
                      <a:pt x="88" y="80"/>
                    </a:lnTo>
                    <a:lnTo>
                      <a:pt x="122" y="53"/>
                    </a:lnTo>
                    <a:lnTo>
                      <a:pt x="171" y="38"/>
                    </a:lnTo>
                    <a:lnTo>
                      <a:pt x="220" y="22"/>
                    </a:lnTo>
                    <a:lnTo>
                      <a:pt x="269" y="11"/>
                    </a:lnTo>
                    <a:lnTo>
                      <a:pt x="328" y="11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72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0" name="Freeform 389"/>
              <p:cNvSpPr>
                <a:spLocks/>
              </p:cNvSpPr>
              <p:nvPr/>
            </p:nvSpPr>
            <p:spPr bwMode="auto">
              <a:xfrm>
                <a:off x="1123" y="1400"/>
                <a:ext cx="314" cy="196"/>
              </a:xfrm>
              <a:custGeom>
                <a:avLst/>
                <a:gdLst>
                  <a:gd name="T0" fmla="*/ 314 w 314"/>
                  <a:gd name="T1" fmla="*/ 0 h 196"/>
                  <a:gd name="T2" fmla="*/ 255 w 314"/>
                  <a:gd name="T3" fmla="*/ 0 h 196"/>
                  <a:gd name="T4" fmla="*/ 206 w 314"/>
                  <a:gd name="T5" fmla="*/ 11 h 196"/>
                  <a:gd name="T6" fmla="*/ 157 w 314"/>
                  <a:gd name="T7" fmla="*/ 27 h 196"/>
                  <a:gd name="T8" fmla="*/ 108 w 314"/>
                  <a:gd name="T9" fmla="*/ 42 h 196"/>
                  <a:gd name="T10" fmla="*/ 74 w 314"/>
                  <a:gd name="T11" fmla="*/ 69 h 196"/>
                  <a:gd name="T12" fmla="*/ 40 w 314"/>
                  <a:gd name="T13" fmla="*/ 95 h 196"/>
                  <a:gd name="T14" fmla="*/ 20 w 314"/>
                  <a:gd name="T15" fmla="*/ 127 h 196"/>
                  <a:gd name="T16" fmla="*/ 5 w 314"/>
                  <a:gd name="T17" fmla="*/ 159 h 196"/>
                  <a:gd name="T18" fmla="*/ 0 w 314"/>
                  <a:gd name="T19" fmla="*/ 196 h 196"/>
                  <a:gd name="T20" fmla="*/ 15 w 314"/>
                  <a:gd name="T21" fmla="*/ 196 h 196"/>
                  <a:gd name="T22" fmla="*/ 20 w 314"/>
                  <a:gd name="T23" fmla="*/ 164 h 196"/>
                  <a:gd name="T24" fmla="*/ 30 w 314"/>
                  <a:gd name="T25" fmla="*/ 133 h 196"/>
                  <a:gd name="T26" fmla="*/ 54 w 314"/>
                  <a:gd name="T27" fmla="*/ 101 h 196"/>
                  <a:gd name="T28" fmla="*/ 84 w 314"/>
                  <a:gd name="T29" fmla="*/ 74 h 196"/>
                  <a:gd name="T30" fmla="*/ 118 w 314"/>
                  <a:gd name="T31" fmla="*/ 53 h 196"/>
                  <a:gd name="T32" fmla="*/ 162 w 314"/>
                  <a:gd name="T33" fmla="*/ 32 h 196"/>
                  <a:gd name="T34" fmla="*/ 211 w 314"/>
                  <a:gd name="T35" fmla="*/ 21 h 196"/>
                  <a:gd name="T36" fmla="*/ 260 w 314"/>
                  <a:gd name="T37" fmla="*/ 11 h 196"/>
                  <a:gd name="T38" fmla="*/ 314 w 314"/>
                  <a:gd name="T39" fmla="*/ 11 h 196"/>
                  <a:gd name="T40" fmla="*/ 314 w 314"/>
                  <a:gd name="T41" fmla="*/ 0 h 1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4" h="196">
                    <a:moveTo>
                      <a:pt x="314" y="0"/>
                    </a:moveTo>
                    <a:lnTo>
                      <a:pt x="255" y="0"/>
                    </a:lnTo>
                    <a:lnTo>
                      <a:pt x="206" y="11"/>
                    </a:lnTo>
                    <a:lnTo>
                      <a:pt x="157" y="27"/>
                    </a:lnTo>
                    <a:lnTo>
                      <a:pt x="108" y="42"/>
                    </a:lnTo>
                    <a:lnTo>
                      <a:pt x="74" y="69"/>
                    </a:lnTo>
                    <a:lnTo>
                      <a:pt x="40" y="95"/>
                    </a:lnTo>
                    <a:lnTo>
                      <a:pt x="20" y="127"/>
                    </a:lnTo>
                    <a:lnTo>
                      <a:pt x="5" y="159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20" y="164"/>
                    </a:lnTo>
                    <a:lnTo>
                      <a:pt x="30" y="133"/>
                    </a:lnTo>
                    <a:lnTo>
                      <a:pt x="54" y="101"/>
                    </a:lnTo>
                    <a:lnTo>
                      <a:pt x="84" y="74"/>
                    </a:lnTo>
                    <a:lnTo>
                      <a:pt x="118" y="53"/>
                    </a:lnTo>
                    <a:lnTo>
                      <a:pt x="162" y="32"/>
                    </a:lnTo>
                    <a:lnTo>
                      <a:pt x="211" y="21"/>
                    </a:lnTo>
                    <a:lnTo>
                      <a:pt x="260" y="11"/>
                    </a:lnTo>
                    <a:lnTo>
                      <a:pt x="314" y="1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68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1" name="Freeform 390"/>
              <p:cNvSpPr>
                <a:spLocks/>
              </p:cNvSpPr>
              <p:nvPr/>
            </p:nvSpPr>
            <p:spPr bwMode="auto">
              <a:xfrm>
                <a:off x="1138" y="1411"/>
                <a:ext cx="299" cy="185"/>
              </a:xfrm>
              <a:custGeom>
                <a:avLst/>
                <a:gdLst>
                  <a:gd name="T0" fmla="*/ 299 w 299"/>
                  <a:gd name="T1" fmla="*/ 0 h 185"/>
                  <a:gd name="T2" fmla="*/ 245 w 299"/>
                  <a:gd name="T3" fmla="*/ 0 h 185"/>
                  <a:gd name="T4" fmla="*/ 196 w 299"/>
                  <a:gd name="T5" fmla="*/ 10 h 185"/>
                  <a:gd name="T6" fmla="*/ 147 w 299"/>
                  <a:gd name="T7" fmla="*/ 21 h 185"/>
                  <a:gd name="T8" fmla="*/ 103 w 299"/>
                  <a:gd name="T9" fmla="*/ 42 h 185"/>
                  <a:gd name="T10" fmla="*/ 69 w 299"/>
                  <a:gd name="T11" fmla="*/ 63 h 185"/>
                  <a:gd name="T12" fmla="*/ 39 w 299"/>
                  <a:gd name="T13" fmla="*/ 90 h 185"/>
                  <a:gd name="T14" fmla="*/ 15 w 299"/>
                  <a:gd name="T15" fmla="*/ 122 h 185"/>
                  <a:gd name="T16" fmla="*/ 5 w 299"/>
                  <a:gd name="T17" fmla="*/ 153 h 185"/>
                  <a:gd name="T18" fmla="*/ 0 w 299"/>
                  <a:gd name="T19" fmla="*/ 185 h 185"/>
                  <a:gd name="T20" fmla="*/ 15 w 299"/>
                  <a:gd name="T21" fmla="*/ 185 h 185"/>
                  <a:gd name="T22" fmla="*/ 20 w 299"/>
                  <a:gd name="T23" fmla="*/ 153 h 185"/>
                  <a:gd name="T24" fmla="*/ 30 w 299"/>
                  <a:gd name="T25" fmla="*/ 122 h 185"/>
                  <a:gd name="T26" fmla="*/ 49 w 299"/>
                  <a:gd name="T27" fmla="*/ 95 h 185"/>
                  <a:gd name="T28" fmla="*/ 79 w 299"/>
                  <a:gd name="T29" fmla="*/ 69 h 185"/>
                  <a:gd name="T30" fmla="*/ 113 w 299"/>
                  <a:gd name="T31" fmla="*/ 47 h 185"/>
                  <a:gd name="T32" fmla="*/ 157 w 299"/>
                  <a:gd name="T33" fmla="*/ 31 h 185"/>
                  <a:gd name="T34" fmla="*/ 201 w 299"/>
                  <a:gd name="T35" fmla="*/ 16 h 185"/>
                  <a:gd name="T36" fmla="*/ 250 w 299"/>
                  <a:gd name="T37" fmla="*/ 10 h 185"/>
                  <a:gd name="T38" fmla="*/ 299 w 299"/>
                  <a:gd name="T39" fmla="*/ 5 h 185"/>
                  <a:gd name="T40" fmla="*/ 299 w 299"/>
                  <a:gd name="T41" fmla="*/ 0 h 18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9" h="185">
                    <a:moveTo>
                      <a:pt x="299" y="0"/>
                    </a:moveTo>
                    <a:lnTo>
                      <a:pt x="245" y="0"/>
                    </a:lnTo>
                    <a:lnTo>
                      <a:pt x="196" y="10"/>
                    </a:lnTo>
                    <a:lnTo>
                      <a:pt x="147" y="21"/>
                    </a:lnTo>
                    <a:lnTo>
                      <a:pt x="103" y="42"/>
                    </a:lnTo>
                    <a:lnTo>
                      <a:pt x="69" y="63"/>
                    </a:lnTo>
                    <a:lnTo>
                      <a:pt x="39" y="90"/>
                    </a:lnTo>
                    <a:lnTo>
                      <a:pt x="15" y="122"/>
                    </a:lnTo>
                    <a:lnTo>
                      <a:pt x="5" y="153"/>
                    </a:lnTo>
                    <a:lnTo>
                      <a:pt x="0" y="185"/>
                    </a:lnTo>
                    <a:lnTo>
                      <a:pt x="15" y="185"/>
                    </a:lnTo>
                    <a:lnTo>
                      <a:pt x="20" y="153"/>
                    </a:lnTo>
                    <a:lnTo>
                      <a:pt x="30" y="122"/>
                    </a:lnTo>
                    <a:lnTo>
                      <a:pt x="49" y="95"/>
                    </a:lnTo>
                    <a:lnTo>
                      <a:pt x="79" y="69"/>
                    </a:lnTo>
                    <a:lnTo>
                      <a:pt x="113" y="47"/>
                    </a:lnTo>
                    <a:lnTo>
                      <a:pt x="157" y="31"/>
                    </a:lnTo>
                    <a:lnTo>
                      <a:pt x="201" y="16"/>
                    </a:lnTo>
                    <a:lnTo>
                      <a:pt x="250" y="10"/>
                    </a:lnTo>
                    <a:lnTo>
                      <a:pt x="299" y="5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5D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2" name="Freeform 391"/>
              <p:cNvSpPr>
                <a:spLocks/>
              </p:cNvSpPr>
              <p:nvPr/>
            </p:nvSpPr>
            <p:spPr bwMode="auto">
              <a:xfrm>
                <a:off x="1153" y="1416"/>
                <a:ext cx="284" cy="180"/>
              </a:xfrm>
              <a:custGeom>
                <a:avLst/>
                <a:gdLst>
                  <a:gd name="T0" fmla="*/ 284 w 284"/>
                  <a:gd name="T1" fmla="*/ 0 h 180"/>
                  <a:gd name="T2" fmla="*/ 235 w 284"/>
                  <a:gd name="T3" fmla="*/ 5 h 180"/>
                  <a:gd name="T4" fmla="*/ 186 w 284"/>
                  <a:gd name="T5" fmla="*/ 11 h 180"/>
                  <a:gd name="T6" fmla="*/ 142 w 284"/>
                  <a:gd name="T7" fmla="*/ 26 h 180"/>
                  <a:gd name="T8" fmla="*/ 98 w 284"/>
                  <a:gd name="T9" fmla="*/ 42 h 180"/>
                  <a:gd name="T10" fmla="*/ 64 w 284"/>
                  <a:gd name="T11" fmla="*/ 64 h 180"/>
                  <a:gd name="T12" fmla="*/ 34 w 284"/>
                  <a:gd name="T13" fmla="*/ 90 h 180"/>
                  <a:gd name="T14" fmla="*/ 15 w 284"/>
                  <a:gd name="T15" fmla="*/ 117 h 180"/>
                  <a:gd name="T16" fmla="*/ 5 w 284"/>
                  <a:gd name="T17" fmla="*/ 148 h 180"/>
                  <a:gd name="T18" fmla="*/ 0 w 284"/>
                  <a:gd name="T19" fmla="*/ 180 h 180"/>
                  <a:gd name="T20" fmla="*/ 15 w 284"/>
                  <a:gd name="T21" fmla="*/ 180 h 180"/>
                  <a:gd name="T22" fmla="*/ 19 w 284"/>
                  <a:gd name="T23" fmla="*/ 148 h 180"/>
                  <a:gd name="T24" fmla="*/ 29 w 284"/>
                  <a:gd name="T25" fmla="*/ 122 h 180"/>
                  <a:gd name="T26" fmla="*/ 49 w 284"/>
                  <a:gd name="T27" fmla="*/ 95 h 180"/>
                  <a:gd name="T28" fmla="*/ 78 w 284"/>
                  <a:gd name="T29" fmla="*/ 69 h 180"/>
                  <a:gd name="T30" fmla="*/ 108 w 284"/>
                  <a:gd name="T31" fmla="*/ 53 h 180"/>
                  <a:gd name="T32" fmla="*/ 147 w 284"/>
                  <a:gd name="T33" fmla="*/ 32 h 180"/>
                  <a:gd name="T34" fmla="*/ 191 w 284"/>
                  <a:gd name="T35" fmla="*/ 21 h 180"/>
                  <a:gd name="T36" fmla="*/ 235 w 284"/>
                  <a:gd name="T37" fmla="*/ 16 h 180"/>
                  <a:gd name="T38" fmla="*/ 284 w 284"/>
                  <a:gd name="T39" fmla="*/ 11 h 180"/>
                  <a:gd name="T40" fmla="*/ 284 w 284"/>
                  <a:gd name="T41" fmla="*/ 0 h 18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4" h="180">
                    <a:moveTo>
                      <a:pt x="284" y="0"/>
                    </a:moveTo>
                    <a:lnTo>
                      <a:pt x="235" y="5"/>
                    </a:lnTo>
                    <a:lnTo>
                      <a:pt x="186" y="11"/>
                    </a:lnTo>
                    <a:lnTo>
                      <a:pt x="142" y="26"/>
                    </a:lnTo>
                    <a:lnTo>
                      <a:pt x="98" y="42"/>
                    </a:lnTo>
                    <a:lnTo>
                      <a:pt x="64" y="64"/>
                    </a:lnTo>
                    <a:lnTo>
                      <a:pt x="34" y="90"/>
                    </a:lnTo>
                    <a:lnTo>
                      <a:pt x="15" y="117"/>
                    </a:lnTo>
                    <a:lnTo>
                      <a:pt x="5" y="148"/>
                    </a:lnTo>
                    <a:lnTo>
                      <a:pt x="0" y="180"/>
                    </a:lnTo>
                    <a:lnTo>
                      <a:pt x="15" y="180"/>
                    </a:lnTo>
                    <a:lnTo>
                      <a:pt x="19" y="148"/>
                    </a:lnTo>
                    <a:lnTo>
                      <a:pt x="29" y="122"/>
                    </a:lnTo>
                    <a:lnTo>
                      <a:pt x="49" y="95"/>
                    </a:lnTo>
                    <a:lnTo>
                      <a:pt x="78" y="69"/>
                    </a:lnTo>
                    <a:lnTo>
                      <a:pt x="108" y="53"/>
                    </a:lnTo>
                    <a:lnTo>
                      <a:pt x="147" y="32"/>
                    </a:lnTo>
                    <a:lnTo>
                      <a:pt x="191" y="21"/>
                    </a:lnTo>
                    <a:lnTo>
                      <a:pt x="235" y="16"/>
                    </a:lnTo>
                    <a:lnTo>
                      <a:pt x="284" y="1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53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3" name="Freeform 392"/>
              <p:cNvSpPr>
                <a:spLocks/>
              </p:cNvSpPr>
              <p:nvPr/>
            </p:nvSpPr>
            <p:spPr bwMode="auto">
              <a:xfrm>
                <a:off x="1168" y="1427"/>
                <a:ext cx="269" cy="169"/>
              </a:xfrm>
              <a:custGeom>
                <a:avLst/>
                <a:gdLst>
                  <a:gd name="T0" fmla="*/ 269 w 269"/>
                  <a:gd name="T1" fmla="*/ 0 h 169"/>
                  <a:gd name="T2" fmla="*/ 220 w 269"/>
                  <a:gd name="T3" fmla="*/ 5 h 169"/>
                  <a:gd name="T4" fmla="*/ 176 w 269"/>
                  <a:gd name="T5" fmla="*/ 10 h 169"/>
                  <a:gd name="T6" fmla="*/ 132 w 269"/>
                  <a:gd name="T7" fmla="*/ 21 h 169"/>
                  <a:gd name="T8" fmla="*/ 93 w 269"/>
                  <a:gd name="T9" fmla="*/ 42 h 169"/>
                  <a:gd name="T10" fmla="*/ 63 w 269"/>
                  <a:gd name="T11" fmla="*/ 58 h 169"/>
                  <a:gd name="T12" fmla="*/ 34 w 269"/>
                  <a:gd name="T13" fmla="*/ 84 h 169"/>
                  <a:gd name="T14" fmla="*/ 14 w 269"/>
                  <a:gd name="T15" fmla="*/ 111 h 169"/>
                  <a:gd name="T16" fmla="*/ 4 w 269"/>
                  <a:gd name="T17" fmla="*/ 137 h 169"/>
                  <a:gd name="T18" fmla="*/ 0 w 269"/>
                  <a:gd name="T19" fmla="*/ 169 h 169"/>
                  <a:gd name="T20" fmla="*/ 14 w 269"/>
                  <a:gd name="T21" fmla="*/ 169 h 169"/>
                  <a:gd name="T22" fmla="*/ 19 w 269"/>
                  <a:gd name="T23" fmla="*/ 137 h 169"/>
                  <a:gd name="T24" fmla="*/ 34 w 269"/>
                  <a:gd name="T25" fmla="*/ 106 h 169"/>
                  <a:gd name="T26" fmla="*/ 58 w 269"/>
                  <a:gd name="T27" fmla="*/ 79 h 169"/>
                  <a:gd name="T28" fmla="*/ 88 w 269"/>
                  <a:gd name="T29" fmla="*/ 58 h 169"/>
                  <a:gd name="T30" fmla="*/ 127 w 269"/>
                  <a:gd name="T31" fmla="*/ 37 h 169"/>
                  <a:gd name="T32" fmla="*/ 171 w 269"/>
                  <a:gd name="T33" fmla="*/ 21 h 169"/>
                  <a:gd name="T34" fmla="*/ 215 w 269"/>
                  <a:gd name="T35" fmla="*/ 10 h 169"/>
                  <a:gd name="T36" fmla="*/ 269 w 269"/>
                  <a:gd name="T37" fmla="*/ 10 h 169"/>
                  <a:gd name="T38" fmla="*/ 269 w 269"/>
                  <a:gd name="T39" fmla="*/ 0 h 16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9" h="169">
                    <a:moveTo>
                      <a:pt x="269" y="0"/>
                    </a:moveTo>
                    <a:lnTo>
                      <a:pt x="220" y="5"/>
                    </a:lnTo>
                    <a:lnTo>
                      <a:pt x="176" y="10"/>
                    </a:lnTo>
                    <a:lnTo>
                      <a:pt x="132" y="21"/>
                    </a:lnTo>
                    <a:lnTo>
                      <a:pt x="93" y="42"/>
                    </a:lnTo>
                    <a:lnTo>
                      <a:pt x="63" y="58"/>
                    </a:lnTo>
                    <a:lnTo>
                      <a:pt x="34" y="84"/>
                    </a:lnTo>
                    <a:lnTo>
                      <a:pt x="14" y="111"/>
                    </a:lnTo>
                    <a:lnTo>
                      <a:pt x="4" y="137"/>
                    </a:lnTo>
                    <a:lnTo>
                      <a:pt x="0" y="169"/>
                    </a:lnTo>
                    <a:lnTo>
                      <a:pt x="14" y="169"/>
                    </a:lnTo>
                    <a:lnTo>
                      <a:pt x="19" y="137"/>
                    </a:lnTo>
                    <a:lnTo>
                      <a:pt x="34" y="106"/>
                    </a:lnTo>
                    <a:lnTo>
                      <a:pt x="58" y="79"/>
                    </a:lnTo>
                    <a:lnTo>
                      <a:pt x="88" y="58"/>
                    </a:lnTo>
                    <a:lnTo>
                      <a:pt x="127" y="37"/>
                    </a:lnTo>
                    <a:lnTo>
                      <a:pt x="171" y="21"/>
                    </a:lnTo>
                    <a:lnTo>
                      <a:pt x="215" y="10"/>
                    </a:lnTo>
                    <a:lnTo>
                      <a:pt x="269" y="10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48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4" name="Freeform 393"/>
              <p:cNvSpPr>
                <a:spLocks/>
              </p:cNvSpPr>
              <p:nvPr/>
            </p:nvSpPr>
            <p:spPr bwMode="auto">
              <a:xfrm>
                <a:off x="1182" y="1437"/>
                <a:ext cx="255" cy="159"/>
              </a:xfrm>
              <a:custGeom>
                <a:avLst/>
                <a:gdLst>
                  <a:gd name="T0" fmla="*/ 255 w 255"/>
                  <a:gd name="T1" fmla="*/ 0 h 159"/>
                  <a:gd name="T2" fmla="*/ 201 w 255"/>
                  <a:gd name="T3" fmla="*/ 0 h 159"/>
                  <a:gd name="T4" fmla="*/ 157 w 255"/>
                  <a:gd name="T5" fmla="*/ 11 h 159"/>
                  <a:gd name="T6" fmla="*/ 113 w 255"/>
                  <a:gd name="T7" fmla="*/ 27 h 159"/>
                  <a:gd name="T8" fmla="*/ 74 w 255"/>
                  <a:gd name="T9" fmla="*/ 48 h 159"/>
                  <a:gd name="T10" fmla="*/ 44 w 255"/>
                  <a:gd name="T11" fmla="*/ 69 h 159"/>
                  <a:gd name="T12" fmla="*/ 20 w 255"/>
                  <a:gd name="T13" fmla="*/ 96 h 159"/>
                  <a:gd name="T14" fmla="*/ 5 w 255"/>
                  <a:gd name="T15" fmla="*/ 127 h 159"/>
                  <a:gd name="T16" fmla="*/ 0 w 255"/>
                  <a:gd name="T17" fmla="*/ 159 h 159"/>
                  <a:gd name="T18" fmla="*/ 15 w 255"/>
                  <a:gd name="T19" fmla="*/ 159 h 159"/>
                  <a:gd name="T20" fmla="*/ 20 w 255"/>
                  <a:gd name="T21" fmla="*/ 127 h 159"/>
                  <a:gd name="T22" fmla="*/ 35 w 255"/>
                  <a:gd name="T23" fmla="*/ 101 h 159"/>
                  <a:gd name="T24" fmla="*/ 54 w 255"/>
                  <a:gd name="T25" fmla="*/ 74 h 159"/>
                  <a:gd name="T26" fmla="*/ 84 w 255"/>
                  <a:gd name="T27" fmla="*/ 53 h 159"/>
                  <a:gd name="T28" fmla="*/ 123 w 255"/>
                  <a:gd name="T29" fmla="*/ 32 h 159"/>
                  <a:gd name="T30" fmla="*/ 162 w 255"/>
                  <a:gd name="T31" fmla="*/ 21 h 159"/>
                  <a:gd name="T32" fmla="*/ 206 w 255"/>
                  <a:gd name="T33" fmla="*/ 11 h 159"/>
                  <a:gd name="T34" fmla="*/ 255 w 255"/>
                  <a:gd name="T35" fmla="*/ 11 h 159"/>
                  <a:gd name="T36" fmla="*/ 255 w 255"/>
                  <a:gd name="T37" fmla="*/ 0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5" h="159">
                    <a:moveTo>
                      <a:pt x="255" y="0"/>
                    </a:moveTo>
                    <a:lnTo>
                      <a:pt x="201" y="0"/>
                    </a:lnTo>
                    <a:lnTo>
                      <a:pt x="157" y="11"/>
                    </a:lnTo>
                    <a:lnTo>
                      <a:pt x="113" y="27"/>
                    </a:lnTo>
                    <a:lnTo>
                      <a:pt x="74" y="48"/>
                    </a:lnTo>
                    <a:lnTo>
                      <a:pt x="44" y="69"/>
                    </a:lnTo>
                    <a:lnTo>
                      <a:pt x="20" y="96"/>
                    </a:lnTo>
                    <a:lnTo>
                      <a:pt x="5" y="127"/>
                    </a:lnTo>
                    <a:lnTo>
                      <a:pt x="0" y="159"/>
                    </a:lnTo>
                    <a:lnTo>
                      <a:pt x="15" y="159"/>
                    </a:lnTo>
                    <a:lnTo>
                      <a:pt x="20" y="127"/>
                    </a:lnTo>
                    <a:lnTo>
                      <a:pt x="35" y="101"/>
                    </a:lnTo>
                    <a:lnTo>
                      <a:pt x="54" y="74"/>
                    </a:lnTo>
                    <a:lnTo>
                      <a:pt x="84" y="53"/>
                    </a:lnTo>
                    <a:lnTo>
                      <a:pt x="123" y="32"/>
                    </a:lnTo>
                    <a:lnTo>
                      <a:pt x="162" y="21"/>
                    </a:lnTo>
                    <a:lnTo>
                      <a:pt x="206" y="11"/>
                    </a:lnTo>
                    <a:lnTo>
                      <a:pt x="255" y="11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3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5" name="Freeform 394"/>
              <p:cNvSpPr>
                <a:spLocks/>
              </p:cNvSpPr>
              <p:nvPr/>
            </p:nvSpPr>
            <p:spPr bwMode="auto">
              <a:xfrm>
                <a:off x="1197" y="1448"/>
                <a:ext cx="240" cy="148"/>
              </a:xfrm>
              <a:custGeom>
                <a:avLst/>
                <a:gdLst>
                  <a:gd name="T0" fmla="*/ 240 w 240"/>
                  <a:gd name="T1" fmla="*/ 0 h 148"/>
                  <a:gd name="T2" fmla="*/ 191 w 240"/>
                  <a:gd name="T3" fmla="*/ 0 h 148"/>
                  <a:gd name="T4" fmla="*/ 147 w 240"/>
                  <a:gd name="T5" fmla="*/ 10 h 148"/>
                  <a:gd name="T6" fmla="*/ 108 w 240"/>
                  <a:gd name="T7" fmla="*/ 21 h 148"/>
                  <a:gd name="T8" fmla="*/ 69 w 240"/>
                  <a:gd name="T9" fmla="*/ 42 h 148"/>
                  <a:gd name="T10" fmla="*/ 39 w 240"/>
                  <a:gd name="T11" fmla="*/ 63 h 148"/>
                  <a:gd name="T12" fmla="*/ 20 w 240"/>
                  <a:gd name="T13" fmla="*/ 90 h 148"/>
                  <a:gd name="T14" fmla="*/ 5 w 240"/>
                  <a:gd name="T15" fmla="*/ 116 h 148"/>
                  <a:gd name="T16" fmla="*/ 0 w 240"/>
                  <a:gd name="T17" fmla="*/ 148 h 148"/>
                  <a:gd name="T18" fmla="*/ 15 w 240"/>
                  <a:gd name="T19" fmla="*/ 148 h 148"/>
                  <a:gd name="T20" fmla="*/ 20 w 240"/>
                  <a:gd name="T21" fmla="*/ 122 h 148"/>
                  <a:gd name="T22" fmla="*/ 29 w 240"/>
                  <a:gd name="T23" fmla="*/ 95 h 148"/>
                  <a:gd name="T24" fmla="*/ 54 w 240"/>
                  <a:gd name="T25" fmla="*/ 69 h 148"/>
                  <a:gd name="T26" fmla="*/ 78 w 240"/>
                  <a:gd name="T27" fmla="*/ 47 h 148"/>
                  <a:gd name="T28" fmla="*/ 113 w 240"/>
                  <a:gd name="T29" fmla="*/ 32 h 148"/>
                  <a:gd name="T30" fmla="*/ 152 w 240"/>
                  <a:gd name="T31" fmla="*/ 16 h 148"/>
                  <a:gd name="T32" fmla="*/ 196 w 240"/>
                  <a:gd name="T33" fmla="*/ 10 h 148"/>
                  <a:gd name="T34" fmla="*/ 240 w 240"/>
                  <a:gd name="T35" fmla="*/ 5 h 148"/>
                  <a:gd name="T36" fmla="*/ 240 w 240"/>
                  <a:gd name="T37" fmla="*/ 0 h 1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0" h="148">
                    <a:moveTo>
                      <a:pt x="240" y="0"/>
                    </a:moveTo>
                    <a:lnTo>
                      <a:pt x="191" y="0"/>
                    </a:lnTo>
                    <a:lnTo>
                      <a:pt x="147" y="10"/>
                    </a:lnTo>
                    <a:lnTo>
                      <a:pt x="108" y="21"/>
                    </a:lnTo>
                    <a:lnTo>
                      <a:pt x="69" y="42"/>
                    </a:lnTo>
                    <a:lnTo>
                      <a:pt x="39" y="63"/>
                    </a:lnTo>
                    <a:lnTo>
                      <a:pt x="20" y="90"/>
                    </a:lnTo>
                    <a:lnTo>
                      <a:pt x="5" y="116"/>
                    </a:lnTo>
                    <a:lnTo>
                      <a:pt x="0" y="148"/>
                    </a:lnTo>
                    <a:lnTo>
                      <a:pt x="15" y="148"/>
                    </a:lnTo>
                    <a:lnTo>
                      <a:pt x="20" y="122"/>
                    </a:lnTo>
                    <a:lnTo>
                      <a:pt x="29" y="95"/>
                    </a:lnTo>
                    <a:lnTo>
                      <a:pt x="54" y="69"/>
                    </a:lnTo>
                    <a:lnTo>
                      <a:pt x="78" y="47"/>
                    </a:lnTo>
                    <a:lnTo>
                      <a:pt x="113" y="32"/>
                    </a:lnTo>
                    <a:lnTo>
                      <a:pt x="152" y="16"/>
                    </a:lnTo>
                    <a:lnTo>
                      <a:pt x="196" y="10"/>
                    </a:lnTo>
                    <a:lnTo>
                      <a:pt x="240" y="5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37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6" name="Freeform 395"/>
              <p:cNvSpPr>
                <a:spLocks/>
              </p:cNvSpPr>
              <p:nvPr/>
            </p:nvSpPr>
            <p:spPr bwMode="auto">
              <a:xfrm>
                <a:off x="1212" y="1453"/>
                <a:ext cx="225" cy="143"/>
              </a:xfrm>
              <a:custGeom>
                <a:avLst/>
                <a:gdLst>
                  <a:gd name="T0" fmla="*/ 225 w 225"/>
                  <a:gd name="T1" fmla="*/ 0 h 143"/>
                  <a:gd name="T2" fmla="*/ 181 w 225"/>
                  <a:gd name="T3" fmla="*/ 5 h 143"/>
                  <a:gd name="T4" fmla="*/ 137 w 225"/>
                  <a:gd name="T5" fmla="*/ 11 h 143"/>
                  <a:gd name="T6" fmla="*/ 98 w 225"/>
                  <a:gd name="T7" fmla="*/ 27 h 143"/>
                  <a:gd name="T8" fmla="*/ 63 w 225"/>
                  <a:gd name="T9" fmla="*/ 42 h 143"/>
                  <a:gd name="T10" fmla="*/ 39 w 225"/>
                  <a:gd name="T11" fmla="*/ 64 h 143"/>
                  <a:gd name="T12" fmla="*/ 14 w 225"/>
                  <a:gd name="T13" fmla="*/ 90 h 143"/>
                  <a:gd name="T14" fmla="*/ 5 w 225"/>
                  <a:gd name="T15" fmla="*/ 117 h 143"/>
                  <a:gd name="T16" fmla="*/ 0 w 225"/>
                  <a:gd name="T17" fmla="*/ 143 h 143"/>
                  <a:gd name="T18" fmla="*/ 14 w 225"/>
                  <a:gd name="T19" fmla="*/ 143 h 143"/>
                  <a:gd name="T20" fmla="*/ 19 w 225"/>
                  <a:gd name="T21" fmla="*/ 117 h 143"/>
                  <a:gd name="T22" fmla="*/ 29 w 225"/>
                  <a:gd name="T23" fmla="*/ 90 h 143"/>
                  <a:gd name="T24" fmla="*/ 49 w 225"/>
                  <a:gd name="T25" fmla="*/ 69 h 143"/>
                  <a:gd name="T26" fmla="*/ 73 w 225"/>
                  <a:gd name="T27" fmla="*/ 48 h 143"/>
                  <a:gd name="T28" fmla="*/ 108 w 225"/>
                  <a:gd name="T29" fmla="*/ 32 h 143"/>
                  <a:gd name="T30" fmla="*/ 142 w 225"/>
                  <a:gd name="T31" fmla="*/ 21 h 143"/>
                  <a:gd name="T32" fmla="*/ 181 w 225"/>
                  <a:gd name="T33" fmla="*/ 16 h 143"/>
                  <a:gd name="T34" fmla="*/ 225 w 225"/>
                  <a:gd name="T35" fmla="*/ 11 h 143"/>
                  <a:gd name="T36" fmla="*/ 225 w 225"/>
                  <a:gd name="T37" fmla="*/ 0 h 1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5" h="143">
                    <a:moveTo>
                      <a:pt x="225" y="0"/>
                    </a:moveTo>
                    <a:lnTo>
                      <a:pt x="181" y="5"/>
                    </a:lnTo>
                    <a:lnTo>
                      <a:pt x="137" y="11"/>
                    </a:lnTo>
                    <a:lnTo>
                      <a:pt x="98" y="27"/>
                    </a:lnTo>
                    <a:lnTo>
                      <a:pt x="63" y="42"/>
                    </a:lnTo>
                    <a:lnTo>
                      <a:pt x="39" y="64"/>
                    </a:lnTo>
                    <a:lnTo>
                      <a:pt x="14" y="90"/>
                    </a:lnTo>
                    <a:lnTo>
                      <a:pt x="5" y="117"/>
                    </a:lnTo>
                    <a:lnTo>
                      <a:pt x="0" y="143"/>
                    </a:lnTo>
                    <a:lnTo>
                      <a:pt x="14" y="143"/>
                    </a:lnTo>
                    <a:lnTo>
                      <a:pt x="19" y="117"/>
                    </a:lnTo>
                    <a:lnTo>
                      <a:pt x="29" y="90"/>
                    </a:lnTo>
                    <a:lnTo>
                      <a:pt x="49" y="69"/>
                    </a:lnTo>
                    <a:lnTo>
                      <a:pt x="73" y="48"/>
                    </a:lnTo>
                    <a:lnTo>
                      <a:pt x="108" y="32"/>
                    </a:lnTo>
                    <a:lnTo>
                      <a:pt x="142" y="21"/>
                    </a:lnTo>
                    <a:lnTo>
                      <a:pt x="181" y="16"/>
                    </a:lnTo>
                    <a:lnTo>
                      <a:pt x="225" y="11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30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7" name="Freeform 396"/>
              <p:cNvSpPr>
                <a:spLocks/>
              </p:cNvSpPr>
              <p:nvPr/>
            </p:nvSpPr>
            <p:spPr bwMode="auto">
              <a:xfrm>
                <a:off x="1226" y="1464"/>
                <a:ext cx="211" cy="132"/>
              </a:xfrm>
              <a:custGeom>
                <a:avLst/>
                <a:gdLst>
                  <a:gd name="T0" fmla="*/ 211 w 211"/>
                  <a:gd name="T1" fmla="*/ 0 h 132"/>
                  <a:gd name="T2" fmla="*/ 167 w 211"/>
                  <a:gd name="T3" fmla="*/ 5 h 132"/>
                  <a:gd name="T4" fmla="*/ 128 w 211"/>
                  <a:gd name="T5" fmla="*/ 10 h 132"/>
                  <a:gd name="T6" fmla="*/ 94 w 211"/>
                  <a:gd name="T7" fmla="*/ 21 h 132"/>
                  <a:gd name="T8" fmla="*/ 59 w 211"/>
                  <a:gd name="T9" fmla="*/ 37 h 132"/>
                  <a:gd name="T10" fmla="*/ 35 w 211"/>
                  <a:gd name="T11" fmla="*/ 58 h 132"/>
                  <a:gd name="T12" fmla="*/ 15 w 211"/>
                  <a:gd name="T13" fmla="*/ 79 h 132"/>
                  <a:gd name="T14" fmla="*/ 5 w 211"/>
                  <a:gd name="T15" fmla="*/ 106 h 132"/>
                  <a:gd name="T16" fmla="*/ 0 w 211"/>
                  <a:gd name="T17" fmla="*/ 132 h 132"/>
                  <a:gd name="T18" fmla="*/ 15 w 211"/>
                  <a:gd name="T19" fmla="*/ 132 h 132"/>
                  <a:gd name="T20" fmla="*/ 20 w 211"/>
                  <a:gd name="T21" fmla="*/ 106 h 132"/>
                  <a:gd name="T22" fmla="*/ 35 w 211"/>
                  <a:gd name="T23" fmla="*/ 79 h 132"/>
                  <a:gd name="T24" fmla="*/ 59 w 211"/>
                  <a:gd name="T25" fmla="*/ 58 h 132"/>
                  <a:gd name="T26" fmla="*/ 89 w 211"/>
                  <a:gd name="T27" fmla="*/ 37 h 132"/>
                  <a:gd name="T28" fmla="*/ 123 w 211"/>
                  <a:gd name="T29" fmla="*/ 21 h 132"/>
                  <a:gd name="T30" fmla="*/ 167 w 211"/>
                  <a:gd name="T31" fmla="*/ 10 h 132"/>
                  <a:gd name="T32" fmla="*/ 211 w 211"/>
                  <a:gd name="T33" fmla="*/ 10 h 132"/>
                  <a:gd name="T34" fmla="*/ 211 w 211"/>
                  <a:gd name="T35" fmla="*/ 0 h 1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1" h="132">
                    <a:moveTo>
                      <a:pt x="211" y="0"/>
                    </a:moveTo>
                    <a:lnTo>
                      <a:pt x="167" y="5"/>
                    </a:lnTo>
                    <a:lnTo>
                      <a:pt x="128" y="10"/>
                    </a:lnTo>
                    <a:lnTo>
                      <a:pt x="94" y="21"/>
                    </a:lnTo>
                    <a:lnTo>
                      <a:pt x="59" y="37"/>
                    </a:lnTo>
                    <a:lnTo>
                      <a:pt x="35" y="58"/>
                    </a:lnTo>
                    <a:lnTo>
                      <a:pt x="15" y="79"/>
                    </a:lnTo>
                    <a:lnTo>
                      <a:pt x="5" y="106"/>
                    </a:lnTo>
                    <a:lnTo>
                      <a:pt x="0" y="132"/>
                    </a:lnTo>
                    <a:lnTo>
                      <a:pt x="15" y="132"/>
                    </a:lnTo>
                    <a:lnTo>
                      <a:pt x="20" y="106"/>
                    </a:lnTo>
                    <a:lnTo>
                      <a:pt x="35" y="79"/>
                    </a:lnTo>
                    <a:lnTo>
                      <a:pt x="59" y="58"/>
                    </a:lnTo>
                    <a:lnTo>
                      <a:pt x="89" y="37"/>
                    </a:lnTo>
                    <a:lnTo>
                      <a:pt x="123" y="21"/>
                    </a:lnTo>
                    <a:lnTo>
                      <a:pt x="167" y="10"/>
                    </a:lnTo>
                    <a:lnTo>
                      <a:pt x="211" y="1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29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8" name="Freeform 397"/>
              <p:cNvSpPr>
                <a:spLocks/>
              </p:cNvSpPr>
              <p:nvPr/>
            </p:nvSpPr>
            <p:spPr bwMode="auto">
              <a:xfrm>
                <a:off x="1241" y="1474"/>
                <a:ext cx="196" cy="122"/>
              </a:xfrm>
              <a:custGeom>
                <a:avLst/>
                <a:gdLst>
                  <a:gd name="T0" fmla="*/ 196 w 196"/>
                  <a:gd name="T1" fmla="*/ 0 h 122"/>
                  <a:gd name="T2" fmla="*/ 152 w 196"/>
                  <a:gd name="T3" fmla="*/ 0 h 122"/>
                  <a:gd name="T4" fmla="*/ 108 w 196"/>
                  <a:gd name="T5" fmla="*/ 11 h 122"/>
                  <a:gd name="T6" fmla="*/ 74 w 196"/>
                  <a:gd name="T7" fmla="*/ 27 h 122"/>
                  <a:gd name="T8" fmla="*/ 44 w 196"/>
                  <a:gd name="T9" fmla="*/ 48 h 122"/>
                  <a:gd name="T10" fmla="*/ 20 w 196"/>
                  <a:gd name="T11" fmla="*/ 69 h 122"/>
                  <a:gd name="T12" fmla="*/ 5 w 196"/>
                  <a:gd name="T13" fmla="*/ 96 h 122"/>
                  <a:gd name="T14" fmla="*/ 0 w 196"/>
                  <a:gd name="T15" fmla="*/ 122 h 122"/>
                  <a:gd name="T16" fmla="*/ 15 w 196"/>
                  <a:gd name="T17" fmla="*/ 122 h 122"/>
                  <a:gd name="T18" fmla="*/ 20 w 196"/>
                  <a:gd name="T19" fmla="*/ 96 h 122"/>
                  <a:gd name="T20" fmla="*/ 34 w 196"/>
                  <a:gd name="T21" fmla="*/ 75 h 122"/>
                  <a:gd name="T22" fmla="*/ 54 w 196"/>
                  <a:gd name="T23" fmla="*/ 53 h 122"/>
                  <a:gd name="T24" fmla="*/ 83 w 196"/>
                  <a:gd name="T25" fmla="*/ 32 h 122"/>
                  <a:gd name="T26" fmla="*/ 118 w 196"/>
                  <a:gd name="T27" fmla="*/ 21 h 122"/>
                  <a:gd name="T28" fmla="*/ 152 w 196"/>
                  <a:gd name="T29" fmla="*/ 11 h 122"/>
                  <a:gd name="T30" fmla="*/ 196 w 196"/>
                  <a:gd name="T31" fmla="*/ 11 h 122"/>
                  <a:gd name="T32" fmla="*/ 196 w 196"/>
                  <a:gd name="T33" fmla="*/ 0 h 1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6" h="122">
                    <a:moveTo>
                      <a:pt x="196" y="0"/>
                    </a:moveTo>
                    <a:lnTo>
                      <a:pt x="152" y="0"/>
                    </a:lnTo>
                    <a:lnTo>
                      <a:pt x="108" y="11"/>
                    </a:lnTo>
                    <a:lnTo>
                      <a:pt x="74" y="27"/>
                    </a:lnTo>
                    <a:lnTo>
                      <a:pt x="44" y="48"/>
                    </a:lnTo>
                    <a:lnTo>
                      <a:pt x="20" y="69"/>
                    </a:lnTo>
                    <a:lnTo>
                      <a:pt x="5" y="96"/>
                    </a:lnTo>
                    <a:lnTo>
                      <a:pt x="0" y="122"/>
                    </a:lnTo>
                    <a:lnTo>
                      <a:pt x="15" y="122"/>
                    </a:lnTo>
                    <a:lnTo>
                      <a:pt x="20" y="96"/>
                    </a:lnTo>
                    <a:lnTo>
                      <a:pt x="34" y="75"/>
                    </a:lnTo>
                    <a:lnTo>
                      <a:pt x="54" y="53"/>
                    </a:lnTo>
                    <a:lnTo>
                      <a:pt x="83" y="32"/>
                    </a:lnTo>
                    <a:lnTo>
                      <a:pt x="118" y="21"/>
                    </a:lnTo>
                    <a:lnTo>
                      <a:pt x="152" y="11"/>
                    </a:lnTo>
                    <a:lnTo>
                      <a:pt x="196" y="11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23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9" name="Freeform 398"/>
              <p:cNvSpPr>
                <a:spLocks/>
              </p:cNvSpPr>
              <p:nvPr/>
            </p:nvSpPr>
            <p:spPr bwMode="auto">
              <a:xfrm>
                <a:off x="1256" y="1485"/>
                <a:ext cx="181" cy="111"/>
              </a:xfrm>
              <a:custGeom>
                <a:avLst/>
                <a:gdLst>
                  <a:gd name="T0" fmla="*/ 181 w 181"/>
                  <a:gd name="T1" fmla="*/ 0 h 111"/>
                  <a:gd name="T2" fmla="*/ 137 w 181"/>
                  <a:gd name="T3" fmla="*/ 0 h 111"/>
                  <a:gd name="T4" fmla="*/ 103 w 181"/>
                  <a:gd name="T5" fmla="*/ 10 h 111"/>
                  <a:gd name="T6" fmla="*/ 68 w 181"/>
                  <a:gd name="T7" fmla="*/ 21 h 111"/>
                  <a:gd name="T8" fmla="*/ 39 w 181"/>
                  <a:gd name="T9" fmla="*/ 42 h 111"/>
                  <a:gd name="T10" fmla="*/ 19 w 181"/>
                  <a:gd name="T11" fmla="*/ 64 h 111"/>
                  <a:gd name="T12" fmla="*/ 5 w 181"/>
                  <a:gd name="T13" fmla="*/ 85 h 111"/>
                  <a:gd name="T14" fmla="*/ 0 w 181"/>
                  <a:gd name="T15" fmla="*/ 111 h 111"/>
                  <a:gd name="T16" fmla="*/ 15 w 181"/>
                  <a:gd name="T17" fmla="*/ 111 h 111"/>
                  <a:gd name="T18" fmla="*/ 19 w 181"/>
                  <a:gd name="T19" fmla="*/ 85 h 111"/>
                  <a:gd name="T20" fmla="*/ 29 w 181"/>
                  <a:gd name="T21" fmla="*/ 64 h 111"/>
                  <a:gd name="T22" fmla="*/ 49 w 181"/>
                  <a:gd name="T23" fmla="*/ 48 h 111"/>
                  <a:gd name="T24" fmla="*/ 78 w 181"/>
                  <a:gd name="T25" fmla="*/ 32 h 111"/>
                  <a:gd name="T26" fmla="*/ 108 w 181"/>
                  <a:gd name="T27" fmla="*/ 16 h 111"/>
                  <a:gd name="T28" fmla="*/ 142 w 181"/>
                  <a:gd name="T29" fmla="*/ 10 h 111"/>
                  <a:gd name="T30" fmla="*/ 181 w 181"/>
                  <a:gd name="T31" fmla="*/ 5 h 111"/>
                  <a:gd name="T32" fmla="*/ 181 w 181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1" h="111">
                    <a:moveTo>
                      <a:pt x="181" y="0"/>
                    </a:moveTo>
                    <a:lnTo>
                      <a:pt x="137" y="0"/>
                    </a:lnTo>
                    <a:lnTo>
                      <a:pt x="103" y="10"/>
                    </a:lnTo>
                    <a:lnTo>
                      <a:pt x="68" y="21"/>
                    </a:lnTo>
                    <a:lnTo>
                      <a:pt x="39" y="42"/>
                    </a:lnTo>
                    <a:lnTo>
                      <a:pt x="19" y="64"/>
                    </a:lnTo>
                    <a:lnTo>
                      <a:pt x="5" y="85"/>
                    </a:lnTo>
                    <a:lnTo>
                      <a:pt x="0" y="111"/>
                    </a:lnTo>
                    <a:lnTo>
                      <a:pt x="15" y="111"/>
                    </a:lnTo>
                    <a:lnTo>
                      <a:pt x="19" y="85"/>
                    </a:lnTo>
                    <a:lnTo>
                      <a:pt x="29" y="64"/>
                    </a:lnTo>
                    <a:lnTo>
                      <a:pt x="49" y="48"/>
                    </a:lnTo>
                    <a:lnTo>
                      <a:pt x="78" y="32"/>
                    </a:lnTo>
                    <a:lnTo>
                      <a:pt x="108" y="16"/>
                    </a:lnTo>
                    <a:lnTo>
                      <a:pt x="142" y="10"/>
                    </a:lnTo>
                    <a:lnTo>
                      <a:pt x="181" y="5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1E2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0" name="Freeform 399"/>
              <p:cNvSpPr>
                <a:spLocks/>
              </p:cNvSpPr>
              <p:nvPr/>
            </p:nvSpPr>
            <p:spPr bwMode="auto">
              <a:xfrm>
                <a:off x="1271" y="1490"/>
                <a:ext cx="166" cy="106"/>
              </a:xfrm>
              <a:custGeom>
                <a:avLst/>
                <a:gdLst>
                  <a:gd name="T0" fmla="*/ 166 w 166"/>
                  <a:gd name="T1" fmla="*/ 0 h 106"/>
                  <a:gd name="T2" fmla="*/ 127 w 166"/>
                  <a:gd name="T3" fmla="*/ 5 h 106"/>
                  <a:gd name="T4" fmla="*/ 93 w 166"/>
                  <a:gd name="T5" fmla="*/ 11 h 106"/>
                  <a:gd name="T6" fmla="*/ 63 w 166"/>
                  <a:gd name="T7" fmla="*/ 27 h 106"/>
                  <a:gd name="T8" fmla="*/ 34 w 166"/>
                  <a:gd name="T9" fmla="*/ 43 h 106"/>
                  <a:gd name="T10" fmla="*/ 14 w 166"/>
                  <a:gd name="T11" fmla="*/ 59 h 106"/>
                  <a:gd name="T12" fmla="*/ 4 w 166"/>
                  <a:gd name="T13" fmla="*/ 80 h 106"/>
                  <a:gd name="T14" fmla="*/ 0 w 166"/>
                  <a:gd name="T15" fmla="*/ 106 h 106"/>
                  <a:gd name="T16" fmla="*/ 14 w 166"/>
                  <a:gd name="T17" fmla="*/ 106 h 106"/>
                  <a:gd name="T18" fmla="*/ 19 w 166"/>
                  <a:gd name="T19" fmla="*/ 85 h 106"/>
                  <a:gd name="T20" fmla="*/ 29 w 166"/>
                  <a:gd name="T21" fmla="*/ 64 h 106"/>
                  <a:gd name="T22" fmla="*/ 49 w 166"/>
                  <a:gd name="T23" fmla="*/ 48 h 106"/>
                  <a:gd name="T24" fmla="*/ 73 w 166"/>
                  <a:gd name="T25" fmla="*/ 32 h 106"/>
                  <a:gd name="T26" fmla="*/ 98 w 166"/>
                  <a:gd name="T27" fmla="*/ 21 h 106"/>
                  <a:gd name="T28" fmla="*/ 132 w 166"/>
                  <a:gd name="T29" fmla="*/ 16 h 106"/>
                  <a:gd name="T30" fmla="*/ 166 w 166"/>
                  <a:gd name="T31" fmla="*/ 11 h 106"/>
                  <a:gd name="T32" fmla="*/ 166 w 166"/>
                  <a:gd name="T33" fmla="*/ 0 h 10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6" h="106">
                    <a:moveTo>
                      <a:pt x="166" y="0"/>
                    </a:moveTo>
                    <a:lnTo>
                      <a:pt x="127" y="5"/>
                    </a:lnTo>
                    <a:lnTo>
                      <a:pt x="93" y="11"/>
                    </a:lnTo>
                    <a:lnTo>
                      <a:pt x="63" y="27"/>
                    </a:lnTo>
                    <a:lnTo>
                      <a:pt x="34" y="43"/>
                    </a:lnTo>
                    <a:lnTo>
                      <a:pt x="14" y="59"/>
                    </a:lnTo>
                    <a:lnTo>
                      <a:pt x="4" y="80"/>
                    </a:lnTo>
                    <a:lnTo>
                      <a:pt x="0" y="106"/>
                    </a:lnTo>
                    <a:lnTo>
                      <a:pt x="14" y="106"/>
                    </a:lnTo>
                    <a:lnTo>
                      <a:pt x="19" y="85"/>
                    </a:lnTo>
                    <a:lnTo>
                      <a:pt x="29" y="64"/>
                    </a:lnTo>
                    <a:lnTo>
                      <a:pt x="49" y="48"/>
                    </a:lnTo>
                    <a:lnTo>
                      <a:pt x="73" y="32"/>
                    </a:lnTo>
                    <a:lnTo>
                      <a:pt x="98" y="21"/>
                    </a:lnTo>
                    <a:lnTo>
                      <a:pt x="132" y="16"/>
                    </a:lnTo>
                    <a:lnTo>
                      <a:pt x="166" y="11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19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1" name="Freeform 400"/>
              <p:cNvSpPr>
                <a:spLocks/>
              </p:cNvSpPr>
              <p:nvPr/>
            </p:nvSpPr>
            <p:spPr bwMode="auto">
              <a:xfrm>
                <a:off x="1285" y="1501"/>
                <a:ext cx="152" cy="95"/>
              </a:xfrm>
              <a:custGeom>
                <a:avLst/>
                <a:gdLst>
                  <a:gd name="T0" fmla="*/ 152 w 152"/>
                  <a:gd name="T1" fmla="*/ 0 h 95"/>
                  <a:gd name="T2" fmla="*/ 118 w 152"/>
                  <a:gd name="T3" fmla="*/ 5 h 95"/>
                  <a:gd name="T4" fmla="*/ 84 w 152"/>
                  <a:gd name="T5" fmla="*/ 10 h 95"/>
                  <a:gd name="T6" fmla="*/ 59 w 152"/>
                  <a:gd name="T7" fmla="*/ 21 h 95"/>
                  <a:gd name="T8" fmla="*/ 35 w 152"/>
                  <a:gd name="T9" fmla="*/ 37 h 95"/>
                  <a:gd name="T10" fmla="*/ 15 w 152"/>
                  <a:gd name="T11" fmla="*/ 53 h 95"/>
                  <a:gd name="T12" fmla="*/ 5 w 152"/>
                  <a:gd name="T13" fmla="*/ 74 h 95"/>
                  <a:gd name="T14" fmla="*/ 0 w 152"/>
                  <a:gd name="T15" fmla="*/ 95 h 95"/>
                  <a:gd name="T16" fmla="*/ 15 w 152"/>
                  <a:gd name="T17" fmla="*/ 95 h 95"/>
                  <a:gd name="T18" fmla="*/ 20 w 152"/>
                  <a:gd name="T19" fmla="*/ 74 h 95"/>
                  <a:gd name="T20" fmla="*/ 35 w 152"/>
                  <a:gd name="T21" fmla="*/ 53 h 95"/>
                  <a:gd name="T22" fmla="*/ 54 w 152"/>
                  <a:gd name="T23" fmla="*/ 37 h 95"/>
                  <a:gd name="T24" fmla="*/ 84 w 152"/>
                  <a:gd name="T25" fmla="*/ 21 h 95"/>
                  <a:gd name="T26" fmla="*/ 113 w 152"/>
                  <a:gd name="T27" fmla="*/ 10 h 95"/>
                  <a:gd name="T28" fmla="*/ 152 w 152"/>
                  <a:gd name="T29" fmla="*/ 10 h 95"/>
                  <a:gd name="T30" fmla="*/ 152 w 152"/>
                  <a:gd name="T31" fmla="*/ 0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2" h="95">
                    <a:moveTo>
                      <a:pt x="152" y="0"/>
                    </a:moveTo>
                    <a:lnTo>
                      <a:pt x="118" y="5"/>
                    </a:lnTo>
                    <a:lnTo>
                      <a:pt x="84" y="10"/>
                    </a:lnTo>
                    <a:lnTo>
                      <a:pt x="59" y="21"/>
                    </a:lnTo>
                    <a:lnTo>
                      <a:pt x="35" y="37"/>
                    </a:lnTo>
                    <a:lnTo>
                      <a:pt x="15" y="53"/>
                    </a:lnTo>
                    <a:lnTo>
                      <a:pt x="5" y="74"/>
                    </a:lnTo>
                    <a:lnTo>
                      <a:pt x="0" y="95"/>
                    </a:lnTo>
                    <a:lnTo>
                      <a:pt x="15" y="95"/>
                    </a:lnTo>
                    <a:lnTo>
                      <a:pt x="20" y="74"/>
                    </a:lnTo>
                    <a:lnTo>
                      <a:pt x="35" y="53"/>
                    </a:lnTo>
                    <a:lnTo>
                      <a:pt x="54" y="37"/>
                    </a:lnTo>
                    <a:lnTo>
                      <a:pt x="84" y="21"/>
                    </a:lnTo>
                    <a:lnTo>
                      <a:pt x="113" y="10"/>
                    </a:lnTo>
                    <a:lnTo>
                      <a:pt x="152" y="1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14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2" name="Freeform 401"/>
              <p:cNvSpPr>
                <a:spLocks/>
              </p:cNvSpPr>
              <p:nvPr/>
            </p:nvSpPr>
            <p:spPr bwMode="auto">
              <a:xfrm>
                <a:off x="1300" y="1511"/>
                <a:ext cx="137" cy="85"/>
              </a:xfrm>
              <a:custGeom>
                <a:avLst/>
                <a:gdLst>
                  <a:gd name="T0" fmla="*/ 137 w 137"/>
                  <a:gd name="T1" fmla="*/ 0 h 85"/>
                  <a:gd name="T2" fmla="*/ 98 w 137"/>
                  <a:gd name="T3" fmla="*/ 0 h 85"/>
                  <a:gd name="T4" fmla="*/ 69 w 137"/>
                  <a:gd name="T5" fmla="*/ 11 h 85"/>
                  <a:gd name="T6" fmla="*/ 39 w 137"/>
                  <a:gd name="T7" fmla="*/ 27 h 85"/>
                  <a:gd name="T8" fmla="*/ 20 w 137"/>
                  <a:gd name="T9" fmla="*/ 43 h 85"/>
                  <a:gd name="T10" fmla="*/ 5 w 137"/>
                  <a:gd name="T11" fmla="*/ 64 h 85"/>
                  <a:gd name="T12" fmla="*/ 0 w 137"/>
                  <a:gd name="T13" fmla="*/ 85 h 85"/>
                  <a:gd name="T14" fmla="*/ 15 w 137"/>
                  <a:gd name="T15" fmla="*/ 85 h 85"/>
                  <a:gd name="T16" fmla="*/ 20 w 137"/>
                  <a:gd name="T17" fmla="*/ 64 h 85"/>
                  <a:gd name="T18" fmla="*/ 29 w 137"/>
                  <a:gd name="T19" fmla="*/ 48 h 85"/>
                  <a:gd name="T20" fmla="*/ 49 w 137"/>
                  <a:gd name="T21" fmla="*/ 32 h 85"/>
                  <a:gd name="T22" fmla="*/ 73 w 137"/>
                  <a:gd name="T23" fmla="*/ 22 h 85"/>
                  <a:gd name="T24" fmla="*/ 103 w 137"/>
                  <a:gd name="T25" fmla="*/ 11 h 85"/>
                  <a:gd name="T26" fmla="*/ 137 w 137"/>
                  <a:gd name="T27" fmla="*/ 11 h 85"/>
                  <a:gd name="T28" fmla="*/ 137 w 137"/>
                  <a:gd name="T29" fmla="*/ 0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7" h="85">
                    <a:moveTo>
                      <a:pt x="137" y="0"/>
                    </a:moveTo>
                    <a:lnTo>
                      <a:pt x="98" y="0"/>
                    </a:lnTo>
                    <a:lnTo>
                      <a:pt x="69" y="11"/>
                    </a:lnTo>
                    <a:lnTo>
                      <a:pt x="39" y="27"/>
                    </a:lnTo>
                    <a:lnTo>
                      <a:pt x="20" y="43"/>
                    </a:lnTo>
                    <a:lnTo>
                      <a:pt x="5" y="64"/>
                    </a:lnTo>
                    <a:lnTo>
                      <a:pt x="0" y="85"/>
                    </a:lnTo>
                    <a:lnTo>
                      <a:pt x="15" y="85"/>
                    </a:lnTo>
                    <a:lnTo>
                      <a:pt x="20" y="64"/>
                    </a:lnTo>
                    <a:lnTo>
                      <a:pt x="29" y="48"/>
                    </a:lnTo>
                    <a:lnTo>
                      <a:pt x="49" y="32"/>
                    </a:lnTo>
                    <a:lnTo>
                      <a:pt x="73" y="22"/>
                    </a:lnTo>
                    <a:lnTo>
                      <a:pt x="103" y="11"/>
                    </a:lnTo>
                    <a:lnTo>
                      <a:pt x="137" y="11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10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3" name="Freeform 402"/>
              <p:cNvSpPr>
                <a:spLocks/>
              </p:cNvSpPr>
              <p:nvPr/>
            </p:nvSpPr>
            <p:spPr bwMode="auto">
              <a:xfrm>
                <a:off x="1315" y="1522"/>
                <a:ext cx="122" cy="74"/>
              </a:xfrm>
              <a:custGeom>
                <a:avLst/>
                <a:gdLst>
                  <a:gd name="T0" fmla="*/ 122 w 122"/>
                  <a:gd name="T1" fmla="*/ 0 h 74"/>
                  <a:gd name="T2" fmla="*/ 88 w 122"/>
                  <a:gd name="T3" fmla="*/ 0 h 74"/>
                  <a:gd name="T4" fmla="*/ 58 w 122"/>
                  <a:gd name="T5" fmla="*/ 11 h 74"/>
                  <a:gd name="T6" fmla="*/ 34 w 122"/>
                  <a:gd name="T7" fmla="*/ 21 h 74"/>
                  <a:gd name="T8" fmla="*/ 14 w 122"/>
                  <a:gd name="T9" fmla="*/ 37 h 74"/>
                  <a:gd name="T10" fmla="*/ 5 w 122"/>
                  <a:gd name="T11" fmla="*/ 53 h 74"/>
                  <a:gd name="T12" fmla="*/ 0 w 122"/>
                  <a:gd name="T13" fmla="*/ 74 h 74"/>
                  <a:gd name="T14" fmla="*/ 14 w 122"/>
                  <a:gd name="T15" fmla="*/ 74 h 74"/>
                  <a:gd name="T16" fmla="*/ 19 w 122"/>
                  <a:gd name="T17" fmla="*/ 58 h 74"/>
                  <a:gd name="T18" fmla="*/ 29 w 122"/>
                  <a:gd name="T19" fmla="*/ 42 h 74"/>
                  <a:gd name="T20" fmla="*/ 44 w 122"/>
                  <a:gd name="T21" fmla="*/ 27 h 74"/>
                  <a:gd name="T22" fmla="*/ 68 w 122"/>
                  <a:gd name="T23" fmla="*/ 16 h 74"/>
                  <a:gd name="T24" fmla="*/ 93 w 122"/>
                  <a:gd name="T25" fmla="*/ 11 h 74"/>
                  <a:gd name="T26" fmla="*/ 122 w 122"/>
                  <a:gd name="T27" fmla="*/ 5 h 74"/>
                  <a:gd name="T28" fmla="*/ 122 w 122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2" h="74">
                    <a:moveTo>
                      <a:pt x="122" y="0"/>
                    </a:moveTo>
                    <a:lnTo>
                      <a:pt x="88" y="0"/>
                    </a:lnTo>
                    <a:lnTo>
                      <a:pt x="58" y="11"/>
                    </a:lnTo>
                    <a:lnTo>
                      <a:pt x="34" y="21"/>
                    </a:lnTo>
                    <a:lnTo>
                      <a:pt x="14" y="37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19" y="58"/>
                    </a:lnTo>
                    <a:lnTo>
                      <a:pt x="29" y="42"/>
                    </a:lnTo>
                    <a:lnTo>
                      <a:pt x="44" y="27"/>
                    </a:lnTo>
                    <a:lnTo>
                      <a:pt x="68" y="16"/>
                    </a:lnTo>
                    <a:lnTo>
                      <a:pt x="93" y="11"/>
                    </a:lnTo>
                    <a:lnTo>
                      <a:pt x="122" y="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C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4" name="Freeform 403"/>
              <p:cNvSpPr>
                <a:spLocks/>
              </p:cNvSpPr>
              <p:nvPr/>
            </p:nvSpPr>
            <p:spPr bwMode="auto">
              <a:xfrm>
                <a:off x="1329" y="1527"/>
                <a:ext cx="108" cy="69"/>
              </a:xfrm>
              <a:custGeom>
                <a:avLst/>
                <a:gdLst>
                  <a:gd name="T0" fmla="*/ 108 w 108"/>
                  <a:gd name="T1" fmla="*/ 0 h 69"/>
                  <a:gd name="T2" fmla="*/ 79 w 108"/>
                  <a:gd name="T3" fmla="*/ 6 h 69"/>
                  <a:gd name="T4" fmla="*/ 54 w 108"/>
                  <a:gd name="T5" fmla="*/ 11 h 69"/>
                  <a:gd name="T6" fmla="*/ 30 w 108"/>
                  <a:gd name="T7" fmla="*/ 22 h 69"/>
                  <a:gd name="T8" fmla="*/ 15 w 108"/>
                  <a:gd name="T9" fmla="*/ 37 h 69"/>
                  <a:gd name="T10" fmla="*/ 5 w 108"/>
                  <a:gd name="T11" fmla="*/ 53 h 69"/>
                  <a:gd name="T12" fmla="*/ 0 w 108"/>
                  <a:gd name="T13" fmla="*/ 69 h 69"/>
                  <a:gd name="T14" fmla="*/ 15 w 108"/>
                  <a:gd name="T15" fmla="*/ 69 h 69"/>
                  <a:gd name="T16" fmla="*/ 20 w 108"/>
                  <a:gd name="T17" fmla="*/ 48 h 69"/>
                  <a:gd name="T18" fmla="*/ 35 w 108"/>
                  <a:gd name="T19" fmla="*/ 37 h 69"/>
                  <a:gd name="T20" fmla="*/ 54 w 108"/>
                  <a:gd name="T21" fmla="*/ 22 h 69"/>
                  <a:gd name="T22" fmla="*/ 79 w 108"/>
                  <a:gd name="T23" fmla="*/ 16 h 69"/>
                  <a:gd name="T24" fmla="*/ 108 w 108"/>
                  <a:gd name="T25" fmla="*/ 11 h 69"/>
                  <a:gd name="T26" fmla="*/ 108 w 108"/>
                  <a:gd name="T27" fmla="*/ 0 h 6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69">
                    <a:moveTo>
                      <a:pt x="108" y="0"/>
                    </a:moveTo>
                    <a:lnTo>
                      <a:pt x="79" y="6"/>
                    </a:lnTo>
                    <a:lnTo>
                      <a:pt x="54" y="11"/>
                    </a:lnTo>
                    <a:lnTo>
                      <a:pt x="30" y="22"/>
                    </a:lnTo>
                    <a:lnTo>
                      <a:pt x="15" y="37"/>
                    </a:lnTo>
                    <a:lnTo>
                      <a:pt x="5" y="53"/>
                    </a:lnTo>
                    <a:lnTo>
                      <a:pt x="0" y="69"/>
                    </a:lnTo>
                    <a:lnTo>
                      <a:pt x="15" y="69"/>
                    </a:lnTo>
                    <a:lnTo>
                      <a:pt x="20" y="48"/>
                    </a:lnTo>
                    <a:lnTo>
                      <a:pt x="35" y="37"/>
                    </a:lnTo>
                    <a:lnTo>
                      <a:pt x="54" y="22"/>
                    </a:lnTo>
                    <a:lnTo>
                      <a:pt x="79" y="16"/>
                    </a:lnTo>
                    <a:lnTo>
                      <a:pt x="108" y="1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80B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5" name="Freeform 404"/>
              <p:cNvSpPr>
                <a:spLocks/>
              </p:cNvSpPr>
              <p:nvPr/>
            </p:nvSpPr>
            <p:spPr bwMode="auto">
              <a:xfrm>
                <a:off x="1344" y="1538"/>
                <a:ext cx="93" cy="58"/>
              </a:xfrm>
              <a:custGeom>
                <a:avLst/>
                <a:gdLst>
                  <a:gd name="T0" fmla="*/ 93 w 93"/>
                  <a:gd name="T1" fmla="*/ 0 h 58"/>
                  <a:gd name="T2" fmla="*/ 64 w 93"/>
                  <a:gd name="T3" fmla="*/ 5 h 58"/>
                  <a:gd name="T4" fmla="*/ 39 w 93"/>
                  <a:gd name="T5" fmla="*/ 11 h 58"/>
                  <a:gd name="T6" fmla="*/ 20 w 93"/>
                  <a:gd name="T7" fmla="*/ 26 h 58"/>
                  <a:gd name="T8" fmla="*/ 5 w 93"/>
                  <a:gd name="T9" fmla="*/ 37 h 58"/>
                  <a:gd name="T10" fmla="*/ 0 w 93"/>
                  <a:gd name="T11" fmla="*/ 58 h 58"/>
                  <a:gd name="T12" fmla="*/ 15 w 93"/>
                  <a:gd name="T13" fmla="*/ 58 h 58"/>
                  <a:gd name="T14" fmla="*/ 20 w 93"/>
                  <a:gd name="T15" fmla="*/ 42 h 58"/>
                  <a:gd name="T16" fmla="*/ 29 w 93"/>
                  <a:gd name="T17" fmla="*/ 32 h 58"/>
                  <a:gd name="T18" fmla="*/ 49 w 93"/>
                  <a:gd name="T19" fmla="*/ 21 h 58"/>
                  <a:gd name="T20" fmla="*/ 69 w 93"/>
                  <a:gd name="T21" fmla="*/ 11 h 58"/>
                  <a:gd name="T22" fmla="*/ 93 w 93"/>
                  <a:gd name="T23" fmla="*/ 11 h 58"/>
                  <a:gd name="T24" fmla="*/ 93 w 93"/>
                  <a:gd name="T25" fmla="*/ 0 h 5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3" h="58">
                    <a:moveTo>
                      <a:pt x="93" y="0"/>
                    </a:moveTo>
                    <a:lnTo>
                      <a:pt x="64" y="5"/>
                    </a:lnTo>
                    <a:lnTo>
                      <a:pt x="39" y="11"/>
                    </a:lnTo>
                    <a:lnTo>
                      <a:pt x="20" y="26"/>
                    </a:lnTo>
                    <a:lnTo>
                      <a:pt x="5" y="37"/>
                    </a:lnTo>
                    <a:lnTo>
                      <a:pt x="0" y="58"/>
                    </a:lnTo>
                    <a:lnTo>
                      <a:pt x="15" y="58"/>
                    </a:lnTo>
                    <a:lnTo>
                      <a:pt x="20" y="42"/>
                    </a:lnTo>
                    <a:lnTo>
                      <a:pt x="29" y="32"/>
                    </a:lnTo>
                    <a:lnTo>
                      <a:pt x="49" y="21"/>
                    </a:lnTo>
                    <a:lnTo>
                      <a:pt x="69" y="11"/>
                    </a:lnTo>
                    <a:lnTo>
                      <a:pt x="93" y="1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5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6" name="Freeform 405"/>
              <p:cNvSpPr>
                <a:spLocks/>
              </p:cNvSpPr>
              <p:nvPr/>
            </p:nvSpPr>
            <p:spPr bwMode="auto">
              <a:xfrm>
                <a:off x="1359" y="1549"/>
                <a:ext cx="78" cy="47"/>
              </a:xfrm>
              <a:custGeom>
                <a:avLst/>
                <a:gdLst>
                  <a:gd name="T0" fmla="*/ 78 w 78"/>
                  <a:gd name="T1" fmla="*/ 0 h 47"/>
                  <a:gd name="T2" fmla="*/ 54 w 78"/>
                  <a:gd name="T3" fmla="*/ 0 h 47"/>
                  <a:gd name="T4" fmla="*/ 34 w 78"/>
                  <a:gd name="T5" fmla="*/ 10 h 47"/>
                  <a:gd name="T6" fmla="*/ 14 w 78"/>
                  <a:gd name="T7" fmla="*/ 21 h 47"/>
                  <a:gd name="T8" fmla="*/ 5 w 78"/>
                  <a:gd name="T9" fmla="*/ 31 h 47"/>
                  <a:gd name="T10" fmla="*/ 0 w 78"/>
                  <a:gd name="T11" fmla="*/ 47 h 47"/>
                  <a:gd name="T12" fmla="*/ 14 w 78"/>
                  <a:gd name="T13" fmla="*/ 47 h 47"/>
                  <a:gd name="T14" fmla="*/ 19 w 78"/>
                  <a:gd name="T15" fmla="*/ 31 h 47"/>
                  <a:gd name="T16" fmla="*/ 34 w 78"/>
                  <a:gd name="T17" fmla="*/ 21 h 47"/>
                  <a:gd name="T18" fmla="*/ 54 w 78"/>
                  <a:gd name="T19" fmla="*/ 10 h 47"/>
                  <a:gd name="T20" fmla="*/ 78 w 78"/>
                  <a:gd name="T21" fmla="*/ 10 h 47"/>
                  <a:gd name="T22" fmla="*/ 78 w 78"/>
                  <a:gd name="T23" fmla="*/ 0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47">
                    <a:moveTo>
                      <a:pt x="78" y="0"/>
                    </a:moveTo>
                    <a:lnTo>
                      <a:pt x="54" y="0"/>
                    </a:lnTo>
                    <a:lnTo>
                      <a:pt x="34" y="10"/>
                    </a:lnTo>
                    <a:lnTo>
                      <a:pt x="14" y="21"/>
                    </a:lnTo>
                    <a:lnTo>
                      <a:pt x="5" y="31"/>
                    </a:lnTo>
                    <a:lnTo>
                      <a:pt x="0" y="47"/>
                    </a:lnTo>
                    <a:lnTo>
                      <a:pt x="14" y="47"/>
                    </a:lnTo>
                    <a:lnTo>
                      <a:pt x="19" y="31"/>
                    </a:lnTo>
                    <a:lnTo>
                      <a:pt x="34" y="21"/>
                    </a:lnTo>
                    <a:lnTo>
                      <a:pt x="54" y="10"/>
                    </a:lnTo>
                    <a:lnTo>
                      <a:pt x="78" y="1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7" name="Freeform 406"/>
              <p:cNvSpPr>
                <a:spLocks/>
              </p:cNvSpPr>
              <p:nvPr/>
            </p:nvSpPr>
            <p:spPr bwMode="auto">
              <a:xfrm>
                <a:off x="1373" y="1559"/>
                <a:ext cx="64" cy="37"/>
              </a:xfrm>
              <a:custGeom>
                <a:avLst/>
                <a:gdLst>
                  <a:gd name="T0" fmla="*/ 64 w 64"/>
                  <a:gd name="T1" fmla="*/ 0 h 37"/>
                  <a:gd name="T2" fmla="*/ 40 w 64"/>
                  <a:gd name="T3" fmla="*/ 0 h 37"/>
                  <a:gd name="T4" fmla="*/ 20 w 64"/>
                  <a:gd name="T5" fmla="*/ 11 h 37"/>
                  <a:gd name="T6" fmla="*/ 5 w 64"/>
                  <a:gd name="T7" fmla="*/ 21 h 37"/>
                  <a:gd name="T8" fmla="*/ 0 w 64"/>
                  <a:gd name="T9" fmla="*/ 37 h 37"/>
                  <a:gd name="T10" fmla="*/ 15 w 64"/>
                  <a:gd name="T11" fmla="*/ 37 h 37"/>
                  <a:gd name="T12" fmla="*/ 20 w 64"/>
                  <a:gd name="T13" fmla="*/ 27 h 37"/>
                  <a:gd name="T14" fmla="*/ 30 w 64"/>
                  <a:gd name="T15" fmla="*/ 16 h 37"/>
                  <a:gd name="T16" fmla="*/ 45 w 64"/>
                  <a:gd name="T17" fmla="*/ 11 h 37"/>
                  <a:gd name="T18" fmla="*/ 64 w 64"/>
                  <a:gd name="T19" fmla="*/ 5 h 37"/>
                  <a:gd name="T20" fmla="*/ 64 w 64"/>
                  <a:gd name="T21" fmla="*/ 0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4" h="37">
                    <a:moveTo>
                      <a:pt x="64" y="0"/>
                    </a:moveTo>
                    <a:lnTo>
                      <a:pt x="40" y="0"/>
                    </a:lnTo>
                    <a:lnTo>
                      <a:pt x="20" y="11"/>
                    </a:lnTo>
                    <a:lnTo>
                      <a:pt x="5" y="21"/>
                    </a:lnTo>
                    <a:lnTo>
                      <a:pt x="0" y="37"/>
                    </a:lnTo>
                    <a:lnTo>
                      <a:pt x="15" y="37"/>
                    </a:lnTo>
                    <a:lnTo>
                      <a:pt x="20" y="27"/>
                    </a:lnTo>
                    <a:lnTo>
                      <a:pt x="30" y="16"/>
                    </a:lnTo>
                    <a:lnTo>
                      <a:pt x="45" y="11"/>
                    </a:lnTo>
                    <a:lnTo>
                      <a:pt x="64" y="5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8" name="Freeform 407"/>
              <p:cNvSpPr>
                <a:spLocks/>
              </p:cNvSpPr>
              <p:nvPr/>
            </p:nvSpPr>
            <p:spPr bwMode="auto">
              <a:xfrm>
                <a:off x="1388" y="1564"/>
                <a:ext cx="49" cy="32"/>
              </a:xfrm>
              <a:custGeom>
                <a:avLst/>
                <a:gdLst>
                  <a:gd name="T0" fmla="*/ 49 w 49"/>
                  <a:gd name="T1" fmla="*/ 0 h 32"/>
                  <a:gd name="T2" fmla="*/ 30 w 49"/>
                  <a:gd name="T3" fmla="*/ 6 h 32"/>
                  <a:gd name="T4" fmla="*/ 15 w 49"/>
                  <a:gd name="T5" fmla="*/ 11 h 32"/>
                  <a:gd name="T6" fmla="*/ 5 w 49"/>
                  <a:gd name="T7" fmla="*/ 22 h 32"/>
                  <a:gd name="T8" fmla="*/ 0 w 49"/>
                  <a:gd name="T9" fmla="*/ 32 h 32"/>
                  <a:gd name="T10" fmla="*/ 15 w 49"/>
                  <a:gd name="T11" fmla="*/ 32 h 32"/>
                  <a:gd name="T12" fmla="*/ 20 w 49"/>
                  <a:gd name="T13" fmla="*/ 22 h 32"/>
                  <a:gd name="T14" fmla="*/ 34 w 49"/>
                  <a:gd name="T15" fmla="*/ 16 h 32"/>
                  <a:gd name="T16" fmla="*/ 49 w 49"/>
                  <a:gd name="T17" fmla="*/ 11 h 32"/>
                  <a:gd name="T18" fmla="*/ 49 w 49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32">
                    <a:moveTo>
                      <a:pt x="49" y="0"/>
                    </a:moveTo>
                    <a:lnTo>
                      <a:pt x="30" y="6"/>
                    </a:lnTo>
                    <a:lnTo>
                      <a:pt x="15" y="11"/>
                    </a:lnTo>
                    <a:lnTo>
                      <a:pt x="5" y="22"/>
                    </a:lnTo>
                    <a:lnTo>
                      <a:pt x="0" y="32"/>
                    </a:lnTo>
                    <a:lnTo>
                      <a:pt x="15" y="32"/>
                    </a:lnTo>
                    <a:lnTo>
                      <a:pt x="20" y="22"/>
                    </a:lnTo>
                    <a:lnTo>
                      <a:pt x="34" y="16"/>
                    </a:lnTo>
                    <a:lnTo>
                      <a:pt x="49" y="1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9" name="Freeform 408"/>
              <p:cNvSpPr>
                <a:spLocks/>
              </p:cNvSpPr>
              <p:nvPr/>
            </p:nvSpPr>
            <p:spPr bwMode="auto">
              <a:xfrm>
                <a:off x="1403" y="1575"/>
                <a:ext cx="34" cy="21"/>
              </a:xfrm>
              <a:custGeom>
                <a:avLst/>
                <a:gdLst>
                  <a:gd name="T0" fmla="*/ 34 w 34"/>
                  <a:gd name="T1" fmla="*/ 0 h 21"/>
                  <a:gd name="T2" fmla="*/ 19 w 34"/>
                  <a:gd name="T3" fmla="*/ 5 h 21"/>
                  <a:gd name="T4" fmla="*/ 5 w 34"/>
                  <a:gd name="T5" fmla="*/ 11 h 21"/>
                  <a:gd name="T6" fmla="*/ 0 w 34"/>
                  <a:gd name="T7" fmla="*/ 21 h 21"/>
                  <a:gd name="T8" fmla="*/ 19 w 34"/>
                  <a:gd name="T9" fmla="*/ 21 h 21"/>
                  <a:gd name="T10" fmla="*/ 19 w 34"/>
                  <a:gd name="T11" fmla="*/ 11 h 21"/>
                  <a:gd name="T12" fmla="*/ 34 w 34"/>
                  <a:gd name="T13" fmla="*/ 11 h 21"/>
                  <a:gd name="T14" fmla="*/ 34 w 34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" h="21">
                    <a:moveTo>
                      <a:pt x="34" y="0"/>
                    </a:moveTo>
                    <a:lnTo>
                      <a:pt x="19" y="5"/>
                    </a:lnTo>
                    <a:lnTo>
                      <a:pt x="5" y="11"/>
                    </a:lnTo>
                    <a:lnTo>
                      <a:pt x="0" y="21"/>
                    </a:lnTo>
                    <a:lnTo>
                      <a:pt x="19" y="21"/>
                    </a:lnTo>
                    <a:lnTo>
                      <a:pt x="19" y="11"/>
                    </a:lnTo>
                    <a:lnTo>
                      <a:pt x="34" y="1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0" name="Freeform 409"/>
              <p:cNvSpPr>
                <a:spLocks/>
              </p:cNvSpPr>
              <p:nvPr/>
            </p:nvSpPr>
            <p:spPr bwMode="auto">
              <a:xfrm>
                <a:off x="1422" y="1586"/>
                <a:ext cx="15" cy="10"/>
              </a:xfrm>
              <a:custGeom>
                <a:avLst/>
                <a:gdLst>
                  <a:gd name="T0" fmla="*/ 15 w 15"/>
                  <a:gd name="T1" fmla="*/ 0 h 10"/>
                  <a:gd name="T2" fmla="*/ 0 w 15"/>
                  <a:gd name="T3" fmla="*/ 0 h 10"/>
                  <a:gd name="T4" fmla="*/ 0 w 15"/>
                  <a:gd name="T5" fmla="*/ 10 h 10"/>
                  <a:gd name="T6" fmla="*/ 15 w 15"/>
                  <a:gd name="T7" fmla="*/ 10 h 10"/>
                  <a:gd name="T8" fmla="*/ 15 w 15"/>
                  <a:gd name="T9" fmla="*/ 10 h 10"/>
                  <a:gd name="T10" fmla="*/ 15 w 1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0">
                    <a:moveTo>
                      <a:pt x="15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5" y="1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1" name="Freeform 410"/>
              <p:cNvSpPr>
                <a:spLocks/>
              </p:cNvSpPr>
              <p:nvPr/>
            </p:nvSpPr>
            <p:spPr bwMode="auto">
              <a:xfrm>
                <a:off x="927" y="1278"/>
                <a:ext cx="510" cy="318"/>
              </a:xfrm>
              <a:custGeom>
                <a:avLst/>
                <a:gdLst>
                  <a:gd name="T0" fmla="*/ 98 w 510"/>
                  <a:gd name="T1" fmla="*/ 318 h 318"/>
                  <a:gd name="T2" fmla="*/ 412 w 510"/>
                  <a:gd name="T3" fmla="*/ 318 h 318"/>
                  <a:gd name="T4" fmla="*/ 510 w 510"/>
                  <a:gd name="T5" fmla="*/ 159 h 318"/>
                  <a:gd name="T6" fmla="*/ 412 w 510"/>
                  <a:gd name="T7" fmla="*/ 0 h 318"/>
                  <a:gd name="T8" fmla="*/ 98 w 510"/>
                  <a:gd name="T9" fmla="*/ 0 h 318"/>
                  <a:gd name="T10" fmla="*/ 0 w 510"/>
                  <a:gd name="T11" fmla="*/ 159 h 318"/>
                  <a:gd name="T12" fmla="*/ 98 w 510"/>
                  <a:gd name="T13" fmla="*/ 318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0" h="318">
                    <a:moveTo>
                      <a:pt x="98" y="318"/>
                    </a:moveTo>
                    <a:lnTo>
                      <a:pt x="412" y="318"/>
                    </a:lnTo>
                    <a:lnTo>
                      <a:pt x="510" y="159"/>
                    </a:lnTo>
                    <a:lnTo>
                      <a:pt x="412" y="0"/>
                    </a:lnTo>
                    <a:lnTo>
                      <a:pt x="98" y="0"/>
                    </a:lnTo>
                    <a:lnTo>
                      <a:pt x="0" y="159"/>
                    </a:lnTo>
                    <a:lnTo>
                      <a:pt x="98" y="3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2" name="Freeform 411"/>
              <p:cNvSpPr>
                <a:spLocks/>
              </p:cNvSpPr>
              <p:nvPr/>
            </p:nvSpPr>
            <p:spPr bwMode="auto">
              <a:xfrm>
                <a:off x="927" y="1278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1 h 318"/>
                  <a:gd name="T6" fmla="*/ 314 w 510"/>
                  <a:gd name="T7" fmla="*/ 27 h 318"/>
                  <a:gd name="T8" fmla="*/ 255 w 510"/>
                  <a:gd name="T9" fmla="*/ 42 h 318"/>
                  <a:gd name="T10" fmla="*/ 201 w 510"/>
                  <a:gd name="T11" fmla="*/ 64 h 318"/>
                  <a:gd name="T12" fmla="*/ 147 w 510"/>
                  <a:gd name="T13" fmla="*/ 96 h 318"/>
                  <a:gd name="T14" fmla="*/ 103 w 510"/>
                  <a:gd name="T15" fmla="*/ 122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3 h 318"/>
                  <a:gd name="T22" fmla="*/ 5 w 510"/>
                  <a:gd name="T23" fmla="*/ 276 h 318"/>
                  <a:gd name="T24" fmla="*/ 0 w 510"/>
                  <a:gd name="T25" fmla="*/ 318 h 318"/>
                  <a:gd name="T26" fmla="*/ 0 w 510"/>
                  <a:gd name="T27" fmla="*/ 0 h 318"/>
                  <a:gd name="T28" fmla="*/ 510 w 510"/>
                  <a:gd name="T29" fmla="*/ 0 h 3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1"/>
                    </a:lnTo>
                    <a:lnTo>
                      <a:pt x="314" y="27"/>
                    </a:lnTo>
                    <a:lnTo>
                      <a:pt x="255" y="42"/>
                    </a:lnTo>
                    <a:lnTo>
                      <a:pt x="201" y="64"/>
                    </a:lnTo>
                    <a:lnTo>
                      <a:pt x="147" y="96"/>
                    </a:lnTo>
                    <a:lnTo>
                      <a:pt x="103" y="122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3"/>
                    </a:lnTo>
                    <a:lnTo>
                      <a:pt x="5" y="276"/>
                    </a:lnTo>
                    <a:lnTo>
                      <a:pt x="0" y="318"/>
                    </a:lnTo>
                    <a:lnTo>
                      <a:pt x="0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3" name="Freeform 412"/>
              <p:cNvSpPr>
                <a:spLocks/>
              </p:cNvSpPr>
              <p:nvPr/>
            </p:nvSpPr>
            <p:spPr bwMode="auto">
              <a:xfrm>
                <a:off x="927" y="1278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1 h 318"/>
                  <a:gd name="T6" fmla="*/ 314 w 510"/>
                  <a:gd name="T7" fmla="*/ 27 h 318"/>
                  <a:gd name="T8" fmla="*/ 255 w 510"/>
                  <a:gd name="T9" fmla="*/ 42 h 318"/>
                  <a:gd name="T10" fmla="*/ 201 w 510"/>
                  <a:gd name="T11" fmla="*/ 64 h 318"/>
                  <a:gd name="T12" fmla="*/ 147 w 510"/>
                  <a:gd name="T13" fmla="*/ 96 h 318"/>
                  <a:gd name="T14" fmla="*/ 103 w 510"/>
                  <a:gd name="T15" fmla="*/ 122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3 h 318"/>
                  <a:gd name="T22" fmla="*/ 5 w 510"/>
                  <a:gd name="T23" fmla="*/ 276 h 318"/>
                  <a:gd name="T24" fmla="*/ 0 w 510"/>
                  <a:gd name="T25" fmla="*/ 318 h 318"/>
                  <a:gd name="T26" fmla="*/ 15 w 510"/>
                  <a:gd name="T27" fmla="*/ 318 h 318"/>
                  <a:gd name="T28" fmla="*/ 20 w 510"/>
                  <a:gd name="T29" fmla="*/ 276 h 318"/>
                  <a:gd name="T30" fmla="*/ 35 w 510"/>
                  <a:gd name="T31" fmla="*/ 239 h 318"/>
                  <a:gd name="T32" fmla="*/ 54 w 510"/>
                  <a:gd name="T33" fmla="*/ 202 h 318"/>
                  <a:gd name="T34" fmla="*/ 84 w 510"/>
                  <a:gd name="T35" fmla="*/ 164 h 318"/>
                  <a:gd name="T36" fmla="*/ 118 w 510"/>
                  <a:gd name="T37" fmla="*/ 127 h 318"/>
                  <a:gd name="T38" fmla="*/ 162 w 510"/>
                  <a:gd name="T39" fmla="*/ 101 h 318"/>
                  <a:gd name="T40" fmla="*/ 206 w 510"/>
                  <a:gd name="T41" fmla="*/ 74 h 318"/>
                  <a:gd name="T42" fmla="*/ 260 w 510"/>
                  <a:gd name="T43" fmla="*/ 53 h 318"/>
                  <a:gd name="T44" fmla="*/ 319 w 510"/>
                  <a:gd name="T45" fmla="*/ 32 h 318"/>
                  <a:gd name="T46" fmla="*/ 383 w 510"/>
                  <a:gd name="T47" fmla="*/ 21 h 318"/>
                  <a:gd name="T48" fmla="*/ 442 w 510"/>
                  <a:gd name="T49" fmla="*/ 11 h 318"/>
                  <a:gd name="T50" fmla="*/ 510 w 510"/>
                  <a:gd name="T51" fmla="*/ 11 h 318"/>
                  <a:gd name="T52" fmla="*/ 510 w 510"/>
                  <a:gd name="T53" fmla="*/ 0 h 3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1"/>
                    </a:lnTo>
                    <a:lnTo>
                      <a:pt x="314" y="27"/>
                    </a:lnTo>
                    <a:lnTo>
                      <a:pt x="255" y="42"/>
                    </a:lnTo>
                    <a:lnTo>
                      <a:pt x="201" y="64"/>
                    </a:lnTo>
                    <a:lnTo>
                      <a:pt x="147" y="96"/>
                    </a:lnTo>
                    <a:lnTo>
                      <a:pt x="103" y="122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3"/>
                    </a:lnTo>
                    <a:lnTo>
                      <a:pt x="5" y="276"/>
                    </a:lnTo>
                    <a:lnTo>
                      <a:pt x="0" y="318"/>
                    </a:lnTo>
                    <a:lnTo>
                      <a:pt x="15" y="318"/>
                    </a:lnTo>
                    <a:lnTo>
                      <a:pt x="20" y="276"/>
                    </a:lnTo>
                    <a:lnTo>
                      <a:pt x="35" y="239"/>
                    </a:lnTo>
                    <a:lnTo>
                      <a:pt x="54" y="202"/>
                    </a:lnTo>
                    <a:lnTo>
                      <a:pt x="84" y="164"/>
                    </a:lnTo>
                    <a:lnTo>
                      <a:pt x="118" y="127"/>
                    </a:lnTo>
                    <a:lnTo>
                      <a:pt x="162" y="101"/>
                    </a:lnTo>
                    <a:lnTo>
                      <a:pt x="206" y="74"/>
                    </a:lnTo>
                    <a:lnTo>
                      <a:pt x="260" y="53"/>
                    </a:lnTo>
                    <a:lnTo>
                      <a:pt x="319" y="32"/>
                    </a:lnTo>
                    <a:lnTo>
                      <a:pt x="383" y="21"/>
                    </a:lnTo>
                    <a:lnTo>
                      <a:pt x="442" y="11"/>
                    </a:lnTo>
                    <a:lnTo>
                      <a:pt x="510" y="11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4" name="Freeform 413"/>
              <p:cNvSpPr>
                <a:spLocks/>
              </p:cNvSpPr>
              <p:nvPr/>
            </p:nvSpPr>
            <p:spPr bwMode="auto">
              <a:xfrm>
                <a:off x="942" y="1289"/>
                <a:ext cx="495" cy="307"/>
              </a:xfrm>
              <a:custGeom>
                <a:avLst/>
                <a:gdLst>
                  <a:gd name="T0" fmla="*/ 495 w 495"/>
                  <a:gd name="T1" fmla="*/ 0 h 307"/>
                  <a:gd name="T2" fmla="*/ 427 w 495"/>
                  <a:gd name="T3" fmla="*/ 0 h 307"/>
                  <a:gd name="T4" fmla="*/ 368 w 495"/>
                  <a:gd name="T5" fmla="*/ 10 h 307"/>
                  <a:gd name="T6" fmla="*/ 304 w 495"/>
                  <a:gd name="T7" fmla="*/ 21 h 307"/>
                  <a:gd name="T8" fmla="*/ 245 w 495"/>
                  <a:gd name="T9" fmla="*/ 42 h 307"/>
                  <a:gd name="T10" fmla="*/ 191 w 495"/>
                  <a:gd name="T11" fmla="*/ 63 h 307"/>
                  <a:gd name="T12" fmla="*/ 147 w 495"/>
                  <a:gd name="T13" fmla="*/ 90 h 307"/>
                  <a:gd name="T14" fmla="*/ 103 w 495"/>
                  <a:gd name="T15" fmla="*/ 116 h 307"/>
                  <a:gd name="T16" fmla="*/ 69 w 495"/>
                  <a:gd name="T17" fmla="*/ 153 h 307"/>
                  <a:gd name="T18" fmla="*/ 39 w 495"/>
                  <a:gd name="T19" fmla="*/ 191 h 307"/>
                  <a:gd name="T20" fmla="*/ 20 w 495"/>
                  <a:gd name="T21" fmla="*/ 228 h 307"/>
                  <a:gd name="T22" fmla="*/ 5 w 495"/>
                  <a:gd name="T23" fmla="*/ 265 h 307"/>
                  <a:gd name="T24" fmla="*/ 0 w 495"/>
                  <a:gd name="T25" fmla="*/ 307 h 307"/>
                  <a:gd name="T26" fmla="*/ 15 w 495"/>
                  <a:gd name="T27" fmla="*/ 307 h 307"/>
                  <a:gd name="T28" fmla="*/ 20 w 495"/>
                  <a:gd name="T29" fmla="*/ 265 h 307"/>
                  <a:gd name="T30" fmla="*/ 34 w 495"/>
                  <a:gd name="T31" fmla="*/ 222 h 307"/>
                  <a:gd name="T32" fmla="*/ 59 w 495"/>
                  <a:gd name="T33" fmla="*/ 180 h 307"/>
                  <a:gd name="T34" fmla="*/ 93 w 495"/>
                  <a:gd name="T35" fmla="*/ 143 h 307"/>
                  <a:gd name="T36" fmla="*/ 132 w 495"/>
                  <a:gd name="T37" fmla="*/ 111 h 307"/>
                  <a:gd name="T38" fmla="*/ 181 w 495"/>
                  <a:gd name="T39" fmla="*/ 79 h 307"/>
                  <a:gd name="T40" fmla="*/ 235 w 495"/>
                  <a:gd name="T41" fmla="*/ 53 h 307"/>
                  <a:gd name="T42" fmla="*/ 294 w 495"/>
                  <a:gd name="T43" fmla="*/ 37 h 307"/>
                  <a:gd name="T44" fmla="*/ 358 w 495"/>
                  <a:gd name="T45" fmla="*/ 21 h 307"/>
                  <a:gd name="T46" fmla="*/ 427 w 495"/>
                  <a:gd name="T47" fmla="*/ 10 h 307"/>
                  <a:gd name="T48" fmla="*/ 495 w 495"/>
                  <a:gd name="T49" fmla="*/ 10 h 307"/>
                  <a:gd name="T50" fmla="*/ 495 w 495"/>
                  <a:gd name="T51" fmla="*/ 0 h 30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95" h="307">
                    <a:moveTo>
                      <a:pt x="495" y="0"/>
                    </a:moveTo>
                    <a:lnTo>
                      <a:pt x="427" y="0"/>
                    </a:lnTo>
                    <a:lnTo>
                      <a:pt x="368" y="10"/>
                    </a:lnTo>
                    <a:lnTo>
                      <a:pt x="304" y="21"/>
                    </a:lnTo>
                    <a:lnTo>
                      <a:pt x="245" y="42"/>
                    </a:lnTo>
                    <a:lnTo>
                      <a:pt x="191" y="63"/>
                    </a:lnTo>
                    <a:lnTo>
                      <a:pt x="147" y="90"/>
                    </a:lnTo>
                    <a:lnTo>
                      <a:pt x="103" y="116"/>
                    </a:lnTo>
                    <a:lnTo>
                      <a:pt x="69" y="153"/>
                    </a:lnTo>
                    <a:lnTo>
                      <a:pt x="39" y="191"/>
                    </a:lnTo>
                    <a:lnTo>
                      <a:pt x="20" y="228"/>
                    </a:lnTo>
                    <a:lnTo>
                      <a:pt x="5" y="265"/>
                    </a:lnTo>
                    <a:lnTo>
                      <a:pt x="0" y="307"/>
                    </a:lnTo>
                    <a:lnTo>
                      <a:pt x="15" y="307"/>
                    </a:lnTo>
                    <a:lnTo>
                      <a:pt x="20" y="265"/>
                    </a:lnTo>
                    <a:lnTo>
                      <a:pt x="34" y="222"/>
                    </a:lnTo>
                    <a:lnTo>
                      <a:pt x="59" y="180"/>
                    </a:lnTo>
                    <a:lnTo>
                      <a:pt x="93" y="143"/>
                    </a:lnTo>
                    <a:lnTo>
                      <a:pt x="132" y="111"/>
                    </a:lnTo>
                    <a:lnTo>
                      <a:pt x="181" y="79"/>
                    </a:lnTo>
                    <a:lnTo>
                      <a:pt x="235" y="53"/>
                    </a:lnTo>
                    <a:lnTo>
                      <a:pt x="294" y="37"/>
                    </a:lnTo>
                    <a:lnTo>
                      <a:pt x="358" y="21"/>
                    </a:lnTo>
                    <a:lnTo>
                      <a:pt x="427" y="10"/>
                    </a:lnTo>
                    <a:lnTo>
                      <a:pt x="495" y="1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C5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5" name="Freeform 414"/>
              <p:cNvSpPr>
                <a:spLocks/>
              </p:cNvSpPr>
              <p:nvPr/>
            </p:nvSpPr>
            <p:spPr bwMode="auto">
              <a:xfrm>
                <a:off x="957" y="1299"/>
                <a:ext cx="480" cy="297"/>
              </a:xfrm>
              <a:custGeom>
                <a:avLst/>
                <a:gdLst>
                  <a:gd name="T0" fmla="*/ 480 w 480"/>
                  <a:gd name="T1" fmla="*/ 0 h 297"/>
                  <a:gd name="T2" fmla="*/ 412 w 480"/>
                  <a:gd name="T3" fmla="*/ 0 h 297"/>
                  <a:gd name="T4" fmla="*/ 343 w 480"/>
                  <a:gd name="T5" fmla="*/ 11 h 297"/>
                  <a:gd name="T6" fmla="*/ 279 w 480"/>
                  <a:gd name="T7" fmla="*/ 27 h 297"/>
                  <a:gd name="T8" fmla="*/ 220 w 480"/>
                  <a:gd name="T9" fmla="*/ 43 h 297"/>
                  <a:gd name="T10" fmla="*/ 166 w 480"/>
                  <a:gd name="T11" fmla="*/ 69 h 297"/>
                  <a:gd name="T12" fmla="*/ 117 w 480"/>
                  <a:gd name="T13" fmla="*/ 101 h 297"/>
                  <a:gd name="T14" fmla="*/ 78 w 480"/>
                  <a:gd name="T15" fmla="*/ 133 h 297"/>
                  <a:gd name="T16" fmla="*/ 44 w 480"/>
                  <a:gd name="T17" fmla="*/ 170 h 297"/>
                  <a:gd name="T18" fmla="*/ 19 w 480"/>
                  <a:gd name="T19" fmla="*/ 212 h 297"/>
                  <a:gd name="T20" fmla="*/ 5 w 480"/>
                  <a:gd name="T21" fmla="*/ 255 h 297"/>
                  <a:gd name="T22" fmla="*/ 0 w 480"/>
                  <a:gd name="T23" fmla="*/ 297 h 297"/>
                  <a:gd name="T24" fmla="*/ 15 w 480"/>
                  <a:gd name="T25" fmla="*/ 297 h 297"/>
                  <a:gd name="T26" fmla="*/ 19 w 480"/>
                  <a:gd name="T27" fmla="*/ 255 h 297"/>
                  <a:gd name="T28" fmla="*/ 34 w 480"/>
                  <a:gd name="T29" fmla="*/ 212 h 297"/>
                  <a:gd name="T30" fmla="*/ 59 w 480"/>
                  <a:gd name="T31" fmla="*/ 175 h 297"/>
                  <a:gd name="T32" fmla="*/ 88 w 480"/>
                  <a:gd name="T33" fmla="*/ 138 h 297"/>
                  <a:gd name="T34" fmla="*/ 127 w 480"/>
                  <a:gd name="T35" fmla="*/ 106 h 297"/>
                  <a:gd name="T36" fmla="*/ 176 w 480"/>
                  <a:gd name="T37" fmla="*/ 80 h 297"/>
                  <a:gd name="T38" fmla="*/ 230 w 480"/>
                  <a:gd name="T39" fmla="*/ 53 h 297"/>
                  <a:gd name="T40" fmla="*/ 284 w 480"/>
                  <a:gd name="T41" fmla="*/ 32 h 297"/>
                  <a:gd name="T42" fmla="*/ 348 w 480"/>
                  <a:gd name="T43" fmla="*/ 21 h 297"/>
                  <a:gd name="T44" fmla="*/ 412 w 480"/>
                  <a:gd name="T45" fmla="*/ 11 h 297"/>
                  <a:gd name="T46" fmla="*/ 480 w 480"/>
                  <a:gd name="T47" fmla="*/ 6 h 297"/>
                  <a:gd name="T48" fmla="*/ 480 w 480"/>
                  <a:gd name="T49" fmla="*/ 0 h 29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80" h="297">
                    <a:moveTo>
                      <a:pt x="480" y="0"/>
                    </a:moveTo>
                    <a:lnTo>
                      <a:pt x="412" y="0"/>
                    </a:lnTo>
                    <a:lnTo>
                      <a:pt x="343" y="11"/>
                    </a:lnTo>
                    <a:lnTo>
                      <a:pt x="279" y="27"/>
                    </a:lnTo>
                    <a:lnTo>
                      <a:pt x="220" y="43"/>
                    </a:lnTo>
                    <a:lnTo>
                      <a:pt x="166" y="69"/>
                    </a:lnTo>
                    <a:lnTo>
                      <a:pt x="117" y="101"/>
                    </a:lnTo>
                    <a:lnTo>
                      <a:pt x="78" y="133"/>
                    </a:lnTo>
                    <a:lnTo>
                      <a:pt x="44" y="170"/>
                    </a:lnTo>
                    <a:lnTo>
                      <a:pt x="19" y="212"/>
                    </a:lnTo>
                    <a:lnTo>
                      <a:pt x="5" y="255"/>
                    </a:lnTo>
                    <a:lnTo>
                      <a:pt x="0" y="297"/>
                    </a:lnTo>
                    <a:lnTo>
                      <a:pt x="15" y="297"/>
                    </a:lnTo>
                    <a:lnTo>
                      <a:pt x="19" y="255"/>
                    </a:lnTo>
                    <a:lnTo>
                      <a:pt x="34" y="212"/>
                    </a:lnTo>
                    <a:lnTo>
                      <a:pt x="59" y="175"/>
                    </a:lnTo>
                    <a:lnTo>
                      <a:pt x="88" y="138"/>
                    </a:lnTo>
                    <a:lnTo>
                      <a:pt x="127" y="106"/>
                    </a:lnTo>
                    <a:lnTo>
                      <a:pt x="176" y="80"/>
                    </a:lnTo>
                    <a:lnTo>
                      <a:pt x="230" y="53"/>
                    </a:lnTo>
                    <a:lnTo>
                      <a:pt x="284" y="32"/>
                    </a:lnTo>
                    <a:lnTo>
                      <a:pt x="348" y="21"/>
                    </a:lnTo>
                    <a:lnTo>
                      <a:pt x="412" y="11"/>
                    </a:lnTo>
                    <a:lnTo>
                      <a:pt x="480" y="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B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6" name="Freeform 415"/>
              <p:cNvSpPr>
                <a:spLocks/>
              </p:cNvSpPr>
              <p:nvPr/>
            </p:nvSpPr>
            <p:spPr bwMode="auto">
              <a:xfrm>
                <a:off x="972" y="1305"/>
                <a:ext cx="465" cy="291"/>
              </a:xfrm>
              <a:custGeom>
                <a:avLst/>
                <a:gdLst>
                  <a:gd name="T0" fmla="*/ 465 w 465"/>
                  <a:gd name="T1" fmla="*/ 0 h 291"/>
                  <a:gd name="T2" fmla="*/ 397 w 465"/>
                  <a:gd name="T3" fmla="*/ 5 h 291"/>
                  <a:gd name="T4" fmla="*/ 333 w 465"/>
                  <a:gd name="T5" fmla="*/ 15 h 291"/>
                  <a:gd name="T6" fmla="*/ 269 w 465"/>
                  <a:gd name="T7" fmla="*/ 26 h 291"/>
                  <a:gd name="T8" fmla="*/ 215 w 465"/>
                  <a:gd name="T9" fmla="*/ 47 h 291"/>
                  <a:gd name="T10" fmla="*/ 161 w 465"/>
                  <a:gd name="T11" fmla="*/ 74 h 291"/>
                  <a:gd name="T12" fmla="*/ 112 w 465"/>
                  <a:gd name="T13" fmla="*/ 100 h 291"/>
                  <a:gd name="T14" fmla="*/ 73 w 465"/>
                  <a:gd name="T15" fmla="*/ 132 h 291"/>
                  <a:gd name="T16" fmla="*/ 44 w 465"/>
                  <a:gd name="T17" fmla="*/ 169 h 291"/>
                  <a:gd name="T18" fmla="*/ 19 w 465"/>
                  <a:gd name="T19" fmla="*/ 206 h 291"/>
                  <a:gd name="T20" fmla="*/ 4 w 465"/>
                  <a:gd name="T21" fmla="*/ 249 h 291"/>
                  <a:gd name="T22" fmla="*/ 0 w 465"/>
                  <a:gd name="T23" fmla="*/ 291 h 291"/>
                  <a:gd name="T24" fmla="*/ 14 w 465"/>
                  <a:gd name="T25" fmla="*/ 291 h 291"/>
                  <a:gd name="T26" fmla="*/ 19 w 465"/>
                  <a:gd name="T27" fmla="*/ 249 h 291"/>
                  <a:gd name="T28" fmla="*/ 34 w 465"/>
                  <a:gd name="T29" fmla="*/ 212 h 291"/>
                  <a:gd name="T30" fmla="*/ 58 w 465"/>
                  <a:gd name="T31" fmla="*/ 175 h 291"/>
                  <a:gd name="T32" fmla="*/ 88 w 465"/>
                  <a:gd name="T33" fmla="*/ 137 h 291"/>
                  <a:gd name="T34" fmla="*/ 127 w 465"/>
                  <a:gd name="T35" fmla="*/ 106 h 291"/>
                  <a:gd name="T36" fmla="*/ 171 w 465"/>
                  <a:gd name="T37" fmla="*/ 79 h 291"/>
                  <a:gd name="T38" fmla="*/ 220 w 465"/>
                  <a:gd name="T39" fmla="*/ 53 h 291"/>
                  <a:gd name="T40" fmla="*/ 279 w 465"/>
                  <a:gd name="T41" fmla="*/ 37 h 291"/>
                  <a:gd name="T42" fmla="*/ 338 w 465"/>
                  <a:gd name="T43" fmla="*/ 21 h 291"/>
                  <a:gd name="T44" fmla="*/ 401 w 465"/>
                  <a:gd name="T45" fmla="*/ 15 h 291"/>
                  <a:gd name="T46" fmla="*/ 465 w 465"/>
                  <a:gd name="T47" fmla="*/ 10 h 291"/>
                  <a:gd name="T48" fmla="*/ 465 w 465"/>
                  <a:gd name="T49" fmla="*/ 0 h 29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5" h="291">
                    <a:moveTo>
                      <a:pt x="465" y="0"/>
                    </a:moveTo>
                    <a:lnTo>
                      <a:pt x="397" y="5"/>
                    </a:lnTo>
                    <a:lnTo>
                      <a:pt x="333" y="15"/>
                    </a:lnTo>
                    <a:lnTo>
                      <a:pt x="269" y="26"/>
                    </a:lnTo>
                    <a:lnTo>
                      <a:pt x="215" y="47"/>
                    </a:lnTo>
                    <a:lnTo>
                      <a:pt x="161" y="74"/>
                    </a:lnTo>
                    <a:lnTo>
                      <a:pt x="112" y="100"/>
                    </a:lnTo>
                    <a:lnTo>
                      <a:pt x="73" y="132"/>
                    </a:lnTo>
                    <a:lnTo>
                      <a:pt x="44" y="169"/>
                    </a:lnTo>
                    <a:lnTo>
                      <a:pt x="19" y="206"/>
                    </a:lnTo>
                    <a:lnTo>
                      <a:pt x="4" y="249"/>
                    </a:lnTo>
                    <a:lnTo>
                      <a:pt x="0" y="291"/>
                    </a:lnTo>
                    <a:lnTo>
                      <a:pt x="14" y="291"/>
                    </a:lnTo>
                    <a:lnTo>
                      <a:pt x="19" y="249"/>
                    </a:lnTo>
                    <a:lnTo>
                      <a:pt x="34" y="212"/>
                    </a:lnTo>
                    <a:lnTo>
                      <a:pt x="58" y="175"/>
                    </a:lnTo>
                    <a:lnTo>
                      <a:pt x="88" y="137"/>
                    </a:lnTo>
                    <a:lnTo>
                      <a:pt x="127" y="106"/>
                    </a:lnTo>
                    <a:lnTo>
                      <a:pt x="171" y="79"/>
                    </a:lnTo>
                    <a:lnTo>
                      <a:pt x="220" y="53"/>
                    </a:lnTo>
                    <a:lnTo>
                      <a:pt x="279" y="37"/>
                    </a:lnTo>
                    <a:lnTo>
                      <a:pt x="338" y="21"/>
                    </a:lnTo>
                    <a:lnTo>
                      <a:pt x="401" y="15"/>
                    </a:lnTo>
                    <a:lnTo>
                      <a:pt x="465" y="10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B9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7" name="Freeform 416"/>
              <p:cNvSpPr>
                <a:spLocks/>
              </p:cNvSpPr>
              <p:nvPr/>
            </p:nvSpPr>
            <p:spPr bwMode="auto">
              <a:xfrm>
                <a:off x="986" y="1315"/>
                <a:ext cx="451" cy="281"/>
              </a:xfrm>
              <a:custGeom>
                <a:avLst/>
                <a:gdLst>
                  <a:gd name="T0" fmla="*/ 451 w 451"/>
                  <a:gd name="T1" fmla="*/ 0 h 281"/>
                  <a:gd name="T2" fmla="*/ 387 w 451"/>
                  <a:gd name="T3" fmla="*/ 5 h 281"/>
                  <a:gd name="T4" fmla="*/ 324 w 451"/>
                  <a:gd name="T5" fmla="*/ 11 h 281"/>
                  <a:gd name="T6" fmla="*/ 265 w 451"/>
                  <a:gd name="T7" fmla="*/ 27 h 281"/>
                  <a:gd name="T8" fmla="*/ 206 w 451"/>
                  <a:gd name="T9" fmla="*/ 43 h 281"/>
                  <a:gd name="T10" fmla="*/ 157 w 451"/>
                  <a:gd name="T11" fmla="*/ 69 h 281"/>
                  <a:gd name="T12" fmla="*/ 113 w 451"/>
                  <a:gd name="T13" fmla="*/ 96 h 281"/>
                  <a:gd name="T14" fmla="*/ 74 w 451"/>
                  <a:gd name="T15" fmla="*/ 127 h 281"/>
                  <a:gd name="T16" fmla="*/ 44 w 451"/>
                  <a:gd name="T17" fmla="*/ 165 h 281"/>
                  <a:gd name="T18" fmla="*/ 20 w 451"/>
                  <a:gd name="T19" fmla="*/ 202 h 281"/>
                  <a:gd name="T20" fmla="*/ 5 w 451"/>
                  <a:gd name="T21" fmla="*/ 239 h 281"/>
                  <a:gd name="T22" fmla="*/ 0 w 451"/>
                  <a:gd name="T23" fmla="*/ 281 h 281"/>
                  <a:gd name="T24" fmla="*/ 15 w 451"/>
                  <a:gd name="T25" fmla="*/ 281 h 281"/>
                  <a:gd name="T26" fmla="*/ 20 w 451"/>
                  <a:gd name="T27" fmla="*/ 239 h 281"/>
                  <a:gd name="T28" fmla="*/ 35 w 451"/>
                  <a:gd name="T29" fmla="*/ 202 h 281"/>
                  <a:gd name="T30" fmla="*/ 54 w 451"/>
                  <a:gd name="T31" fmla="*/ 170 h 281"/>
                  <a:gd name="T32" fmla="*/ 84 w 451"/>
                  <a:gd name="T33" fmla="*/ 133 h 281"/>
                  <a:gd name="T34" fmla="*/ 123 w 451"/>
                  <a:gd name="T35" fmla="*/ 101 h 281"/>
                  <a:gd name="T36" fmla="*/ 167 w 451"/>
                  <a:gd name="T37" fmla="*/ 74 h 281"/>
                  <a:gd name="T38" fmla="*/ 216 w 451"/>
                  <a:gd name="T39" fmla="*/ 53 h 281"/>
                  <a:gd name="T40" fmla="*/ 270 w 451"/>
                  <a:gd name="T41" fmla="*/ 32 h 281"/>
                  <a:gd name="T42" fmla="*/ 329 w 451"/>
                  <a:gd name="T43" fmla="*/ 21 h 281"/>
                  <a:gd name="T44" fmla="*/ 387 w 451"/>
                  <a:gd name="T45" fmla="*/ 11 h 281"/>
                  <a:gd name="T46" fmla="*/ 451 w 451"/>
                  <a:gd name="T47" fmla="*/ 11 h 281"/>
                  <a:gd name="T48" fmla="*/ 451 w 451"/>
                  <a:gd name="T49" fmla="*/ 0 h 2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1" h="281">
                    <a:moveTo>
                      <a:pt x="451" y="0"/>
                    </a:moveTo>
                    <a:lnTo>
                      <a:pt x="387" y="5"/>
                    </a:lnTo>
                    <a:lnTo>
                      <a:pt x="324" y="11"/>
                    </a:lnTo>
                    <a:lnTo>
                      <a:pt x="265" y="27"/>
                    </a:lnTo>
                    <a:lnTo>
                      <a:pt x="206" y="43"/>
                    </a:lnTo>
                    <a:lnTo>
                      <a:pt x="157" y="69"/>
                    </a:lnTo>
                    <a:lnTo>
                      <a:pt x="113" y="96"/>
                    </a:lnTo>
                    <a:lnTo>
                      <a:pt x="74" y="127"/>
                    </a:lnTo>
                    <a:lnTo>
                      <a:pt x="44" y="165"/>
                    </a:lnTo>
                    <a:lnTo>
                      <a:pt x="20" y="202"/>
                    </a:lnTo>
                    <a:lnTo>
                      <a:pt x="5" y="239"/>
                    </a:lnTo>
                    <a:lnTo>
                      <a:pt x="0" y="281"/>
                    </a:lnTo>
                    <a:lnTo>
                      <a:pt x="15" y="281"/>
                    </a:lnTo>
                    <a:lnTo>
                      <a:pt x="20" y="239"/>
                    </a:lnTo>
                    <a:lnTo>
                      <a:pt x="35" y="202"/>
                    </a:lnTo>
                    <a:lnTo>
                      <a:pt x="54" y="170"/>
                    </a:lnTo>
                    <a:lnTo>
                      <a:pt x="84" y="133"/>
                    </a:lnTo>
                    <a:lnTo>
                      <a:pt x="123" y="101"/>
                    </a:lnTo>
                    <a:lnTo>
                      <a:pt x="167" y="74"/>
                    </a:lnTo>
                    <a:lnTo>
                      <a:pt x="216" y="53"/>
                    </a:lnTo>
                    <a:lnTo>
                      <a:pt x="270" y="32"/>
                    </a:lnTo>
                    <a:lnTo>
                      <a:pt x="329" y="21"/>
                    </a:lnTo>
                    <a:lnTo>
                      <a:pt x="387" y="11"/>
                    </a:lnTo>
                    <a:lnTo>
                      <a:pt x="451" y="11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2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8" name="Freeform 417"/>
              <p:cNvSpPr>
                <a:spLocks/>
              </p:cNvSpPr>
              <p:nvPr/>
            </p:nvSpPr>
            <p:spPr bwMode="auto">
              <a:xfrm>
                <a:off x="1001" y="1326"/>
                <a:ext cx="436" cy="270"/>
              </a:xfrm>
              <a:custGeom>
                <a:avLst/>
                <a:gdLst>
                  <a:gd name="T0" fmla="*/ 436 w 436"/>
                  <a:gd name="T1" fmla="*/ 0 h 270"/>
                  <a:gd name="T2" fmla="*/ 372 w 436"/>
                  <a:gd name="T3" fmla="*/ 0 h 270"/>
                  <a:gd name="T4" fmla="*/ 314 w 436"/>
                  <a:gd name="T5" fmla="*/ 10 h 270"/>
                  <a:gd name="T6" fmla="*/ 255 w 436"/>
                  <a:gd name="T7" fmla="*/ 21 h 270"/>
                  <a:gd name="T8" fmla="*/ 201 w 436"/>
                  <a:gd name="T9" fmla="*/ 42 h 270"/>
                  <a:gd name="T10" fmla="*/ 152 w 436"/>
                  <a:gd name="T11" fmla="*/ 63 h 270"/>
                  <a:gd name="T12" fmla="*/ 108 w 436"/>
                  <a:gd name="T13" fmla="*/ 90 h 270"/>
                  <a:gd name="T14" fmla="*/ 69 w 436"/>
                  <a:gd name="T15" fmla="*/ 122 h 270"/>
                  <a:gd name="T16" fmla="*/ 39 w 436"/>
                  <a:gd name="T17" fmla="*/ 159 h 270"/>
                  <a:gd name="T18" fmla="*/ 20 w 436"/>
                  <a:gd name="T19" fmla="*/ 191 h 270"/>
                  <a:gd name="T20" fmla="*/ 5 w 436"/>
                  <a:gd name="T21" fmla="*/ 228 h 270"/>
                  <a:gd name="T22" fmla="*/ 0 w 436"/>
                  <a:gd name="T23" fmla="*/ 270 h 270"/>
                  <a:gd name="T24" fmla="*/ 15 w 436"/>
                  <a:gd name="T25" fmla="*/ 270 h 270"/>
                  <a:gd name="T26" fmla="*/ 20 w 436"/>
                  <a:gd name="T27" fmla="*/ 233 h 270"/>
                  <a:gd name="T28" fmla="*/ 34 w 436"/>
                  <a:gd name="T29" fmla="*/ 196 h 270"/>
                  <a:gd name="T30" fmla="*/ 54 w 436"/>
                  <a:gd name="T31" fmla="*/ 159 h 270"/>
                  <a:gd name="T32" fmla="*/ 83 w 436"/>
                  <a:gd name="T33" fmla="*/ 127 h 270"/>
                  <a:gd name="T34" fmla="*/ 118 w 436"/>
                  <a:gd name="T35" fmla="*/ 101 h 270"/>
                  <a:gd name="T36" fmla="*/ 162 w 436"/>
                  <a:gd name="T37" fmla="*/ 74 h 270"/>
                  <a:gd name="T38" fmla="*/ 206 w 436"/>
                  <a:gd name="T39" fmla="*/ 48 h 270"/>
                  <a:gd name="T40" fmla="*/ 260 w 436"/>
                  <a:gd name="T41" fmla="*/ 32 h 270"/>
                  <a:gd name="T42" fmla="*/ 319 w 436"/>
                  <a:gd name="T43" fmla="*/ 21 h 270"/>
                  <a:gd name="T44" fmla="*/ 372 w 436"/>
                  <a:gd name="T45" fmla="*/ 10 h 270"/>
                  <a:gd name="T46" fmla="*/ 436 w 436"/>
                  <a:gd name="T47" fmla="*/ 10 h 270"/>
                  <a:gd name="T48" fmla="*/ 436 w 436"/>
                  <a:gd name="T49" fmla="*/ 0 h 27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36" h="270">
                    <a:moveTo>
                      <a:pt x="436" y="0"/>
                    </a:moveTo>
                    <a:lnTo>
                      <a:pt x="372" y="0"/>
                    </a:lnTo>
                    <a:lnTo>
                      <a:pt x="314" y="10"/>
                    </a:lnTo>
                    <a:lnTo>
                      <a:pt x="255" y="21"/>
                    </a:lnTo>
                    <a:lnTo>
                      <a:pt x="201" y="42"/>
                    </a:lnTo>
                    <a:lnTo>
                      <a:pt x="152" y="63"/>
                    </a:lnTo>
                    <a:lnTo>
                      <a:pt x="108" y="90"/>
                    </a:lnTo>
                    <a:lnTo>
                      <a:pt x="69" y="122"/>
                    </a:lnTo>
                    <a:lnTo>
                      <a:pt x="39" y="159"/>
                    </a:lnTo>
                    <a:lnTo>
                      <a:pt x="20" y="191"/>
                    </a:lnTo>
                    <a:lnTo>
                      <a:pt x="5" y="228"/>
                    </a:lnTo>
                    <a:lnTo>
                      <a:pt x="0" y="270"/>
                    </a:lnTo>
                    <a:lnTo>
                      <a:pt x="15" y="270"/>
                    </a:lnTo>
                    <a:lnTo>
                      <a:pt x="20" y="233"/>
                    </a:lnTo>
                    <a:lnTo>
                      <a:pt x="34" y="196"/>
                    </a:lnTo>
                    <a:lnTo>
                      <a:pt x="54" y="159"/>
                    </a:lnTo>
                    <a:lnTo>
                      <a:pt x="83" y="127"/>
                    </a:lnTo>
                    <a:lnTo>
                      <a:pt x="118" y="101"/>
                    </a:lnTo>
                    <a:lnTo>
                      <a:pt x="162" y="74"/>
                    </a:lnTo>
                    <a:lnTo>
                      <a:pt x="206" y="48"/>
                    </a:lnTo>
                    <a:lnTo>
                      <a:pt x="260" y="32"/>
                    </a:lnTo>
                    <a:lnTo>
                      <a:pt x="319" y="21"/>
                    </a:lnTo>
                    <a:lnTo>
                      <a:pt x="372" y="10"/>
                    </a:lnTo>
                    <a:lnTo>
                      <a:pt x="436" y="10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rgbClr val="AB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9" name="Freeform 418"/>
              <p:cNvSpPr>
                <a:spLocks/>
              </p:cNvSpPr>
              <p:nvPr/>
            </p:nvSpPr>
            <p:spPr bwMode="auto">
              <a:xfrm>
                <a:off x="1016" y="1336"/>
                <a:ext cx="421" cy="260"/>
              </a:xfrm>
              <a:custGeom>
                <a:avLst/>
                <a:gdLst>
                  <a:gd name="T0" fmla="*/ 421 w 421"/>
                  <a:gd name="T1" fmla="*/ 0 h 260"/>
                  <a:gd name="T2" fmla="*/ 357 w 421"/>
                  <a:gd name="T3" fmla="*/ 0 h 260"/>
                  <a:gd name="T4" fmla="*/ 304 w 421"/>
                  <a:gd name="T5" fmla="*/ 11 h 260"/>
                  <a:gd name="T6" fmla="*/ 245 w 421"/>
                  <a:gd name="T7" fmla="*/ 22 h 260"/>
                  <a:gd name="T8" fmla="*/ 191 w 421"/>
                  <a:gd name="T9" fmla="*/ 38 h 260"/>
                  <a:gd name="T10" fmla="*/ 147 w 421"/>
                  <a:gd name="T11" fmla="*/ 64 h 260"/>
                  <a:gd name="T12" fmla="*/ 103 w 421"/>
                  <a:gd name="T13" fmla="*/ 91 h 260"/>
                  <a:gd name="T14" fmla="*/ 68 w 421"/>
                  <a:gd name="T15" fmla="*/ 117 h 260"/>
                  <a:gd name="T16" fmla="*/ 39 w 421"/>
                  <a:gd name="T17" fmla="*/ 149 h 260"/>
                  <a:gd name="T18" fmla="*/ 19 w 421"/>
                  <a:gd name="T19" fmla="*/ 186 h 260"/>
                  <a:gd name="T20" fmla="*/ 5 w 421"/>
                  <a:gd name="T21" fmla="*/ 223 h 260"/>
                  <a:gd name="T22" fmla="*/ 0 w 421"/>
                  <a:gd name="T23" fmla="*/ 260 h 260"/>
                  <a:gd name="T24" fmla="*/ 14 w 421"/>
                  <a:gd name="T25" fmla="*/ 260 h 260"/>
                  <a:gd name="T26" fmla="*/ 19 w 421"/>
                  <a:gd name="T27" fmla="*/ 223 h 260"/>
                  <a:gd name="T28" fmla="*/ 34 w 421"/>
                  <a:gd name="T29" fmla="*/ 186 h 260"/>
                  <a:gd name="T30" fmla="*/ 54 w 421"/>
                  <a:gd name="T31" fmla="*/ 154 h 260"/>
                  <a:gd name="T32" fmla="*/ 78 w 421"/>
                  <a:gd name="T33" fmla="*/ 122 h 260"/>
                  <a:gd name="T34" fmla="*/ 112 w 421"/>
                  <a:gd name="T35" fmla="*/ 96 h 260"/>
                  <a:gd name="T36" fmla="*/ 156 w 421"/>
                  <a:gd name="T37" fmla="*/ 69 h 260"/>
                  <a:gd name="T38" fmla="*/ 201 w 421"/>
                  <a:gd name="T39" fmla="*/ 48 h 260"/>
                  <a:gd name="T40" fmla="*/ 250 w 421"/>
                  <a:gd name="T41" fmla="*/ 32 h 260"/>
                  <a:gd name="T42" fmla="*/ 304 w 421"/>
                  <a:gd name="T43" fmla="*/ 16 h 260"/>
                  <a:gd name="T44" fmla="*/ 362 w 421"/>
                  <a:gd name="T45" fmla="*/ 11 h 260"/>
                  <a:gd name="T46" fmla="*/ 421 w 421"/>
                  <a:gd name="T47" fmla="*/ 6 h 260"/>
                  <a:gd name="T48" fmla="*/ 421 w 421"/>
                  <a:gd name="T49" fmla="*/ 0 h 2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1" h="260">
                    <a:moveTo>
                      <a:pt x="421" y="0"/>
                    </a:moveTo>
                    <a:lnTo>
                      <a:pt x="357" y="0"/>
                    </a:lnTo>
                    <a:lnTo>
                      <a:pt x="304" y="11"/>
                    </a:lnTo>
                    <a:lnTo>
                      <a:pt x="245" y="22"/>
                    </a:lnTo>
                    <a:lnTo>
                      <a:pt x="191" y="38"/>
                    </a:lnTo>
                    <a:lnTo>
                      <a:pt x="147" y="64"/>
                    </a:lnTo>
                    <a:lnTo>
                      <a:pt x="103" y="91"/>
                    </a:lnTo>
                    <a:lnTo>
                      <a:pt x="68" y="117"/>
                    </a:lnTo>
                    <a:lnTo>
                      <a:pt x="39" y="149"/>
                    </a:lnTo>
                    <a:lnTo>
                      <a:pt x="19" y="186"/>
                    </a:lnTo>
                    <a:lnTo>
                      <a:pt x="5" y="223"/>
                    </a:lnTo>
                    <a:lnTo>
                      <a:pt x="0" y="260"/>
                    </a:lnTo>
                    <a:lnTo>
                      <a:pt x="14" y="260"/>
                    </a:lnTo>
                    <a:lnTo>
                      <a:pt x="19" y="223"/>
                    </a:lnTo>
                    <a:lnTo>
                      <a:pt x="34" y="186"/>
                    </a:lnTo>
                    <a:lnTo>
                      <a:pt x="54" y="154"/>
                    </a:lnTo>
                    <a:lnTo>
                      <a:pt x="78" y="122"/>
                    </a:lnTo>
                    <a:lnTo>
                      <a:pt x="112" y="96"/>
                    </a:lnTo>
                    <a:lnTo>
                      <a:pt x="156" y="69"/>
                    </a:lnTo>
                    <a:lnTo>
                      <a:pt x="201" y="48"/>
                    </a:lnTo>
                    <a:lnTo>
                      <a:pt x="250" y="32"/>
                    </a:lnTo>
                    <a:lnTo>
                      <a:pt x="304" y="16"/>
                    </a:lnTo>
                    <a:lnTo>
                      <a:pt x="362" y="11"/>
                    </a:lnTo>
                    <a:lnTo>
                      <a:pt x="421" y="6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rgbClr val="A4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0" name="Freeform 419"/>
              <p:cNvSpPr>
                <a:spLocks/>
              </p:cNvSpPr>
              <p:nvPr/>
            </p:nvSpPr>
            <p:spPr bwMode="auto">
              <a:xfrm>
                <a:off x="1030" y="1342"/>
                <a:ext cx="407" cy="254"/>
              </a:xfrm>
              <a:custGeom>
                <a:avLst/>
                <a:gdLst>
                  <a:gd name="T0" fmla="*/ 407 w 407"/>
                  <a:gd name="T1" fmla="*/ 0 h 254"/>
                  <a:gd name="T2" fmla="*/ 348 w 407"/>
                  <a:gd name="T3" fmla="*/ 5 h 254"/>
                  <a:gd name="T4" fmla="*/ 290 w 407"/>
                  <a:gd name="T5" fmla="*/ 10 h 254"/>
                  <a:gd name="T6" fmla="*/ 236 w 407"/>
                  <a:gd name="T7" fmla="*/ 26 h 254"/>
                  <a:gd name="T8" fmla="*/ 187 w 407"/>
                  <a:gd name="T9" fmla="*/ 42 h 254"/>
                  <a:gd name="T10" fmla="*/ 142 w 407"/>
                  <a:gd name="T11" fmla="*/ 63 h 254"/>
                  <a:gd name="T12" fmla="*/ 98 w 407"/>
                  <a:gd name="T13" fmla="*/ 90 h 254"/>
                  <a:gd name="T14" fmla="*/ 64 w 407"/>
                  <a:gd name="T15" fmla="*/ 116 h 254"/>
                  <a:gd name="T16" fmla="*/ 40 w 407"/>
                  <a:gd name="T17" fmla="*/ 148 h 254"/>
                  <a:gd name="T18" fmla="*/ 20 w 407"/>
                  <a:gd name="T19" fmla="*/ 180 h 254"/>
                  <a:gd name="T20" fmla="*/ 5 w 407"/>
                  <a:gd name="T21" fmla="*/ 217 h 254"/>
                  <a:gd name="T22" fmla="*/ 0 w 407"/>
                  <a:gd name="T23" fmla="*/ 254 h 254"/>
                  <a:gd name="T24" fmla="*/ 15 w 407"/>
                  <a:gd name="T25" fmla="*/ 254 h 254"/>
                  <a:gd name="T26" fmla="*/ 20 w 407"/>
                  <a:gd name="T27" fmla="*/ 217 h 254"/>
                  <a:gd name="T28" fmla="*/ 35 w 407"/>
                  <a:gd name="T29" fmla="*/ 180 h 254"/>
                  <a:gd name="T30" fmla="*/ 59 w 407"/>
                  <a:gd name="T31" fmla="*/ 143 h 254"/>
                  <a:gd name="T32" fmla="*/ 93 w 407"/>
                  <a:gd name="T33" fmla="*/ 111 h 254"/>
                  <a:gd name="T34" fmla="*/ 133 w 407"/>
                  <a:gd name="T35" fmla="*/ 79 h 254"/>
                  <a:gd name="T36" fmla="*/ 177 w 407"/>
                  <a:gd name="T37" fmla="*/ 58 h 254"/>
                  <a:gd name="T38" fmla="*/ 231 w 407"/>
                  <a:gd name="T39" fmla="*/ 37 h 254"/>
                  <a:gd name="T40" fmla="*/ 285 w 407"/>
                  <a:gd name="T41" fmla="*/ 21 h 254"/>
                  <a:gd name="T42" fmla="*/ 343 w 407"/>
                  <a:gd name="T43" fmla="*/ 16 h 254"/>
                  <a:gd name="T44" fmla="*/ 407 w 407"/>
                  <a:gd name="T45" fmla="*/ 10 h 254"/>
                  <a:gd name="T46" fmla="*/ 407 w 407"/>
                  <a:gd name="T47" fmla="*/ 0 h 2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07" h="254">
                    <a:moveTo>
                      <a:pt x="407" y="0"/>
                    </a:moveTo>
                    <a:lnTo>
                      <a:pt x="348" y="5"/>
                    </a:lnTo>
                    <a:lnTo>
                      <a:pt x="290" y="10"/>
                    </a:lnTo>
                    <a:lnTo>
                      <a:pt x="236" y="26"/>
                    </a:lnTo>
                    <a:lnTo>
                      <a:pt x="187" y="42"/>
                    </a:lnTo>
                    <a:lnTo>
                      <a:pt x="142" y="63"/>
                    </a:lnTo>
                    <a:lnTo>
                      <a:pt x="98" y="90"/>
                    </a:lnTo>
                    <a:lnTo>
                      <a:pt x="64" y="116"/>
                    </a:lnTo>
                    <a:lnTo>
                      <a:pt x="40" y="148"/>
                    </a:lnTo>
                    <a:lnTo>
                      <a:pt x="20" y="180"/>
                    </a:lnTo>
                    <a:lnTo>
                      <a:pt x="5" y="217"/>
                    </a:lnTo>
                    <a:lnTo>
                      <a:pt x="0" y="254"/>
                    </a:lnTo>
                    <a:lnTo>
                      <a:pt x="15" y="254"/>
                    </a:lnTo>
                    <a:lnTo>
                      <a:pt x="20" y="217"/>
                    </a:lnTo>
                    <a:lnTo>
                      <a:pt x="35" y="180"/>
                    </a:lnTo>
                    <a:lnTo>
                      <a:pt x="59" y="143"/>
                    </a:lnTo>
                    <a:lnTo>
                      <a:pt x="93" y="111"/>
                    </a:lnTo>
                    <a:lnTo>
                      <a:pt x="133" y="79"/>
                    </a:lnTo>
                    <a:lnTo>
                      <a:pt x="177" y="58"/>
                    </a:lnTo>
                    <a:lnTo>
                      <a:pt x="231" y="37"/>
                    </a:lnTo>
                    <a:lnTo>
                      <a:pt x="285" y="21"/>
                    </a:lnTo>
                    <a:lnTo>
                      <a:pt x="343" y="16"/>
                    </a:lnTo>
                    <a:lnTo>
                      <a:pt x="407" y="1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9D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1" name="Freeform 420"/>
              <p:cNvSpPr>
                <a:spLocks/>
              </p:cNvSpPr>
              <p:nvPr/>
            </p:nvSpPr>
            <p:spPr bwMode="auto">
              <a:xfrm>
                <a:off x="1045" y="1352"/>
                <a:ext cx="392" cy="244"/>
              </a:xfrm>
              <a:custGeom>
                <a:avLst/>
                <a:gdLst>
                  <a:gd name="T0" fmla="*/ 392 w 392"/>
                  <a:gd name="T1" fmla="*/ 0 h 244"/>
                  <a:gd name="T2" fmla="*/ 328 w 392"/>
                  <a:gd name="T3" fmla="*/ 6 h 244"/>
                  <a:gd name="T4" fmla="*/ 270 w 392"/>
                  <a:gd name="T5" fmla="*/ 11 h 244"/>
                  <a:gd name="T6" fmla="*/ 216 w 392"/>
                  <a:gd name="T7" fmla="*/ 27 h 244"/>
                  <a:gd name="T8" fmla="*/ 162 w 392"/>
                  <a:gd name="T9" fmla="*/ 48 h 244"/>
                  <a:gd name="T10" fmla="*/ 118 w 392"/>
                  <a:gd name="T11" fmla="*/ 69 h 244"/>
                  <a:gd name="T12" fmla="*/ 78 w 392"/>
                  <a:gd name="T13" fmla="*/ 101 h 244"/>
                  <a:gd name="T14" fmla="*/ 44 w 392"/>
                  <a:gd name="T15" fmla="*/ 133 h 244"/>
                  <a:gd name="T16" fmla="*/ 20 w 392"/>
                  <a:gd name="T17" fmla="*/ 170 h 244"/>
                  <a:gd name="T18" fmla="*/ 5 w 392"/>
                  <a:gd name="T19" fmla="*/ 207 h 244"/>
                  <a:gd name="T20" fmla="*/ 0 w 392"/>
                  <a:gd name="T21" fmla="*/ 244 h 244"/>
                  <a:gd name="T22" fmla="*/ 15 w 392"/>
                  <a:gd name="T23" fmla="*/ 244 h 244"/>
                  <a:gd name="T24" fmla="*/ 20 w 392"/>
                  <a:gd name="T25" fmla="*/ 207 h 244"/>
                  <a:gd name="T26" fmla="*/ 34 w 392"/>
                  <a:gd name="T27" fmla="*/ 170 h 244"/>
                  <a:gd name="T28" fmla="*/ 59 w 392"/>
                  <a:gd name="T29" fmla="*/ 138 h 244"/>
                  <a:gd name="T30" fmla="*/ 88 w 392"/>
                  <a:gd name="T31" fmla="*/ 106 h 244"/>
                  <a:gd name="T32" fmla="*/ 127 w 392"/>
                  <a:gd name="T33" fmla="*/ 80 h 244"/>
                  <a:gd name="T34" fmla="*/ 172 w 392"/>
                  <a:gd name="T35" fmla="*/ 53 h 244"/>
                  <a:gd name="T36" fmla="*/ 221 w 392"/>
                  <a:gd name="T37" fmla="*/ 37 h 244"/>
                  <a:gd name="T38" fmla="*/ 275 w 392"/>
                  <a:gd name="T39" fmla="*/ 22 h 244"/>
                  <a:gd name="T40" fmla="*/ 333 w 392"/>
                  <a:gd name="T41" fmla="*/ 11 h 244"/>
                  <a:gd name="T42" fmla="*/ 392 w 392"/>
                  <a:gd name="T43" fmla="*/ 11 h 244"/>
                  <a:gd name="T44" fmla="*/ 392 w 392"/>
                  <a:gd name="T45" fmla="*/ 0 h 24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92" h="244">
                    <a:moveTo>
                      <a:pt x="392" y="0"/>
                    </a:moveTo>
                    <a:lnTo>
                      <a:pt x="328" y="6"/>
                    </a:lnTo>
                    <a:lnTo>
                      <a:pt x="270" y="11"/>
                    </a:lnTo>
                    <a:lnTo>
                      <a:pt x="216" y="27"/>
                    </a:lnTo>
                    <a:lnTo>
                      <a:pt x="162" y="48"/>
                    </a:lnTo>
                    <a:lnTo>
                      <a:pt x="118" y="69"/>
                    </a:lnTo>
                    <a:lnTo>
                      <a:pt x="78" y="101"/>
                    </a:lnTo>
                    <a:lnTo>
                      <a:pt x="44" y="133"/>
                    </a:lnTo>
                    <a:lnTo>
                      <a:pt x="20" y="170"/>
                    </a:lnTo>
                    <a:lnTo>
                      <a:pt x="5" y="207"/>
                    </a:lnTo>
                    <a:lnTo>
                      <a:pt x="0" y="244"/>
                    </a:lnTo>
                    <a:lnTo>
                      <a:pt x="15" y="244"/>
                    </a:lnTo>
                    <a:lnTo>
                      <a:pt x="20" y="207"/>
                    </a:lnTo>
                    <a:lnTo>
                      <a:pt x="34" y="170"/>
                    </a:lnTo>
                    <a:lnTo>
                      <a:pt x="59" y="138"/>
                    </a:lnTo>
                    <a:lnTo>
                      <a:pt x="88" y="106"/>
                    </a:lnTo>
                    <a:lnTo>
                      <a:pt x="127" y="80"/>
                    </a:lnTo>
                    <a:lnTo>
                      <a:pt x="172" y="53"/>
                    </a:lnTo>
                    <a:lnTo>
                      <a:pt x="221" y="37"/>
                    </a:lnTo>
                    <a:lnTo>
                      <a:pt x="275" y="22"/>
                    </a:lnTo>
                    <a:lnTo>
                      <a:pt x="333" y="11"/>
                    </a:lnTo>
                    <a:lnTo>
                      <a:pt x="392" y="11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95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2" name="Freeform 421"/>
              <p:cNvSpPr>
                <a:spLocks/>
              </p:cNvSpPr>
              <p:nvPr/>
            </p:nvSpPr>
            <p:spPr bwMode="auto">
              <a:xfrm>
                <a:off x="1060" y="1363"/>
                <a:ext cx="377" cy="233"/>
              </a:xfrm>
              <a:custGeom>
                <a:avLst/>
                <a:gdLst>
                  <a:gd name="T0" fmla="*/ 377 w 377"/>
                  <a:gd name="T1" fmla="*/ 0 h 233"/>
                  <a:gd name="T2" fmla="*/ 318 w 377"/>
                  <a:gd name="T3" fmla="*/ 0 h 233"/>
                  <a:gd name="T4" fmla="*/ 260 w 377"/>
                  <a:gd name="T5" fmla="*/ 11 h 233"/>
                  <a:gd name="T6" fmla="*/ 206 w 377"/>
                  <a:gd name="T7" fmla="*/ 26 h 233"/>
                  <a:gd name="T8" fmla="*/ 157 w 377"/>
                  <a:gd name="T9" fmla="*/ 42 h 233"/>
                  <a:gd name="T10" fmla="*/ 112 w 377"/>
                  <a:gd name="T11" fmla="*/ 69 h 233"/>
                  <a:gd name="T12" fmla="*/ 73 w 377"/>
                  <a:gd name="T13" fmla="*/ 95 h 233"/>
                  <a:gd name="T14" fmla="*/ 44 w 377"/>
                  <a:gd name="T15" fmla="*/ 127 h 233"/>
                  <a:gd name="T16" fmla="*/ 19 w 377"/>
                  <a:gd name="T17" fmla="*/ 159 h 233"/>
                  <a:gd name="T18" fmla="*/ 5 w 377"/>
                  <a:gd name="T19" fmla="*/ 196 h 233"/>
                  <a:gd name="T20" fmla="*/ 0 w 377"/>
                  <a:gd name="T21" fmla="*/ 233 h 233"/>
                  <a:gd name="T22" fmla="*/ 19 w 377"/>
                  <a:gd name="T23" fmla="*/ 233 h 233"/>
                  <a:gd name="T24" fmla="*/ 19 w 377"/>
                  <a:gd name="T25" fmla="*/ 196 h 233"/>
                  <a:gd name="T26" fmla="*/ 34 w 377"/>
                  <a:gd name="T27" fmla="*/ 164 h 233"/>
                  <a:gd name="T28" fmla="*/ 54 w 377"/>
                  <a:gd name="T29" fmla="*/ 132 h 233"/>
                  <a:gd name="T30" fmla="*/ 83 w 377"/>
                  <a:gd name="T31" fmla="*/ 101 h 233"/>
                  <a:gd name="T32" fmla="*/ 122 w 377"/>
                  <a:gd name="T33" fmla="*/ 74 h 233"/>
                  <a:gd name="T34" fmla="*/ 166 w 377"/>
                  <a:gd name="T35" fmla="*/ 53 h 233"/>
                  <a:gd name="T36" fmla="*/ 211 w 377"/>
                  <a:gd name="T37" fmla="*/ 32 h 233"/>
                  <a:gd name="T38" fmla="*/ 264 w 377"/>
                  <a:gd name="T39" fmla="*/ 21 h 233"/>
                  <a:gd name="T40" fmla="*/ 318 w 377"/>
                  <a:gd name="T41" fmla="*/ 11 h 233"/>
                  <a:gd name="T42" fmla="*/ 377 w 377"/>
                  <a:gd name="T43" fmla="*/ 11 h 233"/>
                  <a:gd name="T44" fmla="*/ 377 w 377"/>
                  <a:gd name="T45" fmla="*/ 0 h 2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7" h="233">
                    <a:moveTo>
                      <a:pt x="377" y="0"/>
                    </a:moveTo>
                    <a:lnTo>
                      <a:pt x="318" y="0"/>
                    </a:lnTo>
                    <a:lnTo>
                      <a:pt x="260" y="11"/>
                    </a:lnTo>
                    <a:lnTo>
                      <a:pt x="206" y="26"/>
                    </a:lnTo>
                    <a:lnTo>
                      <a:pt x="157" y="42"/>
                    </a:lnTo>
                    <a:lnTo>
                      <a:pt x="112" y="69"/>
                    </a:lnTo>
                    <a:lnTo>
                      <a:pt x="73" y="95"/>
                    </a:lnTo>
                    <a:lnTo>
                      <a:pt x="44" y="127"/>
                    </a:lnTo>
                    <a:lnTo>
                      <a:pt x="19" y="159"/>
                    </a:lnTo>
                    <a:lnTo>
                      <a:pt x="5" y="196"/>
                    </a:lnTo>
                    <a:lnTo>
                      <a:pt x="0" y="233"/>
                    </a:lnTo>
                    <a:lnTo>
                      <a:pt x="19" y="233"/>
                    </a:lnTo>
                    <a:lnTo>
                      <a:pt x="19" y="196"/>
                    </a:lnTo>
                    <a:lnTo>
                      <a:pt x="34" y="164"/>
                    </a:lnTo>
                    <a:lnTo>
                      <a:pt x="54" y="132"/>
                    </a:lnTo>
                    <a:lnTo>
                      <a:pt x="83" y="101"/>
                    </a:lnTo>
                    <a:lnTo>
                      <a:pt x="122" y="74"/>
                    </a:lnTo>
                    <a:lnTo>
                      <a:pt x="166" y="53"/>
                    </a:lnTo>
                    <a:lnTo>
                      <a:pt x="211" y="32"/>
                    </a:lnTo>
                    <a:lnTo>
                      <a:pt x="264" y="21"/>
                    </a:lnTo>
                    <a:lnTo>
                      <a:pt x="318" y="11"/>
                    </a:lnTo>
                    <a:lnTo>
                      <a:pt x="377" y="11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8D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3" name="Freeform 422"/>
              <p:cNvSpPr>
                <a:spLocks/>
              </p:cNvSpPr>
              <p:nvPr/>
            </p:nvSpPr>
            <p:spPr bwMode="auto">
              <a:xfrm>
                <a:off x="1079" y="1374"/>
                <a:ext cx="358" cy="222"/>
              </a:xfrm>
              <a:custGeom>
                <a:avLst/>
                <a:gdLst>
                  <a:gd name="T0" fmla="*/ 358 w 358"/>
                  <a:gd name="T1" fmla="*/ 0 h 222"/>
                  <a:gd name="T2" fmla="*/ 299 w 358"/>
                  <a:gd name="T3" fmla="*/ 0 h 222"/>
                  <a:gd name="T4" fmla="*/ 245 w 358"/>
                  <a:gd name="T5" fmla="*/ 10 h 222"/>
                  <a:gd name="T6" fmla="*/ 192 w 358"/>
                  <a:gd name="T7" fmla="*/ 21 h 222"/>
                  <a:gd name="T8" fmla="*/ 147 w 358"/>
                  <a:gd name="T9" fmla="*/ 42 h 222"/>
                  <a:gd name="T10" fmla="*/ 103 w 358"/>
                  <a:gd name="T11" fmla="*/ 63 h 222"/>
                  <a:gd name="T12" fmla="*/ 64 w 358"/>
                  <a:gd name="T13" fmla="*/ 90 h 222"/>
                  <a:gd name="T14" fmla="*/ 35 w 358"/>
                  <a:gd name="T15" fmla="*/ 121 h 222"/>
                  <a:gd name="T16" fmla="*/ 15 w 358"/>
                  <a:gd name="T17" fmla="*/ 153 h 222"/>
                  <a:gd name="T18" fmla="*/ 0 w 358"/>
                  <a:gd name="T19" fmla="*/ 185 h 222"/>
                  <a:gd name="T20" fmla="*/ 0 w 358"/>
                  <a:gd name="T21" fmla="*/ 222 h 222"/>
                  <a:gd name="T22" fmla="*/ 15 w 358"/>
                  <a:gd name="T23" fmla="*/ 222 h 222"/>
                  <a:gd name="T24" fmla="*/ 15 w 358"/>
                  <a:gd name="T25" fmla="*/ 185 h 222"/>
                  <a:gd name="T26" fmla="*/ 30 w 358"/>
                  <a:gd name="T27" fmla="*/ 153 h 222"/>
                  <a:gd name="T28" fmla="*/ 49 w 358"/>
                  <a:gd name="T29" fmla="*/ 121 h 222"/>
                  <a:gd name="T30" fmla="*/ 79 w 358"/>
                  <a:gd name="T31" fmla="*/ 95 h 222"/>
                  <a:gd name="T32" fmla="*/ 113 w 358"/>
                  <a:gd name="T33" fmla="*/ 68 h 222"/>
                  <a:gd name="T34" fmla="*/ 152 w 358"/>
                  <a:gd name="T35" fmla="*/ 47 h 222"/>
                  <a:gd name="T36" fmla="*/ 201 w 358"/>
                  <a:gd name="T37" fmla="*/ 31 h 222"/>
                  <a:gd name="T38" fmla="*/ 250 w 358"/>
                  <a:gd name="T39" fmla="*/ 15 h 222"/>
                  <a:gd name="T40" fmla="*/ 304 w 358"/>
                  <a:gd name="T41" fmla="*/ 10 h 222"/>
                  <a:gd name="T42" fmla="*/ 358 w 358"/>
                  <a:gd name="T43" fmla="*/ 5 h 222"/>
                  <a:gd name="T44" fmla="*/ 358 w 358"/>
                  <a:gd name="T45" fmla="*/ 0 h 22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8" h="222">
                    <a:moveTo>
                      <a:pt x="358" y="0"/>
                    </a:moveTo>
                    <a:lnTo>
                      <a:pt x="299" y="0"/>
                    </a:lnTo>
                    <a:lnTo>
                      <a:pt x="245" y="10"/>
                    </a:lnTo>
                    <a:lnTo>
                      <a:pt x="192" y="21"/>
                    </a:lnTo>
                    <a:lnTo>
                      <a:pt x="147" y="42"/>
                    </a:lnTo>
                    <a:lnTo>
                      <a:pt x="103" y="63"/>
                    </a:lnTo>
                    <a:lnTo>
                      <a:pt x="64" y="90"/>
                    </a:lnTo>
                    <a:lnTo>
                      <a:pt x="35" y="121"/>
                    </a:lnTo>
                    <a:lnTo>
                      <a:pt x="15" y="153"/>
                    </a:lnTo>
                    <a:lnTo>
                      <a:pt x="0" y="185"/>
                    </a:lnTo>
                    <a:lnTo>
                      <a:pt x="0" y="222"/>
                    </a:lnTo>
                    <a:lnTo>
                      <a:pt x="15" y="222"/>
                    </a:lnTo>
                    <a:lnTo>
                      <a:pt x="15" y="185"/>
                    </a:lnTo>
                    <a:lnTo>
                      <a:pt x="30" y="153"/>
                    </a:lnTo>
                    <a:lnTo>
                      <a:pt x="49" y="121"/>
                    </a:lnTo>
                    <a:lnTo>
                      <a:pt x="79" y="95"/>
                    </a:lnTo>
                    <a:lnTo>
                      <a:pt x="113" y="68"/>
                    </a:lnTo>
                    <a:lnTo>
                      <a:pt x="152" y="47"/>
                    </a:lnTo>
                    <a:lnTo>
                      <a:pt x="201" y="31"/>
                    </a:lnTo>
                    <a:lnTo>
                      <a:pt x="250" y="15"/>
                    </a:lnTo>
                    <a:lnTo>
                      <a:pt x="304" y="10"/>
                    </a:lnTo>
                    <a:lnTo>
                      <a:pt x="358" y="5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84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4" name="Freeform 423"/>
              <p:cNvSpPr>
                <a:spLocks/>
              </p:cNvSpPr>
              <p:nvPr/>
            </p:nvSpPr>
            <p:spPr bwMode="auto">
              <a:xfrm>
                <a:off x="1094" y="1379"/>
                <a:ext cx="343" cy="217"/>
              </a:xfrm>
              <a:custGeom>
                <a:avLst/>
                <a:gdLst>
                  <a:gd name="T0" fmla="*/ 343 w 343"/>
                  <a:gd name="T1" fmla="*/ 0 h 217"/>
                  <a:gd name="T2" fmla="*/ 289 w 343"/>
                  <a:gd name="T3" fmla="*/ 5 h 217"/>
                  <a:gd name="T4" fmla="*/ 235 w 343"/>
                  <a:gd name="T5" fmla="*/ 10 h 217"/>
                  <a:gd name="T6" fmla="*/ 186 w 343"/>
                  <a:gd name="T7" fmla="*/ 26 h 217"/>
                  <a:gd name="T8" fmla="*/ 137 w 343"/>
                  <a:gd name="T9" fmla="*/ 42 h 217"/>
                  <a:gd name="T10" fmla="*/ 98 w 343"/>
                  <a:gd name="T11" fmla="*/ 63 h 217"/>
                  <a:gd name="T12" fmla="*/ 64 w 343"/>
                  <a:gd name="T13" fmla="*/ 90 h 217"/>
                  <a:gd name="T14" fmla="*/ 34 w 343"/>
                  <a:gd name="T15" fmla="*/ 116 h 217"/>
                  <a:gd name="T16" fmla="*/ 15 w 343"/>
                  <a:gd name="T17" fmla="*/ 148 h 217"/>
                  <a:gd name="T18" fmla="*/ 0 w 343"/>
                  <a:gd name="T19" fmla="*/ 180 h 217"/>
                  <a:gd name="T20" fmla="*/ 0 w 343"/>
                  <a:gd name="T21" fmla="*/ 217 h 217"/>
                  <a:gd name="T22" fmla="*/ 15 w 343"/>
                  <a:gd name="T23" fmla="*/ 217 h 217"/>
                  <a:gd name="T24" fmla="*/ 15 w 343"/>
                  <a:gd name="T25" fmla="*/ 185 h 217"/>
                  <a:gd name="T26" fmla="*/ 29 w 343"/>
                  <a:gd name="T27" fmla="*/ 154 h 217"/>
                  <a:gd name="T28" fmla="*/ 49 w 343"/>
                  <a:gd name="T29" fmla="*/ 122 h 217"/>
                  <a:gd name="T30" fmla="*/ 74 w 343"/>
                  <a:gd name="T31" fmla="*/ 95 h 217"/>
                  <a:gd name="T32" fmla="*/ 108 w 343"/>
                  <a:gd name="T33" fmla="*/ 69 h 217"/>
                  <a:gd name="T34" fmla="*/ 147 w 343"/>
                  <a:gd name="T35" fmla="*/ 48 h 217"/>
                  <a:gd name="T36" fmla="*/ 191 w 343"/>
                  <a:gd name="T37" fmla="*/ 32 h 217"/>
                  <a:gd name="T38" fmla="*/ 240 w 343"/>
                  <a:gd name="T39" fmla="*/ 21 h 217"/>
                  <a:gd name="T40" fmla="*/ 289 w 343"/>
                  <a:gd name="T41" fmla="*/ 16 h 217"/>
                  <a:gd name="T42" fmla="*/ 343 w 343"/>
                  <a:gd name="T43" fmla="*/ 10 h 217"/>
                  <a:gd name="T44" fmla="*/ 343 w 343"/>
                  <a:gd name="T45" fmla="*/ 0 h 21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43" h="217">
                    <a:moveTo>
                      <a:pt x="343" y="0"/>
                    </a:moveTo>
                    <a:lnTo>
                      <a:pt x="289" y="5"/>
                    </a:lnTo>
                    <a:lnTo>
                      <a:pt x="235" y="10"/>
                    </a:lnTo>
                    <a:lnTo>
                      <a:pt x="186" y="26"/>
                    </a:lnTo>
                    <a:lnTo>
                      <a:pt x="137" y="42"/>
                    </a:lnTo>
                    <a:lnTo>
                      <a:pt x="98" y="63"/>
                    </a:lnTo>
                    <a:lnTo>
                      <a:pt x="64" y="90"/>
                    </a:lnTo>
                    <a:lnTo>
                      <a:pt x="34" y="116"/>
                    </a:lnTo>
                    <a:lnTo>
                      <a:pt x="15" y="148"/>
                    </a:lnTo>
                    <a:lnTo>
                      <a:pt x="0" y="180"/>
                    </a:lnTo>
                    <a:lnTo>
                      <a:pt x="0" y="217"/>
                    </a:lnTo>
                    <a:lnTo>
                      <a:pt x="15" y="217"/>
                    </a:lnTo>
                    <a:lnTo>
                      <a:pt x="15" y="185"/>
                    </a:lnTo>
                    <a:lnTo>
                      <a:pt x="29" y="154"/>
                    </a:lnTo>
                    <a:lnTo>
                      <a:pt x="49" y="122"/>
                    </a:lnTo>
                    <a:lnTo>
                      <a:pt x="74" y="95"/>
                    </a:lnTo>
                    <a:lnTo>
                      <a:pt x="108" y="69"/>
                    </a:lnTo>
                    <a:lnTo>
                      <a:pt x="147" y="48"/>
                    </a:lnTo>
                    <a:lnTo>
                      <a:pt x="191" y="32"/>
                    </a:lnTo>
                    <a:lnTo>
                      <a:pt x="240" y="21"/>
                    </a:lnTo>
                    <a:lnTo>
                      <a:pt x="289" y="16"/>
                    </a:lnTo>
                    <a:lnTo>
                      <a:pt x="343" y="10"/>
                    </a:lnTo>
                    <a:lnTo>
                      <a:pt x="343" y="0"/>
                    </a:lnTo>
                    <a:close/>
                  </a:path>
                </a:pathLst>
              </a:custGeom>
              <a:solidFill>
                <a:srgbClr val="7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5" name="Freeform 424"/>
              <p:cNvSpPr>
                <a:spLocks/>
              </p:cNvSpPr>
              <p:nvPr/>
            </p:nvSpPr>
            <p:spPr bwMode="auto">
              <a:xfrm>
                <a:off x="1109" y="1389"/>
                <a:ext cx="328" cy="207"/>
              </a:xfrm>
              <a:custGeom>
                <a:avLst/>
                <a:gdLst>
                  <a:gd name="T0" fmla="*/ 328 w 328"/>
                  <a:gd name="T1" fmla="*/ 0 h 207"/>
                  <a:gd name="T2" fmla="*/ 274 w 328"/>
                  <a:gd name="T3" fmla="*/ 6 h 207"/>
                  <a:gd name="T4" fmla="*/ 225 w 328"/>
                  <a:gd name="T5" fmla="*/ 11 h 207"/>
                  <a:gd name="T6" fmla="*/ 176 w 328"/>
                  <a:gd name="T7" fmla="*/ 22 h 207"/>
                  <a:gd name="T8" fmla="*/ 132 w 328"/>
                  <a:gd name="T9" fmla="*/ 38 h 207"/>
                  <a:gd name="T10" fmla="*/ 93 w 328"/>
                  <a:gd name="T11" fmla="*/ 59 h 207"/>
                  <a:gd name="T12" fmla="*/ 59 w 328"/>
                  <a:gd name="T13" fmla="*/ 85 h 207"/>
                  <a:gd name="T14" fmla="*/ 34 w 328"/>
                  <a:gd name="T15" fmla="*/ 112 h 207"/>
                  <a:gd name="T16" fmla="*/ 14 w 328"/>
                  <a:gd name="T17" fmla="*/ 144 h 207"/>
                  <a:gd name="T18" fmla="*/ 0 w 328"/>
                  <a:gd name="T19" fmla="*/ 175 h 207"/>
                  <a:gd name="T20" fmla="*/ 0 w 328"/>
                  <a:gd name="T21" fmla="*/ 207 h 207"/>
                  <a:gd name="T22" fmla="*/ 14 w 328"/>
                  <a:gd name="T23" fmla="*/ 207 h 207"/>
                  <a:gd name="T24" fmla="*/ 19 w 328"/>
                  <a:gd name="T25" fmla="*/ 170 h 207"/>
                  <a:gd name="T26" fmla="*/ 34 w 328"/>
                  <a:gd name="T27" fmla="*/ 138 h 207"/>
                  <a:gd name="T28" fmla="*/ 54 w 328"/>
                  <a:gd name="T29" fmla="*/ 106 h 207"/>
                  <a:gd name="T30" fmla="*/ 88 w 328"/>
                  <a:gd name="T31" fmla="*/ 80 h 207"/>
                  <a:gd name="T32" fmla="*/ 122 w 328"/>
                  <a:gd name="T33" fmla="*/ 53 h 207"/>
                  <a:gd name="T34" fmla="*/ 171 w 328"/>
                  <a:gd name="T35" fmla="*/ 38 h 207"/>
                  <a:gd name="T36" fmla="*/ 220 w 328"/>
                  <a:gd name="T37" fmla="*/ 22 h 207"/>
                  <a:gd name="T38" fmla="*/ 269 w 328"/>
                  <a:gd name="T39" fmla="*/ 11 h 207"/>
                  <a:gd name="T40" fmla="*/ 328 w 328"/>
                  <a:gd name="T41" fmla="*/ 11 h 207"/>
                  <a:gd name="T42" fmla="*/ 328 w 328"/>
                  <a:gd name="T43" fmla="*/ 0 h 20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8" h="207">
                    <a:moveTo>
                      <a:pt x="328" y="0"/>
                    </a:moveTo>
                    <a:lnTo>
                      <a:pt x="274" y="6"/>
                    </a:lnTo>
                    <a:lnTo>
                      <a:pt x="225" y="11"/>
                    </a:lnTo>
                    <a:lnTo>
                      <a:pt x="176" y="22"/>
                    </a:lnTo>
                    <a:lnTo>
                      <a:pt x="132" y="38"/>
                    </a:lnTo>
                    <a:lnTo>
                      <a:pt x="93" y="59"/>
                    </a:lnTo>
                    <a:lnTo>
                      <a:pt x="59" y="85"/>
                    </a:lnTo>
                    <a:lnTo>
                      <a:pt x="34" y="112"/>
                    </a:lnTo>
                    <a:lnTo>
                      <a:pt x="14" y="144"/>
                    </a:lnTo>
                    <a:lnTo>
                      <a:pt x="0" y="175"/>
                    </a:lnTo>
                    <a:lnTo>
                      <a:pt x="0" y="207"/>
                    </a:lnTo>
                    <a:lnTo>
                      <a:pt x="14" y="207"/>
                    </a:lnTo>
                    <a:lnTo>
                      <a:pt x="19" y="170"/>
                    </a:lnTo>
                    <a:lnTo>
                      <a:pt x="34" y="138"/>
                    </a:lnTo>
                    <a:lnTo>
                      <a:pt x="54" y="106"/>
                    </a:lnTo>
                    <a:lnTo>
                      <a:pt x="88" y="80"/>
                    </a:lnTo>
                    <a:lnTo>
                      <a:pt x="122" y="53"/>
                    </a:lnTo>
                    <a:lnTo>
                      <a:pt x="171" y="38"/>
                    </a:lnTo>
                    <a:lnTo>
                      <a:pt x="220" y="22"/>
                    </a:lnTo>
                    <a:lnTo>
                      <a:pt x="269" y="11"/>
                    </a:lnTo>
                    <a:lnTo>
                      <a:pt x="328" y="11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72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6" name="Freeform 425"/>
              <p:cNvSpPr>
                <a:spLocks/>
              </p:cNvSpPr>
              <p:nvPr/>
            </p:nvSpPr>
            <p:spPr bwMode="auto">
              <a:xfrm>
                <a:off x="1123" y="1400"/>
                <a:ext cx="314" cy="196"/>
              </a:xfrm>
              <a:custGeom>
                <a:avLst/>
                <a:gdLst>
                  <a:gd name="T0" fmla="*/ 314 w 314"/>
                  <a:gd name="T1" fmla="*/ 0 h 196"/>
                  <a:gd name="T2" fmla="*/ 255 w 314"/>
                  <a:gd name="T3" fmla="*/ 0 h 196"/>
                  <a:gd name="T4" fmla="*/ 206 w 314"/>
                  <a:gd name="T5" fmla="*/ 11 h 196"/>
                  <a:gd name="T6" fmla="*/ 157 w 314"/>
                  <a:gd name="T7" fmla="*/ 27 h 196"/>
                  <a:gd name="T8" fmla="*/ 108 w 314"/>
                  <a:gd name="T9" fmla="*/ 42 h 196"/>
                  <a:gd name="T10" fmla="*/ 74 w 314"/>
                  <a:gd name="T11" fmla="*/ 69 h 196"/>
                  <a:gd name="T12" fmla="*/ 40 w 314"/>
                  <a:gd name="T13" fmla="*/ 95 h 196"/>
                  <a:gd name="T14" fmla="*/ 20 w 314"/>
                  <a:gd name="T15" fmla="*/ 127 h 196"/>
                  <a:gd name="T16" fmla="*/ 5 w 314"/>
                  <a:gd name="T17" fmla="*/ 159 h 196"/>
                  <a:gd name="T18" fmla="*/ 0 w 314"/>
                  <a:gd name="T19" fmla="*/ 196 h 196"/>
                  <a:gd name="T20" fmla="*/ 15 w 314"/>
                  <a:gd name="T21" fmla="*/ 196 h 196"/>
                  <a:gd name="T22" fmla="*/ 20 w 314"/>
                  <a:gd name="T23" fmla="*/ 164 h 196"/>
                  <a:gd name="T24" fmla="*/ 30 w 314"/>
                  <a:gd name="T25" fmla="*/ 133 h 196"/>
                  <a:gd name="T26" fmla="*/ 54 w 314"/>
                  <a:gd name="T27" fmla="*/ 101 h 196"/>
                  <a:gd name="T28" fmla="*/ 84 w 314"/>
                  <a:gd name="T29" fmla="*/ 74 h 196"/>
                  <a:gd name="T30" fmla="*/ 118 w 314"/>
                  <a:gd name="T31" fmla="*/ 53 h 196"/>
                  <a:gd name="T32" fmla="*/ 162 w 314"/>
                  <a:gd name="T33" fmla="*/ 32 h 196"/>
                  <a:gd name="T34" fmla="*/ 211 w 314"/>
                  <a:gd name="T35" fmla="*/ 21 h 196"/>
                  <a:gd name="T36" fmla="*/ 260 w 314"/>
                  <a:gd name="T37" fmla="*/ 11 h 196"/>
                  <a:gd name="T38" fmla="*/ 314 w 314"/>
                  <a:gd name="T39" fmla="*/ 11 h 196"/>
                  <a:gd name="T40" fmla="*/ 314 w 314"/>
                  <a:gd name="T41" fmla="*/ 0 h 1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4" h="196">
                    <a:moveTo>
                      <a:pt x="314" y="0"/>
                    </a:moveTo>
                    <a:lnTo>
                      <a:pt x="255" y="0"/>
                    </a:lnTo>
                    <a:lnTo>
                      <a:pt x="206" y="11"/>
                    </a:lnTo>
                    <a:lnTo>
                      <a:pt x="157" y="27"/>
                    </a:lnTo>
                    <a:lnTo>
                      <a:pt x="108" y="42"/>
                    </a:lnTo>
                    <a:lnTo>
                      <a:pt x="74" y="69"/>
                    </a:lnTo>
                    <a:lnTo>
                      <a:pt x="40" y="95"/>
                    </a:lnTo>
                    <a:lnTo>
                      <a:pt x="20" y="127"/>
                    </a:lnTo>
                    <a:lnTo>
                      <a:pt x="5" y="159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20" y="164"/>
                    </a:lnTo>
                    <a:lnTo>
                      <a:pt x="30" y="133"/>
                    </a:lnTo>
                    <a:lnTo>
                      <a:pt x="54" y="101"/>
                    </a:lnTo>
                    <a:lnTo>
                      <a:pt x="84" y="74"/>
                    </a:lnTo>
                    <a:lnTo>
                      <a:pt x="118" y="53"/>
                    </a:lnTo>
                    <a:lnTo>
                      <a:pt x="162" y="32"/>
                    </a:lnTo>
                    <a:lnTo>
                      <a:pt x="211" y="21"/>
                    </a:lnTo>
                    <a:lnTo>
                      <a:pt x="260" y="11"/>
                    </a:lnTo>
                    <a:lnTo>
                      <a:pt x="314" y="1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68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7" name="Freeform 426"/>
              <p:cNvSpPr>
                <a:spLocks/>
              </p:cNvSpPr>
              <p:nvPr/>
            </p:nvSpPr>
            <p:spPr bwMode="auto">
              <a:xfrm>
                <a:off x="1138" y="1411"/>
                <a:ext cx="299" cy="185"/>
              </a:xfrm>
              <a:custGeom>
                <a:avLst/>
                <a:gdLst>
                  <a:gd name="T0" fmla="*/ 299 w 299"/>
                  <a:gd name="T1" fmla="*/ 0 h 185"/>
                  <a:gd name="T2" fmla="*/ 245 w 299"/>
                  <a:gd name="T3" fmla="*/ 0 h 185"/>
                  <a:gd name="T4" fmla="*/ 196 w 299"/>
                  <a:gd name="T5" fmla="*/ 10 h 185"/>
                  <a:gd name="T6" fmla="*/ 147 w 299"/>
                  <a:gd name="T7" fmla="*/ 21 h 185"/>
                  <a:gd name="T8" fmla="*/ 103 w 299"/>
                  <a:gd name="T9" fmla="*/ 42 h 185"/>
                  <a:gd name="T10" fmla="*/ 69 w 299"/>
                  <a:gd name="T11" fmla="*/ 63 h 185"/>
                  <a:gd name="T12" fmla="*/ 39 w 299"/>
                  <a:gd name="T13" fmla="*/ 90 h 185"/>
                  <a:gd name="T14" fmla="*/ 15 w 299"/>
                  <a:gd name="T15" fmla="*/ 122 h 185"/>
                  <a:gd name="T16" fmla="*/ 5 w 299"/>
                  <a:gd name="T17" fmla="*/ 153 h 185"/>
                  <a:gd name="T18" fmla="*/ 0 w 299"/>
                  <a:gd name="T19" fmla="*/ 185 h 185"/>
                  <a:gd name="T20" fmla="*/ 15 w 299"/>
                  <a:gd name="T21" fmla="*/ 185 h 185"/>
                  <a:gd name="T22" fmla="*/ 20 w 299"/>
                  <a:gd name="T23" fmla="*/ 153 h 185"/>
                  <a:gd name="T24" fmla="*/ 30 w 299"/>
                  <a:gd name="T25" fmla="*/ 122 h 185"/>
                  <a:gd name="T26" fmla="*/ 49 w 299"/>
                  <a:gd name="T27" fmla="*/ 95 h 185"/>
                  <a:gd name="T28" fmla="*/ 79 w 299"/>
                  <a:gd name="T29" fmla="*/ 69 h 185"/>
                  <a:gd name="T30" fmla="*/ 113 w 299"/>
                  <a:gd name="T31" fmla="*/ 47 h 185"/>
                  <a:gd name="T32" fmla="*/ 157 w 299"/>
                  <a:gd name="T33" fmla="*/ 31 h 185"/>
                  <a:gd name="T34" fmla="*/ 201 w 299"/>
                  <a:gd name="T35" fmla="*/ 16 h 185"/>
                  <a:gd name="T36" fmla="*/ 250 w 299"/>
                  <a:gd name="T37" fmla="*/ 10 h 185"/>
                  <a:gd name="T38" fmla="*/ 299 w 299"/>
                  <a:gd name="T39" fmla="*/ 5 h 185"/>
                  <a:gd name="T40" fmla="*/ 299 w 299"/>
                  <a:gd name="T41" fmla="*/ 0 h 18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9" h="185">
                    <a:moveTo>
                      <a:pt x="299" y="0"/>
                    </a:moveTo>
                    <a:lnTo>
                      <a:pt x="245" y="0"/>
                    </a:lnTo>
                    <a:lnTo>
                      <a:pt x="196" y="10"/>
                    </a:lnTo>
                    <a:lnTo>
                      <a:pt x="147" y="21"/>
                    </a:lnTo>
                    <a:lnTo>
                      <a:pt x="103" y="42"/>
                    </a:lnTo>
                    <a:lnTo>
                      <a:pt x="69" y="63"/>
                    </a:lnTo>
                    <a:lnTo>
                      <a:pt x="39" y="90"/>
                    </a:lnTo>
                    <a:lnTo>
                      <a:pt x="15" y="122"/>
                    </a:lnTo>
                    <a:lnTo>
                      <a:pt x="5" y="153"/>
                    </a:lnTo>
                    <a:lnTo>
                      <a:pt x="0" y="185"/>
                    </a:lnTo>
                    <a:lnTo>
                      <a:pt x="15" y="185"/>
                    </a:lnTo>
                    <a:lnTo>
                      <a:pt x="20" y="153"/>
                    </a:lnTo>
                    <a:lnTo>
                      <a:pt x="30" y="122"/>
                    </a:lnTo>
                    <a:lnTo>
                      <a:pt x="49" y="95"/>
                    </a:lnTo>
                    <a:lnTo>
                      <a:pt x="79" y="69"/>
                    </a:lnTo>
                    <a:lnTo>
                      <a:pt x="113" y="47"/>
                    </a:lnTo>
                    <a:lnTo>
                      <a:pt x="157" y="31"/>
                    </a:lnTo>
                    <a:lnTo>
                      <a:pt x="201" y="16"/>
                    </a:lnTo>
                    <a:lnTo>
                      <a:pt x="250" y="10"/>
                    </a:lnTo>
                    <a:lnTo>
                      <a:pt x="299" y="5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5D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8" name="Freeform 427"/>
              <p:cNvSpPr>
                <a:spLocks/>
              </p:cNvSpPr>
              <p:nvPr/>
            </p:nvSpPr>
            <p:spPr bwMode="auto">
              <a:xfrm>
                <a:off x="1153" y="1416"/>
                <a:ext cx="284" cy="180"/>
              </a:xfrm>
              <a:custGeom>
                <a:avLst/>
                <a:gdLst>
                  <a:gd name="T0" fmla="*/ 284 w 284"/>
                  <a:gd name="T1" fmla="*/ 0 h 180"/>
                  <a:gd name="T2" fmla="*/ 235 w 284"/>
                  <a:gd name="T3" fmla="*/ 5 h 180"/>
                  <a:gd name="T4" fmla="*/ 186 w 284"/>
                  <a:gd name="T5" fmla="*/ 11 h 180"/>
                  <a:gd name="T6" fmla="*/ 142 w 284"/>
                  <a:gd name="T7" fmla="*/ 26 h 180"/>
                  <a:gd name="T8" fmla="*/ 98 w 284"/>
                  <a:gd name="T9" fmla="*/ 42 h 180"/>
                  <a:gd name="T10" fmla="*/ 64 w 284"/>
                  <a:gd name="T11" fmla="*/ 64 h 180"/>
                  <a:gd name="T12" fmla="*/ 34 w 284"/>
                  <a:gd name="T13" fmla="*/ 90 h 180"/>
                  <a:gd name="T14" fmla="*/ 15 w 284"/>
                  <a:gd name="T15" fmla="*/ 117 h 180"/>
                  <a:gd name="T16" fmla="*/ 5 w 284"/>
                  <a:gd name="T17" fmla="*/ 148 h 180"/>
                  <a:gd name="T18" fmla="*/ 0 w 284"/>
                  <a:gd name="T19" fmla="*/ 180 h 180"/>
                  <a:gd name="T20" fmla="*/ 15 w 284"/>
                  <a:gd name="T21" fmla="*/ 180 h 180"/>
                  <a:gd name="T22" fmla="*/ 19 w 284"/>
                  <a:gd name="T23" fmla="*/ 148 h 180"/>
                  <a:gd name="T24" fmla="*/ 29 w 284"/>
                  <a:gd name="T25" fmla="*/ 122 h 180"/>
                  <a:gd name="T26" fmla="*/ 49 w 284"/>
                  <a:gd name="T27" fmla="*/ 95 h 180"/>
                  <a:gd name="T28" fmla="*/ 78 w 284"/>
                  <a:gd name="T29" fmla="*/ 69 h 180"/>
                  <a:gd name="T30" fmla="*/ 108 w 284"/>
                  <a:gd name="T31" fmla="*/ 53 h 180"/>
                  <a:gd name="T32" fmla="*/ 147 w 284"/>
                  <a:gd name="T33" fmla="*/ 32 h 180"/>
                  <a:gd name="T34" fmla="*/ 191 w 284"/>
                  <a:gd name="T35" fmla="*/ 21 h 180"/>
                  <a:gd name="T36" fmla="*/ 235 w 284"/>
                  <a:gd name="T37" fmla="*/ 16 h 180"/>
                  <a:gd name="T38" fmla="*/ 284 w 284"/>
                  <a:gd name="T39" fmla="*/ 11 h 180"/>
                  <a:gd name="T40" fmla="*/ 284 w 284"/>
                  <a:gd name="T41" fmla="*/ 0 h 18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4" h="180">
                    <a:moveTo>
                      <a:pt x="284" y="0"/>
                    </a:moveTo>
                    <a:lnTo>
                      <a:pt x="235" y="5"/>
                    </a:lnTo>
                    <a:lnTo>
                      <a:pt x="186" y="11"/>
                    </a:lnTo>
                    <a:lnTo>
                      <a:pt x="142" y="26"/>
                    </a:lnTo>
                    <a:lnTo>
                      <a:pt x="98" y="42"/>
                    </a:lnTo>
                    <a:lnTo>
                      <a:pt x="64" y="64"/>
                    </a:lnTo>
                    <a:lnTo>
                      <a:pt x="34" y="90"/>
                    </a:lnTo>
                    <a:lnTo>
                      <a:pt x="15" y="117"/>
                    </a:lnTo>
                    <a:lnTo>
                      <a:pt x="5" y="148"/>
                    </a:lnTo>
                    <a:lnTo>
                      <a:pt x="0" y="180"/>
                    </a:lnTo>
                    <a:lnTo>
                      <a:pt x="15" y="180"/>
                    </a:lnTo>
                    <a:lnTo>
                      <a:pt x="19" y="148"/>
                    </a:lnTo>
                    <a:lnTo>
                      <a:pt x="29" y="122"/>
                    </a:lnTo>
                    <a:lnTo>
                      <a:pt x="49" y="95"/>
                    </a:lnTo>
                    <a:lnTo>
                      <a:pt x="78" y="69"/>
                    </a:lnTo>
                    <a:lnTo>
                      <a:pt x="108" y="53"/>
                    </a:lnTo>
                    <a:lnTo>
                      <a:pt x="147" y="32"/>
                    </a:lnTo>
                    <a:lnTo>
                      <a:pt x="191" y="21"/>
                    </a:lnTo>
                    <a:lnTo>
                      <a:pt x="235" y="16"/>
                    </a:lnTo>
                    <a:lnTo>
                      <a:pt x="284" y="1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53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9" name="Freeform 428"/>
              <p:cNvSpPr>
                <a:spLocks/>
              </p:cNvSpPr>
              <p:nvPr/>
            </p:nvSpPr>
            <p:spPr bwMode="auto">
              <a:xfrm>
                <a:off x="1168" y="1427"/>
                <a:ext cx="269" cy="169"/>
              </a:xfrm>
              <a:custGeom>
                <a:avLst/>
                <a:gdLst>
                  <a:gd name="T0" fmla="*/ 269 w 269"/>
                  <a:gd name="T1" fmla="*/ 0 h 169"/>
                  <a:gd name="T2" fmla="*/ 220 w 269"/>
                  <a:gd name="T3" fmla="*/ 5 h 169"/>
                  <a:gd name="T4" fmla="*/ 176 w 269"/>
                  <a:gd name="T5" fmla="*/ 10 h 169"/>
                  <a:gd name="T6" fmla="*/ 132 w 269"/>
                  <a:gd name="T7" fmla="*/ 21 h 169"/>
                  <a:gd name="T8" fmla="*/ 93 w 269"/>
                  <a:gd name="T9" fmla="*/ 42 h 169"/>
                  <a:gd name="T10" fmla="*/ 63 w 269"/>
                  <a:gd name="T11" fmla="*/ 58 h 169"/>
                  <a:gd name="T12" fmla="*/ 34 w 269"/>
                  <a:gd name="T13" fmla="*/ 84 h 169"/>
                  <a:gd name="T14" fmla="*/ 14 w 269"/>
                  <a:gd name="T15" fmla="*/ 111 h 169"/>
                  <a:gd name="T16" fmla="*/ 4 w 269"/>
                  <a:gd name="T17" fmla="*/ 137 h 169"/>
                  <a:gd name="T18" fmla="*/ 0 w 269"/>
                  <a:gd name="T19" fmla="*/ 169 h 169"/>
                  <a:gd name="T20" fmla="*/ 14 w 269"/>
                  <a:gd name="T21" fmla="*/ 169 h 169"/>
                  <a:gd name="T22" fmla="*/ 19 w 269"/>
                  <a:gd name="T23" fmla="*/ 137 h 169"/>
                  <a:gd name="T24" fmla="*/ 34 w 269"/>
                  <a:gd name="T25" fmla="*/ 106 h 169"/>
                  <a:gd name="T26" fmla="*/ 58 w 269"/>
                  <a:gd name="T27" fmla="*/ 79 h 169"/>
                  <a:gd name="T28" fmla="*/ 88 w 269"/>
                  <a:gd name="T29" fmla="*/ 58 h 169"/>
                  <a:gd name="T30" fmla="*/ 127 w 269"/>
                  <a:gd name="T31" fmla="*/ 37 h 169"/>
                  <a:gd name="T32" fmla="*/ 171 w 269"/>
                  <a:gd name="T33" fmla="*/ 21 h 169"/>
                  <a:gd name="T34" fmla="*/ 215 w 269"/>
                  <a:gd name="T35" fmla="*/ 10 h 169"/>
                  <a:gd name="T36" fmla="*/ 269 w 269"/>
                  <a:gd name="T37" fmla="*/ 10 h 169"/>
                  <a:gd name="T38" fmla="*/ 269 w 269"/>
                  <a:gd name="T39" fmla="*/ 0 h 16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9" h="169">
                    <a:moveTo>
                      <a:pt x="269" y="0"/>
                    </a:moveTo>
                    <a:lnTo>
                      <a:pt x="220" y="5"/>
                    </a:lnTo>
                    <a:lnTo>
                      <a:pt x="176" y="10"/>
                    </a:lnTo>
                    <a:lnTo>
                      <a:pt x="132" y="21"/>
                    </a:lnTo>
                    <a:lnTo>
                      <a:pt x="93" y="42"/>
                    </a:lnTo>
                    <a:lnTo>
                      <a:pt x="63" y="58"/>
                    </a:lnTo>
                    <a:lnTo>
                      <a:pt x="34" y="84"/>
                    </a:lnTo>
                    <a:lnTo>
                      <a:pt x="14" y="111"/>
                    </a:lnTo>
                    <a:lnTo>
                      <a:pt x="4" y="137"/>
                    </a:lnTo>
                    <a:lnTo>
                      <a:pt x="0" y="169"/>
                    </a:lnTo>
                    <a:lnTo>
                      <a:pt x="14" y="169"/>
                    </a:lnTo>
                    <a:lnTo>
                      <a:pt x="19" y="137"/>
                    </a:lnTo>
                    <a:lnTo>
                      <a:pt x="34" y="106"/>
                    </a:lnTo>
                    <a:lnTo>
                      <a:pt x="58" y="79"/>
                    </a:lnTo>
                    <a:lnTo>
                      <a:pt x="88" y="58"/>
                    </a:lnTo>
                    <a:lnTo>
                      <a:pt x="127" y="37"/>
                    </a:lnTo>
                    <a:lnTo>
                      <a:pt x="171" y="21"/>
                    </a:lnTo>
                    <a:lnTo>
                      <a:pt x="215" y="10"/>
                    </a:lnTo>
                    <a:lnTo>
                      <a:pt x="269" y="10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48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0" name="Freeform 429"/>
              <p:cNvSpPr>
                <a:spLocks/>
              </p:cNvSpPr>
              <p:nvPr/>
            </p:nvSpPr>
            <p:spPr bwMode="auto">
              <a:xfrm>
                <a:off x="1182" y="1437"/>
                <a:ext cx="255" cy="159"/>
              </a:xfrm>
              <a:custGeom>
                <a:avLst/>
                <a:gdLst>
                  <a:gd name="T0" fmla="*/ 255 w 255"/>
                  <a:gd name="T1" fmla="*/ 0 h 159"/>
                  <a:gd name="T2" fmla="*/ 201 w 255"/>
                  <a:gd name="T3" fmla="*/ 0 h 159"/>
                  <a:gd name="T4" fmla="*/ 157 w 255"/>
                  <a:gd name="T5" fmla="*/ 11 h 159"/>
                  <a:gd name="T6" fmla="*/ 113 w 255"/>
                  <a:gd name="T7" fmla="*/ 27 h 159"/>
                  <a:gd name="T8" fmla="*/ 74 w 255"/>
                  <a:gd name="T9" fmla="*/ 48 h 159"/>
                  <a:gd name="T10" fmla="*/ 44 w 255"/>
                  <a:gd name="T11" fmla="*/ 69 h 159"/>
                  <a:gd name="T12" fmla="*/ 20 w 255"/>
                  <a:gd name="T13" fmla="*/ 96 h 159"/>
                  <a:gd name="T14" fmla="*/ 5 w 255"/>
                  <a:gd name="T15" fmla="*/ 127 h 159"/>
                  <a:gd name="T16" fmla="*/ 0 w 255"/>
                  <a:gd name="T17" fmla="*/ 159 h 159"/>
                  <a:gd name="T18" fmla="*/ 15 w 255"/>
                  <a:gd name="T19" fmla="*/ 159 h 159"/>
                  <a:gd name="T20" fmla="*/ 20 w 255"/>
                  <a:gd name="T21" fmla="*/ 127 h 159"/>
                  <a:gd name="T22" fmla="*/ 35 w 255"/>
                  <a:gd name="T23" fmla="*/ 101 h 159"/>
                  <a:gd name="T24" fmla="*/ 54 w 255"/>
                  <a:gd name="T25" fmla="*/ 74 h 159"/>
                  <a:gd name="T26" fmla="*/ 84 w 255"/>
                  <a:gd name="T27" fmla="*/ 53 h 159"/>
                  <a:gd name="T28" fmla="*/ 123 w 255"/>
                  <a:gd name="T29" fmla="*/ 32 h 159"/>
                  <a:gd name="T30" fmla="*/ 162 w 255"/>
                  <a:gd name="T31" fmla="*/ 21 h 159"/>
                  <a:gd name="T32" fmla="*/ 206 w 255"/>
                  <a:gd name="T33" fmla="*/ 11 h 159"/>
                  <a:gd name="T34" fmla="*/ 255 w 255"/>
                  <a:gd name="T35" fmla="*/ 11 h 159"/>
                  <a:gd name="T36" fmla="*/ 255 w 255"/>
                  <a:gd name="T37" fmla="*/ 0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5" h="159">
                    <a:moveTo>
                      <a:pt x="255" y="0"/>
                    </a:moveTo>
                    <a:lnTo>
                      <a:pt x="201" y="0"/>
                    </a:lnTo>
                    <a:lnTo>
                      <a:pt x="157" y="11"/>
                    </a:lnTo>
                    <a:lnTo>
                      <a:pt x="113" y="27"/>
                    </a:lnTo>
                    <a:lnTo>
                      <a:pt x="74" y="48"/>
                    </a:lnTo>
                    <a:lnTo>
                      <a:pt x="44" y="69"/>
                    </a:lnTo>
                    <a:lnTo>
                      <a:pt x="20" y="96"/>
                    </a:lnTo>
                    <a:lnTo>
                      <a:pt x="5" y="127"/>
                    </a:lnTo>
                    <a:lnTo>
                      <a:pt x="0" y="159"/>
                    </a:lnTo>
                    <a:lnTo>
                      <a:pt x="15" y="159"/>
                    </a:lnTo>
                    <a:lnTo>
                      <a:pt x="20" y="127"/>
                    </a:lnTo>
                    <a:lnTo>
                      <a:pt x="35" y="101"/>
                    </a:lnTo>
                    <a:lnTo>
                      <a:pt x="54" y="74"/>
                    </a:lnTo>
                    <a:lnTo>
                      <a:pt x="84" y="53"/>
                    </a:lnTo>
                    <a:lnTo>
                      <a:pt x="123" y="32"/>
                    </a:lnTo>
                    <a:lnTo>
                      <a:pt x="162" y="21"/>
                    </a:lnTo>
                    <a:lnTo>
                      <a:pt x="206" y="11"/>
                    </a:lnTo>
                    <a:lnTo>
                      <a:pt x="255" y="11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3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1" name="Freeform 430"/>
              <p:cNvSpPr>
                <a:spLocks/>
              </p:cNvSpPr>
              <p:nvPr/>
            </p:nvSpPr>
            <p:spPr bwMode="auto">
              <a:xfrm>
                <a:off x="1197" y="1448"/>
                <a:ext cx="240" cy="148"/>
              </a:xfrm>
              <a:custGeom>
                <a:avLst/>
                <a:gdLst>
                  <a:gd name="T0" fmla="*/ 240 w 240"/>
                  <a:gd name="T1" fmla="*/ 0 h 148"/>
                  <a:gd name="T2" fmla="*/ 191 w 240"/>
                  <a:gd name="T3" fmla="*/ 0 h 148"/>
                  <a:gd name="T4" fmla="*/ 147 w 240"/>
                  <a:gd name="T5" fmla="*/ 10 h 148"/>
                  <a:gd name="T6" fmla="*/ 108 w 240"/>
                  <a:gd name="T7" fmla="*/ 21 h 148"/>
                  <a:gd name="T8" fmla="*/ 69 w 240"/>
                  <a:gd name="T9" fmla="*/ 42 h 148"/>
                  <a:gd name="T10" fmla="*/ 39 w 240"/>
                  <a:gd name="T11" fmla="*/ 63 h 148"/>
                  <a:gd name="T12" fmla="*/ 20 w 240"/>
                  <a:gd name="T13" fmla="*/ 90 h 148"/>
                  <a:gd name="T14" fmla="*/ 5 w 240"/>
                  <a:gd name="T15" fmla="*/ 116 h 148"/>
                  <a:gd name="T16" fmla="*/ 0 w 240"/>
                  <a:gd name="T17" fmla="*/ 148 h 148"/>
                  <a:gd name="T18" fmla="*/ 15 w 240"/>
                  <a:gd name="T19" fmla="*/ 148 h 148"/>
                  <a:gd name="T20" fmla="*/ 20 w 240"/>
                  <a:gd name="T21" fmla="*/ 122 h 148"/>
                  <a:gd name="T22" fmla="*/ 29 w 240"/>
                  <a:gd name="T23" fmla="*/ 95 h 148"/>
                  <a:gd name="T24" fmla="*/ 54 w 240"/>
                  <a:gd name="T25" fmla="*/ 69 h 148"/>
                  <a:gd name="T26" fmla="*/ 78 w 240"/>
                  <a:gd name="T27" fmla="*/ 47 h 148"/>
                  <a:gd name="T28" fmla="*/ 113 w 240"/>
                  <a:gd name="T29" fmla="*/ 32 h 148"/>
                  <a:gd name="T30" fmla="*/ 152 w 240"/>
                  <a:gd name="T31" fmla="*/ 16 h 148"/>
                  <a:gd name="T32" fmla="*/ 196 w 240"/>
                  <a:gd name="T33" fmla="*/ 10 h 148"/>
                  <a:gd name="T34" fmla="*/ 240 w 240"/>
                  <a:gd name="T35" fmla="*/ 5 h 148"/>
                  <a:gd name="T36" fmla="*/ 240 w 240"/>
                  <a:gd name="T37" fmla="*/ 0 h 1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0" h="148">
                    <a:moveTo>
                      <a:pt x="240" y="0"/>
                    </a:moveTo>
                    <a:lnTo>
                      <a:pt x="191" y="0"/>
                    </a:lnTo>
                    <a:lnTo>
                      <a:pt x="147" y="10"/>
                    </a:lnTo>
                    <a:lnTo>
                      <a:pt x="108" y="21"/>
                    </a:lnTo>
                    <a:lnTo>
                      <a:pt x="69" y="42"/>
                    </a:lnTo>
                    <a:lnTo>
                      <a:pt x="39" y="63"/>
                    </a:lnTo>
                    <a:lnTo>
                      <a:pt x="20" y="90"/>
                    </a:lnTo>
                    <a:lnTo>
                      <a:pt x="5" y="116"/>
                    </a:lnTo>
                    <a:lnTo>
                      <a:pt x="0" y="148"/>
                    </a:lnTo>
                    <a:lnTo>
                      <a:pt x="15" y="148"/>
                    </a:lnTo>
                    <a:lnTo>
                      <a:pt x="20" y="122"/>
                    </a:lnTo>
                    <a:lnTo>
                      <a:pt x="29" y="95"/>
                    </a:lnTo>
                    <a:lnTo>
                      <a:pt x="54" y="69"/>
                    </a:lnTo>
                    <a:lnTo>
                      <a:pt x="78" y="47"/>
                    </a:lnTo>
                    <a:lnTo>
                      <a:pt x="113" y="32"/>
                    </a:lnTo>
                    <a:lnTo>
                      <a:pt x="152" y="16"/>
                    </a:lnTo>
                    <a:lnTo>
                      <a:pt x="196" y="10"/>
                    </a:lnTo>
                    <a:lnTo>
                      <a:pt x="240" y="5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37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2" name="Freeform 431"/>
              <p:cNvSpPr>
                <a:spLocks/>
              </p:cNvSpPr>
              <p:nvPr/>
            </p:nvSpPr>
            <p:spPr bwMode="auto">
              <a:xfrm>
                <a:off x="1212" y="1453"/>
                <a:ext cx="225" cy="143"/>
              </a:xfrm>
              <a:custGeom>
                <a:avLst/>
                <a:gdLst>
                  <a:gd name="T0" fmla="*/ 225 w 225"/>
                  <a:gd name="T1" fmla="*/ 0 h 143"/>
                  <a:gd name="T2" fmla="*/ 181 w 225"/>
                  <a:gd name="T3" fmla="*/ 5 h 143"/>
                  <a:gd name="T4" fmla="*/ 137 w 225"/>
                  <a:gd name="T5" fmla="*/ 11 h 143"/>
                  <a:gd name="T6" fmla="*/ 98 w 225"/>
                  <a:gd name="T7" fmla="*/ 27 h 143"/>
                  <a:gd name="T8" fmla="*/ 63 w 225"/>
                  <a:gd name="T9" fmla="*/ 42 h 143"/>
                  <a:gd name="T10" fmla="*/ 39 w 225"/>
                  <a:gd name="T11" fmla="*/ 64 h 143"/>
                  <a:gd name="T12" fmla="*/ 14 w 225"/>
                  <a:gd name="T13" fmla="*/ 90 h 143"/>
                  <a:gd name="T14" fmla="*/ 5 w 225"/>
                  <a:gd name="T15" fmla="*/ 117 h 143"/>
                  <a:gd name="T16" fmla="*/ 0 w 225"/>
                  <a:gd name="T17" fmla="*/ 143 h 143"/>
                  <a:gd name="T18" fmla="*/ 14 w 225"/>
                  <a:gd name="T19" fmla="*/ 143 h 143"/>
                  <a:gd name="T20" fmla="*/ 19 w 225"/>
                  <a:gd name="T21" fmla="*/ 117 h 143"/>
                  <a:gd name="T22" fmla="*/ 29 w 225"/>
                  <a:gd name="T23" fmla="*/ 90 h 143"/>
                  <a:gd name="T24" fmla="*/ 49 w 225"/>
                  <a:gd name="T25" fmla="*/ 69 h 143"/>
                  <a:gd name="T26" fmla="*/ 73 w 225"/>
                  <a:gd name="T27" fmla="*/ 48 h 143"/>
                  <a:gd name="T28" fmla="*/ 108 w 225"/>
                  <a:gd name="T29" fmla="*/ 32 h 143"/>
                  <a:gd name="T30" fmla="*/ 142 w 225"/>
                  <a:gd name="T31" fmla="*/ 21 h 143"/>
                  <a:gd name="T32" fmla="*/ 181 w 225"/>
                  <a:gd name="T33" fmla="*/ 16 h 143"/>
                  <a:gd name="T34" fmla="*/ 225 w 225"/>
                  <a:gd name="T35" fmla="*/ 11 h 143"/>
                  <a:gd name="T36" fmla="*/ 225 w 225"/>
                  <a:gd name="T37" fmla="*/ 0 h 1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5" h="143">
                    <a:moveTo>
                      <a:pt x="225" y="0"/>
                    </a:moveTo>
                    <a:lnTo>
                      <a:pt x="181" y="5"/>
                    </a:lnTo>
                    <a:lnTo>
                      <a:pt x="137" y="11"/>
                    </a:lnTo>
                    <a:lnTo>
                      <a:pt x="98" y="27"/>
                    </a:lnTo>
                    <a:lnTo>
                      <a:pt x="63" y="42"/>
                    </a:lnTo>
                    <a:lnTo>
                      <a:pt x="39" y="64"/>
                    </a:lnTo>
                    <a:lnTo>
                      <a:pt x="14" y="90"/>
                    </a:lnTo>
                    <a:lnTo>
                      <a:pt x="5" y="117"/>
                    </a:lnTo>
                    <a:lnTo>
                      <a:pt x="0" y="143"/>
                    </a:lnTo>
                    <a:lnTo>
                      <a:pt x="14" y="143"/>
                    </a:lnTo>
                    <a:lnTo>
                      <a:pt x="19" y="117"/>
                    </a:lnTo>
                    <a:lnTo>
                      <a:pt x="29" y="90"/>
                    </a:lnTo>
                    <a:lnTo>
                      <a:pt x="49" y="69"/>
                    </a:lnTo>
                    <a:lnTo>
                      <a:pt x="73" y="48"/>
                    </a:lnTo>
                    <a:lnTo>
                      <a:pt x="108" y="32"/>
                    </a:lnTo>
                    <a:lnTo>
                      <a:pt x="142" y="21"/>
                    </a:lnTo>
                    <a:lnTo>
                      <a:pt x="181" y="16"/>
                    </a:lnTo>
                    <a:lnTo>
                      <a:pt x="225" y="11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30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4" name="Freeform 433"/>
              <p:cNvSpPr>
                <a:spLocks/>
              </p:cNvSpPr>
              <p:nvPr/>
            </p:nvSpPr>
            <p:spPr bwMode="auto">
              <a:xfrm>
                <a:off x="1241" y="1474"/>
                <a:ext cx="196" cy="122"/>
              </a:xfrm>
              <a:custGeom>
                <a:avLst/>
                <a:gdLst>
                  <a:gd name="T0" fmla="*/ 196 w 196"/>
                  <a:gd name="T1" fmla="*/ 0 h 122"/>
                  <a:gd name="T2" fmla="*/ 152 w 196"/>
                  <a:gd name="T3" fmla="*/ 0 h 122"/>
                  <a:gd name="T4" fmla="*/ 108 w 196"/>
                  <a:gd name="T5" fmla="*/ 11 h 122"/>
                  <a:gd name="T6" fmla="*/ 74 w 196"/>
                  <a:gd name="T7" fmla="*/ 27 h 122"/>
                  <a:gd name="T8" fmla="*/ 44 w 196"/>
                  <a:gd name="T9" fmla="*/ 48 h 122"/>
                  <a:gd name="T10" fmla="*/ 20 w 196"/>
                  <a:gd name="T11" fmla="*/ 69 h 122"/>
                  <a:gd name="T12" fmla="*/ 5 w 196"/>
                  <a:gd name="T13" fmla="*/ 96 h 122"/>
                  <a:gd name="T14" fmla="*/ 0 w 196"/>
                  <a:gd name="T15" fmla="*/ 122 h 122"/>
                  <a:gd name="T16" fmla="*/ 15 w 196"/>
                  <a:gd name="T17" fmla="*/ 122 h 122"/>
                  <a:gd name="T18" fmla="*/ 20 w 196"/>
                  <a:gd name="T19" fmla="*/ 96 h 122"/>
                  <a:gd name="T20" fmla="*/ 34 w 196"/>
                  <a:gd name="T21" fmla="*/ 75 h 122"/>
                  <a:gd name="T22" fmla="*/ 54 w 196"/>
                  <a:gd name="T23" fmla="*/ 53 h 122"/>
                  <a:gd name="T24" fmla="*/ 83 w 196"/>
                  <a:gd name="T25" fmla="*/ 32 h 122"/>
                  <a:gd name="T26" fmla="*/ 118 w 196"/>
                  <a:gd name="T27" fmla="*/ 21 h 122"/>
                  <a:gd name="T28" fmla="*/ 152 w 196"/>
                  <a:gd name="T29" fmla="*/ 11 h 122"/>
                  <a:gd name="T30" fmla="*/ 196 w 196"/>
                  <a:gd name="T31" fmla="*/ 11 h 122"/>
                  <a:gd name="T32" fmla="*/ 196 w 196"/>
                  <a:gd name="T33" fmla="*/ 0 h 1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6" h="122">
                    <a:moveTo>
                      <a:pt x="196" y="0"/>
                    </a:moveTo>
                    <a:lnTo>
                      <a:pt x="152" y="0"/>
                    </a:lnTo>
                    <a:lnTo>
                      <a:pt x="108" y="11"/>
                    </a:lnTo>
                    <a:lnTo>
                      <a:pt x="74" y="27"/>
                    </a:lnTo>
                    <a:lnTo>
                      <a:pt x="44" y="48"/>
                    </a:lnTo>
                    <a:lnTo>
                      <a:pt x="20" y="69"/>
                    </a:lnTo>
                    <a:lnTo>
                      <a:pt x="5" y="96"/>
                    </a:lnTo>
                    <a:lnTo>
                      <a:pt x="0" y="122"/>
                    </a:lnTo>
                    <a:lnTo>
                      <a:pt x="15" y="122"/>
                    </a:lnTo>
                    <a:lnTo>
                      <a:pt x="20" y="96"/>
                    </a:lnTo>
                    <a:lnTo>
                      <a:pt x="34" y="75"/>
                    </a:lnTo>
                    <a:lnTo>
                      <a:pt x="54" y="53"/>
                    </a:lnTo>
                    <a:lnTo>
                      <a:pt x="83" y="32"/>
                    </a:lnTo>
                    <a:lnTo>
                      <a:pt x="118" y="21"/>
                    </a:lnTo>
                    <a:lnTo>
                      <a:pt x="152" y="11"/>
                    </a:lnTo>
                    <a:lnTo>
                      <a:pt x="196" y="11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23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5" name="Freeform 434"/>
              <p:cNvSpPr>
                <a:spLocks/>
              </p:cNvSpPr>
              <p:nvPr/>
            </p:nvSpPr>
            <p:spPr bwMode="auto">
              <a:xfrm>
                <a:off x="1256" y="1485"/>
                <a:ext cx="181" cy="111"/>
              </a:xfrm>
              <a:custGeom>
                <a:avLst/>
                <a:gdLst>
                  <a:gd name="T0" fmla="*/ 181 w 181"/>
                  <a:gd name="T1" fmla="*/ 0 h 111"/>
                  <a:gd name="T2" fmla="*/ 137 w 181"/>
                  <a:gd name="T3" fmla="*/ 0 h 111"/>
                  <a:gd name="T4" fmla="*/ 103 w 181"/>
                  <a:gd name="T5" fmla="*/ 10 h 111"/>
                  <a:gd name="T6" fmla="*/ 68 w 181"/>
                  <a:gd name="T7" fmla="*/ 21 h 111"/>
                  <a:gd name="T8" fmla="*/ 39 w 181"/>
                  <a:gd name="T9" fmla="*/ 42 h 111"/>
                  <a:gd name="T10" fmla="*/ 19 w 181"/>
                  <a:gd name="T11" fmla="*/ 64 h 111"/>
                  <a:gd name="T12" fmla="*/ 5 w 181"/>
                  <a:gd name="T13" fmla="*/ 85 h 111"/>
                  <a:gd name="T14" fmla="*/ 0 w 181"/>
                  <a:gd name="T15" fmla="*/ 111 h 111"/>
                  <a:gd name="T16" fmla="*/ 15 w 181"/>
                  <a:gd name="T17" fmla="*/ 111 h 111"/>
                  <a:gd name="T18" fmla="*/ 19 w 181"/>
                  <a:gd name="T19" fmla="*/ 85 h 111"/>
                  <a:gd name="T20" fmla="*/ 29 w 181"/>
                  <a:gd name="T21" fmla="*/ 64 h 111"/>
                  <a:gd name="T22" fmla="*/ 49 w 181"/>
                  <a:gd name="T23" fmla="*/ 48 h 111"/>
                  <a:gd name="T24" fmla="*/ 78 w 181"/>
                  <a:gd name="T25" fmla="*/ 32 h 111"/>
                  <a:gd name="T26" fmla="*/ 108 w 181"/>
                  <a:gd name="T27" fmla="*/ 16 h 111"/>
                  <a:gd name="T28" fmla="*/ 142 w 181"/>
                  <a:gd name="T29" fmla="*/ 10 h 111"/>
                  <a:gd name="T30" fmla="*/ 181 w 181"/>
                  <a:gd name="T31" fmla="*/ 5 h 111"/>
                  <a:gd name="T32" fmla="*/ 181 w 181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1" h="111">
                    <a:moveTo>
                      <a:pt x="181" y="0"/>
                    </a:moveTo>
                    <a:lnTo>
                      <a:pt x="137" y="0"/>
                    </a:lnTo>
                    <a:lnTo>
                      <a:pt x="103" y="10"/>
                    </a:lnTo>
                    <a:lnTo>
                      <a:pt x="68" y="21"/>
                    </a:lnTo>
                    <a:lnTo>
                      <a:pt x="39" y="42"/>
                    </a:lnTo>
                    <a:lnTo>
                      <a:pt x="19" y="64"/>
                    </a:lnTo>
                    <a:lnTo>
                      <a:pt x="5" y="85"/>
                    </a:lnTo>
                    <a:lnTo>
                      <a:pt x="0" y="111"/>
                    </a:lnTo>
                    <a:lnTo>
                      <a:pt x="15" y="111"/>
                    </a:lnTo>
                    <a:lnTo>
                      <a:pt x="19" y="85"/>
                    </a:lnTo>
                    <a:lnTo>
                      <a:pt x="29" y="64"/>
                    </a:lnTo>
                    <a:lnTo>
                      <a:pt x="49" y="48"/>
                    </a:lnTo>
                    <a:lnTo>
                      <a:pt x="78" y="32"/>
                    </a:lnTo>
                    <a:lnTo>
                      <a:pt x="108" y="16"/>
                    </a:lnTo>
                    <a:lnTo>
                      <a:pt x="142" y="10"/>
                    </a:lnTo>
                    <a:lnTo>
                      <a:pt x="181" y="5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1E2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6" name="Freeform 435"/>
              <p:cNvSpPr>
                <a:spLocks/>
              </p:cNvSpPr>
              <p:nvPr/>
            </p:nvSpPr>
            <p:spPr bwMode="auto">
              <a:xfrm>
                <a:off x="1271" y="1490"/>
                <a:ext cx="166" cy="106"/>
              </a:xfrm>
              <a:custGeom>
                <a:avLst/>
                <a:gdLst>
                  <a:gd name="T0" fmla="*/ 166 w 166"/>
                  <a:gd name="T1" fmla="*/ 0 h 106"/>
                  <a:gd name="T2" fmla="*/ 127 w 166"/>
                  <a:gd name="T3" fmla="*/ 5 h 106"/>
                  <a:gd name="T4" fmla="*/ 93 w 166"/>
                  <a:gd name="T5" fmla="*/ 11 h 106"/>
                  <a:gd name="T6" fmla="*/ 63 w 166"/>
                  <a:gd name="T7" fmla="*/ 27 h 106"/>
                  <a:gd name="T8" fmla="*/ 34 w 166"/>
                  <a:gd name="T9" fmla="*/ 43 h 106"/>
                  <a:gd name="T10" fmla="*/ 14 w 166"/>
                  <a:gd name="T11" fmla="*/ 59 h 106"/>
                  <a:gd name="T12" fmla="*/ 4 w 166"/>
                  <a:gd name="T13" fmla="*/ 80 h 106"/>
                  <a:gd name="T14" fmla="*/ 0 w 166"/>
                  <a:gd name="T15" fmla="*/ 106 h 106"/>
                  <a:gd name="T16" fmla="*/ 14 w 166"/>
                  <a:gd name="T17" fmla="*/ 106 h 106"/>
                  <a:gd name="T18" fmla="*/ 19 w 166"/>
                  <a:gd name="T19" fmla="*/ 85 h 106"/>
                  <a:gd name="T20" fmla="*/ 29 w 166"/>
                  <a:gd name="T21" fmla="*/ 64 h 106"/>
                  <a:gd name="T22" fmla="*/ 49 w 166"/>
                  <a:gd name="T23" fmla="*/ 48 h 106"/>
                  <a:gd name="T24" fmla="*/ 73 w 166"/>
                  <a:gd name="T25" fmla="*/ 32 h 106"/>
                  <a:gd name="T26" fmla="*/ 98 w 166"/>
                  <a:gd name="T27" fmla="*/ 21 h 106"/>
                  <a:gd name="T28" fmla="*/ 132 w 166"/>
                  <a:gd name="T29" fmla="*/ 16 h 106"/>
                  <a:gd name="T30" fmla="*/ 166 w 166"/>
                  <a:gd name="T31" fmla="*/ 11 h 106"/>
                  <a:gd name="T32" fmla="*/ 166 w 166"/>
                  <a:gd name="T33" fmla="*/ 0 h 10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6" h="106">
                    <a:moveTo>
                      <a:pt x="166" y="0"/>
                    </a:moveTo>
                    <a:lnTo>
                      <a:pt x="127" y="5"/>
                    </a:lnTo>
                    <a:lnTo>
                      <a:pt x="93" y="11"/>
                    </a:lnTo>
                    <a:lnTo>
                      <a:pt x="63" y="27"/>
                    </a:lnTo>
                    <a:lnTo>
                      <a:pt x="34" y="43"/>
                    </a:lnTo>
                    <a:lnTo>
                      <a:pt x="14" y="59"/>
                    </a:lnTo>
                    <a:lnTo>
                      <a:pt x="4" y="80"/>
                    </a:lnTo>
                    <a:lnTo>
                      <a:pt x="0" y="106"/>
                    </a:lnTo>
                    <a:lnTo>
                      <a:pt x="14" y="106"/>
                    </a:lnTo>
                    <a:lnTo>
                      <a:pt x="19" y="85"/>
                    </a:lnTo>
                    <a:lnTo>
                      <a:pt x="29" y="64"/>
                    </a:lnTo>
                    <a:lnTo>
                      <a:pt x="49" y="48"/>
                    </a:lnTo>
                    <a:lnTo>
                      <a:pt x="73" y="32"/>
                    </a:lnTo>
                    <a:lnTo>
                      <a:pt x="98" y="21"/>
                    </a:lnTo>
                    <a:lnTo>
                      <a:pt x="132" y="16"/>
                    </a:lnTo>
                    <a:lnTo>
                      <a:pt x="166" y="11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19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7" name="Freeform 436"/>
              <p:cNvSpPr>
                <a:spLocks/>
              </p:cNvSpPr>
              <p:nvPr/>
            </p:nvSpPr>
            <p:spPr bwMode="auto">
              <a:xfrm>
                <a:off x="1285" y="1501"/>
                <a:ext cx="152" cy="95"/>
              </a:xfrm>
              <a:custGeom>
                <a:avLst/>
                <a:gdLst>
                  <a:gd name="T0" fmla="*/ 152 w 152"/>
                  <a:gd name="T1" fmla="*/ 0 h 95"/>
                  <a:gd name="T2" fmla="*/ 118 w 152"/>
                  <a:gd name="T3" fmla="*/ 5 h 95"/>
                  <a:gd name="T4" fmla="*/ 84 w 152"/>
                  <a:gd name="T5" fmla="*/ 10 h 95"/>
                  <a:gd name="T6" fmla="*/ 59 w 152"/>
                  <a:gd name="T7" fmla="*/ 21 h 95"/>
                  <a:gd name="T8" fmla="*/ 35 w 152"/>
                  <a:gd name="T9" fmla="*/ 37 h 95"/>
                  <a:gd name="T10" fmla="*/ 15 w 152"/>
                  <a:gd name="T11" fmla="*/ 53 h 95"/>
                  <a:gd name="T12" fmla="*/ 5 w 152"/>
                  <a:gd name="T13" fmla="*/ 74 h 95"/>
                  <a:gd name="T14" fmla="*/ 0 w 152"/>
                  <a:gd name="T15" fmla="*/ 95 h 95"/>
                  <a:gd name="T16" fmla="*/ 15 w 152"/>
                  <a:gd name="T17" fmla="*/ 95 h 95"/>
                  <a:gd name="T18" fmla="*/ 20 w 152"/>
                  <a:gd name="T19" fmla="*/ 74 h 95"/>
                  <a:gd name="T20" fmla="*/ 35 w 152"/>
                  <a:gd name="T21" fmla="*/ 53 h 95"/>
                  <a:gd name="T22" fmla="*/ 54 w 152"/>
                  <a:gd name="T23" fmla="*/ 37 h 95"/>
                  <a:gd name="T24" fmla="*/ 84 w 152"/>
                  <a:gd name="T25" fmla="*/ 21 h 95"/>
                  <a:gd name="T26" fmla="*/ 113 w 152"/>
                  <a:gd name="T27" fmla="*/ 10 h 95"/>
                  <a:gd name="T28" fmla="*/ 152 w 152"/>
                  <a:gd name="T29" fmla="*/ 10 h 95"/>
                  <a:gd name="T30" fmla="*/ 152 w 152"/>
                  <a:gd name="T31" fmla="*/ 0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2" h="95">
                    <a:moveTo>
                      <a:pt x="152" y="0"/>
                    </a:moveTo>
                    <a:lnTo>
                      <a:pt x="118" y="5"/>
                    </a:lnTo>
                    <a:lnTo>
                      <a:pt x="84" y="10"/>
                    </a:lnTo>
                    <a:lnTo>
                      <a:pt x="59" y="21"/>
                    </a:lnTo>
                    <a:lnTo>
                      <a:pt x="35" y="37"/>
                    </a:lnTo>
                    <a:lnTo>
                      <a:pt x="15" y="53"/>
                    </a:lnTo>
                    <a:lnTo>
                      <a:pt x="5" y="74"/>
                    </a:lnTo>
                    <a:lnTo>
                      <a:pt x="0" y="95"/>
                    </a:lnTo>
                    <a:lnTo>
                      <a:pt x="15" y="95"/>
                    </a:lnTo>
                    <a:lnTo>
                      <a:pt x="20" y="74"/>
                    </a:lnTo>
                    <a:lnTo>
                      <a:pt x="35" y="53"/>
                    </a:lnTo>
                    <a:lnTo>
                      <a:pt x="54" y="37"/>
                    </a:lnTo>
                    <a:lnTo>
                      <a:pt x="84" y="21"/>
                    </a:lnTo>
                    <a:lnTo>
                      <a:pt x="113" y="10"/>
                    </a:lnTo>
                    <a:lnTo>
                      <a:pt x="152" y="1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14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8" name="Freeform 437"/>
              <p:cNvSpPr>
                <a:spLocks/>
              </p:cNvSpPr>
              <p:nvPr/>
            </p:nvSpPr>
            <p:spPr bwMode="auto">
              <a:xfrm>
                <a:off x="1300" y="1511"/>
                <a:ext cx="137" cy="85"/>
              </a:xfrm>
              <a:custGeom>
                <a:avLst/>
                <a:gdLst>
                  <a:gd name="T0" fmla="*/ 137 w 137"/>
                  <a:gd name="T1" fmla="*/ 0 h 85"/>
                  <a:gd name="T2" fmla="*/ 98 w 137"/>
                  <a:gd name="T3" fmla="*/ 0 h 85"/>
                  <a:gd name="T4" fmla="*/ 69 w 137"/>
                  <a:gd name="T5" fmla="*/ 11 h 85"/>
                  <a:gd name="T6" fmla="*/ 39 w 137"/>
                  <a:gd name="T7" fmla="*/ 27 h 85"/>
                  <a:gd name="T8" fmla="*/ 20 w 137"/>
                  <a:gd name="T9" fmla="*/ 43 h 85"/>
                  <a:gd name="T10" fmla="*/ 5 w 137"/>
                  <a:gd name="T11" fmla="*/ 64 h 85"/>
                  <a:gd name="T12" fmla="*/ 0 w 137"/>
                  <a:gd name="T13" fmla="*/ 85 h 85"/>
                  <a:gd name="T14" fmla="*/ 15 w 137"/>
                  <a:gd name="T15" fmla="*/ 85 h 85"/>
                  <a:gd name="T16" fmla="*/ 20 w 137"/>
                  <a:gd name="T17" fmla="*/ 64 h 85"/>
                  <a:gd name="T18" fmla="*/ 29 w 137"/>
                  <a:gd name="T19" fmla="*/ 48 h 85"/>
                  <a:gd name="T20" fmla="*/ 49 w 137"/>
                  <a:gd name="T21" fmla="*/ 32 h 85"/>
                  <a:gd name="T22" fmla="*/ 73 w 137"/>
                  <a:gd name="T23" fmla="*/ 22 h 85"/>
                  <a:gd name="T24" fmla="*/ 103 w 137"/>
                  <a:gd name="T25" fmla="*/ 11 h 85"/>
                  <a:gd name="T26" fmla="*/ 137 w 137"/>
                  <a:gd name="T27" fmla="*/ 11 h 85"/>
                  <a:gd name="T28" fmla="*/ 137 w 137"/>
                  <a:gd name="T29" fmla="*/ 0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7" h="85">
                    <a:moveTo>
                      <a:pt x="137" y="0"/>
                    </a:moveTo>
                    <a:lnTo>
                      <a:pt x="98" y="0"/>
                    </a:lnTo>
                    <a:lnTo>
                      <a:pt x="69" y="11"/>
                    </a:lnTo>
                    <a:lnTo>
                      <a:pt x="39" y="27"/>
                    </a:lnTo>
                    <a:lnTo>
                      <a:pt x="20" y="43"/>
                    </a:lnTo>
                    <a:lnTo>
                      <a:pt x="5" y="64"/>
                    </a:lnTo>
                    <a:lnTo>
                      <a:pt x="0" y="85"/>
                    </a:lnTo>
                    <a:lnTo>
                      <a:pt x="15" y="85"/>
                    </a:lnTo>
                    <a:lnTo>
                      <a:pt x="20" y="64"/>
                    </a:lnTo>
                    <a:lnTo>
                      <a:pt x="29" y="48"/>
                    </a:lnTo>
                    <a:lnTo>
                      <a:pt x="49" y="32"/>
                    </a:lnTo>
                    <a:lnTo>
                      <a:pt x="73" y="22"/>
                    </a:lnTo>
                    <a:lnTo>
                      <a:pt x="103" y="11"/>
                    </a:lnTo>
                    <a:lnTo>
                      <a:pt x="137" y="11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10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9" name="Freeform 438"/>
              <p:cNvSpPr>
                <a:spLocks/>
              </p:cNvSpPr>
              <p:nvPr/>
            </p:nvSpPr>
            <p:spPr bwMode="auto">
              <a:xfrm>
                <a:off x="1315" y="1522"/>
                <a:ext cx="122" cy="74"/>
              </a:xfrm>
              <a:custGeom>
                <a:avLst/>
                <a:gdLst>
                  <a:gd name="T0" fmla="*/ 122 w 122"/>
                  <a:gd name="T1" fmla="*/ 0 h 74"/>
                  <a:gd name="T2" fmla="*/ 88 w 122"/>
                  <a:gd name="T3" fmla="*/ 0 h 74"/>
                  <a:gd name="T4" fmla="*/ 58 w 122"/>
                  <a:gd name="T5" fmla="*/ 11 h 74"/>
                  <a:gd name="T6" fmla="*/ 34 w 122"/>
                  <a:gd name="T7" fmla="*/ 21 h 74"/>
                  <a:gd name="T8" fmla="*/ 14 w 122"/>
                  <a:gd name="T9" fmla="*/ 37 h 74"/>
                  <a:gd name="T10" fmla="*/ 5 w 122"/>
                  <a:gd name="T11" fmla="*/ 53 h 74"/>
                  <a:gd name="T12" fmla="*/ 0 w 122"/>
                  <a:gd name="T13" fmla="*/ 74 h 74"/>
                  <a:gd name="T14" fmla="*/ 14 w 122"/>
                  <a:gd name="T15" fmla="*/ 74 h 74"/>
                  <a:gd name="T16" fmla="*/ 19 w 122"/>
                  <a:gd name="T17" fmla="*/ 58 h 74"/>
                  <a:gd name="T18" fmla="*/ 29 w 122"/>
                  <a:gd name="T19" fmla="*/ 42 h 74"/>
                  <a:gd name="T20" fmla="*/ 44 w 122"/>
                  <a:gd name="T21" fmla="*/ 27 h 74"/>
                  <a:gd name="T22" fmla="*/ 68 w 122"/>
                  <a:gd name="T23" fmla="*/ 16 h 74"/>
                  <a:gd name="T24" fmla="*/ 93 w 122"/>
                  <a:gd name="T25" fmla="*/ 11 h 74"/>
                  <a:gd name="T26" fmla="*/ 122 w 122"/>
                  <a:gd name="T27" fmla="*/ 5 h 74"/>
                  <a:gd name="T28" fmla="*/ 122 w 122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2" h="74">
                    <a:moveTo>
                      <a:pt x="122" y="0"/>
                    </a:moveTo>
                    <a:lnTo>
                      <a:pt x="88" y="0"/>
                    </a:lnTo>
                    <a:lnTo>
                      <a:pt x="58" y="11"/>
                    </a:lnTo>
                    <a:lnTo>
                      <a:pt x="34" y="21"/>
                    </a:lnTo>
                    <a:lnTo>
                      <a:pt x="14" y="37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19" y="58"/>
                    </a:lnTo>
                    <a:lnTo>
                      <a:pt x="29" y="42"/>
                    </a:lnTo>
                    <a:lnTo>
                      <a:pt x="44" y="27"/>
                    </a:lnTo>
                    <a:lnTo>
                      <a:pt x="68" y="16"/>
                    </a:lnTo>
                    <a:lnTo>
                      <a:pt x="93" y="11"/>
                    </a:lnTo>
                    <a:lnTo>
                      <a:pt x="122" y="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C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0" name="Freeform 439"/>
              <p:cNvSpPr>
                <a:spLocks/>
              </p:cNvSpPr>
              <p:nvPr/>
            </p:nvSpPr>
            <p:spPr bwMode="auto">
              <a:xfrm>
                <a:off x="1329" y="1527"/>
                <a:ext cx="108" cy="69"/>
              </a:xfrm>
              <a:custGeom>
                <a:avLst/>
                <a:gdLst>
                  <a:gd name="T0" fmla="*/ 108 w 108"/>
                  <a:gd name="T1" fmla="*/ 0 h 69"/>
                  <a:gd name="T2" fmla="*/ 79 w 108"/>
                  <a:gd name="T3" fmla="*/ 6 h 69"/>
                  <a:gd name="T4" fmla="*/ 54 w 108"/>
                  <a:gd name="T5" fmla="*/ 11 h 69"/>
                  <a:gd name="T6" fmla="*/ 30 w 108"/>
                  <a:gd name="T7" fmla="*/ 22 h 69"/>
                  <a:gd name="T8" fmla="*/ 15 w 108"/>
                  <a:gd name="T9" fmla="*/ 37 h 69"/>
                  <a:gd name="T10" fmla="*/ 5 w 108"/>
                  <a:gd name="T11" fmla="*/ 53 h 69"/>
                  <a:gd name="T12" fmla="*/ 0 w 108"/>
                  <a:gd name="T13" fmla="*/ 69 h 69"/>
                  <a:gd name="T14" fmla="*/ 15 w 108"/>
                  <a:gd name="T15" fmla="*/ 69 h 69"/>
                  <a:gd name="T16" fmla="*/ 20 w 108"/>
                  <a:gd name="T17" fmla="*/ 48 h 69"/>
                  <a:gd name="T18" fmla="*/ 35 w 108"/>
                  <a:gd name="T19" fmla="*/ 37 h 69"/>
                  <a:gd name="T20" fmla="*/ 54 w 108"/>
                  <a:gd name="T21" fmla="*/ 22 h 69"/>
                  <a:gd name="T22" fmla="*/ 79 w 108"/>
                  <a:gd name="T23" fmla="*/ 16 h 69"/>
                  <a:gd name="T24" fmla="*/ 108 w 108"/>
                  <a:gd name="T25" fmla="*/ 11 h 69"/>
                  <a:gd name="T26" fmla="*/ 108 w 108"/>
                  <a:gd name="T27" fmla="*/ 0 h 6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69">
                    <a:moveTo>
                      <a:pt x="108" y="0"/>
                    </a:moveTo>
                    <a:lnTo>
                      <a:pt x="79" y="6"/>
                    </a:lnTo>
                    <a:lnTo>
                      <a:pt x="54" y="11"/>
                    </a:lnTo>
                    <a:lnTo>
                      <a:pt x="30" y="22"/>
                    </a:lnTo>
                    <a:lnTo>
                      <a:pt x="15" y="37"/>
                    </a:lnTo>
                    <a:lnTo>
                      <a:pt x="5" y="53"/>
                    </a:lnTo>
                    <a:lnTo>
                      <a:pt x="0" y="69"/>
                    </a:lnTo>
                    <a:lnTo>
                      <a:pt x="15" y="69"/>
                    </a:lnTo>
                    <a:lnTo>
                      <a:pt x="20" y="48"/>
                    </a:lnTo>
                    <a:lnTo>
                      <a:pt x="35" y="37"/>
                    </a:lnTo>
                    <a:lnTo>
                      <a:pt x="54" y="22"/>
                    </a:lnTo>
                    <a:lnTo>
                      <a:pt x="79" y="16"/>
                    </a:lnTo>
                    <a:lnTo>
                      <a:pt x="108" y="1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80B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1" name="Freeform 440"/>
              <p:cNvSpPr>
                <a:spLocks/>
              </p:cNvSpPr>
              <p:nvPr/>
            </p:nvSpPr>
            <p:spPr bwMode="auto">
              <a:xfrm>
                <a:off x="1344" y="1538"/>
                <a:ext cx="93" cy="58"/>
              </a:xfrm>
              <a:custGeom>
                <a:avLst/>
                <a:gdLst>
                  <a:gd name="T0" fmla="*/ 93 w 93"/>
                  <a:gd name="T1" fmla="*/ 0 h 58"/>
                  <a:gd name="T2" fmla="*/ 64 w 93"/>
                  <a:gd name="T3" fmla="*/ 5 h 58"/>
                  <a:gd name="T4" fmla="*/ 39 w 93"/>
                  <a:gd name="T5" fmla="*/ 11 h 58"/>
                  <a:gd name="T6" fmla="*/ 20 w 93"/>
                  <a:gd name="T7" fmla="*/ 26 h 58"/>
                  <a:gd name="T8" fmla="*/ 5 w 93"/>
                  <a:gd name="T9" fmla="*/ 37 h 58"/>
                  <a:gd name="T10" fmla="*/ 0 w 93"/>
                  <a:gd name="T11" fmla="*/ 58 h 58"/>
                  <a:gd name="T12" fmla="*/ 15 w 93"/>
                  <a:gd name="T13" fmla="*/ 58 h 58"/>
                  <a:gd name="T14" fmla="*/ 20 w 93"/>
                  <a:gd name="T15" fmla="*/ 42 h 58"/>
                  <a:gd name="T16" fmla="*/ 29 w 93"/>
                  <a:gd name="T17" fmla="*/ 32 h 58"/>
                  <a:gd name="T18" fmla="*/ 49 w 93"/>
                  <a:gd name="T19" fmla="*/ 21 h 58"/>
                  <a:gd name="T20" fmla="*/ 69 w 93"/>
                  <a:gd name="T21" fmla="*/ 11 h 58"/>
                  <a:gd name="T22" fmla="*/ 93 w 93"/>
                  <a:gd name="T23" fmla="*/ 11 h 58"/>
                  <a:gd name="T24" fmla="*/ 93 w 93"/>
                  <a:gd name="T25" fmla="*/ 0 h 5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3" h="58">
                    <a:moveTo>
                      <a:pt x="93" y="0"/>
                    </a:moveTo>
                    <a:lnTo>
                      <a:pt x="64" y="5"/>
                    </a:lnTo>
                    <a:lnTo>
                      <a:pt x="39" y="11"/>
                    </a:lnTo>
                    <a:lnTo>
                      <a:pt x="20" y="26"/>
                    </a:lnTo>
                    <a:lnTo>
                      <a:pt x="5" y="37"/>
                    </a:lnTo>
                    <a:lnTo>
                      <a:pt x="0" y="58"/>
                    </a:lnTo>
                    <a:lnTo>
                      <a:pt x="15" y="58"/>
                    </a:lnTo>
                    <a:lnTo>
                      <a:pt x="20" y="42"/>
                    </a:lnTo>
                    <a:lnTo>
                      <a:pt x="29" y="32"/>
                    </a:lnTo>
                    <a:lnTo>
                      <a:pt x="49" y="21"/>
                    </a:lnTo>
                    <a:lnTo>
                      <a:pt x="69" y="11"/>
                    </a:lnTo>
                    <a:lnTo>
                      <a:pt x="93" y="1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5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2" name="Freeform 441"/>
              <p:cNvSpPr>
                <a:spLocks/>
              </p:cNvSpPr>
              <p:nvPr/>
            </p:nvSpPr>
            <p:spPr bwMode="auto">
              <a:xfrm>
                <a:off x="1359" y="1549"/>
                <a:ext cx="78" cy="47"/>
              </a:xfrm>
              <a:custGeom>
                <a:avLst/>
                <a:gdLst>
                  <a:gd name="T0" fmla="*/ 78 w 78"/>
                  <a:gd name="T1" fmla="*/ 0 h 47"/>
                  <a:gd name="T2" fmla="*/ 54 w 78"/>
                  <a:gd name="T3" fmla="*/ 0 h 47"/>
                  <a:gd name="T4" fmla="*/ 34 w 78"/>
                  <a:gd name="T5" fmla="*/ 10 h 47"/>
                  <a:gd name="T6" fmla="*/ 14 w 78"/>
                  <a:gd name="T7" fmla="*/ 21 h 47"/>
                  <a:gd name="T8" fmla="*/ 5 w 78"/>
                  <a:gd name="T9" fmla="*/ 31 h 47"/>
                  <a:gd name="T10" fmla="*/ 0 w 78"/>
                  <a:gd name="T11" fmla="*/ 47 h 47"/>
                  <a:gd name="T12" fmla="*/ 14 w 78"/>
                  <a:gd name="T13" fmla="*/ 47 h 47"/>
                  <a:gd name="T14" fmla="*/ 19 w 78"/>
                  <a:gd name="T15" fmla="*/ 31 h 47"/>
                  <a:gd name="T16" fmla="*/ 34 w 78"/>
                  <a:gd name="T17" fmla="*/ 21 h 47"/>
                  <a:gd name="T18" fmla="*/ 54 w 78"/>
                  <a:gd name="T19" fmla="*/ 10 h 47"/>
                  <a:gd name="T20" fmla="*/ 78 w 78"/>
                  <a:gd name="T21" fmla="*/ 10 h 47"/>
                  <a:gd name="T22" fmla="*/ 78 w 78"/>
                  <a:gd name="T23" fmla="*/ 0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47">
                    <a:moveTo>
                      <a:pt x="78" y="0"/>
                    </a:moveTo>
                    <a:lnTo>
                      <a:pt x="54" y="0"/>
                    </a:lnTo>
                    <a:lnTo>
                      <a:pt x="34" y="10"/>
                    </a:lnTo>
                    <a:lnTo>
                      <a:pt x="14" y="21"/>
                    </a:lnTo>
                    <a:lnTo>
                      <a:pt x="5" y="31"/>
                    </a:lnTo>
                    <a:lnTo>
                      <a:pt x="0" y="47"/>
                    </a:lnTo>
                    <a:lnTo>
                      <a:pt x="14" y="47"/>
                    </a:lnTo>
                    <a:lnTo>
                      <a:pt x="19" y="31"/>
                    </a:lnTo>
                    <a:lnTo>
                      <a:pt x="34" y="21"/>
                    </a:lnTo>
                    <a:lnTo>
                      <a:pt x="54" y="10"/>
                    </a:lnTo>
                    <a:lnTo>
                      <a:pt x="78" y="1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3" name="Freeform 442"/>
              <p:cNvSpPr>
                <a:spLocks/>
              </p:cNvSpPr>
              <p:nvPr/>
            </p:nvSpPr>
            <p:spPr bwMode="auto">
              <a:xfrm>
                <a:off x="1373" y="1559"/>
                <a:ext cx="64" cy="37"/>
              </a:xfrm>
              <a:custGeom>
                <a:avLst/>
                <a:gdLst>
                  <a:gd name="T0" fmla="*/ 64 w 64"/>
                  <a:gd name="T1" fmla="*/ 0 h 37"/>
                  <a:gd name="T2" fmla="*/ 40 w 64"/>
                  <a:gd name="T3" fmla="*/ 0 h 37"/>
                  <a:gd name="T4" fmla="*/ 20 w 64"/>
                  <a:gd name="T5" fmla="*/ 11 h 37"/>
                  <a:gd name="T6" fmla="*/ 5 w 64"/>
                  <a:gd name="T7" fmla="*/ 21 h 37"/>
                  <a:gd name="T8" fmla="*/ 0 w 64"/>
                  <a:gd name="T9" fmla="*/ 37 h 37"/>
                  <a:gd name="T10" fmla="*/ 15 w 64"/>
                  <a:gd name="T11" fmla="*/ 37 h 37"/>
                  <a:gd name="T12" fmla="*/ 20 w 64"/>
                  <a:gd name="T13" fmla="*/ 27 h 37"/>
                  <a:gd name="T14" fmla="*/ 30 w 64"/>
                  <a:gd name="T15" fmla="*/ 16 h 37"/>
                  <a:gd name="T16" fmla="*/ 45 w 64"/>
                  <a:gd name="T17" fmla="*/ 11 h 37"/>
                  <a:gd name="T18" fmla="*/ 64 w 64"/>
                  <a:gd name="T19" fmla="*/ 5 h 37"/>
                  <a:gd name="T20" fmla="*/ 64 w 64"/>
                  <a:gd name="T21" fmla="*/ 0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4" h="37">
                    <a:moveTo>
                      <a:pt x="64" y="0"/>
                    </a:moveTo>
                    <a:lnTo>
                      <a:pt x="40" y="0"/>
                    </a:lnTo>
                    <a:lnTo>
                      <a:pt x="20" y="11"/>
                    </a:lnTo>
                    <a:lnTo>
                      <a:pt x="5" y="21"/>
                    </a:lnTo>
                    <a:lnTo>
                      <a:pt x="0" y="37"/>
                    </a:lnTo>
                    <a:lnTo>
                      <a:pt x="15" y="37"/>
                    </a:lnTo>
                    <a:lnTo>
                      <a:pt x="20" y="27"/>
                    </a:lnTo>
                    <a:lnTo>
                      <a:pt x="30" y="16"/>
                    </a:lnTo>
                    <a:lnTo>
                      <a:pt x="45" y="11"/>
                    </a:lnTo>
                    <a:lnTo>
                      <a:pt x="64" y="5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4" name="Freeform 443"/>
              <p:cNvSpPr>
                <a:spLocks/>
              </p:cNvSpPr>
              <p:nvPr/>
            </p:nvSpPr>
            <p:spPr bwMode="auto">
              <a:xfrm>
                <a:off x="1388" y="1564"/>
                <a:ext cx="49" cy="32"/>
              </a:xfrm>
              <a:custGeom>
                <a:avLst/>
                <a:gdLst>
                  <a:gd name="T0" fmla="*/ 49 w 49"/>
                  <a:gd name="T1" fmla="*/ 0 h 32"/>
                  <a:gd name="T2" fmla="*/ 30 w 49"/>
                  <a:gd name="T3" fmla="*/ 6 h 32"/>
                  <a:gd name="T4" fmla="*/ 15 w 49"/>
                  <a:gd name="T5" fmla="*/ 11 h 32"/>
                  <a:gd name="T6" fmla="*/ 5 w 49"/>
                  <a:gd name="T7" fmla="*/ 22 h 32"/>
                  <a:gd name="T8" fmla="*/ 0 w 49"/>
                  <a:gd name="T9" fmla="*/ 32 h 32"/>
                  <a:gd name="T10" fmla="*/ 15 w 49"/>
                  <a:gd name="T11" fmla="*/ 32 h 32"/>
                  <a:gd name="T12" fmla="*/ 20 w 49"/>
                  <a:gd name="T13" fmla="*/ 22 h 32"/>
                  <a:gd name="T14" fmla="*/ 34 w 49"/>
                  <a:gd name="T15" fmla="*/ 16 h 32"/>
                  <a:gd name="T16" fmla="*/ 49 w 49"/>
                  <a:gd name="T17" fmla="*/ 11 h 32"/>
                  <a:gd name="T18" fmla="*/ 49 w 49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32">
                    <a:moveTo>
                      <a:pt x="49" y="0"/>
                    </a:moveTo>
                    <a:lnTo>
                      <a:pt x="30" y="6"/>
                    </a:lnTo>
                    <a:lnTo>
                      <a:pt x="15" y="11"/>
                    </a:lnTo>
                    <a:lnTo>
                      <a:pt x="5" y="22"/>
                    </a:lnTo>
                    <a:lnTo>
                      <a:pt x="0" y="32"/>
                    </a:lnTo>
                    <a:lnTo>
                      <a:pt x="15" y="32"/>
                    </a:lnTo>
                    <a:lnTo>
                      <a:pt x="20" y="22"/>
                    </a:lnTo>
                    <a:lnTo>
                      <a:pt x="34" y="16"/>
                    </a:lnTo>
                    <a:lnTo>
                      <a:pt x="49" y="1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5" name="Freeform 444"/>
              <p:cNvSpPr>
                <a:spLocks/>
              </p:cNvSpPr>
              <p:nvPr/>
            </p:nvSpPr>
            <p:spPr bwMode="auto">
              <a:xfrm>
                <a:off x="1403" y="1575"/>
                <a:ext cx="34" cy="21"/>
              </a:xfrm>
              <a:custGeom>
                <a:avLst/>
                <a:gdLst>
                  <a:gd name="T0" fmla="*/ 34 w 34"/>
                  <a:gd name="T1" fmla="*/ 0 h 21"/>
                  <a:gd name="T2" fmla="*/ 19 w 34"/>
                  <a:gd name="T3" fmla="*/ 5 h 21"/>
                  <a:gd name="T4" fmla="*/ 5 w 34"/>
                  <a:gd name="T5" fmla="*/ 11 h 21"/>
                  <a:gd name="T6" fmla="*/ 0 w 34"/>
                  <a:gd name="T7" fmla="*/ 21 h 21"/>
                  <a:gd name="T8" fmla="*/ 19 w 34"/>
                  <a:gd name="T9" fmla="*/ 21 h 21"/>
                  <a:gd name="T10" fmla="*/ 19 w 34"/>
                  <a:gd name="T11" fmla="*/ 11 h 21"/>
                  <a:gd name="T12" fmla="*/ 34 w 34"/>
                  <a:gd name="T13" fmla="*/ 11 h 21"/>
                  <a:gd name="T14" fmla="*/ 34 w 34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" h="21">
                    <a:moveTo>
                      <a:pt x="34" y="0"/>
                    </a:moveTo>
                    <a:lnTo>
                      <a:pt x="19" y="5"/>
                    </a:lnTo>
                    <a:lnTo>
                      <a:pt x="5" y="11"/>
                    </a:lnTo>
                    <a:lnTo>
                      <a:pt x="0" y="21"/>
                    </a:lnTo>
                    <a:lnTo>
                      <a:pt x="19" y="21"/>
                    </a:lnTo>
                    <a:lnTo>
                      <a:pt x="19" y="11"/>
                    </a:lnTo>
                    <a:lnTo>
                      <a:pt x="34" y="1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6" name="Freeform 445"/>
              <p:cNvSpPr>
                <a:spLocks/>
              </p:cNvSpPr>
              <p:nvPr/>
            </p:nvSpPr>
            <p:spPr bwMode="auto">
              <a:xfrm>
                <a:off x="1422" y="1586"/>
                <a:ext cx="15" cy="10"/>
              </a:xfrm>
              <a:custGeom>
                <a:avLst/>
                <a:gdLst>
                  <a:gd name="T0" fmla="*/ 15 w 15"/>
                  <a:gd name="T1" fmla="*/ 0 h 10"/>
                  <a:gd name="T2" fmla="*/ 0 w 15"/>
                  <a:gd name="T3" fmla="*/ 0 h 10"/>
                  <a:gd name="T4" fmla="*/ 0 w 15"/>
                  <a:gd name="T5" fmla="*/ 10 h 10"/>
                  <a:gd name="T6" fmla="*/ 15 w 15"/>
                  <a:gd name="T7" fmla="*/ 10 h 10"/>
                  <a:gd name="T8" fmla="*/ 15 w 15"/>
                  <a:gd name="T9" fmla="*/ 10 h 10"/>
                  <a:gd name="T10" fmla="*/ 15 w 1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0">
                    <a:moveTo>
                      <a:pt x="15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5" y="1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7" name="Freeform 446"/>
              <p:cNvSpPr>
                <a:spLocks/>
              </p:cNvSpPr>
              <p:nvPr/>
            </p:nvSpPr>
            <p:spPr bwMode="auto">
              <a:xfrm>
                <a:off x="927" y="1278"/>
                <a:ext cx="510" cy="318"/>
              </a:xfrm>
              <a:custGeom>
                <a:avLst/>
                <a:gdLst>
                  <a:gd name="T0" fmla="*/ 98 w 510"/>
                  <a:gd name="T1" fmla="*/ 318 h 318"/>
                  <a:gd name="T2" fmla="*/ 412 w 510"/>
                  <a:gd name="T3" fmla="*/ 318 h 318"/>
                  <a:gd name="T4" fmla="*/ 510 w 510"/>
                  <a:gd name="T5" fmla="*/ 159 h 318"/>
                  <a:gd name="T6" fmla="*/ 412 w 510"/>
                  <a:gd name="T7" fmla="*/ 0 h 318"/>
                  <a:gd name="T8" fmla="*/ 98 w 510"/>
                  <a:gd name="T9" fmla="*/ 0 h 318"/>
                  <a:gd name="T10" fmla="*/ 0 w 510"/>
                  <a:gd name="T11" fmla="*/ 159 h 318"/>
                  <a:gd name="T12" fmla="*/ 98 w 510"/>
                  <a:gd name="T13" fmla="*/ 318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0" h="318">
                    <a:moveTo>
                      <a:pt x="98" y="318"/>
                    </a:moveTo>
                    <a:lnTo>
                      <a:pt x="412" y="318"/>
                    </a:lnTo>
                    <a:lnTo>
                      <a:pt x="510" y="159"/>
                    </a:lnTo>
                    <a:lnTo>
                      <a:pt x="412" y="0"/>
                    </a:lnTo>
                    <a:lnTo>
                      <a:pt x="98" y="0"/>
                    </a:lnTo>
                    <a:lnTo>
                      <a:pt x="0" y="159"/>
                    </a:lnTo>
                    <a:lnTo>
                      <a:pt x="98" y="31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8" name="Rectangle 447"/>
              <p:cNvSpPr>
                <a:spLocks noChangeArrowheads="1"/>
              </p:cNvSpPr>
              <p:nvPr/>
            </p:nvSpPr>
            <p:spPr bwMode="auto">
              <a:xfrm>
                <a:off x="975" y="1336"/>
                <a:ext cx="453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b="1" dirty="0" smtClean="0">
                    <a:solidFill>
                      <a:srgbClr val="FF0000"/>
                    </a:solidFill>
                    <a:latin typeface="Cambria" pitchFamily="18" charset="0"/>
                    <a:ea typeface="黑体" pitchFamily="49" charset="-122"/>
                  </a:rPr>
                  <a:t>Background</a:t>
                </a:r>
                <a:br>
                  <a:rPr lang="en-US" altLang="zh-CN" sz="1000" b="1" dirty="0" smtClean="0">
                    <a:solidFill>
                      <a:srgbClr val="FF0000"/>
                    </a:solidFill>
                    <a:latin typeface="Cambria" pitchFamily="18" charset="0"/>
                    <a:ea typeface="黑体" pitchFamily="49" charset="-122"/>
                  </a:rPr>
                </a:br>
                <a:r>
                  <a:rPr lang="en-US" altLang="zh-CN" sz="1000" b="1" dirty="0" smtClean="0">
                    <a:solidFill>
                      <a:srgbClr val="FF0000"/>
                    </a:solidFill>
                    <a:latin typeface="Cambria" pitchFamily="18" charset="0"/>
                    <a:ea typeface="黑体" pitchFamily="49" charset="-122"/>
                  </a:rPr>
                  <a:t>field</a:t>
                </a:r>
                <a:endParaRPr lang="zh-CN" altLang="en-US" sz="2000" dirty="0">
                  <a:solidFill>
                    <a:srgbClr val="FF0000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450" name="Freeform 449"/>
              <p:cNvSpPr>
                <a:spLocks/>
              </p:cNvSpPr>
              <p:nvPr/>
            </p:nvSpPr>
            <p:spPr bwMode="auto">
              <a:xfrm>
                <a:off x="927" y="2143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0 h 318"/>
                  <a:gd name="T6" fmla="*/ 314 w 510"/>
                  <a:gd name="T7" fmla="*/ 26 h 318"/>
                  <a:gd name="T8" fmla="*/ 255 w 510"/>
                  <a:gd name="T9" fmla="*/ 42 h 318"/>
                  <a:gd name="T10" fmla="*/ 201 w 510"/>
                  <a:gd name="T11" fmla="*/ 69 h 318"/>
                  <a:gd name="T12" fmla="*/ 147 w 510"/>
                  <a:gd name="T13" fmla="*/ 95 h 318"/>
                  <a:gd name="T14" fmla="*/ 103 w 510"/>
                  <a:gd name="T15" fmla="*/ 127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3 h 318"/>
                  <a:gd name="T22" fmla="*/ 5 w 510"/>
                  <a:gd name="T23" fmla="*/ 275 h 318"/>
                  <a:gd name="T24" fmla="*/ 0 w 510"/>
                  <a:gd name="T25" fmla="*/ 318 h 318"/>
                  <a:gd name="T26" fmla="*/ 0 w 510"/>
                  <a:gd name="T27" fmla="*/ 0 h 318"/>
                  <a:gd name="T28" fmla="*/ 510 w 510"/>
                  <a:gd name="T29" fmla="*/ 0 h 3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0"/>
                    </a:lnTo>
                    <a:lnTo>
                      <a:pt x="314" y="26"/>
                    </a:lnTo>
                    <a:lnTo>
                      <a:pt x="255" y="42"/>
                    </a:lnTo>
                    <a:lnTo>
                      <a:pt x="201" y="69"/>
                    </a:lnTo>
                    <a:lnTo>
                      <a:pt x="147" y="95"/>
                    </a:lnTo>
                    <a:lnTo>
                      <a:pt x="103" y="127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3"/>
                    </a:lnTo>
                    <a:lnTo>
                      <a:pt x="5" y="275"/>
                    </a:lnTo>
                    <a:lnTo>
                      <a:pt x="0" y="318"/>
                    </a:lnTo>
                    <a:lnTo>
                      <a:pt x="0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1" name="Freeform 450"/>
              <p:cNvSpPr>
                <a:spLocks/>
              </p:cNvSpPr>
              <p:nvPr/>
            </p:nvSpPr>
            <p:spPr bwMode="auto">
              <a:xfrm>
                <a:off x="927" y="2143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0 h 318"/>
                  <a:gd name="T6" fmla="*/ 314 w 510"/>
                  <a:gd name="T7" fmla="*/ 26 h 318"/>
                  <a:gd name="T8" fmla="*/ 255 w 510"/>
                  <a:gd name="T9" fmla="*/ 42 h 318"/>
                  <a:gd name="T10" fmla="*/ 201 w 510"/>
                  <a:gd name="T11" fmla="*/ 69 h 318"/>
                  <a:gd name="T12" fmla="*/ 147 w 510"/>
                  <a:gd name="T13" fmla="*/ 95 h 318"/>
                  <a:gd name="T14" fmla="*/ 103 w 510"/>
                  <a:gd name="T15" fmla="*/ 127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3 h 318"/>
                  <a:gd name="T22" fmla="*/ 5 w 510"/>
                  <a:gd name="T23" fmla="*/ 275 h 318"/>
                  <a:gd name="T24" fmla="*/ 0 w 510"/>
                  <a:gd name="T25" fmla="*/ 318 h 318"/>
                  <a:gd name="T26" fmla="*/ 15 w 510"/>
                  <a:gd name="T27" fmla="*/ 318 h 318"/>
                  <a:gd name="T28" fmla="*/ 20 w 510"/>
                  <a:gd name="T29" fmla="*/ 275 h 318"/>
                  <a:gd name="T30" fmla="*/ 35 w 510"/>
                  <a:gd name="T31" fmla="*/ 238 h 318"/>
                  <a:gd name="T32" fmla="*/ 54 w 510"/>
                  <a:gd name="T33" fmla="*/ 201 h 318"/>
                  <a:gd name="T34" fmla="*/ 84 w 510"/>
                  <a:gd name="T35" fmla="*/ 164 h 318"/>
                  <a:gd name="T36" fmla="*/ 118 w 510"/>
                  <a:gd name="T37" fmla="*/ 132 h 318"/>
                  <a:gd name="T38" fmla="*/ 162 w 510"/>
                  <a:gd name="T39" fmla="*/ 100 h 318"/>
                  <a:gd name="T40" fmla="*/ 206 w 510"/>
                  <a:gd name="T41" fmla="*/ 74 h 318"/>
                  <a:gd name="T42" fmla="*/ 260 w 510"/>
                  <a:gd name="T43" fmla="*/ 53 h 318"/>
                  <a:gd name="T44" fmla="*/ 319 w 510"/>
                  <a:gd name="T45" fmla="*/ 31 h 318"/>
                  <a:gd name="T46" fmla="*/ 383 w 510"/>
                  <a:gd name="T47" fmla="*/ 21 h 318"/>
                  <a:gd name="T48" fmla="*/ 442 w 510"/>
                  <a:gd name="T49" fmla="*/ 10 h 318"/>
                  <a:gd name="T50" fmla="*/ 510 w 510"/>
                  <a:gd name="T51" fmla="*/ 10 h 318"/>
                  <a:gd name="T52" fmla="*/ 510 w 510"/>
                  <a:gd name="T53" fmla="*/ 0 h 3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0"/>
                    </a:lnTo>
                    <a:lnTo>
                      <a:pt x="314" y="26"/>
                    </a:lnTo>
                    <a:lnTo>
                      <a:pt x="255" y="42"/>
                    </a:lnTo>
                    <a:lnTo>
                      <a:pt x="201" y="69"/>
                    </a:lnTo>
                    <a:lnTo>
                      <a:pt x="147" y="95"/>
                    </a:lnTo>
                    <a:lnTo>
                      <a:pt x="103" y="127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3"/>
                    </a:lnTo>
                    <a:lnTo>
                      <a:pt x="5" y="275"/>
                    </a:lnTo>
                    <a:lnTo>
                      <a:pt x="0" y="318"/>
                    </a:lnTo>
                    <a:lnTo>
                      <a:pt x="15" y="318"/>
                    </a:lnTo>
                    <a:lnTo>
                      <a:pt x="20" y="275"/>
                    </a:lnTo>
                    <a:lnTo>
                      <a:pt x="35" y="238"/>
                    </a:lnTo>
                    <a:lnTo>
                      <a:pt x="54" y="201"/>
                    </a:lnTo>
                    <a:lnTo>
                      <a:pt x="84" y="164"/>
                    </a:lnTo>
                    <a:lnTo>
                      <a:pt x="118" y="132"/>
                    </a:lnTo>
                    <a:lnTo>
                      <a:pt x="162" y="100"/>
                    </a:lnTo>
                    <a:lnTo>
                      <a:pt x="206" y="74"/>
                    </a:lnTo>
                    <a:lnTo>
                      <a:pt x="260" y="53"/>
                    </a:lnTo>
                    <a:lnTo>
                      <a:pt x="319" y="31"/>
                    </a:lnTo>
                    <a:lnTo>
                      <a:pt x="383" y="21"/>
                    </a:lnTo>
                    <a:lnTo>
                      <a:pt x="442" y="10"/>
                    </a:lnTo>
                    <a:lnTo>
                      <a:pt x="510" y="1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2" name="Freeform 451"/>
              <p:cNvSpPr>
                <a:spLocks/>
              </p:cNvSpPr>
              <p:nvPr/>
            </p:nvSpPr>
            <p:spPr bwMode="auto">
              <a:xfrm>
                <a:off x="942" y="2153"/>
                <a:ext cx="495" cy="308"/>
              </a:xfrm>
              <a:custGeom>
                <a:avLst/>
                <a:gdLst>
                  <a:gd name="T0" fmla="*/ 495 w 495"/>
                  <a:gd name="T1" fmla="*/ 0 h 308"/>
                  <a:gd name="T2" fmla="*/ 427 w 495"/>
                  <a:gd name="T3" fmla="*/ 0 h 308"/>
                  <a:gd name="T4" fmla="*/ 368 w 495"/>
                  <a:gd name="T5" fmla="*/ 11 h 308"/>
                  <a:gd name="T6" fmla="*/ 304 w 495"/>
                  <a:gd name="T7" fmla="*/ 21 h 308"/>
                  <a:gd name="T8" fmla="*/ 245 w 495"/>
                  <a:gd name="T9" fmla="*/ 43 h 308"/>
                  <a:gd name="T10" fmla="*/ 191 w 495"/>
                  <a:gd name="T11" fmla="*/ 64 h 308"/>
                  <a:gd name="T12" fmla="*/ 147 w 495"/>
                  <a:gd name="T13" fmla="*/ 90 h 308"/>
                  <a:gd name="T14" fmla="*/ 103 w 495"/>
                  <a:gd name="T15" fmla="*/ 122 h 308"/>
                  <a:gd name="T16" fmla="*/ 69 w 495"/>
                  <a:gd name="T17" fmla="*/ 154 h 308"/>
                  <a:gd name="T18" fmla="*/ 39 w 495"/>
                  <a:gd name="T19" fmla="*/ 191 h 308"/>
                  <a:gd name="T20" fmla="*/ 20 w 495"/>
                  <a:gd name="T21" fmla="*/ 228 h 308"/>
                  <a:gd name="T22" fmla="*/ 5 w 495"/>
                  <a:gd name="T23" fmla="*/ 265 h 308"/>
                  <a:gd name="T24" fmla="*/ 0 w 495"/>
                  <a:gd name="T25" fmla="*/ 308 h 308"/>
                  <a:gd name="T26" fmla="*/ 15 w 495"/>
                  <a:gd name="T27" fmla="*/ 308 h 308"/>
                  <a:gd name="T28" fmla="*/ 20 w 495"/>
                  <a:gd name="T29" fmla="*/ 265 h 308"/>
                  <a:gd name="T30" fmla="*/ 34 w 495"/>
                  <a:gd name="T31" fmla="*/ 223 h 308"/>
                  <a:gd name="T32" fmla="*/ 59 w 495"/>
                  <a:gd name="T33" fmla="*/ 186 h 308"/>
                  <a:gd name="T34" fmla="*/ 93 w 495"/>
                  <a:gd name="T35" fmla="*/ 149 h 308"/>
                  <a:gd name="T36" fmla="*/ 132 w 495"/>
                  <a:gd name="T37" fmla="*/ 112 h 308"/>
                  <a:gd name="T38" fmla="*/ 181 w 495"/>
                  <a:gd name="T39" fmla="*/ 80 h 308"/>
                  <a:gd name="T40" fmla="*/ 235 w 495"/>
                  <a:gd name="T41" fmla="*/ 59 h 308"/>
                  <a:gd name="T42" fmla="*/ 294 w 495"/>
                  <a:gd name="T43" fmla="*/ 37 h 308"/>
                  <a:gd name="T44" fmla="*/ 358 w 495"/>
                  <a:gd name="T45" fmla="*/ 21 h 308"/>
                  <a:gd name="T46" fmla="*/ 427 w 495"/>
                  <a:gd name="T47" fmla="*/ 11 h 308"/>
                  <a:gd name="T48" fmla="*/ 495 w 495"/>
                  <a:gd name="T49" fmla="*/ 11 h 308"/>
                  <a:gd name="T50" fmla="*/ 495 w 495"/>
                  <a:gd name="T51" fmla="*/ 0 h 30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95" h="308">
                    <a:moveTo>
                      <a:pt x="495" y="0"/>
                    </a:moveTo>
                    <a:lnTo>
                      <a:pt x="427" y="0"/>
                    </a:lnTo>
                    <a:lnTo>
                      <a:pt x="368" y="11"/>
                    </a:lnTo>
                    <a:lnTo>
                      <a:pt x="304" y="21"/>
                    </a:lnTo>
                    <a:lnTo>
                      <a:pt x="245" y="43"/>
                    </a:lnTo>
                    <a:lnTo>
                      <a:pt x="191" y="64"/>
                    </a:lnTo>
                    <a:lnTo>
                      <a:pt x="147" y="90"/>
                    </a:lnTo>
                    <a:lnTo>
                      <a:pt x="103" y="122"/>
                    </a:lnTo>
                    <a:lnTo>
                      <a:pt x="69" y="154"/>
                    </a:lnTo>
                    <a:lnTo>
                      <a:pt x="39" y="191"/>
                    </a:lnTo>
                    <a:lnTo>
                      <a:pt x="20" y="228"/>
                    </a:lnTo>
                    <a:lnTo>
                      <a:pt x="5" y="265"/>
                    </a:lnTo>
                    <a:lnTo>
                      <a:pt x="0" y="308"/>
                    </a:lnTo>
                    <a:lnTo>
                      <a:pt x="15" y="308"/>
                    </a:lnTo>
                    <a:lnTo>
                      <a:pt x="20" y="265"/>
                    </a:lnTo>
                    <a:lnTo>
                      <a:pt x="34" y="223"/>
                    </a:lnTo>
                    <a:lnTo>
                      <a:pt x="59" y="186"/>
                    </a:lnTo>
                    <a:lnTo>
                      <a:pt x="93" y="149"/>
                    </a:lnTo>
                    <a:lnTo>
                      <a:pt x="132" y="112"/>
                    </a:lnTo>
                    <a:lnTo>
                      <a:pt x="181" y="80"/>
                    </a:lnTo>
                    <a:lnTo>
                      <a:pt x="235" y="59"/>
                    </a:lnTo>
                    <a:lnTo>
                      <a:pt x="294" y="37"/>
                    </a:lnTo>
                    <a:lnTo>
                      <a:pt x="358" y="21"/>
                    </a:lnTo>
                    <a:lnTo>
                      <a:pt x="427" y="11"/>
                    </a:lnTo>
                    <a:lnTo>
                      <a:pt x="495" y="11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C5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3" name="Freeform 452"/>
              <p:cNvSpPr>
                <a:spLocks/>
              </p:cNvSpPr>
              <p:nvPr/>
            </p:nvSpPr>
            <p:spPr bwMode="auto">
              <a:xfrm>
                <a:off x="957" y="2164"/>
                <a:ext cx="480" cy="297"/>
              </a:xfrm>
              <a:custGeom>
                <a:avLst/>
                <a:gdLst>
                  <a:gd name="T0" fmla="*/ 480 w 480"/>
                  <a:gd name="T1" fmla="*/ 0 h 297"/>
                  <a:gd name="T2" fmla="*/ 412 w 480"/>
                  <a:gd name="T3" fmla="*/ 0 h 297"/>
                  <a:gd name="T4" fmla="*/ 343 w 480"/>
                  <a:gd name="T5" fmla="*/ 10 h 297"/>
                  <a:gd name="T6" fmla="*/ 279 w 480"/>
                  <a:gd name="T7" fmla="*/ 26 h 297"/>
                  <a:gd name="T8" fmla="*/ 220 w 480"/>
                  <a:gd name="T9" fmla="*/ 48 h 297"/>
                  <a:gd name="T10" fmla="*/ 166 w 480"/>
                  <a:gd name="T11" fmla="*/ 69 h 297"/>
                  <a:gd name="T12" fmla="*/ 117 w 480"/>
                  <a:gd name="T13" fmla="*/ 101 h 297"/>
                  <a:gd name="T14" fmla="*/ 78 w 480"/>
                  <a:gd name="T15" fmla="*/ 138 h 297"/>
                  <a:gd name="T16" fmla="*/ 44 w 480"/>
                  <a:gd name="T17" fmla="*/ 175 h 297"/>
                  <a:gd name="T18" fmla="*/ 19 w 480"/>
                  <a:gd name="T19" fmla="*/ 212 h 297"/>
                  <a:gd name="T20" fmla="*/ 5 w 480"/>
                  <a:gd name="T21" fmla="*/ 254 h 297"/>
                  <a:gd name="T22" fmla="*/ 0 w 480"/>
                  <a:gd name="T23" fmla="*/ 297 h 297"/>
                  <a:gd name="T24" fmla="*/ 15 w 480"/>
                  <a:gd name="T25" fmla="*/ 297 h 297"/>
                  <a:gd name="T26" fmla="*/ 19 w 480"/>
                  <a:gd name="T27" fmla="*/ 254 h 297"/>
                  <a:gd name="T28" fmla="*/ 34 w 480"/>
                  <a:gd name="T29" fmla="*/ 217 h 297"/>
                  <a:gd name="T30" fmla="*/ 59 w 480"/>
                  <a:gd name="T31" fmla="*/ 175 h 297"/>
                  <a:gd name="T32" fmla="*/ 88 w 480"/>
                  <a:gd name="T33" fmla="*/ 138 h 297"/>
                  <a:gd name="T34" fmla="*/ 127 w 480"/>
                  <a:gd name="T35" fmla="*/ 106 h 297"/>
                  <a:gd name="T36" fmla="*/ 176 w 480"/>
                  <a:gd name="T37" fmla="*/ 79 h 297"/>
                  <a:gd name="T38" fmla="*/ 230 w 480"/>
                  <a:gd name="T39" fmla="*/ 53 h 297"/>
                  <a:gd name="T40" fmla="*/ 284 w 480"/>
                  <a:gd name="T41" fmla="*/ 32 h 297"/>
                  <a:gd name="T42" fmla="*/ 348 w 480"/>
                  <a:gd name="T43" fmla="*/ 21 h 297"/>
                  <a:gd name="T44" fmla="*/ 412 w 480"/>
                  <a:gd name="T45" fmla="*/ 10 h 297"/>
                  <a:gd name="T46" fmla="*/ 480 w 480"/>
                  <a:gd name="T47" fmla="*/ 5 h 297"/>
                  <a:gd name="T48" fmla="*/ 480 w 480"/>
                  <a:gd name="T49" fmla="*/ 0 h 29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80" h="297">
                    <a:moveTo>
                      <a:pt x="480" y="0"/>
                    </a:moveTo>
                    <a:lnTo>
                      <a:pt x="412" y="0"/>
                    </a:lnTo>
                    <a:lnTo>
                      <a:pt x="343" y="10"/>
                    </a:lnTo>
                    <a:lnTo>
                      <a:pt x="279" y="26"/>
                    </a:lnTo>
                    <a:lnTo>
                      <a:pt x="220" y="48"/>
                    </a:lnTo>
                    <a:lnTo>
                      <a:pt x="166" y="69"/>
                    </a:lnTo>
                    <a:lnTo>
                      <a:pt x="117" y="101"/>
                    </a:lnTo>
                    <a:lnTo>
                      <a:pt x="78" y="138"/>
                    </a:lnTo>
                    <a:lnTo>
                      <a:pt x="44" y="175"/>
                    </a:lnTo>
                    <a:lnTo>
                      <a:pt x="19" y="212"/>
                    </a:lnTo>
                    <a:lnTo>
                      <a:pt x="5" y="254"/>
                    </a:lnTo>
                    <a:lnTo>
                      <a:pt x="0" y="297"/>
                    </a:lnTo>
                    <a:lnTo>
                      <a:pt x="15" y="297"/>
                    </a:lnTo>
                    <a:lnTo>
                      <a:pt x="19" y="254"/>
                    </a:lnTo>
                    <a:lnTo>
                      <a:pt x="34" y="217"/>
                    </a:lnTo>
                    <a:lnTo>
                      <a:pt x="59" y="175"/>
                    </a:lnTo>
                    <a:lnTo>
                      <a:pt x="88" y="138"/>
                    </a:lnTo>
                    <a:lnTo>
                      <a:pt x="127" y="106"/>
                    </a:lnTo>
                    <a:lnTo>
                      <a:pt x="176" y="79"/>
                    </a:lnTo>
                    <a:lnTo>
                      <a:pt x="230" y="53"/>
                    </a:lnTo>
                    <a:lnTo>
                      <a:pt x="284" y="32"/>
                    </a:lnTo>
                    <a:lnTo>
                      <a:pt x="348" y="21"/>
                    </a:lnTo>
                    <a:lnTo>
                      <a:pt x="412" y="10"/>
                    </a:lnTo>
                    <a:lnTo>
                      <a:pt x="480" y="5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B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4" name="Freeform 453"/>
              <p:cNvSpPr>
                <a:spLocks/>
              </p:cNvSpPr>
              <p:nvPr/>
            </p:nvSpPr>
            <p:spPr bwMode="auto">
              <a:xfrm>
                <a:off x="972" y="2169"/>
                <a:ext cx="465" cy="292"/>
              </a:xfrm>
              <a:custGeom>
                <a:avLst/>
                <a:gdLst>
                  <a:gd name="T0" fmla="*/ 465 w 465"/>
                  <a:gd name="T1" fmla="*/ 0 h 292"/>
                  <a:gd name="T2" fmla="*/ 397 w 465"/>
                  <a:gd name="T3" fmla="*/ 5 h 292"/>
                  <a:gd name="T4" fmla="*/ 333 w 465"/>
                  <a:gd name="T5" fmla="*/ 16 h 292"/>
                  <a:gd name="T6" fmla="*/ 269 w 465"/>
                  <a:gd name="T7" fmla="*/ 27 h 292"/>
                  <a:gd name="T8" fmla="*/ 215 w 465"/>
                  <a:gd name="T9" fmla="*/ 48 h 292"/>
                  <a:gd name="T10" fmla="*/ 161 w 465"/>
                  <a:gd name="T11" fmla="*/ 74 h 292"/>
                  <a:gd name="T12" fmla="*/ 112 w 465"/>
                  <a:gd name="T13" fmla="*/ 101 h 292"/>
                  <a:gd name="T14" fmla="*/ 73 w 465"/>
                  <a:gd name="T15" fmla="*/ 133 h 292"/>
                  <a:gd name="T16" fmla="*/ 44 w 465"/>
                  <a:gd name="T17" fmla="*/ 170 h 292"/>
                  <a:gd name="T18" fmla="*/ 19 w 465"/>
                  <a:gd name="T19" fmla="*/ 212 h 292"/>
                  <a:gd name="T20" fmla="*/ 4 w 465"/>
                  <a:gd name="T21" fmla="*/ 249 h 292"/>
                  <a:gd name="T22" fmla="*/ 0 w 465"/>
                  <a:gd name="T23" fmla="*/ 292 h 292"/>
                  <a:gd name="T24" fmla="*/ 14 w 465"/>
                  <a:gd name="T25" fmla="*/ 292 h 292"/>
                  <a:gd name="T26" fmla="*/ 19 w 465"/>
                  <a:gd name="T27" fmla="*/ 249 h 292"/>
                  <a:gd name="T28" fmla="*/ 34 w 465"/>
                  <a:gd name="T29" fmla="*/ 212 h 292"/>
                  <a:gd name="T30" fmla="*/ 58 w 465"/>
                  <a:gd name="T31" fmla="*/ 175 h 292"/>
                  <a:gd name="T32" fmla="*/ 88 w 465"/>
                  <a:gd name="T33" fmla="*/ 138 h 292"/>
                  <a:gd name="T34" fmla="*/ 127 w 465"/>
                  <a:gd name="T35" fmla="*/ 106 h 292"/>
                  <a:gd name="T36" fmla="*/ 171 w 465"/>
                  <a:gd name="T37" fmla="*/ 80 h 292"/>
                  <a:gd name="T38" fmla="*/ 220 w 465"/>
                  <a:gd name="T39" fmla="*/ 58 h 292"/>
                  <a:gd name="T40" fmla="*/ 279 w 465"/>
                  <a:gd name="T41" fmla="*/ 37 h 292"/>
                  <a:gd name="T42" fmla="*/ 338 w 465"/>
                  <a:gd name="T43" fmla="*/ 21 h 292"/>
                  <a:gd name="T44" fmla="*/ 401 w 465"/>
                  <a:gd name="T45" fmla="*/ 16 h 292"/>
                  <a:gd name="T46" fmla="*/ 465 w 465"/>
                  <a:gd name="T47" fmla="*/ 11 h 292"/>
                  <a:gd name="T48" fmla="*/ 465 w 465"/>
                  <a:gd name="T49" fmla="*/ 0 h 29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5" h="292">
                    <a:moveTo>
                      <a:pt x="465" y="0"/>
                    </a:moveTo>
                    <a:lnTo>
                      <a:pt x="397" y="5"/>
                    </a:lnTo>
                    <a:lnTo>
                      <a:pt x="333" y="16"/>
                    </a:lnTo>
                    <a:lnTo>
                      <a:pt x="269" y="27"/>
                    </a:lnTo>
                    <a:lnTo>
                      <a:pt x="215" y="48"/>
                    </a:lnTo>
                    <a:lnTo>
                      <a:pt x="161" y="74"/>
                    </a:lnTo>
                    <a:lnTo>
                      <a:pt x="112" y="101"/>
                    </a:lnTo>
                    <a:lnTo>
                      <a:pt x="73" y="133"/>
                    </a:lnTo>
                    <a:lnTo>
                      <a:pt x="44" y="170"/>
                    </a:lnTo>
                    <a:lnTo>
                      <a:pt x="19" y="212"/>
                    </a:lnTo>
                    <a:lnTo>
                      <a:pt x="4" y="249"/>
                    </a:lnTo>
                    <a:lnTo>
                      <a:pt x="0" y="292"/>
                    </a:lnTo>
                    <a:lnTo>
                      <a:pt x="14" y="292"/>
                    </a:lnTo>
                    <a:lnTo>
                      <a:pt x="19" y="249"/>
                    </a:lnTo>
                    <a:lnTo>
                      <a:pt x="34" y="212"/>
                    </a:lnTo>
                    <a:lnTo>
                      <a:pt x="58" y="175"/>
                    </a:lnTo>
                    <a:lnTo>
                      <a:pt x="88" y="138"/>
                    </a:lnTo>
                    <a:lnTo>
                      <a:pt x="127" y="106"/>
                    </a:lnTo>
                    <a:lnTo>
                      <a:pt x="171" y="80"/>
                    </a:lnTo>
                    <a:lnTo>
                      <a:pt x="220" y="58"/>
                    </a:lnTo>
                    <a:lnTo>
                      <a:pt x="279" y="37"/>
                    </a:lnTo>
                    <a:lnTo>
                      <a:pt x="338" y="21"/>
                    </a:lnTo>
                    <a:lnTo>
                      <a:pt x="401" y="16"/>
                    </a:lnTo>
                    <a:lnTo>
                      <a:pt x="465" y="11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B9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5" name="Freeform 454"/>
              <p:cNvSpPr>
                <a:spLocks/>
              </p:cNvSpPr>
              <p:nvPr/>
            </p:nvSpPr>
            <p:spPr bwMode="auto">
              <a:xfrm>
                <a:off x="986" y="2180"/>
                <a:ext cx="451" cy="281"/>
              </a:xfrm>
              <a:custGeom>
                <a:avLst/>
                <a:gdLst>
                  <a:gd name="T0" fmla="*/ 451 w 451"/>
                  <a:gd name="T1" fmla="*/ 0 h 281"/>
                  <a:gd name="T2" fmla="*/ 387 w 451"/>
                  <a:gd name="T3" fmla="*/ 5 h 281"/>
                  <a:gd name="T4" fmla="*/ 324 w 451"/>
                  <a:gd name="T5" fmla="*/ 10 h 281"/>
                  <a:gd name="T6" fmla="*/ 265 w 451"/>
                  <a:gd name="T7" fmla="*/ 26 h 281"/>
                  <a:gd name="T8" fmla="*/ 206 w 451"/>
                  <a:gd name="T9" fmla="*/ 47 h 281"/>
                  <a:gd name="T10" fmla="*/ 157 w 451"/>
                  <a:gd name="T11" fmla="*/ 69 h 281"/>
                  <a:gd name="T12" fmla="*/ 113 w 451"/>
                  <a:gd name="T13" fmla="*/ 95 h 281"/>
                  <a:gd name="T14" fmla="*/ 74 w 451"/>
                  <a:gd name="T15" fmla="*/ 127 h 281"/>
                  <a:gd name="T16" fmla="*/ 44 w 451"/>
                  <a:gd name="T17" fmla="*/ 164 h 281"/>
                  <a:gd name="T18" fmla="*/ 20 w 451"/>
                  <a:gd name="T19" fmla="*/ 201 h 281"/>
                  <a:gd name="T20" fmla="*/ 5 w 451"/>
                  <a:gd name="T21" fmla="*/ 238 h 281"/>
                  <a:gd name="T22" fmla="*/ 0 w 451"/>
                  <a:gd name="T23" fmla="*/ 281 h 281"/>
                  <a:gd name="T24" fmla="*/ 15 w 451"/>
                  <a:gd name="T25" fmla="*/ 281 h 281"/>
                  <a:gd name="T26" fmla="*/ 20 w 451"/>
                  <a:gd name="T27" fmla="*/ 244 h 281"/>
                  <a:gd name="T28" fmla="*/ 35 w 451"/>
                  <a:gd name="T29" fmla="*/ 207 h 281"/>
                  <a:gd name="T30" fmla="*/ 54 w 451"/>
                  <a:gd name="T31" fmla="*/ 169 h 281"/>
                  <a:gd name="T32" fmla="*/ 84 w 451"/>
                  <a:gd name="T33" fmla="*/ 132 h 281"/>
                  <a:gd name="T34" fmla="*/ 123 w 451"/>
                  <a:gd name="T35" fmla="*/ 106 h 281"/>
                  <a:gd name="T36" fmla="*/ 167 w 451"/>
                  <a:gd name="T37" fmla="*/ 74 h 281"/>
                  <a:gd name="T38" fmla="*/ 216 w 451"/>
                  <a:gd name="T39" fmla="*/ 53 h 281"/>
                  <a:gd name="T40" fmla="*/ 270 w 451"/>
                  <a:gd name="T41" fmla="*/ 37 h 281"/>
                  <a:gd name="T42" fmla="*/ 329 w 451"/>
                  <a:gd name="T43" fmla="*/ 21 h 281"/>
                  <a:gd name="T44" fmla="*/ 387 w 451"/>
                  <a:gd name="T45" fmla="*/ 10 h 281"/>
                  <a:gd name="T46" fmla="*/ 451 w 451"/>
                  <a:gd name="T47" fmla="*/ 10 h 281"/>
                  <a:gd name="T48" fmla="*/ 451 w 451"/>
                  <a:gd name="T49" fmla="*/ 0 h 2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1" h="281">
                    <a:moveTo>
                      <a:pt x="451" y="0"/>
                    </a:moveTo>
                    <a:lnTo>
                      <a:pt x="387" y="5"/>
                    </a:lnTo>
                    <a:lnTo>
                      <a:pt x="324" y="10"/>
                    </a:lnTo>
                    <a:lnTo>
                      <a:pt x="265" y="26"/>
                    </a:lnTo>
                    <a:lnTo>
                      <a:pt x="206" y="47"/>
                    </a:lnTo>
                    <a:lnTo>
                      <a:pt x="157" y="69"/>
                    </a:lnTo>
                    <a:lnTo>
                      <a:pt x="113" y="95"/>
                    </a:lnTo>
                    <a:lnTo>
                      <a:pt x="74" y="127"/>
                    </a:lnTo>
                    <a:lnTo>
                      <a:pt x="44" y="164"/>
                    </a:lnTo>
                    <a:lnTo>
                      <a:pt x="20" y="201"/>
                    </a:lnTo>
                    <a:lnTo>
                      <a:pt x="5" y="238"/>
                    </a:lnTo>
                    <a:lnTo>
                      <a:pt x="0" y="281"/>
                    </a:lnTo>
                    <a:lnTo>
                      <a:pt x="15" y="281"/>
                    </a:lnTo>
                    <a:lnTo>
                      <a:pt x="20" y="244"/>
                    </a:lnTo>
                    <a:lnTo>
                      <a:pt x="35" y="207"/>
                    </a:lnTo>
                    <a:lnTo>
                      <a:pt x="54" y="169"/>
                    </a:lnTo>
                    <a:lnTo>
                      <a:pt x="84" y="132"/>
                    </a:lnTo>
                    <a:lnTo>
                      <a:pt x="123" y="106"/>
                    </a:lnTo>
                    <a:lnTo>
                      <a:pt x="167" y="74"/>
                    </a:lnTo>
                    <a:lnTo>
                      <a:pt x="216" y="53"/>
                    </a:lnTo>
                    <a:lnTo>
                      <a:pt x="270" y="37"/>
                    </a:lnTo>
                    <a:lnTo>
                      <a:pt x="329" y="21"/>
                    </a:lnTo>
                    <a:lnTo>
                      <a:pt x="387" y="10"/>
                    </a:lnTo>
                    <a:lnTo>
                      <a:pt x="451" y="10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2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6" name="Freeform 455"/>
              <p:cNvSpPr>
                <a:spLocks/>
              </p:cNvSpPr>
              <p:nvPr/>
            </p:nvSpPr>
            <p:spPr bwMode="auto">
              <a:xfrm>
                <a:off x="1001" y="2190"/>
                <a:ext cx="436" cy="271"/>
              </a:xfrm>
              <a:custGeom>
                <a:avLst/>
                <a:gdLst>
                  <a:gd name="T0" fmla="*/ 436 w 436"/>
                  <a:gd name="T1" fmla="*/ 0 h 271"/>
                  <a:gd name="T2" fmla="*/ 372 w 436"/>
                  <a:gd name="T3" fmla="*/ 0 h 271"/>
                  <a:gd name="T4" fmla="*/ 314 w 436"/>
                  <a:gd name="T5" fmla="*/ 11 h 271"/>
                  <a:gd name="T6" fmla="*/ 255 w 436"/>
                  <a:gd name="T7" fmla="*/ 27 h 271"/>
                  <a:gd name="T8" fmla="*/ 201 w 436"/>
                  <a:gd name="T9" fmla="*/ 43 h 271"/>
                  <a:gd name="T10" fmla="*/ 152 w 436"/>
                  <a:gd name="T11" fmla="*/ 64 h 271"/>
                  <a:gd name="T12" fmla="*/ 108 w 436"/>
                  <a:gd name="T13" fmla="*/ 96 h 271"/>
                  <a:gd name="T14" fmla="*/ 69 w 436"/>
                  <a:gd name="T15" fmla="*/ 122 h 271"/>
                  <a:gd name="T16" fmla="*/ 39 w 436"/>
                  <a:gd name="T17" fmla="*/ 159 h 271"/>
                  <a:gd name="T18" fmla="*/ 20 w 436"/>
                  <a:gd name="T19" fmla="*/ 197 h 271"/>
                  <a:gd name="T20" fmla="*/ 5 w 436"/>
                  <a:gd name="T21" fmla="*/ 234 h 271"/>
                  <a:gd name="T22" fmla="*/ 0 w 436"/>
                  <a:gd name="T23" fmla="*/ 271 h 271"/>
                  <a:gd name="T24" fmla="*/ 15 w 436"/>
                  <a:gd name="T25" fmla="*/ 271 h 271"/>
                  <a:gd name="T26" fmla="*/ 20 w 436"/>
                  <a:gd name="T27" fmla="*/ 234 h 271"/>
                  <a:gd name="T28" fmla="*/ 34 w 436"/>
                  <a:gd name="T29" fmla="*/ 197 h 271"/>
                  <a:gd name="T30" fmla="*/ 54 w 436"/>
                  <a:gd name="T31" fmla="*/ 159 h 271"/>
                  <a:gd name="T32" fmla="*/ 83 w 436"/>
                  <a:gd name="T33" fmla="*/ 128 h 271"/>
                  <a:gd name="T34" fmla="*/ 118 w 436"/>
                  <a:gd name="T35" fmla="*/ 101 h 271"/>
                  <a:gd name="T36" fmla="*/ 162 w 436"/>
                  <a:gd name="T37" fmla="*/ 75 h 271"/>
                  <a:gd name="T38" fmla="*/ 206 w 436"/>
                  <a:gd name="T39" fmla="*/ 53 h 271"/>
                  <a:gd name="T40" fmla="*/ 260 w 436"/>
                  <a:gd name="T41" fmla="*/ 32 h 271"/>
                  <a:gd name="T42" fmla="*/ 319 w 436"/>
                  <a:gd name="T43" fmla="*/ 22 h 271"/>
                  <a:gd name="T44" fmla="*/ 372 w 436"/>
                  <a:gd name="T45" fmla="*/ 11 h 271"/>
                  <a:gd name="T46" fmla="*/ 436 w 436"/>
                  <a:gd name="T47" fmla="*/ 11 h 271"/>
                  <a:gd name="T48" fmla="*/ 436 w 436"/>
                  <a:gd name="T49" fmla="*/ 0 h 2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36" h="271">
                    <a:moveTo>
                      <a:pt x="436" y="0"/>
                    </a:moveTo>
                    <a:lnTo>
                      <a:pt x="372" y="0"/>
                    </a:lnTo>
                    <a:lnTo>
                      <a:pt x="314" y="11"/>
                    </a:lnTo>
                    <a:lnTo>
                      <a:pt x="255" y="27"/>
                    </a:lnTo>
                    <a:lnTo>
                      <a:pt x="201" y="43"/>
                    </a:lnTo>
                    <a:lnTo>
                      <a:pt x="152" y="64"/>
                    </a:lnTo>
                    <a:lnTo>
                      <a:pt x="108" y="96"/>
                    </a:lnTo>
                    <a:lnTo>
                      <a:pt x="69" y="122"/>
                    </a:lnTo>
                    <a:lnTo>
                      <a:pt x="39" y="159"/>
                    </a:lnTo>
                    <a:lnTo>
                      <a:pt x="20" y="197"/>
                    </a:lnTo>
                    <a:lnTo>
                      <a:pt x="5" y="234"/>
                    </a:lnTo>
                    <a:lnTo>
                      <a:pt x="0" y="271"/>
                    </a:lnTo>
                    <a:lnTo>
                      <a:pt x="15" y="271"/>
                    </a:lnTo>
                    <a:lnTo>
                      <a:pt x="20" y="234"/>
                    </a:lnTo>
                    <a:lnTo>
                      <a:pt x="34" y="197"/>
                    </a:lnTo>
                    <a:lnTo>
                      <a:pt x="54" y="159"/>
                    </a:lnTo>
                    <a:lnTo>
                      <a:pt x="83" y="128"/>
                    </a:lnTo>
                    <a:lnTo>
                      <a:pt x="118" y="101"/>
                    </a:lnTo>
                    <a:lnTo>
                      <a:pt x="162" y="75"/>
                    </a:lnTo>
                    <a:lnTo>
                      <a:pt x="206" y="53"/>
                    </a:lnTo>
                    <a:lnTo>
                      <a:pt x="260" y="32"/>
                    </a:lnTo>
                    <a:lnTo>
                      <a:pt x="319" y="22"/>
                    </a:lnTo>
                    <a:lnTo>
                      <a:pt x="372" y="11"/>
                    </a:lnTo>
                    <a:lnTo>
                      <a:pt x="436" y="11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rgbClr val="AB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7" name="Freeform 456"/>
              <p:cNvSpPr>
                <a:spLocks/>
              </p:cNvSpPr>
              <p:nvPr/>
            </p:nvSpPr>
            <p:spPr bwMode="auto">
              <a:xfrm>
                <a:off x="1016" y="2201"/>
                <a:ext cx="421" cy="260"/>
              </a:xfrm>
              <a:custGeom>
                <a:avLst/>
                <a:gdLst>
                  <a:gd name="T0" fmla="*/ 421 w 421"/>
                  <a:gd name="T1" fmla="*/ 0 h 260"/>
                  <a:gd name="T2" fmla="*/ 357 w 421"/>
                  <a:gd name="T3" fmla="*/ 0 h 260"/>
                  <a:gd name="T4" fmla="*/ 304 w 421"/>
                  <a:gd name="T5" fmla="*/ 11 h 260"/>
                  <a:gd name="T6" fmla="*/ 245 w 421"/>
                  <a:gd name="T7" fmla="*/ 21 h 260"/>
                  <a:gd name="T8" fmla="*/ 191 w 421"/>
                  <a:gd name="T9" fmla="*/ 42 h 260"/>
                  <a:gd name="T10" fmla="*/ 147 w 421"/>
                  <a:gd name="T11" fmla="*/ 64 h 260"/>
                  <a:gd name="T12" fmla="*/ 103 w 421"/>
                  <a:gd name="T13" fmla="*/ 90 h 260"/>
                  <a:gd name="T14" fmla="*/ 68 w 421"/>
                  <a:gd name="T15" fmla="*/ 117 h 260"/>
                  <a:gd name="T16" fmla="*/ 39 w 421"/>
                  <a:gd name="T17" fmla="*/ 148 h 260"/>
                  <a:gd name="T18" fmla="*/ 19 w 421"/>
                  <a:gd name="T19" fmla="*/ 186 h 260"/>
                  <a:gd name="T20" fmla="*/ 5 w 421"/>
                  <a:gd name="T21" fmla="*/ 223 h 260"/>
                  <a:gd name="T22" fmla="*/ 0 w 421"/>
                  <a:gd name="T23" fmla="*/ 260 h 260"/>
                  <a:gd name="T24" fmla="*/ 14 w 421"/>
                  <a:gd name="T25" fmla="*/ 260 h 260"/>
                  <a:gd name="T26" fmla="*/ 19 w 421"/>
                  <a:gd name="T27" fmla="*/ 223 h 260"/>
                  <a:gd name="T28" fmla="*/ 34 w 421"/>
                  <a:gd name="T29" fmla="*/ 191 h 260"/>
                  <a:gd name="T30" fmla="*/ 54 w 421"/>
                  <a:gd name="T31" fmla="*/ 154 h 260"/>
                  <a:gd name="T32" fmla="*/ 78 w 421"/>
                  <a:gd name="T33" fmla="*/ 122 h 260"/>
                  <a:gd name="T34" fmla="*/ 112 w 421"/>
                  <a:gd name="T35" fmla="*/ 95 h 260"/>
                  <a:gd name="T36" fmla="*/ 156 w 421"/>
                  <a:gd name="T37" fmla="*/ 69 h 260"/>
                  <a:gd name="T38" fmla="*/ 201 w 421"/>
                  <a:gd name="T39" fmla="*/ 48 h 260"/>
                  <a:gd name="T40" fmla="*/ 250 w 421"/>
                  <a:gd name="T41" fmla="*/ 32 h 260"/>
                  <a:gd name="T42" fmla="*/ 304 w 421"/>
                  <a:gd name="T43" fmla="*/ 16 h 260"/>
                  <a:gd name="T44" fmla="*/ 362 w 421"/>
                  <a:gd name="T45" fmla="*/ 11 h 260"/>
                  <a:gd name="T46" fmla="*/ 421 w 421"/>
                  <a:gd name="T47" fmla="*/ 5 h 260"/>
                  <a:gd name="T48" fmla="*/ 421 w 421"/>
                  <a:gd name="T49" fmla="*/ 0 h 2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1" h="260">
                    <a:moveTo>
                      <a:pt x="421" y="0"/>
                    </a:moveTo>
                    <a:lnTo>
                      <a:pt x="357" y="0"/>
                    </a:lnTo>
                    <a:lnTo>
                      <a:pt x="304" y="11"/>
                    </a:lnTo>
                    <a:lnTo>
                      <a:pt x="245" y="21"/>
                    </a:lnTo>
                    <a:lnTo>
                      <a:pt x="191" y="42"/>
                    </a:lnTo>
                    <a:lnTo>
                      <a:pt x="147" y="64"/>
                    </a:lnTo>
                    <a:lnTo>
                      <a:pt x="103" y="90"/>
                    </a:lnTo>
                    <a:lnTo>
                      <a:pt x="68" y="117"/>
                    </a:lnTo>
                    <a:lnTo>
                      <a:pt x="39" y="148"/>
                    </a:lnTo>
                    <a:lnTo>
                      <a:pt x="19" y="186"/>
                    </a:lnTo>
                    <a:lnTo>
                      <a:pt x="5" y="223"/>
                    </a:lnTo>
                    <a:lnTo>
                      <a:pt x="0" y="260"/>
                    </a:lnTo>
                    <a:lnTo>
                      <a:pt x="14" y="260"/>
                    </a:lnTo>
                    <a:lnTo>
                      <a:pt x="19" y="223"/>
                    </a:lnTo>
                    <a:lnTo>
                      <a:pt x="34" y="191"/>
                    </a:lnTo>
                    <a:lnTo>
                      <a:pt x="54" y="154"/>
                    </a:lnTo>
                    <a:lnTo>
                      <a:pt x="78" y="122"/>
                    </a:lnTo>
                    <a:lnTo>
                      <a:pt x="112" y="95"/>
                    </a:lnTo>
                    <a:lnTo>
                      <a:pt x="156" y="69"/>
                    </a:lnTo>
                    <a:lnTo>
                      <a:pt x="201" y="48"/>
                    </a:lnTo>
                    <a:lnTo>
                      <a:pt x="250" y="32"/>
                    </a:lnTo>
                    <a:lnTo>
                      <a:pt x="304" y="16"/>
                    </a:lnTo>
                    <a:lnTo>
                      <a:pt x="362" y="11"/>
                    </a:lnTo>
                    <a:lnTo>
                      <a:pt x="421" y="5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rgbClr val="A4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8" name="Freeform 457"/>
              <p:cNvSpPr>
                <a:spLocks/>
              </p:cNvSpPr>
              <p:nvPr/>
            </p:nvSpPr>
            <p:spPr bwMode="auto">
              <a:xfrm>
                <a:off x="1030" y="2206"/>
                <a:ext cx="407" cy="255"/>
              </a:xfrm>
              <a:custGeom>
                <a:avLst/>
                <a:gdLst>
                  <a:gd name="T0" fmla="*/ 407 w 407"/>
                  <a:gd name="T1" fmla="*/ 0 h 255"/>
                  <a:gd name="T2" fmla="*/ 348 w 407"/>
                  <a:gd name="T3" fmla="*/ 6 h 255"/>
                  <a:gd name="T4" fmla="*/ 290 w 407"/>
                  <a:gd name="T5" fmla="*/ 11 h 255"/>
                  <a:gd name="T6" fmla="*/ 236 w 407"/>
                  <a:gd name="T7" fmla="*/ 27 h 255"/>
                  <a:gd name="T8" fmla="*/ 187 w 407"/>
                  <a:gd name="T9" fmla="*/ 43 h 255"/>
                  <a:gd name="T10" fmla="*/ 142 w 407"/>
                  <a:gd name="T11" fmla="*/ 64 h 255"/>
                  <a:gd name="T12" fmla="*/ 98 w 407"/>
                  <a:gd name="T13" fmla="*/ 90 h 255"/>
                  <a:gd name="T14" fmla="*/ 64 w 407"/>
                  <a:gd name="T15" fmla="*/ 117 h 255"/>
                  <a:gd name="T16" fmla="*/ 40 w 407"/>
                  <a:gd name="T17" fmla="*/ 149 h 255"/>
                  <a:gd name="T18" fmla="*/ 20 w 407"/>
                  <a:gd name="T19" fmla="*/ 186 h 255"/>
                  <a:gd name="T20" fmla="*/ 5 w 407"/>
                  <a:gd name="T21" fmla="*/ 218 h 255"/>
                  <a:gd name="T22" fmla="*/ 0 w 407"/>
                  <a:gd name="T23" fmla="*/ 255 h 255"/>
                  <a:gd name="T24" fmla="*/ 15 w 407"/>
                  <a:gd name="T25" fmla="*/ 255 h 255"/>
                  <a:gd name="T26" fmla="*/ 20 w 407"/>
                  <a:gd name="T27" fmla="*/ 218 h 255"/>
                  <a:gd name="T28" fmla="*/ 35 w 407"/>
                  <a:gd name="T29" fmla="*/ 181 h 255"/>
                  <a:gd name="T30" fmla="*/ 59 w 407"/>
                  <a:gd name="T31" fmla="*/ 143 h 255"/>
                  <a:gd name="T32" fmla="*/ 93 w 407"/>
                  <a:gd name="T33" fmla="*/ 112 h 255"/>
                  <a:gd name="T34" fmla="*/ 133 w 407"/>
                  <a:gd name="T35" fmla="*/ 85 h 255"/>
                  <a:gd name="T36" fmla="*/ 177 w 407"/>
                  <a:gd name="T37" fmla="*/ 59 h 255"/>
                  <a:gd name="T38" fmla="*/ 231 w 407"/>
                  <a:gd name="T39" fmla="*/ 37 h 255"/>
                  <a:gd name="T40" fmla="*/ 285 w 407"/>
                  <a:gd name="T41" fmla="*/ 21 h 255"/>
                  <a:gd name="T42" fmla="*/ 343 w 407"/>
                  <a:gd name="T43" fmla="*/ 16 h 255"/>
                  <a:gd name="T44" fmla="*/ 407 w 407"/>
                  <a:gd name="T45" fmla="*/ 11 h 255"/>
                  <a:gd name="T46" fmla="*/ 407 w 407"/>
                  <a:gd name="T47" fmla="*/ 0 h 25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07" h="255">
                    <a:moveTo>
                      <a:pt x="407" y="0"/>
                    </a:moveTo>
                    <a:lnTo>
                      <a:pt x="348" y="6"/>
                    </a:lnTo>
                    <a:lnTo>
                      <a:pt x="290" y="11"/>
                    </a:lnTo>
                    <a:lnTo>
                      <a:pt x="236" y="27"/>
                    </a:lnTo>
                    <a:lnTo>
                      <a:pt x="187" y="43"/>
                    </a:lnTo>
                    <a:lnTo>
                      <a:pt x="142" y="64"/>
                    </a:lnTo>
                    <a:lnTo>
                      <a:pt x="98" y="90"/>
                    </a:lnTo>
                    <a:lnTo>
                      <a:pt x="64" y="117"/>
                    </a:lnTo>
                    <a:lnTo>
                      <a:pt x="40" y="149"/>
                    </a:lnTo>
                    <a:lnTo>
                      <a:pt x="20" y="186"/>
                    </a:lnTo>
                    <a:lnTo>
                      <a:pt x="5" y="218"/>
                    </a:lnTo>
                    <a:lnTo>
                      <a:pt x="0" y="255"/>
                    </a:lnTo>
                    <a:lnTo>
                      <a:pt x="15" y="255"/>
                    </a:lnTo>
                    <a:lnTo>
                      <a:pt x="20" y="218"/>
                    </a:lnTo>
                    <a:lnTo>
                      <a:pt x="35" y="181"/>
                    </a:lnTo>
                    <a:lnTo>
                      <a:pt x="59" y="143"/>
                    </a:lnTo>
                    <a:lnTo>
                      <a:pt x="93" y="112"/>
                    </a:lnTo>
                    <a:lnTo>
                      <a:pt x="133" y="85"/>
                    </a:lnTo>
                    <a:lnTo>
                      <a:pt x="177" y="59"/>
                    </a:lnTo>
                    <a:lnTo>
                      <a:pt x="231" y="37"/>
                    </a:lnTo>
                    <a:lnTo>
                      <a:pt x="285" y="21"/>
                    </a:lnTo>
                    <a:lnTo>
                      <a:pt x="343" y="16"/>
                    </a:lnTo>
                    <a:lnTo>
                      <a:pt x="407" y="11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9D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9" name="Freeform 458"/>
              <p:cNvSpPr>
                <a:spLocks/>
              </p:cNvSpPr>
              <p:nvPr/>
            </p:nvSpPr>
            <p:spPr bwMode="auto">
              <a:xfrm>
                <a:off x="1045" y="2217"/>
                <a:ext cx="392" cy="244"/>
              </a:xfrm>
              <a:custGeom>
                <a:avLst/>
                <a:gdLst>
                  <a:gd name="T0" fmla="*/ 392 w 392"/>
                  <a:gd name="T1" fmla="*/ 0 h 244"/>
                  <a:gd name="T2" fmla="*/ 328 w 392"/>
                  <a:gd name="T3" fmla="*/ 5 h 244"/>
                  <a:gd name="T4" fmla="*/ 270 w 392"/>
                  <a:gd name="T5" fmla="*/ 10 h 244"/>
                  <a:gd name="T6" fmla="*/ 216 w 392"/>
                  <a:gd name="T7" fmla="*/ 26 h 244"/>
                  <a:gd name="T8" fmla="*/ 162 w 392"/>
                  <a:gd name="T9" fmla="*/ 48 h 244"/>
                  <a:gd name="T10" fmla="*/ 118 w 392"/>
                  <a:gd name="T11" fmla="*/ 74 h 244"/>
                  <a:gd name="T12" fmla="*/ 78 w 392"/>
                  <a:gd name="T13" fmla="*/ 101 h 244"/>
                  <a:gd name="T14" fmla="*/ 44 w 392"/>
                  <a:gd name="T15" fmla="*/ 132 h 244"/>
                  <a:gd name="T16" fmla="*/ 20 w 392"/>
                  <a:gd name="T17" fmla="*/ 170 h 244"/>
                  <a:gd name="T18" fmla="*/ 5 w 392"/>
                  <a:gd name="T19" fmla="*/ 207 h 244"/>
                  <a:gd name="T20" fmla="*/ 0 w 392"/>
                  <a:gd name="T21" fmla="*/ 244 h 244"/>
                  <a:gd name="T22" fmla="*/ 15 w 392"/>
                  <a:gd name="T23" fmla="*/ 244 h 244"/>
                  <a:gd name="T24" fmla="*/ 20 w 392"/>
                  <a:gd name="T25" fmla="*/ 207 h 244"/>
                  <a:gd name="T26" fmla="*/ 34 w 392"/>
                  <a:gd name="T27" fmla="*/ 170 h 244"/>
                  <a:gd name="T28" fmla="*/ 59 w 392"/>
                  <a:gd name="T29" fmla="*/ 138 h 244"/>
                  <a:gd name="T30" fmla="*/ 88 w 392"/>
                  <a:gd name="T31" fmla="*/ 106 h 244"/>
                  <a:gd name="T32" fmla="*/ 127 w 392"/>
                  <a:gd name="T33" fmla="*/ 79 h 244"/>
                  <a:gd name="T34" fmla="*/ 172 w 392"/>
                  <a:gd name="T35" fmla="*/ 53 h 244"/>
                  <a:gd name="T36" fmla="*/ 221 w 392"/>
                  <a:gd name="T37" fmla="*/ 37 h 244"/>
                  <a:gd name="T38" fmla="*/ 275 w 392"/>
                  <a:gd name="T39" fmla="*/ 21 h 244"/>
                  <a:gd name="T40" fmla="*/ 333 w 392"/>
                  <a:gd name="T41" fmla="*/ 16 h 244"/>
                  <a:gd name="T42" fmla="*/ 392 w 392"/>
                  <a:gd name="T43" fmla="*/ 10 h 244"/>
                  <a:gd name="T44" fmla="*/ 392 w 392"/>
                  <a:gd name="T45" fmla="*/ 0 h 24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92" h="244">
                    <a:moveTo>
                      <a:pt x="392" y="0"/>
                    </a:moveTo>
                    <a:lnTo>
                      <a:pt x="328" y="5"/>
                    </a:lnTo>
                    <a:lnTo>
                      <a:pt x="270" y="10"/>
                    </a:lnTo>
                    <a:lnTo>
                      <a:pt x="216" y="26"/>
                    </a:lnTo>
                    <a:lnTo>
                      <a:pt x="162" y="48"/>
                    </a:lnTo>
                    <a:lnTo>
                      <a:pt x="118" y="74"/>
                    </a:lnTo>
                    <a:lnTo>
                      <a:pt x="78" y="101"/>
                    </a:lnTo>
                    <a:lnTo>
                      <a:pt x="44" y="132"/>
                    </a:lnTo>
                    <a:lnTo>
                      <a:pt x="20" y="170"/>
                    </a:lnTo>
                    <a:lnTo>
                      <a:pt x="5" y="207"/>
                    </a:lnTo>
                    <a:lnTo>
                      <a:pt x="0" y="244"/>
                    </a:lnTo>
                    <a:lnTo>
                      <a:pt x="15" y="244"/>
                    </a:lnTo>
                    <a:lnTo>
                      <a:pt x="20" y="207"/>
                    </a:lnTo>
                    <a:lnTo>
                      <a:pt x="34" y="170"/>
                    </a:lnTo>
                    <a:lnTo>
                      <a:pt x="59" y="138"/>
                    </a:lnTo>
                    <a:lnTo>
                      <a:pt x="88" y="106"/>
                    </a:lnTo>
                    <a:lnTo>
                      <a:pt x="127" y="79"/>
                    </a:lnTo>
                    <a:lnTo>
                      <a:pt x="172" y="53"/>
                    </a:lnTo>
                    <a:lnTo>
                      <a:pt x="221" y="37"/>
                    </a:lnTo>
                    <a:lnTo>
                      <a:pt x="275" y="21"/>
                    </a:lnTo>
                    <a:lnTo>
                      <a:pt x="333" y="16"/>
                    </a:lnTo>
                    <a:lnTo>
                      <a:pt x="392" y="10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95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0" name="Freeform 459"/>
              <p:cNvSpPr>
                <a:spLocks/>
              </p:cNvSpPr>
              <p:nvPr/>
            </p:nvSpPr>
            <p:spPr bwMode="auto">
              <a:xfrm>
                <a:off x="1060" y="2227"/>
                <a:ext cx="377" cy="234"/>
              </a:xfrm>
              <a:custGeom>
                <a:avLst/>
                <a:gdLst>
                  <a:gd name="T0" fmla="*/ 377 w 377"/>
                  <a:gd name="T1" fmla="*/ 0 h 234"/>
                  <a:gd name="T2" fmla="*/ 318 w 377"/>
                  <a:gd name="T3" fmla="*/ 6 h 234"/>
                  <a:gd name="T4" fmla="*/ 260 w 377"/>
                  <a:gd name="T5" fmla="*/ 11 h 234"/>
                  <a:gd name="T6" fmla="*/ 206 w 377"/>
                  <a:gd name="T7" fmla="*/ 27 h 234"/>
                  <a:gd name="T8" fmla="*/ 157 w 377"/>
                  <a:gd name="T9" fmla="*/ 43 h 234"/>
                  <a:gd name="T10" fmla="*/ 112 w 377"/>
                  <a:gd name="T11" fmla="*/ 69 h 234"/>
                  <a:gd name="T12" fmla="*/ 73 w 377"/>
                  <a:gd name="T13" fmla="*/ 96 h 234"/>
                  <a:gd name="T14" fmla="*/ 44 w 377"/>
                  <a:gd name="T15" fmla="*/ 128 h 234"/>
                  <a:gd name="T16" fmla="*/ 19 w 377"/>
                  <a:gd name="T17" fmla="*/ 160 h 234"/>
                  <a:gd name="T18" fmla="*/ 5 w 377"/>
                  <a:gd name="T19" fmla="*/ 197 h 234"/>
                  <a:gd name="T20" fmla="*/ 0 w 377"/>
                  <a:gd name="T21" fmla="*/ 234 h 234"/>
                  <a:gd name="T22" fmla="*/ 19 w 377"/>
                  <a:gd name="T23" fmla="*/ 234 h 234"/>
                  <a:gd name="T24" fmla="*/ 19 w 377"/>
                  <a:gd name="T25" fmla="*/ 197 h 234"/>
                  <a:gd name="T26" fmla="*/ 34 w 377"/>
                  <a:gd name="T27" fmla="*/ 165 h 234"/>
                  <a:gd name="T28" fmla="*/ 54 w 377"/>
                  <a:gd name="T29" fmla="*/ 133 h 234"/>
                  <a:gd name="T30" fmla="*/ 83 w 377"/>
                  <a:gd name="T31" fmla="*/ 101 h 234"/>
                  <a:gd name="T32" fmla="*/ 122 w 377"/>
                  <a:gd name="T33" fmla="*/ 75 h 234"/>
                  <a:gd name="T34" fmla="*/ 166 w 377"/>
                  <a:gd name="T35" fmla="*/ 54 h 234"/>
                  <a:gd name="T36" fmla="*/ 211 w 377"/>
                  <a:gd name="T37" fmla="*/ 32 h 234"/>
                  <a:gd name="T38" fmla="*/ 264 w 377"/>
                  <a:gd name="T39" fmla="*/ 22 h 234"/>
                  <a:gd name="T40" fmla="*/ 318 w 377"/>
                  <a:gd name="T41" fmla="*/ 11 h 234"/>
                  <a:gd name="T42" fmla="*/ 377 w 377"/>
                  <a:gd name="T43" fmla="*/ 11 h 234"/>
                  <a:gd name="T44" fmla="*/ 377 w 377"/>
                  <a:gd name="T45" fmla="*/ 0 h 23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7" h="234">
                    <a:moveTo>
                      <a:pt x="377" y="0"/>
                    </a:moveTo>
                    <a:lnTo>
                      <a:pt x="318" y="6"/>
                    </a:lnTo>
                    <a:lnTo>
                      <a:pt x="260" y="11"/>
                    </a:lnTo>
                    <a:lnTo>
                      <a:pt x="206" y="27"/>
                    </a:lnTo>
                    <a:lnTo>
                      <a:pt x="157" y="43"/>
                    </a:lnTo>
                    <a:lnTo>
                      <a:pt x="112" y="69"/>
                    </a:lnTo>
                    <a:lnTo>
                      <a:pt x="73" y="96"/>
                    </a:lnTo>
                    <a:lnTo>
                      <a:pt x="44" y="128"/>
                    </a:lnTo>
                    <a:lnTo>
                      <a:pt x="19" y="160"/>
                    </a:lnTo>
                    <a:lnTo>
                      <a:pt x="5" y="197"/>
                    </a:lnTo>
                    <a:lnTo>
                      <a:pt x="0" y="234"/>
                    </a:lnTo>
                    <a:lnTo>
                      <a:pt x="19" y="234"/>
                    </a:lnTo>
                    <a:lnTo>
                      <a:pt x="19" y="197"/>
                    </a:lnTo>
                    <a:lnTo>
                      <a:pt x="34" y="165"/>
                    </a:lnTo>
                    <a:lnTo>
                      <a:pt x="54" y="133"/>
                    </a:lnTo>
                    <a:lnTo>
                      <a:pt x="83" y="101"/>
                    </a:lnTo>
                    <a:lnTo>
                      <a:pt x="122" y="75"/>
                    </a:lnTo>
                    <a:lnTo>
                      <a:pt x="166" y="54"/>
                    </a:lnTo>
                    <a:lnTo>
                      <a:pt x="211" y="32"/>
                    </a:lnTo>
                    <a:lnTo>
                      <a:pt x="264" y="22"/>
                    </a:lnTo>
                    <a:lnTo>
                      <a:pt x="318" y="11"/>
                    </a:lnTo>
                    <a:lnTo>
                      <a:pt x="377" y="11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8D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1" name="Freeform 460"/>
              <p:cNvSpPr>
                <a:spLocks/>
              </p:cNvSpPr>
              <p:nvPr/>
            </p:nvSpPr>
            <p:spPr bwMode="auto">
              <a:xfrm>
                <a:off x="1079" y="2238"/>
                <a:ext cx="358" cy="223"/>
              </a:xfrm>
              <a:custGeom>
                <a:avLst/>
                <a:gdLst>
                  <a:gd name="T0" fmla="*/ 358 w 358"/>
                  <a:gd name="T1" fmla="*/ 0 h 223"/>
                  <a:gd name="T2" fmla="*/ 299 w 358"/>
                  <a:gd name="T3" fmla="*/ 0 h 223"/>
                  <a:gd name="T4" fmla="*/ 245 w 358"/>
                  <a:gd name="T5" fmla="*/ 11 h 223"/>
                  <a:gd name="T6" fmla="*/ 192 w 358"/>
                  <a:gd name="T7" fmla="*/ 21 h 223"/>
                  <a:gd name="T8" fmla="*/ 147 w 358"/>
                  <a:gd name="T9" fmla="*/ 43 h 223"/>
                  <a:gd name="T10" fmla="*/ 103 w 358"/>
                  <a:gd name="T11" fmla="*/ 64 h 223"/>
                  <a:gd name="T12" fmla="*/ 64 w 358"/>
                  <a:gd name="T13" fmla="*/ 90 h 223"/>
                  <a:gd name="T14" fmla="*/ 35 w 358"/>
                  <a:gd name="T15" fmla="*/ 122 h 223"/>
                  <a:gd name="T16" fmla="*/ 15 w 358"/>
                  <a:gd name="T17" fmla="*/ 154 h 223"/>
                  <a:gd name="T18" fmla="*/ 0 w 358"/>
                  <a:gd name="T19" fmla="*/ 186 h 223"/>
                  <a:gd name="T20" fmla="*/ 0 w 358"/>
                  <a:gd name="T21" fmla="*/ 223 h 223"/>
                  <a:gd name="T22" fmla="*/ 15 w 358"/>
                  <a:gd name="T23" fmla="*/ 223 h 223"/>
                  <a:gd name="T24" fmla="*/ 15 w 358"/>
                  <a:gd name="T25" fmla="*/ 191 h 223"/>
                  <a:gd name="T26" fmla="*/ 30 w 358"/>
                  <a:gd name="T27" fmla="*/ 154 h 223"/>
                  <a:gd name="T28" fmla="*/ 49 w 358"/>
                  <a:gd name="T29" fmla="*/ 127 h 223"/>
                  <a:gd name="T30" fmla="*/ 79 w 358"/>
                  <a:gd name="T31" fmla="*/ 96 h 223"/>
                  <a:gd name="T32" fmla="*/ 113 w 358"/>
                  <a:gd name="T33" fmla="*/ 69 h 223"/>
                  <a:gd name="T34" fmla="*/ 152 w 358"/>
                  <a:gd name="T35" fmla="*/ 48 h 223"/>
                  <a:gd name="T36" fmla="*/ 201 w 358"/>
                  <a:gd name="T37" fmla="*/ 32 h 223"/>
                  <a:gd name="T38" fmla="*/ 250 w 358"/>
                  <a:gd name="T39" fmla="*/ 16 h 223"/>
                  <a:gd name="T40" fmla="*/ 304 w 358"/>
                  <a:gd name="T41" fmla="*/ 11 h 223"/>
                  <a:gd name="T42" fmla="*/ 358 w 358"/>
                  <a:gd name="T43" fmla="*/ 5 h 223"/>
                  <a:gd name="T44" fmla="*/ 358 w 358"/>
                  <a:gd name="T45" fmla="*/ 0 h 22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8" h="223">
                    <a:moveTo>
                      <a:pt x="358" y="0"/>
                    </a:moveTo>
                    <a:lnTo>
                      <a:pt x="299" y="0"/>
                    </a:lnTo>
                    <a:lnTo>
                      <a:pt x="245" y="11"/>
                    </a:lnTo>
                    <a:lnTo>
                      <a:pt x="192" y="21"/>
                    </a:lnTo>
                    <a:lnTo>
                      <a:pt x="147" y="43"/>
                    </a:lnTo>
                    <a:lnTo>
                      <a:pt x="103" y="64"/>
                    </a:lnTo>
                    <a:lnTo>
                      <a:pt x="64" y="90"/>
                    </a:lnTo>
                    <a:lnTo>
                      <a:pt x="35" y="122"/>
                    </a:lnTo>
                    <a:lnTo>
                      <a:pt x="15" y="154"/>
                    </a:lnTo>
                    <a:lnTo>
                      <a:pt x="0" y="186"/>
                    </a:lnTo>
                    <a:lnTo>
                      <a:pt x="0" y="223"/>
                    </a:lnTo>
                    <a:lnTo>
                      <a:pt x="15" y="223"/>
                    </a:lnTo>
                    <a:lnTo>
                      <a:pt x="15" y="191"/>
                    </a:lnTo>
                    <a:lnTo>
                      <a:pt x="30" y="154"/>
                    </a:lnTo>
                    <a:lnTo>
                      <a:pt x="49" y="127"/>
                    </a:lnTo>
                    <a:lnTo>
                      <a:pt x="79" y="96"/>
                    </a:lnTo>
                    <a:lnTo>
                      <a:pt x="113" y="69"/>
                    </a:lnTo>
                    <a:lnTo>
                      <a:pt x="152" y="48"/>
                    </a:lnTo>
                    <a:lnTo>
                      <a:pt x="201" y="32"/>
                    </a:lnTo>
                    <a:lnTo>
                      <a:pt x="250" y="16"/>
                    </a:lnTo>
                    <a:lnTo>
                      <a:pt x="304" y="11"/>
                    </a:lnTo>
                    <a:lnTo>
                      <a:pt x="358" y="5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84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2" name="Freeform 461"/>
              <p:cNvSpPr>
                <a:spLocks/>
              </p:cNvSpPr>
              <p:nvPr/>
            </p:nvSpPr>
            <p:spPr bwMode="auto">
              <a:xfrm>
                <a:off x="1094" y="2243"/>
                <a:ext cx="343" cy="218"/>
              </a:xfrm>
              <a:custGeom>
                <a:avLst/>
                <a:gdLst>
                  <a:gd name="T0" fmla="*/ 343 w 343"/>
                  <a:gd name="T1" fmla="*/ 0 h 218"/>
                  <a:gd name="T2" fmla="*/ 289 w 343"/>
                  <a:gd name="T3" fmla="*/ 6 h 218"/>
                  <a:gd name="T4" fmla="*/ 235 w 343"/>
                  <a:gd name="T5" fmla="*/ 11 h 218"/>
                  <a:gd name="T6" fmla="*/ 186 w 343"/>
                  <a:gd name="T7" fmla="*/ 27 h 218"/>
                  <a:gd name="T8" fmla="*/ 137 w 343"/>
                  <a:gd name="T9" fmla="*/ 43 h 218"/>
                  <a:gd name="T10" fmla="*/ 98 w 343"/>
                  <a:gd name="T11" fmla="*/ 64 h 218"/>
                  <a:gd name="T12" fmla="*/ 64 w 343"/>
                  <a:gd name="T13" fmla="*/ 91 h 218"/>
                  <a:gd name="T14" fmla="*/ 34 w 343"/>
                  <a:gd name="T15" fmla="*/ 122 h 218"/>
                  <a:gd name="T16" fmla="*/ 15 w 343"/>
                  <a:gd name="T17" fmla="*/ 149 h 218"/>
                  <a:gd name="T18" fmla="*/ 0 w 343"/>
                  <a:gd name="T19" fmla="*/ 186 h 218"/>
                  <a:gd name="T20" fmla="*/ 0 w 343"/>
                  <a:gd name="T21" fmla="*/ 218 h 218"/>
                  <a:gd name="T22" fmla="*/ 15 w 343"/>
                  <a:gd name="T23" fmla="*/ 218 h 218"/>
                  <a:gd name="T24" fmla="*/ 15 w 343"/>
                  <a:gd name="T25" fmla="*/ 186 h 218"/>
                  <a:gd name="T26" fmla="*/ 29 w 343"/>
                  <a:gd name="T27" fmla="*/ 154 h 218"/>
                  <a:gd name="T28" fmla="*/ 49 w 343"/>
                  <a:gd name="T29" fmla="*/ 122 h 218"/>
                  <a:gd name="T30" fmla="*/ 74 w 343"/>
                  <a:gd name="T31" fmla="*/ 96 h 218"/>
                  <a:gd name="T32" fmla="*/ 108 w 343"/>
                  <a:gd name="T33" fmla="*/ 75 h 218"/>
                  <a:gd name="T34" fmla="*/ 147 w 343"/>
                  <a:gd name="T35" fmla="*/ 53 h 218"/>
                  <a:gd name="T36" fmla="*/ 191 w 343"/>
                  <a:gd name="T37" fmla="*/ 32 h 218"/>
                  <a:gd name="T38" fmla="*/ 240 w 343"/>
                  <a:gd name="T39" fmla="*/ 22 h 218"/>
                  <a:gd name="T40" fmla="*/ 289 w 343"/>
                  <a:gd name="T41" fmla="*/ 16 h 218"/>
                  <a:gd name="T42" fmla="*/ 343 w 343"/>
                  <a:gd name="T43" fmla="*/ 11 h 218"/>
                  <a:gd name="T44" fmla="*/ 343 w 343"/>
                  <a:gd name="T45" fmla="*/ 0 h 2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43" h="218">
                    <a:moveTo>
                      <a:pt x="343" y="0"/>
                    </a:moveTo>
                    <a:lnTo>
                      <a:pt x="289" y="6"/>
                    </a:lnTo>
                    <a:lnTo>
                      <a:pt x="235" y="11"/>
                    </a:lnTo>
                    <a:lnTo>
                      <a:pt x="186" y="27"/>
                    </a:lnTo>
                    <a:lnTo>
                      <a:pt x="137" y="43"/>
                    </a:lnTo>
                    <a:lnTo>
                      <a:pt x="98" y="64"/>
                    </a:lnTo>
                    <a:lnTo>
                      <a:pt x="64" y="91"/>
                    </a:lnTo>
                    <a:lnTo>
                      <a:pt x="34" y="122"/>
                    </a:lnTo>
                    <a:lnTo>
                      <a:pt x="15" y="149"/>
                    </a:lnTo>
                    <a:lnTo>
                      <a:pt x="0" y="186"/>
                    </a:lnTo>
                    <a:lnTo>
                      <a:pt x="0" y="218"/>
                    </a:lnTo>
                    <a:lnTo>
                      <a:pt x="15" y="218"/>
                    </a:lnTo>
                    <a:lnTo>
                      <a:pt x="15" y="186"/>
                    </a:lnTo>
                    <a:lnTo>
                      <a:pt x="29" y="154"/>
                    </a:lnTo>
                    <a:lnTo>
                      <a:pt x="49" y="122"/>
                    </a:lnTo>
                    <a:lnTo>
                      <a:pt x="74" y="96"/>
                    </a:lnTo>
                    <a:lnTo>
                      <a:pt x="108" y="75"/>
                    </a:lnTo>
                    <a:lnTo>
                      <a:pt x="147" y="53"/>
                    </a:lnTo>
                    <a:lnTo>
                      <a:pt x="191" y="32"/>
                    </a:lnTo>
                    <a:lnTo>
                      <a:pt x="240" y="22"/>
                    </a:lnTo>
                    <a:lnTo>
                      <a:pt x="289" y="16"/>
                    </a:lnTo>
                    <a:lnTo>
                      <a:pt x="343" y="11"/>
                    </a:lnTo>
                    <a:lnTo>
                      <a:pt x="343" y="0"/>
                    </a:lnTo>
                    <a:close/>
                  </a:path>
                </a:pathLst>
              </a:custGeom>
              <a:solidFill>
                <a:srgbClr val="7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3" name="Freeform 462"/>
              <p:cNvSpPr>
                <a:spLocks/>
              </p:cNvSpPr>
              <p:nvPr/>
            </p:nvSpPr>
            <p:spPr bwMode="auto">
              <a:xfrm>
                <a:off x="1109" y="2254"/>
                <a:ext cx="328" cy="207"/>
              </a:xfrm>
              <a:custGeom>
                <a:avLst/>
                <a:gdLst>
                  <a:gd name="T0" fmla="*/ 328 w 328"/>
                  <a:gd name="T1" fmla="*/ 0 h 207"/>
                  <a:gd name="T2" fmla="*/ 274 w 328"/>
                  <a:gd name="T3" fmla="*/ 5 h 207"/>
                  <a:gd name="T4" fmla="*/ 225 w 328"/>
                  <a:gd name="T5" fmla="*/ 11 h 207"/>
                  <a:gd name="T6" fmla="*/ 176 w 328"/>
                  <a:gd name="T7" fmla="*/ 21 h 207"/>
                  <a:gd name="T8" fmla="*/ 132 w 328"/>
                  <a:gd name="T9" fmla="*/ 42 h 207"/>
                  <a:gd name="T10" fmla="*/ 93 w 328"/>
                  <a:gd name="T11" fmla="*/ 64 h 207"/>
                  <a:gd name="T12" fmla="*/ 59 w 328"/>
                  <a:gd name="T13" fmla="*/ 85 h 207"/>
                  <a:gd name="T14" fmla="*/ 34 w 328"/>
                  <a:gd name="T15" fmla="*/ 111 h 207"/>
                  <a:gd name="T16" fmla="*/ 14 w 328"/>
                  <a:gd name="T17" fmla="*/ 143 h 207"/>
                  <a:gd name="T18" fmla="*/ 0 w 328"/>
                  <a:gd name="T19" fmla="*/ 175 h 207"/>
                  <a:gd name="T20" fmla="*/ 0 w 328"/>
                  <a:gd name="T21" fmla="*/ 207 h 207"/>
                  <a:gd name="T22" fmla="*/ 14 w 328"/>
                  <a:gd name="T23" fmla="*/ 207 h 207"/>
                  <a:gd name="T24" fmla="*/ 19 w 328"/>
                  <a:gd name="T25" fmla="*/ 170 h 207"/>
                  <a:gd name="T26" fmla="*/ 34 w 328"/>
                  <a:gd name="T27" fmla="*/ 138 h 207"/>
                  <a:gd name="T28" fmla="*/ 54 w 328"/>
                  <a:gd name="T29" fmla="*/ 106 h 207"/>
                  <a:gd name="T30" fmla="*/ 88 w 328"/>
                  <a:gd name="T31" fmla="*/ 80 h 207"/>
                  <a:gd name="T32" fmla="*/ 122 w 328"/>
                  <a:gd name="T33" fmla="*/ 58 h 207"/>
                  <a:gd name="T34" fmla="*/ 171 w 328"/>
                  <a:gd name="T35" fmla="*/ 37 h 207"/>
                  <a:gd name="T36" fmla="*/ 220 w 328"/>
                  <a:gd name="T37" fmla="*/ 21 h 207"/>
                  <a:gd name="T38" fmla="*/ 269 w 328"/>
                  <a:gd name="T39" fmla="*/ 16 h 207"/>
                  <a:gd name="T40" fmla="*/ 328 w 328"/>
                  <a:gd name="T41" fmla="*/ 11 h 207"/>
                  <a:gd name="T42" fmla="*/ 328 w 328"/>
                  <a:gd name="T43" fmla="*/ 0 h 20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8" h="207">
                    <a:moveTo>
                      <a:pt x="328" y="0"/>
                    </a:moveTo>
                    <a:lnTo>
                      <a:pt x="274" y="5"/>
                    </a:lnTo>
                    <a:lnTo>
                      <a:pt x="225" y="11"/>
                    </a:lnTo>
                    <a:lnTo>
                      <a:pt x="176" y="21"/>
                    </a:lnTo>
                    <a:lnTo>
                      <a:pt x="132" y="42"/>
                    </a:lnTo>
                    <a:lnTo>
                      <a:pt x="93" y="64"/>
                    </a:lnTo>
                    <a:lnTo>
                      <a:pt x="59" y="85"/>
                    </a:lnTo>
                    <a:lnTo>
                      <a:pt x="34" y="111"/>
                    </a:lnTo>
                    <a:lnTo>
                      <a:pt x="14" y="143"/>
                    </a:lnTo>
                    <a:lnTo>
                      <a:pt x="0" y="175"/>
                    </a:lnTo>
                    <a:lnTo>
                      <a:pt x="0" y="207"/>
                    </a:lnTo>
                    <a:lnTo>
                      <a:pt x="14" y="207"/>
                    </a:lnTo>
                    <a:lnTo>
                      <a:pt x="19" y="170"/>
                    </a:lnTo>
                    <a:lnTo>
                      <a:pt x="34" y="138"/>
                    </a:lnTo>
                    <a:lnTo>
                      <a:pt x="54" y="106"/>
                    </a:lnTo>
                    <a:lnTo>
                      <a:pt x="88" y="80"/>
                    </a:lnTo>
                    <a:lnTo>
                      <a:pt x="122" y="58"/>
                    </a:lnTo>
                    <a:lnTo>
                      <a:pt x="171" y="37"/>
                    </a:lnTo>
                    <a:lnTo>
                      <a:pt x="220" y="21"/>
                    </a:lnTo>
                    <a:lnTo>
                      <a:pt x="269" y="16"/>
                    </a:lnTo>
                    <a:lnTo>
                      <a:pt x="328" y="11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72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4" name="Freeform 463"/>
              <p:cNvSpPr>
                <a:spLocks/>
              </p:cNvSpPr>
              <p:nvPr/>
            </p:nvSpPr>
            <p:spPr bwMode="auto">
              <a:xfrm>
                <a:off x="1123" y="2265"/>
                <a:ext cx="314" cy="196"/>
              </a:xfrm>
              <a:custGeom>
                <a:avLst/>
                <a:gdLst>
                  <a:gd name="T0" fmla="*/ 314 w 314"/>
                  <a:gd name="T1" fmla="*/ 0 h 196"/>
                  <a:gd name="T2" fmla="*/ 255 w 314"/>
                  <a:gd name="T3" fmla="*/ 5 h 196"/>
                  <a:gd name="T4" fmla="*/ 206 w 314"/>
                  <a:gd name="T5" fmla="*/ 10 h 196"/>
                  <a:gd name="T6" fmla="*/ 157 w 314"/>
                  <a:gd name="T7" fmla="*/ 26 h 196"/>
                  <a:gd name="T8" fmla="*/ 108 w 314"/>
                  <a:gd name="T9" fmla="*/ 47 h 196"/>
                  <a:gd name="T10" fmla="*/ 74 w 314"/>
                  <a:gd name="T11" fmla="*/ 69 h 196"/>
                  <a:gd name="T12" fmla="*/ 40 w 314"/>
                  <a:gd name="T13" fmla="*/ 95 h 196"/>
                  <a:gd name="T14" fmla="*/ 20 w 314"/>
                  <a:gd name="T15" fmla="*/ 127 h 196"/>
                  <a:gd name="T16" fmla="*/ 5 w 314"/>
                  <a:gd name="T17" fmla="*/ 159 h 196"/>
                  <a:gd name="T18" fmla="*/ 0 w 314"/>
                  <a:gd name="T19" fmla="*/ 196 h 196"/>
                  <a:gd name="T20" fmla="*/ 15 w 314"/>
                  <a:gd name="T21" fmla="*/ 196 h 196"/>
                  <a:gd name="T22" fmla="*/ 20 w 314"/>
                  <a:gd name="T23" fmla="*/ 164 h 196"/>
                  <a:gd name="T24" fmla="*/ 30 w 314"/>
                  <a:gd name="T25" fmla="*/ 132 h 196"/>
                  <a:gd name="T26" fmla="*/ 54 w 314"/>
                  <a:gd name="T27" fmla="*/ 100 h 196"/>
                  <a:gd name="T28" fmla="*/ 84 w 314"/>
                  <a:gd name="T29" fmla="*/ 74 h 196"/>
                  <a:gd name="T30" fmla="*/ 118 w 314"/>
                  <a:gd name="T31" fmla="*/ 53 h 196"/>
                  <a:gd name="T32" fmla="*/ 162 w 314"/>
                  <a:gd name="T33" fmla="*/ 31 h 196"/>
                  <a:gd name="T34" fmla="*/ 211 w 314"/>
                  <a:gd name="T35" fmla="*/ 21 h 196"/>
                  <a:gd name="T36" fmla="*/ 260 w 314"/>
                  <a:gd name="T37" fmla="*/ 10 h 196"/>
                  <a:gd name="T38" fmla="*/ 314 w 314"/>
                  <a:gd name="T39" fmla="*/ 10 h 196"/>
                  <a:gd name="T40" fmla="*/ 314 w 314"/>
                  <a:gd name="T41" fmla="*/ 0 h 1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4" h="196">
                    <a:moveTo>
                      <a:pt x="314" y="0"/>
                    </a:moveTo>
                    <a:lnTo>
                      <a:pt x="255" y="5"/>
                    </a:lnTo>
                    <a:lnTo>
                      <a:pt x="206" y="10"/>
                    </a:lnTo>
                    <a:lnTo>
                      <a:pt x="157" y="26"/>
                    </a:lnTo>
                    <a:lnTo>
                      <a:pt x="108" y="47"/>
                    </a:lnTo>
                    <a:lnTo>
                      <a:pt x="74" y="69"/>
                    </a:lnTo>
                    <a:lnTo>
                      <a:pt x="40" y="95"/>
                    </a:lnTo>
                    <a:lnTo>
                      <a:pt x="20" y="127"/>
                    </a:lnTo>
                    <a:lnTo>
                      <a:pt x="5" y="159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20" y="164"/>
                    </a:lnTo>
                    <a:lnTo>
                      <a:pt x="30" y="132"/>
                    </a:lnTo>
                    <a:lnTo>
                      <a:pt x="54" y="100"/>
                    </a:lnTo>
                    <a:lnTo>
                      <a:pt x="84" y="74"/>
                    </a:lnTo>
                    <a:lnTo>
                      <a:pt x="118" y="53"/>
                    </a:lnTo>
                    <a:lnTo>
                      <a:pt x="162" y="31"/>
                    </a:lnTo>
                    <a:lnTo>
                      <a:pt x="211" y="21"/>
                    </a:lnTo>
                    <a:lnTo>
                      <a:pt x="260" y="10"/>
                    </a:lnTo>
                    <a:lnTo>
                      <a:pt x="31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68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5" name="Freeform 464"/>
              <p:cNvSpPr>
                <a:spLocks/>
              </p:cNvSpPr>
              <p:nvPr/>
            </p:nvSpPr>
            <p:spPr bwMode="auto">
              <a:xfrm>
                <a:off x="1138" y="2275"/>
                <a:ext cx="299" cy="186"/>
              </a:xfrm>
              <a:custGeom>
                <a:avLst/>
                <a:gdLst>
                  <a:gd name="T0" fmla="*/ 299 w 299"/>
                  <a:gd name="T1" fmla="*/ 0 h 186"/>
                  <a:gd name="T2" fmla="*/ 245 w 299"/>
                  <a:gd name="T3" fmla="*/ 0 h 186"/>
                  <a:gd name="T4" fmla="*/ 196 w 299"/>
                  <a:gd name="T5" fmla="*/ 11 h 186"/>
                  <a:gd name="T6" fmla="*/ 147 w 299"/>
                  <a:gd name="T7" fmla="*/ 21 h 186"/>
                  <a:gd name="T8" fmla="*/ 103 w 299"/>
                  <a:gd name="T9" fmla="*/ 43 h 186"/>
                  <a:gd name="T10" fmla="*/ 69 w 299"/>
                  <a:gd name="T11" fmla="*/ 64 h 186"/>
                  <a:gd name="T12" fmla="*/ 39 w 299"/>
                  <a:gd name="T13" fmla="*/ 90 h 186"/>
                  <a:gd name="T14" fmla="*/ 15 w 299"/>
                  <a:gd name="T15" fmla="*/ 122 h 186"/>
                  <a:gd name="T16" fmla="*/ 5 w 299"/>
                  <a:gd name="T17" fmla="*/ 154 h 186"/>
                  <a:gd name="T18" fmla="*/ 0 w 299"/>
                  <a:gd name="T19" fmla="*/ 186 h 186"/>
                  <a:gd name="T20" fmla="*/ 15 w 299"/>
                  <a:gd name="T21" fmla="*/ 186 h 186"/>
                  <a:gd name="T22" fmla="*/ 20 w 299"/>
                  <a:gd name="T23" fmla="*/ 154 h 186"/>
                  <a:gd name="T24" fmla="*/ 30 w 299"/>
                  <a:gd name="T25" fmla="*/ 122 h 186"/>
                  <a:gd name="T26" fmla="*/ 49 w 299"/>
                  <a:gd name="T27" fmla="*/ 96 h 186"/>
                  <a:gd name="T28" fmla="*/ 79 w 299"/>
                  <a:gd name="T29" fmla="*/ 69 h 186"/>
                  <a:gd name="T30" fmla="*/ 113 w 299"/>
                  <a:gd name="T31" fmla="*/ 48 h 186"/>
                  <a:gd name="T32" fmla="*/ 157 w 299"/>
                  <a:gd name="T33" fmla="*/ 32 h 186"/>
                  <a:gd name="T34" fmla="*/ 201 w 299"/>
                  <a:gd name="T35" fmla="*/ 21 h 186"/>
                  <a:gd name="T36" fmla="*/ 250 w 299"/>
                  <a:gd name="T37" fmla="*/ 11 h 186"/>
                  <a:gd name="T38" fmla="*/ 299 w 299"/>
                  <a:gd name="T39" fmla="*/ 11 h 186"/>
                  <a:gd name="T40" fmla="*/ 299 w 299"/>
                  <a:gd name="T41" fmla="*/ 0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9" h="186">
                    <a:moveTo>
                      <a:pt x="299" y="0"/>
                    </a:moveTo>
                    <a:lnTo>
                      <a:pt x="245" y="0"/>
                    </a:lnTo>
                    <a:lnTo>
                      <a:pt x="196" y="11"/>
                    </a:lnTo>
                    <a:lnTo>
                      <a:pt x="147" y="21"/>
                    </a:lnTo>
                    <a:lnTo>
                      <a:pt x="103" y="43"/>
                    </a:lnTo>
                    <a:lnTo>
                      <a:pt x="69" y="64"/>
                    </a:lnTo>
                    <a:lnTo>
                      <a:pt x="39" y="90"/>
                    </a:lnTo>
                    <a:lnTo>
                      <a:pt x="15" y="122"/>
                    </a:lnTo>
                    <a:lnTo>
                      <a:pt x="5" y="154"/>
                    </a:lnTo>
                    <a:lnTo>
                      <a:pt x="0" y="186"/>
                    </a:lnTo>
                    <a:lnTo>
                      <a:pt x="15" y="186"/>
                    </a:lnTo>
                    <a:lnTo>
                      <a:pt x="20" y="154"/>
                    </a:lnTo>
                    <a:lnTo>
                      <a:pt x="30" y="122"/>
                    </a:lnTo>
                    <a:lnTo>
                      <a:pt x="49" y="96"/>
                    </a:lnTo>
                    <a:lnTo>
                      <a:pt x="79" y="69"/>
                    </a:lnTo>
                    <a:lnTo>
                      <a:pt x="113" y="48"/>
                    </a:lnTo>
                    <a:lnTo>
                      <a:pt x="157" y="32"/>
                    </a:lnTo>
                    <a:lnTo>
                      <a:pt x="201" y="21"/>
                    </a:lnTo>
                    <a:lnTo>
                      <a:pt x="250" y="11"/>
                    </a:lnTo>
                    <a:lnTo>
                      <a:pt x="299" y="11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5D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6" name="Freeform 465"/>
              <p:cNvSpPr>
                <a:spLocks/>
              </p:cNvSpPr>
              <p:nvPr/>
            </p:nvSpPr>
            <p:spPr bwMode="auto">
              <a:xfrm>
                <a:off x="1153" y="2286"/>
                <a:ext cx="284" cy="175"/>
              </a:xfrm>
              <a:custGeom>
                <a:avLst/>
                <a:gdLst>
                  <a:gd name="T0" fmla="*/ 284 w 284"/>
                  <a:gd name="T1" fmla="*/ 0 h 175"/>
                  <a:gd name="T2" fmla="*/ 235 w 284"/>
                  <a:gd name="T3" fmla="*/ 0 h 175"/>
                  <a:gd name="T4" fmla="*/ 186 w 284"/>
                  <a:gd name="T5" fmla="*/ 10 h 175"/>
                  <a:gd name="T6" fmla="*/ 142 w 284"/>
                  <a:gd name="T7" fmla="*/ 21 h 175"/>
                  <a:gd name="T8" fmla="*/ 98 w 284"/>
                  <a:gd name="T9" fmla="*/ 37 h 175"/>
                  <a:gd name="T10" fmla="*/ 64 w 284"/>
                  <a:gd name="T11" fmla="*/ 58 h 175"/>
                  <a:gd name="T12" fmla="*/ 34 w 284"/>
                  <a:gd name="T13" fmla="*/ 85 h 175"/>
                  <a:gd name="T14" fmla="*/ 15 w 284"/>
                  <a:gd name="T15" fmla="*/ 111 h 175"/>
                  <a:gd name="T16" fmla="*/ 5 w 284"/>
                  <a:gd name="T17" fmla="*/ 143 h 175"/>
                  <a:gd name="T18" fmla="*/ 0 w 284"/>
                  <a:gd name="T19" fmla="*/ 175 h 175"/>
                  <a:gd name="T20" fmla="*/ 15 w 284"/>
                  <a:gd name="T21" fmla="*/ 175 h 175"/>
                  <a:gd name="T22" fmla="*/ 19 w 284"/>
                  <a:gd name="T23" fmla="*/ 143 h 175"/>
                  <a:gd name="T24" fmla="*/ 29 w 284"/>
                  <a:gd name="T25" fmla="*/ 116 h 175"/>
                  <a:gd name="T26" fmla="*/ 49 w 284"/>
                  <a:gd name="T27" fmla="*/ 90 h 175"/>
                  <a:gd name="T28" fmla="*/ 78 w 284"/>
                  <a:gd name="T29" fmla="*/ 69 h 175"/>
                  <a:gd name="T30" fmla="*/ 108 w 284"/>
                  <a:gd name="T31" fmla="*/ 48 h 175"/>
                  <a:gd name="T32" fmla="*/ 147 w 284"/>
                  <a:gd name="T33" fmla="*/ 32 h 175"/>
                  <a:gd name="T34" fmla="*/ 191 w 284"/>
                  <a:gd name="T35" fmla="*/ 16 h 175"/>
                  <a:gd name="T36" fmla="*/ 235 w 284"/>
                  <a:gd name="T37" fmla="*/ 10 h 175"/>
                  <a:gd name="T38" fmla="*/ 284 w 284"/>
                  <a:gd name="T39" fmla="*/ 5 h 175"/>
                  <a:gd name="T40" fmla="*/ 284 w 284"/>
                  <a:gd name="T41" fmla="*/ 0 h 17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4" h="175">
                    <a:moveTo>
                      <a:pt x="284" y="0"/>
                    </a:moveTo>
                    <a:lnTo>
                      <a:pt x="235" y="0"/>
                    </a:lnTo>
                    <a:lnTo>
                      <a:pt x="186" y="10"/>
                    </a:lnTo>
                    <a:lnTo>
                      <a:pt x="142" y="21"/>
                    </a:lnTo>
                    <a:lnTo>
                      <a:pt x="98" y="37"/>
                    </a:lnTo>
                    <a:lnTo>
                      <a:pt x="64" y="58"/>
                    </a:lnTo>
                    <a:lnTo>
                      <a:pt x="34" y="85"/>
                    </a:lnTo>
                    <a:lnTo>
                      <a:pt x="15" y="111"/>
                    </a:lnTo>
                    <a:lnTo>
                      <a:pt x="5" y="143"/>
                    </a:lnTo>
                    <a:lnTo>
                      <a:pt x="0" y="175"/>
                    </a:lnTo>
                    <a:lnTo>
                      <a:pt x="15" y="175"/>
                    </a:lnTo>
                    <a:lnTo>
                      <a:pt x="19" y="143"/>
                    </a:lnTo>
                    <a:lnTo>
                      <a:pt x="29" y="116"/>
                    </a:lnTo>
                    <a:lnTo>
                      <a:pt x="49" y="90"/>
                    </a:lnTo>
                    <a:lnTo>
                      <a:pt x="78" y="69"/>
                    </a:lnTo>
                    <a:lnTo>
                      <a:pt x="108" y="48"/>
                    </a:lnTo>
                    <a:lnTo>
                      <a:pt x="147" y="32"/>
                    </a:lnTo>
                    <a:lnTo>
                      <a:pt x="191" y="16"/>
                    </a:lnTo>
                    <a:lnTo>
                      <a:pt x="235" y="10"/>
                    </a:lnTo>
                    <a:lnTo>
                      <a:pt x="284" y="5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53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7" name="Freeform 466"/>
              <p:cNvSpPr>
                <a:spLocks/>
              </p:cNvSpPr>
              <p:nvPr/>
            </p:nvSpPr>
            <p:spPr bwMode="auto">
              <a:xfrm>
                <a:off x="1168" y="2291"/>
                <a:ext cx="269" cy="170"/>
              </a:xfrm>
              <a:custGeom>
                <a:avLst/>
                <a:gdLst>
                  <a:gd name="T0" fmla="*/ 269 w 269"/>
                  <a:gd name="T1" fmla="*/ 0 h 170"/>
                  <a:gd name="T2" fmla="*/ 220 w 269"/>
                  <a:gd name="T3" fmla="*/ 5 h 170"/>
                  <a:gd name="T4" fmla="*/ 176 w 269"/>
                  <a:gd name="T5" fmla="*/ 11 h 170"/>
                  <a:gd name="T6" fmla="*/ 132 w 269"/>
                  <a:gd name="T7" fmla="*/ 27 h 170"/>
                  <a:gd name="T8" fmla="*/ 93 w 269"/>
                  <a:gd name="T9" fmla="*/ 43 h 170"/>
                  <a:gd name="T10" fmla="*/ 63 w 269"/>
                  <a:gd name="T11" fmla="*/ 64 h 170"/>
                  <a:gd name="T12" fmla="*/ 34 w 269"/>
                  <a:gd name="T13" fmla="*/ 85 h 170"/>
                  <a:gd name="T14" fmla="*/ 14 w 269"/>
                  <a:gd name="T15" fmla="*/ 111 h 170"/>
                  <a:gd name="T16" fmla="*/ 4 w 269"/>
                  <a:gd name="T17" fmla="*/ 138 h 170"/>
                  <a:gd name="T18" fmla="*/ 0 w 269"/>
                  <a:gd name="T19" fmla="*/ 170 h 170"/>
                  <a:gd name="T20" fmla="*/ 14 w 269"/>
                  <a:gd name="T21" fmla="*/ 170 h 170"/>
                  <a:gd name="T22" fmla="*/ 19 w 269"/>
                  <a:gd name="T23" fmla="*/ 138 h 170"/>
                  <a:gd name="T24" fmla="*/ 34 w 269"/>
                  <a:gd name="T25" fmla="*/ 106 h 170"/>
                  <a:gd name="T26" fmla="*/ 58 w 269"/>
                  <a:gd name="T27" fmla="*/ 80 h 170"/>
                  <a:gd name="T28" fmla="*/ 88 w 269"/>
                  <a:gd name="T29" fmla="*/ 58 h 170"/>
                  <a:gd name="T30" fmla="*/ 127 w 269"/>
                  <a:gd name="T31" fmla="*/ 37 h 170"/>
                  <a:gd name="T32" fmla="*/ 171 w 269"/>
                  <a:gd name="T33" fmla="*/ 21 h 170"/>
                  <a:gd name="T34" fmla="*/ 215 w 269"/>
                  <a:gd name="T35" fmla="*/ 16 h 170"/>
                  <a:gd name="T36" fmla="*/ 269 w 269"/>
                  <a:gd name="T37" fmla="*/ 11 h 170"/>
                  <a:gd name="T38" fmla="*/ 269 w 269"/>
                  <a:gd name="T39" fmla="*/ 0 h 17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9" h="170">
                    <a:moveTo>
                      <a:pt x="269" y="0"/>
                    </a:moveTo>
                    <a:lnTo>
                      <a:pt x="220" y="5"/>
                    </a:lnTo>
                    <a:lnTo>
                      <a:pt x="176" y="11"/>
                    </a:lnTo>
                    <a:lnTo>
                      <a:pt x="132" y="27"/>
                    </a:lnTo>
                    <a:lnTo>
                      <a:pt x="93" y="43"/>
                    </a:lnTo>
                    <a:lnTo>
                      <a:pt x="63" y="64"/>
                    </a:lnTo>
                    <a:lnTo>
                      <a:pt x="34" y="85"/>
                    </a:lnTo>
                    <a:lnTo>
                      <a:pt x="14" y="111"/>
                    </a:lnTo>
                    <a:lnTo>
                      <a:pt x="4" y="138"/>
                    </a:lnTo>
                    <a:lnTo>
                      <a:pt x="0" y="170"/>
                    </a:lnTo>
                    <a:lnTo>
                      <a:pt x="14" y="170"/>
                    </a:lnTo>
                    <a:lnTo>
                      <a:pt x="19" y="138"/>
                    </a:lnTo>
                    <a:lnTo>
                      <a:pt x="34" y="106"/>
                    </a:lnTo>
                    <a:lnTo>
                      <a:pt x="58" y="80"/>
                    </a:lnTo>
                    <a:lnTo>
                      <a:pt x="88" y="58"/>
                    </a:lnTo>
                    <a:lnTo>
                      <a:pt x="127" y="37"/>
                    </a:lnTo>
                    <a:lnTo>
                      <a:pt x="171" y="21"/>
                    </a:lnTo>
                    <a:lnTo>
                      <a:pt x="215" y="16"/>
                    </a:lnTo>
                    <a:lnTo>
                      <a:pt x="269" y="11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48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8" name="Freeform 467"/>
              <p:cNvSpPr>
                <a:spLocks/>
              </p:cNvSpPr>
              <p:nvPr/>
            </p:nvSpPr>
            <p:spPr bwMode="auto">
              <a:xfrm>
                <a:off x="1182" y="2302"/>
                <a:ext cx="255" cy="159"/>
              </a:xfrm>
              <a:custGeom>
                <a:avLst/>
                <a:gdLst>
                  <a:gd name="T0" fmla="*/ 255 w 255"/>
                  <a:gd name="T1" fmla="*/ 0 h 159"/>
                  <a:gd name="T2" fmla="*/ 201 w 255"/>
                  <a:gd name="T3" fmla="*/ 5 h 159"/>
                  <a:gd name="T4" fmla="*/ 157 w 255"/>
                  <a:gd name="T5" fmla="*/ 10 h 159"/>
                  <a:gd name="T6" fmla="*/ 113 w 255"/>
                  <a:gd name="T7" fmla="*/ 26 h 159"/>
                  <a:gd name="T8" fmla="*/ 74 w 255"/>
                  <a:gd name="T9" fmla="*/ 47 h 159"/>
                  <a:gd name="T10" fmla="*/ 44 w 255"/>
                  <a:gd name="T11" fmla="*/ 69 h 159"/>
                  <a:gd name="T12" fmla="*/ 20 w 255"/>
                  <a:gd name="T13" fmla="*/ 95 h 159"/>
                  <a:gd name="T14" fmla="*/ 5 w 255"/>
                  <a:gd name="T15" fmla="*/ 127 h 159"/>
                  <a:gd name="T16" fmla="*/ 0 w 255"/>
                  <a:gd name="T17" fmla="*/ 159 h 159"/>
                  <a:gd name="T18" fmla="*/ 15 w 255"/>
                  <a:gd name="T19" fmla="*/ 159 h 159"/>
                  <a:gd name="T20" fmla="*/ 20 w 255"/>
                  <a:gd name="T21" fmla="*/ 127 h 159"/>
                  <a:gd name="T22" fmla="*/ 35 w 255"/>
                  <a:gd name="T23" fmla="*/ 100 h 159"/>
                  <a:gd name="T24" fmla="*/ 54 w 255"/>
                  <a:gd name="T25" fmla="*/ 74 h 159"/>
                  <a:gd name="T26" fmla="*/ 84 w 255"/>
                  <a:gd name="T27" fmla="*/ 53 h 159"/>
                  <a:gd name="T28" fmla="*/ 123 w 255"/>
                  <a:gd name="T29" fmla="*/ 37 h 159"/>
                  <a:gd name="T30" fmla="*/ 162 w 255"/>
                  <a:gd name="T31" fmla="*/ 21 h 159"/>
                  <a:gd name="T32" fmla="*/ 206 w 255"/>
                  <a:gd name="T33" fmla="*/ 10 h 159"/>
                  <a:gd name="T34" fmla="*/ 255 w 255"/>
                  <a:gd name="T35" fmla="*/ 10 h 159"/>
                  <a:gd name="T36" fmla="*/ 255 w 255"/>
                  <a:gd name="T37" fmla="*/ 0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5" h="159">
                    <a:moveTo>
                      <a:pt x="255" y="0"/>
                    </a:moveTo>
                    <a:lnTo>
                      <a:pt x="201" y="5"/>
                    </a:lnTo>
                    <a:lnTo>
                      <a:pt x="157" y="10"/>
                    </a:lnTo>
                    <a:lnTo>
                      <a:pt x="113" y="26"/>
                    </a:lnTo>
                    <a:lnTo>
                      <a:pt x="74" y="47"/>
                    </a:lnTo>
                    <a:lnTo>
                      <a:pt x="44" y="69"/>
                    </a:lnTo>
                    <a:lnTo>
                      <a:pt x="20" y="95"/>
                    </a:lnTo>
                    <a:lnTo>
                      <a:pt x="5" y="127"/>
                    </a:lnTo>
                    <a:lnTo>
                      <a:pt x="0" y="159"/>
                    </a:lnTo>
                    <a:lnTo>
                      <a:pt x="15" y="159"/>
                    </a:lnTo>
                    <a:lnTo>
                      <a:pt x="20" y="127"/>
                    </a:lnTo>
                    <a:lnTo>
                      <a:pt x="35" y="100"/>
                    </a:lnTo>
                    <a:lnTo>
                      <a:pt x="54" y="74"/>
                    </a:lnTo>
                    <a:lnTo>
                      <a:pt x="84" y="53"/>
                    </a:lnTo>
                    <a:lnTo>
                      <a:pt x="123" y="37"/>
                    </a:lnTo>
                    <a:lnTo>
                      <a:pt x="162" y="21"/>
                    </a:lnTo>
                    <a:lnTo>
                      <a:pt x="206" y="10"/>
                    </a:lnTo>
                    <a:lnTo>
                      <a:pt x="255" y="1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3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9" name="Freeform 468"/>
              <p:cNvSpPr>
                <a:spLocks/>
              </p:cNvSpPr>
              <p:nvPr/>
            </p:nvSpPr>
            <p:spPr bwMode="auto">
              <a:xfrm>
                <a:off x="1197" y="2312"/>
                <a:ext cx="240" cy="149"/>
              </a:xfrm>
              <a:custGeom>
                <a:avLst/>
                <a:gdLst>
                  <a:gd name="T0" fmla="*/ 240 w 240"/>
                  <a:gd name="T1" fmla="*/ 0 h 149"/>
                  <a:gd name="T2" fmla="*/ 191 w 240"/>
                  <a:gd name="T3" fmla="*/ 0 h 149"/>
                  <a:gd name="T4" fmla="*/ 147 w 240"/>
                  <a:gd name="T5" fmla="*/ 11 h 149"/>
                  <a:gd name="T6" fmla="*/ 108 w 240"/>
                  <a:gd name="T7" fmla="*/ 27 h 149"/>
                  <a:gd name="T8" fmla="*/ 69 w 240"/>
                  <a:gd name="T9" fmla="*/ 43 h 149"/>
                  <a:gd name="T10" fmla="*/ 39 w 240"/>
                  <a:gd name="T11" fmla="*/ 64 h 149"/>
                  <a:gd name="T12" fmla="*/ 20 w 240"/>
                  <a:gd name="T13" fmla="*/ 90 h 149"/>
                  <a:gd name="T14" fmla="*/ 5 w 240"/>
                  <a:gd name="T15" fmla="*/ 117 h 149"/>
                  <a:gd name="T16" fmla="*/ 0 w 240"/>
                  <a:gd name="T17" fmla="*/ 149 h 149"/>
                  <a:gd name="T18" fmla="*/ 15 w 240"/>
                  <a:gd name="T19" fmla="*/ 149 h 149"/>
                  <a:gd name="T20" fmla="*/ 20 w 240"/>
                  <a:gd name="T21" fmla="*/ 122 h 149"/>
                  <a:gd name="T22" fmla="*/ 29 w 240"/>
                  <a:gd name="T23" fmla="*/ 96 h 149"/>
                  <a:gd name="T24" fmla="*/ 54 w 240"/>
                  <a:gd name="T25" fmla="*/ 69 h 149"/>
                  <a:gd name="T26" fmla="*/ 78 w 240"/>
                  <a:gd name="T27" fmla="*/ 48 h 149"/>
                  <a:gd name="T28" fmla="*/ 113 w 240"/>
                  <a:gd name="T29" fmla="*/ 32 h 149"/>
                  <a:gd name="T30" fmla="*/ 152 w 240"/>
                  <a:gd name="T31" fmla="*/ 22 h 149"/>
                  <a:gd name="T32" fmla="*/ 196 w 240"/>
                  <a:gd name="T33" fmla="*/ 11 h 149"/>
                  <a:gd name="T34" fmla="*/ 240 w 240"/>
                  <a:gd name="T35" fmla="*/ 11 h 149"/>
                  <a:gd name="T36" fmla="*/ 240 w 240"/>
                  <a:gd name="T37" fmla="*/ 0 h 1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0" h="149">
                    <a:moveTo>
                      <a:pt x="240" y="0"/>
                    </a:moveTo>
                    <a:lnTo>
                      <a:pt x="191" y="0"/>
                    </a:lnTo>
                    <a:lnTo>
                      <a:pt x="147" y="11"/>
                    </a:lnTo>
                    <a:lnTo>
                      <a:pt x="108" y="27"/>
                    </a:lnTo>
                    <a:lnTo>
                      <a:pt x="69" y="43"/>
                    </a:lnTo>
                    <a:lnTo>
                      <a:pt x="39" y="64"/>
                    </a:lnTo>
                    <a:lnTo>
                      <a:pt x="20" y="90"/>
                    </a:lnTo>
                    <a:lnTo>
                      <a:pt x="5" y="117"/>
                    </a:lnTo>
                    <a:lnTo>
                      <a:pt x="0" y="149"/>
                    </a:lnTo>
                    <a:lnTo>
                      <a:pt x="15" y="149"/>
                    </a:lnTo>
                    <a:lnTo>
                      <a:pt x="20" y="122"/>
                    </a:lnTo>
                    <a:lnTo>
                      <a:pt x="29" y="96"/>
                    </a:lnTo>
                    <a:lnTo>
                      <a:pt x="54" y="69"/>
                    </a:lnTo>
                    <a:lnTo>
                      <a:pt x="78" y="48"/>
                    </a:lnTo>
                    <a:lnTo>
                      <a:pt x="113" y="32"/>
                    </a:lnTo>
                    <a:lnTo>
                      <a:pt x="152" y="22"/>
                    </a:lnTo>
                    <a:lnTo>
                      <a:pt x="196" y="11"/>
                    </a:lnTo>
                    <a:lnTo>
                      <a:pt x="240" y="11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37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0" name="Freeform 469"/>
              <p:cNvSpPr>
                <a:spLocks/>
              </p:cNvSpPr>
              <p:nvPr/>
            </p:nvSpPr>
            <p:spPr bwMode="auto">
              <a:xfrm>
                <a:off x="1212" y="2323"/>
                <a:ext cx="225" cy="138"/>
              </a:xfrm>
              <a:custGeom>
                <a:avLst/>
                <a:gdLst>
                  <a:gd name="T0" fmla="*/ 225 w 225"/>
                  <a:gd name="T1" fmla="*/ 0 h 138"/>
                  <a:gd name="T2" fmla="*/ 181 w 225"/>
                  <a:gd name="T3" fmla="*/ 0 h 138"/>
                  <a:gd name="T4" fmla="*/ 137 w 225"/>
                  <a:gd name="T5" fmla="*/ 11 h 138"/>
                  <a:gd name="T6" fmla="*/ 98 w 225"/>
                  <a:gd name="T7" fmla="*/ 21 h 138"/>
                  <a:gd name="T8" fmla="*/ 63 w 225"/>
                  <a:gd name="T9" fmla="*/ 37 h 138"/>
                  <a:gd name="T10" fmla="*/ 39 w 225"/>
                  <a:gd name="T11" fmla="*/ 58 h 138"/>
                  <a:gd name="T12" fmla="*/ 14 w 225"/>
                  <a:gd name="T13" fmla="*/ 85 h 138"/>
                  <a:gd name="T14" fmla="*/ 5 w 225"/>
                  <a:gd name="T15" fmla="*/ 111 h 138"/>
                  <a:gd name="T16" fmla="*/ 0 w 225"/>
                  <a:gd name="T17" fmla="*/ 138 h 138"/>
                  <a:gd name="T18" fmla="*/ 14 w 225"/>
                  <a:gd name="T19" fmla="*/ 138 h 138"/>
                  <a:gd name="T20" fmla="*/ 19 w 225"/>
                  <a:gd name="T21" fmla="*/ 111 h 138"/>
                  <a:gd name="T22" fmla="*/ 29 w 225"/>
                  <a:gd name="T23" fmla="*/ 85 h 138"/>
                  <a:gd name="T24" fmla="*/ 49 w 225"/>
                  <a:gd name="T25" fmla="*/ 64 h 138"/>
                  <a:gd name="T26" fmla="*/ 73 w 225"/>
                  <a:gd name="T27" fmla="*/ 42 h 138"/>
                  <a:gd name="T28" fmla="*/ 108 w 225"/>
                  <a:gd name="T29" fmla="*/ 26 h 138"/>
                  <a:gd name="T30" fmla="*/ 142 w 225"/>
                  <a:gd name="T31" fmla="*/ 16 h 138"/>
                  <a:gd name="T32" fmla="*/ 181 w 225"/>
                  <a:gd name="T33" fmla="*/ 11 h 138"/>
                  <a:gd name="T34" fmla="*/ 225 w 225"/>
                  <a:gd name="T35" fmla="*/ 5 h 138"/>
                  <a:gd name="T36" fmla="*/ 225 w 225"/>
                  <a:gd name="T37" fmla="*/ 0 h 1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5" h="138">
                    <a:moveTo>
                      <a:pt x="225" y="0"/>
                    </a:moveTo>
                    <a:lnTo>
                      <a:pt x="181" y="0"/>
                    </a:lnTo>
                    <a:lnTo>
                      <a:pt x="137" y="11"/>
                    </a:lnTo>
                    <a:lnTo>
                      <a:pt x="98" y="21"/>
                    </a:lnTo>
                    <a:lnTo>
                      <a:pt x="63" y="37"/>
                    </a:lnTo>
                    <a:lnTo>
                      <a:pt x="39" y="58"/>
                    </a:lnTo>
                    <a:lnTo>
                      <a:pt x="14" y="85"/>
                    </a:lnTo>
                    <a:lnTo>
                      <a:pt x="5" y="111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19" y="111"/>
                    </a:lnTo>
                    <a:lnTo>
                      <a:pt x="29" y="85"/>
                    </a:lnTo>
                    <a:lnTo>
                      <a:pt x="49" y="64"/>
                    </a:lnTo>
                    <a:lnTo>
                      <a:pt x="73" y="42"/>
                    </a:lnTo>
                    <a:lnTo>
                      <a:pt x="108" y="26"/>
                    </a:lnTo>
                    <a:lnTo>
                      <a:pt x="142" y="16"/>
                    </a:lnTo>
                    <a:lnTo>
                      <a:pt x="181" y="11"/>
                    </a:lnTo>
                    <a:lnTo>
                      <a:pt x="225" y="5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30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1" name="Freeform 470"/>
              <p:cNvSpPr>
                <a:spLocks/>
              </p:cNvSpPr>
              <p:nvPr/>
            </p:nvSpPr>
            <p:spPr bwMode="auto">
              <a:xfrm>
                <a:off x="1226" y="2328"/>
                <a:ext cx="211" cy="133"/>
              </a:xfrm>
              <a:custGeom>
                <a:avLst/>
                <a:gdLst>
                  <a:gd name="T0" fmla="*/ 211 w 211"/>
                  <a:gd name="T1" fmla="*/ 0 h 133"/>
                  <a:gd name="T2" fmla="*/ 167 w 211"/>
                  <a:gd name="T3" fmla="*/ 6 h 133"/>
                  <a:gd name="T4" fmla="*/ 128 w 211"/>
                  <a:gd name="T5" fmla="*/ 11 h 133"/>
                  <a:gd name="T6" fmla="*/ 94 w 211"/>
                  <a:gd name="T7" fmla="*/ 21 h 133"/>
                  <a:gd name="T8" fmla="*/ 59 w 211"/>
                  <a:gd name="T9" fmla="*/ 37 h 133"/>
                  <a:gd name="T10" fmla="*/ 35 w 211"/>
                  <a:gd name="T11" fmla="*/ 59 h 133"/>
                  <a:gd name="T12" fmla="*/ 15 w 211"/>
                  <a:gd name="T13" fmla="*/ 80 h 133"/>
                  <a:gd name="T14" fmla="*/ 5 w 211"/>
                  <a:gd name="T15" fmla="*/ 106 h 133"/>
                  <a:gd name="T16" fmla="*/ 0 w 211"/>
                  <a:gd name="T17" fmla="*/ 133 h 133"/>
                  <a:gd name="T18" fmla="*/ 15 w 211"/>
                  <a:gd name="T19" fmla="*/ 133 h 133"/>
                  <a:gd name="T20" fmla="*/ 20 w 211"/>
                  <a:gd name="T21" fmla="*/ 106 h 133"/>
                  <a:gd name="T22" fmla="*/ 35 w 211"/>
                  <a:gd name="T23" fmla="*/ 80 h 133"/>
                  <a:gd name="T24" fmla="*/ 59 w 211"/>
                  <a:gd name="T25" fmla="*/ 59 h 133"/>
                  <a:gd name="T26" fmla="*/ 89 w 211"/>
                  <a:gd name="T27" fmla="*/ 37 h 133"/>
                  <a:gd name="T28" fmla="*/ 123 w 211"/>
                  <a:gd name="T29" fmla="*/ 21 h 133"/>
                  <a:gd name="T30" fmla="*/ 167 w 211"/>
                  <a:gd name="T31" fmla="*/ 16 h 133"/>
                  <a:gd name="T32" fmla="*/ 211 w 211"/>
                  <a:gd name="T33" fmla="*/ 11 h 133"/>
                  <a:gd name="T34" fmla="*/ 211 w 211"/>
                  <a:gd name="T35" fmla="*/ 0 h 1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1" h="133">
                    <a:moveTo>
                      <a:pt x="211" y="0"/>
                    </a:moveTo>
                    <a:lnTo>
                      <a:pt x="167" y="6"/>
                    </a:lnTo>
                    <a:lnTo>
                      <a:pt x="128" y="11"/>
                    </a:lnTo>
                    <a:lnTo>
                      <a:pt x="94" y="21"/>
                    </a:lnTo>
                    <a:lnTo>
                      <a:pt x="59" y="37"/>
                    </a:lnTo>
                    <a:lnTo>
                      <a:pt x="35" y="59"/>
                    </a:lnTo>
                    <a:lnTo>
                      <a:pt x="15" y="80"/>
                    </a:lnTo>
                    <a:lnTo>
                      <a:pt x="5" y="106"/>
                    </a:lnTo>
                    <a:lnTo>
                      <a:pt x="0" y="133"/>
                    </a:lnTo>
                    <a:lnTo>
                      <a:pt x="15" y="133"/>
                    </a:lnTo>
                    <a:lnTo>
                      <a:pt x="20" y="106"/>
                    </a:lnTo>
                    <a:lnTo>
                      <a:pt x="35" y="80"/>
                    </a:lnTo>
                    <a:lnTo>
                      <a:pt x="59" y="59"/>
                    </a:lnTo>
                    <a:lnTo>
                      <a:pt x="89" y="37"/>
                    </a:lnTo>
                    <a:lnTo>
                      <a:pt x="123" y="21"/>
                    </a:lnTo>
                    <a:lnTo>
                      <a:pt x="167" y="16"/>
                    </a:lnTo>
                    <a:lnTo>
                      <a:pt x="211" y="11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29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2" name="Freeform 471"/>
              <p:cNvSpPr>
                <a:spLocks/>
              </p:cNvSpPr>
              <p:nvPr/>
            </p:nvSpPr>
            <p:spPr bwMode="auto">
              <a:xfrm>
                <a:off x="1241" y="2339"/>
                <a:ext cx="196" cy="122"/>
              </a:xfrm>
              <a:custGeom>
                <a:avLst/>
                <a:gdLst>
                  <a:gd name="T0" fmla="*/ 196 w 196"/>
                  <a:gd name="T1" fmla="*/ 0 h 122"/>
                  <a:gd name="T2" fmla="*/ 152 w 196"/>
                  <a:gd name="T3" fmla="*/ 5 h 122"/>
                  <a:gd name="T4" fmla="*/ 108 w 196"/>
                  <a:gd name="T5" fmla="*/ 10 h 122"/>
                  <a:gd name="T6" fmla="*/ 74 w 196"/>
                  <a:gd name="T7" fmla="*/ 26 h 122"/>
                  <a:gd name="T8" fmla="*/ 44 w 196"/>
                  <a:gd name="T9" fmla="*/ 48 h 122"/>
                  <a:gd name="T10" fmla="*/ 20 w 196"/>
                  <a:gd name="T11" fmla="*/ 69 h 122"/>
                  <a:gd name="T12" fmla="*/ 5 w 196"/>
                  <a:gd name="T13" fmla="*/ 95 h 122"/>
                  <a:gd name="T14" fmla="*/ 0 w 196"/>
                  <a:gd name="T15" fmla="*/ 122 h 122"/>
                  <a:gd name="T16" fmla="*/ 15 w 196"/>
                  <a:gd name="T17" fmla="*/ 122 h 122"/>
                  <a:gd name="T18" fmla="*/ 20 w 196"/>
                  <a:gd name="T19" fmla="*/ 95 h 122"/>
                  <a:gd name="T20" fmla="*/ 34 w 196"/>
                  <a:gd name="T21" fmla="*/ 74 h 122"/>
                  <a:gd name="T22" fmla="*/ 54 w 196"/>
                  <a:gd name="T23" fmla="*/ 53 h 122"/>
                  <a:gd name="T24" fmla="*/ 83 w 196"/>
                  <a:gd name="T25" fmla="*/ 32 h 122"/>
                  <a:gd name="T26" fmla="*/ 118 w 196"/>
                  <a:gd name="T27" fmla="*/ 21 h 122"/>
                  <a:gd name="T28" fmla="*/ 152 w 196"/>
                  <a:gd name="T29" fmla="*/ 10 h 122"/>
                  <a:gd name="T30" fmla="*/ 196 w 196"/>
                  <a:gd name="T31" fmla="*/ 10 h 122"/>
                  <a:gd name="T32" fmla="*/ 196 w 196"/>
                  <a:gd name="T33" fmla="*/ 0 h 1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6" h="122">
                    <a:moveTo>
                      <a:pt x="196" y="0"/>
                    </a:moveTo>
                    <a:lnTo>
                      <a:pt x="152" y="5"/>
                    </a:lnTo>
                    <a:lnTo>
                      <a:pt x="108" y="10"/>
                    </a:lnTo>
                    <a:lnTo>
                      <a:pt x="74" y="26"/>
                    </a:lnTo>
                    <a:lnTo>
                      <a:pt x="44" y="48"/>
                    </a:lnTo>
                    <a:lnTo>
                      <a:pt x="20" y="69"/>
                    </a:lnTo>
                    <a:lnTo>
                      <a:pt x="5" y="95"/>
                    </a:lnTo>
                    <a:lnTo>
                      <a:pt x="0" y="122"/>
                    </a:lnTo>
                    <a:lnTo>
                      <a:pt x="15" y="122"/>
                    </a:lnTo>
                    <a:lnTo>
                      <a:pt x="20" y="95"/>
                    </a:lnTo>
                    <a:lnTo>
                      <a:pt x="34" y="74"/>
                    </a:lnTo>
                    <a:lnTo>
                      <a:pt x="54" y="53"/>
                    </a:lnTo>
                    <a:lnTo>
                      <a:pt x="83" y="32"/>
                    </a:lnTo>
                    <a:lnTo>
                      <a:pt x="118" y="21"/>
                    </a:lnTo>
                    <a:lnTo>
                      <a:pt x="152" y="10"/>
                    </a:lnTo>
                    <a:lnTo>
                      <a:pt x="196" y="1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23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3" name="Freeform 472"/>
              <p:cNvSpPr>
                <a:spLocks/>
              </p:cNvSpPr>
              <p:nvPr/>
            </p:nvSpPr>
            <p:spPr bwMode="auto">
              <a:xfrm>
                <a:off x="1256" y="2349"/>
                <a:ext cx="181" cy="112"/>
              </a:xfrm>
              <a:custGeom>
                <a:avLst/>
                <a:gdLst>
                  <a:gd name="T0" fmla="*/ 181 w 181"/>
                  <a:gd name="T1" fmla="*/ 0 h 112"/>
                  <a:gd name="T2" fmla="*/ 137 w 181"/>
                  <a:gd name="T3" fmla="*/ 0 h 112"/>
                  <a:gd name="T4" fmla="*/ 103 w 181"/>
                  <a:gd name="T5" fmla="*/ 11 h 112"/>
                  <a:gd name="T6" fmla="*/ 68 w 181"/>
                  <a:gd name="T7" fmla="*/ 22 h 112"/>
                  <a:gd name="T8" fmla="*/ 39 w 181"/>
                  <a:gd name="T9" fmla="*/ 43 h 112"/>
                  <a:gd name="T10" fmla="*/ 19 w 181"/>
                  <a:gd name="T11" fmla="*/ 64 h 112"/>
                  <a:gd name="T12" fmla="*/ 5 w 181"/>
                  <a:gd name="T13" fmla="*/ 85 h 112"/>
                  <a:gd name="T14" fmla="*/ 0 w 181"/>
                  <a:gd name="T15" fmla="*/ 112 h 112"/>
                  <a:gd name="T16" fmla="*/ 15 w 181"/>
                  <a:gd name="T17" fmla="*/ 112 h 112"/>
                  <a:gd name="T18" fmla="*/ 19 w 181"/>
                  <a:gd name="T19" fmla="*/ 91 h 112"/>
                  <a:gd name="T20" fmla="*/ 29 w 181"/>
                  <a:gd name="T21" fmla="*/ 64 h 112"/>
                  <a:gd name="T22" fmla="*/ 49 w 181"/>
                  <a:gd name="T23" fmla="*/ 48 h 112"/>
                  <a:gd name="T24" fmla="*/ 78 w 181"/>
                  <a:gd name="T25" fmla="*/ 32 h 112"/>
                  <a:gd name="T26" fmla="*/ 108 w 181"/>
                  <a:gd name="T27" fmla="*/ 16 h 112"/>
                  <a:gd name="T28" fmla="*/ 142 w 181"/>
                  <a:gd name="T29" fmla="*/ 11 h 112"/>
                  <a:gd name="T30" fmla="*/ 181 w 181"/>
                  <a:gd name="T31" fmla="*/ 11 h 112"/>
                  <a:gd name="T32" fmla="*/ 181 w 181"/>
                  <a:gd name="T33" fmla="*/ 0 h 1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1" h="112">
                    <a:moveTo>
                      <a:pt x="181" y="0"/>
                    </a:moveTo>
                    <a:lnTo>
                      <a:pt x="137" y="0"/>
                    </a:lnTo>
                    <a:lnTo>
                      <a:pt x="103" y="11"/>
                    </a:lnTo>
                    <a:lnTo>
                      <a:pt x="68" y="22"/>
                    </a:lnTo>
                    <a:lnTo>
                      <a:pt x="39" y="43"/>
                    </a:lnTo>
                    <a:lnTo>
                      <a:pt x="19" y="64"/>
                    </a:lnTo>
                    <a:lnTo>
                      <a:pt x="5" y="85"/>
                    </a:lnTo>
                    <a:lnTo>
                      <a:pt x="0" y="112"/>
                    </a:lnTo>
                    <a:lnTo>
                      <a:pt x="15" y="112"/>
                    </a:lnTo>
                    <a:lnTo>
                      <a:pt x="19" y="91"/>
                    </a:lnTo>
                    <a:lnTo>
                      <a:pt x="29" y="64"/>
                    </a:lnTo>
                    <a:lnTo>
                      <a:pt x="49" y="48"/>
                    </a:lnTo>
                    <a:lnTo>
                      <a:pt x="78" y="32"/>
                    </a:lnTo>
                    <a:lnTo>
                      <a:pt x="108" y="16"/>
                    </a:lnTo>
                    <a:lnTo>
                      <a:pt x="142" y="11"/>
                    </a:lnTo>
                    <a:lnTo>
                      <a:pt x="181" y="11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1E2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4" name="Freeform 473"/>
              <p:cNvSpPr>
                <a:spLocks/>
              </p:cNvSpPr>
              <p:nvPr/>
            </p:nvSpPr>
            <p:spPr bwMode="auto">
              <a:xfrm>
                <a:off x="1271" y="2360"/>
                <a:ext cx="166" cy="101"/>
              </a:xfrm>
              <a:custGeom>
                <a:avLst/>
                <a:gdLst>
                  <a:gd name="T0" fmla="*/ 166 w 166"/>
                  <a:gd name="T1" fmla="*/ 0 h 101"/>
                  <a:gd name="T2" fmla="*/ 127 w 166"/>
                  <a:gd name="T3" fmla="*/ 0 h 101"/>
                  <a:gd name="T4" fmla="*/ 93 w 166"/>
                  <a:gd name="T5" fmla="*/ 5 h 101"/>
                  <a:gd name="T6" fmla="*/ 63 w 166"/>
                  <a:gd name="T7" fmla="*/ 21 h 101"/>
                  <a:gd name="T8" fmla="*/ 34 w 166"/>
                  <a:gd name="T9" fmla="*/ 37 h 101"/>
                  <a:gd name="T10" fmla="*/ 14 w 166"/>
                  <a:gd name="T11" fmla="*/ 53 h 101"/>
                  <a:gd name="T12" fmla="*/ 4 w 166"/>
                  <a:gd name="T13" fmla="*/ 80 h 101"/>
                  <a:gd name="T14" fmla="*/ 0 w 166"/>
                  <a:gd name="T15" fmla="*/ 101 h 101"/>
                  <a:gd name="T16" fmla="*/ 14 w 166"/>
                  <a:gd name="T17" fmla="*/ 101 h 101"/>
                  <a:gd name="T18" fmla="*/ 19 w 166"/>
                  <a:gd name="T19" fmla="*/ 80 h 101"/>
                  <a:gd name="T20" fmla="*/ 29 w 166"/>
                  <a:gd name="T21" fmla="*/ 58 h 101"/>
                  <a:gd name="T22" fmla="*/ 49 w 166"/>
                  <a:gd name="T23" fmla="*/ 42 h 101"/>
                  <a:gd name="T24" fmla="*/ 73 w 166"/>
                  <a:gd name="T25" fmla="*/ 27 h 101"/>
                  <a:gd name="T26" fmla="*/ 98 w 166"/>
                  <a:gd name="T27" fmla="*/ 16 h 101"/>
                  <a:gd name="T28" fmla="*/ 132 w 166"/>
                  <a:gd name="T29" fmla="*/ 11 h 101"/>
                  <a:gd name="T30" fmla="*/ 166 w 166"/>
                  <a:gd name="T31" fmla="*/ 5 h 101"/>
                  <a:gd name="T32" fmla="*/ 166 w 166"/>
                  <a:gd name="T33" fmla="*/ 0 h 1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6" h="101">
                    <a:moveTo>
                      <a:pt x="166" y="0"/>
                    </a:moveTo>
                    <a:lnTo>
                      <a:pt x="127" y="0"/>
                    </a:lnTo>
                    <a:lnTo>
                      <a:pt x="93" y="5"/>
                    </a:lnTo>
                    <a:lnTo>
                      <a:pt x="63" y="21"/>
                    </a:lnTo>
                    <a:lnTo>
                      <a:pt x="34" y="37"/>
                    </a:lnTo>
                    <a:lnTo>
                      <a:pt x="14" y="53"/>
                    </a:lnTo>
                    <a:lnTo>
                      <a:pt x="4" y="80"/>
                    </a:lnTo>
                    <a:lnTo>
                      <a:pt x="0" y="101"/>
                    </a:lnTo>
                    <a:lnTo>
                      <a:pt x="14" y="101"/>
                    </a:lnTo>
                    <a:lnTo>
                      <a:pt x="19" y="80"/>
                    </a:lnTo>
                    <a:lnTo>
                      <a:pt x="29" y="58"/>
                    </a:lnTo>
                    <a:lnTo>
                      <a:pt x="49" y="42"/>
                    </a:lnTo>
                    <a:lnTo>
                      <a:pt x="73" y="27"/>
                    </a:lnTo>
                    <a:lnTo>
                      <a:pt x="98" y="16"/>
                    </a:lnTo>
                    <a:lnTo>
                      <a:pt x="132" y="11"/>
                    </a:lnTo>
                    <a:lnTo>
                      <a:pt x="166" y="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19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5" name="Freeform 474"/>
              <p:cNvSpPr>
                <a:spLocks/>
              </p:cNvSpPr>
              <p:nvPr/>
            </p:nvSpPr>
            <p:spPr bwMode="auto">
              <a:xfrm>
                <a:off x="1285" y="2365"/>
                <a:ext cx="152" cy="96"/>
              </a:xfrm>
              <a:custGeom>
                <a:avLst/>
                <a:gdLst>
                  <a:gd name="T0" fmla="*/ 152 w 152"/>
                  <a:gd name="T1" fmla="*/ 0 h 96"/>
                  <a:gd name="T2" fmla="*/ 118 w 152"/>
                  <a:gd name="T3" fmla="*/ 6 h 96"/>
                  <a:gd name="T4" fmla="*/ 84 w 152"/>
                  <a:gd name="T5" fmla="*/ 11 h 96"/>
                  <a:gd name="T6" fmla="*/ 59 w 152"/>
                  <a:gd name="T7" fmla="*/ 22 h 96"/>
                  <a:gd name="T8" fmla="*/ 35 w 152"/>
                  <a:gd name="T9" fmla="*/ 37 h 96"/>
                  <a:gd name="T10" fmla="*/ 15 w 152"/>
                  <a:gd name="T11" fmla="*/ 53 h 96"/>
                  <a:gd name="T12" fmla="*/ 5 w 152"/>
                  <a:gd name="T13" fmla="*/ 75 h 96"/>
                  <a:gd name="T14" fmla="*/ 0 w 152"/>
                  <a:gd name="T15" fmla="*/ 96 h 96"/>
                  <a:gd name="T16" fmla="*/ 15 w 152"/>
                  <a:gd name="T17" fmla="*/ 96 h 96"/>
                  <a:gd name="T18" fmla="*/ 20 w 152"/>
                  <a:gd name="T19" fmla="*/ 75 h 96"/>
                  <a:gd name="T20" fmla="*/ 35 w 152"/>
                  <a:gd name="T21" fmla="*/ 53 h 96"/>
                  <a:gd name="T22" fmla="*/ 54 w 152"/>
                  <a:gd name="T23" fmla="*/ 37 h 96"/>
                  <a:gd name="T24" fmla="*/ 84 w 152"/>
                  <a:gd name="T25" fmla="*/ 22 h 96"/>
                  <a:gd name="T26" fmla="*/ 113 w 152"/>
                  <a:gd name="T27" fmla="*/ 16 h 96"/>
                  <a:gd name="T28" fmla="*/ 152 w 152"/>
                  <a:gd name="T29" fmla="*/ 11 h 96"/>
                  <a:gd name="T30" fmla="*/ 152 w 152"/>
                  <a:gd name="T31" fmla="*/ 0 h 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2" h="96">
                    <a:moveTo>
                      <a:pt x="152" y="0"/>
                    </a:moveTo>
                    <a:lnTo>
                      <a:pt x="118" y="6"/>
                    </a:lnTo>
                    <a:lnTo>
                      <a:pt x="84" y="11"/>
                    </a:lnTo>
                    <a:lnTo>
                      <a:pt x="59" y="22"/>
                    </a:lnTo>
                    <a:lnTo>
                      <a:pt x="35" y="37"/>
                    </a:lnTo>
                    <a:lnTo>
                      <a:pt x="15" y="53"/>
                    </a:lnTo>
                    <a:lnTo>
                      <a:pt x="5" y="75"/>
                    </a:lnTo>
                    <a:lnTo>
                      <a:pt x="0" y="96"/>
                    </a:lnTo>
                    <a:lnTo>
                      <a:pt x="15" y="96"/>
                    </a:lnTo>
                    <a:lnTo>
                      <a:pt x="20" y="75"/>
                    </a:lnTo>
                    <a:lnTo>
                      <a:pt x="35" y="53"/>
                    </a:lnTo>
                    <a:lnTo>
                      <a:pt x="54" y="37"/>
                    </a:lnTo>
                    <a:lnTo>
                      <a:pt x="84" y="22"/>
                    </a:lnTo>
                    <a:lnTo>
                      <a:pt x="113" y="16"/>
                    </a:lnTo>
                    <a:lnTo>
                      <a:pt x="152" y="11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14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6" name="Freeform 475"/>
              <p:cNvSpPr>
                <a:spLocks/>
              </p:cNvSpPr>
              <p:nvPr/>
            </p:nvSpPr>
            <p:spPr bwMode="auto">
              <a:xfrm>
                <a:off x="1300" y="2376"/>
                <a:ext cx="137" cy="85"/>
              </a:xfrm>
              <a:custGeom>
                <a:avLst/>
                <a:gdLst>
                  <a:gd name="T0" fmla="*/ 137 w 137"/>
                  <a:gd name="T1" fmla="*/ 0 h 85"/>
                  <a:gd name="T2" fmla="*/ 98 w 137"/>
                  <a:gd name="T3" fmla="*/ 5 h 85"/>
                  <a:gd name="T4" fmla="*/ 69 w 137"/>
                  <a:gd name="T5" fmla="*/ 11 h 85"/>
                  <a:gd name="T6" fmla="*/ 39 w 137"/>
                  <a:gd name="T7" fmla="*/ 26 h 85"/>
                  <a:gd name="T8" fmla="*/ 20 w 137"/>
                  <a:gd name="T9" fmla="*/ 42 h 85"/>
                  <a:gd name="T10" fmla="*/ 5 w 137"/>
                  <a:gd name="T11" fmla="*/ 64 h 85"/>
                  <a:gd name="T12" fmla="*/ 0 w 137"/>
                  <a:gd name="T13" fmla="*/ 85 h 85"/>
                  <a:gd name="T14" fmla="*/ 15 w 137"/>
                  <a:gd name="T15" fmla="*/ 85 h 85"/>
                  <a:gd name="T16" fmla="*/ 20 w 137"/>
                  <a:gd name="T17" fmla="*/ 64 h 85"/>
                  <a:gd name="T18" fmla="*/ 29 w 137"/>
                  <a:gd name="T19" fmla="*/ 48 h 85"/>
                  <a:gd name="T20" fmla="*/ 49 w 137"/>
                  <a:gd name="T21" fmla="*/ 32 h 85"/>
                  <a:gd name="T22" fmla="*/ 73 w 137"/>
                  <a:gd name="T23" fmla="*/ 21 h 85"/>
                  <a:gd name="T24" fmla="*/ 103 w 137"/>
                  <a:gd name="T25" fmla="*/ 11 h 85"/>
                  <a:gd name="T26" fmla="*/ 137 w 137"/>
                  <a:gd name="T27" fmla="*/ 11 h 85"/>
                  <a:gd name="T28" fmla="*/ 137 w 137"/>
                  <a:gd name="T29" fmla="*/ 0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7" h="85">
                    <a:moveTo>
                      <a:pt x="137" y="0"/>
                    </a:moveTo>
                    <a:lnTo>
                      <a:pt x="98" y="5"/>
                    </a:lnTo>
                    <a:lnTo>
                      <a:pt x="69" y="11"/>
                    </a:lnTo>
                    <a:lnTo>
                      <a:pt x="39" y="26"/>
                    </a:lnTo>
                    <a:lnTo>
                      <a:pt x="20" y="42"/>
                    </a:lnTo>
                    <a:lnTo>
                      <a:pt x="5" y="64"/>
                    </a:lnTo>
                    <a:lnTo>
                      <a:pt x="0" y="85"/>
                    </a:lnTo>
                    <a:lnTo>
                      <a:pt x="15" y="85"/>
                    </a:lnTo>
                    <a:lnTo>
                      <a:pt x="20" y="64"/>
                    </a:lnTo>
                    <a:lnTo>
                      <a:pt x="29" y="48"/>
                    </a:lnTo>
                    <a:lnTo>
                      <a:pt x="49" y="32"/>
                    </a:lnTo>
                    <a:lnTo>
                      <a:pt x="73" y="21"/>
                    </a:lnTo>
                    <a:lnTo>
                      <a:pt x="103" y="11"/>
                    </a:lnTo>
                    <a:lnTo>
                      <a:pt x="137" y="11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10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7" name="Freeform 476"/>
              <p:cNvSpPr>
                <a:spLocks/>
              </p:cNvSpPr>
              <p:nvPr/>
            </p:nvSpPr>
            <p:spPr bwMode="auto">
              <a:xfrm>
                <a:off x="1315" y="2387"/>
                <a:ext cx="122" cy="74"/>
              </a:xfrm>
              <a:custGeom>
                <a:avLst/>
                <a:gdLst>
                  <a:gd name="T0" fmla="*/ 122 w 122"/>
                  <a:gd name="T1" fmla="*/ 0 h 74"/>
                  <a:gd name="T2" fmla="*/ 88 w 122"/>
                  <a:gd name="T3" fmla="*/ 0 h 74"/>
                  <a:gd name="T4" fmla="*/ 58 w 122"/>
                  <a:gd name="T5" fmla="*/ 10 h 74"/>
                  <a:gd name="T6" fmla="*/ 34 w 122"/>
                  <a:gd name="T7" fmla="*/ 21 h 74"/>
                  <a:gd name="T8" fmla="*/ 14 w 122"/>
                  <a:gd name="T9" fmla="*/ 37 h 74"/>
                  <a:gd name="T10" fmla="*/ 5 w 122"/>
                  <a:gd name="T11" fmla="*/ 53 h 74"/>
                  <a:gd name="T12" fmla="*/ 0 w 122"/>
                  <a:gd name="T13" fmla="*/ 74 h 74"/>
                  <a:gd name="T14" fmla="*/ 14 w 122"/>
                  <a:gd name="T15" fmla="*/ 74 h 74"/>
                  <a:gd name="T16" fmla="*/ 19 w 122"/>
                  <a:gd name="T17" fmla="*/ 58 h 74"/>
                  <a:gd name="T18" fmla="*/ 29 w 122"/>
                  <a:gd name="T19" fmla="*/ 42 h 74"/>
                  <a:gd name="T20" fmla="*/ 44 w 122"/>
                  <a:gd name="T21" fmla="*/ 26 h 74"/>
                  <a:gd name="T22" fmla="*/ 68 w 122"/>
                  <a:gd name="T23" fmla="*/ 15 h 74"/>
                  <a:gd name="T24" fmla="*/ 93 w 122"/>
                  <a:gd name="T25" fmla="*/ 10 h 74"/>
                  <a:gd name="T26" fmla="*/ 122 w 122"/>
                  <a:gd name="T27" fmla="*/ 10 h 74"/>
                  <a:gd name="T28" fmla="*/ 122 w 122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2" h="74">
                    <a:moveTo>
                      <a:pt x="122" y="0"/>
                    </a:moveTo>
                    <a:lnTo>
                      <a:pt x="88" y="0"/>
                    </a:lnTo>
                    <a:lnTo>
                      <a:pt x="58" y="10"/>
                    </a:lnTo>
                    <a:lnTo>
                      <a:pt x="34" y="21"/>
                    </a:lnTo>
                    <a:lnTo>
                      <a:pt x="14" y="37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19" y="58"/>
                    </a:lnTo>
                    <a:lnTo>
                      <a:pt x="29" y="42"/>
                    </a:lnTo>
                    <a:lnTo>
                      <a:pt x="44" y="26"/>
                    </a:lnTo>
                    <a:lnTo>
                      <a:pt x="68" y="15"/>
                    </a:lnTo>
                    <a:lnTo>
                      <a:pt x="93" y="10"/>
                    </a:lnTo>
                    <a:lnTo>
                      <a:pt x="122" y="1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C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8" name="Freeform 477"/>
              <p:cNvSpPr>
                <a:spLocks/>
              </p:cNvSpPr>
              <p:nvPr/>
            </p:nvSpPr>
            <p:spPr bwMode="auto">
              <a:xfrm>
                <a:off x="1329" y="2397"/>
                <a:ext cx="108" cy="64"/>
              </a:xfrm>
              <a:custGeom>
                <a:avLst/>
                <a:gdLst>
                  <a:gd name="T0" fmla="*/ 108 w 108"/>
                  <a:gd name="T1" fmla="*/ 0 h 64"/>
                  <a:gd name="T2" fmla="*/ 79 w 108"/>
                  <a:gd name="T3" fmla="*/ 0 h 64"/>
                  <a:gd name="T4" fmla="*/ 54 w 108"/>
                  <a:gd name="T5" fmla="*/ 5 h 64"/>
                  <a:gd name="T6" fmla="*/ 30 w 108"/>
                  <a:gd name="T7" fmla="*/ 16 h 64"/>
                  <a:gd name="T8" fmla="*/ 15 w 108"/>
                  <a:gd name="T9" fmla="*/ 32 h 64"/>
                  <a:gd name="T10" fmla="*/ 5 w 108"/>
                  <a:gd name="T11" fmla="*/ 48 h 64"/>
                  <a:gd name="T12" fmla="*/ 0 w 108"/>
                  <a:gd name="T13" fmla="*/ 64 h 64"/>
                  <a:gd name="T14" fmla="*/ 15 w 108"/>
                  <a:gd name="T15" fmla="*/ 64 h 64"/>
                  <a:gd name="T16" fmla="*/ 20 w 108"/>
                  <a:gd name="T17" fmla="*/ 48 h 64"/>
                  <a:gd name="T18" fmla="*/ 35 w 108"/>
                  <a:gd name="T19" fmla="*/ 32 h 64"/>
                  <a:gd name="T20" fmla="*/ 54 w 108"/>
                  <a:gd name="T21" fmla="*/ 16 h 64"/>
                  <a:gd name="T22" fmla="*/ 79 w 108"/>
                  <a:gd name="T23" fmla="*/ 11 h 64"/>
                  <a:gd name="T24" fmla="*/ 108 w 108"/>
                  <a:gd name="T25" fmla="*/ 5 h 64"/>
                  <a:gd name="T26" fmla="*/ 108 w 108"/>
                  <a:gd name="T27" fmla="*/ 0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64">
                    <a:moveTo>
                      <a:pt x="108" y="0"/>
                    </a:moveTo>
                    <a:lnTo>
                      <a:pt x="79" y="0"/>
                    </a:lnTo>
                    <a:lnTo>
                      <a:pt x="54" y="5"/>
                    </a:lnTo>
                    <a:lnTo>
                      <a:pt x="30" y="16"/>
                    </a:lnTo>
                    <a:lnTo>
                      <a:pt x="15" y="32"/>
                    </a:lnTo>
                    <a:lnTo>
                      <a:pt x="5" y="48"/>
                    </a:lnTo>
                    <a:lnTo>
                      <a:pt x="0" y="64"/>
                    </a:lnTo>
                    <a:lnTo>
                      <a:pt x="15" y="64"/>
                    </a:lnTo>
                    <a:lnTo>
                      <a:pt x="20" y="48"/>
                    </a:lnTo>
                    <a:lnTo>
                      <a:pt x="35" y="32"/>
                    </a:lnTo>
                    <a:lnTo>
                      <a:pt x="54" y="16"/>
                    </a:lnTo>
                    <a:lnTo>
                      <a:pt x="79" y="11"/>
                    </a:lnTo>
                    <a:lnTo>
                      <a:pt x="108" y="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80B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9" name="Freeform 478"/>
              <p:cNvSpPr>
                <a:spLocks/>
              </p:cNvSpPr>
              <p:nvPr/>
            </p:nvSpPr>
            <p:spPr bwMode="auto">
              <a:xfrm>
                <a:off x="1344" y="2402"/>
                <a:ext cx="93" cy="59"/>
              </a:xfrm>
              <a:custGeom>
                <a:avLst/>
                <a:gdLst>
                  <a:gd name="T0" fmla="*/ 93 w 93"/>
                  <a:gd name="T1" fmla="*/ 0 h 59"/>
                  <a:gd name="T2" fmla="*/ 64 w 93"/>
                  <a:gd name="T3" fmla="*/ 6 h 59"/>
                  <a:gd name="T4" fmla="*/ 39 w 93"/>
                  <a:gd name="T5" fmla="*/ 11 h 59"/>
                  <a:gd name="T6" fmla="*/ 20 w 93"/>
                  <a:gd name="T7" fmla="*/ 27 h 59"/>
                  <a:gd name="T8" fmla="*/ 5 w 93"/>
                  <a:gd name="T9" fmla="*/ 43 h 59"/>
                  <a:gd name="T10" fmla="*/ 0 w 93"/>
                  <a:gd name="T11" fmla="*/ 59 h 59"/>
                  <a:gd name="T12" fmla="*/ 15 w 93"/>
                  <a:gd name="T13" fmla="*/ 59 h 59"/>
                  <a:gd name="T14" fmla="*/ 20 w 93"/>
                  <a:gd name="T15" fmla="*/ 43 h 59"/>
                  <a:gd name="T16" fmla="*/ 29 w 93"/>
                  <a:gd name="T17" fmla="*/ 32 h 59"/>
                  <a:gd name="T18" fmla="*/ 49 w 93"/>
                  <a:gd name="T19" fmla="*/ 22 h 59"/>
                  <a:gd name="T20" fmla="*/ 69 w 93"/>
                  <a:gd name="T21" fmla="*/ 16 h 59"/>
                  <a:gd name="T22" fmla="*/ 93 w 93"/>
                  <a:gd name="T23" fmla="*/ 11 h 59"/>
                  <a:gd name="T24" fmla="*/ 93 w 93"/>
                  <a:gd name="T25" fmla="*/ 0 h 5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3" h="59">
                    <a:moveTo>
                      <a:pt x="93" y="0"/>
                    </a:moveTo>
                    <a:lnTo>
                      <a:pt x="64" y="6"/>
                    </a:lnTo>
                    <a:lnTo>
                      <a:pt x="39" y="11"/>
                    </a:lnTo>
                    <a:lnTo>
                      <a:pt x="20" y="27"/>
                    </a:lnTo>
                    <a:lnTo>
                      <a:pt x="5" y="43"/>
                    </a:lnTo>
                    <a:lnTo>
                      <a:pt x="0" y="59"/>
                    </a:lnTo>
                    <a:lnTo>
                      <a:pt x="15" y="59"/>
                    </a:lnTo>
                    <a:lnTo>
                      <a:pt x="20" y="43"/>
                    </a:lnTo>
                    <a:lnTo>
                      <a:pt x="29" y="32"/>
                    </a:lnTo>
                    <a:lnTo>
                      <a:pt x="49" y="22"/>
                    </a:lnTo>
                    <a:lnTo>
                      <a:pt x="69" y="16"/>
                    </a:lnTo>
                    <a:lnTo>
                      <a:pt x="93" y="1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5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0" name="Freeform 479"/>
              <p:cNvSpPr>
                <a:spLocks/>
              </p:cNvSpPr>
              <p:nvPr/>
            </p:nvSpPr>
            <p:spPr bwMode="auto">
              <a:xfrm>
                <a:off x="1359" y="2413"/>
                <a:ext cx="78" cy="48"/>
              </a:xfrm>
              <a:custGeom>
                <a:avLst/>
                <a:gdLst>
                  <a:gd name="T0" fmla="*/ 78 w 78"/>
                  <a:gd name="T1" fmla="*/ 0 h 48"/>
                  <a:gd name="T2" fmla="*/ 54 w 78"/>
                  <a:gd name="T3" fmla="*/ 5 h 48"/>
                  <a:gd name="T4" fmla="*/ 34 w 78"/>
                  <a:gd name="T5" fmla="*/ 11 h 48"/>
                  <a:gd name="T6" fmla="*/ 14 w 78"/>
                  <a:gd name="T7" fmla="*/ 21 h 48"/>
                  <a:gd name="T8" fmla="*/ 5 w 78"/>
                  <a:gd name="T9" fmla="*/ 32 h 48"/>
                  <a:gd name="T10" fmla="*/ 0 w 78"/>
                  <a:gd name="T11" fmla="*/ 48 h 48"/>
                  <a:gd name="T12" fmla="*/ 14 w 78"/>
                  <a:gd name="T13" fmla="*/ 48 h 48"/>
                  <a:gd name="T14" fmla="*/ 19 w 78"/>
                  <a:gd name="T15" fmla="*/ 32 h 48"/>
                  <a:gd name="T16" fmla="*/ 34 w 78"/>
                  <a:gd name="T17" fmla="*/ 21 h 48"/>
                  <a:gd name="T18" fmla="*/ 54 w 78"/>
                  <a:gd name="T19" fmla="*/ 11 h 48"/>
                  <a:gd name="T20" fmla="*/ 78 w 78"/>
                  <a:gd name="T21" fmla="*/ 11 h 48"/>
                  <a:gd name="T22" fmla="*/ 78 w 78"/>
                  <a:gd name="T23" fmla="*/ 0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48">
                    <a:moveTo>
                      <a:pt x="78" y="0"/>
                    </a:moveTo>
                    <a:lnTo>
                      <a:pt x="54" y="5"/>
                    </a:lnTo>
                    <a:lnTo>
                      <a:pt x="34" y="11"/>
                    </a:lnTo>
                    <a:lnTo>
                      <a:pt x="14" y="21"/>
                    </a:lnTo>
                    <a:lnTo>
                      <a:pt x="5" y="32"/>
                    </a:lnTo>
                    <a:lnTo>
                      <a:pt x="0" y="48"/>
                    </a:lnTo>
                    <a:lnTo>
                      <a:pt x="14" y="48"/>
                    </a:lnTo>
                    <a:lnTo>
                      <a:pt x="19" y="32"/>
                    </a:lnTo>
                    <a:lnTo>
                      <a:pt x="34" y="21"/>
                    </a:lnTo>
                    <a:lnTo>
                      <a:pt x="54" y="11"/>
                    </a:lnTo>
                    <a:lnTo>
                      <a:pt x="78" y="11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1" name="Freeform 480"/>
              <p:cNvSpPr>
                <a:spLocks/>
              </p:cNvSpPr>
              <p:nvPr/>
            </p:nvSpPr>
            <p:spPr bwMode="auto">
              <a:xfrm>
                <a:off x="1373" y="2424"/>
                <a:ext cx="64" cy="37"/>
              </a:xfrm>
              <a:custGeom>
                <a:avLst/>
                <a:gdLst>
                  <a:gd name="T0" fmla="*/ 64 w 64"/>
                  <a:gd name="T1" fmla="*/ 0 h 37"/>
                  <a:gd name="T2" fmla="*/ 40 w 64"/>
                  <a:gd name="T3" fmla="*/ 0 h 37"/>
                  <a:gd name="T4" fmla="*/ 20 w 64"/>
                  <a:gd name="T5" fmla="*/ 10 h 37"/>
                  <a:gd name="T6" fmla="*/ 5 w 64"/>
                  <a:gd name="T7" fmla="*/ 21 h 37"/>
                  <a:gd name="T8" fmla="*/ 0 w 64"/>
                  <a:gd name="T9" fmla="*/ 37 h 37"/>
                  <a:gd name="T10" fmla="*/ 15 w 64"/>
                  <a:gd name="T11" fmla="*/ 37 h 37"/>
                  <a:gd name="T12" fmla="*/ 20 w 64"/>
                  <a:gd name="T13" fmla="*/ 26 h 37"/>
                  <a:gd name="T14" fmla="*/ 30 w 64"/>
                  <a:gd name="T15" fmla="*/ 16 h 37"/>
                  <a:gd name="T16" fmla="*/ 45 w 64"/>
                  <a:gd name="T17" fmla="*/ 10 h 37"/>
                  <a:gd name="T18" fmla="*/ 64 w 64"/>
                  <a:gd name="T19" fmla="*/ 10 h 37"/>
                  <a:gd name="T20" fmla="*/ 64 w 64"/>
                  <a:gd name="T21" fmla="*/ 0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4" h="37">
                    <a:moveTo>
                      <a:pt x="64" y="0"/>
                    </a:moveTo>
                    <a:lnTo>
                      <a:pt x="40" y="0"/>
                    </a:lnTo>
                    <a:lnTo>
                      <a:pt x="20" y="10"/>
                    </a:lnTo>
                    <a:lnTo>
                      <a:pt x="5" y="21"/>
                    </a:lnTo>
                    <a:lnTo>
                      <a:pt x="0" y="37"/>
                    </a:lnTo>
                    <a:lnTo>
                      <a:pt x="15" y="37"/>
                    </a:lnTo>
                    <a:lnTo>
                      <a:pt x="20" y="26"/>
                    </a:lnTo>
                    <a:lnTo>
                      <a:pt x="30" y="16"/>
                    </a:lnTo>
                    <a:lnTo>
                      <a:pt x="45" y="10"/>
                    </a:lnTo>
                    <a:lnTo>
                      <a:pt x="64" y="1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2" name="Freeform 481"/>
              <p:cNvSpPr>
                <a:spLocks/>
              </p:cNvSpPr>
              <p:nvPr/>
            </p:nvSpPr>
            <p:spPr bwMode="auto">
              <a:xfrm>
                <a:off x="1388" y="2434"/>
                <a:ext cx="49" cy="27"/>
              </a:xfrm>
              <a:custGeom>
                <a:avLst/>
                <a:gdLst>
                  <a:gd name="T0" fmla="*/ 49 w 49"/>
                  <a:gd name="T1" fmla="*/ 0 h 27"/>
                  <a:gd name="T2" fmla="*/ 30 w 49"/>
                  <a:gd name="T3" fmla="*/ 0 h 27"/>
                  <a:gd name="T4" fmla="*/ 15 w 49"/>
                  <a:gd name="T5" fmla="*/ 6 h 27"/>
                  <a:gd name="T6" fmla="*/ 5 w 49"/>
                  <a:gd name="T7" fmla="*/ 16 h 27"/>
                  <a:gd name="T8" fmla="*/ 0 w 49"/>
                  <a:gd name="T9" fmla="*/ 27 h 27"/>
                  <a:gd name="T10" fmla="*/ 15 w 49"/>
                  <a:gd name="T11" fmla="*/ 27 h 27"/>
                  <a:gd name="T12" fmla="*/ 20 w 49"/>
                  <a:gd name="T13" fmla="*/ 16 h 27"/>
                  <a:gd name="T14" fmla="*/ 34 w 49"/>
                  <a:gd name="T15" fmla="*/ 11 h 27"/>
                  <a:gd name="T16" fmla="*/ 49 w 49"/>
                  <a:gd name="T17" fmla="*/ 6 h 27"/>
                  <a:gd name="T18" fmla="*/ 49 w 49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27">
                    <a:moveTo>
                      <a:pt x="49" y="0"/>
                    </a:moveTo>
                    <a:lnTo>
                      <a:pt x="30" y="0"/>
                    </a:lnTo>
                    <a:lnTo>
                      <a:pt x="15" y="6"/>
                    </a:lnTo>
                    <a:lnTo>
                      <a:pt x="5" y="16"/>
                    </a:lnTo>
                    <a:lnTo>
                      <a:pt x="0" y="27"/>
                    </a:lnTo>
                    <a:lnTo>
                      <a:pt x="15" y="27"/>
                    </a:lnTo>
                    <a:lnTo>
                      <a:pt x="20" y="16"/>
                    </a:lnTo>
                    <a:lnTo>
                      <a:pt x="34" y="11"/>
                    </a:lnTo>
                    <a:lnTo>
                      <a:pt x="49" y="6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3" name="Freeform 482"/>
              <p:cNvSpPr>
                <a:spLocks/>
              </p:cNvSpPr>
              <p:nvPr/>
            </p:nvSpPr>
            <p:spPr bwMode="auto">
              <a:xfrm>
                <a:off x="1403" y="2440"/>
                <a:ext cx="34" cy="21"/>
              </a:xfrm>
              <a:custGeom>
                <a:avLst/>
                <a:gdLst>
                  <a:gd name="T0" fmla="*/ 34 w 34"/>
                  <a:gd name="T1" fmla="*/ 0 h 21"/>
                  <a:gd name="T2" fmla="*/ 19 w 34"/>
                  <a:gd name="T3" fmla="*/ 5 h 21"/>
                  <a:gd name="T4" fmla="*/ 5 w 34"/>
                  <a:gd name="T5" fmla="*/ 10 h 21"/>
                  <a:gd name="T6" fmla="*/ 0 w 34"/>
                  <a:gd name="T7" fmla="*/ 21 h 21"/>
                  <a:gd name="T8" fmla="*/ 19 w 34"/>
                  <a:gd name="T9" fmla="*/ 21 h 21"/>
                  <a:gd name="T10" fmla="*/ 19 w 34"/>
                  <a:gd name="T11" fmla="*/ 16 h 21"/>
                  <a:gd name="T12" fmla="*/ 34 w 34"/>
                  <a:gd name="T13" fmla="*/ 10 h 21"/>
                  <a:gd name="T14" fmla="*/ 34 w 34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" h="21">
                    <a:moveTo>
                      <a:pt x="34" y="0"/>
                    </a:moveTo>
                    <a:lnTo>
                      <a:pt x="19" y="5"/>
                    </a:lnTo>
                    <a:lnTo>
                      <a:pt x="5" y="10"/>
                    </a:lnTo>
                    <a:lnTo>
                      <a:pt x="0" y="21"/>
                    </a:lnTo>
                    <a:lnTo>
                      <a:pt x="19" y="21"/>
                    </a:lnTo>
                    <a:lnTo>
                      <a:pt x="19" y="16"/>
                    </a:lnTo>
                    <a:lnTo>
                      <a:pt x="34" y="1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4" name="Freeform 483"/>
              <p:cNvSpPr>
                <a:spLocks/>
              </p:cNvSpPr>
              <p:nvPr/>
            </p:nvSpPr>
            <p:spPr bwMode="auto">
              <a:xfrm>
                <a:off x="1422" y="2450"/>
                <a:ext cx="15" cy="11"/>
              </a:xfrm>
              <a:custGeom>
                <a:avLst/>
                <a:gdLst>
                  <a:gd name="T0" fmla="*/ 15 w 15"/>
                  <a:gd name="T1" fmla="*/ 0 h 11"/>
                  <a:gd name="T2" fmla="*/ 0 w 15"/>
                  <a:gd name="T3" fmla="*/ 6 h 11"/>
                  <a:gd name="T4" fmla="*/ 0 w 15"/>
                  <a:gd name="T5" fmla="*/ 11 h 11"/>
                  <a:gd name="T6" fmla="*/ 15 w 15"/>
                  <a:gd name="T7" fmla="*/ 11 h 11"/>
                  <a:gd name="T8" fmla="*/ 15 w 15"/>
                  <a:gd name="T9" fmla="*/ 11 h 11"/>
                  <a:gd name="T10" fmla="*/ 15 w 15"/>
                  <a:gd name="T11" fmla="*/ 0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15" y="0"/>
                    </a:move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5" name="Freeform 484"/>
              <p:cNvSpPr>
                <a:spLocks/>
              </p:cNvSpPr>
              <p:nvPr/>
            </p:nvSpPr>
            <p:spPr bwMode="auto">
              <a:xfrm>
                <a:off x="927" y="2143"/>
                <a:ext cx="510" cy="318"/>
              </a:xfrm>
              <a:custGeom>
                <a:avLst/>
                <a:gdLst>
                  <a:gd name="T0" fmla="*/ 98 w 510"/>
                  <a:gd name="T1" fmla="*/ 318 h 318"/>
                  <a:gd name="T2" fmla="*/ 412 w 510"/>
                  <a:gd name="T3" fmla="*/ 318 h 318"/>
                  <a:gd name="T4" fmla="*/ 510 w 510"/>
                  <a:gd name="T5" fmla="*/ 159 h 318"/>
                  <a:gd name="T6" fmla="*/ 412 w 510"/>
                  <a:gd name="T7" fmla="*/ 0 h 318"/>
                  <a:gd name="T8" fmla="*/ 98 w 510"/>
                  <a:gd name="T9" fmla="*/ 0 h 318"/>
                  <a:gd name="T10" fmla="*/ 0 w 510"/>
                  <a:gd name="T11" fmla="*/ 159 h 318"/>
                  <a:gd name="T12" fmla="*/ 98 w 510"/>
                  <a:gd name="T13" fmla="*/ 318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0" h="318">
                    <a:moveTo>
                      <a:pt x="98" y="318"/>
                    </a:moveTo>
                    <a:lnTo>
                      <a:pt x="412" y="318"/>
                    </a:lnTo>
                    <a:lnTo>
                      <a:pt x="510" y="159"/>
                    </a:lnTo>
                    <a:lnTo>
                      <a:pt x="412" y="0"/>
                    </a:lnTo>
                    <a:lnTo>
                      <a:pt x="98" y="0"/>
                    </a:lnTo>
                    <a:lnTo>
                      <a:pt x="0" y="159"/>
                    </a:lnTo>
                    <a:lnTo>
                      <a:pt x="98" y="3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6" name="Freeform 485"/>
              <p:cNvSpPr>
                <a:spLocks/>
              </p:cNvSpPr>
              <p:nvPr/>
            </p:nvSpPr>
            <p:spPr bwMode="auto">
              <a:xfrm>
                <a:off x="927" y="2143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0 h 318"/>
                  <a:gd name="T6" fmla="*/ 314 w 510"/>
                  <a:gd name="T7" fmla="*/ 26 h 318"/>
                  <a:gd name="T8" fmla="*/ 255 w 510"/>
                  <a:gd name="T9" fmla="*/ 42 h 318"/>
                  <a:gd name="T10" fmla="*/ 201 w 510"/>
                  <a:gd name="T11" fmla="*/ 69 h 318"/>
                  <a:gd name="T12" fmla="*/ 147 w 510"/>
                  <a:gd name="T13" fmla="*/ 95 h 318"/>
                  <a:gd name="T14" fmla="*/ 103 w 510"/>
                  <a:gd name="T15" fmla="*/ 127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3 h 318"/>
                  <a:gd name="T22" fmla="*/ 5 w 510"/>
                  <a:gd name="T23" fmla="*/ 275 h 318"/>
                  <a:gd name="T24" fmla="*/ 0 w 510"/>
                  <a:gd name="T25" fmla="*/ 318 h 318"/>
                  <a:gd name="T26" fmla="*/ 0 w 510"/>
                  <a:gd name="T27" fmla="*/ 0 h 318"/>
                  <a:gd name="T28" fmla="*/ 510 w 510"/>
                  <a:gd name="T29" fmla="*/ 0 h 3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0"/>
                    </a:lnTo>
                    <a:lnTo>
                      <a:pt x="314" y="26"/>
                    </a:lnTo>
                    <a:lnTo>
                      <a:pt x="255" y="42"/>
                    </a:lnTo>
                    <a:lnTo>
                      <a:pt x="201" y="69"/>
                    </a:lnTo>
                    <a:lnTo>
                      <a:pt x="147" y="95"/>
                    </a:lnTo>
                    <a:lnTo>
                      <a:pt x="103" y="127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3"/>
                    </a:lnTo>
                    <a:lnTo>
                      <a:pt x="5" y="275"/>
                    </a:lnTo>
                    <a:lnTo>
                      <a:pt x="0" y="318"/>
                    </a:lnTo>
                    <a:lnTo>
                      <a:pt x="0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7" name="Freeform 486"/>
              <p:cNvSpPr>
                <a:spLocks/>
              </p:cNvSpPr>
              <p:nvPr/>
            </p:nvSpPr>
            <p:spPr bwMode="auto">
              <a:xfrm>
                <a:off x="927" y="2143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0 h 318"/>
                  <a:gd name="T6" fmla="*/ 314 w 510"/>
                  <a:gd name="T7" fmla="*/ 26 h 318"/>
                  <a:gd name="T8" fmla="*/ 255 w 510"/>
                  <a:gd name="T9" fmla="*/ 42 h 318"/>
                  <a:gd name="T10" fmla="*/ 201 w 510"/>
                  <a:gd name="T11" fmla="*/ 69 h 318"/>
                  <a:gd name="T12" fmla="*/ 147 w 510"/>
                  <a:gd name="T13" fmla="*/ 95 h 318"/>
                  <a:gd name="T14" fmla="*/ 103 w 510"/>
                  <a:gd name="T15" fmla="*/ 127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3 h 318"/>
                  <a:gd name="T22" fmla="*/ 5 w 510"/>
                  <a:gd name="T23" fmla="*/ 275 h 318"/>
                  <a:gd name="T24" fmla="*/ 0 w 510"/>
                  <a:gd name="T25" fmla="*/ 318 h 318"/>
                  <a:gd name="T26" fmla="*/ 15 w 510"/>
                  <a:gd name="T27" fmla="*/ 318 h 318"/>
                  <a:gd name="T28" fmla="*/ 20 w 510"/>
                  <a:gd name="T29" fmla="*/ 275 h 318"/>
                  <a:gd name="T30" fmla="*/ 35 w 510"/>
                  <a:gd name="T31" fmla="*/ 238 h 318"/>
                  <a:gd name="T32" fmla="*/ 54 w 510"/>
                  <a:gd name="T33" fmla="*/ 201 h 318"/>
                  <a:gd name="T34" fmla="*/ 84 w 510"/>
                  <a:gd name="T35" fmla="*/ 164 h 318"/>
                  <a:gd name="T36" fmla="*/ 118 w 510"/>
                  <a:gd name="T37" fmla="*/ 132 h 318"/>
                  <a:gd name="T38" fmla="*/ 162 w 510"/>
                  <a:gd name="T39" fmla="*/ 100 h 318"/>
                  <a:gd name="T40" fmla="*/ 206 w 510"/>
                  <a:gd name="T41" fmla="*/ 74 h 318"/>
                  <a:gd name="T42" fmla="*/ 260 w 510"/>
                  <a:gd name="T43" fmla="*/ 53 h 318"/>
                  <a:gd name="T44" fmla="*/ 319 w 510"/>
                  <a:gd name="T45" fmla="*/ 31 h 318"/>
                  <a:gd name="T46" fmla="*/ 383 w 510"/>
                  <a:gd name="T47" fmla="*/ 21 h 318"/>
                  <a:gd name="T48" fmla="*/ 442 w 510"/>
                  <a:gd name="T49" fmla="*/ 10 h 318"/>
                  <a:gd name="T50" fmla="*/ 510 w 510"/>
                  <a:gd name="T51" fmla="*/ 10 h 318"/>
                  <a:gd name="T52" fmla="*/ 510 w 510"/>
                  <a:gd name="T53" fmla="*/ 0 h 3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0"/>
                    </a:lnTo>
                    <a:lnTo>
                      <a:pt x="314" y="26"/>
                    </a:lnTo>
                    <a:lnTo>
                      <a:pt x="255" y="42"/>
                    </a:lnTo>
                    <a:lnTo>
                      <a:pt x="201" y="69"/>
                    </a:lnTo>
                    <a:lnTo>
                      <a:pt x="147" y="95"/>
                    </a:lnTo>
                    <a:lnTo>
                      <a:pt x="103" y="127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3"/>
                    </a:lnTo>
                    <a:lnTo>
                      <a:pt x="5" y="275"/>
                    </a:lnTo>
                    <a:lnTo>
                      <a:pt x="0" y="318"/>
                    </a:lnTo>
                    <a:lnTo>
                      <a:pt x="15" y="318"/>
                    </a:lnTo>
                    <a:lnTo>
                      <a:pt x="20" y="275"/>
                    </a:lnTo>
                    <a:lnTo>
                      <a:pt x="35" y="238"/>
                    </a:lnTo>
                    <a:lnTo>
                      <a:pt x="54" y="201"/>
                    </a:lnTo>
                    <a:lnTo>
                      <a:pt x="84" y="164"/>
                    </a:lnTo>
                    <a:lnTo>
                      <a:pt x="118" y="132"/>
                    </a:lnTo>
                    <a:lnTo>
                      <a:pt x="162" y="100"/>
                    </a:lnTo>
                    <a:lnTo>
                      <a:pt x="206" y="74"/>
                    </a:lnTo>
                    <a:lnTo>
                      <a:pt x="260" y="53"/>
                    </a:lnTo>
                    <a:lnTo>
                      <a:pt x="319" y="31"/>
                    </a:lnTo>
                    <a:lnTo>
                      <a:pt x="383" y="21"/>
                    </a:lnTo>
                    <a:lnTo>
                      <a:pt x="442" y="10"/>
                    </a:lnTo>
                    <a:lnTo>
                      <a:pt x="510" y="1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8" name="Freeform 487"/>
              <p:cNvSpPr>
                <a:spLocks/>
              </p:cNvSpPr>
              <p:nvPr/>
            </p:nvSpPr>
            <p:spPr bwMode="auto">
              <a:xfrm>
                <a:off x="942" y="2153"/>
                <a:ext cx="495" cy="308"/>
              </a:xfrm>
              <a:custGeom>
                <a:avLst/>
                <a:gdLst>
                  <a:gd name="T0" fmla="*/ 495 w 495"/>
                  <a:gd name="T1" fmla="*/ 0 h 308"/>
                  <a:gd name="T2" fmla="*/ 427 w 495"/>
                  <a:gd name="T3" fmla="*/ 0 h 308"/>
                  <a:gd name="T4" fmla="*/ 368 w 495"/>
                  <a:gd name="T5" fmla="*/ 11 h 308"/>
                  <a:gd name="T6" fmla="*/ 304 w 495"/>
                  <a:gd name="T7" fmla="*/ 21 h 308"/>
                  <a:gd name="T8" fmla="*/ 245 w 495"/>
                  <a:gd name="T9" fmla="*/ 43 h 308"/>
                  <a:gd name="T10" fmla="*/ 191 w 495"/>
                  <a:gd name="T11" fmla="*/ 64 h 308"/>
                  <a:gd name="T12" fmla="*/ 147 w 495"/>
                  <a:gd name="T13" fmla="*/ 90 h 308"/>
                  <a:gd name="T14" fmla="*/ 103 w 495"/>
                  <a:gd name="T15" fmla="*/ 122 h 308"/>
                  <a:gd name="T16" fmla="*/ 69 w 495"/>
                  <a:gd name="T17" fmla="*/ 154 h 308"/>
                  <a:gd name="T18" fmla="*/ 39 w 495"/>
                  <a:gd name="T19" fmla="*/ 191 h 308"/>
                  <a:gd name="T20" fmla="*/ 20 w 495"/>
                  <a:gd name="T21" fmla="*/ 228 h 308"/>
                  <a:gd name="T22" fmla="*/ 5 w 495"/>
                  <a:gd name="T23" fmla="*/ 265 h 308"/>
                  <a:gd name="T24" fmla="*/ 0 w 495"/>
                  <a:gd name="T25" fmla="*/ 308 h 308"/>
                  <a:gd name="T26" fmla="*/ 15 w 495"/>
                  <a:gd name="T27" fmla="*/ 308 h 308"/>
                  <a:gd name="T28" fmla="*/ 20 w 495"/>
                  <a:gd name="T29" fmla="*/ 265 h 308"/>
                  <a:gd name="T30" fmla="*/ 34 w 495"/>
                  <a:gd name="T31" fmla="*/ 223 h 308"/>
                  <a:gd name="T32" fmla="*/ 59 w 495"/>
                  <a:gd name="T33" fmla="*/ 186 h 308"/>
                  <a:gd name="T34" fmla="*/ 93 w 495"/>
                  <a:gd name="T35" fmla="*/ 149 h 308"/>
                  <a:gd name="T36" fmla="*/ 132 w 495"/>
                  <a:gd name="T37" fmla="*/ 112 h 308"/>
                  <a:gd name="T38" fmla="*/ 181 w 495"/>
                  <a:gd name="T39" fmla="*/ 80 h 308"/>
                  <a:gd name="T40" fmla="*/ 235 w 495"/>
                  <a:gd name="T41" fmla="*/ 59 h 308"/>
                  <a:gd name="T42" fmla="*/ 294 w 495"/>
                  <a:gd name="T43" fmla="*/ 37 h 308"/>
                  <a:gd name="T44" fmla="*/ 358 w 495"/>
                  <a:gd name="T45" fmla="*/ 21 h 308"/>
                  <a:gd name="T46" fmla="*/ 427 w 495"/>
                  <a:gd name="T47" fmla="*/ 11 h 308"/>
                  <a:gd name="T48" fmla="*/ 495 w 495"/>
                  <a:gd name="T49" fmla="*/ 11 h 308"/>
                  <a:gd name="T50" fmla="*/ 495 w 495"/>
                  <a:gd name="T51" fmla="*/ 0 h 30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95" h="308">
                    <a:moveTo>
                      <a:pt x="495" y="0"/>
                    </a:moveTo>
                    <a:lnTo>
                      <a:pt x="427" y="0"/>
                    </a:lnTo>
                    <a:lnTo>
                      <a:pt x="368" y="11"/>
                    </a:lnTo>
                    <a:lnTo>
                      <a:pt x="304" y="21"/>
                    </a:lnTo>
                    <a:lnTo>
                      <a:pt x="245" y="43"/>
                    </a:lnTo>
                    <a:lnTo>
                      <a:pt x="191" y="64"/>
                    </a:lnTo>
                    <a:lnTo>
                      <a:pt x="147" y="90"/>
                    </a:lnTo>
                    <a:lnTo>
                      <a:pt x="103" y="122"/>
                    </a:lnTo>
                    <a:lnTo>
                      <a:pt x="69" y="154"/>
                    </a:lnTo>
                    <a:lnTo>
                      <a:pt x="39" y="191"/>
                    </a:lnTo>
                    <a:lnTo>
                      <a:pt x="20" y="228"/>
                    </a:lnTo>
                    <a:lnTo>
                      <a:pt x="5" y="265"/>
                    </a:lnTo>
                    <a:lnTo>
                      <a:pt x="0" y="308"/>
                    </a:lnTo>
                    <a:lnTo>
                      <a:pt x="15" y="308"/>
                    </a:lnTo>
                    <a:lnTo>
                      <a:pt x="20" y="265"/>
                    </a:lnTo>
                    <a:lnTo>
                      <a:pt x="34" y="223"/>
                    </a:lnTo>
                    <a:lnTo>
                      <a:pt x="59" y="186"/>
                    </a:lnTo>
                    <a:lnTo>
                      <a:pt x="93" y="149"/>
                    </a:lnTo>
                    <a:lnTo>
                      <a:pt x="132" y="112"/>
                    </a:lnTo>
                    <a:lnTo>
                      <a:pt x="181" y="80"/>
                    </a:lnTo>
                    <a:lnTo>
                      <a:pt x="235" y="59"/>
                    </a:lnTo>
                    <a:lnTo>
                      <a:pt x="294" y="37"/>
                    </a:lnTo>
                    <a:lnTo>
                      <a:pt x="358" y="21"/>
                    </a:lnTo>
                    <a:lnTo>
                      <a:pt x="427" y="11"/>
                    </a:lnTo>
                    <a:lnTo>
                      <a:pt x="495" y="11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C5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9" name="Freeform 488"/>
              <p:cNvSpPr>
                <a:spLocks/>
              </p:cNvSpPr>
              <p:nvPr/>
            </p:nvSpPr>
            <p:spPr bwMode="auto">
              <a:xfrm>
                <a:off x="957" y="2164"/>
                <a:ext cx="480" cy="297"/>
              </a:xfrm>
              <a:custGeom>
                <a:avLst/>
                <a:gdLst>
                  <a:gd name="T0" fmla="*/ 480 w 480"/>
                  <a:gd name="T1" fmla="*/ 0 h 297"/>
                  <a:gd name="T2" fmla="*/ 412 w 480"/>
                  <a:gd name="T3" fmla="*/ 0 h 297"/>
                  <a:gd name="T4" fmla="*/ 343 w 480"/>
                  <a:gd name="T5" fmla="*/ 10 h 297"/>
                  <a:gd name="T6" fmla="*/ 279 w 480"/>
                  <a:gd name="T7" fmla="*/ 26 h 297"/>
                  <a:gd name="T8" fmla="*/ 220 w 480"/>
                  <a:gd name="T9" fmla="*/ 48 h 297"/>
                  <a:gd name="T10" fmla="*/ 166 w 480"/>
                  <a:gd name="T11" fmla="*/ 69 h 297"/>
                  <a:gd name="T12" fmla="*/ 117 w 480"/>
                  <a:gd name="T13" fmla="*/ 101 h 297"/>
                  <a:gd name="T14" fmla="*/ 78 w 480"/>
                  <a:gd name="T15" fmla="*/ 138 h 297"/>
                  <a:gd name="T16" fmla="*/ 44 w 480"/>
                  <a:gd name="T17" fmla="*/ 175 h 297"/>
                  <a:gd name="T18" fmla="*/ 19 w 480"/>
                  <a:gd name="T19" fmla="*/ 212 h 297"/>
                  <a:gd name="T20" fmla="*/ 5 w 480"/>
                  <a:gd name="T21" fmla="*/ 254 h 297"/>
                  <a:gd name="T22" fmla="*/ 0 w 480"/>
                  <a:gd name="T23" fmla="*/ 297 h 297"/>
                  <a:gd name="T24" fmla="*/ 15 w 480"/>
                  <a:gd name="T25" fmla="*/ 297 h 297"/>
                  <a:gd name="T26" fmla="*/ 19 w 480"/>
                  <a:gd name="T27" fmla="*/ 254 h 297"/>
                  <a:gd name="T28" fmla="*/ 34 w 480"/>
                  <a:gd name="T29" fmla="*/ 217 h 297"/>
                  <a:gd name="T30" fmla="*/ 59 w 480"/>
                  <a:gd name="T31" fmla="*/ 175 h 297"/>
                  <a:gd name="T32" fmla="*/ 88 w 480"/>
                  <a:gd name="T33" fmla="*/ 138 h 297"/>
                  <a:gd name="T34" fmla="*/ 127 w 480"/>
                  <a:gd name="T35" fmla="*/ 106 h 297"/>
                  <a:gd name="T36" fmla="*/ 176 w 480"/>
                  <a:gd name="T37" fmla="*/ 79 h 297"/>
                  <a:gd name="T38" fmla="*/ 230 w 480"/>
                  <a:gd name="T39" fmla="*/ 53 h 297"/>
                  <a:gd name="T40" fmla="*/ 284 w 480"/>
                  <a:gd name="T41" fmla="*/ 32 h 297"/>
                  <a:gd name="T42" fmla="*/ 348 w 480"/>
                  <a:gd name="T43" fmla="*/ 21 h 297"/>
                  <a:gd name="T44" fmla="*/ 412 w 480"/>
                  <a:gd name="T45" fmla="*/ 10 h 297"/>
                  <a:gd name="T46" fmla="*/ 480 w 480"/>
                  <a:gd name="T47" fmla="*/ 5 h 297"/>
                  <a:gd name="T48" fmla="*/ 480 w 480"/>
                  <a:gd name="T49" fmla="*/ 0 h 29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80" h="297">
                    <a:moveTo>
                      <a:pt x="480" y="0"/>
                    </a:moveTo>
                    <a:lnTo>
                      <a:pt x="412" y="0"/>
                    </a:lnTo>
                    <a:lnTo>
                      <a:pt x="343" y="10"/>
                    </a:lnTo>
                    <a:lnTo>
                      <a:pt x="279" y="26"/>
                    </a:lnTo>
                    <a:lnTo>
                      <a:pt x="220" y="48"/>
                    </a:lnTo>
                    <a:lnTo>
                      <a:pt x="166" y="69"/>
                    </a:lnTo>
                    <a:lnTo>
                      <a:pt x="117" y="101"/>
                    </a:lnTo>
                    <a:lnTo>
                      <a:pt x="78" y="138"/>
                    </a:lnTo>
                    <a:lnTo>
                      <a:pt x="44" y="175"/>
                    </a:lnTo>
                    <a:lnTo>
                      <a:pt x="19" y="212"/>
                    </a:lnTo>
                    <a:lnTo>
                      <a:pt x="5" y="254"/>
                    </a:lnTo>
                    <a:lnTo>
                      <a:pt x="0" y="297"/>
                    </a:lnTo>
                    <a:lnTo>
                      <a:pt x="15" y="297"/>
                    </a:lnTo>
                    <a:lnTo>
                      <a:pt x="19" y="254"/>
                    </a:lnTo>
                    <a:lnTo>
                      <a:pt x="34" y="217"/>
                    </a:lnTo>
                    <a:lnTo>
                      <a:pt x="59" y="175"/>
                    </a:lnTo>
                    <a:lnTo>
                      <a:pt x="88" y="138"/>
                    </a:lnTo>
                    <a:lnTo>
                      <a:pt x="127" y="106"/>
                    </a:lnTo>
                    <a:lnTo>
                      <a:pt x="176" y="79"/>
                    </a:lnTo>
                    <a:lnTo>
                      <a:pt x="230" y="53"/>
                    </a:lnTo>
                    <a:lnTo>
                      <a:pt x="284" y="32"/>
                    </a:lnTo>
                    <a:lnTo>
                      <a:pt x="348" y="21"/>
                    </a:lnTo>
                    <a:lnTo>
                      <a:pt x="412" y="10"/>
                    </a:lnTo>
                    <a:lnTo>
                      <a:pt x="480" y="5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B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0" name="Freeform 489"/>
              <p:cNvSpPr>
                <a:spLocks/>
              </p:cNvSpPr>
              <p:nvPr/>
            </p:nvSpPr>
            <p:spPr bwMode="auto">
              <a:xfrm>
                <a:off x="972" y="2169"/>
                <a:ext cx="465" cy="292"/>
              </a:xfrm>
              <a:custGeom>
                <a:avLst/>
                <a:gdLst>
                  <a:gd name="T0" fmla="*/ 465 w 465"/>
                  <a:gd name="T1" fmla="*/ 0 h 292"/>
                  <a:gd name="T2" fmla="*/ 397 w 465"/>
                  <a:gd name="T3" fmla="*/ 5 h 292"/>
                  <a:gd name="T4" fmla="*/ 333 w 465"/>
                  <a:gd name="T5" fmla="*/ 16 h 292"/>
                  <a:gd name="T6" fmla="*/ 269 w 465"/>
                  <a:gd name="T7" fmla="*/ 27 h 292"/>
                  <a:gd name="T8" fmla="*/ 215 w 465"/>
                  <a:gd name="T9" fmla="*/ 48 h 292"/>
                  <a:gd name="T10" fmla="*/ 161 w 465"/>
                  <a:gd name="T11" fmla="*/ 74 h 292"/>
                  <a:gd name="T12" fmla="*/ 112 w 465"/>
                  <a:gd name="T13" fmla="*/ 101 h 292"/>
                  <a:gd name="T14" fmla="*/ 73 w 465"/>
                  <a:gd name="T15" fmla="*/ 133 h 292"/>
                  <a:gd name="T16" fmla="*/ 44 w 465"/>
                  <a:gd name="T17" fmla="*/ 170 h 292"/>
                  <a:gd name="T18" fmla="*/ 19 w 465"/>
                  <a:gd name="T19" fmla="*/ 212 h 292"/>
                  <a:gd name="T20" fmla="*/ 4 w 465"/>
                  <a:gd name="T21" fmla="*/ 249 h 292"/>
                  <a:gd name="T22" fmla="*/ 0 w 465"/>
                  <a:gd name="T23" fmla="*/ 292 h 292"/>
                  <a:gd name="T24" fmla="*/ 14 w 465"/>
                  <a:gd name="T25" fmla="*/ 292 h 292"/>
                  <a:gd name="T26" fmla="*/ 19 w 465"/>
                  <a:gd name="T27" fmla="*/ 249 h 292"/>
                  <a:gd name="T28" fmla="*/ 34 w 465"/>
                  <a:gd name="T29" fmla="*/ 212 h 292"/>
                  <a:gd name="T30" fmla="*/ 58 w 465"/>
                  <a:gd name="T31" fmla="*/ 175 h 292"/>
                  <a:gd name="T32" fmla="*/ 88 w 465"/>
                  <a:gd name="T33" fmla="*/ 138 h 292"/>
                  <a:gd name="T34" fmla="*/ 127 w 465"/>
                  <a:gd name="T35" fmla="*/ 106 h 292"/>
                  <a:gd name="T36" fmla="*/ 171 w 465"/>
                  <a:gd name="T37" fmla="*/ 80 h 292"/>
                  <a:gd name="T38" fmla="*/ 220 w 465"/>
                  <a:gd name="T39" fmla="*/ 58 h 292"/>
                  <a:gd name="T40" fmla="*/ 279 w 465"/>
                  <a:gd name="T41" fmla="*/ 37 h 292"/>
                  <a:gd name="T42" fmla="*/ 338 w 465"/>
                  <a:gd name="T43" fmla="*/ 21 h 292"/>
                  <a:gd name="T44" fmla="*/ 401 w 465"/>
                  <a:gd name="T45" fmla="*/ 16 h 292"/>
                  <a:gd name="T46" fmla="*/ 465 w 465"/>
                  <a:gd name="T47" fmla="*/ 11 h 292"/>
                  <a:gd name="T48" fmla="*/ 465 w 465"/>
                  <a:gd name="T49" fmla="*/ 0 h 29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5" h="292">
                    <a:moveTo>
                      <a:pt x="465" y="0"/>
                    </a:moveTo>
                    <a:lnTo>
                      <a:pt x="397" y="5"/>
                    </a:lnTo>
                    <a:lnTo>
                      <a:pt x="333" y="16"/>
                    </a:lnTo>
                    <a:lnTo>
                      <a:pt x="269" y="27"/>
                    </a:lnTo>
                    <a:lnTo>
                      <a:pt x="215" y="48"/>
                    </a:lnTo>
                    <a:lnTo>
                      <a:pt x="161" y="74"/>
                    </a:lnTo>
                    <a:lnTo>
                      <a:pt x="112" y="101"/>
                    </a:lnTo>
                    <a:lnTo>
                      <a:pt x="73" y="133"/>
                    </a:lnTo>
                    <a:lnTo>
                      <a:pt x="44" y="170"/>
                    </a:lnTo>
                    <a:lnTo>
                      <a:pt x="19" y="212"/>
                    </a:lnTo>
                    <a:lnTo>
                      <a:pt x="4" y="249"/>
                    </a:lnTo>
                    <a:lnTo>
                      <a:pt x="0" y="292"/>
                    </a:lnTo>
                    <a:lnTo>
                      <a:pt x="14" y="292"/>
                    </a:lnTo>
                    <a:lnTo>
                      <a:pt x="19" y="249"/>
                    </a:lnTo>
                    <a:lnTo>
                      <a:pt x="34" y="212"/>
                    </a:lnTo>
                    <a:lnTo>
                      <a:pt x="58" y="175"/>
                    </a:lnTo>
                    <a:lnTo>
                      <a:pt x="88" y="138"/>
                    </a:lnTo>
                    <a:lnTo>
                      <a:pt x="127" y="106"/>
                    </a:lnTo>
                    <a:lnTo>
                      <a:pt x="171" y="80"/>
                    </a:lnTo>
                    <a:lnTo>
                      <a:pt x="220" y="58"/>
                    </a:lnTo>
                    <a:lnTo>
                      <a:pt x="279" y="37"/>
                    </a:lnTo>
                    <a:lnTo>
                      <a:pt x="338" y="21"/>
                    </a:lnTo>
                    <a:lnTo>
                      <a:pt x="401" y="16"/>
                    </a:lnTo>
                    <a:lnTo>
                      <a:pt x="465" y="11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B9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1" name="Freeform 490"/>
              <p:cNvSpPr>
                <a:spLocks/>
              </p:cNvSpPr>
              <p:nvPr/>
            </p:nvSpPr>
            <p:spPr bwMode="auto">
              <a:xfrm>
                <a:off x="986" y="2180"/>
                <a:ext cx="451" cy="281"/>
              </a:xfrm>
              <a:custGeom>
                <a:avLst/>
                <a:gdLst>
                  <a:gd name="T0" fmla="*/ 451 w 451"/>
                  <a:gd name="T1" fmla="*/ 0 h 281"/>
                  <a:gd name="T2" fmla="*/ 387 w 451"/>
                  <a:gd name="T3" fmla="*/ 5 h 281"/>
                  <a:gd name="T4" fmla="*/ 324 w 451"/>
                  <a:gd name="T5" fmla="*/ 10 h 281"/>
                  <a:gd name="T6" fmla="*/ 265 w 451"/>
                  <a:gd name="T7" fmla="*/ 26 h 281"/>
                  <a:gd name="T8" fmla="*/ 206 w 451"/>
                  <a:gd name="T9" fmla="*/ 47 h 281"/>
                  <a:gd name="T10" fmla="*/ 157 w 451"/>
                  <a:gd name="T11" fmla="*/ 69 h 281"/>
                  <a:gd name="T12" fmla="*/ 113 w 451"/>
                  <a:gd name="T13" fmla="*/ 95 h 281"/>
                  <a:gd name="T14" fmla="*/ 74 w 451"/>
                  <a:gd name="T15" fmla="*/ 127 h 281"/>
                  <a:gd name="T16" fmla="*/ 44 w 451"/>
                  <a:gd name="T17" fmla="*/ 164 h 281"/>
                  <a:gd name="T18" fmla="*/ 20 w 451"/>
                  <a:gd name="T19" fmla="*/ 201 h 281"/>
                  <a:gd name="T20" fmla="*/ 5 w 451"/>
                  <a:gd name="T21" fmla="*/ 238 h 281"/>
                  <a:gd name="T22" fmla="*/ 0 w 451"/>
                  <a:gd name="T23" fmla="*/ 281 h 281"/>
                  <a:gd name="T24" fmla="*/ 15 w 451"/>
                  <a:gd name="T25" fmla="*/ 281 h 281"/>
                  <a:gd name="T26" fmla="*/ 20 w 451"/>
                  <a:gd name="T27" fmla="*/ 244 h 281"/>
                  <a:gd name="T28" fmla="*/ 35 w 451"/>
                  <a:gd name="T29" fmla="*/ 207 h 281"/>
                  <a:gd name="T30" fmla="*/ 54 w 451"/>
                  <a:gd name="T31" fmla="*/ 169 h 281"/>
                  <a:gd name="T32" fmla="*/ 84 w 451"/>
                  <a:gd name="T33" fmla="*/ 132 h 281"/>
                  <a:gd name="T34" fmla="*/ 123 w 451"/>
                  <a:gd name="T35" fmla="*/ 106 h 281"/>
                  <a:gd name="T36" fmla="*/ 167 w 451"/>
                  <a:gd name="T37" fmla="*/ 74 h 281"/>
                  <a:gd name="T38" fmla="*/ 216 w 451"/>
                  <a:gd name="T39" fmla="*/ 53 h 281"/>
                  <a:gd name="T40" fmla="*/ 270 w 451"/>
                  <a:gd name="T41" fmla="*/ 37 h 281"/>
                  <a:gd name="T42" fmla="*/ 329 w 451"/>
                  <a:gd name="T43" fmla="*/ 21 h 281"/>
                  <a:gd name="T44" fmla="*/ 387 w 451"/>
                  <a:gd name="T45" fmla="*/ 10 h 281"/>
                  <a:gd name="T46" fmla="*/ 451 w 451"/>
                  <a:gd name="T47" fmla="*/ 10 h 281"/>
                  <a:gd name="T48" fmla="*/ 451 w 451"/>
                  <a:gd name="T49" fmla="*/ 0 h 2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1" h="281">
                    <a:moveTo>
                      <a:pt x="451" y="0"/>
                    </a:moveTo>
                    <a:lnTo>
                      <a:pt x="387" y="5"/>
                    </a:lnTo>
                    <a:lnTo>
                      <a:pt x="324" y="10"/>
                    </a:lnTo>
                    <a:lnTo>
                      <a:pt x="265" y="26"/>
                    </a:lnTo>
                    <a:lnTo>
                      <a:pt x="206" y="47"/>
                    </a:lnTo>
                    <a:lnTo>
                      <a:pt x="157" y="69"/>
                    </a:lnTo>
                    <a:lnTo>
                      <a:pt x="113" y="95"/>
                    </a:lnTo>
                    <a:lnTo>
                      <a:pt x="74" y="127"/>
                    </a:lnTo>
                    <a:lnTo>
                      <a:pt x="44" y="164"/>
                    </a:lnTo>
                    <a:lnTo>
                      <a:pt x="20" y="201"/>
                    </a:lnTo>
                    <a:lnTo>
                      <a:pt x="5" y="238"/>
                    </a:lnTo>
                    <a:lnTo>
                      <a:pt x="0" y="281"/>
                    </a:lnTo>
                    <a:lnTo>
                      <a:pt x="15" y="281"/>
                    </a:lnTo>
                    <a:lnTo>
                      <a:pt x="20" y="244"/>
                    </a:lnTo>
                    <a:lnTo>
                      <a:pt x="35" y="207"/>
                    </a:lnTo>
                    <a:lnTo>
                      <a:pt x="54" y="169"/>
                    </a:lnTo>
                    <a:lnTo>
                      <a:pt x="84" y="132"/>
                    </a:lnTo>
                    <a:lnTo>
                      <a:pt x="123" y="106"/>
                    </a:lnTo>
                    <a:lnTo>
                      <a:pt x="167" y="74"/>
                    </a:lnTo>
                    <a:lnTo>
                      <a:pt x="216" y="53"/>
                    </a:lnTo>
                    <a:lnTo>
                      <a:pt x="270" y="37"/>
                    </a:lnTo>
                    <a:lnTo>
                      <a:pt x="329" y="21"/>
                    </a:lnTo>
                    <a:lnTo>
                      <a:pt x="387" y="10"/>
                    </a:lnTo>
                    <a:lnTo>
                      <a:pt x="451" y="10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2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2" name="Freeform 491"/>
              <p:cNvSpPr>
                <a:spLocks/>
              </p:cNvSpPr>
              <p:nvPr/>
            </p:nvSpPr>
            <p:spPr bwMode="auto">
              <a:xfrm>
                <a:off x="1001" y="2190"/>
                <a:ext cx="436" cy="271"/>
              </a:xfrm>
              <a:custGeom>
                <a:avLst/>
                <a:gdLst>
                  <a:gd name="T0" fmla="*/ 436 w 436"/>
                  <a:gd name="T1" fmla="*/ 0 h 271"/>
                  <a:gd name="T2" fmla="*/ 372 w 436"/>
                  <a:gd name="T3" fmla="*/ 0 h 271"/>
                  <a:gd name="T4" fmla="*/ 314 w 436"/>
                  <a:gd name="T5" fmla="*/ 11 h 271"/>
                  <a:gd name="T6" fmla="*/ 255 w 436"/>
                  <a:gd name="T7" fmla="*/ 27 h 271"/>
                  <a:gd name="T8" fmla="*/ 201 w 436"/>
                  <a:gd name="T9" fmla="*/ 43 h 271"/>
                  <a:gd name="T10" fmla="*/ 152 w 436"/>
                  <a:gd name="T11" fmla="*/ 64 h 271"/>
                  <a:gd name="T12" fmla="*/ 108 w 436"/>
                  <a:gd name="T13" fmla="*/ 96 h 271"/>
                  <a:gd name="T14" fmla="*/ 69 w 436"/>
                  <a:gd name="T15" fmla="*/ 122 h 271"/>
                  <a:gd name="T16" fmla="*/ 39 w 436"/>
                  <a:gd name="T17" fmla="*/ 159 h 271"/>
                  <a:gd name="T18" fmla="*/ 20 w 436"/>
                  <a:gd name="T19" fmla="*/ 197 h 271"/>
                  <a:gd name="T20" fmla="*/ 5 w 436"/>
                  <a:gd name="T21" fmla="*/ 234 h 271"/>
                  <a:gd name="T22" fmla="*/ 0 w 436"/>
                  <a:gd name="T23" fmla="*/ 271 h 271"/>
                  <a:gd name="T24" fmla="*/ 15 w 436"/>
                  <a:gd name="T25" fmla="*/ 271 h 271"/>
                  <a:gd name="T26" fmla="*/ 20 w 436"/>
                  <a:gd name="T27" fmla="*/ 234 h 271"/>
                  <a:gd name="T28" fmla="*/ 34 w 436"/>
                  <a:gd name="T29" fmla="*/ 197 h 271"/>
                  <a:gd name="T30" fmla="*/ 54 w 436"/>
                  <a:gd name="T31" fmla="*/ 159 h 271"/>
                  <a:gd name="T32" fmla="*/ 83 w 436"/>
                  <a:gd name="T33" fmla="*/ 128 h 271"/>
                  <a:gd name="T34" fmla="*/ 118 w 436"/>
                  <a:gd name="T35" fmla="*/ 101 h 271"/>
                  <a:gd name="T36" fmla="*/ 162 w 436"/>
                  <a:gd name="T37" fmla="*/ 75 h 271"/>
                  <a:gd name="T38" fmla="*/ 206 w 436"/>
                  <a:gd name="T39" fmla="*/ 53 h 271"/>
                  <a:gd name="T40" fmla="*/ 260 w 436"/>
                  <a:gd name="T41" fmla="*/ 32 h 271"/>
                  <a:gd name="T42" fmla="*/ 319 w 436"/>
                  <a:gd name="T43" fmla="*/ 22 h 271"/>
                  <a:gd name="T44" fmla="*/ 372 w 436"/>
                  <a:gd name="T45" fmla="*/ 11 h 271"/>
                  <a:gd name="T46" fmla="*/ 436 w 436"/>
                  <a:gd name="T47" fmla="*/ 11 h 271"/>
                  <a:gd name="T48" fmla="*/ 436 w 436"/>
                  <a:gd name="T49" fmla="*/ 0 h 2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36" h="271">
                    <a:moveTo>
                      <a:pt x="436" y="0"/>
                    </a:moveTo>
                    <a:lnTo>
                      <a:pt x="372" y="0"/>
                    </a:lnTo>
                    <a:lnTo>
                      <a:pt x="314" y="11"/>
                    </a:lnTo>
                    <a:lnTo>
                      <a:pt x="255" y="27"/>
                    </a:lnTo>
                    <a:lnTo>
                      <a:pt x="201" y="43"/>
                    </a:lnTo>
                    <a:lnTo>
                      <a:pt x="152" y="64"/>
                    </a:lnTo>
                    <a:lnTo>
                      <a:pt x="108" y="96"/>
                    </a:lnTo>
                    <a:lnTo>
                      <a:pt x="69" y="122"/>
                    </a:lnTo>
                    <a:lnTo>
                      <a:pt x="39" y="159"/>
                    </a:lnTo>
                    <a:lnTo>
                      <a:pt x="20" y="197"/>
                    </a:lnTo>
                    <a:lnTo>
                      <a:pt x="5" y="234"/>
                    </a:lnTo>
                    <a:lnTo>
                      <a:pt x="0" y="271"/>
                    </a:lnTo>
                    <a:lnTo>
                      <a:pt x="15" y="271"/>
                    </a:lnTo>
                    <a:lnTo>
                      <a:pt x="20" y="234"/>
                    </a:lnTo>
                    <a:lnTo>
                      <a:pt x="34" y="197"/>
                    </a:lnTo>
                    <a:lnTo>
                      <a:pt x="54" y="159"/>
                    </a:lnTo>
                    <a:lnTo>
                      <a:pt x="83" y="128"/>
                    </a:lnTo>
                    <a:lnTo>
                      <a:pt x="118" y="101"/>
                    </a:lnTo>
                    <a:lnTo>
                      <a:pt x="162" y="75"/>
                    </a:lnTo>
                    <a:lnTo>
                      <a:pt x="206" y="53"/>
                    </a:lnTo>
                    <a:lnTo>
                      <a:pt x="260" y="32"/>
                    </a:lnTo>
                    <a:lnTo>
                      <a:pt x="319" y="22"/>
                    </a:lnTo>
                    <a:lnTo>
                      <a:pt x="372" y="11"/>
                    </a:lnTo>
                    <a:lnTo>
                      <a:pt x="436" y="11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rgbClr val="AB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3" name="Freeform 492"/>
              <p:cNvSpPr>
                <a:spLocks/>
              </p:cNvSpPr>
              <p:nvPr/>
            </p:nvSpPr>
            <p:spPr bwMode="auto">
              <a:xfrm>
                <a:off x="1016" y="2201"/>
                <a:ext cx="421" cy="260"/>
              </a:xfrm>
              <a:custGeom>
                <a:avLst/>
                <a:gdLst>
                  <a:gd name="T0" fmla="*/ 421 w 421"/>
                  <a:gd name="T1" fmla="*/ 0 h 260"/>
                  <a:gd name="T2" fmla="*/ 357 w 421"/>
                  <a:gd name="T3" fmla="*/ 0 h 260"/>
                  <a:gd name="T4" fmla="*/ 304 w 421"/>
                  <a:gd name="T5" fmla="*/ 11 h 260"/>
                  <a:gd name="T6" fmla="*/ 245 w 421"/>
                  <a:gd name="T7" fmla="*/ 21 h 260"/>
                  <a:gd name="T8" fmla="*/ 191 w 421"/>
                  <a:gd name="T9" fmla="*/ 42 h 260"/>
                  <a:gd name="T10" fmla="*/ 147 w 421"/>
                  <a:gd name="T11" fmla="*/ 64 h 260"/>
                  <a:gd name="T12" fmla="*/ 103 w 421"/>
                  <a:gd name="T13" fmla="*/ 90 h 260"/>
                  <a:gd name="T14" fmla="*/ 68 w 421"/>
                  <a:gd name="T15" fmla="*/ 117 h 260"/>
                  <a:gd name="T16" fmla="*/ 39 w 421"/>
                  <a:gd name="T17" fmla="*/ 148 h 260"/>
                  <a:gd name="T18" fmla="*/ 19 w 421"/>
                  <a:gd name="T19" fmla="*/ 186 h 260"/>
                  <a:gd name="T20" fmla="*/ 5 w 421"/>
                  <a:gd name="T21" fmla="*/ 223 h 260"/>
                  <a:gd name="T22" fmla="*/ 0 w 421"/>
                  <a:gd name="T23" fmla="*/ 260 h 260"/>
                  <a:gd name="T24" fmla="*/ 14 w 421"/>
                  <a:gd name="T25" fmla="*/ 260 h 260"/>
                  <a:gd name="T26" fmla="*/ 19 w 421"/>
                  <a:gd name="T27" fmla="*/ 223 h 260"/>
                  <a:gd name="T28" fmla="*/ 34 w 421"/>
                  <a:gd name="T29" fmla="*/ 191 h 260"/>
                  <a:gd name="T30" fmla="*/ 54 w 421"/>
                  <a:gd name="T31" fmla="*/ 154 h 260"/>
                  <a:gd name="T32" fmla="*/ 78 w 421"/>
                  <a:gd name="T33" fmla="*/ 122 h 260"/>
                  <a:gd name="T34" fmla="*/ 112 w 421"/>
                  <a:gd name="T35" fmla="*/ 95 h 260"/>
                  <a:gd name="T36" fmla="*/ 156 w 421"/>
                  <a:gd name="T37" fmla="*/ 69 h 260"/>
                  <a:gd name="T38" fmla="*/ 201 w 421"/>
                  <a:gd name="T39" fmla="*/ 48 h 260"/>
                  <a:gd name="T40" fmla="*/ 250 w 421"/>
                  <a:gd name="T41" fmla="*/ 32 h 260"/>
                  <a:gd name="T42" fmla="*/ 304 w 421"/>
                  <a:gd name="T43" fmla="*/ 16 h 260"/>
                  <a:gd name="T44" fmla="*/ 362 w 421"/>
                  <a:gd name="T45" fmla="*/ 11 h 260"/>
                  <a:gd name="T46" fmla="*/ 421 w 421"/>
                  <a:gd name="T47" fmla="*/ 5 h 260"/>
                  <a:gd name="T48" fmla="*/ 421 w 421"/>
                  <a:gd name="T49" fmla="*/ 0 h 2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1" h="260">
                    <a:moveTo>
                      <a:pt x="421" y="0"/>
                    </a:moveTo>
                    <a:lnTo>
                      <a:pt x="357" y="0"/>
                    </a:lnTo>
                    <a:lnTo>
                      <a:pt x="304" y="11"/>
                    </a:lnTo>
                    <a:lnTo>
                      <a:pt x="245" y="21"/>
                    </a:lnTo>
                    <a:lnTo>
                      <a:pt x="191" y="42"/>
                    </a:lnTo>
                    <a:lnTo>
                      <a:pt x="147" y="64"/>
                    </a:lnTo>
                    <a:lnTo>
                      <a:pt x="103" y="90"/>
                    </a:lnTo>
                    <a:lnTo>
                      <a:pt x="68" y="117"/>
                    </a:lnTo>
                    <a:lnTo>
                      <a:pt x="39" y="148"/>
                    </a:lnTo>
                    <a:lnTo>
                      <a:pt x="19" y="186"/>
                    </a:lnTo>
                    <a:lnTo>
                      <a:pt x="5" y="223"/>
                    </a:lnTo>
                    <a:lnTo>
                      <a:pt x="0" y="260"/>
                    </a:lnTo>
                    <a:lnTo>
                      <a:pt x="14" y="260"/>
                    </a:lnTo>
                    <a:lnTo>
                      <a:pt x="19" y="223"/>
                    </a:lnTo>
                    <a:lnTo>
                      <a:pt x="34" y="191"/>
                    </a:lnTo>
                    <a:lnTo>
                      <a:pt x="54" y="154"/>
                    </a:lnTo>
                    <a:lnTo>
                      <a:pt x="78" y="122"/>
                    </a:lnTo>
                    <a:lnTo>
                      <a:pt x="112" y="95"/>
                    </a:lnTo>
                    <a:lnTo>
                      <a:pt x="156" y="69"/>
                    </a:lnTo>
                    <a:lnTo>
                      <a:pt x="201" y="48"/>
                    </a:lnTo>
                    <a:lnTo>
                      <a:pt x="250" y="32"/>
                    </a:lnTo>
                    <a:lnTo>
                      <a:pt x="304" y="16"/>
                    </a:lnTo>
                    <a:lnTo>
                      <a:pt x="362" y="11"/>
                    </a:lnTo>
                    <a:lnTo>
                      <a:pt x="421" y="5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rgbClr val="A4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4" name="Freeform 493"/>
              <p:cNvSpPr>
                <a:spLocks/>
              </p:cNvSpPr>
              <p:nvPr/>
            </p:nvSpPr>
            <p:spPr bwMode="auto">
              <a:xfrm>
                <a:off x="1030" y="2206"/>
                <a:ext cx="407" cy="255"/>
              </a:xfrm>
              <a:custGeom>
                <a:avLst/>
                <a:gdLst>
                  <a:gd name="T0" fmla="*/ 407 w 407"/>
                  <a:gd name="T1" fmla="*/ 0 h 255"/>
                  <a:gd name="T2" fmla="*/ 348 w 407"/>
                  <a:gd name="T3" fmla="*/ 6 h 255"/>
                  <a:gd name="T4" fmla="*/ 290 w 407"/>
                  <a:gd name="T5" fmla="*/ 11 h 255"/>
                  <a:gd name="T6" fmla="*/ 236 w 407"/>
                  <a:gd name="T7" fmla="*/ 27 h 255"/>
                  <a:gd name="T8" fmla="*/ 187 w 407"/>
                  <a:gd name="T9" fmla="*/ 43 h 255"/>
                  <a:gd name="T10" fmla="*/ 142 w 407"/>
                  <a:gd name="T11" fmla="*/ 64 h 255"/>
                  <a:gd name="T12" fmla="*/ 98 w 407"/>
                  <a:gd name="T13" fmla="*/ 90 h 255"/>
                  <a:gd name="T14" fmla="*/ 64 w 407"/>
                  <a:gd name="T15" fmla="*/ 117 h 255"/>
                  <a:gd name="T16" fmla="*/ 40 w 407"/>
                  <a:gd name="T17" fmla="*/ 149 h 255"/>
                  <a:gd name="T18" fmla="*/ 20 w 407"/>
                  <a:gd name="T19" fmla="*/ 186 h 255"/>
                  <a:gd name="T20" fmla="*/ 5 w 407"/>
                  <a:gd name="T21" fmla="*/ 218 h 255"/>
                  <a:gd name="T22" fmla="*/ 0 w 407"/>
                  <a:gd name="T23" fmla="*/ 255 h 255"/>
                  <a:gd name="T24" fmla="*/ 15 w 407"/>
                  <a:gd name="T25" fmla="*/ 255 h 255"/>
                  <a:gd name="T26" fmla="*/ 20 w 407"/>
                  <a:gd name="T27" fmla="*/ 218 h 255"/>
                  <a:gd name="T28" fmla="*/ 35 w 407"/>
                  <a:gd name="T29" fmla="*/ 181 h 255"/>
                  <a:gd name="T30" fmla="*/ 59 w 407"/>
                  <a:gd name="T31" fmla="*/ 143 h 255"/>
                  <a:gd name="T32" fmla="*/ 93 w 407"/>
                  <a:gd name="T33" fmla="*/ 112 h 255"/>
                  <a:gd name="T34" fmla="*/ 133 w 407"/>
                  <a:gd name="T35" fmla="*/ 85 h 255"/>
                  <a:gd name="T36" fmla="*/ 177 w 407"/>
                  <a:gd name="T37" fmla="*/ 59 h 255"/>
                  <a:gd name="T38" fmla="*/ 231 w 407"/>
                  <a:gd name="T39" fmla="*/ 37 h 255"/>
                  <a:gd name="T40" fmla="*/ 285 w 407"/>
                  <a:gd name="T41" fmla="*/ 21 h 255"/>
                  <a:gd name="T42" fmla="*/ 343 w 407"/>
                  <a:gd name="T43" fmla="*/ 16 h 255"/>
                  <a:gd name="T44" fmla="*/ 407 w 407"/>
                  <a:gd name="T45" fmla="*/ 11 h 255"/>
                  <a:gd name="T46" fmla="*/ 407 w 407"/>
                  <a:gd name="T47" fmla="*/ 0 h 25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07" h="255">
                    <a:moveTo>
                      <a:pt x="407" y="0"/>
                    </a:moveTo>
                    <a:lnTo>
                      <a:pt x="348" y="6"/>
                    </a:lnTo>
                    <a:lnTo>
                      <a:pt x="290" y="11"/>
                    </a:lnTo>
                    <a:lnTo>
                      <a:pt x="236" y="27"/>
                    </a:lnTo>
                    <a:lnTo>
                      <a:pt x="187" y="43"/>
                    </a:lnTo>
                    <a:lnTo>
                      <a:pt x="142" y="64"/>
                    </a:lnTo>
                    <a:lnTo>
                      <a:pt x="98" y="90"/>
                    </a:lnTo>
                    <a:lnTo>
                      <a:pt x="64" y="117"/>
                    </a:lnTo>
                    <a:lnTo>
                      <a:pt x="40" y="149"/>
                    </a:lnTo>
                    <a:lnTo>
                      <a:pt x="20" y="186"/>
                    </a:lnTo>
                    <a:lnTo>
                      <a:pt x="5" y="218"/>
                    </a:lnTo>
                    <a:lnTo>
                      <a:pt x="0" y="255"/>
                    </a:lnTo>
                    <a:lnTo>
                      <a:pt x="15" y="255"/>
                    </a:lnTo>
                    <a:lnTo>
                      <a:pt x="20" y="218"/>
                    </a:lnTo>
                    <a:lnTo>
                      <a:pt x="35" y="181"/>
                    </a:lnTo>
                    <a:lnTo>
                      <a:pt x="59" y="143"/>
                    </a:lnTo>
                    <a:lnTo>
                      <a:pt x="93" y="112"/>
                    </a:lnTo>
                    <a:lnTo>
                      <a:pt x="133" y="85"/>
                    </a:lnTo>
                    <a:lnTo>
                      <a:pt x="177" y="59"/>
                    </a:lnTo>
                    <a:lnTo>
                      <a:pt x="231" y="37"/>
                    </a:lnTo>
                    <a:lnTo>
                      <a:pt x="285" y="21"/>
                    </a:lnTo>
                    <a:lnTo>
                      <a:pt x="343" y="16"/>
                    </a:lnTo>
                    <a:lnTo>
                      <a:pt x="407" y="11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9D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5" name="Freeform 494"/>
              <p:cNvSpPr>
                <a:spLocks/>
              </p:cNvSpPr>
              <p:nvPr/>
            </p:nvSpPr>
            <p:spPr bwMode="auto">
              <a:xfrm>
                <a:off x="1045" y="2217"/>
                <a:ext cx="392" cy="244"/>
              </a:xfrm>
              <a:custGeom>
                <a:avLst/>
                <a:gdLst>
                  <a:gd name="T0" fmla="*/ 392 w 392"/>
                  <a:gd name="T1" fmla="*/ 0 h 244"/>
                  <a:gd name="T2" fmla="*/ 328 w 392"/>
                  <a:gd name="T3" fmla="*/ 5 h 244"/>
                  <a:gd name="T4" fmla="*/ 270 w 392"/>
                  <a:gd name="T5" fmla="*/ 10 h 244"/>
                  <a:gd name="T6" fmla="*/ 216 w 392"/>
                  <a:gd name="T7" fmla="*/ 26 h 244"/>
                  <a:gd name="T8" fmla="*/ 162 w 392"/>
                  <a:gd name="T9" fmla="*/ 48 h 244"/>
                  <a:gd name="T10" fmla="*/ 118 w 392"/>
                  <a:gd name="T11" fmla="*/ 74 h 244"/>
                  <a:gd name="T12" fmla="*/ 78 w 392"/>
                  <a:gd name="T13" fmla="*/ 101 h 244"/>
                  <a:gd name="T14" fmla="*/ 44 w 392"/>
                  <a:gd name="T15" fmla="*/ 132 h 244"/>
                  <a:gd name="T16" fmla="*/ 20 w 392"/>
                  <a:gd name="T17" fmla="*/ 170 h 244"/>
                  <a:gd name="T18" fmla="*/ 5 w 392"/>
                  <a:gd name="T19" fmla="*/ 207 h 244"/>
                  <a:gd name="T20" fmla="*/ 0 w 392"/>
                  <a:gd name="T21" fmla="*/ 244 h 244"/>
                  <a:gd name="T22" fmla="*/ 15 w 392"/>
                  <a:gd name="T23" fmla="*/ 244 h 244"/>
                  <a:gd name="T24" fmla="*/ 20 w 392"/>
                  <a:gd name="T25" fmla="*/ 207 h 244"/>
                  <a:gd name="T26" fmla="*/ 34 w 392"/>
                  <a:gd name="T27" fmla="*/ 170 h 244"/>
                  <a:gd name="T28" fmla="*/ 59 w 392"/>
                  <a:gd name="T29" fmla="*/ 138 h 244"/>
                  <a:gd name="T30" fmla="*/ 88 w 392"/>
                  <a:gd name="T31" fmla="*/ 106 h 244"/>
                  <a:gd name="T32" fmla="*/ 127 w 392"/>
                  <a:gd name="T33" fmla="*/ 79 h 244"/>
                  <a:gd name="T34" fmla="*/ 172 w 392"/>
                  <a:gd name="T35" fmla="*/ 53 h 244"/>
                  <a:gd name="T36" fmla="*/ 221 w 392"/>
                  <a:gd name="T37" fmla="*/ 37 h 244"/>
                  <a:gd name="T38" fmla="*/ 275 w 392"/>
                  <a:gd name="T39" fmla="*/ 21 h 244"/>
                  <a:gd name="T40" fmla="*/ 333 w 392"/>
                  <a:gd name="T41" fmla="*/ 16 h 244"/>
                  <a:gd name="T42" fmla="*/ 392 w 392"/>
                  <a:gd name="T43" fmla="*/ 10 h 244"/>
                  <a:gd name="T44" fmla="*/ 392 w 392"/>
                  <a:gd name="T45" fmla="*/ 0 h 24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92" h="244">
                    <a:moveTo>
                      <a:pt x="392" y="0"/>
                    </a:moveTo>
                    <a:lnTo>
                      <a:pt x="328" y="5"/>
                    </a:lnTo>
                    <a:lnTo>
                      <a:pt x="270" y="10"/>
                    </a:lnTo>
                    <a:lnTo>
                      <a:pt x="216" y="26"/>
                    </a:lnTo>
                    <a:lnTo>
                      <a:pt x="162" y="48"/>
                    </a:lnTo>
                    <a:lnTo>
                      <a:pt x="118" y="74"/>
                    </a:lnTo>
                    <a:lnTo>
                      <a:pt x="78" y="101"/>
                    </a:lnTo>
                    <a:lnTo>
                      <a:pt x="44" y="132"/>
                    </a:lnTo>
                    <a:lnTo>
                      <a:pt x="20" y="170"/>
                    </a:lnTo>
                    <a:lnTo>
                      <a:pt x="5" y="207"/>
                    </a:lnTo>
                    <a:lnTo>
                      <a:pt x="0" y="244"/>
                    </a:lnTo>
                    <a:lnTo>
                      <a:pt x="15" y="244"/>
                    </a:lnTo>
                    <a:lnTo>
                      <a:pt x="20" y="207"/>
                    </a:lnTo>
                    <a:lnTo>
                      <a:pt x="34" y="170"/>
                    </a:lnTo>
                    <a:lnTo>
                      <a:pt x="59" y="138"/>
                    </a:lnTo>
                    <a:lnTo>
                      <a:pt x="88" y="106"/>
                    </a:lnTo>
                    <a:lnTo>
                      <a:pt x="127" y="79"/>
                    </a:lnTo>
                    <a:lnTo>
                      <a:pt x="172" y="53"/>
                    </a:lnTo>
                    <a:lnTo>
                      <a:pt x="221" y="37"/>
                    </a:lnTo>
                    <a:lnTo>
                      <a:pt x="275" y="21"/>
                    </a:lnTo>
                    <a:lnTo>
                      <a:pt x="333" y="16"/>
                    </a:lnTo>
                    <a:lnTo>
                      <a:pt x="392" y="10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95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6" name="Freeform 495"/>
              <p:cNvSpPr>
                <a:spLocks/>
              </p:cNvSpPr>
              <p:nvPr/>
            </p:nvSpPr>
            <p:spPr bwMode="auto">
              <a:xfrm>
                <a:off x="1060" y="2227"/>
                <a:ext cx="377" cy="234"/>
              </a:xfrm>
              <a:custGeom>
                <a:avLst/>
                <a:gdLst>
                  <a:gd name="T0" fmla="*/ 377 w 377"/>
                  <a:gd name="T1" fmla="*/ 0 h 234"/>
                  <a:gd name="T2" fmla="*/ 318 w 377"/>
                  <a:gd name="T3" fmla="*/ 6 h 234"/>
                  <a:gd name="T4" fmla="*/ 260 w 377"/>
                  <a:gd name="T5" fmla="*/ 11 h 234"/>
                  <a:gd name="T6" fmla="*/ 206 w 377"/>
                  <a:gd name="T7" fmla="*/ 27 h 234"/>
                  <a:gd name="T8" fmla="*/ 157 w 377"/>
                  <a:gd name="T9" fmla="*/ 43 h 234"/>
                  <a:gd name="T10" fmla="*/ 112 w 377"/>
                  <a:gd name="T11" fmla="*/ 69 h 234"/>
                  <a:gd name="T12" fmla="*/ 73 w 377"/>
                  <a:gd name="T13" fmla="*/ 96 h 234"/>
                  <a:gd name="T14" fmla="*/ 44 w 377"/>
                  <a:gd name="T15" fmla="*/ 128 h 234"/>
                  <a:gd name="T16" fmla="*/ 19 w 377"/>
                  <a:gd name="T17" fmla="*/ 160 h 234"/>
                  <a:gd name="T18" fmla="*/ 5 w 377"/>
                  <a:gd name="T19" fmla="*/ 197 h 234"/>
                  <a:gd name="T20" fmla="*/ 0 w 377"/>
                  <a:gd name="T21" fmla="*/ 234 h 234"/>
                  <a:gd name="T22" fmla="*/ 19 w 377"/>
                  <a:gd name="T23" fmla="*/ 234 h 234"/>
                  <a:gd name="T24" fmla="*/ 19 w 377"/>
                  <a:gd name="T25" fmla="*/ 197 h 234"/>
                  <a:gd name="T26" fmla="*/ 34 w 377"/>
                  <a:gd name="T27" fmla="*/ 165 h 234"/>
                  <a:gd name="T28" fmla="*/ 54 w 377"/>
                  <a:gd name="T29" fmla="*/ 133 h 234"/>
                  <a:gd name="T30" fmla="*/ 83 w 377"/>
                  <a:gd name="T31" fmla="*/ 101 h 234"/>
                  <a:gd name="T32" fmla="*/ 122 w 377"/>
                  <a:gd name="T33" fmla="*/ 75 h 234"/>
                  <a:gd name="T34" fmla="*/ 166 w 377"/>
                  <a:gd name="T35" fmla="*/ 54 h 234"/>
                  <a:gd name="T36" fmla="*/ 211 w 377"/>
                  <a:gd name="T37" fmla="*/ 32 h 234"/>
                  <a:gd name="T38" fmla="*/ 264 w 377"/>
                  <a:gd name="T39" fmla="*/ 22 h 234"/>
                  <a:gd name="T40" fmla="*/ 318 w 377"/>
                  <a:gd name="T41" fmla="*/ 11 h 234"/>
                  <a:gd name="T42" fmla="*/ 377 w 377"/>
                  <a:gd name="T43" fmla="*/ 11 h 234"/>
                  <a:gd name="T44" fmla="*/ 377 w 377"/>
                  <a:gd name="T45" fmla="*/ 0 h 23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7" h="234">
                    <a:moveTo>
                      <a:pt x="377" y="0"/>
                    </a:moveTo>
                    <a:lnTo>
                      <a:pt x="318" y="6"/>
                    </a:lnTo>
                    <a:lnTo>
                      <a:pt x="260" y="11"/>
                    </a:lnTo>
                    <a:lnTo>
                      <a:pt x="206" y="27"/>
                    </a:lnTo>
                    <a:lnTo>
                      <a:pt x="157" y="43"/>
                    </a:lnTo>
                    <a:lnTo>
                      <a:pt x="112" y="69"/>
                    </a:lnTo>
                    <a:lnTo>
                      <a:pt x="73" y="96"/>
                    </a:lnTo>
                    <a:lnTo>
                      <a:pt x="44" y="128"/>
                    </a:lnTo>
                    <a:lnTo>
                      <a:pt x="19" y="160"/>
                    </a:lnTo>
                    <a:lnTo>
                      <a:pt x="5" y="197"/>
                    </a:lnTo>
                    <a:lnTo>
                      <a:pt x="0" y="234"/>
                    </a:lnTo>
                    <a:lnTo>
                      <a:pt x="19" y="234"/>
                    </a:lnTo>
                    <a:lnTo>
                      <a:pt x="19" y="197"/>
                    </a:lnTo>
                    <a:lnTo>
                      <a:pt x="34" y="165"/>
                    </a:lnTo>
                    <a:lnTo>
                      <a:pt x="54" y="133"/>
                    </a:lnTo>
                    <a:lnTo>
                      <a:pt x="83" y="101"/>
                    </a:lnTo>
                    <a:lnTo>
                      <a:pt x="122" y="75"/>
                    </a:lnTo>
                    <a:lnTo>
                      <a:pt x="166" y="54"/>
                    </a:lnTo>
                    <a:lnTo>
                      <a:pt x="211" y="32"/>
                    </a:lnTo>
                    <a:lnTo>
                      <a:pt x="264" y="22"/>
                    </a:lnTo>
                    <a:lnTo>
                      <a:pt x="318" y="11"/>
                    </a:lnTo>
                    <a:lnTo>
                      <a:pt x="377" y="11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8D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7" name="Freeform 496"/>
              <p:cNvSpPr>
                <a:spLocks/>
              </p:cNvSpPr>
              <p:nvPr/>
            </p:nvSpPr>
            <p:spPr bwMode="auto">
              <a:xfrm>
                <a:off x="1079" y="2238"/>
                <a:ext cx="358" cy="223"/>
              </a:xfrm>
              <a:custGeom>
                <a:avLst/>
                <a:gdLst>
                  <a:gd name="T0" fmla="*/ 358 w 358"/>
                  <a:gd name="T1" fmla="*/ 0 h 223"/>
                  <a:gd name="T2" fmla="*/ 299 w 358"/>
                  <a:gd name="T3" fmla="*/ 0 h 223"/>
                  <a:gd name="T4" fmla="*/ 245 w 358"/>
                  <a:gd name="T5" fmla="*/ 11 h 223"/>
                  <a:gd name="T6" fmla="*/ 192 w 358"/>
                  <a:gd name="T7" fmla="*/ 21 h 223"/>
                  <a:gd name="T8" fmla="*/ 147 w 358"/>
                  <a:gd name="T9" fmla="*/ 43 h 223"/>
                  <a:gd name="T10" fmla="*/ 103 w 358"/>
                  <a:gd name="T11" fmla="*/ 64 h 223"/>
                  <a:gd name="T12" fmla="*/ 64 w 358"/>
                  <a:gd name="T13" fmla="*/ 90 h 223"/>
                  <a:gd name="T14" fmla="*/ 35 w 358"/>
                  <a:gd name="T15" fmla="*/ 122 h 223"/>
                  <a:gd name="T16" fmla="*/ 15 w 358"/>
                  <a:gd name="T17" fmla="*/ 154 h 223"/>
                  <a:gd name="T18" fmla="*/ 0 w 358"/>
                  <a:gd name="T19" fmla="*/ 186 h 223"/>
                  <a:gd name="T20" fmla="*/ 0 w 358"/>
                  <a:gd name="T21" fmla="*/ 223 h 223"/>
                  <a:gd name="T22" fmla="*/ 15 w 358"/>
                  <a:gd name="T23" fmla="*/ 223 h 223"/>
                  <a:gd name="T24" fmla="*/ 15 w 358"/>
                  <a:gd name="T25" fmla="*/ 191 h 223"/>
                  <a:gd name="T26" fmla="*/ 30 w 358"/>
                  <a:gd name="T27" fmla="*/ 154 h 223"/>
                  <a:gd name="T28" fmla="*/ 49 w 358"/>
                  <a:gd name="T29" fmla="*/ 127 h 223"/>
                  <a:gd name="T30" fmla="*/ 79 w 358"/>
                  <a:gd name="T31" fmla="*/ 96 h 223"/>
                  <a:gd name="T32" fmla="*/ 113 w 358"/>
                  <a:gd name="T33" fmla="*/ 69 h 223"/>
                  <a:gd name="T34" fmla="*/ 152 w 358"/>
                  <a:gd name="T35" fmla="*/ 48 h 223"/>
                  <a:gd name="T36" fmla="*/ 201 w 358"/>
                  <a:gd name="T37" fmla="*/ 32 h 223"/>
                  <a:gd name="T38" fmla="*/ 250 w 358"/>
                  <a:gd name="T39" fmla="*/ 16 h 223"/>
                  <a:gd name="T40" fmla="*/ 304 w 358"/>
                  <a:gd name="T41" fmla="*/ 11 h 223"/>
                  <a:gd name="T42" fmla="*/ 358 w 358"/>
                  <a:gd name="T43" fmla="*/ 5 h 223"/>
                  <a:gd name="T44" fmla="*/ 358 w 358"/>
                  <a:gd name="T45" fmla="*/ 0 h 22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8" h="223">
                    <a:moveTo>
                      <a:pt x="358" y="0"/>
                    </a:moveTo>
                    <a:lnTo>
                      <a:pt x="299" y="0"/>
                    </a:lnTo>
                    <a:lnTo>
                      <a:pt x="245" y="11"/>
                    </a:lnTo>
                    <a:lnTo>
                      <a:pt x="192" y="21"/>
                    </a:lnTo>
                    <a:lnTo>
                      <a:pt x="147" y="43"/>
                    </a:lnTo>
                    <a:lnTo>
                      <a:pt x="103" y="64"/>
                    </a:lnTo>
                    <a:lnTo>
                      <a:pt x="64" y="90"/>
                    </a:lnTo>
                    <a:lnTo>
                      <a:pt x="35" y="122"/>
                    </a:lnTo>
                    <a:lnTo>
                      <a:pt x="15" y="154"/>
                    </a:lnTo>
                    <a:lnTo>
                      <a:pt x="0" y="186"/>
                    </a:lnTo>
                    <a:lnTo>
                      <a:pt x="0" y="223"/>
                    </a:lnTo>
                    <a:lnTo>
                      <a:pt x="15" y="223"/>
                    </a:lnTo>
                    <a:lnTo>
                      <a:pt x="15" y="191"/>
                    </a:lnTo>
                    <a:lnTo>
                      <a:pt x="30" y="154"/>
                    </a:lnTo>
                    <a:lnTo>
                      <a:pt x="49" y="127"/>
                    </a:lnTo>
                    <a:lnTo>
                      <a:pt x="79" y="96"/>
                    </a:lnTo>
                    <a:lnTo>
                      <a:pt x="113" y="69"/>
                    </a:lnTo>
                    <a:lnTo>
                      <a:pt x="152" y="48"/>
                    </a:lnTo>
                    <a:lnTo>
                      <a:pt x="201" y="32"/>
                    </a:lnTo>
                    <a:lnTo>
                      <a:pt x="250" y="16"/>
                    </a:lnTo>
                    <a:lnTo>
                      <a:pt x="304" y="11"/>
                    </a:lnTo>
                    <a:lnTo>
                      <a:pt x="358" y="5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84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8" name="Freeform 497"/>
              <p:cNvSpPr>
                <a:spLocks/>
              </p:cNvSpPr>
              <p:nvPr/>
            </p:nvSpPr>
            <p:spPr bwMode="auto">
              <a:xfrm>
                <a:off x="1094" y="2243"/>
                <a:ext cx="343" cy="218"/>
              </a:xfrm>
              <a:custGeom>
                <a:avLst/>
                <a:gdLst>
                  <a:gd name="T0" fmla="*/ 343 w 343"/>
                  <a:gd name="T1" fmla="*/ 0 h 218"/>
                  <a:gd name="T2" fmla="*/ 289 w 343"/>
                  <a:gd name="T3" fmla="*/ 6 h 218"/>
                  <a:gd name="T4" fmla="*/ 235 w 343"/>
                  <a:gd name="T5" fmla="*/ 11 h 218"/>
                  <a:gd name="T6" fmla="*/ 186 w 343"/>
                  <a:gd name="T7" fmla="*/ 27 h 218"/>
                  <a:gd name="T8" fmla="*/ 137 w 343"/>
                  <a:gd name="T9" fmla="*/ 43 h 218"/>
                  <a:gd name="T10" fmla="*/ 98 w 343"/>
                  <a:gd name="T11" fmla="*/ 64 h 218"/>
                  <a:gd name="T12" fmla="*/ 64 w 343"/>
                  <a:gd name="T13" fmla="*/ 91 h 218"/>
                  <a:gd name="T14" fmla="*/ 34 w 343"/>
                  <a:gd name="T15" fmla="*/ 122 h 218"/>
                  <a:gd name="T16" fmla="*/ 15 w 343"/>
                  <a:gd name="T17" fmla="*/ 149 h 218"/>
                  <a:gd name="T18" fmla="*/ 0 w 343"/>
                  <a:gd name="T19" fmla="*/ 186 h 218"/>
                  <a:gd name="T20" fmla="*/ 0 w 343"/>
                  <a:gd name="T21" fmla="*/ 218 h 218"/>
                  <a:gd name="T22" fmla="*/ 15 w 343"/>
                  <a:gd name="T23" fmla="*/ 218 h 218"/>
                  <a:gd name="T24" fmla="*/ 15 w 343"/>
                  <a:gd name="T25" fmla="*/ 186 h 218"/>
                  <a:gd name="T26" fmla="*/ 29 w 343"/>
                  <a:gd name="T27" fmla="*/ 154 h 218"/>
                  <a:gd name="T28" fmla="*/ 49 w 343"/>
                  <a:gd name="T29" fmla="*/ 122 h 218"/>
                  <a:gd name="T30" fmla="*/ 74 w 343"/>
                  <a:gd name="T31" fmla="*/ 96 h 218"/>
                  <a:gd name="T32" fmla="*/ 108 w 343"/>
                  <a:gd name="T33" fmla="*/ 75 h 218"/>
                  <a:gd name="T34" fmla="*/ 147 w 343"/>
                  <a:gd name="T35" fmla="*/ 53 h 218"/>
                  <a:gd name="T36" fmla="*/ 191 w 343"/>
                  <a:gd name="T37" fmla="*/ 32 h 218"/>
                  <a:gd name="T38" fmla="*/ 240 w 343"/>
                  <a:gd name="T39" fmla="*/ 22 h 218"/>
                  <a:gd name="T40" fmla="*/ 289 w 343"/>
                  <a:gd name="T41" fmla="*/ 16 h 218"/>
                  <a:gd name="T42" fmla="*/ 343 w 343"/>
                  <a:gd name="T43" fmla="*/ 11 h 218"/>
                  <a:gd name="T44" fmla="*/ 343 w 343"/>
                  <a:gd name="T45" fmla="*/ 0 h 2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43" h="218">
                    <a:moveTo>
                      <a:pt x="343" y="0"/>
                    </a:moveTo>
                    <a:lnTo>
                      <a:pt x="289" y="6"/>
                    </a:lnTo>
                    <a:lnTo>
                      <a:pt x="235" y="11"/>
                    </a:lnTo>
                    <a:lnTo>
                      <a:pt x="186" y="27"/>
                    </a:lnTo>
                    <a:lnTo>
                      <a:pt x="137" y="43"/>
                    </a:lnTo>
                    <a:lnTo>
                      <a:pt x="98" y="64"/>
                    </a:lnTo>
                    <a:lnTo>
                      <a:pt x="64" y="91"/>
                    </a:lnTo>
                    <a:lnTo>
                      <a:pt x="34" y="122"/>
                    </a:lnTo>
                    <a:lnTo>
                      <a:pt x="15" y="149"/>
                    </a:lnTo>
                    <a:lnTo>
                      <a:pt x="0" y="186"/>
                    </a:lnTo>
                    <a:lnTo>
                      <a:pt x="0" y="218"/>
                    </a:lnTo>
                    <a:lnTo>
                      <a:pt x="15" y="218"/>
                    </a:lnTo>
                    <a:lnTo>
                      <a:pt x="15" y="186"/>
                    </a:lnTo>
                    <a:lnTo>
                      <a:pt x="29" y="154"/>
                    </a:lnTo>
                    <a:lnTo>
                      <a:pt x="49" y="122"/>
                    </a:lnTo>
                    <a:lnTo>
                      <a:pt x="74" y="96"/>
                    </a:lnTo>
                    <a:lnTo>
                      <a:pt x="108" y="75"/>
                    </a:lnTo>
                    <a:lnTo>
                      <a:pt x="147" y="53"/>
                    </a:lnTo>
                    <a:lnTo>
                      <a:pt x="191" y="32"/>
                    </a:lnTo>
                    <a:lnTo>
                      <a:pt x="240" y="22"/>
                    </a:lnTo>
                    <a:lnTo>
                      <a:pt x="289" y="16"/>
                    </a:lnTo>
                    <a:lnTo>
                      <a:pt x="343" y="11"/>
                    </a:lnTo>
                    <a:lnTo>
                      <a:pt x="343" y="0"/>
                    </a:lnTo>
                    <a:close/>
                  </a:path>
                </a:pathLst>
              </a:custGeom>
              <a:solidFill>
                <a:srgbClr val="7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9" name="Freeform 498"/>
              <p:cNvSpPr>
                <a:spLocks/>
              </p:cNvSpPr>
              <p:nvPr/>
            </p:nvSpPr>
            <p:spPr bwMode="auto">
              <a:xfrm>
                <a:off x="1109" y="2254"/>
                <a:ext cx="328" cy="207"/>
              </a:xfrm>
              <a:custGeom>
                <a:avLst/>
                <a:gdLst>
                  <a:gd name="T0" fmla="*/ 328 w 328"/>
                  <a:gd name="T1" fmla="*/ 0 h 207"/>
                  <a:gd name="T2" fmla="*/ 274 w 328"/>
                  <a:gd name="T3" fmla="*/ 5 h 207"/>
                  <a:gd name="T4" fmla="*/ 225 w 328"/>
                  <a:gd name="T5" fmla="*/ 11 h 207"/>
                  <a:gd name="T6" fmla="*/ 176 w 328"/>
                  <a:gd name="T7" fmla="*/ 21 h 207"/>
                  <a:gd name="T8" fmla="*/ 132 w 328"/>
                  <a:gd name="T9" fmla="*/ 42 h 207"/>
                  <a:gd name="T10" fmla="*/ 93 w 328"/>
                  <a:gd name="T11" fmla="*/ 64 h 207"/>
                  <a:gd name="T12" fmla="*/ 59 w 328"/>
                  <a:gd name="T13" fmla="*/ 85 h 207"/>
                  <a:gd name="T14" fmla="*/ 34 w 328"/>
                  <a:gd name="T15" fmla="*/ 111 h 207"/>
                  <a:gd name="T16" fmla="*/ 14 w 328"/>
                  <a:gd name="T17" fmla="*/ 143 h 207"/>
                  <a:gd name="T18" fmla="*/ 0 w 328"/>
                  <a:gd name="T19" fmla="*/ 175 h 207"/>
                  <a:gd name="T20" fmla="*/ 0 w 328"/>
                  <a:gd name="T21" fmla="*/ 207 h 207"/>
                  <a:gd name="T22" fmla="*/ 14 w 328"/>
                  <a:gd name="T23" fmla="*/ 207 h 207"/>
                  <a:gd name="T24" fmla="*/ 19 w 328"/>
                  <a:gd name="T25" fmla="*/ 170 h 207"/>
                  <a:gd name="T26" fmla="*/ 34 w 328"/>
                  <a:gd name="T27" fmla="*/ 138 h 207"/>
                  <a:gd name="T28" fmla="*/ 54 w 328"/>
                  <a:gd name="T29" fmla="*/ 106 h 207"/>
                  <a:gd name="T30" fmla="*/ 88 w 328"/>
                  <a:gd name="T31" fmla="*/ 80 h 207"/>
                  <a:gd name="T32" fmla="*/ 122 w 328"/>
                  <a:gd name="T33" fmla="*/ 58 h 207"/>
                  <a:gd name="T34" fmla="*/ 171 w 328"/>
                  <a:gd name="T35" fmla="*/ 37 h 207"/>
                  <a:gd name="T36" fmla="*/ 220 w 328"/>
                  <a:gd name="T37" fmla="*/ 21 h 207"/>
                  <a:gd name="T38" fmla="*/ 269 w 328"/>
                  <a:gd name="T39" fmla="*/ 16 h 207"/>
                  <a:gd name="T40" fmla="*/ 328 w 328"/>
                  <a:gd name="T41" fmla="*/ 11 h 207"/>
                  <a:gd name="T42" fmla="*/ 328 w 328"/>
                  <a:gd name="T43" fmla="*/ 0 h 20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8" h="207">
                    <a:moveTo>
                      <a:pt x="328" y="0"/>
                    </a:moveTo>
                    <a:lnTo>
                      <a:pt x="274" y="5"/>
                    </a:lnTo>
                    <a:lnTo>
                      <a:pt x="225" y="11"/>
                    </a:lnTo>
                    <a:lnTo>
                      <a:pt x="176" y="21"/>
                    </a:lnTo>
                    <a:lnTo>
                      <a:pt x="132" y="42"/>
                    </a:lnTo>
                    <a:lnTo>
                      <a:pt x="93" y="64"/>
                    </a:lnTo>
                    <a:lnTo>
                      <a:pt x="59" y="85"/>
                    </a:lnTo>
                    <a:lnTo>
                      <a:pt x="34" y="111"/>
                    </a:lnTo>
                    <a:lnTo>
                      <a:pt x="14" y="143"/>
                    </a:lnTo>
                    <a:lnTo>
                      <a:pt x="0" y="175"/>
                    </a:lnTo>
                    <a:lnTo>
                      <a:pt x="0" y="207"/>
                    </a:lnTo>
                    <a:lnTo>
                      <a:pt x="14" y="207"/>
                    </a:lnTo>
                    <a:lnTo>
                      <a:pt x="19" y="170"/>
                    </a:lnTo>
                    <a:lnTo>
                      <a:pt x="34" y="138"/>
                    </a:lnTo>
                    <a:lnTo>
                      <a:pt x="54" y="106"/>
                    </a:lnTo>
                    <a:lnTo>
                      <a:pt x="88" y="80"/>
                    </a:lnTo>
                    <a:lnTo>
                      <a:pt x="122" y="58"/>
                    </a:lnTo>
                    <a:lnTo>
                      <a:pt x="171" y="37"/>
                    </a:lnTo>
                    <a:lnTo>
                      <a:pt x="220" y="21"/>
                    </a:lnTo>
                    <a:lnTo>
                      <a:pt x="269" y="16"/>
                    </a:lnTo>
                    <a:lnTo>
                      <a:pt x="328" y="11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72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0" name="Freeform 499"/>
              <p:cNvSpPr>
                <a:spLocks/>
              </p:cNvSpPr>
              <p:nvPr/>
            </p:nvSpPr>
            <p:spPr bwMode="auto">
              <a:xfrm>
                <a:off x="1123" y="2265"/>
                <a:ext cx="314" cy="196"/>
              </a:xfrm>
              <a:custGeom>
                <a:avLst/>
                <a:gdLst>
                  <a:gd name="T0" fmla="*/ 314 w 314"/>
                  <a:gd name="T1" fmla="*/ 0 h 196"/>
                  <a:gd name="T2" fmla="*/ 255 w 314"/>
                  <a:gd name="T3" fmla="*/ 5 h 196"/>
                  <a:gd name="T4" fmla="*/ 206 w 314"/>
                  <a:gd name="T5" fmla="*/ 10 h 196"/>
                  <a:gd name="T6" fmla="*/ 157 w 314"/>
                  <a:gd name="T7" fmla="*/ 26 h 196"/>
                  <a:gd name="T8" fmla="*/ 108 w 314"/>
                  <a:gd name="T9" fmla="*/ 47 h 196"/>
                  <a:gd name="T10" fmla="*/ 74 w 314"/>
                  <a:gd name="T11" fmla="*/ 69 h 196"/>
                  <a:gd name="T12" fmla="*/ 40 w 314"/>
                  <a:gd name="T13" fmla="*/ 95 h 196"/>
                  <a:gd name="T14" fmla="*/ 20 w 314"/>
                  <a:gd name="T15" fmla="*/ 127 h 196"/>
                  <a:gd name="T16" fmla="*/ 5 w 314"/>
                  <a:gd name="T17" fmla="*/ 159 h 196"/>
                  <a:gd name="T18" fmla="*/ 0 w 314"/>
                  <a:gd name="T19" fmla="*/ 196 h 196"/>
                  <a:gd name="T20" fmla="*/ 15 w 314"/>
                  <a:gd name="T21" fmla="*/ 196 h 196"/>
                  <a:gd name="T22" fmla="*/ 20 w 314"/>
                  <a:gd name="T23" fmla="*/ 164 h 196"/>
                  <a:gd name="T24" fmla="*/ 30 w 314"/>
                  <a:gd name="T25" fmla="*/ 132 h 196"/>
                  <a:gd name="T26" fmla="*/ 54 w 314"/>
                  <a:gd name="T27" fmla="*/ 100 h 196"/>
                  <a:gd name="T28" fmla="*/ 84 w 314"/>
                  <a:gd name="T29" fmla="*/ 74 h 196"/>
                  <a:gd name="T30" fmla="*/ 118 w 314"/>
                  <a:gd name="T31" fmla="*/ 53 h 196"/>
                  <a:gd name="T32" fmla="*/ 162 w 314"/>
                  <a:gd name="T33" fmla="*/ 31 h 196"/>
                  <a:gd name="T34" fmla="*/ 211 w 314"/>
                  <a:gd name="T35" fmla="*/ 21 h 196"/>
                  <a:gd name="T36" fmla="*/ 260 w 314"/>
                  <a:gd name="T37" fmla="*/ 10 h 196"/>
                  <a:gd name="T38" fmla="*/ 314 w 314"/>
                  <a:gd name="T39" fmla="*/ 10 h 196"/>
                  <a:gd name="T40" fmla="*/ 314 w 314"/>
                  <a:gd name="T41" fmla="*/ 0 h 1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4" h="196">
                    <a:moveTo>
                      <a:pt x="314" y="0"/>
                    </a:moveTo>
                    <a:lnTo>
                      <a:pt x="255" y="5"/>
                    </a:lnTo>
                    <a:lnTo>
                      <a:pt x="206" y="10"/>
                    </a:lnTo>
                    <a:lnTo>
                      <a:pt x="157" y="26"/>
                    </a:lnTo>
                    <a:lnTo>
                      <a:pt x="108" y="47"/>
                    </a:lnTo>
                    <a:lnTo>
                      <a:pt x="74" y="69"/>
                    </a:lnTo>
                    <a:lnTo>
                      <a:pt x="40" y="95"/>
                    </a:lnTo>
                    <a:lnTo>
                      <a:pt x="20" y="127"/>
                    </a:lnTo>
                    <a:lnTo>
                      <a:pt x="5" y="159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20" y="164"/>
                    </a:lnTo>
                    <a:lnTo>
                      <a:pt x="30" y="132"/>
                    </a:lnTo>
                    <a:lnTo>
                      <a:pt x="54" y="100"/>
                    </a:lnTo>
                    <a:lnTo>
                      <a:pt x="84" y="74"/>
                    </a:lnTo>
                    <a:lnTo>
                      <a:pt x="118" y="53"/>
                    </a:lnTo>
                    <a:lnTo>
                      <a:pt x="162" y="31"/>
                    </a:lnTo>
                    <a:lnTo>
                      <a:pt x="211" y="21"/>
                    </a:lnTo>
                    <a:lnTo>
                      <a:pt x="260" y="10"/>
                    </a:lnTo>
                    <a:lnTo>
                      <a:pt x="31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68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1" name="Freeform 500"/>
              <p:cNvSpPr>
                <a:spLocks/>
              </p:cNvSpPr>
              <p:nvPr/>
            </p:nvSpPr>
            <p:spPr bwMode="auto">
              <a:xfrm>
                <a:off x="1138" y="2275"/>
                <a:ext cx="299" cy="186"/>
              </a:xfrm>
              <a:custGeom>
                <a:avLst/>
                <a:gdLst>
                  <a:gd name="T0" fmla="*/ 299 w 299"/>
                  <a:gd name="T1" fmla="*/ 0 h 186"/>
                  <a:gd name="T2" fmla="*/ 245 w 299"/>
                  <a:gd name="T3" fmla="*/ 0 h 186"/>
                  <a:gd name="T4" fmla="*/ 196 w 299"/>
                  <a:gd name="T5" fmla="*/ 11 h 186"/>
                  <a:gd name="T6" fmla="*/ 147 w 299"/>
                  <a:gd name="T7" fmla="*/ 21 h 186"/>
                  <a:gd name="T8" fmla="*/ 103 w 299"/>
                  <a:gd name="T9" fmla="*/ 43 h 186"/>
                  <a:gd name="T10" fmla="*/ 69 w 299"/>
                  <a:gd name="T11" fmla="*/ 64 h 186"/>
                  <a:gd name="T12" fmla="*/ 39 w 299"/>
                  <a:gd name="T13" fmla="*/ 90 h 186"/>
                  <a:gd name="T14" fmla="*/ 15 w 299"/>
                  <a:gd name="T15" fmla="*/ 122 h 186"/>
                  <a:gd name="T16" fmla="*/ 5 w 299"/>
                  <a:gd name="T17" fmla="*/ 154 h 186"/>
                  <a:gd name="T18" fmla="*/ 0 w 299"/>
                  <a:gd name="T19" fmla="*/ 186 h 186"/>
                  <a:gd name="T20" fmla="*/ 15 w 299"/>
                  <a:gd name="T21" fmla="*/ 186 h 186"/>
                  <a:gd name="T22" fmla="*/ 20 w 299"/>
                  <a:gd name="T23" fmla="*/ 154 h 186"/>
                  <a:gd name="T24" fmla="*/ 30 w 299"/>
                  <a:gd name="T25" fmla="*/ 122 h 186"/>
                  <a:gd name="T26" fmla="*/ 49 w 299"/>
                  <a:gd name="T27" fmla="*/ 96 h 186"/>
                  <a:gd name="T28" fmla="*/ 79 w 299"/>
                  <a:gd name="T29" fmla="*/ 69 h 186"/>
                  <a:gd name="T30" fmla="*/ 113 w 299"/>
                  <a:gd name="T31" fmla="*/ 48 h 186"/>
                  <a:gd name="T32" fmla="*/ 157 w 299"/>
                  <a:gd name="T33" fmla="*/ 32 h 186"/>
                  <a:gd name="T34" fmla="*/ 201 w 299"/>
                  <a:gd name="T35" fmla="*/ 21 h 186"/>
                  <a:gd name="T36" fmla="*/ 250 w 299"/>
                  <a:gd name="T37" fmla="*/ 11 h 186"/>
                  <a:gd name="T38" fmla="*/ 299 w 299"/>
                  <a:gd name="T39" fmla="*/ 11 h 186"/>
                  <a:gd name="T40" fmla="*/ 299 w 299"/>
                  <a:gd name="T41" fmla="*/ 0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9" h="186">
                    <a:moveTo>
                      <a:pt x="299" y="0"/>
                    </a:moveTo>
                    <a:lnTo>
                      <a:pt x="245" y="0"/>
                    </a:lnTo>
                    <a:lnTo>
                      <a:pt x="196" y="11"/>
                    </a:lnTo>
                    <a:lnTo>
                      <a:pt x="147" y="21"/>
                    </a:lnTo>
                    <a:lnTo>
                      <a:pt x="103" y="43"/>
                    </a:lnTo>
                    <a:lnTo>
                      <a:pt x="69" y="64"/>
                    </a:lnTo>
                    <a:lnTo>
                      <a:pt x="39" y="90"/>
                    </a:lnTo>
                    <a:lnTo>
                      <a:pt x="15" y="122"/>
                    </a:lnTo>
                    <a:lnTo>
                      <a:pt x="5" y="154"/>
                    </a:lnTo>
                    <a:lnTo>
                      <a:pt x="0" y="186"/>
                    </a:lnTo>
                    <a:lnTo>
                      <a:pt x="15" y="186"/>
                    </a:lnTo>
                    <a:lnTo>
                      <a:pt x="20" y="154"/>
                    </a:lnTo>
                    <a:lnTo>
                      <a:pt x="30" y="122"/>
                    </a:lnTo>
                    <a:lnTo>
                      <a:pt x="49" y="96"/>
                    </a:lnTo>
                    <a:lnTo>
                      <a:pt x="79" y="69"/>
                    </a:lnTo>
                    <a:lnTo>
                      <a:pt x="113" y="48"/>
                    </a:lnTo>
                    <a:lnTo>
                      <a:pt x="157" y="32"/>
                    </a:lnTo>
                    <a:lnTo>
                      <a:pt x="201" y="21"/>
                    </a:lnTo>
                    <a:lnTo>
                      <a:pt x="250" y="11"/>
                    </a:lnTo>
                    <a:lnTo>
                      <a:pt x="299" y="11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5D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2" name="Freeform 501"/>
              <p:cNvSpPr>
                <a:spLocks/>
              </p:cNvSpPr>
              <p:nvPr/>
            </p:nvSpPr>
            <p:spPr bwMode="auto">
              <a:xfrm>
                <a:off x="1153" y="2286"/>
                <a:ext cx="284" cy="175"/>
              </a:xfrm>
              <a:custGeom>
                <a:avLst/>
                <a:gdLst>
                  <a:gd name="T0" fmla="*/ 284 w 284"/>
                  <a:gd name="T1" fmla="*/ 0 h 175"/>
                  <a:gd name="T2" fmla="*/ 235 w 284"/>
                  <a:gd name="T3" fmla="*/ 0 h 175"/>
                  <a:gd name="T4" fmla="*/ 186 w 284"/>
                  <a:gd name="T5" fmla="*/ 10 h 175"/>
                  <a:gd name="T6" fmla="*/ 142 w 284"/>
                  <a:gd name="T7" fmla="*/ 21 h 175"/>
                  <a:gd name="T8" fmla="*/ 98 w 284"/>
                  <a:gd name="T9" fmla="*/ 37 h 175"/>
                  <a:gd name="T10" fmla="*/ 64 w 284"/>
                  <a:gd name="T11" fmla="*/ 58 h 175"/>
                  <a:gd name="T12" fmla="*/ 34 w 284"/>
                  <a:gd name="T13" fmla="*/ 85 h 175"/>
                  <a:gd name="T14" fmla="*/ 15 w 284"/>
                  <a:gd name="T15" fmla="*/ 111 h 175"/>
                  <a:gd name="T16" fmla="*/ 5 w 284"/>
                  <a:gd name="T17" fmla="*/ 143 h 175"/>
                  <a:gd name="T18" fmla="*/ 0 w 284"/>
                  <a:gd name="T19" fmla="*/ 175 h 175"/>
                  <a:gd name="T20" fmla="*/ 15 w 284"/>
                  <a:gd name="T21" fmla="*/ 175 h 175"/>
                  <a:gd name="T22" fmla="*/ 19 w 284"/>
                  <a:gd name="T23" fmla="*/ 143 h 175"/>
                  <a:gd name="T24" fmla="*/ 29 w 284"/>
                  <a:gd name="T25" fmla="*/ 116 h 175"/>
                  <a:gd name="T26" fmla="*/ 49 w 284"/>
                  <a:gd name="T27" fmla="*/ 90 h 175"/>
                  <a:gd name="T28" fmla="*/ 78 w 284"/>
                  <a:gd name="T29" fmla="*/ 69 h 175"/>
                  <a:gd name="T30" fmla="*/ 108 w 284"/>
                  <a:gd name="T31" fmla="*/ 48 h 175"/>
                  <a:gd name="T32" fmla="*/ 147 w 284"/>
                  <a:gd name="T33" fmla="*/ 32 h 175"/>
                  <a:gd name="T34" fmla="*/ 191 w 284"/>
                  <a:gd name="T35" fmla="*/ 16 h 175"/>
                  <a:gd name="T36" fmla="*/ 235 w 284"/>
                  <a:gd name="T37" fmla="*/ 10 h 175"/>
                  <a:gd name="T38" fmla="*/ 284 w 284"/>
                  <a:gd name="T39" fmla="*/ 5 h 175"/>
                  <a:gd name="T40" fmla="*/ 284 w 284"/>
                  <a:gd name="T41" fmla="*/ 0 h 17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4" h="175">
                    <a:moveTo>
                      <a:pt x="284" y="0"/>
                    </a:moveTo>
                    <a:lnTo>
                      <a:pt x="235" y="0"/>
                    </a:lnTo>
                    <a:lnTo>
                      <a:pt x="186" y="10"/>
                    </a:lnTo>
                    <a:lnTo>
                      <a:pt x="142" y="21"/>
                    </a:lnTo>
                    <a:lnTo>
                      <a:pt x="98" y="37"/>
                    </a:lnTo>
                    <a:lnTo>
                      <a:pt x="64" y="58"/>
                    </a:lnTo>
                    <a:lnTo>
                      <a:pt x="34" y="85"/>
                    </a:lnTo>
                    <a:lnTo>
                      <a:pt x="15" y="111"/>
                    </a:lnTo>
                    <a:lnTo>
                      <a:pt x="5" y="143"/>
                    </a:lnTo>
                    <a:lnTo>
                      <a:pt x="0" y="175"/>
                    </a:lnTo>
                    <a:lnTo>
                      <a:pt x="15" y="175"/>
                    </a:lnTo>
                    <a:lnTo>
                      <a:pt x="19" y="143"/>
                    </a:lnTo>
                    <a:lnTo>
                      <a:pt x="29" y="116"/>
                    </a:lnTo>
                    <a:lnTo>
                      <a:pt x="49" y="90"/>
                    </a:lnTo>
                    <a:lnTo>
                      <a:pt x="78" y="69"/>
                    </a:lnTo>
                    <a:lnTo>
                      <a:pt x="108" y="48"/>
                    </a:lnTo>
                    <a:lnTo>
                      <a:pt x="147" y="32"/>
                    </a:lnTo>
                    <a:lnTo>
                      <a:pt x="191" y="16"/>
                    </a:lnTo>
                    <a:lnTo>
                      <a:pt x="235" y="10"/>
                    </a:lnTo>
                    <a:lnTo>
                      <a:pt x="284" y="5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53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3" name="Freeform 502"/>
              <p:cNvSpPr>
                <a:spLocks/>
              </p:cNvSpPr>
              <p:nvPr/>
            </p:nvSpPr>
            <p:spPr bwMode="auto">
              <a:xfrm>
                <a:off x="1168" y="2291"/>
                <a:ext cx="269" cy="170"/>
              </a:xfrm>
              <a:custGeom>
                <a:avLst/>
                <a:gdLst>
                  <a:gd name="T0" fmla="*/ 269 w 269"/>
                  <a:gd name="T1" fmla="*/ 0 h 170"/>
                  <a:gd name="T2" fmla="*/ 220 w 269"/>
                  <a:gd name="T3" fmla="*/ 5 h 170"/>
                  <a:gd name="T4" fmla="*/ 176 w 269"/>
                  <a:gd name="T5" fmla="*/ 11 h 170"/>
                  <a:gd name="T6" fmla="*/ 132 w 269"/>
                  <a:gd name="T7" fmla="*/ 27 h 170"/>
                  <a:gd name="T8" fmla="*/ 93 w 269"/>
                  <a:gd name="T9" fmla="*/ 43 h 170"/>
                  <a:gd name="T10" fmla="*/ 63 w 269"/>
                  <a:gd name="T11" fmla="*/ 64 h 170"/>
                  <a:gd name="T12" fmla="*/ 34 w 269"/>
                  <a:gd name="T13" fmla="*/ 85 h 170"/>
                  <a:gd name="T14" fmla="*/ 14 w 269"/>
                  <a:gd name="T15" fmla="*/ 111 h 170"/>
                  <a:gd name="T16" fmla="*/ 4 w 269"/>
                  <a:gd name="T17" fmla="*/ 138 h 170"/>
                  <a:gd name="T18" fmla="*/ 0 w 269"/>
                  <a:gd name="T19" fmla="*/ 170 h 170"/>
                  <a:gd name="T20" fmla="*/ 14 w 269"/>
                  <a:gd name="T21" fmla="*/ 170 h 170"/>
                  <a:gd name="T22" fmla="*/ 19 w 269"/>
                  <a:gd name="T23" fmla="*/ 138 h 170"/>
                  <a:gd name="T24" fmla="*/ 34 w 269"/>
                  <a:gd name="T25" fmla="*/ 106 h 170"/>
                  <a:gd name="T26" fmla="*/ 58 w 269"/>
                  <a:gd name="T27" fmla="*/ 80 h 170"/>
                  <a:gd name="T28" fmla="*/ 88 w 269"/>
                  <a:gd name="T29" fmla="*/ 58 h 170"/>
                  <a:gd name="T30" fmla="*/ 127 w 269"/>
                  <a:gd name="T31" fmla="*/ 37 h 170"/>
                  <a:gd name="T32" fmla="*/ 171 w 269"/>
                  <a:gd name="T33" fmla="*/ 21 h 170"/>
                  <a:gd name="T34" fmla="*/ 215 w 269"/>
                  <a:gd name="T35" fmla="*/ 16 h 170"/>
                  <a:gd name="T36" fmla="*/ 269 w 269"/>
                  <a:gd name="T37" fmla="*/ 11 h 170"/>
                  <a:gd name="T38" fmla="*/ 269 w 269"/>
                  <a:gd name="T39" fmla="*/ 0 h 17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9" h="170">
                    <a:moveTo>
                      <a:pt x="269" y="0"/>
                    </a:moveTo>
                    <a:lnTo>
                      <a:pt x="220" y="5"/>
                    </a:lnTo>
                    <a:lnTo>
                      <a:pt x="176" y="11"/>
                    </a:lnTo>
                    <a:lnTo>
                      <a:pt x="132" y="27"/>
                    </a:lnTo>
                    <a:lnTo>
                      <a:pt x="93" y="43"/>
                    </a:lnTo>
                    <a:lnTo>
                      <a:pt x="63" y="64"/>
                    </a:lnTo>
                    <a:lnTo>
                      <a:pt x="34" y="85"/>
                    </a:lnTo>
                    <a:lnTo>
                      <a:pt x="14" y="111"/>
                    </a:lnTo>
                    <a:lnTo>
                      <a:pt x="4" y="138"/>
                    </a:lnTo>
                    <a:lnTo>
                      <a:pt x="0" y="170"/>
                    </a:lnTo>
                    <a:lnTo>
                      <a:pt x="14" y="170"/>
                    </a:lnTo>
                    <a:lnTo>
                      <a:pt x="19" y="138"/>
                    </a:lnTo>
                    <a:lnTo>
                      <a:pt x="34" y="106"/>
                    </a:lnTo>
                    <a:lnTo>
                      <a:pt x="58" y="80"/>
                    </a:lnTo>
                    <a:lnTo>
                      <a:pt x="88" y="58"/>
                    </a:lnTo>
                    <a:lnTo>
                      <a:pt x="127" y="37"/>
                    </a:lnTo>
                    <a:lnTo>
                      <a:pt x="171" y="21"/>
                    </a:lnTo>
                    <a:lnTo>
                      <a:pt x="215" y="16"/>
                    </a:lnTo>
                    <a:lnTo>
                      <a:pt x="269" y="11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48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4" name="Freeform 503"/>
              <p:cNvSpPr>
                <a:spLocks/>
              </p:cNvSpPr>
              <p:nvPr/>
            </p:nvSpPr>
            <p:spPr bwMode="auto">
              <a:xfrm>
                <a:off x="1182" y="2302"/>
                <a:ext cx="255" cy="159"/>
              </a:xfrm>
              <a:custGeom>
                <a:avLst/>
                <a:gdLst>
                  <a:gd name="T0" fmla="*/ 255 w 255"/>
                  <a:gd name="T1" fmla="*/ 0 h 159"/>
                  <a:gd name="T2" fmla="*/ 201 w 255"/>
                  <a:gd name="T3" fmla="*/ 5 h 159"/>
                  <a:gd name="T4" fmla="*/ 157 w 255"/>
                  <a:gd name="T5" fmla="*/ 10 h 159"/>
                  <a:gd name="T6" fmla="*/ 113 w 255"/>
                  <a:gd name="T7" fmla="*/ 26 h 159"/>
                  <a:gd name="T8" fmla="*/ 74 w 255"/>
                  <a:gd name="T9" fmla="*/ 47 h 159"/>
                  <a:gd name="T10" fmla="*/ 44 w 255"/>
                  <a:gd name="T11" fmla="*/ 69 h 159"/>
                  <a:gd name="T12" fmla="*/ 20 w 255"/>
                  <a:gd name="T13" fmla="*/ 95 h 159"/>
                  <a:gd name="T14" fmla="*/ 5 w 255"/>
                  <a:gd name="T15" fmla="*/ 127 h 159"/>
                  <a:gd name="T16" fmla="*/ 0 w 255"/>
                  <a:gd name="T17" fmla="*/ 159 h 159"/>
                  <a:gd name="T18" fmla="*/ 15 w 255"/>
                  <a:gd name="T19" fmla="*/ 159 h 159"/>
                  <a:gd name="T20" fmla="*/ 20 w 255"/>
                  <a:gd name="T21" fmla="*/ 127 h 159"/>
                  <a:gd name="T22" fmla="*/ 35 w 255"/>
                  <a:gd name="T23" fmla="*/ 100 h 159"/>
                  <a:gd name="T24" fmla="*/ 54 w 255"/>
                  <a:gd name="T25" fmla="*/ 74 h 159"/>
                  <a:gd name="T26" fmla="*/ 84 w 255"/>
                  <a:gd name="T27" fmla="*/ 53 h 159"/>
                  <a:gd name="T28" fmla="*/ 123 w 255"/>
                  <a:gd name="T29" fmla="*/ 37 h 159"/>
                  <a:gd name="T30" fmla="*/ 162 w 255"/>
                  <a:gd name="T31" fmla="*/ 21 h 159"/>
                  <a:gd name="T32" fmla="*/ 206 w 255"/>
                  <a:gd name="T33" fmla="*/ 10 h 159"/>
                  <a:gd name="T34" fmla="*/ 255 w 255"/>
                  <a:gd name="T35" fmla="*/ 10 h 159"/>
                  <a:gd name="T36" fmla="*/ 255 w 255"/>
                  <a:gd name="T37" fmla="*/ 0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5" h="159">
                    <a:moveTo>
                      <a:pt x="255" y="0"/>
                    </a:moveTo>
                    <a:lnTo>
                      <a:pt x="201" y="5"/>
                    </a:lnTo>
                    <a:lnTo>
                      <a:pt x="157" y="10"/>
                    </a:lnTo>
                    <a:lnTo>
                      <a:pt x="113" y="26"/>
                    </a:lnTo>
                    <a:lnTo>
                      <a:pt x="74" y="47"/>
                    </a:lnTo>
                    <a:lnTo>
                      <a:pt x="44" y="69"/>
                    </a:lnTo>
                    <a:lnTo>
                      <a:pt x="20" y="95"/>
                    </a:lnTo>
                    <a:lnTo>
                      <a:pt x="5" y="127"/>
                    </a:lnTo>
                    <a:lnTo>
                      <a:pt x="0" y="159"/>
                    </a:lnTo>
                    <a:lnTo>
                      <a:pt x="15" y="159"/>
                    </a:lnTo>
                    <a:lnTo>
                      <a:pt x="20" y="127"/>
                    </a:lnTo>
                    <a:lnTo>
                      <a:pt x="35" y="100"/>
                    </a:lnTo>
                    <a:lnTo>
                      <a:pt x="54" y="74"/>
                    </a:lnTo>
                    <a:lnTo>
                      <a:pt x="84" y="53"/>
                    </a:lnTo>
                    <a:lnTo>
                      <a:pt x="123" y="37"/>
                    </a:lnTo>
                    <a:lnTo>
                      <a:pt x="162" y="21"/>
                    </a:lnTo>
                    <a:lnTo>
                      <a:pt x="206" y="10"/>
                    </a:lnTo>
                    <a:lnTo>
                      <a:pt x="255" y="1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3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5" name="Freeform 504"/>
              <p:cNvSpPr>
                <a:spLocks/>
              </p:cNvSpPr>
              <p:nvPr/>
            </p:nvSpPr>
            <p:spPr bwMode="auto">
              <a:xfrm>
                <a:off x="1197" y="2312"/>
                <a:ext cx="240" cy="149"/>
              </a:xfrm>
              <a:custGeom>
                <a:avLst/>
                <a:gdLst>
                  <a:gd name="T0" fmla="*/ 240 w 240"/>
                  <a:gd name="T1" fmla="*/ 0 h 149"/>
                  <a:gd name="T2" fmla="*/ 191 w 240"/>
                  <a:gd name="T3" fmla="*/ 0 h 149"/>
                  <a:gd name="T4" fmla="*/ 147 w 240"/>
                  <a:gd name="T5" fmla="*/ 11 h 149"/>
                  <a:gd name="T6" fmla="*/ 108 w 240"/>
                  <a:gd name="T7" fmla="*/ 27 h 149"/>
                  <a:gd name="T8" fmla="*/ 69 w 240"/>
                  <a:gd name="T9" fmla="*/ 43 h 149"/>
                  <a:gd name="T10" fmla="*/ 39 w 240"/>
                  <a:gd name="T11" fmla="*/ 64 h 149"/>
                  <a:gd name="T12" fmla="*/ 20 w 240"/>
                  <a:gd name="T13" fmla="*/ 90 h 149"/>
                  <a:gd name="T14" fmla="*/ 5 w 240"/>
                  <a:gd name="T15" fmla="*/ 117 h 149"/>
                  <a:gd name="T16" fmla="*/ 0 w 240"/>
                  <a:gd name="T17" fmla="*/ 149 h 149"/>
                  <a:gd name="T18" fmla="*/ 15 w 240"/>
                  <a:gd name="T19" fmla="*/ 149 h 149"/>
                  <a:gd name="T20" fmla="*/ 20 w 240"/>
                  <a:gd name="T21" fmla="*/ 122 h 149"/>
                  <a:gd name="T22" fmla="*/ 29 w 240"/>
                  <a:gd name="T23" fmla="*/ 96 h 149"/>
                  <a:gd name="T24" fmla="*/ 54 w 240"/>
                  <a:gd name="T25" fmla="*/ 69 h 149"/>
                  <a:gd name="T26" fmla="*/ 78 w 240"/>
                  <a:gd name="T27" fmla="*/ 48 h 149"/>
                  <a:gd name="T28" fmla="*/ 113 w 240"/>
                  <a:gd name="T29" fmla="*/ 32 h 149"/>
                  <a:gd name="T30" fmla="*/ 152 w 240"/>
                  <a:gd name="T31" fmla="*/ 22 h 149"/>
                  <a:gd name="T32" fmla="*/ 196 w 240"/>
                  <a:gd name="T33" fmla="*/ 11 h 149"/>
                  <a:gd name="T34" fmla="*/ 240 w 240"/>
                  <a:gd name="T35" fmla="*/ 11 h 149"/>
                  <a:gd name="T36" fmla="*/ 240 w 240"/>
                  <a:gd name="T37" fmla="*/ 0 h 1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0" h="149">
                    <a:moveTo>
                      <a:pt x="240" y="0"/>
                    </a:moveTo>
                    <a:lnTo>
                      <a:pt x="191" y="0"/>
                    </a:lnTo>
                    <a:lnTo>
                      <a:pt x="147" y="11"/>
                    </a:lnTo>
                    <a:lnTo>
                      <a:pt x="108" y="27"/>
                    </a:lnTo>
                    <a:lnTo>
                      <a:pt x="69" y="43"/>
                    </a:lnTo>
                    <a:lnTo>
                      <a:pt x="39" y="64"/>
                    </a:lnTo>
                    <a:lnTo>
                      <a:pt x="20" y="90"/>
                    </a:lnTo>
                    <a:lnTo>
                      <a:pt x="5" y="117"/>
                    </a:lnTo>
                    <a:lnTo>
                      <a:pt x="0" y="149"/>
                    </a:lnTo>
                    <a:lnTo>
                      <a:pt x="15" y="149"/>
                    </a:lnTo>
                    <a:lnTo>
                      <a:pt x="20" y="122"/>
                    </a:lnTo>
                    <a:lnTo>
                      <a:pt x="29" y="96"/>
                    </a:lnTo>
                    <a:lnTo>
                      <a:pt x="54" y="69"/>
                    </a:lnTo>
                    <a:lnTo>
                      <a:pt x="78" y="48"/>
                    </a:lnTo>
                    <a:lnTo>
                      <a:pt x="113" y="32"/>
                    </a:lnTo>
                    <a:lnTo>
                      <a:pt x="152" y="22"/>
                    </a:lnTo>
                    <a:lnTo>
                      <a:pt x="196" y="11"/>
                    </a:lnTo>
                    <a:lnTo>
                      <a:pt x="240" y="11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37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6" name="Freeform 505"/>
              <p:cNvSpPr>
                <a:spLocks/>
              </p:cNvSpPr>
              <p:nvPr/>
            </p:nvSpPr>
            <p:spPr bwMode="auto">
              <a:xfrm>
                <a:off x="1212" y="2323"/>
                <a:ext cx="225" cy="138"/>
              </a:xfrm>
              <a:custGeom>
                <a:avLst/>
                <a:gdLst>
                  <a:gd name="T0" fmla="*/ 225 w 225"/>
                  <a:gd name="T1" fmla="*/ 0 h 138"/>
                  <a:gd name="T2" fmla="*/ 181 w 225"/>
                  <a:gd name="T3" fmla="*/ 0 h 138"/>
                  <a:gd name="T4" fmla="*/ 137 w 225"/>
                  <a:gd name="T5" fmla="*/ 11 h 138"/>
                  <a:gd name="T6" fmla="*/ 98 w 225"/>
                  <a:gd name="T7" fmla="*/ 21 h 138"/>
                  <a:gd name="T8" fmla="*/ 63 w 225"/>
                  <a:gd name="T9" fmla="*/ 37 h 138"/>
                  <a:gd name="T10" fmla="*/ 39 w 225"/>
                  <a:gd name="T11" fmla="*/ 58 h 138"/>
                  <a:gd name="T12" fmla="*/ 14 w 225"/>
                  <a:gd name="T13" fmla="*/ 85 h 138"/>
                  <a:gd name="T14" fmla="*/ 5 w 225"/>
                  <a:gd name="T15" fmla="*/ 111 h 138"/>
                  <a:gd name="T16" fmla="*/ 0 w 225"/>
                  <a:gd name="T17" fmla="*/ 138 h 138"/>
                  <a:gd name="T18" fmla="*/ 14 w 225"/>
                  <a:gd name="T19" fmla="*/ 138 h 138"/>
                  <a:gd name="T20" fmla="*/ 19 w 225"/>
                  <a:gd name="T21" fmla="*/ 111 h 138"/>
                  <a:gd name="T22" fmla="*/ 29 w 225"/>
                  <a:gd name="T23" fmla="*/ 85 h 138"/>
                  <a:gd name="T24" fmla="*/ 49 w 225"/>
                  <a:gd name="T25" fmla="*/ 64 h 138"/>
                  <a:gd name="T26" fmla="*/ 73 w 225"/>
                  <a:gd name="T27" fmla="*/ 42 h 138"/>
                  <a:gd name="T28" fmla="*/ 108 w 225"/>
                  <a:gd name="T29" fmla="*/ 26 h 138"/>
                  <a:gd name="T30" fmla="*/ 142 w 225"/>
                  <a:gd name="T31" fmla="*/ 16 h 138"/>
                  <a:gd name="T32" fmla="*/ 181 w 225"/>
                  <a:gd name="T33" fmla="*/ 11 h 138"/>
                  <a:gd name="T34" fmla="*/ 225 w 225"/>
                  <a:gd name="T35" fmla="*/ 5 h 138"/>
                  <a:gd name="T36" fmla="*/ 225 w 225"/>
                  <a:gd name="T37" fmla="*/ 0 h 1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5" h="138">
                    <a:moveTo>
                      <a:pt x="225" y="0"/>
                    </a:moveTo>
                    <a:lnTo>
                      <a:pt x="181" y="0"/>
                    </a:lnTo>
                    <a:lnTo>
                      <a:pt x="137" y="11"/>
                    </a:lnTo>
                    <a:lnTo>
                      <a:pt x="98" y="21"/>
                    </a:lnTo>
                    <a:lnTo>
                      <a:pt x="63" y="37"/>
                    </a:lnTo>
                    <a:lnTo>
                      <a:pt x="39" y="58"/>
                    </a:lnTo>
                    <a:lnTo>
                      <a:pt x="14" y="85"/>
                    </a:lnTo>
                    <a:lnTo>
                      <a:pt x="5" y="111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19" y="111"/>
                    </a:lnTo>
                    <a:lnTo>
                      <a:pt x="29" y="85"/>
                    </a:lnTo>
                    <a:lnTo>
                      <a:pt x="49" y="64"/>
                    </a:lnTo>
                    <a:lnTo>
                      <a:pt x="73" y="42"/>
                    </a:lnTo>
                    <a:lnTo>
                      <a:pt x="108" y="26"/>
                    </a:lnTo>
                    <a:lnTo>
                      <a:pt x="142" y="16"/>
                    </a:lnTo>
                    <a:lnTo>
                      <a:pt x="181" y="11"/>
                    </a:lnTo>
                    <a:lnTo>
                      <a:pt x="225" y="5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30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7" name="Freeform 506"/>
              <p:cNvSpPr>
                <a:spLocks/>
              </p:cNvSpPr>
              <p:nvPr/>
            </p:nvSpPr>
            <p:spPr bwMode="auto">
              <a:xfrm>
                <a:off x="1226" y="2328"/>
                <a:ext cx="211" cy="133"/>
              </a:xfrm>
              <a:custGeom>
                <a:avLst/>
                <a:gdLst>
                  <a:gd name="T0" fmla="*/ 211 w 211"/>
                  <a:gd name="T1" fmla="*/ 0 h 133"/>
                  <a:gd name="T2" fmla="*/ 167 w 211"/>
                  <a:gd name="T3" fmla="*/ 6 h 133"/>
                  <a:gd name="T4" fmla="*/ 128 w 211"/>
                  <a:gd name="T5" fmla="*/ 11 h 133"/>
                  <a:gd name="T6" fmla="*/ 94 w 211"/>
                  <a:gd name="T7" fmla="*/ 21 h 133"/>
                  <a:gd name="T8" fmla="*/ 59 w 211"/>
                  <a:gd name="T9" fmla="*/ 37 h 133"/>
                  <a:gd name="T10" fmla="*/ 35 w 211"/>
                  <a:gd name="T11" fmla="*/ 59 h 133"/>
                  <a:gd name="T12" fmla="*/ 15 w 211"/>
                  <a:gd name="T13" fmla="*/ 80 h 133"/>
                  <a:gd name="T14" fmla="*/ 5 w 211"/>
                  <a:gd name="T15" fmla="*/ 106 h 133"/>
                  <a:gd name="T16" fmla="*/ 0 w 211"/>
                  <a:gd name="T17" fmla="*/ 133 h 133"/>
                  <a:gd name="T18" fmla="*/ 15 w 211"/>
                  <a:gd name="T19" fmla="*/ 133 h 133"/>
                  <a:gd name="T20" fmla="*/ 20 w 211"/>
                  <a:gd name="T21" fmla="*/ 106 h 133"/>
                  <a:gd name="T22" fmla="*/ 35 w 211"/>
                  <a:gd name="T23" fmla="*/ 80 h 133"/>
                  <a:gd name="T24" fmla="*/ 59 w 211"/>
                  <a:gd name="T25" fmla="*/ 59 h 133"/>
                  <a:gd name="T26" fmla="*/ 89 w 211"/>
                  <a:gd name="T27" fmla="*/ 37 h 133"/>
                  <a:gd name="T28" fmla="*/ 123 w 211"/>
                  <a:gd name="T29" fmla="*/ 21 h 133"/>
                  <a:gd name="T30" fmla="*/ 167 w 211"/>
                  <a:gd name="T31" fmla="*/ 16 h 133"/>
                  <a:gd name="T32" fmla="*/ 211 w 211"/>
                  <a:gd name="T33" fmla="*/ 11 h 133"/>
                  <a:gd name="T34" fmla="*/ 211 w 211"/>
                  <a:gd name="T35" fmla="*/ 0 h 1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1" h="133">
                    <a:moveTo>
                      <a:pt x="211" y="0"/>
                    </a:moveTo>
                    <a:lnTo>
                      <a:pt x="167" y="6"/>
                    </a:lnTo>
                    <a:lnTo>
                      <a:pt x="128" y="11"/>
                    </a:lnTo>
                    <a:lnTo>
                      <a:pt x="94" y="21"/>
                    </a:lnTo>
                    <a:lnTo>
                      <a:pt x="59" y="37"/>
                    </a:lnTo>
                    <a:lnTo>
                      <a:pt x="35" y="59"/>
                    </a:lnTo>
                    <a:lnTo>
                      <a:pt x="15" y="80"/>
                    </a:lnTo>
                    <a:lnTo>
                      <a:pt x="5" y="106"/>
                    </a:lnTo>
                    <a:lnTo>
                      <a:pt x="0" y="133"/>
                    </a:lnTo>
                    <a:lnTo>
                      <a:pt x="15" y="133"/>
                    </a:lnTo>
                    <a:lnTo>
                      <a:pt x="20" y="106"/>
                    </a:lnTo>
                    <a:lnTo>
                      <a:pt x="35" y="80"/>
                    </a:lnTo>
                    <a:lnTo>
                      <a:pt x="59" y="59"/>
                    </a:lnTo>
                    <a:lnTo>
                      <a:pt x="89" y="37"/>
                    </a:lnTo>
                    <a:lnTo>
                      <a:pt x="123" y="21"/>
                    </a:lnTo>
                    <a:lnTo>
                      <a:pt x="167" y="16"/>
                    </a:lnTo>
                    <a:lnTo>
                      <a:pt x="211" y="11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29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8" name="Freeform 507"/>
              <p:cNvSpPr>
                <a:spLocks/>
              </p:cNvSpPr>
              <p:nvPr/>
            </p:nvSpPr>
            <p:spPr bwMode="auto">
              <a:xfrm>
                <a:off x="1241" y="2339"/>
                <a:ext cx="196" cy="122"/>
              </a:xfrm>
              <a:custGeom>
                <a:avLst/>
                <a:gdLst>
                  <a:gd name="T0" fmla="*/ 196 w 196"/>
                  <a:gd name="T1" fmla="*/ 0 h 122"/>
                  <a:gd name="T2" fmla="*/ 152 w 196"/>
                  <a:gd name="T3" fmla="*/ 5 h 122"/>
                  <a:gd name="T4" fmla="*/ 108 w 196"/>
                  <a:gd name="T5" fmla="*/ 10 h 122"/>
                  <a:gd name="T6" fmla="*/ 74 w 196"/>
                  <a:gd name="T7" fmla="*/ 26 h 122"/>
                  <a:gd name="T8" fmla="*/ 44 w 196"/>
                  <a:gd name="T9" fmla="*/ 48 h 122"/>
                  <a:gd name="T10" fmla="*/ 20 w 196"/>
                  <a:gd name="T11" fmla="*/ 69 h 122"/>
                  <a:gd name="T12" fmla="*/ 5 w 196"/>
                  <a:gd name="T13" fmla="*/ 95 h 122"/>
                  <a:gd name="T14" fmla="*/ 0 w 196"/>
                  <a:gd name="T15" fmla="*/ 122 h 122"/>
                  <a:gd name="T16" fmla="*/ 15 w 196"/>
                  <a:gd name="T17" fmla="*/ 122 h 122"/>
                  <a:gd name="T18" fmla="*/ 20 w 196"/>
                  <a:gd name="T19" fmla="*/ 95 h 122"/>
                  <a:gd name="T20" fmla="*/ 34 w 196"/>
                  <a:gd name="T21" fmla="*/ 74 h 122"/>
                  <a:gd name="T22" fmla="*/ 54 w 196"/>
                  <a:gd name="T23" fmla="*/ 53 h 122"/>
                  <a:gd name="T24" fmla="*/ 83 w 196"/>
                  <a:gd name="T25" fmla="*/ 32 h 122"/>
                  <a:gd name="T26" fmla="*/ 118 w 196"/>
                  <a:gd name="T27" fmla="*/ 21 h 122"/>
                  <a:gd name="T28" fmla="*/ 152 w 196"/>
                  <a:gd name="T29" fmla="*/ 10 h 122"/>
                  <a:gd name="T30" fmla="*/ 196 w 196"/>
                  <a:gd name="T31" fmla="*/ 10 h 122"/>
                  <a:gd name="T32" fmla="*/ 196 w 196"/>
                  <a:gd name="T33" fmla="*/ 0 h 1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6" h="122">
                    <a:moveTo>
                      <a:pt x="196" y="0"/>
                    </a:moveTo>
                    <a:lnTo>
                      <a:pt x="152" y="5"/>
                    </a:lnTo>
                    <a:lnTo>
                      <a:pt x="108" y="10"/>
                    </a:lnTo>
                    <a:lnTo>
                      <a:pt x="74" y="26"/>
                    </a:lnTo>
                    <a:lnTo>
                      <a:pt x="44" y="48"/>
                    </a:lnTo>
                    <a:lnTo>
                      <a:pt x="20" y="69"/>
                    </a:lnTo>
                    <a:lnTo>
                      <a:pt x="5" y="95"/>
                    </a:lnTo>
                    <a:lnTo>
                      <a:pt x="0" y="122"/>
                    </a:lnTo>
                    <a:lnTo>
                      <a:pt x="15" y="122"/>
                    </a:lnTo>
                    <a:lnTo>
                      <a:pt x="20" y="95"/>
                    </a:lnTo>
                    <a:lnTo>
                      <a:pt x="34" y="74"/>
                    </a:lnTo>
                    <a:lnTo>
                      <a:pt x="54" y="53"/>
                    </a:lnTo>
                    <a:lnTo>
                      <a:pt x="83" y="32"/>
                    </a:lnTo>
                    <a:lnTo>
                      <a:pt x="118" y="21"/>
                    </a:lnTo>
                    <a:lnTo>
                      <a:pt x="152" y="10"/>
                    </a:lnTo>
                    <a:lnTo>
                      <a:pt x="196" y="1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23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9" name="Freeform 508"/>
              <p:cNvSpPr>
                <a:spLocks/>
              </p:cNvSpPr>
              <p:nvPr/>
            </p:nvSpPr>
            <p:spPr bwMode="auto">
              <a:xfrm>
                <a:off x="1256" y="2349"/>
                <a:ext cx="181" cy="112"/>
              </a:xfrm>
              <a:custGeom>
                <a:avLst/>
                <a:gdLst>
                  <a:gd name="T0" fmla="*/ 181 w 181"/>
                  <a:gd name="T1" fmla="*/ 0 h 112"/>
                  <a:gd name="T2" fmla="*/ 137 w 181"/>
                  <a:gd name="T3" fmla="*/ 0 h 112"/>
                  <a:gd name="T4" fmla="*/ 103 w 181"/>
                  <a:gd name="T5" fmla="*/ 11 h 112"/>
                  <a:gd name="T6" fmla="*/ 68 w 181"/>
                  <a:gd name="T7" fmla="*/ 22 h 112"/>
                  <a:gd name="T8" fmla="*/ 39 w 181"/>
                  <a:gd name="T9" fmla="*/ 43 h 112"/>
                  <a:gd name="T10" fmla="*/ 19 w 181"/>
                  <a:gd name="T11" fmla="*/ 64 h 112"/>
                  <a:gd name="T12" fmla="*/ 5 w 181"/>
                  <a:gd name="T13" fmla="*/ 85 h 112"/>
                  <a:gd name="T14" fmla="*/ 0 w 181"/>
                  <a:gd name="T15" fmla="*/ 112 h 112"/>
                  <a:gd name="T16" fmla="*/ 15 w 181"/>
                  <a:gd name="T17" fmla="*/ 112 h 112"/>
                  <a:gd name="T18" fmla="*/ 19 w 181"/>
                  <a:gd name="T19" fmla="*/ 91 h 112"/>
                  <a:gd name="T20" fmla="*/ 29 w 181"/>
                  <a:gd name="T21" fmla="*/ 64 h 112"/>
                  <a:gd name="T22" fmla="*/ 49 w 181"/>
                  <a:gd name="T23" fmla="*/ 48 h 112"/>
                  <a:gd name="T24" fmla="*/ 78 w 181"/>
                  <a:gd name="T25" fmla="*/ 32 h 112"/>
                  <a:gd name="T26" fmla="*/ 108 w 181"/>
                  <a:gd name="T27" fmla="*/ 16 h 112"/>
                  <a:gd name="T28" fmla="*/ 142 w 181"/>
                  <a:gd name="T29" fmla="*/ 11 h 112"/>
                  <a:gd name="T30" fmla="*/ 181 w 181"/>
                  <a:gd name="T31" fmla="*/ 11 h 112"/>
                  <a:gd name="T32" fmla="*/ 181 w 181"/>
                  <a:gd name="T33" fmla="*/ 0 h 1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1" h="112">
                    <a:moveTo>
                      <a:pt x="181" y="0"/>
                    </a:moveTo>
                    <a:lnTo>
                      <a:pt x="137" y="0"/>
                    </a:lnTo>
                    <a:lnTo>
                      <a:pt x="103" y="11"/>
                    </a:lnTo>
                    <a:lnTo>
                      <a:pt x="68" y="22"/>
                    </a:lnTo>
                    <a:lnTo>
                      <a:pt x="39" y="43"/>
                    </a:lnTo>
                    <a:lnTo>
                      <a:pt x="19" y="64"/>
                    </a:lnTo>
                    <a:lnTo>
                      <a:pt x="5" y="85"/>
                    </a:lnTo>
                    <a:lnTo>
                      <a:pt x="0" y="112"/>
                    </a:lnTo>
                    <a:lnTo>
                      <a:pt x="15" y="112"/>
                    </a:lnTo>
                    <a:lnTo>
                      <a:pt x="19" y="91"/>
                    </a:lnTo>
                    <a:lnTo>
                      <a:pt x="29" y="64"/>
                    </a:lnTo>
                    <a:lnTo>
                      <a:pt x="49" y="48"/>
                    </a:lnTo>
                    <a:lnTo>
                      <a:pt x="78" y="32"/>
                    </a:lnTo>
                    <a:lnTo>
                      <a:pt x="108" y="16"/>
                    </a:lnTo>
                    <a:lnTo>
                      <a:pt x="142" y="11"/>
                    </a:lnTo>
                    <a:lnTo>
                      <a:pt x="181" y="11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1E2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0" name="Freeform 509"/>
              <p:cNvSpPr>
                <a:spLocks/>
              </p:cNvSpPr>
              <p:nvPr/>
            </p:nvSpPr>
            <p:spPr bwMode="auto">
              <a:xfrm>
                <a:off x="1271" y="2360"/>
                <a:ext cx="166" cy="101"/>
              </a:xfrm>
              <a:custGeom>
                <a:avLst/>
                <a:gdLst>
                  <a:gd name="T0" fmla="*/ 166 w 166"/>
                  <a:gd name="T1" fmla="*/ 0 h 101"/>
                  <a:gd name="T2" fmla="*/ 127 w 166"/>
                  <a:gd name="T3" fmla="*/ 0 h 101"/>
                  <a:gd name="T4" fmla="*/ 93 w 166"/>
                  <a:gd name="T5" fmla="*/ 5 h 101"/>
                  <a:gd name="T6" fmla="*/ 63 w 166"/>
                  <a:gd name="T7" fmla="*/ 21 h 101"/>
                  <a:gd name="T8" fmla="*/ 34 w 166"/>
                  <a:gd name="T9" fmla="*/ 37 h 101"/>
                  <a:gd name="T10" fmla="*/ 14 w 166"/>
                  <a:gd name="T11" fmla="*/ 53 h 101"/>
                  <a:gd name="T12" fmla="*/ 4 w 166"/>
                  <a:gd name="T13" fmla="*/ 80 h 101"/>
                  <a:gd name="T14" fmla="*/ 0 w 166"/>
                  <a:gd name="T15" fmla="*/ 101 h 101"/>
                  <a:gd name="T16" fmla="*/ 14 w 166"/>
                  <a:gd name="T17" fmla="*/ 101 h 101"/>
                  <a:gd name="T18" fmla="*/ 19 w 166"/>
                  <a:gd name="T19" fmla="*/ 80 h 101"/>
                  <a:gd name="T20" fmla="*/ 29 w 166"/>
                  <a:gd name="T21" fmla="*/ 58 h 101"/>
                  <a:gd name="T22" fmla="*/ 49 w 166"/>
                  <a:gd name="T23" fmla="*/ 42 h 101"/>
                  <a:gd name="T24" fmla="*/ 73 w 166"/>
                  <a:gd name="T25" fmla="*/ 27 h 101"/>
                  <a:gd name="T26" fmla="*/ 98 w 166"/>
                  <a:gd name="T27" fmla="*/ 16 h 101"/>
                  <a:gd name="T28" fmla="*/ 132 w 166"/>
                  <a:gd name="T29" fmla="*/ 11 h 101"/>
                  <a:gd name="T30" fmla="*/ 166 w 166"/>
                  <a:gd name="T31" fmla="*/ 5 h 101"/>
                  <a:gd name="T32" fmla="*/ 166 w 166"/>
                  <a:gd name="T33" fmla="*/ 0 h 1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6" h="101">
                    <a:moveTo>
                      <a:pt x="166" y="0"/>
                    </a:moveTo>
                    <a:lnTo>
                      <a:pt x="127" y="0"/>
                    </a:lnTo>
                    <a:lnTo>
                      <a:pt x="93" y="5"/>
                    </a:lnTo>
                    <a:lnTo>
                      <a:pt x="63" y="21"/>
                    </a:lnTo>
                    <a:lnTo>
                      <a:pt x="34" y="37"/>
                    </a:lnTo>
                    <a:lnTo>
                      <a:pt x="14" y="53"/>
                    </a:lnTo>
                    <a:lnTo>
                      <a:pt x="4" y="80"/>
                    </a:lnTo>
                    <a:lnTo>
                      <a:pt x="0" y="101"/>
                    </a:lnTo>
                    <a:lnTo>
                      <a:pt x="14" y="101"/>
                    </a:lnTo>
                    <a:lnTo>
                      <a:pt x="19" y="80"/>
                    </a:lnTo>
                    <a:lnTo>
                      <a:pt x="29" y="58"/>
                    </a:lnTo>
                    <a:lnTo>
                      <a:pt x="49" y="42"/>
                    </a:lnTo>
                    <a:lnTo>
                      <a:pt x="73" y="27"/>
                    </a:lnTo>
                    <a:lnTo>
                      <a:pt x="98" y="16"/>
                    </a:lnTo>
                    <a:lnTo>
                      <a:pt x="132" y="11"/>
                    </a:lnTo>
                    <a:lnTo>
                      <a:pt x="166" y="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19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1" name="Freeform 510"/>
              <p:cNvSpPr>
                <a:spLocks/>
              </p:cNvSpPr>
              <p:nvPr/>
            </p:nvSpPr>
            <p:spPr bwMode="auto">
              <a:xfrm>
                <a:off x="1285" y="2365"/>
                <a:ext cx="152" cy="96"/>
              </a:xfrm>
              <a:custGeom>
                <a:avLst/>
                <a:gdLst>
                  <a:gd name="T0" fmla="*/ 152 w 152"/>
                  <a:gd name="T1" fmla="*/ 0 h 96"/>
                  <a:gd name="T2" fmla="*/ 118 w 152"/>
                  <a:gd name="T3" fmla="*/ 6 h 96"/>
                  <a:gd name="T4" fmla="*/ 84 w 152"/>
                  <a:gd name="T5" fmla="*/ 11 h 96"/>
                  <a:gd name="T6" fmla="*/ 59 w 152"/>
                  <a:gd name="T7" fmla="*/ 22 h 96"/>
                  <a:gd name="T8" fmla="*/ 35 w 152"/>
                  <a:gd name="T9" fmla="*/ 37 h 96"/>
                  <a:gd name="T10" fmla="*/ 15 w 152"/>
                  <a:gd name="T11" fmla="*/ 53 h 96"/>
                  <a:gd name="T12" fmla="*/ 5 w 152"/>
                  <a:gd name="T13" fmla="*/ 75 h 96"/>
                  <a:gd name="T14" fmla="*/ 0 w 152"/>
                  <a:gd name="T15" fmla="*/ 96 h 96"/>
                  <a:gd name="T16" fmla="*/ 15 w 152"/>
                  <a:gd name="T17" fmla="*/ 96 h 96"/>
                  <a:gd name="T18" fmla="*/ 20 w 152"/>
                  <a:gd name="T19" fmla="*/ 75 h 96"/>
                  <a:gd name="T20" fmla="*/ 35 w 152"/>
                  <a:gd name="T21" fmla="*/ 53 h 96"/>
                  <a:gd name="T22" fmla="*/ 54 w 152"/>
                  <a:gd name="T23" fmla="*/ 37 h 96"/>
                  <a:gd name="T24" fmla="*/ 84 w 152"/>
                  <a:gd name="T25" fmla="*/ 22 h 96"/>
                  <a:gd name="T26" fmla="*/ 113 w 152"/>
                  <a:gd name="T27" fmla="*/ 16 h 96"/>
                  <a:gd name="T28" fmla="*/ 152 w 152"/>
                  <a:gd name="T29" fmla="*/ 11 h 96"/>
                  <a:gd name="T30" fmla="*/ 152 w 152"/>
                  <a:gd name="T31" fmla="*/ 0 h 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2" h="96">
                    <a:moveTo>
                      <a:pt x="152" y="0"/>
                    </a:moveTo>
                    <a:lnTo>
                      <a:pt x="118" y="6"/>
                    </a:lnTo>
                    <a:lnTo>
                      <a:pt x="84" y="11"/>
                    </a:lnTo>
                    <a:lnTo>
                      <a:pt x="59" y="22"/>
                    </a:lnTo>
                    <a:lnTo>
                      <a:pt x="35" y="37"/>
                    </a:lnTo>
                    <a:lnTo>
                      <a:pt x="15" y="53"/>
                    </a:lnTo>
                    <a:lnTo>
                      <a:pt x="5" y="75"/>
                    </a:lnTo>
                    <a:lnTo>
                      <a:pt x="0" y="96"/>
                    </a:lnTo>
                    <a:lnTo>
                      <a:pt x="15" y="96"/>
                    </a:lnTo>
                    <a:lnTo>
                      <a:pt x="20" y="75"/>
                    </a:lnTo>
                    <a:lnTo>
                      <a:pt x="35" y="53"/>
                    </a:lnTo>
                    <a:lnTo>
                      <a:pt x="54" y="37"/>
                    </a:lnTo>
                    <a:lnTo>
                      <a:pt x="84" y="22"/>
                    </a:lnTo>
                    <a:lnTo>
                      <a:pt x="113" y="16"/>
                    </a:lnTo>
                    <a:lnTo>
                      <a:pt x="152" y="11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14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2" name="Freeform 511"/>
              <p:cNvSpPr>
                <a:spLocks/>
              </p:cNvSpPr>
              <p:nvPr/>
            </p:nvSpPr>
            <p:spPr bwMode="auto">
              <a:xfrm>
                <a:off x="1300" y="2376"/>
                <a:ext cx="137" cy="85"/>
              </a:xfrm>
              <a:custGeom>
                <a:avLst/>
                <a:gdLst>
                  <a:gd name="T0" fmla="*/ 137 w 137"/>
                  <a:gd name="T1" fmla="*/ 0 h 85"/>
                  <a:gd name="T2" fmla="*/ 98 w 137"/>
                  <a:gd name="T3" fmla="*/ 5 h 85"/>
                  <a:gd name="T4" fmla="*/ 69 w 137"/>
                  <a:gd name="T5" fmla="*/ 11 h 85"/>
                  <a:gd name="T6" fmla="*/ 39 w 137"/>
                  <a:gd name="T7" fmla="*/ 26 h 85"/>
                  <a:gd name="T8" fmla="*/ 20 w 137"/>
                  <a:gd name="T9" fmla="*/ 42 h 85"/>
                  <a:gd name="T10" fmla="*/ 5 w 137"/>
                  <a:gd name="T11" fmla="*/ 64 h 85"/>
                  <a:gd name="T12" fmla="*/ 0 w 137"/>
                  <a:gd name="T13" fmla="*/ 85 h 85"/>
                  <a:gd name="T14" fmla="*/ 15 w 137"/>
                  <a:gd name="T15" fmla="*/ 85 h 85"/>
                  <a:gd name="T16" fmla="*/ 20 w 137"/>
                  <a:gd name="T17" fmla="*/ 64 h 85"/>
                  <a:gd name="T18" fmla="*/ 29 w 137"/>
                  <a:gd name="T19" fmla="*/ 48 h 85"/>
                  <a:gd name="T20" fmla="*/ 49 w 137"/>
                  <a:gd name="T21" fmla="*/ 32 h 85"/>
                  <a:gd name="T22" fmla="*/ 73 w 137"/>
                  <a:gd name="T23" fmla="*/ 21 h 85"/>
                  <a:gd name="T24" fmla="*/ 103 w 137"/>
                  <a:gd name="T25" fmla="*/ 11 h 85"/>
                  <a:gd name="T26" fmla="*/ 137 w 137"/>
                  <a:gd name="T27" fmla="*/ 11 h 85"/>
                  <a:gd name="T28" fmla="*/ 137 w 137"/>
                  <a:gd name="T29" fmla="*/ 0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7" h="85">
                    <a:moveTo>
                      <a:pt x="137" y="0"/>
                    </a:moveTo>
                    <a:lnTo>
                      <a:pt x="98" y="5"/>
                    </a:lnTo>
                    <a:lnTo>
                      <a:pt x="69" y="11"/>
                    </a:lnTo>
                    <a:lnTo>
                      <a:pt x="39" y="26"/>
                    </a:lnTo>
                    <a:lnTo>
                      <a:pt x="20" y="42"/>
                    </a:lnTo>
                    <a:lnTo>
                      <a:pt x="5" y="64"/>
                    </a:lnTo>
                    <a:lnTo>
                      <a:pt x="0" y="85"/>
                    </a:lnTo>
                    <a:lnTo>
                      <a:pt x="15" y="85"/>
                    </a:lnTo>
                    <a:lnTo>
                      <a:pt x="20" y="64"/>
                    </a:lnTo>
                    <a:lnTo>
                      <a:pt x="29" y="48"/>
                    </a:lnTo>
                    <a:lnTo>
                      <a:pt x="49" y="32"/>
                    </a:lnTo>
                    <a:lnTo>
                      <a:pt x="73" y="21"/>
                    </a:lnTo>
                    <a:lnTo>
                      <a:pt x="103" y="11"/>
                    </a:lnTo>
                    <a:lnTo>
                      <a:pt x="137" y="11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10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3" name="Freeform 512"/>
              <p:cNvSpPr>
                <a:spLocks/>
              </p:cNvSpPr>
              <p:nvPr/>
            </p:nvSpPr>
            <p:spPr bwMode="auto">
              <a:xfrm>
                <a:off x="1315" y="2387"/>
                <a:ext cx="122" cy="74"/>
              </a:xfrm>
              <a:custGeom>
                <a:avLst/>
                <a:gdLst>
                  <a:gd name="T0" fmla="*/ 122 w 122"/>
                  <a:gd name="T1" fmla="*/ 0 h 74"/>
                  <a:gd name="T2" fmla="*/ 88 w 122"/>
                  <a:gd name="T3" fmla="*/ 0 h 74"/>
                  <a:gd name="T4" fmla="*/ 58 w 122"/>
                  <a:gd name="T5" fmla="*/ 10 h 74"/>
                  <a:gd name="T6" fmla="*/ 34 w 122"/>
                  <a:gd name="T7" fmla="*/ 21 h 74"/>
                  <a:gd name="T8" fmla="*/ 14 w 122"/>
                  <a:gd name="T9" fmla="*/ 37 h 74"/>
                  <a:gd name="T10" fmla="*/ 5 w 122"/>
                  <a:gd name="T11" fmla="*/ 53 h 74"/>
                  <a:gd name="T12" fmla="*/ 0 w 122"/>
                  <a:gd name="T13" fmla="*/ 74 h 74"/>
                  <a:gd name="T14" fmla="*/ 14 w 122"/>
                  <a:gd name="T15" fmla="*/ 74 h 74"/>
                  <a:gd name="T16" fmla="*/ 19 w 122"/>
                  <a:gd name="T17" fmla="*/ 58 h 74"/>
                  <a:gd name="T18" fmla="*/ 29 w 122"/>
                  <a:gd name="T19" fmla="*/ 42 h 74"/>
                  <a:gd name="T20" fmla="*/ 44 w 122"/>
                  <a:gd name="T21" fmla="*/ 26 h 74"/>
                  <a:gd name="T22" fmla="*/ 68 w 122"/>
                  <a:gd name="T23" fmla="*/ 15 h 74"/>
                  <a:gd name="T24" fmla="*/ 93 w 122"/>
                  <a:gd name="T25" fmla="*/ 10 h 74"/>
                  <a:gd name="T26" fmla="*/ 122 w 122"/>
                  <a:gd name="T27" fmla="*/ 10 h 74"/>
                  <a:gd name="T28" fmla="*/ 122 w 122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2" h="74">
                    <a:moveTo>
                      <a:pt x="122" y="0"/>
                    </a:moveTo>
                    <a:lnTo>
                      <a:pt x="88" y="0"/>
                    </a:lnTo>
                    <a:lnTo>
                      <a:pt x="58" y="10"/>
                    </a:lnTo>
                    <a:lnTo>
                      <a:pt x="34" y="21"/>
                    </a:lnTo>
                    <a:lnTo>
                      <a:pt x="14" y="37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19" y="58"/>
                    </a:lnTo>
                    <a:lnTo>
                      <a:pt x="29" y="42"/>
                    </a:lnTo>
                    <a:lnTo>
                      <a:pt x="44" y="26"/>
                    </a:lnTo>
                    <a:lnTo>
                      <a:pt x="68" y="15"/>
                    </a:lnTo>
                    <a:lnTo>
                      <a:pt x="93" y="10"/>
                    </a:lnTo>
                    <a:lnTo>
                      <a:pt x="122" y="1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C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4" name="Freeform 513"/>
              <p:cNvSpPr>
                <a:spLocks/>
              </p:cNvSpPr>
              <p:nvPr/>
            </p:nvSpPr>
            <p:spPr bwMode="auto">
              <a:xfrm>
                <a:off x="1329" y="2397"/>
                <a:ext cx="108" cy="64"/>
              </a:xfrm>
              <a:custGeom>
                <a:avLst/>
                <a:gdLst>
                  <a:gd name="T0" fmla="*/ 108 w 108"/>
                  <a:gd name="T1" fmla="*/ 0 h 64"/>
                  <a:gd name="T2" fmla="*/ 79 w 108"/>
                  <a:gd name="T3" fmla="*/ 0 h 64"/>
                  <a:gd name="T4" fmla="*/ 54 w 108"/>
                  <a:gd name="T5" fmla="*/ 5 h 64"/>
                  <a:gd name="T6" fmla="*/ 30 w 108"/>
                  <a:gd name="T7" fmla="*/ 16 h 64"/>
                  <a:gd name="T8" fmla="*/ 15 w 108"/>
                  <a:gd name="T9" fmla="*/ 32 h 64"/>
                  <a:gd name="T10" fmla="*/ 5 w 108"/>
                  <a:gd name="T11" fmla="*/ 48 h 64"/>
                  <a:gd name="T12" fmla="*/ 0 w 108"/>
                  <a:gd name="T13" fmla="*/ 64 h 64"/>
                  <a:gd name="T14" fmla="*/ 15 w 108"/>
                  <a:gd name="T15" fmla="*/ 64 h 64"/>
                  <a:gd name="T16" fmla="*/ 20 w 108"/>
                  <a:gd name="T17" fmla="*/ 48 h 64"/>
                  <a:gd name="T18" fmla="*/ 35 w 108"/>
                  <a:gd name="T19" fmla="*/ 32 h 64"/>
                  <a:gd name="T20" fmla="*/ 54 w 108"/>
                  <a:gd name="T21" fmla="*/ 16 h 64"/>
                  <a:gd name="T22" fmla="*/ 79 w 108"/>
                  <a:gd name="T23" fmla="*/ 11 h 64"/>
                  <a:gd name="T24" fmla="*/ 108 w 108"/>
                  <a:gd name="T25" fmla="*/ 5 h 64"/>
                  <a:gd name="T26" fmla="*/ 108 w 108"/>
                  <a:gd name="T27" fmla="*/ 0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64">
                    <a:moveTo>
                      <a:pt x="108" y="0"/>
                    </a:moveTo>
                    <a:lnTo>
                      <a:pt x="79" y="0"/>
                    </a:lnTo>
                    <a:lnTo>
                      <a:pt x="54" y="5"/>
                    </a:lnTo>
                    <a:lnTo>
                      <a:pt x="30" y="16"/>
                    </a:lnTo>
                    <a:lnTo>
                      <a:pt x="15" y="32"/>
                    </a:lnTo>
                    <a:lnTo>
                      <a:pt x="5" y="48"/>
                    </a:lnTo>
                    <a:lnTo>
                      <a:pt x="0" y="64"/>
                    </a:lnTo>
                    <a:lnTo>
                      <a:pt x="15" y="64"/>
                    </a:lnTo>
                    <a:lnTo>
                      <a:pt x="20" y="48"/>
                    </a:lnTo>
                    <a:lnTo>
                      <a:pt x="35" y="32"/>
                    </a:lnTo>
                    <a:lnTo>
                      <a:pt x="54" y="16"/>
                    </a:lnTo>
                    <a:lnTo>
                      <a:pt x="79" y="11"/>
                    </a:lnTo>
                    <a:lnTo>
                      <a:pt x="108" y="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80B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5" name="Freeform 514"/>
              <p:cNvSpPr>
                <a:spLocks/>
              </p:cNvSpPr>
              <p:nvPr/>
            </p:nvSpPr>
            <p:spPr bwMode="auto">
              <a:xfrm>
                <a:off x="1344" y="2402"/>
                <a:ext cx="93" cy="59"/>
              </a:xfrm>
              <a:custGeom>
                <a:avLst/>
                <a:gdLst>
                  <a:gd name="T0" fmla="*/ 93 w 93"/>
                  <a:gd name="T1" fmla="*/ 0 h 59"/>
                  <a:gd name="T2" fmla="*/ 64 w 93"/>
                  <a:gd name="T3" fmla="*/ 6 h 59"/>
                  <a:gd name="T4" fmla="*/ 39 w 93"/>
                  <a:gd name="T5" fmla="*/ 11 h 59"/>
                  <a:gd name="T6" fmla="*/ 20 w 93"/>
                  <a:gd name="T7" fmla="*/ 27 h 59"/>
                  <a:gd name="T8" fmla="*/ 5 w 93"/>
                  <a:gd name="T9" fmla="*/ 43 h 59"/>
                  <a:gd name="T10" fmla="*/ 0 w 93"/>
                  <a:gd name="T11" fmla="*/ 59 h 59"/>
                  <a:gd name="T12" fmla="*/ 15 w 93"/>
                  <a:gd name="T13" fmla="*/ 59 h 59"/>
                  <a:gd name="T14" fmla="*/ 20 w 93"/>
                  <a:gd name="T15" fmla="*/ 43 h 59"/>
                  <a:gd name="T16" fmla="*/ 29 w 93"/>
                  <a:gd name="T17" fmla="*/ 32 h 59"/>
                  <a:gd name="T18" fmla="*/ 49 w 93"/>
                  <a:gd name="T19" fmla="*/ 22 h 59"/>
                  <a:gd name="T20" fmla="*/ 69 w 93"/>
                  <a:gd name="T21" fmla="*/ 16 h 59"/>
                  <a:gd name="T22" fmla="*/ 93 w 93"/>
                  <a:gd name="T23" fmla="*/ 11 h 59"/>
                  <a:gd name="T24" fmla="*/ 93 w 93"/>
                  <a:gd name="T25" fmla="*/ 0 h 5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3" h="59">
                    <a:moveTo>
                      <a:pt x="93" y="0"/>
                    </a:moveTo>
                    <a:lnTo>
                      <a:pt x="64" y="6"/>
                    </a:lnTo>
                    <a:lnTo>
                      <a:pt x="39" y="11"/>
                    </a:lnTo>
                    <a:lnTo>
                      <a:pt x="20" y="27"/>
                    </a:lnTo>
                    <a:lnTo>
                      <a:pt x="5" y="43"/>
                    </a:lnTo>
                    <a:lnTo>
                      <a:pt x="0" y="59"/>
                    </a:lnTo>
                    <a:lnTo>
                      <a:pt x="15" y="59"/>
                    </a:lnTo>
                    <a:lnTo>
                      <a:pt x="20" y="43"/>
                    </a:lnTo>
                    <a:lnTo>
                      <a:pt x="29" y="32"/>
                    </a:lnTo>
                    <a:lnTo>
                      <a:pt x="49" y="22"/>
                    </a:lnTo>
                    <a:lnTo>
                      <a:pt x="69" y="16"/>
                    </a:lnTo>
                    <a:lnTo>
                      <a:pt x="93" y="1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5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6" name="Freeform 515"/>
              <p:cNvSpPr>
                <a:spLocks/>
              </p:cNvSpPr>
              <p:nvPr/>
            </p:nvSpPr>
            <p:spPr bwMode="auto">
              <a:xfrm>
                <a:off x="1359" y="2413"/>
                <a:ext cx="78" cy="48"/>
              </a:xfrm>
              <a:custGeom>
                <a:avLst/>
                <a:gdLst>
                  <a:gd name="T0" fmla="*/ 78 w 78"/>
                  <a:gd name="T1" fmla="*/ 0 h 48"/>
                  <a:gd name="T2" fmla="*/ 54 w 78"/>
                  <a:gd name="T3" fmla="*/ 5 h 48"/>
                  <a:gd name="T4" fmla="*/ 34 w 78"/>
                  <a:gd name="T5" fmla="*/ 11 h 48"/>
                  <a:gd name="T6" fmla="*/ 14 w 78"/>
                  <a:gd name="T7" fmla="*/ 21 h 48"/>
                  <a:gd name="T8" fmla="*/ 5 w 78"/>
                  <a:gd name="T9" fmla="*/ 32 h 48"/>
                  <a:gd name="T10" fmla="*/ 0 w 78"/>
                  <a:gd name="T11" fmla="*/ 48 h 48"/>
                  <a:gd name="T12" fmla="*/ 14 w 78"/>
                  <a:gd name="T13" fmla="*/ 48 h 48"/>
                  <a:gd name="T14" fmla="*/ 19 w 78"/>
                  <a:gd name="T15" fmla="*/ 32 h 48"/>
                  <a:gd name="T16" fmla="*/ 34 w 78"/>
                  <a:gd name="T17" fmla="*/ 21 h 48"/>
                  <a:gd name="T18" fmla="*/ 54 w 78"/>
                  <a:gd name="T19" fmla="*/ 11 h 48"/>
                  <a:gd name="T20" fmla="*/ 78 w 78"/>
                  <a:gd name="T21" fmla="*/ 11 h 48"/>
                  <a:gd name="T22" fmla="*/ 78 w 78"/>
                  <a:gd name="T23" fmla="*/ 0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48">
                    <a:moveTo>
                      <a:pt x="78" y="0"/>
                    </a:moveTo>
                    <a:lnTo>
                      <a:pt x="54" y="5"/>
                    </a:lnTo>
                    <a:lnTo>
                      <a:pt x="34" y="11"/>
                    </a:lnTo>
                    <a:lnTo>
                      <a:pt x="14" y="21"/>
                    </a:lnTo>
                    <a:lnTo>
                      <a:pt x="5" y="32"/>
                    </a:lnTo>
                    <a:lnTo>
                      <a:pt x="0" y="48"/>
                    </a:lnTo>
                    <a:lnTo>
                      <a:pt x="14" y="48"/>
                    </a:lnTo>
                    <a:lnTo>
                      <a:pt x="19" y="32"/>
                    </a:lnTo>
                    <a:lnTo>
                      <a:pt x="34" y="21"/>
                    </a:lnTo>
                    <a:lnTo>
                      <a:pt x="54" y="11"/>
                    </a:lnTo>
                    <a:lnTo>
                      <a:pt x="78" y="11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7" name="Freeform 516"/>
              <p:cNvSpPr>
                <a:spLocks/>
              </p:cNvSpPr>
              <p:nvPr/>
            </p:nvSpPr>
            <p:spPr bwMode="auto">
              <a:xfrm>
                <a:off x="1373" y="2424"/>
                <a:ext cx="64" cy="37"/>
              </a:xfrm>
              <a:custGeom>
                <a:avLst/>
                <a:gdLst>
                  <a:gd name="T0" fmla="*/ 64 w 64"/>
                  <a:gd name="T1" fmla="*/ 0 h 37"/>
                  <a:gd name="T2" fmla="*/ 40 w 64"/>
                  <a:gd name="T3" fmla="*/ 0 h 37"/>
                  <a:gd name="T4" fmla="*/ 20 w 64"/>
                  <a:gd name="T5" fmla="*/ 10 h 37"/>
                  <a:gd name="T6" fmla="*/ 5 w 64"/>
                  <a:gd name="T7" fmla="*/ 21 h 37"/>
                  <a:gd name="T8" fmla="*/ 0 w 64"/>
                  <a:gd name="T9" fmla="*/ 37 h 37"/>
                  <a:gd name="T10" fmla="*/ 15 w 64"/>
                  <a:gd name="T11" fmla="*/ 37 h 37"/>
                  <a:gd name="T12" fmla="*/ 20 w 64"/>
                  <a:gd name="T13" fmla="*/ 26 h 37"/>
                  <a:gd name="T14" fmla="*/ 30 w 64"/>
                  <a:gd name="T15" fmla="*/ 16 h 37"/>
                  <a:gd name="T16" fmla="*/ 45 w 64"/>
                  <a:gd name="T17" fmla="*/ 10 h 37"/>
                  <a:gd name="T18" fmla="*/ 64 w 64"/>
                  <a:gd name="T19" fmla="*/ 10 h 37"/>
                  <a:gd name="T20" fmla="*/ 64 w 64"/>
                  <a:gd name="T21" fmla="*/ 0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4" h="37">
                    <a:moveTo>
                      <a:pt x="64" y="0"/>
                    </a:moveTo>
                    <a:lnTo>
                      <a:pt x="40" y="0"/>
                    </a:lnTo>
                    <a:lnTo>
                      <a:pt x="20" y="10"/>
                    </a:lnTo>
                    <a:lnTo>
                      <a:pt x="5" y="21"/>
                    </a:lnTo>
                    <a:lnTo>
                      <a:pt x="0" y="37"/>
                    </a:lnTo>
                    <a:lnTo>
                      <a:pt x="15" y="37"/>
                    </a:lnTo>
                    <a:lnTo>
                      <a:pt x="20" y="26"/>
                    </a:lnTo>
                    <a:lnTo>
                      <a:pt x="30" y="16"/>
                    </a:lnTo>
                    <a:lnTo>
                      <a:pt x="45" y="10"/>
                    </a:lnTo>
                    <a:lnTo>
                      <a:pt x="64" y="1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8" name="Freeform 517"/>
              <p:cNvSpPr>
                <a:spLocks/>
              </p:cNvSpPr>
              <p:nvPr/>
            </p:nvSpPr>
            <p:spPr bwMode="auto">
              <a:xfrm>
                <a:off x="1388" y="2434"/>
                <a:ext cx="49" cy="27"/>
              </a:xfrm>
              <a:custGeom>
                <a:avLst/>
                <a:gdLst>
                  <a:gd name="T0" fmla="*/ 49 w 49"/>
                  <a:gd name="T1" fmla="*/ 0 h 27"/>
                  <a:gd name="T2" fmla="*/ 30 w 49"/>
                  <a:gd name="T3" fmla="*/ 0 h 27"/>
                  <a:gd name="T4" fmla="*/ 15 w 49"/>
                  <a:gd name="T5" fmla="*/ 6 h 27"/>
                  <a:gd name="T6" fmla="*/ 5 w 49"/>
                  <a:gd name="T7" fmla="*/ 16 h 27"/>
                  <a:gd name="T8" fmla="*/ 0 w 49"/>
                  <a:gd name="T9" fmla="*/ 27 h 27"/>
                  <a:gd name="T10" fmla="*/ 15 w 49"/>
                  <a:gd name="T11" fmla="*/ 27 h 27"/>
                  <a:gd name="T12" fmla="*/ 20 w 49"/>
                  <a:gd name="T13" fmla="*/ 16 h 27"/>
                  <a:gd name="T14" fmla="*/ 34 w 49"/>
                  <a:gd name="T15" fmla="*/ 11 h 27"/>
                  <a:gd name="T16" fmla="*/ 49 w 49"/>
                  <a:gd name="T17" fmla="*/ 6 h 27"/>
                  <a:gd name="T18" fmla="*/ 49 w 49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27">
                    <a:moveTo>
                      <a:pt x="49" y="0"/>
                    </a:moveTo>
                    <a:lnTo>
                      <a:pt x="30" y="0"/>
                    </a:lnTo>
                    <a:lnTo>
                      <a:pt x="15" y="6"/>
                    </a:lnTo>
                    <a:lnTo>
                      <a:pt x="5" y="16"/>
                    </a:lnTo>
                    <a:lnTo>
                      <a:pt x="0" y="27"/>
                    </a:lnTo>
                    <a:lnTo>
                      <a:pt x="15" y="27"/>
                    </a:lnTo>
                    <a:lnTo>
                      <a:pt x="20" y="16"/>
                    </a:lnTo>
                    <a:lnTo>
                      <a:pt x="34" y="11"/>
                    </a:lnTo>
                    <a:lnTo>
                      <a:pt x="49" y="6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9" name="Freeform 518"/>
              <p:cNvSpPr>
                <a:spLocks/>
              </p:cNvSpPr>
              <p:nvPr/>
            </p:nvSpPr>
            <p:spPr bwMode="auto">
              <a:xfrm>
                <a:off x="1403" y="2440"/>
                <a:ext cx="34" cy="21"/>
              </a:xfrm>
              <a:custGeom>
                <a:avLst/>
                <a:gdLst>
                  <a:gd name="T0" fmla="*/ 34 w 34"/>
                  <a:gd name="T1" fmla="*/ 0 h 21"/>
                  <a:gd name="T2" fmla="*/ 19 w 34"/>
                  <a:gd name="T3" fmla="*/ 5 h 21"/>
                  <a:gd name="T4" fmla="*/ 5 w 34"/>
                  <a:gd name="T5" fmla="*/ 10 h 21"/>
                  <a:gd name="T6" fmla="*/ 0 w 34"/>
                  <a:gd name="T7" fmla="*/ 21 h 21"/>
                  <a:gd name="T8" fmla="*/ 19 w 34"/>
                  <a:gd name="T9" fmla="*/ 21 h 21"/>
                  <a:gd name="T10" fmla="*/ 19 w 34"/>
                  <a:gd name="T11" fmla="*/ 16 h 21"/>
                  <a:gd name="T12" fmla="*/ 34 w 34"/>
                  <a:gd name="T13" fmla="*/ 10 h 21"/>
                  <a:gd name="T14" fmla="*/ 34 w 34"/>
                  <a:gd name="T15" fmla="*/ 0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" h="21">
                    <a:moveTo>
                      <a:pt x="34" y="0"/>
                    </a:moveTo>
                    <a:lnTo>
                      <a:pt x="19" y="5"/>
                    </a:lnTo>
                    <a:lnTo>
                      <a:pt x="5" y="10"/>
                    </a:lnTo>
                    <a:lnTo>
                      <a:pt x="0" y="21"/>
                    </a:lnTo>
                    <a:lnTo>
                      <a:pt x="19" y="21"/>
                    </a:lnTo>
                    <a:lnTo>
                      <a:pt x="19" y="16"/>
                    </a:lnTo>
                    <a:lnTo>
                      <a:pt x="34" y="1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0" name="Freeform 519"/>
              <p:cNvSpPr>
                <a:spLocks/>
              </p:cNvSpPr>
              <p:nvPr/>
            </p:nvSpPr>
            <p:spPr bwMode="auto">
              <a:xfrm>
                <a:off x="1422" y="2450"/>
                <a:ext cx="15" cy="11"/>
              </a:xfrm>
              <a:custGeom>
                <a:avLst/>
                <a:gdLst>
                  <a:gd name="T0" fmla="*/ 15 w 15"/>
                  <a:gd name="T1" fmla="*/ 0 h 11"/>
                  <a:gd name="T2" fmla="*/ 0 w 15"/>
                  <a:gd name="T3" fmla="*/ 6 h 11"/>
                  <a:gd name="T4" fmla="*/ 0 w 15"/>
                  <a:gd name="T5" fmla="*/ 11 h 11"/>
                  <a:gd name="T6" fmla="*/ 15 w 15"/>
                  <a:gd name="T7" fmla="*/ 11 h 11"/>
                  <a:gd name="T8" fmla="*/ 15 w 15"/>
                  <a:gd name="T9" fmla="*/ 11 h 11"/>
                  <a:gd name="T10" fmla="*/ 15 w 15"/>
                  <a:gd name="T11" fmla="*/ 0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15" y="0"/>
                    </a:move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1" name="Freeform 520"/>
              <p:cNvSpPr>
                <a:spLocks/>
              </p:cNvSpPr>
              <p:nvPr/>
            </p:nvSpPr>
            <p:spPr bwMode="auto">
              <a:xfrm>
                <a:off x="927" y="2143"/>
                <a:ext cx="510" cy="318"/>
              </a:xfrm>
              <a:custGeom>
                <a:avLst/>
                <a:gdLst>
                  <a:gd name="T0" fmla="*/ 98 w 510"/>
                  <a:gd name="T1" fmla="*/ 318 h 318"/>
                  <a:gd name="T2" fmla="*/ 412 w 510"/>
                  <a:gd name="T3" fmla="*/ 318 h 318"/>
                  <a:gd name="T4" fmla="*/ 510 w 510"/>
                  <a:gd name="T5" fmla="*/ 159 h 318"/>
                  <a:gd name="T6" fmla="*/ 412 w 510"/>
                  <a:gd name="T7" fmla="*/ 0 h 318"/>
                  <a:gd name="T8" fmla="*/ 98 w 510"/>
                  <a:gd name="T9" fmla="*/ 0 h 318"/>
                  <a:gd name="T10" fmla="*/ 0 w 510"/>
                  <a:gd name="T11" fmla="*/ 159 h 318"/>
                  <a:gd name="T12" fmla="*/ 98 w 510"/>
                  <a:gd name="T13" fmla="*/ 318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0" h="318">
                    <a:moveTo>
                      <a:pt x="98" y="318"/>
                    </a:moveTo>
                    <a:lnTo>
                      <a:pt x="412" y="318"/>
                    </a:lnTo>
                    <a:lnTo>
                      <a:pt x="510" y="159"/>
                    </a:lnTo>
                    <a:lnTo>
                      <a:pt x="412" y="0"/>
                    </a:lnTo>
                    <a:lnTo>
                      <a:pt x="98" y="0"/>
                    </a:lnTo>
                    <a:lnTo>
                      <a:pt x="0" y="159"/>
                    </a:lnTo>
                    <a:lnTo>
                      <a:pt x="98" y="31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2" name="Rectangle 521"/>
              <p:cNvSpPr>
                <a:spLocks noChangeArrowheads="1"/>
              </p:cNvSpPr>
              <p:nvPr/>
            </p:nvSpPr>
            <p:spPr bwMode="auto">
              <a:xfrm>
                <a:off x="1111" y="2225"/>
                <a:ext cx="11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100" b="1" dirty="0" smtClean="0">
                    <a:solidFill>
                      <a:srgbClr val="FF0000"/>
                    </a:solidFill>
                    <a:latin typeface="Cambria" pitchFamily="18" charset="0"/>
                    <a:ea typeface="黑体" pitchFamily="49" charset="-122"/>
                  </a:rPr>
                  <a:t>QC</a:t>
                </a:r>
                <a:endParaRPr lang="zh-CN" altLang="en-US" dirty="0">
                  <a:solidFill>
                    <a:srgbClr val="FF0000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523" name="Freeform 522"/>
              <p:cNvSpPr>
                <a:spLocks/>
              </p:cNvSpPr>
              <p:nvPr/>
            </p:nvSpPr>
            <p:spPr bwMode="auto">
              <a:xfrm>
                <a:off x="927" y="2965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0 h 318"/>
                  <a:gd name="T6" fmla="*/ 314 w 510"/>
                  <a:gd name="T7" fmla="*/ 26 h 318"/>
                  <a:gd name="T8" fmla="*/ 255 w 510"/>
                  <a:gd name="T9" fmla="*/ 42 h 318"/>
                  <a:gd name="T10" fmla="*/ 201 w 510"/>
                  <a:gd name="T11" fmla="*/ 69 h 318"/>
                  <a:gd name="T12" fmla="*/ 147 w 510"/>
                  <a:gd name="T13" fmla="*/ 95 h 318"/>
                  <a:gd name="T14" fmla="*/ 103 w 510"/>
                  <a:gd name="T15" fmla="*/ 127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8 h 318"/>
                  <a:gd name="T22" fmla="*/ 5 w 510"/>
                  <a:gd name="T23" fmla="*/ 276 h 318"/>
                  <a:gd name="T24" fmla="*/ 0 w 510"/>
                  <a:gd name="T25" fmla="*/ 318 h 318"/>
                  <a:gd name="T26" fmla="*/ 0 w 510"/>
                  <a:gd name="T27" fmla="*/ 0 h 318"/>
                  <a:gd name="T28" fmla="*/ 510 w 510"/>
                  <a:gd name="T29" fmla="*/ 0 h 3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0"/>
                    </a:lnTo>
                    <a:lnTo>
                      <a:pt x="314" y="26"/>
                    </a:lnTo>
                    <a:lnTo>
                      <a:pt x="255" y="42"/>
                    </a:lnTo>
                    <a:lnTo>
                      <a:pt x="201" y="69"/>
                    </a:lnTo>
                    <a:lnTo>
                      <a:pt x="147" y="95"/>
                    </a:lnTo>
                    <a:lnTo>
                      <a:pt x="103" y="127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8"/>
                    </a:lnTo>
                    <a:lnTo>
                      <a:pt x="5" y="276"/>
                    </a:lnTo>
                    <a:lnTo>
                      <a:pt x="0" y="318"/>
                    </a:lnTo>
                    <a:lnTo>
                      <a:pt x="0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4" name="Freeform 523"/>
              <p:cNvSpPr>
                <a:spLocks/>
              </p:cNvSpPr>
              <p:nvPr/>
            </p:nvSpPr>
            <p:spPr bwMode="auto">
              <a:xfrm>
                <a:off x="927" y="2965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0 h 318"/>
                  <a:gd name="T6" fmla="*/ 314 w 510"/>
                  <a:gd name="T7" fmla="*/ 26 h 318"/>
                  <a:gd name="T8" fmla="*/ 255 w 510"/>
                  <a:gd name="T9" fmla="*/ 42 h 318"/>
                  <a:gd name="T10" fmla="*/ 201 w 510"/>
                  <a:gd name="T11" fmla="*/ 69 h 318"/>
                  <a:gd name="T12" fmla="*/ 147 w 510"/>
                  <a:gd name="T13" fmla="*/ 95 h 318"/>
                  <a:gd name="T14" fmla="*/ 103 w 510"/>
                  <a:gd name="T15" fmla="*/ 127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8 h 318"/>
                  <a:gd name="T22" fmla="*/ 5 w 510"/>
                  <a:gd name="T23" fmla="*/ 276 h 318"/>
                  <a:gd name="T24" fmla="*/ 0 w 510"/>
                  <a:gd name="T25" fmla="*/ 318 h 318"/>
                  <a:gd name="T26" fmla="*/ 15 w 510"/>
                  <a:gd name="T27" fmla="*/ 318 h 318"/>
                  <a:gd name="T28" fmla="*/ 20 w 510"/>
                  <a:gd name="T29" fmla="*/ 276 h 318"/>
                  <a:gd name="T30" fmla="*/ 35 w 510"/>
                  <a:gd name="T31" fmla="*/ 238 h 318"/>
                  <a:gd name="T32" fmla="*/ 54 w 510"/>
                  <a:gd name="T33" fmla="*/ 201 h 318"/>
                  <a:gd name="T34" fmla="*/ 84 w 510"/>
                  <a:gd name="T35" fmla="*/ 164 h 318"/>
                  <a:gd name="T36" fmla="*/ 118 w 510"/>
                  <a:gd name="T37" fmla="*/ 132 h 318"/>
                  <a:gd name="T38" fmla="*/ 162 w 510"/>
                  <a:gd name="T39" fmla="*/ 101 h 318"/>
                  <a:gd name="T40" fmla="*/ 206 w 510"/>
                  <a:gd name="T41" fmla="*/ 74 h 318"/>
                  <a:gd name="T42" fmla="*/ 260 w 510"/>
                  <a:gd name="T43" fmla="*/ 53 h 318"/>
                  <a:gd name="T44" fmla="*/ 319 w 510"/>
                  <a:gd name="T45" fmla="*/ 37 h 318"/>
                  <a:gd name="T46" fmla="*/ 383 w 510"/>
                  <a:gd name="T47" fmla="*/ 21 h 318"/>
                  <a:gd name="T48" fmla="*/ 442 w 510"/>
                  <a:gd name="T49" fmla="*/ 16 h 318"/>
                  <a:gd name="T50" fmla="*/ 510 w 510"/>
                  <a:gd name="T51" fmla="*/ 10 h 318"/>
                  <a:gd name="T52" fmla="*/ 510 w 510"/>
                  <a:gd name="T53" fmla="*/ 0 h 3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0"/>
                    </a:lnTo>
                    <a:lnTo>
                      <a:pt x="314" y="26"/>
                    </a:lnTo>
                    <a:lnTo>
                      <a:pt x="255" y="42"/>
                    </a:lnTo>
                    <a:lnTo>
                      <a:pt x="201" y="69"/>
                    </a:lnTo>
                    <a:lnTo>
                      <a:pt x="147" y="95"/>
                    </a:lnTo>
                    <a:lnTo>
                      <a:pt x="103" y="127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8"/>
                    </a:lnTo>
                    <a:lnTo>
                      <a:pt x="5" y="276"/>
                    </a:lnTo>
                    <a:lnTo>
                      <a:pt x="0" y="318"/>
                    </a:lnTo>
                    <a:lnTo>
                      <a:pt x="15" y="318"/>
                    </a:lnTo>
                    <a:lnTo>
                      <a:pt x="20" y="276"/>
                    </a:lnTo>
                    <a:lnTo>
                      <a:pt x="35" y="238"/>
                    </a:lnTo>
                    <a:lnTo>
                      <a:pt x="54" y="201"/>
                    </a:lnTo>
                    <a:lnTo>
                      <a:pt x="84" y="164"/>
                    </a:lnTo>
                    <a:lnTo>
                      <a:pt x="118" y="132"/>
                    </a:lnTo>
                    <a:lnTo>
                      <a:pt x="162" y="101"/>
                    </a:lnTo>
                    <a:lnTo>
                      <a:pt x="206" y="74"/>
                    </a:lnTo>
                    <a:lnTo>
                      <a:pt x="260" y="53"/>
                    </a:lnTo>
                    <a:lnTo>
                      <a:pt x="319" y="37"/>
                    </a:lnTo>
                    <a:lnTo>
                      <a:pt x="383" y="21"/>
                    </a:lnTo>
                    <a:lnTo>
                      <a:pt x="442" y="16"/>
                    </a:lnTo>
                    <a:lnTo>
                      <a:pt x="510" y="1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5" name="Freeform 524"/>
              <p:cNvSpPr>
                <a:spLocks/>
              </p:cNvSpPr>
              <p:nvPr/>
            </p:nvSpPr>
            <p:spPr bwMode="auto">
              <a:xfrm>
                <a:off x="942" y="2975"/>
                <a:ext cx="495" cy="308"/>
              </a:xfrm>
              <a:custGeom>
                <a:avLst/>
                <a:gdLst>
                  <a:gd name="T0" fmla="*/ 495 w 495"/>
                  <a:gd name="T1" fmla="*/ 0 h 308"/>
                  <a:gd name="T2" fmla="*/ 427 w 495"/>
                  <a:gd name="T3" fmla="*/ 6 h 308"/>
                  <a:gd name="T4" fmla="*/ 368 w 495"/>
                  <a:gd name="T5" fmla="*/ 11 h 308"/>
                  <a:gd name="T6" fmla="*/ 304 w 495"/>
                  <a:gd name="T7" fmla="*/ 27 h 308"/>
                  <a:gd name="T8" fmla="*/ 245 w 495"/>
                  <a:gd name="T9" fmla="*/ 43 h 308"/>
                  <a:gd name="T10" fmla="*/ 191 w 495"/>
                  <a:gd name="T11" fmla="*/ 64 h 308"/>
                  <a:gd name="T12" fmla="*/ 147 w 495"/>
                  <a:gd name="T13" fmla="*/ 91 h 308"/>
                  <a:gd name="T14" fmla="*/ 103 w 495"/>
                  <a:gd name="T15" fmla="*/ 122 h 308"/>
                  <a:gd name="T16" fmla="*/ 69 w 495"/>
                  <a:gd name="T17" fmla="*/ 154 h 308"/>
                  <a:gd name="T18" fmla="*/ 39 w 495"/>
                  <a:gd name="T19" fmla="*/ 191 h 308"/>
                  <a:gd name="T20" fmla="*/ 20 w 495"/>
                  <a:gd name="T21" fmla="*/ 228 h 308"/>
                  <a:gd name="T22" fmla="*/ 5 w 495"/>
                  <a:gd name="T23" fmla="*/ 266 h 308"/>
                  <a:gd name="T24" fmla="*/ 0 w 495"/>
                  <a:gd name="T25" fmla="*/ 308 h 308"/>
                  <a:gd name="T26" fmla="*/ 15 w 495"/>
                  <a:gd name="T27" fmla="*/ 308 h 308"/>
                  <a:gd name="T28" fmla="*/ 20 w 495"/>
                  <a:gd name="T29" fmla="*/ 266 h 308"/>
                  <a:gd name="T30" fmla="*/ 34 w 495"/>
                  <a:gd name="T31" fmla="*/ 223 h 308"/>
                  <a:gd name="T32" fmla="*/ 59 w 495"/>
                  <a:gd name="T33" fmla="*/ 186 h 308"/>
                  <a:gd name="T34" fmla="*/ 93 w 495"/>
                  <a:gd name="T35" fmla="*/ 149 h 308"/>
                  <a:gd name="T36" fmla="*/ 132 w 495"/>
                  <a:gd name="T37" fmla="*/ 112 h 308"/>
                  <a:gd name="T38" fmla="*/ 181 w 495"/>
                  <a:gd name="T39" fmla="*/ 85 h 308"/>
                  <a:gd name="T40" fmla="*/ 235 w 495"/>
                  <a:gd name="T41" fmla="*/ 59 h 308"/>
                  <a:gd name="T42" fmla="*/ 294 w 495"/>
                  <a:gd name="T43" fmla="*/ 37 h 308"/>
                  <a:gd name="T44" fmla="*/ 358 w 495"/>
                  <a:gd name="T45" fmla="*/ 22 h 308"/>
                  <a:gd name="T46" fmla="*/ 427 w 495"/>
                  <a:gd name="T47" fmla="*/ 11 h 308"/>
                  <a:gd name="T48" fmla="*/ 495 w 495"/>
                  <a:gd name="T49" fmla="*/ 11 h 308"/>
                  <a:gd name="T50" fmla="*/ 495 w 495"/>
                  <a:gd name="T51" fmla="*/ 0 h 30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95" h="308">
                    <a:moveTo>
                      <a:pt x="495" y="0"/>
                    </a:moveTo>
                    <a:lnTo>
                      <a:pt x="427" y="6"/>
                    </a:lnTo>
                    <a:lnTo>
                      <a:pt x="368" y="11"/>
                    </a:lnTo>
                    <a:lnTo>
                      <a:pt x="304" y="27"/>
                    </a:lnTo>
                    <a:lnTo>
                      <a:pt x="245" y="43"/>
                    </a:lnTo>
                    <a:lnTo>
                      <a:pt x="191" y="64"/>
                    </a:lnTo>
                    <a:lnTo>
                      <a:pt x="147" y="91"/>
                    </a:lnTo>
                    <a:lnTo>
                      <a:pt x="103" y="122"/>
                    </a:lnTo>
                    <a:lnTo>
                      <a:pt x="69" y="154"/>
                    </a:lnTo>
                    <a:lnTo>
                      <a:pt x="39" y="191"/>
                    </a:lnTo>
                    <a:lnTo>
                      <a:pt x="20" y="228"/>
                    </a:lnTo>
                    <a:lnTo>
                      <a:pt x="5" y="266"/>
                    </a:lnTo>
                    <a:lnTo>
                      <a:pt x="0" y="308"/>
                    </a:lnTo>
                    <a:lnTo>
                      <a:pt x="15" y="308"/>
                    </a:lnTo>
                    <a:lnTo>
                      <a:pt x="20" y="266"/>
                    </a:lnTo>
                    <a:lnTo>
                      <a:pt x="34" y="223"/>
                    </a:lnTo>
                    <a:lnTo>
                      <a:pt x="59" y="186"/>
                    </a:lnTo>
                    <a:lnTo>
                      <a:pt x="93" y="149"/>
                    </a:lnTo>
                    <a:lnTo>
                      <a:pt x="132" y="112"/>
                    </a:lnTo>
                    <a:lnTo>
                      <a:pt x="181" y="85"/>
                    </a:lnTo>
                    <a:lnTo>
                      <a:pt x="235" y="59"/>
                    </a:lnTo>
                    <a:lnTo>
                      <a:pt x="294" y="37"/>
                    </a:lnTo>
                    <a:lnTo>
                      <a:pt x="358" y="22"/>
                    </a:lnTo>
                    <a:lnTo>
                      <a:pt x="427" y="11"/>
                    </a:lnTo>
                    <a:lnTo>
                      <a:pt x="495" y="11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C5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6" name="Freeform 525"/>
              <p:cNvSpPr>
                <a:spLocks/>
              </p:cNvSpPr>
              <p:nvPr/>
            </p:nvSpPr>
            <p:spPr bwMode="auto">
              <a:xfrm>
                <a:off x="957" y="2986"/>
                <a:ext cx="480" cy="297"/>
              </a:xfrm>
              <a:custGeom>
                <a:avLst/>
                <a:gdLst>
                  <a:gd name="T0" fmla="*/ 480 w 480"/>
                  <a:gd name="T1" fmla="*/ 0 h 297"/>
                  <a:gd name="T2" fmla="*/ 412 w 480"/>
                  <a:gd name="T3" fmla="*/ 0 h 297"/>
                  <a:gd name="T4" fmla="*/ 343 w 480"/>
                  <a:gd name="T5" fmla="*/ 11 h 297"/>
                  <a:gd name="T6" fmla="*/ 279 w 480"/>
                  <a:gd name="T7" fmla="*/ 26 h 297"/>
                  <a:gd name="T8" fmla="*/ 220 w 480"/>
                  <a:gd name="T9" fmla="*/ 48 h 297"/>
                  <a:gd name="T10" fmla="*/ 166 w 480"/>
                  <a:gd name="T11" fmla="*/ 74 h 297"/>
                  <a:gd name="T12" fmla="*/ 117 w 480"/>
                  <a:gd name="T13" fmla="*/ 101 h 297"/>
                  <a:gd name="T14" fmla="*/ 78 w 480"/>
                  <a:gd name="T15" fmla="*/ 138 h 297"/>
                  <a:gd name="T16" fmla="*/ 44 w 480"/>
                  <a:gd name="T17" fmla="*/ 175 h 297"/>
                  <a:gd name="T18" fmla="*/ 19 w 480"/>
                  <a:gd name="T19" fmla="*/ 212 h 297"/>
                  <a:gd name="T20" fmla="*/ 5 w 480"/>
                  <a:gd name="T21" fmla="*/ 255 h 297"/>
                  <a:gd name="T22" fmla="*/ 0 w 480"/>
                  <a:gd name="T23" fmla="*/ 297 h 297"/>
                  <a:gd name="T24" fmla="*/ 15 w 480"/>
                  <a:gd name="T25" fmla="*/ 297 h 297"/>
                  <a:gd name="T26" fmla="*/ 19 w 480"/>
                  <a:gd name="T27" fmla="*/ 255 h 297"/>
                  <a:gd name="T28" fmla="*/ 34 w 480"/>
                  <a:gd name="T29" fmla="*/ 217 h 297"/>
                  <a:gd name="T30" fmla="*/ 59 w 480"/>
                  <a:gd name="T31" fmla="*/ 175 h 297"/>
                  <a:gd name="T32" fmla="*/ 88 w 480"/>
                  <a:gd name="T33" fmla="*/ 143 h 297"/>
                  <a:gd name="T34" fmla="*/ 127 w 480"/>
                  <a:gd name="T35" fmla="*/ 106 h 297"/>
                  <a:gd name="T36" fmla="*/ 176 w 480"/>
                  <a:gd name="T37" fmla="*/ 80 h 297"/>
                  <a:gd name="T38" fmla="*/ 230 w 480"/>
                  <a:gd name="T39" fmla="*/ 53 h 297"/>
                  <a:gd name="T40" fmla="*/ 284 w 480"/>
                  <a:gd name="T41" fmla="*/ 37 h 297"/>
                  <a:gd name="T42" fmla="*/ 348 w 480"/>
                  <a:gd name="T43" fmla="*/ 21 h 297"/>
                  <a:gd name="T44" fmla="*/ 412 w 480"/>
                  <a:gd name="T45" fmla="*/ 11 h 297"/>
                  <a:gd name="T46" fmla="*/ 480 w 480"/>
                  <a:gd name="T47" fmla="*/ 11 h 297"/>
                  <a:gd name="T48" fmla="*/ 480 w 480"/>
                  <a:gd name="T49" fmla="*/ 0 h 29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80" h="297">
                    <a:moveTo>
                      <a:pt x="480" y="0"/>
                    </a:moveTo>
                    <a:lnTo>
                      <a:pt x="412" y="0"/>
                    </a:lnTo>
                    <a:lnTo>
                      <a:pt x="343" y="11"/>
                    </a:lnTo>
                    <a:lnTo>
                      <a:pt x="279" y="26"/>
                    </a:lnTo>
                    <a:lnTo>
                      <a:pt x="220" y="48"/>
                    </a:lnTo>
                    <a:lnTo>
                      <a:pt x="166" y="74"/>
                    </a:lnTo>
                    <a:lnTo>
                      <a:pt x="117" y="101"/>
                    </a:lnTo>
                    <a:lnTo>
                      <a:pt x="78" y="138"/>
                    </a:lnTo>
                    <a:lnTo>
                      <a:pt x="44" y="175"/>
                    </a:lnTo>
                    <a:lnTo>
                      <a:pt x="19" y="212"/>
                    </a:lnTo>
                    <a:lnTo>
                      <a:pt x="5" y="255"/>
                    </a:lnTo>
                    <a:lnTo>
                      <a:pt x="0" y="297"/>
                    </a:lnTo>
                    <a:lnTo>
                      <a:pt x="15" y="297"/>
                    </a:lnTo>
                    <a:lnTo>
                      <a:pt x="19" y="255"/>
                    </a:lnTo>
                    <a:lnTo>
                      <a:pt x="34" y="217"/>
                    </a:lnTo>
                    <a:lnTo>
                      <a:pt x="59" y="175"/>
                    </a:lnTo>
                    <a:lnTo>
                      <a:pt x="88" y="143"/>
                    </a:lnTo>
                    <a:lnTo>
                      <a:pt x="127" y="106"/>
                    </a:lnTo>
                    <a:lnTo>
                      <a:pt x="176" y="80"/>
                    </a:lnTo>
                    <a:lnTo>
                      <a:pt x="230" y="53"/>
                    </a:lnTo>
                    <a:lnTo>
                      <a:pt x="284" y="37"/>
                    </a:lnTo>
                    <a:lnTo>
                      <a:pt x="348" y="21"/>
                    </a:lnTo>
                    <a:lnTo>
                      <a:pt x="412" y="11"/>
                    </a:lnTo>
                    <a:lnTo>
                      <a:pt x="480" y="11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B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7" name="Freeform 526"/>
              <p:cNvSpPr>
                <a:spLocks/>
              </p:cNvSpPr>
              <p:nvPr/>
            </p:nvSpPr>
            <p:spPr bwMode="auto">
              <a:xfrm>
                <a:off x="972" y="2997"/>
                <a:ext cx="465" cy="286"/>
              </a:xfrm>
              <a:custGeom>
                <a:avLst/>
                <a:gdLst>
                  <a:gd name="T0" fmla="*/ 465 w 465"/>
                  <a:gd name="T1" fmla="*/ 0 h 286"/>
                  <a:gd name="T2" fmla="*/ 397 w 465"/>
                  <a:gd name="T3" fmla="*/ 0 h 286"/>
                  <a:gd name="T4" fmla="*/ 333 w 465"/>
                  <a:gd name="T5" fmla="*/ 10 h 286"/>
                  <a:gd name="T6" fmla="*/ 269 w 465"/>
                  <a:gd name="T7" fmla="*/ 26 h 286"/>
                  <a:gd name="T8" fmla="*/ 215 w 465"/>
                  <a:gd name="T9" fmla="*/ 42 h 286"/>
                  <a:gd name="T10" fmla="*/ 161 w 465"/>
                  <a:gd name="T11" fmla="*/ 69 h 286"/>
                  <a:gd name="T12" fmla="*/ 112 w 465"/>
                  <a:gd name="T13" fmla="*/ 95 h 286"/>
                  <a:gd name="T14" fmla="*/ 73 w 465"/>
                  <a:gd name="T15" fmla="*/ 132 h 286"/>
                  <a:gd name="T16" fmla="*/ 44 w 465"/>
                  <a:gd name="T17" fmla="*/ 164 h 286"/>
                  <a:gd name="T18" fmla="*/ 19 w 465"/>
                  <a:gd name="T19" fmla="*/ 206 h 286"/>
                  <a:gd name="T20" fmla="*/ 4 w 465"/>
                  <a:gd name="T21" fmla="*/ 244 h 286"/>
                  <a:gd name="T22" fmla="*/ 0 w 465"/>
                  <a:gd name="T23" fmla="*/ 286 h 286"/>
                  <a:gd name="T24" fmla="*/ 14 w 465"/>
                  <a:gd name="T25" fmla="*/ 286 h 286"/>
                  <a:gd name="T26" fmla="*/ 19 w 465"/>
                  <a:gd name="T27" fmla="*/ 249 h 286"/>
                  <a:gd name="T28" fmla="*/ 34 w 465"/>
                  <a:gd name="T29" fmla="*/ 206 h 286"/>
                  <a:gd name="T30" fmla="*/ 58 w 465"/>
                  <a:gd name="T31" fmla="*/ 169 h 286"/>
                  <a:gd name="T32" fmla="*/ 88 w 465"/>
                  <a:gd name="T33" fmla="*/ 137 h 286"/>
                  <a:gd name="T34" fmla="*/ 127 w 465"/>
                  <a:gd name="T35" fmla="*/ 106 h 286"/>
                  <a:gd name="T36" fmla="*/ 171 w 465"/>
                  <a:gd name="T37" fmla="*/ 74 h 286"/>
                  <a:gd name="T38" fmla="*/ 220 w 465"/>
                  <a:gd name="T39" fmla="*/ 53 h 286"/>
                  <a:gd name="T40" fmla="*/ 279 w 465"/>
                  <a:gd name="T41" fmla="*/ 31 h 286"/>
                  <a:gd name="T42" fmla="*/ 338 w 465"/>
                  <a:gd name="T43" fmla="*/ 21 h 286"/>
                  <a:gd name="T44" fmla="*/ 401 w 465"/>
                  <a:gd name="T45" fmla="*/ 10 h 286"/>
                  <a:gd name="T46" fmla="*/ 465 w 465"/>
                  <a:gd name="T47" fmla="*/ 5 h 286"/>
                  <a:gd name="T48" fmla="*/ 465 w 465"/>
                  <a:gd name="T49" fmla="*/ 0 h 28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5" h="286">
                    <a:moveTo>
                      <a:pt x="465" y="0"/>
                    </a:moveTo>
                    <a:lnTo>
                      <a:pt x="397" y="0"/>
                    </a:lnTo>
                    <a:lnTo>
                      <a:pt x="333" y="10"/>
                    </a:lnTo>
                    <a:lnTo>
                      <a:pt x="269" y="26"/>
                    </a:lnTo>
                    <a:lnTo>
                      <a:pt x="215" y="42"/>
                    </a:lnTo>
                    <a:lnTo>
                      <a:pt x="161" y="69"/>
                    </a:lnTo>
                    <a:lnTo>
                      <a:pt x="112" y="95"/>
                    </a:lnTo>
                    <a:lnTo>
                      <a:pt x="73" y="132"/>
                    </a:lnTo>
                    <a:lnTo>
                      <a:pt x="44" y="164"/>
                    </a:lnTo>
                    <a:lnTo>
                      <a:pt x="19" y="206"/>
                    </a:lnTo>
                    <a:lnTo>
                      <a:pt x="4" y="244"/>
                    </a:lnTo>
                    <a:lnTo>
                      <a:pt x="0" y="286"/>
                    </a:lnTo>
                    <a:lnTo>
                      <a:pt x="14" y="286"/>
                    </a:lnTo>
                    <a:lnTo>
                      <a:pt x="19" y="249"/>
                    </a:lnTo>
                    <a:lnTo>
                      <a:pt x="34" y="206"/>
                    </a:lnTo>
                    <a:lnTo>
                      <a:pt x="58" y="169"/>
                    </a:lnTo>
                    <a:lnTo>
                      <a:pt x="88" y="137"/>
                    </a:lnTo>
                    <a:lnTo>
                      <a:pt x="127" y="106"/>
                    </a:lnTo>
                    <a:lnTo>
                      <a:pt x="171" y="74"/>
                    </a:lnTo>
                    <a:lnTo>
                      <a:pt x="220" y="53"/>
                    </a:lnTo>
                    <a:lnTo>
                      <a:pt x="279" y="31"/>
                    </a:lnTo>
                    <a:lnTo>
                      <a:pt x="338" y="21"/>
                    </a:lnTo>
                    <a:lnTo>
                      <a:pt x="401" y="10"/>
                    </a:lnTo>
                    <a:lnTo>
                      <a:pt x="465" y="5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B9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8" name="Freeform 527"/>
              <p:cNvSpPr>
                <a:spLocks/>
              </p:cNvSpPr>
              <p:nvPr/>
            </p:nvSpPr>
            <p:spPr bwMode="auto">
              <a:xfrm>
                <a:off x="986" y="3002"/>
                <a:ext cx="451" cy="281"/>
              </a:xfrm>
              <a:custGeom>
                <a:avLst/>
                <a:gdLst>
                  <a:gd name="T0" fmla="*/ 451 w 451"/>
                  <a:gd name="T1" fmla="*/ 0 h 281"/>
                  <a:gd name="T2" fmla="*/ 387 w 451"/>
                  <a:gd name="T3" fmla="*/ 5 h 281"/>
                  <a:gd name="T4" fmla="*/ 324 w 451"/>
                  <a:gd name="T5" fmla="*/ 16 h 281"/>
                  <a:gd name="T6" fmla="*/ 265 w 451"/>
                  <a:gd name="T7" fmla="*/ 26 h 281"/>
                  <a:gd name="T8" fmla="*/ 206 w 451"/>
                  <a:gd name="T9" fmla="*/ 48 h 281"/>
                  <a:gd name="T10" fmla="*/ 157 w 451"/>
                  <a:gd name="T11" fmla="*/ 69 h 281"/>
                  <a:gd name="T12" fmla="*/ 113 w 451"/>
                  <a:gd name="T13" fmla="*/ 101 h 281"/>
                  <a:gd name="T14" fmla="*/ 74 w 451"/>
                  <a:gd name="T15" fmla="*/ 132 h 281"/>
                  <a:gd name="T16" fmla="*/ 44 w 451"/>
                  <a:gd name="T17" fmla="*/ 164 h 281"/>
                  <a:gd name="T18" fmla="*/ 20 w 451"/>
                  <a:gd name="T19" fmla="*/ 201 h 281"/>
                  <a:gd name="T20" fmla="*/ 5 w 451"/>
                  <a:gd name="T21" fmla="*/ 244 h 281"/>
                  <a:gd name="T22" fmla="*/ 0 w 451"/>
                  <a:gd name="T23" fmla="*/ 281 h 281"/>
                  <a:gd name="T24" fmla="*/ 15 w 451"/>
                  <a:gd name="T25" fmla="*/ 281 h 281"/>
                  <a:gd name="T26" fmla="*/ 20 w 451"/>
                  <a:gd name="T27" fmla="*/ 244 h 281"/>
                  <a:gd name="T28" fmla="*/ 35 w 451"/>
                  <a:gd name="T29" fmla="*/ 207 h 281"/>
                  <a:gd name="T30" fmla="*/ 54 w 451"/>
                  <a:gd name="T31" fmla="*/ 170 h 281"/>
                  <a:gd name="T32" fmla="*/ 84 w 451"/>
                  <a:gd name="T33" fmla="*/ 138 h 281"/>
                  <a:gd name="T34" fmla="*/ 123 w 451"/>
                  <a:gd name="T35" fmla="*/ 106 h 281"/>
                  <a:gd name="T36" fmla="*/ 167 w 451"/>
                  <a:gd name="T37" fmla="*/ 79 h 281"/>
                  <a:gd name="T38" fmla="*/ 216 w 451"/>
                  <a:gd name="T39" fmla="*/ 53 h 281"/>
                  <a:gd name="T40" fmla="*/ 270 w 451"/>
                  <a:gd name="T41" fmla="*/ 37 h 281"/>
                  <a:gd name="T42" fmla="*/ 329 w 451"/>
                  <a:gd name="T43" fmla="*/ 21 h 281"/>
                  <a:gd name="T44" fmla="*/ 387 w 451"/>
                  <a:gd name="T45" fmla="*/ 16 h 281"/>
                  <a:gd name="T46" fmla="*/ 451 w 451"/>
                  <a:gd name="T47" fmla="*/ 10 h 281"/>
                  <a:gd name="T48" fmla="*/ 451 w 451"/>
                  <a:gd name="T49" fmla="*/ 0 h 2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1" h="281">
                    <a:moveTo>
                      <a:pt x="451" y="0"/>
                    </a:moveTo>
                    <a:lnTo>
                      <a:pt x="387" y="5"/>
                    </a:lnTo>
                    <a:lnTo>
                      <a:pt x="324" y="16"/>
                    </a:lnTo>
                    <a:lnTo>
                      <a:pt x="265" y="26"/>
                    </a:lnTo>
                    <a:lnTo>
                      <a:pt x="206" y="48"/>
                    </a:lnTo>
                    <a:lnTo>
                      <a:pt x="157" y="69"/>
                    </a:lnTo>
                    <a:lnTo>
                      <a:pt x="113" y="101"/>
                    </a:lnTo>
                    <a:lnTo>
                      <a:pt x="74" y="132"/>
                    </a:lnTo>
                    <a:lnTo>
                      <a:pt x="44" y="164"/>
                    </a:lnTo>
                    <a:lnTo>
                      <a:pt x="20" y="201"/>
                    </a:lnTo>
                    <a:lnTo>
                      <a:pt x="5" y="244"/>
                    </a:lnTo>
                    <a:lnTo>
                      <a:pt x="0" y="281"/>
                    </a:lnTo>
                    <a:lnTo>
                      <a:pt x="15" y="281"/>
                    </a:lnTo>
                    <a:lnTo>
                      <a:pt x="20" y="244"/>
                    </a:lnTo>
                    <a:lnTo>
                      <a:pt x="35" y="207"/>
                    </a:lnTo>
                    <a:lnTo>
                      <a:pt x="54" y="170"/>
                    </a:lnTo>
                    <a:lnTo>
                      <a:pt x="84" y="138"/>
                    </a:lnTo>
                    <a:lnTo>
                      <a:pt x="123" y="106"/>
                    </a:lnTo>
                    <a:lnTo>
                      <a:pt x="167" y="79"/>
                    </a:lnTo>
                    <a:lnTo>
                      <a:pt x="216" y="53"/>
                    </a:lnTo>
                    <a:lnTo>
                      <a:pt x="270" y="37"/>
                    </a:lnTo>
                    <a:lnTo>
                      <a:pt x="329" y="21"/>
                    </a:lnTo>
                    <a:lnTo>
                      <a:pt x="387" y="16"/>
                    </a:lnTo>
                    <a:lnTo>
                      <a:pt x="451" y="10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2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9" name="Freeform 528"/>
              <p:cNvSpPr>
                <a:spLocks/>
              </p:cNvSpPr>
              <p:nvPr/>
            </p:nvSpPr>
            <p:spPr bwMode="auto">
              <a:xfrm>
                <a:off x="1001" y="3012"/>
                <a:ext cx="436" cy="271"/>
              </a:xfrm>
              <a:custGeom>
                <a:avLst/>
                <a:gdLst>
                  <a:gd name="T0" fmla="*/ 436 w 436"/>
                  <a:gd name="T1" fmla="*/ 0 h 271"/>
                  <a:gd name="T2" fmla="*/ 372 w 436"/>
                  <a:gd name="T3" fmla="*/ 6 h 271"/>
                  <a:gd name="T4" fmla="*/ 314 w 436"/>
                  <a:gd name="T5" fmla="*/ 11 h 271"/>
                  <a:gd name="T6" fmla="*/ 255 w 436"/>
                  <a:gd name="T7" fmla="*/ 27 h 271"/>
                  <a:gd name="T8" fmla="*/ 201 w 436"/>
                  <a:gd name="T9" fmla="*/ 43 h 271"/>
                  <a:gd name="T10" fmla="*/ 152 w 436"/>
                  <a:gd name="T11" fmla="*/ 69 h 271"/>
                  <a:gd name="T12" fmla="*/ 108 w 436"/>
                  <a:gd name="T13" fmla="*/ 96 h 271"/>
                  <a:gd name="T14" fmla="*/ 69 w 436"/>
                  <a:gd name="T15" fmla="*/ 128 h 271"/>
                  <a:gd name="T16" fmla="*/ 39 w 436"/>
                  <a:gd name="T17" fmla="*/ 160 h 271"/>
                  <a:gd name="T18" fmla="*/ 20 w 436"/>
                  <a:gd name="T19" fmla="*/ 197 h 271"/>
                  <a:gd name="T20" fmla="*/ 5 w 436"/>
                  <a:gd name="T21" fmla="*/ 234 h 271"/>
                  <a:gd name="T22" fmla="*/ 0 w 436"/>
                  <a:gd name="T23" fmla="*/ 271 h 271"/>
                  <a:gd name="T24" fmla="*/ 15 w 436"/>
                  <a:gd name="T25" fmla="*/ 271 h 271"/>
                  <a:gd name="T26" fmla="*/ 20 w 436"/>
                  <a:gd name="T27" fmla="*/ 234 h 271"/>
                  <a:gd name="T28" fmla="*/ 34 w 436"/>
                  <a:gd name="T29" fmla="*/ 197 h 271"/>
                  <a:gd name="T30" fmla="*/ 54 w 436"/>
                  <a:gd name="T31" fmla="*/ 165 h 271"/>
                  <a:gd name="T32" fmla="*/ 83 w 436"/>
                  <a:gd name="T33" fmla="*/ 128 h 271"/>
                  <a:gd name="T34" fmla="*/ 118 w 436"/>
                  <a:gd name="T35" fmla="*/ 101 h 271"/>
                  <a:gd name="T36" fmla="*/ 162 w 436"/>
                  <a:gd name="T37" fmla="*/ 75 h 271"/>
                  <a:gd name="T38" fmla="*/ 206 w 436"/>
                  <a:gd name="T39" fmla="*/ 54 h 271"/>
                  <a:gd name="T40" fmla="*/ 260 w 436"/>
                  <a:gd name="T41" fmla="*/ 32 h 271"/>
                  <a:gd name="T42" fmla="*/ 319 w 436"/>
                  <a:gd name="T43" fmla="*/ 22 h 271"/>
                  <a:gd name="T44" fmla="*/ 372 w 436"/>
                  <a:gd name="T45" fmla="*/ 11 h 271"/>
                  <a:gd name="T46" fmla="*/ 436 w 436"/>
                  <a:gd name="T47" fmla="*/ 11 h 271"/>
                  <a:gd name="T48" fmla="*/ 436 w 436"/>
                  <a:gd name="T49" fmla="*/ 0 h 2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36" h="271">
                    <a:moveTo>
                      <a:pt x="436" y="0"/>
                    </a:moveTo>
                    <a:lnTo>
                      <a:pt x="372" y="6"/>
                    </a:lnTo>
                    <a:lnTo>
                      <a:pt x="314" y="11"/>
                    </a:lnTo>
                    <a:lnTo>
                      <a:pt x="255" y="27"/>
                    </a:lnTo>
                    <a:lnTo>
                      <a:pt x="201" y="43"/>
                    </a:lnTo>
                    <a:lnTo>
                      <a:pt x="152" y="69"/>
                    </a:lnTo>
                    <a:lnTo>
                      <a:pt x="108" y="96"/>
                    </a:lnTo>
                    <a:lnTo>
                      <a:pt x="69" y="128"/>
                    </a:lnTo>
                    <a:lnTo>
                      <a:pt x="39" y="160"/>
                    </a:lnTo>
                    <a:lnTo>
                      <a:pt x="20" y="197"/>
                    </a:lnTo>
                    <a:lnTo>
                      <a:pt x="5" y="234"/>
                    </a:lnTo>
                    <a:lnTo>
                      <a:pt x="0" y="271"/>
                    </a:lnTo>
                    <a:lnTo>
                      <a:pt x="15" y="271"/>
                    </a:lnTo>
                    <a:lnTo>
                      <a:pt x="20" y="234"/>
                    </a:lnTo>
                    <a:lnTo>
                      <a:pt x="34" y="197"/>
                    </a:lnTo>
                    <a:lnTo>
                      <a:pt x="54" y="165"/>
                    </a:lnTo>
                    <a:lnTo>
                      <a:pt x="83" y="128"/>
                    </a:lnTo>
                    <a:lnTo>
                      <a:pt x="118" y="101"/>
                    </a:lnTo>
                    <a:lnTo>
                      <a:pt x="162" y="75"/>
                    </a:lnTo>
                    <a:lnTo>
                      <a:pt x="206" y="54"/>
                    </a:lnTo>
                    <a:lnTo>
                      <a:pt x="260" y="32"/>
                    </a:lnTo>
                    <a:lnTo>
                      <a:pt x="319" y="22"/>
                    </a:lnTo>
                    <a:lnTo>
                      <a:pt x="372" y="11"/>
                    </a:lnTo>
                    <a:lnTo>
                      <a:pt x="436" y="11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rgbClr val="AB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0" name="Freeform 529"/>
              <p:cNvSpPr>
                <a:spLocks/>
              </p:cNvSpPr>
              <p:nvPr/>
            </p:nvSpPr>
            <p:spPr bwMode="auto">
              <a:xfrm>
                <a:off x="1016" y="3023"/>
                <a:ext cx="421" cy="260"/>
              </a:xfrm>
              <a:custGeom>
                <a:avLst/>
                <a:gdLst>
                  <a:gd name="T0" fmla="*/ 421 w 421"/>
                  <a:gd name="T1" fmla="*/ 0 h 260"/>
                  <a:gd name="T2" fmla="*/ 357 w 421"/>
                  <a:gd name="T3" fmla="*/ 0 h 260"/>
                  <a:gd name="T4" fmla="*/ 304 w 421"/>
                  <a:gd name="T5" fmla="*/ 11 h 260"/>
                  <a:gd name="T6" fmla="*/ 245 w 421"/>
                  <a:gd name="T7" fmla="*/ 21 h 260"/>
                  <a:gd name="T8" fmla="*/ 191 w 421"/>
                  <a:gd name="T9" fmla="*/ 43 h 260"/>
                  <a:gd name="T10" fmla="*/ 147 w 421"/>
                  <a:gd name="T11" fmla="*/ 64 h 260"/>
                  <a:gd name="T12" fmla="*/ 103 w 421"/>
                  <a:gd name="T13" fmla="*/ 90 h 260"/>
                  <a:gd name="T14" fmla="*/ 68 w 421"/>
                  <a:gd name="T15" fmla="*/ 117 h 260"/>
                  <a:gd name="T16" fmla="*/ 39 w 421"/>
                  <a:gd name="T17" fmla="*/ 154 h 260"/>
                  <a:gd name="T18" fmla="*/ 19 w 421"/>
                  <a:gd name="T19" fmla="*/ 186 h 260"/>
                  <a:gd name="T20" fmla="*/ 5 w 421"/>
                  <a:gd name="T21" fmla="*/ 223 h 260"/>
                  <a:gd name="T22" fmla="*/ 0 w 421"/>
                  <a:gd name="T23" fmla="*/ 260 h 260"/>
                  <a:gd name="T24" fmla="*/ 14 w 421"/>
                  <a:gd name="T25" fmla="*/ 260 h 260"/>
                  <a:gd name="T26" fmla="*/ 19 w 421"/>
                  <a:gd name="T27" fmla="*/ 223 h 260"/>
                  <a:gd name="T28" fmla="*/ 34 w 421"/>
                  <a:gd name="T29" fmla="*/ 191 h 260"/>
                  <a:gd name="T30" fmla="*/ 54 w 421"/>
                  <a:gd name="T31" fmla="*/ 154 h 260"/>
                  <a:gd name="T32" fmla="*/ 78 w 421"/>
                  <a:gd name="T33" fmla="*/ 122 h 260"/>
                  <a:gd name="T34" fmla="*/ 112 w 421"/>
                  <a:gd name="T35" fmla="*/ 96 h 260"/>
                  <a:gd name="T36" fmla="*/ 156 w 421"/>
                  <a:gd name="T37" fmla="*/ 69 h 260"/>
                  <a:gd name="T38" fmla="*/ 201 w 421"/>
                  <a:gd name="T39" fmla="*/ 48 h 260"/>
                  <a:gd name="T40" fmla="*/ 250 w 421"/>
                  <a:gd name="T41" fmla="*/ 32 h 260"/>
                  <a:gd name="T42" fmla="*/ 304 w 421"/>
                  <a:gd name="T43" fmla="*/ 21 h 260"/>
                  <a:gd name="T44" fmla="*/ 362 w 421"/>
                  <a:gd name="T45" fmla="*/ 11 h 260"/>
                  <a:gd name="T46" fmla="*/ 421 w 421"/>
                  <a:gd name="T47" fmla="*/ 11 h 260"/>
                  <a:gd name="T48" fmla="*/ 421 w 421"/>
                  <a:gd name="T49" fmla="*/ 0 h 2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1" h="260">
                    <a:moveTo>
                      <a:pt x="421" y="0"/>
                    </a:moveTo>
                    <a:lnTo>
                      <a:pt x="357" y="0"/>
                    </a:lnTo>
                    <a:lnTo>
                      <a:pt x="304" y="11"/>
                    </a:lnTo>
                    <a:lnTo>
                      <a:pt x="245" y="21"/>
                    </a:lnTo>
                    <a:lnTo>
                      <a:pt x="191" y="43"/>
                    </a:lnTo>
                    <a:lnTo>
                      <a:pt x="147" y="64"/>
                    </a:lnTo>
                    <a:lnTo>
                      <a:pt x="103" y="90"/>
                    </a:lnTo>
                    <a:lnTo>
                      <a:pt x="68" y="117"/>
                    </a:lnTo>
                    <a:lnTo>
                      <a:pt x="39" y="154"/>
                    </a:lnTo>
                    <a:lnTo>
                      <a:pt x="19" y="186"/>
                    </a:lnTo>
                    <a:lnTo>
                      <a:pt x="5" y="223"/>
                    </a:lnTo>
                    <a:lnTo>
                      <a:pt x="0" y="260"/>
                    </a:lnTo>
                    <a:lnTo>
                      <a:pt x="14" y="260"/>
                    </a:lnTo>
                    <a:lnTo>
                      <a:pt x="19" y="223"/>
                    </a:lnTo>
                    <a:lnTo>
                      <a:pt x="34" y="191"/>
                    </a:lnTo>
                    <a:lnTo>
                      <a:pt x="54" y="154"/>
                    </a:lnTo>
                    <a:lnTo>
                      <a:pt x="78" y="122"/>
                    </a:lnTo>
                    <a:lnTo>
                      <a:pt x="112" y="96"/>
                    </a:lnTo>
                    <a:lnTo>
                      <a:pt x="156" y="69"/>
                    </a:lnTo>
                    <a:lnTo>
                      <a:pt x="201" y="48"/>
                    </a:lnTo>
                    <a:lnTo>
                      <a:pt x="250" y="32"/>
                    </a:lnTo>
                    <a:lnTo>
                      <a:pt x="304" y="21"/>
                    </a:lnTo>
                    <a:lnTo>
                      <a:pt x="362" y="11"/>
                    </a:lnTo>
                    <a:lnTo>
                      <a:pt x="421" y="1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rgbClr val="A4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1" name="Freeform 530"/>
              <p:cNvSpPr>
                <a:spLocks/>
              </p:cNvSpPr>
              <p:nvPr/>
            </p:nvSpPr>
            <p:spPr bwMode="auto">
              <a:xfrm>
                <a:off x="1030" y="3034"/>
                <a:ext cx="407" cy="249"/>
              </a:xfrm>
              <a:custGeom>
                <a:avLst/>
                <a:gdLst>
                  <a:gd name="T0" fmla="*/ 407 w 407"/>
                  <a:gd name="T1" fmla="*/ 0 h 249"/>
                  <a:gd name="T2" fmla="*/ 348 w 407"/>
                  <a:gd name="T3" fmla="*/ 0 h 249"/>
                  <a:gd name="T4" fmla="*/ 290 w 407"/>
                  <a:gd name="T5" fmla="*/ 10 h 249"/>
                  <a:gd name="T6" fmla="*/ 236 w 407"/>
                  <a:gd name="T7" fmla="*/ 21 h 249"/>
                  <a:gd name="T8" fmla="*/ 187 w 407"/>
                  <a:gd name="T9" fmla="*/ 37 h 249"/>
                  <a:gd name="T10" fmla="*/ 142 w 407"/>
                  <a:gd name="T11" fmla="*/ 58 h 249"/>
                  <a:gd name="T12" fmla="*/ 98 w 407"/>
                  <a:gd name="T13" fmla="*/ 85 h 249"/>
                  <a:gd name="T14" fmla="*/ 64 w 407"/>
                  <a:gd name="T15" fmla="*/ 111 h 249"/>
                  <a:gd name="T16" fmla="*/ 40 w 407"/>
                  <a:gd name="T17" fmla="*/ 143 h 249"/>
                  <a:gd name="T18" fmla="*/ 20 w 407"/>
                  <a:gd name="T19" fmla="*/ 180 h 249"/>
                  <a:gd name="T20" fmla="*/ 5 w 407"/>
                  <a:gd name="T21" fmla="*/ 212 h 249"/>
                  <a:gd name="T22" fmla="*/ 0 w 407"/>
                  <a:gd name="T23" fmla="*/ 249 h 249"/>
                  <a:gd name="T24" fmla="*/ 15 w 407"/>
                  <a:gd name="T25" fmla="*/ 249 h 249"/>
                  <a:gd name="T26" fmla="*/ 20 w 407"/>
                  <a:gd name="T27" fmla="*/ 212 h 249"/>
                  <a:gd name="T28" fmla="*/ 35 w 407"/>
                  <a:gd name="T29" fmla="*/ 175 h 249"/>
                  <a:gd name="T30" fmla="*/ 59 w 407"/>
                  <a:gd name="T31" fmla="*/ 138 h 249"/>
                  <a:gd name="T32" fmla="*/ 93 w 407"/>
                  <a:gd name="T33" fmla="*/ 106 h 249"/>
                  <a:gd name="T34" fmla="*/ 133 w 407"/>
                  <a:gd name="T35" fmla="*/ 79 h 249"/>
                  <a:gd name="T36" fmla="*/ 177 w 407"/>
                  <a:gd name="T37" fmla="*/ 53 h 249"/>
                  <a:gd name="T38" fmla="*/ 231 w 407"/>
                  <a:gd name="T39" fmla="*/ 32 h 249"/>
                  <a:gd name="T40" fmla="*/ 285 w 407"/>
                  <a:gd name="T41" fmla="*/ 21 h 249"/>
                  <a:gd name="T42" fmla="*/ 343 w 407"/>
                  <a:gd name="T43" fmla="*/ 10 h 249"/>
                  <a:gd name="T44" fmla="*/ 407 w 407"/>
                  <a:gd name="T45" fmla="*/ 5 h 249"/>
                  <a:gd name="T46" fmla="*/ 407 w 407"/>
                  <a:gd name="T47" fmla="*/ 0 h 24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07" h="249">
                    <a:moveTo>
                      <a:pt x="407" y="0"/>
                    </a:moveTo>
                    <a:lnTo>
                      <a:pt x="348" y="0"/>
                    </a:lnTo>
                    <a:lnTo>
                      <a:pt x="290" y="10"/>
                    </a:lnTo>
                    <a:lnTo>
                      <a:pt x="236" y="21"/>
                    </a:lnTo>
                    <a:lnTo>
                      <a:pt x="187" y="37"/>
                    </a:lnTo>
                    <a:lnTo>
                      <a:pt x="142" y="58"/>
                    </a:lnTo>
                    <a:lnTo>
                      <a:pt x="98" y="85"/>
                    </a:lnTo>
                    <a:lnTo>
                      <a:pt x="64" y="111"/>
                    </a:lnTo>
                    <a:lnTo>
                      <a:pt x="40" y="143"/>
                    </a:lnTo>
                    <a:lnTo>
                      <a:pt x="20" y="180"/>
                    </a:lnTo>
                    <a:lnTo>
                      <a:pt x="5" y="212"/>
                    </a:lnTo>
                    <a:lnTo>
                      <a:pt x="0" y="249"/>
                    </a:lnTo>
                    <a:lnTo>
                      <a:pt x="15" y="249"/>
                    </a:lnTo>
                    <a:lnTo>
                      <a:pt x="20" y="212"/>
                    </a:lnTo>
                    <a:lnTo>
                      <a:pt x="35" y="175"/>
                    </a:lnTo>
                    <a:lnTo>
                      <a:pt x="59" y="138"/>
                    </a:lnTo>
                    <a:lnTo>
                      <a:pt x="93" y="106"/>
                    </a:lnTo>
                    <a:lnTo>
                      <a:pt x="133" y="79"/>
                    </a:lnTo>
                    <a:lnTo>
                      <a:pt x="177" y="53"/>
                    </a:lnTo>
                    <a:lnTo>
                      <a:pt x="231" y="32"/>
                    </a:lnTo>
                    <a:lnTo>
                      <a:pt x="285" y="21"/>
                    </a:lnTo>
                    <a:lnTo>
                      <a:pt x="343" y="10"/>
                    </a:lnTo>
                    <a:lnTo>
                      <a:pt x="407" y="5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9D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2" name="Freeform 531"/>
              <p:cNvSpPr>
                <a:spLocks/>
              </p:cNvSpPr>
              <p:nvPr/>
            </p:nvSpPr>
            <p:spPr bwMode="auto">
              <a:xfrm>
                <a:off x="1045" y="3039"/>
                <a:ext cx="392" cy="244"/>
              </a:xfrm>
              <a:custGeom>
                <a:avLst/>
                <a:gdLst>
                  <a:gd name="T0" fmla="*/ 392 w 392"/>
                  <a:gd name="T1" fmla="*/ 0 h 244"/>
                  <a:gd name="T2" fmla="*/ 328 w 392"/>
                  <a:gd name="T3" fmla="*/ 5 h 244"/>
                  <a:gd name="T4" fmla="*/ 270 w 392"/>
                  <a:gd name="T5" fmla="*/ 16 h 244"/>
                  <a:gd name="T6" fmla="*/ 216 w 392"/>
                  <a:gd name="T7" fmla="*/ 27 h 244"/>
                  <a:gd name="T8" fmla="*/ 162 w 392"/>
                  <a:gd name="T9" fmla="*/ 48 h 244"/>
                  <a:gd name="T10" fmla="*/ 118 w 392"/>
                  <a:gd name="T11" fmla="*/ 74 h 244"/>
                  <a:gd name="T12" fmla="*/ 78 w 392"/>
                  <a:gd name="T13" fmla="*/ 101 h 244"/>
                  <a:gd name="T14" fmla="*/ 44 w 392"/>
                  <a:gd name="T15" fmla="*/ 133 h 244"/>
                  <a:gd name="T16" fmla="*/ 20 w 392"/>
                  <a:gd name="T17" fmla="*/ 170 h 244"/>
                  <a:gd name="T18" fmla="*/ 5 w 392"/>
                  <a:gd name="T19" fmla="*/ 207 h 244"/>
                  <a:gd name="T20" fmla="*/ 0 w 392"/>
                  <a:gd name="T21" fmla="*/ 244 h 244"/>
                  <a:gd name="T22" fmla="*/ 15 w 392"/>
                  <a:gd name="T23" fmla="*/ 244 h 244"/>
                  <a:gd name="T24" fmla="*/ 20 w 392"/>
                  <a:gd name="T25" fmla="*/ 207 h 244"/>
                  <a:gd name="T26" fmla="*/ 34 w 392"/>
                  <a:gd name="T27" fmla="*/ 170 h 244"/>
                  <a:gd name="T28" fmla="*/ 59 w 392"/>
                  <a:gd name="T29" fmla="*/ 138 h 244"/>
                  <a:gd name="T30" fmla="*/ 88 w 392"/>
                  <a:gd name="T31" fmla="*/ 106 h 244"/>
                  <a:gd name="T32" fmla="*/ 127 w 392"/>
                  <a:gd name="T33" fmla="*/ 80 h 244"/>
                  <a:gd name="T34" fmla="*/ 172 w 392"/>
                  <a:gd name="T35" fmla="*/ 58 h 244"/>
                  <a:gd name="T36" fmla="*/ 221 w 392"/>
                  <a:gd name="T37" fmla="*/ 37 h 244"/>
                  <a:gd name="T38" fmla="*/ 275 w 392"/>
                  <a:gd name="T39" fmla="*/ 21 h 244"/>
                  <a:gd name="T40" fmla="*/ 333 w 392"/>
                  <a:gd name="T41" fmla="*/ 16 h 244"/>
                  <a:gd name="T42" fmla="*/ 392 w 392"/>
                  <a:gd name="T43" fmla="*/ 11 h 244"/>
                  <a:gd name="T44" fmla="*/ 392 w 392"/>
                  <a:gd name="T45" fmla="*/ 0 h 24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92" h="244">
                    <a:moveTo>
                      <a:pt x="392" y="0"/>
                    </a:moveTo>
                    <a:lnTo>
                      <a:pt x="328" y="5"/>
                    </a:lnTo>
                    <a:lnTo>
                      <a:pt x="270" y="16"/>
                    </a:lnTo>
                    <a:lnTo>
                      <a:pt x="216" y="27"/>
                    </a:lnTo>
                    <a:lnTo>
                      <a:pt x="162" y="48"/>
                    </a:lnTo>
                    <a:lnTo>
                      <a:pt x="118" y="74"/>
                    </a:lnTo>
                    <a:lnTo>
                      <a:pt x="78" y="101"/>
                    </a:lnTo>
                    <a:lnTo>
                      <a:pt x="44" y="133"/>
                    </a:lnTo>
                    <a:lnTo>
                      <a:pt x="20" y="170"/>
                    </a:lnTo>
                    <a:lnTo>
                      <a:pt x="5" y="207"/>
                    </a:lnTo>
                    <a:lnTo>
                      <a:pt x="0" y="244"/>
                    </a:lnTo>
                    <a:lnTo>
                      <a:pt x="15" y="244"/>
                    </a:lnTo>
                    <a:lnTo>
                      <a:pt x="20" y="207"/>
                    </a:lnTo>
                    <a:lnTo>
                      <a:pt x="34" y="170"/>
                    </a:lnTo>
                    <a:lnTo>
                      <a:pt x="59" y="138"/>
                    </a:lnTo>
                    <a:lnTo>
                      <a:pt x="88" y="106"/>
                    </a:lnTo>
                    <a:lnTo>
                      <a:pt x="127" y="80"/>
                    </a:lnTo>
                    <a:lnTo>
                      <a:pt x="172" y="58"/>
                    </a:lnTo>
                    <a:lnTo>
                      <a:pt x="221" y="37"/>
                    </a:lnTo>
                    <a:lnTo>
                      <a:pt x="275" y="21"/>
                    </a:lnTo>
                    <a:lnTo>
                      <a:pt x="333" y="16"/>
                    </a:lnTo>
                    <a:lnTo>
                      <a:pt x="392" y="11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95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3" name="Freeform 532"/>
              <p:cNvSpPr>
                <a:spLocks/>
              </p:cNvSpPr>
              <p:nvPr/>
            </p:nvSpPr>
            <p:spPr bwMode="auto">
              <a:xfrm>
                <a:off x="1060" y="3050"/>
                <a:ext cx="377" cy="233"/>
              </a:xfrm>
              <a:custGeom>
                <a:avLst/>
                <a:gdLst>
                  <a:gd name="T0" fmla="*/ 377 w 377"/>
                  <a:gd name="T1" fmla="*/ 0 h 233"/>
                  <a:gd name="T2" fmla="*/ 318 w 377"/>
                  <a:gd name="T3" fmla="*/ 5 h 233"/>
                  <a:gd name="T4" fmla="*/ 260 w 377"/>
                  <a:gd name="T5" fmla="*/ 10 h 233"/>
                  <a:gd name="T6" fmla="*/ 206 w 377"/>
                  <a:gd name="T7" fmla="*/ 26 h 233"/>
                  <a:gd name="T8" fmla="*/ 157 w 377"/>
                  <a:gd name="T9" fmla="*/ 47 h 233"/>
                  <a:gd name="T10" fmla="*/ 112 w 377"/>
                  <a:gd name="T11" fmla="*/ 69 h 233"/>
                  <a:gd name="T12" fmla="*/ 73 w 377"/>
                  <a:gd name="T13" fmla="*/ 95 h 233"/>
                  <a:gd name="T14" fmla="*/ 44 w 377"/>
                  <a:gd name="T15" fmla="*/ 127 h 233"/>
                  <a:gd name="T16" fmla="*/ 19 w 377"/>
                  <a:gd name="T17" fmla="*/ 159 h 233"/>
                  <a:gd name="T18" fmla="*/ 5 w 377"/>
                  <a:gd name="T19" fmla="*/ 196 h 233"/>
                  <a:gd name="T20" fmla="*/ 0 w 377"/>
                  <a:gd name="T21" fmla="*/ 233 h 233"/>
                  <a:gd name="T22" fmla="*/ 19 w 377"/>
                  <a:gd name="T23" fmla="*/ 233 h 233"/>
                  <a:gd name="T24" fmla="*/ 19 w 377"/>
                  <a:gd name="T25" fmla="*/ 196 h 233"/>
                  <a:gd name="T26" fmla="*/ 34 w 377"/>
                  <a:gd name="T27" fmla="*/ 164 h 233"/>
                  <a:gd name="T28" fmla="*/ 54 w 377"/>
                  <a:gd name="T29" fmla="*/ 132 h 233"/>
                  <a:gd name="T30" fmla="*/ 83 w 377"/>
                  <a:gd name="T31" fmla="*/ 100 h 233"/>
                  <a:gd name="T32" fmla="*/ 122 w 377"/>
                  <a:gd name="T33" fmla="*/ 74 h 233"/>
                  <a:gd name="T34" fmla="*/ 166 w 377"/>
                  <a:gd name="T35" fmla="*/ 53 h 233"/>
                  <a:gd name="T36" fmla="*/ 211 w 377"/>
                  <a:gd name="T37" fmla="*/ 37 h 233"/>
                  <a:gd name="T38" fmla="*/ 264 w 377"/>
                  <a:gd name="T39" fmla="*/ 21 h 233"/>
                  <a:gd name="T40" fmla="*/ 318 w 377"/>
                  <a:gd name="T41" fmla="*/ 10 h 233"/>
                  <a:gd name="T42" fmla="*/ 377 w 377"/>
                  <a:gd name="T43" fmla="*/ 10 h 233"/>
                  <a:gd name="T44" fmla="*/ 377 w 377"/>
                  <a:gd name="T45" fmla="*/ 0 h 2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7" h="233">
                    <a:moveTo>
                      <a:pt x="377" y="0"/>
                    </a:moveTo>
                    <a:lnTo>
                      <a:pt x="318" y="5"/>
                    </a:lnTo>
                    <a:lnTo>
                      <a:pt x="260" y="10"/>
                    </a:lnTo>
                    <a:lnTo>
                      <a:pt x="206" y="26"/>
                    </a:lnTo>
                    <a:lnTo>
                      <a:pt x="157" y="47"/>
                    </a:lnTo>
                    <a:lnTo>
                      <a:pt x="112" y="69"/>
                    </a:lnTo>
                    <a:lnTo>
                      <a:pt x="73" y="95"/>
                    </a:lnTo>
                    <a:lnTo>
                      <a:pt x="44" y="127"/>
                    </a:lnTo>
                    <a:lnTo>
                      <a:pt x="19" y="159"/>
                    </a:lnTo>
                    <a:lnTo>
                      <a:pt x="5" y="196"/>
                    </a:lnTo>
                    <a:lnTo>
                      <a:pt x="0" y="233"/>
                    </a:lnTo>
                    <a:lnTo>
                      <a:pt x="19" y="233"/>
                    </a:lnTo>
                    <a:lnTo>
                      <a:pt x="19" y="196"/>
                    </a:lnTo>
                    <a:lnTo>
                      <a:pt x="34" y="164"/>
                    </a:lnTo>
                    <a:lnTo>
                      <a:pt x="54" y="132"/>
                    </a:lnTo>
                    <a:lnTo>
                      <a:pt x="83" y="100"/>
                    </a:lnTo>
                    <a:lnTo>
                      <a:pt x="122" y="74"/>
                    </a:lnTo>
                    <a:lnTo>
                      <a:pt x="166" y="53"/>
                    </a:lnTo>
                    <a:lnTo>
                      <a:pt x="211" y="37"/>
                    </a:lnTo>
                    <a:lnTo>
                      <a:pt x="264" y="21"/>
                    </a:lnTo>
                    <a:lnTo>
                      <a:pt x="318" y="10"/>
                    </a:lnTo>
                    <a:lnTo>
                      <a:pt x="377" y="10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8D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4" name="Freeform 533"/>
              <p:cNvSpPr>
                <a:spLocks/>
              </p:cNvSpPr>
              <p:nvPr/>
            </p:nvSpPr>
            <p:spPr bwMode="auto">
              <a:xfrm>
                <a:off x="1079" y="3060"/>
                <a:ext cx="358" cy="223"/>
              </a:xfrm>
              <a:custGeom>
                <a:avLst/>
                <a:gdLst>
                  <a:gd name="T0" fmla="*/ 358 w 358"/>
                  <a:gd name="T1" fmla="*/ 0 h 223"/>
                  <a:gd name="T2" fmla="*/ 299 w 358"/>
                  <a:gd name="T3" fmla="*/ 0 h 223"/>
                  <a:gd name="T4" fmla="*/ 245 w 358"/>
                  <a:gd name="T5" fmla="*/ 11 h 223"/>
                  <a:gd name="T6" fmla="*/ 192 w 358"/>
                  <a:gd name="T7" fmla="*/ 27 h 223"/>
                  <a:gd name="T8" fmla="*/ 147 w 358"/>
                  <a:gd name="T9" fmla="*/ 43 h 223"/>
                  <a:gd name="T10" fmla="*/ 103 w 358"/>
                  <a:gd name="T11" fmla="*/ 64 h 223"/>
                  <a:gd name="T12" fmla="*/ 64 w 358"/>
                  <a:gd name="T13" fmla="*/ 90 h 223"/>
                  <a:gd name="T14" fmla="*/ 35 w 358"/>
                  <a:gd name="T15" fmla="*/ 122 h 223"/>
                  <a:gd name="T16" fmla="*/ 15 w 358"/>
                  <a:gd name="T17" fmla="*/ 154 h 223"/>
                  <a:gd name="T18" fmla="*/ 0 w 358"/>
                  <a:gd name="T19" fmla="*/ 186 h 223"/>
                  <a:gd name="T20" fmla="*/ 0 w 358"/>
                  <a:gd name="T21" fmla="*/ 223 h 223"/>
                  <a:gd name="T22" fmla="*/ 15 w 358"/>
                  <a:gd name="T23" fmla="*/ 223 h 223"/>
                  <a:gd name="T24" fmla="*/ 15 w 358"/>
                  <a:gd name="T25" fmla="*/ 191 h 223"/>
                  <a:gd name="T26" fmla="*/ 30 w 358"/>
                  <a:gd name="T27" fmla="*/ 159 h 223"/>
                  <a:gd name="T28" fmla="*/ 49 w 358"/>
                  <a:gd name="T29" fmla="*/ 128 h 223"/>
                  <a:gd name="T30" fmla="*/ 79 w 358"/>
                  <a:gd name="T31" fmla="*/ 96 h 223"/>
                  <a:gd name="T32" fmla="*/ 113 w 358"/>
                  <a:gd name="T33" fmla="*/ 74 h 223"/>
                  <a:gd name="T34" fmla="*/ 152 w 358"/>
                  <a:gd name="T35" fmla="*/ 48 h 223"/>
                  <a:gd name="T36" fmla="*/ 201 w 358"/>
                  <a:gd name="T37" fmla="*/ 32 h 223"/>
                  <a:gd name="T38" fmla="*/ 250 w 358"/>
                  <a:gd name="T39" fmla="*/ 21 h 223"/>
                  <a:gd name="T40" fmla="*/ 304 w 358"/>
                  <a:gd name="T41" fmla="*/ 11 h 223"/>
                  <a:gd name="T42" fmla="*/ 358 w 358"/>
                  <a:gd name="T43" fmla="*/ 11 h 223"/>
                  <a:gd name="T44" fmla="*/ 358 w 358"/>
                  <a:gd name="T45" fmla="*/ 0 h 22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8" h="223">
                    <a:moveTo>
                      <a:pt x="358" y="0"/>
                    </a:moveTo>
                    <a:lnTo>
                      <a:pt x="299" y="0"/>
                    </a:lnTo>
                    <a:lnTo>
                      <a:pt x="245" y="11"/>
                    </a:lnTo>
                    <a:lnTo>
                      <a:pt x="192" y="27"/>
                    </a:lnTo>
                    <a:lnTo>
                      <a:pt x="147" y="43"/>
                    </a:lnTo>
                    <a:lnTo>
                      <a:pt x="103" y="64"/>
                    </a:lnTo>
                    <a:lnTo>
                      <a:pt x="64" y="90"/>
                    </a:lnTo>
                    <a:lnTo>
                      <a:pt x="35" y="122"/>
                    </a:lnTo>
                    <a:lnTo>
                      <a:pt x="15" y="154"/>
                    </a:lnTo>
                    <a:lnTo>
                      <a:pt x="0" y="186"/>
                    </a:lnTo>
                    <a:lnTo>
                      <a:pt x="0" y="223"/>
                    </a:lnTo>
                    <a:lnTo>
                      <a:pt x="15" y="223"/>
                    </a:lnTo>
                    <a:lnTo>
                      <a:pt x="15" y="191"/>
                    </a:lnTo>
                    <a:lnTo>
                      <a:pt x="30" y="159"/>
                    </a:lnTo>
                    <a:lnTo>
                      <a:pt x="49" y="128"/>
                    </a:lnTo>
                    <a:lnTo>
                      <a:pt x="79" y="96"/>
                    </a:lnTo>
                    <a:lnTo>
                      <a:pt x="113" y="74"/>
                    </a:lnTo>
                    <a:lnTo>
                      <a:pt x="152" y="48"/>
                    </a:lnTo>
                    <a:lnTo>
                      <a:pt x="201" y="32"/>
                    </a:lnTo>
                    <a:lnTo>
                      <a:pt x="250" y="21"/>
                    </a:lnTo>
                    <a:lnTo>
                      <a:pt x="304" y="11"/>
                    </a:lnTo>
                    <a:lnTo>
                      <a:pt x="358" y="11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84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5" name="Freeform 534"/>
              <p:cNvSpPr>
                <a:spLocks/>
              </p:cNvSpPr>
              <p:nvPr/>
            </p:nvSpPr>
            <p:spPr bwMode="auto">
              <a:xfrm>
                <a:off x="1094" y="3071"/>
                <a:ext cx="343" cy="212"/>
              </a:xfrm>
              <a:custGeom>
                <a:avLst/>
                <a:gdLst>
                  <a:gd name="T0" fmla="*/ 343 w 343"/>
                  <a:gd name="T1" fmla="*/ 0 h 212"/>
                  <a:gd name="T2" fmla="*/ 289 w 343"/>
                  <a:gd name="T3" fmla="*/ 0 h 212"/>
                  <a:gd name="T4" fmla="*/ 235 w 343"/>
                  <a:gd name="T5" fmla="*/ 10 h 212"/>
                  <a:gd name="T6" fmla="*/ 186 w 343"/>
                  <a:gd name="T7" fmla="*/ 21 h 212"/>
                  <a:gd name="T8" fmla="*/ 137 w 343"/>
                  <a:gd name="T9" fmla="*/ 37 h 212"/>
                  <a:gd name="T10" fmla="*/ 98 w 343"/>
                  <a:gd name="T11" fmla="*/ 63 h 212"/>
                  <a:gd name="T12" fmla="*/ 64 w 343"/>
                  <a:gd name="T13" fmla="*/ 85 h 212"/>
                  <a:gd name="T14" fmla="*/ 34 w 343"/>
                  <a:gd name="T15" fmla="*/ 117 h 212"/>
                  <a:gd name="T16" fmla="*/ 15 w 343"/>
                  <a:gd name="T17" fmla="*/ 148 h 212"/>
                  <a:gd name="T18" fmla="*/ 0 w 343"/>
                  <a:gd name="T19" fmla="*/ 180 h 212"/>
                  <a:gd name="T20" fmla="*/ 0 w 343"/>
                  <a:gd name="T21" fmla="*/ 212 h 212"/>
                  <a:gd name="T22" fmla="*/ 15 w 343"/>
                  <a:gd name="T23" fmla="*/ 212 h 212"/>
                  <a:gd name="T24" fmla="*/ 15 w 343"/>
                  <a:gd name="T25" fmla="*/ 180 h 212"/>
                  <a:gd name="T26" fmla="*/ 29 w 343"/>
                  <a:gd name="T27" fmla="*/ 148 h 212"/>
                  <a:gd name="T28" fmla="*/ 49 w 343"/>
                  <a:gd name="T29" fmla="*/ 122 h 212"/>
                  <a:gd name="T30" fmla="*/ 74 w 343"/>
                  <a:gd name="T31" fmla="*/ 90 h 212"/>
                  <a:gd name="T32" fmla="*/ 108 w 343"/>
                  <a:gd name="T33" fmla="*/ 69 h 212"/>
                  <a:gd name="T34" fmla="*/ 147 w 343"/>
                  <a:gd name="T35" fmla="*/ 48 h 212"/>
                  <a:gd name="T36" fmla="*/ 191 w 343"/>
                  <a:gd name="T37" fmla="*/ 32 h 212"/>
                  <a:gd name="T38" fmla="*/ 240 w 343"/>
                  <a:gd name="T39" fmla="*/ 16 h 212"/>
                  <a:gd name="T40" fmla="*/ 289 w 343"/>
                  <a:gd name="T41" fmla="*/ 10 h 212"/>
                  <a:gd name="T42" fmla="*/ 343 w 343"/>
                  <a:gd name="T43" fmla="*/ 5 h 212"/>
                  <a:gd name="T44" fmla="*/ 343 w 343"/>
                  <a:gd name="T45" fmla="*/ 0 h 2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43" h="212">
                    <a:moveTo>
                      <a:pt x="343" y="0"/>
                    </a:moveTo>
                    <a:lnTo>
                      <a:pt x="289" y="0"/>
                    </a:lnTo>
                    <a:lnTo>
                      <a:pt x="235" y="10"/>
                    </a:lnTo>
                    <a:lnTo>
                      <a:pt x="186" y="21"/>
                    </a:lnTo>
                    <a:lnTo>
                      <a:pt x="137" y="37"/>
                    </a:lnTo>
                    <a:lnTo>
                      <a:pt x="98" y="63"/>
                    </a:lnTo>
                    <a:lnTo>
                      <a:pt x="64" y="85"/>
                    </a:lnTo>
                    <a:lnTo>
                      <a:pt x="34" y="117"/>
                    </a:lnTo>
                    <a:lnTo>
                      <a:pt x="15" y="148"/>
                    </a:lnTo>
                    <a:lnTo>
                      <a:pt x="0" y="180"/>
                    </a:lnTo>
                    <a:lnTo>
                      <a:pt x="0" y="212"/>
                    </a:lnTo>
                    <a:lnTo>
                      <a:pt x="15" y="212"/>
                    </a:lnTo>
                    <a:lnTo>
                      <a:pt x="15" y="180"/>
                    </a:lnTo>
                    <a:lnTo>
                      <a:pt x="29" y="148"/>
                    </a:lnTo>
                    <a:lnTo>
                      <a:pt x="49" y="122"/>
                    </a:lnTo>
                    <a:lnTo>
                      <a:pt x="74" y="90"/>
                    </a:lnTo>
                    <a:lnTo>
                      <a:pt x="108" y="69"/>
                    </a:lnTo>
                    <a:lnTo>
                      <a:pt x="147" y="48"/>
                    </a:lnTo>
                    <a:lnTo>
                      <a:pt x="191" y="32"/>
                    </a:lnTo>
                    <a:lnTo>
                      <a:pt x="240" y="16"/>
                    </a:lnTo>
                    <a:lnTo>
                      <a:pt x="289" y="10"/>
                    </a:lnTo>
                    <a:lnTo>
                      <a:pt x="343" y="5"/>
                    </a:lnTo>
                    <a:lnTo>
                      <a:pt x="343" y="0"/>
                    </a:lnTo>
                    <a:close/>
                  </a:path>
                </a:pathLst>
              </a:custGeom>
              <a:solidFill>
                <a:srgbClr val="7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6" name="Freeform 535"/>
              <p:cNvSpPr>
                <a:spLocks/>
              </p:cNvSpPr>
              <p:nvPr/>
            </p:nvSpPr>
            <p:spPr bwMode="auto">
              <a:xfrm>
                <a:off x="1109" y="3076"/>
                <a:ext cx="328" cy="207"/>
              </a:xfrm>
              <a:custGeom>
                <a:avLst/>
                <a:gdLst>
                  <a:gd name="T0" fmla="*/ 328 w 328"/>
                  <a:gd name="T1" fmla="*/ 0 h 207"/>
                  <a:gd name="T2" fmla="*/ 274 w 328"/>
                  <a:gd name="T3" fmla="*/ 5 h 207"/>
                  <a:gd name="T4" fmla="*/ 225 w 328"/>
                  <a:gd name="T5" fmla="*/ 11 h 207"/>
                  <a:gd name="T6" fmla="*/ 176 w 328"/>
                  <a:gd name="T7" fmla="*/ 27 h 207"/>
                  <a:gd name="T8" fmla="*/ 132 w 328"/>
                  <a:gd name="T9" fmla="*/ 43 h 207"/>
                  <a:gd name="T10" fmla="*/ 93 w 328"/>
                  <a:gd name="T11" fmla="*/ 64 h 207"/>
                  <a:gd name="T12" fmla="*/ 59 w 328"/>
                  <a:gd name="T13" fmla="*/ 85 h 207"/>
                  <a:gd name="T14" fmla="*/ 34 w 328"/>
                  <a:gd name="T15" fmla="*/ 117 h 207"/>
                  <a:gd name="T16" fmla="*/ 14 w 328"/>
                  <a:gd name="T17" fmla="*/ 143 h 207"/>
                  <a:gd name="T18" fmla="*/ 0 w 328"/>
                  <a:gd name="T19" fmla="*/ 175 h 207"/>
                  <a:gd name="T20" fmla="*/ 0 w 328"/>
                  <a:gd name="T21" fmla="*/ 207 h 207"/>
                  <a:gd name="T22" fmla="*/ 14 w 328"/>
                  <a:gd name="T23" fmla="*/ 207 h 207"/>
                  <a:gd name="T24" fmla="*/ 19 w 328"/>
                  <a:gd name="T25" fmla="*/ 175 h 207"/>
                  <a:gd name="T26" fmla="*/ 34 w 328"/>
                  <a:gd name="T27" fmla="*/ 138 h 207"/>
                  <a:gd name="T28" fmla="*/ 54 w 328"/>
                  <a:gd name="T29" fmla="*/ 112 h 207"/>
                  <a:gd name="T30" fmla="*/ 88 w 328"/>
                  <a:gd name="T31" fmla="*/ 80 h 207"/>
                  <a:gd name="T32" fmla="*/ 122 w 328"/>
                  <a:gd name="T33" fmla="*/ 58 h 207"/>
                  <a:gd name="T34" fmla="*/ 171 w 328"/>
                  <a:gd name="T35" fmla="*/ 37 h 207"/>
                  <a:gd name="T36" fmla="*/ 220 w 328"/>
                  <a:gd name="T37" fmla="*/ 21 h 207"/>
                  <a:gd name="T38" fmla="*/ 269 w 328"/>
                  <a:gd name="T39" fmla="*/ 16 h 207"/>
                  <a:gd name="T40" fmla="*/ 328 w 328"/>
                  <a:gd name="T41" fmla="*/ 11 h 207"/>
                  <a:gd name="T42" fmla="*/ 328 w 328"/>
                  <a:gd name="T43" fmla="*/ 0 h 20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8" h="207">
                    <a:moveTo>
                      <a:pt x="328" y="0"/>
                    </a:moveTo>
                    <a:lnTo>
                      <a:pt x="274" y="5"/>
                    </a:lnTo>
                    <a:lnTo>
                      <a:pt x="225" y="11"/>
                    </a:lnTo>
                    <a:lnTo>
                      <a:pt x="176" y="27"/>
                    </a:lnTo>
                    <a:lnTo>
                      <a:pt x="132" y="43"/>
                    </a:lnTo>
                    <a:lnTo>
                      <a:pt x="93" y="64"/>
                    </a:lnTo>
                    <a:lnTo>
                      <a:pt x="59" y="85"/>
                    </a:lnTo>
                    <a:lnTo>
                      <a:pt x="34" y="117"/>
                    </a:lnTo>
                    <a:lnTo>
                      <a:pt x="14" y="143"/>
                    </a:lnTo>
                    <a:lnTo>
                      <a:pt x="0" y="175"/>
                    </a:lnTo>
                    <a:lnTo>
                      <a:pt x="0" y="207"/>
                    </a:lnTo>
                    <a:lnTo>
                      <a:pt x="14" y="207"/>
                    </a:lnTo>
                    <a:lnTo>
                      <a:pt x="19" y="175"/>
                    </a:lnTo>
                    <a:lnTo>
                      <a:pt x="34" y="138"/>
                    </a:lnTo>
                    <a:lnTo>
                      <a:pt x="54" y="112"/>
                    </a:lnTo>
                    <a:lnTo>
                      <a:pt x="88" y="80"/>
                    </a:lnTo>
                    <a:lnTo>
                      <a:pt x="122" y="58"/>
                    </a:lnTo>
                    <a:lnTo>
                      <a:pt x="171" y="37"/>
                    </a:lnTo>
                    <a:lnTo>
                      <a:pt x="220" y="21"/>
                    </a:lnTo>
                    <a:lnTo>
                      <a:pt x="269" y="16"/>
                    </a:lnTo>
                    <a:lnTo>
                      <a:pt x="328" y="11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72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7" name="Freeform 536"/>
              <p:cNvSpPr>
                <a:spLocks/>
              </p:cNvSpPr>
              <p:nvPr/>
            </p:nvSpPr>
            <p:spPr bwMode="auto">
              <a:xfrm>
                <a:off x="1123" y="3087"/>
                <a:ext cx="314" cy="196"/>
              </a:xfrm>
              <a:custGeom>
                <a:avLst/>
                <a:gdLst>
                  <a:gd name="T0" fmla="*/ 314 w 314"/>
                  <a:gd name="T1" fmla="*/ 0 h 196"/>
                  <a:gd name="T2" fmla="*/ 255 w 314"/>
                  <a:gd name="T3" fmla="*/ 5 h 196"/>
                  <a:gd name="T4" fmla="*/ 206 w 314"/>
                  <a:gd name="T5" fmla="*/ 10 h 196"/>
                  <a:gd name="T6" fmla="*/ 157 w 314"/>
                  <a:gd name="T7" fmla="*/ 26 h 196"/>
                  <a:gd name="T8" fmla="*/ 108 w 314"/>
                  <a:gd name="T9" fmla="*/ 47 h 196"/>
                  <a:gd name="T10" fmla="*/ 74 w 314"/>
                  <a:gd name="T11" fmla="*/ 69 h 196"/>
                  <a:gd name="T12" fmla="*/ 40 w 314"/>
                  <a:gd name="T13" fmla="*/ 101 h 196"/>
                  <a:gd name="T14" fmla="*/ 20 w 314"/>
                  <a:gd name="T15" fmla="*/ 127 h 196"/>
                  <a:gd name="T16" fmla="*/ 5 w 314"/>
                  <a:gd name="T17" fmla="*/ 164 h 196"/>
                  <a:gd name="T18" fmla="*/ 0 w 314"/>
                  <a:gd name="T19" fmla="*/ 196 h 196"/>
                  <a:gd name="T20" fmla="*/ 15 w 314"/>
                  <a:gd name="T21" fmla="*/ 196 h 196"/>
                  <a:gd name="T22" fmla="*/ 20 w 314"/>
                  <a:gd name="T23" fmla="*/ 164 h 196"/>
                  <a:gd name="T24" fmla="*/ 30 w 314"/>
                  <a:gd name="T25" fmla="*/ 132 h 196"/>
                  <a:gd name="T26" fmla="*/ 54 w 314"/>
                  <a:gd name="T27" fmla="*/ 106 h 196"/>
                  <a:gd name="T28" fmla="*/ 84 w 314"/>
                  <a:gd name="T29" fmla="*/ 74 h 196"/>
                  <a:gd name="T30" fmla="*/ 118 w 314"/>
                  <a:gd name="T31" fmla="*/ 53 h 196"/>
                  <a:gd name="T32" fmla="*/ 162 w 314"/>
                  <a:gd name="T33" fmla="*/ 37 h 196"/>
                  <a:gd name="T34" fmla="*/ 211 w 314"/>
                  <a:gd name="T35" fmla="*/ 21 h 196"/>
                  <a:gd name="T36" fmla="*/ 260 w 314"/>
                  <a:gd name="T37" fmla="*/ 10 h 196"/>
                  <a:gd name="T38" fmla="*/ 314 w 314"/>
                  <a:gd name="T39" fmla="*/ 10 h 196"/>
                  <a:gd name="T40" fmla="*/ 314 w 314"/>
                  <a:gd name="T41" fmla="*/ 0 h 1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4" h="196">
                    <a:moveTo>
                      <a:pt x="314" y="0"/>
                    </a:moveTo>
                    <a:lnTo>
                      <a:pt x="255" y="5"/>
                    </a:lnTo>
                    <a:lnTo>
                      <a:pt x="206" y="10"/>
                    </a:lnTo>
                    <a:lnTo>
                      <a:pt x="157" y="26"/>
                    </a:lnTo>
                    <a:lnTo>
                      <a:pt x="108" y="47"/>
                    </a:lnTo>
                    <a:lnTo>
                      <a:pt x="74" y="69"/>
                    </a:lnTo>
                    <a:lnTo>
                      <a:pt x="40" y="101"/>
                    </a:lnTo>
                    <a:lnTo>
                      <a:pt x="20" y="127"/>
                    </a:lnTo>
                    <a:lnTo>
                      <a:pt x="5" y="164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20" y="164"/>
                    </a:lnTo>
                    <a:lnTo>
                      <a:pt x="30" y="132"/>
                    </a:lnTo>
                    <a:lnTo>
                      <a:pt x="54" y="106"/>
                    </a:lnTo>
                    <a:lnTo>
                      <a:pt x="84" y="74"/>
                    </a:lnTo>
                    <a:lnTo>
                      <a:pt x="118" y="53"/>
                    </a:lnTo>
                    <a:lnTo>
                      <a:pt x="162" y="37"/>
                    </a:lnTo>
                    <a:lnTo>
                      <a:pt x="211" y="21"/>
                    </a:lnTo>
                    <a:lnTo>
                      <a:pt x="260" y="10"/>
                    </a:lnTo>
                    <a:lnTo>
                      <a:pt x="31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68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8" name="Freeform 537"/>
              <p:cNvSpPr>
                <a:spLocks/>
              </p:cNvSpPr>
              <p:nvPr/>
            </p:nvSpPr>
            <p:spPr bwMode="auto">
              <a:xfrm>
                <a:off x="1138" y="3097"/>
                <a:ext cx="299" cy="186"/>
              </a:xfrm>
              <a:custGeom>
                <a:avLst/>
                <a:gdLst>
                  <a:gd name="T0" fmla="*/ 299 w 299"/>
                  <a:gd name="T1" fmla="*/ 0 h 186"/>
                  <a:gd name="T2" fmla="*/ 245 w 299"/>
                  <a:gd name="T3" fmla="*/ 0 h 186"/>
                  <a:gd name="T4" fmla="*/ 196 w 299"/>
                  <a:gd name="T5" fmla="*/ 11 h 186"/>
                  <a:gd name="T6" fmla="*/ 147 w 299"/>
                  <a:gd name="T7" fmla="*/ 27 h 186"/>
                  <a:gd name="T8" fmla="*/ 103 w 299"/>
                  <a:gd name="T9" fmla="*/ 43 h 186"/>
                  <a:gd name="T10" fmla="*/ 69 w 299"/>
                  <a:gd name="T11" fmla="*/ 64 h 186"/>
                  <a:gd name="T12" fmla="*/ 39 w 299"/>
                  <a:gd name="T13" fmla="*/ 96 h 186"/>
                  <a:gd name="T14" fmla="*/ 15 w 299"/>
                  <a:gd name="T15" fmla="*/ 122 h 186"/>
                  <a:gd name="T16" fmla="*/ 5 w 299"/>
                  <a:gd name="T17" fmla="*/ 154 h 186"/>
                  <a:gd name="T18" fmla="*/ 0 w 299"/>
                  <a:gd name="T19" fmla="*/ 186 h 186"/>
                  <a:gd name="T20" fmla="*/ 15 w 299"/>
                  <a:gd name="T21" fmla="*/ 186 h 186"/>
                  <a:gd name="T22" fmla="*/ 20 w 299"/>
                  <a:gd name="T23" fmla="*/ 154 h 186"/>
                  <a:gd name="T24" fmla="*/ 30 w 299"/>
                  <a:gd name="T25" fmla="*/ 128 h 186"/>
                  <a:gd name="T26" fmla="*/ 49 w 299"/>
                  <a:gd name="T27" fmla="*/ 96 h 186"/>
                  <a:gd name="T28" fmla="*/ 79 w 299"/>
                  <a:gd name="T29" fmla="*/ 75 h 186"/>
                  <a:gd name="T30" fmla="*/ 113 w 299"/>
                  <a:gd name="T31" fmla="*/ 53 h 186"/>
                  <a:gd name="T32" fmla="*/ 157 w 299"/>
                  <a:gd name="T33" fmla="*/ 32 h 186"/>
                  <a:gd name="T34" fmla="*/ 201 w 299"/>
                  <a:gd name="T35" fmla="*/ 22 h 186"/>
                  <a:gd name="T36" fmla="*/ 250 w 299"/>
                  <a:gd name="T37" fmla="*/ 11 h 186"/>
                  <a:gd name="T38" fmla="*/ 299 w 299"/>
                  <a:gd name="T39" fmla="*/ 11 h 186"/>
                  <a:gd name="T40" fmla="*/ 299 w 299"/>
                  <a:gd name="T41" fmla="*/ 0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9" h="186">
                    <a:moveTo>
                      <a:pt x="299" y="0"/>
                    </a:moveTo>
                    <a:lnTo>
                      <a:pt x="245" y="0"/>
                    </a:lnTo>
                    <a:lnTo>
                      <a:pt x="196" y="11"/>
                    </a:lnTo>
                    <a:lnTo>
                      <a:pt x="147" y="27"/>
                    </a:lnTo>
                    <a:lnTo>
                      <a:pt x="103" y="43"/>
                    </a:lnTo>
                    <a:lnTo>
                      <a:pt x="69" y="64"/>
                    </a:lnTo>
                    <a:lnTo>
                      <a:pt x="39" y="96"/>
                    </a:lnTo>
                    <a:lnTo>
                      <a:pt x="15" y="122"/>
                    </a:lnTo>
                    <a:lnTo>
                      <a:pt x="5" y="154"/>
                    </a:lnTo>
                    <a:lnTo>
                      <a:pt x="0" y="186"/>
                    </a:lnTo>
                    <a:lnTo>
                      <a:pt x="15" y="186"/>
                    </a:lnTo>
                    <a:lnTo>
                      <a:pt x="20" y="154"/>
                    </a:lnTo>
                    <a:lnTo>
                      <a:pt x="30" y="128"/>
                    </a:lnTo>
                    <a:lnTo>
                      <a:pt x="49" y="96"/>
                    </a:lnTo>
                    <a:lnTo>
                      <a:pt x="79" y="75"/>
                    </a:lnTo>
                    <a:lnTo>
                      <a:pt x="113" y="53"/>
                    </a:lnTo>
                    <a:lnTo>
                      <a:pt x="157" y="32"/>
                    </a:lnTo>
                    <a:lnTo>
                      <a:pt x="201" y="22"/>
                    </a:lnTo>
                    <a:lnTo>
                      <a:pt x="250" y="11"/>
                    </a:lnTo>
                    <a:lnTo>
                      <a:pt x="299" y="11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5D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9" name="Freeform 538"/>
              <p:cNvSpPr>
                <a:spLocks/>
              </p:cNvSpPr>
              <p:nvPr/>
            </p:nvSpPr>
            <p:spPr bwMode="auto">
              <a:xfrm>
                <a:off x="1153" y="3108"/>
                <a:ext cx="284" cy="175"/>
              </a:xfrm>
              <a:custGeom>
                <a:avLst/>
                <a:gdLst>
                  <a:gd name="T0" fmla="*/ 284 w 284"/>
                  <a:gd name="T1" fmla="*/ 0 h 175"/>
                  <a:gd name="T2" fmla="*/ 235 w 284"/>
                  <a:gd name="T3" fmla="*/ 0 h 175"/>
                  <a:gd name="T4" fmla="*/ 186 w 284"/>
                  <a:gd name="T5" fmla="*/ 11 h 175"/>
                  <a:gd name="T6" fmla="*/ 142 w 284"/>
                  <a:gd name="T7" fmla="*/ 21 h 175"/>
                  <a:gd name="T8" fmla="*/ 98 w 284"/>
                  <a:gd name="T9" fmla="*/ 42 h 175"/>
                  <a:gd name="T10" fmla="*/ 64 w 284"/>
                  <a:gd name="T11" fmla="*/ 64 h 175"/>
                  <a:gd name="T12" fmla="*/ 34 w 284"/>
                  <a:gd name="T13" fmla="*/ 85 h 175"/>
                  <a:gd name="T14" fmla="*/ 15 w 284"/>
                  <a:gd name="T15" fmla="*/ 117 h 175"/>
                  <a:gd name="T16" fmla="*/ 5 w 284"/>
                  <a:gd name="T17" fmla="*/ 143 h 175"/>
                  <a:gd name="T18" fmla="*/ 0 w 284"/>
                  <a:gd name="T19" fmla="*/ 175 h 175"/>
                  <a:gd name="T20" fmla="*/ 15 w 284"/>
                  <a:gd name="T21" fmla="*/ 175 h 175"/>
                  <a:gd name="T22" fmla="*/ 19 w 284"/>
                  <a:gd name="T23" fmla="*/ 148 h 175"/>
                  <a:gd name="T24" fmla="*/ 29 w 284"/>
                  <a:gd name="T25" fmla="*/ 117 h 175"/>
                  <a:gd name="T26" fmla="*/ 49 w 284"/>
                  <a:gd name="T27" fmla="*/ 90 h 175"/>
                  <a:gd name="T28" fmla="*/ 78 w 284"/>
                  <a:gd name="T29" fmla="*/ 69 h 175"/>
                  <a:gd name="T30" fmla="*/ 108 w 284"/>
                  <a:gd name="T31" fmla="*/ 48 h 175"/>
                  <a:gd name="T32" fmla="*/ 147 w 284"/>
                  <a:gd name="T33" fmla="*/ 32 h 175"/>
                  <a:gd name="T34" fmla="*/ 191 w 284"/>
                  <a:gd name="T35" fmla="*/ 16 h 175"/>
                  <a:gd name="T36" fmla="*/ 235 w 284"/>
                  <a:gd name="T37" fmla="*/ 11 h 175"/>
                  <a:gd name="T38" fmla="*/ 284 w 284"/>
                  <a:gd name="T39" fmla="*/ 5 h 175"/>
                  <a:gd name="T40" fmla="*/ 284 w 284"/>
                  <a:gd name="T41" fmla="*/ 0 h 17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4" h="175">
                    <a:moveTo>
                      <a:pt x="284" y="0"/>
                    </a:moveTo>
                    <a:lnTo>
                      <a:pt x="235" y="0"/>
                    </a:lnTo>
                    <a:lnTo>
                      <a:pt x="186" y="11"/>
                    </a:lnTo>
                    <a:lnTo>
                      <a:pt x="142" y="21"/>
                    </a:lnTo>
                    <a:lnTo>
                      <a:pt x="98" y="42"/>
                    </a:lnTo>
                    <a:lnTo>
                      <a:pt x="64" y="64"/>
                    </a:lnTo>
                    <a:lnTo>
                      <a:pt x="34" y="85"/>
                    </a:lnTo>
                    <a:lnTo>
                      <a:pt x="15" y="117"/>
                    </a:lnTo>
                    <a:lnTo>
                      <a:pt x="5" y="143"/>
                    </a:lnTo>
                    <a:lnTo>
                      <a:pt x="0" y="175"/>
                    </a:lnTo>
                    <a:lnTo>
                      <a:pt x="15" y="175"/>
                    </a:lnTo>
                    <a:lnTo>
                      <a:pt x="19" y="148"/>
                    </a:lnTo>
                    <a:lnTo>
                      <a:pt x="29" y="117"/>
                    </a:lnTo>
                    <a:lnTo>
                      <a:pt x="49" y="90"/>
                    </a:lnTo>
                    <a:lnTo>
                      <a:pt x="78" y="69"/>
                    </a:lnTo>
                    <a:lnTo>
                      <a:pt x="108" y="48"/>
                    </a:lnTo>
                    <a:lnTo>
                      <a:pt x="147" y="32"/>
                    </a:lnTo>
                    <a:lnTo>
                      <a:pt x="191" y="16"/>
                    </a:lnTo>
                    <a:lnTo>
                      <a:pt x="235" y="11"/>
                    </a:lnTo>
                    <a:lnTo>
                      <a:pt x="284" y="5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53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0" name="Freeform 539"/>
              <p:cNvSpPr>
                <a:spLocks/>
              </p:cNvSpPr>
              <p:nvPr/>
            </p:nvSpPr>
            <p:spPr bwMode="auto">
              <a:xfrm>
                <a:off x="1168" y="3113"/>
                <a:ext cx="269" cy="170"/>
              </a:xfrm>
              <a:custGeom>
                <a:avLst/>
                <a:gdLst>
                  <a:gd name="T0" fmla="*/ 269 w 269"/>
                  <a:gd name="T1" fmla="*/ 0 h 170"/>
                  <a:gd name="T2" fmla="*/ 220 w 269"/>
                  <a:gd name="T3" fmla="*/ 6 h 170"/>
                  <a:gd name="T4" fmla="*/ 176 w 269"/>
                  <a:gd name="T5" fmla="*/ 11 h 170"/>
                  <a:gd name="T6" fmla="*/ 132 w 269"/>
                  <a:gd name="T7" fmla="*/ 27 h 170"/>
                  <a:gd name="T8" fmla="*/ 93 w 269"/>
                  <a:gd name="T9" fmla="*/ 43 h 170"/>
                  <a:gd name="T10" fmla="*/ 63 w 269"/>
                  <a:gd name="T11" fmla="*/ 64 h 170"/>
                  <a:gd name="T12" fmla="*/ 34 w 269"/>
                  <a:gd name="T13" fmla="*/ 85 h 170"/>
                  <a:gd name="T14" fmla="*/ 14 w 269"/>
                  <a:gd name="T15" fmla="*/ 112 h 170"/>
                  <a:gd name="T16" fmla="*/ 4 w 269"/>
                  <a:gd name="T17" fmla="*/ 143 h 170"/>
                  <a:gd name="T18" fmla="*/ 0 w 269"/>
                  <a:gd name="T19" fmla="*/ 170 h 170"/>
                  <a:gd name="T20" fmla="*/ 14 w 269"/>
                  <a:gd name="T21" fmla="*/ 170 h 170"/>
                  <a:gd name="T22" fmla="*/ 19 w 269"/>
                  <a:gd name="T23" fmla="*/ 138 h 170"/>
                  <a:gd name="T24" fmla="*/ 34 w 269"/>
                  <a:gd name="T25" fmla="*/ 112 h 170"/>
                  <a:gd name="T26" fmla="*/ 58 w 269"/>
                  <a:gd name="T27" fmla="*/ 80 h 170"/>
                  <a:gd name="T28" fmla="*/ 88 w 269"/>
                  <a:gd name="T29" fmla="*/ 59 h 170"/>
                  <a:gd name="T30" fmla="*/ 127 w 269"/>
                  <a:gd name="T31" fmla="*/ 37 h 170"/>
                  <a:gd name="T32" fmla="*/ 171 w 269"/>
                  <a:gd name="T33" fmla="*/ 21 h 170"/>
                  <a:gd name="T34" fmla="*/ 215 w 269"/>
                  <a:gd name="T35" fmla="*/ 16 h 170"/>
                  <a:gd name="T36" fmla="*/ 269 w 269"/>
                  <a:gd name="T37" fmla="*/ 11 h 170"/>
                  <a:gd name="T38" fmla="*/ 269 w 269"/>
                  <a:gd name="T39" fmla="*/ 0 h 17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9" h="170">
                    <a:moveTo>
                      <a:pt x="269" y="0"/>
                    </a:moveTo>
                    <a:lnTo>
                      <a:pt x="220" y="6"/>
                    </a:lnTo>
                    <a:lnTo>
                      <a:pt x="176" y="11"/>
                    </a:lnTo>
                    <a:lnTo>
                      <a:pt x="132" y="27"/>
                    </a:lnTo>
                    <a:lnTo>
                      <a:pt x="93" y="43"/>
                    </a:lnTo>
                    <a:lnTo>
                      <a:pt x="63" y="64"/>
                    </a:lnTo>
                    <a:lnTo>
                      <a:pt x="34" y="85"/>
                    </a:lnTo>
                    <a:lnTo>
                      <a:pt x="14" y="112"/>
                    </a:lnTo>
                    <a:lnTo>
                      <a:pt x="4" y="143"/>
                    </a:lnTo>
                    <a:lnTo>
                      <a:pt x="0" y="170"/>
                    </a:lnTo>
                    <a:lnTo>
                      <a:pt x="14" y="170"/>
                    </a:lnTo>
                    <a:lnTo>
                      <a:pt x="19" y="138"/>
                    </a:lnTo>
                    <a:lnTo>
                      <a:pt x="34" y="112"/>
                    </a:lnTo>
                    <a:lnTo>
                      <a:pt x="58" y="80"/>
                    </a:lnTo>
                    <a:lnTo>
                      <a:pt x="88" y="59"/>
                    </a:lnTo>
                    <a:lnTo>
                      <a:pt x="127" y="37"/>
                    </a:lnTo>
                    <a:lnTo>
                      <a:pt x="171" y="21"/>
                    </a:lnTo>
                    <a:lnTo>
                      <a:pt x="215" y="16"/>
                    </a:lnTo>
                    <a:lnTo>
                      <a:pt x="269" y="11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48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1" name="Freeform 540"/>
              <p:cNvSpPr>
                <a:spLocks/>
              </p:cNvSpPr>
              <p:nvPr/>
            </p:nvSpPr>
            <p:spPr bwMode="auto">
              <a:xfrm>
                <a:off x="1182" y="3124"/>
                <a:ext cx="255" cy="159"/>
              </a:xfrm>
              <a:custGeom>
                <a:avLst/>
                <a:gdLst>
                  <a:gd name="T0" fmla="*/ 255 w 255"/>
                  <a:gd name="T1" fmla="*/ 0 h 159"/>
                  <a:gd name="T2" fmla="*/ 201 w 255"/>
                  <a:gd name="T3" fmla="*/ 5 h 159"/>
                  <a:gd name="T4" fmla="*/ 157 w 255"/>
                  <a:gd name="T5" fmla="*/ 10 h 159"/>
                  <a:gd name="T6" fmla="*/ 113 w 255"/>
                  <a:gd name="T7" fmla="*/ 26 h 159"/>
                  <a:gd name="T8" fmla="*/ 74 w 255"/>
                  <a:gd name="T9" fmla="*/ 48 h 159"/>
                  <a:gd name="T10" fmla="*/ 44 w 255"/>
                  <a:gd name="T11" fmla="*/ 69 h 159"/>
                  <a:gd name="T12" fmla="*/ 20 w 255"/>
                  <a:gd name="T13" fmla="*/ 101 h 159"/>
                  <a:gd name="T14" fmla="*/ 5 w 255"/>
                  <a:gd name="T15" fmla="*/ 127 h 159"/>
                  <a:gd name="T16" fmla="*/ 0 w 255"/>
                  <a:gd name="T17" fmla="*/ 159 h 159"/>
                  <a:gd name="T18" fmla="*/ 15 w 255"/>
                  <a:gd name="T19" fmla="*/ 159 h 159"/>
                  <a:gd name="T20" fmla="*/ 20 w 255"/>
                  <a:gd name="T21" fmla="*/ 132 h 159"/>
                  <a:gd name="T22" fmla="*/ 35 w 255"/>
                  <a:gd name="T23" fmla="*/ 101 h 159"/>
                  <a:gd name="T24" fmla="*/ 54 w 255"/>
                  <a:gd name="T25" fmla="*/ 74 h 159"/>
                  <a:gd name="T26" fmla="*/ 84 w 255"/>
                  <a:gd name="T27" fmla="*/ 53 h 159"/>
                  <a:gd name="T28" fmla="*/ 123 w 255"/>
                  <a:gd name="T29" fmla="*/ 37 h 159"/>
                  <a:gd name="T30" fmla="*/ 162 w 255"/>
                  <a:gd name="T31" fmla="*/ 21 h 159"/>
                  <a:gd name="T32" fmla="*/ 206 w 255"/>
                  <a:gd name="T33" fmla="*/ 16 h 159"/>
                  <a:gd name="T34" fmla="*/ 255 w 255"/>
                  <a:gd name="T35" fmla="*/ 10 h 159"/>
                  <a:gd name="T36" fmla="*/ 255 w 255"/>
                  <a:gd name="T37" fmla="*/ 0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5" h="159">
                    <a:moveTo>
                      <a:pt x="255" y="0"/>
                    </a:moveTo>
                    <a:lnTo>
                      <a:pt x="201" y="5"/>
                    </a:lnTo>
                    <a:lnTo>
                      <a:pt x="157" y="10"/>
                    </a:lnTo>
                    <a:lnTo>
                      <a:pt x="113" y="26"/>
                    </a:lnTo>
                    <a:lnTo>
                      <a:pt x="74" y="48"/>
                    </a:lnTo>
                    <a:lnTo>
                      <a:pt x="44" y="69"/>
                    </a:lnTo>
                    <a:lnTo>
                      <a:pt x="20" y="101"/>
                    </a:lnTo>
                    <a:lnTo>
                      <a:pt x="5" y="127"/>
                    </a:lnTo>
                    <a:lnTo>
                      <a:pt x="0" y="159"/>
                    </a:lnTo>
                    <a:lnTo>
                      <a:pt x="15" y="159"/>
                    </a:lnTo>
                    <a:lnTo>
                      <a:pt x="20" y="132"/>
                    </a:lnTo>
                    <a:lnTo>
                      <a:pt x="35" y="101"/>
                    </a:lnTo>
                    <a:lnTo>
                      <a:pt x="54" y="74"/>
                    </a:lnTo>
                    <a:lnTo>
                      <a:pt x="84" y="53"/>
                    </a:lnTo>
                    <a:lnTo>
                      <a:pt x="123" y="37"/>
                    </a:lnTo>
                    <a:lnTo>
                      <a:pt x="162" y="21"/>
                    </a:lnTo>
                    <a:lnTo>
                      <a:pt x="206" y="16"/>
                    </a:lnTo>
                    <a:lnTo>
                      <a:pt x="255" y="1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3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2" name="Freeform 541"/>
              <p:cNvSpPr>
                <a:spLocks/>
              </p:cNvSpPr>
              <p:nvPr/>
            </p:nvSpPr>
            <p:spPr bwMode="auto">
              <a:xfrm>
                <a:off x="1197" y="3134"/>
                <a:ext cx="240" cy="149"/>
              </a:xfrm>
              <a:custGeom>
                <a:avLst/>
                <a:gdLst>
                  <a:gd name="T0" fmla="*/ 240 w 240"/>
                  <a:gd name="T1" fmla="*/ 0 h 149"/>
                  <a:gd name="T2" fmla="*/ 191 w 240"/>
                  <a:gd name="T3" fmla="*/ 6 h 149"/>
                  <a:gd name="T4" fmla="*/ 147 w 240"/>
                  <a:gd name="T5" fmla="*/ 11 h 149"/>
                  <a:gd name="T6" fmla="*/ 108 w 240"/>
                  <a:gd name="T7" fmla="*/ 27 h 149"/>
                  <a:gd name="T8" fmla="*/ 69 w 240"/>
                  <a:gd name="T9" fmla="*/ 43 h 149"/>
                  <a:gd name="T10" fmla="*/ 39 w 240"/>
                  <a:gd name="T11" fmla="*/ 64 h 149"/>
                  <a:gd name="T12" fmla="*/ 20 w 240"/>
                  <a:gd name="T13" fmla="*/ 91 h 149"/>
                  <a:gd name="T14" fmla="*/ 5 w 240"/>
                  <a:gd name="T15" fmla="*/ 122 h 149"/>
                  <a:gd name="T16" fmla="*/ 0 w 240"/>
                  <a:gd name="T17" fmla="*/ 149 h 149"/>
                  <a:gd name="T18" fmla="*/ 15 w 240"/>
                  <a:gd name="T19" fmla="*/ 149 h 149"/>
                  <a:gd name="T20" fmla="*/ 20 w 240"/>
                  <a:gd name="T21" fmla="*/ 122 h 149"/>
                  <a:gd name="T22" fmla="*/ 29 w 240"/>
                  <a:gd name="T23" fmla="*/ 96 h 149"/>
                  <a:gd name="T24" fmla="*/ 54 w 240"/>
                  <a:gd name="T25" fmla="*/ 69 h 149"/>
                  <a:gd name="T26" fmla="*/ 78 w 240"/>
                  <a:gd name="T27" fmla="*/ 48 h 149"/>
                  <a:gd name="T28" fmla="*/ 113 w 240"/>
                  <a:gd name="T29" fmla="*/ 32 h 149"/>
                  <a:gd name="T30" fmla="*/ 152 w 240"/>
                  <a:gd name="T31" fmla="*/ 22 h 149"/>
                  <a:gd name="T32" fmla="*/ 196 w 240"/>
                  <a:gd name="T33" fmla="*/ 11 h 149"/>
                  <a:gd name="T34" fmla="*/ 240 w 240"/>
                  <a:gd name="T35" fmla="*/ 11 h 149"/>
                  <a:gd name="T36" fmla="*/ 240 w 240"/>
                  <a:gd name="T37" fmla="*/ 0 h 1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0" h="149">
                    <a:moveTo>
                      <a:pt x="240" y="0"/>
                    </a:moveTo>
                    <a:lnTo>
                      <a:pt x="191" y="6"/>
                    </a:lnTo>
                    <a:lnTo>
                      <a:pt x="147" y="11"/>
                    </a:lnTo>
                    <a:lnTo>
                      <a:pt x="108" y="27"/>
                    </a:lnTo>
                    <a:lnTo>
                      <a:pt x="69" y="43"/>
                    </a:lnTo>
                    <a:lnTo>
                      <a:pt x="39" y="64"/>
                    </a:lnTo>
                    <a:lnTo>
                      <a:pt x="20" y="91"/>
                    </a:lnTo>
                    <a:lnTo>
                      <a:pt x="5" y="122"/>
                    </a:lnTo>
                    <a:lnTo>
                      <a:pt x="0" y="149"/>
                    </a:lnTo>
                    <a:lnTo>
                      <a:pt x="15" y="149"/>
                    </a:lnTo>
                    <a:lnTo>
                      <a:pt x="20" y="122"/>
                    </a:lnTo>
                    <a:lnTo>
                      <a:pt x="29" y="96"/>
                    </a:lnTo>
                    <a:lnTo>
                      <a:pt x="54" y="69"/>
                    </a:lnTo>
                    <a:lnTo>
                      <a:pt x="78" y="48"/>
                    </a:lnTo>
                    <a:lnTo>
                      <a:pt x="113" y="32"/>
                    </a:lnTo>
                    <a:lnTo>
                      <a:pt x="152" y="22"/>
                    </a:lnTo>
                    <a:lnTo>
                      <a:pt x="196" y="11"/>
                    </a:lnTo>
                    <a:lnTo>
                      <a:pt x="240" y="11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37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3" name="Freeform 542"/>
              <p:cNvSpPr>
                <a:spLocks/>
              </p:cNvSpPr>
              <p:nvPr/>
            </p:nvSpPr>
            <p:spPr bwMode="auto">
              <a:xfrm>
                <a:off x="1212" y="3145"/>
                <a:ext cx="225" cy="138"/>
              </a:xfrm>
              <a:custGeom>
                <a:avLst/>
                <a:gdLst>
                  <a:gd name="T0" fmla="*/ 225 w 225"/>
                  <a:gd name="T1" fmla="*/ 0 h 138"/>
                  <a:gd name="T2" fmla="*/ 181 w 225"/>
                  <a:gd name="T3" fmla="*/ 0 h 138"/>
                  <a:gd name="T4" fmla="*/ 137 w 225"/>
                  <a:gd name="T5" fmla="*/ 11 h 138"/>
                  <a:gd name="T6" fmla="*/ 98 w 225"/>
                  <a:gd name="T7" fmla="*/ 21 h 138"/>
                  <a:gd name="T8" fmla="*/ 63 w 225"/>
                  <a:gd name="T9" fmla="*/ 37 h 138"/>
                  <a:gd name="T10" fmla="*/ 39 w 225"/>
                  <a:gd name="T11" fmla="*/ 58 h 138"/>
                  <a:gd name="T12" fmla="*/ 14 w 225"/>
                  <a:gd name="T13" fmla="*/ 85 h 138"/>
                  <a:gd name="T14" fmla="*/ 5 w 225"/>
                  <a:gd name="T15" fmla="*/ 111 h 138"/>
                  <a:gd name="T16" fmla="*/ 0 w 225"/>
                  <a:gd name="T17" fmla="*/ 138 h 138"/>
                  <a:gd name="T18" fmla="*/ 14 w 225"/>
                  <a:gd name="T19" fmla="*/ 138 h 138"/>
                  <a:gd name="T20" fmla="*/ 19 w 225"/>
                  <a:gd name="T21" fmla="*/ 111 h 138"/>
                  <a:gd name="T22" fmla="*/ 29 w 225"/>
                  <a:gd name="T23" fmla="*/ 90 h 138"/>
                  <a:gd name="T24" fmla="*/ 49 w 225"/>
                  <a:gd name="T25" fmla="*/ 64 h 138"/>
                  <a:gd name="T26" fmla="*/ 73 w 225"/>
                  <a:gd name="T27" fmla="*/ 48 h 138"/>
                  <a:gd name="T28" fmla="*/ 108 w 225"/>
                  <a:gd name="T29" fmla="*/ 32 h 138"/>
                  <a:gd name="T30" fmla="*/ 142 w 225"/>
                  <a:gd name="T31" fmla="*/ 16 h 138"/>
                  <a:gd name="T32" fmla="*/ 181 w 225"/>
                  <a:gd name="T33" fmla="*/ 11 h 138"/>
                  <a:gd name="T34" fmla="*/ 225 w 225"/>
                  <a:gd name="T35" fmla="*/ 5 h 138"/>
                  <a:gd name="T36" fmla="*/ 225 w 225"/>
                  <a:gd name="T37" fmla="*/ 0 h 1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5" h="138">
                    <a:moveTo>
                      <a:pt x="225" y="0"/>
                    </a:moveTo>
                    <a:lnTo>
                      <a:pt x="181" y="0"/>
                    </a:lnTo>
                    <a:lnTo>
                      <a:pt x="137" y="11"/>
                    </a:lnTo>
                    <a:lnTo>
                      <a:pt x="98" y="21"/>
                    </a:lnTo>
                    <a:lnTo>
                      <a:pt x="63" y="37"/>
                    </a:lnTo>
                    <a:lnTo>
                      <a:pt x="39" y="58"/>
                    </a:lnTo>
                    <a:lnTo>
                      <a:pt x="14" y="85"/>
                    </a:lnTo>
                    <a:lnTo>
                      <a:pt x="5" y="111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19" y="111"/>
                    </a:lnTo>
                    <a:lnTo>
                      <a:pt x="29" y="90"/>
                    </a:lnTo>
                    <a:lnTo>
                      <a:pt x="49" y="64"/>
                    </a:lnTo>
                    <a:lnTo>
                      <a:pt x="73" y="48"/>
                    </a:lnTo>
                    <a:lnTo>
                      <a:pt x="108" y="32"/>
                    </a:lnTo>
                    <a:lnTo>
                      <a:pt x="142" y="16"/>
                    </a:lnTo>
                    <a:lnTo>
                      <a:pt x="181" y="11"/>
                    </a:lnTo>
                    <a:lnTo>
                      <a:pt x="225" y="5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30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4" name="Freeform 543"/>
              <p:cNvSpPr>
                <a:spLocks/>
              </p:cNvSpPr>
              <p:nvPr/>
            </p:nvSpPr>
            <p:spPr bwMode="auto">
              <a:xfrm>
                <a:off x="1226" y="3150"/>
                <a:ext cx="211" cy="133"/>
              </a:xfrm>
              <a:custGeom>
                <a:avLst/>
                <a:gdLst>
                  <a:gd name="T0" fmla="*/ 211 w 211"/>
                  <a:gd name="T1" fmla="*/ 0 h 133"/>
                  <a:gd name="T2" fmla="*/ 167 w 211"/>
                  <a:gd name="T3" fmla="*/ 6 h 133"/>
                  <a:gd name="T4" fmla="*/ 128 w 211"/>
                  <a:gd name="T5" fmla="*/ 11 h 133"/>
                  <a:gd name="T6" fmla="*/ 94 w 211"/>
                  <a:gd name="T7" fmla="*/ 27 h 133"/>
                  <a:gd name="T8" fmla="*/ 59 w 211"/>
                  <a:gd name="T9" fmla="*/ 43 h 133"/>
                  <a:gd name="T10" fmla="*/ 35 w 211"/>
                  <a:gd name="T11" fmla="*/ 59 h 133"/>
                  <a:gd name="T12" fmla="*/ 15 w 211"/>
                  <a:gd name="T13" fmla="*/ 85 h 133"/>
                  <a:gd name="T14" fmla="*/ 5 w 211"/>
                  <a:gd name="T15" fmla="*/ 106 h 133"/>
                  <a:gd name="T16" fmla="*/ 0 w 211"/>
                  <a:gd name="T17" fmla="*/ 133 h 133"/>
                  <a:gd name="T18" fmla="*/ 15 w 211"/>
                  <a:gd name="T19" fmla="*/ 133 h 133"/>
                  <a:gd name="T20" fmla="*/ 20 w 211"/>
                  <a:gd name="T21" fmla="*/ 106 h 133"/>
                  <a:gd name="T22" fmla="*/ 35 w 211"/>
                  <a:gd name="T23" fmla="*/ 80 h 133"/>
                  <a:gd name="T24" fmla="*/ 59 w 211"/>
                  <a:gd name="T25" fmla="*/ 59 h 133"/>
                  <a:gd name="T26" fmla="*/ 89 w 211"/>
                  <a:gd name="T27" fmla="*/ 38 h 133"/>
                  <a:gd name="T28" fmla="*/ 123 w 211"/>
                  <a:gd name="T29" fmla="*/ 22 h 133"/>
                  <a:gd name="T30" fmla="*/ 167 w 211"/>
                  <a:gd name="T31" fmla="*/ 16 h 133"/>
                  <a:gd name="T32" fmla="*/ 211 w 211"/>
                  <a:gd name="T33" fmla="*/ 11 h 133"/>
                  <a:gd name="T34" fmla="*/ 211 w 211"/>
                  <a:gd name="T35" fmla="*/ 0 h 1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1" h="133">
                    <a:moveTo>
                      <a:pt x="211" y="0"/>
                    </a:moveTo>
                    <a:lnTo>
                      <a:pt x="167" y="6"/>
                    </a:lnTo>
                    <a:lnTo>
                      <a:pt x="128" y="11"/>
                    </a:lnTo>
                    <a:lnTo>
                      <a:pt x="94" y="27"/>
                    </a:lnTo>
                    <a:lnTo>
                      <a:pt x="59" y="43"/>
                    </a:lnTo>
                    <a:lnTo>
                      <a:pt x="35" y="59"/>
                    </a:lnTo>
                    <a:lnTo>
                      <a:pt x="15" y="85"/>
                    </a:lnTo>
                    <a:lnTo>
                      <a:pt x="5" y="106"/>
                    </a:lnTo>
                    <a:lnTo>
                      <a:pt x="0" y="133"/>
                    </a:lnTo>
                    <a:lnTo>
                      <a:pt x="15" y="133"/>
                    </a:lnTo>
                    <a:lnTo>
                      <a:pt x="20" y="106"/>
                    </a:lnTo>
                    <a:lnTo>
                      <a:pt x="35" y="80"/>
                    </a:lnTo>
                    <a:lnTo>
                      <a:pt x="59" y="59"/>
                    </a:lnTo>
                    <a:lnTo>
                      <a:pt x="89" y="38"/>
                    </a:lnTo>
                    <a:lnTo>
                      <a:pt x="123" y="22"/>
                    </a:lnTo>
                    <a:lnTo>
                      <a:pt x="167" y="16"/>
                    </a:lnTo>
                    <a:lnTo>
                      <a:pt x="211" y="11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29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5" name="Freeform 544"/>
              <p:cNvSpPr>
                <a:spLocks/>
              </p:cNvSpPr>
              <p:nvPr/>
            </p:nvSpPr>
            <p:spPr bwMode="auto">
              <a:xfrm>
                <a:off x="1241" y="3161"/>
                <a:ext cx="196" cy="122"/>
              </a:xfrm>
              <a:custGeom>
                <a:avLst/>
                <a:gdLst>
                  <a:gd name="T0" fmla="*/ 196 w 196"/>
                  <a:gd name="T1" fmla="*/ 0 h 122"/>
                  <a:gd name="T2" fmla="*/ 152 w 196"/>
                  <a:gd name="T3" fmla="*/ 5 h 122"/>
                  <a:gd name="T4" fmla="*/ 108 w 196"/>
                  <a:gd name="T5" fmla="*/ 11 h 122"/>
                  <a:gd name="T6" fmla="*/ 74 w 196"/>
                  <a:gd name="T7" fmla="*/ 27 h 122"/>
                  <a:gd name="T8" fmla="*/ 44 w 196"/>
                  <a:gd name="T9" fmla="*/ 48 h 122"/>
                  <a:gd name="T10" fmla="*/ 20 w 196"/>
                  <a:gd name="T11" fmla="*/ 69 h 122"/>
                  <a:gd name="T12" fmla="*/ 5 w 196"/>
                  <a:gd name="T13" fmla="*/ 95 h 122"/>
                  <a:gd name="T14" fmla="*/ 0 w 196"/>
                  <a:gd name="T15" fmla="*/ 122 h 122"/>
                  <a:gd name="T16" fmla="*/ 15 w 196"/>
                  <a:gd name="T17" fmla="*/ 122 h 122"/>
                  <a:gd name="T18" fmla="*/ 20 w 196"/>
                  <a:gd name="T19" fmla="*/ 95 h 122"/>
                  <a:gd name="T20" fmla="*/ 34 w 196"/>
                  <a:gd name="T21" fmla="*/ 74 h 122"/>
                  <a:gd name="T22" fmla="*/ 54 w 196"/>
                  <a:gd name="T23" fmla="*/ 53 h 122"/>
                  <a:gd name="T24" fmla="*/ 83 w 196"/>
                  <a:gd name="T25" fmla="*/ 37 h 122"/>
                  <a:gd name="T26" fmla="*/ 118 w 196"/>
                  <a:gd name="T27" fmla="*/ 21 h 122"/>
                  <a:gd name="T28" fmla="*/ 152 w 196"/>
                  <a:gd name="T29" fmla="*/ 16 h 122"/>
                  <a:gd name="T30" fmla="*/ 196 w 196"/>
                  <a:gd name="T31" fmla="*/ 11 h 122"/>
                  <a:gd name="T32" fmla="*/ 196 w 196"/>
                  <a:gd name="T33" fmla="*/ 0 h 1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6" h="122">
                    <a:moveTo>
                      <a:pt x="196" y="0"/>
                    </a:moveTo>
                    <a:lnTo>
                      <a:pt x="152" y="5"/>
                    </a:lnTo>
                    <a:lnTo>
                      <a:pt x="108" y="11"/>
                    </a:lnTo>
                    <a:lnTo>
                      <a:pt x="74" y="27"/>
                    </a:lnTo>
                    <a:lnTo>
                      <a:pt x="44" y="48"/>
                    </a:lnTo>
                    <a:lnTo>
                      <a:pt x="20" y="69"/>
                    </a:lnTo>
                    <a:lnTo>
                      <a:pt x="5" y="95"/>
                    </a:lnTo>
                    <a:lnTo>
                      <a:pt x="0" y="122"/>
                    </a:lnTo>
                    <a:lnTo>
                      <a:pt x="15" y="122"/>
                    </a:lnTo>
                    <a:lnTo>
                      <a:pt x="20" y="95"/>
                    </a:lnTo>
                    <a:lnTo>
                      <a:pt x="34" y="74"/>
                    </a:lnTo>
                    <a:lnTo>
                      <a:pt x="54" y="53"/>
                    </a:lnTo>
                    <a:lnTo>
                      <a:pt x="83" y="37"/>
                    </a:lnTo>
                    <a:lnTo>
                      <a:pt x="118" y="21"/>
                    </a:lnTo>
                    <a:lnTo>
                      <a:pt x="152" y="16"/>
                    </a:lnTo>
                    <a:lnTo>
                      <a:pt x="196" y="11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23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6" name="Freeform 545"/>
              <p:cNvSpPr>
                <a:spLocks/>
              </p:cNvSpPr>
              <p:nvPr/>
            </p:nvSpPr>
            <p:spPr bwMode="auto">
              <a:xfrm>
                <a:off x="1256" y="3172"/>
                <a:ext cx="181" cy="111"/>
              </a:xfrm>
              <a:custGeom>
                <a:avLst/>
                <a:gdLst>
                  <a:gd name="T0" fmla="*/ 181 w 181"/>
                  <a:gd name="T1" fmla="*/ 0 h 111"/>
                  <a:gd name="T2" fmla="*/ 137 w 181"/>
                  <a:gd name="T3" fmla="*/ 5 h 111"/>
                  <a:gd name="T4" fmla="*/ 103 w 181"/>
                  <a:gd name="T5" fmla="*/ 10 h 111"/>
                  <a:gd name="T6" fmla="*/ 68 w 181"/>
                  <a:gd name="T7" fmla="*/ 26 h 111"/>
                  <a:gd name="T8" fmla="*/ 39 w 181"/>
                  <a:gd name="T9" fmla="*/ 42 h 111"/>
                  <a:gd name="T10" fmla="*/ 19 w 181"/>
                  <a:gd name="T11" fmla="*/ 63 h 111"/>
                  <a:gd name="T12" fmla="*/ 5 w 181"/>
                  <a:gd name="T13" fmla="*/ 84 h 111"/>
                  <a:gd name="T14" fmla="*/ 0 w 181"/>
                  <a:gd name="T15" fmla="*/ 111 h 111"/>
                  <a:gd name="T16" fmla="*/ 15 w 181"/>
                  <a:gd name="T17" fmla="*/ 111 h 111"/>
                  <a:gd name="T18" fmla="*/ 19 w 181"/>
                  <a:gd name="T19" fmla="*/ 90 h 111"/>
                  <a:gd name="T20" fmla="*/ 29 w 181"/>
                  <a:gd name="T21" fmla="*/ 69 h 111"/>
                  <a:gd name="T22" fmla="*/ 49 w 181"/>
                  <a:gd name="T23" fmla="*/ 47 h 111"/>
                  <a:gd name="T24" fmla="*/ 78 w 181"/>
                  <a:gd name="T25" fmla="*/ 31 h 111"/>
                  <a:gd name="T26" fmla="*/ 108 w 181"/>
                  <a:gd name="T27" fmla="*/ 21 h 111"/>
                  <a:gd name="T28" fmla="*/ 142 w 181"/>
                  <a:gd name="T29" fmla="*/ 10 h 111"/>
                  <a:gd name="T30" fmla="*/ 181 w 181"/>
                  <a:gd name="T31" fmla="*/ 10 h 111"/>
                  <a:gd name="T32" fmla="*/ 181 w 181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1" h="111">
                    <a:moveTo>
                      <a:pt x="181" y="0"/>
                    </a:moveTo>
                    <a:lnTo>
                      <a:pt x="137" y="5"/>
                    </a:lnTo>
                    <a:lnTo>
                      <a:pt x="103" y="10"/>
                    </a:lnTo>
                    <a:lnTo>
                      <a:pt x="68" y="26"/>
                    </a:lnTo>
                    <a:lnTo>
                      <a:pt x="39" y="42"/>
                    </a:lnTo>
                    <a:lnTo>
                      <a:pt x="19" y="63"/>
                    </a:lnTo>
                    <a:lnTo>
                      <a:pt x="5" y="84"/>
                    </a:lnTo>
                    <a:lnTo>
                      <a:pt x="0" y="111"/>
                    </a:lnTo>
                    <a:lnTo>
                      <a:pt x="15" y="111"/>
                    </a:lnTo>
                    <a:lnTo>
                      <a:pt x="19" y="90"/>
                    </a:lnTo>
                    <a:lnTo>
                      <a:pt x="29" y="69"/>
                    </a:lnTo>
                    <a:lnTo>
                      <a:pt x="49" y="47"/>
                    </a:lnTo>
                    <a:lnTo>
                      <a:pt x="78" y="31"/>
                    </a:lnTo>
                    <a:lnTo>
                      <a:pt x="108" y="21"/>
                    </a:lnTo>
                    <a:lnTo>
                      <a:pt x="142" y="10"/>
                    </a:lnTo>
                    <a:lnTo>
                      <a:pt x="181" y="1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1E2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7" name="Freeform 546"/>
              <p:cNvSpPr>
                <a:spLocks/>
              </p:cNvSpPr>
              <p:nvPr/>
            </p:nvSpPr>
            <p:spPr bwMode="auto">
              <a:xfrm>
                <a:off x="1271" y="3182"/>
                <a:ext cx="166" cy="101"/>
              </a:xfrm>
              <a:custGeom>
                <a:avLst/>
                <a:gdLst>
                  <a:gd name="T0" fmla="*/ 166 w 166"/>
                  <a:gd name="T1" fmla="*/ 0 h 101"/>
                  <a:gd name="T2" fmla="*/ 127 w 166"/>
                  <a:gd name="T3" fmla="*/ 0 h 101"/>
                  <a:gd name="T4" fmla="*/ 93 w 166"/>
                  <a:gd name="T5" fmla="*/ 11 h 101"/>
                  <a:gd name="T6" fmla="*/ 63 w 166"/>
                  <a:gd name="T7" fmla="*/ 21 h 101"/>
                  <a:gd name="T8" fmla="*/ 34 w 166"/>
                  <a:gd name="T9" fmla="*/ 37 h 101"/>
                  <a:gd name="T10" fmla="*/ 14 w 166"/>
                  <a:gd name="T11" fmla="*/ 59 h 101"/>
                  <a:gd name="T12" fmla="*/ 4 w 166"/>
                  <a:gd name="T13" fmla="*/ 80 h 101"/>
                  <a:gd name="T14" fmla="*/ 0 w 166"/>
                  <a:gd name="T15" fmla="*/ 101 h 101"/>
                  <a:gd name="T16" fmla="*/ 14 w 166"/>
                  <a:gd name="T17" fmla="*/ 101 h 101"/>
                  <a:gd name="T18" fmla="*/ 19 w 166"/>
                  <a:gd name="T19" fmla="*/ 80 h 101"/>
                  <a:gd name="T20" fmla="*/ 29 w 166"/>
                  <a:gd name="T21" fmla="*/ 59 h 101"/>
                  <a:gd name="T22" fmla="*/ 49 w 166"/>
                  <a:gd name="T23" fmla="*/ 43 h 101"/>
                  <a:gd name="T24" fmla="*/ 73 w 166"/>
                  <a:gd name="T25" fmla="*/ 27 h 101"/>
                  <a:gd name="T26" fmla="*/ 98 w 166"/>
                  <a:gd name="T27" fmla="*/ 16 h 101"/>
                  <a:gd name="T28" fmla="*/ 132 w 166"/>
                  <a:gd name="T29" fmla="*/ 11 h 101"/>
                  <a:gd name="T30" fmla="*/ 166 w 166"/>
                  <a:gd name="T31" fmla="*/ 11 h 101"/>
                  <a:gd name="T32" fmla="*/ 166 w 166"/>
                  <a:gd name="T33" fmla="*/ 0 h 1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6" h="101">
                    <a:moveTo>
                      <a:pt x="166" y="0"/>
                    </a:moveTo>
                    <a:lnTo>
                      <a:pt x="127" y="0"/>
                    </a:lnTo>
                    <a:lnTo>
                      <a:pt x="93" y="11"/>
                    </a:lnTo>
                    <a:lnTo>
                      <a:pt x="63" y="21"/>
                    </a:lnTo>
                    <a:lnTo>
                      <a:pt x="34" y="37"/>
                    </a:lnTo>
                    <a:lnTo>
                      <a:pt x="14" y="59"/>
                    </a:lnTo>
                    <a:lnTo>
                      <a:pt x="4" y="80"/>
                    </a:lnTo>
                    <a:lnTo>
                      <a:pt x="0" y="101"/>
                    </a:lnTo>
                    <a:lnTo>
                      <a:pt x="14" y="101"/>
                    </a:lnTo>
                    <a:lnTo>
                      <a:pt x="19" y="80"/>
                    </a:lnTo>
                    <a:lnTo>
                      <a:pt x="29" y="59"/>
                    </a:lnTo>
                    <a:lnTo>
                      <a:pt x="49" y="43"/>
                    </a:lnTo>
                    <a:lnTo>
                      <a:pt x="73" y="27"/>
                    </a:lnTo>
                    <a:lnTo>
                      <a:pt x="98" y="16"/>
                    </a:lnTo>
                    <a:lnTo>
                      <a:pt x="132" y="11"/>
                    </a:lnTo>
                    <a:lnTo>
                      <a:pt x="166" y="11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19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8" name="Freeform 547"/>
              <p:cNvSpPr>
                <a:spLocks/>
              </p:cNvSpPr>
              <p:nvPr/>
            </p:nvSpPr>
            <p:spPr bwMode="auto">
              <a:xfrm>
                <a:off x="1285" y="3193"/>
                <a:ext cx="152" cy="90"/>
              </a:xfrm>
              <a:custGeom>
                <a:avLst/>
                <a:gdLst>
                  <a:gd name="T0" fmla="*/ 152 w 152"/>
                  <a:gd name="T1" fmla="*/ 0 h 90"/>
                  <a:gd name="T2" fmla="*/ 118 w 152"/>
                  <a:gd name="T3" fmla="*/ 0 h 90"/>
                  <a:gd name="T4" fmla="*/ 84 w 152"/>
                  <a:gd name="T5" fmla="*/ 5 h 90"/>
                  <a:gd name="T6" fmla="*/ 59 w 152"/>
                  <a:gd name="T7" fmla="*/ 16 h 90"/>
                  <a:gd name="T8" fmla="*/ 35 w 152"/>
                  <a:gd name="T9" fmla="*/ 32 h 90"/>
                  <a:gd name="T10" fmla="*/ 15 w 152"/>
                  <a:gd name="T11" fmla="*/ 48 h 90"/>
                  <a:gd name="T12" fmla="*/ 5 w 152"/>
                  <a:gd name="T13" fmla="*/ 69 h 90"/>
                  <a:gd name="T14" fmla="*/ 0 w 152"/>
                  <a:gd name="T15" fmla="*/ 90 h 90"/>
                  <a:gd name="T16" fmla="*/ 15 w 152"/>
                  <a:gd name="T17" fmla="*/ 90 h 90"/>
                  <a:gd name="T18" fmla="*/ 20 w 152"/>
                  <a:gd name="T19" fmla="*/ 69 h 90"/>
                  <a:gd name="T20" fmla="*/ 35 w 152"/>
                  <a:gd name="T21" fmla="*/ 48 h 90"/>
                  <a:gd name="T22" fmla="*/ 54 w 152"/>
                  <a:gd name="T23" fmla="*/ 32 h 90"/>
                  <a:gd name="T24" fmla="*/ 84 w 152"/>
                  <a:gd name="T25" fmla="*/ 16 h 90"/>
                  <a:gd name="T26" fmla="*/ 113 w 152"/>
                  <a:gd name="T27" fmla="*/ 10 h 90"/>
                  <a:gd name="T28" fmla="*/ 152 w 152"/>
                  <a:gd name="T29" fmla="*/ 5 h 90"/>
                  <a:gd name="T30" fmla="*/ 152 w 152"/>
                  <a:gd name="T31" fmla="*/ 0 h 9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2" h="90">
                    <a:moveTo>
                      <a:pt x="152" y="0"/>
                    </a:moveTo>
                    <a:lnTo>
                      <a:pt x="118" y="0"/>
                    </a:lnTo>
                    <a:lnTo>
                      <a:pt x="84" y="5"/>
                    </a:lnTo>
                    <a:lnTo>
                      <a:pt x="59" y="16"/>
                    </a:lnTo>
                    <a:lnTo>
                      <a:pt x="35" y="32"/>
                    </a:lnTo>
                    <a:lnTo>
                      <a:pt x="15" y="48"/>
                    </a:lnTo>
                    <a:lnTo>
                      <a:pt x="5" y="69"/>
                    </a:lnTo>
                    <a:lnTo>
                      <a:pt x="0" y="90"/>
                    </a:lnTo>
                    <a:lnTo>
                      <a:pt x="15" y="90"/>
                    </a:lnTo>
                    <a:lnTo>
                      <a:pt x="20" y="69"/>
                    </a:lnTo>
                    <a:lnTo>
                      <a:pt x="35" y="48"/>
                    </a:lnTo>
                    <a:lnTo>
                      <a:pt x="54" y="32"/>
                    </a:lnTo>
                    <a:lnTo>
                      <a:pt x="84" y="16"/>
                    </a:lnTo>
                    <a:lnTo>
                      <a:pt x="113" y="10"/>
                    </a:lnTo>
                    <a:lnTo>
                      <a:pt x="152" y="5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14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9" name="Freeform 548"/>
              <p:cNvSpPr>
                <a:spLocks/>
              </p:cNvSpPr>
              <p:nvPr/>
            </p:nvSpPr>
            <p:spPr bwMode="auto">
              <a:xfrm>
                <a:off x="1300" y="3198"/>
                <a:ext cx="137" cy="85"/>
              </a:xfrm>
              <a:custGeom>
                <a:avLst/>
                <a:gdLst>
                  <a:gd name="T0" fmla="*/ 137 w 137"/>
                  <a:gd name="T1" fmla="*/ 0 h 85"/>
                  <a:gd name="T2" fmla="*/ 98 w 137"/>
                  <a:gd name="T3" fmla="*/ 5 h 85"/>
                  <a:gd name="T4" fmla="*/ 69 w 137"/>
                  <a:gd name="T5" fmla="*/ 11 h 85"/>
                  <a:gd name="T6" fmla="*/ 39 w 137"/>
                  <a:gd name="T7" fmla="*/ 27 h 85"/>
                  <a:gd name="T8" fmla="*/ 20 w 137"/>
                  <a:gd name="T9" fmla="*/ 43 h 85"/>
                  <a:gd name="T10" fmla="*/ 5 w 137"/>
                  <a:gd name="T11" fmla="*/ 64 h 85"/>
                  <a:gd name="T12" fmla="*/ 0 w 137"/>
                  <a:gd name="T13" fmla="*/ 85 h 85"/>
                  <a:gd name="T14" fmla="*/ 15 w 137"/>
                  <a:gd name="T15" fmla="*/ 85 h 85"/>
                  <a:gd name="T16" fmla="*/ 20 w 137"/>
                  <a:gd name="T17" fmla="*/ 64 h 85"/>
                  <a:gd name="T18" fmla="*/ 29 w 137"/>
                  <a:gd name="T19" fmla="*/ 48 h 85"/>
                  <a:gd name="T20" fmla="*/ 49 w 137"/>
                  <a:gd name="T21" fmla="*/ 32 h 85"/>
                  <a:gd name="T22" fmla="*/ 73 w 137"/>
                  <a:gd name="T23" fmla="*/ 21 h 85"/>
                  <a:gd name="T24" fmla="*/ 103 w 137"/>
                  <a:gd name="T25" fmla="*/ 11 h 85"/>
                  <a:gd name="T26" fmla="*/ 137 w 137"/>
                  <a:gd name="T27" fmla="*/ 11 h 85"/>
                  <a:gd name="T28" fmla="*/ 137 w 137"/>
                  <a:gd name="T29" fmla="*/ 0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7" h="85">
                    <a:moveTo>
                      <a:pt x="137" y="0"/>
                    </a:moveTo>
                    <a:lnTo>
                      <a:pt x="98" y="5"/>
                    </a:lnTo>
                    <a:lnTo>
                      <a:pt x="69" y="11"/>
                    </a:lnTo>
                    <a:lnTo>
                      <a:pt x="39" y="27"/>
                    </a:lnTo>
                    <a:lnTo>
                      <a:pt x="20" y="43"/>
                    </a:lnTo>
                    <a:lnTo>
                      <a:pt x="5" y="64"/>
                    </a:lnTo>
                    <a:lnTo>
                      <a:pt x="0" y="85"/>
                    </a:lnTo>
                    <a:lnTo>
                      <a:pt x="15" y="85"/>
                    </a:lnTo>
                    <a:lnTo>
                      <a:pt x="20" y="64"/>
                    </a:lnTo>
                    <a:lnTo>
                      <a:pt x="29" y="48"/>
                    </a:lnTo>
                    <a:lnTo>
                      <a:pt x="49" y="32"/>
                    </a:lnTo>
                    <a:lnTo>
                      <a:pt x="73" y="21"/>
                    </a:lnTo>
                    <a:lnTo>
                      <a:pt x="103" y="11"/>
                    </a:lnTo>
                    <a:lnTo>
                      <a:pt x="137" y="11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10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0" name="Freeform 549"/>
              <p:cNvSpPr>
                <a:spLocks/>
              </p:cNvSpPr>
              <p:nvPr/>
            </p:nvSpPr>
            <p:spPr bwMode="auto">
              <a:xfrm>
                <a:off x="1315" y="3209"/>
                <a:ext cx="122" cy="74"/>
              </a:xfrm>
              <a:custGeom>
                <a:avLst/>
                <a:gdLst>
                  <a:gd name="T0" fmla="*/ 122 w 122"/>
                  <a:gd name="T1" fmla="*/ 0 h 74"/>
                  <a:gd name="T2" fmla="*/ 88 w 122"/>
                  <a:gd name="T3" fmla="*/ 0 h 74"/>
                  <a:gd name="T4" fmla="*/ 58 w 122"/>
                  <a:gd name="T5" fmla="*/ 10 h 74"/>
                  <a:gd name="T6" fmla="*/ 34 w 122"/>
                  <a:gd name="T7" fmla="*/ 21 h 74"/>
                  <a:gd name="T8" fmla="*/ 14 w 122"/>
                  <a:gd name="T9" fmla="*/ 37 h 74"/>
                  <a:gd name="T10" fmla="*/ 5 w 122"/>
                  <a:gd name="T11" fmla="*/ 53 h 74"/>
                  <a:gd name="T12" fmla="*/ 0 w 122"/>
                  <a:gd name="T13" fmla="*/ 74 h 74"/>
                  <a:gd name="T14" fmla="*/ 14 w 122"/>
                  <a:gd name="T15" fmla="*/ 74 h 74"/>
                  <a:gd name="T16" fmla="*/ 19 w 122"/>
                  <a:gd name="T17" fmla="*/ 58 h 74"/>
                  <a:gd name="T18" fmla="*/ 29 w 122"/>
                  <a:gd name="T19" fmla="*/ 42 h 74"/>
                  <a:gd name="T20" fmla="*/ 44 w 122"/>
                  <a:gd name="T21" fmla="*/ 26 h 74"/>
                  <a:gd name="T22" fmla="*/ 68 w 122"/>
                  <a:gd name="T23" fmla="*/ 16 h 74"/>
                  <a:gd name="T24" fmla="*/ 93 w 122"/>
                  <a:gd name="T25" fmla="*/ 10 h 74"/>
                  <a:gd name="T26" fmla="*/ 122 w 122"/>
                  <a:gd name="T27" fmla="*/ 10 h 74"/>
                  <a:gd name="T28" fmla="*/ 122 w 122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2" h="74">
                    <a:moveTo>
                      <a:pt x="122" y="0"/>
                    </a:moveTo>
                    <a:lnTo>
                      <a:pt x="88" y="0"/>
                    </a:lnTo>
                    <a:lnTo>
                      <a:pt x="58" y="10"/>
                    </a:lnTo>
                    <a:lnTo>
                      <a:pt x="34" y="21"/>
                    </a:lnTo>
                    <a:lnTo>
                      <a:pt x="14" y="37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19" y="58"/>
                    </a:lnTo>
                    <a:lnTo>
                      <a:pt x="29" y="42"/>
                    </a:lnTo>
                    <a:lnTo>
                      <a:pt x="44" y="26"/>
                    </a:lnTo>
                    <a:lnTo>
                      <a:pt x="68" y="16"/>
                    </a:lnTo>
                    <a:lnTo>
                      <a:pt x="93" y="10"/>
                    </a:lnTo>
                    <a:lnTo>
                      <a:pt x="122" y="1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C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1" name="Freeform 550"/>
              <p:cNvSpPr>
                <a:spLocks/>
              </p:cNvSpPr>
              <p:nvPr/>
            </p:nvSpPr>
            <p:spPr bwMode="auto">
              <a:xfrm>
                <a:off x="1329" y="3219"/>
                <a:ext cx="108" cy="64"/>
              </a:xfrm>
              <a:custGeom>
                <a:avLst/>
                <a:gdLst>
                  <a:gd name="T0" fmla="*/ 108 w 108"/>
                  <a:gd name="T1" fmla="*/ 0 h 64"/>
                  <a:gd name="T2" fmla="*/ 79 w 108"/>
                  <a:gd name="T3" fmla="*/ 0 h 64"/>
                  <a:gd name="T4" fmla="*/ 54 w 108"/>
                  <a:gd name="T5" fmla="*/ 6 h 64"/>
                  <a:gd name="T6" fmla="*/ 30 w 108"/>
                  <a:gd name="T7" fmla="*/ 16 h 64"/>
                  <a:gd name="T8" fmla="*/ 15 w 108"/>
                  <a:gd name="T9" fmla="*/ 32 h 64"/>
                  <a:gd name="T10" fmla="*/ 5 w 108"/>
                  <a:gd name="T11" fmla="*/ 48 h 64"/>
                  <a:gd name="T12" fmla="*/ 0 w 108"/>
                  <a:gd name="T13" fmla="*/ 64 h 64"/>
                  <a:gd name="T14" fmla="*/ 15 w 108"/>
                  <a:gd name="T15" fmla="*/ 64 h 64"/>
                  <a:gd name="T16" fmla="*/ 20 w 108"/>
                  <a:gd name="T17" fmla="*/ 48 h 64"/>
                  <a:gd name="T18" fmla="*/ 35 w 108"/>
                  <a:gd name="T19" fmla="*/ 32 h 64"/>
                  <a:gd name="T20" fmla="*/ 54 w 108"/>
                  <a:gd name="T21" fmla="*/ 22 h 64"/>
                  <a:gd name="T22" fmla="*/ 79 w 108"/>
                  <a:gd name="T23" fmla="*/ 11 h 64"/>
                  <a:gd name="T24" fmla="*/ 108 w 108"/>
                  <a:gd name="T25" fmla="*/ 11 h 64"/>
                  <a:gd name="T26" fmla="*/ 108 w 108"/>
                  <a:gd name="T27" fmla="*/ 0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64">
                    <a:moveTo>
                      <a:pt x="108" y="0"/>
                    </a:moveTo>
                    <a:lnTo>
                      <a:pt x="79" y="0"/>
                    </a:lnTo>
                    <a:lnTo>
                      <a:pt x="54" y="6"/>
                    </a:lnTo>
                    <a:lnTo>
                      <a:pt x="30" y="16"/>
                    </a:lnTo>
                    <a:lnTo>
                      <a:pt x="15" y="32"/>
                    </a:lnTo>
                    <a:lnTo>
                      <a:pt x="5" y="48"/>
                    </a:lnTo>
                    <a:lnTo>
                      <a:pt x="0" y="64"/>
                    </a:lnTo>
                    <a:lnTo>
                      <a:pt x="15" y="64"/>
                    </a:lnTo>
                    <a:lnTo>
                      <a:pt x="20" y="48"/>
                    </a:lnTo>
                    <a:lnTo>
                      <a:pt x="35" y="32"/>
                    </a:lnTo>
                    <a:lnTo>
                      <a:pt x="54" y="22"/>
                    </a:lnTo>
                    <a:lnTo>
                      <a:pt x="79" y="11"/>
                    </a:lnTo>
                    <a:lnTo>
                      <a:pt x="108" y="1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80B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2" name="Freeform 551"/>
              <p:cNvSpPr>
                <a:spLocks/>
              </p:cNvSpPr>
              <p:nvPr/>
            </p:nvSpPr>
            <p:spPr bwMode="auto">
              <a:xfrm>
                <a:off x="1344" y="3230"/>
                <a:ext cx="93" cy="53"/>
              </a:xfrm>
              <a:custGeom>
                <a:avLst/>
                <a:gdLst>
                  <a:gd name="T0" fmla="*/ 93 w 93"/>
                  <a:gd name="T1" fmla="*/ 0 h 53"/>
                  <a:gd name="T2" fmla="*/ 64 w 93"/>
                  <a:gd name="T3" fmla="*/ 0 h 53"/>
                  <a:gd name="T4" fmla="*/ 39 w 93"/>
                  <a:gd name="T5" fmla="*/ 11 h 53"/>
                  <a:gd name="T6" fmla="*/ 20 w 93"/>
                  <a:gd name="T7" fmla="*/ 21 h 53"/>
                  <a:gd name="T8" fmla="*/ 5 w 93"/>
                  <a:gd name="T9" fmla="*/ 37 h 53"/>
                  <a:gd name="T10" fmla="*/ 0 w 93"/>
                  <a:gd name="T11" fmla="*/ 53 h 53"/>
                  <a:gd name="T12" fmla="*/ 15 w 93"/>
                  <a:gd name="T13" fmla="*/ 53 h 53"/>
                  <a:gd name="T14" fmla="*/ 20 w 93"/>
                  <a:gd name="T15" fmla="*/ 37 h 53"/>
                  <a:gd name="T16" fmla="*/ 29 w 93"/>
                  <a:gd name="T17" fmla="*/ 26 h 53"/>
                  <a:gd name="T18" fmla="*/ 49 w 93"/>
                  <a:gd name="T19" fmla="*/ 16 h 53"/>
                  <a:gd name="T20" fmla="*/ 69 w 93"/>
                  <a:gd name="T21" fmla="*/ 11 h 53"/>
                  <a:gd name="T22" fmla="*/ 93 w 93"/>
                  <a:gd name="T23" fmla="*/ 5 h 53"/>
                  <a:gd name="T24" fmla="*/ 93 w 93"/>
                  <a:gd name="T25" fmla="*/ 0 h 5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3" h="53">
                    <a:moveTo>
                      <a:pt x="93" y="0"/>
                    </a:moveTo>
                    <a:lnTo>
                      <a:pt x="64" y="0"/>
                    </a:lnTo>
                    <a:lnTo>
                      <a:pt x="39" y="11"/>
                    </a:lnTo>
                    <a:lnTo>
                      <a:pt x="20" y="21"/>
                    </a:lnTo>
                    <a:lnTo>
                      <a:pt x="5" y="37"/>
                    </a:lnTo>
                    <a:lnTo>
                      <a:pt x="0" y="53"/>
                    </a:lnTo>
                    <a:lnTo>
                      <a:pt x="15" y="53"/>
                    </a:lnTo>
                    <a:lnTo>
                      <a:pt x="20" y="37"/>
                    </a:lnTo>
                    <a:lnTo>
                      <a:pt x="29" y="26"/>
                    </a:lnTo>
                    <a:lnTo>
                      <a:pt x="49" y="16"/>
                    </a:lnTo>
                    <a:lnTo>
                      <a:pt x="69" y="11"/>
                    </a:lnTo>
                    <a:lnTo>
                      <a:pt x="93" y="5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5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3" name="Freeform 552"/>
              <p:cNvSpPr>
                <a:spLocks/>
              </p:cNvSpPr>
              <p:nvPr/>
            </p:nvSpPr>
            <p:spPr bwMode="auto">
              <a:xfrm>
                <a:off x="1359" y="3235"/>
                <a:ext cx="78" cy="48"/>
              </a:xfrm>
              <a:custGeom>
                <a:avLst/>
                <a:gdLst>
                  <a:gd name="T0" fmla="*/ 78 w 78"/>
                  <a:gd name="T1" fmla="*/ 0 h 48"/>
                  <a:gd name="T2" fmla="*/ 54 w 78"/>
                  <a:gd name="T3" fmla="*/ 6 h 48"/>
                  <a:gd name="T4" fmla="*/ 34 w 78"/>
                  <a:gd name="T5" fmla="*/ 11 h 48"/>
                  <a:gd name="T6" fmla="*/ 14 w 78"/>
                  <a:gd name="T7" fmla="*/ 21 h 48"/>
                  <a:gd name="T8" fmla="*/ 5 w 78"/>
                  <a:gd name="T9" fmla="*/ 32 h 48"/>
                  <a:gd name="T10" fmla="*/ 0 w 78"/>
                  <a:gd name="T11" fmla="*/ 48 h 48"/>
                  <a:gd name="T12" fmla="*/ 14 w 78"/>
                  <a:gd name="T13" fmla="*/ 48 h 48"/>
                  <a:gd name="T14" fmla="*/ 19 w 78"/>
                  <a:gd name="T15" fmla="*/ 32 h 48"/>
                  <a:gd name="T16" fmla="*/ 34 w 78"/>
                  <a:gd name="T17" fmla="*/ 21 h 48"/>
                  <a:gd name="T18" fmla="*/ 54 w 78"/>
                  <a:gd name="T19" fmla="*/ 16 h 48"/>
                  <a:gd name="T20" fmla="*/ 78 w 78"/>
                  <a:gd name="T21" fmla="*/ 11 h 48"/>
                  <a:gd name="T22" fmla="*/ 78 w 78"/>
                  <a:gd name="T23" fmla="*/ 0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48">
                    <a:moveTo>
                      <a:pt x="78" y="0"/>
                    </a:moveTo>
                    <a:lnTo>
                      <a:pt x="54" y="6"/>
                    </a:lnTo>
                    <a:lnTo>
                      <a:pt x="34" y="11"/>
                    </a:lnTo>
                    <a:lnTo>
                      <a:pt x="14" y="21"/>
                    </a:lnTo>
                    <a:lnTo>
                      <a:pt x="5" y="32"/>
                    </a:lnTo>
                    <a:lnTo>
                      <a:pt x="0" y="48"/>
                    </a:lnTo>
                    <a:lnTo>
                      <a:pt x="14" y="48"/>
                    </a:lnTo>
                    <a:lnTo>
                      <a:pt x="19" y="32"/>
                    </a:lnTo>
                    <a:lnTo>
                      <a:pt x="34" y="21"/>
                    </a:lnTo>
                    <a:lnTo>
                      <a:pt x="54" y="16"/>
                    </a:lnTo>
                    <a:lnTo>
                      <a:pt x="78" y="11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4" name="Freeform 553"/>
              <p:cNvSpPr>
                <a:spLocks/>
              </p:cNvSpPr>
              <p:nvPr/>
            </p:nvSpPr>
            <p:spPr bwMode="auto">
              <a:xfrm>
                <a:off x="1373" y="3246"/>
                <a:ext cx="64" cy="37"/>
              </a:xfrm>
              <a:custGeom>
                <a:avLst/>
                <a:gdLst>
                  <a:gd name="T0" fmla="*/ 64 w 64"/>
                  <a:gd name="T1" fmla="*/ 0 h 37"/>
                  <a:gd name="T2" fmla="*/ 40 w 64"/>
                  <a:gd name="T3" fmla="*/ 5 h 37"/>
                  <a:gd name="T4" fmla="*/ 20 w 64"/>
                  <a:gd name="T5" fmla="*/ 10 h 37"/>
                  <a:gd name="T6" fmla="*/ 5 w 64"/>
                  <a:gd name="T7" fmla="*/ 21 h 37"/>
                  <a:gd name="T8" fmla="*/ 0 w 64"/>
                  <a:gd name="T9" fmla="*/ 37 h 37"/>
                  <a:gd name="T10" fmla="*/ 15 w 64"/>
                  <a:gd name="T11" fmla="*/ 37 h 37"/>
                  <a:gd name="T12" fmla="*/ 20 w 64"/>
                  <a:gd name="T13" fmla="*/ 26 h 37"/>
                  <a:gd name="T14" fmla="*/ 30 w 64"/>
                  <a:gd name="T15" fmla="*/ 16 h 37"/>
                  <a:gd name="T16" fmla="*/ 45 w 64"/>
                  <a:gd name="T17" fmla="*/ 10 h 37"/>
                  <a:gd name="T18" fmla="*/ 64 w 64"/>
                  <a:gd name="T19" fmla="*/ 10 h 37"/>
                  <a:gd name="T20" fmla="*/ 64 w 64"/>
                  <a:gd name="T21" fmla="*/ 0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4" h="37">
                    <a:moveTo>
                      <a:pt x="64" y="0"/>
                    </a:moveTo>
                    <a:lnTo>
                      <a:pt x="40" y="5"/>
                    </a:lnTo>
                    <a:lnTo>
                      <a:pt x="20" y="10"/>
                    </a:lnTo>
                    <a:lnTo>
                      <a:pt x="5" y="21"/>
                    </a:lnTo>
                    <a:lnTo>
                      <a:pt x="0" y="37"/>
                    </a:lnTo>
                    <a:lnTo>
                      <a:pt x="15" y="37"/>
                    </a:lnTo>
                    <a:lnTo>
                      <a:pt x="20" y="26"/>
                    </a:lnTo>
                    <a:lnTo>
                      <a:pt x="30" y="16"/>
                    </a:lnTo>
                    <a:lnTo>
                      <a:pt x="45" y="10"/>
                    </a:lnTo>
                    <a:lnTo>
                      <a:pt x="64" y="1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5" name="Freeform 554"/>
              <p:cNvSpPr>
                <a:spLocks/>
              </p:cNvSpPr>
              <p:nvPr/>
            </p:nvSpPr>
            <p:spPr bwMode="auto">
              <a:xfrm>
                <a:off x="1388" y="3256"/>
                <a:ext cx="49" cy="27"/>
              </a:xfrm>
              <a:custGeom>
                <a:avLst/>
                <a:gdLst>
                  <a:gd name="T0" fmla="*/ 49 w 49"/>
                  <a:gd name="T1" fmla="*/ 0 h 27"/>
                  <a:gd name="T2" fmla="*/ 30 w 49"/>
                  <a:gd name="T3" fmla="*/ 0 h 27"/>
                  <a:gd name="T4" fmla="*/ 15 w 49"/>
                  <a:gd name="T5" fmla="*/ 6 h 27"/>
                  <a:gd name="T6" fmla="*/ 5 w 49"/>
                  <a:gd name="T7" fmla="*/ 16 h 27"/>
                  <a:gd name="T8" fmla="*/ 0 w 49"/>
                  <a:gd name="T9" fmla="*/ 27 h 27"/>
                  <a:gd name="T10" fmla="*/ 15 w 49"/>
                  <a:gd name="T11" fmla="*/ 27 h 27"/>
                  <a:gd name="T12" fmla="*/ 20 w 49"/>
                  <a:gd name="T13" fmla="*/ 16 h 27"/>
                  <a:gd name="T14" fmla="*/ 34 w 49"/>
                  <a:gd name="T15" fmla="*/ 11 h 27"/>
                  <a:gd name="T16" fmla="*/ 49 w 49"/>
                  <a:gd name="T17" fmla="*/ 11 h 27"/>
                  <a:gd name="T18" fmla="*/ 49 w 49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27">
                    <a:moveTo>
                      <a:pt x="49" y="0"/>
                    </a:moveTo>
                    <a:lnTo>
                      <a:pt x="30" y="0"/>
                    </a:lnTo>
                    <a:lnTo>
                      <a:pt x="15" y="6"/>
                    </a:lnTo>
                    <a:lnTo>
                      <a:pt x="5" y="16"/>
                    </a:lnTo>
                    <a:lnTo>
                      <a:pt x="0" y="27"/>
                    </a:lnTo>
                    <a:lnTo>
                      <a:pt x="15" y="27"/>
                    </a:lnTo>
                    <a:lnTo>
                      <a:pt x="20" y="16"/>
                    </a:lnTo>
                    <a:lnTo>
                      <a:pt x="34" y="11"/>
                    </a:lnTo>
                    <a:lnTo>
                      <a:pt x="49" y="1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6" name="Freeform 555"/>
              <p:cNvSpPr>
                <a:spLocks/>
              </p:cNvSpPr>
              <p:nvPr/>
            </p:nvSpPr>
            <p:spPr bwMode="auto">
              <a:xfrm>
                <a:off x="1403" y="3267"/>
                <a:ext cx="34" cy="16"/>
              </a:xfrm>
              <a:custGeom>
                <a:avLst/>
                <a:gdLst>
                  <a:gd name="T0" fmla="*/ 34 w 34"/>
                  <a:gd name="T1" fmla="*/ 0 h 16"/>
                  <a:gd name="T2" fmla="*/ 19 w 34"/>
                  <a:gd name="T3" fmla="*/ 0 h 16"/>
                  <a:gd name="T4" fmla="*/ 5 w 34"/>
                  <a:gd name="T5" fmla="*/ 5 h 16"/>
                  <a:gd name="T6" fmla="*/ 0 w 34"/>
                  <a:gd name="T7" fmla="*/ 16 h 16"/>
                  <a:gd name="T8" fmla="*/ 19 w 34"/>
                  <a:gd name="T9" fmla="*/ 16 h 16"/>
                  <a:gd name="T10" fmla="*/ 19 w 34"/>
                  <a:gd name="T11" fmla="*/ 11 h 16"/>
                  <a:gd name="T12" fmla="*/ 34 w 34"/>
                  <a:gd name="T13" fmla="*/ 5 h 16"/>
                  <a:gd name="T14" fmla="*/ 34 w 34"/>
                  <a:gd name="T15" fmla="*/ 0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" h="16">
                    <a:moveTo>
                      <a:pt x="34" y="0"/>
                    </a:moveTo>
                    <a:lnTo>
                      <a:pt x="19" y="0"/>
                    </a:lnTo>
                    <a:lnTo>
                      <a:pt x="5" y="5"/>
                    </a:lnTo>
                    <a:lnTo>
                      <a:pt x="0" y="16"/>
                    </a:lnTo>
                    <a:lnTo>
                      <a:pt x="19" y="16"/>
                    </a:lnTo>
                    <a:lnTo>
                      <a:pt x="19" y="11"/>
                    </a:lnTo>
                    <a:lnTo>
                      <a:pt x="34" y="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7" name="Freeform 556"/>
              <p:cNvSpPr>
                <a:spLocks/>
              </p:cNvSpPr>
              <p:nvPr/>
            </p:nvSpPr>
            <p:spPr bwMode="auto">
              <a:xfrm>
                <a:off x="1422" y="3272"/>
                <a:ext cx="15" cy="11"/>
              </a:xfrm>
              <a:custGeom>
                <a:avLst/>
                <a:gdLst>
                  <a:gd name="T0" fmla="*/ 15 w 15"/>
                  <a:gd name="T1" fmla="*/ 0 h 11"/>
                  <a:gd name="T2" fmla="*/ 0 w 15"/>
                  <a:gd name="T3" fmla="*/ 6 h 11"/>
                  <a:gd name="T4" fmla="*/ 0 w 15"/>
                  <a:gd name="T5" fmla="*/ 11 h 11"/>
                  <a:gd name="T6" fmla="*/ 15 w 15"/>
                  <a:gd name="T7" fmla="*/ 11 h 11"/>
                  <a:gd name="T8" fmla="*/ 15 w 15"/>
                  <a:gd name="T9" fmla="*/ 11 h 11"/>
                  <a:gd name="T10" fmla="*/ 15 w 15"/>
                  <a:gd name="T11" fmla="*/ 0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15" y="0"/>
                    </a:move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8" name="Freeform 557"/>
              <p:cNvSpPr>
                <a:spLocks/>
              </p:cNvSpPr>
              <p:nvPr/>
            </p:nvSpPr>
            <p:spPr bwMode="auto">
              <a:xfrm>
                <a:off x="927" y="2965"/>
                <a:ext cx="510" cy="318"/>
              </a:xfrm>
              <a:custGeom>
                <a:avLst/>
                <a:gdLst>
                  <a:gd name="T0" fmla="*/ 98 w 510"/>
                  <a:gd name="T1" fmla="*/ 318 h 318"/>
                  <a:gd name="T2" fmla="*/ 412 w 510"/>
                  <a:gd name="T3" fmla="*/ 318 h 318"/>
                  <a:gd name="T4" fmla="*/ 510 w 510"/>
                  <a:gd name="T5" fmla="*/ 159 h 318"/>
                  <a:gd name="T6" fmla="*/ 412 w 510"/>
                  <a:gd name="T7" fmla="*/ 0 h 318"/>
                  <a:gd name="T8" fmla="*/ 98 w 510"/>
                  <a:gd name="T9" fmla="*/ 0 h 318"/>
                  <a:gd name="T10" fmla="*/ 0 w 510"/>
                  <a:gd name="T11" fmla="*/ 159 h 318"/>
                  <a:gd name="T12" fmla="*/ 98 w 510"/>
                  <a:gd name="T13" fmla="*/ 318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0" h="318">
                    <a:moveTo>
                      <a:pt x="98" y="318"/>
                    </a:moveTo>
                    <a:lnTo>
                      <a:pt x="412" y="318"/>
                    </a:lnTo>
                    <a:lnTo>
                      <a:pt x="510" y="159"/>
                    </a:lnTo>
                    <a:lnTo>
                      <a:pt x="412" y="0"/>
                    </a:lnTo>
                    <a:lnTo>
                      <a:pt x="98" y="0"/>
                    </a:lnTo>
                    <a:lnTo>
                      <a:pt x="0" y="159"/>
                    </a:lnTo>
                    <a:lnTo>
                      <a:pt x="98" y="3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9" name="Freeform 558"/>
              <p:cNvSpPr>
                <a:spLocks/>
              </p:cNvSpPr>
              <p:nvPr/>
            </p:nvSpPr>
            <p:spPr bwMode="auto">
              <a:xfrm>
                <a:off x="927" y="2965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0 h 318"/>
                  <a:gd name="T6" fmla="*/ 314 w 510"/>
                  <a:gd name="T7" fmla="*/ 26 h 318"/>
                  <a:gd name="T8" fmla="*/ 255 w 510"/>
                  <a:gd name="T9" fmla="*/ 42 h 318"/>
                  <a:gd name="T10" fmla="*/ 201 w 510"/>
                  <a:gd name="T11" fmla="*/ 69 h 318"/>
                  <a:gd name="T12" fmla="*/ 147 w 510"/>
                  <a:gd name="T13" fmla="*/ 95 h 318"/>
                  <a:gd name="T14" fmla="*/ 103 w 510"/>
                  <a:gd name="T15" fmla="*/ 127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8 h 318"/>
                  <a:gd name="T22" fmla="*/ 5 w 510"/>
                  <a:gd name="T23" fmla="*/ 276 h 318"/>
                  <a:gd name="T24" fmla="*/ 0 w 510"/>
                  <a:gd name="T25" fmla="*/ 318 h 318"/>
                  <a:gd name="T26" fmla="*/ 0 w 510"/>
                  <a:gd name="T27" fmla="*/ 0 h 318"/>
                  <a:gd name="T28" fmla="*/ 510 w 510"/>
                  <a:gd name="T29" fmla="*/ 0 h 3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0"/>
                    </a:lnTo>
                    <a:lnTo>
                      <a:pt x="314" y="26"/>
                    </a:lnTo>
                    <a:lnTo>
                      <a:pt x="255" y="42"/>
                    </a:lnTo>
                    <a:lnTo>
                      <a:pt x="201" y="69"/>
                    </a:lnTo>
                    <a:lnTo>
                      <a:pt x="147" y="95"/>
                    </a:lnTo>
                    <a:lnTo>
                      <a:pt x="103" y="127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8"/>
                    </a:lnTo>
                    <a:lnTo>
                      <a:pt x="5" y="276"/>
                    </a:lnTo>
                    <a:lnTo>
                      <a:pt x="0" y="318"/>
                    </a:lnTo>
                    <a:lnTo>
                      <a:pt x="0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0" name="Freeform 559"/>
              <p:cNvSpPr>
                <a:spLocks/>
              </p:cNvSpPr>
              <p:nvPr/>
            </p:nvSpPr>
            <p:spPr bwMode="auto">
              <a:xfrm>
                <a:off x="927" y="2965"/>
                <a:ext cx="510" cy="318"/>
              </a:xfrm>
              <a:custGeom>
                <a:avLst/>
                <a:gdLst>
                  <a:gd name="T0" fmla="*/ 510 w 510"/>
                  <a:gd name="T1" fmla="*/ 0 h 318"/>
                  <a:gd name="T2" fmla="*/ 442 w 510"/>
                  <a:gd name="T3" fmla="*/ 5 h 318"/>
                  <a:gd name="T4" fmla="*/ 378 w 510"/>
                  <a:gd name="T5" fmla="*/ 10 h 318"/>
                  <a:gd name="T6" fmla="*/ 314 w 510"/>
                  <a:gd name="T7" fmla="*/ 26 h 318"/>
                  <a:gd name="T8" fmla="*/ 255 w 510"/>
                  <a:gd name="T9" fmla="*/ 42 h 318"/>
                  <a:gd name="T10" fmla="*/ 201 w 510"/>
                  <a:gd name="T11" fmla="*/ 69 h 318"/>
                  <a:gd name="T12" fmla="*/ 147 w 510"/>
                  <a:gd name="T13" fmla="*/ 95 h 318"/>
                  <a:gd name="T14" fmla="*/ 103 w 510"/>
                  <a:gd name="T15" fmla="*/ 127 h 318"/>
                  <a:gd name="T16" fmla="*/ 69 w 510"/>
                  <a:gd name="T17" fmla="*/ 159 h 318"/>
                  <a:gd name="T18" fmla="*/ 40 w 510"/>
                  <a:gd name="T19" fmla="*/ 196 h 318"/>
                  <a:gd name="T20" fmla="*/ 20 w 510"/>
                  <a:gd name="T21" fmla="*/ 238 h 318"/>
                  <a:gd name="T22" fmla="*/ 5 w 510"/>
                  <a:gd name="T23" fmla="*/ 276 h 318"/>
                  <a:gd name="T24" fmla="*/ 0 w 510"/>
                  <a:gd name="T25" fmla="*/ 318 h 318"/>
                  <a:gd name="T26" fmla="*/ 15 w 510"/>
                  <a:gd name="T27" fmla="*/ 318 h 318"/>
                  <a:gd name="T28" fmla="*/ 20 w 510"/>
                  <a:gd name="T29" fmla="*/ 276 h 318"/>
                  <a:gd name="T30" fmla="*/ 35 w 510"/>
                  <a:gd name="T31" fmla="*/ 238 h 318"/>
                  <a:gd name="T32" fmla="*/ 54 w 510"/>
                  <a:gd name="T33" fmla="*/ 201 h 318"/>
                  <a:gd name="T34" fmla="*/ 84 w 510"/>
                  <a:gd name="T35" fmla="*/ 164 h 318"/>
                  <a:gd name="T36" fmla="*/ 118 w 510"/>
                  <a:gd name="T37" fmla="*/ 132 h 318"/>
                  <a:gd name="T38" fmla="*/ 162 w 510"/>
                  <a:gd name="T39" fmla="*/ 101 h 318"/>
                  <a:gd name="T40" fmla="*/ 206 w 510"/>
                  <a:gd name="T41" fmla="*/ 74 h 318"/>
                  <a:gd name="T42" fmla="*/ 260 w 510"/>
                  <a:gd name="T43" fmla="*/ 53 h 318"/>
                  <a:gd name="T44" fmla="*/ 319 w 510"/>
                  <a:gd name="T45" fmla="*/ 37 h 318"/>
                  <a:gd name="T46" fmla="*/ 383 w 510"/>
                  <a:gd name="T47" fmla="*/ 21 h 318"/>
                  <a:gd name="T48" fmla="*/ 442 w 510"/>
                  <a:gd name="T49" fmla="*/ 16 h 318"/>
                  <a:gd name="T50" fmla="*/ 510 w 510"/>
                  <a:gd name="T51" fmla="*/ 10 h 318"/>
                  <a:gd name="T52" fmla="*/ 510 w 510"/>
                  <a:gd name="T53" fmla="*/ 0 h 3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0" h="318">
                    <a:moveTo>
                      <a:pt x="510" y="0"/>
                    </a:moveTo>
                    <a:lnTo>
                      <a:pt x="442" y="5"/>
                    </a:lnTo>
                    <a:lnTo>
                      <a:pt x="378" y="10"/>
                    </a:lnTo>
                    <a:lnTo>
                      <a:pt x="314" y="26"/>
                    </a:lnTo>
                    <a:lnTo>
                      <a:pt x="255" y="42"/>
                    </a:lnTo>
                    <a:lnTo>
                      <a:pt x="201" y="69"/>
                    </a:lnTo>
                    <a:lnTo>
                      <a:pt x="147" y="95"/>
                    </a:lnTo>
                    <a:lnTo>
                      <a:pt x="103" y="127"/>
                    </a:lnTo>
                    <a:lnTo>
                      <a:pt x="69" y="159"/>
                    </a:lnTo>
                    <a:lnTo>
                      <a:pt x="40" y="196"/>
                    </a:lnTo>
                    <a:lnTo>
                      <a:pt x="20" y="238"/>
                    </a:lnTo>
                    <a:lnTo>
                      <a:pt x="5" y="276"/>
                    </a:lnTo>
                    <a:lnTo>
                      <a:pt x="0" y="318"/>
                    </a:lnTo>
                    <a:lnTo>
                      <a:pt x="15" y="318"/>
                    </a:lnTo>
                    <a:lnTo>
                      <a:pt x="20" y="276"/>
                    </a:lnTo>
                    <a:lnTo>
                      <a:pt x="35" y="238"/>
                    </a:lnTo>
                    <a:lnTo>
                      <a:pt x="54" y="201"/>
                    </a:lnTo>
                    <a:lnTo>
                      <a:pt x="84" y="164"/>
                    </a:lnTo>
                    <a:lnTo>
                      <a:pt x="118" y="132"/>
                    </a:lnTo>
                    <a:lnTo>
                      <a:pt x="162" y="101"/>
                    </a:lnTo>
                    <a:lnTo>
                      <a:pt x="206" y="74"/>
                    </a:lnTo>
                    <a:lnTo>
                      <a:pt x="260" y="53"/>
                    </a:lnTo>
                    <a:lnTo>
                      <a:pt x="319" y="37"/>
                    </a:lnTo>
                    <a:lnTo>
                      <a:pt x="383" y="21"/>
                    </a:lnTo>
                    <a:lnTo>
                      <a:pt x="442" y="16"/>
                    </a:lnTo>
                    <a:lnTo>
                      <a:pt x="510" y="1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1" name="Freeform 560"/>
              <p:cNvSpPr>
                <a:spLocks/>
              </p:cNvSpPr>
              <p:nvPr/>
            </p:nvSpPr>
            <p:spPr bwMode="auto">
              <a:xfrm>
                <a:off x="942" y="2975"/>
                <a:ext cx="495" cy="308"/>
              </a:xfrm>
              <a:custGeom>
                <a:avLst/>
                <a:gdLst>
                  <a:gd name="T0" fmla="*/ 495 w 495"/>
                  <a:gd name="T1" fmla="*/ 0 h 308"/>
                  <a:gd name="T2" fmla="*/ 427 w 495"/>
                  <a:gd name="T3" fmla="*/ 6 h 308"/>
                  <a:gd name="T4" fmla="*/ 368 w 495"/>
                  <a:gd name="T5" fmla="*/ 11 h 308"/>
                  <a:gd name="T6" fmla="*/ 304 w 495"/>
                  <a:gd name="T7" fmla="*/ 27 h 308"/>
                  <a:gd name="T8" fmla="*/ 245 w 495"/>
                  <a:gd name="T9" fmla="*/ 43 h 308"/>
                  <a:gd name="T10" fmla="*/ 191 w 495"/>
                  <a:gd name="T11" fmla="*/ 64 h 308"/>
                  <a:gd name="T12" fmla="*/ 147 w 495"/>
                  <a:gd name="T13" fmla="*/ 91 h 308"/>
                  <a:gd name="T14" fmla="*/ 103 w 495"/>
                  <a:gd name="T15" fmla="*/ 122 h 308"/>
                  <a:gd name="T16" fmla="*/ 69 w 495"/>
                  <a:gd name="T17" fmla="*/ 154 h 308"/>
                  <a:gd name="T18" fmla="*/ 39 w 495"/>
                  <a:gd name="T19" fmla="*/ 191 h 308"/>
                  <a:gd name="T20" fmla="*/ 20 w 495"/>
                  <a:gd name="T21" fmla="*/ 228 h 308"/>
                  <a:gd name="T22" fmla="*/ 5 w 495"/>
                  <a:gd name="T23" fmla="*/ 266 h 308"/>
                  <a:gd name="T24" fmla="*/ 0 w 495"/>
                  <a:gd name="T25" fmla="*/ 308 h 308"/>
                  <a:gd name="T26" fmla="*/ 15 w 495"/>
                  <a:gd name="T27" fmla="*/ 308 h 308"/>
                  <a:gd name="T28" fmla="*/ 20 w 495"/>
                  <a:gd name="T29" fmla="*/ 266 h 308"/>
                  <a:gd name="T30" fmla="*/ 34 w 495"/>
                  <a:gd name="T31" fmla="*/ 223 h 308"/>
                  <a:gd name="T32" fmla="*/ 59 w 495"/>
                  <a:gd name="T33" fmla="*/ 186 h 308"/>
                  <a:gd name="T34" fmla="*/ 93 w 495"/>
                  <a:gd name="T35" fmla="*/ 149 h 308"/>
                  <a:gd name="T36" fmla="*/ 132 w 495"/>
                  <a:gd name="T37" fmla="*/ 112 h 308"/>
                  <a:gd name="T38" fmla="*/ 181 w 495"/>
                  <a:gd name="T39" fmla="*/ 85 h 308"/>
                  <a:gd name="T40" fmla="*/ 235 w 495"/>
                  <a:gd name="T41" fmla="*/ 59 h 308"/>
                  <a:gd name="T42" fmla="*/ 294 w 495"/>
                  <a:gd name="T43" fmla="*/ 37 h 308"/>
                  <a:gd name="T44" fmla="*/ 358 w 495"/>
                  <a:gd name="T45" fmla="*/ 22 h 308"/>
                  <a:gd name="T46" fmla="*/ 427 w 495"/>
                  <a:gd name="T47" fmla="*/ 11 h 308"/>
                  <a:gd name="T48" fmla="*/ 495 w 495"/>
                  <a:gd name="T49" fmla="*/ 11 h 308"/>
                  <a:gd name="T50" fmla="*/ 495 w 495"/>
                  <a:gd name="T51" fmla="*/ 0 h 30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95" h="308">
                    <a:moveTo>
                      <a:pt x="495" y="0"/>
                    </a:moveTo>
                    <a:lnTo>
                      <a:pt x="427" y="6"/>
                    </a:lnTo>
                    <a:lnTo>
                      <a:pt x="368" y="11"/>
                    </a:lnTo>
                    <a:lnTo>
                      <a:pt x="304" y="27"/>
                    </a:lnTo>
                    <a:lnTo>
                      <a:pt x="245" y="43"/>
                    </a:lnTo>
                    <a:lnTo>
                      <a:pt x="191" y="64"/>
                    </a:lnTo>
                    <a:lnTo>
                      <a:pt x="147" y="91"/>
                    </a:lnTo>
                    <a:lnTo>
                      <a:pt x="103" y="122"/>
                    </a:lnTo>
                    <a:lnTo>
                      <a:pt x="69" y="154"/>
                    </a:lnTo>
                    <a:lnTo>
                      <a:pt x="39" y="191"/>
                    </a:lnTo>
                    <a:lnTo>
                      <a:pt x="20" y="228"/>
                    </a:lnTo>
                    <a:lnTo>
                      <a:pt x="5" y="266"/>
                    </a:lnTo>
                    <a:lnTo>
                      <a:pt x="0" y="308"/>
                    </a:lnTo>
                    <a:lnTo>
                      <a:pt x="15" y="308"/>
                    </a:lnTo>
                    <a:lnTo>
                      <a:pt x="20" y="266"/>
                    </a:lnTo>
                    <a:lnTo>
                      <a:pt x="34" y="223"/>
                    </a:lnTo>
                    <a:lnTo>
                      <a:pt x="59" y="186"/>
                    </a:lnTo>
                    <a:lnTo>
                      <a:pt x="93" y="149"/>
                    </a:lnTo>
                    <a:lnTo>
                      <a:pt x="132" y="112"/>
                    </a:lnTo>
                    <a:lnTo>
                      <a:pt x="181" y="85"/>
                    </a:lnTo>
                    <a:lnTo>
                      <a:pt x="235" y="59"/>
                    </a:lnTo>
                    <a:lnTo>
                      <a:pt x="294" y="37"/>
                    </a:lnTo>
                    <a:lnTo>
                      <a:pt x="358" y="22"/>
                    </a:lnTo>
                    <a:lnTo>
                      <a:pt x="427" y="11"/>
                    </a:lnTo>
                    <a:lnTo>
                      <a:pt x="495" y="11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C5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2" name="Freeform 561"/>
              <p:cNvSpPr>
                <a:spLocks/>
              </p:cNvSpPr>
              <p:nvPr/>
            </p:nvSpPr>
            <p:spPr bwMode="auto">
              <a:xfrm>
                <a:off x="957" y="2986"/>
                <a:ext cx="480" cy="297"/>
              </a:xfrm>
              <a:custGeom>
                <a:avLst/>
                <a:gdLst>
                  <a:gd name="T0" fmla="*/ 480 w 480"/>
                  <a:gd name="T1" fmla="*/ 0 h 297"/>
                  <a:gd name="T2" fmla="*/ 412 w 480"/>
                  <a:gd name="T3" fmla="*/ 0 h 297"/>
                  <a:gd name="T4" fmla="*/ 343 w 480"/>
                  <a:gd name="T5" fmla="*/ 11 h 297"/>
                  <a:gd name="T6" fmla="*/ 279 w 480"/>
                  <a:gd name="T7" fmla="*/ 26 h 297"/>
                  <a:gd name="T8" fmla="*/ 220 w 480"/>
                  <a:gd name="T9" fmla="*/ 48 h 297"/>
                  <a:gd name="T10" fmla="*/ 166 w 480"/>
                  <a:gd name="T11" fmla="*/ 74 h 297"/>
                  <a:gd name="T12" fmla="*/ 117 w 480"/>
                  <a:gd name="T13" fmla="*/ 101 h 297"/>
                  <a:gd name="T14" fmla="*/ 78 w 480"/>
                  <a:gd name="T15" fmla="*/ 138 h 297"/>
                  <a:gd name="T16" fmla="*/ 44 w 480"/>
                  <a:gd name="T17" fmla="*/ 175 h 297"/>
                  <a:gd name="T18" fmla="*/ 19 w 480"/>
                  <a:gd name="T19" fmla="*/ 212 h 297"/>
                  <a:gd name="T20" fmla="*/ 5 w 480"/>
                  <a:gd name="T21" fmla="*/ 255 h 297"/>
                  <a:gd name="T22" fmla="*/ 0 w 480"/>
                  <a:gd name="T23" fmla="*/ 297 h 297"/>
                  <a:gd name="T24" fmla="*/ 15 w 480"/>
                  <a:gd name="T25" fmla="*/ 297 h 297"/>
                  <a:gd name="T26" fmla="*/ 19 w 480"/>
                  <a:gd name="T27" fmla="*/ 255 h 297"/>
                  <a:gd name="T28" fmla="*/ 34 w 480"/>
                  <a:gd name="T29" fmla="*/ 217 h 297"/>
                  <a:gd name="T30" fmla="*/ 59 w 480"/>
                  <a:gd name="T31" fmla="*/ 175 h 297"/>
                  <a:gd name="T32" fmla="*/ 88 w 480"/>
                  <a:gd name="T33" fmla="*/ 143 h 297"/>
                  <a:gd name="T34" fmla="*/ 127 w 480"/>
                  <a:gd name="T35" fmla="*/ 106 h 297"/>
                  <a:gd name="T36" fmla="*/ 176 w 480"/>
                  <a:gd name="T37" fmla="*/ 80 h 297"/>
                  <a:gd name="T38" fmla="*/ 230 w 480"/>
                  <a:gd name="T39" fmla="*/ 53 h 297"/>
                  <a:gd name="T40" fmla="*/ 284 w 480"/>
                  <a:gd name="T41" fmla="*/ 37 h 297"/>
                  <a:gd name="T42" fmla="*/ 348 w 480"/>
                  <a:gd name="T43" fmla="*/ 21 h 297"/>
                  <a:gd name="T44" fmla="*/ 412 w 480"/>
                  <a:gd name="T45" fmla="*/ 11 h 297"/>
                  <a:gd name="T46" fmla="*/ 480 w 480"/>
                  <a:gd name="T47" fmla="*/ 11 h 297"/>
                  <a:gd name="T48" fmla="*/ 480 w 480"/>
                  <a:gd name="T49" fmla="*/ 0 h 29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80" h="297">
                    <a:moveTo>
                      <a:pt x="480" y="0"/>
                    </a:moveTo>
                    <a:lnTo>
                      <a:pt x="412" y="0"/>
                    </a:lnTo>
                    <a:lnTo>
                      <a:pt x="343" y="11"/>
                    </a:lnTo>
                    <a:lnTo>
                      <a:pt x="279" y="26"/>
                    </a:lnTo>
                    <a:lnTo>
                      <a:pt x="220" y="48"/>
                    </a:lnTo>
                    <a:lnTo>
                      <a:pt x="166" y="74"/>
                    </a:lnTo>
                    <a:lnTo>
                      <a:pt x="117" y="101"/>
                    </a:lnTo>
                    <a:lnTo>
                      <a:pt x="78" y="138"/>
                    </a:lnTo>
                    <a:lnTo>
                      <a:pt x="44" y="175"/>
                    </a:lnTo>
                    <a:lnTo>
                      <a:pt x="19" y="212"/>
                    </a:lnTo>
                    <a:lnTo>
                      <a:pt x="5" y="255"/>
                    </a:lnTo>
                    <a:lnTo>
                      <a:pt x="0" y="297"/>
                    </a:lnTo>
                    <a:lnTo>
                      <a:pt x="15" y="297"/>
                    </a:lnTo>
                    <a:lnTo>
                      <a:pt x="19" y="255"/>
                    </a:lnTo>
                    <a:lnTo>
                      <a:pt x="34" y="217"/>
                    </a:lnTo>
                    <a:lnTo>
                      <a:pt x="59" y="175"/>
                    </a:lnTo>
                    <a:lnTo>
                      <a:pt x="88" y="143"/>
                    </a:lnTo>
                    <a:lnTo>
                      <a:pt x="127" y="106"/>
                    </a:lnTo>
                    <a:lnTo>
                      <a:pt x="176" y="80"/>
                    </a:lnTo>
                    <a:lnTo>
                      <a:pt x="230" y="53"/>
                    </a:lnTo>
                    <a:lnTo>
                      <a:pt x="284" y="37"/>
                    </a:lnTo>
                    <a:lnTo>
                      <a:pt x="348" y="21"/>
                    </a:lnTo>
                    <a:lnTo>
                      <a:pt x="412" y="11"/>
                    </a:lnTo>
                    <a:lnTo>
                      <a:pt x="480" y="11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B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3" name="Freeform 562"/>
              <p:cNvSpPr>
                <a:spLocks/>
              </p:cNvSpPr>
              <p:nvPr/>
            </p:nvSpPr>
            <p:spPr bwMode="auto">
              <a:xfrm>
                <a:off x="972" y="2997"/>
                <a:ext cx="465" cy="286"/>
              </a:xfrm>
              <a:custGeom>
                <a:avLst/>
                <a:gdLst>
                  <a:gd name="T0" fmla="*/ 465 w 465"/>
                  <a:gd name="T1" fmla="*/ 0 h 286"/>
                  <a:gd name="T2" fmla="*/ 397 w 465"/>
                  <a:gd name="T3" fmla="*/ 0 h 286"/>
                  <a:gd name="T4" fmla="*/ 333 w 465"/>
                  <a:gd name="T5" fmla="*/ 10 h 286"/>
                  <a:gd name="T6" fmla="*/ 269 w 465"/>
                  <a:gd name="T7" fmla="*/ 26 h 286"/>
                  <a:gd name="T8" fmla="*/ 215 w 465"/>
                  <a:gd name="T9" fmla="*/ 42 h 286"/>
                  <a:gd name="T10" fmla="*/ 161 w 465"/>
                  <a:gd name="T11" fmla="*/ 69 h 286"/>
                  <a:gd name="T12" fmla="*/ 112 w 465"/>
                  <a:gd name="T13" fmla="*/ 95 h 286"/>
                  <a:gd name="T14" fmla="*/ 73 w 465"/>
                  <a:gd name="T15" fmla="*/ 132 h 286"/>
                  <a:gd name="T16" fmla="*/ 44 w 465"/>
                  <a:gd name="T17" fmla="*/ 164 h 286"/>
                  <a:gd name="T18" fmla="*/ 19 w 465"/>
                  <a:gd name="T19" fmla="*/ 206 h 286"/>
                  <a:gd name="T20" fmla="*/ 4 w 465"/>
                  <a:gd name="T21" fmla="*/ 244 h 286"/>
                  <a:gd name="T22" fmla="*/ 0 w 465"/>
                  <a:gd name="T23" fmla="*/ 286 h 286"/>
                  <a:gd name="T24" fmla="*/ 14 w 465"/>
                  <a:gd name="T25" fmla="*/ 286 h 286"/>
                  <a:gd name="T26" fmla="*/ 19 w 465"/>
                  <a:gd name="T27" fmla="*/ 249 h 286"/>
                  <a:gd name="T28" fmla="*/ 34 w 465"/>
                  <a:gd name="T29" fmla="*/ 206 h 286"/>
                  <a:gd name="T30" fmla="*/ 58 w 465"/>
                  <a:gd name="T31" fmla="*/ 169 h 286"/>
                  <a:gd name="T32" fmla="*/ 88 w 465"/>
                  <a:gd name="T33" fmla="*/ 137 h 286"/>
                  <a:gd name="T34" fmla="*/ 127 w 465"/>
                  <a:gd name="T35" fmla="*/ 106 h 286"/>
                  <a:gd name="T36" fmla="*/ 171 w 465"/>
                  <a:gd name="T37" fmla="*/ 74 h 286"/>
                  <a:gd name="T38" fmla="*/ 220 w 465"/>
                  <a:gd name="T39" fmla="*/ 53 h 286"/>
                  <a:gd name="T40" fmla="*/ 279 w 465"/>
                  <a:gd name="T41" fmla="*/ 31 h 286"/>
                  <a:gd name="T42" fmla="*/ 338 w 465"/>
                  <a:gd name="T43" fmla="*/ 21 h 286"/>
                  <a:gd name="T44" fmla="*/ 401 w 465"/>
                  <a:gd name="T45" fmla="*/ 10 h 286"/>
                  <a:gd name="T46" fmla="*/ 465 w 465"/>
                  <a:gd name="T47" fmla="*/ 5 h 286"/>
                  <a:gd name="T48" fmla="*/ 465 w 465"/>
                  <a:gd name="T49" fmla="*/ 0 h 28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5" h="286">
                    <a:moveTo>
                      <a:pt x="465" y="0"/>
                    </a:moveTo>
                    <a:lnTo>
                      <a:pt x="397" y="0"/>
                    </a:lnTo>
                    <a:lnTo>
                      <a:pt x="333" y="10"/>
                    </a:lnTo>
                    <a:lnTo>
                      <a:pt x="269" y="26"/>
                    </a:lnTo>
                    <a:lnTo>
                      <a:pt x="215" y="42"/>
                    </a:lnTo>
                    <a:lnTo>
                      <a:pt x="161" y="69"/>
                    </a:lnTo>
                    <a:lnTo>
                      <a:pt x="112" y="95"/>
                    </a:lnTo>
                    <a:lnTo>
                      <a:pt x="73" y="132"/>
                    </a:lnTo>
                    <a:lnTo>
                      <a:pt x="44" y="164"/>
                    </a:lnTo>
                    <a:lnTo>
                      <a:pt x="19" y="206"/>
                    </a:lnTo>
                    <a:lnTo>
                      <a:pt x="4" y="244"/>
                    </a:lnTo>
                    <a:lnTo>
                      <a:pt x="0" y="286"/>
                    </a:lnTo>
                    <a:lnTo>
                      <a:pt x="14" y="286"/>
                    </a:lnTo>
                    <a:lnTo>
                      <a:pt x="19" y="249"/>
                    </a:lnTo>
                    <a:lnTo>
                      <a:pt x="34" y="206"/>
                    </a:lnTo>
                    <a:lnTo>
                      <a:pt x="58" y="169"/>
                    </a:lnTo>
                    <a:lnTo>
                      <a:pt x="88" y="137"/>
                    </a:lnTo>
                    <a:lnTo>
                      <a:pt x="127" y="106"/>
                    </a:lnTo>
                    <a:lnTo>
                      <a:pt x="171" y="74"/>
                    </a:lnTo>
                    <a:lnTo>
                      <a:pt x="220" y="53"/>
                    </a:lnTo>
                    <a:lnTo>
                      <a:pt x="279" y="31"/>
                    </a:lnTo>
                    <a:lnTo>
                      <a:pt x="338" y="21"/>
                    </a:lnTo>
                    <a:lnTo>
                      <a:pt x="401" y="10"/>
                    </a:lnTo>
                    <a:lnTo>
                      <a:pt x="465" y="5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B9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4" name="Freeform 563"/>
              <p:cNvSpPr>
                <a:spLocks/>
              </p:cNvSpPr>
              <p:nvPr/>
            </p:nvSpPr>
            <p:spPr bwMode="auto">
              <a:xfrm>
                <a:off x="986" y="3002"/>
                <a:ext cx="451" cy="281"/>
              </a:xfrm>
              <a:custGeom>
                <a:avLst/>
                <a:gdLst>
                  <a:gd name="T0" fmla="*/ 451 w 451"/>
                  <a:gd name="T1" fmla="*/ 0 h 281"/>
                  <a:gd name="T2" fmla="*/ 387 w 451"/>
                  <a:gd name="T3" fmla="*/ 5 h 281"/>
                  <a:gd name="T4" fmla="*/ 324 w 451"/>
                  <a:gd name="T5" fmla="*/ 16 h 281"/>
                  <a:gd name="T6" fmla="*/ 265 w 451"/>
                  <a:gd name="T7" fmla="*/ 26 h 281"/>
                  <a:gd name="T8" fmla="*/ 206 w 451"/>
                  <a:gd name="T9" fmla="*/ 48 h 281"/>
                  <a:gd name="T10" fmla="*/ 157 w 451"/>
                  <a:gd name="T11" fmla="*/ 69 h 281"/>
                  <a:gd name="T12" fmla="*/ 113 w 451"/>
                  <a:gd name="T13" fmla="*/ 101 h 281"/>
                  <a:gd name="T14" fmla="*/ 74 w 451"/>
                  <a:gd name="T15" fmla="*/ 132 h 281"/>
                  <a:gd name="T16" fmla="*/ 44 w 451"/>
                  <a:gd name="T17" fmla="*/ 164 h 281"/>
                  <a:gd name="T18" fmla="*/ 20 w 451"/>
                  <a:gd name="T19" fmla="*/ 201 h 281"/>
                  <a:gd name="T20" fmla="*/ 5 w 451"/>
                  <a:gd name="T21" fmla="*/ 244 h 281"/>
                  <a:gd name="T22" fmla="*/ 0 w 451"/>
                  <a:gd name="T23" fmla="*/ 281 h 281"/>
                  <a:gd name="T24" fmla="*/ 15 w 451"/>
                  <a:gd name="T25" fmla="*/ 281 h 281"/>
                  <a:gd name="T26" fmla="*/ 20 w 451"/>
                  <a:gd name="T27" fmla="*/ 244 h 281"/>
                  <a:gd name="T28" fmla="*/ 35 w 451"/>
                  <a:gd name="T29" fmla="*/ 207 h 281"/>
                  <a:gd name="T30" fmla="*/ 54 w 451"/>
                  <a:gd name="T31" fmla="*/ 170 h 281"/>
                  <a:gd name="T32" fmla="*/ 84 w 451"/>
                  <a:gd name="T33" fmla="*/ 138 h 281"/>
                  <a:gd name="T34" fmla="*/ 123 w 451"/>
                  <a:gd name="T35" fmla="*/ 106 h 281"/>
                  <a:gd name="T36" fmla="*/ 167 w 451"/>
                  <a:gd name="T37" fmla="*/ 79 h 281"/>
                  <a:gd name="T38" fmla="*/ 216 w 451"/>
                  <a:gd name="T39" fmla="*/ 53 h 281"/>
                  <a:gd name="T40" fmla="*/ 270 w 451"/>
                  <a:gd name="T41" fmla="*/ 37 h 281"/>
                  <a:gd name="T42" fmla="*/ 329 w 451"/>
                  <a:gd name="T43" fmla="*/ 21 h 281"/>
                  <a:gd name="T44" fmla="*/ 387 w 451"/>
                  <a:gd name="T45" fmla="*/ 16 h 281"/>
                  <a:gd name="T46" fmla="*/ 451 w 451"/>
                  <a:gd name="T47" fmla="*/ 10 h 281"/>
                  <a:gd name="T48" fmla="*/ 451 w 451"/>
                  <a:gd name="T49" fmla="*/ 0 h 28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1" h="281">
                    <a:moveTo>
                      <a:pt x="451" y="0"/>
                    </a:moveTo>
                    <a:lnTo>
                      <a:pt x="387" y="5"/>
                    </a:lnTo>
                    <a:lnTo>
                      <a:pt x="324" y="16"/>
                    </a:lnTo>
                    <a:lnTo>
                      <a:pt x="265" y="26"/>
                    </a:lnTo>
                    <a:lnTo>
                      <a:pt x="206" y="48"/>
                    </a:lnTo>
                    <a:lnTo>
                      <a:pt x="157" y="69"/>
                    </a:lnTo>
                    <a:lnTo>
                      <a:pt x="113" y="101"/>
                    </a:lnTo>
                    <a:lnTo>
                      <a:pt x="74" y="132"/>
                    </a:lnTo>
                    <a:lnTo>
                      <a:pt x="44" y="164"/>
                    </a:lnTo>
                    <a:lnTo>
                      <a:pt x="20" y="201"/>
                    </a:lnTo>
                    <a:lnTo>
                      <a:pt x="5" y="244"/>
                    </a:lnTo>
                    <a:lnTo>
                      <a:pt x="0" y="281"/>
                    </a:lnTo>
                    <a:lnTo>
                      <a:pt x="15" y="281"/>
                    </a:lnTo>
                    <a:lnTo>
                      <a:pt x="20" y="244"/>
                    </a:lnTo>
                    <a:lnTo>
                      <a:pt x="35" y="207"/>
                    </a:lnTo>
                    <a:lnTo>
                      <a:pt x="54" y="170"/>
                    </a:lnTo>
                    <a:lnTo>
                      <a:pt x="84" y="138"/>
                    </a:lnTo>
                    <a:lnTo>
                      <a:pt x="123" y="106"/>
                    </a:lnTo>
                    <a:lnTo>
                      <a:pt x="167" y="79"/>
                    </a:lnTo>
                    <a:lnTo>
                      <a:pt x="216" y="53"/>
                    </a:lnTo>
                    <a:lnTo>
                      <a:pt x="270" y="37"/>
                    </a:lnTo>
                    <a:lnTo>
                      <a:pt x="329" y="21"/>
                    </a:lnTo>
                    <a:lnTo>
                      <a:pt x="387" y="16"/>
                    </a:lnTo>
                    <a:lnTo>
                      <a:pt x="451" y="10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2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5" name="Freeform 564"/>
              <p:cNvSpPr>
                <a:spLocks/>
              </p:cNvSpPr>
              <p:nvPr/>
            </p:nvSpPr>
            <p:spPr bwMode="auto">
              <a:xfrm>
                <a:off x="1001" y="3012"/>
                <a:ext cx="436" cy="271"/>
              </a:xfrm>
              <a:custGeom>
                <a:avLst/>
                <a:gdLst>
                  <a:gd name="T0" fmla="*/ 436 w 436"/>
                  <a:gd name="T1" fmla="*/ 0 h 271"/>
                  <a:gd name="T2" fmla="*/ 372 w 436"/>
                  <a:gd name="T3" fmla="*/ 6 h 271"/>
                  <a:gd name="T4" fmla="*/ 314 w 436"/>
                  <a:gd name="T5" fmla="*/ 11 h 271"/>
                  <a:gd name="T6" fmla="*/ 255 w 436"/>
                  <a:gd name="T7" fmla="*/ 27 h 271"/>
                  <a:gd name="T8" fmla="*/ 201 w 436"/>
                  <a:gd name="T9" fmla="*/ 43 h 271"/>
                  <a:gd name="T10" fmla="*/ 152 w 436"/>
                  <a:gd name="T11" fmla="*/ 69 h 271"/>
                  <a:gd name="T12" fmla="*/ 108 w 436"/>
                  <a:gd name="T13" fmla="*/ 96 h 271"/>
                  <a:gd name="T14" fmla="*/ 69 w 436"/>
                  <a:gd name="T15" fmla="*/ 128 h 271"/>
                  <a:gd name="T16" fmla="*/ 39 w 436"/>
                  <a:gd name="T17" fmla="*/ 160 h 271"/>
                  <a:gd name="T18" fmla="*/ 20 w 436"/>
                  <a:gd name="T19" fmla="*/ 197 h 271"/>
                  <a:gd name="T20" fmla="*/ 5 w 436"/>
                  <a:gd name="T21" fmla="*/ 234 h 271"/>
                  <a:gd name="T22" fmla="*/ 0 w 436"/>
                  <a:gd name="T23" fmla="*/ 271 h 271"/>
                  <a:gd name="T24" fmla="*/ 15 w 436"/>
                  <a:gd name="T25" fmla="*/ 271 h 271"/>
                  <a:gd name="T26" fmla="*/ 20 w 436"/>
                  <a:gd name="T27" fmla="*/ 234 h 271"/>
                  <a:gd name="T28" fmla="*/ 34 w 436"/>
                  <a:gd name="T29" fmla="*/ 197 h 271"/>
                  <a:gd name="T30" fmla="*/ 54 w 436"/>
                  <a:gd name="T31" fmla="*/ 165 h 271"/>
                  <a:gd name="T32" fmla="*/ 83 w 436"/>
                  <a:gd name="T33" fmla="*/ 128 h 271"/>
                  <a:gd name="T34" fmla="*/ 118 w 436"/>
                  <a:gd name="T35" fmla="*/ 101 h 271"/>
                  <a:gd name="T36" fmla="*/ 162 w 436"/>
                  <a:gd name="T37" fmla="*/ 75 h 271"/>
                  <a:gd name="T38" fmla="*/ 206 w 436"/>
                  <a:gd name="T39" fmla="*/ 54 h 271"/>
                  <a:gd name="T40" fmla="*/ 260 w 436"/>
                  <a:gd name="T41" fmla="*/ 32 h 271"/>
                  <a:gd name="T42" fmla="*/ 319 w 436"/>
                  <a:gd name="T43" fmla="*/ 22 h 271"/>
                  <a:gd name="T44" fmla="*/ 372 w 436"/>
                  <a:gd name="T45" fmla="*/ 11 h 271"/>
                  <a:gd name="T46" fmla="*/ 436 w 436"/>
                  <a:gd name="T47" fmla="*/ 11 h 271"/>
                  <a:gd name="T48" fmla="*/ 436 w 436"/>
                  <a:gd name="T49" fmla="*/ 0 h 2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36" h="271">
                    <a:moveTo>
                      <a:pt x="436" y="0"/>
                    </a:moveTo>
                    <a:lnTo>
                      <a:pt x="372" y="6"/>
                    </a:lnTo>
                    <a:lnTo>
                      <a:pt x="314" y="11"/>
                    </a:lnTo>
                    <a:lnTo>
                      <a:pt x="255" y="27"/>
                    </a:lnTo>
                    <a:lnTo>
                      <a:pt x="201" y="43"/>
                    </a:lnTo>
                    <a:lnTo>
                      <a:pt x="152" y="69"/>
                    </a:lnTo>
                    <a:lnTo>
                      <a:pt x="108" y="96"/>
                    </a:lnTo>
                    <a:lnTo>
                      <a:pt x="69" y="128"/>
                    </a:lnTo>
                    <a:lnTo>
                      <a:pt x="39" y="160"/>
                    </a:lnTo>
                    <a:lnTo>
                      <a:pt x="20" y="197"/>
                    </a:lnTo>
                    <a:lnTo>
                      <a:pt x="5" y="234"/>
                    </a:lnTo>
                    <a:lnTo>
                      <a:pt x="0" y="271"/>
                    </a:lnTo>
                    <a:lnTo>
                      <a:pt x="15" y="271"/>
                    </a:lnTo>
                    <a:lnTo>
                      <a:pt x="20" y="234"/>
                    </a:lnTo>
                    <a:lnTo>
                      <a:pt x="34" y="197"/>
                    </a:lnTo>
                    <a:lnTo>
                      <a:pt x="54" y="165"/>
                    </a:lnTo>
                    <a:lnTo>
                      <a:pt x="83" y="128"/>
                    </a:lnTo>
                    <a:lnTo>
                      <a:pt x="118" y="101"/>
                    </a:lnTo>
                    <a:lnTo>
                      <a:pt x="162" y="75"/>
                    </a:lnTo>
                    <a:lnTo>
                      <a:pt x="206" y="54"/>
                    </a:lnTo>
                    <a:lnTo>
                      <a:pt x="260" y="32"/>
                    </a:lnTo>
                    <a:lnTo>
                      <a:pt x="319" y="22"/>
                    </a:lnTo>
                    <a:lnTo>
                      <a:pt x="372" y="11"/>
                    </a:lnTo>
                    <a:lnTo>
                      <a:pt x="436" y="11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rgbClr val="AB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6" name="Freeform 565"/>
              <p:cNvSpPr>
                <a:spLocks/>
              </p:cNvSpPr>
              <p:nvPr/>
            </p:nvSpPr>
            <p:spPr bwMode="auto">
              <a:xfrm>
                <a:off x="1016" y="3023"/>
                <a:ext cx="421" cy="260"/>
              </a:xfrm>
              <a:custGeom>
                <a:avLst/>
                <a:gdLst>
                  <a:gd name="T0" fmla="*/ 421 w 421"/>
                  <a:gd name="T1" fmla="*/ 0 h 260"/>
                  <a:gd name="T2" fmla="*/ 357 w 421"/>
                  <a:gd name="T3" fmla="*/ 0 h 260"/>
                  <a:gd name="T4" fmla="*/ 304 w 421"/>
                  <a:gd name="T5" fmla="*/ 11 h 260"/>
                  <a:gd name="T6" fmla="*/ 245 w 421"/>
                  <a:gd name="T7" fmla="*/ 21 h 260"/>
                  <a:gd name="T8" fmla="*/ 191 w 421"/>
                  <a:gd name="T9" fmla="*/ 43 h 260"/>
                  <a:gd name="T10" fmla="*/ 147 w 421"/>
                  <a:gd name="T11" fmla="*/ 64 h 260"/>
                  <a:gd name="T12" fmla="*/ 103 w 421"/>
                  <a:gd name="T13" fmla="*/ 90 h 260"/>
                  <a:gd name="T14" fmla="*/ 68 w 421"/>
                  <a:gd name="T15" fmla="*/ 117 h 260"/>
                  <a:gd name="T16" fmla="*/ 39 w 421"/>
                  <a:gd name="T17" fmla="*/ 154 h 260"/>
                  <a:gd name="T18" fmla="*/ 19 w 421"/>
                  <a:gd name="T19" fmla="*/ 186 h 260"/>
                  <a:gd name="T20" fmla="*/ 5 w 421"/>
                  <a:gd name="T21" fmla="*/ 223 h 260"/>
                  <a:gd name="T22" fmla="*/ 0 w 421"/>
                  <a:gd name="T23" fmla="*/ 260 h 260"/>
                  <a:gd name="T24" fmla="*/ 14 w 421"/>
                  <a:gd name="T25" fmla="*/ 260 h 260"/>
                  <a:gd name="T26" fmla="*/ 19 w 421"/>
                  <a:gd name="T27" fmla="*/ 223 h 260"/>
                  <a:gd name="T28" fmla="*/ 34 w 421"/>
                  <a:gd name="T29" fmla="*/ 191 h 260"/>
                  <a:gd name="T30" fmla="*/ 54 w 421"/>
                  <a:gd name="T31" fmla="*/ 154 h 260"/>
                  <a:gd name="T32" fmla="*/ 78 w 421"/>
                  <a:gd name="T33" fmla="*/ 122 h 260"/>
                  <a:gd name="T34" fmla="*/ 112 w 421"/>
                  <a:gd name="T35" fmla="*/ 96 h 260"/>
                  <a:gd name="T36" fmla="*/ 156 w 421"/>
                  <a:gd name="T37" fmla="*/ 69 h 260"/>
                  <a:gd name="T38" fmla="*/ 201 w 421"/>
                  <a:gd name="T39" fmla="*/ 48 h 260"/>
                  <a:gd name="T40" fmla="*/ 250 w 421"/>
                  <a:gd name="T41" fmla="*/ 32 h 260"/>
                  <a:gd name="T42" fmla="*/ 304 w 421"/>
                  <a:gd name="T43" fmla="*/ 21 h 260"/>
                  <a:gd name="T44" fmla="*/ 362 w 421"/>
                  <a:gd name="T45" fmla="*/ 11 h 260"/>
                  <a:gd name="T46" fmla="*/ 421 w 421"/>
                  <a:gd name="T47" fmla="*/ 11 h 260"/>
                  <a:gd name="T48" fmla="*/ 421 w 421"/>
                  <a:gd name="T49" fmla="*/ 0 h 2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1" h="260">
                    <a:moveTo>
                      <a:pt x="421" y="0"/>
                    </a:moveTo>
                    <a:lnTo>
                      <a:pt x="357" y="0"/>
                    </a:lnTo>
                    <a:lnTo>
                      <a:pt x="304" y="11"/>
                    </a:lnTo>
                    <a:lnTo>
                      <a:pt x="245" y="21"/>
                    </a:lnTo>
                    <a:lnTo>
                      <a:pt x="191" y="43"/>
                    </a:lnTo>
                    <a:lnTo>
                      <a:pt x="147" y="64"/>
                    </a:lnTo>
                    <a:lnTo>
                      <a:pt x="103" y="90"/>
                    </a:lnTo>
                    <a:lnTo>
                      <a:pt x="68" y="117"/>
                    </a:lnTo>
                    <a:lnTo>
                      <a:pt x="39" y="154"/>
                    </a:lnTo>
                    <a:lnTo>
                      <a:pt x="19" y="186"/>
                    </a:lnTo>
                    <a:lnTo>
                      <a:pt x="5" y="223"/>
                    </a:lnTo>
                    <a:lnTo>
                      <a:pt x="0" y="260"/>
                    </a:lnTo>
                    <a:lnTo>
                      <a:pt x="14" y="260"/>
                    </a:lnTo>
                    <a:lnTo>
                      <a:pt x="19" y="223"/>
                    </a:lnTo>
                    <a:lnTo>
                      <a:pt x="34" y="191"/>
                    </a:lnTo>
                    <a:lnTo>
                      <a:pt x="54" y="154"/>
                    </a:lnTo>
                    <a:lnTo>
                      <a:pt x="78" y="122"/>
                    </a:lnTo>
                    <a:lnTo>
                      <a:pt x="112" y="96"/>
                    </a:lnTo>
                    <a:lnTo>
                      <a:pt x="156" y="69"/>
                    </a:lnTo>
                    <a:lnTo>
                      <a:pt x="201" y="48"/>
                    </a:lnTo>
                    <a:lnTo>
                      <a:pt x="250" y="32"/>
                    </a:lnTo>
                    <a:lnTo>
                      <a:pt x="304" y="21"/>
                    </a:lnTo>
                    <a:lnTo>
                      <a:pt x="362" y="11"/>
                    </a:lnTo>
                    <a:lnTo>
                      <a:pt x="421" y="1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rgbClr val="A4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7" name="Freeform 566"/>
              <p:cNvSpPr>
                <a:spLocks/>
              </p:cNvSpPr>
              <p:nvPr/>
            </p:nvSpPr>
            <p:spPr bwMode="auto">
              <a:xfrm>
                <a:off x="1030" y="3034"/>
                <a:ext cx="407" cy="249"/>
              </a:xfrm>
              <a:custGeom>
                <a:avLst/>
                <a:gdLst>
                  <a:gd name="T0" fmla="*/ 407 w 407"/>
                  <a:gd name="T1" fmla="*/ 0 h 249"/>
                  <a:gd name="T2" fmla="*/ 348 w 407"/>
                  <a:gd name="T3" fmla="*/ 0 h 249"/>
                  <a:gd name="T4" fmla="*/ 290 w 407"/>
                  <a:gd name="T5" fmla="*/ 10 h 249"/>
                  <a:gd name="T6" fmla="*/ 236 w 407"/>
                  <a:gd name="T7" fmla="*/ 21 h 249"/>
                  <a:gd name="T8" fmla="*/ 187 w 407"/>
                  <a:gd name="T9" fmla="*/ 37 h 249"/>
                  <a:gd name="T10" fmla="*/ 142 w 407"/>
                  <a:gd name="T11" fmla="*/ 58 h 249"/>
                  <a:gd name="T12" fmla="*/ 98 w 407"/>
                  <a:gd name="T13" fmla="*/ 85 h 249"/>
                  <a:gd name="T14" fmla="*/ 64 w 407"/>
                  <a:gd name="T15" fmla="*/ 111 h 249"/>
                  <a:gd name="T16" fmla="*/ 40 w 407"/>
                  <a:gd name="T17" fmla="*/ 143 h 249"/>
                  <a:gd name="T18" fmla="*/ 20 w 407"/>
                  <a:gd name="T19" fmla="*/ 180 h 249"/>
                  <a:gd name="T20" fmla="*/ 5 w 407"/>
                  <a:gd name="T21" fmla="*/ 212 h 249"/>
                  <a:gd name="T22" fmla="*/ 0 w 407"/>
                  <a:gd name="T23" fmla="*/ 249 h 249"/>
                  <a:gd name="T24" fmla="*/ 15 w 407"/>
                  <a:gd name="T25" fmla="*/ 249 h 249"/>
                  <a:gd name="T26" fmla="*/ 20 w 407"/>
                  <a:gd name="T27" fmla="*/ 212 h 249"/>
                  <a:gd name="T28" fmla="*/ 35 w 407"/>
                  <a:gd name="T29" fmla="*/ 175 h 249"/>
                  <a:gd name="T30" fmla="*/ 59 w 407"/>
                  <a:gd name="T31" fmla="*/ 138 h 249"/>
                  <a:gd name="T32" fmla="*/ 93 w 407"/>
                  <a:gd name="T33" fmla="*/ 106 h 249"/>
                  <a:gd name="T34" fmla="*/ 133 w 407"/>
                  <a:gd name="T35" fmla="*/ 79 h 249"/>
                  <a:gd name="T36" fmla="*/ 177 w 407"/>
                  <a:gd name="T37" fmla="*/ 53 h 249"/>
                  <a:gd name="T38" fmla="*/ 231 w 407"/>
                  <a:gd name="T39" fmla="*/ 32 h 249"/>
                  <a:gd name="T40" fmla="*/ 285 w 407"/>
                  <a:gd name="T41" fmla="*/ 21 h 249"/>
                  <a:gd name="T42" fmla="*/ 343 w 407"/>
                  <a:gd name="T43" fmla="*/ 10 h 249"/>
                  <a:gd name="T44" fmla="*/ 407 w 407"/>
                  <a:gd name="T45" fmla="*/ 5 h 249"/>
                  <a:gd name="T46" fmla="*/ 407 w 407"/>
                  <a:gd name="T47" fmla="*/ 0 h 24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07" h="249">
                    <a:moveTo>
                      <a:pt x="407" y="0"/>
                    </a:moveTo>
                    <a:lnTo>
                      <a:pt x="348" y="0"/>
                    </a:lnTo>
                    <a:lnTo>
                      <a:pt x="290" y="10"/>
                    </a:lnTo>
                    <a:lnTo>
                      <a:pt x="236" y="21"/>
                    </a:lnTo>
                    <a:lnTo>
                      <a:pt x="187" y="37"/>
                    </a:lnTo>
                    <a:lnTo>
                      <a:pt x="142" y="58"/>
                    </a:lnTo>
                    <a:lnTo>
                      <a:pt x="98" y="85"/>
                    </a:lnTo>
                    <a:lnTo>
                      <a:pt x="64" y="111"/>
                    </a:lnTo>
                    <a:lnTo>
                      <a:pt x="40" y="143"/>
                    </a:lnTo>
                    <a:lnTo>
                      <a:pt x="20" y="180"/>
                    </a:lnTo>
                    <a:lnTo>
                      <a:pt x="5" y="212"/>
                    </a:lnTo>
                    <a:lnTo>
                      <a:pt x="0" y="249"/>
                    </a:lnTo>
                    <a:lnTo>
                      <a:pt x="15" y="249"/>
                    </a:lnTo>
                    <a:lnTo>
                      <a:pt x="20" y="212"/>
                    </a:lnTo>
                    <a:lnTo>
                      <a:pt x="35" y="175"/>
                    </a:lnTo>
                    <a:lnTo>
                      <a:pt x="59" y="138"/>
                    </a:lnTo>
                    <a:lnTo>
                      <a:pt x="93" y="106"/>
                    </a:lnTo>
                    <a:lnTo>
                      <a:pt x="133" y="79"/>
                    </a:lnTo>
                    <a:lnTo>
                      <a:pt x="177" y="53"/>
                    </a:lnTo>
                    <a:lnTo>
                      <a:pt x="231" y="32"/>
                    </a:lnTo>
                    <a:lnTo>
                      <a:pt x="285" y="21"/>
                    </a:lnTo>
                    <a:lnTo>
                      <a:pt x="343" y="10"/>
                    </a:lnTo>
                    <a:lnTo>
                      <a:pt x="407" y="5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9D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8" name="Freeform 567"/>
              <p:cNvSpPr>
                <a:spLocks/>
              </p:cNvSpPr>
              <p:nvPr/>
            </p:nvSpPr>
            <p:spPr bwMode="auto">
              <a:xfrm>
                <a:off x="1045" y="3039"/>
                <a:ext cx="392" cy="244"/>
              </a:xfrm>
              <a:custGeom>
                <a:avLst/>
                <a:gdLst>
                  <a:gd name="T0" fmla="*/ 392 w 392"/>
                  <a:gd name="T1" fmla="*/ 0 h 244"/>
                  <a:gd name="T2" fmla="*/ 328 w 392"/>
                  <a:gd name="T3" fmla="*/ 5 h 244"/>
                  <a:gd name="T4" fmla="*/ 270 w 392"/>
                  <a:gd name="T5" fmla="*/ 16 h 244"/>
                  <a:gd name="T6" fmla="*/ 216 w 392"/>
                  <a:gd name="T7" fmla="*/ 27 h 244"/>
                  <a:gd name="T8" fmla="*/ 162 w 392"/>
                  <a:gd name="T9" fmla="*/ 48 h 244"/>
                  <a:gd name="T10" fmla="*/ 118 w 392"/>
                  <a:gd name="T11" fmla="*/ 74 h 244"/>
                  <a:gd name="T12" fmla="*/ 78 w 392"/>
                  <a:gd name="T13" fmla="*/ 101 h 244"/>
                  <a:gd name="T14" fmla="*/ 44 w 392"/>
                  <a:gd name="T15" fmla="*/ 133 h 244"/>
                  <a:gd name="T16" fmla="*/ 20 w 392"/>
                  <a:gd name="T17" fmla="*/ 170 h 244"/>
                  <a:gd name="T18" fmla="*/ 5 w 392"/>
                  <a:gd name="T19" fmla="*/ 207 h 244"/>
                  <a:gd name="T20" fmla="*/ 0 w 392"/>
                  <a:gd name="T21" fmla="*/ 244 h 244"/>
                  <a:gd name="T22" fmla="*/ 15 w 392"/>
                  <a:gd name="T23" fmla="*/ 244 h 244"/>
                  <a:gd name="T24" fmla="*/ 20 w 392"/>
                  <a:gd name="T25" fmla="*/ 207 h 244"/>
                  <a:gd name="T26" fmla="*/ 34 w 392"/>
                  <a:gd name="T27" fmla="*/ 170 h 244"/>
                  <a:gd name="T28" fmla="*/ 59 w 392"/>
                  <a:gd name="T29" fmla="*/ 138 h 244"/>
                  <a:gd name="T30" fmla="*/ 88 w 392"/>
                  <a:gd name="T31" fmla="*/ 106 h 244"/>
                  <a:gd name="T32" fmla="*/ 127 w 392"/>
                  <a:gd name="T33" fmla="*/ 80 h 244"/>
                  <a:gd name="T34" fmla="*/ 172 w 392"/>
                  <a:gd name="T35" fmla="*/ 58 h 244"/>
                  <a:gd name="T36" fmla="*/ 221 w 392"/>
                  <a:gd name="T37" fmla="*/ 37 h 244"/>
                  <a:gd name="T38" fmla="*/ 275 w 392"/>
                  <a:gd name="T39" fmla="*/ 21 h 244"/>
                  <a:gd name="T40" fmla="*/ 333 w 392"/>
                  <a:gd name="T41" fmla="*/ 16 h 244"/>
                  <a:gd name="T42" fmla="*/ 392 w 392"/>
                  <a:gd name="T43" fmla="*/ 11 h 244"/>
                  <a:gd name="T44" fmla="*/ 392 w 392"/>
                  <a:gd name="T45" fmla="*/ 0 h 24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92" h="244">
                    <a:moveTo>
                      <a:pt x="392" y="0"/>
                    </a:moveTo>
                    <a:lnTo>
                      <a:pt x="328" y="5"/>
                    </a:lnTo>
                    <a:lnTo>
                      <a:pt x="270" y="16"/>
                    </a:lnTo>
                    <a:lnTo>
                      <a:pt x="216" y="27"/>
                    </a:lnTo>
                    <a:lnTo>
                      <a:pt x="162" y="48"/>
                    </a:lnTo>
                    <a:lnTo>
                      <a:pt x="118" y="74"/>
                    </a:lnTo>
                    <a:lnTo>
                      <a:pt x="78" y="101"/>
                    </a:lnTo>
                    <a:lnTo>
                      <a:pt x="44" y="133"/>
                    </a:lnTo>
                    <a:lnTo>
                      <a:pt x="20" y="170"/>
                    </a:lnTo>
                    <a:lnTo>
                      <a:pt x="5" y="207"/>
                    </a:lnTo>
                    <a:lnTo>
                      <a:pt x="0" y="244"/>
                    </a:lnTo>
                    <a:lnTo>
                      <a:pt x="15" y="244"/>
                    </a:lnTo>
                    <a:lnTo>
                      <a:pt x="20" y="207"/>
                    </a:lnTo>
                    <a:lnTo>
                      <a:pt x="34" y="170"/>
                    </a:lnTo>
                    <a:lnTo>
                      <a:pt x="59" y="138"/>
                    </a:lnTo>
                    <a:lnTo>
                      <a:pt x="88" y="106"/>
                    </a:lnTo>
                    <a:lnTo>
                      <a:pt x="127" y="80"/>
                    </a:lnTo>
                    <a:lnTo>
                      <a:pt x="172" y="58"/>
                    </a:lnTo>
                    <a:lnTo>
                      <a:pt x="221" y="37"/>
                    </a:lnTo>
                    <a:lnTo>
                      <a:pt x="275" y="21"/>
                    </a:lnTo>
                    <a:lnTo>
                      <a:pt x="333" y="16"/>
                    </a:lnTo>
                    <a:lnTo>
                      <a:pt x="392" y="11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95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9" name="Freeform 568"/>
              <p:cNvSpPr>
                <a:spLocks/>
              </p:cNvSpPr>
              <p:nvPr/>
            </p:nvSpPr>
            <p:spPr bwMode="auto">
              <a:xfrm>
                <a:off x="1060" y="3050"/>
                <a:ext cx="377" cy="233"/>
              </a:xfrm>
              <a:custGeom>
                <a:avLst/>
                <a:gdLst>
                  <a:gd name="T0" fmla="*/ 377 w 377"/>
                  <a:gd name="T1" fmla="*/ 0 h 233"/>
                  <a:gd name="T2" fmla="*/ 318 w 377"/>
                  <a:gd name="T3" fmla="*/ 5 h 233"/>
                  <a:gd name="T4" fmla="*/ 260 w 377"/>
                  <a:gd name="T5" fmla="*/ 10 h 233"/>
                  <a:gd name="T6" fmla="*/ 206 w 377"/>
                  <a:gd name="T7" fmla="*/ 26 h 233"/>
                  <a:gd name="T8" fmla="*/ 157 w 377"/>
                  <a:gd name="T9" fmla="*/ 47 h 233"/>
                  <a:gd name="T10" fmla="*/ 112 w 377"/>
                  <a:gd name="T11" fmla="*/ 69 h 233"/>
                  <a:gd name="T12" fmla="*/ 73 w 377"/>
                  <a:gd name="T13" fmla="*/ 95 h 233"/>
                  <a:gd name="T14" fmla="*/ 44 w 377"/>
                  <a:gd name="T15" fmla="*/ 127 h 233"/>
                  <a:gd name="T16" fmla="*/ 19 w 377"/>
                  <a:gd name="T17" fmla="*/ 159 h 233"/>
                  <a:gd name="T18" fmla="*/ 5 w 377"/>
                  <a:gd name="T19" fmla="*/ 196 h 233"/>
                  <a:gd name="T20" fmla="*/ 0 w 377"/>
                  <a:gd name="T21" fmla="*/ 233 h 233"/>
                  <a:gd name="T22" fmla="*/ 19 w 377"/>
                  <a:gd name="T23" fmla="*/ 233 h 233"/>
                  <a:gd name="T24" fmla="*/ 19 w 377"/>
                  <a:gd name="T25" fmla="*/ 196 h 233"/>
                  <a:gd name="T26" fmla="*/ 34 w 377"/>
                  <a:gd name="T27" fmla="*/ 164 h 233"/>
                  <a:gd name="T28" fmla="*/ 54 w 377"/>
                  <a:gd name="T29" fmla="*/ 132 h 233"/>
                  <a:gd name="T30" fmla="*/ 83 w 377"/>
                  <a:gd name="T31" fmla="*/ 100 h 233"/>
                  <a:gd name="T32" fmla="*/ 122 w 377"/>
                  <a:gd name="T33" fmla="*/ 74 h 233"/>
                  <a:gd name="T34" fmla="*/ 166 w 377"/>
                  <a:gd name="T35" fmla="*/ 53 h 233"/>
                  <a:gd name="T36" fmla="*/ 211 w 377"/>
                  <a:gd name="T37" fmla="*/ 37 h 233"/>
                  <a:gd name="T38" fmla="*/ 264 w 377"/>
                  <a:gd name="T39" fmla="*/ 21 h 233"/>
                  <a:gd name="T40" fmla="*/ 318 w 377"/>
                  <a:gd name="T41" fmla="*/ 10 h 233"/>
                  <a:gd name="T42" fmla="*/ 377 w 377"/>
                  <a:gd name="T43" fmla="*/ 10 h 233"/>
                  <a:gd name="T44" fmla="*/ 377 w 377"/>
                  <a:gd name="T45" fmla="*/ 0 h 2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7" h="233">
                    <a:moveTo>
                      <a:pt x="377" y="0"/>
                    </a:moveTo>
                    <a:lnTo>
                      <a:pt x="318" y="5"/>
                    </a:lnTo>
                    <a:lnTo>
                      <a:pt x="260" y="10"/>
                    </a:lnTo>
                    <a:lnTo>
                      <a:pt x="206" y="26"/>
                    </a:lnTo>
                    <a:lnTo>
                      <a:pt x="157" y="47"/>
                    </a:lnTo>
                    <a:lnTo>
                      <a:pt x="112" y="69"/>
                    </a:lnTo>
                    <a:lnTo>
                      <a:pt x="73" y="95"/>
                    </a:lnTo>
                    <a:lnTo>
                      <a:pt x="44" y="127"/>
                    </a:lnTo>
                    <a:lnTo>
                      <a:pt x="19" y="159"/>
                    </a:lnTo>
                    <a:lnTo>
                      <a:pt x="5" y="196"/>
                    </a:lnTo>
                    <a:lnTo>
                      <a:pt x="0" y="233"/>
                    </a:lnTo>
                    <a:lnTo>
                      <a:pt x="19" y="233"/>
                    </a:lnTo>
                    <a:lnTo>
                      <a:pt x="19" y="196"/>
                    </a:lnTo>
                    <a:lnTo>
                      <a:pt x="34" y="164"/>
                    </a:lnTo>
                    <a:lnTo>
                      <a:pt x="54" y="132"/>
                    </a:lnTo>
                    <a:lnTo>
                      <a:pt x="83" y="100"/>
                    </a:lnTo>
                    <a:lnTo>
                      <a:pt x="122" y="74"/>
                    </a:lnTo>
                    <a:lnTo>
                      <a:pt x="166" y="53"/>
                    </a:lnTo>
                    <a:lnTo>
                      <a:pt x="211" y="37"/>
                    </a:lnTo>
                    <a:lnTo>
                      <a:pt x="264" y="21"/>
                    </a:lnTo>
                    <a:lnTo>
                      <a:pt x="318" y="10"/>
                    </a:lnTo>
                    <a:lnTo>
                      <a:pt x="377" y="10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8D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0" name="Freeform 569"/>
              <p:cNvSpPr>
                <a:spLocks/>
              </p:cNvSpPr>
              <p:nvPr/>
            </p:nvSpPr>
            <p:spPr bwMode="auto">
              <a:xfrm>
                <a:off x="1079" y="3060"/>
                <a:ext cx="358" cy="223"/>
              </a:xfrm>
              <a:custGeom>
                <a:avLst/>
                <a:gdLst>
                  <a:gd name="T0" fmla="*/ 358 w 358"/>
                  <a:gd name="T1" fmla="*/ 0 h 223"/>
                  <a:gd name="T2" fmla="*/ 299 w 358"/>
                  <a:gd name="T3" fmla="*/ 0 h 223"/>
                  <a:gd name="T4" fmla="*/ 245 w 358"/>
                  <a:gd name="T5" fmla="*/ 11 h 223"/>
                  <a:gd name="T6" fmla="*/ 192 w 358"/>
                  <a:gd name="T7" fmla="*/ 27 h 223"/>
                  <a:gd name="T8" fmla="*/ 147 w 358"/>
                  <a:gd name="T9" fmla="*/ 43 h 223"/>
                  <a:gd name="T10" fmla="*/ 103 w 358"/>
                  <a:gd name="T11" fmla="*/ 64 h 223"/>
                  <a:gd name="T12" fmla="*/ 64 w 358"/>
                  <a:gd name="T13" fmla="*/ 90 h 223"/>
                  <a:gd name="T14" fmla="*/ 35 w 358"/>
                  <a:gd name="T15" fmla="*/ 122 h 223"/>
                  <a:gd name="T16" fmla="*/ 15 w 358"/>
                  <a:gd name="T17" fmla="*/ 154 h 223"/>
                  <a:gd name="T18" fmla="*/ 0 w 358"/>
                  <a:gd name="T19" fmla="*/ 186 h 223"/>
                  <a:gd name="T20" fmla="*/ 0 w 358"/>
                  <a:gd name="T21" fmla="*/ 223 h 223"/>
                  <a:gd name="T22" fmla="*/ 15 w 358"/>
                  <a:gd name="T23" fmla="*/ 223 h 223"/>
                  <a:gd name="T24" fmla="*/ 15 w 358"/>
                  <a:gd name="T25" fmla="*/ 191 h 223"/>
                  <a:gd name="T26" fmla="*/ 30 w 358"/>
                  <a:gd name="T27" fmla="*/ 159 h 223"/>
                  <a:gd name="T28" fmla="*/ 49 w 358"/>
                  <a:gd name="T29" fmla="*/ 128 h 223"/>
                  <a:gd name="T30" fmla="*/ 79 w 358"/>
                  <a:gd name="T31" fmla="*/ 96 h 223"/>
                  <a:gd name="T32" fmla="*/ 113 w 358"/>
                  <a:gd name="T33" fmla="*/ 74 h 223"/>
                  <a:gd name="T34" fmla="*/ 152 w 358"/>
                  <a:gd name="T35" fmla="*/ 48 h 223"/>
                  <a:gd name="T36" fmla="*/ 201 w 358"/>
                  <a:gd name="T37" fmla="*/ 32 h 223"/>
                  <a:gd name="T38" fmla="*/ 250 w 358"/>
                  <a:gd name="T39" fmla="*/ 21 h 223"/>
                  <a:gd name="T40" fmla="*/ 304 w 358"/>
                  <a:gd name="T41" fmla="*/ 11 h 223"/>
                  <a:gd name="T42" fmla="*/ 358 w 358"/>
                  <a:gd name="T43" fmla="*/ 11 h 223"/>
                  <a:gd name="T44" fmla="*/ 358 w 358"/>
                  <a:gd name="T45" fmla="*/ 0 h 22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8" h="223">
                    <a:moveTo>
                      <a:pt x="358" y="0"/>
                    </a:moveTo>
                    <a:lnTo>
                      <a:pt x="299" y="0"/>
                    </a:lnTo>
                    <a:lnTo>
                      <a:pt x="245" y="11"/>
                    </a:lnTo>
                    <a:lnTo>
                      <a:pt x="192" y="27"/>
                    </a:lnTo>
                    <a:lnTo>
                      <a:pt x="147" y="43"/>
                    </a:lnTo>
                    <a:lnTo>
                      <a:pt x="103" y="64"/>
                    </a:lnTo>
                    <a:lnTo>
                      <a:pt x="64" y="90"/>
                    </a:lnTo>
                    <a:lnTo>
                      <a:pt x="35" y="122"/>
                    </a:lnTo>
                    <a:lnTo>
                      <a:pt x="15" y="154"/>
                    </a:lnTo>
                    <a:lnTo>
                      <a:pt x="0" y="186"/>
                    </a:lnTo>
                    <a:lnTo>
                      <a:pt x="0" y="223"/>
                    </a:lnTo>
                    <a:lnTo>
                      <a:pt x="15" y="223"/>
                    </a:lnTo>
                    <a:lnTo>
                      <a:pt x="15" y="191"/>
                    </a:lnTo>
                    <a:lnTo>
                      <a:pt x="30" y="159"/>
                    </a:lnTo>
                    <a:lnTo>
                      <a:pt x="49" y="128"/>
                    </a:lnTo>
                    <a:lnTo>
                      <a:pt x="79" y="96"/>
                    </a:lnTo>
                    <a:lnTo>
                      <a:pt x="113" y="74"/>
                    </a:lnTo>
                    <a:lnTo>
                      <a:pt x="152" y="48"/>
                    </a:lnTo>
                    <a:lnTo>
                      <a:pt x="201" y="32"/>
                    </a:lnTo>
                    <a:lnTo>
                      <a:pt x="250" y="21"/>
                    </a:lnTo>
                    <a:lnTo>
                      <a:pt x="304" y="11"/>
                    </a:lnTo>
                    <a:lnTo>
                      <a:pt x="358" y="11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84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1" name="Freeform 570"/>
              <p:cNvSpPr>
                <a:spLocks/>
              </p:cNvSpPr>
              <p:nvPr/>
            </p:nvSpPr>
            <p:spPr bwMode="auto">
              <a:xfrm>
                <a:off x="1094" y="3071"/>
                <a:ext cx="343" cy="212"/>
              </a:xfrm>
              <a:custGeom>
                <a:avLst/>
                <a:gdLst>
                  <a:gd name="T0" fmla="*/ 343 w 343"/>
                  <a:gd name="T1" fmla="*/ 0 h 212"/>
                  <a:gd name="T2" fmla="*/ 289 w 343"/>
                  <a:gd name="T3" fmla="*/ 0 h 212"/>
                  <a:gd name="T4" fmla="*/ 235 w 343"/>
                  <a:gd name="T5" fmla="*/ 10 h 212"/>
                  <a:gd name="T6" fmla="*/ 186 w 343"/>
                  <a:gd name="T7" fmla="*/ 21 h 212"/>
                  <a:gd name="T8" fmla="*/ 137 w 343"/>
                  <a:gd name="T9" fmla="*/ 37 h 212"/>
                  <a:gd name="T10" fmla="*/ 98 w 343"/>
                  <a:gd name="T11" fmla="*/ 63 h 212"/>
                  <a:gd name="T12" fmla="*/ 64 w 343"/>
                  <a:gd name="T13" fmla="*/ 85 h 212"/>
                  <a:gd name="T14" fmla="*/ 34 w 343"/>
                  <a:gd name="T15" fmla="*/ 117 h 212"/>
                  <a:gd name="T16" fmla="*/ 15 w 343"/>
                  <a:gd name="T17" fmla="*/ 148 h 212"/>
                  <a:gd name="T18" fmla="*/ 0 w 343"/>
                  <a:gd name="T19" fmla="*/ 180 h 212"/>
                  <a:gd name="T20" fmla="*/ 0 w 343"/>
                  <a:gd name="T21" fmla="*/ 212 h 212"/>
                  <a:gd name="T22" fmla="*/ 15 w 343"/>
                  <a:gd name="T23" fmla="*/ 212 h 212"/>
                  <a:gd name="T24" fmla="*/ 15 w 343"/>
                  <a:gd name="T25" fmla="*/ 180 h 212"/>
                  <a:gd name="T26" fmla="*/ 29 w 343"/>
                  <a:gd name="T27" fmla="*/ 148 h 212"/>
                  <a:gd name="T28" fmla="*/ 49 w 343"/>
                  <a:gd name="T29" fmla="*/ 122 h 212"/>
                  <a:gd name="T30" fmla="*/ 74 w 343"/>
                  <a:gd name="T31" fmla="*/ 90 h 212"/>
                  <a:gd name="T32" fmla="*/ 108 w 343"/>
                  <a:gd name="T33" fmla="*/ 69 h 212"/>
                  <a:gd name="T34" fmla="*/ 147 w 343"/>
                  <a:gd name="T35" fmla="*/ 48 h 212"/>
                  <a:gd name="T36" fmla="*/ 191 w 343"/>
                  <a:gd name="T37" fmla="*/ 32 h 212"/>
                  <a:gd name="T38" fmla="*/ 240 w 343"/>
                  <a:gd name="T39" fmla="*/ 16 h 212"/>
                  <a:gd name="T40" fmla="*/ 289 w 343"/>
                  <a:gd name="T41" fmla="*/ 10 h 212"/>
                  <a:gd name="T42" fmla="*/ 343 w 343"/>
                  <a:gd name="T43" fmla="*/ 5 h 212"/>
                  <a:gd name="T44" fmla="*/ 343 w 343"/>
                  <a:gd name="T45" fmla="*/ 0 h 2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43" h="212">
                    <a:moveTo>
                      <a:pt x="343" y="0"/>
                    </a:moveTo>
                    <a:lnTo>
                      <a:pt x="289" y="0"/>
                    </a:lnTo>
                    <a:lnTo>
                      <a:pt x="235" y="10"/>
                    </a:lnTo>
                    <a:lnTo>
                      <a:pt x="186" y="21"/>
                    </a:lnTo>
                    <a:lnTo>
                      <a:pt x="137" y="37"/>
                    </a:lnTo>
                    <a:lnTo>
                      <a:pt x="98" y="63"/>
                    </a:lnTo>
                    <a:lnTo>
                      <a:pt x="64" y="85"/>
                    </a:lnTo>
                    <a:lnTo>
                      <a:pt x="34" y="117"/>
                    </a:lnTo>
                    <a:lnTo>
                      <a:pt x="15" y="148"/>
                    </a:lnTo>
                    <a:lnTo>
                      <a:pt x="0" y="180"/>
                    </a:lnTo>
                    <a:lnTo>
                      <a:pt x="0" y="212"/>
                    </a:lnTo>
                    <a:lnTo>
                      <a:pt x="15" y="212"/>
                    </a:lnTo>
                    <a:lnTo>
                      <a:pt x="15" y="180"/>
                    </a:lnTo>
                    <a:lnTo>
                      <a:pt x="29" y="148"/>
                    </a:lnTo>
                    <a:lnTo>
                      <a:pt x="49" y="122"/>
                    </a:lnTo>
                    <a:lnTo>
                      <a:pt x="74" y="90"/>
                    </a:lnTo>
                    <a:lnTo>
                      <a:pt x="108" y="69"/>
                    </a:lnTo>
                    <a:lnTo>
                      <a:pt x="147" y="48"/>
                    </a:lnTo>
                    <a:lnTo>
                      <a:pt x="191" y="32"/>
                    </a:lnTo>
                    <a:lnTo>
                      <a:pt x="240" y="16"/>
                    </a:lnTo>
                    <a:lnTo>
                      <a:pt x="289" y="10"/>
                    </a:lnTo>
                    <a:lnTo>
                      <a:pt x="343" y="5"/>
                    </a:lnTo>
                    <a:lnTo>
                      <a:pt x="343" y="0"/>
                    </a:lnTo>
                    <a:close/>
                  </a:path>
                </a:pathLst>
              </a:custGeom>
              <a:solidFill>
                <a:srgbClr val="7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2" name="Freeform 571"/>
              <p:cNvSpPr>
                <a:spLocks/>
              </p:cNvSpPr>
              <p:nvPr/>
            </p:nvSpPr>
            <p:spPr bwMode="auto">
              <a:xfrm>
                <a:off x="1109" y="3076"/>
                <a:ext cx="328" cy="207"/>
              </a:xfrm>
              <a:custGeom>
                <a:avLst/>
                <a:gdLst>
                  <a:gd name="T0" fmla="*/ 328 w 328"/>
                  <a:gd name="T1" fmla="*/ 0 h 207"/>
                  <a:gd name="T2" fmla="*/ 274 w 328"/>
                  <a:gd name="T3" fmla="*/ 5 h 207"/>
                  <a:gd name="T4" fmla="*/ 225 w 328"/>
                  <a:gd name="T5" fmla="*/ 11 h 207"/>
                  <a:gd name="T6" fmla="*/ 176 w 328"/>
                  <a:gd name="T7" fmla="*/ 27 h 207"/>
                  <a:gd name="T8" fmla="*/ 132 w 328"/>
                  <a:gd name="T9" fmla="*/ 43 h 207"/>
                  <a:gd name="T10" fmla="*/ 93 w 328"/>
                  <a:gd name="T11" fmla="*/ 64 h 207"/>
                  <a:gd name="T12" fmla="*/ 59 w 328"/>
                  <a:gd name="T13" fmla="*/ 85 h 207"/>
                  <a:gd name="T14" fmla="*/ 34 w 328"/>
                  <a:gd name="T15" fmla="*/ 117 h 207"/>
                  <a:gd name="T16" fmla="*/ 14 w 328"/>
                  <a:gd name="T17" fmla="*/ 143 h 207"/>
                  <a:gd name="T18" fmla="*/ 0 w 328"/>
                  <a:gd name="T19" fmla="*/ 175 h 207"/>
                  <a:gd name="T20" fmla="*/ 0 w 328"/>
                  <a:gd name="T21" fmla="*/ 207 h 207"/>
                  <a:gd name="T22" fmla="*/ 14 w 328"/>
                  <a:gd name="T23" fmla="*/ 207 h 207"/>
                  <a:gd name="T24" fmla="*/ 19 w 328"/>
                  <a:gd name="T25" fmla="*/ 175 h 207"/>
                  <a:gd name="T26" fmla="*/ 34 w 328"/>
                  <a:gd name="T27" fmla="*/ 138 h 207"/>
                  <a:gd name="T28" fmla="*/ 54 w 328"/>
                  <a:gd name="T29" fmla="*/ 112 h 207"/>
                  <a:gd name="T30" fmla="*/ 88 w 328"/>
                  <a:gd name="T31" fmla="*/ 80 h 207"/>
                  <a:gd name="T32" fmla="*/ 122 w 328"/>
                  <a:gd name="T33" fmla="*/ 58 h 207"/>
                  <a:gd name="T34" fmla="*/ 171 w 328"/>
                  <a:gd name="T35" fmla="*/ 37 h 207"/>
                  <a:gd name="T36" fmla="*/ 220 w 328"/>
                  <a:gd name="T37" fmla="*/ 21 h 207"/>
                  <a:gd name="T38" fmla="*/ 269 w 328"/>
                  <a:gd name="T39" fmla="*/ 16 h 207"/>
                  <a:gd name="T40" fmla="*/ 328 w 328"/>
                  <a:gd name="T41" fmla="*/ 11 h 207"/>
                  <a:gd name="T42" fmla="*/ 328 w 328"/>
                  <a:gd name="T43" fmla="*/ 0 h 20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8" h="207">
                    <a:moveTo>
                      <a:pt x="328" y="0"/>
                    </a:moveTo>
                    <a:lnTo>
                      <a:pt x="274" y="5"/>
                    </a:lnTo>
                    <a:lnTo>
                      <a:pt x="225" y="11"/>
                    </a:lnTo>
                    <a:lnTo>
                      <a:pt x="176" y="27"/>
                    </a:lnTo>
                    <a:lnTo>
                      <a:pt x="132" y="43"/>
                    </a:lnTo>
                    <a:lnTo>
                      <a:pt x="93" y="64"/>
                    </a:lnTo>
                    <a:lnTo>
                      <a:pt x="59" y="85"/>
                    </a:lnTo>
                    <a:lnTo>
                      <a:pt x="34" y="117"/>
                    </a:lnTo>
                    <a:lnTo>
                      <a:pt x="14" y="143"/>
                    </a:lnTo>
                    <a:lnTo>
                      <a:pt x="0" y="175"/>
                    </a:lnTo>
                    <a:lnTo>
                      <a:pt x="0" y="207"/>
                    </a:lnTo>
                    <a:lnTo>
                      <a:pt x="14" y="207"/>
                    </a:lnTo>
                    <a:lnTo>
                      <a:pt x="19" y="175"/>
                    </a:lnTo>
                    <a:lnTo>
                      <a:pt x="34" y="138"/>
                    </a:lnTo>
                    <a:lnTo>
                      <a:pt x="54" y="112"/>
                    </a:lnTo>
                    <a:lnTo>
                      <a:pt x="88" y="80"/>
                    </a:lnTo>
                    <a:lnTo>
                      <a:pt x="122" y="58"/>
                    </a:lnTo>
                    <a:lnTo>
                      <a:pt x="171" y="37"/>
                    </a:lnTo>
                    <a:lnTo>
                      <a:pt x="220" y="21"/>
                    </a:lnTo>
                    <a:lnTo>
                      <a:pt x="269" y="16"/>
                    </a:lnTo>
                    <a:lnTo>
                      <a:pt x="328" y="11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72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3" name="Freeform 572"/>
              <p:cNvSpPr>
                <a:spLocks/>
              </p:cNvSpPr>
              <p:nvPr/>
            </p:nvSpPr>
            <p:spPr bwMode="auto">
              <a:xfrm>
                <a:off x="1123" y="3087"/>
                <a:ext cx="314" cy="196"/>
              </a:xfrm>
              <a:custGeom>
                <a:avLst/>
                <a:gdLst>
                  <a:gd name="T0" fmla="*/ 314 w 314"/>
                  <a:gd name="T1" fmla="*/ 0 h 196"/>
                  <a:gd name="T2" fmla="*/ 255 w 314"/>
                  <a:gd name="T3" fmla="*/ 5 h 196"/>
                  <a:gd name="T4" fmla="*/ 206 w 314"/>
                  <a:gd name="T5" fmla="*/ 10 h 196"/>
                  <a:gd name="T6" fmla="*/ 157 w 314"/>
                  <a:gd name="T7" fmla="*/ 26 h 196"/>
                  <a:gd name="T8" fmla="*/ 108 w 314"/>
                  <a:gd name="T9" fmla="*/ 47 h 196"/>
                  <a:gd name="T10" fmla="*/ 74 w 314"/>
                  <a:gd name="T11" fmla="*/ 69 h 196"/>
                  <a:gd name="T12" fmla="*/ 40 w 314"/>
                  <a:gd name="T13" fmla="*/ 101 h 196"/>
                  <a:gd name="T14" fmla="*/ 20 w 314"/>
                  <a:gd name="T15" fmla="*/ 127 h 196"/>
                  <a:gd name="T16" fmla="*/ 5 w 314"/>
                  <a:gd name="T17" fmla="*/ 164 h 196"/>
                  <a:gd name="T18" fmla="*/ 0 w 314"/>
                  <a:gd name="T19" fmla="*/ 196 h 196"/>
                  <a:gd name="T20" fmla="*/ 15 w 314"/>
                  <a:gd name="T21" fmla="*/ 196 h 196"/>
                  <a:gd name="T22" fmla="*/ 20 w 314"/>
                  <a:gd name="T23" fmla="*/ 164 h 196"/>
                  <a:gd name="T24" fmla="*/ 30 w 314"/>
                  <a:gd name="T25" fmla="*/ 132 h 196"/>
                  <a:gd name="T26" fmla="*/ 54 w 314"/>
                  <a:gd name="T27" fmla="*/ 106 h 196"/>
                  <a:gd name="T28" fmla="*/ 84 w 314"/>
                  <a:gd name="T29" fmla="*/ 74 h 196"/>
                  <a:gd name="T30" fmla="*/ 118 w 314"/>
                  <a:gd name="T31" fmla="*/ 53 h 196"/>
                  <a:gd name="T32" fmla="*/ 162 w 314"/>
                  <a:gd name="T33" fmla="*/ 37 h 196"/>
                  <a:gd name="T34" fmla="*/ 211 w 314"/>
                  <a:gd name="T35" fmla="*/ 21 h 196"/>
                  <a:gd name="T36" fmla="*/ 260 w 314"/>
                  <a:gd name="T37" fmla="*/ 10 h 196"/>
                  <a:gd name="T38" fmla="*/ 314 w 314"/>
                  <a:gd name="T39" fmla="*/ 10 h 196"/>
                  <a:gd name="T40" fmla="*/ 314 w 314"/>
                  <a:gd name="T41" fmla="*/ 0 h 1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4" h="196">
                    <a:moveTo>
                      <a:pt x="314" y="0"/>
                    </a:moveTo>
                    <a:lnTo>
                      <a:pt x="255" y="5"/>
                    </a:lnTo>
                    <a:lnTo>
                      <a:pt x="206" y="10"/>
                    </a:lnTo>
                    <a:lnTo>
                      <a:pt x="157" y="26"/>
                    </a:lnTo>
                    <a:lnTo>
                      <a:pt x="108" y="47"/>
                    </a:lnTo>
                    <a:lnTo>
                      <a:pt x="74" y="69"/>
                    </a:lnTo>
                    <a:lnTo>
                      <a:pt x="40" y="101"/>
                    </a:lnTo>
                    <a:lnTo>
                      <a:pt x="20" y="127"/>
                    </a:lnTo>
                    <a:lnTo>
                      <a:pt x="5" y="164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20" y="164"/>
                    </a:lnTo>
                    <a:lnTo>
                      <a:pt x="30" y="132"/>
                    </a:lnTo>
                    <a:lnTo>
                      <a:pt x="54" y="106"/>
                    </a:lnTo>
                    <a:lnTo>
                      <a:pt x="84" y="74"/>
                    </a:lnTo>
                    <a:lnTo>
                      <a:pt x="118" y="53"/>
                    </a:lnTo>
                    <a:lnTo>
                      <a:pt x="162" y="37"/>
                    </a:lnTo>
                    <a:lnTo>
                      <a:pt x="211" y="21"/>
                    </a:lnTo>
                    <a:lnTo>
                      <a:pt x="260" y="10"/>
                    </a:lnTo>
                    <a:lnTo>
                      <a:pt x="31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68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4" name="Freeform 573"/>
              <p:cNvSpPr>
                <a:spLocks/>
              </p:cNvSpPr>
              <p:nvPr/>
            </p:nvSpPr>
            <p:spPr bwMode="auto">
              <a:xfrm>
                <a:off x="1138" y="3097"/>
                <a:ext cx="299" cy="186"/>
              </a:xfrm>
              <a:custGeom>
                <a:avLst/>
                <a:gdLst>
                  <a:gd name="T0" fmla="*/ 299 w 299"/>
                  <a:gd name="T1" fmla="*/ 0 h 186"/>
                  <a:gd name="T2" fmla="*/ 245 w 299"/>
                  <a:gd name="T3" fmla="*/ 0 h 186"/>
                  <a:gd name="T4" fmla="*/ 196 w 299"/>
                  <a:gd name="T5" fmla="*/ 11 h 186"/>
                  <a:gd name="T6" fmla="*/ 147 w 299"/>
                  <a:gd name="T7" fmla="*/ 27 h 186"/>
                  <a:gd name="T8" fmla="*/ 103 w 299"/>
                  <a:gd name="T9" fmla="*/ 43 h 186"/>
                  <a:gd name="T10" fmla="*/ 69 w 299"/>
                  <a:gd name="T11" fmla="*/ 64 h 186"/>
                  <a:gd name="T12" fmla="*/ 39 w 299"/>
                  <a:gd name="T13" fmla="*/ 96 h 186"/>
                  <a:gd name="T14" fmla="*/ 15 w 299"/>
                  <a:gd name="T15" fmla="*/ 122 h 186"/>
                  <a:gd name="T16" fmla="*/ 5 w 299"/>
                  <a:gd name="T17" fmla="*/ 154 h 186"/>
                  <a:gd name="T18" fmla="*/ 0 w 299"/>
                  <a:gd name="T19" fmla="*/ 186 h 186"/>
                  <a:gd name="T20" fmla="*/ 15 w 299"/>
                  <a:gd name="T21" fmla="*/ 186 h 186"/>
                  <a:gd name="T22" fmla="*/ 20 w 299"/>
                  <a:gd name="T23" fmla="*/ 154 h 186"/>
                  <a:gd name="T24" fmla="*/ 30 w 299"/>
                  <a:gd name="T25" fmla="*/ 128 h 186"/>
                  <a:gd name="T26" fmla="*/ 49 w 299"/>
                  <a:gd name="T27" fmla="*/ 96 h 186"/>
                  <a:gd name="T28" fmla="*/ 79 w 299"/>
                  <a:gd name="T29" fmla="*/ 75 h 186"/>
                  <a:gd name="T30" fmla="*/ 113 w 299"/>
                  <a:gd name="T31" fmla="*/ 53 h 186"/>
                  <a:gd name="T32" fmla="*/ 157 w 299"/>
                  <a:gd name="T33" fmla="*/ 32 h 186"/>
                  <a:gd name="T34" fmla="*/ 201 w 299"/>
                  <a:gd name="T35" fmla="*/ 22 h 186"/>
                  <a:gd name="T36" fmla="*/ 250 w 299"/>
                  <a:gd name="T37" fmla="*/ 11 h 186"/>
                  <a:gd name="T38" fmla="*/ 299 w 299"/>
                  <a:gd name="T39" fmla="*/ 11 h 186"/>
                  <a:gd name="T40" fmla="*/ 299 w 299"/>
                  <a:gd name="T41" fmla="*/ 0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9" h="186">
                    <a:moveTo>
                      <a:pt x="299" y="0"/>
                    </a:moveTo>
                    <a:lnTo>
                      <a:pt x="245" y="0"/>
                    </a:lnTo>
                    <a:lnTo>
                      <a:pt x="196" y="11"/>
                    </a:lnTo>
                    <a:lnTo>
                      <a:pt x="147" y="27"/>
                    </a:lnTo>
                    <a:lnTo>
                      <a:pt x="103" y="43"/>
                    </a:lnTo>
                    <a:lnTo>
                      <a:pt x="69" y="64"/>
                    </a:lnTo>
                    <a:lnTo>
                      <a:pt x="39" y="96"/>
                    </a:lnTo>
                    <a:lnTo>
                      <a:pt x="15" y="122"/>
                    </a:lnTo>
                    <a:lnTo>
                      <a:pt x="5" y="154"/>
                    </a:lnTo>
                    <a:lnTo>
                      <a:pt x="0" y="186"/>
                    </a:lnTo>
                    <a:lnTo>
                      <a:pt x="15" y="186"/>
                    </a:lnTo>
                    <a:lnTo>
                      <a:pt x="20" y="154"/>
                    </a:lnTo>
                    <a:lnTo>
                      <a:pt x="30" y="128"/>
                    </a:lnTo>
                    <a:lnTo>
                      <a:pt x="49" y="96"/>
                    </a:lnTo>
                    <a:lnTo>
                      <a:pt x="79" y="75"/>
                    </a:lnTo>
                    <a:lnTo>
                      <a:pt x="113" y="53"/>
                    </a:lnTo>
                    <a:lnTo>
                      <a:pt x="157" y="32"/>
                    </a:lnTo>
                    <a:lnTo>
                      <a:pt x="201" y="22"/>
                    </a:lnTo>
                    <a:lnTo>
                      <a:pt x="250" y="11"/>
                    </a:lnTo>
                    <a:lnTo>
                      <a:pt x="299" y="11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5D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5" name="Freeform 574"/>
              <p:cNvSpPr>
                <a:spLocks/>
              </p:cNvSpPr>
              <p:nvPr/>
            </p:nvSpPr>
            <p:spPr bwMode="auto">
              <a:xfrm>
                <a:off x="1153" y="3108"/>
                <a:ext cx="284" cy="175"/>
              </a:xfrm>
              <a:custGeom>
                <a:avLst/>
                <a:gdLst>
                  <a:gd name="T0" fmla="*/ 284 w 284"/>
                  <a:gd name="T1" fmla="*/ 0 h 175"/>
                  <a:gd name="T2" fmla="*/ 235 w 284"/>
                  <a:gd name="T3" fmla="*/ 0 h 175"/>
                  <a:gd name="T4" fmla="*/ 186 w 284"/>
                  <a:gd name="T5" fmla="*/ 11 h 175"/>
                  <a:gd name="T6" fmla="*/ 142 w 284"/>
                  <a:gd name="T7" fmla="*/ 21 h 175"/>
                  <a:gd name="T8" fmla="*/ 98 w 284"/>
                  <a:gd name="T9" fmla="*/ 42 h 175"/>
                  <a:gd name="T10" fmla="*/ 64 w 284"/>
                  <a:gd name="T11" fmla="*/ 64 h 175"/>
                  <a:gd name="T12" fmla="*/ 34 w 284"/>
                  <a:gd name="T13" fmla="*/ 85 h 175"/>
                  <a:gd name="T14" fmla="*/ 15 w 284"/>
                  <a:gd name="T15" fmla="*/ 117 h 175"/>
                  <a:gd name="T16" fmla="*/ 5 w 284"/>
                  <a:gd name="T17" fmla="*/ 143 h 175"/>
                  <a:gd name="T18" fmla="*/ 0 w 284"/>
                  <a:gd name="T19" fmla="*/ 175 h 175"/>
                  <a:gd name="T20" fmla="*/ 15 w 284"/>
                  <a:gd name="T21" fmla="*/ 175 h 175"/>
                  <a:gd name="T22" fmla="*/ 19 w 284"/>
                  <a:gd name="T23" fmla="*/ 148 h 175"/>
                  <a:gd name="T24" fmla="*/ 29 w 284"/>
                  <a:gd name="T25" fmla="*/ 117 h 175"/>
                  <a:gd name="T26" fmla="*/ 49 w 284"/>
                  <a:gd name="T27" fmla="*/ 90 h 175"/>
                  <a:gd name="T28" fmla="*/ 78 w 284"/>
                  <a:gd name="T29" fmla="*/ 69 h 175"/>
                  <a:gd name="T30" fmla="*/ 108 w 284"/>
                  <a:gd name="T31" fmla="*/ 48 h 175"/>
                  <a:gd name="T32" fmla="*/ 147 w 284"/>
                  <a:gd name="T33" fmla="*/ 32 h 175"/>
                  <a:gd name="T34" fmla="*/ 191 w 284"/>
                  <a:gd name="T35" fmla="*/ 16 h 175"/>
                  <a:gd name="T36" fmla="*/ 235 w 284"/>
                  <a:gd name="T37" fmla="*/ 11 h 175"/>
                  <a:gd name="T38" fmla="*/ 284 w 284"/>
                  <a:gd name="T39" fmla="*/ 5 h 175"/>
                  <a:gd name="T40" fmla="*/ 284 w 284"/>
                  <a:gd name="T41" fmla="*/ 0 h 17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4" h="175">
                    <a:moveTo>
                      <a:pt x="284" y="0"/>
                    </a:moveTo>
                    <a:lnTo>
                      <a:pt x="235" y="0"/>
                    </a:lnTo>
                    <a:lnTo>
                      <a:pt x="186" y="11"/>
                    </a:lnTo>
                    <a:lnTo>
                      <a:pt x="142" y="21"/>
                    </a:lnTo>
                    <a:lnTo>
                      <a:pt x="98" y="42"/>
                    </a:lnTo>
                    <a:lnTo>
                      <a:pt x="64" y="64"/>
                    </a:lnTo>
                    <a:lnTo>
                      <a:pt x="34" y="85"/>
                    </a:lnTo>
                    <a:lnTo>
                      <a:pt x="15" y="117"/>
                    </a:lnTo>
                    <a:lnTo>
                      <a:pt x="5" y="143"/>
                    </a:lnTo>
                    <a:lnTo>
                      <a:pt x="0" y="175"/>
                    </a:lnTo>
                    <a:lnTo>
                      <a:pt x="15" y="175"/>
                    </a:lnTo>
                    <a:lnTo>
                      <a:pt x="19" y="148"/>
                    </a:lnTo>
                    <a:lnTo>
                      <a:pt x="29" y="117"/>
                    </a:lnTo>
                    <a:lnTo>
                      <a:pt x="49" y="90"/>
                    </a:lnTo>
                    <a:lnTo>
                      <a:pt x="78" y="69"/>
                    </a:lnTo>
                    <a:lnTo>
                      <a:pt x="108" y="48"/>
                    </a:lnTo>
                    <a:lnTo>
                      <a:pt x="147" y="32"/>
                    </a:lnTo>
                    <a:lnTo>
                      <a:pt x="191" y="16"/>
                    </a:lnTo>
                    <a:lnTo>
                      <a:pt x="235" y="11"/>
                    </a:lnTo>
                    <a:lnTo>
                      <a:pt x="284" y="5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53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6" name="Freeform 575"/>
              <p:cNvSpPr>
                <a:spLocks/>
              </p:cNvSpPr>
              <p:nvPr/>
            </p:nvSpPr>
            <p:spPr bwMode="auto">
              <a:xfrm>
                <a:off x="1168" y="3113"/>
                <a:ext cx="269" cy="170"/>
              </a:xfrm>
              <a:custGeom>
                <a:avLst/>
                <a:gdLst>
                  <a:gd name="T0" fmla="*/ 269 w 269"/>
                  <a:gd name="T1" fmla="*/ 0 h 170"/>
                  <a:gd name="T2" fmla="*/ 220 w 269"/>
                  <a:gd name="T3" fmla="*/ 6 h 170"/>
                  <a:gd name="T4" fmla="*/ 176 w 269"/>
                  <a:gd name="T5" fmla="*/ 11 h 170"/>
                  <a:gd name="T6" fmla="*/ 132 w 269"/>
                  <a:gd name="T7" fmla="*/ 27 h 170"/>
                  <a:gd name="T8" fmla="*/ 93 w 269"/>
                  <a:gd name="T9" fmla="*/ 43 h 170"/>
                  <a:gd name="T10" fmla="*/ 63 w 269"/>
                  <a:gd name="T11" fmla="*/ 64 h 170"/>
                  <a:gd name="T12" fmla="*/ 34 w 269"/>
                  <a:gd name="T13" fmla="*/ 85 h 170"/>
                  <a:gd name="T14" fmla="*/ 14 w 269"/>
                  <a:gd name="T15" fmla="*/ 112 h 170"/>
                  <a:gd name="T16" fmla="*/ 4 w 269"/>
                  <a:gd name="T17" fmla="*/ 143 h 170"/>
                  <a:gd name="T18" fmla="*/ 0 w 269"/>
                  <a:gd name="T19" fmla="*/ 170 h 170"/>
                  <a:gd name="T20" fmla="*/ 14 w 269"/>
                  <a:gd name="T21" fmla="*/ 170 h 170"/>
                  <a:gd name="T22" fmla="*/ 19 w 269"/>
                  <a:gd name="T23" fmla="*/ 138 h 170"/>
                  <a:gd name="T24" fmla="*/ 34 w 269"/>
                  <a:gd name="T25" fmla="*/ 112 h 170"/>
                  <a:gd name="T26" fmla="*/ 58 w 269"/>
                  <a:gd name="T27" fmla="*/ 80 h 170"/>
                  <a:gd name="T28" fmla="*/ 88 w 269"/>
                  <a:gd name="T29" fmla="*/ 59 h 170"/>
                  <a:gd name="T30" fmla="*/ 127 w 269"/>
                  <a:gd name="T31" fmla="*/ 37 h 170"/>
                  <a:gd name="T32" fmla="*/ 171 w 269"/>
                  <a:gd name="T33" fmla="*/ 21 h 170"/>
                  <a:gd name="T34" fmla="*/ 215 w 269"/>
                  <a:gd name="T35" fmla="*/ 16 h 170"/>
                  <a:gd name="T36" fmla="*/ 269 w 269"/>
                  <a:gd name="T37" fmla="*/ 11 h 170"/>
                  <a:gd name="T38" fmla="*/ 269 w 269"/>
                  <a:gd name="T39" fmla="*/ 0 h 17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9" h="170">
                    <a:moveTo>
                      <a:pt x="269" y="0"/>
                    </a:moveTo>
                    <a:lnTo>
                      <a:pt x="220" y="6"/>
                    </a:lnTo>
                    <a:lnTo>
                      <a:pt x="176" y="11"/>
                    </a:lnTo>
                    <a:lnTo>
                      <a:pt x="132" y="27"/>
                    </a:lnTo>
                    <a:lnTo>
                      <a:pt x="93" y="43"/>
                    </a:lnTo>
                    <a:lnTo>
                      <a:pt x="63" y="64"/>
                    </a:lnTo>
                    <a:lnTo>
                      <a:pt x="34" y="85"/>
                    </a:lnTo>
                    <a:lnTo>
                      <a:pt x="14" y="112"/>
                    </a:lnTo>
                    <a:lnTo>
                      <a:pt x="4" y="143"/>
                    </a:lnTo>
                    <a:lnTo>
                      <a:pt x="0" y="170"/>
                    </a:lnTo>
                    <a:lnTo>
                      <a:pt x="14" y="170"/>
                    </a:lnTo>
                    <a:lnTo>
                      <a:pt x="19" y="138"/>
                    </a:lnTo>
                    <a:lnTo>
                      <a:pt x="34" y="112"/>
                    </a:lnTo>
                    <a:lnTo>
                      <a:pt x="58" y="80"/>
                    </a:lnTo>
                    <a:lnTo>
                      <a:pt x="88" y="59"/>
                    </a:lnTo>
                    <a:lnTo>
                      <a:pt x="127" y="37"/>
                    </a:lnTo>
                    <a:lnTo>
                      <a:pt x="171" y="21"/>
                    </a:lnTo>
                    <a:lnTo>
                      <a:pt x="215" y="16"/>
                    </a:lnTo>
                    <a:lnTo>
                      <a:pt x="269" y="11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48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7" name="Freeform 576"/>
              <p:cNvSpPr>
                <a:spLocks/>
              </p:cNvSpPr>
              <p:nvPr/>
            </p:nvSpPr>
            <p:spPr bwMode="auto">
              <a:xfrm>
                <a:off x="1182" y="3124"/>
                <a:ext cx="255" cy="159"/>
              </a:xfrm>
              <a:custGeom>
                <a:avLst/>
                <a:gdLst>
                  <a:gd name="T0" fmla="*/ 255 w 255"/>
                  <a:gd name="T1" fmla="*/ 0 h 159"/>
                  <a:gd name="T2" fmla="*/ 201 w 255"/>
                  <a:gd name="T3" fmla="*/ 5 h 159"/>
                  <a:gd name="T4" fmla="*/ 157 w 255"/>
                  <a:gd name="T5" fmla="*/ 10 h 159"/>
                  <a:gd name="T6" fmla="*/ 113 w 255"/>
                  <a:gd name="T7" fmla="*/ 26 h 159"/>
                  <a:gd name="T8" fmla="*/ 74 w 255"/>
                  <a:gd name="T9" fmla="*/ 48 h 159"/>
                  <a:gd name="T10" fmla="*/ 44 w 255"/>
                  <a:gd name="T11" fmla="*/ 69 h 159"/>
                  <a:gd name="T12" fmla="*/ 20 w 255"/>
                  <a:gd name="T13" fmla="*/ 101 h 159"/>
                  <a:gd name="T14" fmla="*/ 5 w 255"/>
                  <a:gd name="T15" fmla="*/ 127 h 159"/>
                  <a:gd name="T16" fmla="*/ 0 w 255"/>
                  <a:gd name="T17" fmla="*/ 159 h 159"/>
                  <a:gd name="T18" fmla="*/ 15 w 255"/>
                  <a:gd name="T19" fmla="*/ 159 h 159"/>
                  <a:gd name="T20" fmla="*/ 20 w 255"/>
                  <a:gd name="T21" fmla="*/ 132 h 159"/>
                  <a:gd name="T22" fmla="*/ 35 w 255"/>
                  <a:gd name="T23" fmla="*/ 101 h 159"/>
                  <a:gd name="T24" fmla="*/ 54 w 255"/>
                  <a:gd name="T25" fmla="*/ 74 h 159"/>
                  <a:gd name="T26" fmla="*/ 84 w 255"/>
                  <a:gd name="T27" fmla="*/ 53 h 159"/>
                  <a:gd name="T28" fmla="*/ 123 w 255"/>
                  <a:gd name="T29" fmla="*/ 37 h 159"/>
                  <a:gd name="T30" fmla="*/ 162 w 255"/>
                  <a:gd name="T31" fmla="*/ 21 h 159"/>
                  <a:gd name="T32" fmla="*/ 206 w 255"/>
                  <a:gd name="T33" fmla="*/ 16 h 159"/>
                  <a:gd name="T34" fmla="*/ 255 w 255"/>
                  <a:gd name="T35" fmla="*/ 10 h 159"/>
                  <a:gd name="T36" fmla="*/ 255 w 255"/>
                  <a:gd name="T37" fmla="*/ 0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5" h="159">
                    <a:moveTo>
                      <a:pt x="255" y="0"/>
                    </a:moveTo>
                    <a:lnTo>
                      <a:pt x="201" y="5"/>
                    </a:lnTo>
                    <a:lnTo>
                      <a:pt x="157" y="10"/>
                    </a:lnTo>
                    <a:lnTo>
                      <a:pt x="113" y="26"/>
                    </a:lnTo>
                    <a:lnTo>
                      <a:pt x="74" y="48"/>
                    </a:lnTo>
                    <a:lnTo>
                      <a:pt x="44" y="69"/>
                    </a:lnTo>
                    <a:lnTo>
                      <a:pt x="20" y="101"/>
                    </a:lnTo>
                    <a:lnTo>
                      <a:pt x="5" y="127"/>
                    </a:lnTo>
                    <a:lnTo>
                      <a:pt x="0" y="159"/>
                    </a:lnTo>
                    <a:lnTo>
                      <a:pt x="15" y="159"/>
                    </a:lnTo>
                    <a:lnTo>
                      <a:pt x="20" y="132"/>
                    </a:lnTo>
                    <a:lnTo>
                      <a:pt x="35" y="101"/>
                    </a:lnTo>
                    <a:lnTo>
                      <a:pt x="54" y="74"/>
                    </a:lnTo>
                    <a:lnTo>
                      <a:pt x="84" y="53"/>
                    </a:lnTo>
                    <a:lnTo>
                      <a:pt x="123" y="37"/>
                    </a:lnTo>
                    <a:lnTo>
                      <a:pt x="162" y="21"/>
                    </a:lnTo>
                    <a:lnTo>
                      <a:pt x="206" y="16"/>
                    </a:lnTo>
                    <a:lnTo>
                      <a:pt x="255" y="1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3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8" name="Freeform 577"/>
              <p:cNvSpPr>
                <a:spLocks/>
              </p:cNvSpPr>
              <p:nvPr/>
            </p:nvSpPr>
            <p:spPr bwMode="auto">
              <a:xfrm>
                <a:off x="1197" y="3134"/>
                <a:ext cx="240" cy="149"/>
              </a:xfrm>
              <a:custGeom>
                <a:avLst/>
                <a:gdLst>
                  <a:gd name="T0" fmla="*/ 240 w 240"/>
                  <a:gd name="T1" fmla="*/ 0 h 149"/>
                  <a:gd name="T2" fmla="*/ 191 w 240"/>
                  <a:gd name="T3" fmla="*/ 6 h 149"/>
                  <a:gd name="T4" fmla="*/ 147 w 240"/>
                  <a:gd name="T5" fmla="*/ 11 h 149"/>
                  <a:gd name="T6" fmla="*/ 108 w 240"/>
                  <a:gd name="T7" fmla="*/ 27 h 149"/>
                  <a:gd name="T8" fmla="*/ 69 w 240"/>
                  <a:gd name="T9" fmla="*/ 43 h 149"/>
                  <a:gd name="T10" fmla="*/ 39 w 240"/>
                  <a:gd name="T11" fmla="*/ 64 h 149"/>
                  <a:gd name="T12" fmla="*/ 20 w 240"/>
                  <a:gd name="T13" fmla="*/ 91 h 149"/>
                  <a:gd name="T14" fmla="*/ 5 w 240"/>
                  <a:gd name="T15" fmla="*/ 122 h 149"/>
                  <a:gd name="T16" fmla="*/ 0 w 240"/>
                  <a:gd name="T17" fmla="*/ 149 h 149"/>
                  <a:gd name="T18" fmla="*/ 15 w 240"/>
                  <a:gd name="T19" fmla="*/ 149 h 149"/>
                  <a:gd name="T20" fmla="*/ 20 w 240"/>
                  <a:gd name="T21" fmla="*/ 122 h 149"/>
                  <a:gd name="T22" fmla="*/ 29 w 240"/>
                  <a:gd name="T23" fmla="*/ 96 h 149"/>
                  <a:gd name="T24" fmla="*/ 54 w 240"/>
                  <a:gd name="T25" fmla="*/ 69 h 149"/>
                  <a:gd name="T26" fmla="*/ 78 w 240"/>
                  <a:gd name="T27" fmla="*/ 48 h 149"/>
                  <a:gd name="T28" fmla="*/ 113 w 240"/>
                  <a:gd name="T29" fmla="*/ 32 h 149"/>
                  <a:gd name="T30" fmla="*/ 152 w 240"/>
                  <a:gd name="T31" fmla="*/ 22 h 149"/>
                  <a:gd name="T32" fmla="*/ 196 w 240"/>
                  <a:gd name="T33" fmla="*/ 11 h 149"/>
                  <a:gd name="T34" fmla="*/ 240 w 240"/>
                  <a:gd name="T35" fmla="*/ 11 h 149"/>
                  <a:gd name="T36" fmla="*/ 240 w 240"/>
                  <a:gd name="T37" fmla="*/ 0 h 1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0" h="149">
                    <a:moveTo>
                      <a:pt x="240" y="0"/>
                    </a:moveTo>
                    <a:lnTo>
                      <a:pt x="191" y="6"/>
                    </a:lnTo>
                    <a:lnTo>
                      <a:pt x="147" y="11"/>
                    </a:lnTo>
                    <a:lnTo>
                      <a:pt x="108" y="27"/>
                    </a:lnTo>
                    <a:lnTo>
                      <a:pt x="69" y="43"/>
                    </a:lnTo>
                    <a:lnTo>
                      <a:pt x="39" y="64"/>
                    </a:lnTo>
                    <a:lnTo>
                      <a:pt x="20" y="91"/>
                    </a:lnTo>
                    <a:lnTo>
                      <a:pt x="5" y="122"/>
                    </a:lnTo>
                    <a:lnTo>
                      <a:pt x="0" y="149"/>
                    </a:lnTo>
                    <a:lnTo>
                      <a:pt x="15" y="149"/>
                    </a:lnTo>
                    <a:lnTo>
                      <a:pt x="20" y="122"/>
                    </a:lnTo>
                    <a:lnTo>
                      <a:pt x="29" y="96"/>
                    </a:lnTo>
                    <a:lnTo>
                      <a:pt x="54" y="69"/>
                    </a:lnTo>
                    <a:lnTo>
                      <a:pt x="78" y="48"/>
                    </a:lnTo>
                    <a:lnTo>
                      <a:pt x="113" y="32"/>
                    </a:lnTo>
                    <a:lnTo>
                      <a:pt x="152" y="22"/>
                    </a:lnTo>
                    <a:lnTo>
                      <a:pt x="196" y="11"/>
                    </a:lnTo>
                    <a:lnTo>
                      <a:pt x="240" y="11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37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9" name="Freeform 578"/>
              <p:cNvSpPr>
                <a:spLocks/>
              </p:cNvSpPr>
              <p:nvPr/>
            </p:nvSpPr>
            <p:spPr bwMode="auto">
              <a:xfrm>
                <a:off x="1212" y="3145"/>
                <a:ext cx="225" cy="138"/>
              </a:xfrm>
              <a:custGeom>
                <a:avLst/>
                <a:gdLst>
                  <a:gd name="T0" fmla="*/ 225 w 225"/>
                  <a:gd name="T1" fmla="*/ 0 h 138"/>
                  <a:gd name="T2" fmla="*/ 181 w 225"/>
                  <a:gd name="T3" fmla="*/ 0 h 138"/>
                  <a:gd name="T4" fmla="*/ 137 w 225"/>
                  <a:gd name="T5" fmla="*/ 11 h 138"/>
                  <a:gd name="T6" fmla="*/ 98 w 225"/>
                  <a:gd name="T7" fmla="*/ 21 h 138"/>
                  <a:gd name="T8" fmla="*/ 63 w 225"/>
                  <a:gd name="T9" fmla="*/ 37 h 138"/>
                  <a:gd name="T10" fmla="*/ 39 w 225"/>
                  <a:gd name="T11" fmla="*/ 58 h 138"/>
                  <a:gd name="T12" fmla="*/ 14 w 225"/>
                  <a:gd name="T13" fmla="*/ 85 h 138"/>
                  <a:gd name="T14" fmla="*/ 5 w 225"/>
                  <a:gd name="T15" fmla="*/ 111 h 138"/>
                  <a:gd name="T16" fmla="*/ 0 w 225"/>
                  <a:gd name="T17" fmla="*/ 138 h 138"/>
                  <a:gd name="T18" fmla="*/ 14 w 225"/>
                  <a:gd name="T19" fmla="*/ 138 h 138"/>
                  <a:gd name="T20" fmla="*/ 19 w 225"/>
                  <a:gd name="T21" fmla="*/ 111 h 138"/>
                  <a:gd name="T22" fmla="*/ 29 w 225"/>
                  <a:gd name="T23" fmla="*/ 90 h 138"/>
                  <a:gd name="T24" fmla="*/ 49 w 225"/>
                  <a:gd name="T25" fmla="*/ 64 h 138"/>
                  <a:gd name="T26" fmla="*/ 73 w 225"/>
                  <a:gd name="T27" fmla="*/ 48 h 138"/>
                  <a:gd name="T28" fmla="*/ 108 w 225"/>
                  <a:gd name="T29" fmla="*/ 32 h 138"/>
                  <a:gd name="T30" fmla="*/ 142 w 225"/>
                  <a:gd name="T31" fmla="*/ 16 h 138"/>
                  <a:gd name="T32" fmla="*/ 181 w 225"/>
                  <a:gd name="T33" fmla="*/ 11 h 138"/>
                  <a:gd name="T34" fmla="*/ 225 w 225"/>
                  <a:gd name="T35" fmla="*/ 5 h 138"/>
                  <a:gd name="T36" fmla="*/ 225 w 225"/>
                  <a:gd name="T37" fmla="*/ 0 h 1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5" h="138">
                    <a:moveTo>
                      <a:pt x="225" y="0"/>
                    </a:moveTo>
                    <a:lnTo>
                      <a:pt x="181" y="0"/>
                    </a:lnTo>
                    <a:lnTo>
                      <a:pt x="137" y="11"/>
                    </a:lnTo>
                    <a:lnTo>
                      <a:pt x="98" y="21"/>
                    </a:lnTo>
                    <a:lnTo>
                      <a:pt x="63" y="37"/>
                    </a:lnTo>
                    <a:lnTo>
                      <a:pt x="39" y="58"/>
                    </a:lnTo>
                    <a:lnTo>
                      <a:pt x="14" y="85"/>
                    </a:lnTo>
                    <a:lnTo>
                      <a:pt x="5" y="111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19" y="111"/>
                    </a:lnTo>
                    <a:lnTo>
                      <a:pt x="29" y="90"/>
                    </a:lnTo>
                    <a:lnTo>
                      <a:pt x="49" y="64"/>
                    </a:lnTo>
                    <a:lnTo>
                      <a:pt x="73" y="48"/>
                    </a:lnTo>
                    <a:lnTo>
                      <a:pt x="108" y="32"/>
                    </a:lnTo>
                    <a:lnTo>
                      <a:pt x="142" y="16"/>
                    </a:lnTo>
                    <a:lnTo>
                      <a:pt x="181" y="11"/>
                    </a:lnTo>
                    <a:lnTo>
                      <a:pt x="225" y="5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30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0" name="Freeform 579"/>
              <p:cNvSpPr>
                <a:spLocks/>
              </p:cNvSpPr>
              <p:nvPr/>
            </p:nvSpPr>
            <p:spPr bwMode="auto">
              <a:xfrm>
                <a:off x="1226" y="3150"/>
                <a:ext cx="211" cy="133"/>
              </a:xfrm>
              <a:custGeom>
                <a:avLst/>
                <a:gdLst>
                  <a:gd name="T0" fmla="*/ 211 w 211"/>
                  <a:gd name="T1" fmla="*/ 0 h 133"/>
                  <a:gd name="T2" fmla="*/ 167 w 211"/>
                  <a:gd name="T3" fmla="*/ 6 h 133"/>
                  <a:gd name="T4" fmla="*/ 128 w 211"/>
                  <a:gd name="T5" fmla="*/ 11 h 133"/>
                  <a:gd name="T6" fmla="*/ 94 w 211"/>
                  <a:gd name="T7" fmla="*/ 27 h 133"/>
                  <a:gd name="T8" fmla="*/ 59 w 211"/>
                  <a:gd name="T9" fmla="*/ 43 h 133"/>
                  <a:gd name="T10" fmla="*/ 35 w 211"/>
                  <a:gd name="T11" fmla="*/ 59 h 133"/>
                  <a:gd name="T12" fmla="*/ 15 w 211"/>
                  <a:gd name="T13" fmla="*/ 85 h 133"/>
                  <a:gd name="T14" fmla="*/ 5 w 211"/>
                  <a:gd name="T15" fmla="*/ 106 h 133"/>
                  <a:gd name="T16" fmla="*/ 0 w 211"/>
                  <a:gd name="T17" fmla="*/ 133 h 133"/>
                  <a:gd name="T18" fmla="*/ 15 w 211"/>
                  <a:gd name="T19" fmla="*/ 133 h 133"/>
                  <a:gd name="T20" fmla="*/ 20 w 211"/>
                  <a:gd name="T21" fmla="*/ 106 h 133"/>
                  <a:gd name="T22" fmla="*/ 35 w 211"/>
                  <a:gd name="T23" fmla="*/ 80 h 133"/>
                  <a:gd name="T24" fmla="*/ 59 w 211"/>
                  <a:gd name="T25" fmla="*/ 59 h 133"/>
                  <a:gd name="T26" fmla="*/ 89 w 211"/>
                  <a:gd name="T27" fmla="*/ 38 h 133"/>
                  <a:gd name="T28" fmla="*/ 123 w 211"/>
                  <a:gd name="T29" fmla="*/ 22 h 133"/>
                  <a:gd name="T30" fmla="*/ 167 w 211"/>
                  <a:gd name="T31" fmla="*/ 16 h 133"/>
                  <a:gd name="T32" fmla="*/ 211 w 211"/>
                  <a:gd name="T33" fmla="*/ 11 h 133"/>
                  <a:gd name="T34" fmla="*/ 211 w 211"/>
                  <a:gd name="T35" fmla="*/ 0 h 1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1" h="133">
                    <a:moveTo>
                      <a:pt x="211" y="0"/>
                    </a:moveTo>
                    <a:lnTo>
                      <a:pt x="167" y="6"/>
                    </a:lnTo>
                    <a:lnTo>
                      <a:pt x="128" y="11"/>
                    </a:lnTo>
                    <a:lnTo>
                      <a:pt x="94" y="27"/>
                    </a:lnTo>
                    <a:lnTo>
                      <a:pt x="59" y="43"/>
                    </a:lnTo>
                    <a:lnTo>
                      <a:pt x="35" y="59"/>
                    </a:lnTo>
                    <a:lnTo>
                      <a:pt x="15" y="85"/>
                    </a:lnTo>
                    <a:lnTo>
                      <a:pt x="5" y="106"/>
                    </a:lnTo>
                    <a:lnTo>
                      <a:pt x="0" y="133"/>
                    </a:lnTo>
                    <a:lnTo>
                      <a:pt x="15" y="133"/>
                    </a:lnTo>
                    <a:lnTo>
                      <a:pt x="20" y="106"/>
                    </a:lnTo>
                    <a:lnTo>
                      <a:pt x="35" y="80"/>
                    </a:lnTo>
                    <a:lnTo>
                      <a:pt x="59" y="59"/>
                    </a:lnTo>
                    <a:lnTo>
                      <a:pt x="89" y="38"/>
                    </a:lnTo>
                    <a:lnTo>
                      <a:pt x="123" y="22"/>
                    </a:lnTo>
                    <a:lnTo>
                      <a:pt x="167" y="16"/>
                    </a:lnTo>
                    <a:lnTo>
                      <a:pt x="211" y="11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29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1" name="Freeform 580"/>
              <p:cNvSpPr>
                <a:spLocks/>
              </p:cNvSpPr>
              <p:nvPr/>
            </p:nvSpPr>
            <p:spPr bwMode="auto">
              <a:xfrm>
                <a:off x="1241" y="3161"/>
                <a:ext cx="196" cy="122"/>
              </a:xfrm>
              <a:custGeom>
                <a:avLst/>
                <a:gdLst>
                  <a:gd name="T0" fmla="*/ 196 w 196"/>
                  <a:gd name="T1" fmla="*/ 0 h 122"/>
                  <a:gd name="T2" fmla="*/ 152 w 196"/>
                  <a:gd name="T3" fmla="*/ 5 h 122"/>
                  <a:gd name="T4" fmla="*/ 108 w 196"/>
                  <a:gd name="T5" fmla="*/ 11 h 122"/>
                  <a:gd name="T6" fmla="*/ 74 w 196"/>
                  <a:gd name="T7" fmla="*/ 27 h 122"/>
                  <a:gd name="T8" fmla="*/ 44 w 196"/>
                  <a:gd name="T9" fmla="*/ 48 h 122"/>
                  <a:gd name="T10" fmla="*/ 20 w 196"/>
                  <a:gd name="T11" fmla="*/ 69 h 122"/>
                  <a:gd name="T12" fmla="*/ 5 w 196"/>
                  <a:gd name="T13" fmla="*/ 95 h 122"/>
                  <a:gd name="T14" fmla="*/ 0 w 196"/>
                  <a:gd name="T15" fmla="*/ 122 h 122"/>
                  <a:gd name="T16" fmla="*/ 15 w 196"/>
                  <a:gd name="T17" fmla="*/ 122 h 122"/>
                  <a:gd name="T18" fmla="*/ 20 w 196"/>
                  <a:gd name="T19" fmla="*/ 95 h 122"/>
                  <a:gd name="T20" fmla="*/ 34 w 196"/>
                  <a:gd name="T21" fmla="*/ 74 h 122"/>
                  <a:gd name="T22" fmla="*/ 54 w 196"/>
                  <a:gd name="T23" fmla="*/ 53 h 122"/>
                  <a:gd name="T24" fmla="*/ 83 w 196"/>
                  <a:gd name="T25" fmla="*/ 37 h 122"/>
                  <a:gd name="T26" fmla="*/ 118 w 196"/>
                  <a:gd name="T27" fmla="*/ 21 h 122"/>
                  <a:gd name="T28" fmla="*/ 152 w 196"/>
                  <a:gd name="T29" fmla="*/ 16 h 122"/>
                  <a:gd name="T30" fmla="*/ 196 w 196"/>
                  <a:gd name="T31" fmla="*/ 11 h 122"/>
                  <a:gd name="T32" fmla="*/ 196 w 196"/>
                  <a:gd name="T33" fmla="*/ 0 h 1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6" h="122">
                    <a:moveTo>
                      <a:pt x="196" y="0"/>
                    </a:moveTo>
                    <a:lnTo>
                      <a:pt x="152" y="5"/>
                    </a:lnTo>
                    <a:lnTo>
                      <a:pt x="108" y="11"/>
                    </a:lnTo>
                    <a:lnTo>
                      <a:pt x="74" y="27"/>
                    </a:lnTo>
                    <a:lnTo>
                      <a:pt x="44" y="48"/>
                    </a:lnTo>
                    <a:lnTo>
                      <a:pt x="20" y="69"/>
                    </a:lnTo>
                    <a:lnTo>
                      <a:pt x="5" y="95"/>
                    </a:lnTo>
                    <a:lnTo>
                      <a:pt x="0" y="122"/>
                    </a:lnTo>
                    <a:lnTo>
                      <a:pt x="15" y="122"/>
                    </a:lnTo>
                    <a:lnTo>
                      <a:pt x="20" y="95"/>
                    </a:lnTo>
                    <a:lnTo>
                      <a:pt x="34" y="74"/>
                    </a:lnTo>
                    <a:lnTo>
                      <a:pt x="54" y="53"/>
                    </a:lnTo>
                    <a:lnTo>
                      <a:pt x="83" y="37"/>
                    </a:lnTo>
                    <a:lnTo>
                      <a:pt x="118" y="21"/>
                    </a:lnTo>
                    <a:lnTo>
                      <a:pt x="152" y="16"/>
                    </a:lnTo>
                    <a:lnTo>
                      <a:pt x="196" y="11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23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2" name="Freeform 581"/>
              <p:cNvSpPr>
                <a:spLocks/>
              </p:cNvSpPr>
              <p:nvPr/>
            </p:nvSpPr>
            <p:spPr bwMode="auto">
              <a:xfrm>
                <a:off x="1256" y="3172"/>
                <a:ext cx="181" cy="111"/>
              </a:xfrm>
              <a:custGeom>
                <a:avLst/>
                <a:gdLst>
                  <a:gd name="T0" fmla="*/ 181 w 181"/>
                  <a:gd name="T1" fmla="*/ 0 h 111"/>
                  <a:gd name="T2" fmla="*/ 137 w 181"/>
                  <a:gd name="T3" fmla="*/ 5 h 111"/>
                  <a:gd name="T4" fmla="*/ 103 w 181"/>
                  <a:gd name="T5" fmla="*/ 10 h 111"/>
                  <a:gd name="T6" fmla="*/ 68 w 181"/>
                  <a:gd name="T7" fmla="*/ 26 h 111"/>
                  <a:gd name="T8" fmla="*/ 39 w 181"/>
                  <a:gd name="T9" fmla="*/ 42 h 111"/>
                  <a:gd name="T10" fmla="*/ 19 w 181"/>
                  <a:gd name="T11" fmla="*/ 63 h 111"/>
                  <a:gd name="T12" fmla="*/ 5 w 181"/>
                  <a:gd name="T13" fmla="*/ 84 h 111"/>
                  <a:gd name="T14" fmla="*/ 0 w 181"/>
                  <a:gd name="T15" fmla="*/ 111 h 111"/>
                  <a:gd name="T16" fmla="*/ 15 w 181"/>
                  <a:gd name="T17" fmla="*/ 111 h 111"/>
                  <a:gd name="T18" fmla="*/ 19 w 181"/>
                  <a:gd name="T19" fmla="*/ 90 h 111"/>
                  <a:gd name="T20" fmla="*/ 29 w 181"/>
                  <a:gd name="T21" fmla="*/ 69 h 111"/>
                  <a:gd name="T22" fmla="*/ 49 w 181"/>
                  <a:gd name="T23" fmla="*/ 47 h 111"/>
                  <a:gd name="T24" fmla="*/ 78 w 181"/>
                  <a:gd name="T25" fmla="*/ 31 h 111"/>
                  <a:gd name="T26" fmla="*/ 108 w 181"/>
                  <a:gd name="T27" fmla="*/ 21 h 111"/>
                  <a:gd name="T28" fmla="*/ 142 w 181"/>
                  <a:gd name="T29" fmla="*/ 10 h 111"/>
                  <a:gd name="T30" fmla="*/ 181 w 181"/>
                  <a:gd name="T31" fmla="*/ 10 h 111"/>
                  <a:gd name="T32" fmla="*/ 181 w 181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1" h="111">
                    <a:moveTo>
                      <a:pt x="181" y="0"/>
                    </a:moveTo>
                    <a:lnTo>
                      <a:pt x="137" y="5"/>
                    </a:lnTo>
                    <a:lnTo>
                      <a:pt x="103" y="10"/>
                    </a:lnTo>
                    <a:lnTo>
                      <a:pt x="68" y="26"/>
                    </a:lnTo>
                    <a:lnTo>
                      <a:pt x="39" y="42"/>
                    </a:lnTo>
                    <a:lnTo>
                      <a:pt x="19" y="63"/>
                    </a:lnTo>
                    <a:lnTo>
                      <a:pt x="5" y="84"/>
                    </a:lnTo>
                    <a:lnTo>
                      <a:pt x="0" y="111"/>
                    </a:lnTo>
                    <a:lnTo>
                      <a:pt x="15" y="111"/>
                    </a:lnTo>
                    <a:lnTo>
                      <a:pt x="19" y="90"/>
                    </a:lnTo>
                    <a:lnTo>
                      <a:pt x="29" y="69"/>
                    </a:lnTo>
                    <a:lnTo>
                      <a:pt x="49" y="47"/>
                    </a:lnTo>
                    <a:lnTo>
                      <a:pt x="78" y="31"/>
                    </a:lnTo>
                    <a:lnTo>
                      <a:pt x="108" y="21"/>
                    </a:lnTo>
                    <a:lnTo>
                      <a:pt x="142" y="10"/>
                    </a:lnTo>
                    <a:lnTo>
                      <a:pt x="181" y="1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1E2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3" name="Freeform 582"/>
              <p:cNvSpPr>
                <a:spLocks/>
              </p:cNvSpPr>
              <p:nvPr/>
            </p:nvSpPr>
            <p:spPr bwMode="auto">
              <a:xfrm>
                <a:off x="1271" y="3182"/>
                <a:ext cx="166" cy="101"/>
              </a:xfrm>
              <a:custGeom>
                <a:avLst/>
                <a:gdLst>
                  <a:gd name="T0" fmla="*/ 166 w 166"/>
                  <a:gd name="T1" fmla="*/ 0 h 101"/>
                  <a:gd name="T2" fmla="*/ 127 w 166"/>
                  <a:gd name="T3" fmla="*/ 0 h 101"/>
                  <a:gd name="T4" fmla="*/ 93 w 166"/>
                  <a:gd name="T5" fmla="*/ 11 h 101"/>
                  <a:gd name="T6" fmla="*/ 63 w 166"/>
                  <a:gd name="T7" fmla="*/ 21 h 101"/>
                  <a:gd name="T8" fmla="*/ 34 w 166"/>
                  <a:gd name="T9" fmla="*/ 37 h 101"/>
                  <a:gd name="T10" fmla="*/ 14 w 166"/>
                  <a:gd name="T11" fmla="*/ 59 h 101"/>
                  <a:gd name="T12" fmla="*/ 4 w 166"/>
                  <a:gd name="T13" fmla="*/ 80 h 101"/>
                  <a:gd name="T14" fmla="*/ 0 w 166"/>
                  <a:gd name="T15" fmla="*/ 101 h 101"/>
                  <a:gd name="T16" fmla="*/ 14 w 166"/>
                  <a:gd name="T17" fmla="*/ 101 h 101"/>
                  <a:gd name="T18" fmla="*/ 19 w 166"/>
                  <a:gd name="T19" fmla="*/ 80 h 101"/>
                  <a:gd name="T20" fmla="*/ 29 w 166"/>
                  <a:gd name="T21" fmla="*/ 59 h 101"/>
                  <a:gd name="T22" fmla="*/ 49 w 166"/>
                  <a:gd name="T23" fmla="*/ 43 h 101"/>
                  <a:gd name="T24" fmla="*/ 73 w 166"/>
                  <a:gd name="T25" fmla="*/ 27 h 101"/>
                  <a:gd name="T26" fmla="*/ 98 w 166"/>
                  <a:gd name="T27" fmla="*/ 16 h 101"/>
                  <a:gd name="T28" fmla="*/ 132 w 166"/>
                  <a:gd name="T29" fmla="*/ 11 h 101"/>
                  <a:gd name="T30" fmla="*/ 166 w 166"/>
                  <a:gd name="T31" fmla="*/ 11 h 101"/>
                  <a:gd name="T32" fmla="*/ 166 w 166"/>
                  <a:gd name="T33" fmla="*/ 0 h 1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6" h="101">
                    <a:moveTo>
                      <a:pt x="166" y="0"/>
                    </a:moveTo>
                    <a:lnTo>
                      <a:pt x="127" y="0"/>
                    </a:lnTo>
                    <a:lnTo>
                      <a:pt x="93" y="11"/>
                    </a:lnTo>
                    <a:lnTo>
                      <a:pt x="63" y="21"/>
                    </a:lnTo>
                    <a:lnTo>
                      <a:pt x="34" y="37"/>
                    </a:lnTo>
                    <a:lnTo>
                      <a:pt x="14" y="59"/>
                    </a:lnTo>
                    <a:lnTo>
                      <a:pt x="4" y="80"/>
                    </a:lnTo>
                    <a:lnTo>
                      <a:pt x="0" y="101"/>
                    </a:lnTo>
                    <a:lnTo>
                      <a:pt x="14" y="101"/>
                    </a:lnTo>
                    <a:lnTo>
                      <a:pt x="19" y="80"/>
                    </a:lnTo>
                    <a:lnTo>
                      <a:pt x="29" y="59"/>
                    </a:lnTo>
                    <a:lnTo>
                      <a:pt x="49" y="43"/>
                    </a:lnTo>
                    <a:lnTo>
                      <a:pt x="73" y="27"/>
                    </a:lnTo>
                    <a:lnTo>
                      <a:pt x="98" y="16"/>
                    </a:lnTo>
                    <a:lnTo>
                      <a:pt x="132" y="11"/>
                    </a:lnTo>
                    <a:lnTo>
                      <a:pt x="166" y="11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19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4" name="Freeform 583"/>
              <p:cNvSpPr>
                <a:spLocks/>
              </p:cNvSpPr>
              <p:nvPr/>
            </p:nvSpPr>
            <p:spPr bwMode="auto">
              <a:xfrm>
                <a:off x="1285" y="3193"/>
                <a:ext cx="152" cy="90"/>
              </a:xfrm>
              <a:custGeom>
                <a:avLst/>
                <a:gdLst>
                  <a:gd name="T0" fmla="*/ 152 w 152"/>
                  <a:gd name="T1" fmla="*/ 0 h 90"/>
                  <a:gd name="T2" fmla="*/ 118 w 152"/>
                  <a:gd name="T3" fmla="*/ 0 h 90"/>
                  <a:gd name="T4" fmla="*/ 84 w 152"/>
                  <a:gd name="T5" fmla="*/ 5 h 90"/>
                  <a:gd name="T6" fmla="*/ 59 w 152"/>
                  <a:gd name="T7" fmla="*/ 16 h 90"/>
                  <a:gd name="T8" fmla="*/ 35 w 152"/>
                  <a:gd name="T9" fmla="*/ 32 h 90"/>
                  <a:gd name="T10" fmla="*/ 15 w 152"/>
                  <a:gd name="T11" fmla="*/ 48 h 90"/>
                  <a:gd name="T12" fmla="*/ 5 w 152"/>
                  <a:gd name="T13" fmla="*/ 69 h 90"/>
                  <a:gd name="T14" fmla="*/ 0 w 152"/>
                  <a:gd name="T15" fmla="*/ 90 h 90"/>
                  <a:gd name="T16" fmla="*/ 15 w 152"/>
                  <a:gd name="T17" fmla="*/ 90 h 90"/>
                  <a:gd name="T18" fmla="*/ 20 w 152"/>
                  <a:gd name="T19" fmla="*/ 69 h 90"/>
                  <a:gd name="T20" fmla="*/ 35 w 152"/>
                  <a:gd name="T21" fmla="*/ 48 h 90"/>
                  <a:gd name="T22" fmla="*/ 54 w 152"/>
                  <a:gd name="T23" fmla="*/ 32 h 90"/>
                  <a:gd name="T24" fmla="*/ 84 w 152"/>
                  <a:gd name="T25" fmla="*/ 16 h 90"/>
                  <a:gd name="T26" fmla="*/ 113 w 152"/>
                  <a:gd name="T27" fmla="*/ 10 h 90"/>
                  <a:gd name="T28" fmla="*/ 152 w 152"/>
                  <a:gd name="T29" fmla="*/ 5 h 90"/>
                  <a:gd name="T30" fmla="*/ 152 w 152"/>
                  <a:gd name="T31" fmla="*/ 0 h 9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2" h="90">
                    <a:moveTo>
                      <a:pt x="152" y="0"/>
                    </a:moveTo>
                    <a:lnTo>
                      <a:pt x="118" y="0"/>
                    </a:lnTo>
                    <a:lnTo>
                      <a:pt x="84" y="5"/>
                    </a:lnTo>
                    <a:lnTo>
                      <a:pt x="59" y="16"/>
                    </a:lnTo>
                    <a:lnTo>
                      <a:pt x="35" y="32"/>
                    </a:lnTo>
                    <a:lnTo>
                      <a:pt x="15" y="48"/>
                    </a:lnTo>
                    <a:lnTo>
                      <a:pt x="5" y="69"/>
                    </a:lnTo>
                    <a:lnTo>
                      <a:pt x="0" y="90"/>
                    </a:lnTo>
                    <a:lnTo>
                      <a:pt x="15" y="90"/>
                    </a:lnTo>
                    <a:lnTo>
                      <a:pt x="20" y="69"/>
                    </a:lnTo>
                    <a:lnTo>
                      <a:pt x="35" y="48"/>
                    </a:lnTo>
                    <a:lnTo>
                      <a:pt x="54" y="32"/>
                    </a:lnTo>
                    <a:lnTo>
                      <a:pt x="84" y="16"/>
                    </a:lnTo>
                    <a:lnTo>
                      <a:pt x="113" y="10"/>
                    </a:lnTo>
                    <a:lnTo>
                      <a:pt x="152" y="5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14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5" name="Freeform 584"/>
              <p:cNvSpPr>
                <a:spLocks/>
              </p:cNvSpPr>
              <p:nvPr/>
            </p:nvSpPr>
            <p:spPr bwMode="auto">
              <a:xfrm>
                <a:off x="1300" y="3198"/>
                <a:ext cx="137" cy="85"/>
              </a:xfrm>
              <a:custGeom>
                <a:avLst/>
                <a:gdLst>
                  <a:gd name="T0" fmla="*/ 137 w 137"/>
                  <a:gd name="T1" fmla="*/ 0 h 85"/>
                  <a:gd name="T2" fmla="*/ 98 w 137"/>
                  <a:gd name="T3" fmla="*/ 5 h 85"/>
                  <a:gd name="T4" fmla="*/ 69 w 137"/>
                  <a:gd name="T5" fmla="*/ 11 h 85"/>
                  <a:gd name="T6" fmla="*/ 39 w 137"/>
                  <a:gd name="T7" fmla="*/ 27 h 85"/>
                  <a:gd name="T8" fmla="*/ 20 w 137"/>
                  <a:gd name="T9" fmla="*/ 43 h 85"/>
                  <a:gd name="T10" fmla="*/ 5 w 137"/>
                  <a:gd name="T11" fmla="*/ 64 h 85"/>
                  <a:gd name="T12" fmla="*/ 0 w 137"/>
                  <a:gd name="T13" fmla="*/ 85 h 85"/>
                  <a:gd name="T14" fmla="*/ 15 w 137"/>
                  <a:gd name="T15" fmla="*/ 85 h 85"/>
                  <a:gd name="T16" fmla="*/ 20 w 137"/>
                  <a:gd name="T17" fmla="*/ 64 h 85"/>
                  <a:gd name="T18" fmla="*/ 29 w 137"/>
                  <a:gd name="T19" fmla="*/ 48 h 85"/>
                  <a:gd name="T20" fmla="*/ 49 w 137"/>
                  <a:gd name="T21" fmla="*/ 32 h 85"/>
                  <a:gd name="T22" fmla="*/ 73 w 137"/>
                  <a:gd name="T23" fmla="*/ 21 h 85"/>
                  <a:gd name="T24" fmla="*/ 103 w 137"/>
                  <a:gd name="T25" fmla="*/ 11 h 85"/>
                  <a:gd name="T26" fmla="*/ 137 w 137"/>
                  <a:gd name="T27" fmla="*/ 11 h 85"/>
                  <a:gd name="T28" fmla="*/ 137 w 137"/>
                  <a:gd name="T29" fmla="*/ 0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7" h="85">
                    <a:moveTo>
                      <a:pt x="137" y="0"/>
                    </a:moveTo>
                    <a:lnTo>
                      <a:pt x="98" y="5"/>
                    </a:lnTo>
                    <a:lnTo>
                      <a:pt x="69" y="11"/>
                    </a:lnTo>
                    <a:lnTo>
                      <a:pt x="39" y="27"/>
                    </a:lnTo>
                    <a:lnTo>
                      <a:pt x="20" y="43"/>
                    </a:lnTo>
                    <a:lnTo>
                      <a:pt x="5" y="64"/>
                    </a:lnTo>
                    <a:lnTo>
                      <a:pt x="0" y="85"/>
                    </a:lnTo>
                    <a:lnTo>
                      <a:pt x="15" y="85"/>
                    </a:lnTo>
                    <a:lnTo>
                      <a:pt x="20" y="64"/>
                    </a:lnTo>
                    <a:lnTo>
                      <a:pt x="29" y="48"/>
                    </a:lnTo>
                    <a:lnTo>
                      <a:pt x="49" y="32"/>
                    </a:lnTo>
                    <a:lnTo>
                      <a:pt x="73" y="21"/>
                    </a:lnTo>
                    <a:lnTo>
                      <a:pt x="103" y="11"/>
                    </a:lnTo>
                    <a:lnTo>
                      <a:pt x="137" y="11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10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6" name="Freeform 585"/>
              <p:cNvSpPr>
                <a:spLocks/>
              </p:cNvSpPr>
              <p:nvPr/>
            </p:nvSpPr>
            <p:spPr bwMode="auto">
              <a:xfrm>
                <a:off x="1315" y="3209"/>
                <a:ext cx="122" cy="74"/>
              </a:xfrm>
              <a:custGeom>
                <a:avLst/>
                <a:gdLst>
                  <a:gd name="T0" fmla="*/ 122 w 122"/>
                  <a:gd name="T1" fmla="*/ 0 h 74"/>
                  <a:gd name="T2" fmla="*/ 88 w 122"/>
                  <a:gd name="T3" fmla="*/ 0 h 74"/>
                  <a:gd name="T4" fmla="*/ 58 w 122"/>
                  <a:gd name="T5" fmla="*/ 10 h 74"/>
                  <a:gd name="T6" fmla="*/ 34 w 122"/>
                  <a:gd name="T7" fmla="*/ 21 h 74"/>
                  <a:gd name="T8" fmla="*/ 14 w 122"/>
                  <a:gd name="T9" fmla="*/ 37 h 74"/>
                  <a:gd name="T10" fmla="*/ 5 w 122"/>
                  <a:gd name="T11" fmla="*/ 53 h 74"/>
                  <a:gd name="T12" fmla="*/ 0 w 122"/>
                  <a:gd name="T13" fmla="*/ 74 h 74"/>
                  <a:gd name="T14" fmla="*/ 14 w 122"/>
                  <a:gd name="T15" fmla="*/ 74 h 74"/>
                  <a:gd name="T16" fmla="*/ 19 w 122"/>
                  <a:gd name="T17" fmla="*/ 58 h 74"/>
                  <a:gd name="T18" fmla="*/ 29 w 122"/>
                  <a:gd name="T19" fmla="*/ 42 h 74"/>
                  <a:gd name="T20" fmla="*/ 44 w 122"/>
                  <a:gd name="T21" fmla="*/ 26 h 74"/>
                  <a:gd name="T22" fmla="*/ 68 w 122"/>
                  <a:gd name="T23" fmla="*/ 16 h 74"/>
                  <a:gd name="T24" fmla="*/ 93 w 122"/>
                  <a:gd name="T25" fmla="*/ 10 h 74"/>
                  <a:gd name="T26" fmla="*/ 122 w 122"/>
                  <a:gd name="T27" fmla="*/ 10 h 74"/>
                  <a:gd name="T28" fmla="*/ 122 w 122"/>
                  <a:gd name="T29" fmla="*/ 0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2" h="74">
                    <a:moveTo>
                      <a:pt x="122" y="0"/>
                    </a:moveTo>
                    <a:lnTo>
                      <a:pt x="88" y="0"/>
                    </a:lnTo>
                    <a:lnTo>
                      <a:pt x="58" y="10"/>
                    </a:lnTo>
                    <a:lnTo>
                      <a:pt x="34" y="21"/>
                    </a:lnTo>
                    <a:lnTo>
                      <a:pt x="14" y="37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19" y="58"/>
                    </a:lnTo>
                    <a:lnTo>
                      <a:pt x="29" y="42"/>
                    </a:lnTo>
                    <a:lnTo>
                      <a:pt x="44" y="26"/>
                    </a:lnTo>
                    <a:lnTo>
                      <a:pt x="68" y="16"/>
                    </a:lnTo>
                    <a:lnTo>
                      <a:pt x="93" y="10"/>
                    </a:lnTo>
                    <a:lnTo>
                      <a:pt x="122" y="1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C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7" name="Freeform 586"/>
              <p:cNvSpPr>
                <a:spLocks/>
              </p:cNvSpPr>
              <p:nvPr/>
            </p:nvSpPr>
            <p:spPr bwMode="auto">
              <a:xfrm>
                <a:off x="1329" y="3219"/>
                <a:ext cx="108" cy="64"/>
              </a:xfrm>
              <a:custGeom>
                <a:avLst/>
                <a:gdLst>
                  <a:gd name="T0" fmla="*/ 108 w 108"/>
                  <a:gd name="T1" fmla="*/ 0 h 64"/>
                  <a:gd name="T2" fmla="*/ 79 w 108"/>
                  <a:gd name="T3" fmla="*/ 0 h 64"/>
                  <a:gd name="T4" fmla="*/ 54 w 108"/>
                  <a:gd name="T5" fmla="*/ 6 h 64"/>
                  <a:gd name="T6" fmla="*/ 30 w 108"/>
                  <a:gd name="T7" fmla="*/ 16 h 64"/>
                  <a:gd name="T8" fmla="*/ 15 w 108"/>
                  <a:gd name="T9" fmla="*/ 32 h 64"/>
                  <a:gd name="T10" fmla="*/ 5 w 108"/>
                  <a:gd name="T11" fmla="*/ 48 h 64"/>
                  <a:gd name="T12" fmla="*/ 0 w 108"/>
                  <a:gd name="T13" fmla="*/ 64 h 64"/>
                  <a:gd name="T14" fmla="*/ 15 w 108"/>
                  <a:gd name="T15" fmla="*/ 64 h 64"/>
                  <a:gd name="T16" fmla="*/ 20 w 108"/>
                  <a:gd name="T17" fmla="*/ 48 h 64"/>
                  <a:gd name="T18" fmla="*/ 35 w 108"/>
                  <a:gd name="T19" fmla="*/ 32 h 64"/>
                  <a:gd name="T20" fmla="*/ 54 w 108"/>
                  <a:gd name="T21" fmla="*/ 22 h 64"/>
                  <a:gd name="T22" fmla="*/ 79 w 108"/>
                  <a:gd name="T23" fmla="*/ 11 h 64"/>
                  <a:gd name="T24" fmla="*/ 108 w 108"/>
                  <a:gd name="T25" fmla="*/ 11 h 64"/>
                  <a:gd name="T26" fmla="*/ 108 w 108"/>
                  <a:gd name="T27" fmla="*/ 0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8" h="64">
                    <a:moveTo>
                      <a:pt x="108" y="0"/>
                    </a:moveTo>
                    <a:lnTo>
                      <a:pt x="79" y="0"/>
                    </a:lnTo>
                    <a:lnTo>
                      <a:pt x="54" y="6"/>
                    </a:lnTo>
                    <a:lnTo>
                      <a:pt x="30" y="16"/>
                    </a:lnTo>
                    <a:lnTo>
                      <a:pt x="15" y="32"/>
                    </a:lnTo>
                    <a:lnTo>
                      <a:pt x="5" y="48"/>
                    </a:lnTo>
                    <a:lnTo>
                      <a:pt x="0" y="64"/>
                    </a:lnTo>
                    <a:lnTo>
                      <a:pt x="15" y="64"/>
                    </a:lnTo>
                    <a:lnTo>
                      <a:pt x="20" y="48"/>
                    </a:lnTo>
                    <a:lnTo>
                      <a:pt x="35" y="32"/>
                    </a:lnTo>
                    <a:lnTo>
                      <a:pt x="54" y="22"/>
                    </a:lnTo>
                    <a:lnTo>
                      <a:pt x="79" y="11"/>
                    </a:lnTo>
                    <a:lnTo>
                      <a:pt x="108" y="1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80B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8" name="Freeform 587"/>
              <p:cNvSpPr>
                <a:spLocks/>
              </p:cNvSpPr>
              <p:nvPr/>
            </p:nvSpPr>
            <p:spPr bwMode="auto">
              <a:xfrm>
                <a:off x="1344" y="3230"/>
                <a:ext cx="93" cy="53"/>
              </a:xfrm>
              <a:custGeom>
                <a:avLst/>
                <a:gdLst>
                  <a:gd name="T0" fmla="*/ 93 w 93"/>
                  <a:gd name="T1" fmla="*/ 0 h 53"/>
                  <a:gd name="T2" fmla="*/ 64 w 93"/>
                  <a:gd name="T3" fmla="*/ 0 h 53"/>
                  <a:gd name="T4" fmla="*/ 39 w 93"/>
                  <a:gd name="T5" fmla="*/ 11 h 53"/>
                  <a:gd name="T6" fmla="*/ 20 w 93"/>
                  <a:gd name="T7" fmla="*/ 21 h 53"/>
                  <a:gd name="T8" fmla="*/ 5 w 93"/>
                  <a:gd name="T9" fmla="*/ 37 h 53"/>
                  <a:gd name="T10" fmla="*/ 0 w 93"/>
                  <a:gd name="T11" fmla="*/ 53 h 53"/>
                  <a:gd name="T12" fmla="*/ 15 w 93"/>
                  <a:gd name="T13" fmla="*/ 53 h 53"/>
                  <a:gd name="T14" fmla="*/ 20 w 93"/>
                  <a:gd name="T15" fmla="*/ 37 h 53"/>
                  <a:gd name="T16" fmla="*/ 29 w 93"/>
                  <a:gd name="T17" fmla="*/ 26 h 53"/>
                  <a:gd name="T18" fmla="*/ 49 w 93"/>
                  <a:gd name="T19" fmla="*/ 16 h 53"/>
                  <a:gd name="T20" fmla="*/ 69 w 93"/>
                  <a:gd name="T21" fmla="*/ 11 h 53"/>
                  <a:gd name="T22" fmla="*/ 93 w 93"/>
                  <a:gd name="T23" fmla="*/ 5 h 53"/>
                  <a:gd name="T24" fmla="*/ 93 w 93"/>
                  <a:gd name="T25" fmla="*/ 0 h 5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3" h="53">
                    <a:moveTo>
                      <a:pt x="93" y="0"/>
                    </a:moveTo>
                    <a:lnTo>
                      <a:pt x="64" y="0"/>
                    </a:lnTo>
                    <a:lnTo>
                      <a:pt x="39" y="11"/>
                    </a:lnTo>
                    <a:lnTo>
                      <a:pt x="20" y="21"/>
                    </a:lnTo>
                    <a:lnTo>
                      <a:pt x="5" y="37"/>
                    </a:lnTo>
                    <a:lnTo>
                      <a:pt x="0" y="53"/>
                    </a:lnTo>
                    <a:lnTo>
                      <a:pt x="15" y="53"/>
                    </a:lnTo>
                    <a:lnTo>
                      <a:pt x="20" y="37"/>
                    </a:lnTo>
                    <a:lnTo>
                      <a:pt x="29" y="26"/>
                    </a:lnTo>
                    <a:lnTo>
                      <a:pt x="49" y="16"/>
                    </a:lnTo>
                    <a:lnTo>
                      <a:pt x="69" y="11"/>
                    </a:lnTo>
                    <a:lnTo>
                      <a:pt x="93" y="5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5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9" name="Freeform 588"/>
              <p:cNvSpPr>
                <a:spLocks/>
              </p:cNvSpPr>
              <p:nvPr/>
            </p:nvSpPr>
            <p:spPr bwMode="auto">
              <a:xfrm>
                <a:off x="1359" y="3235"/>
                <a:ext cx="78" cy="48"/>
              </a:xfrm>
              <a:custGeom>
                <a:avLst/>
                <a:gdLst>
                  <a:gd name="T0" fmla="*/ 78 w 78"/>
                  <a:gd name="T1" fmla="*/ 0 h 48"/>
                  <a:gd name="T2" fmla="*/ 54 w 78"/>
                  <a:gd name="T3" fmla="*/ 6 h 48"/>
                  <a:gd name="T4" fmla="*/ 34 w 78"/>
                  <a:gd name="T5" fmla="*/ 11 h 48"/>
                  <a:gd name="T6" fmla="*/ 14 w 78"/>
                  <a:gd name="T7" fmla="*/ 21 h 48"/>
                  <a:gd name="T8" fmla="*/ 5 w 78"/>
                  <a:gd name="T9" fmla="*/ 32 h 48"/>
                  <a:gd name="T10" fmla="*/ 0 w 78"/>
                  <a:gd name="T11" fmla="*/ 48 h 48"/>
                  <a:gd name="T12" fmla="*/ 14 w 78"/>
                  <a:gd name="T13" fmla="*/ 48 h 48"/>
                  <a:gd name="T14" fmla="*/ 19 w 78"/>
                  <a:gd name="T15" fmla="*/ 32 h 48"/>
                  <a:gd name="T16" fmla="*/ 34 w 78"/>
                  <a:gd name="T17" fmla="*/ 21 h 48"/>
                  <a:gd name="T18" fmla="*/ 54 w 78"/>
                  <a:gd name="T19" fmla="*/ 16 h 48"/>
                  <a:gd name="T20" fmla="*/ 78 w 78"/>
                  <a:gd name="T21" fmla="*/ 11 h 48"/>
                  <a:gd name="T22" fmla="*/ 78 w 78"/>
                  <a:gd name="T23" fmla="*/ 0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48">
                    <a:moveTo>
                      <a:pt x="78" y="0"/>
                    </a:moveTo>
                    <a:lnTo>
                      <a:pt x="54" y="6"/>
                    </a:lnTo>
                    <a:lnTo>
                      <a:pt x="34" y="11"/>
                    </a:lnTo>
                    <a:lnTo>
                      <a:pt x="14" y="21"/>
                    </a:lnTo>
                    <a:lnTo>
                      <a:pt x="5" y="32"/>
                    </a:lnTo>
                    <a:lnTo>
                      <a:pt x="0" y="48"/>
                    </a:lnTo>
                    <a:lnTo>
                      <a:pt x="14" y="48"/>
                    </a:lnTo>
                    <a:lnTo>
                      <a:pt x="19" y="32"/>
                    </a:lnTo>
                    <a:lnTo>
                      <a:pt x="34" y="21"/>
                    </a:lnTo>
                    <a:lnTo>
                      <a:pt x="54" y="16"/>
                    </a:lnTo>
                    <a:lnTo>
                      <a:pt x="78" y="11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0" name="Freeform 589"/>
              <p:cNvSpPr>
                <a:spLocks/>
              </p:cNvSpPr>
              <p:nvPr/>
            </p:nvSpPr>
            <p:spPr bwMode="auto">
              <a:xfrm>
                <a:off x="1373" y="3246"/>
                <a:ext cx="64" cy="37"/>
              </a:xfrm>
              <a:custGeom>
                <a:avLst/>
                <a:gdLst>
                  <a:gd name="T0" fmla="*/ 64 w 64"/>
                  <a:gd name="T1" fmla="*/ 0 h 37"/>
                  <a:gd name="T2" fmla="*/ 40 w 64"/>
                  <a:gd name="T3" fmla="*/ 5 h 37"/>
                  <a:gd name="T4" fmla="*/ 20 w 64"/>
                  <a:gd name="T5" fmla="*/ 10 h 37"/>
                  <a:gd name="T6" fmla="*/ 5 w 64"/>
                  <a:gd name="T7" fmla="*/ 21 h 37"/>
                  <a:gd name="T8" fmla="*/ 0 w 64"/>
                  <a:gd name="T9" fmla="*/ 37 h 37"/>
                  <a:gd name="T10" fmla="*/ 15 w 64"/>
                  <a:gd name="T11" fmla="*/ 37 h 37"/>
                  <a:gd name="T12" fmla="*/ 20 w 64"/>
                  <a:gd name="T13" fmla="*/ 26 h 37"/>
                  <a:gd name="T14" fmla="*/ 30 w 64"/>
                  <a:gd name="T15" fmla="*/ 16 h 37"/>
                  <a:gd name="T16" fmla="*/ 45 w 64"/>
                  <a:gd name="T17" fmla="*/ 10 h 37"/>
                  <a:gd name="T18" fmla="*/ 64 w 64"/>
                  <a:gd name="T19" fmla="*/ 10 h 37"/>
                  <a:gd name="T20" fmla="*/ 64 w 64"/>
                  <a:gd name="T21" fmla="*/ 0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4" h="37">
                    <a:moveTo>
                      <a:pt x="64" y="0"/>
                    </a:moveTo>
                    <a:lnTo>
                      <a:pt x="40" y="5"/>
                    </a:lnTo>
                    <a:lnTo>
                      <a:pt x="20" y="10"/>
                    </a:lnTo>
                    <a:lnTo>
                      <a:pt x="5" y="21"/>
                    </a:lnTo>
                    <a:lnTo>
                      <a:pt x="0" y="37"/>
                    </a:lnTo>
                    <a:lnTo>
                      <a:pt x="15" y="37"/>
                    </a:lnTo>
                    <a:lnTo>
                      <a:pt x="20" y="26"/>
                    </a:lnTo>
                    <a:lnTo>
                      <a:pt x="30" y="16"/>
                    </a:lnTo>
                    <a:lnTo>
                      <a:pt x="45" y="10"/>
                    </a:lnTo>
                    <a:lnTo>
                      <a:pt x="64" y="1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1" name="Freeform 590"/>
              <p:cNvSpPr>
                <a:spLocks/>
              </p:cNvSpPr>
              <p:nvPr/>
            </p:nvSpPr>
            <p:spPr bwMode="auto">
              <a:xfrm>
                <a:off x="1388" y="3256"/>
                <a:ext cx="49" cy="27"/>
              </a:xfrm>
              <a:custGeom>
                <a:avLst/>
                <a:gdLst>
                  <a:gd name="T0" fmla="*/ 49 w 49"/>
                  <a:gd name="T1" fmla="*/ 0 h 27"/>
                  <a:gd name="T2" fmla="*/ 30 w 49"/>
                  <a:gd name="T3" fmla="*/ 0 h 27"/>
                  <a:gd name="T4" fmla="*/ 15 w 49"/>
                  <a:gd name="T5" fmla="*/ 6 h 27"/>
                  <a:gd name="T6" fmla="*/ 5 w 49"/>
                  <a:gd name="T7" fmla="*/ 16 h 27"/>
                  <a:gd name="T8" fmla="*/ 0 w 49"/>
                  <a:gd name="T9" fmla="*/ 27 h 27"/>
                  <a:gd name="T10" fmla="*/ 15 w 49"/>
                  <a:gd name="T11" fmla="*/ 27 h 27"/>
                  <a:gd name="T12" fmla="*/ 20 w 49"/>
                  <a:gd name="T13" fmla="*/ 16 h 27"/>
                  <a:gd name="T14" fmla="*/ 34 w 49"/>
                  <a:gd name="T15" fmla="*/ 11 h 27"/>
                  <a:gd name="T16" fmla="*/ 49 w 49"/>
                  <a:gd name="T17" fmla="*/ 11 h 27"/>
                  <a:gd name="T18" fmla="*/ 49 w 49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27">
                    <a:moveTo>
                      <a:pt x="49" y="0"/>
                    </a:moveTo>
                    <a:lnTo>
                      <a:pt x="30" y="0"/>
                    </a:lnTo>
                    <a:lnTo>
                      <a:pt x="15" y="6"/>
                    </a:lnTo>
                    <a:lnTo>
                      <a:pt x="5" y="16"/>
                    </a:lnTo>
                    <a:lnTo>
                      <a:pt x="0" y="27"/>
                    </a:lnTo>
                    <a:lnTo>
                      <a:pt x="15" y="27"/>
                    </a:lnTo>
                    <a:lnTo>
                      <a:pt x="20" y="16"/>
                    </a:lnTo>
                    <a:lnTo>
                      <a:pt x="34" y="11"/>
                    </a:lnTo>
                    <a:lnTo>
                      <a:pt x="49" y="1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2" name="Freeform 591"/>
              <p:cNvSpPr>
                <a:spLocks/>
              </p:cNvSpPr>
              <p:nvPr/>
            </p:nvSpPr>
            <p:spPr bwMode="auto">
              <a:xfrm>
                <a:off x="1403" y="3267"/>
                <a:ext cx="34" cy="16"/>
              </a:xfrm>
              <a:custGeom>
                <a:avLst/>
                <a:gdLst>
                  <a:gd name="T0" fmla="*/ 34 w 34"/>
                  <a:gd name="T1" fmla="*/ 0 h 16"/>
                  <a:gd name="T2" fmla="*/ 19 w 34"/>
                  <a:gd name="T3" fmla="*/ 0 h 16"/>
                  <a:gd name="T4" fmla="*/ 5 w 34"/>
                  <a:gd name="T5" fmla="*/ 5 h 16"/>
                  <a:gd name="T6" fmla="*/ 0 w 34"/>
                  <a:gd name="T7" fmla="*/ 16 h 16"/>
                  <a:gd name="T8" fmla="*/ 19 w 34"/>
                  <a:gd name="T9" fmla="*/ 16 h 16"/>
                  <a:gd name="T10" fmla="*/ 19 w 34"/>
                  <a:gd name="T11" fmla="*/ 11 h 16"/>
                  <a:gd name="T12" fmla="*/ 34 w 34"/>
                  <a:gd name="T13" fmla="*/ 5 h 16"/>
                  <a:gd name="T14" fmla="*/ 34 w 34"/>
                  <a:gd name="T15" fmla="*/ 0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" h="16">
                    <a:moveTo>
                      <a:pt x="34" y="0"/>
                    </a:moveTo>
                    <a:lnTo>
                      <a:pt x="19" y="0"/>
                    </a:lnTo>
                    <a:lnTo>
                      <a:pt x="5" y="5"/>
                    </a:lnTo>
                    <a:lnTo>
                      <a:pt x="0" y="16"/>
                    </a:lnTo>
                    <a:lnTo>
                      <a:pt x="19" y="16"/>
                    </a:lnTo>
                    <a:lnTo>
                      <a:pt x="19" y="11"/>
                    </a:lnTo>
                    <a:lnTo>
                      <a:pt x="34" y="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3" name="Freeform 592"/>
              <p:cNvSpPr>
                <a:spLocks/>
              </p:cNvSpPr>
              <p:nvPr/>
            </p:nvSpPr>
            <p:spPr bwMode="auto">
              <a:xfrm>
                <a:off x="1422" y="3272"/>
                <a:ext cx="15" cy="11"/>
              </a:xfrm>
              <a:custGeom>
                <a:avLst/>
                <a:gdLst>
                  <a:gd name="T0" fmla="*/ 15 w 15"/>
                  <a:gd name="T1" fmla="*/ 0 h 11"/>
                  <a:gd name="T2" fmla="*/ 0 w 15"/>
                  <a:gd name="T3" fmla="*/ 6 h 11"/>
                  <a:gd name="T4" fmla="*/ 0 w 15"/>
                  <a:gd name="T5" fmla="*/ 11 h 11"/>
                  <a:gd name="T6" fmla="*/ 15 w 15"/>
                  <a:gd name="T7" fmla="*/ 11 h 11"/>
                  <a:gd name="T8" fmla="*/ 15 w 15"/>
                  <a:gd name="T9" fmla="*/ 11 h 11"/>
                  <a:gd name="T10" fmla="*/ 15 w 15"/>
                  <a:gd name="T11" fmla="*/ 0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15" y="0"/>
                    </a:move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4" name="Freeform 593"/>
              <p:cNvSpPr>
                <a:spLocks/>
              </p:cNvSpPr>
              <p:nvPr/>
            </p:nvSpPr>
            <p:spPr bwMode="auto">
              <a:xfrm>
                <a:off x="927" y="2965"/>
                <a:ext cx="510" cy="318"/>
              </a:xfrm>
              <a:custGeom>
                <a:avLst/>
                <a:gdLst>
                  <a:gd name="T0" fmla="*/ 98 w 510"/>
                  <a:gd name="T1" fmla="*/ 318 h 318"/>
                  <a:gd name="T2" fmla="*/ 412 w 510"/>
                  <a:gd name="T3" fmla="*/ 318 h 318"/>
                  <a:gd name="T4" fmla="*/ 510 w 510"/>
                  <a:gd name="T5" fmla="*/ 159 h 318"/>
                  <a:gd name="T6" fmla="*/ 412 w 510"/>
                  <a:gd name="T7" fmla="*/ 0 h 318"/>
                  <a:gd name="T8" fmla="*/ 98 w 510"/>
                  <a:gd name="T9" fmla="*/ 0 h 318"/>
                  <a:gd name="T10" fmla="*/ 0 w 510"/>
                  <a:gd name="T11" fmla="*/ 159 h 318"/>
                  <a:gd name="T12" fmla="*/ 98 w 510"/>
                  <a:gd name="T13" fmla="*/ 318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0" h="318">
                    <a:moveTo>
                      <a:pt x="98" y="318"/>
                    </a:moveTo>
                    <a:lnTo>
                      <a:pt x="412" y="318"/>
                    </a:lnTo>
                    <a:lnTo>
                      <a:pt x="510" y="159"/>
                    </a:lnTo>
                    <a:lnTo>
                      <a:pt x="412" y="0"/>
                    </a:lnTo>
                    <a:lnTo>
                      <a:pt x="98" y="0"/>
                    </a:lnTo>
                    <a:lnTo>
                      <a:pt x="0" y="159"/>
                    </a:lnTo>
                    <a:lnTo>
                      <a:pt x="98" y="31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5" name="Rectangle 594"/>
              <p:cNvSpPr>
                <a:spLocks noChangeArrowheads="1"/>
              </p:cNvSpPr>
              <p:nvPr/>
            </p:nvSpPr>
            <p:spPr bwMode="auto">
              <a:xfrm>
                <a:off x="1111" y="3076"/>
                <a:ext cx="11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100" b="1" dirty="0" smtClean="0">
                    <a:solidFill>
                      <a:srgbClr val="FF0000"/>
                    </a:solidFill>
                    <a:latin typeface="Cambria" pitchFamily="18" charset="0"/>
                    <a:ea typeface="黑体" pitchFamily="49" charset="-122"/>
                  </a:rPr>
                  <a:t>QC</a:t>
                </a:r>
                <a:endParaRPr lang="zh-CN" altLang="en-US" sz="1800" dirty="0">
                  <a:solidFill>
                    <a:srgbClr val="FF0000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596" name="Freeform 595"/>
              <p:cNvSpPr>
                <a:spLocks/>
              </p:cNvSpPr>
              <p:nvPr/>
            </p:nvSpPr>
            <p:spPr bwMode="auto">
              <a:xfrm>
                <a:off x="2251" y="2143"/>
                <a:ext cx="549" cy="318"/>
              </a:xfrm>
              <a:custGeom>
                <a:avLst/>
                <a:gdLst>
                  <a:gd name="T0" fmla="*/ 549 w 549"/>
                  <a:gd name="T1" fmla="*/ 0 h 318"/>
                  <a:gd name="T2" fmla="*/ 475 w 549"/>
                  <a:gd name="T3" fmla="*/ 5 h 318"/>
                  <a:gd name="T4" fmla="*/ 406 w 549"/>
                  <a:gd name="T5" fmla="*/ 10 h 318"/>
                  <a:gd name="T6" fmla="*/ 338 w 549"/>
                  <a:gd name="T7" fmla="*/ 26 h 318"/>
                  <a:gd name="T8" fmla="*/ 274 w 549"/>
                  <a:gd name="T9" fmla="*/ 42 h 318"/>
                  <a:gd name="T10" fmla="*/ 215 w 549"/>
                  <a:gd name="T11" fmla="*/ 69 h 318"/>
                  <a:gd name="T12" fmla="*/ 161 w 549"/>
                  <a:gd name="T13" fmla="*/ 95 h 318"/>
                  <a:gd name="T14" fmla="*/ 112 w 549"/>
                  <a:gd name="T15" fmla="*/ 127 h 318"/>
                  <a:gd name="T16" fmla="*/ 73 w 549"/>
                  <a:gd name="T17" fmla="*/ 159 h 318"/>
                  <a:gd name="T18" fmla="*/ 44 w 549"/>
                  <a:gd name="T19" fmla="*/ 196 h 318"/>
                  <a:gd name="T20" fmla="*/ 19 w 549"/>
                  <a:gd name="T21" fmla="*/ 233 h 318"/>
                  <a:gd name="T22" fmla="*/ 5 w 549"/>
                  <a:gd name="T23" fmla="*/ 275 h 318"/>
                  <a:gd name="T24" fmla="*/ 0 w 549"/>
                  <a:gd name="T25" fmla="*/ 318 h 318"/>
                  <a:gd name="T26" fmla="*/ 0 w 549"/>
                  <a:gd name="T27" fmla="*/ 0 h 318"/>
                  <a:gd name="T28" fmla="*/ 549 w 549"/>
                  <a:gd name="T29" fmla="*/ 0 h 3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49" h="318">
                    <a:moveTo>
                      <a:pt x="549" y="0"/>
                    </a:moveTo>
                    <a:lnTo>
                      <a:pt x="475" y="5"/>
                    </a:lnTo>
                    <a:lnTo>
                      <a:pt x="406" y="10"/>
                    </a:lnTo>
                    <a:lnTo>
                      <a:pt x="338" y="26"/>
                    </a:lnTo>
                    <a:lnTo>
                      <a:pt x="274" y="42"/>
                    </a:lnTo>
                    <a:lnTo>
                      <a:pt x="215" y="69"/>
                    </a:lnTo>
                    <a:lnTo>
                      <a:pt x="161" y="95"/>
                    </a:lnTo>
                    <a:lnTo>
                      <a:pt x="112" y="127"/>
                    </a:lnTo>
                    <a:lnTo>
                      <a:pt x="73" y="159"/>
                    </a:lnTo>
                    <a:lnTo>
                      <a:pt x="44" y="196"/>
                    </a:lnTo>
                    <a:lnTo>
                      <a:pt x="19" y="233"/>
                    </a:lnTo>
                    <a:lnTo>
                      <a:pt x="5" y="275"/>
                    </a:lnTo>
                    <a:lnTo>
                      <a:pt x="0" y="318"/>
                    </a:lnTo>
                    <a:lnTo>
                      <a:pt x="0" y="0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7" name="Freeform 596"/>
              <p:cNvSpPr>
                <a:spLocks/>
              </p:cNvSpPr>
              <p:nvPr/>
            </p:nvSpPr>
            <p:spPr bwMode="auto">
              <a:xfrm>
                <a:off x="2251" y="2143"/>
                <a:ext cx="549" cy="318"/>
              </a:xfrm>
              <a:custGeom>
                <a:avLst/>
                <a:gdLst>
                  <a:gd name="T0" fmla="*/ 549 w 549"/>
                  <a:gd name="T1" fmla="*/ 0 h 318"/>
                  <a:gd name="T2" fmla="*/ 475 w 549"/>
                  <a:gd name="T3" fmla="*/ 5 h 318"/>
                  <a:gd name="T4" fmla="*/ 406 w 549"/>
                  <a:gd name="T5" fmla="*/ 10 h 318"/>
                  <a:gd name="T6" fmla="*/ 338 w 549"/>
                  <a:gd name="T7" fmla="*/ 26 h 318"/>
                  <a:gd name="T8" fmla="*/ 274 w 549"/>
                  <a:gd name="T9" fmla="*/ 42 h 318"/>
                  <a:gd name="T10" fmla="*/ 215 w 549"/>
                  <a:gd name="T11" fmla="*/ 69 h 318"/>
                  <a:gd name="T12" fmla="*/ 161 w 549"/>
                  <a:gd name="T13" fmla="*/ 95 h 318"/>
                  <a:gd name="T14" fmla="*/ 112 w 549"/>
                  <a:gd name="T15" fmla="*/ 127 h 318"/>
                  <a:gd name="T16" fmla="*/ 73 w 549"/>
                  <a:gd name="T17" fmla="*/ 159 h 318"/>
                  <a:gd name="T18" fmla="*/ 44 w 549"/>
                  <a:gd name="T19" fmla="*/ 196 h 318"/>
                  <a:gd name="T20" fmla="*/ 19 w 549"/>
                  <a:gd name="T21" fmla="*/ 233 h 318"/>
                  <a:gd name="T22" fmla="*/ 5 w 549"/>
                  <a:gd name="T23" fmla="*/ 275 h 318"/>
                  <a:gd name="T24" fmla="*/ 0 w 549"/>
                  <a:gd name="T25" fmla="*/ 318 h 318"/>
                  <a:gd name="T26" fmla="*/ 14 w 549"/>
                  <a:gd name="T27" fmla="*/ 318 h 318"/>
                  <a:gd name="T28" fmla="*/ 19 w 549"/>
                  <a:gd name="T29" fmla="*/ 275 h 318"/>
                  <a:gd name="T30" fmla="*/ 34 w 549"/>
                  <a:gd name="T31" fmla="*/ 238 h 318"/>
                  <a:gd name="T32" fmla="*/ 58 w 549"/>
                  <a:gd name="T33" fmla="*/ 201 h 318"/>
                  <a:gd name="T34" fmla="*/ 88 w 549"/>
                  <a:gd name="T35" fmla="*/ 164 h 318"/>
                  <a:gd name="T36" fmla="*/ 127 w 549"/>
                  <a:gd name="T37" fmla="*/ 132 h 318"/>
                  <a:gd name="T38" fmla="*/ 171 w 549"/>
                  <a:gd name="T39" fmla="*/ 100 h 318"/>
                  <a:gd name="T40" fmla="*/ 225 w 549"/>
                  <a:gd name="T41" fmla="*/ 74 h 318"/>
                  <a:gd name="T42" fmla="*/ 284 w 549"/>
                  <a:gd name="T43" fmla="*/ 53 h 318"/>
                  <a:gd name="T44" fmla="*/ 343 w 549"/>
                  <a:gd name="T45" fmla="*/ 31 h 318"/>
                  <a:gd name="T46" fmla="*/ 411 w 549"/>
                  <a:gd name="T47" fmla="*/ 21 h 318"/>
                  <a:gd name="T48" fmla="*/ 480 w 549"/>
                  <a:gd name="T49" fmla="*/ 10 h 318"/>
                  <a:gd name="T50" fmla="*/ 549 w 549"/>
                  <a:gd name="T51" fmla="*/ 10 h 318"/>
                  <a:gd name="T52" fmla="*/ 549 w 549"/>
                  <a:gd name="T53" fmla="*/ 0 h 3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49" h="318">
                    <a:moveTo>
                      <a:pt x="549" y="0"/>
                    </a:moveTo>
                    <a:lnTo>
                      <a:pt x="475" y="5"/>
                    </a:lnTo>
                    <a:lnTo>
                      <a:pt x="406" y="10"/>
                    </a:lnTo>
                    <a:lnTo>
                      <a:pt x="338" y="26"/>
                    </a:lnTo>
                    <a:lnTo>
                      <a:pt x="274" y="42"/>
                    </a:lnTo>
                    <a:lnTo>
                      <a:pt x="215" y="69"/>
                    </a:lnTo>
                    <a:lnTo>
                      <a:pt x="161" y="95"/>
                    </a:lnTo>
                    <a:lnTo>
                      <a:pt x="112" y="127"/>
                    </a:lnTo>
                    <a:lnTo>
                      <a:pt x="73" y="159"/>
                    </a:lnTo>
                    <a:lnTo>
                      <a:pt x="44" y="196"/>
                    </a:lnTo>
                    <a:lnTo>
                      <a:pt x="19" y="233"/>
                    </a:lnTo>
                    <a:lnTo>
                      <a:pt x="5" y="275"/>
                    </a:lnTo>
                    <a:lnTo>
                      <a:pt x="0" y="318"/>
                    </a:lnTo>
                    <a:lnTo>
                      <a:pt x="14" y="318"/>
                    </a:lnTo>
                    <a:lnTo>
                      <a:pt x="19" y="275"/>
                    </a:lnTo>
                    <a:lnTo>
                      <a:pt x="34" y="238"/>
                    </a:lnTo>
                    <a:lnTo>
                      <a:pt x="58" y="201"/>
                    </a:lnTo>
                    <a:lnTo>
                      <a:pt x="88" y="164"/>
                    </a:lnTo>
                    <a:lnTo>
                      <a:pt x="127" y="132"/>
                    </a:lnTo>
                    <a:lnTo>
                      <a:pt x="171" y="100"/>
                    </a:lnTo>
                    <a:lnTo>
                      <a:pt x="225" y="74"/>
                    </a:lnTo>
                    <a:lnTo>
                      <a:pt x="284" y="53"/>
                    </a:lnTo>
                    <a:lnTo>
                      <a:pt x="343" y="31"/>
                    </a:lnTo>
                    <a:lnTo>
                      <a:pt x="411" y="21"/>
                    </a:lnTo>
                    <a:lnTo>
                      <a:pt x="480" y="10"/>
                    </a:lnTo>
                    <a:lnTo>
                      <a:pt x="549" y="10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8" name="Freeform 597"/>
              <p:cNvSpPr>
                <a:spLocks/>
              </p:cNvSpPr>
              <p:nvPr/>
            </p:nvSpPr>
            <p:spPr bwMode="auto">
              <a:xfrm>
                <a:off x="2265" y="2153"/>
                <a:ext cx="535" cy="308"/>
              </a:xfrm>
              <a:custGeom>
                <a:avLst/>
                <a:gdLst>
                  <a:gd name="T0" fmla="*/ 535 w 535"/>
                  <a:gd name="T1" fmla="*/ 0 h 308"/>
                  <a:gd name="T2" fmla="*/ 466 w 535"/>
                  <a:gd name="T3" fmla="*/ 0 h 308"/>
                  <a:gd name="T4" fmla="*/ 397 w 535"/>
                  <a:gd name="T5" fmla="*/ 11 h 308"/>
                  <a:gd name="T6" fmla="*/ 329 w 535"/>
                  <a:gd name="T7" fmla="*/ 21 h 308"/>
                  <a:gd name="T8" fmla="*/ 270 w 535"/>
                  <a:gd name="T9" fmla="*/ 43 h 308"/>
                  <a:gd name="T10" fmla="*/ 211 w 535"/>
                  <a:gd name="T11" fmla="*/ 64 h 308"/>
                  <a:gd name="T12" fmla="*/ 157 w 535"/>
                  <a:gd name="T13" fmla="*/ 90 h 308"/>
                  <a:gd name="T14" fmla="*/ 113 w 535"/>
                  <a:gd name="T15" fmla="*/ 122 h 308"/>
                  <a:gd name="T16" fmla="*/ 74 w 535"/>
                  <a:gd name="T17" fmla="*/ 154 h 308"/>
                  <a:gd name="T18" fmla="*/ 44 w 535"/>
                  <a:gd name="T19" fmla="*/ 191 h 308"/>
                  <a:gd name="T20" fmla="*/ 20 w 535"/>
                  <a:gd name="T21" fmla="*/ 228 h 308"/>
                  <a:gd name="T22" fmla="*/ 5 w 535"/>
                  <a:gd name="T23" fmla="*/ 265 h 308"/>
                  <a:gd name="T24" fmla="*/ 0 w 535"/>
                  <a:gd name="T25" fmla="*/ 308 h 308"/>
                  <a:gd name="T26" fmla="*/ 15 w 535"/>
                  <a:gd name="T27" fmla="*/ 308 h 308"/>
                  <a:gd name="T28" fmla="*/ 20 w 535"/>
                  <a:gd name="T29" fmla="*/ 271 h 308"/>
                  <a:gd name="T30" fmla="*/ 35 w 535"/>
                  <a:gd name="T31" fmla="*/ 228 h 308"/>
                  <a:gd name="T32" fmla="*/ 54 w 535"/>
                  <a:gd name="T33" fmla="*/ 191 h 308"/>
                  <a:gd name="T34" fmla="*/ 89 w 535"/>
                  <a:gd name="T35" fmla="*/ 159 h 308"/>
                  <a:gd name="T36" fmla="*/ 123 w 535"/>
                  <a:gd name="T37" fmla="*/ 128 h 308"/>
                  <a:gd name="T38" fmla="*/ 167 w 535"/>
                  <a:gd name="T39" fmla="*/ 96 h 308"/>
                  <a:gd name="T40" fmla="*/ 221 w 535"/>
                  <a:gd name="T41" fmla="*/ 69 h 308"/>
                  <a:gd name="T42" fmla="*/ 275 w 535"/>
                  <a:gd name="T43" fmla="*/ 48 h 308"/>
                  <a:gd name="T44" fmla="*/ 339 w 535"/>
                  <a:gd name="T45" fmla="*/ 32 h 308"/>
                  <a:gd name="T46" fmla="*/ 402 w 535"/>
                  <a:gd name="T47" fmla="*/ 16 h 308"/>
                  <a:gd name="T48" fmla="*/ 466 w 535"/>
                  <a:gd name="T49" fmla="*/ 11 h 308"/>
                  <a:gd name="T50" fmla="*/ 535 w 535"/>
                  <a:gd name="T51" fmla="*/ 6 h 308"/>
                  <a:gd name="T52" fmla="*/ 535 w 535"/>
                  <a:gd name="T53" fmla="*/ 0 h 3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35" h="308">
                    <a:moveTo>
                      <a:pt x="535" y="0"/>
                    </a:moveTo>
                    <a:lnTo>
                      <a:pt x="466" y="0"/>
                    </a:lnTo>
                    <a:lnTo>
                      <a:pt x="397" y="11"/>
                    </a:lnTo>
                    <a:lnTo>
                      <a:pt x="329" y="21"/>
                    </a:lnTo>
                    <a:lnTo>
                      <a:pt x="270" y="43"/>
                    </a:lnTo>
                    <a:lnTo>
                      <a:pt x="211" y="64"/>
                    </a:lnTo>
                    <a:lnTo>
                      <a:pt x="157" y="90"/>
                    </a:lnTo>
                    <a:lnTo>
                      <a:pt x="113" y="122"/>
                    </a:lnTo>
                    <a:lnTo>
                      <a:pt x="74" y="154"/>
                    </a:lnTo>
                    <a:lnTo>
                      <a:pt x="44" y="191"/>
                    </a:lnTo>
                    <a:lnTo>
                      <a:pt x="20" y="228"/>
                    </a:lnTo>
                    <a:lnTo>
                      <a:pt x="5" y="265"/>
                    </a:lnTo>
                    <a:lnTo>
                      <a:pt x="0" y="308"/>
                    </a:lnTo>
                    <a:lnTo>
                      <a:pt x="15" y="308"/>
                    </a:lnTo>
                    <a:lnTo>
                      <a:pt x="20" y="271"/>
                    </a:lnTo>
                    <a:lnTo>
                      <a:pt x="35" y="228"/>
                    </a:lnTo>
                    <a:lnTo>
                      <a:pt x="54" y="191"/>
                    </a:lnTo>
                    <a:lnTo>
                      <a:pt x="89" y="159"/>
                    </a:lnTo>
                    <a:lnTo>
                      <a:pt x="123" y="128"/>
                    </a:lnTo>
                    <a:lnTo>
                      <a:pt x="167" y="96"/>
                    </a:lnTo>
                    <a:lnTo>
                      <a:pt x="221" y="69"/>
                    </a:lnTo>
                    <a:lnTo>
                      <a:pt x="275" y="48"/>
                    </a:lnTo>
                    <a:lnTo>
                      <a:pt x="339" y="32"/>
                    </a:lnTo>
                    <a:lnTo>
                      <a:pt x="402" y="16"/>
                    </a:lnTo>
                    <a:lnTo>
                      <a:pt x="466" y="11"/>
                    </a:lnTo>
                    <a:lnTo>
                      <a:pt x="535" y="6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C6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9" name="Freeform 598"/>
              <p:cNvSpPr>
                <a:spLocks/>
              </p:cNvSpPr>
              <p:nvPr/>
            </p:nvSpPr>
            <p:spPr bwMode="auto">
              <a:xfrm>
                <a:off x="2280" y="2159"/>
                <a:ext cx="520" cy="302"/>
              </a:xfrm>
              <a:custGeom>
                <a:avLst/>
                <a:gdLst>
                  <a:gd name="T0" fmla="*/ 520 w 520"/>
                  <a:gd name="T1" fmla="*/ 0 h 302"/>
                  <a:gd name="T2" fmla="*/ 451 w 520"/>
                  <a:gd name="T3" fmla="*/ 5 h 302"/>
                  <a:gd name="T4" fmla="*/ 387 w 520"/>
                  <a:gd name="T5" fmla="*/ 10 h 302"/>
                  <a:gd name="T6" fmla="*/ 324 w 520"/>
                  <a:gd name="T7" fmla="*/ 26 h 302"/>
                  <a:gd name="T8" fmla="*/ 260 w 520"/>
                  <a:gd name="T9" fmla="*/ 42 h 302"/>
                  <a:gd name="T10" fmla="*/ 206 w 520"/>
                  <a:gd name="T11" fmla="*/ 63 h 302"/>
                  <a:gd name="T12" fmla="*/ 152 w 520"/>
                  <a:gd name="T13" fmla="*/ 90 h 302"/>
                  <a:gd name="T14" fmla="*/ 108 w 520"/>
                  <a:gd name="T15" fmla="*/ 122 h 302"/>
                  <a:gd name="T16" fmla="*/ 74 w 520"/>
                  <a:gd name="T17" fmla="*/ 153 h 302"/>
                  <a:gd name="T18" fmla="*/ 39 w 520"/>
                  <a:gd name="T19" fmla="*/ 185 h 302"/>
                  <a:gd name="T20" fmla="*/ 20 w 520"/>
                  <a:gd name="T21" fmla="*/ 222 h 302"/>
                  <a:gd name="T22" fmla="*/ 5 w 520"/>
                  <a:gd name="T23" fmla="*/ 265 h 302"/>
                  <a:gd name="T24" fmla="*/ 0 w 520"/>
                  <a:gd name="T25" fmla="*/ 302 h 302"/>
                  <a:gd name="T26" fmla="*/ 15 w 520"/>
                  <a:gd name="T27" fmla="*/ 302 h 302"/>
                  <a:gd name="T28" fmla="*/ 20 w 520"/>
                  <a:gd name="T29" fmla="*/ 265 h 302"/>
                  <a:gd name="T30" fmla="*/ 34 w 520"/>
                  <a:gd name="T31" fmla="*/ 228 h 302"/>
                  <a:gd name="T32" fmla="*/ 54 w 520"/>
                  <a:gd name="T33" fmla="*/ 190 h 302"/>
                  <a:gd name="T34" fmla="*/ 83 w 520"/>
                  <a:gd name="T35" fmla="*/ 153 h 302"/>
                  <a:gd name="T36" fmla="*/ 123 w 520"/>
                  <a:gd name="T37" fmla="*/ 122 h 302"/>
                  <a:gd name="T38" fmla="*/ 162 w 520"/>
                  <a:gd name="T39" fmla="*/ 95 h 302"/>
                  <a:gd name="T40" fmla="*/ 216 w 520"/>
                  <a:gd name="T41" fmla="*/ 68 h 302"/>
                  <a:gd name="T42" fmla="*/ 270 w 520"/>
                  <a:gd name="T43" fmla="*/ 47 h 302"/>
                  <a:gd name="T44" fmla="*/ 328 w 520"/>
                  <a:gd name="T45" fmla="*/ 31 h 302"/>
                  <a:gd name="T46" fmla="*/ 387 w 520"/>
                  <a:gd name="T47" fmla="*/ 21 h 302"/>
                  <a:gd name="T48" fmla="*/ 451 w 520"/>
                  <a:gd name="T49" fmla="*/ 10 h 302"/>
                  <a:gd name="T50" fmla="*/ 520 w 520"/>
                  <a:gd name="T51" fmla="*/ 10 h 302"/>
                  <a:gd name="T52" fmla="*/ 520 w 520"/>
                  <a:gd name="T53" fmla="*/ 0 h 30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20" h="302">
                    <a:moveTo>
                      <a:pt x="520" y="0"/>
                    </a:moveTo>
                    <a:lnTo>
                      <a:pt x="451" y="5"/>
                    </a:lnTo>
                    <a:lnTo>
                      <a:pt x="387" y="10"/>
                    </a:lnTo>
                    <a:lnTo>
                      <a:pt x="324" y="26"/>
                    </a:lnTo>
                    <a:lnTo>
                      <a:pt x="260" y="42"/>
                    </a:lnTo>
                    <a:lnTo>
                      <a:pt x="206" y="63"/>
                    </a:lnTo>
                    <a:lnTo>
                      <a:pt x="152" y="90"/>
                    </a:lnTo>
                    <a:lnTo>
                      <a:pt x="108" y="122"/>
                    </a:lnTo>
                    <a:lnTo>
                      <a:pt x="74" y="153"/>
                    </a:lnTo>
                    <a:lnTo>
                      <a:pt x="39" y="185"/>
                    </a:lnTo>
                    <a:lnTo>
                      <a:pt x="20" y="222"/>
                    </a:lnTo>
                    <a:lnTo>
                      <a:pt x="5" y="265"/>
                    </a:lnTo>
                    <a:lnTo>
                      <a:pt x="0" y="302"/>
                    </a:lnTo>
                    <a:lnTo>
                      <a:pt x="15" y="302"/>
                    </a:lnTo>
                    <a:lnTo>
                      <a:pt x="20" y="265"/>
                    </a:lnTo>
                    <a:lnTo>
                      <a:pt x="34" y="228"/>
                    </a:lnTo>
                    <a:lnTo>
                      <a:pt x="54" y="190"/>
                    </a:lnTo>
                    <a:lnTo>
                      <a:pt x="83" y="153"/>
                    </a:lnTo>
                    <a:lnTo>
                      <a:pt x="123" y="122"/>
                    </a:lnTo>
                    <a:lnTo>
                      <a:pt x="162" y="95"/>
                    </a:lnTo>
                    <a:lnTo>
                      <a:pt x="216" y="68"/>
                    </a:lnTo>
                    <a:lnTo>
                      <a:pt x="270" y="47"/>
                    </a:lnTo>
                    <a:lnTo>
                      <a:pt x="328" y="31"/>
                    </a:lnTo>
                    <a:lnTo>
                      <a:pt x="387" y="21"/>
                    </a:lnTo>
                    <a:lnTo>
                      <a:pt x="451" y="10"/>
                    </a:lnTo>
                    <a:lnTo>
                      <a:pt x="520" y="10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C0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0" name="Freeform 599"/>
              <p:cNvSpPr>
                <a:spLocks/>
              </p:cNvSpPr>
              <p:nvPr/>
            </p:nvSpPr>
            <p:spPr bwMode="auto">
              <a:xfrm>
                <a:off x="2295" y="2169"/>
                <a:ext cx="505" cy="292"/>
              </a:xfrm>
              <a:custGeom>
                <a:avLst/>
                <a:gdLst>
                  <a:gd name="T0" fmla="*/ 505 w 505"/>
                  <a:gd name="T1" fmla="*/ 0 h 292"/>
                  <a:gd name="T2" fmla="*/ 436 w 505"/>
                  <a:gd name="T3" fmla="*/ 0 h 292"/>
                  <a:gd name="T4" fmla="*/ 372 w 505"/>
                  <a:gd name="T5" fmla="*/ 11 h 292"/>
                  <a:gd name="T6" fmla="*/ 313 w 505"/>
                  <a:gd name="T7" fmla="*/ 21 h 292"/>
                  <a:gd name="T8" fmla="*/ 255 w 505"/>
                  <a:gd name="T9" fmla="*/ 37 h 292"/>
                  <a:gd name="T10" fmla="*/ 201 w 505"/>
                  <a:gd name="T11" fmla="*/ 58 h 292"/>
                  <a:gd name="T12" fmla="*/ 147 w 505"/>
                  <a:gd name="T13" fmla="*/ 85 h 292"/>
                  <a:gd name="T14" fmla="*/ 108 w 505"/>
                  <a:gd name="T15" fmla="*/ 112 h 292"/>
                  <a:gd name="T16" fmla="*/ 68 w 505"/>
                  <a:gd name="T17" fmla="*/ 143 h 292"/>
                  <a:gd name="T18" fmla="*/ 39 w 505"/>
                  <a:gd name="T19" fmla="*/ 180 h 292"/>
                  <a:gd name="T20" fmla="*/ 19 w 505"/>
                  <a:gd name="T21" fmla="*/ 218 h 292"/>
                  <a:gd name="T22" fmla="*/ 5 w 505"/>
                  <a:gd name="T23" fmla="*/ 255 h 292"/>
                  <a:gd name="T24" fmla="*/ 0 w 505"/>
                  <a:gd name="T25" fmla="*/ 292 h 292"/>
                  <a:gd name="T26" fmla="*/ 14 w 505"/>
                  <a:gd name="T27" fmla="*/ 292 h 292"/>
                  <a:gd name="T28" fmla="*/ 19 w 505"/>
                  <a:gd name="T29" fmla="*/ 255 h 292"/>
                  <a:gd name="T30" fmla="*/ 34 w 505"/>
                  <a:gd name="T31" fmla="*/ 218 h 292"/>
                  <a:gd name="T32" fmla="*/ 54 w 505"/>
                  <a:gd name="T33" fmla="*/ 186 h 292"/>
                  <a:gd name="T34" fmla="*/ 83 w 505"/>
                  <a:gd name="T35" fmla="*/ 149 h 292"/>
                  <a:gd name="T36" fmla="*/ 117 w 505"/>
                  <a:gd name="T37" fmla="*/ 117 h 292"/>
                  <a:gd name="T38" fmla="*/ 162 w 505"/>
                  <a:gd name="T39" fmla="*/ 90 h 292"/>
                  <a:gd name="T40" fmla="*/ 206 w 505"/>
                  <a:gd name="T41" fmla="*/ 69 h 292"/>
                  <a:gd name="T42" fmla="*/ 260 w 505"/>
                  <a:gd name="T43" fmla="*/ 48 h 292"/>
                  <a:gd name="T44" fmla="*/ 318 w 505"/>
                  <a:gd name="T45" fmla="*/ 32 h 292"/>
                  <a:gd name="T46" fmla="*/ 377 w 505"/>
                  <a:gd name="T47" fmla="*/ 16 h 292"/>
                  <a:gd name="T48" fmla="*/ 441 w 505"/>
                  <a:gd name="T49" fmla="*/ 11 h 292"/>
                  <a:gd name="T50" fmla="*/ 505 w 505"/>
                  <a:gd name="T51" fmla="*/ 11 h 292"/>
                  <a:gd name="T52" fmla="*/ 505 w 505"/>
                  <a:gd name="T53" fmla="*/ 0 h 2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05" h="292">
                    <a:moveTo>
                      <a:pt x="505" y="0"/>
                    </a:moveTo>
                    <a:lnTo>
                      <a:pt x="436" y="0"/>
                    </a:lnTo>
                    <a:lnTo>
                      <a:pt x="372" y="11"/>
                    </a:lnTo>
                    <a:lnTo>
                      <a:pt x="313" y="21"/>
                    </a:lnTo>
                    <a:lnTo>
                      <a:pt x="255" y="37"/>
                    </a:lnTo>
                    <a:lnTo>
                      <a:pt x="201" y="58"/>
                    </a:lnTo>
                    <a:lnTo>
                      <a:pt x="147" y="85"/>
                    </a:lnTo>
                    <a:lnTo>
                      <a:pt x="108" y="112"/>
                    </a:lnTo>
                    <a:lnTo>
                      <a:pt x="68" y="143"/>
                    </a:lnTo>
                    <a:lnTo>
                      <a:pt x="39" y="180"/>
                    </a:lnTo>
                    <a:lnTo>
                      <a:pt x="19" y="218"/>
                    </a:lnTo>
                    <a:lnTo>
                      <a:pt x="5" y="255"/>
                    </a:lnTo>
                    <a:lnTo>
                      <a:pt x="0" y="292"/>
                    </a:lnTo>
                    <a:lnTo>
                      <a:pt x="14" y="292"/>
                    </a:lnTo>
                    <a:lnTo>
                      <a:pt x="19" y="255"/>
                    </a:lnTo>
                    <a:lnTo>
                      <a:pt x="34" y="218"/>
                    </a:lnTo>
                    <a:lnTo>
                      <a:pt x="54" y="186"/>
                    </a:lnTo>
                    <a:lnTo>
                      <a:pt x="83" y="149"/>
                    </a:lnTo>
                    <a:lnTo>
                      <a:pt x="117" y="117"/>
                    </a:lnTo>
                    <a:lnTo>
                      <a:pt x="162" y="90"/>
                    </a:lnTo>
                    <a:lnTo>
                      <a:pt x="206" y="69"/>
                    </a:lnTo>
                    <a:lnTo>
                      <a:pt x="260" y="48"/>
                    </a:lnTo>
                    <a:lnTo>
                      <a:pt x="318" y="32"/>
                    </a:lnTo>
                    <a:lnTo>
                      <a:pt x="377" y="16"/>
                    </a:lnTo>
                    <a:lnTo>
                      <a:pt x="441" y="11"/>
                    </a:lnTo>
                    <a:lnTo>
                      <a:pt x="505" y="11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BA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1" name="Freeform 600"/>
              <p:cNvSpPr>
                <a:spLocks/>
              </p:cNvSpPr>
              <p:nvPr/>
            </p:nvSpPr>
            <p:spPr bwMode="auto">
              <a:xfrm>
                <a:off x="2309" y="2180"/>
                <a:ext cx="491" cy="281"/>
              </a:xfrm>
              <a:custGeom>
                <a:avLst/>
                <a:gdLst>
                  <a:gd name="T0" fmla="*/ 491 w 491"/>
                  <a:gd name="T1" fmla="*/ 0 h 281"/>
                  <a:gd name="T2" fmla="*/ 427 w 491"/>
                  <a:gd name="T3" fmla="*/ 0 h 281"/>
                  <a:gd name="T4" fmla="*/ 363 w 491"/>
                  <a:gd name="T5" fmla="*/ 5 h 281"/>
                  <a:gd name="T6" fmla="*/ 304 w 491"/>
                  <a:gd name="T7" fmla="*/ 21 h 281"/>
                  <a:gd name="T8" fmla="*/ 246 w 491"/>
                  <a:gd name="T9" fmla="*/ 37 h 281"/>
                  <a:gd name="T10" fmla="*/ 192 w 491"/>
                  <a:gd name="T11" fmla="*/ 58 h 281"/>
                  <a:gd name="T12" fmla="*/ 148 w 491"/>
                  <a:gd name="T13" fmla="*/ 79 h 281"/>
                  <a:gd name="T14" fmla="*/ 103 w 491"/>
                  <a:gd name="T15" fmla="*/ 106 h 281"/>
                  <a:gd name="T16" fmla="*/ 69 w 491"/>
                  <a:gd name="T17" fmla="*/ 138 h 281"/>
                  <a:gd name="T18" fmla="*/ 40 w 491"/>
                  <a:gd name="T19" fmla="*/ 175 h 281"/>
                  <a:gd name="T20" fmla="*/ 20 w 491"/>
                  <a:gd name="T21" fmla="*/ 207 h 281"/>
                  <a:gd name="T22" fmla="*/ 5 w 491"/>
                  <a:gd name="T23" fmla="*/ 244 h 281"/>
                  <a:gd name="T24" fmla="*/ 0 w 491"/>
                  <a:gd name="T25" fmla="*/ 281 h 281"/>
                  <a:gd name="T26" fmla="*/ 15 w 491"/>
                  <a:gd name="T27" fmla="*/ 281 h 281"/>
                  <a:gd name="T28" fmla="*/ 20 w 491"/>
                  <a:gd name="T29" fmla="*/ 244 h 281"/>
                  <a:gd name="T30" fmla="*/ 35 w 491"/>
                  <a:gd name="T31" fmla="*/ 201 h 281"/>
                  <a:gd name="T32" fmla="*/ 59 w 491"/>
                  <a:gd name="T33" fmla="*/ 164 h 281"/>
                  <a:gd name="T34" fmla="*/ 94 w 491"/>
                  <a:gd name="T35" fmla="*/ 132 h 281"/>
                  <a:gd name="T36" fmla="*/ 133 w 491"/>
                  <a:gd name="T37" fmla="*/ 101 h 281"/>
                  <a:gd name="T38" fmla="*/ 182 w 491"/>
                  <a:gd name="T39" fmla="*/ 74 h 281"/>
                  <a:gd name="T40" fmla="*/ 236 w 491"/>
                  <a:gd name="T41" fmla="*/ 47 h 281"/>
                  <a:gd name="T42" fmla="*/ 295 w 491"/>
                  <a:gd name="T43" fmla="*/ 32 h 281"/>
                  <a:gd name="T44" fmla="*/ 358 w 491"/>
                  <a:gd name="T45" fmla="*/ 16 h 281"/>
                  <a:gd name="T46" fmla="*/ 422 w 491"/>
                  <a:gd name="T47" fmla="*/ 10 h 281"/>
                  <a:gd name="T48" fmla="*/ 491 w 491"/>
                  <a:gd name="T49" fmla="*/ 5 h 281"/>
                  <a:gd name="T50" fmla="*/ 491 w 491"/>
                  <a:gd name="T51" fmla="*/ 0 h 28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91" h="281">
                    <a:moveTo>
                      <a:pt x="491" y="0"/>
                    </a:moveTo>
                    <a:lnTo>
                      <a:pt x="427" y="0"/>
                    </a:lnTo>
                    <a:lnTo>
                      <a:pt x="363" y="5"/>
                    </a:lnTo>
                    <a:lnTo>
                      <a:pt x="304" y="21"/>
                    </a:lnTo>
                    <a:lnTo>
                      <a:pt x="246" y="37"/>
                    </a:lnTo>
                    <a:lnTo>
                      <a:pt x="192" y="58"/>
                    </a:lnTo>
                    <a:lnTo>
                      <a:pt x="148" y="79"/>
                    </a:lnTo>
                    <a:lnTo>
                      <a:pt x="103" y="106"/>
                    </a:lnTo>
                    <a:lnTo>
                      <a:pt x="69" y="138"/>
                    </a:lnTo>
                    <a:lnTo>
                      <a:pt x="40" y="175"/>
                    </a:lnTo>
                    <a:lnTo>
                      <a:pt x="20" y="207"/>
                    </a:lnTo>
                    <a:lnTo>
                      <a:pt x="5" y="244"/>
                    </a:lnTo>
                    <a:lnTo>
                      <a:pt x="0" y="281"/>
                    </a:lnTo>
                    <a:lnTo>
                      <a:pt x="15" y="281"/>
                    </a:lnTo>
                    <a:lnTo>
                      <a:pt x="20" y="244"/>
                    </a:lnTo>
                    <a:lnTo>
                      <a:pt x="35" y="201"/>
                    </a:lnTo>
                    <a:lnTo>
                      <a:pt x="59" y="164"/>
                    </a:lnTo>
                    <a:lnTo>
                      <a:pt x="94" y="132"/>
                    </a:lnTo>
                    <a:lnTo>
                      <a:pt x="133" y="101"/>
                    </a:lnTo>
                    <a:lnTo>
                      <a:pt x="182" y="74"/>
                    </a:lnTo>
                    <a:lnTo>
                      <a:pt x="236" y="47"/>
                    </a:lnTo>
                    <a:lnTo>
                      <a:pt x="295" y="32"/>
                    </a:lnTo>
                    <a:lnTo>
                      <a:pt x="358" y="16"/>
                    </a:lnTo>
                    <a:lnTo>
                      <a:pt x="422" y="10"/>
                    </a:lnTo>
                    <a:lnTo>
                      <a:pt x="491" y="5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B4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2" name="Freeform 601"/>
              <p:cNvSpPr>
                <a:spLocks/>
              </p:cNvSpPr>
              <p:nvPr/>
            </p:nvSpPr>
            <p:spPr bwMode="auto">
              <a:xfrm>
                <a:off x="2324" y="2185"/>
                <a:ext cx="476" cy="276"/>
              </a:xfrm>
              <a:custGeom>
                <a:avLst/>
                <a:gdLst>
                  <a:gd name="T0" fmla="*/ 476 w 476"/>
                  <a:gd name="T1" fmla="*/ 0 h 276"/>
                  <a:gd name="T2" fmla="*/ 407 w 476"/>
                  <a:gd name="T3" fmla="*/ 5 h 276"/>
                  <a:gd name="T4" fmla="*/ 343 w 476"/>
                  <a:gd name="T5" fmla="*/ 11 h 276"/>
                  <a:gd name="T6" fmla="*/ 280 w 476"/>
                  <a:gd name="T7" fmla="*/ 27 h 276"/>
                  <a:gd name="T8" fmla="*/ 221 w 476"/>
                  <a:gd name="T9" fmla="*/ 42 h 276"/>
                  <a:gd name="T10" fmla="*/ 167 w 476"/>
                  <a:gd name="T11" fmla="*/ 69 h 276"/>
                  <a:gd name="T12" fmla="*/ 118 w 476"/>
                  <a:gd name="T13" fmla="*/ 96 h 276"/>
                  <a:gd name="T14" fmla="*/ 79 w 476"/>
                  <a:gd name="T15" fmla="*/ 127 h 276"/>
                  <a:gd name="T16" fmla="*/ 44 w 476"/>
                  <a:gd name="T17" fmla="*/ 159 h 276"/>
                  <a:gd name="T18" fmla="*/ 20 w 476"/>
                  <a:gd name="T19" fmla="*/ 196 h 276"/>
                  <a:gd name="T20" fmla="*/ 5 w 476"/>
                  <a:gd name="T21" fmla="*/ 239 h 276"/>
                  <a:gd name="T22" fmla="*/ 0 w 476"/>
                  <a:gd name="T23" fmla="*/ 276 h 276"/>
                  <a:gd name="T24" fmla="*/ 15 w 476"/>
                  <a:gd name="T25" fmla="*/ 276 h 276"/>
                  <a:gd name="T26" fmla="*/ 20 w 476"/>
                  <a:gd name="T27" fmla="*/ 239 h 276"/>
                  <a:gd name="T28" fmla="*/ 35 w 476"/>
                  <a:gd name="T29" fmla="*/ 202 h 276"/>
                  <a:gd name="T30" fmla="*/ 59 w 476"/>
                  <a:gd name="T31" fmla="*/ 164 h 276"/>
                  <a:gd name="T32" fmla="*/ 88 w 476"/>
                  <a:gd name="T33" fmla="*/ 133 h 276"/>
                  <a:gd name="T34" fmla="*/ 128 w 476"/>
                  <a:gd name="T35" fmla="*/ 101 h 276"/>
                  <a:gd name="T36" fmla="*/ 177 w 476"/>
                  <a:gd name="T37" fmla="*/ 74 h 276"/>
                  <a:gd name="T38" fmla="*/ 226 w 476"/>
                  <a:gd name="T39" fmla="*/ 53 h 276"/>
                  <a:gd name="T40" fmla="*/ 284 w 476"/>
                  <a:gd name="T41" fmla="*/ 32 h 276"/>
                  <a:gd name="T42" fmla="*/ 348 w 476"/>
                  <a:gd name="T43" fmla="*/ 21 h 276"/>
                  <a:gd name="T44" fmla="*/ 412 w 476"/>
                  <a:gd name="T45" fmla="*/ 11 h 276"/>
                  <a:gd name="T46" fmla="*/ 476 w 476"/>
                  <a:gd name="T47" fmla="*/ 11 h 276"/>
                  <a:gd name="T48" fmla="*/ 476 w 476"/>
                  <a:gd name="T49" fmla="*/ 0 h 27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76" h="276">
                    <a:moveTo>
                      <a:pt x="476" y="0"/>
                    </a:moveTo>
                    <a:lnTo>
                      <a:pt x="407" y="5"/>
                    </a:lnTo>
                    <a:lnTo>
                      <a:pt x="343" y="11"/>
                    </a:lnTo>
                    <a:lnTo>
                      <a:pt x="280" y="27"/>
                    </a:lnTo>
                    <a:lnTo>
                      <a:pt x="221" y="42"/>
                    </a:lnTo>
                    <a:lnTo>
                      <a:pt x="167" y="69"/>
                    </a:lnTo>
                    <a:lnTo>
                      <a:pt x="118" y="96"/>
                    </a:lnTo>
                    <a:lnTo>
                      <a:pt x="79" y="127"/>
                    </a:lnTo>
                    <a:lnTo>
                      <a:pt x="44" y="159"/>
                    </a:lnTo>
                    <a:lnTo>
                      <a:pt x="20" y="196"/>
                    </a:lnTo>
                    <a:lnTo>
                      <a:pt x="5" y="239"/>
                    </a:lnTo>
                    <a:lnTo>
                      <a:pt x="0" y="276"/>
                    </a:lnTo>
                    <a:lnTo>
                      <a:pt x="15" y="276"/>
                    </a:lnTo>
                    <a:lnTo>
                      <a:pt x="20" y="239"/>
                    </a:lnTo>
                    <a:lnTo>
                      <a:pt x="35" y="202"/>
                    </a:lnTo>
                    <a:lnTo>
                      <a:pt x="59" y="164"/>
                    </a:lnTo>
                    <a:lnTo>
                      <a:pt x="88" y="133"/>
                    </a:lnTo>
                    <a:lnTo>
                      <a:pt x="128" y="101"/>
                    </a:lnTo>
                    <a:lnTo>
                      <a:pt x="177" y="74"/>
                    </a:lnTo>
                    <a:lnTo>
                      <a:pt x="226" y="53"/>
                    </a:lnTo>
                    <a:lnTo>
                      <a:pt x="284" y="32"/>
                    </a:lnTo>
                    <a:lnTo>
                      <a:pt x="348" y="21"/>
                    </a:lnTo>
                    <a:lnTo>
                      <a:pt x="412" y="11"/>
                    </a:lnTo>
                    <a:lnTo>
                      <a:pt x="476" y="11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AE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3" name="Freeform 602"/>
              <p:cNvSpPr>
                <a:spLocks/>
              </p:cNvSpPr>
              <p:nvPr/>
            </p:nvSpPr>
            <p:spPr bwMode="auto">
              <a:xfrm>
                <a:off x="2339" y="2196"/>
                <a:ext cx="461" cy="265"/>
              </a:xfrm>
              <a:custGeom>
                <a:avLst/>
                <a:gdLst>
                  <a:gd name="T0" fmla="*/ 461 w 461"/>
                  <a:gd name="T1" fmla="*/ 0 h 265"/>
                  <a:gd name="T2" fmla="*/ 397 w 461"/>
                  <a:gd name="T3" fmla="*/ 0 h 265"/>
                  <a:gd name="T4" fmla="*/ 333 w 461"/>
                  <a:gd name="T5" fmla="*/ 10 h 265"/>
                  <a:gd name="T6" fmla="*/ 269 w 461"/>
                  <a:gd name="T7" fmla="*/ 21 h 265"/>
                  <a:gd name="T8" fmla="*/ 211 w 461"/>
                  <a:gd name="T9" fmla="*/ 42 h 265"/>
                  <a:gd name="T10" fmla="*/ 162 w 461"/>
                  <a:gd name="T11" fmla="*/ 63 h 265"/>
                  <a:gd name="T12" fmla="*/ 113 w 461"/>
                  <a:gd name="T13" fmla="*/ 90 h 265"/>
                  <a:gd name="T14" fmla="*/ 73 w 461"/>
                  <a:gd name="T15" fmla="*/ 122 h 265"/>
                  <a:gd name="T16" fmla="*/ 44 w 461"/>
                  <a:gd name="T17" fmla="*/ 153 h 265"/>
                  <a:gd name="T18" fmla="*/ 20 w 461"/>
                  <a:gd name="T19" fmla="*/ 191 h 265"/>
                  <a:gd name="T20" fmla="*/ 5 w 461"/>
                  <a:gd name="T21" fmla="*/ 228 h 265"/>
                  <a:gd name="T22" fmla="*/ 0 w 461"/>
                  <a:gd name="T23" fmla="*/ 265 h 265"/>
                  <a:gd name="T24" fmla="*/ 20 w 461"/>
                  <a:gd name="T25" fmla="*/ 265 h 265"/>
                  <a:gd name="T26" fmla="*/ 20 w 461"/>
                  <a:gd name="T27" fmla="*/ 228 h 265"/>
                  <a:gd name="T28" fmla="*/ 34 w 461"/>
                  <a:gd name="T29" fmla="*/ 191 h 265"/>
                  <a:gd name="T30" fmla="*/ 59 w 461"/>
                  <a:gd name="T31" fmla="*/ 159 h 265"/>
                  <a:gd name="T32" fmla="*/ 88 w 461"/>
                  <a:gd name="T33" fmla="*/ 127 h 265"/>
                  <a:gd name="T34" fmla="*/ 127 w 461"/>
                  <a:gd name="T35" fmla="*/ 95 h 265"/>
                  <a:gd name="T36" fmla="*/ 171 w 461"/>
                  <a:gd name="T37" fmla="*/ 69 h 265"/>
                  <a:gd name="T38" fmla="*/ 220 w 461"/>
                  <a:gd name="T39" fmla="*/ 47 h 265"/>
                  <a:gd name="T40" fmla="*/ 274 w 461"/>
                  <a:gd name="T41" fmla="*/ 31 h 265"/>
                  <a:gd name="T42" fmla="*/ 333 w 461"/>
                  <a:gd name="T43" fmla="*/ 16 h 265"/>
                  <a:gd name="T44" fmla="*/ 397 w 461"/>
                  <a:gd name="T45" fmla="*/ 10 h 265"/>
                  <a:gd name="T46" fmla="*/ 461 w 461"/>
                  <a:gd name="T47" fmla="*/ 5 h 265"/>
                  <a:gd name="T48" fmla="*/ 461 w 461"/>
                  <a:gd name="T49" fmla="*/ 0 h 26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1" h="265">
                    <a:moveTo>
                      <a:pt x="461" y="0"/>
                    </a:moveTo>
                    <a:lnTo>
                      <a:pt x="397" y="0"/>
                    </a:lnTo>
                    <a:lnTo>
                      <a:pt x="333" y="10"/>
                    </a:lnTo>
                    <a:lnTo>
                      <a:pt x="269" y="21"/>
                    </a:lnTo>
                    <a:lnTo>
                      <a:pt x="211" y="42"/>
                    </a:lnTo>
                    <a:lnTo>
                      <a:pt x="162" y="63"/>
                    </a:lnTo>
                    <a:lnTo>
                      <a:pt x="113" y="90"/>
                    </a:lnTo>
                    <a:lnTo>
                      <a:pt x="73" y="122"/>
                    </a:lnTo>
                    <a:lnTo>
                      <a:pt x="44" y="153"/>
                    </a:lnTo>
                    <a:lnTo>
                      <a:pt x="20" y="191"/>
                    </a:lnTo>
                    <a:lnTo>
                      <a:pt x="5" y="228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228"/>
                    </a:lnTo>
                    <a:lnTo>
                      <a:pt x="34" y="191"/>
                    </a:lnTo>
                    <a:lnTo>
                      <a:pt x="59" y="159"/>
                    </a:lnTo>
                    <a:lnTo>
                      <a:pt x="88" y="127"/>
                    </a:lnTo>
                    <a:lnTo>
                      <a:pt x="127" y="95"/>
                    </a:lnTo>
                    <a:lnTo>
                      <a:pt x="171" y="69"/>
                    </a:lnTo>
                    <a:lnTo>
                      <a:pt x="220" y="47"/>
                    </a:lnTo>
                    <a:lnTo>
                      <a:pt x="274" y="31"/>
                    </a:lnTo>
                    <a:lnTo>
                      <a:pt x="333" y="16"/>
                    </a:lnTo>
                    <a:lnTo>
                      <a:pt x="397" y="10"/>
                    </a:lnTo>
                    <a:lnTo>
                      <a:pt x="461" y="5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A8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4" name="Freeform 603"/>
              <p:cNvSpPr>
                <a:spLocks/>
              </p:cNvSpPr>
              <p:nvPr/>
            </p:nvSpPr>
            <p:spPr bwMode="auto">
              <a:xfrm>
                <a:off x="2359" y="2201"/>
                <a:ext cx="441" cy="260"/>
              </a:xfrm>
              <a:custGeom>
                <a:avLst/>
                <a:gdLst>
                  <a:gd name="T0" fmla="*/ 441 w 441"/>
                  <a:gd name="T1" fmla="*/ 0 h 260"/>
                  <a:gd name="T2" fmla="*/ 377 w 441"/>
                  <a:gd name="T3" fmla="*/ 5 h 260"/>
                  <a:gd name="T4" fmla="*/ 313 w 441"/>
                  <a:gd name="T5" fmla="*/ 11 h 260"/>
                  <a:gd name="T6" fmla="*/ 254 w 441"/>
                  <a:gd name="T7" fmla="*/ 26 h 260"/>
                  <a:gd name="T8" fmla="*/ 200 w 441"/>
                  <a:gd name="T9" fmla="*/ 42 h 260"/>
                  <a:gd name="T10" fmla="*/ 151 w 441"/>
                  <a:gd name="T11" fmla="*/ 64 h 260"/>
                  <a:gd name="T12" fmla="*/ 107 w 441"/>
                  <a:gd name="T13" fmla="*/ 90 h 260"/>
                  <a:gd name="T14" fmla="*/ 68 w 441"/>
                  <a:gd name="T15" fmla="*/ 122 h 260"/>
                  <a:gd name="T16" fmla="*/ 39 w 441"/>
                  <a:gd name="T17" fmla="*/ 154 h 260"/>
                  <a:gd name="T18" fmla="*/ 14 w 441"/>
                  <a:gd name="T19" fmla="*/ 186 h 260"/>
                  <a:gd name="T20" fmla="*/ 0 w 441"/>
                  <a:gd name="T21" fmla="*/ 223 h 260"/>
                  <a:gd name="T22" fmla="*/ 0 w 441"/>
                  <a:gd name="T23" fmla="*/ 260 h 260"/>
                  <a:gd name="T24" fmla="*/ 14 w 441"/>
                  <a:gd name="T25" fmla="*/ 260 h 260"/>
                  <a:gd name="T26" fmla="*/ 14 w 441"/>
                  <a:gd name="T27" fmla="*/ 223 h 260"/>
                  <a:gd name="T28" fmla="*/ 29 w 441"/>
                  <a:gd name="T29" fmla="*/ 191 h 260"/>
                  <a:gd name="T30" fmla="*/ 49 w 441"/>
                  <a:gd name="T31" fmla="*/ 154 h 260"/>
                  <a:gd name="T32" fmla="*/ 78 w 441"/>
                  <a:gd name="T33" fmla="*/ 127 h 260"/>
                  <a:gd name="T34" fmla="*/ 117 w 441"/>
                  <a:gd name="T35" fmla="*/ 95 h 260"/>
                  <a:gd name="T36" fmla="*/ 161 w 441"/>
                  <a:gd name="T37" fmla="*/ 74 h 260"/>
                  <a:gd name="T38" fmla="*/ 210 w 441"/>
                  <a:gd name="T39" fmla="*/ 53 h 260"/>
                  <a:gd name="T40" fmla="*/ 264 w 441"/>
                  <a:gd name="T41" fmla="*/ 32 h 260"/>
                  <a:gd name="T42" fmla="*/ 318 w 441"/>
                  <a:gd name="T43" fmla="*/ 21 h 260"/>
                  <a:gd name="T44" fmla="*/ 377 w 441"/>
                  <a:gd name="T45" fmla="*/ 16 h 260"/>
                  <a:gd name="T46" fmla="*/ 441 w 441"/>
                  <a:gd name="T47" fmla="*/ 11 h 260"/>
                  <a:gd name="T48" fmla="*/ 441 w 441"/>
                  <a:gd name="T49" fmla="*/ 0 h 2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1" h="260">
                    <a:moveTo>
                      <a:pt x="441" y="0"/>
                    </a:moveTo>
                    <a:lnTo>
                      <a:pt x="377" y="5"/>
                    </a:lnTo>
                    <a:lnTo>
                      <a:pt x="313" y="11"/>
                    </a:lnTo>
                    <a:lnTo>
                      <a:pt x="254" y="26"/>
                    </a:lnTo>
                    <a:lnTo>
                      <a:pt x="200" y="42"/>
                    </a:lnTo>
                    <a:lnTo>
                      <a:pt x="151" y="64"/>
                    </a:lnTo>
                    <a:lnTo>
                      <a:pt x="107" y="90"/>
                    </a:lnTo>
                    <a:lnTo>
                      <a:pt x="68" y="122"/>
                    </a:lnTo>
                    <a:lnTo>
                      <a:pt x="39" y="154"/>
                    </a:lnTo>
                    <a:lnTo>
                      <a:pt x="14" y="186"/>
                    </a:lnTo>
                    <a:lnTo>
                      <a:pt x="0" y="223"/>
                    </a:lnTo>
                    <a:lnTo>
                      <a:pt x="0" y="260"/>
                    </a:lnTo>
                    <a:lnTo>
                      <a:pt x="14" y="260"/>
                    </a:lnTo>
                    <a:lnTo>
                      <a:pt x="14" y="223"/>
                    </a:lnTo>
                    <a:lnTo>
                      <a:pt x="29" y="191"/>
                    </a:lnTo>
                    <a:lnTo>
                      <a:pt x="49" y="154"/>
                    </a:lnTo>
                    <a:lnTo>
                      <a:pt x="78" y="127"/>
                    </a:lnTo>
                    <a:lnTo>
                      <a:pt x="117" y="95"/>
                    </a:lnTo>
                    <a:lnTo>
                      <a:pt x="161" y="74"/>
                    </a:lnTo>
                    <a:lnTo>
                      <a:pt x="210" y="53"/>
                    </a:lnTo>
                    <a:lnTo>
                      <a:pt x="264" y="32"/>
                    </a:lnTo>
                    <a:lnTo>
                      <a:pt x="318" y="21"/>
                    </a:lnTo>
                    <a:lnTo>
                      <a:pt x="377" y="16"/>
                    </a:lnTo>
                    <a:lnTo>
                      <a:pt x="441" y="11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A1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5" name="Freeform 604"/>
              <p:cNvSpPr>
                <a:spLocks/>
              </p:cNvSpPr>
              <p:nvPr/>
            </p:nvSpPr>
            <p:spPr bwMode="auto">
              <a:xfrm>
                <a:off x="2373" y="2212"/>
                <a:ext cx="427" cy="249"/>
              </a:xfrm>
              <a:custGeom>
                <a:avLst/>
                <a:gdLst>
                  <a:gd name="T0" fmla="*/ 427 w 427"/>
                  <a:gd name="T1" fmla="*/ 0 h 249"/>
                  <a:gd name="T2" fmla="*/ 363 w 427"/>
                  <a:gd name="T3" fmla="*/ 5 h 249"/>
                  <a:gd name="T4" fmla="*/ 304 w 427"/>
                  <a:gd name="T5" fmla="*/ 10 h 249"/>
                  <a:gd name="T6" fmla="*/ 250 w 427"/>
                  <a:gd name="T7" fmla="*/ 21 h 249"/>
                  <a:gd name="T8" fmla="*/ 196 w 427"/>
                  <a:gd name="T9" fmla="*/ 42 h 249"/>
                  <a:gd name="T10" fmla="*/ 147 w 427"/>
                  <a:gd name="T11" fmla="*/ 63 h 249"/>
                  <a:gd name="T12" fmla="*/ 103 w 427"/>
                  <a:gd name="T13" fmla="*/ 84 h 249"/>
                  <a:gd name="T14" fmla="*/ 64 w 427"/>
                  <a:gd name="T15" fmla="*/ 116 h 249"/>
                  <a:gd name="T16" fmla="*/ 35 w 427"/>
                  <a:gd name="T17" fmla="*/ 143 h 249"/>
                  <a:gd name="T18" fmla="*/ 15 w 427"/>
                  <a:gd name="T19" fmla="*/ 180 h 249"/>
                  <a:gd name="T20" fmla="*/ 0 w 427"/>
                  <a:gd name="T21" fmla="*/ 212 h 249"/>
                  <a:gd name="T22" fmla="*/ 0 w 427"/>
                  <a:gd name="T23" fmla="*/ 249 h 249"/>
                  <a:gd name="T24" fmla="*/ 15 w 427"/>
                  <a:gd name="T25" fmla="*/ 249 h 249"/>
                  <a:gd name="T26" fmla="*/ 15 w 427"/>
                  <a:gd name="T27" fmla="*/ 212 h 249"/>
                  <a:gd name="T28" fmla="*/ 30 w 427"/>
                  <a:gd name="T29" fmla="*/ 180 h 249"/>
                  <a:gd name="T30" fmla="*/ 49 w 427"/>
                  <a:gd name="T31" fmla="*/ 148 h 249"/>
                  <a:gd name="T32" fmla="*/ 79 w 427"/>
                  <a:gd name="T33" fmla="*/ 116 h 249"/>
                  <a:gd name="T34" fmla="*/ 113 w 427"/>
                  <a:gd name="T35" fmla="*/ 90 h 249"/>
                  <a:gd name="T36" fmla="*/ 157 w 427"/>
                  <a:gd name="T37" fmla="*/ 69 h 249"/>
                  <a:gd name="T38" fmla="*/ 201 w 427"/>
                  <a:gd name="T39" fmla="*/ 47 h 249"/>
                  <a:gd name="T40" fmla="*/ 255 w 427"/>
                  <a:gd name="T41" fmla="*/ 31 h 249"/>
                  <a:gd name="T42" fmla="*/ 309 w 427"/>
                  <a:gd name="T43" fmla="*/ 21 h 249"/>
                  <a:gd name="T44" fmla="*/ 368 w 427"/>
                  <a:gd name="T45" fmla="*/ 10 h 249"/>
                  <a:gd name="T46" fmla="*/ 427 w 427"/>
                  <a:gd name="T47" fmla="*/ 10 h 249"/>
                  <a:gd name="T48" fmla="*/ 427 w 427"/>
                  <a:gd name="T49" fmla="*/ 0 h 2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7" h="249">
                    <a:moveTo>
                      <a:pt x="427" y="0"/>
                    </a:moveTo>
                    <a:lnTo>
                      <a:pt x="363" y="5"/>
                    </a:lnTo>
                    <a:lnTo>
                      <a:pt x="304" y="10"/>
                    </a:lnTo>
                    <a:lnTo>
                      <a:pt x="250" y="21"/>
                    </a:lnTo>
                    <a:lnTo>
                      <a:pt x="196" y="42"/>
                    </a:lnTo>
                    <a:lnTo>
                      <a:pt x="147" y="63"/>
                    </a:lnTo>
                    <a:lnTo>
                      <a:pt x="103" y="84"/>
                    </a:lnTo>
                    <a:lnTo>
                      <a:pt x="64" y="116"/>
                    </a:lnTo>
                    <a:lnTo>
                      <a:pt x="35" y="143"/>
                    </a:lnTo>
                    <a:lnTo>
                      <a:pt x="15" y="180"/>
                    </a:lnTo>
                    <a:lnTo>
                      <a:pt x="0" y="212"/>
                    </a:lnTo>
                    <a:lnTo>
                      <a:pt x="0" y="249"/>
                    </a:lnTo>
                    <a:lnTo>
                      <a:pt x="15" y="249"/>
                    </a:lnTo>
                    <a:lnTo>
                      <a:pt x="15" y="212"/>
                    </a:lnTo>
                    <a:lnTo>
                      <a:pt x="30" y="180"/>
                    </a:lnTo>
                    <a:lnTo>
                      <a:pt x="49" y="148"/>
                    </a:lnTo>
                    <a:lnTo>
                      <a:pt x="79" y="116"/>
                    </a:lnTo>
                    <a:lnTo>
                      <a:pt x="113" y="90"/>
                    </a:lnTo>
                    <a:lnTo>
                      <a:pt x="157" y="69"/>
                    </a:lnTo>
                    <a:lnTo>
                      <a:pt x="201" y="47"/>
                    </a:lnTo>
                    <a:lnTo>
                      <a:pt x="255" y="31"/>
                    </a:lnTo>
                    <a:lnTo>
                      <a:pt x="309" y="21"/>
                    </a:lnTo>
                    <a:lnTo>
                      <a:pt x="368" y="10"/>
                    </a:lnTo>
                    <a:lnTo>
                      <a:pt x="427" y="10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rgbClr val="9A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6" name="Freeform 605"/>
              <p:cNvSpPr>
                <a:spLocks/>
              </p:cNvSpPr>
              <p:nvPr/>
            </p:nvSpPr>
            <p:spPr bwMode="auto">
              <a:xfrm>
                <a:off x="2388" y="2222"/>
                <a:ext cx="412" cy="239"/>
              </a:xfrm>
              <a:custGeom>
                <a:avLst/>
                <a:gdLst>
                  <a:gd name="T0" fmla="*/ 412 w 412"/>
                  <a:gd name="T1" fmla="*/ 0 h 239"/>
                  <a:gd name="T2" fmla="*/ 353 w 412"/>
                  <a:gd name="T3" fmla="*/ 0 h 239"/>
                  <a:gd name="T4" fmla="*/ 294 w 412"/>
                  <a:gd name="T5" fmla="*/ 11 h 239"/>
                  <a:gd name="T6" fmla="*/ 240 w 412"/>
                  <a:gd name="T7" fmla="*/ 21 h 239"/>
                  <a:gd name="T8" fmla="*/ 186 w 412"/>
                  <a:gd name="T9" fmla="*/ 37 h 239"/>
                  <a:gd name="T10" fmla="*/ 142 w 412"/>
                  <a:gd name="T11" fmla="*/ 59 h 239"/>
                  <a:gd name="T12" fmla="*/ 98 w 412"/>
                  <a:gd name="T13" fmla="*/ 80 h 239"/>
                  <a:gd name="T14" fmla="*/ 64 w 412"/>
                  <a:gd name="T15" fmla="*/ 106 h 239"/>
                  <a:gd name="T16" fmla="*/ 34 w 412"/>
                  <a:gd name="T17" fmla="*/ 138 h 239"/>
                  <a:gd name="T18" fmla="*/ 15 w 412"/>
                  <a:gd name="T19" fmla="*/ 170 h 239"/>
                  <a:gd name="T20" fmla="*/ 0 w 412"/>
                  <a:gd name="T21" fmla="*/ 202 h 239"/>
                  <a:gd name="T22" fmla="*/ 0 w 412"/>
                  <a:gd name="T23" fmla="*/ 239 h 239"/>
                  <a:gd name="T24" fmla="*/ 15 w 412"/>
                  <a:gd name="T25" fmla="*/ 239 h 239"/>
                  <a:gd name="T26" fmla="*/ 15 w 412"/>
                  <a:gd name="T27" fmla="*/ 207 h 239"/>
                  <a:gd name="T28" fmla="*/ 29 w 412"/>
                  <a:gd name="T29" fmla="*/ 175 h 239"/>
                  <a:gd name="T30" fmla="*/ 49 w 412"/>
                  <a:gd name="T31" fmla="*/ 143 h 239"/>
                  <a:gd name="T32" fmla="*/ 73 w 412"/>
                  <a:gd name="T33" fmla="*/ 112 h 239"/>
                  <a:gd name="T34" fmla="*/ 108 w 412"/>
                  <a:gd name="T35" fmla="*/ 85 h 239"/>
                  <a:gd name="T36" fmla="*/ 152 w 412"/>
                  <a:gd name="T37" fmla="*/ 64 h 239"/>
                  <a:gd name="T38" fmla="*/ 196 w 412"/>
                  <a:gd name="T39" fmla="*/ 43 h 239"/>
                  <a:gd name="T40" fmla="*/ 245 w 412"/>
                  <a:gd name="T41" fmla="*/ 27 h 239"/>
                  <a:gd name="T42" fmla="*/ 299 w 412"/>
                  <a:gd name="T43" fmla="*/ 16 h 239"/>
                  <a:gd name="T44" fmla="*/ 353 w 412"/>
                  <a:gd name="T45" fmla="*/ 11 h 239"/>
                  <a:gd name="T46" fmla="*/ 412 w 412"/>
                  <a:gd name="T47" fmla="*/ 5 h 239"/>
                  <a:gd name="T48" fmla="*/ 412 w 412"/>
                  <a:gd name="T49" fmla="*/ 0 h 2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2" h="239">
                    <a:moveTo>
                      <a:pt x="412" y="0"/>
                    </a:moveTo>
                    <a:lnTo>
                      <a:pt x="353" y="0"/>
                    </a:lnTo>
                    <a:lnTo>
                      <a:pt x="294" y="11"/>
                    </a:lnTo>
                    <a:lnTo>
                      <a:pt x="240" y="21"/>
                    </a:lnTo>
                    <a:lnTo>
                      <a:pt x="186" y="37"/>
                    </a:lnTo>
                    <a:lnTo>
                      <a:pt x="142" y="59"/>
                    </a:lnTo>
                    <a:lnTo>
                      <a:pt x="98" y="80"/>
                    </a:lnTo>
                    <a:lnTo>
                      <a:pt x="64" y="106"/>
                    </a:lnTo>
                    <a:lnTo>
                      <a:pt x="34" y="138"/>
                    </a:lnTo>
                    <a:lnTo>
                      <a:pt x="15" y="170"/>
                    </a:lnTo>
                    <a:lnTo>
                      <a:pt x="0" y="202"/>
                    </a:lnTo>
                    <a:lnTo>
                      <a:pt x="0" y="239"/>
                    </a:lnTo>
                    <a:lnTo>
                      <a:pt x="15" y="239"/>
                    </a:lnTo>
                    <a:lnTo>
                      <a:pt x="15" y="207"/>
                    </a:lnTo>
                    <a:lnTo>
                      <a:pt x="29" y="175"/>
                    </a:lnTo>
                    <a:lnTo>
                      <a:pt x="49" y="143"/>
                    </a:lnTo>
                    <a:lnTo>
                      <a:pt x="73" y="112"/>
                    </a:lnTo>
                    <a:lnTo>
                      <a:pt x="108" y="85"/>
                    </a:lnTo>
                    <a:lnTo>
                      <a:pt x="152" y="64"/>
                    </a:lnTo>
                    <a:lnTo>
                      <a:pt x="196" y="43"/>
                    </a:lnTo>
                    <a:lnTo>
                      <a:pt x="245" y="27"/>
                    </a:lnTo>
                    <a:lnTo>
                      <a:pt x="299" y="16"/>
                    </a:lnTo>
                    <a:lnTo>
                      <a:pt x="353" y="11"/>
                    </a:lnTo>
                    <a:lnTo>
                      <a:pt x="412" y="5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92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7" name="Freeform 606"/>
              <p:cNvSpPr>
                <a:spLocks/>
              </p:cNvSpPr>
              <p:nvPr/>
            </p:nvSpPr>
            <p:spPr bwMode="auto">
              <a:xfrm>
                <a:off x="2403" y="2227"/>
                <a:ext cx="397" cy="234"/>
              </a:xfrm>
              <a:custGeom>
                <a:avLst/>
                <a:gdLst>
                  <a:gd name="T0" fmla="*/ 397 w 397"/>
                  <a:gd name="T1" fmla="*/ 0 h 234"/>
                  <a:gd name="T2" fmla="*/ 338 w 397"/>
                  <a:gd name="T3" fmla="*/ 6 h 234"/>
                  <a:gd name="T4" fmla="*/ 284 w 397"/>
                  <a:gd name="T5" fmla="*/ 11 h 234"/>
                  <a:gd name="T6" fmla="*/ 230 w 397"/>
                  <a:gd name="T7" fmla="*/ 22 h 234"/>
                  <a:gd name="T8" fmla="*/ 181 w 397"/>
                  <a:gd name="T9" fmla="*/ 38 h 234"/>
                  <a:gd name="T10" fmla="*/ 137 w 397"/>
                  <a:gd name="T11" fmla="*/ 59 h 234"/>
                  <a:gd name="T12" fmla="*/ 93 w 397"/>
                  <a:gd name="T13" fmla="*/ 80 h 234"/>
                  <a:gd name="T14" fmla="*/ 58 w 397"/>
                  <a:gd name="T15" fmla="*/ 107 h 234"/>
                  <a:gd name="T16" fmla="*/ 34 w 397"/>
                  <a:gd name="T17" fmla="*/ 138 h 234"/>
                  <a:gd name="T18" fmla="*/ 14 w 397"/>
                  <a:gd name="T19" fmla="*/ 170 h 234"/>
                  <a:gd name="T20" fmla="*/ 0 w 397"/>
                  <a:gd name="T21" fmla="*/ 202 h 234"/>
                  <a:gd name="T22" fmla="*/ 0 w 397"/>
                  <a:gd name="T23" fmla="*/ 234 h 234"/>
                  <a:gd name="T24" fmla="*/ 14 w 397"/>
                  <a:gd name="T25" fmla="*/ 234 h 234"/>
                  <a:gd name="T26" fmla="*/ 19 w 397"/>
                  <a:gd name="T27" fmla="*/ 197 h 234"/>
                  <a:gd name="T28" fmla="*/ 29 w 397"/>
                  <a:gd name="T29" fmla="*/ 165 h 234"/>
                  <a:gd name="T30" fmla="*/ 54 w 397"/>
                  <a:gd name="T31" fmla="*/ 133 h 234"/>
                  <a:gd name="T32" fmla="*/ 88 w 397"/>
                  <a:gd name="T33" fmla="*/ 101 h 234"/>
                  <a:gd name="T34" fmla="*/ 122 w 397"/>
                  <a:gd name="T35" fmla="*/ 75 h 234"/>
                  <a:gd name="T36" fmla="*/ 171 w 397"/>
                  <a:gd name="T37" fmla="*/ 54 h 234"/>
                  <a:gd name="T38" fmla="*/ 220 w 397"/>
                  <a:gd name="T39" fmla="*/ 38 h 234"/>
                  <a:gd name="T40" fmla="*/ 279 w 397"/>
                  <a:gd name="T41" fmla="*/ 22 h 234"/>
                  <a:gd name="T42" fmla="*/ 338 w 397"/>
                  <a:gd name="T43" fmla="*/ 11 h 234"/>
                  <a:gd name="T44" fmla="*/ 397 w 397"/>
                  <a:gd name="T45" fmla="*/ 11 h 234"/>
                  <a:gd name="T46" fmla="*/ 397 w 397"/>
                  <a:gd name="T47" fmla="*/ 0 h 2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7" h="234">
                    <a:moveTo>
                      <a:pt x="397" y="0"/>
                    </a:moveTo>
                    <a:lnTo>
                      <a:pt x="338" y="6"/>
                    </a:lnTo>
                    <a:lnTo>
                      <a:pt x="284" y="11"/>
                    </a:lnTo>
                    <a:lnTo>
                      <a:pt x="230" y="22"/>
                    </a:lnTo>
                    <a:lnTo>
                      <a:pt x="181" y="38"/>
                    </a:lnTo>
                    <a:lnTo>
                      <a:pt x="137" y="59"/>
                    </a:lnTo>
                    <a:lnTo>
                      <a:pt x="93" y="80"/>
                    </a:lnTo>
                    <a:lnTo>
                      <a:pt x="58" y="107"/>
                    </a:lnTo>
                    <a:lnTo>
                      <a:pt x="34" y="138"/>
                    </a:lnTo>
                    <a:lnTo>
                      <a:pt x="14" y="170"/>
                    </a:lnTo>
                    <a:lnTo>
                      <a:pt x="0" y="202"/>
                    </a:lnTo>
                    <a:lnTo>
                      <a:pt x="0" y="234"/>
                    </a:lnTo>
                    <a:lnTo>
                      <a:pt x="14" y="234"/>
                    </a:lnTo>
                    <a:lnTo>
                      <a:pt x="19" y="197"/>
                    </a:lnTo>
                    <a:lnTo>
                      <a:pt x="29" y="165"/>
                    </a:lnTo>
                    <a:lnTo>
                      <a:pt x="54" y="133"/>
                    </a:lnTo>
                    <a:lnTo>
                      <a:pt x="88" y="101"/>
                    </a:lnTo>
                    <a:lnTo>
                      <a:pt x="122" y="75"/>
                    </a:lnTo>
                    <a:lnTo>
                      <a:pt x="171" y="54"/>
                    </a:lnTo>
                    <a:lnTo>
                      <a:pt x="220" y="38"/>
                    </a:lnTo>
                    <a:lnTo>
                      <a:pt x="279" y="22"/>
                    </a:lnTo>
                    <a:lnTo>
                      <a:pt x="338" y="11"/>
                    </a:lnTo>
                    <a:lnTo>
                      <a:pt x="397" y="11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8B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8" name="Freeform 607"/>
              <p:cNvSpPr>
                <a:spLocks/>
              </p:cNvSpPr>
              <p:nvPr/>
            </p:nvSpPr>
            <p:spPr bwMode="auto">
              <a:xfrm>
                <a:off x="2417" y="2238"/>
                <a:ext cx="383" cy="223"/>
              </a:xfrm>
              <a:custGeom>
                <a:avLst/>
                <a:gdLst>
                  <a:gd name="T0" fmla="*/ 383 w 383"/>
                  <a:gd name="T1" fmla="*/ 0 h 223"/>
                  <a:gd name="T2" fmla="*/ 324 w 383"/>
                  <a:gd name="T3" fmla="*/ 0 h 223"/>
                  <a:gd name="T4" fmla="*/ 265 w 383"/>
                  <a:gd name="T5" fmla="*/ 11 h 223"/>
                  <a:gd name="T6" fmla="*/ 206 w 383"/>
                  <a:gd name="T7" fmla="*/ 27 h 223"/>
                  <a:gd name="T8" fmla="*/ 157 w 383"/>
                  <a:gd name="T9" fmla="*/ 43 h 223"/>
                  <a:gd name="T10" fmla="*/ 108 w 383"/>
                  <a:gd name="T11" fmla="*/ 64 h 223"/>
                  <a:gd name="T12" fmla="*/ 74 w 383"/>
                  <a:gd name="T13" fmla="*/ 90 h 223"/>
                  <a:gd name="T14" fmla="*/ 40 w 383"/>
                  <a:gd name="T15" fmla="*/ 122 h 223"/>
                  <a:gd name="T16" fmla="*/ 15 w 383"/>
                  <a:gd name="T17" fmla="*/ 154 h 223"/>
                  <a:gd name="T18" fmla="*/ 5 w 383"/>
                  <a:gd name="T19" fmla="*/ 186 h 223"/>
                  <a:gd name="T20" fmla="*/ 0 w 383"/>
                  <a:gd name="T21" fmla="*/ 223 h 223"/>
                  <a:gd name="T22" fmla="*/ 15 w 383"/>
                  <a:gd name="T23" fmla="*/ 223 h 223"/>
                  <a:gd name="T24" fmla="*/ 15 w 383"/>
                  <a:gd name="T25" fmla="*/ 191 h 223"/>
                  <a:gd name="T26" fmla="*/ 30 w 383"/>
                  <a:gd name="T27" fmla="*/ 154 h 223"/>
                  <a:gd name="T28" fmla="*/ 54 w 383"/>
                  <a:gd name="T29" fmla="*/ 127 h 223"/>
                  <a:gd name="T30" fmla="*/ 84 w 383"/>
                  <a:gd name="T31" fmla="*/ 96 h 223"/>
                  <a:gd name="T32" fmla="*/ 123 w 383"/>
                  <a:gd name="T33" fmla="*/ 69 h 223"/>
                  <a:gd name="T34" fmla="*/ 167 w 383"/>
                  <a:gd name="T35" fmla="*/ 48 h 223"/>
                  <a:gd name="T36" fmla="*/ 216 w 383"/>
                  <a:gd name="T37" fmla="*/ 32 h 223"/>
                  <a:gd name="T38" fmla="*/ 270 w 383"/>
                  <a:gd name="T39" fmla="*/ 21 h 223"/>
                  <a:gd name="T40" fmla="*/ 324 w 383"/>
                  <a:gd name="T41" fmla="*/ 11 h 223"/>
                  <a:gd name="T42" fmla="*/ 383 w 383"/>
                  <a:gd name="T43" fmla="*/ 11 h 223"/>
                  <a:gd name="T44" fmla="*/ 383 w 383"/>
                  <a:gd name="T45" fmla="*/ 0 h 22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3" h="223">
                    <a:moveTo>
                      <a:pt x="383" y="0"/>
                    </a:moveTo>
                    <a:lnTo>
                      <a:pt x="324" y="0"/>
                    </a:lnTo>
                    <a:lnTo>
                      <a:pt x="265" y="11"/>
                    </a:lnTo>
                    <a:lnTo>
                      <a:pt x="206" y="27"/>
                    </a:lnTo>
                    <a:lnTo>
                      <a:pt x="157" y="43"/>
                    </a:lnTo>
                    <a:lnTo>
                      <a:pt x="108" y="64"/>
                    </a:lnTo>
                    <a:lnTo>
                      <a:pt x="74" y="90"/>
                    </a:lnTo>
                    <a:lnTo>
                      <a:pt x="40" y="122"/>
                    </a:lnTo>
                    <a:lnTo>
                      <a:pt x="15" y="154"/>
                    </a:lnTo>
                    <a:lnTo>
                      <a:pt x="5" y="186"/>
                    </a:lnTo>
                    <a:lnTo>
                      <a:pt x="0" y="223"/>
                    </a:lnTo>
                    <a:lnTo>
                      <a:pt x="15" y="223"/>
                    </a:lnTo>
                    <a:lnTo>
                      <a:pt x="15" y="191"/>
                    </a:lnTo>
                    <a:lnTo>
                      <a:pt x="30" y="154"/>
                    </a:lnTo>
                    <a:lnTo>
                      <a:pt x="54" y="127"/>
                    </a:lnTo>
                    <a:lnTo>
                      <a:pt x="84" y="96"/>
                    </a:lnTo>
                    <a:lnTo>
                      <a:pt x="123" y="69"/>
                    </a:lnTo>
                    <a:lnTo>
                      <a:pt x="167" y="48"/>
                    </a:lnTo>
                    <a:lnTo>
                      <a:pt x="216" y="32"/>
                    </a:lnTo>
                    <a:lnTo>
                      <a:pt x="270" y="21"/>
                    </a:lnTo>
                    <a:lnTo>
                      <a:pt x="324" y="11"/>
                    </a:lnTo>
                    <a:lnTo>
                      <a:pt x="383" y="11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83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9" name="Freeform 608"/>
              <p:cNvSpPr>
                <a:spLocks/>
              </p:cNvSpPr>
              <p:nvPr/>
            </p:nvSpPr>
            <p:spPr bwMode="auto">
              <a:xfrm>
                <a:off x="2432" y="2249"/>
                <a:ext cx="368" cy="212"/>
              </a:xfrm>
              <a:custGeom>
                <a:avLst/>
                <a:gdLst>
                  <a:gd name="T0" fmla="*/ 368 w 368"/>
                  <a:gd name="T1" fmla="*/ 0 h 212"/>
                  <a:gd name="T2" fmla="*/ 309 w 368"/>
                  <a:gd name="T3" fmla="*/ 0 h 212"/>
                  <a:gd name="T4" fmla="*/ 255 w 368"/>
                  <a:gd name="T5" fmla="*/ 10 h 212"/>
                  <a:gd name="T6" fmla="*/ 201 w 368"/>
                  <a:gd name="T7" fmla="*/ 21 h 212"/>
                  <a:gd name="T8" fmla="*/ 152 w 368"/>
                  <a:gd name="T9" fmla="*/ 37 h 212"/>
                  <a:gd name="T10" fmla="*/ 108 w 368"/>
                  <a:gd name="T11" fmla="*/ 58 h 212"/>
                  <a:gd name="T12" fmla="*/ 69 w 368"/>
                  <a:gd name="T13" fmla="*/ 85 h 212"/>
                  <a:gd name="T14" fmla="*/ 39 w 368"/>
                  <a:gd name="T15" fmla="*/ 116 h 212"/>
                  <a:gd name="T16" fmla="*/ 15 w 368"/>
                  <a:gd name="T17" fmla="*/ 143 h 212"/>
                  <a:gd name="T18" fmla="*/ 0 w 368"/>
                  <a:gd name="T19" fmla="*/ 180 h 212"/>
                  <a:gd name="T20" fmla="*/ 0 w 368"/>
                  <a:gd name="T21" fmla="*/ 212 h 212"/>
                  <a:gd name="T22" fmla="*/ 15 w 368"/>
                  <a:gd name="T23" fmla="*/ 212 h 212"/>
                  <a:gd name="T24" fmla="*/ 15 w 368"/>
                  <a:gd name="T25" fmla="*/ 180 h 212"/>
                  <a:gd name="T26" fmla="*/ 29 w 368"/>
                  <a:gd name="T27" fmla="*/ 148 h 212"/>
                  <a:gd name="T28" fmla="*/ 49 w 368"/>
                  <a:gd name="T29" fmla="*/ 116 h 212"/>
                  <a:gd name="T30" fmla="*/ 78 w 368"/>
                  <a:gd name="T31" fmla="*/ 90 h 212"/>
                  <a:gd name="T32" fmla="*/ 118 w 368"/>
                  <a:gd name="T33" fmla="*/ 63 h 212"/>
                  <a:gd name="T34" fmla="*/ 157 w 368"/>
                  <a:gd name="T35" fmla="*/ 47 h 212"/>
                  <a:gd name="T36" fmla="*/ 206 w 368"/>
                  <a:gd name="T37" fmla="*/ 26 h 212"/>
                  <a:gd name="T38" fmla="*/ 260 w 368"/>
                  <a:gd name="T39" fmla="*/ 16 h 212"/>
                  <a:gd name="T40" fmla="*/ 314 w 368"/>
                  <a:gd name="T41" fmla="*/ 10 h 212"/>
                  <a:gd name="T42" fmla="*/ 368 w 368"/>
                  <a:gd name="T43" fmla="*/ 5 h 212"/>
                  <a:gd name="T44" fmla="*/ 368 w 368"/>
                  <a:gd name="T45" fmla="*/ 0 h 2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8" h="212">
                    <a:moveTo>
                      <a:pt x="368" y="0"/>
                    </a:moveTo>
                    <a:lnTo>
                      <a:pt x="309" y="0"/>
                    </a:lnTo>
                    <a:lnTo>
                      <a:pt x="255" y="10"/>
                    </a:lnTo>
                    <a:lnTo>
                      <a:pt x="201" y="21"/>
                    </a:lnTo>
                    <a:lnTo>
                      <a:pt x="152" y="37"/>
                    </a:lnTo>
                    <a:lnTo>
                      <a:pt x="108" y="58"/>
                    </a:lnTo>
                    <a:lnTo>
                      <a:pt x="69" y="85"/>
                    </a:lnTo>
                    <a:lnTo>
                      <a:pt x="39" y="116"/>
                    </a:lnTo>
                    <a:lnTo>
                      <a:pt x="15" y="143"/>
                    </a:lnTo>
                    <a:lnTo>
                      <a:pt x="0" y="180"/>
                    </a:lnTo>
                    <a:lnTo>
                      <a:pt x="0" y="212"/>
                    </a:lnTo>
                    <a:lnTo>
                      <a:pt x="15" y="212"/>
                    </a:lnTo>
                    <a:lnTo>
                      <a:pt x="15" y="180"/>
                    </a:lnTo>
                    <a:lnTo>
                      <a:pt x="29" y="148"/>
                    </a:lnTo>
                    <a:lnTo>
                      <a:pt x="49" y="116"/>
                    </a:lnTo>
                    <a:lnTo>
                      <a:pt x="78" y="90"/>
                    </a:lnTo>
                    <a:lnTo>
                      <a:pt x="118" y="63"/>
                    </a:lnTo>
                    <a:lnTo>
                      <a:pt x="157" y="47"/>
                    </a:lnTo>
                    <a:lnTo>
                      <a:pt x="206" y="26"/>
                    </a:lnTo>
                    <a:lnTo>
                      <a:pt x="260" y="16"/>
                    </a:lnTo>
                    <a:lnTo>
                      <a:pt x="314" y="10"/>
                    </a:lnTo>
                    <a:lnTo>
                      <a:pt x="368" y="5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7B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0" name="Freeform 609"/>
              <p:cNvSpPr>
                <a:spLocks/>
              </p:cNvSpPr>
              <p:nvPr/>
            </p:nvSpPr>
            <p:spPr bwMode="auto">
              <a:xfrm>
                <a:off x="2447" y="2254"/>
                <a:ext cx="353" cy="207"/>
              </a:xfrm>
              <a:custGeom>
                <a:avLst/>
                <a:gdLst>
                  <a:gd name="T0" fmla="*/ 353 w 353"/>
                  <a:gd name="T1" fmla="*/ 0 h 207"/>
                  <a:gd name="T2" fmla="*/ 299 w 353"/>
                  <a:gd name="T3" fmla="*/ 5 h 207"/>
                  <a:gd name="T4" fmla="*/ 245 w 353"/>
                  <a:gd name="T5" fmla="*/ 11 h 207"/>
                  <a:gd name="T6" fmla="*/ 191 w 353"/>
                  <a:gd name="T7" fmla="*/ 21 h 207"/>
                  <a:gd name="T8" fmla="*/ 142 w 353"/>
                  <a:gd name="T9" fmla="*/ 42 h 207"/>
                  <a:gd name="T10" fmla="*/ 103 w 353"/>
                  <a:gd name="T11" fmla="*/ 58 h 207"/>
                  <a:gd name="T12" fmla="*/ 63 w 353"/>
                  <a:gd name="T13" fmla="*/ 85 h 207"/>
                  <a:gd name="T14" fmla="*/ 34 w 353"/>
                  <a:gd name="T15" fmla="*/ 111 h 207"/>
                  <a:gd name="T16" fmla="*/ 14 w 353"/>
                  <a:gd name="T17" fmla="*/ 143 h 207"/>
                  <a:gd name="T18" fmla="*/ 0 w 353"/>
                  <a:gd name="T19" fmla="*/ 175 h 207"/>
                  <a:gd name="T20" fmla="*/ 0 w 353"/>
                  <a:gd name="T21" fmla="*/ 207 h 207"/>
                  <a:gd name="T22" fmla="*/ 14 w 353"/>
                  <a:gd name="T23" fmla="*/ 207 h 207"/>
                  <a:gd name="T24" fmla="*/ 14 w 353"/>
                  <a:gd name="T25" fmla="*/ 175 h 207"/>
                  <a:gd name="T26" fmla="*/ 29 w 353"/>
                  <a:gd name="T27" fmla="*/ 143 h 207"/>
                  <a:gd name="T28" fmla="*/ 49 w 353"/>
                  <a:gd name="T29" fmla="*/ 117 h 207"/>
                  <a:gd name="T30" fmla="*/ 78 w 353"/>
                  <a:gd name="T31" fmla="*/ 90 h 207"/>
                  <a:gd name="T32" fmla="*/ 112 w 353"/>
                  <a:gd name="T33" fmla="*/ 69 h 207"/>
                  <a:gd name="T34" fmla="*/ 152 w 353"/>
                  <a:gd name="T35" fmla="*/ 48 h 207"/>
                  <a:gd name="T36" fmla="*/ 196 w 353"/>
                  <a:gd name="T37" fmla="*/ 32 h 207"/>
                  <a:gd name="T38" fmla="*/ 245 w 353"/>
                  <a:gd name="T39" fmla="*/ 21 h 207"/>
                  <a:gd name="T40" fmla="*/ 299 w 353"/>
                  <a:gd name="T41" fmla="*/ 11 h 207"/>
                  <a:gd name="T42" fmla="*/ 353 w 353"/>
                  <a:gd name="T43" fmla="*/ 11 h 207"/>
                  <a:gd name="T44" fmla="*/ 353 w 353"/>
                  <a:gd name="T45" fmla="*/ 0 h 20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3" h="207">
                    <a:moveTo>
                      <a:pt x="353" y="0"/>
                    </a:moveTo>
                    <a:lnTo>
                      <a:pt x="299" y="5"/>
                    </a:lnTo>
                    <a:lnTo>
                      <a:pt x="245" y="11"/>
                    </a:lnTo>
                    <a:lnTo>
                      <a:pt x="191" y="21"/>
                    </a:lnTo>
                    <a:lnTo>
                      <a:pt x="142" y="42"/>
                    </a:lnTo>
                    <a:lnTo>
                      <a:pt x="103" y="58"/>
                    </a:lnTo>
                    <a:lnTo>
                      <a:pt x="63" y="85"/>
                    </a:lnTo>
                    <a:lnTo>
                      <a:pt x="34" y="111"/>
                    </a:lnTo>
                    <a:lnTo>
                      <a:pt x="14" y="143"/>
                    </a:lnTo>
                    <a:lnTo>
                      <a:pt x="0" y="175"/>
                    </a:lnTo>
                    <a:lnTo>
                      <a:pt x="0" y="207"/>
                    </a:lnTo>
                    <a:lnTo>
                      <a:pt x="14" y="207"/>
                    </a:lnTo>
                    <a:lnTo>
                      <a:pt x="14" y="175"/>
                    </a:lnTo>
                    <a:lnTo>
                      <a:pt x="29" y="143"/>
                    </a:lnTo>
                    <a:lnTo>
                      <a:pt x="49" y="117"/>
                    </a:lnTo>
                    <a:lnTo>
                      <a:pt x="78" y="90"/>
                    </a:lnTo>
                    <a:lnTo>
                      <a:pt x="112" y="69"/>
                    </a:lnTo>
                    <a:lnTo>
                      <a:pt x="152" y="48"/>
                    </a:lnTo>
                    <a:lnTo>
                      <a:pt x="196" y="32"/>
                    </a:lnTo>
                    <a:lnTo>
                      <a:pt x="245" y="21"/>
                    </a:lnTo>
                    <a:lnTo>
                      <a:pt x="299" y="11"/>
                    </a:lnTo>
                    <a:lnTo>
                      <a:pt x="353" y="11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72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1" name="Freeform 610"/>
              <p:cNvSpPr>
                <a:spLocks/>
              </p:cNvSpPr>
              <p:nvPr/>
            </p:nvSpPr>
            <p:spPr bwMode="auto">
              <a:xfrm>
                <a:off x="2461" y="2265"/>
                <a:ext cx="339" cy="196"/>
              </a:xfrm>
              <a:custGeom>
                <a:avLst/>
                <a:gdLst>
                  <a:gd name="T0" fmla="*/ 339 w 339"/>
                  <a:gd name="T1" fmla="*/ 0 h 196"/>
                  <a:gd name="T2" fmla="*/ 285 w 339"/>
                  <a:gd name="T3" fmla="*/ 0 h 196"/>
                  <a:gd name="T4" fmla="*/ 231 w 339"/>
                  <a:gd name="T5" fmla="*/ 10 h 196"/>
                  <a:gd name="T6" fmla="*/ 182 w 339"/>
                  <a:gd name="T7" fmla="*/ 21 h 196"/>
                  <a:gd name="T8" fmla="*/ 138 w 339"/>
                  <a:gd name="T9" fmla="*/ 37 h 196"/>
                  <a:gd name="T10" fmla="*/ 98 w 339"/>
                  <a:gd name="T11" fmla="*/ 58 h 196"/>
                  <a:gd name="T12" fmla="*/ 64 w 339"/>
                  <a:gd name="T13" fmla="*/ 79 h 196"/>
                  <a:gd name="T14" fmla="*/ 35 w 339"/>
                  <a:gd name="T15" fmla="*/ 106 h 196"/>
                  <a:gd name="T16" fmla="*/ 15 w 339"/>
                  <a:gd name="T17" fmla="*/ 132 h 196"/>
                  <a:gd name="T18" fmla="*/ 0 w 339"/>
                  <a:gd name="T19" fmla="*/ 164 h 196"/>
                  <a:gd name="T20" fmla="*/ 0 w 339"/>
                  <a:gd name="T21" fmla="*/ 196 h 196"/>
                  <a:gd name="T22" fmla="*/ 15 w 339"/>
                  <a:gd name="T23" fmla="*/ 196 h 196"/>
                  <a:gd name="T24" fmla="*/ 15 w 339"/>
                  <a:gd name="T25" fmla="*/ 164 h 196"/>
                  <a:gd name="T26" fmla="*/ 30 w 339"/>
                  <a:gd name="T27" fmla="*/ 137 h 196"/>
                  <a:gd name="T28" fmla="*/ 49 w 339"/>
                  <a:gd name="T29" fmla="*/ 111 h 196"/>
                  <a:gd name="T30" fmla="*/ 74 w 339"/>
                  <a:gd name="T31" fmla="*/ 84 h 196"/>
                  <a:gd name="T32" fmla="*/ 108 w 339"/>
                  <a:gd name="T33" fmla="*/ 63 h 196"/>
                  <a:gd name="T34" fmla="*/ 147 w 339"/>
                  <a:gd name="T35" fmla="*/ 42 h 196"/>
                  <a:gd name="T36" fmla="*/ 192 w 339"/>
                  <a:gd name="T37" fmla="*/ 26 h 196"/>
                  <a:gd name="T38" fmla="*/ 236 w 339"/>
                  <a:gd name="T39" fmla="*/ 16 h 196"/>
                  <a:gd name="T40" fmla="*/ 285 w 339"/>
                  <a:gd name="T41" fmla="*/ 10 h 196"/>
                  <a:gd name="T42" fmla="*/ 339 w 339"/>
                  <a:gd name="T43" fmla="*/ 5 h 196"/>
                  <a:gd name="T44" fmla="*/ 339 w 339"/>
                  <a:gd name="T45" fmla="*/ 0 h 19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39" h="196">
                    <a:moveTo>
                      <a:pt x="339" y="0"/>
                    </a:moveTo>
                    <a:lnTo>
                      <a:pt x="285" y="0"/>
                    </a:lnTo>
                    <a:lnTo>
                      <a:pt x="231" y="10"/>
                    </a:lnTo>
                    <a:lnTo>
                      <a:pt x="182" y="21"/>
                    </a:lnTo>
                    <a:lnTo>
                      <a:pt x="138" y="37"/>
                    </a:lnTo>
                    <a:lnTo>
                      <a:pt x="98" y="58"/>
                    </a:lnTo>
                    <a:lnTo>
                      <a:pt x="64" y="79"/>
                    </a:lnTo>
                    <a:lnTo>
                      <a:pt x="35" y="106"/>
                    </a:lnTo>
                    <a:lnTo>
                      <a:pt x="15" y="132"/>
                    </a:lnTo>
                    <a:lnTo>
                      <a:pt x="0" y="164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15" y="164"/>
                    </a:lnTo>
                    <a:lnTo>
                      <a:pt x="30" y="137"/>
                    </a:lnTo>
                    <a:lnTo>
                      <a:pt x="49" y="111"/>
                    </a:lnTo>
                    <a:lnTo>
                      <a:pt x="74" y="84"/>
                    </a:lnTo>
                    <a:lnTo>
                      <a:pt x="108" y="63"/>
                    </a:lnTo>
                    <a:lnTo>
                      <a:pt x="147" y="42"/>
                    </a:lnTo>
                    <a:lnTo>
                      <a:pt x="192" y="26"/>
                    </a:lnTo>
                    <a:lnTo>
                      <a:pt x="236" y="16"/>
                    </a:lnTo>
                    <a:lnTo>
                      <a:pt x="285" y="10"/>
                    </a:lnTo>
                    <a:lnTo>
                      <a:pt x="339" y="5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69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2" name="Freeform 611"/>
              <p:cNvSpPr>
                <a:spLocks/>
              </p:cNvSpPr>
              <p:nvPr/>
            </p:nvSpPr>
            <p:spPr bwMode="auto">
              <a:xfrm>
                <a:off x="2476" y="2270"/>
                <a:ext cx="324" cy="191"/>
              </a:xfrm>
              <a:custGeom>
                <a:avLst/>
                <a:gdLst>
                  <a:gd name="T0" fmla="*/ 324 w 324"/>
                  <a:gd name="T1" fmla="*/ 0 h 191"/>
                  <a:gd name="T2" fmla="*/ 270 w 324"/>
                  <a:gd name="T3" fmla="*/ 5 h 191"/>
                  <a:gd name="T4" fmla="*/ 221 w 324"/>
                  <a:gd name="T5" fmla="*/ 11 h 191"/>
                  <a:gd name="T6" fmla="*/ 177 w 324"/>
                  <a:gd name="T7" fmla="*/ 21 h 191"/>
                  <a:gd name="T8" fmla="*/ 132 w 324"/>
                  <a:gd name="T9" fmla="*/ 37 h 191"/>
                  <a:gd name="T10" fmla="*/ 93 w 324"/>
                  <a:gd name="T11" fmla="*/ 58 h 191"/>
                  <a:gd name="T12" fmla="*/ 59 w 324"/>
                  <a:gd name="T13" fmla="*/ 79 h 191"/>
                  <a:gd name="T14" fmla="*/ 34 w 324"/>
                  <a:gd name="T15" fmla="*/ 106 h 191"/>
                  <a:gd name="T16" fmla="*/ 15 w 324"/>
                  <a:gd name="T17" fmla="*/ 132 h 191"/>
                  <a:gd name="T18" fmla="*/ 0 w 324"/>
                  <a:gd name="T19" fmla="*/ 159 h 191"/>
                  <a:gd name="T20" fmla="*/ 0 w 324"/>
                  <a:gd name="T21" fmla="*/ 191 h 191"/>
                  <a:gd name="T22" fmla="*/ 15 w 324"/>
                  <a:gd name="T23" fmla="*/ 191 h 191"/>
                  <a:gd name="T24" fmla="*/ 20 w 324"/>
                  <a:gd name="T25" fmla="*/ 159 h 191"/>
                  <a:gd name="T26" fmla="*/ 30 w 324"/>
                  <a:gd name="T27" fmla="*/ 127 h 191"/>
                  <a:gd name="T28" fmla="*/ 54 w 324"/>
                  <a:gd name="T29" fmla="*/ 101 h 191"/>
                  <a:gd name="T30" fmla="*/ 83 w 324"/>
                  <a:gd name="T31" fmla="*/ 74 h 191"/>
                  <a:gd name="T32" fmla="*/ 123 w 324"/>
                  <a:gd name="T33" fmla="*/ 53 h 191"/>
                  <a:gd name="T34" fmla="*/ 167 w 324"/>
                  <a:gd name="T35" fmla="*/ 37 h 191"/>
                  <a:gd name="T36" fmla="*/ 216 w 324"/>
                  <a:gd name="T37" fmla="*/ 21 h 191"/>
                  <a:gd name="T38" fmla="*/ 270 w 324"/>
                  <a:gd name="T39" fmla="*/ 16 h 191"/>
                  <a:gd name="T40" fmla="*/ 324 w 324"/>
                  <a:gd name="T41" fmla="*/ 11 h 191"/>
                  <a:gd name="T42" fmla="*/ 324 w 324"/>
                  <a:gd name="T43" fmla="*/ 0 h 19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4" h="191">
                    <a:moveTo>
                      <a:pt x="324" y="0"/>
                    </a:moveTo>
                    <a:lnTo>
                      <a:pt x="270" y="5"/>
                    </a:lnTo>
                    <a:lnTo>
                      <a:pt x="221" y="11"/>
                    </a:lnTo>
                    <a:lnTo>
                      <a:pt x="177" y="21"/>
                    </a:lnTo>
                    <a:lnTo>
                      <a:pt x="132" y="37"/>
                    </a:lnTo>
                    <a:lnTo>
                      <a:pt x="93" y="58"/>
                    </a:lnTo>
                    <a:lnTo>
                      <a:pt x="59" y="79"/>
                    </a:lnTo>
                    <a:lnTo>
                      <a:pt x="34" y="106"/>
                    </a:lnTo>
                    <a:lnTo>
                      <a:pt x="15" y="132"/>
                    </a:lnTo>
                    <a:lnTo>
                      <a:pt x="0" y="159"/>
                    </a:lnTo>
                    <a:lnTo>
                      <a:pt x="0" y="191"/>
                    </a:lnTo>
                    <a:lnTo>
                      <a:pt x="15" y="191"/>
                    </a:lnTo>
                    <a:lnTo>
                      <a:pt x="20" y="159"/>
                    </a:lnTo>
                    <a:lnTo>
                      <a:pt x="30" y="127"/>
                    </a:lnTo>
                    <a:lnTo>
                      <a:pt x="54" y="101"/>
                    </a:lnTo>
                    <a:lnTo>
                      <a:pt x="83" y="74"/>
                    </a:lnTo>
                    <a:lnTo>
                      <a:pt x="123" y="53"/>
                    </a:lnTo>
                    <a:lnTo>
                      <a:pt x="167" y="37"/>
                    </a:lnTo>
                    <a:lnTo>
                      <a:pt x="216" y="21"/>
                    </a:lnTo>
                    <a:lnTo>
                      <a:pt x="270" y="16"/>
                    </a:lnTo>
                    <a:lnTo>
                      <a:pt x="324" y="1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5F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3" name="Freeform 612"/>
              <p:cNvSpPr>
                <a:spLocks/>
              </p:cNvSpPr>
              <p:nvPr/>
            </p:nvSpPr>
            <p:spPr bwMode="auto">
              <a:xfrm>
                <a:off x="2491" y="2281"/>
                <a:ext cx="309" cy="180"/>
              </a:xfrm>
              <a:custGeom>
                <a:avLst/>
                <a:gdLst>
                  <a:gd name="T0" fmla="*/ 309 w 309"/>
                  <a:gd name="T1" fmla="*/ 0 h 180"/>
                  <a:gd name="T2" fmla="*/ 255 w 309"/>
                  <a:gd name="T3" fmla="*/ 5 h 180"/>
                  <a:gd name="T4" fmla="*/ 201 w 309"/>
                  <a:gd name="T5" fmla="*/ 10 h 180"/>
                  <a:gd name="T6" fmla="*/ 152 w 309"/>
                  <a:gd name="T7" fmla="*/ 26 h 180"/>
                  <a:gd name="T8" fmla="*/ 108 w 309"/>
                  <a:gd name="T9" fmla="*/ 42 h 180"/>
                  <a:gd name="T10" fmla="*/ 68 w 309"/>
                  <a:gd name="T11" fmla="*/ 63 h 180"/>
                  <a:gd name="T12" fmla="*/ 39 w 309"/>
                  <a:gd name="T13" fmla="*/ 90 h 180"/>
                  <a:gd name="T14" fmla="*/ 15 w 309"/>
                  <a:gd name="T15" fmla="*/ 116 h 180"/>
                  <a:gd name="T16" fmla="*/ 5 w 309"/>
                  <a:gd name="T17" fmla="*/ 148 h 180"/>
                  <a:gd name="T18" fmla="*/ 0 w 309"/>
                  <a:gd name="T19" fmla="*/ 180 h 180"/>
                  <a:gd name="T20" fmla="*/ 15 w 309"/>
                  <a:gd name="T21" fmla="*/ 180 h 180"/>
                  <a:gd name="T22" fmla="*/ 19 w 309"/>
                  <a:gd name="T23" fmla="*/ 148 h 180"/>
                  <a:gd name="T24" fmla="*/ 29 w 309"/>
                  <a:gd name="T25" fmla="*/ 121 h 180"/>
                  <a:gd name="T26" fmla="*/ 54 w 309"/>
                  <a:gd name="T27" fmla="*/ 95 h 180"/>
                  <a:gd name="T28" fmla="*/ 83 w 309"/>
                  <a:gd name="T29" fmla="*/ 68 h 180"/>
                  <a:gd name="T30" fmla="*/ 117 w 309"/>
                  <a:gd name="T31" fmla="*/ 47 h 180"/>
                  <a:gd name="T32" fmla="*/ 162 w 309"/>
                  <a:gd name="T33" fmla="*/ 31 h 180"/>
                  <a:gd name="T34" fmla="*/ 206 w 309"/>
                  <a:gd name="T35" fmla="*/ 21 h 180"/>
                  <a:gd name="T36" fmla="*/ 255 w 309"/>
                  <a:gd name="T37" fmla="*/ 10 h 180"/>
                  <a:gd name="T38" fmla="*/ 309 w 309"/>
                  <a:gd name="T39" fmla="*/ 10 h 180"/>
                  <a:gd name="T40" fmla="*/ 309 w 309"/>
                  <a:gd name="T41" fmla="*/ 0 h 18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9" h="180">
                    <a:moveTo>
                      <a:pt x="309" y="0"/>
                    </a:moveTo>
                    <a:lnTo>
                      <a:pt x="255" y="5"/>
                    </a:lnTo>
                    <a:lnTo>
                      <a:pt x="201" y="10"/>
                    </a:lnTo>
                    <a:lnTo>
                      <a:pt x="152" y="26"/>
                    </a:lnTo>
                    <a:lnTo>
                      <a:pt x="108" y="42"/>
                    </a:lnTo>
                    <a:lnTo>
                      <a:pt x="68" y="63"/>
                    </a:lnTo>
                    <a:lnTo>
                      <a:pt x="39" y="90"/>
                    </a:lnTo>
                    <a:lnTo>
                      <a:pt x="15" y="116"/>
                    </a:lnTo>
                    <a:lnTo>
                      <a:pt x="5" y="148"/>
                    </a:lnTo>
                    <a:lnTo>
                      <a:pt x="0" y="180"/>
                    </a:lnTo>
                    <a:lnTo>
                      <a:pt x="15" y="180"/>
                    </a:lnTo>
                    <a:lnTo>
                      <a:pt x="19" y="148"/>
                    </a:lnTo>
                    <a:lnTo>
                      <a:pt x="29" y="121"/>
                    </a:lnTo>
                    <a:lnTo>
                      <a:pt x="54" y="95"/>
                    </a:lnTo>
                    <a:lnTo>
                      <a:pt x="83" y="68"/>
                    </a:lnTo>
                    <a:lnTo>
                      <a:pt x="117" y="47"/>
                    </a:lnTo>
                    <a:lnTo>
                      <a:pt x="162" y="31"/>
                    </a:lnTo>
                    <a:lnTo>
                      <a:pt x="206" y="21"/>
                    </a:lnTo>
                    <a:lnTo>
                      <a:pt x="255" y="10"/>
                    </a:lnTo>
                    <a:lnTo>
                      <a:pt x="309" y="1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56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4" name="Freeform 613"/>
              <p:cNvSpPr>
                <a:spLocks/>
              </p:cNvSpPr>
              <p:nvPr/>
            </p:nvSpPr>
            <p:spPr bwMode="auto">
              <a:xfrm>
                <a:off x="2506" y="2291"/>
                <a:ext cx="294" cy="170"/>
              </a:xfrm>
              <a:custGeom>
                <a:avLst/>
                <a:gdLst>
                  <a:gd name="T0" fmla="*/ 294 w 294"/>
                  <a:gd name="T1" fmla="*/ 0 h 170"/>
                  <a:gd name="T2" fmla="*/ 240 w 294"/>
                  <a:gd name="T3" fmla="*/ 0 h 170"/>
                  <a:gd name="T4" fmla="*/ 191 w 294"/>
                  <a:gd name="T5" fmla="*/ 11 h 170"/>
                  <a:gd name="T6" fmla="*/ 147 w 294"/>
                  <a:gd name="T7" fmla="*/ 21 h 170"/>
                  <a:gd name="T8" fmla="*/ 102 w 294"/>
                  <a:gd name="T9" fmla="*/ 37 h 170"/>
                  <a:gd name="T10" fmla="*/ 68 w 294"/>
                  <a:gd name="T11" fmla="*/ 58 h 170"/>
                  <a:gd name="T12" fmla="*/ 39 w 294"/>
                  <a:gd name="T13" fmla="*/ 85 h 170"/>
                  <a:gd name="T14" fmla="*/ 14 w 294"/>
                  <a:gd name="T15" fmla="*/ 111 h 170"/>
                  <a:gd name="T16" fmla="*/ 4 w 294"/>
                  <a:gd name="T17" fmla="*/ 138 h 170"/>
                  <a:gd name="T18" fmla="*/ 0 w 294"/>
                  <a:gd name="T19" fmla="*/ 170 h 170"/>
                  <a:gd name="T20" fmla="*/ 14 w 294"/>
                  <a:gd name="T21" fmla="*/ 170 h 170"/>
                  <a:gd name="T22" fmla="*/ 19 w 294"/>
                  <a:gd name="T23" fmla="*/ 143 h 170"/>
                  <a:gd name="T24" fmla="*/ 29 w 294"/>
                  <a:gd name="T25" fmla="*/ 111 h 170"/>
                  <a:gd name="T26" fmla="*/ 49 w 294"/>
                  <a:gd name="T27" fmla="*/ 90 h 170"/>
                  <a:gd name="T28" fmla="*/ 78 w 294"/>
                  <a:gd name="T29" fmla="*/ 64 h 170"/>
                  <a:gd name="T30" fmla="*/ 112 w 294"/>
                  <a:gd name="T31" fmla="*/ 43 h 170"/>
                  <a:gd name="T32" fmla="*/ 151 w 294"/>
                  <a:gd name="T33" fmla="*/ 27 h 170"/>
                  <a:gd name="T34" fmla="*/ 196 w 294"/>
                  <a:gd name="T35" fmla="*/ 16 h 170"/>
                  <a:gd name="T36" fmla="*/ 245 w 294"/>
                  <a:gd name="T37" fmla="*/ 11 h 170"/>
                  <a:gd name="T38" fmla="*/ 294 w 294"/>
                  <a:gd name="T39" fmla="*/ 5 h 170"/>
                  <a:gd name="T40" fmla="*/ 294 w 294"/>
                  <a:gd name="T41" fmla="*/ 0 h 17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4" h="170">
                    <a:moveTo>
                      <a:pt x="294" y="0"/>
                    </a:moveTo>
                    <a:lnTo>
                      <a:pt x="240" y="0"/>
                    </a:lnTo>
                    <a:lnTo>
                      <a:pt x="191" y="11"/>
                    </a:lnTo>
                    <a:lnTo>
                      <a:pt x="147" y="21"/>
                    </a:lnTo>
                    <a:lnTo>
                      <a:pt x="102" y="37"/>
                    </a:lnTo>
                    <a:lnTo>
                      <a:pt x="68" y="58"/>
                    </a:lnTo>
                    <a:lnTo>
                      <a:pt x="39" y="85"/>
                    </a:lnTo>
                    <a:lnTo>
                      <a:pt x="14" y="111"/>
                    </a:lnTo>
                    <a:lnTo>
                      <a:pt x="4" y="138"/>
                    </a:lnTo>
                    <a:lnTo>
                      <a:pt x="0" y="170"/>
                    </a:lnTo>
                    <a:lnTo>
                      <a:pt x="14" y="170"/>
                    </a:lnTo>
                    <a:lnTo>
                      <a:pt x="19" y="143"/>
                    </a:lnTo>
                    <a:lnTo>
                      <a:pt x="29" y="111"/>
                    </a:lnTo>
                    <a:lnTo>
                      <a:pt x="49" y="90"/>
                    </a:lnTo>
                    <a:lnTo>
                      <a:pt x="78" y="64"/>
                    </a:lnTo>
                    <a:lnTo>
                      <a:pt x="112" y="43"/>
                    </a:lnTo>
                    <a:lnTo>
                      <a:pt x="151" y="27"/>
                    </a:lnTo>
                    <a:lnTo>
                      <a:pt x="196" y="16"/>
                    </a:lnTo>
                    <a:lnTo>
                      <a:pt x="245" y="11"/>
                    </a:lnTo>
                    <a:lnTo>
                      <a:pt x="294" y="5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4C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5" name="Freeform 614"/>
              <p:cNvSpPr>
                <a:spLocks/>
              </p:cNvSpPr>
              <p:nvPr/>
            </p:nvSpPr>
            <p:spPr bwMode="auto">
              <a:xfrm>
                <a:off x="2520" y="2296"/>
                <a:ext cx="280" cy="165"/>
              </a:xfrm>
              <a:custGeom>
                <a:avLst/>
                <a:gdLst>
                  <a:gd name="T0" fmla="*/ 280 w 280"/>
                  <a:gd name="T1" fmla="*/ 0 h 165"/>
                  <a:gd name="T2" fmla="*/ 231 w 280"/>
                  <a:gd name="T3" fmla="*/ 6 h 165"/>
                  <a:gd name="T4" fmla="*/ 182 w 280"/>
                  <a:gd name="T5" fmla="*/ 11 h 165"/>
                  <a:gd name="T6" fmla="*/ 137 w 280"/>
                  <a:gd name="T7" fmla="*/ 22 h 165"/>
                  <a:gd name="T8" fmla="*/ 98 w 280"/>
                  <a:gd name="T9" fmla="*/ 38 h 165"/>
                  <a:gd name="T10" fmla="*/ 64 w 280"/>
                  <a:gd name="T11" fmla="*/ 59 h 165"/>
                  <a:gd name="T12" fmla="*/ 35 w 280"/>
                  <a:gd name="T13" fmla="*/ 85 h 165"/>
                  <a:gd name="T14" fmla="*/ 15 w 280"/>
                  <a:gd name="T15" fmla="*/ 106 h 165"/>
                  <a:gd name="T16" fmla="*/ 5 w 280"/>
                  <a:gd name="T17" fmla="*/ 138 h 165"/>
                  <a:gd name="T18" fmla="*/ 0 w 280"/>
                  <a:gd name="T19" fmla="*/ 165 h 165"/>
                  <a:gd name="T20" fmla="*/ 15 w 280"/>
                  <a:gd name="T21" fmla="*/ 165 h 165"/>
                  <a:gd name="T22" fmla="*/ 15 w 280"/>
                  <a:gd name="T23" fmla="*/ 138 h 165"/>
                  <a:gd name="T24" fmla="*/ 30 w 280"/>
                  <a:gd name="T25" fmla="*/ 112 h 165"/>
                  <a:gd name="T26" fmla="*/ 49 w 280"/>
                  <a:gd name="T27" fmla="*/ 85 h 165"/>
                  <a:gd name="T28" fmla="*/ 74 w 280"/>
                  <a:gd name="T29" fmla="*/ 64 h 165"/>
                  <a:gd name="T30" fmla="*/ 108 w 280"/>
                  <a:gd name="T31" fmla="*/ 48 h 165"/>
                  <a:gd name="T32" fmla="*/ 147 w 280"/>
                  <a:gd name="T33" fmla="*/ 32 h 165"/>
                  <a:gd name="T34" fmla="*/ 186 w 280"/>
                  <a:gd name="T35" fmla="*/ 22 h 165"/>
                  <a:gd name="T36" fmla="*/ 231 w 280"/>
                  <a:gd name="T37" fmla="*/ 11 h 165"/>
                  <a:gd name="T38" fmla="*/ 280 w 280"/>
                  <a:gd name="T39" fmla="*/ 11 h 165"/>
                  <a:gd name="T40" fmla="*/ 280 w 280"/>
                  <a:gd name="T41" fmla="*/ 0 h 1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0" h="165">
                    <a:moveTo>
                      <a:pt x="280" y="0"/>
                    </a:moveTo>
                    <a:lnTo>
                      <a:pt x="231" y="6"/>
                    </a:lnTo>
                    <a:lnTo>
                      <a:pt x="182" y="11"/>
                    </a:lnTo>
                    <a:lnTo>
                      <a:pt x="137" y="22"/>
                    </a:lnTo>
                    <a:lnTo>
                      <a:pt x="98" y="38"/>
                    </a:lnTo>
                    <a:lnTo>
                      <a:pt x="64" y="59"/>
                    </a:lnTo>
                    <a:lnTo>
                      <a:pt x="35" y="85"/>
                    </a:lnTo>
                    <a:lnTo>
                      <a:pt x="15" y="106"/>
                    </a:lnTo>
                    <a:lnTo>
                      <a:pt x="5" y="138"/>
                    </a:lnTo>
                    <a:lnTo>
                      <a:pt x="0" y="165"/>
                    </a:lnTo>
                    <a:lnTo>
                      <a:pt x="15" y="165"/>
                    </a:lnTo>
                    <a:lnTo>
                      <a:pt x="15" y="138"/>
                    </a:lnTo>
                    <a:lnTo>
                      <a:pt x="30" y="112"/>
                    </a:lnTo>
                    <a:lnTo>
                      <a:pt x="49" y="85"/>
                    </a:lnTo>
                    <a:lnTo>
                      <a:pt x="74" y="64"/>
                    </a:lnTo>
                    <a:lnTo>
                      <a:pt x="108" y="48"/>
                    </a:lnTo>
                    <a:lnTo>
                      <a:pt x="147" y="32"/>
                    </a:lnTo>
                    <a:lnTo>
                      <a:pt x="186" y="22"/>
                    </a:lnTo>
                    <a:lnTo>
                      <a:pt x="231" y="11"/>
                    </a:lnTo>
                    <a:lnTo>
                      <a:pt x="280" y="11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43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6" name="Freeform 615"/>
              <p:cNvSpPr>
                <a:spLocks/>
              </p:cNvSpPr>
              <p:nvPr/>
            </p:nvSpPr>
            <p:spPr bwMode="auto">
              <a:xfrm>
                <a:off x="2535" y="2307"/>
                <a:ext cx="265" cy="154"/>
              </a:xfrm>
              <a:custGeom>
                <a:avLst/>
                <a:gdLst>
                  <a:gd name="T0" fmla="*/ 265 w 265"/>
                  <a:gd name="T1" fmla="*/ 0 h 154"/>
                  <a:gd name="T2" fmla="*/ 216 w 265"/>
                  <a:gd name="T3" fmla="*/ 0 h 154"/>
                  <a:gd name="T4" fmla="*/ 171 w 265"/>
                  <a:gd name="T5" fmla="*/ 11 h 154"/>
                  <a:gd name="T6" fmla="*/ 132 w 265"/>
                  <a:gd name="T7" fmla="*/ 21 h 154"/>
                  <a:gd name="T8" fmla="*/ 93 w 265"/>
                  <a:gd name="T9" fmla="*/ 37 h 154"/>
                  <a:gd name="T10" fmla="*/ 59 w 265"/>
                  <a:gd name="T11" fmla="*/ 53 h 154"/>
                  <a:gd name="T12" fmla="*/ 34 w 265"/>
                  <a:gd name="T13" fmla="*/ 74 h 154"/>
                  <a:gd name="T14" fmla="*/ 15 w 265"/>
                  <a:gd name="T15" fmla="*/ 101 h 154"/>
                  <a:gd name="T16" fmla="*/ 0 w 265"/>
                  <a:gd name="T17" fmla="*/ 127 h 154"/>
                  <a:gd name="T18" fmla="*/ 0 w 265"/>
                  <a:gd name="T19" fmla="*/ 154 h 154"/>
                  <a:gd name="T20" fmla="*/ 15 w 265"/>
                  <a:gd name="T21" fmla="*/ 154 h 154"/>
                  <a:gd name="T22" fmla="*/ 20 w 265"/>
                  <a:gd name="T23" fmla="*/ 127 h 154"/>
                  <a:gd name="T24" fmla="*/ 34 w 265"/>
                  <a:gd name="T25" fmla="*/ 95 h 154"/>
                  <a:gd name="T26" fmla="*/ 54 w 265"/>
                  <a:gd name="T27" fmla="*/ 74 h 154"/>
                  <a:gd name="T28" fmla="*/ 88 w 265"/>
                  <a:gd name="T29" fmla="*/ 48 h 154"/>
                  <a:gd name="T30" fmla="*/ 122 w 265"/>
                  <a:gd name="T31" fmla="*/ 32 h 154"/>
                  <a:gd name="T32" fmla="*/ 167 w 265"/>
                  <a:gd name="T33" fmla="*/ 21 h 154"/>
                  <a:gd name="T34" fmla="*/ 216 w 265"/>
                  <a:gd name="T35" fmla="*/ 11 h 154"/>
                  <a:gd name="T36" fmla="*/ 265 w 265"/>
                  <a:gd name="T37" fmla="*/ 5 h 154"/>
                  <a:gd name="T38" fmla="*/ 265 w 265"/>
                  <a:gd name="T39" fmla="*/ 0 h 1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5" h="154">
                    <a:moveTo>
                      <a:pt x="265" y="0"/>
                    </a:moveTo>
                    <a:lnTo>
                      <a:pt x="216" y="0"/>
                    </a:lnTo>
                    <a:lnTo>
                      <a:pt x="171" y="11"/>
                    </a:lnTo>
                    <a:lnTo>
                      <a:pt x="132" y="21"/>
                    </a:lnTo>
                    <a:lnTo>
                      <a:pt x="93" y="37"/>
                    </a:lnTo>
                    <a:lnTo>
                      <a:pt x="59" y="53"/>
                    </a:lnTo>
                    <a:lnTo>
                      <a:pt x="34" y="74"/>
                    </a:lnTo>
                    <a:lnTo>
                      <a:pt x="15" y="101"/>
                    </a:lnTo>
                    <a:lnTo>
                      <a:pt x="0" y="127"/>
                    </a:lnTo>
                    <a:lnTo>
                      <a:pt x="0" y="154"/>
                    </a:lnTo>
                    <a:lnTo>
                      <a:pt x="15" y="154"/>
                    </a:lnTo>
                    <a:lnTo>
                      <a:pt x="20" y="127"/>
                    </a:lnTo>
                    <a:lnTo>
                      <a:pt x="34" y="95"/>
                    </a:lnTo>
                    <a:lnTo>
                      <a:pt x="54" y="74"/>
                    </a:lnTo>
                    <a:lnTo>
                      <a:pt x="88" y="48"/>
                    </a:lnTo>
                    <a:lnTo>
                      <a:pt x="122" y="32"/>
                    </a:lnTo>
                    <a:lnTo>
                      <a:pt x="167" y="21"/>
                    </a:lnTo>
                    <a:lnTo>
                      <a:pt x="216" y="11"/>
                    </a:lnTo>
                    <a:lnTo>
                      <a:pt x="265" y="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3B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7" name="Freeform 616"/>
              <p:cNvSpPr>
                <a:spLocks/>
              </p:cNvSpPr>
              <p:nvPr/>
            </p:nvSpPr>
            <p:spPr bwMode="auto">
              <a:xfrm>
                <a:off x="2550" y="2312"/>
                <a:ext cx="250" cy="149"/>
              </a:xfrm>
              <a:custGeom>
                <a:avLst/>
                <a:gdLst>
                  <a:gd name="T0" fmla="*/ 250 w 250"/>
                  <a:gd name="T1" fmla="*/ 0 h 149"/>
                  <a:gd name="T2" fmla="*/ 201 w 250"/>
                  <a:gd name="T3" fmla="*/ 6 h 149"/>
                  <a:gd name="T4" fmla="*/ 152 w 250"/>
                  <a:gd name="T5" fmla="*/ 16 h 149"/>
                  <a:gd name="T6" fmla="*/ 107 w 250"/>
                  <a:gd name="T7" fmla="*/ 27 h 149"/>
                  <a:gd name="T8" fmla="*/ 73 w 250"/>
                  <a:gd name="T9" fmla="*/ 43 h 149"/>
                  <a:gd name="T10" fmla="*/ 39 w 250"/>
                  <a:gd name="T11" fmla="*/ 69 h 149"/>
                  <a:gd name="T12" fmla="*/ 19 w 250"/>
                  <a:gd name="T13" fmla="*/ 90 h 149"/>
                  <a:gd name="T14" fmla="*/ 5 w 250"/>
                  <a:gd name="T15" fmla="*/ 122 h 149"/>
                  <a:gd name="T16" fmla="*/ 0 w 250"/>
                  <a:gd name="T17" fmla="*/ 149 h 149"/>
                  <a:gd name="T18" fmla="*/ 14 w 250"/>
                  <a:gd name="T19" fmla="*/ 149 h 149"/>
                  <a:gd name="T20" fmla="*/ 19 w 250"/>
                  <a:gd name="T21" fmla="*/ 122 h 149"/>
                  <a:gd name="T22" fmla="*/ 29 w 250"/>
                  <a:gd name="T23" fmla="*/ 96 h 149"/>
                  <a:gd name="T24" fmla="*/ 54 w 250"/>
                  <a:gd name="T25" fmla="*/ 75 h 149"/>
                  <a:gd name="T26" fmla="*/ 83 w 250"/>
                  <a:gd name="T27" fmla="*/ 53 h 149"/>
                  <a:gd name="T28" fmla="*/ 117 w 250"/>
                  <a:gd name="T29" fmla="*/ 32 h 149"/>
                  <a:gd name="T30" fmla="*/ 156 w 250"/>
                  <a:gd name="T31" fmla="*/ 22 h 149"/>
                  <a:gd name="T32" fmla="*/ 201 w 250"/>
                  <a:gd name="T33" fmla="*/ 16 h 149"/>
                  <a:gd name="T34" fmla="*/ 250 w 250"/>
                  <a:gd name="T35" fmla="*/ 11 h 149"/>
                  <a:gd name="T36" fmla="*/ 250 w 250"/>
                  <a:gd name="T37" fmla="*/ 0 h 1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0" h="149">
                    <a:moveTo>
                      <a:pt x="250" y="0"/>
                    </a:moveTo>
                    <a:lnTo>
                      <a:pt x="201" y="6"/>
                    </a:lnTo>
                    <a:lnTo>
                      <a:pt x="152" y="16"/>
                    </a:lnTo>
                    <a:lnTo>
                      <a:pt x="107" y="27"/>
                    </a:lnTo>
                    <a:lnTo>
                      <a:pt x="73" y="43"/>
                    </a:lnTo>
                    <a:lnTo>
                      <a:pt x="39" y="69"/>
                    </a:lnTo>
                    <a:lnTo>
                      <a:pt x="19" y="90"/>
                    </a:lnTo>
                    <a:lnTo>
                      <a:pt x="5" y="122"/>
                    </a:lnTo>
                    <a:lnTo>
                      <a:pt x="0" y="149"/>
                    </a:lnTo>
                    <a:lnTo>
                      <a:pt x="14" y="149"/>
                    </a:lnTo>
                    <a:lnTo>
                      <a:pt x="19" y="122"/>
                    </a:lnTo>
                    <a:lnTo>
                      <a:pt x="29" y="96"/>
                    </a:lnTo>
                    <a:lnTo>
                      <a:pt x="54" y="75"/>
                    </a:lnTo>
                    <a:lnTo>
                      <a:pt x="83" y="53"/>
                    </a:lnTo>
                    <a:lnTo>
                      <a:pt x="117" y="32"/>
                    </a:lnTo>
                    <a:lnTo>
                      <a:pt x="156" y="22"/>
                    </a:lnTo>
                    <a:lnTo>
                      <a:pt x="201" y="16"/>
                    </a:lnTo>
                    <a:lnTo>
                      <a:pt x="250" y="11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344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8" name="Freeform 617"/>
              <p:cNvSpPr>
                <a:spLocks/>
              </p:cNvSpPr>
              <p:nvPr/>
            </p:nvSpPr>
            <p:spPr bwMode="auto">
              <a:xfrm>
                <a:off x="2564" y="2323"/>
                <a:ext cx="236" cy="138"/>
              </a:xfrm>
              <a:custGeom>
                <a:avLst/>
                <a:gdLst>
                  <a:gd name="T0" fmla="*/ 236 w 236"/>
                  <a:gd name="T1" fmla="*/ 0 h 138"/>
                  <a:gd name="T2" fmla="*/ 187 w 236"/>
                  <a:gd name="T3" fmla="*/ 5 h 138"/>
                  <a:gd name="T4" fmla="*/ 142 w 236"/>
                  <a:gd name="T5" fmla="*/ 11 h 138"/>
                  <a:gd name="T6" fmla="*/ 103 w 236"/>
                  <a:gd name="T7" fmla="*/ 21 h 138"/>
                  <a:gd name="T8" fmla="*/ 69 w 236"/>
                  <a:gd name="T9" fmla="*/ 42 h 138"/>
                  <a:gd name="T10" fmla="*/ 40 w 236"/>
                  <a:gd name="T11" fmla="*/ 64 h 138"/>
                  <a:gd name="T12" fmla="*/ 15 w 236"/>
                  <a:gd name="T13" fmla="*/ 85 h 138"/>
                  <a:gd name="T14" fmla="*/ 5 w 236"/>
                  <a:gd name="T15" fmla="*/ 111 h 138"/>
                  <a:gd name="T16" fmla="*/ 0 w 236"/>
                  <a:gd name="T17" fmla="*/ 138 h 138"/>
                  <a:gd name="T18" fmla="*/ 15 w 236"/>
                  <a:gd name="T19" fmla="*/ 138 h 138"/>
                  <a:gd name="T20" fmla="*/ 20 w 236"/>
                  <a:gd name="T21" fmla="*/ 111 h 138"/>
                  <a:gd name="T22" fmla="*/ 30 w 236"/>
                  <a:gd name="T23" fmla="*/ 90 h 138"/>
                  <a:gd name="T24" fmla="*/ 49 w 236"/>
                  <a:gd name="T25" fmla="*/ 64 h 138"/>
                  <a:gd name="T26" fmla="*/ 79 w 236"/>
                  <a:gd name="T27" fmla="*/ 48 h 138"/>
                  <a:gd name="T28" fmla="*/ 113 w 236"/>
                  <a:gd name="T29" fmla="*/ 32 h 138"/>
                  <a:gd name="T30" fmla="*/ 152 w 236"/>
                  <a:gd name="T31" fmla="*/ 21 h 138"/>
                  <a:gd name="T32" fmla="*/ 191 w 236"/>
                  <a:gd name="T33" fmla="*/ 11 h 138"/>
                  <a:gd name="T34" fmla="*/ 236 w 236"/>
                  <a:gd name="T35" fmla="*/ 11 h 138"/>
                  <a:gd name="T36" fmla="*/ 236 w 236"/>
                  <a:gd name="T37" fmla="*/ 0 h 1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6" h="138">
                    <a:moveTo>
                      <a:pt x="236" y="0"/>
                    </a:moveTo>
                    <a:lnTo>
                      <a:pt x="187" y="5"/>
                    </a:lnTo>
                    <a:lnTo>
                      <a:pt x="142" y="11"/>
                    </a:lnTo>
                    <a:lnTo>
                      <a:pt x="103" y="21"/>
                    </a:lnTo>
                    <a:lnTo>
                      <a:pt x="69" y="42"/>
                    </a:lnTo>
                    <a:lnTo>
                      <a:pt x="40" y="64"/>
                    </a:lnTo>
                    <a:lnTo>
                      <a:pt x="15" y="85"/>
                    </a:lnTo>
                    <a:lnTo>
                      <a:pt x="5" y="111"/>
                    </a:lnTo>
                    <a:lnTo>
                      <a:pt x="0" y="138"/>
                    </a:lnTo>
                    <a:lnTo>
                      <a:pt x="15" y="138"/>
                    </a:lnTo>
                    <a:lnTo>
                      <a:pt x="20" y="111"/>
                    </a:lnTo>
                    <a:lnTo>
                      <a:pt x="30" y="90"/>
                    </a:lnTo>
                    <a:lnTo>
                      <a:pt x="49" y="64"/>
                    </a:lnTo>
                    <a:lnTo>
                      <a:pt x="79" y="48"/>
                    </a:lnTo>
                    <a:lnTo>
                      <a:pt x="113" y="32"/>
                    </a:lnTo>
                    <a:lnTo>
                      <a:pt x="152" y="21"/>
                    </a:lnTo>
                    <a:lnTo>
                      <a:pt x="191" y="11"/>
                    </a:lnTo>
                    <a:lnTo>
                      <a:pt x="236" y="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2E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9" name="Freeform 618"/>
              <p:cNvSpPr>
                <a:spLocks/>
              </p:cNvSpPr>
              <p:nvPr/>
            </p:nvSpPr>
            <p:spPr bwMode="auto">
              <a:xfrm>
                <a:off x="2579" y="2334"/>
                <a:ext cx="221" cy="127"/>
              </a:xfrm>
              <a:custGeom>
                <a:avLst/>
                <a:gdLst>
                  <a:gd name="T0" fmla="*/ 221 w 221"/>
                  <a:gd name="T1" fmla="*/ 0 h 127"/>
                  <a:gd name="T2" fmla="*/ 176 w 221"/>
                  <a:gd name="T3" fmla="*/ 0 h 127"/>
                  <a:gd name="T4" fmla="*/ 137 w 221"/>
                  <a:gd name="T5" fmla="*/ 10 h 127"/>
                  <a:gd name="T6" fmla="*/ 98 w 221"/>
                  <a:gd name="T7" fmla="*/ 21 h 127"/>
                  <a:gd name="T8" fmla="*/ 64 w 221"/>
                  <a:gd name="T9" fmla="*/ 37 h 127"/>
                  <a:gd name="T10" fmla="*/ 34 w 221"/>
                  <a:gd name="T11" fmla="*/ 53 h 127"/>
                  <a:gd name="T12" fmla="*/ 15 w 221"/>
                  <a:gd name="T13" fmla="*/ 79 h 127"/>
                  <a:gd name="T14" fmla="*/ 5 w 221"/>
                  <a:gd name="T15" fmla="*/ 100 h 127"/>
                  <a:gd name="T16" fmla="*/ 0 w 221"/>
                  <a:gd name="T17" fmla="*/ 127 h 127"/>
                  <a:gd name="T18" fmla="*/ 15 w 221"/>
                  <a:gd name="T19" fmla="*/ 127 h 127"/>
                  <a:gd name="T20" fmla="*/ 15 w 221"/>
                  <a:gd name="T21" fmla="*/ 100 h 127"/>
                  <a:gd name="T22" fmla="*/ 29 w 221"/>
                  <a:gd name="T23" fmla="*/ 79 h 127"/>
                  <a:gd name="T24" fmla="*/ 49 w 221"/>
                  <a:gd name="T25" fmla="*/ 58 h 127"/>
                  <a:gd name="T26" fmla="*/ 74 w 221"/>
                  <a:gd name="T27" fmla="*/ 42 h 127"/>
                  <a:gd name="T28" fmla="*/ 103 w 221"/>
                  <a:gd name="T29" fmla="*/ 26 h 127"/>
                  <a:gd name="T30" fmla="*/ 142 w 221"/>
                  <a:gd name="T31" fmla="*/ 15 h 127"/>
                  <a:gd name="T32" fmla="*/ 181 w 221"/>
                  <a:gd name="T33" fmla="*/ 10 h 127"/>
                  <a:gd name="T34" fmla="*/ 221 w 221"/>
                  <a:gd name="T35" fmla="*/ 5 h 127"/>
                  <a:gd name="T36" fmla="*/ 221 w 221"/>
                  <a:gd name="T37" fmla="*/ 0 h 1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1" h="127">
                    <a:moveTo>
                      <a:pt x="221" y="0"/>
                    </a:moveTo>
                    <a:lnTo>
                      <a:pt x="176" y="0"/>
                    </a:lnTo>
                    <a:lnTo>
                      <a:pt x="137" y="10"/>
                    </a:lnTo>
                    <a:lnTo>
                      <a:pt x="98" y="21"/>
                    </a:lnTo>
                    <a:lnTo>
                      <a:pt x="64" y="37"/>
                    </a:lnTo>
                    <a:lnTo>
                      <a:pt x="34" y="53"/>
                    </a:lnTo>
                    <a:lnTo>
                      <a:pt x="15" y="79"/>
                    </a:lnTo>
                    <a:lnTo>
                      <a:pt x="5" y="100"/>
                    </a:lnTo>
                    <a:lnTo>
                      <a:pt x="0" y="127"/>
                    </a:lnTo>
                    <a:lnTo>
                      <a:pt x="15" y="127"/>
                    </a:lnTo>
                    <a:lnTo>
                      <a:pt x="15" y="100"/>
                    </a:lnTo>
                    <a:lnTo>
                      <a:pt x="29" y="79"/>
                    </a:lnTo>
                    <a:lnTo>
                      <a:pt x="49" y="58"/>
                    </a:lnTo>
                    <a:lnTo>
                      <a:pt x="74" y="42"/>
                    </a:lnTo>
                    <a:lnTo>
                      <a:pt x="103" y="26"/>
                    </a:lnTo>
                    <a:lnTo>
                      <a:pt x="142" y="15"/>
                    </a:lnTo>
                    <a:lnTo>
                      <a:pt x="181" y="10"/>
                    </a:lnTo>
                    <a:lnTo>
                      <a:pt x="221" y="5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28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0" name="Freeform 619"/>
              <p:cNvSpPr>
                <a:spLocks/>
              </p:cNvSpPr>
              <p:nvPr/>
            </p:nvSpPr>
            <p:spPr bwMode="auto">
              <a:xfrm>
                <a:off x="2594" y="2339"/>
                <a:ext cx="206" cy="122"/>
              </a:xfrm>
              <a:custGeom>
                <a:avLst/>
                <a:gdLst>
                  <a:gd name="T0" fmla="*/ 206 w 206"/>
                  <a:gd name="T1" fmla="*/ 0 h 122"/>
                  <a:gd name="T2" fmla="*/ 166 w 206"/>
                  <a:gd name="T3" fmla="*/ 5 h 122"/>
                  <a:gd name="T4" fmla="*/ 127 w 206"/>
                  <a:gd name="T5" fmla="*/ 10 h 122"/>
                  <a:gd name="T6" fmla="*/ 88 w 206"/>
                  <a:gd name="T7" fmla="*/ 21 h 122"/>
                  <a:gd name="T8" fmla="*/ 59 w 206"/>
                  <a:gd name="T9" fmla="*/ 37 h 122"/>
                  <a:gd name="T10" fmla="*/ 34 w 206"/>
                  <a:gd name="T11" fmla="*/ 53 h 122"/>
                  <a:gd name="T12" fmla="*/ 14 w 206"/>
                  <a:gd name="T13" fmla="*/ 74 h 122"/>
                  <a:gd name="T14" fmla="*/ 0 w 206"/>
                  <a:gd name="T15" fmla="*/ 95 h 122"/>
                  <a:gd name="T16" fmla="*/ 0 w 206"/>
                  <a:gd name="T17" fmla="*/ 122 h 122"/>
                  <a:gd name="T18" fmla="*/ 14 w 206"/>
                  <a:gd name="T19" fmla="*/ 122 h 122"/>
                  <a:gd name="T20" fmla="*/ 19 w 206"/>
                  <a:gd name="T21" fmla="*/ 95 h 122"/>
                  <a:gd name="T22" fmla="*/ 34 w 206"/>
                  <a:gd name="T23" fmla="*/ 74 h 122"/>
                  <a:gd name="T24" fmla="*/ 54 w 206"/>
                  <a:gd name="T25" fmla="*/ 53 h 122"/>
                  <a:gd name="T26" fmla="*/ 83 w 206"/>
                  <a:gd name="T27" fmla="*/ 32 h 122"/>
                  <a:gd name="T28" fmla="*/ 122 w 206"/>
                  <a:gd name="T29" fmla="*/ 21 h 122"/>
                  <a:gd name="T30" fmla="*/ 161 w 206"/>
                  <a:gd name="T31" fmla="*/ 10 h 122"/>
                  <a:gd name="T32" fmla="*/ 206 w 206"/>
                  <a:gd name="T33" fmla="*/ 10 h 122"/>
                  <a:gd name="T34" fmla="*/ 206 w 206"/>
                  <a:gd name="T35" fmla="*/ 0 h 1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6" h="122">
                    <a:moveTo>
                      <a:pt x="206" y="0"/>
                    </a:moveTo>
                    <a:lnTo>
                      <a:pt x="166" y="5"/>
                    </a:lnTo>
                    <a:lnTo>
                      <a:pt x="127" y="10"/>
                    </a:lnTo>
                    <a:lnTo>
                      <a:pt x="88" y="21"/>
                    </a:lnTo>
                    <a:lnTo>
                      <a:pt x="59" y="37"/>
                    </a:lnTo>
                    <a:lnTo>
                      <a:pt x="34" y="53"/>
                    </a:lnTo>
                    <a:lnTo>
                      <a:pt x="14" y="74"/>
                    </a:lnTo>
                    <a:lnTo>
                      <a:pt x="0" y="95"/>
                    </a:lnTo>
                    <a:lnTo>
                      <a:pt x="0" y="122"/>
                    </a:lnTo>
                    <a:lnTo>
                      <a:pt x="14" y="122"/>
                    </a:lnTo>
                    <a:lnTo>
                      <a:pt x="19" y="95"/>
                    </a:lnTo>
                    <a:lnTo>
                      <a:pt x="34" y="74"/>
                    </a:lnTo>
                    <a:lnTo>
                      <a:pt x="54" y="53"/>
                    </a:lnTo>
                    <a:lnTo>
                      <a:pt x="83" y="32"/>
                    </a:lnTo>
                    <a:lnTo>
                      <a:pt x="122" y="21"/>
                    </a:lnTo>
                    <a:lnTo>
                      <a:pt x="161" y="10"/>
                    </a:lnTo>
                    <a:lnTo>
                      <a:pt x="206" y="1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22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1" name="Freeform 620"/>
              <p:cNvSpPr>
                <a:spLocks/>
              </p:cNvSpPr>
              <p:nvPr/>
            </p:nvSpPr>
            <p:spPr bwMode="auto">
              <a:xfrm>
                <a:off x="2608" y="2349"/>
                <a:ext cx="192" cy="112"/>
              </a:xfrm>
              <a:custGeom>
                <a:avLst/>
                <a:gdLst>
                  <a:gd name="T0" fmla="*/ 192 w 192"/>
                  <a:gd name="T1" fmla="*/ 0 h 112"/>
                  <a:gd name="T2" fmla="*/ 147 w 192"/>
                  <a:gd name="T3" fmla="*/ 0 h 112"/>
                  <a:gd name="T4" fmla="*/ 108 w 192"/>
                  <a:gd name="T5" fmla="*/ 11 h 112"/>
                  <a:gd name="T6" fmla="*/ 69 w 192"/>
                  <a:gd name="T7" fmla="*/ 22 h 112"/>
                  <a:gd name="T8" fmla="*/ 40 w 192"/>
                  <a:gd name="T9" fmla="*/ 43 h 112"/>
                  <a:gd name="T10" fmla="*/ 20 w 192"/>
                  <a:gd name="T11" fmla="*/ 64 h 112"/>
                  <a:gd name="T12" fmla="*/ 5 w 192"/>
                  <a:gd name="T13" fmla="*/ 85 h 112"/>
                  <a:gd name="T14" fmla="*/ 0 w 192"/>
                  <a:gd name="T15" fmla="*/ 112 h 112"/>
                  <a:gd name="T16" fmla="*/ 15 w 192"/>
                  <a:gd name="T17" fmla="*/ 112 h 112"/>
                  <a:gd name="T18" fmla="*/ 20 w 192"/>
                  <a:gd name="T19" fmla="*/ 91 h 112"/>
                  <a:gd name="T20" fmla="*/ 30 w 192"/>
                  <a:gd name="T21" fmla="*/ 64 h 112"/>
                  <a:gd name="T22" fmla="*/ 54 w 192"/>
                  <a:gd name="T23" fmla="*/ 48 h 112"/>
                  <a:gd name="T24" fmla="*/ 79 w 192"/>
                  <a:gd name="T25" fmla="*/ 32 h 112"/>
                  <a:gd name="T26" fmla="*/ 113 w 192"/>
                  <a:gd name="T27" fmla="*/ 16 h 112"/>
                  <a:gd name="T28" fmla="*/ 152 w 192"/>
                  <a:gd name="T29" fmla="*/ 11 h 112"/>
                  <a:gd name="T30" fmla="*/ 192 w 192"/>
                  <a:gd name="T31" fmla="*/ 11 h 112"/>
                  <a:gd name="T32" fmla="*/ 192 w 192"/>
                  <a:gd name="T33" fmla="*/ 0 h 1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2" h="112">
                    <a:moveTo>
                      <a:pt x="192" y="0"/>
                    </a:moveTo>
                    <a:lnTo>
                      <a:pt x="147" y="0"/>
                    </a:lnTo>
                    <a:lnTo>
                      <a:pt x="108" y="11"/>
                    </a:lnTo>
                    <a:lnTo>
                      <a:pt x="69" y="22"/>
                    </a:lnTo>
                    <a:lnTo>
                      <a:pt x="40" y="43"/>
                    </a:lnTo>
                    <a:lnTo>
                      <a:pt x="20" y="64"/>
                    </a:lnTo>
                    <a:lnTo>
                      <a:pt x="5" y="85"/>
                    </a:lnTo>
                    <a:lnTo>
                      <a:pt x="0" y="112"/>
                    </a:lnTo>
                    <a:lnTo>
                      <a:pt x="15" y="112"/>
                    </a:lnTo>
                    <a:lnTo>
                      <a:pt x="20" y="91"/>
                    </a:lnTo>
                    <a:lnTo>
                      <a:pt x="30" y="64"/>
                    </a:lnTo>
                    <a:lnTo>
                      <a:pt x="54" y="48"/>
                    </a:lnTo>
                    <a:lnTo>
                      <a:pt x="79" y="32"/>
                    </a:lnTo>
                    <a:lnTo>
                      <a:pt x="113" y="16"/>
                    </a:lnTo>
                    <a:lnTo>
                      <a:pt x="152" y="11"/>
                    </a:lnTo>
                    <a:lnTo>
                      <a:pt x="192" y="11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1D2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2" name="Freeform 621"/>
              <p:cNvSpPr>
                <a:spLocks/>
              </p:cNvSpPr>
              <p:nvPr/>
            </p:nvSpPr>
            <p:spPr bwMode="auto">
              <a:xfrm>
                <a:off x="2623" y="2360"/>
                <a:ext cx="177" cy="101"/>
              </a:xfrm>
              <a:custGeom>
                <a:avLst/>
                <a:gdLst>
                  <a:gd name="T0" fmla="*/ 177 w 177"/>
                  <a:gd name="T1" fmla="*/ 0 h 101"/>
                  <a:gd name="T2" fmla="*/ 137 w 177"/>
                  <a:gd name="T3" fmla="*/ 0 h 101"/>
                  <a:gd name="T4" fmla="*/ 98 w 177"/>
                  <a:gd name="T5" fmla="*/ 5 h 101"/>
                  <a:gd name="T6" fmla="*/ 64 w 177"/>
                  <a:gd name="T7" fmla="*/ 21 h 101"/>
                  <a:gd name="T8" fmla="*/ 39 w 177"/>
                  <a:gd name="T9" fmla="*/ 37 h 101"/>
                  <a:gd name="T10" fmla="*/ 15 w 177"/>
                  <a:gd name="T11" fmla="*/ 53 h 101"/>
                  <a:gd name="T12" fmla="*/ 5 w 177"/>
                  <a:gd name="T13" fmla="*/ 80 h 101"/>
                  <a:gd name="T14" fmla="*/ 0 w 177"/>
                  <a:gd name="T15" fmla="*/ 101 h 101"/>
                  <a:gd name="T16" fmla="*/ 15 w 177"/>
                  <a:gd name="T17" fmla="*/ 101 h 101"/>
                  <a:gd name="T18" fmla="*/ 20 w 177"/>
                  <a:gd name="T19" fmla="*/ 80 h 101"/>
                  <a:gd name="T20" fmla="*/ 30 w 177"/>
                  <a:gd name="T21" fmla="*/ 58 h 101"/>
                  <a:gd name="T22" fmla="*/ 49 w 177"/>
                  <a:gd name="T23" fmla="*/ 42 h 101"/>
                  <a:gd name="T24" fmla="*/ 74 w 177"/>
                  <a:gd name="T25" fmla="*/ 27 h 101"/>
                  <a:gd name="T26" fmla="*/ 103 w 177"/>
                  <a:gd name="T27" fmla="*/ 16 h 101"/>
                  <a:gd name="T28" fmla="*/ 137 w 177"/>
                  <a:gd name="T29" fmla="*/ 11 h 101"/>
                  <a:gd name="T30" fmla="*/ 177 w 177"/>
                  <a:gd name="T31" fmla="*/ 5 h 101"/>
                  <a:gd name="T32" fmla="*/ 177 w 177"/>
                  <a:gd name="T33" fmla="*/ 0 h 1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7" h="101">
                    <a:moveTo>
                      <a:pt x="177" y="0"/>
                    </a:moveTo>
                    <a:lnTo>
                      <a:pt x="137" y="0"/>
                    </a:lnTo>
                    <a:lnTo>
                      <a:pt x="98" y="5"/>
                    </a:lnTo>
                    <a:lnTo>
                      <a:pt x="64" y="21"/>
                    </a:lnTo>
                    <a:lnTo>
                      <a:pt x="39" y="37"/>
                    </a:lnTo>
                    <a:lnTo>
                      <a:pt x="15" y="53"/>
                    </a:lnTo>
                    <a:lnTo>
                      <a:pt x="5" y="80"/>
                    </a:lnTo>
                    <a:lnTo>
                      <a:pt x="0" y="101"/>
                    </a:lnTo>
                    <a:lnTo>
                      <a:pt x="15" y="101"/>
                    </a:lnTo>
                    <a:lnTo>
                      <a:pt x="20" y="80"/>
                    </a:lnTo>
                    <a:lnTo>
                      <a:pt x="30" y="58"/>
                    </a:lnTo>
                    <a:lnTo>
                      <a:pt x="49" y="42"/>
                    </a:lnTo>
                    <a:lnTo>
                      <a:pt x="74" y="27"/>
                    </a:lnTo>
                    <a:lnTo>
                      <a:pt x="103" y="16"/>
                    </a:lnTo>
                    <a:lnTo>
                      <a:pt x="137" y="11"/>
                    </a:lnTo>
                    <a:lnTo>
                      <a:pt x="177" y="5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19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3" name="Freeform 622"/>
              <p:cNvSpPr>
                <a:spLocks/>
              </p:cNvSpPr>
              <p:nvPr/>
            </p:nvSpPr>
            <p:spPr bwMode="auto">
              <a:xfrm>
                <a:off x="2638" y="2365"/>
                <a:ext cx="162" cy="96"/>
              </a:xfrm>
              <a:custGeom>
                <a:avLst/>
                <a:gdLst>
                  <a:gd name="T0" fmla="*/ 162 w 162"/>
                  <a:gd name="T1" fmla="*/ 0 h 96"/>
                  <a:gd name="T2" fmla="*/ 122 w 162"/>
                  <a:gd name="T3" fmla="*/ 6 h 96"/>
                  <a:gd name="T4" fmla="*/ 88 w 162"/>
                  <a:gd name="T5" fmla="*/ 11 h 96"/>
                  <a:gd name="T6" fmla="*/ 59 w 162"/>
                  <a:gd name="T7" fmla="*/ 22 h 96"/>
                  <a:gd name="T8" fmla="*/ 34 w 162"/>
                  <a:gd name="T9" fmla="*/ 37 h 96"/>
                  <a:gd name="T10" fmla="*/ 15 w 162"/>
                  <a:gd name="T11" fmla="*/ 53 h 96"/>
                  <a:gd name="T12" fmla="*/ 5 w 162"/>
                  <a:gd name="T13" fmla="*/ 75 h 96"/>
                  <a:gd name="T14" fmla="*/ 0 w 162"/>
                  <a:gd name="T15" fmla="*/ 96 h 96"/>
                  <a:gd name="T16" fmla="*/ 15 w 162"/>
                  <a:gd name="T17" fmla="*/ 96 h 96"/>
                  <a:gd name="T18" fmla="*/ 15 w 162"/>
                  <a:gd name="T19" fmla="*/ 75 h 96"/>
                  <a:gd name="T20" fmla="*/ 29 w 162"/>
                  <a:gd name="T21" fmla="*/ 59 h 96"/>
                  <a:gd name="T22" fmla="*/ 44 w 162"/>
                  <a:gd name="T23" fmla="*/ 43 h 96"/>
                  <a:gd name="T24" fmla="*/ 68 w 162"/>
                  <a:gd name="T25" fmla="*/ 27 h 96"/>
                  <a:gd name="T26" fmla="*/ 98 w 162"/>
                  <a:gd name="T27" fmla="*/ 16 h 96"/>
                  <a:gd name="T28" fmla="*/ 127 w 162"/>
                  <a:gd name="T29" fmla="*/ 11 h 96"/>
                  <a:gd name="T30" fmla="*/ 162 w 162"/>
                  <a:gd name="T31" fmla="*/ 11 h 96"/>
                  <a:gd name="T32" fmla="*/ 162 w 162"/>
                  <a:gd name="T33" fmla="*/ 0 h 9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96">
                    <a:moveTo>
                      <a:pt x="162" y="0"/>
                    </a:moveTo>
                    <a:lnTo>
                      <a:pt x="122" y="6"/>
                    </a:lnTo>
                    <a:lnTo>
                      <a:pt x="88" y="11"/>
                    </a:lnTo>
                    <a:lnTo>
                      <a:pt x="59" y="22"/>
                    </a:lnTo>
                    <a:lnTo>
                      <a:pt x="34" y="37"/>
                    </a:lnTo>
                    <a:lnTo>
                      <a:pt x="15" y="53"/>
                    </a:lnTo>
                    <a:lnTo>
                      <a:pt x="5" y="75"/>
                    </a:lnTo>
                    <a:lnTo>
                      <a:pt x="0" y="96"/>
                    </a:lnTo>
                    <a:lnTo>
                      <a:pt x="15" y="96"/>
                    </a:lnTo>
                    <a:lnTo>
                      <a:pt x="15" y="75"/>
                    </a:lnTo>
                    <a:lnTo>
                      <a:pt x="29" y="59"/>
                    </a:lnTo>
                    <a:lnTo>
                      <a:pt x="44" y="43"/>
                    </a:lnTo>
                    <a:lnTo>
                      <a:pt x="68" y="27"/>
                    </a:lnTo>
                    <a:lnTo>
                      <a:pt x="98" y="16"/>
                    </a:lnTo>
                    <a:lnTo>
                      <a:pt x="127" y="11"/>
                    </a:lnTo>
                    <a:lnTo>
                      <a:pt x="162" y="1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14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4" name="Freeform 623"/>
              <p:cNvSpPr>
                <a:spLocks/>
              </p:cNvSpPr>
              <p:nvPr/>
            </p:nvSpPr>
            <p:spPr bwMode="auto">
              <a:xfrm>
                <a:off x="2653" y="2376"/>
                <a:ext cx="147" cy="85"/>
              </a:xfrm>
              <a:custGeom>
                <a:avLst/>
                <a:gdLst>
                  <a:gd name="T0" fmla="*/ 147 w 147"/>
                  <a:gd name="T1" fmla="*/ 0 h 85"/>
                  <a:gd name="T2" fmla="*/ 112 w 147"/>
                  <a:gd name="T3" fmla="*/ 0 h 85"/>
                  <a:gd name="T4" fmla="*/ 83 w 147"/>
                  <a:gd name="T5" fmla="*/ 5 h 85"/>
                  <a:gd name="T6" fmla="*/ 53 w 147"/>
                  <a:gd name="T7" fmla="*/ 16 h 85"/>
                  <a:gd name="T8" fmla="*/ 29 w 147"/>
                  <a:gd name="T9" fmla="*/ 32 h 85"/>
                  <a:gd name="T10" fmla="*/ 14 w 147"/>
                  <a:gd name="T11" fmla="*/ 48 h 85"/>
                  <a:gd name="T12" fmla="*/ 0 w 147"/>
                  <a:gd name="T13" fmla="*/ 64 h 85"/>
                  <a:gd name="T14" fmla="*/ 0 w 147"/>
                  <a:gd name="T15" fmla="*/ 85 h 85"/>
                  <a:gd name="T16" fmla="*/ 14 w 147"/>
                  <a:gd name="T17" fmla="*/ 85 h 85"/>
                  <a:gd name="T18" fmla="*/ 19 w 147"/>
                  <a:gd name="T19" fmla="*/ 64 h 85"/>
                  <a:gd name="T20" fmla="*/ 29 w 147"/>
                  <a:gd name="T21" fmla="*/ 48 h 85"/>
                  <a:gd name="T22" fmla="*/ 53 w 147"/>
                  <a:gd name="T23" fmla="*/ 32 h 85"/>
                  <a:gd name="T24" fmla="*/ 78 w 147"/>
                  <a:gd name="T25" fmla="*/ 16 h 85"/>
                  <a:gd name="T26" fmla="*/ 112 w 147"/>
                  <a:gd name="T27" fmla="*/ 11 h 85"/>
                  <a:gd name="T28" fmla="*/ 147 w 147"/>
                  <a:gd name="T29" fmla="*/ 5 h 85"/>
                  <a:gd name="T30" fmla="*/ 147 w 147"/>
                  <a:gd name="T31" fmla="*/ 0 h 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85">
                    <a:moveTo>
                      <a:pt x="147" y="0"/>
                    </a:moveTo>
                    <a:lnTo>
                      <a:pt x="112" y="0"/>
                    </a:lnTo>
                    <a:lnTo>
                      <a:pt x="83" y="5"/>
                    </a:lnTo>
                    <a:lnTo>
                      <a:pt x="53" y="16"/>
                    </a:lnTo>
                    <a:lnTo>
                      <a:pt x="29" y="32"/>
                    </a:lnTo>
                    <a:lnTo>
                      <a:pt x="14" y="48"/>
                    </a:lnTo>
                    <a:lnTo>
                      <a:pt x="0" y="64"/>
                    </a:lnTo>
                    <a:lnTo>
                      <a:pt x="0" y="85"/>
                    </a:lnTo>
                    <a:lnTo>
                      <a:pt x="14" y="85"/>
                    </a:lnTo>
                    <a:lnTo>
                      <a:pt x="19" y="64"/>
                    </a:lnTo>
                    <a:lnTo>
                      <a:pt x="29" y="48"/>
                    </a:lnTo>
                    <a:lnTo>
                      <a:pt x="53" y="32"/>
                    </a:lnTo>
                    <a:lnTo>
                      <a:pt x="78" y="16"/>
                    </a:lnTo>
                    <a:lnTo>
                      <a:pt x="112" y="11"/>
                    </a:lnTo>
                    <a:lnTo>
                      <a:pt x="147" y="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101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5" name="Freeform 624"/>
              <p:cNvSpPr>
                <a:spLocks/>
              </p:cNvSpPr>
              <p:nvPr/>
            </p:nvSpPr>
            <p:spPr bwMode="auto">
              <a:xfrm>
                <a:off x="2667" y="2381"/>
                <a:ext cx="133" cy="80"/>
              </a:xfrm>
              <a:custGeom>
                <a:avLst/>
                <a:gdLst>
                  <a:gd name="T0" fmla="*/ 133 w 133"/>
                  <a:gd name="T1" fmla="*/ 0 h 80"/>
                  <a:gd name="T2" fmla="*/ 98 w 133"/>
                  <a:gd name="T3" fmla="*/ 6 h 80"/>
                  <a:gd name="T4" fmla="*/ 64 w 133"/>
                  <a:gd name="T5" fmla="*/ 11 h 80"/>
                  <a:gd name="T6" fmla="*/ 39 w 133"/>
                  <a:gd name="T7" fmla="*/ 27 h 80"/>
                  <a:gd name="T8" fmla="*/ 15 w 133"/>
                  <a:gd name="T9" fmla="*/ 43 h 80"/>
                  <a:gd name="T10" fmla="*/ 5 w 133"/>
                  <a:gd name="T11" fmla="*/ 59 h 80"/>
                  <a:gd name="T12" fmla="*/ 0 w 133"/>
                  <a:gd name="T13" fmla="*/ 80 h 80"/>
                  <a:gd name="T14" fmla="*/ 15 w 133"/>
                  <a:gd name="T15" fmla="*/ 80 h 80"/>
                  <a:gd name="T16" fmla="*/ 20 w 133"/>
                  <a:gd name="T17" fmla="*/ 64 h 80"/>
                  <a:gd name="T18" fmla="*/ 30 w 133"/>
                  <a:gd name="T19" fmla="*/ 43 h 80"/>
                  <a:gd name="T20" fmla="*/ 49 w 133"/>
                  <a:gd name="T21" fmla="*/ 32 h 80"/>
                  <a:gd name="T22" fmla="*/ 74 w 133"/>
                  <a:gd name="T23" fmla="*/ 21 h 80"/>
                  <a:gd name="T24" fmla="*/ 103 w 133"/>
                  <a:gd name="T25" fmla="*/ 11 h 80"/>
                  <a:gd name="T26" fmla="*/ 133 w 133"/>
                  <a:gd name="T27" fmla="*/ 11 h 80"/>
                  <a:gd name="T28" fmla="*/ 133 w 133"/>
                  <a:gd name="T29" fmla="*/ 0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3" h="80">
                    <a:moveTo>
                      <a:pt x="133" y="0"/>
                    </a:moveTo>
                    <a:lnTo>
                      <a:pt x="98" y="6"/>
                    </a:lnTo>
                    <a:lnTo>
                      <a:pt x="64" y="11"/>
                    </a:lnTo>
                    <a:lnTo>
                      <a:pt x="39" y="27"/>
                    </a:lnTo>
                    <a:lnTo>
                      <a:pt x="15" y="43"/>
                    </a:lnTo>
                    <a:lnTo>
                      <a:pt x="5" y="59"/>
                    </a:lnTo>
                    <a:lnTo>
                      <a:pt x="0" y="80"/>
                    </a:lnTo>
                    <a:lnTo>
                      <a:pt x="15" y="80"/>
                    </a:lnTo>
                    <a:lnTo>
                      <a:pt x="20" y="64"/>
                    </a:lnTo>
                    <a:lnTo>
                      <a:pt x="30" y="43"/>
                    </a:lnTo>
                    <a:lnTo>
                      <a:pt x="49" y="32"/>
                    </a:lnTo>
                    <a:lnTo>
                      <a:pt x="74" y="21"/>
                    </a:lnTo>
                    <a:lnTo>
                      <a:pt x="103" y="11"/>
                    </a:lnTo>
                    <a:lnTo>
                      <a:pt x="133" y="1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D1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6" name="Freeform 625"/>
              <p:cNvSpPr>
                <a:spLocks/>
              </p:cNvSpPr>
              <p:nvPr/>
            </p:nvSpPr>
            <p:spPr bwMode="auto">
              <a:xfrm>
                <a:off x="2682" y="2392"/>
                <a:ext cx="118" cy="69"/>
              </a:xfrm>
              <a:custGeom>
                <a:avLst/>
                <a:gdLst>
                  <a:gd name="T0" fmla="*/ 118 w 118"/>
                  <a:gd name="T1" fmla="*/ 0 h 69"/>
                  <a:gd name="T2" fmla="*/ 88 w 118"/>
                  <a:gd name="T3" fmla="*/ 0 h 69"/>
                  <a:gd name="T4" fmla="*/ 59 w 118"/>
                  <a:gd name="T5" fmla="*/ 10 h 69"/>
                  <a:gd name="T6" fmla="*/ 34 w 118"/>
                  <a:gd name="T7" fmla="*/ 21 h 69"/>
                  <a:gd name="T8" fmla="*/ 15 w 118"/>
                  <a:gd name="T9" fmla="*/ 32 h 69"/>
                  <a:gd name="T10" fmla="*/ 5 w 118"/>
                  <a:gd name="T11" fmla="*/ 53 h 69"/>
                  <a:gd name="T12" fmla="*/ 0 w 118"/>
                  <a:gd name="T13" fmla="*/ 69 h 69"/>
                  <a:gd name="T14" fmla="*/ 15 w 118"/>
                  <a:gd name="T15" fmla="*/ 69 h 69"/>
                  <a:gd name="T16" fmla="*/ 15 w 118"/>
                  <a:gd name="T17" fmla="*/ 53 h 69"/>
                  <a:gd name="T18" fmla="*/ 29 w 118"/>
                  <a:gd name="T19" fmla="*/ 37 h 69"/>
                  <a:gd name="T20" fmla="*/ 44 w 118"/>
                  <a:gd name="T21" fmla="*/ 26 h 69"/>
                  <a:gd name="T22" fmla="*/ 64 w 118"/>
                  <a:gd name="T23" fmla="*/ 16 h 69"/>
                  <a:gd name="T24" fmla="*/ 88 w 118"/>
                  <a:gd name="T25" fmla="*/ 10 h 69"/>
                  <a:gd name="T26" fmla="*/ 118 w 118"/>
                  <a:gd name="T27" fmla="*/ 10 h 69"/>
                  <a:gd name="T28" fmla="*/ 118 w 118"/>
                  <a:gd name="T29" fmla="*/ 0 h 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" h="69">
                    <a:moveTo>
                      <a:pt x="118" y="0"/>
                    </a:moveTo>
                    <a:lnTo>
                      <a:pt x="88" y="0"/>
                    </a:lnTo>
                    <a:lnTo>
                      <a:pt x="59" y="10"/>
                    </a:lnTo>
                    <a:lnTo>
                      <a:pt x="34" y="21"/>
                    </a:lnTo>
                    <a:lnTo>
                      <a:pt x="15" y="32"/>
                    </a:lnTo>
                    <a:lnTo>
                      <a:pt x="5" y="53"/>
                    </a:lnTo>
                    <a:lnTo>
                      <a:pt x="0" y="69"/>
                    </a:lnTo>
                    <a:lnTo>
                      <a:pt x="15" y="69"/>
                    </a:lnTo>
                    <a:lnTo>
                      <a:pt x="15" y="53"/>
                    </a:lnTo>
                    <a:lnTo>
                      <a:pt x="29" y="37"/>
                    </a:lnTo>
                    <a:lnTo>
                      <a:pt x="44" y="26"/>
                    </a:lnTo>
                    <a:lnTo>
                      <a:pt x="64" y="16"/>
                    </a:lnTo>
                    <a:lnTo>
                      <a:pt x="88" y="10"/>
                    </a:lnTo>
                    <a:lnTo>
                      <a:pt x="118" y="1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90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7" name="Freeform 626"/>
              <p:cNvSpPr>
                <a:spLocks/>
              </p:cNvSpPr>
              <p:nvPr/>
            </p:nvSpPr>
            <p:spPr bwMode="auto">
              <a:xfrm>
                <a:off x="2697" y="2402"/>
                <a:ext cx="103" cy="59"/>
              </a:xfrm>
              <a:custGeom>
                <a:avLst/>
                <a:gdLst>
                  <a:gd name="T0" fmla="*/ 103 w 103"/>
                  <a:gd name="T1" fmla="*/ 0 h 59"/>
                  <a:gd name="T2" fmla="*/ 73 w 103"/>
                  <a:gd name="T3" fmla="*/ 0 h 59"/>
                  <a:gd name="T4" fmla="*/ 49 w 103"/>
                  <a:gd name="T5" fmla="*/ 6 h 59"/>
                  <a:gd name="T6" fmla="*/ 29 w 103"/>
                  <a:gd name="T7" fmla="*/ 16 h 59"/>
                  <a:gd name="T8" fmla="*/ 14 w 103"/>
                  <a:gd name="T9" fmla="*/ 27 h 59"/>
                  <a:gd name="T10" fmla="*/ 0 w 103"/>
                  <a:gd name="T11" fmla="*/ 43 h 59"/>
                  <a:gd name="T12" fmla="*/ 0 w 103"/>
                  <a:gd name="T13" fmla="*/ 59 h 59"/>
                  <a:gd name="T14" fmla="*/ 14 w 103"/>
                  <a:gd name="T15" fmla="*/ 59 h 59"/>
                  <a:gd name="T16" fmla="*/ 19 w 103"/>
                  <a:gd name="T17" fmla="*/ 43 h 59"/>
                  <a:gd name="T18" fmla="*/ 29 w 103"/>
                  <a:gd name="T19" fmla="*/ 27 h 59"/>
                  <a:gd name="T20" fmla="*/ 49 w 103"/>
                  <a:gd name="T21" fmla="*/ 16 h 59"/>
                  <a:gd name="T22" fmla="*/ 73 w 103"/>
                  <a:gd name="T23" fmla="*/ 11 h 59"/>
                  <a:gd name="T24" fmla="*/ 103 w 103"/>
                  <a:gd name="T25" fmla="*/ 6 h 59"/>
                  <a:gd name="T26" fmla="*/ 103 w 103"/>
                  <a:gd name="T27" fmla="*/ 0 h 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59">
                    <a:moveTo>
                      <a:pt x="103" y="0"/>
                    </a:moveTo>
                    <a:lnTo>
                      <a:pt x="73" y="0"/>
                    </a:lnTo>
                    <a:lnTo>
                      <a:pt x="49" y="6"/>
                    </a:lnTo>
                    <a:lnTo>
                      <a:pt x="29" y="16"/>
                    </a:lnTo>
                    <a:lnTo>
                      <a:pt x="14" y="27"/>
                    </a:lnTo>
                    <a:lnTo>
                      <a:pt x="0" y="43"/>
                    </a:lnTo>
                    <a:lnTo>
                      <a:pt x="0" y="59"/>
                    </a:lnTo>
                    <a:lnTo>
                      <a:pt x="14" y="59"/>
                    </a:lnTo>
                    <a:lnTo>
                      <a:pt x="19" y="43"/>
                    </a:lnTo>
                    <a:lnTo>
                      <a:pt x="29" y="27"/>
                    </a:lnTo>
                    <a:lnTo>
                      <a:pt x="49" y="16"/>
                    </a:lnTo>
                    <a:lnTo>
                      <a:pt x="73" y="11"/>
                    </a:lnTo>
                    <a:lnTo>
                      <a:pt x="103" y="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608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8" name="Freeform 627"/>
              <p:cNvSpPr>
                <a:spLocks/>
              </p:cNvSpPr>
              <p:nvPr/>
            </p:nvSpPr>
            <p:spPr bwMode="auto">
              <a:xfrm>
                <a:off x="2711" y="2408"/>
                <a:ext cx="89" cy="53"/>
              </a:xfrm>
              <a:custGeom>
                <a:avLst/>
                <a:gdLst>
                  <a:gd name="T0" fmla="*/ 89 w 89"/>
                  <a:gd name="T1" fmla="*/ 0 h 53"/>
                  <a:gd name="T2" fmla="*/ 59 w 89"/>
                  <a:gd name="T3" fmla="*/ 5 h 53"/>
                  <a:gd name="T4" fmla="*/ 35 w 89"/>
                  <a:gd name="T5" fmla="*/ 10 h 53"/>
                  <a:gd name="T6" fmla="*/ 15 w 89"/>
                  <a:gd name="T7" fmla="*/ 21 h 53"/>
                  <a:gd name="T8" fmla="*/ 5 w 89"/>
                  <a:gd name="T9" fmla="*/ 37 h 53"/>
                  <a:gd name="T10" fmla="*/ 0 w 89"/>
                  <a:gd name="T11" fmla="*/ 53 h 53"/>
                  <a:gd name="T12" fmla="*/ 15 w 89"/>
                  <a:gd name="T13" fmla="*/ 53 h 53"/>
                  <a:gd name="T14" fmla="*/ 20 w 89"/>
                  <a:gd name="T15" fmla="*/ 37 h 53"/>
                  <a:gd name="T16" fmla="*/ 30 w 89"/>
                  <a:gd name="T17" fmla="*/ 26 h 53"/>
                  <a:gd name="T18" fmla="*/ 44 w 89"/>
                  <a:gd name="T19" fmla="*/ 16 h 53"/>
                  <a:gd name="T20" fmla="*/ 64 w 89"/>
                  <a:gd name="T21" fmla="*/ 10 h 53"/>
                  <a:gd name="T22" fmla="*/ 89 w 89"/>
                  <a:gd name="T23" fmla="*/ 10 h 53"/>
                  <a:gd name="T24" fmla="*/ 89 w 89"/>
                  <a:gd name="T25" fmla="*/ 0 h 5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9" h="53">
                    <a:moveTo>
                      <a:pt x="89" y="0"/>
                    </a:moveTo>
                    <a:lnTo>
                      <a:pt x="59" y="5"/>
                    </a:lnTo>
                    <a:lnTo>
                      <a:pt x="35" y="10"/>
                    </a:lnTo>
                    <a:lnTo>
                      <a:pt x="15" y="21"/>
                    </a:lnTo>
                    <a:lnTo>
                      <a:pt x="5" y="37"/>
                    </a:lnTo>
                    <a:lnTo>
                      <a:pt x="0" y="53"/>
                    </a:lnTo>
                    <a:lnTo>
                      <a:pt x="15" y="53"/>
                    </a:lnTo>
                    <a:lnTo>
                      <a:pt x="20" y="37"/>
                    </a:lnTo>
                    <a:lnTo>
                      <a:pt x="30" y="26"/>
                    </a:lnTo>
                    <a:lnTo>
                      <a:pt x="44" y="16"/>
                    </a:lnTo>
                    <a:lnTo>
                      <a:pt x="64" y="10"/>
                    </a:lnTo>
                    <a:lnTo>
                      <a:pt x="89" y="1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3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9" name="Freeform 628"/>
              <p:cNvSpPr>
                <a:spLocks/>
              </p:cNvSpPr>
              <p:nvPr/>
            </p:nvSpPr>
            <p:spPr bwMode="auto">
              <a:xfrm>
                <a:off x="2726" y="2418"/>
                <a:ext cx="74" cy="43"/>
              </a:xfrm>
              <a:custGeom>
                <a:avLst/>
                <a:gdLst>
                  <a:gd name="T0" fmla="*/ 74 w 74"/>
                  <a:gd name="T1" fmla="*/ 0 h 43"/>
                  <a:gd name="T2" fmla="*/ 49 w 74"/>
                  <a:gd name="T3" fmla="*/ 0 h 43"/>
                  <a:gd name="T4" fmla="*/ 29 w 74"/>
                  <a:gd name="T5" fmla="*/ 6 h 43"/>
                  <a:gd name="T6" fmla="*/ 15 w 74"/>
                  <a:gd name="T7" fmla="*/ 16 h 43"/>
                  <a:gd name="T8" fmla="*/ 5 w 74"/>
                  <a:gd name="T9" fmla="*/ 27 h 43"/>
                  <a:gd name="T10" fmla="*/ 0 w 74"/>
                  <a:gd name="T11" fmla="*/ 43 h 43"/>
                  <a:gd name="T12" fmla="*/ 15 w 74"/>
                  <a:gd name="T13" fmla="*/ 43 h 43"/>
                  <a:gd name="T14" fmla="*/ 20 w 74"/>
                  <a:gd name="T15" fmla="*/ 27 h 43"/>
                  <a:gd name="T16" fmla="*/ 29 w 74"/>
                  <a:gd name="T17" fmla="*/ 16 h 43"/>
                  <a:gd name="T18" fmla="*/ 49 w 74"/>
                  <a:gd name="T19" fmla="*/ 11 h 43"/>
                  <a:gd name="T20" fmla="*/ 74 w 74"/>
                  <a:gd name="T21" fmla="*/ 6 h 43"/>
                  <a:gd name="T22" fmla="*/ 74 w 74"/>
                  <a:gd name="T23" fmla="*/ 0 h 4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43">
                    <a:moveTo>
                      <a:pt x="74" y="0"/>
                    </a:moveTo>
                    <a:lnTo>
                      <a:pt x="49" y="0"/>
                    </a:lnTo>
                    <a:lnTo>
                      <a:pt x="29" y="6"/>
                    </a:lnTo>
                    <a:lnTo>
                      <a:pt x="15" y="16"/>
                    </a:lnTo>
                    <a:lnTo>
                      <a:pt x="5" y="27"/>
                    </a:lnTo>
                    <a:lnTo>
                      <a:pt x="0" y="43"/>
                    </a:lnTo>
                    <a:lnTo>
                      <a:pt x="15" y="43"/>
                    </a:lnTo>
                    <a:lnTo>
                      <a:pt x="20" y="27"/>
                    </a:lnTo>
                    <a:lnTo>
                      <a:pt x="29" y="16"/>
                    </a:lnTo>
                    <a:lnTo>
                      <a:pt x="49" y="11"/>
                    </a:lnTo>
                    <a:lnTo>
                      <a:pt x="74" y="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0" name="Freeform 629"/>
              <p:cNvSpPr>
                <a:spLocks/>
              </p:cNvSpPr>
              <p:nvPr/>
            </p:nvSpPr>
            <p:spPr bwMode="auto">
              <a:xfrm>
                <a:off x="2741" y="2424"/>
                <a:ext cx="59" cy="37"/>
              </a:xfrm>
              <a:custGeom>
                <a:avLst/>
                <a:gdLst>
                  <a:gd name="T0" fmla="*/ 59 w 59"/>
                  <a:gd name="T1" fmla="*/ 0 h 37"/>
                  <a:gd name="T2" fmla="*/ 34 w 59"/>
                  <a:gd name="T3" fmla="*/ 5 h 37"/>
                  <a:gd name="T4" fmla="*/ 14 w 59"/>
                  <a:gd name="T5" fmla="*/ 10 h 37"/>
                  <a:gd name="T6" fmla="*/ 5 w 59"/>
                  <a:gd name="T7" fmla="*/ 21 h 37"/>
                  <a:gd name="T8" fmla="*/ 0 w 59"/>
                  <a:gd name="T9" fmla="*/ 37 h 37"/>
                  <a:gd name="T10" fmla="*/ 14 w 59"/>
                  <a:gd name="T11" fmla="*/ 37 h 37"/>
                  <a:gd name="T12" fmla="*/ 14 w 59"/>
                  <a:gd name="T13" fmla="*/ 26 h 37"/>
                  <a:gd name="T14" fmla="*/ 24 w 59"/>
                  <a:gd name="T15" fmla="*/ 16 h 37"/>
                  <a:gd name="T16" fmla="*/ 39 w 59"/>
                  <a:gd name="T17" fmla="*/ 10 h 37"/>
                  <a:gd name="T18" fmla="*/ 59 w 59"/>
                  <a:gd name="T19" fmla="*/ 10 h 37"/>
                  <a:gd name="T20" fmla="*/ 59 w 59"/>
                  <a:gd name="T21" fmla="*/ 0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9" h="37">
                    <a:moveTo>
                      <a:pt x="59" y="0"/>
                    </a:moveTo>
                    <a:lnTo>
                      <a:pt x="34" y="5"/>
                    </a:lnTo>
                    <a:lnTo>
                      <a:pt x="14" y="10"/>
                    </a:lnTo>
                    <a:lnTo>
                      <a:pt x="5" y="21"/>
                    </a:lnTo>
                    <a:lnTo>
                      <a:pt x="0" y="37"/>
                    </a:lnTo>
                    <a:lnTo>
                      <a:pt x="14" y="37"/>
                    </a:lnTo>
                    <a:lnTo>
                      <a:pt x="14" y="26"/>
                    </a:lnTo>
                    <a:lnTo>
                      <a:pt x="24" y="16"/>
                    </a:lnTo>
                    <a:lnTo>
                      <a:pt x="39" y="10"/>
                    </a:lnTo>
                    <a:lnTo>
                      <a:pt x="59" y="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1" name="Freeform 630"/>
              <p:cNvSpPr>
                <a:spLocks/>
              </p:cNvSpPr>
              <p:nvPr/>
            </p:nvSpPr>
            <p:spPr bwMode="auto">
              <a:xfrm>
                <a:off x="2755" y="2434"/>
                <a:ext cx="45" cy="27"/>
              </a:xfrm>
              <a:custGeom>
                <a:avLst/>
                <a:gdLst>
                  <a:gd name="T0" fmla="*/ 45 w 45"/>
                  <a:gd name="T1" fmla="*/ 0 h 27"/>
                  <a:gd name="T2" fmla="*/ 25 w 45"/>
                  <a:gd name="T3" fmla="*/ 0 h 27"/>
                  <a:gd name="T4" fmla="*/ 10 w 45"/>
                  <a:gd name="T5" fmla="*/ 6 h 27"/>
                  <a:gd name="T6" fmla="*/ 0 w 45"/>
                  <a:gd name="T7" fmla="*/ 16 h 27"/>
                  <a:gd name="T8" fmla="*/ 0 w 45"/>
                  <a:gd name="T9" fmla="*/ 27 h 27"/>
                  <a:gd name="T10" fmla="*/ 15 w 45"/>
                  <a:gd name="T11" fmla="*/ 27 h 27"/>
                  <a:gd name="T12" fmla="*/ 20 w 45"/>
                  <a:gd name="T13" fmla="*/ 16 h 27"/>
                  <a:gd name="T14" fmla="*/ 30 w 45"/>
                  <a:gd name="T15" fmla="*/ 11 h 27"/>
                  <a:gd name="T16" fmla="*/ 45 w 45"/>
                  <a:gd name="T17" fmla="*/ 11 h 27"/>
                  <a:gd name="T18" fmla="*/ 45 w 45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27">
                    <a:moveTo>
                      <a:pt x="45" y="0"/>
                    </a:moveTo>
                    <a:lnTo>
                      <a:pt x="25" y="0"/>
                    </a:lnTo>
                    <a:lnTo>
                      <a:pt x="10" y="6"/>
                    </a:lnTo>
                    <a:lnTo>
                      <a:pt x="0" y="16"/>
                    </a:lnTo>
                    <a:lnTo>
                      <a:pt x="0" y="27"/>
                    </a:lnTo>
                    <a:lnTo>
                      <a:pt x="15" y="27"/>
                    </a:lnTo>
                    <a:lnTo>
                      <a:pt x="20" y="16"/>
                    </a:lnTo>
                    <a:lnTo>
                      <a:pt x="30" y="11"/>
                    </a:lnTo>
                    <a:lnTo>
                      <a:pt x="45" y="1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2" name="Freeform 631"/>
              <p:cNvSpPr>
                <a:spLocks/>
              </p:cNvSpPr>
              <p:nvPr/>
            </p:nvSpPr>
            <p:spPr bwMode="auto">
              <a:xfrm>
                <a:off x="2770" y="2445"/>
                <a:ext cx="30" cy="16"/>
              </a:xfrm>
              <a:custGeom>
                <a:avLst/>
                <a:gdLst>
                  <a:gd name="T0" fmla="*/ 30 w 30"/>
                  <a:gd name="T1" fmla="*/ 0 h 16"/>
                  <a:gd name="T2" fmla="*/ 15 w 30"/>
                  <a:gd name="T3" fmla="*/ 0 h 16"/>
                  <a:gd name="T4" fmla="*/ 5 w 30"/>
                  <a:gd name="T5" fmla="*/ 5 h 16"/>
                  <a:gd name="T6" fmla="*/ 0 w 30"/>
                  <a:gd name="T7" fmla="*/ 16 h 16"/>
                  <a:gd name="T8" fmla="*/ 15 w 30"/>
                  <a:gd name="T9" fmla="*/ 16 h 16"/>
                  <a:gd name="T10" fmla="*/ 20 w 30"/>
                  <a:gd name="T11" fmla="*/ 11 h 16"/>
                  <a:gd name="T12" fmla="*/ 30 w 30"/>
                  <a:gd name="T13" fmla="*/ 5 h 16"/>
                  <a:gd name="T14" fmla="*/ 30 w 30"/>
                  <a:gd name="T15" fmla="*/ 0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0" h="16">
                    <a:moveTo>
                      <a:pt x="30" y="0"/>
                    </a:moveTo>
                    <a:lnTo>
                      <a:pt x="15" y="0"/>
                    </a:lnTo>
                    <a:lnTo>
                      <a:pt x="5" y="5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20" y="11"/>
                    </a:lnTo>
                    <a:lnTo>
                      <a:pt x="30" y="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3" name="Freeform 632"/>
              <p:cNvSpPr>
                <a:spLocks/>
              </p:cNvSpPr>
              <p:nvPr/>
            </p:nvSpPr>
            <p:spPr bwMode="auto">
              <a:xfrm>
                <a:off x="2785" y="2450"/>
                <a:ext cx="15" cy="11"/>
              </a:xfrm>
              <a:custGeom>
                <a:avLst/>
                <a:gdLst>
                  <a:gd name="T0" fmla="*/ 15 w 15"/>
                  <a:gd name="T1" fmla="*/ 0 h 11"/>
                  <a:gd name="T2" fmla="*/ 5 w 15"/>
                  <a:gd name="T3" fmla="*/ 6 h 11"/>
                  <a:gd name="T4" fmla="*/ 0 w 15"/>
                  <a:gd name="T5" fmla="*/ 11 h 11"/>
                  <a:gd name="T6" fmla="*/ 15 w 15"/>
                  <a:gd name="T7" fmla="*/ 11 h 11"/>
                  <a:gd name="T8" fmla="*/ 15 w 15"/>
                  <a:gd name="T9" fmla="*/ 11 h 11"/>
                  <a:gd name="T10" fmla="*/ 15 w 15"/>
                  <a:gd name="T11" fmla="*/ 0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15" y="0"/>
                    </a:moveTo>
                    <a:lnTo>
                      <a:pt x="5" y="6"/>
                    </a:lnTo>
                    <a:lnTo>
                      <a:pt x="0" y="11"/>
                    </a:lnTo>
                    <a:lnTo>
                      <a:pt x="15" y="1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4" name="Rectangle 633"/>
              <p:cNvSpPr>
                <a:spLocks noChangeArrowheads="1"/>
              </p:cNvSpPr>
              <p:nvPr/>
            </p:nvSpPr>
            <p:spPr bwMode="auto">
              <a:xfrm>
                <a:off x="2800" y="246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5" name="Freeform 634"/>
              <p:cNvSpPr>
                <a:spLocks/>
              </p:cNvSpPr>
              <p:nvPr/>
            </p:nvSpPr>
            <p:spPr bwMode="auto">
              <a:xfrm>
                <a:off x="2251" y="2143"/>
                <a:ext cx="549" cy="318"/>
              </a:xfrm>
              <a:custGeom>
                <a:avLst/>
                <a:gdLst>
                  <a:gd name="T0" fmla="*/ 98 w 549"/>
                  <a:gd name="T1" fmla="*/ 318 h 318"/>
                  <a:gd name="T2" fmla="*/ 451 w 549"/>
                  <a:gd name="T3" fmla="*/ 318 h 318"/>
                  <a:gd name="T4" fmla="*/ 549 w 549"/>
                  <a:gd name="T5" fmla="*/ 159 h 318"/>
                  <a:gd name="T6" fmla="*/ 451 w 549"/>
                  <a:gd name="T7" fmla="*/ 0 h 318"/>
                  <a:gd name="T8" fmla="*/ 98 w 549"/>
                  <a:gd name="T9" fmla="*/ 0 h 318"/>
                  <a:gd name="T10" fmla="*/ 0 w 549"/>
                  <a:gd name="T11" fmla="*/ 159 h 318"/>
                  <a:gd name="T12" fmla="*/ 98 w 549"/>
                  <a:gd name="T13" fmla="*/ 318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49" h="318">
                    <a:moveTo>
                      <a:pt x="98" y="318"/>
                    </a:moveTo>
                    <a:lnTo>
                      <a:pt x="451" y="318"/>
                    </a:lnTo>
                    <a:lnTo>
                      <a:pt x="549" y="159"/>
                    </a:lnTo>
                    <a:lnTo>
                      <a:pt x="451" y="0"/>
                    </a:lnTo>
                    <a:lnTo>
                      <a:pt x="98" y="0"/>
                    </a:lnTo>
                    <a:lnTo>
                      <a:pt x="0" y="159"/>
                    </a:lnTo>
                    <a:lnTo>
                      <a:pt x="98" y="3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6" name="Freeform 635"/>
              <p:cNvSpPr>
                <a:spLocks/>
              </p:cNvSpPr>
              <p:nvPr/>
            </p:nvSpPr>
            <p:spPr bwMode="auto">
              <a:xfrm>
                <a:off x="2251" y="2143"/>
                <a:ext cx="549" cy="318"/>
              </a:xfrm>
              <a:custGeom>
                <a:avLst/>
                <a:gdLst>
                  <a:gd name="T0" fmla="*/ 549 w 549"/>
                  <a:gd name="T1" fmla="*/ 0 h 318"/>
                  <a:gd name="T2" fmla="*/ 475 w 549"/>
                  <a:gd name="T3" fmla="*/ 5 h 318"/>
                  <a:gd name="T4" fmla="*/ 406 w 549"/>
                  <a:gd name="T5" fmla="*/ 10 h 318"/>
                  <a:gd name="T6" fmla="*/ 338 w 549"/>
                  <a:gd name="T7" fmla="*/ 26 h 318"/>
                  <a:gd name="T8" fmla="*/ 274 w 549"/>
                  <a:gd name="T9" fmla="*/ 42 h 318"/>
                  <a:gd name="T10" fmla="*/ 215 w 549"/>
                  <a:gd name="T11" fmla="*/ 69 h 318"/>
                  <a:gd name="T12" fmla="*/ 161 w 549"/>
                  <a:gd name="T13" fmla="*/ 95 h 318"/>
                  <a:gd name="T14" fmla="*/ 112 w 549"/>
                  <a:gd name="T15" fmla="*/ 127 h 318"/>
                  <a:gd name="T16" fmla="*/ 73 w 549"/>
                  <a:gd name="T17" fmla="*/ 159 h 318"/>
                  <a:gd name="T18" fmla="*/ 44 w 549"/>
                  <a:gd name="T19" fmla="*/ 196 h 318"/>
                  <a:gd name="T20" fmla="*/ 19 w 549"/>
                  <a:gd name="T21" fmla="*/ 233 h 318"/>
                  <a:gd name="T22" fmla="*/ 5 w 549"/>
                  <a:gd name="T23" fmla="*/ 275 h 318"/>
                  <a:gd name="T24" fmla="*/ 0 w 549"/>
                  <a:gd name="T25" fmla="*/ 318 h 318"/>
                  <a:gd name="T26" fmla="*/ 0 w 549"/>
                  <a:gd name="T27" fmla="*/ 0 h 318"/>
                  <a:gd name="T28" fmla="*/ 549 w 549"/>
                  <a:gd name="T29" fmla="*/ 0 h 3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49" h="318">
                    <a:moveTo>
                      <a:pt x="549" y="0"/>
                    </a:moveTo>
                    <a:lnTo>
                      <a:pt x="475" y="5"/>
                    </a:lnTo>
                    <a:lnTo>
                      <a:pt x="406" y="10"/>
                    </a:lnTo>
                    <a:lnTo>
                      <a:pt x="338" y="26"/>
                    </a:lnTo>
                    <a:lnTo>
                      <a:pt x="274" y="42"/>
                    </a:lnTo>
                    <a:lnTo>
                      <a:pt x="215" y="69"/>
                    </a:lnTo>
                    <a:lnTo>
                      <a:pt x="161" y="95"/>
                    </a:lnTo>
                    <a:lnTo>
                      <a:pt x="112" y="127"/>
                    </a:lnTo>
                    <a:lnTo>
                      <a:pt x="73" y="159"/>
                    </a:lnTo>
                    <a:lnTo>
                      <a:pt x="44" y="196"/>
                    </a:lnTo>
                    <a:lnTo>
                      <a:pt x="19" y="233"/>
                    </a:lnTo>
                    <a:lnTo>
                      <a:pt x="5" y="275"/>
                    </a:lnTo>
                    <a:lnTo>
                      <a:pt x="0" y="318"/>
                    </a:lnTo>
                    <a:lnTo>
                      <a:pt x="0" y="0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7" name="Freeform 636"/>
              <p:cNvSpPr>
                <a:spLocks/>
              </p:cNvSpPr>
              <p:nvPr/>
            </p:nvSpPr>
            <p:spPr bwMode="auto">
              <a:xfrm>
                <a:off x="2251" y="2143"/>
                <a:ext cx="549" cy="318"/>
              </a:xfrm>
              <a:custGeom>
                <a:avLst/>
                <a:gdLst>
                  <a:gd name="T0" fmla="*/ 549 w 549"/>
                  <a:gd name="T1" fmla="*/ 0 h 318"/>
                  <a:gd name="T2" fmla="*/ 475 w 549"/>
                  <a:gd name="T3" fmla="*/ 5 h 318"/>
                  <a:gd name="T4" fmla="*/ 406 w 549"/>
                  <a:gd name="T5" fmla="*/ 10 h 318"/>
                  <a:gd name="T6" fmla="*/ 338 w 549"/>
                  <a:gd name="T7" fmla="*/ 26 h 318"/>
                  <a:gd name="T8" fmla="*/ 274 w 549"/>
                  <a:gd name="T9" fmla="*/ 42 h 318"/>
                  <a:gd name="T10" fmla="*/ 215 w 549"/>
                  <a:gd name="T11" fmla="*/ 69 h 318"/>
                  <a:gd name="T12" fmla="*/ 161 w 549"/>
                  <a:gd name="T13" fmla="*/ 95 h 318"/>
                  <a:gd name="T14" fmla="*/ 112 w 549"/>
                  <a:gd name="T15" fmla="*/ 127 h 318"/>
                  <a:gd name="T16" fmla="*/ 73 w 549"/>
                  <a:gd name="T17" fmla="*/ 159 h 318"/>
                  <a:gd name="T18" fmla="*/ 44 w 549"/>
                  <a:gd name="T19" fmla="*/ 196 h 318"/>
                  <a:gd name="T20" fmla="*/ 19 w 549"/>
                  <a:gd name="T21" fmla="*/ 233 h 318"/>
                  <a:gd name="T22" fmla="*/ 5 w 549"/>
                  <a:gd name="T23" fmla="*/ 275 h 318"/>
                  <a:gd name="T24" fmla="*/ 0 w 549"/>
                  <a:gd name="T25" fmla="*/ 318 h 318"/>
                  <a:gd name="T26" fmla="*/ 14 w 549"/>
                  <a:gd name="T27" fmla="*/ 318 h 318"/>
                  <a:gd name="T28" fmla="*/ 19 w 549"/>
                  <a:gd name="T29" fmla="*/ 275 h 318"/>
                  <a:gd name="T30" fmla="*/ 34 w 549"/>
                  <a:gd name="T31" fmla="*/ 238 h 318"/>
                  <a:gd name="T32" fmla="*/ 58 w 549"/>
                  <a:gd name="T33" fmla="*/ 201 h 318"/>
                  <a:gd name="T34" fmla="*/ 88 w 549"/>
                  <a:gd name="T35" fmla="*/ 164 h 318"/>
                  <a:gd name="T36" fmla="*/ 127 w 549"/>
                  <a:gd name="T37" fmla="*/ 132 h 318"/>
                  <a:gd name="T38" fmla="*/ 171 w 549"/>
                  <a:gd name="T39" fmla="*/ 100 h 318"/>
                  <a:gd name="T40" fmla="*/ 225 w 549"/>
                  <a:gd name="T41" fmla="*/ 74 h 318"/>
                  <a:gd name="T42" fmla="*/ 284 w 549"/>
                  <a:gd name="T43" fmla="*/ 53 h 318"/>
                  <a:gd name="T44" fmla="*/ 343 w 549"/>
                  <a:gd name="T45" fmla="*/ 31 h 318"/>
                  <a:gd name="T46" fmla="*/ 411 w 549"/>
                  <a:gd name="T47" fmla="*/ 21 h 318"/>
                  <a:gd name="T48" fmla="*/ 480 w 549"/>
                  <a:gd name="T49" fmla="*/ 10 h 318"/>
                  <a:gd name="T50" fmla="*/ 549 w 549"/>
                  <a:gd name="T51" fmla="*/ 10 h 318"/>
                  <a:gd name="T52" fmla="*/ 549 w 549"/>
                  <a:gd name="T53" fmla="*/ 0 h 3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49" h="318">
                    <a:moveTo>
                      <a:pt x="549" y="0"/>
                    </a:moveTo>
                    <a:lnTo>
                      <a:pt x="475" y="5"/>
                    </a:lnTo>
                    <a:lnTo>
                      <a:pt x="406" y="10"/>
                    </a:lnTo>
                    <a:lnTo>
                      <a:pt x="338" y="26"/>
                    </a:lnTo>
                    <a:lnTo>
                      <a:pt x="274" y="42"/>
                    </a:lnTo>
                    <a:lnTo>
                      <a:pt x="215" y="69"/>
                    </a:lnTo>
                    <a:lnTo>
                      <a:pt x="161" y="95"/>
                    </a:lnTo>
                    <a:lnTo>
                      <a:pt x="112" y="127"/>
                    </a:lnTo>
                    <a:lnTo>
                      <a:pt x="73" y="159"/>
                    </a:lnTo>
                    <a:lnTo>
                      <a:pt x="44" y="196"/>
                    </a:lnTo>
                    <a:lnTo>
                      <a:pt x="19" y="233"/>
                    </a:lnTo>
                    <a:lnTo>
                      <a:pt x="5" y="275"/>
                    </a:lnTo>
                    <a:lnTo>
                      <a:pt x="0" y="318"/>
                    </a:lnTo>
                    <a:lnTo>
                      <a:pt x="14" y="318"/>
                    </a:lnTo>
                    <a:lnTo>
                      <a:pt x="19" y="275"/>
                    </a:lnTo>
                    <a:lnTo>
                      <a:pt x="34" y="238"/>
                    </a:lnTo>
                    <a:lnTo>
                      <a:pt x="58" y="201"/>
                    </a:lnTo>
                    <a:lnTo>
                      <a:pt x="88" y="164"/>
                    </a:lnTo>
                    <a:lnTo>
                      <a:pt x="127" y="132"/>
                    </a:lnTo>
                    <a:lnTo>
                      <a:pt x="171" y="100"/>
                    </a:lnTo>
                    <a:lnTo>
                      <a:pt x="225" y="74"/>
                    </a:lnTo>
                    <a:lnTo>
                      <a:pt x="284" y="53"/>
                    </a:lnTo>
                    <a:lnTo>
                      <a:pt x="343" y="31"/>
                    </a:lnTo>
                    <a:lnTo>
                      <a:pt x="411" y="21"/>
                    </a:lnTo>
                    <a:lnTo>
                      <a:pt x="480" y="10"/>
                    </a:lnTo>
                    <a:lnTo>
                      <a:pt x="549" y="10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8" name="Freeform 637"/>
              <p:cNvSpPr>
                <a:spLocks/>
              </p:cNvSpPr>
              <p:nvPr/>
            </p:nvSpPr>
            <p:spPr bwMode="auto">
              <a:xfrm>
                <a:off x="2265" y="2153"/>
                <a:ext cx="535" cy="308"/>
              </a:xfrm>
              <a:custGeom>
                <a:avLst/>
                <a:gdLst>
                  <a:gd name="T0" fmla="*/ 535 w 535"/>
                  <a:gd name="T1" fmla="*/ 0 h 308"/>
                  <a:gd name="T2" fmla="*/ 466 w 535"/>
                  <a:gd name="T3" fmla="*/ 0 h 308"/>
                  <a:gd name="T4" fmla="*/ 397 w 535"/>
                  <a:gd name="T5" fmla="*/ 11 h 308"/>
                  <a:gd name="T6" fmla="*/ 329 w 535"/>
                  <a:gd name="T7" fmla="*/ 21 h 308"/>
                  <a:gd name="T8" fmla="*/ 270 w 535"/>
                  <a:gd name="T9" fmla="*/ 43 h 308"/>
                  <a:gd name="T10" fmla="*/ 211 w 535"/>
                  <a:gd name="T11" fmla="*/ 64 h 308"/>
                  <a:gd name="T12" fmla="*/ 157 w 535"/>
                  <a:gd name="T13" fmla="*/ 90 h 308"/>
                  <a:gd name="T14" fmla="*/ 113 w 535"/>
                  <a:gd name="T15" fmla="*/ 122 h 308"/>
                  <a:gd name="T16" fmla="*/ 74 w 535"/>
                  <a:gd name="T17" fmla="*/ 154 h 308"/>
                  <a:gd name="T18" fmla="*/ 44 w 535"/>
                  <a:gd name="T19" fmla="*/ 191 h 308"/>
                  <a:gd name="T20" fmla="*/ 20 w 535"/>
                  <a:gd name="T21" fmla="*/ 228 h 308"/>
                  <a:gd name="T22" fmla="*/ 5 w 535"/>
                  <a:gd name="T23" fmla="*/ 265 h 308"/>
                  <a:gd name="T24" fmla="*/ 0 w 535"/>
                  <a:gd name="T25" fmla="*/ 308 h 308"/>
                  <a:gd name="T26" fmla="*/ 15 w 535"/>
                  <a:gd name="T27" fmla="*/ 308 h 308"/>
                  <a:gd name="T28" fmla="*/ 20 w 535"/>
                  <a:gd name="T29" fmla="*/ 271 h 308"/>
                  <a:gd name="T30" fmla="*/ 35 w 535"/>
                  <a:gd name="T31" fmla="*/ 228 h 308"/>
                  <a:gd name="T32" fmla="*/ 54 w 535"/>
                  <a:gd name="T33" fmla="*/ 191 h 308"/>
                  <a:gd name="T34" fmla="*/ 89 w 535"/>
                  <a:gd name="T35" fmla="*/ 159 h 308"/>
                  <a:gd name="T36" fmla="*/ 123 w 535"/>
                  <a:gd name="T37" fmla="*/ 128 h 308"/>
                  <a:gd name="T38" fmla="*/ 167 w 535"/>
                  <a:gd name="T39" fmla="*/ 96 h 308"/>
                  <a:gd name="T40" fmla="*/ 221 w 535"/>
                  <a:gd name="T41" fmla="*/ 69 h 308"/>
                  <a:gd name="T42" fmla="*/ 275 w 535"/>
                  <a:gd name="T43" fmla="*/ 48 h 308"/>
                  <a:gd name="T44" fmla="*/ 339 w 535"/>
                  <a:gd name="T45" fmla="*/ 32 h 308"/>
                  <a:gd name="T46" fmla="*/ 402 w 535"/>
                  <a:gd name="T47" fmla="*/ 16 h 308"/>
                  <a:gd name="T48" fmla="*/ 466 w 535"/>
                  <a:gd name="T49" fmla="*/ 11 h 308"/>
                  <a:gd name="T50" fmla="*/ 535 w 535"/>
                  <a:gd name="T51" fmla="*/ 6 h 308"/>
                  <a:gd name="T52" fmla="*/ 535 w 535"/>
                  <a:gd name="T53" fmla="*/ 0 h 3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35" h="308">
                    <a:moveTo>
                      <a:pt x="535" y="0"/>
                    </a:moveTo>
                    <a:lnTo>
                      <a:pt x="466" y="0"/>
                    </a:lnTo>
                    <a:lnTo>
                      <a:pt x="397" y="11"/>
                    </a:lnTo>
                    <a:lnTo>
                      <a:pt x="329" y="21"/>
                    </a:lnTo>
                    <a:lnTo>
                      <a:pt x="270" y="43"/>
                    </a:lnTo>
                    <a:lnTo>
                      <a:pt x="211" y="64"/>
                    </a:lnTo>
                    <a:lnTo>
                      <a:pt x="157" y="90"/>
                    </a:lnTo>
                    <a:lnTo>
                      <a:pt x="113" y="122"/>
                    </a:lnTo>
                    <a:lnTo>
                      <a:pt x="74" y="154"/>
                    </a:lnTo>
                    <a:lnTo>
                      <a:pt x="44" y="191"/>
                    </a:lnTo>
                    <a:lnTo>
                      <a:pt x="20" y="228"/>
                    </a:lnTo>
                    <a:lnTo>
                      <a:pt x="5" y="265"/>
                    </a:lnTo>
                    <a:lnTo>
                      <a:pt x="0" y="308"/>
                    </a:lnTo>
                    <a:lnTo>
                      <a:pt x="15" y="308"/>
                    </a:lnTo>
                    <a:lnTo>
                      <a:pt x="20" y="271"/>
                    </a:lnTo>
                    <a:lnTo>
                      <a:pt x="35" y="228"/>
                    </a:lnTo>
                    <a:lnTo>
                      <a:pt x="54" y="191"/>
                    </a:lnTo>
                    <a:lnTo>
                      <a:pt x="89" y="159"/>
                    </a:lnTo>
                    <a:lnTo>
                      <a:pt x="123" y="128"/>
                    </a:lnTo>
                    <a:lnTo>
                      <a:pt x="167" y="96"/>
                    </a:lnTo>
                    <a:lnTo>
                      <a:pt x="221" y="69"/>
                    </a:lnTo>
                    <a:lnTo>
                      <a:pt x="275" y="48"/>
                    </a:lnTo>
                    <a:lnTo>
                      <a:pt x="339" y="32"/>
                    </a:lnTo>
                    <a:lnTo>
                      <a:pt x="402" y="16"/>
                    </a:lnTo>
                    <a:lnTo>
                      <a:pt x="466" y="11"/>
                    </a:lnTo>
                    <a:lnTo>
                      <a:pt x="535" y="6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C6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9" name="Freeform 638"/>
              <p:cNvSpPr>
                <a:spLocks/>
              </p:cNvSpPr>
              <p:nvPr/>
            </p:nvSpPr>
            <p:spPr bwMode="auto">
              <a:xfrm>
                <a:off x="2280" y="2159"/>
                <a:ext cx="520" cy="302"/>
              </a:xfrm>
              <a:custGeom>
                <a:avLst/>
                <a:gdLst>
                  <a:gd name="T0" fmla="*/ 520 w 520"/>
                  <a:gd name="T1" fmla="*/ 0 h 302"/>
                  <a:gd name="T2" fmla="*/ 451 w 520"/>
                  <a:gd name="T3" fmla="*/ 5 h 302"/>
                  <a:gd name="T4" fmla="*/ 387 w 520"/>
                  <a:gd name="T5" fmla="*/ 10 h 302"/>
                  <a:gd name="T6" fmla="*/ 324 w 520"/>
                  <a:gd name="T7" fmla="*/ 26 h 302"/>
                  <a:gd name="T8" fmla="*/ 260 w 520"/>
                  <a:gd name="T9" fmla="*/ 42 h 302"/>
                  <a:gd name="T10" fmla="*/ 206 w 520"/>
                  <a:gd name="T11" fmla="*/ 63 h 302"/>
                  <a:gd name="T12" fmla="*/ 152 w 520"/>
                  <a:gd name="T13" fmla="*/ 90 h 302"/>
                  <a:gd name="T14" fmla="*/ 108 w 520"/>
                  <a:gd name="T15" fmla="*/ 122 h 302"/>
                  <a:gd name="T16" fmla="*/ 74 w 520"/>
                  <a:gd name="T17" fmla="*/ 153 h 302"/>
                  <a:gd name="T18" fmla="*/ 39 w 520"/>
                  <a:gd name="T19" fmla="*/ 185 h 302"/>
                  <a:gd name="T20" fmla="*/ 20 w 520"/>
                  <a:gd name="T21" fmla="*/ 222 h 302"/>
                  <a:gd name="T22" fmla="*/ 5 w 520"/>
                  <a:gd name="T23" fmla="*/ 265 h 302"/>
                  <a:gd name="T24" fmla="*/ 0 w 520"/>
                  <a:gd name="T25" fmla="*/ 302 h 302"/>
                  <a:gd name="T26" fmla="*/ 15 w 520"/>
                  <a:gd name="T27" fmla="*/ 302 h 302"/>
                  <a:gd name="T28" fmla="*/ 20 w 520"/>
                  <a:gd name="T29" fmla="*/ 265 h 302"/>
                  <a:gd name="T30" fmla="*/ 34 w 520"/>
                  <a:gd name="T31" fmla="*/ 228 h 302"/>
                  <a:gd name="T32" fmla="*/ 54 w 520"/>
                  <a:gd name="T33" fmla="*/ 190 h 302"/>
                  <a:gd name="T34" fmla="*/ 83 w 520"/>
                  <a:gd name="T35" fmla="*/ 153 h 302"/>
                  <a:gd name="T36" fmla="*/ 123 w 520"/>
                  <a:gd name="T37" fmla="*/ 122 h 302"/>
                  <a:gd name="T38" fmla="*/ 162 w 520"/>
                  <a:gd name="T39" fmla="*/ 95 h 302"/>
                  <a:gd name="T40" fmla="*/ 216 w 520"/>
                  <a:gd name="T41" fmla="*/ 68 h 302"/>
                  <a:gd name="T42" fmla="*/ 270 w 520"/>
                  <a:gd name="T43" fmla="*/ 47 h 302"/>
                  <a:gd name="T44" fmla="*/ 328 w 520"/>
                  <a:gd name="T45" fmla="*/ 31 h 302"/>
                  <a:gd name="T46" fmla="*/ 387 w 520"/>
                  <a:gd name="T47" fmla="*/ 21 h 302"/>
                  <a:gd name="T48" fmla="*/ 451 w 520"/>
                  <a:gd name="T49" fmla="*/ 10 h 302"/>
                  <a:gd name="T50" fmla="*/ 520 w 520"/>
                  <a:gd name="T51" fmla="*/ 10 h 302"/>
                  <a:gd name="T52" fmla="*/ 520 w 520"/>
                  <a:gd name="T53" fmla="*/ 0 h 30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20" h="302">
                    <a:moveTo>
                      <a:pt x="520" y="0"/>
                    </a:moveTo>
                    <a:lnTo>
                      <a:pt x="451" y="5"/>
                    </a:lnTo>
                    <a:lnTo>
                      <a:pt x="387" y="10"/>
                    </a:lnTo>
                    <a:lnTo>
                      <a:pt x="324" y="26"/>
                    </a:lnTo>
                    <a:lnTo>
                      <a:pt x="260" y="42"/>
                    </a:lnTo>
                    <a:lnTo>
                      <a:pt x="206" y="63"/>
                    </a:lnTo>
                    <a:lnTo>
                      <a:pt x="152" y="90"/>
                    </a:lnTo>
                    <a:lnTo>
                      <a:pt x="108" y="122"/>
                    </a:lnTo>
                    <a:lnTo>
                      <a:pt x="74" y="153"/>
                    </a:lnTo>
                    <a:lnTo>
                      <a:pt x="39" y="185"/>
                    </a:lnTo>
                    <a:lnTo>
                      <a:pt x="20" y="222"/>
                    </a:lnTo>
                    <a:lnTo>
                      <a:pt x="5" y="265"/>
                    </a:lnTo>
                    <a:lnTo>
                      <a:pt x="0" y="302"/>
                    </a:lnTo>
                    <a:lnTo>
                      <a:pt x="15" y="302"/>
                    </a:lnTo>
                    <a:lnTo>
                      <a:pt x="20" y="265"/>
                    </a:lnTo>
                    <a:lnTo>
                      <a:pt x="34" y="228"/>
                    </a:lnTo>
                    <a:lnTo>
                      <a:pt x="54" y="190"/>
                    </a:lnTo>
                    <a:lnTo>
                      <a:pt x="83" y="153"/>
                    </a:lnTo>
                    <a:lnTo>
                      <a:pt x="123" y="122"/>
                    </a:lnTo>
                    <a:lnTo>
                      <a:pt x="162" y="95"/>
                    </a:lnTo>
                    <a:lnTo>
                      <a:pt x="216" y="68"/>
                    </a:lnTo>
                    <a:lnTo>
                      <a:pt x="270" y="47"/>
                    </a:lnTo>
                    <a:lnTo>
                      <a:pt x="328" y="31"/>
                    </a:lnTo>
                    <a:lnTo>
                      <a:pt x="387" y="21"/>
                    </a:lnTo>
                    <a:lnTo>
                      <a:pt x="451" y="10"/>
                    </a:lnTo>
                    <a:lnTo>
                      <a:pt x="520" y="10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C0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0" name="Freeform 639"/>
              <p:cNvSpPr>
                <a:spLocks/>
              </p:cNvSpPr>
              <p:nvPr/>
            </p:nvSpPr>
            <p:spPr bwMode="auto">
              <a:xfrm>
                <a:off x="2295" y="2169"/>
                <a:ext cx="505" cy="292"/>
              </a:xfrm>
              <a:custGeom>
                <a:avLst/>
                <a:gdLst>
                  <a:gd name="T0" fmla="*/ 505 w 505"/>
                  <a:gd name="T1" fmla="*/ 0 h 292"/>
                  <a:gd name="T2" fmla="*/ 436 w 505"/>
                  <a:gd name="T3" fmla="*/ 0 h 292"/>
                  <a:gd name="T4" fmla="*/ 372 w 505"/>
                  <a:gd name="T5" fmla="*/ 11 h 292"/>
                  <a:gd name="T6" fmla="*/ 313 w 505"/>
                  <a:gd name="T7" fmla="*/ 21 h 292"/>
                  <a:gd name="T8" fmla="*/ 255 w 505"/>
                  <a:gd name="T9" fmla="*/ 37 h 292"/>
                  <a:gd name="T10" fmla="*/ 201 w 505"/>
                  <a:gd name="T11" fmla="*/ 58 h 292"/>
                  <a:gd name="T12" fmla="*/ 147 w 505"/>
                  <a:gd name="T13" fmla="*/ 85 h 292"/>
                  <a:gd name="T14" fmla="*/ 108 w 505"/>
                  <a:gd name="T15" fmla="*/ 112 h 292"/>
                  <a:gd name="T16" fmla="*/ 68 w 505"/>
                  <a:gd name="T17" fmla="*/ 143 h 292"/>
                  <a:gd name="T18" fmla="*/ 39 w 505"/>
                  <a:gd name="T19" fmla="*/ 180 h 292"/>
                  <a:gd name="T20" fmla="*/ 19 w 505"/>
                  <a:gd name="T21" fmla="*/ 218 h 292"/>
                  <a:gd name="T22" fmla="*/ 5 w 505"/>
                  <a:gd name="T23" fmla="*/ 255 h 292"/>
                  <a:gd name="T24" fmla="*/ 0 w 505"/>
                  <a:gd name="T25" fmla="*/ 292 h 292"/>
                  <a:gd name="T26" fmla="*/ 14 w 505"/>
                  <a:gd name="T27" fmla="*/ 292 h 292"/>
                  <a:gd name="T28" fmla="*/ 19 w 505"/>
                  <a:gd name="T29" fmla="*/ 255 h 292"/>
                  <a:gd name="T30" fmla="*/ 34 w 505"/>
                  <a:gd name="T31" fmla="*/ 218 h 292"/>
                  <a:gd name="T32" fmla="*/ 54 w 505"/>
                  <a:gd name="T33" fmla="*/ 186 h 292"/>
                  <a:gd name="T34" fmla="*/ 83 w 505"/>
                  <a:gd name="T35" fmla="*/ 149 h 292"/>
                  <a:gd name="T36" fmla="*/ 117 w 505"/>
                  <a:gd name="T37" fmla="*/ 117 h 292"/>
                  <a:gd name="T38" fmla="*/ 162 w 505"/>
                  <a:gd name="T39" fmla="*/ 90 h 292"/>
                  <a:gd name="T40" fmla="*/ 206 w 505"/>
                  <a:gd name="T41" fmla="*/ 69 h 292"/>
                  <a:gd name="T42" fmla="*/ 260 w 505"/>
                  <a:gd name="T43" fmla="*/ 48 h 292"/>
                  <a:gd name="T44" fmla="*/ 318 w 505"/>
                  <a:gd name="T45" fmla="*/ 32 h 292"/>
                  <a:gd name="T46" fmla="*/ 377 w 505"/>
                  <a:gd name="T47" fmla="*/ 16 h 292"/>
                  <a:gd name="T48" fmla="*/ 441 w 505"/>
                  <a:gd name="T49" fmla="*/ 11 h 292"/>
                  <a:gd name="T50" fmla="*/ 505 w 505"/>
                  <a:gd name="T51" fmla="*/ 11 h 292"/>
                  <a:gd name="T52" fmla="*/ 505 w 505"/>
                  <a:gd name="T53" fmla="*/ 0 h 2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05" h="292">
                    <a:moveTo>
                      <a:pt x="505" y="0"/>
                    </a:moveTo>
                    <a:lnTo>
                      <a:pt x="436" y="0"/>
                    </a:lnTo>
                    <a:lnTo>
                      <a:pt x="372" y="11"/>
                    </a:lnTo>
                    <a:lnTo>
                      <a:pt x="313" y="21"/>
                    </a:lnTo>
                    <a:lnTo>
                      <a:pt x="255" y="37"/>
                    </a:lnTo>
                    <a:lnTo>
                      <a:pt x="201" y="58"/>
                    </a:lnTo>
                    <a:lnTo>
                      <a:pt x="147" y="85"/>
                    </a:lnTo>
                    <a:lnTo>
                      <a:pt x="108" y="112"/>
                    </a:lnTo>
                    <a:lnTo>
                      <a:pt x="68" y="143"/>
                    </a:lnTo>
                    <a:lnTo>
                      <a:pt x="39" y="180"/>
                    </a:lnTo>
                    <a:lnTo>
                      <a:pt x="19" y="218"/>
                    </a:lnTo>
                    <a:lnTo>
                      <a:pt x="5" y="255"/>
                    </a:lnTo>
                    <a:lnTo>
                      <a:pt x="0" y="292"/>
                    </a:lnTo>
                    <a:lnTo>
                      <a:pt x="14" y="292"/>
                    </a:lnTo>
                    <a:lnTo>
                      <a:pt x="19" y="255"/>
                    </a:lnTo>
                    <a:lnTo>
                      <a:pt x="34" y="218"/>
                    </a:lnTo>
                    <a:lnTo>
                      <a:pt x="54" y="186"/>
                    </a:lnTo>
                    <a:lnTo>
                      <a:pt x="83" y="149"/>
                    </a:lnTo>
                    <a:lnTo>
                      <a:pt x="117" y="117"/>
                    </a:lnTo>
                    <a:lnTo>
                      <a:pt x="162" y="90"/>
                    </a:lnTo>
                    <a:lnTo>
                      <a:pt x="206" y="69"/>
                    </a:lnTo>
                    <a:lnTo>
                      <a:pt x="260" y="48"/>
                    </a:lnTo>
                    <a:lnTo>
                      <a:pt x="318" y="32"/>
                    </a:lnTo>
                    <a:lnTo>
                      <a:pt x="377" y="16"/>
                    </a:lnTo>
                    <a:lnTo>
                      <a:pt x="441" y="11"/>
                    </a:lnTo>
                    <a:lnTo>
                      <a:pt x="505" y="11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BA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1" name="Freeform 640"/>
              <p:cNvSpPr>
                <a:spLocks/>
              </p:cNvSpPr>
              <p:nvPr/>
            </p:nvSpPr>
            <p:spPr bwMode="auto">
              <a:xfrm>
                <a:off x="2309" y="2180"/>
                <a:ext cx="491" cy="281"/>
              </a:xfrm>
              <a:custGeom>
                <a:avLst/>
                <a:gdLst>
                  <a:gd name="T0" fmla="*/ 491 w 491"/>
                  <a:gd name="T1" fmla="*/ 0 h 281"/>
                  <a:gd name="T2" fmla="*/ 427 w 491"/>
                  <a:gd name="T3" fmla="*/ 0 h 281"/>
                  <a:gd name="T4" fmla="*/ 363 w 491"/>
                  <a:gd name="T5" fmla="*/ 5 h 281"/>
                  <a:gd name="T6" fmla="*/ 304 w 491"/>
                  <a:gd name="T7" fmla="*/ 21 h 281"/>
                  <a:gd name="T8" fmla="*/ 246 w 491"/>
                  <a:gd name="T9" fmla="*/ 37 h 281"/>
                  <a:gd name="T10" fmla="*/ 192 w 491"/>
                  <a:gd name="T11" fmla="*/ 58 h 281"/>
                  <a:gd name="T12" fmla="*/ 148 w 491"/>
                  <a:gd name="T13" fmla="*/ 79 h 281"/>
                  <a:gd name="T14" fmla="*/ 103 w 491"/>
                  <a:gd name="T15" fmla="*/ 106 h 281"/>
                  <a:gd name="T16" fmla="*/ 69 w 491"/>
                  <a:gd name="T17" fmla="*/ 138 h 281"/>
                  <a:gd name="T18" fmla="*/ 40 w 491"/>
                  <a:gd name="T19" fmla="*/ 175 h 281"/>
                  <a:gd name="T20" fmla="*/ 20 w 491"/>
                  <a:gd name="T21" fmla="*/ 207 h 281"/>
                  <a:gd name="T22" fmla="*/ 5 w 491"/>
                  <a:gd name="T23" fmla="*/ 244 h 281"/>
                  <a:gd name="T24" fmla="*/ 0 w 491"/>
                  <a:gd name="T25" fmla="*/ 281 h 281"/>
                  <a:gd name="T26" fmla="*/ 15 w 491"/>
                  <a:gd name="T27" fmla="*/ 281 h 281"/>
                  <a:gd name="T28" fmla="*/ 20 w 491"/>
                  <a:gd name="T29" fmla="*/ 244 h 281"/>
                  <a:gd name="T30" fmla="*/ 35 w 491"/>
                  <a:gd name="T31" fmla="*/ 201 h 281"/>
                  <a:gd name="T32" fmla="*/ 59 w 491"/>
                  <a:gd name="T33" fmla="*/ 164 h 281"/>
                  <a:gd name="T34" fmla="*/ 94 w 491"/>
                  <a:gd name="T35" fmla="*/ 132 h 281"/>
                  <a:gd name="T36" fmla="*/ 133 w 491"/>
                  <a:gd name="T37" fmla="*/ 101 h 281"/>
                  <a:gd name="T38" fmla="*/ 182 w 491"/>
                  <a:gd name="T39" fmla="*/ 74 h 281"/>
                  <a:gd name="T40" fmla="*/ 236 w 491"/>
                  <a:gd name="T41" fmla="*/ 47 h 281"/>
                  <a:gd name="T42" fmla="*/ 295 w 491"/>
                  <a:gd name="T43" fmla="*/ 32 h 281"/>
                  <a:gd name="T44" fmla="*/ 358 w 491"/>
                  <a:gd name="T45" fmla="*/ 16 h 281"/>
                  <a:gd name="T46" fmla="*/ 422 w 491"/>
                  <a:gd name="T47" fmla="*/ 10 h 281"/>
                  <a:gd name="T48" fmla="*/ 491 w 491"/>
                  <a:gd name="T49" fmla="*/ 5 h 281"/>
                  <a:gd name="T50" fmla="*/ 491 w 491"/>
                  <a:gd name="T51" fmla="*/ 0 h 28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91" h="281">
                    <a:moveTo>
                      <a:pt x="491" y="0"/>
                    </a:moveTo>
                    <a:lnTo>
                      <a:pt x="427" y="0"/>
                    </a:lnTo>
                    <a:lnTo>
                      <a:pt x="363" y="5"/>
                    </a:lnTo>
                    <a:lnTo>
                      <a:pt x="304" y="21"/>
                    </a:lnTo>
                    <a:lnTo>
                      <a:pt x="246" y="37"/>
                    </a:lnTo>
                    <a:lnTo>
                      <a:pt x="192" y="58"/>
                    </a:lnTo>
                    <a:lnTo>
                      <a:pt x="148" y="79"/>
                    </a:lnTo>
                    <a:lnTo>
                      <a:pt x="103" y="106"/>
                    </a:lnTo>
                    <a:lnTo>
                      <a:pt x="69" y="138"/>
                    </a:lnTo>
                    <a:lnTo>
                      <a:pt x="40" y="175"/>
                    </a:lnTo>
                    <a:lnTo>
                      <a:pt x="20" y="207"/>
                    </a:lnTo>
                    <a:lnTo>
                      <a:pt x="5" y="244"/>
                    </a:lnTo>
                    <a:lnTo>
                      <a:pt x="0" y="281"/>
                    </a:lnTo>
                    <a:lnTo>
                      <a:pt x="15" y="281"/>
                    </a:lnTo>
                    <a:lnTo>
                      <a:pt x="20" y="244"/>
                    </a:lnTo>
                    <a:lnTo>
                      <a:pt x="35" y="201"/>
                    </a:lnTo>
                    <a:lnTo>
                      <a:pt x="59" y="164"/>
                    </a:lnTo>
                    <a:lnTo>
                      <a:pt x="94" y="132"/>
                    </a:lnTo>
                    <a:lnTo>
                      <a:pt x="133" y="101"/>
                    </a:lnTo>
                    <a:lnTo>
                      <a:pt x="182" y="74"/>
                    </a:lnTo>
                    <a:lnTo>
                      <a:pt x="236" y="47"/>
                    </a:lnTo>
                    <a:lnTo>
                      <a:pt x="295" y="32"/>
                    </a:lnTo>
                    <a:lnTo>
                      <a:pt x="358" y="16"/>
                    </a:lnTo>
                    <a:lnTo>
                      <a:pt x="422" y="10"/>
                    </a:lnTo>
                    <a:lnTo>
                      <a:pt x="491" y="5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B4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2" name="Freeform 641"/>
              <p:cNvSpPr>
                <a:spLocks/>
              </p:cNvSpPr>
              <p:nvPr/>
            </p:nvSpPr>
            <p:spPr bwMode="auto">
              <a:xfrm>
                <a:off x="2324" y="2185"/>
                <a:ext cx="476" cy="276"/>
              </a:xfrm>
              <a:custGeom>
                <a:avLst/>
                <a:gdLst>
                  <a:gd name="T0" fmla="*/ 476 w 476"/>
                  <a:gd name="T1" fmla="*/ 0 h 276"/>
                  <a:gd name="T2" fmla="*/ 407 w 476"/>
                  <a:gd name="T3" fmla="*/ 5 h 276"/>
                  <a:gd name="T4" fmla="*/ 343 w 476"/>
                  <a:gd name="T5" fmla="*/ 11 h 276"/>
                  <a:gd name="T6" fmla="*/ 280 w 476"/>
                  <a:gd name="T7" fmla="*/ 27 h 276"/>
                  <a:gd name="T8" fmla="*/ 221 w 476"/>
                  <a:gd name="T9" fmla="*/ 42 h 276"/>
                  <a:gd name="T10" fmla="*/ 167 w 476"/>
                  <a:gd name="T11" fmla="*/ 69 h 276"/>
                  <a:gd name="T12" fmla="*/ 118 w 476"/>
                  <a:gd name="T13" fmla="*/ 96 h 276"/>
                  <a:gd name="T14" fmla="*/ 79 w 476"/>
                  <a:gd name="T15" fmla="*/ 127 h 276"/>
                  <a:gd name="T16" fmla="*/ 44 w 476"/>
                  <a:gd name="T17" fmla="*/ 159 h 276"/>
                  <a:gd name="T18" fmla="*/ 20 w 476"/>
                  <a:gd name="T19" fmla="*/ 196 h 276"/>
                  <a:gd name="T20" fmla="*/ 5 w 476"/>
                  <a:gd name="T21" fmla="*/ 239 h 276"/>
                  <a:gd name="T22" fmla="*/ 0 w 476"/>
                  <a:gd name="T23" fmla="*/ 276 h 276"/>
                  <a:gd name="T24" fmla="*/ 15 w 476"/>
                  <a:gd name="T25" fmla="*/ 276 h 276"/>
                  <a:gd name="T26" fmla="*/ 20 w 476"/>
                  <a:gd name="T27" fmla="*/ 239 h 276"/>
                  <a:gd name="T28" fmla="*/ 35 w 476"/>
                  <a:gd name="T29" fmla="*/ 202 h 276"/>
                  <a:gd name="T30" fmla="*/ 59 w 476"/>
                  <a:gd name="T31" fmla="*/ 164 h 276"/>
                  <a:gd name="T32" fmla="*/ 88 w 476"/>
                  <a:gd name="T33" fmla="*/ 133 h 276"/>
                  <a:gd name="T34" fmla="*/ 128 w 476"/>
                  <a:gd name="T35" fmla="*/ 101 h 276"/>
                  <a:gd name="T36" fmla="*/ 177 w 476"/>
                  <a:gd name="T37" fmla="*/ 74 h 276"/>
                  <a:gd name="T38" fmla="*/ 226 w 476"/>
                  <a:gd name="T39" fmla="*/ 53 h 276"/>
                  <a:gd name="T40" fmla="*/ 284 w 476"/>
                  <a:gd name="T41" fmla="*/ 32 h 276"/>
                  <a:gd name="T42" fmla="*/ 348 w 476"/>
                  <a:gd name="T43" fmla="*/ 21 h 276"/>
                  <a:gd name="T44" fmla="*/ 412 w 476"/>
                  <a:gd name="T45" fmla="*/ 11 h 276"/>
                  <a:gd name="T46" fmla="*/ 476 w 476"/>
                  <a:gd name="T47" fmla="*/ 11 h 276"/>
                  <a:gd name="T48" fmla="*/ 476 w 476"/>
                  <a:gd name="T49" fmla="*/ 0 h 27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76" h="276">
                    <a:moveTo>
                      <a:pt x="476" y="0"/>
                    </a:moveTo>
                    <a:lnTo>
                      <a:pt x="407" y="5"/>
                    </a:lnTo>
                    <a:lnTo>
                      <a:pt x="343" y="11"/>
                    </a:lnTo>
                    <a:lnTo>
                      <a:pt x="280" y="27"/>
                    </a:lnTo>
                    <a:lnTo>
                      <a:pt x="221" y="42"/>
                    </a:lnTo>
                    <a:lnTo>
                      <a:pt x="167" y="69"/>
                    </a:lnTo>
                    <a:lnTo>
                      <a:pt x="118" y="96"/>
                    </a:lnTo>
                    <a:lnTo>
                      <a:pt x="79" y="127"/>
                    </a:lnTo>
                    <a:lnTo>
                      <a:pt x="44" y="159"/>
                    </a:lnTo>
                    <a:lnTo>
                      <a:pt x="20" y="196"/>
                    </a:lnTo>
                    <a:lnTo>
                      <a:pt x="5" y="239"/>
                    </a:lnTo>
                    <a:lnTo>
                      <a:pt x="0" y="276"/>
                    </a:lnTo>
                    <a:lnTo>
                      <a:pt x="15" y="276"/>
                    </a:lnTo>
                    <a:lnTo>
                      <a:pt x="20" y="239"/>
                    </a:lnTo>
                    <a:lnTo>
                      <a:pt x="35" y="202"/>
                    </a:lnTo>
                    <a:lnTo>
                      <a:pt x="59" y="164"/>
                    </a:lnTo>
                    <a:lnTo>
                      <a:pt x="88" y="133"/>
                    </a:lnTo>
                    <a:lnTo>
                      <a:pt x="128" y="101"/>
                    </a:lnTo>
                    <a:lnTo>
                      <a:pt x="177" y="74"/>
                    </a:lnTo>
                    <a:lnTo>
                      <a:pt x="226" y="53"/>
                    </a:lnTo>
                    <a:lnTo>
                      <a:pt x="284" y="32"/>
                    </a:lnTo>
                    <a:lnTo>
                      <a:pt x="348" y="21"/>
                    </a:lnTo>
                    <a:lnTo>
                      <a:pt x="412" y="11"/>
                    </a:lnTo>
                    <a:lnTo>
                      <a:pt x="476" y="11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AE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3" name="Freeform 642"/>
              <p:cNvSpPr>
                <a:spLocks/>
              </p:cNvSpPr>
              <p:nvPr/>
            </p:nvSpPr>
            <p:spPr bwMode="auto">
              <a:xfrm>
                <a:off x="2339" y="2196"/>
                <a:ext cx="461" cy="265"/>
              </a:xfrm>
              <a:custGeom>
                <a:avLst/>
                <a:gdLst>
                  <a:gd name="T0" fmla="*/ 461 w 461"/>
                  <a:gd name="T1" fmla="*/ 0 h 265"/>
                  <a:gd name="T2" fmla="*/ 397 w 461"/>
                  <a:gd name="T3" fmla="*/ 0 h 265"/>
                  <a:gd name="T4" fmla="*/ 333 w 461"/>
                  <a:gd name="T5" fmla="*/ 10 h 265"/>
                  <a:gd name="T6" fmla="*/ 269 w 461"/>
                  <a:gd name="T7" fmla="*/ 21 h 265"/>
                  <a:gd name="T8" fmla="*/ 211 w 461"/>
                  <a:gd name="T9" fmla="*/ 42 h 265"/>
                  <a:gd name="T10" fmla="*/ 162 w 461"/>
                  <a:gd name="T11" fmla="*/ 63 h 265"/>
                  <a:gd name="T12" fmla="*/ 113 w 461"/>
                  <a:gd name="T13" fmla="*/ 90 h 265"/>
                  <a:gd name="T14" fmla="*/ 73 w 461"/>
                  <a:gd name="T15" fmla="*/ 122 h 265"/>
                  <a:gd name="T16" fmla="*/ 44 w 461"/>
                  <a:gd name="T17" fmla="*/ 153 h 265"/>
                  <a:gd name="T18" fmla="*/ 20 w 461"/>
                  <a:gd name="T19" fmla="*/ 191 h 265"/>
                  <a:gd name="T20" fmla="*/ 5 w 461"/>
                  <a:gd name="T21" fmla="*/ 228 h 265"/>
                  <a:gd name="T22" fmla="*/ 0 w 461"/>
                  <a:gd name="T23" fmla="*/ 265 h 265"/>
                  <a:gd name="T24" fmla="*/ 20 w 461"/>
                  <a:gd name="T25" fmla="*/ 265 h 265"/>
                  <a:gd name="T26" fmla="*/ 20 w 461"/>
                  <a:gd name="T27" fmla="*/ 228 h 265"/>
                  <a:gd name="T28" fmla="*/ 34 w 461"/>
                  <a:gd name="T29" fmla="*/ 191 h 265"/>
                  <a:gd name="T30" fmla="*/ 59 w 461"/>
                  <a:gd name="T31" fmla="*/ 159 h 265"/>
                  <a:gd name="T32" fmla="*/ 88 w 461"/>
                  <a:gd name="T33" fmla="*/ 127 h 265"/>
                  <a:gd name="T34" fmla="*/ 127 w 461"/>
                  <a:gd name="T35" fmla="*/ 95 h 265"/>
                  <a:gd name="T36" fmla="*/ 171 w 461"/>
                  <a:gd name="T37" fmla="*/ 69 h 265"/>
                  <a:gd name="T38" fmla="*/ 220 w 461"/>
                  <a:gd name="T39" fmla="*/ 47 h 265"/>
                  <a:gd name="T40" fmla="*/ 274 w 461"/>
                  <a:gd name="T41" fmla="*/ 31 h 265"/>
                  <a:gd name="T42" fmla="*/ 333 w 461"/>
                  <a:gd name="T43" fmla="*/ 16 h 265"/>
                  <a:gd name="T44" fmla="*/ 397 w 461"/>
                  <a:gd name="T45" fmla="*/ 10 h 265"/>
                  <a:gd name="T46" fmla="*/ 461 w 461"/>
                  <a:gd name="T47" fmla="*/ 5 h 265"/>
                  <a:gd name="T48" fmla="*/ 461 w 461"/>
                  <a:gd name="T49" fmla="*/ 0 h 26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1" h="265">
                    <a:moveTo>
                      <a:pt x="461" y="0"/>
                    </a:moveTo>
                    <a:lnTo>
                      <a:pt x="397" y="0"/>
                    </a:lnTo>
                    <a:lnTo>
                      <a:pt x="333" y="10"/>
                    </a:lnTo>
                    <a:lnTo>
                      <a:pt x="269" y="21"/>
                    </a:lnTo>
                    <a:lnTo>
                      <a:pt x="211" y="42"/>
                    </a:lnTo>
                    <a:lnTo>
                      <a:pt x="162" y="63"/>
                    </a:lnTo>
                    <a:lnTo>
                      <a:pt x="113" y="90"/>
                    </a:lnTo>
                    <a:lnTo>
                      <a:pt x="73" y="122"/>
                    </a:lnTo>
                    <a:lnTo>
                      <a:pt x="44" y="153"/>
                    </a:lnTo>
                    <a:lnTo>
                      <a:pt x="20" y="191"/>
                    </a:lnTo>
                    <a:lnTo>
                      <a:pt x="5" y="228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228"/>
                    </a:lnTo>
                    <a:lnTo>
                      <a:pt x="34" y="191"/>
                    </a:lnTo>
                    <a:lnTo>
                      <a:pt x="59" y="159"/>
                    </a:lnTo>
                    <a:lnTo>
                      <a:pt x="88" y="127"/>
                    </a:lnTo>
                    <a:lnTo>
                      <a:pt x="127" y="95"/>
                    </a:lnTo>
                    <a:lnTo>
                      <a:pt x="171" y="69"/>
                    </a:lnTo>
                    <a:lnTo>
                      <a:pt x="220" y="47"/>
                    </a:lnTo>
                    <a:lnTo>
                      <a:pt x="274" y="31"/>
                    </a:lnTo>
                    <a:lnTo>
                      <a:pt x="333" y="16"/>
                    </a:lnTo>
                    <a:lnTo>
                      <a:pt x="397" y="10"/>
                    </a:lnTo>
                    <a:lnTo>
                      <a:pt x="461" y="5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A8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4" name="Freeform 643"/>
              <p:cNvSpPr>
                <a:spLocks/>
              </p:cNvSpPr>
              <p:nvPr/>
            </p:nvSpPr>
            <p:spPr bwMode="auto">
              <a:xfrm>
                <a:off x="2359" y="2201"/>
                <a:ext cx="441" cy="260"/>
              </a:xfrm>
              <a:custGeom>
                <a:avLst/>
                <a:gdLst>
                  <a:gd name="T0" fmla="*/ 441 w 441"/>
                  <a:gd name="T1" fmla="*/ 0 h 260"/>
                  <a:gd name="T2" fmla="*/ 377 w 441"/>
                  <a:gd name="T3" fmla="*/ 5 h 260"/>
                  <a:gd name="T4" fmla="*/ 313 w 441"/>
                  <a:gd name="T5" fmla="*/ 11 h 260"/>
                  <a:gd name="T6" fmla="*/ 254 w 441"/>
                  <a:gd name="T7" fmla="*/ 26 h 260"/>
                  <a:gd name="T8" fmla="*/ 200 w 441"/>
                  <a:gd name="T9" fmla="*/ 42 h 260"/>
                  <a:gd name="T10" fmla="*/ 151 w 441"/>
                  <a:gd name="T11" fmla="*/ 64 h 260"/>
                  <a:gd name="T12" fmla="*/ 107 w 441"/>
                  <a:gd name="T13" fmla="*/ 90 h 260"/>
                  <a:gd name="T14" fmla="*/ 68 w 441"/>
                  <a:gd name="T15" fmla="*/ 122 h 260"/>
                  <a:gd name="T16" fmla="*/ 39 w 441"/>
                  <a:gd name="T17" fmla="*/ 154 h 260"/>
                  <a:gd name="T18" fmla="*/ 14 w 441"/>
                  <a:gd name="T19" fmla="*/ 186 h 260"/>
                  <a:gd name="T20" fmla="*/ 0 w 441"/>
                  <a:gd name="T21" fmla="*/ 223 h 260"/>
                  <a:gd name="T22" fmla="*/ 0 w 441"/>
                  <a:gd name="T23" fmla="*/ 260 h 260"/>
                  <a:gd name="T24" fmla="*/ 14 w 441"/>
                  <a:gd name="T25" fmla="*/ 260 h 260"/>
                  <a:gd name="T26" fmla="*/ 14 w 441"/>
                  <a:gd name="T27" fmla="*/ 223 h 260"/>
                  <a:gd name="T28" fmla="*/ 29 w 441"/>
                  <a:gd name="T29" fmla="*/ 191 h 260"/>
                  <a:gd name="T30" fmla="*/ 49 w 441"/>
                  <a:gd name="T31" fmla="*/ 154 h 260"/>
                  <a:gd name="T32" fmla="*/ 78 w 441"/>
                  <a:gd name="T33" fmla="*/ 127 h 260"/>
                  <a:gd name="T34" fmla="*/ 117 w 441"/>
                  <a:gd name="T35" fmla="*/ 95 h 260"/>
                  <a:gd name="T36" fmla="*/ 161 w 441"/>
                  <a:gd name="T37" fmla="*/ 74 h 260"/>
                  <a:gd name="T38" fmla="*/ 210 w 441"/>
                  <a:gd name="T39" fmla="*/ 53 h 260"/>
                  <a:gd name="T40" fmla="*/ 264 w 441"/>
                  <a:gd name="T41" fmla="*/ 32 h 260"/>
                  <a:gd name="T42" fmla="*/ 318 w 441"/>
                  <a:gd name="T43" fmla="*/ 21 h 260"/>
                  <a:gd name="T44" fmla="*/ 377 w 441"/>
                  <a:gd name="T45" fmla="*/ 16 h 260"/>
                  <a:gd name="T46" fmla="*/ 441 w 441"/>
                  <a:gd name="T47" fmla="*/ 11 h 260"/>
                  <a:gd name="T48" fmla="*/ 441 w 441"/>
                  <a:gd name="T49" fmla="*/ 0 h 2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1" h="260">
                    <a:moveTo>
                      <a:pt x="441" y="0"/>
                    </a:moveTo>
                    <a:lnTo>
                      <a:pt x="377" y="5"/>
                    </a:lnTo>
                    <a:lnTo>
                      <a:pt x="313" y="11"/>
                    </a:lnTo>
                    <a:lnTo>
                      <a:pt x="254" y="26"/>
                    </a:lnTo>
                    <a:lnTo>
                      <a:pt x="200" y="42"/>
                    </a:lnTo>
                    <a:lnTo>
                      <a:pt x="151" y="64"/>
                    </a:lnTo>
                    <a:lnTo>
                      <a:pt x="107" y="90"/>
                    </a:lnTo>
                    <a:lnTo>
                      <a:pt x="68" y="122"/>
                    </a:lnTo>
                    <a:lnTo>
                      <a:pt x="39" y="154"/>
                    </a:lnTo>
                    <a:lnTo>
                      <a:pt x="14" y="186"/>
                    </a:lnTo>
                    <a:lnTo>
                      <a:pt x="0" y="223"/>
                    </a:lnTo>
                    <a:lnTo>
                      <a:pt x="0" y="260"/>
                    </a:lnTo>
                    <a:lnTo>
                      <a:pt x="14" y="260"/>
                    </a:lnTo>
                    <a:lnTo>
                      <a:pt x="14" y="223"/>
                    </a:lnTo>
                    <a:lnTo>
                      <a:pt x="29" y="191"/>
                    </a:lnTo>
                    <a:lnTo>
                      <a:pt x="49" y="154"/>
                    </a:lnTo>
                    <a:lnTo>
                      <a:pt x="78" y="127"/>
                    </a:lnTo>
                    <a:lnTo>
                      <a:pt x="117" y="95"/>
                    </a:lnTo>
                    <a:lnTo>
                      <a:pt x="161" y="74"/>
                    </a:lnTo>
                    <a:lnTo>
                      <a:pt x="210" y="53"/>
                    </a:lnTo>
                    <a:lnTo>
                      <a:pt x="264" y="32"/>
                    </a:lnTo>
                    <a:lnTo>
                      <a:pt x="318" y="21"/>
                    </a:lnTo>
                    <a:lnTo>
                      <a:pt x="377" y="16"/>
                    </a:lnTo>
                    <a:lnTo>
                      <a:pt x="441" y="11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A1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5" name="Freeform 644"/>
              <p:cNvSpPr>
                <a:spLocks/>
              </p:cNvSpPr>
              <p:nvPr/>
            </p:nvSpPr>
            <p:spPr bwMode="auto">
              <a:xfrm>
                <a:off x="2373" y="2212"/>
                <a:ext cx="427" cy="249"/>
              </a:xfrm>
              <a:custGeom>
                <a:avLst/>
                <a:gdLst>
                  <a:gd name="T0" fmla="*/ 427 w 427"/>
                  <a:gd name="T1" fmla="*/ 0 h 249"/>
                  <a:gd name="T2" fmla="*/ 363 w 427"/>
                  <a:gd name="T3" fmla="*/ 5 h 249"/>
                  <a:gd name="T4" fmla="*/ 304 w 427"/>
                  <a:gd name="T5" fmla="*/ 10 h 249"/>
                  <a:gd name="T6" fmla="*/ 250 w 427"/>
                  <a:gd name="T7" fmla="*/ 21 h 249"/>
                  <a:gd name="T8" fmla="*/ 196 w 427"/>
                  <a:gd name="T9" fmla="*/ 42 h 249"/>
                  <a:gd name="T10" fmla="*/ 147 w 427"/>
                  <a:gd name="T11" fmla="*/ 63 h 249"/>
                  <a:gd name="T12" fmla="*/ 103 w 427"/>
                  <a:gd name="T13" fmla="*/ 84 h 249"/>
                  <a:gd name="T14" fmla="*/ 64 w 427"/>
                  <a:gd name="T15" fmla="*/ 116 h 249"/>
                  <a:gd name="T16" fmla="*/ 35 w 427"/>
                  <a:gd name="T17" fmla="*/ 143 h 249"/>
                  <a:gd name="T18" fmla="*/ 15 w 427"/>
                  <a:gd name="T19" fmla="*/ 180 h 249"/>
                  <a:gd name="T20" fmla="*/ 0 w 427"/>
                  <a:gd name="T21" fmla="*/ 212 h 249"/>
                  <a:gd name="T22" fmla="*/ 0 w 427"/>
                  <a:gd name="T23" fmla="*/ 249 h 249"/>
                  <a:gd name="T24" fmla="*/ 15 w 427"/>
                  <a:gd name="T25" fmla="*/ 249 h 249"/>
                  <a:gd name="T26" fmla="*/ 15 w 427"/>
                  <a:gd name="T27" fmla="*/ 212 h 249"/>
                  <a:gd name="T28" fmla="*/ 30 w 427"/>
                  <a:gd name="T29" fmla="*/ 180 h 249"/>
                  <a:gd name="T30" fmla="*/ 49 w 427"/>
                  <a:gd name="T31" fmla="*/ 148 h 249"/>
                  <a:gd name="T32" fmla="*/ 79 w 427"/>
                  <a:gd name="T33" fmla="*/ 116 h 249"/>
                  <a:gd name="T34" fmla="*/ 113 w 427"/>
                  <a:gd name="T35" fmla="*/ 90 h 249"/>
                  <a:gd name="T36" fmla="*/ 157 w 427"/>
                  <a:gd name="T37" fmla="*/ 69 h 249"/>
                  <a:gd name="T38" fmla="*/ 201 w 427"/>
                  <a:gd name="T39" fmla="*/ 47 h 249"/>
                  <a:gd name="T40" fmla="*/ 255 w 427"/>
                  <a:gd name="T41" fmla="*/ 31 h 249"/>
                  <a:gd name="T42" fmla="*/ 309 w 427"/>
                  <a:gd name="T43" fmla="*/ 21 h 249"/>
                  <a:gd name="T44" fmla="*/ 368 w 427"/>
                  <a:gd name="T45" fmla="*/ 10 h 249"/>
                  <a:gd name="T46" fmla="*/ 427 w 427"/>
                  <a:gd name="T47" fmla="*/ 10 h 249"/>
                  <a:gd name="T48" fmla="*/ 427 w 427"/>
                  <a:gd name="T49" fmla="*/ 0 h 2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7" h="249">
                    <a:moveTo>
                      <a:pt x="427" y="0"/>
                    </a:moveTo>
                    <a:lnTo>
                      <a:pt x="363" y="5"/>
                    </a:lnTo>
                    <a:lnTo>
                      <a:pt x="304" y="10"/>
                    </a:lnTo>
                    <a:lnTo>
                      <a:pt x="250" y="21"/>
                    </a:lnTo>
                    <a:lnTo>
                      <a:pt x="196" y="42"/>
                    </a:lnTo>
                    <a:lnTo>
                      <a:pt x="147" y="63"/>
                    </a:lnTo>
                    <a:lnTo>
                      <a:pt x="103" y="84"/>
                    </a:lnTo>
                    <a:lnTo>
                      <a:pt x="64" y="116"/>
                    </a:lnTo>
                    <a:lnTo>
                      <a:pt x="35" y="143"/>
                    </a:lnTo>
                    <a:lnTo>
                      <a:pt x="15" y="180"/>
                    </a:lnTo>
                    <a:lnTo>
                      <a:pt x="0" y="212"/>
                    </a:lnTo>
                    <a:lnTo>
                      <a:pt x="0" y="249"/>
                    </a:lnTo>
                    <a:lnTo>
                      <a:pt x="15" y="249"/>
                    </a:lnTo>
                    <a:lnTo>
                      <a:pt x="15" y="212"/>
                    </a:lnTo>
                    <a:lnTo>
                      <a:pt x="30" y="180"/>
                    </a:lnTo>
                    <a:lnTo>
                      <a:pt x="49" y="148"/>
                    </a:lnTo>
                    <a:lnTo>
                      <a:pt x="79" y="116"/>
                    </a:lnTo>
                    <a:lnTo>
                      <a:pt x="113" y="90"/>
                    </a:lnTo>
                    <a:lnTo>
                      <a:pt x="157" y="69"/>
                    </a:lnTo>
                    <a:lnTo>
                      <a:pt x="201" y="47"/>
                    </a:lnTo>
                    <a:lnTo>
                      <a:pt x="255" y="31"/>
                    </a:lnTo>
                    <a:lnTo>
                      <a:pt x="309" y="21"/>
                    </a:lnTo>
                    <a:lnTo>
                      <a:pt x="368" y="10"/>
                    </a:lnTo>
                    <a:lnTo>
                      <a:pt x="427" y="10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rgbClr val="9A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6" name="Freeform 645"/>
              <p:cNvSpPr>
                <a:spLocks/>
              </p:cNvSpPr>
              <p:nvPr/>
            </p:nvSpPr>
            <p:spPr bwMode="auto">
              <a:xfrm>
                <a:off x="2388" y="2222"/>
                <a:ext cx="412" cy="239"/>
              </a:xfrm>
              <a:custGeom>
                <a:avLst/>
                <a:gdLst>
                  <a:gd name="T0" fmla="*/ 412 w 412"/>
                  <a:gd name="T1" fmla="*/ 0 h 239"/>
                  <a:gd name="T2" fmla="*/ 353 w 412"/>
                  <a:gd name="T3" fmla="*/ 0 h 239"/>
                  <a:gd name="T4" fmla="*/ 294 w 412"/>
                  <a:gd name="T5" fmla="*/ 11 h 239"/>
                  <a:gd name="T6" fmla="*/ 240 w 412"/>
                  <a:gd name="T7" fmla="*/ 21 h 239"/>
                  <a:gd name="T8" fmla="*/ 186 w 412"/>
                  <a:gd name="T9" fmla="*/ 37 h 239"/>
                  <a:gd name="T10" fmla="*/ 142 w 412"/>
                  <a:gd name="T11" fmla="*/ 59 h 239"/>
                  <a:gd name="T12" fmla="*/ 98 w 412"/>
                  <a:gd name="T13" fmla="*/ 80 h 239"/>
                  <a:gd name="T14" fmla="*/ 64 w 412"/>
                  <a:gd name="T15" fmla="*/ 106 h 239"/>
                  <a:gd name="T16" fmla="*/ 34 w 412"/>
                  <a:gd name="T17" fmla="*/ 138 h 239"/>
                  <a:gd name="T18" fmla="*/ 15 w 412"/>
                  <a:gd name="T19" fmla="*/ 170 h 239"/>
                  <a:gd name="T20" fmla="*/ 0 w 412"/>
                  <a:gd name="T21" fmla="*/ 202 h 239"/>
                  <a:gd name="T22" fmla="*/ 0 w 412"/>
                  <a:gd name="T23" fmla="*/ 239 h 239"/>
                  <a:gd name="T24" fmla="*/ 15 w 412"/>
                  <a:gd name="T25" fmla="*/ 239 h 239"/>
                  <a:gd name="T26" fmla="*/ 15 w 412"/>
                  <a:gd name="T27" fmla="*/ 207 h 239"/>
                  <a:gd name="T28" fmla="*/ 29 w 412"/>
                  <a:gd name="T29" fmla="*/ 175 h 239"/>
                  <a:gd name="T30" fmla="*/ 49 w 412"/>
                  <a:gd name="T31" fmla="*/ 143 h 239"/>
                  <a:gd name="T32" fmla="*/ 73 w 412"/>
                  <a:gd name="T33" fmla="*/ 112 h 239"/>
                  <a:gd name="T34" fmla="*/ 108 w 412"/>
                  <a:gd name="T35" fmla="*/ 85 h 239"/>
                  <a:gd name="T36" fmla="*/ 152 w 412"/>
                  <a:gd name="T37" fmla="*/ 64 h 239"/>
                  <a:gd name="T38" fmla="*/ 196 w 412"/>
                  <a:gd name="T39" fmla="*/ 43 h 239"/>
                  <a:gd name="T40" fmla="*/ 245 w 412"/>
                  <a:gd name="T41" fmla="*/ 27 h 239"/>
                  <a:gd name="T42" fmla="*/ 299 w 412"/>
                  <a:gd name="T43" fmla="*/ 16 h 239"/>
                  <a:gd name="T44" fmla="*/ 353 w 412"/>
                  <a:gd name="T45" fmla="*/ 11 h 239"/>
                  <a:gd name="T46" fmla="*/ 412 w 412"/>
                  <a:gd name="T47" fmla="*/ 5 h 239"/>
                  <a:gd name="T48" fmla="*/ 412 w 412"/>
                  <a:gd name="T49" fmla="*/ 0 h 2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2" h="239">
                    <a:moveTo>
                      <a:pt x="412" y="0"/>
                    </a:moveTo>
                    <a:lnTo>
                      <a:pt x="353" y="0"/>
                    </a:lnTo>
                    <a:lnTo>
                      <a:pt x="294" y="11"/>
                    </a:lnTo>
                    <a:lnTo>
                      <a:pt x="240" y="21"/>
                    </a:lnTo>
                    <a:lnTo>
                      <a:pt x="186" y="37"/>
                    </a:lnTo>
                    <a:lnTo>
                      <a:pt x="142" y="59"/>
                    </a:lnTo>
                    <a:lnTo>
                      <a:pt x="98" y="80"/>
                    </a:lnTo>
                    <a:lnTo>
                      <a:pt x="64" y="106"/>
                    </a:lnTo>
                    <a:lnTo>
                      <a:pt x="34" y="138"/>
                    </a:lnTo>
                    <a:lnTo>
                      <a:pt x="15" y="170"/>
                    </a:lnTo>
                    <a:lnTo>
                      <a:pt x="0" y="202"/>
                    </a:lnTo>
                    <a:lnTo>
                      <a:pt x="0" y="239"/>
                    </a:lnTo>
                    <a:lnTo>
                      <a:pt x="15" y="239"/>
                    </a:lnTo>
                    <a:lnTo>
                      <a:pt x="15" y="207"/>
                    </a:lnTo>
                    <a:lnTo>
                      <a:pt x="29" y="175"/>
                    </a:lnTo>
                    <a:lnTo>
                      <a:pt x="49" y="143"/>
                    </a:lnTo>
                    <a:lnTo>
                      <a:pt x="73" y="112"/>
                    </a:lnTo>
                    <a:lnTo>
                      <a:pt x="108" y="85"/>
                    </a:lnTo>
                    <a:lnTo>
                      <a:pt x="152" y="64"/>
                    </a:lnTo>
                    <a:lnTo>
                      <a:pt x="196" y="43"/>
                    </a:lnTo>
                    <a:lnTo>
                      <a:pt x="245" y="27"/>
                    </a:lnTo>
                    <a:lnTo>
                      <a:pt x="299" y="16"/>
                    </a:lnTo>
                    <a:lnTo>
                      <a:pt x="353" y="11"/>
                    </a:lnTo>
                    <a:lnTo>
                      <a:pt x="412" y="5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92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7" name="Freeform 646"/>
              <p:cNvSpPr>
                <a:spLocks/>
              </p:cNvSpPr>
              <p:nvPr/>
            </p:nvSpPr>
            <p:spPr bwMode="auto">
              <a:xfrm>
                <a:off x="2403" y="2227"/>
                <a:ext cx="397" cy="234"/>
              </a:xfrm>
              <a:custGeom>
                <a:avLst/>
                <a:gdLst>
                  <a:gd name="T0" fmla="*/ 397 w 397"/>
                  <a:gd name="T1" fmla="*/ 0 h 234"/>
                  <a:gd name="T2" fmla="*/ 338 w 397"/>
                  <a:gd name="T3" fmla="*/ 6 h 234"/>
                  <a:gd name="T4" fmla="*/ 284 w 397"/>
                  <a:gd name="T5" fmla="*/ 11 h 234"/>
                  <a:gd name="T6" fmla="*/ 230 w 397"/>
                  <a:gd name="T7" fmla="*/ 22 h 234"/>
                  <a:gd name="T8" fmla="*/ 181 w 397"/>
                  <a:gd name="T9" fmla="*/ 38 h 234"/>
                  <a:gd name="T10" fmla="*/ 137 w 397"/>
                  <a:gd name="T11" fmla="*/ 59 h 234"/>
                  <a:gd name="T12" fmla="*/ 93 w 397"/>
                  <a:gd name="T13" fmla="*/ 80 h 234"/>
                  <a:gd name="T14" fmla="*/ 58 w 397"/>
                  <a:gd name="T15" fmla="*/ 107 h 234"/>
                  <a:gd name="T16" fmla="*/ 34 w 397"/>
                  <a:gd name="T17" fmla="*/ 138 h 234"/>
                  <a:gd name="T18" fmla="*/ 14 w 397"/>
                  <a:gd name="T19" fmla="*/ 170 h 234"/>
                  <a:gd name="T20" fmla="*/ 0 w 397"/>
                  <a:gd name="T21" fmla="*/ 202 h 234"/>
                  <a:gd name="T22" fmla="*/ 0 w 397"/>
                  <a:gd name="T23" fmla="*/ 234 h 234"/>
                  <a:gd name="T24" fmla="*/ 14 w 397"/>
                  <a:gd name="T25" fmla="*/ 234 h 234"/>
                  <a:gd name="T26" fmla="*/ 19 w 397"/>
                  <a:gd name="T27" fmla="*/ 197 h 234"/>
                  <a:gd name="T28" fmla="*/ 29 w 397"/>
                  <a:gd name="T29" fmla="*/ 165 h 234"/>
                  <a:gd name="T30" fmla="*/ 54 w 397"/>
                  <a:gd name="T31" fmla="*/ 133 h 234"/>
                  <a:gd name="T32" fmla="*/ 88 w 397"/>
                  <a:gd name="T33" fmla="*/ 101 h 234"/>
                  <a:gd name="T34" fmla="*/ 122 w 397"/>
                  <a:gd name="T35" fmla="*/ 75 h 234"/>
                  <a:gd name="T36" fmla="*/ 171 w 397"/>
                  <a:gd name="T37" fmla="*/ 54 h 234"/>
                  <a:gd name="T38" fmla="*/ 220 w 397"/>
                  <a:gd name="T39" fmla="*/ 38 h 234"/>
                  <a:gd name="T40" fmla="*/ 279 w 397"/>
                  <a:gd name="T41" fmla="*/ 22 h 234"/>
                  <a:gd name="T42" fmla="*/ 338 w 397"/>
                  <a:gd name="T43" fmla="*/ 11 h 234"/>
                  <a:gd name="T44" fmla="*/ 397 w 397"/>
                  <a:gd name="T45" fmla="*/ 11 h 234"/>
                  <a:gd name="T46" fmla="*/ 397 w 397"/>
                  <a:gd name="T47" fmla="*/ 0 h 2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7" h="234">
                    <a:moveTo>
                      <a:pt x="397" y="0"/>
                    </a:moveTo>
                    <a:lnTo>
                      <a:pt x="338" y="6"/>
                    </a:lnTo>
                    <a:lnTo>
                      <a:pt x="284" y="11"/>
                    </a:lnTo>
                    <a:lnTo>
                      <a:pt x="230" y="22"/>
                    </a:lnTo>
                    <a:lnTo>
                      <a:pt x="181" y="38"/>
                    </a:lnTo>
                    <a:lnTo>
                      <a:pt x="137" y="59"/>
                    </a:lnTo>
                    <a:lnTo>
                      <a:pt x="93" y="80"/>
                    </a:lnTo>
                    <a:lnTo>
                      <a:pt x="58" y="107"/>
                    </a:lnTo>
                    <a:lnTo>
                      <a:pt x="34" y="138"/>
                    </a:lnTo>
                    <a:lnTo>
                      <a:pt x="14" y="170"/>
                    </a:lnTo>
                    <a:lnTo>
                      <a:pt x="0" y="202"/>
                    </a:lnTo>
                    <a:lnTo>
                      <a:pt x="0" y="234"/>
                    </a:lnTo>
                    <a:lnTo>
                      <a:pt x="14" y="234"/>
                    </a:lnTo>
                    <a:lnTo>
                      <a:pt x="19" y="197"/>
                    </a:lnTo>
                    <a:lnTo>
                      <a:pt x="29" y="165"/>
                    </a:lnTo>
                    <a:lnTo>
                      <a:pt x="54" y="133"/>
                    </a:lnTo>
                    <a:lnTo>
                      <a:pt x="88" y="101"/>
                    </a:lnTo>
                    <a:lnTo>
                      <a:pt x="122" y="75"/>
                    </a:lnTo>
                    <a:lnTo>
                      <a:pt x="171" y="54"/>
                    </a:lnTo>
                    <a:lnTo>
                      <a:pt x="220" y="38"/>
                    </a:lnTo>
                    <a:lnTo>
                      <a:pt x="279" y="22"/>
                    </a:lnTo>
                    <a:lnTo>
                      <a:pt x="338" y="11"/>
                    </a:lnTo>
                    <a:lnTo>
                      <a:pt x="397" y="11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8B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8" name="Freeform 647"/>
              <p:cNvSpPr>
                <a:spLocks/>
              </p:cNvSpPr>
              <p:nvPr/>
            </p:nvSpPr>
            <p:spPr bwMode="auto">
              <a:xfrm>
                <a:off x="2417" y="2238"/>
                <a:ext cx="383" cy="223"/>
              </a:xfrm>
              <a:custGeom>
                <a:avLst/>
                <a:gdLst>
                  <a:gd name="T0" fmla="*/ 383 w 383"/>
                  <a:gd name="T1" fmla="*/ 0 h 223"/>
                  <a:gd name="T2" fmla="*/ 324 w 383"/>
                  <a:gd name="T3" fmla="*/ 0 h 223"/>
                  <a:gd name="T4" fmla="*/ 265 w 383"/>
                  <a:gd name="T5" fmla="*/ 11 h 223"/>
                  <a:gd name="T6" fmla="*/ 206 w 383"/>
                  <a:gd name="T7" fmla="*/ 27 h 223"/>
                  <a:gd name="T8" fmla="*/ 157 w 383"/>
                  <a:gd name="T9" fmla="*/ 43 h 223"/>
                  <a:gd name="T10" fmla="*/ 108 w 383"/>
                  <a:gd name="T11" fmla="*/ 64 h 223"/>
                  <a:gd name="T12" fmla="*/ 74 w 383"/>
                  <a:gd name="T13" fmla="*/ 90 h 223"/>
                  <a:gd name="T14" fmla="*/ 40 w 383"/>
                  <a:gd name="T15" fmla="*/ 122 h 223"/>
                  <a:gd name="T16" fmla="*/ 15 w 383"/>
                  <a:gd name="T17" fmla="*/ 154 h 223"/>
                  <a:gd name="T18" fmla="*/ 5 w 383"/>
                  <a:gd name="T19" fmla="*/ 186 h 223"/>
                  <a:gd name="T20" fmla="*/ 0 w 383"/>
                  <a:gd name="T21" fmla="*/ 223 h 223"/>
                  <a:gd name="T22" fmla="*/ 15 w 383"/>
                  <a:gd name="T23" fmla="*/ 223 h 223"/>
                  <a:gd name="T24" fmla="*/ 15 w 383"/>
                  <a:gd name="T25" fmla="*/ 191 h 223"/>
                  <a:gd name="T26" fmla="*/ 30 w 383"/>
                  <a:gd name="T27" fmla="*/ 154 h 223"/>
                  <a:gd name="T28" fmla="*/ 54 w 383"/>
                  <a:gd name="T29" fmla="*/ 127 h 223"/>
                  <a:gd name="T30" fmla="*/ 84 w 383"/>
                  <a:gd name="T31" fmla="*/ 96 h 223"/>
                  <a:gd name="T32" fmla="*/ 123 w 383"/>
                  <a:gd name="T33" fmla="*/ 69 h 223"/>
                  <a:gd name="T34" fmla="*/ 167 w 383"/>
                  <a:gd name="T35" fmla="*/ 48 h 223"/>
                  <a:gd name="T36" fmla="*/ 216 w 383"/>
                  <a:gd name="T37" fmla="*/ 32 h 223"/>
                  <a:gd name="T38" fmla="*/ 270 w 383"/>
                  <a:gd name="T39" fmla="*/ 21 h 223"/>
                  <a:gd name="T40" fmla="*/ 324 w 383"/>
                  <a:gd name="T41" fmla="*/ 11 h 223"/>
                  <a:gd name="T42" fmla="*/ 383 w 383"/>
                  <a:gd name="T43" fmla="*/ 11 h 223"/>
                  <a:gd name="T44" fmla="*/ 383 w 383"/>
                  <a:gd name="T45" fmla="*/ 0 h 22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3" h="223">
                    <a:moveTo>
                      <a:pt x="383" y="0"/>
                    </a:moveTo>
                    <a:lnTo>
                      <a:pt x="324" y="0"/>
                    </a:lnTo>
                    <a:lnTo>
                      <a:pt x="265" y="11"/>
                    </a:lnTo>
                    <a:lnTo>
                      <a:pt x="206" y="27"/>
                    </a:lnTo>
                    <a:lnTo>
                      <a:pt x="157" y="43"/>
                    </a:lnTo>
                    <a:lnTo>
                      <a:pt x="108" y="64"/>
                    </a:lnTo>
                    <a:lnTo>
                      <a:pt x="74" y="90"/>
                    </a:lnTo>
                    <a:lnTo>
                      <a:pt x="40" y="122"/>
                    </a:lnTo>
                    <a:lnTo>
                      <a:pt x="15" y="154"/>
                    </a:lnTo>
                    <a:lnTo>
                      <a:pt x="5" y="186"/>
                    </a:lnTo>
                    <a:lnTo>
                      <a:pt x="0" y="223"/>
                    </a:lnTo>
                    <a:lnTo>
                      <a:pt x="15" y="223"/>
                    </a:lnTo>
                    <a:lnTo>
                      <a:pt x="15" y="191"/>
                    </a:lnTo>
                    <a:lnTo>
                      <a:pt x="30" y="154"/>
                    </a:lnTo>
                    <a:lnTo>
                      <a:pt x="54" y="127"/>
                    </a:lnTo>
                    <a:lnTo>
                      <a:pt x="84" y="96"/>
                    </a:lnTo>
                    <a:lnTo>
                      <a:pt x="123" y="69"/>
                    </a:lnTo>
                    <a:lnTo>
                      <a:pt x="167" y="48"/>
                    </a:lnTo>
                    <a:lnTo>
                      <a:pt x="216" y="32"/>
                    </a:lnTo>
                    <a:lnTo>
                      <a:pt x="270" y="21"/>
                    </a:lnTo>
                    <a:lnTo>
                      <a:pt x="324" y="11"/>
                    </a:lnTo>
                    <a:lnTo>
                      <a:pt x="383" y="11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83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9" name="Freeform 648"/>
              <p:cNvSpPr>
                <a:spLocks/>
              </p:cNvSpPr>
              <p:nvPr/>
            </p:nvSpPr>
            <p:spPr bwMode="auto">
              <a:xfrm>
                <a:off x="2432" y="2249"/>
                <a:ext cx="368" cy="212"/>
              </a:xfrm>
              <a:custGeom>
                <a:avLst/>
                <a:gdLst>
                  <a:gd name="T0" fmla="*/ 368 w 368"/>
                  <a:gd name="T1" fmla="*/ 0 h 212"/>
                  <a:gd name="T2" fmla="*/ 309 w 368"/>
                  <a:gd name="T3" fmla="*/ 0 h 212"/>
                  <a:gd name="T4" fmla="*/ 255 w 368"/>
                  <a:gd name="T5" fmla="*/ 10 h 212"/>
                  <a:gd name="T6" fmla="*/ 201 w 368"/>
                  <a:gd name="T7" fmla="*/ 21 h 212"/>
                  <a:gd name="T8" fmla="*/ 152 w 368"/>
                  <a:gd name="T9" fmla="*/ 37 h 212"/>
                  <a:gd name="T10" fmla="*/ 108 w 368"/>
                  <a:gd name="T11" fmla="*/ 58 h 212"/>
                  <a:gd name="T12" fmla="*/ 69 w 368"/>
                  <a:gd name="T13" fmla="*/ 85 h 212"/>
                  <a:gd name="T14" fmla="*/ 39 w 368"/>
                  <a:gd name="T15" fmla="*/ 116 h 212"/>
                  <a:gd name="T16" fmla="*/ 15 w 368"/>
                  <a:gd name="T17" fmla="*/ 143 h 212"/>
                  <a:gd name="T18" fmla="*/ 0 w 368"/>
                  <a:gd name="T19" fmla="*/ 180 h 212"/>
                  <a:gd name="T20" fmla="*/ 0 w 368"/>
                  <a:gd name="T21" fmla="*/ 212 h 212"/>
                  <a:gd name="T22" fmla="*/ 15 w 368"/>
                  <a:gd name="T23" fmla="*/ 212 h 212"/>
                  <a:gd name="T24" fmla="*/ 15 w 368"/>
                  <a:gd name="T25" fmla="*/ 180 h 212"/>
                  <a:gd name="T26" fmla="*/ 29 w 368"/>
                  <a:gd name="T27" fmla="*/ 148 h 212"/>
                  <a:gd name="T28" fmla="*/ 49 w 368"/>
                  <a:gd name="T29" fmla="*/ 116 h 212"/>
                  <a:gd name="T30" fmla="*/ 78 w 368"/>
                  <a:gd name="T31" fmla="*/ 90 h 212"/>
                  <a:gd name="T32" fmla="*/ 118 w 368"/>
                  <a:gd name="T33" fmla="*/ 63 h 212"/>
                  <a:gd name="T34" fmla="*/ 157 w 368"/>
                  <a:gd name="T35" fmla="*/ 47 h 212"/>
                  <a:gd name="T36" fmla="*/ 206 w 368"/>
                  <a:gd name="T37" fmla="*/ 26 h 212"/>
                  <a:gd name="T38" fmla="*/ 260 w 368"/>
                  <a:gd name="T39" fmla="*/ 16 h 212"/>
                  <a:gd name="T40" fmla="*/ 314 w 368"/>
                  <a:gd name="T41" fmla="*/ 10 h 212"/>
                  <a:gd name="T42" fmla="*/ 368 w 368"/>
                  <a:gd name="T43" fmla="*/ 5 h 212"/>
                  <a:gd name="T44" fmla="*/ 368 w 368"/>
                  <a:gd name="T45" fmla="*/ 0 h 2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8" h="212">
                    <a:moveTo>
                      <a:pt x="368" y="0"/>
                    </a:moveTo>
                    <a:lnTo>
                      <a:pt x="309" y="0"/>
                    </a:lnTo>
                    <a:lnTo>
                      <a:pt x="255" y="10"/>
                    </a:lnTo>
                    <a:lnTo>
                      <a:pt x="201" y="21"/>
                    </a:lnTo>
                    <a:lnTo>
                      <a:pt x="152" y="37"/>
                    </a:lnTo>
                    <a:lnTo>
                      <a:pt x="108" y="58"/>
                    </a:lnTo>
                    <a:lnTo>
                      <a:pt x="69" y="85"/>
                    </a:lnTo>
                    <a:lnTo>
                      <a:pt x="39" y="116"/>
                    </a:lnTo>
                    <a:lnTo>
                      <a:pt x="15" y="143"/>
                    </a:lnTo>
                    <a:lnTo>
                      <a:pt x="0" y="180"/>
                    </a:lnTo>
                    <a:lnTo>
                      <a:pt x="0" y="212"/>
                    </a:lnTo>
                    <a:lnTo>
                      <a:pt x="15" y="212"/>
                    </a:lnTo>
                    <a:lnTo>
                      <a:pt x="15" y="180"/>
                    </a:lnTo>
                    <a:lnTo>
                      <a:pt x="29" y="148"/>
                    </a:lnTo>
                    <a:lnTo>
                      <a:pt x="49" y="116"/>
                    </a:lnTo>
                    <a:lnTo>
                      <a:pt x="78" y="90"/>
                    </a:lnTo>
                    <a:lnTo>
                      <a:pt x="118" y="63"/>
                    </a:lnTo>
                    <a:lnTo>
                      <a:pt x="157" y="47"/>
                    </a:lnTo>
                    <a:lnTo>
                      <a:pt x="206" y="26"/>
                    </a:lnTo>
                    <a:lnTo>
                      <a:pt x="260" y="16"/>
                    </a:lnTo>
                    <a:lnTo>
                      <a:pt x="314" y="10"/>
                    </a:lnTo>
                    <a:lnTo>
                      <a:pt x="368" y="5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7B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0" name="Freeform 649"/>
              <p:cNvSpPr>
                <a:spLocks/>
              </p:cNvSpPr>
              <p:nvPr/>
            </p:nvSpPr>
            <p:spPr bwMode="auto">
              <a:xfrm>
                <a:off x="2447" y="2254"/>
                <a:ext cx="353" cy="207"/>
              </a:xfrm>
              <a:custGeom>
                <a:avLst/>
                <a:gdLst>
                  <a:gd name="T0" fmla="*/ 353 w 353"/>
                  <a:gd name="T1" fmla="*/ 0 h 207"/>
                  <a:gd name="T2" fmla="*/ 299 w 353"/>
                  <a:gd name="T3" fmla="*/ 5 h 207"/>
                  <a:gd name="T4" fmla="*/ 245 w 353"/>
                  <a:gd name="T5" fmla="*/ 11 h 207"/>
                  <a:gd name="T6" fmla="*/ 191 w 353"/>
                  <a:gd name="T7" fmla="*/ 21 h 207"/>
                  <a:gd name="T8" fmla="*/ 142 w 353"/>
                  <a:gd name="T9" fmla="*/ 42 h 207"/>
                  <a:gd name="T10" fmla="*/ 103 w 353"/>
                  <a:gd name="T11" fmla="*/ 58 h 207"/>
                  <a:gd name="T12" fmla="*/ 63 w 353"/>
                  <a:gd name="T13" fmla="*/ 85 h 207"/>
                  <a:gd name="T14" fmla="*/ 34 w 353"/>
                  <a:gd name="T15" fmla="*/ 111 h 207"/>
                  <a:gd name="T16" fmla="*/ 14 w 353"/>
                  <a:gd name="T17" fmla="*/ 143 h 207"/>
                  <a:gd name="T18" fmla="*/ 0 w 353"/>
                  <a:gd name="T19" fmla="*/ 175 h 207"/>
                  <a:gd name="T20" fmla="*/ 0 w 353"/>
                  <a:gd name="T21" fmla="*/ 207 h 207"/>
                  <a:gd name="T22" fmla="*/ 14 w 353"/>
                  <a:gd name="T23" fmla="*/ 207 h 207"/>
                  <a:gd name="T24" fmla="*/ 14 w 353"/>
                  <a:gd name="T25" fmla="*/ 175 h 207"/>
                  <a:gd name="T26" fmla="*/ 29 w 353"/>
                  <a:gd name="T27" fmla="*/ 143 h 207"/>
                  <a:gd name="T28" fmla="*/ 49 w 353"/>
                  <a:gd name="T29" fmla="*/ 117 h 207"/>
                  <a:gd name="T30" fmla="*/ 78 w 353"/>
                  <a:gd name="T31" fmla="*/ 90 h 207"/>
                  <a:gd name="T32" fmla="*/ 112 w 353"/>
                  <a:gd name="T33" fmla="*/ 69 h 207"/>
                  <a:gd name="T34" fmla="*/ 152 w 353"/>
                  <a:gd name="T35" fmla="*/ 48 h 207"/>
                  <a:gd name="T36" fmla="*/ 196 w 353"/>
                  <a:gd name="T37" fmla="*/ 32 h 207"/>
                  <a:gd name="T38" fmla="*/ 245 w 353"/>
                  <a:gd name="T39" fmla="*/ 21 h 207"/>
                  <a:gd name="T40" fmla="*/ 299 w 353"/>
                  <a:gd name="T41" fmla="*/ 11 h 207"/>
                  <a:gd name="T42" fmla="*/ 353 w 353"/>
                  <a:gd name="T43" fmla="*/ 11 h 207"/>
                  <a:gd name="T44" fmla="*/ 353 w 353"/>
                  <a:gd name="T45" fmla="*/ 0 h 20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3" h="207">
                    <a:moveTo>
                      <a:pt x="353" y="0"/>
                    </a:moveTo>
                    <a:lnTo>
                      <a:pt x="299" y="5"/>
                    </a:lnTo>
                    <a:lnTo>
                      <a:pt x="245" y="11"/>
                    </a:lnTo>
                    <a:lnTo>
                      <a:pt x="191" y="21"/>
                    </a:lnTo>
                    <a:lnTo>
                      <a:pt x="142" y="42"/>
                    </a:lnTo>
                    <a:lnTo>
                      <a:pt x="103" y="58"/>
                    </a:lnTo>
                    <a:lnTo>
                      <a:pt x="63" y="85"/>
                    </a:lnTo>
                    <a:lnTo>
                      <a:pt x="34" y="111"/>
                    </a:lnTo>
                    <a:lnTo>
                      <a:pt x="14" y="143"/>
                    </a:lnTo>
                    <a:lnTo>
                      <a:pt x="0" y="175"/>
                    </a:lnTo>
                    <a:lnTo>
                      <a:pt x="0" y="207"/>
                    </a:lnTo>
                    <a:lnTo>
                      <a:pt x="14" y="207"/>
                    </a:lnTo>
                    <a:lnTo>
                      <a:pt x="14" y="175"/>
                    </a:lnTo>
                    <a:lnTo>
                      <a:pt x="29" y="143"/>
                    </a:lnTo>
                    <a:lnTo>
                      <a:pt x="49" y="117"/>
                    </a:lnTo>
                    <a:lnTo>
                      <a:pt x="78" y="90"/>
                    </a:lnTo>
                    <a:lnTo>
                      <a:pt x="112" y="69"/>
                    </a:lnTo>
                    <a:lnTo>
                      <a:pt x="152" y="48"/>
                    </a:lnTo>
                    <a:lnTo>
                      <a:pt x="196" y="32"/>
                    </a:lnTo>
                    <a:lnTo>
                      <a:pt x="245" y="21"/>
                    </a:lnTo>
                    <a:lnTo>
                      <a:pt x="299" y="11"/>
                    </a:lnTo>
                    <a:lnTo>
                      <a:pt x="353" y="11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72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1" name="Freeform 650"/>
              <p:cNvSpPr>
                <a:spLocks/>
              </p:cNvSpPr>
              <p:nvPr/>
            </p:nvSpPr>
            <p:spPr bwMode="auto">
              <a:xfrm>
                <a:off x="2461" y="2265"/>
                <a:ext cx="339" cy="196"/>
              </a:xfrm>
              <a:custGeom>
                <a:avLst/>
                <a:gdLst>
                  <a:gd name="T0" fmla="*/ 339 w 339"/>
                  <a:gd name="T1" fmla="*/ 0 h 196"/>
                  <a:gd name="T2" fmla="*/ 285 w 339"/>
                  <a:gd name="T3" fmla="*/ 0 h 196"/>
                  <a:gd name="T4" fmla="*/ 231 w 339"/>
                  <a:gd name="T5" fmla="*/ 10 h 196"/>
                  <a:gd name="T6" fmla="*/ 182 w 339"/>
                  <a:gd name="T7" fmla="*/ 21 h 196"/>
                  <a:gd name="T8" fmla="*/ 138 w 339"/>
                  <a:gd name="T9" fmla="*/ 37 h 196"/>
                  <a:gd name="T10" fmla="*/ 98 w 339"/>
                  <a:gd name="T11" fmla="*/ 58 h 196"/>
                  <a:gd name="T12" fmla="*/ 64 w 339"/>
                  <a:gd name="T13" fmla="*/ 79 h 196"/>
                  <a:gd name="T14" fmla="*/ 35 w 339"/>
                  <a:gd name="T15" fmla="*/ 106 h 196"/>
                  <a:gd name="T16" fmla="*/ 15 w 339"/>
                  <a:gd name="T17" fmla="*/ 132 h 196"/>
                  <a:gd name="T18" fmla="*/ 0 w 339"/>
                  <a:gd name="T19" fmla="*/ 164 h 196"/>
                  <a:gd name="T20" fmla="*/ 0 w 339"/>
                  <a:gd name="T21" fmla="*/ 196 h 196"/>
                  <a:gd name="T22" fmla="*/ 15 w 339"/>
                  <a:gd name="T23" fmla="*/ 196 h 196"/>
                  <a:gd name="T24" fmla="*/ 15 w 339"/>
                  <a:gd name="T25" fmla="*/ 164 h 196"/>
                  <a:gd name="T26" fmla="*/ 30 w 339"/>
                  <a:gd name="T27" fmla="*/ 137 h 196"/>
                  <a:gd name="T28" fmla="*/ 49 w 339"/>
                  <a:gd name="T29" fmla="*/ 111 h 196"/>
                  <a:gd name="T30" fmla="*/ 74 w 339"/>
                  <a:gd name="T31" fmla="*/ 84 h 196"/>
                  <a:gd name="T32" fmla="*/ 108 w 339"/>
                  <a:gd name="T33" fmla="*/ 63 h 196"/>
                  <a:gd name="T34" fmla="*/ 147 w 339"/>
                  <a:gd name="T35" fmla="*/ 42 h 196"/>
                  <a:gd name="T36" fmla="*/ 192 w 339"/>
                  <a:gd name="T37" fmla="*/ 26 h 196"/>
                  <a:gd name="T38" fmla="*/ 236 w 339"/>
                  <a:gd name="T39" fmla="*/ 16 h 196"/>
                  <a:gd name="T40" fmla="*/ 285 w 339"/>
                  <a:gd name="T41" fmla="*/ 10 h 196"/>
                  <a:gd name="T42" fmla="*/ 339 w 339"/>
                  <a:gd name="T43" fmla="*/ 5 h 196"/>
                  <a:gd name="T44" fmla="*/ 339 w 339"/>
                  <a:gd name="T45" fmla="*/ 0 h 19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39" h="196">
                    <a:moveTo>
                      <a:pt x="339" y="0"/>
                    </a:moveTo>
                    <a:lnTo>
                      <a:pt x="285" y="0"/>
                    </a:lnTo>
                    <a:lnTo>
                      <a:pt x="231" y="10"/>
                    </a:lnTo>
                    <a:lnTo>
                      <a:pt x="182" y="21"/>
                    </a:lnTo>
                    <a:lnTo>
                      <a:pt x="138" y="37"/>
                    </a:lnTo>
                    <a:lnTo>
                      <a:pt x="98" y="58"/>
                    </a:lnTo>
                    <a:lnTo>
                      <a:pt x="64" y="79"/>
                    </a:lnTo>
                    <a:lnTo>
                      <a:pt x="35" y="106"/>
                    </a:lnTo>
                    <a:lnTo>
                      <a:pt x="15" y="132"/>
                    </a:lnTo>
                    <a:lnTo>
                      <a:pt x="0" y="164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15" y="164"/>
                    </a:lnTo>
                    <a:lnTo>
                      <a:pt x="30" y="137"/>
                    </a:lnTo>
                    <a:lnTo>
                      <a:pt x="49" y="111"/>
                    </a:lnTo>
                    <a:lnTo>
                      <a:pt x="74" y="84"/>
                    </a:lnTo>
                    <a:lnTo>
                      <a:pt x="108" y="63"/>
                    </a:lnTo>
                    <a:lnTo>
                      <a:pt x="147" y="42"/>
                    </a:lnTo>
                    <a:lnTo>
                      <a:pt x="192" y="26"/>
                    </a:lnTo>
                    <a:lnTo>
                      <a:pt x="236" y="16"/>
                    </a:lnTo>
                    <a:lnTo>
                      <a:pt x="285" y="10"/>
                    </a:lnTo>
                    <a:lnTo>
                      <a:pt x="339" y="5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69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2" name="Freeform 651"/>
              <p:cNvSpPr>
                <a:spLocks/>
              </p:cNvSpPr>
              <p:nvPr/>
            </p:nvSpPr>
            <p:spPr bwMode="auto">
              <a:xfrm>
                <a:off x="2476" y="2270"/>
                <a:ext cx="324" cy="191"/>
              </a:xfrm>
              <a:custGeom>
                <a:avLst/>
                <a:gdLst>
                  <a:gd name="T0" fmla="*/ 324 w 324"/>
                  <a:gd name="T1" fmla="*/ 0 h 191"/>
                  <a:gd name="T2" fmla="*/ 270 w 324"/>
                  <a:gd name="T3" fmla="*/ 5 h 191"/>
                  <a:gd name="T4" fmla="*/ 221 w 324"/>
                  <a:gd name="T5" fmla="*/ 11 h 191"/>
                  <a:gd name="T6" fmla="*/ 177 w 324"/>
                  <a:gd name="T7" fmla="*/ 21 h 191"/>
                  <a:gd name="T8" fmla="*/ 132 w 324"/>
                  <a:gd name="T9" fmla="*/ 37 h 191"/>
                  <a:gd name="T10" fmla="*/ 93 w 324"/>
                  <a:gd name="T11" fmla="*/ 58 h 191"/>
                  <a:gd name="T12" fmla="*/ 59 w 324"/>
                  <a:gd name="T13" fmla="*/ 79 h 191"/>
                  <a:gd name="T14" fmla="*/ 34 w 324"/>
                  <a:gd name="T15" fmla="*/ 106 h 191"/>
                  <a:gd name="T16" fmla="*/ 15 w 324"/>
                  <a:gd name="T17" fmla="*/ 132 h 191"/>
                  <a:gd name="T18" fmla="*/ 0 w 324"/>
                  <a:gd name="T19" fmla="*/ 159 h 191"/>
                  <a:gd name="T20" fmla="*/ 0 w 324"/>
                  <a:gd name="T21" fmla="*/ 191 h 191"/>
                  <a:gd name="T22" fmla="*/ 15 w 324"/>
                  <a:gd name="T23" fmla="*/ 191 h 191"/>
                  <a:gd name="T24" fmla="*/ 20 w 324"/>
                  <a:gd name="T25" fmla="*/ 159 h 191"/>
                  <a:gd name="T26" fmla="*/ 30 w 324"/>
                  <a:gd name="T27" fmla="*/ 127 h 191"/>
                  <a:gd name="T28" fmla="*/ 54 w 324"/>
                  <a:gd name="T29" fmla="*/ 101 h 191"/>
                  <a:gd name="T30" fmla="*/ 83 w 324"/>
                  <a:gd name="T31" fmla="*/ 74 h 191"/>
                  <a:gd name="T32" fmla="*/ 123 w 324"/>
                  <a:gd name="T33" fmla="*/ 53 h 191"/>
                  <a:gd name="T34" fmla="*/ 167 w 324"/>
                  <a:gd name="T35" fmla="*/ 37 h 191"/>
                  <a:gd name="T36" fmla="*/ 216 w 324"/>
                  <a:gd name="T37" fmla="*/ 21 h 191"/>
                  <a:gd name="T38" fmla="*/ 270 w 324"/>
                  <a:gd name="T39" fmla="*/ 16 h 191"/>
                  <a:gd name="T40" fmla="*/ 324 w 324"/>
                  <a:gd name="T41" fmla="*/ 11 h 191"/>
                  <a:gd name="T42" fmla="*/ 324 w 324"/>
                  <a:gd name="T43" fmla="*/ 0 h 19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4" h="191">
                    <a:moveTo>
                      <a:pt x="324" y="0"/>
                    </a:moveTo>
                    <a:lnTo>
                      <a:pt x="270" y="5"/>
                    </a:lnTo>
                    <a:lnTo>
                      <a:pt x="221" y="11"/>
                    </a:lnTo>
                    <a:lnTo>
                      <a:pt x="177" y="21"/>
                    </a:lnTo>
                    <a:lnTo>
                      <a:pt x="132" y="37"/>
                    </a:lnTo>
                    <a:lnTo>
                      <a:pt x="93" y="58"/>
                    </a:lnTo>
                    <a:lnTo>
                      <a:pt x="59" y="79"/>
                    </a:lnTo>
                    <a:lnTo>
                      <a:pt x="34" y="106"/>
                    </a:lnTo>
                    <a:lnTo>
                      <a:pt x="15" y="132"/>
                    </a:lnTo>
                    <a:lnTo>
                      <a:pt x="0" y="159"/>
                    </a:lnTo>
                    <a:lnTo>
                      <a:pt x="0" y="191"/>
                    </a:lnTo>
                    <a:lnTo>
                      <a:pt x="15" y="191"/>
                    </a:lnTo>
                    <a:lnTo>
                      <a:pt x="20" y="159"/>
                    </a:lnTo>
                    <a:lnTo>
                      <a:pt x="30" y="127"/>
                    </a:lnTo>
                    <a:lnTo>
                      <a:pt x="54" y="101"/>
                    </a:lnTo>
                    <a:lnTo>
                      <a:pt x="83" y="74"/>
                    </a:lnTo>
                    <a:lnTo>
                      <a:pt x="123" y="53"/>
                    </a:lnTo>
                    <a:lnTo>
                      <a:pt x="167" y="37"/>
                    </a:lnTo>
                    <a:lnTo>
                      <a:pt x="216" y="21"/>
                    </a:lnTo>
                    <a:lnTo>
                      <a:pt x="270" y="16"/>
                    </a:lnTo>
                    <a:lnTo>
                      <a:pt x="324" y="1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5F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3" name="Freeform 652"/>
              <p:cNvSpPr>
                <a:spLocks/>
              </p:cNvSpPr>
              <p:nvPr/>
            </p:nvSpPr>
            <p:spPr bwMode="auto">
              <a:xfrm>
                <a:off x="2491" y="2281"/>
                <a:ext cx="309" cy="180"/>
              </a:xfrm>
              <a:custGeom>
                <a:avLst/>
                <a:gdLst>
                  <a:gd name="T0" fmla="*/ 309 w 309"/>
                  <a:gd name="T1" fmla="*/ 0 h 180"/>
                  <a:gd name="T2" fmla="*/ 255 w 309"/>
                  <a:gd name="T3" fmla="*/ 5 h 180"/>
                  <a:gd name="T4" fmla="*/ 201 w 309"/>
                  <a:gd name="T5" fmla="*/ 10 h 180"/>
                  <a:gd name="T6" fmla="*/ 152 w 309"/>
                  <a:gd name="T7" fmla="*/ 26 h 180"/>
                  <a:gd name="T8" fmla="*/ 108 w 309"/>
                  <a:gd name="T9" fmla="*/ 42 h 180"/>
                  <a:gd name="T10" fmla="*/ 68 w 309"/>
                  <a:gd name="T11" fmla="*/ 63 h 180"/>
                  <a:gd name="T12" fmla="*/ 39 w 309"/>
                  <a:gd name="T13" fmla="*/ 90 h 180"/>
                  <a:gd name="T14" fmla="*/ 15 w 309"/>
                  <a:gd name="T15" fmla="*/ 116 h 180"/>
                  <a:gd name="T16" fmla="*/ 5 w 309"/>
                  <a:gd name="T17" fmla="*/ 148 h 180"/>
                  <a:gd name="T18" fmla="*/ 0 w 309"/>
                  <a:gd name="T19" fmla="*/ 180 h 180"/>
                  <a:gd name="T20" fmla="*/ 15 w 309"/>
                  <a:gd name="T21" fmla="*/ 180 h 180"/>
                  <a:gd name="T22" fmla="*/ 19 w 309"/>
                  <a:gd name="T23" fmla="*/ 148 h 180"/>
                  <a:gd name="T24" fmla="*/ 29 w 309"/>
                  <a:gd name="T25" fmla="*/ 121 h 180"/>
                  <a:gd name="T26" fmla="*/ 54 w 309"/>
                  <a:gd name="T27" fmla="*/ 95 h 180"/>
                  <a:gd name="T28" fmla="*/ 83 w 309"/>
                  <a:gd name="T29" fmla="*/ 68 h 180"/>
                  <a:gd name="T30" fmla="*/ 117 w 309"/>
                  <a:gd name="T31" fmla="*/ 47 h 180"/>
                  <a:gd name="T32" fmla="*/ 162 w 309"/>
                  <a:gd name="T33" fmla="*/ 31 h 180"/>
                  <a:gd name="T34" fmla="*/ 206 w 309"/>
                  <a:gd name="T35" fmla="*/ 21 h 180"/>
                  <a:gd name="T36" fmla="*/ 255 w 309"/>
                  <a:gd name="T37" fmla="*/ 10 h 180"/>
                  <a:gd name="T38" fmla="*/ 309 w 309"/>
                  <a:gd name="T39" fmla="*/ 10 h 180"/>
                  <a:gd name="T40" fmla="*/ 309 w 309"/>
                  <a:gd name="T41" fmla="*/ 0 h 18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9" h="180">
                    <a:moveTo>
                      <a:pt x="309" y="0"/>
                    </a:moveTo>
                    <a:lnTo>
                      <a:pt x="255" y="5"/>
                    </a:lnTo>
                    <a:lnTo>
                      <a:pt x="201" y="10"/>
                    </a:lnTo>
                    <a:lnTo>
                      <a:pt x="152" y="26"/>
                    </a:lnTo>
                    <a:lnTo>
                      <a:pt x="108" y="42"/>
                    </a:lnTo>
                    <a:lnTo>
                      <a:pt x="68" y="63"/>
                    </a:lnTo>
                    <a:lnTo>
                      <a:pt x="39" y="90"/>
                    </a:lnTo>
                    <a:lnTo>
                      <a:pt x="15" y="116"/>
                    </a:lnTo>
                    <a:lnTo>
                      <a:pt x="5" y="148"/>
                    </a:lnTo>
                    <a:lnTo>
                      <a:pt x="0" y="180"/>
                    </a:lnTo>
                    <a:lnTo>
                      <a:pt x="15" y="180"/>
                    </a:lnTo>
                    <a:lnTo>
                      <a:pt x="19" y="148"/>
                    </a:lnTo>
                    <a:lnTo>
                      <a:pt x="29" y="121"/>
                    </a:lnTo>
                    <a:lnTo>
                      <a:pt x="54" y="95"/>
                    </a:lnTo>
                    <a:lnTo>
                      <a:pt x="83" y="68"/>
                    </a:lnTo>
                    <a:lnTo>
                      <a:pt x="117" y="47"/>
                    </a:lnTo>
                    <a:lnTo>
                      <a:pt x="162" y="31"/>
                    </a:lnTo>
                    <a:lnTo>
                      <a:pt x="206" y="21"/>
                    </a:lnTo>
                    <a:lnTo>
                      <a:pt x="255" y="10"/>
                    </a:lnTo>
                    <a:lnTo>
                      <a:pt x="309" y="1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56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4" name="Freeform 653"/>
              <p:cNvSpPr>
                <a:spLocks/>
              </p:cNvSpPr>
              <p:nvPr/>
            </p:nvSpPr>
            <p:spPr bwMode="auto">
              <a:xfrm>
                <a:off x="2506" y="2291"/>
                <a:ext cx="294" cy="170"/>
              </a:xfrm>
              <a:custGeom>
                <a:avLst/>
                <a:gdLst>
                  <a:gd name="T0" fmla="*/ 294 w 294"/>
                  <a:gd name="T1" fmla="*/ 0 h 170"/>
                  <a:gd name="T2" fmla="*/ 240 w 294"/>
                  <a:gd name="T3" fmla="*/ 0 h 170"/>
                  <a:gd name="T4" fmla="*/ 191 w 294"/>
                  <a:gd name="T5" fmla="*/ 11 h 170"/>
                  <a:gd name="T6" fmla="*/ 147 w 294"/>
                  <a:gd name="T7" fmla="*/ 21 h 170"/>
                  <a:gd name="T8" fmla="*/ 102 w 294"/>
                  <a:gd name="T9" fmla="*/ 37 h 170"/>
                  <a:gd name="T10" fmla="*/ 68 w 294"/>
                  <a:gd name="T11" fmla="*/ 58 h 170"/>
                  <a:gd name="T12" fmla="*/ 39 w 294"/>
                  <a:gd name="T13" fmla="*/ 85 h 170"/>
                  <a:gd name="T14" fmla="*/ 14 w 294"/>
                  <a:gd name="T15" fmla="*/ 111 h 170"/>
                  <a:gd name="T16" fmla="*/ 4 w 294"/>
                  <a:gd name="T17" fmla="*/ 138 h 170"/>
                  <a:gd name="T18" fmla="*/ 0 w 294"/>
                  <a:gd name="T19" fmla="*/ 170 h 170"/>
                  <a:gd name="T20" fmla="*/ 14 w 294"/>
                  <a:gd name="T21" fmla="*/ 170 h 170"/>
                  <a:gd name="T22" fmla="*/ 19 w 294"/>
                  <a:gd name="T23" fmla="*/ 143 h 170"/>
                  <a:gd name="T24" fmla="*/ 29 w 294"/>
                  <a:gd name="T25" fmla="*/ 111 h 170"/>
                  <a:gd name="T26" fmla="*/ 49 w 294"/>
                  <a:gd name="T27" fmla="*/ 90 h 170"/>
                  <a:gd name="T28" fmla="*/ 78 w 294"/>
                  <a:gd name="T29" fmla="*/ 64 h 170"/>
                  <a:gd name="T30" fmla="*/ 112 w 294"/>
                  <a:gd name="T31" fmla="*/ 43 h 170"/>
                  <a:gd name="T32" fmla="*/ 151 w 294"/>
                  <a:gd name="T33" fmla="*/ 27 h 170"/>
                  <a:gd name="T34" fmla="*/ 196 w 294"/>
                  <a:gd name="T35" fmla="*/ 16 h 170"/>
                  <a:gd name="T36" fmla="*/ 245 w 294"/>
                  <a:gd name="T37" fmla="*/ 11 h 170"/>
                  <a:gd name="T38" fmla="*/ 294 w 294"/>
                  <a:gd name="T39" fmla="*/ 5 h 170"/>
                  <a:gd name="T40" fmla="*/ 294 w 294"/>
                  <a:gd name="T41" fmla="*/ 0 h 17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4" h="170">
                    <a:moveTo>
                      <a:pt x="294" y="0"/>
                    </a:moveTo>
                    <a:lnTo>
                      <a:pt x="240" y="0"/>
                    </a:lnTo>
                    <a:lnTo>
                      <a:pt x="191" y="11"/>
                    </a:lnTo>
                    <a:lnTo>
                      <a:pt x="147" y="21"/>
                    </a:lnTo>
                    <a:lnTo>
                      <a:pt x="102" y="37"/>
                    </a:lnTo>
                    <a:lnTo>
                      <a:pt x="68" y="58"/>
                    </a:lnTo>
                    <a:lnTo>
                      <a:pt x="39" y="85"/>
                    </a:lnTo>
                    <a:lnTo>
                      <a:pt x="14" y="111"/>
                    </a:lnTo>
                    <a:lnTo>
                      <a:pt x="4" y="138"/>
                    </a:lnTo>
                    <a:lnTo>
                      <a:pt x="0" y="170"/>
                    </a:lnTo>
                    <a:lnTo>
                      <a:pt x="14" y="170"/>
                    </a:lnTo>
                    <a:lnTo>
                      <a:pt x="19" y="143"/>
                    </a:lnTo>
                    <a:lnTo>
                      <a:pt x="29" y="111"/>
                    </a:lnTo>
                    <a:lnTo>
                      <a:pt x="49" y="90"/>
                    </a:lnTo>
                    <a:lnTo>
                      <a:pt x="78" y="64"/>
                    </a:lnTo>
                    <a:lnTo>
                      <a:pt x="112" y="43"/>
                    </a:lnTo>
                    <a:lnTo>
                      <a:pt x="151" y="27"/>
                    </a:lnTo>
                    <a:lnTo>
                      <a:pt x="196" y="16"/>
                    </a:lnTo>
                    <a:lnTo>
                      <a:pt x="245" y="11"/>
                    </a:lnTo>
                    <a:lnTo>
                      <a:pt x="294" y="5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4C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5" name="Freeform 654"/>
              <p:cNvSpPr>
                <a:spLocks/>
              </p:cNvSpPr>
              <p:nvPr/>
            </p:nvSpPr>
            <p:spPr bwMode="auto">
              <a:xfrm>
                <a:off x="2520" y="2296"/>
                <a:ext cx="280" cy="165"/>
              </a:xfrm>
              <a:custGeom>
                <a:avLst/>
                <a:gdLst>
                  <a:gd name="T0" fmla="*/ 280 w 280"/>
                  <a:gd name="T1" fmla="*/ 0 h 165"/>
                  <a:gd name="T2" fmla="*/ 231 w 280"/>
                  <a:gd name="T3" fmla="*/ 6 h 165"/>
                  <a:gd name="T4" fmla="*/ 182 w 280"/>
                  <a:gd name="T5" fmla="*/ 11 h 165"/>
                  <a:gd name="T6" fmla="*/ 137 w 280"/>
                  <a:gd name="T7" fmla="*/ 22 h 165"/>
                  <a:gd name="T8" fmla="*/ 98 w 280"/>
                  <a:gd name="T9" fmla="*/ 38 h 165"/>
                  <a:gd name="T10" fmla="*/ 64 w 280"/>
                  <a:gd name="T11" fmla="*/ 59 h 165"/>
                  <a:gd name="T12" fmla="*/ 35 w 280"/>
                  <a:gd name="T13" fmla="*/ 85 h 165"/>
                  <a:gd name="T14" fmla="*/ 15 w 280"/>
                  <a:gd name="T15" fmla="*/ 106 h 165"/>
                  <a:gd name="T16" fmla="*/ 5 w 280"/>
                  <a:gd name="T17" fmla="*/ 138 h 165"/>
                  <a:gd name="T18" fmla="*/ 0 w 280"/>
                  <a:gd name="T19" fmla="*/ 165 h 165"/>
                  <a:gd name="T20" fmla="*/ 15 w 280"/>
                  <a:gd name="T21" fmla="*/ 165 h 165"/>
                  <a:gd name="T22" fmla="*/ 15 w 280"/>
                  <a:gd name="T23" fmla="*/ 138 h 165"/>
                  <a:gd name="T24" fmla="*/ 30 w 280"/>
                  <a:gd name="T25" fmla="*/ 112 h 165"/>
                  <a:gd name="T26" fmla="*/ 49 w 280"/>
                  <a:gd name="T27" fmla="*/ 85 h 165"/>
                  <a:gd name="T28" fmla="*/ 74 w 280"/>
                  <a:gd name="T29" fmla="*/ 64 h 165"/>
                  <a:gd name="T30" fmla="*/ 108 w 280"/>
                  <a:gd name="T31" fmla="*/ 48 h 165"/>
                  <a:gd name="T32" fmla="*/ 147 w 280"/>
                  <a:gd name="T33" fmla="*/ 32 h 165"/>
                  <a:gd name="T34" fmla="*/ 186 w 280"/>
                  <a:gd name="T35" fmla="*/ 22 h 165"/>
                  <a:gd name="T36" fmla="*/ 231 w 280"/>
                  <a:gd name="T37" fmla="*/ 11 h 165"/>
                  <a:gd name="T38" fmla="*/ 280 w 280"/>
                  <a:gd name="T39" fmla="*/ 11 h 165"/>
                  <a:gd name="T40" fmla="*/ 280 w 280"/>
                  <a:gd name="T41" fmla="*/ 0 h 1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0" h="165">
                    <a:moveTo>
                      <a:pt x="280" y="0"/>
                    </a:moveTo>
                    <a:lnTo>
                      <a:pt x="231" y="6"/>
                    </a:lnTo>
                    <a:lnTo>
                      <a:pt x="182" y="11"/>
                    </a:lnTo>
                    <a:lnTo>
                      <a:pt x="137" y="22"/>
                    </a:lnTo>
                    <a:lnTo>
                      <a:pt x="98" y="38"/>
                    </a:lnTo>
                    <a:lnTo>
                      <a:pt x="64" y="59"/>
                    </a:lnTo>
                    <a:lnTo>
                      <a:pt x="35" y="85"/>
                    </a:lnTo>
                    <a:lnTo>
                      <a:pt x="15" y="106"/>
                    </a:lnTo>
                    <a:lnTo>
                      <a:pt x="5" y="138"/>
                    </a:lnTo>
                    <a:lnTo>
                      <a:pt x="0" y="165"/>
                    </a:lnTo>
                    <a:lnTo>
                      <a:pt x="15" y="165"/>
                    </a:lnTo>
                    <a:lnTo>
                      <a:pt x="15" y="138"/>
                    </a:lnTo>
                    <a:lnTo>
                      <a:pt x="30" y="112"/>
                    </a:lnTo>
                    <a:lnTo>
                      <a:pt x="49" y="85"/>
                    </a:lnTo>
                    <a:lnTo>
                      <a:pt x="74" y="64"/>
                    </a:lnTo>
                    <a:lnTo>
                      <a:pt x="108" y="48"/>
                    </a:lnTo>
                    <a:lnTo>
                      <a:pt x="147" y="32"/>
                    </a:lnTo>
                    <a:lnTo>
                      <a:pt x="186" y="22"/>
                    </a:lnTo>
                    <a:lnTo>
                      <a:pt x="231" y="11"/>
                    </a:lnTo>
                    <a:lnTo>
                      <a:pt x="280" y="11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43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6" name="Freeform 655"/>
              <p:cNvSpPr>
                <a:spLocks/>
              </p:cNvSpPr>
              <p:nvPr/>
            </p:nvSpPr>
            <p:spPr bwMode="auto">
              <a:xfrm>
                <a:off x="2535" y="2307"/>
                <a:ext cx="265" cy="154"/>
              </a:xfrm>
              <a:custGeom>
                <a:avLst/>
                <a:gdLst>
                  <a:gd name="T0" fmla="*/ 265 w 265"/>
                  <a:gd name="T1" fmla="*/ 0 h 154"/>
                  <a:gd name="T2" fmla="*/ 216 w 265"/>
                  <a:gd name="T3" fmla="*/ 0 h 154"/>
                  <a:gd name="T4" fmla="*/ 171 w 265"/>
                  <a:gd name="T5" fmla="*/ 11 h 154"/>
                  <a:gd name="T6" fmla="*/ 132 w 265"/>
                  <a:gd name="T7" fmla="*/ 21 h 154"/>
                  <a:gd name="T8" fmla="*/ 93 w 265"/>
                  <a:gd name="T9" fmla="*/ 37 h 154"/>
                  <a:gd name="T10" fmla="*/ 59 w 265"/>
                  <a:gd name="T11" fmla="*/ 53 h 154"/>
                  <a:gd name="T12" fmla="*/ 34 w 265"/>
                  <a:gd name="T13" fmla="*/ 74 h 154"/>
                  <a:gd name="T14" fmla="*/ 15 w 265"/>
                  <a:gd name="T15" fmla="*/ 101 h 154"/>
                  <a:gd name="T16" fmla="*/ 0 w 265"/>
                  <a:gd name="T17" fmla="*/ 127 h 154"/>
                  <a:gd name="T18" fmla="*/ 0 w 265"/>
                  <a:gd name="T19" fmla="*/ 154 h 154"/>
                  <a:gd name="T20" fmla="*/ 15 w 265"/>
                  <a:gd name="T21" fmla="*/ 154 h 154"/>
                  <a:gd name="T22" fmla="*/ 20 w 265"/>
                  <a:gd name="T23" fmla="*/ 127 h 154"/>
                  <a:gd name="T24" fmla="*/ 34 w 265"/>
                  <a:gd name="T25" fmla="*/ 95 h 154"/>
                  <a:gd name="T26" fmla="*/ 54 w 265"/>
                  <a:gd name="T27" fmla="*/ 74 h 154"/>
                  <a:gd name="T28" fmla="*/ 88 w 265"/>
                  <a:gd name="T29" fmla="*/ 48 h 154"/>
                  <a:gd name="T30" fmla="*/ 122 w 265"/>
                  <a:gd name="T31" fmla="*/ 32 h 154"/>
                  <a:gd name="T32" fmla="*/ 167 w 265"/>
                  <a:gd name="T33" fmla="*/ 21 h 154"/>
                  <a:gd name="T34" fmla="*/ 216 w 265"/>
                  <a:gd name="T35" fmla="*/ 11 h 154"/>
                  <a:gd name="T36" fmla="*/ 265 w 265"/>
                  <a:gd name="T37" fmla="*/ 5 h 154"/>
                  <a:gd name="T38" fmla="*/ 265 w 265"/>
                  <a:gd name="T39" fmla="*/ 0 h 1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5" h="154">
                    <a:moveTo>
                      <a:pt x="265" y="0"/>
                    </a:moveTo>
                    <a:lnTo>
                      <a:pt x="216" y="0"/>
                    </a:lnTo>
                    <a:lnTo>
                      <a:pt x="171" y="11"/>
                    </a:lnTo>
                    <a:lnTo>
                      <a:pt x="132" y="21"/>
                    </a:lnTo>
                    <a:lnTo>
                      <a:pt x="93" y="37"/>
                    </a:lnTo>
                    <a:lnTo>
                      <a:pt x="59" y="53"/>
                    </a:lnTo>
                    <a:lnTo>
                      <a:pt x="34" y="74"/>
                    </a:lnTo>
                    <a:lnTo>
                      <a:pt x="15" y="101"/>
                    </a:lnTo>
                    <a:lnTo>
                      <a:pt x="0" y="127"/>
                    </a:lnTo>
                    <a:lnTo>
                      <a:pt x="0" y="154"/>
                    </a:lnTo>
                    <a:lnTo>
                      <a:pt x="15" y="154"/>
                    </a:lnTo>
                    <a:lnTo>
                      <a:pt x="20" y="127"/>
                    </a:lnTo>
                    <a:lnTo>
                      <a:pt x="34" y="95"/>
                    </a:lnTo>
                    <a:lnTo>
                      <a:pt x="54" y="74"/>
                    </a:lnTo>
                    <a:lnTo>
                      <a:pt x="88" y="48"/>
                    </a:lnTo>
                    <a:lnTo>
                      <a:pt x="122" y="32"/>
                    </a:lnTo>
                    <a:lnTo>
                      <a:pt x="167" y="21"/>
                    </a:lnTo>
                    <a:lnTo>
                      <a:pt x="216" y="11"/>
                    </a:lnTo>
                    <a:lnTo>
                      <a:pt x="265" y="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3B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7" name="Freeform 656"/>
              <p:cNvSpPr>
                <a:spLocks/>
              </p:cNvSpPr>
              <p:nvPr/>
            </p:nvSpPr>
            <p:spPr bwMode="auto">
              <a:xfrm>
                <a:off x="2550" y="2312"/>
                <a:ext cx="250" cy="149"/>
              </a:xfrm>
              <a:custGeom>
                <a:avLst/>
                <a:gdLst>
                  <a:gd name="T0" fmla="*/ 250 w 250"/>
                  <a:gd name="T1" fmla="*/ 0 h 149"/>
                  <a:gd name="T2" fmla="*/ 201 w 250"/>
                  <a:gd name="T3" fmla="*/ 6 h 149"/>
                  <a:gd name="T4" fmla="*/ 152 w 250"/>
                  <a:gd name="T5" fmla="*/ 16 h 149"/>
                  <a:gd name="T6" fmla="*/ 107 w 250"/>
                  <a:gd name="T7" fmla="*/ 27 h 149"/>
                  <a:gd name="T8" fmla="*/ 73 w 250"/>
                  <a:gd name="T9" fmla="*/ 43 h 149"/>
                  <a:gd name="T10" fmla="*/ 39 w 250"/>
                  <a:gd name="T11" fmla="*/ 69 h 149"/>
                  <a:gd name="T12" fmla="*/ 19 w 250"/>
                  <a:gd name="T13" fmla="*/ 90 h 149"/>
                  <a:gd name="T14" fmla="*/ 5 w 250"/>
                  <a:gd name="T15" fmla="*/ 122 h 149"/>
                  <a:gd name="T16" fmla="*/ 0 w 250"/>
                  <a:gd name="T17" fmla="*/ 149 h 149"/>
                  <a:gd name="T18" fmla="*/ 14 w 250"/>
                  <a:gd name="T19" fmla="*/ 149 h 149"/>
                  <a:gd name="T20" fmla="*/ 19 w 250"/>
                  <a:gd name="T21" fmla="*/ 122 h 149"/>
                  <a:gd name="T22" fmla="*/ 29 w 250"/>
                  <a:gd name="T23" fmla="*/ 96 h 149"/>
                  <a:gd name="T24" fmla="*/ 54 w 250"/>
                  <a:gd name="T25" fmla="*/ 75 h 149"/>
                  <a:gd name="T26" fmla="*/ 83 w 250"/>
                  <a:gd name="T27" fmla="*/ 53 h 149"/>
                  <a:gd name="T28" fmla="*/ 117 w 250"/>
                  <a:gd name="T29" fmla="*/ 32 h 149"/>
                  <a:gd name="T30" fmla="*/ 156 w 250"/>
                  <a:gd name="T31" fmla="*/ 22 h 149"/>
                  <a:gd name="T32" fmla="*/ 201 w 250"/>
                  <a:gd name="T33" fmla="*/ 16 h 149"/>
                  <a:gd name="T34" fmla="*/ 250 w 250"/>
                  <a:gd name="T35" fmla="*/ 11 h 149"/>
                  <a:gd name="T36" fmla="*/ 250 w 250"/>
                  <a:gd name="T37" fmla="*/ 0 h 1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0" h="149">
                    <a:moveTo>
                      <a:pt x="250" y="0"/>
                    </a:moveTo>
                    <a:lnTo>
                      <a:pt x="201" y="6"/>
                    </a:lnTo>
                    <a:lnTo>
                      <a:pt x="152" y="16"/>
                    </a:lnTo>
                    <a:lnTo>
                      <a:pt x="107" y="27"/>
                    </a:lnTo>
                    <a:lnTo>
                      <a:pt x="73" y="43"/>
                    </a:lnTo>
                    <a:lnTo>
                      <a:pt x="39" y="69"/>
                    </a:lnTo>
                    <a:lnTo>
                      <a:pt x="19" y="90"/>
                    </a:lnTo>
                    <a:lnTo>
                      <a:pt x="5" y="122"/>
                    </a:lnTo>
                    <a:lnTo>
                      <a:pt x="0" y="149"/>
                    </a:lnTo>
                    <a:lnTo>
                      <a:pt x="14" y="149"/>
                    </a:lnTo>
                    <a:lnTo>
                      <a:pt x="19" y="122"/>
                    </a:lnTo>
                    <a:lnTo>
                      <a:pt x="29" y="96"/>
                    </a:lnTo>
                    <a:lnTo>
                      <a:pt x="54" y="75"/>
                    </a:lnTo>
                    <a:lnTo>
                      <a:pt x="83" y="53"/>
                    </a:lnTo>
                    <a:lnTo>
                      <a:pt x="117" y="32"/>
                    </a:lnTo>
                    <a:lnTo>
                      <a:pt x="156" y="22"/>
                    </a:lnTo>
                    <a:lnTo>
                      <a:pt x="201" y="16"/>
                    </a:lnTo>
                    <a:lnTo>
                      <a:pt x="250" y="11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344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8" name="Freeform 657"/>
              <p:cNvSpPr>
                <a:spLocks/>
              </p:cNvSpPr>
              <p:nvPr/>
            </p:nvSpPr>
            <p:spPr bwMode="auto">
              <a:xfrm>
                <a:off x="2564" y="2323"/>
                <a:ext cx="236" cy="138"/>
              </a:xfrm>
              <a:custGeom>
                <a:avLst/>
                <a:gdLst>
                  <a:gd name="T0" fmla="*/ 236 w 236"/>
                  <a:gd name="T1" fmla="*/ 0 h 138"/>
                  <a:gd name="T2" fmla="*/ 187 w 236"/>
                  <a:gd name="T3" fmla="*/ 5 h 138"/>
                  <a:gd name="T4" fmla="*/ 142 w 236"/>
                  <a:gd name="T5" fmla="*/ 11 h 138"/>
                  <a:gd name="T6" fmla="*/ 103 w 236"/>
                  <a:gd name="T7" fmla="*/ 21 h 138"/>
                  <a:gd name="T8" fmla="*/ 69 w 236"/>
                  <a:gd name="T9" fmla="*/ 42 h 138"/>
                  <a:gd name="T10" fmla="*/ 40 w 236"/>
                  <a:gd name="T11" fmla="*/ 64 h 138"/>
                  <a:gd name="T12" fmla="*/ 15 w 236"/>
                  <a:gd name="T13" fmla="*/ 85 h 138"/>
                  <a:gd name="T14" fmla="*/ 5 w 236"/>
                  <a:gd name="T15" fmla="*/ 111 h 138"/>
                  <a:gd name="T16" fmla="*/ 0 w 236"/>
                  <a:gd name="T17" fmla="*/ 138 h 138"/>
                  <a:gd name="T18" fmla="*/ 15 w 236"/>
                  <a:gd name="T19" fmla="*/ 138 h 138"/>
                  <a:gd name="T20" fmla="*/ 20 w 236"/>
                  <a:gd name="T21" fmla="*/ 111 h 138"/>
                  <a:gd name="T22" fmla="*/ 30 w 236"/>
                  <a:gd name="T23" fmla="*/ 90 h 138"/>
                  <a:gd name="T24" fmla="*/ 49 w 236"/>
                  <a:gd name="T25" fmla="*/ 64 h 138"/>
                  <a:gd name="T26" fmla="*/ 79 w 236"/>
                  <a:gd name="T27" fmla="*/ 48 h 138"/>
                  <a:gd name="T28" fmla="*/ 113 w 236"/>
                  <a:gd name="T29" fmla="*/ 32 h 138"/>
                  <a:gd name="T30" fmla="*/ 152 w 236"/>
                  <a:gd name="T31" fmla="*/ 21 h 138"/>
                  <a:gd name="T32" fmla="*/ 191 w 236"/>
                  <a:gd name="T33" fmla="*/ 11 h 138"/>
                  <a:gd name="T34" fmla="*/ 236 w 236"/>
                  <a:gd name="T35" fmla="*/ 11 h 138"/>
                  <a:gd name="T36" fmla="*/ 236 w 236"/>
                  <a:gd name="T37" fmla="*/ 0 h 1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6" h="138">
                    <a:moveTo>
                      <a:pt x="236" y="0"/>
                    </a:moveTo>
                    <a:lnTo>
                      <a:pt x="187" y="5"/>
                    </a:lnTo>
                    <a:lnTo>
                      <a:pt x="142" y="11"/>
                    </a:lnTo>
                    <a:lnTo>
                      <a:pt x="103" y="21"/>
                    </a:lnTo>
                    <a:lnTo>
                      <a:pt x="69" y="42"/>
                    </a:lnTo>
                    <a:lnTo>
                      <a:pt x="40" y="64"/>
                    </a:lnTo>
                    <a:lnTo>
                      <a:pt x="15" y="85"/>
                    </a:lnTo>
                    <a:lnTo>
                      <a:pt x="5" y="111"/>
                    </a:lnTo>
                    <a:lnTo>
                      <a:pt x="0" y="138"/>
                    </a:lnTo>
                    <a:lnTo>
                      <a:pt x="15" y="138"/>
                    </a:lnTo>
                    <a:lnTo>
                      <a:pt x="20" y="111"/>
                    </a:lnTo>
                    <a:lnTo>
                      <a:pt x="30" y="90"/>
                    </a:lnTo>
                    <a:lnTo>
                      <a:pt x="49" y="64"/>
                    </a:lnTo>
                    <a:lnTo>
                      <a:pt x="79" y="48"/>
                    </a:lnTo>
                    <a:lnTo>
                      <a:pt x="113" y="32"/>
                    </a:lnTo>
                    <a:lnTo>
                      <a:pt x="152" y="21"/>
                    </a:lnTo>
                    <a:lnTo>
                      <a:pt x="191" y="11"/>
                    </a:lnTo>
                    <a:lnTo>
                      <a:pt x="236" y="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2E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9" name="Freeform 658"/>
              <p:cNvSpPr>
                <a:spLocks/>
              </p:cNvSpPr>
              <p:nvPr/>
            </p:nvSpPr>
            <p:spPr bwMode="auto">
              <a:xfrm>
                <a:off x="2579" y="2334"/>
                <a:ext cx="221" cy="127"/>
              </a:xfrm>
              <a:custGeom>
                <a:avLst/>
                <a:gdLst>
                  <a:gd name="T0" fmla="*/ 221 w 221"/>
                  <a:gd name="T1" fmla="*/ 0 h 127"/>
                  <a:gd name="T2" fmla="*/ 176 w 221"/>
                  <a:gd name="T3" fmla="*/ 0 h 127"/>
                  <a:gd name="T4" fmla="*/ 137 w 221"/>
                  <a:gd name="T5" fmla="*/ 10 h 127"/>
                  <a:gd name="T6" fmla="*/ 98 w 221"/>
                  <a:gd name="T7" fmla="*/ 21 h 127"/>
                  <a:gd name="T8" fmla="*/ 64 w 221"/>
                  <a:gd name="T9" fmla="*/ 37 h 127"/>
                  <a:gd name="T10" fmla="*/ 34 w 221"/>
                  <a:gd name="T11" fmla="*/ 53 h 127"/>
                  <a:gd name="T12" fmla="*/ 15 w 221"/>
                  <a:gd name="T13" fmla="*/ 79 h 127"/>
                  <a:gd name="T14" fmla="*/ 5 w 221"/>
                  <a:gd name="T15" fmla="*/ 100 h 127"/>
                  <a:gd name="T16" fmla="*/ 0 w 221"/>
                  <a:gd name="T17" fmla="*/ 127 h 127"/>
                  <a:gd name="T18" fmla="*/ 15 w 221"/>
                  <a:gd name="T19" fmla="*/ 127 h 127"/>
                  <a:gd name="T20" fmla="*/ 15 w 221"/>
                  <a:gd name="T21" fmla="*/ 100 h 127"/>
                  <a:gd name="T22" fmla="*/ 29 w 221"/>
                  <a:gd name="T23" fmla="*/ 79 h 127"/>
                  <a:gd name="T24" fmla="*/ 49 w 221"/>
                  <a:gd name="T25" fmla="*/ 58 h 127"/>
                  <a:gd name="T26" fmla="*/ 74 w 221"/>
                  <a:gd name="T27" fmla="*/ 42 h 127"/>
                  <a:gd name="T28" fmla="*/ 103 w 221"/>
                  <a:gd name="T29" fmla="*/ 26 h 127"/>
                  <a:gd name="T30" fmla="*/ 142 w 221"/>
                  <a:gd name="T31" fmla="*/ 15 h 127"/>
                  <a:gd name="T32" fmla="*/ 181 w 221"/>
                  <a:gd name="T33" fmla="*/ 10 h 127"/>
                  <a:gd name="T34" fmla="*/ 221 w 221"/>
                  <a:gd name="T35" fmla="*/ 5 h 127"/>
                  <a:gd name="T36" fmla="*/ 221 w 221"/>
                  <a:gd name="T37" fmla="*/ 0 h 1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1" h="127">
                    <a:moveTo>
                      <a:pt x="221" y="0"/>
                    </a:moveTo>
                    <a:lnTo>
                      <a:pt x="176" y="0"/>
                    </a:lnTo>
                    <a:lnTo>
                      <a:pt x="137" y="10"/>
                    </a:lnTo>
                    <a:lnTo>
                      <a:pt x="98" y="21"/>
                    </a:lnTo>
                    <a:lnTo>
                      <a:pt x="64" y="37"/>
                    </a:lnTo>
                    <a:lnTo>
                      <a:pt x="34" y="53"/>
                    </a:lnTo>
                    <a:lnTo>
                      <a:pt x="15" y="79"/>
                    </a:lnTo>
                    <a:lnTo>
                      <a:pt x="5" y="100"/>
                    </a:lnTo>
                    <a:lnTo>
                      <a:pt x="0" y="127"/>
                    </a:lnTo>
                    <a:lnTo>
                      <a:pt x="15" y="127"/>
                    </a:lnTo>
                    <a:lnTo>
                      <a:pt x="15" y="100"/>
                    </a:lnTo>
                    <a:lnTo>
                      <a:pt x="29" y="79"/>
                    </a:lnTo>
                    <a:lnTo>
                      <a:pt x="49" y="58"/>
                    </a:lnTo>
                    <a:lnTo>
                      <a:pt x="74" y="42"/>
                    </a:lnTo>
                    <a:lnTo>
                      <a:pt x="103" y="26"/>
                    </a:lnTo>
                    <a:lnTo>
                      <a:pt x="142" y="15"/>
                    </a:lnTo>
                    <a:lnTo>
                      <a:pt x="181" y="10"/>
                    </a:lnTo>
                    <a:lnTo>
                      <a:pt x="221" y="5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28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0" name="Freeform 659"/>
              <p:cNvSpPr>
                <a:spLocks/>
              </p:cNvSpPr>
              <p:nvPr/>
            </p:nvSpPr>
            <p:spPr bwMode="auto">
              <a:xfrm>
                <a:off x="2594" y="2339"/>
                <a:ext cx="206" cy="122"/>
              </a:xfrm>
              <a:custGeom>
                <a:avLst/>
                <a:gdLst>
                  <a:gd name="T0" fmla="*/ 206 w 206"/>
                  <a:gd name="T1" fmla="*/ 0 h 122"/>
                  <a:gd name="T2" fmla="*/ 166 w 206"/>
                  <a:gd name="T3" fmla="*/ 5 h 122"/>
                  <a:gd name="T4" fmla="*/ 127 w 206"/>
                  <a:gd name="T5" fmla="*/ 10 h 122"/>
                  <a:gd name="T6" fmla="*/ 88 w 206"/>
                  <a:gd name="T7" fmla="*/ 21 h 122"/>
                  <a:gd name="T8" fmla="*/ 59 w 206"/>
                  <a:gd name="T9" fmla="*/ 37 h 122"/>
                  <a:gd name="T10" fmla="*/ 34 w 206"/>
                  <a:gd name="T11" fmla="*/ 53 h 122"/>
                  <a:gd name="T12" fmla="*/ 14 w 206"/>
                  <a:gd name="T13" fmla="*/ 74 h 122"/>
                  <a:gd name="T14" fmla="*/ 0 w 206"/>
                  <a:gd name="T15" fmla="*/ 95 h 122"/>
                  <a:gd name="T16" fmla="*/ 0 w 206"/>
                  <a:gd name="T17" fmla="*/ 122 h 122"/>
                  <a:gd name="T18" fmla="*/ 14 w 206"/>
                  <a:gd name="T19" fmla="*/ 122 h 122"/>
                  <a:gd name="T20" fmla="*/ 19 w 206"/>
                  <a:gd name="T21" fmla="*/ 95 h 122"/>
                  <a:gd name="T22" fmla="*/ 34 w 206"/>
                  <a:gd name="T23" fmla="*/ 74 h 122"/>
                  <a:gd name="T24" fmla="*/ 54 w 206"/>
                  <a:gd name="T25" fmla="*/ 53 h 122"/>
                  <a:gd name="T26" fmla="*/ 83 w 206"/>
                  <a:gd name="T27" fmla="*/ 32 h 122"/>
                  <a:gd name="T28" fmla="*/ 122 w 206"/>
                  <a:gd name="T29" fmla="*/ 21 h 122"/>
                  <a:gd name="T30" fmla="*/ 161 w 206"/>
                  <a:gd name="T31" fmla="*/ 10 h 122"/>
                  <a:gd name="T32" fmla="*/ 206 w 206"/>
                  <a:gd name="T33" fmla="*/ 10 h 122"/>
                  <a:gd name="T34" fmla="*/ 206 w 206"/>
                  <a:gd name="T35" fmla="*/ 0 h 1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6" h="122">
                    <a:moveTo>
                      <a:pt x="206" y="0"/>
                    </a:moveTo>
                    <a:lnTo>
                      <a:pt x="166" y="5"/>
                    </a:lnTo>
                    <a:lnTo>
                      <a:pt x="127" y="10"/>
                    </a:lnTo>
                    <a:lnTo>
                      <a:pt x="88" y="21"/>
                    </a:lnTo>
                    <a:lnTo>
                      <a:pt x="59" y="37"/>
                    </a:lnTo>
                    <a:lnTo>
                      <a:pt x="34" y="53"/>
                    </a:lnTo>
                    <a:lnTo>
                      <a:pt x="14" y="74"/>
                    </a:lnTo>
                    <a:lnTo>
                      <a:pt x="0" y="95"/>
                    </a:lnTo>
                    <a:lnTo>
                      <a:pt x="0" y="122"/>
                    </a:lnTo>
                    <a:lnTo>
                      <a:pt x="14" y="122"/>
                    </a:lnTo>
                    <a:lnTo>
                      <a:pt x="19" y="95"/>
                    </a:lnTo>
                    <a:lnTo>
                      <a:pt x="34" y="74"/>
                    </a:lnTo>
                    <a:lnTo>
                      <a:pt x="54" y="53"/>
                    </a:lnTo>
                    <a:lnTo>
                      <a:pt x="83" y="32"/>
                    </a:lnTo>
                    <a:lnTo>
                      <a:pt x="122" y="21"/>
                    </a:lnTo>
                    <a:lnTo>
                      <a:pt x="161" y="10"/>
                    </a:lnTo>
                    <a:lnTo>
                      <a:pt x="206" y="1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22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1" name="Freeform 660"/>
              <p:cNvSpPr>
                <a:spLocks/>
              </p:cNvSpPr>
              <p:nvPr/>
            </p:nvSpPr>
            <p:spPr bwMode="auto">
              <a:xfrm>
                <a:off x="2608" y="2349"/>
                <a:ext cx="192" cy="112"/>
              </a:xfrm>
              <a:custGeom>
                <a:avLst/>
                <a:gdLst>
                  <a:gd name="T0" fmla="*/ 192 w 192"/>
                  <a:gd name="T1" fmla="*/ 0 h 112"/>
                  <a:gd name="T2" fmla="*/ 147 w 192"/>
                  <a:gd name="T3" fmla="*/ 0 h 112"/>
                  <a:gd name="T4" fmla="*/ 108 w 192"/>
                  <a:gd name="T5" fmla="*/ 11 h 112"/>
                  <a:gd name="T6" fmla="*/ 69 w 192"/>
                  <a:gd name="T7" fmla="*/ 22 h 112"/>
                  <a:gd name="T8" fmla="*/ 40 w 192"/>
                  <a:gd name="T9" fmla="*/ 43 h 112"/>
                  <a:gd name="T10" fmla="*/ 20 w 192"/>
                  <a:gd name="T11" fmla="*/ 64 h 112"/>
                  <a:gd name="T12" fmla="*/ 5 w 192"/>
                  <a:gd name="T13" fmla="*/ 85 h 112"/>
                  <a:gd name="T14" fmla="*/ 0 w 192"/>
                  <a:gd name="T15" fmla="*/ 112 h 112"/>
                  <a:gd name="T16" fmla="*/ 15 w 192"/>
                  <a:gd name="T17" fmla="*/ 112 h 112"/>
                  <a:gd name="T18" fmla="*/ 20 w 192"/>
                  <a:gd name="T19" fmla="*/ 91 h 112"/>
                  <a:gd name="T20" fmla="*/ 30 w 192"/>
                  <a:gd name="T21" fmla="*/ 64 h 112"/>
                  <a:gd name="T22" fmla="*/ 54 w 192"/>
                  <a:gd name="T23" fmla="*/ 48 h 112"/>
                  <a:gd name="T24" fmla="*/ 79 w 192"/>
                  <a:gd name="T25" fmla="*/ 32 h 112"/>
                  <a:gd name="T26" fmla="*/ 113 w 192"/>
                  <a:gd name="T27" fmla="*/ 16 h 112"/>
                  <a:gd name="T28" fmla="*/ 152 w 192"/>
                  <a:gd name="T29" fmla="*/ 11 h 112"/>
                  <a:gd name="T30" fmla="*/ 192 w 192"/>
                  <a:gd name="T31" fmla="*/ 11 h 112"/>
                  <a:gd name="T32" fmla="*/ 192 w 192"/>
                  <a:gd name="T33" fmla="*/ 0 h 1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2" h="112">
                    <a:moveTo>
                      <a:pt x="192" y="0"/>
                    </a:moveTo>
                    <a:lnTo>
                      <a:pt x="147" y="0"/>
                    </a:lnTo>
                    <a:lnTo>
                      <a:pt x="108" y="11"/>
                    </a:lnTo>
                    <a:lnTo>
                      <a:pt x="69" y="22"/>
                    </a:lnTo>
                    <a:lnTo>
                      <a:pt x="40" y="43"/>
                    </a:lnTo>
                    <a:lnTo>
                      <a:pt x="20" y="64"/>
                    </a:lnTo>
                    <a:lnTo>
                      <a:pt x="5" y="85"/>
                    </a:lnTo>
                    <a:lnTo>
                      <a:pt x="0" y="112"/>
                    </a:lnTo>
                    <a:lnTo>
                      <a:pt x="15" y="112"/>
                    </a:lnTo>
                    <a:lnTo>
                      <a:pt x="20" y="91"/>
                    </a:lnTo>
                    <a:lnTo>
                      <a:pt x="30" y="64"/>
                    </a:lnTo>
                    <a:lnTo>
                      <a:pt x="54" y="48"/>
                    </a:lnTo>
                    <a:lnTo>
                      <a:pt x="79" y="32"/>
                    </a:lnTo>
                    <a:lnTo>
                      <a:pt x="113" y="16"/>
                    </a:lnTo>
                    <a:lnTo>
                      <a:pt x="152" y="11"/>
                    </a:lnTo>
                    <a:lnTo>
                      <a:pt x="192" y="11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1D2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2" name="Freeform 661"/>
              <p:cNvSpPr>
                <a:spLocks/>
              </p:cNvSpPr>
              <p:nvPr/>
            </p:nvSpPr>
            <p:spPr bwMode="auto">
              <a:xfrm>
                <a:off x="2623" y="2360"/>
                <a:ext cx="177" cy="101"/>
              </a:xfrm>
              <a:custGeom>
                <a:avLst/>
                <a:gdLst>
                  <a:gd name="T0" fmla="*/ 177 w 177"/>
                  <a:gd name="T1" fmla="*/ 0 h 101"/>
                  <a:gd name="T2" fmla="*/ 137 w 177"/>
                  <a:gd name="T3" fmla="*/ 0 h 101"/>
                  <a:gd name="T4" fmla="*/ 98 w 177"/>
                  <a:gd name="T5" fmla="*/ 5 h 101"/>
                  <a:gd name="T6" fmla="*/ 64 w 177"/>
                  <a:gd name="T7" fmla="*/ 21 h 101"/>
                  <a:gd name="T8" fmla="*/ 39 w 177"/>
                  <a:gd name="T9" fmla="*/ 37 h 101"/>
                  <a:gd name="T10" fmla="*/ 15 w 177"/>
                  <a:gd name="T11" fmla="*/ 53 h 101"/>
                  <a:gd name="T12" fmla="*/ 5 w 177"/>
                  <a:gd name="T13" fmla="*/ 80 h 101"/>
                  <a:gd name="T14" fmla="*/ 0 w 177"/>
                  <a:gd name="T15" fmla="*/ 101 h 101"/>
                  <a:gd name="T16" fmla="*/ 15 w 177"/>
                  <a:gd name="T17" fmla="*/ 101 h 101"/>
                  <a:gd name="T18" fmla="*/ 20 w 177"/>
                  <a:gd name="T19" fmla="*/ 80 h 101"/>
                  <a:gd name="T20" fmla="*/ 30 w 177"/>
                  <a:gd name="T21" fmla="*/ 58 h 101"/>
                  <a:gd name="T22" fmla="*/ 49 w 177"/>
                  <a:gd name="T23" fmla="*/ 42 h 101"/>
                  <a:gd name="T24" fmla="*/ 74 w 177"/>
                  <a:gd name="T25" fmla="*/ 27 h 101"/>
                  <a:gd name="T26" fmla="*/ 103 w 177"/>
                  <a:gd name="T27" fmla="*/ 16 h 101"/>
                  <a:gd name="T28" fmla="*/ 137 w 177"/>
                  <a:gd name="T29" fmla="*/ 11 h 101"/>
                  <a:gd name="T30" fmla="*/ 177 w 177"/>
                  <a:gd name="T31" fmla="*/ 5 h 101"/>
                  <a:gd name="T32" fmla="*/ 177 w 177"/>
                  <a:gd name="T33" fmla="*/ 0 h 1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7" h="101">
                    <a:moveTo>
                      <a:pt x="177" y="0"/>
                    </a:moveTo>
                    <a:lnTo>
                      <a:pt x="137" y="0"/>
                    </a:lnTo>
                    <a:lnTo>
                      <a:pt x="98" y="5"/>
                    </a:lnTo>
                    <a:lnTo>
                      <a:pt x="64" y="21"/>
                    </a:lnTo>
                    <a:lnTo>
                      <a:pt x="39" y="37"/>
                    </a:lnTo>
                    <a:lnTo>
                      <a:pt x="15" y="53"/>
                    </a:lnTo>
                    <a:lnTo>
                      <a:pt x="5" y="80"/>
                    </a:lnTo>
                    <a:lnTo>
                      <a:pt x="0" y="101"/>
                    </a:lnTo>
                    <a:lnTo>
                      <a:pt x="15" y="101"/>
                    </a:lnTo>
                    <a:lnTo>
                      <a:pt x="20" y="80"/>
                    </a:lnTo>
                    <a:lnTo>
                      <a:pt x="30" y="58"/>
                    </a:lnTo>
                    <a:lnTo>
                      <a:pt x="49" y="42"/>
                    </a:lnTo>
                    <a:lnTo>
                      <a:pt x="74" y="27"/>
                    </a:lnTo>
                    <a:lnTo>
                      <a:pt x="103" y="16"/>
                    </a:lnTo>
                    <a:lnTo>
                      <a:pt x="137" y="11"/>
                    </a:lnTo>
                    <a:lnTo>
                      <a:pt x="177" y="5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19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3" name="Freeform 662"/>
              <p:cNvSpPr>
                <a:spLocks/>
              </p:cNvSpPr>
              <p:nvPr/>
            </p:nvSpPr>
            <p:spPr bwMode="auto">
              <a:xfrm>
                <a:off x="2638" y="2365"/>
                <a:ext cx="162" cy="96"/>
              </a:xfrm>
              <a:custGeom>
                <a:avLst/>
                <a:gdLst>
                  <a:gd name="T0" fmla="*/ 162 w 162"/>
                  <a:gd name="T1" fmla="*/ 0 h 96"/>
                  <a:gd name="T2" fmla="*/ 122 w 162"/>
                  <a:gd name="T3" fmla="*/ 6 h 96"/>
                  <a:gd name="T4" fmla="*/ 88 w 162"/>
                  <a:gd name="T5" fmla="*/ 11 h 96"/>
                  <a:gd name="T6" fmla="*/ 59 w 162"/>
                  <a:gd name="T7" fmla="*/ 22 h 96"/>
                  <a:gd name="T8" fmla="*/ 34 w 162"/>
                  <a:gd name="T9" fmla="*/ 37 h 96"/>
                  <a:gd name="T10" fmla="*/ 15 w 162"/>
                  <a:gd name="T11" fmla="*/ 53 h 96"/>
                  <a:gd name="T12" fmla="*/ 5 w 162"/>
                  <a:gd name="T13" fmla="*/ 75 h 96"/>
                  <a:gd name="T14" fmla="*/ 0 w 162"/>
                  <a:gd name="T15" fmla="*/ 96 h 96"/>
                  <a:gd name="T16" fmla="*/ 15 w 162"/>
                  <a:gd name="T17" fmla="*/ 96 h 96"/>
                  <a:gd name="T18" fmla="*/ 15 w 162"/>
                  <a:gd name="T19" fmla="*/ 75 h 96"/>
                  <a:gd name="T20" fmla="*/ 29 w 162"/>
                  <a:gd name="T21" fmla="*/ 59 h 96"/>
                  <a:gd name="T22" fmla="*/ 44 w 162"/>
                  <a:gd name="T23" fmla="*/ 43 h 96"/>
                  <a:gd name="T24" fmla="*/ 68 w 162"/>
                  <a:gd name="T25" fmla="*/ 27 h 96"/>
                  <a:gd name="T26" fmla="*/ 98 w 162"/>
                  <a:gd name="T27" fmla="*/ 16 h 96"/>
                  <a:gd name="T28" fmla="*/ 127 w 162"/>
                  <a:gd name="T29" fmla="*/ 11 h 96"/>
                  <a:gd name="T30" fmla="*/ 162 w 162"/>
                  <a:gd name="T31" fmla="*/ 11 h 96"/>
                  <a:gd name="T32" fmla="*/ 162 w 162"/>
                  <a:gd name="T33" fmla="*/ 0 h 9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96">
                    <a:moveTo>
                      <a:pt x="162" y="0"/>
                    </a:moveTo>
                    <a:lnTo>
                      <a:pt x="122" y="6"/>
                    </a:lnTo>
                    <a:lnTo>
                      <a:pt x="88" y="11"/>
                    </a:lnTo>
                    <a:lnTo>
                      <a:pt x="59" y="22"/>
                    </a:lnTo>
                    <a:lnTo>
                      <a:pt x="34" y="37"/>
                    </a:lnTo>
                    <a:lnTo>
                      <a:pt x="15" y="53"/>
                    </a:lnTo>
                    <a:lnTo>
                      <a:pt x="5" y="75"/>
                    </a:lnTo>
                    <a:lnTo>
                      <a:pt x="0" y="96"/>
                    </a:lnTo>
                    <a:lnTo>
                      <a:pt x="15" y="96"/>
                    </a:lnTo>
                    <a:lnTo>
                      <a:pt x="15" y="75"/>
                    </a:lnTo>
                    <a:lnTo>
                      <a:pt x="29" y="59"/>
                    </a:lnTo>
                    <a:lnTo>
                      <a:pt x="44" y="43"/>
                    </a:lnTo>
                    <a:lnTo>
                      <a:pt x="68" y="27"/>
                    </a:lnTo>
                    <a:lnTo>
                      <a:pt x="98" y="16"/>
                    </a:lnTo>
                    <a:lnTo>
                      <a:pt x="127" y="11"/>
                    </a:lnTo>
                    <a:lnTo>
                      <a:pt x="162" y="1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14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4" name="Freeform 663"/>
              <p:cNvSpPr>
                <a:spLocks/>
              </p:cNvSpPr>
              <p:nvPr/>
            </p:nvSpPr>
            <p:spPr bwMode="auto">
              <a:xfrm>
                <a:off x="2653" y="2376"/>
                <a:ext cx="147" cy="85"/>
              </a:xfrm>
              <a:custGeom>
                <a:avLst/>
                <a:gdLst>
                  <a:gd name="T0" fmla="*/ 147 w 147"/>
                  <a:gd name="T1" fmla="*/ 0 h 85"/>
                  <a:gd name="T2" fmla="*/ 112 w 147"/>
                  <a:gd name="T3" fmla="*/ 0 h 85"/>
                  <a:gd name="T4" fmla="*/ 83 w 147"/>
                  <a:gd name="T5" fmla="*/ 5 h 85"/>
                  <a:gd name="T6" fmla="*/ 53 w 147"/>
                  <a:gd name="T7" fmla="*/ 16 h 85"/>
                  <a:gd name="T8" fmla="*/ 29 w 147"/>
                  <a:gd name="T9" fmla="*/ 32 h 85"/>
                  <a:gd name="T10" fmla="*/ 14 w 147"/>
                  <a:gd name="T11" fmla="*/ 48 h 85"/>
                  <a:gd name="T12" fmla="*/ 0 w 147"/>
                  <a:gd name="T13" fmla="*/ 64 h 85"/>
                  <a:gd name="T14" fmla="*/ 0 w 147"/>
                  <a:gd name="T15" fmla="*/ 85 h 85"/>
                  <a:gd name="T16" fmla="*/ 14 w 147"/>
                  <a:gd name="T17" fmla="*/ 85 h 85"/>
                  <a:gd name="T18" fmla="*/ 19 w 147"/>
                  <a:gd name="T19" fmla="*/ 64 h 85"/>
                  <a:gd name="T20" fmla="*/ 29 w 147"/>
                  <a:gd name="T21" fmla="*/ 48 h 85"/>
                  <a:gd name="T22" fmla="*/ 53 w 147"/>
                  <a:gd name="T23" fmla="*/ 32 h 85"/>
                  <a:gd name="T24" fmla="*/ 78 w 147"/>
                  <a:gd name="T25" fmla="*/ 16 h 85"/>
                  <a:gd name="T26" fmla="*/ 112 w 147"/>
                  <a:gd name="T27" fmla="*/ 11 h 85"/>
                  <a:gd name="T28" fmla="*/ 147 w 147"/>
                  <a:gd name="T29" fmla="*/ 5 h 85"/>
                  <a:gd name="T30" fmla="*/ 147 w 147"/>
                  <a:gd name="T31" fmla="*/ 0 h 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85">
                    <a:moveTo>
                      <a:pt x="147" y="0"/>
                    </a:moveTo>
                    <a:lnTo>
                      <a:pt x="112" y="0"/>
                    </a:lnTo>
                    <a:lnTo>
                      <a:pt x="83" y="5"/>
                    </a:lnTo>
                    <a:lnTo>
                      <a:pt x="53" y="16"/>
                    </a:lnTo>
                    <a:lnTo>
                      <a:pt x="29" y="32"/>
                    </a:lnTo>
                    <a:lnTo>
                      <a:pt x="14" y="48"/>
                    </a:lnTo>
                    <a:lnTo>
                      <a:pt x="0" y="64"/>
                    </a:lnTo>
                    <a:lnTo>
                      <a:pt x="0" y="85"/>
                    </a:lnTo>
                    <a:lnTo>
                      <a:pt x="14" y="85"/>
                    </a:lnTo>
                    <a:lnTo>
                      <a:pt x="19" y="64"/>
                    </a:lnTo>
                    <a:lnTo>
                      <a:pt x="29" y="48"/>
                    </a:lnTo>
                    <a:lnTo>
                      <a:pt x="53" y="32"/>
                    </a:lnTo>
                    <a:lnTo>
                      <a:pt x="78" y="16"/>
                    </a:lnTo>
                    <a:lnTo>
                      <a:pt x="112" y="11"/>
                    </a:lnTo>
                    <a:lnTo>
                      <a:pt x="147" y="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101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5" name="Freeform 664"/>
              <p:cNvSpPr>
                <a:spLocks/>
              </p:cNvSpPr>
              <p:nvPr/>
            </p:nvSpPr>
            <p:spPr bwMode="auto">
              <a:xfrm>
                <a:off x="2667" y="2381"/>
                <a:ext cx="133" cy="80"/>
              </a:xfrm>
              <a:custGeom>
                <a:avLst/>
                <a:gdLst>
                  <a:gd name="T0" fmla="*/ 133 w 133"/>
                  <a:gd name="T1" fmla="*/ 0 h 80"/>
                  <a:gd name="T2" fmla="*/ 98 w 133"/>
                  <a:gd name="T3" fmla="*/ 6 h 80"/>
                  <a:gd name="T4" fmla="*/ 64 w 133"/>
                  <a:gd name="T5" fmla="*/ 11 h 80"/>
                  <a:gd name="T6" fmla="*/ 39 w 133"/>
                  <a:gd name="T7" fmla="*/ 27 h 80"/>
                  <a:gd name="T8" fmla="*/ 15 w 133"/>
                  <a:gd name="T9" fmla="*/ 43 h 80"/>
                  <a:gd name="T10" fmla="*/ 5 w 133"/>
                  <a:gd name="T11" fmla="*/ 59 h 80"/>
                  <a:gd name="T12" fmla="*/ 0 w 133"/>
                  <a:gd name="T13" fmla="*/ 80 h 80"/>
                  <a:gd name="T14" fmla="*/ 15 w 133"/>
                  <a:gd name="T15" fmla="*/ 80 h 80"/>
                  <a:gd name="T16" fmla="*/ 20 w 133"/>
                  <a:gd name="T17" fmla="*/ 64 h 80"/>
                  <a:gd name="T18" fmla="*/ 30 w 133"/>
                  <a:gd name="T19" fmla="*/ 43 h 80"/>
                  <a:gd name="T20" fmla="*/ 49 w 133"/>
                  <a:gd name="T21" fmla="*/ 32 h 80"/>
                  <a:gd name="T22" fmla="*/ 74 w 133"/>
                  <a:gd name="T23" fmla="*/ 21 h 80"/>
                  <a:gd name="T24" fmla="*/ 103 w 133"/>
                  <a:gd name="T25" fmla="*/ 11 h 80"/>
                  <a:gd name="T26" fmla="*/ 133 w 133"/>
                  <a:gd name="T27" fmla="*/ 11 h 80"/>
                  <a:gd name="T28" fmla="*/ 133 w 133"/>
                  <a:gd name="T29" fmla="*/ 0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3" h="80">
                    <a:moveTo>
                      <a:pt x="133" y="0"/>
                    </a:moveTo>
                    <a:lnTo>
                      <a:pt x="98" y="6"/>
                    </a:lnTo>
                    <a:lnTo>
                      <a:pt x="64" y="11"/>
                    </a:lnTo>
                    <a:lnTo>
                      <a:pt x="39" y="27"/>
                    </a:lnTo>
                    <a:lnTo>
                      <a:pt x="15" y="43"/>
                    </a:lnTo>
                    <a:lnTo>
                      <a:pt x="5" y="59"/>
                    </a:lnTo>
                    <a:lnTo>
                      <a:pt x="0" y="80"/>
                    </a:lnTo>
                    <a:lnTo>
                      <a:pt x="15" y="80"/>
                    </a:lnTo>
                    <a:lnTo>
                      <a:pt x="20" y="64"/>
                    </a:lnTo>
                    <a:lnTo>
                      <a:pt x="30" y="43"/>
                    </a:lnTo>
                    <a:lnTo>
                      <a:pt x="49" y="32"/>
                    </a:lnTo>
                    <a:lnTo>
                      <a:pt x="74" y="21"/>
                    </a:lnTo>
                    <a:lnTo>
                      <a:pt x="103" y="11"/>
                    </a:lnTo>
                    <a:lnTo>
                      <a:pt x="133" y="1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D1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6" name="Freeform 665"/>
              <p:cNvSpPr>
                <a:spLocks/>
              </p:cNvSpPr>
              <p:nvPr/>
            </p:nvSpPr>
            <p:spPr bwMode="auto">
              <a:xfrm>
                <a:off x="2682" y="2392"/>
                <a:ext cx="118" cy="69"/>
              </a:xfrm>
              <a:custGeom>
                <a:avLst/>
                <a:gdLst>
                  <a:gd name="T0" fmla="*/ 118 w 118"/>
                  <a:gd name="T1" fmla="*/ 0 h 69"/>
                  <a:gd name="T2" fmla="*/ 88 w 118"/>
                  <a:gd name="T3" fmla="*/ 0 h 69"/>
                  <a:gd name="T4" fmla="*/ 59 w 118"/>
                  <a:gd name="T5" fmla="*/ 10 h 69"/>
                  <a:gd name="T6" fmla="*/ 34 w 118"/>
                  <a:gd name="T7" fmla="*/ 21 h 69"/>
                  <a:gd name="T8" fmla="*/ 15 w 118"/>
                  <a:gd name="T9" fmla="*/ 32 h 69"/>
                  <a:gd name="T10" fmla="*/ 5 w 118"/>
                  <a:gd name="T11" fmla="*/ 53 h 69"/>
                  <a:gd name="T12" fmla="*/ 0 w 118"/>
                  <a:gd name="T13" fmla="*/ 69 h 69"/>
                  <a:gd name="T14" fmla="*/ 15 w 118"/>
                  <a:gd name="T15" fmla="*/ 69 h 69"/>
                  <a:gd name="T16" fmla="*/ 15 w 118"/>
                  <a:gd name="T17" fmla="*/ 53 h 69"/>
                  <a:gd name="T18" fmla="*/ 29 w 118"/>
                  <a:gd name="T19" fmla="*/ 37 h 69"/>
                  <a:gd name="T20" fmla="*/ 44 w 118"/>
                  <a:gd name="T21" fmla="*/ 26 h 69"/>
                  <a:gd name="T22" fmla="*/ 64 w 118"/>
                  <a:gd name="T23" fmla="*/ 16 h 69"/>
                  <a:gd name="T24" fmla="*/ 88 w 118"/>
                  <a:gd name="T25" fmla="*/ 10 h 69"/>
                  <a:gd name="T26" fmla="*/ 118 w 118"/>
                  <a:gd name="T27" fmla="*/ 10 h 69"/>
                  <a:gd name="T28" fmla="*/ 118 w 118"/>
                  <a:gd name="T29" fmla="*/ 0 h 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" h="69">
                    <a:moveTo>
                      <a:pt x="118" y="0"/>
                    </a:moveTo>
                    <a:lnTo>
                      <a:pt x="88" y="0"/>
                    </a:lnTo>
                    <a:lnTo>
                      <a:pt x="59" y="10"/>
                    </a:lnTo>
                    <a:lnTo>
                      <a:pt x="34" y="21"/>
                    </a:lnTo>
                    <a:lnTo>
                      <a:pt x="15" y="32"/>
                    </a:lnTo>
                    <a:lnTo>
                      <a:pt x="5" y="53"/>
                    </a:lnTo>
                    <a:lnTo>
                      <a:pt x="0" y="69"/>
                    </a:lnTo>
                    <a:lnTo>
                      <a:pt x="15" y="69"/>
                    </a:lnTo>
                    <a:lnTo>
                      <a:pt x="15" y="53"/>
                    </a:lnTo>
                    <a:lnTo>
                      <a:pt x="29" y="37"/>
                    </a:lnTo>
                    <a:lnTo>
                      <a:pt x="44" y="26"/>
                    </a:lnTo>
                    <a:lnTo>
                      <a:pt x="64" y="16"/>
                    </a:lnTo>
                    <a:lnTo>
                      <a:pt x="88" y="10"/>
                    </a:lnTo>
                    <a:lnTo>
                      <a:pt x="118" y="1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90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7" name="Freeform 666"/>
              <p:cNvSpPr>
                <a:spLocks/>
              </p:cNvSpPr>
              <p:nvPr/>
            </p:nvSpPr>
            <p:spPr bwMode="auto">
              <a:xfrm>
                <a:off x="2697" y="2402"/>
                <a:ext cx="103" cy="59"/>
              </a:xfrm>
              <a:custGeom>
                <a:avLst/>
                <a:gdLst>
                  <a:gd name="T0" fmla="*/ 103 w 103"/>
                  <a:gd name="T1" fmla="*/ 0 h 59"/>
                  <a:gd name="T2" fmla="*/ 73 w 103"/>
                  <a:gd name="T3" fmla="*/ 0 h 59"/>
                  <a:gd name="T4" fmla="*/ 49 w 103"/>
                  <a:gd name="T5" fmla="*/ 6 h 59"/>
                  <a:gd name="T6" fmla="*/ 29 w 103"/>
                  <a:gd name="T7" fmla="*/ 16 h 59"/>
                  <a:gd name="T8" fmla="*/ 14 w 103"/>
                  <a:gd name="T9" fmla="*/ 27 h 59"/>
                  <a:gd name="T10" fmla="*/ 0 w 103"/>
                  <a:gd name="T11" fmla="*/ 43 h 59"/>
                  <a:gd name="T12" fmla="*/ 0 w 103"/>
                  <a:gd name="T13" fmla="*/ 59 h 59"/>
                  <a:gd name="T14" fmla="*/ 14 w 103"/>
                  <a:gd name="T15" fmla="*/ 59 h 59"/>
                  <a:gd name="T16" fmla="*/ 19 w 103"/>
                  <a:gd name="T17" fmla="*/ 43 h 59"/>
                  <a:gd name="T18" fmla="*/ 29 w 103"/>
                  <a:gd name="T19" fmla="*/ 27 h 59"/>
                  <a:gd name="T20" fmla="*/ 49 w 103"/>
                  <a:gd name="T21" fmla="*/ 16 h 59"/>
                  <a:gd name="T22" fmla="*/ 73 w 103"/>
                  <a:gd name="T23" fmla="*/ 11 h 59"/>
                  <a:gd name="T24" fmla="*/ 103 w 103"/>
                  <a:gd name="T25" fmla="*/ 6 h 59"/>
                  <a:gd name="T26" fmla="*/ 103 w 103"/>
                  <a:gd name="T27" fmla="*/ 0 h 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59">
                    <a:moveTo>
                      <a:pt x="103" y="0"/>
                    </a:moveTo>
                    <a:lnTo>
                      <a:pt x="73" y="0"/>
                    </a:lnTo>
                    <a:lnTo>
                      <a:pt x="49" y="6"/>
                    </a:lnTo>
                    <a:lnTo>
                      <a:pt x="29" y="16"/>
                    </a:lnTo>
                    <a:lnTo>
                      <a:pt x="14" y="27"/>
                    </a:lnTo>
                    <a:lnTo>
                      <a:pt x="0" y="43"/>
                    </a:lnTo>
                    <a:lnTo>
                      <a:pt x="0" y="59"/>
                    </a:lnTo>
                    <a:lnTo>
                      <a:pt x="14" y="59"/>
                    </a:lnTo>
                    <a:lnTo>
                      <a:pt x="19" y="43"/>
                    </a:lnTo>
                    <a:lnTo>
                      <a:pt x="29" y="27"/>
                    </a:lnTo>
                    <a:lnTo>
                      <a:pt x="49" y="16"/>
                    </a:lnTo>
                    <a:lnTo>
                      <a:pt x="73" y="11"/>
                    </a:lnTo>
                    <a:lnTo>
                      <a:pt x="103" y="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608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8" name="Freeform 667"/>
              <p:cNvSpPr>
                <a:spLocks/>
              </p:cNvSpPr>
              <p:nvPr/>
            </p:nvSpPr>
            <p:spPr bwMode="auto">
              <a:xfrm>
                <a:off x="2711" y="2408"/>
                <a:ext cx="89" cy="53"/>
              </a:xfrm>
              <a:custGeom>
                <a:avLst/>
                <a:gdLst>
                  <a:gd name="T0" fmla="*/ 89 w 89"/>
                  <a:gd name="T1" fmla="*/ 0 h 53"/>
                  <a:gd name="T2" fmla="*/ 59 w 89"/>
                  <a:gd name="T3" fmla="*/ 5 h 53"/>
                  <a:gd name="T4" fmla="*/ 35 w 89"/>
                  <a:gd name="T5" fmla="*/ 10 h 53"/>
                  <a:gd name="T6" fmla="*/ 15 w 89"/>
                  <a:gd name="T7" fmla="*/ 21 h 53"/>
                  <a:gd name="T8" fmla="*/ 5 w 89"/>
                  <a:gd name="T9" fmla="*/ 37 h 53"/>
                  <a:gd name="T10" fmla="*/ 0 w 89"/>
                  <a:gd name="T11" fmla="*/ 53 h 53"/>
                  <a:gd name="T12" fmla="*/ 15 w 89"/>
                  <a:gd name="T13" fmla="*/ 53 h 53"/>
                  <a:gd name="T14" fmla="*/ 20 w 89"/>
                  <a:gd name="T15" fmla="*/ 37 h 53"/>
                  <a:gd name="T16" fmla="*/ 30 w 89"/>
                  <a:gd name="T17" fmla="*/ 26 h 53"/>
                  <a:gd name="T18" fmla="*/ 44 w 89"/>
                  <a:gd name="T19" fmla="*/ 16 h 53"/>
                  <a:gd name="T20" fmla="*/ 64 w 89"/>
                  <a:gd name="T21" fmla="*/ 10 h 53"/>
                  <a:gd name="T22" fmla="*/ 89 w 89"/>
                  <a:gd name="T23" fmla="*/ 10 h 53"/>
                  <a:gd name="T24" fmla="*/ 89 w 89"/>
                  <a:gd name="T25" fmla="*/ 0 h 5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9" h="53">
                    <a:moveTo>
                      <a:pt x="89" y="0"/>
                    </a:moveTo>
                    <a:lnTo>
                      <a:pt x="59" y="5"/>
                    </a:lnTo>
                    <a:lnTo>
                      <a:pt x="35" y="10"/>
                    </a:lnTo>
                    <a:lnTo>
                      <a:pt x="15" y="21"/>
                    </a:lnTo>
                    <a:lnTo>
                      <a:pt x="5" y="37"/>
                    </a:lnTo>
                    <a:lnTo>
                      <a:pt x="0" y="53"/>
                    </a:lnTo>
                    <a:lnTo>
                      <a:pt x="15" y="53"/>
                    </a:lnTo>
                    <a:lnTo>
                      <a:pt x="20" y="37"/>
                    </a:lnTo>
                    <a:lnTo>
                      <a:pt x="30" y="26"/>
                    </a:lnTo>
                    <a:lnTo>
                      <a:pt x="44" y="16"/>
                    </a:lnTo>
                    <a:lnTo>
                      <a:pt x="64" y="10"/>
                    </a:lnTo>
                    <a:lnTo>
                      <a:pt x="89" y="1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30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9" name="Freeform 668"/>
              <p:cNvSpPr>
                <a:spLocks/>
              </p:cNvSpPr>
              <p:nvPr/>
            </p:nvSpPr>
            <p:spPr bwMode="auto">
              <a:xfrm>
                <a:off x="2726" y="2418"/>
                <a:ext cx="74" cy="43"/>
              </a:xfrm>
              <a:custGeom>
                <a:avLst/>
                <a:gdLst>
                  <a:gd name="T0" fmla="*/ 74 w 74"/>
                  <a:gd name="T1" fmla="*/ 0 h 43"/>
                  <a:gd name="T2" fmla="*/ 49 w 74"/>
                  <a:gd name="T3" fmla="*/ 0 h 43"/>
                  <a:gd name="T4" fmla="*/ 29 w 74"/>
                  <a:gd name="T5" fmla="*/ 6 h 43"/>
                  <a:gd name="T6" fmla="*/ 15 w 74"/>
                  <a:gd name="T7" fmla="*/ 16 h 43"/>
                  <a:gd name="T8" fmla="*/ 5 w 74"/>
                  <a:gd name="T9" fmla="*/ 27 h 43"/>
                  <a:gd name="T10" fmla="*/ 0 w 74"/>
                  <a:gd name="T11" fmla="*/ 43 h 43"/>
                  <a:gd name="T12" fmla="*/ 15 w 74"/>
                  <a:gd name="T13" fmla="*/ 43 h 43"/>
                  <a:gd name="T14" fmla="*/ 20 w 74"/>
                  <a:gd name="T15" fmla="*/ 27 h 43"/>
                  <a:gd name="T16" fmla="*/ 29 w 74"/>
                  <a:gd name="T17" fmla="*/ 16 h 43"/>
                  <a:gd name="T18" fmla="*/ 49 w 74"/>
                  <a:gd name="T19" fmla="*/ 11 h 43"/>
                  <a:gd name="T20" fmla="*/ 74 w 74"/>
                  <a:gd name="T21" fmla="*/ 6 h 43"/>
                  <a:gd name="T22" fmla="*/ 74 w 74"/>
                  <a:gd name="T23" fmla="*/ 0 h 4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43">
                    <a:moveTo>
                      <a:pt x="74" y="0"/>
                    </a:moveTo>
                    <a:lnTo>
                      <a:pt x="49" y="0"/>
                    </a:lnTo>
                    <a:lnTo>
                      <a:pt x="29" y="6"/>
                    </a:lnTo>
                    <a:lnTo>
                      <a:pt x="15" y="16"/>
                    </a:lnTo>
                    <a:lnTo>
                      <a:pt x="5" y="27"/>
                    </a:lnTo>
                    <a:lnTo>
                      <a:pt x="0" y="43"/>
                    </a:lnTo>
                    <a:lnTo>
                      <a:pt x="15" y="43"/>
                    </a:lnTo>
                    <a:lnTo>
                      <a:pt x="20" y="27"/>
                    </a:lnTo>
                    <a:lnTo>
                      <a:pt x="29" y="16"/>
                    </a:lnTo>
                    <a:lnTo>
                      <a:pt x="49" y="11"/>
                    </a:lnTo>
                    <a:lnTo>
                      <a:pt x="74" y="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0" name="Freeform 669"/>
              <p:cNvSpPr>
                <a:spLocks/>
              </p:cNvSpPr>
              <p:nvPr/>
            </p:nvSpPr>
            <p:spPr bwMode="auto">
              <a:xfrm>
                <a:off x="2741" y="2424"/>
                <a:ext cx="59" cy="37"/>
              </a:xfrm>
              <a:custGeom>
                <a:avLst/>
                <a:gdLst>
                  <a:gd name="T0" fmla="*/ 59 w 59"/>
                  <a:gd name="T1" fmla="*/ 0 h 37"/>
                  <a:gd name="T2" fmla="*/ 34 w 59"/>
                  <a:gd name="T3" fmla="*/ 5 h 37"/>
                  <a:gd name="T4" fmla="*/ 14 w 59"/>
                  <a:gd name="T5" fmla="*/ 10 h 37"/>
                  <a:gd name="T6" fmla="*/ 5 w 59"/>
                  <a:gd name="T7" fmla="*/ 21 h 37"/>
                  <a:gd name="T8" fmla="*/ 0 w 59"/>
                  <a:gd name="T9" fmla="*/ 37 h 37"/>
                  <a:gd name="T10" fmla="*/ 14 w 59"/>
                  <a:gd name="T11" fmla="*/ 37 h 37"/>
                  <a:gd name="T12" fmla="*/ 14 w 59"/>
                  <a:gd name="T13" fmla="*/ 26 h 37"/>
                  <a:gd name="T14" fmla="*/ 24 w 59"/>
                  <a:gd name="T15" fmla="*/ 16 h 37"/>
                  <a:gd name="T16" fmla="*/ 39 w 59"/>
                  <a:gd name="T17" fmla="*/ 10 h 37"/>
                  <a:gd name="T18" fmla="*/ 59 w 59"/>
                  <a:gd name="T19" fmla="*/ 10 h 37"/>
                  <a:gd name="T20" fmla="*/ 59 w 59"/>
                  <a:gd name="T21" fmla="*/ 0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9" h="37">
                    <a:moveTo>
                      <a:pt x="59" y="0"/>
                    </a:moveTo>
                    <a:lnTo>
                      <a:pt x="34" y="5"/>
                    </a:lnTo>
                    <a:lnTo>
                      <a:pt x="14" y="10"/>
                    </a:lnTo>
                    <a:lnTo>
                      <a:pt x="5" y="21"/>
                    </a:lnTo>
                    <a:lnTo>
                      <a:pt x="0" y="37"/>
                    </a:lnTo>
                    <a:lnTo>
                      <a:pt x="14" y="37"/>
                    </a:lnTo>
                    <a:lnTo>
                      <a:pt x="14" y="26"/>
                    </a:lnTo>
                    <a:lnTo>
                      <a:pt x="24" y="16"/>
                    </a:lnTo>
                    <a:lnTo>
                      <a:pt x="39" y="10"/>
                    </a:lnTo>
                    <a:lnTo>
                      <a:pt x="59" y="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1" name="Freeform 670"/>
              <p:cNvSpPr>
                <a:spLocks/>
              </p:cNvSpPr>
              <p:nvPr/>
            </p:nvSpPr>
            <p:spPr bwMode="auto">
              <a:xfrm>
                <a:off x="2755" y="2434"/>
                <a:ext cx="45" cy="27"/>
              </a:xfrm>
              <a:custGeom>
                <a:avLst/>
                <a:gdLst>
                  <a:gd name="T0" fmla="*/ 45 w 45"/>
                  <a:gd name="T1" fmla="*/ 0 h 27"/>
                  <a:gd name="T2" fmla="*/ 25 w 45"/>
                  <a:gd name="T3" fmla="*/ 0 h 27"/>
                  <a:gd name="T4" fmla="*/ 10 w 45"/>
                  <a:gd name="T5" fmla="*/ 6 h 27"/>
                  <a:gd name="T6" fmla="*/ 0 w 45"/>
                  <a:gd name="T7" fmla="*/ 16 h 27"/>
                  <a:gd name="T8" fmla="*/ 0 w 45"/>
                  <a:gd name="T9" fmla="*/ 27 h 27"/>
                  <a:gd name="T10" fmla="*/ 15 w 45"/>
                  <a:gd name="T11" fmla="*/ 27 h 27"/>
                  <a:gd name="T12" fmla="*/ 20 w 45"/>
                  <a:gd name="T13" fmla="*/ 16 h 27"/>
                  <a:gd name="T14" fmla="*/ 30 w 45"/>
                  <a:gd name="T15" fmla="*/ 11 h 27"/>
                  <a:gd name="T16" fmla="*/ 45 w 45"/>
                  <a:gd name="T17" fmla="*/ 11 h 27"/>
                  <a:gd name="T18" fmla="*/ 45 w 45"/>
                  <a:gd name="T19" fmla="*/ 0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27">
                    <a:moveTo>
                      <a:pt x="45" y="0"/>
                    </a:moveTo>
                    <a:lnTo>
                      <a:pt x="25" y="0"/>
                    </a:lnTo>
                    <a:lnTo>
                      <a:pt x="10" y="6"/>
                    </a:lnTo>
                    <a:lnTo>
                      <a:pt x="0" y="16"/>
                    </a:lnTo>
                    <a:lnTo>
                      <a:pt x="0" y="27"/>
                    </a:lnTo>
                    <a:lnTo>
                      <a:pt x="15" y="27"/>
                    </a:lnTo>
                    <a:lnTo>
                      <a:pt x="20" y="16"/>
                    </a:lnTo>
                    <a:lnTo>
                      <a:pt x="30" y="11"/>
                    </a:lnTo>
                    <a:lnTo>
                      <a:pt x="45" y="1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2" name="Freeform 671"/>
              <p:cNvSpPr>
                <a:spLocks/>
              </p:cNvSpPr>
              <p:nvPr/>
            </p:nvSpPr>
            <p:spPr bwMode="auto">
              <a:xfrm>
                <a:off x="2770" y="2445"/>
                <a:ext cx="30" cy="16"/>
              </a:xfrm>
              <a:custGeom>
                <a:avLst/>
                <a:gdLst>
                  <a:gd name="T0" fmla="*/ 30 w 30"/>
                  <a:gd name="T1" fmla="*/ 0 h 16"/>
                  <a:gd name="T2" fmla="*/ 15 w 30"/>
                  <a:gd name="T3" fmla="*/ 0 h 16"/>
                  <a:gd name="T4" fmla="*/ 5 w 30"/>
                  <a:gd name="T5" fmla="*/ 5 h 16"/>
                  <a:gd name="T6" fmla="*/ 0 w 30"/>
                  <a:gd name="T7" fmla="*/ 16 h 16"/>
                  <a:gd name="T8" fmla="*/ 15 w 30"/>
                  <a:gd name="T9" fmla="*/ 16 h 16"/>
                  <a:gd name="T10" fmla="*/ 20 w 30"/>
                  <a:gd name="T11" fmla="*/ 11 h 16"/>
                  <a:gd name="T12" fmla="*/ 30 w 30"/>
                  <a:gd name="T13" fmla="*/ 5 h 16"/>
                  <a:gd name="T14" fmla="*/ 30 w 30"/>
                  <a:gd name="T15" fmla="*/ 0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0" h="16">
                    <a:moveTo>
                      <a:pt x="30" y="0"/>
                    </a:moveTo>
                    <a:lnTo>
                      <a:pt x="15" y="0"/>
                    </a:lnTo>
                    <a:lnTo>
                      <a:pt x="5" y="5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20" y="11"/>
                    </a:lnTo>
                    <a:lnTo>
                      <a:pt x="30" y="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3" name="Freeform 672"/>
              <p:cNvSpPr>
                <a:spLocks/>
              </p:cNvSpPr>
              <p:nvPr/>
            </p:nvSpPr>
            <p:spPr bwMode="auto">
              <a:xfrm>
                <a:off x="2785" y="2450"/>
                <a:ext cx="15" cy="11"/>
              </a:xfrm>
              <a:custGeom>
                <a:avLst/>
                <a:gdLst>
                  <a:gd name="T0" fmla="*/ 15 w 15"/>
                  <a:gd name="T1" fmla="*/ 0 h 11"/>
                  <a:gd name="T2" fmla="*/ 5 w 15"/>
                  <a:gd name="T3" fmla="*/ 6 h 11"/>
                  <a:gd name="T4" fmla="*/ 0 w 15"/>
                  <a:gd name="T5" fmla="*/ 11 h 11"/>
                  <a:gd name="T6" fmla="*/ 15 w 15"/>
                  <a:gd name="T7" fmla="*/ 11 h 11"/>
                  <a:gd name="T8" fmla="*/ 15 w 15"/>
                  <a:gd name="T9" fmla="*/ 11 h 11"/>
                  <a:gd name="T10" fmla="*/ 15 w 15"/>
                  <a:gd name="T11" fmla="*/ 0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15" y="0"/>
                    </a:moveTo>
                    <a:lnTo>
                      <a:pt x="5" y="6"/>
                    </a:lnTo>
                    <a:lnTo>
                      <a:pt x="0" y="11"/>
                    </a:lnTo>
                    <a:lnTo>
                      <a:pt x="15" y="1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4" name="Rectangle 673"/>
              <p:cNvSpPr>
                <a:spLocks noChangeArrowheads="1"/>
              </p:cNvSpPr>
              <p:nvPr/>
            </p:nvSpPr>
            <p:spPr bwMode="auto">
              <a:xfrm>
                <a:off x="2800" y="246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5" name="Freeform 674"/>
              <p:cNvSpPr>
                <a:spLocks/>
              </p:cNvSpPr>
              <p:nvPr/>
            </p:nvSpPr>
            <p:spPr bwMode="auto">
              <a:xfrm>
                <a:off x="2251" y="2143"/>
                <a:ext cx="549" cy="318"/>
              </a:xfrm>
              <a:custGeom>
                <a:avLst/>
                <a:gdLst>
                  <a:gd name="T0" fmla="*/ 98 w 549"/>
                  <a:gd name="T1" fmla="*/ 318 h 318"/>
                  <a:gd name="T2" fmla="*/ 451 w 549"/>
                  <a:gd name="T3" fmla="*/ 318 h 318"/>
                  <a:gd name="T4" fmla="*/ 549 w 549"/>
                  <a:gd name="T5" fmla="*/ 159 h 318"/>
                  <a:gd name="T6" fmla="*/ 451 w 549"/>
                  <a:gd name="T7" fmla="*/ 0 h 318"/>
                  <a:gd name="T8" fmla="*/ 98 w 549"/>
                  <a:gd name="T9" fmla="*/ 0 h 318"/>
                  <a:gd name="T10" fmla="*/ 0 w 549"/>
                  <a:gd name="T11" fmla="*/ 159 h 318"/>
                  <a:gd name="T12" fmla="*/ 98 w 549"/>
                  <a:gd name="T13" fmla="*/ 318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49" h="318">
                    <a:moveTo>
                      <a:pt x="98" y="318"/>
                    </a:moveTo>
                    <a:lnTo>
                      <a:pt x="451" y="318"/>
                    </a:lnTo>
                    <a:lnTo>
                      <a:pt x="549" y="159"/>
                    </a:lnTo>
                    <a:lnTo>
                      <a:pt x="451" y="0"/>
                    </a:lnTo>
                    <a:lnTo>
                      <a:pt x="98" y="0"/>
                    </a:lnTo>
                    <a:lnTo>
                      <a:pt x="0" y="159"/>
                    </a:lnTo>
                    <a:lnTo>
                      <a:pt x="98" y="31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6" name="Rectangle 675"/>
              <p:cNvSpPr>
                <a:spLocks noChangeArrowheads="1"/>
              </p:cNvSpPr>
              <p:nvPr/>
            </p:nvSpPr>
            <p:spPr bwMode="auto">
              <a:xfrm>
                <a:off x="2357" y="2185"/>
                <a:ext cx="34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100" b="1" dirty="0" smtClean="0">
                    <a:solidFill>
                      <a:prstClr val="black"/>
                    </a:solidFill>
                    <a:latin typeface="Cambria" pitchFamily="18" charset="0"/>
                    <a:ea typeface="宋体"/>
                  </a:rPr>
                  <a:t>Analysis</a:t>
                </a:r>
                <a:br>
                  <a:rPr lang="en-US" altLang="zh-CN" sz="1100" b="1" dirty="0" smtClean="0">
                    <a:solidFill>
                      <a:prstClr val="black"/>
                    </a:solidFill>
                    <a:latin typeface="Cambria" pitchFamily="18" charset="0"/>
                    <a:ea typeface="宋体"/>
                  </a:rPr>
                </a:br>
                <a:r>
                  <a:rPr lang="en-US" altLang="zh-CN" sz="1100" b="1" dirty="0" smtClean="0">
                    <a:solidFill>
                      <a:prstClr val="black"/>
                    </a:solidFill>
                    <a:latin typeface="Cambria" pitchFamily="18" charset="0"/>
                    <a:ea typeface="宋体"/>
                  </a:rPr>
                  <a:t>field</a:t>
                </a:r>
                <a:endParaRPr lang="zh-CN" altLang="en-US" sz="1100" b="1" dirty="0">
                  <a:solidFill>
                    <a:prstClr val="black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678" name="Freeform 677"/>
              <p:cNvSpPr>
                <a:spLocks/>
              </p:cNvSpPr>
              <p:nvPr/>
            </p:nvSpPr>
            <p:spPr bwMode="auto">
              <a:xfrm>
                <a:off x="4985" y="2068"/>
                <a:ext cx="623" cy="488"/>
              </a:xfrm>
              <a:custGeom>
                <a:avLst/>
                <a:gdLst>
                  <a:gd name="T0" fmla="*/ 623 w 623"/>
                  <a:gd name="T1" fmla="*/ 0 h 488"/>
                  <a:gd name="T2" fmla="*/ 549 w 623"/>
                  <a:gd name="T3" fmla="*/ 6 h 488"/>
                  <a:gd name="T4" fmla="*/ 476 w 623"/>
                  <a:gd name="T5" fmla="*/ 16 h 488"/>
                  <a:gd name="T6" fmla="*/ 402 w 623"/>
                  <a:gd name="T7" fmla="*/ 32 h 488"/>
                  <a:gd name="T8" fmla="*/ 334 w 623"/>
                  <a:gd name="T9" fmla="*/ 59 h 488"/>
                  <a:gd name="T10" fmla="*/ 270 w 623"/>
                  <a:gd name="T11" fmla="*/ 85 h 488"/>
                  <a:gd name="T12" fmla="*/ 211 w 623"/>
                  <a:gd name="T13" fmla="*/ 122 h 488"/>
                  <a:gd name="T14" fmla="*/ 157 w 623"/>
                  <a:gd name="T15" fmla="*/ 165 h 488"/>
                  <a:gd name="T16" fmla="*/ 108 w 623"/>
                  <a:gd name="T17" fmla="*/ 213 h 488"/>
                  <a:gd name="T18" fmla="*/ 69 w 623"/>
                  <a:gd name="T19" fmla="*/ 260 h 488"/>
                  <a:gd name="T20" fmla="*/ 40 w 623"/>
                  <a:gd name="T21" fmla="*/ 313 h 488"/>
                  <a:gd name="T22" fmla="*/ 15 w 623"/>
                  <a:gd name="T23" fmla="*/ 372 h 488"/>
                  <a:gd name="T24" fmla="*/ 5 w 623"/>
                  <a:gd name="T25" fmla="*/ 430 h 488"/>
                  <a:gd name="T26" fmla="*/ 0 w 623"/>
                  <a:gd name="T27" fmla="*/ 488 h 488"/>
                  <a:gd name="T28" fmla="*/ 0 w 623"/>
                  <a:gd name="T29" fmla="*/ 0 h 488"/>
                  <a:gd name="T30" fmla="*/ 623 w 623"/>
                  <a:gd name="T31" fmla="*/ 0 h 4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23" h="488">
                    <a:moveTo>
                      <a:pt x="623" y="0"/>
                    </a:moveTo>
                    <a:lnTo>
                      <a:pt x="549" y="6"/>
                    </a:lnTo>
                    <a:lnTo>
                      <a:pt x="476" y="16"/>
                    </a:lnTo>
                    <a:lnTo>
                      <a:pt x="402" y="32"/>
                    </a:lnTo>
                    <a:lnTo>
                      <a:pt x="334" y="59"/>
                    </a:lnTo>
                    <a:lnTo>
                      <a:pt x="270" y="85"/>
                    </a:lnTo>
                    <a:lnTo>
                      <a:pt x="211" y="122"/>
                    </a:lnTo>
                    <a:lnTo>
                      <a:pt x="157" y="165"/>
                    </a:lnTo>
                    <a:lnTo>
                      <a:pt x="108" y="213"/>
                    </a:lnTo>
                    <a:lnTo>
                      <a:pt x="69" y="260"/>
                    </a:lnTo>
                    <a:lnTo>
                      <a:pt x="40" y="313"/>
                    </a:lnTo>
                    <a:lnTo>
                      <a:pt x="15" y="372"/>
                    </a:lnTo>
                    <a:lnTo>
                      <a:pt x="5" y="430"/>
                    </a:lnTo>
                    <a:lnTo>
                      <a:pt x="0" y="488"/>
                    </a:lnTo>
                    <a:lnTo>
                      <a:pt x="0" y="0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9" name="Freeform 678"/>
              <p:cNvSpPr>
                <a:spLocks/>
              </p:cNvSpPr>
              <p:nvPr/>
            </p:nvSpPr>
            <p:spPr bwMode="auto">
              <a:xfrm>
                <a:off x="4985" y="2068"/>
                <a:ext cx="623" cy="488"/>
              </a:xfrm>
              <a:custGeom>
                <a:avLst/>
                <a:gdLst>
                  <a:gd name="T0" fmla="*/ 623 w 623"/>
                  <a:gd name="T1" fmla="*/ 0 h 488"/>
                  <a:gd name="T2" fmla="*/ 549 w 623"/>
                  <a:gd name="T3" fmla="*/ 6 h 488"/>
                  <a:gd name="T4" fmla="*/ 476 w 623"/>
                  <a:gd name="T5" fmla="*/ 16 h 488"/>
                  <a:gd name="T6" fmla="*/ 402 w 623"/>
                  <a:gd name="T7" fmla="*/ 32 h 488"/>
                  <a:gd name="T8" fmla="*/ 334 w 623"/>
                  <a:gd name="T9" fmla="*/ 59 h 488"/>
                  <a:gd name="T10" fmla="*/ 270 w 623"/>
                  <a:gd name="T11" fmla="*/ 85 h 488"/>
                  <a:gd name="T12" fmla="*/ 211 w 623"/>
                  <a:gd name="T13" fmla="*/ 122 h 488"/>
                  <a:gd name="T14" fmla="*/ 157 w 623"/>
                  <a:gd name="T15" fmla="*/ 165 h 488"/>
                  <a:gd name="T16" fmla="*/ 108 w 623"/>
                  <a:gd name="T17" fmla="*/ 213 h 488"/>
                  <a:gd name="T18" fmla="*/ 69 w 623"/>
                  <a:gd name="T19" fmla="*/ 260 h 488"/>
                  <a:gd name="T20" fmla="*/ 40 w 623"/>
                  <a:gd name="T21" fmla="*/ 313 h 488"/>
                  <a:gd name="T22" fmla="*/ 15 w 623"/>
                  <a:gd name="T23" fmla="*/ 372 h 488"/>
                  <a:gd name="T24" fmla="*/ 5 w 623"/>
                  <a:gd name="T25" fmla="*/ 430 h 488"/>
                  <a:gd name="T26" fmla="*/ 0 w 623"/>
                  <a:gd name="T27" fmla="*/ 488 h 488"/>
                  <a:gd name="T28" fmla="*/ 15 w 623"/>
                  <a:gd name="T29" fmla="*/ 488 h 488"/>
                  <a:gd name="T30" fmla="*/ 20 w 623"/>
                  <a:gd name="T31" fmla="*/ 430 h 488"/>
                  <a:gd name="T32" fmla="*/ 30 w 623"/>
                  <a:gd name="T33" fmla="*/ 372 h 488"/>
                  <a:gd name="T34" fmla="*/ 54 w 623"/>
                  <a:gd name="T35" fmla="*/ 319 h 488"/>
                  <a:gd name="T36" fmla="*/ 84 w 623"/>
                  <a:gd name="T37" fmla="*/ 266 h 488"/>
                  <a:gd name="T38" fmla="*/ 123 w 623"/>
                  <a:gd name="T39" fmla="*/ 218 h 488"/>
                  <a:gd name="T40" fmla="*/ 167 w 623"/>
                  <a:gd name="T41" fmla="*/ 175 h 488"/>
                  <a:gd name="T42" fmla="*/ 221 w 623"/>
                  <a:gd name="T43" fmla="*/ 133 h 488"/>
                  <a:gd name="T44" fmla="*/ 275 w 623"/>
                  <a:gd name="T45" fmla="*/ 96 h 488"/>
                  <a:gd name="T46" fmla="*/ 339 w 623"/>
                  <a:gd name="T47" fmla="*/ 69 h 488"/>
                  <a:gd name="T48" fmla="*/ 407 w 623"/>
                  <a:gd name="T49" fmla="*/ 43 h 488"/>
                  <a:gd name="T50" fmla="*/ 476 w 623"/>
                  <a:gd name="T51" fmla="*/ 27 h 488"/>
                  <a:gd name="T52" fmla="*/ 549 w 623"/>
                  <a:gd name="T53" fmla="*/ 16 h 488"/>
                  <a:gd name="T54" fmla="*/ 623 w 623"/>
                  <a:gd name="T55" fmla="*/ 11 h 488"/>
                  <a:gd name="T56" fmla="*/ 623 w 623"/>
                  <a:gd name="T57" fmla="*/ 0 h 48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623" h="488">
                    <a:moveTo>
                      <a:pt x="623" y="0"/>
                    </a:moveTo>
                    <a:lnTo>
                      <a:pt x="549" y="6"/>
                    </a:lnTo>
                    <a:lnTo>
                      <a:pt x="476" y="16"/>
                    </a:lnTo>
                    <a:lnTo>
                      <a:pt x="402" y="32"/>
                    </a:lnTo>
                    <a:lnTo>
                      <a:pt x="334" y="59"/>
                    </a:lnTo>
                    <a:lnTo>
                      <a:pt x="270" y="85"/>
                    </a:lnTo>
                    <a:lnTo>
                      <a:pt x="211" y="122"/>
                    </a:lnTo>
                    <a:lnTo>
                      <a:pt x="157" y="165"/>
                    </a:lnTo>
                    <a:lnTo>
                      <a:pt x="108" y="213"/>
                    </a:lnTo>
                    <a:lnTo>
                      <a:pt x="69" y="260"/>
                    </a:lnTo>
                    <a:lnTo>
                      <a:pt x="40" y="313"/>
                    </a:lnTo>
                    <a:lnTo>
                      <a:pt x="15" y="372"/>
                    </a:lnTo>
                    <a:lnTo>
                      <a:pt x="5" y="430"/>
                    </a:lnTo>
                    <a:lnTo>
                      <a:pt x="0" y="488"/>
                    </a:lnTo>
                    <a:lnTo>
                      <a:pt x="15" y="488"/>
                    </a:lnTo>
                    <a:lnTo>
                      <a:pt x="20" y="430"/>
                    </a:lnTo>
                    <a:lnTo>
                      <a:pt x="30" y="372"/>
                    </a:lnTo>
                    <a:lnTo>
                      <a:pt x="54" y="319"/>
                    </a:lnTo>
                    <a:lnTo>
                      <a:pt x="84" y="266"/>
                    </a:lnTo>
                    <a:lnTo>
                      <a:pt x="123" y="218"/>
                    </a:lnTo>
                    <a:lnTo>
                      <a:pt x="167" y="175"/>
                    </a:lnTo>
                    <a:lnTo>
                      <a:pt x="221" y="133"/>
                    </a:lnTo>
                    <a:lnTo>
                      <a:pt x="275" y="96"/>
                    </a:lnTo>
                    <a:lnTo>
                      <a:pt x="339" y="69"/>
                    </a:lnTo>
                    <a:lnTo>
                      <a:pt x="407" y="43"/>
                    </a:lnTo>
                    <a:lnTo>
                      <a:pt x="476" y="27"/>
                    </a:lnTo>
                    <a:lnTo>
                      <a:pt x="549" y="16"/>
                    </a:lnTo>
                    <a:lnTo>
                      <a:pt x="623" y="11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0" name="Freeform 679"/>
              <p:cNvSpPr>
                <a:spLocks/>
              </p:cNvSpPr>
              <p:nvPr/>
            </p:nvSpPr>
            <p:spPr bwMode="auto">
              <a:xfrm>
                <a:off x="5000" y="2079"/>
                <a:ext cx="608" cy="477"/>
              </a:xfrm>
              <a:custGeom>
                <a:avLst/>
                <a:gdLst>
                  <a:gd name="T0" fmla="*/ 608 w 608"/>
                  <a:gd name="T1" fmla="*/ 0 h 477"/>
                  <a:gd name="T2" fmla="*/ 534 w 608"/>
                  <a:gd name="T3" fmla="*/ 5 h 477"/>
                  <a:gd name="T4" fmla="*/ 461 w 608"/>
                  <a:gd name="T5" fmla="*/ 16 h 477"/>
                  <a:gd name="T6" fmla="*/ 392 w 608"/>
                  <a:gd name="T7" fmla="*/ 32 h 477"/>
                  <a:gd name="T8" fmla="*/ 324 w 608"/>
                  <a:gd name="T9" fmla="*/ 58 h 477"/>
                  <a:gd name="T10" fmla="*/ 260 w 608"/>
                  <a:gd name="T11" fmla="*/ 85 h 477"/>
                  <a:gd name="T12" fmla="*/ 206 w 608"/>
                  <a:gd name="T13" fmla="*/ 122 h 477"/>
                  <a:gd name="T14" fmla="*/ 152 w 608"/>
                  <a:gd name="T15" fmla="*/ 164 h 477"/>
                  <a:gd name="T16" fmla="*/ 108 w 608"/>
                  <a:gd name="T17" fmla="*/ 207 h 477"/>
                  <a:gd name="T18" fmla="*/ 69 w 608"/>
                  <a:gd name="T19" fmla="*/ 255 h 477"/>
                  <a:gd name="T20" fmla="*/ 39 w 608"/>
                  <a:gd name="T21" fmla="*/ 308 h 477"/>
                  <a:gd name="T22" fmla="*/ 15 w 608"/>
                  <a:gd name="T23" fmla="*/ 361 h 477"/>
                  <a:gd name="T24" fmla="*/ 5 w 608"/>
                  <a:gd name="T25" fmla="*/ 419 h 477"/>
                  <a:gd name="T26" fmla="*/ 0 w 608"/>
                  <a:gd name="T27" fmla="*/ 477 h 477"/>
                  <a:gd name="T28" fmla="*/ 15 w 608"/>
                  <a:gd name="T29" fmla="*/ 477 h 477"/>
                  <a:gd name="T30" fmla="*/ 20 w 608"/>
                  <a:gd name="T31" fmla="*/ 419 h 477"/>
                  <a:gd name="T32" fmla="*/ 29 w 608"/>
                  <a:gd name="T33" fmla="*/ 366 h 477"/>
                  <a:gd name="T34" fmla="*/ 54 w 608"/>
                  <a:gd name="T35" fmla="*/ 313 h 477"/>
                  <a:gd name="T36" fmla="*/ 83 w 608"/>
                  <a:gd name="T37" fmla="*/ 260 h 477"/>
                  <a:gd name="T38" fmla="*/ 118 w 608"/>
                  <a:gd name="T39" fmla="*/ 212 h 477"/>
                  <a:gd name="T40" fmla="*/ 162 w 608"/>
                  <a:gd name="T41" fmla="*/ 170 h 477"/>
                  <a:gd name="T42" fmla="*/ 216 w 608"/>
                  <a:gd name="T43" fmla="*/ 133 h 477"/>
                  <a:gd name="T44" fmla="*/ 270 w 608"/>
                  <a:gd name="T45" fmla="*/ 95 h 477"/>
                  <a:gd name="T46" fmla="*/ 333 w 608"/>
                  <a:gd name="T47" fmla="*/ 69 h 477"/>
                  <a:gd name="T48" fmla="*/ 397 w 608"/>
                  <a:gd name="T49" fmla="*/ 42 h 477"/>
                  <a:gd name="T50" fmla="*/ 466 w 608"/>
                  <a:gd name="T51" fmla="*/ 26 h 477"/>
                  <a:gd name="T52" fmla="*/ 534 w 608"/>
                  <a:gd name="T53" fmla="*/ 16 h 477"/>
                  <a:gd name="T54" fmla="*/ 608 w 608"/>
                  <a:gd name="T55" fmla="*/ 16 h 477"/>
                  <a:gd name="T56" fmla="*/ 608 w 608"/>
                  <a:gd name="T57" fmla="*/ 0 h 47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608" h="477">
                    <a:moveTo>
                      <a:pt x="608" y="0"/>
                    </a:moveTo>
                    <a:lnTo>
                      <a:pt x="534" y="5"/>
                    </a:lnTo>
                    <a:lnTo>
                      <a:pt x="461" y="16"/>
                    </a:lnTo>
                    <a:lnTo>
                      <a:pt x="392" y="32"/>
                    </a:lnTo>
                    <a:lnTo>
                      <a:pt x="324" y="58"/>
                    </a:lnTo>
                    <a:lnTo>
                      <a:pt x="260" y="85"/>
                    </a:lnTo>
                    <a:lnTo>
                      <a:pt x="206" y="122"/>
                    </a:lnTo>
                    <a:lnTo>
                      <a:pt x="152" y="164"/>
                    </a:lnTo>
                    <a:lnTo>
                      <a:pt x="108" y="207"/>
                    </a:lnTo>
                    <a:lnTo>
                      <a:pt x="69" y="255"/>
                    </a:lnTo>
                    <a:lnTo>
                      <a:pt x="39" y="308"/>
                    </a:lnTo>
                    <a:lnTo>
                      <a:pt x="15" y="361"/>
                    </a:lnTo>
                    <a:lnTo>
                      <a:pt x="5" y="419"/>
                    </a:lnTo>
                    <a:lnTo>
                      <a:pt x="0" y="477"/>
                    </a:lnTo>
                    <a:lnTo>
                      <a:pt x="15" y="477"/>
                    </a:lnTo>
                    <a:lnTo>
                      <a:pt x="20" y="419"/>
                    </a:lnTo>
                    <a:lnTo>
                      <a:pt x="29" y="366"/>
                    </a:lnTo>
                    <a:lnTo>
                      <a:pt x="54" y="313"/>
                    </a:lnTo>
                    <a:lnTo>
                      <a:pt x="83" y="260"/>
                    </a:lnTo>
                    <a:lnTo>
                      <a:pt x="118" y="212"/>
                    </a:lnTo>
                    <a:lnTo>
                      <a:pt x="162" y="170"/>
                    </a:lnTo>
                    <a:lnTo>
                      <a:pt x="216" y="133"/>
                    </a:lnTo>
                    <a:lnTo>
                      <a:pt x="270" y="95"/>
                    </a:lnTo>
                    <a:lnTo>
                      <a:pt x="333" y="69"/>
                    </a:lnTo>
                    <a:lnTo>
                      <a:pt x="397" y="42"/>
                    </a:lnTo>
                    <a:lnTo>
                      <a:pt x="466" y="26"/>
                    </a:lnTo>
                    <a:lnTo>
                      <a:pt x="534" y="16"/>
                    </a:lnTo>
                    <a:lnTo>
                      <a:pt x="608" y="1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00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1" name="Freeform 680"/>
              <p:cNvSpPr>
                <a:spLocks/>
              </p:cNvSpPr>
              <p:nvPr/>
            </p:nvSpPr>
            <p:spPr bwMode="auto">
              <a:xfrm>
                <a:off x="5015" y="2095"/>
                <a:ext cx="593" cy="461"/>
              </a:xfrm>
              <a:custGeom>
                <a:avLst/>
                <a:gdLst>
                  <a:gd name="T0" fmla="*/ 593 w 593"/>
                  <a:gd name="T1" fmla="*/ 0 h 461"/>
                  <a:gd name="T2" fmla="*/ 519 w 593"/>
                  <a:gd name="T3" fmla="*/ 0 h 461"/>
                  <a:gd name="T4" fmla="*/ 451 w 593"/>
                  <a:gd name="T5" fmla="*/ 10 h 461"/>
                  <a:gd name="T6" fmla="*/ 382 w 593"/>
                  <a:gd name="T7" fmla="*/ 26 h 461"/>
                  <a:gd name="T8" fmla="*/ 318 w 593"/>
                  <a:gd name="T9" fmla="*/ 53 h 461"/>
                  <a:gd name="T10" fmla="*/ 255 w 593"/>
                  <a:gd name="T11" fmla="*/ 79 h 461"/>
                  <a:gd name="T12" fmla="*/ 201 w 593"/>
                  <a:gd name="T13" fmla="*/ 117 h 461"/>
                  <a:gd name="T14" fmla="*/ 147 w 593"/>
                  <a:gd name="T15" fmla="*/ 154 h 461"/>
                  <a:gd name="T16" fmla="*/ 103 w 593"/>
                  <a:gd name="T17" fmla="*/ 196 h 461"/>
                  <a:gd name="T18" fmla="*/ 68 w 593"/>
                  <a:gd name="T19" fmla="*/ 244 h 461"/>
                  <a:gd name="T20" fmla="*/ 39 w 593"/>
                  <a:gd name="T21" fmla="*/ 297 h 461"/>
                  <a:gd name="T22" fmla="*/ 14 w 593"/>
                  <a:gd name="T23" fmla="*/ 350 h 461"/>
                  <a:gd name="T24" fmla="*/ 5 w 593"/>
                  <a:gd name="T25" fmla="*/ 403 h 461"/>
                  <a:gd name="T26" fmla="*/ 0 w 593"/>
                  <a:gd name="T27" fmla="*/ 461 h 461"/>
                  <a:gd name="T28" fmla="*/ 14 w 593"/>
                  <a:gd name="T29" fmla="*/ 461 h 461"/>
                  <a:gd name="T30" fmla="*/ 19 w 593"/>
                  <a:gd name="T31" fmla="*/ 408 h 461"/>
                  <a:gd name="T32" fmla="*/ 29 w 593"/>
                  <a:gd name="T33" fmla="*/ 350 h 461"/>
                  <a:gd name="T34" fmla="*/ 54 w 593"/>
                  <a:gd name="T35" fmla="*/ 302 h 461"/>
                  <a:gd name="T36" fmla="*/ 78 w 593"/>
                  <a:gd name="T37" fmla="*/ 249 h 461"/>
                  <a:gd name="T38" fmla="*/ 117 w 593"/>
                  <a:gd name="T39" fmla="*/ 207 h 461"/>
                  <a:gd name="T40" fmla="*/ 162 w 593"/>
                  <a:gd name="T41" fmla="*/ 159 h 461"/>
                  <a:gd name="T42" fmla="*/ 211 w 593"/>
                  <a:gd name="T43" fmla="*/ 122 h 461"/>
                  <a:gd name="T44" fmla="*/ 264 w 593"/>
                  <a:gd name="T45" fmla="*/ 90 h 461"/>
                  <a:gd name="T46" fmla="*/ 323 w 593"/>
                  <a:gd name="T47" fmla="*/ 64 h 461"/>
                  <a:gd name="T48" fmla="*/ 387 w 593"/>
                  <a:gd name="T49" fmla="*/ 37 h 461"/>
                  <a:gd name="T50" fmla="*/ 456 w 593"/>
                  <a:gd name="T51" fmla="*/ 21 h 461"/>
                  <a:gd name="T52" fmla="*/ 524 w 593"/>
                  <a:gd name="T53" fmla="*/ 10 h 461"/>
                  <a:gd name="T54" fmla="*/ 593 w 593"/>
                  <a:gd name="T55" fmla="*/ 10 h 461"/>
                  <a:gd name="T56" fmla="*/ 593 w 593"/>
                  <a:gd name="T57" fmla="*/ 0 h 46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93" h="461">
                    <a:moveTo>
                      <a:pt x="593" y="0"/>
                    </a:moveTo>
                    <a:lnTo>
                      <a:pt x="519" y="0"/>
                    </a:lnTo>
                    <a:lnTo>
                      <a:pt x="451" y="10"/>
                    </a:lnTo>
                    <a:lnTo>
                      <a:pt x="382" y="26"/>
                    </a:lnTo>
                    <a:lnTo>
                      <a:pt x="318" y="53"/>
                    </a:lnTo>
                    <a:lnTo>
                      <a:pt x="255" y="79"/>
                    </a:lnTo>
                    <a:lnTo>
                      <a:pt x="201" y="117"/>
                    </a:lnTo>
                    <a:lnTo>
                      <a:pt x="147" y="154"/>
                    </a:lnTo>
                    <a:lnTo>
                      <a:pt x="103" y="196"/>
                    </a:lnTo>
                    <a:lnTo>
                      <a:pt x="68" y="244"/>
                    </a:lnTo>
                    <a:lnTo>
                      <a:pt x="39" y="297"/>
                    </a:lnTo>
                    <a:lnTo>
                      <a:pt x="14" y="350"/>
                    </a:lnTo>
                    <a:lnTo>
                      <a:pt x="5" y="403"/>
                    </a:lnTo>
                    <a:lnTo>
                      <a:pt x="0" y="461"/>
                    </a:lnTo>
                    <a:lnTo>
                      <a:pt x="14" y="461"/>
                    </a:lnTo>
                    <a:lnTo>
                      <a:pt x="19" y="408"/>
                    </a:lnTo>
                    <a:lnTo>
                      <a:pt x="29" y="350"/>
                    </a:lnTo>
                    <a:lnTo>
                      <a:pt x="54" y="302"/>
                    </a:lnTo>
                    <a:lnTo>
                      <a:pt x="78" y="249"/>
                    </a:lnTo>
                    <a:lnTo>
                      <a:pt x="117" y="207"/>
                    </a:lnTo>
                    <a:lnTo>
                      <a:pt x="162" y="159"/>
                    </a:lnTo>
                    <a:lnTo>
                      <a:pt x="211" y="122"/>
                    </a:lnTo>
                    <a:lnTo>
                      <a:pt x="264" y="90"/>
                    </a:lnTo>
                    <a:lnTo>
                      <a:pt x="323" y="64"/>
                    </a:lnTo>
                    <a:lnTo>
                      <a:pt x="387" y="37"/>
                    </a:lnTo>
                    <a:lnTo>
                      <a:pt x="456" y="21"/>
                    </a:lnTo>
                    <a:lnTo>
                      <a:pt x="524" y="10"/>
                    </a:lnTo>
                    <a:lnTo>
                      <a:pt x="593" y="10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0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2" name="Freeform 681"/>
              <p:cNvSpPr>
                <a:spLocks/>
              </p:cNvSpPr>
              <p:nvPr/>
            </p:nvSpPr>
            <p:spPr bwMode="auto">
              <a:xfrm>
                <a:off x="5029" y="2105"/>
                <a:ext cx="579" cy="451"/>
              </a:xfrm>
              <a:custGeom>
                <a:avLst/>
                <a:gdLst>
                  <a:gd name="T0" fmla="*/ 579 w 579"/>
                  <a:gd name="T1" fmla="*/ 0 h 451"/>
                  <a:gd name="T2" fmla="*/ 510 w 579"/>
                  <a:gd name="T3" fmla="*/ 0 h 451"/>
                  <a:gd name="T4" fmla="*/ 442 w 579"/>
                  <a:gd name="T5" fmla="*/ 11 h 451"/>
                  <a:gd name="T6" fmla="*/ 373 w 579"/>
                  <a:gd name="T7" fmla="*/ 27 h 451"/>
                  <a:gd name="T8" fmla="*/ 309 w 579"/>
                  <a:gd name="T9" fmla="*/ 54 h 451"/>
                  <a:gd name="T10" fmla="*/ 250 w 579"/>
                  <a:gd name="T11" fmla="*/ 80 h 451"/>
                  <a:gd name="T12" fmla="*/ 197 w 579"/>
                  <a:gd name="T13" fmla="*/ 112 h 451"/>
                  <a:gd name="T14" fmla="*/ 148 w 579"/>
                  <a:gd name="T15" fmla="*/ 149 h 451"/>
                  <a:gd name="T16" fmla="*/ 103 w 579"/>
                  <a:gd name="T17" fmla="*/ 197 h 451"/>
                  <a:gd name="T18" fmla="*/ 64 w 579"/>
                  <a:gd name="T19" fmla="*/ 239 h 451"/>
                  <a:gd name="T20" fmla="*/ 40 w 579"/>
                  <a:gd name="T21" fmla="*/ 292 h 451"/>
                  <a:gd name="T22" fmla="*/ 15 w 579"/>
                  <a:gd name="T23" fmla="*/ 340 h 451"/>
                  <a:gd name="T24" fmla="*/ 5 w 579"/>
                  <a:gd name="T25" fmla="*/ 398 h 451"/>
                  <a:gd name="T26" fmla="*/ 0 w 579"/>
                  <a:gd name="T27" fmla="*/ 451 h 451"/>
                  <a:gd name="T28" fmla="*/ 15 w 579"/>
                  <a:gd name="T29" fmla="*/ 451 h 451"/>
                  <a:gd name="T30" fmla="*/ 20 w 579"/>
                  <a:gd name="T31" fmla="*/ 393 h 451"/>
                  <a:gd name="T32" fmla="*/ 35 w 579"/>
                  <a:gd name="T33" fmla="*/ 335 h 451"/>
                  <a:gd name="T34" fmla="*/ 59 w 579"/>
                  <a:gd name="T35" fmla="*/ 282 h 451"/>
                  <a:gd name="T36" fmla="*/ 89 w 579"/>
                  <a:gd name="T37" fmla="*/ 229 h 451"/>
                  <a:gd name="T38" fmla="*/ 133 w 579"/>
                  <a:gd name="T39" fmla="*/ 181 h 451"/>
                  <a:gd name="T40" fmla="*/ 182 w 579"/>
                  <a:gd name="T41" fmla="*/ 138 h 451"/>
                  <a:gd name="T42" fmla="*/ 236 w 579"/>
                  <a:gd name="T43" fmla="*/ 101 h 451"/>
                  <a:gd name="T44" fmla="*/ 295 w 579"/>
                  <a:gd name="T45" fmla="*/ 69 h 451"/>
                  <a:gd name="T46" fmla="*/ 363 w 579"/>
                  <a:gd name="T47" fmla="*/ 43 h 451"/>
                  <a:gd name="T48" fmla="*/ 432 w 579"/>
                  <a:gd name="T49" fmla="*/ 27 h 451"/>
                  <a:gd name="T50" fmla="*/ 505 w 579"/>
                  <a:gd name="T51" fmla="*/ 16 h 451"/>
                  <a:gd name="T52" fmla="*/ 579 w 579"/>
                  <a:gd name="T53" fmla="*/ 11 h 451"/>
                  <a:gd name="T54" fmla="*/ 579 w 579"/>
                  <a:gd name="T55" fmla="*/ 0 h 45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579" h="451">
                    <a:moveTo>
                      <a:pt x="579" y="0"/>
                    </a:moveTo>
                    <a:lnTo>
                      <a:pt x="510" y="0"/>
                    </a:lnTo>
                    <a:lnTo>
                      <a:pt x="442" y="11"/>
                    </a:lnTo>
                    <a:lnTo>
                      <a:pt x="373" y="27"/>
                    </a:lnTo>
                    <a:lnTo>
                      <a:pt x="309" y="54"/>
                    </a:lnTo>
                    <a:lnTo>
                      <a:pt x="250" y="80"/>
                    </a:lnTo>
                    <a:lnTo>
                      <a:pt x="197" y="112"/>
                    </a:lnTo>
                    <a:lnTo>
                      <a:pt x="148" y="149"/>
                    </a:lnTo>
                    <a:lnTo>
                      <a:pt x="103" y="197"/>
                    </a:lnTo>
                    <a:lnTo>
                      <a:pt x="64" y="239"/>
                    </a:lnTo>
                    <a:lnTo>
                      <a:pt x="40" y="292"/>
                    </a:lnTo>
                    <a:lnTo>
                      <a:pt x="15" y="340"/>
                    </a:lnTo>
                    <a:lnTo>
                      <a:pt x="5" y="398"/>
                    </a:lnTo>
                    <a:lnTo>
                      <a:pt x="0" y="451"/>
                    </a:lnTo>
                    <a:lnTo>
                      <a:pt x="15" y="451"/>
                    </a:lnTo>
                    <a:lnTo>
                      <a:pt x="20" y="393"/>
                    </a:lnTo>
                    <a:lnTo>
                      <a:pt x="35" y="335"/>
                    </a:lnTo>
                    <a:lnTo>
                      <a:pt x="59" y="282"/>
                    </a:lnTo>
                    <a:lnTo>
                      <a:pt x="89" y="229"/>
                    </a:lnTo>
                    <a:lnTo>
                      <a:pt x="133" y="181"/>
                    </a:lnTo>
                    <a:lnTo>
                      <a:pt x="182" y="138"/>
                    </a:lnTo>
                    <a:lnTo>
                      <a:pt x="236" y="101"/>
                    </a:lnTo>
                    <a:lnTo>
                      <a:pt x="295" y="69"/>
                    </a:lnTo>
                    <a:lnTo>
                      <a:pt x="363" y="43"/>
                    </a:lnTo>
                    <a:lnTo>
                      <a:pt x="432" y="27"/>
                    </a:lnTo>
                    <a:lnTo>
                      <a:pt x="505" y="16"/>
                    </a:lnTo>
                    <a:lnTo>
                      <a:pt x="579" y="1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3" name="Freeform 682"/>
              <p:cNvSpPr>
                <a:spLocks/>
              </p:cNvSpPr>
              <p:nvPr/>
            </p:nvSpPr>
            <p:spPr bwMode="auto">
              <a:xfrm>
                <a:off x="5044" y="2116"/>
                <a:ext cx="564" cy="440"/>
              </a:xfrm>
              <a:custGeom>
                <a:avLst/>
                <a:gdLst>
                  <a:gd name="T0" fmla="*/ 564 w 564"/>
                  <a:gd name="T1" fmla="*/ 0 h 440"/>
                  <a:gd name="T2" fmla="*/ 490 w 564"/>
                  <a:gd name="T3" fmla="*/ 5 h 440"/>
                  <a:gd name="T4" fmla="*/ 417 w 564"/>
                  <a:gd name="T5" fmla="*/ 16 h 440"/>
                  <a:gd name="T6" fmla="*/ 348 w 564"/>
                  <a:gd name="T7" fmla="*/ 32 h 440"/>
                  <a:gd name="T8" fmla="*/ 280 w 564"/>
                  <a:gd name="T9" fmla="*/ 58 h 440"/>
                  <a:gd name="T10" fmla="*/ 221 w 564"/>
                  <a:gd name="T11" fmla="*/ 90 h 440"/>
                  <a:gd name="T12" fmla="*/ 167 w 564"/>
                  <a:gd name="T13" fmla="*/ 127 h 440"/>
                  <a:gd name="T14" fmla="*/ 118 w 564"/>
                  <a:gd name="T15" fmla="*/ 170 h 440"/>
                  <a:gd name="T16" fmla="*/ 74 w 564"/>
                  <a:gd name="T17" fmla="*/ 218 h 440"/>
                  <a:gd name="T18" fmla="*/ 44 w 564"/>
                  <a:gd name="T19" fmla="*/ 271 h 440"/>
                  <a:gd name="T20" fmla="*/ 20 w 564"/>
                  <a:gd name="T21" fmla="*/ 324 h 440"/>
                  <a:gd name="T22" fmla="*/ 5 w 564"/>
                  <a:gd name="T23" fmla="*/ 382 h 440"/>
                  <a:gd name="T24" fmla="*/ 0 w 564"/>
                  <a:gd name="T25" fmla="*/ 440 h 440"/>
                  <a:gd name="T26" fmla="*/ 15 w 564"/>
                  <a:gd name="T27" fmla="*/ 440 h 440"/>
                  <a:gd name="T28" fmla="*/ 20 w 564"/>
                  <a:gd name="T29" fmla="*/ 382 h 440"/>
                  <a:gd name="T30" fmla="*/ 34 w 564"/>
                  <a:gd name="T31" fmla="*/ 329 h 440"/>
                  <a:gd name="T32" fmla="*/ 54 w 564"/>
                  <a:gd name="T33" fmla="*/ 276 h 440"/>
                  <a:gd name="T34" fmla="*/ 88 w 564"/>
                  <a:gd name="T35" fmla="*/ 223 h 440"/>
                  <a:gd name="T36" fmla="*/ 128 w 564"/>
                  <a:gd name="T37" fmla="*/ 180 h 440"/>
                  <a:gd name="T38" fmla="*/ 177 w 564"/>
                  <a:gd name="T39" fmla="*/ 138 h 440"/>
                  <a:gd name="T40" fmla="*/ 231 w 564"/>
                  <a:gd name="T41" fmla="*/ 101 h 440"/>
                  <a:gd name="T42" fmla="*/ 289 w 564"/>
                  <a:gd name="T43" fmla="*/ 69 h 440"/>
                  <a:gd name="T44" fmla="*/ 353 w 564"/>
                  <a:gd name="T45" fmla="*/ 43 h 440"/>
                  <a:gd name="T46" fmla="*/ 422 w 564"/>
                  <a:gd name="T47" fmla="*/ 27 h 440"/>
                  <a:gd name="T48" fmla="*/ 490 w 564"/>
                  <a:gd name="T49" fmla="*/ 16 h 440"/>
                  <a:gd name="T50" fmla="*/ 564 w 564"/>
                  <a:gd name="T51" fmla="*/ 11 h 440"/>
                  <a:gd name="T52" fmla="*/ 564 w 564"/>
                  <a:gd name="T53" fmla="*/ 0 h 44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64" h="440">
                    <a:moveTo>
                      <a:pt x="564" y="0"/>
                    </a:moveTo>
                    <a:lnTo>
                      <a:pt x="490" y="5"/>
                    </a:lnTo>
                    <a:lnTo>
                      <a:pt x="417" y="16"/>
                    </a:lnTo>
                    <a:lnTo>
                      <a:pt x="348" y="32"/>
                    </a:lnTo>
                    <a:lnTo>
                      <a:pt x="280" y="58"/>
                    </a:lnTo>
                    <a:lnTo>
                      <a:pt x="221" y="90"/>
                    </a:lnTo>
                    <a:lnTo>
                      <a:pt x="167" y="127"/>
                    </a:lnTo>
                    <a:lnTo>
                      <a:pt x="118" y="170"/>
                    </a:lnTo>
                    <a:lnTo>
                      <a:pt x="74" y="218"/>
                    </a:lnTo>
                    <a:lnTo>
                      <a:pt x="44" y="271"/>
                    </a:lnTo>
                    <a:lnTo>
                      <a:pt x="20" y="324"/>
                    </a:lnTo>
                    <a:lnTo>
                      <a:pt x="5" y="382"/>
                    </a:lnTo>
                    <a:lnTo>
                      <a:pt x="0" y="440"/>
                    </a:lnTo>
                    <a:lnTo>
                      <a:pt x="15" y="440"/>
                    </a:lnTo>
                    <a:lnTo>
                      <a:pt x="20" y="382"/>
                    </a:lnTo>
                    <a:lnTo>
                      <a:pt x="34" y="329"/>
                    </a:lnTo>
                    <a:lnTo>
                      <a:pt x="54" y="276"/>
                    </a:lnTo>
                    <a:lnTo>
                      <a:pt x="88" y="223"/>
                    </a:lnTo>
                    <a:lnTo>
                      <a:pt x="128" y="180"/>
                    </a:lnTo>
                    <a:lnTo>
                      <a:pt x="177" y="138"/>
                    </a:lnTo>
                    <a:lnTo>
                      <a:pt x="231" y="101"/>
                    </a:lnTo>
                    <a:lnTo>
                      <a:pt x="289" y="69"/>
                    </a:lnTo>
                    <a:lnTo>
                      <a:pt x="353" y="43"/>
                    </a:lnTo>
                    <a:lnTo>
                      <a:pt x="422" y="27"/>
                    </a:lnTo>
                    <a:lnTo>
                      <a:pt x="490" y="16"/>
                    </a:lnTo>
                    <a:lnTo>
                      <a:pt x="564" y="1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0000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4" name="Freeform 683"/>
              <p:cNvSpPr>
                <a:spLocks/>
              </p:cNvSpPr>
              <p:nvPr/>
            </p:nvSpPr>
            <p:spPr bwMode="auto">
              <a:xfrm>
                <a:off x="5059" y="2127"/>
                <a:ext cx="549" cy="429"/>
              </a:xfrm>
              <a:custGeom>
                <a:avLst/>
                <a:gdLst>
                  <a:gd name="T0" fmla="*/ 549 w 549"/>
                  <a:gd name="T1" fmla="*/ 0 h 429"/>
                  <a:gd name="T2" fmla="*/ 475 w 549"/>
                  <a:gd name="T3" fmla="*/ 5 h 429"/>
                  <a:gd name="T4" fmla="*/ 407 w 549"/>
                  <a:gd name="T5" fmla="*/ 16 h 429"/>
                  <a:gd name="T6" fmla="*/ 338 w 549"/>
                  <a:gd name="T7" fmla="*/ 32 h 429"/>
                  <a:gd name="T8" fmla="*/ 274 w 549"/>
                  <a:gd name="T9" fmla="*/ 58 h 429"/>
                  <a:gd name="T10" fmla="*/ 216 w 549"/>
                  <a:gd name="T11" fmla="*/ 90 h 429"/>
                  <a:gd name="T12" fmla="*/ 162 w 549"/>
                  <a:gd name="T13" fmla="*/ 127 h 429"/>
                  <a:gd name="T14" fmla="*/ 113 w 549"/>
                  <a:gd name="T15" fmla="*/ 169 h 429"/>
                  <a:gd name="T16" fmla="*/ 73 w 549"/>
                  <a:gd name="T17" fmla="*/ 212 h 429"/>
                  <a:gd name="T18" fmla="*/ 39 w 549"/>
                  <a:gd name="T19" fmla="*/ 265 h 429"/>
                  <a:gd name="T20" fmla="*/ 19 w 549"/>
                  <a:gd name="T21" fmla="*/ 318 h 429"/>
                  <a:gd name="T22" fmla="*/ 5 w 549"/>
                  <a:gd name="T23" fmla="*/ 371 h 429"/>
                  <a:gd name="T24" fmla="*/ 0 w 549"/>
                  <a:gd name="T25" fmla="*/ 429 h 429"/>
                  <a:gd name="T26" fmla="*/ 15 w 549"/>
                  <a:gd name="T27" fmla="*/ 429 h 429"/>
                  <a:gd name="T28" fmla="*/ 19 w 549"/>
                  <a:gd name="T29" fmla="*/ 376 h 429"/>
                  <a:gd name="T30" fmla="*/ 34 w 549"/>
                  <a:gd name="T31" fmla="*/ 318 h 429"/>
                  <a:gd name="T32" fmla="*/ 54 w 549"/>
                  <a:gd name="T33" fmla="*/ 270 h 429"/>
                  <a:gd name="T34" fmla="*/ 88 w 549"/>
                  <a:gd name="T35" fmla="*/ 222 h 429"/>
                  <a:gd name="T36" fmla="*/ 122 w 549"/>
                  <a:gd name="T37" fmla="*/ 175 h 429"/>
                  <a:gd name="T38" fmla="*/ 171 w 549"/>
                  <a:gd name="T39" fmla="*/ 132 h 429"/>
                  <a:gd name="T40" fmla="*/ 225 w 549"/>
                  <a:gd name="T41" fmla="*/ 100 h 429"/>
                  <a:gd name="T42" fmla="*/ 284 w 549"/>
                  <a:gd name="T43" fmla="*/ 69 h 429"/>
                  <a:gd name="T44" fmla="*/ 343 w 549"/>
                  <a:gd name="T45" fmla="*/ 42 h 429"/>
                  <a:gd name="T46" fmla="*/ 412 w 549"/>
                  <a:gd name="T47" fmla="*/ 26 h 429"/>
                  <a:gd name="T48" fmla="*/ 480 w 549"/>
                  <a:gd name="T49" fmla="*/ 16 h 429"/>
                  <a:gd name="T50" fmla="*/ 549 w 549"/>
                  <a:gd name="T51" fmla="*/ 10 h 429"/>
                  <a:gd name="T52" fmla="*/ 549 w 549"/>
                  <a:gd name="T53" fmla="*/ 0 h 42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49" h="429">
                    <a:moveTo>
                      <a:pt x="549" y="0"/>
                    </a:moveTo>
                    <a:lnTo>
                      <a:pt x="475" y="5"/>
                    </a:lnTo>
                    <a:lnTo>
                      <a:pt x="407" y="16"/>
                    </a:lnTo>
                    <a:lnTo>
                      <a:pt x="338" y="32"/>
                    </a:lnTo>
                    <a:lnTo>
                      <a:pt x="274" y="58"/>
                    </a:lnTo>
                    <a:lnTo>
                      <a:pt x="216" y="90"/>
                    </a:lnTo>
                    <a:lnTo>
                      <a:pt x="162" y="127"/>
                    </a:lnTo>
                    <a:lnTo>
                      <a:pt x="113" y="169"/>
                    </a:lnTo>
                    <a:lnTo>
                      <a:pt x="73" y="212"/>
                    </a:lnTo>
                    <a:lnTo>
                      <a:pt x="39" y="265"/>
                    </a:lnTo>
                    <a:lnTo>
                      <a:pt x="19" y="318"/>
                    </a:lnTo>
                    <a:lnTo>
                      <a:pt x="5" y="371"/>
                    </a:lnTo>
                    <a:lnTo>
                      <a:pt x="0" y="429"/>
                    </a:lnTo>
                    <a:lnTo>
                      <a:pt x="15" y="429"/>
                    </a:lnTo>
                    <a:lnTo>
                      <a:pt x="19" y="376"/>
                    </a:lnTo>
                    <a:lnTo>
                      <a:pt x="34" y="318"/>
                    </a:lnTo>
                    <a:lnTo>
                      <a:pt x="54" y="270"/>
                    </a:lnTo>
                    <a:lnTo>
                      <a:pt x="88" y="222"/>
                    </a:lnTo>
                    <a:lnTo>
                      <a:pt x="122" y="175"/>
                    </a:lnTo>
                    <a:lnTo>
                      <a:pt x="171" y="132"/>
                    </a:lnTo>
                    <a:lnTo>
                      <a:pt x="225" y="100"/>
                    </a:lnTo>
                    <a:lnTo>
                      <a:pt x="284" y="69"/>
                    </a:lnTo>
                    <a:lnTo>
                      <a:pt x="343" y="42"/>
                    </a:lnTo>
                    <a:lnTo>
                      <a:pt x="412" y="26"/>
                    </a:lnTo>
                    <a:lnTo>
                      <a:pt x="480" y="16"/>
                    </a:lnTo>
                    <a:lnTo>
                      <a:pt x="549" y="10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000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5" name="Freeform 684"/>
              <p:cNvSpPr>
                <a:spLocks/>
              </p:cNvSpPr>
              <p:nvPr/>
            </p:nvSpPr>
            <p:spPr bwMode="auto">
              <a:xfrm>
                <a:off x="5074" y="2137"/>
                <a:ext cx="534" cy="419"/>
              </a:xfrm>
              <a:custGeom>
                <a:avLst/>
                <a:gdLst>
                  <a:gd name="T0" fmla="*/ 534 w 534"/>
                  <a:gd name="T1" fmla="*/ 0 h 419"/>
                  <a:gd name="T2" fmla="*/ 465 w 534"/>
                  <a:gd name="T3" fmla="*/ 6 h 419"/>
                  <a:gd name="T4" fmla="*/ 397 w 534"/>
                  <a:gd name="T5" fmla="*/ 16 h 419"/>
                  <a:gd name="T6" fmla="*/ 328 w 534"/>
                  <a:gd name="T7" fmla="*/ 32 h 419"/>
                  <a:gd name="T8" fmla="*/ 269 w 534"/>
                  <a:gd name="T9" fmla="*/ 59 h 419"/>
                  <a:gd name="T10" fmla="*/ 210 w 534"/>
                  <a:gd name="T11" fmla="*/ 90 h 419"/>
                  <a:gd name="T12" fmla="*/ 156 w 534"/>
                  <a:gd name="T13" fmla="*/ 122 h 419"/>
                  <a:gd name="T14" fmla="*/ 107 w 534"/>
                  <a:gd name="T15" fmla="*/ 165 h 419"/>
                  <a:gd name="T16" fmla="*/ 73 w 534"/>
                  <a:gd name="T17" fmla="*/ 212 h 419"/>
                  <a:gd name="T18" fmla="*/ 39 w 534"/>
                  <a:gd name="T19" fmla="*/ 260 h 419"/>
                  <a:gd name="T20" fmla="*/ 19 w 534"/>
                  <a:gd name="T21" fmla="*/ 308 h 419"/>
                  <a:gd name="T22" fmla="*/ 4 w 534"/>
                  <a:gd name="T23" fmla="*/ 366 h 419"/>
                  <a:gd name="T24" fmla="*/ 0 w 534"/>
                  <a:gd name="T25" fmla="*/ 419 h 419"/>
                  <a:gd name="T26" fmla="*/ 14 w 534"/>
                  <a:gd name="T27" fmla="*/ 419 h 419"/>
                  <a:gd name="T28" fmla="*/ 19 w 534"/>
                  <a:gd name="T29" fmla="*/ 366 h 419"/>
                  <a:gd name="T30" fmla="*/ 34 w 534"/>
                  <a:gd name="T31" fmla="*/ 313 h 419"/>
                  <a:gd name="T32" fmla="*/ 54 w 534"/>
                  <a:gd name="T33" fmla="*/ 265 h 419"/>
                  <a:gd name="T34" fmla="*/ 83 w 534"/>
                  <a:gd name="T35" fmla="*/ 218 h 419"/>
                  <a:gd name="T36" fmla="*/ 122 w 534"/>
                  <a:gd name="T37" fmla="*/ 170 h 419"/>
                  <a:gd name="T38" fmla="*/ 166 w 534"/>
                  <a:gd name="T39" fmla="*/ 133 h 419"/>
                  <a:gd name="T40" fmla="*/ 215 w 534"/>
                  <a:gd name="T41" fmla="*/ 96 h 419"/>
                  <a:gd name="T42" fmla="*/ 274 w 534"/>
                  <a:gd name="T43" fmla="*/ 69 h 419"/>
                  <a:gd name="T44" fmla="*/ 333 w 534"/>
                  <a:gd name="T45" fmla="*/ 43 h 419"/>
                  <a:gd name="T46" fmla="*/ 401 w 534"/>
                  <a:gd name="T47" fmla="*/ 27 h 419"/>
                  <a:gd name="T48" fmla="*/ 465 w 534"/>
                  <a:gd name="T49" fmla="*/ 16 h 419"/>
                  <a:gd name="T50" fmla="*/ 534 w 534"/>
                  <a:gd name="T51" fmla="*/ 16 h 419"/>
                  <a:gd name="T52" fmla="*/ 534 w 534"/>
                  <a:gd name="T53" fmla="*/ 0 h 41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34" h="419">
                    <a:moveTo>
                      <a:pt x="534" y="0"/>
                    </a:moveTo>
                    <a:lnTo>
                      <a:pt x="465" y="6"/>
                    </a:lnTo>
                    <a:lnTo>
                      <a:pt x="397" y="16"/>
                    </a:lnTo>
                    <a:lnTo>
                      <a:pt x="328" y="32"/>
                    </a:lnTo>
                    <a:lnTo>
                      <a:pt x="269" y="59"/>
                    </a:lnTo>
                    <a:lnTo>
                      <a:pt x="210" y="90"/>
                    </a:lnTo>
                    <a:lnTo>
                      <a:pt x="156" y="122"/>
                    </a:lnTo>
                    <a:lnTo>
                      <a:pt x="107" y="165"/>
                    </a:lnTo>
                    <a:lnTo>
                      <a:pt x="73" y="212"/>
                    </a:lnTo>
                    <a:lnTo>
                      <a:pt x="39" y="260"/>
                    </a:lnTo>
                    <a:lnTo>
                      <a:pt x="19" y="308"/>
                    </a:lnTo>
                    <a:lnTo>
                      <a:pt x="4" y="366"/>
                    </a:lnTo>
                    <a:lnTo>
                      <a:pt x="0" y="419"/>
                    </a:lnTo>
                    <a:lnTo>
                      <a:pt x="14" y="419"/>
                    </a:lnTo>
                    <a:lnTo>
                      <a:pt x="19" y="366"/>
                    </a:lnTo>
                    <a:lnTo>
                      <a:pt x="34" y="313"/>
                    </a:lnTo>
                    <a:lnTo>
                      <a:pt x="54" y="265"/>
                    </a:lnTo>
                    <a:lnTo>
                      <a:pt x="83" y="218"/>
                    </a:lnTo>
                    <a:lnTo>
                      <a:pt x="122" y="170"/>
                    </a:lnTo>
                    <a:lnTo>
                      <a:pt x="166" y="133"/>
                    </a:lnTo>
                    <a:lnTo>
                      <a:pt x="215" y="96"/>
                    </a:lnTo>
                    <a:lnTo>
                      <a:pt x="274" y="69"/>
                    </a:lnTo>
                    <a:lnTo>
                      <a:pt x="333" y="43"/>
                    </a:lnTo>
                    <a:lnTo>
                      <a:pt x="401" y="27"/>
                    </a:lnTo>
                    <a:lnTo>
                      <a:pt x="465" y="16"/>
                    </a:lnTo>
                    <a:lnTo>
                      <a:pt x="534" y="16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rgbClr val="000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6" name="Freeform 685"/>
              <p:cNvSpPr>
                <a:spLocks/>
              </p:cNvSpPr>
              <p:nvPr/>
            </p:nvSpPr>
            <p:spPr bwMode="auto">
              <a:xfrm>
                <a:off x="5088" y="2153"/>
                <a:ext cx="520" cy="403"/>
              </a:xfrm>
              <a:custGeom>
                <a:avLst/>
                <a:gdLst>
                  <a:gd name="T0" fmla="*/ 520 w 520"/>
                  <a:gd name="T1" fmla="*/ 0 h 403"/>
                  <a:gd name="T2" fmla="*/ 451 w 520"/>
                  <a:gd name="T3" fmla="*/ 0 h 403"/>
                  <a:gd name="T4" fmla="*/ 387 w 520"/>
                  <a:gd name="T5" fmla="*/ 11 h 403"/>
                  <a:gd name="T6" fmla="*/ 319 w 520"/>
                  <a:gd name="T7" fmla="*/ 27 h 403"/>
                  <a:gd name="T8" fmla="*/ 260 w 520"/>
                  <a:gd name="T9" fmla="*/ 53 h 403"/>
                  <a:gd name="T10" fmla="*/ 201 w 520"/>
                  <a:gd name="T11" fmla="*/ 80 h 403"/>
                  <a:gd name="T12" fmla="*/ 152 w 520"/>
                  <a:gd name="T13" fmla="*/ 117 h 403"/>
                  <a:gd name="T14" fmla="*/ 108 w 520"/>
                  <a:gd name="T15" fmla="*/ 154 h 403"/>
                  <a:gd name="T16" fmla="*/ 69 w 520"/>
                  <a:gd name="T17" fmla="*/ 202 h 403"/>
                  <a:gd name="T18" fmla="*/ 40 w 520"/>
                  <a:gd name="T19" fmla="*/ 249 h 403"/>
                  <a:gd name="T20" fmla="*/ 20 w 520"/>
                  <a:gd name="T21" fmla="*/ 297 h 403"/>
                  <a:gd name="T22" fmla="*/ 5 w 520"/>
                  <a:gd name="T23" fmla="*/ 350 h 403"/>
                  <a:gd name="T24" fmla="*/ 0 w 520"/>
                  <a:gd name="T25" fmla="*/ 403 h 403"/>
                  <a:gd name="T26" fmla="*/ 15 w 520"/>
                  <a:gd name="T27" fmla="*/ 403 h 403"/>
                  <a:gd name="T28" fmla="*/ 20 w 520"/>
                  <a:gd name="T29" fmla="*/ 350 h 403"/>
                  <a:gd name="T30" fmla="*/ 35 w 520"/>
                  <a:gd name="T31" fmla="*/ 303 h 403"/>
                  <a:gd name="T32" fmla="*/ 54 w 520"/>
                  <a:gd name="T33" fmla="*/ 249 h 403"/>
                  <a:gd name="T34" fmla="*/ 84 w 520"/>
                  <a:gd name="T35" fmla="*/ 207 h 403"/>
                  <a:gd name="T36" fmla="*/ 118 w 520"/>
                  <a:gd name="T37" fmla="*/ 165 h 403"/>
                  <a:gd name="T38" fmla="*/ 162 w 520"/>
                  <a:gd name="T39" fmla="*/ 122 h 403"/>
                  <a:gd name="T40" fmla="*/ 211 w 520"/>
                  <a:gd name="T41" fmla="*/ 90 h 403"/>
                  <a:gd name="T42" fmla="*/ 270 w 520"/>
                  <a:gd name="T43" fmla="*/ 64 h 403"/>
                  <a:gd name="T44" fmla="*/ 329 w 520"/>
                  <a:gd name="T45" fmla="*/ 37 h 403"/>
                  <a:gd name="T46" fmla="*/ 387 w 520"/>
                  <a:gd name="T47" fmla="*/ 21 h 403"/>
                  <a:gd name="T48" fmla="*/ 456 w 520"/>
                  <a:gd name="T49" fmla="*/ 11 h 403"/>
                  <a:gd name="T50" fmla="*/ 520 w 520"/>
                  <a:gd name="T51" fmla="*/ 11 h 403"/>
                  <a:gd name="T52" fmla="*/ 520 w 520"/>
                  <a:gd name="T53" fmla="*/ 0 h 40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20" h="403">
                    <a:moveTo>
                      <a:pt x="520" y="0"/>
                    </a:moveTo>
                    <a:lnTo>
                      <a:pt x="451" y="0"/>
                    </a:lnTo>
                    <a:lnTo>
                      <a:pt x="387" y="11"/>
                    </a:lnTo>
                    <a:lnTo>
                      <a:pt x="319" y="27"/>
                    </a:lnTo>
                    <a:lnTo>
                      <a:pt x="260" y="53"/>
                    </a:lnTo>
                    <a:lnTo>
                      <a:pt x="201" y="80"/>
                    </a:lnTo>
                    <a:lnTo>
                      <a:pt x="152" y="117"/>
                    </a:lnTo>
                    <a:lnTo>
                      <a:pt x="108" y="154"/>
                    </a:lnTo>
                    <a:lnTo>
                      <a:pt x="69" y="202"/>
                    </a:lnTo>
                    <a:lnTo>
                      <a:pt x="40" y="249"/>
                    </a:lnTo>
                    <a:lnTo>
                      <a:pt x="20" y="297"/>
                    </a:lnTo>
                    <a:lnTo>
                      <a:pt x="5" y="350"/>
                    </a:lnTo>
                    <a:lnTo>
                      <a:pt x="0" y="403"/>
                    </a:lnTo>
                    <a:lnTo>
                      <a:pt x="15" y="403"/>
                    </a:lnTo>
                    <a:lnTo>
                      <a:pt x="20" y="350"/>
                    </a:lnTo>
                    <a:lnTo>
                      <a:pt x="35" y="303"/>
                    </a:lnTo>
                    <a:lnTo>
                      <a:pt x="54" y="249"/>
                    </a:lnTo>
                    <a:lnTo>
                      <a:pt x="84" y="207"/>
                    </a:lnTo>
                    <a:lnTo>
                      <a:pt x="118" y="165"/>
                    </a:lnTo>
                    <a:lnTo>
                      <a:pt x="162" y="122"/>
                    </a:lnTo>
                    <a:lnTo>
                      <a:pt x="211" y="90"/>
                    </a:lnTo>
                    <a:lnTo>
                      <a:pt x="270" y="64"/>
                    </a:lnTo>
                    <a:lnTo>
                      <a:pt x="329" y="37"/>
                    </a:lnTo>
                    <a:lnTo>
                      <a:pt x="387" y="21"/>
                    </a:lnTo>
                    <a:lnTo>
                      <a:pt x="456" y="11"/>
                    </a:lnTo>
                    <a:lnTo>
                      <a:pt x="520" y="11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000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7" name="Freeform 686"/>
              <p:cNvSpPr>
                <a:spLocks/>
              </p:cNvSpPr>
              <p:nvPr/>
            </p:nvSpPr>
            <p:spPr bwMode="auto">
              <a:xfrm>
                <a:off x="5103" y="2164"/>
                <a:ext cx="505" cy="392"/>
              </a:xfrm>
              <a:custGeom>
                <a:avLst/>
                <a:gdLst>
                  <a:gd name="T0" fmla="*/ 505 w 505"/>
                  <a:gd name="T1" fmla="*/ 0 h 392"/>
                  <a:gd name="T2" fmla="*/ 441 w 505"/>
                  <a:gd name="T3" fmla="*/ 0 h 392"/>
                  <a:gd name="T4" fmla="*/ 372 w 505"/>
                  <a:gd name="T5" fmla="*/ 10 h 392"/>
                  <a:gd name="T6" fmla="*/ 314 w 505"/>
                  <a:gd name="T7" fmla="*/ 26 h 392"/>
                  <a:gd name="T8" fmla="*/ 255 w 505"/>
                  <a:gd name="T9" fmla="*/ 53 h 392"/>
                  <a:gd name="T10" fmla="*/ 196 w 505"/>
                  <a:gd name="T11" fmla="*/ 79 h 392"/>
                  <a:gd name="T12" fmla="*/ 147 w 505"/>
                  <a:gd name="T13" fmla="*/ 111 h 392"/>
                  <a:gd name="T14" fmla="*/ 103 w 505"/>
                  <a:gd name="T15" fmla="*/ 154 h 392"/>
                  <a:gd name="T16" fmla="*/ 69 w 505"/>
                  <a:gd name="T17" fmla="*/ 196 h 392"/>
                  <a:gd name="T18" fmla="*/ 39 w 505"/>
                  <a:gd name="T19" fmla="*/ 238 h 392"/>
                  <a:gd name="T20" fmla="*/ 20 w 505"/>
                  <a:gd name="T21" fmla="*/ 292 h 392"/>
                  <a:gd name="T22" fmla="*/ 5 w 505"/>
                  <a:gd name="T23" fmla="*/ 339 h 392"/>
                  <a:gd name="T24" fmla="*/ 0 w 505"/>
                  <a:gd name="T25" fmla="*/ 392 h 392"/>
                  <a:gd name="T26" fmla="*/ 15 w 505"/>
                  <a:gd name="T27" fmla="*/ 392 h 392"/>
                  <a:gd name="T28" fmla="*/ 20 w 505"/>
                  <a:gd name="T29" fmla="*/ 339 h 392"/>
                  <a:gd name="T30" fmla="*/ 29 w 505"/>
                  <a:gd name="T31" fmla="*/ 292 h 392"/>
                  <a:gd name="T32" fmla="*/ 54 w 505"/>
                  <a:gd name="T33" fmla="*/ 244 h 392"/>
                  <a:gd name="T34" fmla="*/ 78 w 505"/>
                  <a:gd name="T35" fmla="*/ 201 h 392"/>
                  <a:gd name="T36" fmla="*/ 118 w 505"/>
                  <a:gd name="T37" fmla="*/ 159 h 392"/>
                  <a:gd name="T38" fmla="*/ 157 w 505"/>
                  <a:gd name="T39" fmla="*/ 122 h 392"/>
                  <a:gd name="T40" fmla="*/ 206 w 505"/>
                  <a:gd name="T41" fmla="*/ 90 h 392"/>
                  <a:gd name="T42" fmla="*/ 260 w 505"/>
                  <a:gd name="T43" fmla="*/ 63 h 392"/>
                  <a:gd name="T44" fmla="*/ 319 w 505"/>
                  <a:gd name="T45" fmla="*/ 37 h 392"/>
                  <a:gd name="T46" fmla="*/ 377 w 505"/>
                  <a:gd name="T47" fmla="*/ 21 h 392"/>
                  <a:gd name="T48" fmla="*/ 441 w 505"/>
                  <a:gd name="T49" fmla="*/ 10 h 392"/>
                  <a:gd name="T50" fmla="*/ 505 w 505"/>
                  <a:gd name="T51" fmla="*/ 10 h 392"/>
                  <a:gd name="T52" fmla="*/ 505 w 505"/>
                  <a:gd name="T53" fmla="*/ 0 h 3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05" h="392">
                    <a:moveTo>
                      <a:pt x="505" y="0"/>
                    </a:moveTo>
                    <a:lnTo>
                      <a:pt x="441" y="0"/>
                    </a:lnTo>
                    <a:lnTo>
                      <a:pt x="372" y="10"/>
                    </a:lnTo>
                    <a:lnTo>
                      <a:pt x="314" y="26"/>
                    </a:lnTo>
                    <a:lnTo>
                      <a:pt x="255" y="53"/>
                    </a:lnTo>
                    <a:lnTo>
                      <a:pt x="196" y="79"/>
                    </a:lnTo>
                    <a:lnTo>
                      <a:pt x="147" y="111"/>
                    </a:lnTo>
                    <a:lnTo>
                      <a:pt x="103" y="154"/>
                    </a:lnTo>
                    <a:lnTo>
                      <a:pt x="69" y="196"/>
                    </a:lnTo>
                    <a:lnTo>
                      <a:pt x="39" y="238"/>
                    </a:lnTo>
                    <a:lnTo>
                      <a:pt x="20" y="292"/>
                    </a:lnTo>
                    <a:lnTo>
                      <a:pt x="5" y="339"/>
                    </a:lnTo>
                    <a:lnTo>
                      <a:pt x="0" y="392"/>
                    </a:lnTo>
                    <a:lnTo>
                      <a:pt x="15" y="392"/>
                    </a:lnTo>
                    <a:lnTo>
                      <a:pt x="20" y="339"/>
                    </a:lnTo>
                    <a:lnTo>
                      <a:pt x="29" y="292"/>
                    </a:lnTo>
                    <a:lnTo>
                      <a:pt x="54" y="244"/>
                    </a:lnTo>
                    <a:lnTo>
                      <a:pt x="78" y="201"/>
                    </a:lnTo>
                    <a:lnTo>
                      <a:pt x="118" y="159"/>
                    </a:lnTo>
                    <a:lnTo>
                      <a:pt x="157" y="122"/>
                    </a:lnTo>
                    <a:lnTo>
                      <a:pt x="206" y="90"/>
                    </a:lnTo>
                    <a:lnTo>
                      <a:pt x="260" y="63"/>
                    </a:lnTo>
                    <a:lnTo>
                      <a:pt x="319" y="37"/>
                    </a:lnTo>
                    <a:lnTo>
                      <a:pt x="377" y="21"/>
                    </a:lnTo>
                    <a:lnTo>
                      <a:pt x="441" y="10"/>
                    </a:lnTo>
                    <a:lnTo>
                      <a:pt x="505" y="1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0000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8" name="Freeform 687"/>
              <p:cNvSpPr>
                <a:spLocks/>
              </p:cNvSpPr>
              <p:nvPr/>
            </p:nvSpPr>
            <p:spPr bwMode="auto">
              <a:xfrm>
                <a:off x="5118" y="2174"/>
                <a:ext cx="490" cy="382"/>
              </a:xfrm>
              <a:custGeom>
                <a:avLst/>
                <a:gdLst>
                  <a:gd name="T0" fmla="*/ 490 w 490"/>
                  <a:gd name="T1" fmla="*/ 0 h 382"/>
                  <a:gd name="T2" fmla="*/ 426 w 490"/>
                  <a:gd name="T3" fmla="*/ 0 h 382"/>
                  <a:gd name="T4" fmla="*/ 362 w 490"/>
                  <a:gd name="T5" fmla="*/ 11 h 382"/>
                  <a:gd name="T6" fmla="*/ 304 w 490"/>
                  <a:gd name="T7" fmla="*/ 27 h 382"/>
                  <a:gd name="T8" fmla="*/ 245 w 490"/>
                  <a:gd name="T9" fmla="*/ 53 h 382"/>
                  <a:gd name="T10" fmla="*/ 191 w 490"/>
                  <a:gd name="T11" fmla="*/ 80 h 382"/>
                  <a:gd name="T12" fmla="*/ 142 w 490"/>
                  <a:gd name="T13" fmla="*/ 112 h 382"/>
                  <a:gd name="T14" fmla="*/ 103 w 490"/>
                  <a:gd name="T15" fmla="*/ 149 h 382"/>
                  <a:gd name="T16" fmla="*/ 63 w 490"/>
                  <a:gd name="T17" fmla="*/ 191 h 382"/>
                  <a:gd name="T18" fmla="*/ 39 w 490"/>
                  <a:gd name="T19" fmla="*/ 234 h 382"/>
                  <a:gd name="T20" fmla="*/ 14 w 490"/>
                  <a:gd name="T21" fmla="*/ 282 h 382"/>
                  <a:gd name="T22" fmla="*/ 5 w 490"/>
                  <a:gd name="T23" fmla="*/ 329 h 382"/>
                  <a:gd name="T24" fmla="*/ 0 w 490"/>
                  <a:gd name="T25" fmla="*/ 382 h 382"/>
                  <a:gd name="T26" fmla="*/ 14 w 490"/>
                  <a:gd name="T27" fmla="*/ 382 h 382"/>
                  <a:gd name="T28" fmla="*/ 19 w 490"/>
                  <a:gd name="T29" fmla="*/ 329 h 382"/>
                  <a:gd name="T30" fmla="*/ 34 w 490"/>
                  <a:gd name="T31" fmla="*/ 276 h 382"/>
                  <a:gd name="T32" fmla="*/ 59 w 490"/>
                  <a:gd name="T33" fmla="*/ 228 h 382"/>
                  <a:gd name="T34" fmla="*/ 88 w 490"/>
                  <a:gd name="T35" fmla="*/ 181 h 382"/>
                  <a:gd name="T36" fmla="*/ 132 w 490"/>
                  <a:gd name="T37" fmla="*/ 138 h 382"/>
                  <a:gd name="T38" fmla="*/ 181 w 490"/>
                  <a:gd name="T39" fmla="*/ 101 h 382"/>
                  <a:gd name="T40" fmla="*/ 235 w 490"/>
                  <a:gd name="T41" fmla="*/ 69 h 382"/>
                  <a:gd name="T42" fmla="*/ 294 w 490"/>
                  <a:gd name="T43" fmla="*/ 43 h 382"/>
                  <a:gd name="T44" fmla="*/ 357 w 490"/>
                  <a:gd name="T45" fmla="*/ 27 h 382"/>
                  <a:gd name="T46" fmla="*/ 421 w 490"/>
                  <a:gd name="T47" fmla="*/ 16 h 382"/>
                  <a:gd name="T48" fmla="*/ 490 w 490"/>
                  <a:gd name="T49" fmla="*/ 11 h 382"/>
                  <a:gd name="T50" fmla="*/ 490 w 490"/>
                  <a:gd name="T51" fmla="*/ 0 h 38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90" h="382">
                    <a:moveTo>
                      <a:pt x="490" y="0"/>
                    </a:moveTo>
                    <a:lnTo>
                      <a:pt x="426" y="0"/>
                    </a:lnTo>
                    <a:lnTo>
                      <a:pt x="362" y="11"/>
                    </a:lnTo>
                    <a:lnTo>
                      <a:pt x="304" y="27"/>
                    </a:lnTo>
                    <a:lnTo>
                      <a:pt x="245" y="53"/>
                    </a:lnTo>
                    <a:lnTo>
                      <a:pt x="191" y="80"/>
                    </a:lnTo>
                    <a:lnTo>
                      <a:pt x="142" y="112"/>
                    </a:lnTo>
                    <a:lnTo>
                      <a:pt x="103" y="149"/>
                    </a:lnTo>
                    <a:lnTo>
                      <a:pt x="63" y="191"/>
                    </a:lnTo>
                    <a:lnTo>
                      <a:pt x="39" y="234"/>
                    </a:lnTo>
                    <a:lnTo>
                      <a:pt x="14" y="282"/>
                    </a:lnTo>
                    <a:lnTo>
                      <a:pt x="5" y="329"/>
                    </a:lnTo>
                    <a:lnTo>
                      <a:pt x="0" y="382"/>
                    </a:lnTo>
                    <a:lnTo>
                      <a:pt x="14" y="382"/>
                    </a:lnTo>
                    <a:lnTo>
                      <a:pt x="19" y="329"/>
                    </a:lnTo>
                    <a:lnTo>
                      <a:pt x="34" y="276"/>
                    </a:lnTo>
                    <a:lnTo>
                      <a:pt x="59" y="228"/>
                    </a:lnTo>
                    <a:lnTo>
                      <a:pt x="88" y="181"/>
                    </a:lnTo>
                    <a:lnTo>
                      <a:pt x="132" y="138"/>
                    </a:lnTo>
                    <a:lnTo>
                      <a:pt x="181" y="101"/>
                    </a:lnTo>
                    <a:lnTo>
                      <a:pt x="235" y="69"/>
                    </a:lnTo>
                    <a:lnTo>
                      <a:pt x="294" y="43"/>
                    </a:lnTo>
                    <a:lnTo>
                      <a:pt x="357" y="27"/>
                    </a:lnTo>
                    <a:lnTo>
                      <a:pt x="421" y="16"/>
                    </a:lnTo>
                    <a:lnTo>
                      <a:pt x="490" y="1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000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9" name="Freeform 688"/>
              <p:cNvSpPr>
                <a:spLocks/>
              </p:cNvSpPr>
              <p:nvPr/>
            </p:nvSpPr>
            <p:spPr bwMode="auto">
              <a:xfrm>
                <a:off x="5132" y="2185"/>
                <a:ext cx="476" cy="371"/>
              </a:xfrm>
              <a:custGeom>
                <a:avLst/>
                <a:gdLst>
                  <a:gd name="T0" fmla="*/ 476 w 476"/>
                  <a:gd name="T1" fmla="*/ 0 h 371"/>
                  <a:gd name="T2" fmla="*/ 407 w 476"/>
                  <a:gd name="T3" fmla="*/ 5 h 371"/>
                  <a:gd name="T4" fmla="*/ 343 w 476"/>
                  <a:gd name="T5" fmla="*/ 16 h 371"/>
                  <a:gd name="T6" fmla="*/ 280 w 476"/>
                  <a:gd name="T7" fmla="*/ 32 h 371"/>
                  <a:gd name="T8" fmla="*/ 221 w 476"/>
                  <a:gd name="T9" fmla="*/ 58 h 371"/>
                  <a:gd name="T10" fmla="*/ 167 w 476"/>
                  <a:gd name="T11" fmla="*/ 90 h 371"/>
                  <a:gd name="T12" fmla="*/ 118 w 476"/>
                  <a:gd name="T13" fmla="*/ 127 h 371"/>
                  <a:gd name="T14" fmla="*/ 74 w 476"/>
                  <a:gd name="T15" fmla="*/ 170 h 371"/>
                  <a:gd name="T16" fmla="*/ 45 w 476"/>
                  <a:gd name="T17" fmla="*/ 217 h 371"/>
                  <a:gd name="T18" fmla="*/ 20 w 476"/>
                  <a:gd name="T19" fmla="*/ 265 h 371"/>
                  <a:gd name="T20" fmla="*/ 5 w 476"/>
                  <a:gd name="T21" fmla="*/ 318 h 371"/>
                  <a:gd name="T22" fmla="*/ 0 w 476"/>
                  <a:gd name="T23" fmla="*/ 371 h 371"/>
                  <a:gd name="T24" fmla="*/ 15 w 476"/>
                  <a:gd name="T25" fmla="*/ 371 h 371"/>
                  <a:gd name="T26" fmla="*/ 20 w 476"/>
                  <a:gd name="T27" fmla="*/ 318 h 371"/>
                  <a:gd name="T28" fmla="*/ 35 w 476"/>
                  <a:gd name="T29" fmla="*/ 271 h 371"/>
                  <a:gd name="T30" fmla="*/ 59 w 476"/>
                  <a:gd name="T31" fmla="*/ 223 h 371"/>
                  <a:gd name="T32" fmla="*/ 89 w 476"/>
                  <a:gd name="T33" fmla="*/ 175 h 371"/>
                  <a:gd name="T34" fmla="*/ 128 w 476"/>
                  <a:gd name="T35" fmla="*/ 138 h 371"/>
                  <a:gd name="T36" fmla="*/ 177 w 476"/>
                  <a:gd name="T37" fmla="*/ 101 h 371"/>
                  <a:gd name="T38" fmla="*/ 226 w 476"/>
                  <a:gd name="T39" fmla="*/ 69 h 371"/>
                  <a:gd name="T40" fmla="*/ 285 w 476"/>
                  <a:gd name="T41" fmla="*/ 42 h 371"/>
                  <a:gd name="T42" fmla="*/ 348 w 476"/>
                  <a:gd name="T43" fmla="*/ 27 h 371"/>
                  <a:gd name="T44" fmla="*/ 412 w 476"/>
                  <a:gd name="T45" fmla="*/ 16 h 371"/>
                  <a:gd name="T46" fmla="*/ 476 w 476"/>
                  <a:gd name="T47" fmla="*/ 11 h 371"/>
                  <a:gd name="T48" fmla="*/ 476 w 476"/>
                  <a:gd name="T49" fmla="*/ 0 h 3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76" h="371">
                    <a:moveTo>
                      <a:pt x="476" y="0"/>
                    </a:moveTo>
                    <a:lnTo>
                      <a:pt x="407" y="5"/>
                    </a:lnTo>
                    <a:lnTo>
                      <a:pt x="343" y="16"/>
                    </a:lnTo>
                    <a:lnTo>
                      <a:pt x="280" y="32"/>
                    </a:lnTo>
                    <a:lnTo>
                      <a:pt x="221" y="58"/>
                    </a:lnTo>
                    <a:lnTo>
                      <a:pt x="167" y="90"/>
                    </a:lnTo>
                    <a:lnTo>
                      <a:pt x="118" y="127"/>
                    </a:lnTo>
                    <a:lnTo>
                      <a:pt x="74" y="170"/>
                    </a:lnTo>
                    <a:lnTo>
                      <a:pt x="45" y="217"/>
                    </a:lnTo>
                    <a:lnTo>
                      <a:pt x="20" y="265"/>
                    </a:lnTo>
                    <a:lnTo>
                      <a:pt x="5" y="318"/>
                    </a:lnTo>
                    <a:lnTo>
                      <a:pt x="0" y="371"/>
                    </a:lnTo>
                    <a:lnTo>
                      <a:pt x="15" y="371"/>
                    </a:lnTo>
                    <a:lnTo>
                      <a:pt x="20" y="318"/>
                    </a:lnTo>
                    <a:lnTo>
                      <a:pt x="35" y="271"/>
                    </a:lnTo>
                    <a:lnTo>
                      <a:pt x="59" y="223"/>
                    </a:lnTo>
                    <a:lnTo>
                      <a:pt x="89" y="175"/>
                    </a:lnTo>
                    <a:lnTo>
                      <a:pt x="128" y="138"/>
                    </a:lnTo>
                    <a:lnTo>
                      <a:pt x="177" y="101"/>
                    </a:lnTo>
                    <a:lnTo>
                      <a:pt x="226" y="69"/>
                    </a:lnTo>
                    <a:lnTo>
                      <a:pt x="285" y="42"/>
                    </a:lnTo>
                    <a:lnTo>
                      <a:pt x="348" y="27"/>
                    </a:lnTo>
                    <a:lnTo>
                      <a:pt x="412" y="16"/>
                    </a:lnTo>
                    <a:lnTo>
                      <a:pt x="476" y="11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0000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0" name="Freeform 689"/>
              <p:cNvSpPr>
                <a:spLocks/>
              </p:cNvSpPr>
              <p:nvPr/>
            </p:nvSpPr>
            <p:spPr bwMode="auto">
              <a:xfrm>
                <a:off x="5147" y="2196"/>
                <a:ext cx="461" cy="360"/>
              </a:xfrm>
              <a:custGeom>
                <a:avLst/>
                <a:gdLst>
                  <a:gd name="T0" fmla="*/ 461 w 461"/>
                  <a:gd name="T1" fmla="*/ 0 h 360"/>
                  <a:gd name="T2" fmla="*/ 397 w 461"/>
                  <a:gd name="T3" fmla="*/ 5 h 360"/>
                  <a:gd name="T4" fmla="*/ 333 w 461"/>
                  <a:gd name="T5" fmla="*/ 16 h 360"/>
                  <a:gd name="T6" fmla="*/ 270 w 461"/>
                  <a:gd name="T7" fmla="*/ 31 h 360"/>
                  <a:gd name="T8" fmla="*/ 211 w 461"/>
                  <a:gd name="T9" fmla="*/ 58 h 360"/>
                  <a:gd name="T10" fmla="*/ 162 w 461"/>
                  <a:gd name="T11" fmla="*/ 90 h 360"/>
                  <a:gd name="T12" fmla="*/ 113 w 461"/>
                  <a:gd name="T13" fmla="*/ 127 h 360"/>
                  <a:gd name="T14" fmla="*/ 74 w 461"/>
                  <a:gd name="T15" fmla="*/ 164 h 360"/>
                  <a:gd name="T16" fmla="*/ 44 w 461"/>
                  <a:gd name="T17" fmla="*/ 212 h 360"/>
                  <a:gd name="T18" fmla="*/ 20 w 461"/>
                  <a:gd name="T19" fmla="*/ 260 h 360"/>
                  <a:gd name="T20" fmla="*/ 5 w 461"/>
                  <a:gd name="T21" fmla="*/ 307 h 360"/>
                  <a:gd name="T22" fmla="*/ 0 w 461"/>
                  <a:gd name="T23" fmla="*/ 360 h 360"/>
                  <a:gd name="T24" fmla="*/ 15 w 461"/>
                  <a:gd name="T25" fmla="*/ 360 h 360"/>
                  <a:gd name="T26" fmla="*/ 20 w 461"/>
                  <a:gd name="T27" fmla="*/ 307 h 360"/>
                  <a:gd name="T28" fmla="*/ 34 w 461"/>
                  <a:gd name="T29" fmla="*/ 260 h 360"/>
                  <a:gd name="T30" fmla="*/ 54 w 461"/>
                  <a:gd name="T31" fmla="*/ 217 h 360"/>
                  <a:gd name="T32" fmla="*/ 88 w 461"/>
                  <a:gd name="T33" fmla="*/ 169 h 360"/>
                  <a:gd name="T34" fmla="*/ 123 w 461"/>
                  <a:gd name="T35" fmla="*/ 132 h 360"/>
                  <a:gd name="T36" fmla="*/ 172 w 461"/>
                  <a:gd name="T37" fmla="*/ 95 h 360"/>
                  <a:gd name="T38" fmla="*/ 221 w 461"/>
                  <a:gd name="T39" fmla="*/ 69 h 360"/>
                  <a:gd name="T40" fmla="*/ 275 w 461"/>
                  <a:gd name="T41" fmla="*/ 42 h 360"/>
                  <a:gd name="T42" fmla="*/ 333 w 461"/>
                  <a:gd name="T43" fmla="*/ 26 h 360"/>
                  <a:gd name="T44" fmla="*/ 397 w 461"/>
                  <a:gd name="T45" fmla="*/ 16 h 360"/>
                  <a:gd name="T46" fmla="*/ 461 w 461"/>
                  <a:gd name="T47" fmla="*/ 10 h 360"/>
                  <a:gd name="T48" fmla="*/ 461 w 461"/>
                  <a:gd name="T49" fmla="*/ 0 h 3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1" h="360">
                    <a:moveTo>
                      <a:pt x="461" y="0"/>
                    </a:moveTo>
                    <a:lnTo>
                      <a:pt x="397" y="5"/>
                    </a:lnTo>
                    <a:lnTo>
                      <a:pt x="333" y="16"/>
                    </a:lnTo>
                    <a:lnTo>
                      <a:pt x="270" y="31"/>
                    </a:lnTo>
                    <a:lnTo>
                      <a:pt x="211" y="58"/>
                    </a:lnTo>
                    <a:lnTo>
                      <a:pt x="162" y="90"/>
                    </a:lnTo>
                    <a:lnTo>
                      <a:pt x="113" y="127"/>
                    </a:lnTo>
                    <a:lnTo>
                      <a:pt x="74" y="164"/>
                    </a:lnTo>
                    <a:lnTo>
                      <a:pt x="44" y="212"/>
                    </a:lnTo>
                    <a:lnTo>
                      <a:pt x="20" y="260"/>
                    </a:lnTo>
                    <a:lnTo>
                      <a:pt x="5" y="307"/>
                    </a:lnTo>
                    <a:lnTo>
                      <a:pt x="0" y="360"/>
                    </a:lnTo>
                    <a:lnTo>
                      <a:pt x="15" y="360"/>
                    </a:lnTo>
                    <a:lnTo>
                      <a:pt x="20" y="307"/>
                    </a:lnTo>
                    <a:lnTo>
                      <a:pt x="34" y="260"/>
                    </a:lnTo>
                    <a:lnTo>
                      <a:pt x="54" y="217"/>
                    </a:lnTo>
                    <a:lnTo>
                      <a:pt x="88" y="169"/>
                    </a:lnTo>
                    <a:lnTo>
                      <a:pt x="123" y="132"/>
                    </a:lnTo>
                    <a:lnTo>
                      <a:pt x="172" y="95"/>
                    </a:lnTo>
                    <a:lnTo>
                      <a:pt x="221" y="69"/>
                    </a:lnTo>
                    <a:lnTo>
                      <a:pt x="275" y="42"/>
                    </a:lnTo>
                    <a:lnTo>
                      <a:pt x="333" y="26"/>
                    </a:lnTo>
                    <a:lnTo>
                      <a:pt x="397" y="16"/>
                    </a:lnTo>
                    <a:lnTo>
                      <a:pt x="461" y="10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000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1" name="Freeform 690"/>
              <p:cNvSpPr>
                <a:spLocks/>
              </p:cNvSpPr>
              <p:nvPr/>
            </p:nvSpPr>
            <p:spPr bwMode="auto">
              <a:xfrm>
                <a:off x="5162" y="2206"/>
                <a:ext cx="446" cy="350"/>
              </a:xfrm>
              <a:custGeom>
                <a:avLst/>
                <a:gdLst>
                  <a:gd name="T0" fmla="*/ 446 w 446"/>
                  <a:gd name="T1" fmla="*/ 0 h 350"/>
                  <a:gd name="T2" fmla="*/ 382 w 446"/>
                  <a:gd name="T3" fmla="*/ 6 h 350"/>
                  <a:gd name="T4" fmla="*/ 318 w 446"/>
                  <a:gd name="T5" fmla="*/ 16 h 350"/>
                  <a:gd name="T6" fmla="*/ 260 w 446"/>
                  <a:gd name="T7" fmla="*/ 32 h 350"/>
                  <a:gd name="T8" fmla="*/ 206 w 446"/>
                  <a:gd name="T9" fmla="*/ 59 h 350"/>
                  <a:gd name="T10" fmla="*/ 157 w 446"/>
                  <a:gd name="T11" fmla="*/ 85 h 350"/>
                  <a:gd name="T12" fmla="*/ 108 w 446"/>
                  <a:gd name="T13" fmla="*/ 122 h 350"/>
                  <a:gd name="T14" fmla="*/ 73 w 446"/>
                  <a:gd name="T15" fmla="*/ 159 h 350"/>
                  <a:gd name="T16" fmla="*/ 39 w 446"/>
                  <a:gd name="T17" fmla="*/ 207 h 350"/>
                  <a:gd name="T18" fmla="*/ 19 w 446"/>
                  <a:gd name="T19" fmla="*/ 250 h 350"/>
                  <a:gd name="T20" fmla="*/ 5 w 446"/>
                  <a:gd name="T21" fmla="*/ 297 h 350"/>
                  <a:gd name="T22" fmla="*/ 0 w 446"/>
                  <a:gd name="T23" fmla="*/ 350 h 350"/>
                  <a:gd name="T24" fmla="*/ 15 w 446"/>
                  <a:gd name="T25" fmla="*/ 350 h 350"/>
                  <a:gd name="T26" fmla="*/ 19 w 446"/>
                  <a:gd name="T27" fmla="*/ 303 h 350"/>
                  <a:gd name="T28" fmla="*/ 34 w 446"/>
                  <a:gd name="T29" fmla="*/ 255 h 350"/>
                  <a:gd name="T30" fmla="*/ 54 w 446"/>
                  <a:gd name="T31" fmla="*/ 212 h 350"/>
                  <a:gd name="T32" fmla="*/ 83 w 446"/>
                  <a:gd name="T33" fmla="*/ 170 h 350"/>
                  <a:gd name="T34" fmla="*/ 122 w 446"/>
                  <a:gd name="T35" fmla="*/ 128 h 350"/>
                  <a:gd name="T36" fmla="*/ 166 w 446"/>
                  <a:gd name="T37" fmla="*/ 96 h 350"/>
                  <a:gd name="T38" fmla="*/ 215 w 446"/>
                  <a:gd name="T39" fmla="*/ 69 h 350"/>
                  <a:gd name="T40" fmla="*/ 269 w 446"/>
                  <a:gd name="T41" fmla="*/ 43 h 350"/>
                  <a:gd name="T42" fmla="*/ 323 w 446"/>
                  <a:gd name="T43" fmla="*/ 27 h 350"/>
                  <a:gd name="T44" fmla="*/ 387 w 446"/>
                  <a:gd name="T45" fmla="*/ 16 h 350"/>
                  <a:gd name="T46" fmla="*/ 446 w 446"/>
                  <a:gd name="T47" fmla="*/ 16 h 350"/>
                  <a:gd name="T48" fmla="*/ 446 w 446"/>
                  <a:gd name="T49" fmla="*/ 0 h 35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6" h="350">
                    <a:moveTo>
                      <a:pt x="446" y="0"/>
                    </a:moveTo>
                    <a:lnTo>
                      <a:pt x="382" y="6"/>
                    </a:lnTo>
                    <a:lnTo>
                      <a:pt x="318" y="16"/>
                    </a:lnTo>
                    <a:lnTo>
                      <a:pt x="260" y="32"/>
                    </a:lnTo>
                    <a:lnTo>
                      <a:pt x="206" y="59"/>
                    </a:lnTo>
                    <a:lnTo>
                      <a:pt x="157" y="85"/>
                    </a:lnTo>
                    <a:lnTo>
                      <a:pt x="108" y="122"/>
                    </a:lnTo>
                    <a:lnTo>
                      <a:pt x="73" y="159"/>
                    </a:lnTo>
                    <a:lnTo>
                      <a:pt x="39" y="207"/>
                    </a:lnTo>
                    <a:lnTo>
                      <a:pt x="19" y="250"/>
                    </a:lnTo>
                    <a:lnTo>
                      <a:pt x="5" y="297"/>
                    </a:lnTo>
                    <a:lnTo>
                      <a:pt x="0" y="350"/>
                    </a:lnTo>
                    <a:lnTo>
                      <a:pt x="15" y="350"/>
                    </a:lnTo>
                    <a:lnTo>
                      <a:pt x="19" y="303"/>
                    </a:lnTo>
                    <a:lnTo>
                      <a:pt x="34" y="255"/>
                    </a:lnTo>
                    <a:lnTo>
                      <a:pt x="54" y="212"/>
                    </a:lnTo>
                    <a:lnTo>
                      <a:pt x="83" y="170"/>
                    </a:lnTo>
                    <a:lnTo>
                      <a:pt x="122" y="128"/>
                    </a:lnTo>
                    <a:lnTo>
                      <a:pt x="166" y="96"/>
                    </a:lnTo>
                    <a:lnTo>
                      <a:pt x="215" y="69"/>
                    </a:lnTo>
                    <a:lnTo>
                      <a:pt x="269" y="43"/>
                    </a:lnTo>
                    <a:lnTo>
                      <a:pt x="323" y="27"/>
                    </a:lnTo>
                    <a:lnTo>
                      <a:pt x="387" y="16"/>
                    </a:lnTo>
                    <a:lnTo>
                      <a:pt x="446" y="16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2" name="Freeform 691"/>
              <p:cNvSpPr>
                <a:spLocks/>
              </p:cNvSpPr>
              <p:nvPr/>
            </p:nvSpPr>
            <p:spPr bwMode="auto">
              <a:xfrm>
                <a:off x="5177" y="2222"/>
                <a:ext cx="431" cy="334"/>
              </a:xfrm>
              <a:custGeom>
                <a:avLst/>
                <a:gdLst>
                  <a:gd name="T0" fmla="*/ 431 w 431"/>
                  <a:gd name="T1" fmla="*/ 0 h 334"/>
                  <a:gd name="T2" fmla="*/ 372 w 431"/>
                  <a:gd name="T3" fmla="*/ 0 h 334"/>
                  <a:gd name="T4" fmla="*/ 308 w 431"/>
                  <a:gd name="T5" fmla="*/ 11 h 334"/>
                  <a:gd name="T6" fmla="*/ 254 w 431"/>
                  <a:gd name="T7" fmla="*/ 27 h 334"/>
                  <a:gd name="T8" fmla="*/ 200 w 431"/>
                  <a:gd name="T9" fmla="*/ 53 h 334"/>
                  <a:gd name="T10" fmla="*/ 151 w 431"/>
                  <a:gd name="T11" fmla="*/ 80 h 334"/>
                  <a:gd name="T12" fmla="*/ 107 w 431"/>
                  <a:gd name="T13" fmla="*/ 112 h 334"/>
                  <a:gd name="T14" fmla="*/ 68 w 431"/>
                  <a:gd name="T15" fmla="*/ 154 h 334"/>
                  <a:gd name="T16" fmla="*/ 39 w 431"/>
                  <a:gd name="T17" fmla="*/ 196 h 334"/>
                  <a:gd name="T18" fmla="*/ 19 w 431"/>
                  <a:gd name="T19" fmla="*/ 239 h 334"/>
                  <a:gd name="T20" fmla="*/ 4 w 431"/>
                  <a:gd name="T21" fmla="*/ 287 h 334"/>
                  <a:gd name="T22" fmla="*/ 0 w 431"/>
                  <a:gd name="T23" fmla="*/ 334 h 334"/>
                  <a:gd name="T24" fmla="*/ 14 w 431"/>
                  <a:gd name="T25" fmla="*/ 334 h 334"/>
                  <a:gd name="T26" fmla="*/ 19 w 431"/>
                  <a:gd name="T27" fmla="*/ 287 h 334"/>
                  <a:gd name="T28" fmla="*/ 34 w 431"/>
                  <a:gd name="T29" fmla="*/ 244 h 334"/>
                  <a:gd name="T30" fmla="*/ 53 w 431"/>
                  <a:gd name="T31" fmla="*/ 196 h 334"/>
                  <a:gd name="T32" fmla="*/ 83 w 431"/>
                  <a:gd name="T33" fmla="*/ 159 h 334"/>
                  <a:gd name="T34" fmla="*/ 117 w 431"/>
                  <a:gd name="T35" fmla="*/ 122 h 334"/>
                  <a:gd name="T36" fmla="*/ 156 w 431"/>
                  <a:gd name="T37" fmla="*/ 90 h 334"/>
                  <a:gd name="T38" fmla="*/ 205 w 431"/>
                  <a:gd name="T39" fmla="*/ 59 h 334"/>
                  <a:gd name="T40" fmla="*/ 259 w 431"/>
                  <a:gd name="T41" fmla="*/ 37 h 334"/>
                  <a:gd name="T42" fmla="*/ 313 w 431"/>
                  <a:gd name="T43" fmla="*/ 21 h 334"/>
                  <a:gd name="T44" fmla="*/ 372 w 431"/>
                  <a:gd name="T45" fmla="*/ 11 h 334"/>
                  <a:gd name="T46" fmla="*/ 431 w 431"/>
                  <a:gd name="T47" fmla="*/ 11 h 334"/>
                  <a:gd name="T48" fmla="*/ 431 w 431"/>
                  <a:gd name="T49" fmla="*/ 0 h 33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31" h="334">
                    <a:moveTo>
                      <a:pt x="431" y="0"/>
                    </a:moveTo>
                    <a:lnTo>
                      <a:pt x="372" y="0"/>
                    </a:lnTo>
                    <a:lnTo>
                      <a:pt x="308" y="11"/>
                    </a:lnTo>
                    <a:lnTo>
                      <a:pt x="254" y="27"/>
                    </a:lnTo>
                    <a:lnTo>
                      <a:pt x="200" y="53"/>
                    </a:lnTo>
                    <a:lnTo>
                      <a:pt x="151" y="80"/>
                    </a:lnTo>
                    <a:lnTo>
                      <a:pt x="107" y="112"/>
                    </a:lnTo>
                    <a:lnTo>
                      <a:pt x="68" y="154"/>
                    </a:lnTo>
                    <a:lnTo>
                      <a:pt x="39" y="196"/>
                    </a:lnTo>
                    <a:lnTo>
                      <a:pt x="19" y="239"/>
                    </a:lnTo>
                    <a:lnTo>
                      <a:pt x="4" y="287"/>
                    </a:lnTo>
                    <a:lnTo>
                      <a:pt x="0" y="334"/>
                    </a:lnTo>
                    <a:lnTo>
                      <a:pt x="14" y="334"/>
                    </a:lnTo>
                    <a:lnTo>
                      <a:pt x="19" y="287"/>
                    </a:lnTo>
                    <a:lnTo>
                      <a:pt x="34" y="244"/>
                    </a:lnTo>
                    <a:lnTo>
                      <a:pt x="53" y="196"/>
                    </a:lnTo>
                    <a:lnTo>
                      <a:pt x="83" y="159"/>
                    </a:lnTo>
                    <a:lnTo>
                      <a:pt x="117" y="122"/>
                    </a:lnTo>
                    <a:lnTo>
                      <a:pt x="156" y="90"/>
                    </a:lnTo>
                    <a:lnTo>
                      <a:pt x="205" y="59"/>
                    </a:lnTo>
                    <a:lnTo>
                      <a:pt x="259" y="37"/>
                    </a:lnTo>
                    <a:lnTo>
                      <a:pt x="313" y="21"/>
                    </a:lnTo>
                    <a:lnTo>
                      <a:pt x="372" y="11"/>
                    </a:lnTo>
                    <a:lnTo>
                      <a:pt x="431" y="1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000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3" name="Freeform 692"/>
              <p:cNvSpPr>
                <a:spLocks/>
              </p:cNvSpPr>
              <p:nvPr/>
            </p:nvSpPr>
            <p:spPr bwMode="auto">
              <a:xfrm>
                <a:off x="5191" y="2233"/>
                <a:ext cx="417" cy="323"/>
              </a:xfrm>
              <a:custGeom>
                <a:avLst/>
                <a:gdLst>
                  <a:gd name="T0" fmla="*/ 417 w 417"/>
                  <a:gd name="T1" fmla="*/ 0 h 323"/>
                  <a:gd name="T2" fmla="*/ 358 w 417"/>
                  <a:gd name="T3" fmla="*/ 0 h 323"/>
                  <a:gd name="T4" fmla="*/ 299 w 417"/>
                  <a:gd name="T5" fmla="*/ 10 h 323"/>
                  <a:gd name="T6" fmla="*/ 245 w 417"/>
                  <a:gd name="T7" fmla="*/ 26 h 323"/>
                  <a:gd name="T8" fmla="*/ 191 w 417"/>
                  <a:gd name="T9" fmla="*/ 48 h 323"/>
                  <a:gd name="T10" fmla="*/ 142 w 417"/>
                  <a:gd name="T11" fmla="*/ 79 h 323"/>
                  <a:gd name="T12" fmla="*/ 103 w 417"/>
                  <a:gd name="T13" fmla="*/ 111 h 323"/>
                  <a:gd name="T14" fmla="*/ 69 w 417"/>
                  <a:gd name="T15" fmla="*/ 148 h 323"/>
                  <a:gd name="T16" fmla="*/ 39 w 417"/>
                  <a:gd name="T17" fmla="*/ 185 h 323"/>
                  <a:gd name="T18" fmla="*/ 20 w 417"/>
                  <a:gd name="T19" fmla="*/ 233 h 323"/>
                  <a:gd name="T20" fmla="*/ 5 w 417"/>
                  <a:gd name="T21" fmla="*/ 276 h 323"/>
                  <a:gd name="T22" fmla="*/ 0 w 417"/>
                  <a:gd name="T23" fmla="*/ 323 h 323"/>
                  <a:gd name="T24" fmla="*/ 15 w 417"/>
                  <a:gd name="T25" fmla="*/ 323 h 323"/>
                  <a:gd name="T26" fmla="*/ 20 w 417"/>
                  <a:gd name="T27" fmla="*/ 276 h 323"/>
                  <a:gd name="T28" fmla="*/ 35 w 417"/>
                  <a:gd name="T29" fmla="*/ 233 h 323"/>
                  <a:gd name="T30" fmla="*/ 54 w 417"/>
                  <a:gd name="T31" fmla="*/ 191 h 323"/>
                  <a:gd name="T32" fmla="*/ 79 w 417"/>
                  <a:gd name="T33" fmla="*/ 154 h 323"/>
                  <a:gd name="T34" fmla="*/ 113 w 417"/>
                  <a:gd name="T35" fmla="*/ 116 h 323"/>
                  <a:gd name="T36" fmla="*/ 152 w 417"/>
                  <a:gd name="T37" fmla="*/ 85 h 323"/>
                  <a:gd name="T38" fmla="*/ 201 w 417"/>
                  <a:gd name="T39" fmla="*/ 58 h 323"/>
                  <a:gd name="T40" fmla="*/ 250 w 417"/>
                  <a:gd name="T41" fmla="*/ 37 h 323"/>
                  <a:gd name="T42" fmla="*/ 304 w 417"/>
                  <a:gd name="T43" fmla="*/ 21 h 323"/>
                  <a:gd name="T44" fmla="*/ 358 w 417"/>
                  <a:gd name="T45" fmla="*/ 16 h 323"/>
                  <a:gd name="T46" fmla="*/ 417 w 417"/>
                  <a:gd name="T47" fmla="*/ 10 h 323"/>
                  <a:gd name="T48" fmla="*/ 417 w 417"/>
                  <a:gd name="T49" fmla="*/ 0 h 32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7" h="323">
                    <a:moveTo>
                      <a:pt x="417" y="0"/>
                    </a:moveTo>
                    <a:lnTo>
                      <a:pt x="358" y="0"/>
                    </a:lnTo>
                    <a:lnTo>
                      <a:pt x="299" y="10"/>
                    </a:lnTo>
                    <a:lnTo>
                      <a:pt x="245" y="26"/>
                    </a:lnTo>
                    <a:lnTo>
                      <a:pt x="191" y="48"/>
                    </a:lnTo>
                    <a:lnTo>
                      <a:pt x="142" y="79"/>
                    </a:lnTo>
                    <a:lnTo>
                      <a:pt x="103" y="111"/>
                    </a:lnTo>
                    <a:lnTo>
                      <a:pt x="69" y="148"/>
                    </a:lnTo>
                    <a:lnTo>
                      <a:pt x="39" y="185"/>
                    </a:lnTo>
                    <a:lnTo>
                      <a:pt x="20" y="233"/>
                    </a:lnTo>
                    <a:lnTo>
                      <a:pt x="5" y="276"/>
                    </a:lnTo>
                    <a:lnTo>
                      <a:pt x="0" y="323"/>
                    </a:lnTo>
                    <a:lnTo>
                      <a:pt x="15" y="323"/>
                    </a:lnTo>
                    <a:lnTo>
                      <a:pt x="20" y="276"/>
                    </a:lnTo>
                    <a:lnTo>
                      <a:pt x="35" y="233"/>
                    </a:lnTo>
                    <a:lnTo>
                      <a:pt x="54" y="191"/>
                    </a:lnTo>
                    <a:lnTo>
                      <a:pt x="79" y="154"/>
                    </a:lnTo>
                    <a:lnTo>
                      <a:pt x="113" y="116"/>
                    </a:lnTo>
                    <a:lnTo>
                      <a:pt x="152" y="85"/>
                    </a:lnTo>
                    <a:lnTo>
                      <a:pt x="201" y="58"/>
                    </a:lnTo>
                    <a:lnTo>
                      <a:pt x="250" y="37"/>
                    </a:lnTo>
                    <a:lnTo>
                      <a:pt x="304" y="21"/>
                    </a:lnTo>
                    <a:lnTo>
                      <a:pt x="358" y="16"/>
                    </a:lnTo>
                    <a:lnTo>
                      <a:pt x="417" y="1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000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4" name="Freeform 693"/>
              <p:cNvSpPr>
                <a:spLocks/>
              </p:cNvSpPr>
              <p:nvPr/>
            </p:nvSpPr>
            <p:spPr bwMode="auto">
              <a:xfrm>
                <a:off x="5206" y="2243"/>
                <a:ext cx="402" cy="313"/>
              </a:xfrm>
              <a:custGeom>
                <a:avLst/>
                <a:gdLst>
                  <a:gd name="T0" fmla="*/ 402 w 402"/>
                  <a:gd name="T1" fmla="*/ 0 h 313"/>
                  <a:gd name="T2" fmla="*/ 343 w 402"/>
                  <a:gd name="T3" fmla="*/ 6 h 313"/>
                  <a:gd name="T4" fmla="*/ 289 w 402"/>
                  <a:gd name="T5" fmla="*/ 11 h 313"/>
                  <a:gd name="T6" fmla="*/ 235 w 402"/>
                  <a:gd name="T7" fmla="*/ 27 h 313"/>
                  <a:gd name="T8" fmla="*/ 186 w 402"/>
                  <a:gd name="T9" fmla="*/ 48 h 313"/>
                  <a:gd name="T10" fmla="*/ 137 w 402"/>
                  <a:gd name="T11" fmla="*/ 75 h 313"/>
                  <a:gd name="T12" fmla="*/ 98 w 402"/>
                  <a:gd name="T13" fmla="*/ 106 h 313"/>
                  <a:gd name="T14" fmla="*/ 64 w 402"/>
                  <a:gd name="T15" fmla="*/ 144 h 313"/>
                  <a:gd name="T16" fmla="*/ 39 w 402"/>
                  <a:gd name="T17" fmla="*/ 181 h 313"/>
                  <a:gd name="T18" fmla="*/ 20 w 402"/>
                  <a:gd name="T19" fmla="*/ 223 h 313"/>
                  <a:gd name="T20" fmla="*/ 5 w 402"/>
                  <a:gd name="T21" fmla="*/ 266 h 313"/>
                  <a:gd name="T22" fmla="*/ 0 w 402"/>
                  <a:gd name="T23" fmla="*/ 313 h 313"/>
                  <a:gd name="T24" fmla="*/ 15 w 402"/>
                  <a:gd name="T25" fmla="*/ 313 h 313"/>
                  <a:gd name="T26" fmla="*/ 20 w 402"/>
                  <a:gd name="T27" fmla="*/ 266 h 313"/>
                  <a:gd name="T28" fmla="*/ 34 w 402"/>
                  <a:gd name="T29" fmla="*/ 218 h 313"/>
                  <a:gd name="T30" fmla="*/ 59 w 402"/>
                  <a:gd name="T31" fmla="*/ 175 h 313"/>
                  <a:gd name="T32" fmla="*/ 88 w 402"/>
                  <a:gd name="T33" fmla="*/ 133 h 313"/>
                  <a:gd name="T34" fmla="*/ 127 w 402"/>
                  <a:gd name="T35" fmla="*/ 101 h 313"/>
                  <a:gd name="T36" fmla="*/ 176 w 402"/>
                  <a:gd name="T37" fmla="*/ 69 h 313"/>
                  <a:gd name="T38" fmla="*/ 225 w 402"/>
                  <a:gd name="T39" fmla="*/ 43 h 313"/>
                  <a:gd name="T40" fmla="*/ 284 w 402"/>
                  <a:gd name="T41" fmla="*/ 27 h 313"/>
                  <a:gd name="T42" fmla="*/ 343 w 402"/>
                  <a:gd name="T43" fmla="*/ 16 h 313"/>
                  <a:gd name="T44" fmla="*/ 402 w 402"/>
                  <a:gd name="T45" fmla="*/ 11 h 313"/>
                  <a:gd name="T46" fmla="*/ 402 w 402"/>
                  <a:gd name="T47" fmla="*/ 0 h 31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02" h="313">
                    <a:moveTo>
                      <a:pt x="402" y="0"/>
                    </a:moveTo>
                    <a:lnTo>
                      <a:pt x="343" y="6"/>
                    </a:lnTo>
                    <a:lnTo>
                      <a:pt x="289" y="11"/>
                    </a:lnTo>
                    <a:lnTo>
                      <a:pt x="235" y="27"/>
                    </a:lnTo>
                    <a:lnTo>
                      <a:pt x="186" y="48"/>
                    </a:lnTo>
                    <a:lnTo>
                      <a:pt x="137" y="75"/>
                    </a:lnTo>
                    <a:lnTo>
                      <a:pt x="98" y="106"/>
                    </a:lnTo>
                    <a:lnTo>
                      <a:pt x="64" y="144"/>
                    </a:lnTo>
                    <a:lnTo>
                      <a:pt x="39" y="181"/>
                    </a:lnTo>
                    <a:lnTo>
                      <a:pt x="20" y="223"/>
                    </a:lnTo>
                    <a:lnTo>
                      <a:pt x="5" y="266"/>
                    </a:lnTo>
                    <a:lnTo>
                      <a:pt x="0" y="313"/>
                    </a:lnTo>
                    <a:lnTo>
                      <a:pt x="15" y="313"/>
                    </a:lnTo>
                    <a:lnTo>
                      <a:pt x="20" y="266"/>
                    </a:lnTo>
                    <a:lnTo>
                      <a:pt x="34" y="218"/>
                    </a:lnTo>
                    <a:lnTo>
                      <a:pt x="59" y="175"/>
                    </a:lnTo>
                    <a:lnTo>
                      <a:pt x="88" y="133"/>
                    </a:lnTo>
                    <a:lnTo>
                      <a:pt x="127" y="101"/>
                    </a:lnTo>
                    <a:lnTo>
                      <a:pt x="176" y="69"/>
                    </a:lnTo>
                    <a:lnTo>
                      <a:pt x="225" y="43"/>
                    </a:lnTo>
                    <a:lnTo>
                      <a:pt x="284" y="27"/>
                    </a:lnTo>
                    <a:lnTo>
                      <a:pt x="343" y="16"/>
                    </a:lnTo>
                    <a:lnTo>
                      <a:pt x="402" y="11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rgbClr val="00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5" name="Freeform 694"/>
              <p:cNvSpPr>
                <a:spLocks/>
              </p:cNvSpPr>
              <p:nvPr/>
            </p:nvSpPr>
            <p:spPr bwMode="auto">
              <a:xfrm>
                <a:off x="5221" y="2254"/>
                <a:ext cx="387" cy="302"/>
              </a:xfrm>
              <a:custGeom>
                <a:avLst/>
                <a:gdLst>
                  <a:gd name="T0" fmla="*/ 387 w 387"/>
                  <a:gd name="T1" fmla="*/ 0 h 302"/>
                  <a:gd name="T2" fmla="*/ 328 w 387"/>
                  <a:gd name="T3" fmla="*/ 5 h 302"/>
                  <a:gd name="T4" fmla="*/ 269 w 387"/>
                  <a:gd name="T5" fmla="*/ 16 h 302"/>
                  <a:gd name="T6" fmla="*/ 210 w 387"/>
                  <a:gd name="T7" fmla="*/ 32 h 302"/>
                  <a:gd name="T8" fmla="*/ 161 w 387"/>
                  <a:gd name="T9" fmla="*/ 58 h 302"/>
                  <a:gd name="T10" fmla="*/ 112 w 387"/>
                  <a:gd name="T11" fmla="*/ 90 h 302"/>
                  <a:gd name="T12" fmla="*/ 73 w 387"/>
                  <a:gd name="T13" fmla="*/ 122 h 302"/>
                  <a:gd name="T14" fmla="*/ 44 w 387"/>
                  <a:gd name="T15" fmla="*/ 164 h 302"/>
                  <a:gd name="T16" fmla="*/ 19 w 387"/>
                  <a:gd name="T17" fmla="*/ 207 h 302"/>
                  <a:gd name="T18" fmla="*/ 5 w 387"/>
                  <a:gd name="T19" fmla="*/ 255 h 302"/>
                  <a:gd name="T20" fmla="*/ 0 w 387"/>
                  <a:gd name="T21" fmla="*/ 302 h 302"/>
                  <a:gd name="T22" fmla="*/ 14 w 387"/>
                  <a:gd name="T23" fmla="*/ 302 h 302"/>
                  <a:gd name="T24" fmla="*/ 19 w 387"/>
                  <a:gd name="T25" fmla="*/ 255 h 302"/>
                  <a:gd name="T26" fmla="*/ 34 w 387"/>
                  <a:gd name="T27" fmla="*/ 212 h 302"/>
                  <a:gd name="T28" fmla="*/ 58 w 387"/>
                  <a:gd name="T29" fmla="*/ 170 h 302"/>
                  <a:gd name="T30" fmla="*/ 88 w 387"/>
                  <a:gd name="T31" fmla="*/ 133 h 302"/>
                  <a:gd name="T32" fmla="*/ 122 w 387"/>
                  <a:gd name="T33" fmla="*/ 95 h 302"/>
                  <a:gd name="T34" fmla="*/ 171 w 387"/>
                  <a:gd name="T35" fmla="*/ 69 h 302"/>
                  <a:gd name="T36" fmla="*/ 220 w 387"/>
                  <a:gd name="T37" fmla="*/ 42 h 302"/>
                  <a:gd name="T38" fmla="*/ 274 w 387"/>
                  <a:gd name="T39" fmla="*/ 27 h 302"/>
                  <a:gd name="T40" fmla="*/ 328 w 387"/>
                  <a:gd name="T41" fmla="*/ 16 h 302"/>
                  <a:gd name="T42" fmla="*/ 387 w 387"/>
                  <a:gd name="T43" fmla="*/ 11 h 302"/>
                  <a:gd name="T44" fmla="*/ 387 w 387"/>
                  <a:gd name="T45" fmla="*/ 0 h 30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7" h="302">
                    <a:moveTo>
                      <a:pt x="387" y="0"/>
                    </a:moveTo>
                    <a:lnTo>
                      <a:pt x="328" y="5"/>
                    </a:lnTo>
                    <a:lnTo>
                      <a:pt x="269" y="16"/>
                    </a:lnTo>
                    <a:lnTo>
                      <a:pt x="210" y="32"/>
                    </a:lnTo>
                    <a:lnTo>
                      <a:pt x="161" y="58"/>
                    </a:lnTo>
                    <a:lnTo>
                      <a:pt x="112" y="90"/>
                    </a:lnTo>
                    <a:lnTo>
                      <a:pt x="73" y="122"/>
                    </a:lnTo>
                    <a:lnTo>
                      <a:pt x="44" y="164"/>
                    </a:lnTo>
                    <a:lnTo>
                      <a:pt x="19" y="207"/>
                    </a:lnTo>
                    <a:lnTo>
                      <a:pt x="5" y="255"/>
                    </a:lnTo>
                    <a:lnTo>
                      <a:pt x="0" y="302"/>
                    </a:lnTo>
                    <a:lnTo>
                      <a:pt x="14" y="302"/>
                    </a:lnTo>
                    <a:lnTo>
                      <a:pt x="19" y="255"/>
                    </a:lnTo>
                    <a:lnTo>
                      <a:pt x="34" y="212"/>
                    </a:lnTo>
                    <a:lnTo>
                      <a:pt x="58" y="170"/>
                    </a:lnTo>
                    <a:lnTo>
                      <a:pt x="88" y="133"/>
                    </a:lnTo>
                    <a:lnTo>
                      <a:pt x="122" y="95"/>
                    </a:lnTo>
                    <a:lnTo>
                      <a:pt x="171" y="69"/>
                    </a:lnTo>
                    <a:lnTo>
                      <a:pt x="220" y="42"/>
                    </a:lnTo>
                    <a:lnTo>
                      <a:pt x="274" y="27"/>
                    </a:lnTo>
                    <a:lnTo>
                      <a:pt x="328" y="16"/>
                    </a:lnTo>
                    <a:lnTo>
                      <a:pt x="387" y="11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000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6" name="Freeform 695"/>
              <p:cNvSpPr>
                <a:spLocks/>
              </p:cNvSpPr>
              <p:nvPr/>
            </p:nvSpPr>
            <p:spPr bwMode="auto">
              <a:xfrm>
                <a:off x="5235" y="2265"/>
                <a:ext cx="373" cy="291"/>
              </a:xfrm>
              <a:custGeom>
                <a:avLst/>
                <a:gdLst>
                  <a:gd name="T0" fmla="*/ 373 w 373"/>
                  <a:gd name="T1" fmla="*/ 0 h 291"/>
                  <a:gd name="T2" fmla="*/ 314 w 373"/>
                  <a:gd name="T3" fmla="*/ 5 h 291"/>
                  <a:gd name="T4" fmla="*/ 260 w 373"/>
                  <a:gd name="T5" fmla="*/ 16 h 291"/>
                  <a:gd name="T6" fmla="*/ 206 w 373"/>
                  <a:gd name="T7" fmla="*/ 31 h 291"/>
                  <a:gd name="T8" fmla="*/ 157 w 373"/>
                  <a:gd name="T9" fmla="*/ 58 h 291"/>
                  <a:gd name="T10" fmla="*/ 108 w 373"/>
                  <a:gd name="T11" fmla="*/ 84 h 291"/>
                  <a:gd name="T12" fmla="*/ 74 w 373"/>
                  <a:gd name="T13" fmla="*/ 122 h 291"/>
                  <a:gd name="T14" fmla="*/ 44 w 373"/>
                  <a:gd name="T15" fmla="*/ 159 h 291"/>
                  <a:gd name="T16" fmla="*/ 20 w 373"/>
                  <a:gd name="T17" fmla="*/ 201 h 291"/>
                  <a:gd name="T18" fmla="*/ 5 w 373"/>
                  <a:gd name="T19" fmla="*/ 244 h 291"/>
                  <a:gd name="T20" fmla="*/ 0 w 373"/>
                  <a:gd name="T21" fmla="*/ 291 h 291"/>
                  <a:gd name="T22" fmla="*/ 15 w 373"/>
                  <a:gd name="T23" fmla="*/ 291 h 291"/>
                  <a:gd name="T24" fmla="*/ 20 w 373"/>
                  <a:gd name="T25" fmla="*/ 249 h 291"/>
                  <a:gd name="T26" fmla="*/ 35 w 373"/>
                  <a:gd name="T27" fmla="*/ 206 h 291"/>
                  <a:gd name="T28" fmla="*/ 54 w 373"/>
                  <a:gd name="T29" fmla="*/ 164 h 291"/>
                  <a:gd name="T30" fmla="*/ 84 w 373"/>
                  <a:gd name="T31" fmla="*/ 127 h 291"/>
                  <a:gd name="T32" fmla="*/ 123 w 373"/>
                  <a:gd name="T33" fmla="*/ 95 h 291"/>
                  <a:gd name="T34" fmla="*/ 162 w 373"/>
                  <a:gd name="T35" fmla="*/ 63 h 291"/>
                  <a:gd name="T36" fmla="*/ 211 w 373"/>
                  <a:gd name="T37" fmla="*/ 42 h 291"/>
                  <a:gd name="T38" fmla="*/ 265 w 373"/>
                  <a:gd name="T39" fmla="*/ 26 h 291"/>
                  <a:gd name="T40" fmla="*/ 319 w 373"/>
                  <a:gd name="T41" fmla="*/ 16 h 291"/>
                  <a:gd name="T42" fmla="*/ 373 w 373"/>
                  <a:gd name="T43" fmla="*/ 10 h 291"/>
                  <a:gd name="T44" fmla="*/ 373 w 373"/>
                  <a:gd name="T45" fmla="*/ 0 h 2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3" h="291">
                    <a:moveTo>
                      <a:pt x="373" y="0"/>
                    </a:moveTo>
                    <a:lnTo>
                      <a:pt x="314" y="5"/>
                    </a:lnTo>
                    <a:lnTo>
                      <a:pt x="260" y="16"/>
                    </a:lnTo>
                    <a:lnTo>
                      <a:pt x="206" y="31"/>
                    </a:lnTo>
                    <a:lnTo>
                      <a:pt x="157" y="58"/>
                    </a:lnTo>
                    <a:lnTo>
                      <a:pt x="108" y="84"/>
                    </a:lnTo>
                    <a:lnTo>
                      <a:pt x="74" y="122"/>
                    </a:lnTo>
                    <a:lnTo>
                      <a:pt x="44" y="159"/>
                    </a:lnTo>
                    <a:lnTo>
                      <a:pt x="20" y="201"/>
                    </a:lnTo>
                    <a:lnTo>
                      <a:pt x="5" y="244"/>
                    </a:lnTo>
                    <a:lnTo>
                      <a:pt x="0" y="291"/>
                    </a:lnTo>
                    <a:lnTo>
                      <a:pt x="15" y="291"/>
                    </a:lnTo>
                    <a:lnTo>
                      <a:pt x="20" y="249"/>
                    </a:lnTo>
                    <a:lnTo>
                      <a:pt x="35" y="206"/>
                    </a:lnTo>
                    <a:lnTo>
                      <a:pt x="54" y="164"/>
                    </a:lnTo>
                    <a:lnTo>
                      <a:pt x="84" y="127"/>
                    </a:lnTo>
                    <a:lnTo>
                      <a:pt x="123" y="95"/>
                    </a:lnTo>
                    <a:lnTo>
                      <a:pt x="162" y="63"/>
                    </a:lnTo>
                    <a:lnTo>
                      <a:pt x="211" y="42"/>
                    </a:lnTo>
                    <a:lnTo>
                      <a:pt x="265" y="26"/>
                    </a:lnTo>
                    <a:lnTo>
                      <a:pt x="319" y="16"/>
                    </a:lnTo>
                    <a:lnTo>
                      <a:pt x="373" y="10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000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7" name="Freeform 696"/>
              <p:cNvSpPr>
                <a:spLocks/>
              </p:cNvSpPr>
              <p:nvPr/>
            </p:nvSpPr>
            <p:spPr bwMode="auto">
              <a:xfrm>
                <a:off x="5250" y="2275"/>
                <a:ext cx="358" cy="281"/>
              </a:xfrm>
              <a:custGeom>
                <a:avLst/>
                <a:gdLst>
                  <a:gd name="T0" fmla="*/ 358 w 358"/>
                  <a:gd name="T1" fmla="*/ 0 h 281"/>
                  <a:gd name="T2" fmla="*/ 304 w 358"/>
                  <a:gd name="T3" fmla="*/ 6 h 281"/>
                  <a:gd name="T4" fmla="*/ 250 w 358"/>
                  <a:gd name="T5" fmla="*/ 16 h 281"/>
                  <a:gd name="T6" fmla="*/ 196 w 358"/>
                  <a:gd name="T7" fmla="*/ 32 h 281"/>
                  <a:gd name="T8" fmla="*/ 147 w 358"/>
                  <a:gd name="T9" fmla="*/ 53 h 281"/>
                  <a:gd name="T10" fmla="*/ 108 w 358"/>
                  <a:gd name="T11" fmla="*/ 85 h 281"/>
                  <a:gd name="T12" fmla="*/ 69 w 358"/>
                  <a:gd name="T13" fmla="*/ 117 h 281"/>
                  <a:gd name="T14" fmla="*/ 39 w 358"/>
                  <a:gd name="T15" fmla="*/ 154 h 281"/>
                  <a:gd name="T16" fmla="*/ 20 w 358"/>
                  <a:gd name="T17" fmla="*/ 196 h 281"/>
                  <a:gd name="T18" fmla="*/ 5 w 358"/>
                  <a:gd name="T19" fmla="*/ 239 h 281"/>
                  <a:gd name="T20" fmla="*/ 0 w 358"/>
                  <a:gd name="T21" fmla="*/ 281 h 281"/>
                  <a:gd name="T22" fmla="*/ 15 w 358"/>
                  <a:gd name="T23" fmla="*/ 281 h 281"/>
                  <a:gd name="T24" fmla="*/ 20 w 358"/>
                  <a:gd name="T25" fmla="*/ 239 h 281"/>
                  <a:gd name="T26" fmla="*/ 34 w 358"/>
                  <a:gd name="T27" fmla="*/ 196 h 281"/>
                  <a:gd name="T28" fmla="*/ 54 w 358"/>
                  <a:gd name="T29" fmla="*/ 159 h 281"/>
                  <a:gd name="T30" fmla="*/ 83 w 358"/>
                  <a:gd name="T31" fmla="*/ 122 h 281"/>
                  <a:gd name="T32" fmla="*/ 118 w 358"/>
                  <a:gd name="T33" fmla="*/ 90 h 281"/>
                  <a:gd name="T34" fmla="*/ 157 w 358"/>
                  <a:gd name="T35" fmla="*/ 64 h 281"/>
                  <a:gd name="T36" fmla="*/ 201 w 358"/>
                  <a:gd name="T37" fmla="*/ 43 h 281"/>
                  <a:gd name="T38" fmla="*/ 255 w 358"/>
                  <a:gd name="T39" fmla="*/ 27 h 281"/>
                  <a:gd name="T40" fmla="*/ 304 w 358"/>
                  <a:gd name="T41" fmla="*/ 16 h 281"/>
                  <a:gd name="T42" fmla="*/ 358 w 358"/>
                  <a:gd name="T43" fmla="*/ 16 h 281"/>
                  <a:gd name="T44" fmla="*/ 358 w 358"/>
                  <a:gd name="T45" fmla="*/ 0 h 2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8" h="281">
                    <a:moveTo>
                      <a:pt x="358" y="0"/>
                    </a:moveTo>
                    <a:lnTo>
                      <a:pt x="304" y="6"/>
                    </a:lnTo>
                    <a:lnTo>
                      <a:pt x="250" y="16"/>
                    </a:lnTo>
                    <a:lnTo>
                      <a:pt x="196" y="32"/>
                    </a:lnTo>
                    <a:lnTo>
                      <a:pt x="147" y="53"/>
                    </a:lnTo>
                    <a:lnTo>
                      <a:pt x="108" y="85"/>
                    </a:lnTo>
                    <a:lnTo>
                      <a:pt x="69" y="117"/>
                    </a:lnTo>
                    <a:lnTo>
                      <a:pt x="39" y="154"/>
                    </a:lnTo>
                    <a:lnTo>
                      <a:pt x="20" y="196"/>
                    </a:lnTo>
                    <a:lnTo>
                      <a:pt x="5" y="239"/>
                    </a:lnTo>
                    <a:lnTo>
                      <a:pt x="0" y="281"/>
                    </a:lnTo>
                    <a:lnTo>
                      <a:pt x="15" y="281"/>
                    </a:lnTo>
                    <a:lnTo>
                      <a:pt x="20" y="239"/>
                    </a:lnTo>
                    <a:lnTo>
                      <a:pt x="34" y="196"/>
                    </a:lnTo>
                    <a:lnTo>
                      <a:pt x="54" y="159"/>
                    </a:lnTo>
                    <a:lnTo>
                      <a:pt x="83" y="122"/>
                    </a:lnTo>
                    <a:lnTo>
                      <a:pt x="118" y="90"/>
                    </a:lnTo>
                    <a:lnTo>
                      <a:pt x="157" y="64"/>
                    </a:lnTo>
                    <a:lnTo>
                      <a:pt x="201" y="43"/>
                    </a:lnTo>
                    <a:lnTo>
                      <a:pt x="255" y="27"/>
                    </a:lnTo>
                    <a:lnTo>
                      <a:pt x="304" y="16"/>
                    </a:lnTo>
                    <a:lnTo>
                      <a:pt x="358" y="16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0000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8" name="Freeform 697"/>
              <p:cNvSpPr>
                <a:spLocks/>
              </p:cNvSpPr>
              <p:nvPr/>
            </p:nvSpPr>
            <p:spPr bwMode="auto">
              <a:xfrm>
                <a:off x="5265" y="2291"/>
                <a:ext cx="343" cy="265"/>
              </a:xfrm>
              <a:custGeom>
                <a:avLst/>
                <a:gdLst>
                  <a:gd name="T0" fmla="*/ 343 w 343"/>
                  <a:gd name="T1" fmla="*/ 0 h 265"/>
                  <a:gd name="T2" fmla="*/ 289 w 343"/>
                  <a:gd name="T3" fmla="*/ 0 h 265"/>
                  <a:gd name="T4" fmla="*/ 240 w 343"/>
                  <a:gd name="T5" fmla="*/ 11 h 265"/>
                  <a:gd name="T6" fmla="*/ 186 w 343"/>
                  <a:gd name="T7" fmla="*/ 27 h 265"/>
                  <a:gd name="T8" fmla="*/ 142 w 343"/>
                  <a:gd name="T9" fmla="*/ 48 h 265"/>
                  <a:gd name="T10" fmla="*/ 103 w 343"/>
                  <a:gd name="T11" fmla="*/ 74 h 265"/>
                  <a:gd name="T12" fmla="*/ 68 w 343"/>
                  <a:gd name="T13" fmla="*/ 106 h 265"/>
                  <a:gd name="T14" fmla="*/ 39 w 343"/>
                  <a:gd name="T15" fmla="*/ 143 h 265"/>
                  <a:gd name="T16" fmla="*/ 19 w 343"/>
                  <a:gd name="T17" fmla="*/ 180 h 265"/>
                  <a:gd name="T18" fmla="*/ 5 w 343"/>
                  <a:gd name="T19" fmla="*/ 223 h 265"/>
                  <a:gd name="T20" fmla="*/ 0 w 343"/>
                  <a:gd name="T21" fmla="*/ 265 h 265"/>
                  <a:gd name="T22" fmla="*/ 14 w 343"/>
                  <a:gd name="T23" fmla="*/ 265 h 265"/>
                  <a:gd name="T24" fmla="*/ 19 w 343"/>
                  <a:gd name="T25" fmla="*/ 223 h 265"/>
                  <a:gd name="T26" fmla="*/ 34 w 343"/>
                  <a:gd name="T27" fmla="*/ 186 h 265"/>
                  <a:gd name="T28" fmla="*/ 54 w 343"/>
                  <a:gd name="T29" fmla="*/ 149 h 265"/>
                  <a:gd name="T30" fmla="*/ 78 w 343"/>
                  <a:gd name="T31" fmla="*/ 117 h 265"/>
                  <a:gd name="T32" fmla="*/ 112 w 343"/>
                  <a:gd name="T33" fmla="*/ 85 h 265"/>
                  <a:gd name="T34" fmla="*/ 152 w 343"/>
                  <a:gd name="T35" fmla="*/ 58 h 265"/>
                  <a:gd name="T36" fmla="*/ 196 w 343"/>
                  <a:gd name="T37" fmla="*/ 37 h 265"/>
                  <a:gd name="T38" fmla="*/ 240 w 343"/>
                  <a:gd name="T39" fmla="*/ 21 h 265"/>
                  <a:gd name="T40" fmla="*/ 294 w 343"/>
                  <a:gd name="T41" fmla="*/ 11 h 265"/>
                  <a:gd name="T42" fmla="*/ 343 w 343"/>
                  <a:gd name="T43" fmla="*/ 11 h 265"/>
                  <a:gd name="T44" fmla="*/ 343 w 343"/>
                  <a:gd name="T45" fmla="*/ 0 h 26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43" h="265">
                    <a:moveTo>
                      <a:pt x="343" y="0"/>
                    </a:moveTo>
                    <a:lnTo>
                      <a:pt x="289" y="0"/>
                    </a:lnTo>
                    <a:lnTo>
                      <a:pt x="240" y="11"/>
                    </a:lnTo>
                    <a:lnTo>
                      <a:pt x="186" y="27"/>
                    </a:lnTo>
                    <a:lnTo>
                      <a:pt x="142" y="48"/>
                    </a:lnTo>
                    <a:lnTo>
                      <a:pt x="103" y="74"/>
                    </a:lnTo>
                    <a:lnTo>
                      <a:pt x="68" y="106"/>
                    </a:lnTo>
                    <a:lnTo>
                      <a:pt x="39" y="143"/>
                    </a:lnTo>
                    <a:lnTo>
                      <a:pt x="19" y="180"/>
                    </a:lnTo>
                    <a:lnTo>
                      <a:pt x="5" y="223"/>
                    </a:lnTo>
                    <a:lnTo>
                      <a:pt x="0" y="265"/>
                    </a:lnTo>
                    <a:lnTo>
                      <a:pt x="14" y="265"/>
                    </a:lnTo>
                    <a:lnTo>
                      <a:pt x="19" y="223"/>
                    </a:lnTo>
                    <a:lnTo>
                      <a:pt x="34" y="186"/>
                    </a:lnTo>
                    <a:lnTo>
                      <a:pt x="54" y="149"/>
                    </a:lnTo>
                    <a:lnTo>
                      <a:pt x="78" y="117"/>
                    </a:lnTo>
                    <a:lnTo>
                      <a:pt x="112" y="85"/>
                    </a:lnTo>
                    <a:lnTo>
                      <a:pt x="152" y="58"/>
                    </a:lnTo>
                    <a:lnTo>
                      <a:pt x="196" y="37"/>
                    </a:lnTo>
                    <a:lnTo>
                      <a:pt x="240" y="21"/>
                    </a:lnTo>
                    <a:lnTo>
                      <a:pt x="294" y="11"/>
                    </a:lnTo>
                    <a:lnTo>
                      <a:pt x="343" y="11"/>
                    </a:lnTo>
                    <a:lnTo>
                      <a:pt x="343" y="0"/>
                    </a:lnTo>
                    <a:close/>
                  </a:path>
                </a:pathLst>
              </a:custGeom>
              <a:solidFill>
                <a:srgbClr val="000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9" name="Freeform 698"/>
              <p:cNvSpPr>
                <a:spLocks/>
              </p:cNvSpPr>
              <p:nvPr/>
            </p:nvSpPr>
            <p:spPr bwMode="auto">
              <a:xfrm>
                <a:off x="5279" y="2302"/>
                <a:ext cx="329" cy="254"/>
              </a:xfrm>
              <a:custGeom>
                <a:avLst/>
                <a:gdLst>
                  <a:gd name="T0" fmla="*/ 329 w 329"/>
                  <a:gd name="T1" fmla="*/ 0 h 254"/>
                  <a:gd name="T2" fmla="*/ 280 w 329"/>
                  <a:gd name="T3" fmla="*/ 0 h 254"/>
                  <a:gd name="T4" fmla="*/ 226 w 329"/>
                  <a:gd name="T5" fmla="*/ 10 h 254"/>
                  <a:gd name="T6" fmla="*/ 182 w 329"/>
                  <a:gd name="T7" fmla="*/ 26 h 254"/>
                  <a:gd name="T8" fmla="*/ 138 w 329"/>
                  <a:gd name="T9" fmla="*/ 47 h 254"/>
                  <a:gd name="T10" fmla="*/ 98 w 329"/>
                  <a:gd name="T11" fmla="*/ 74 h 254"/>
                  <a:gd name="T12" fmla="*/ 64 w 329"/>
                  <a:gd name="T13" fmla="*/ 106 h 254"/>
                  <a:gd name="T14" fmla="*/ 40 w 329"/>
                  <a:gd name="T15" fmla="*/ 138 h 254"/>
                  <a:gd name="T16" fmla="*/ 20 w 329"/>
                  <a:gd name="T17" fmla="*/ 175 h 254"/>
                  <a:gd name="T18" fmla="*/ 5 w 329"/>
                  <a:gd name="T19" fmla="*/ 212 h 254"/>
                  <a:gd name="T20" fmla="*/ 0 w 329"/>
                  <a:gd name="T21" fmla="*/ 254 h 254"/>
                  <a:gd name="T22" fmla="*/ 15 w 329"/>
                  <a:gd name="T23" fmla="*/ 254 h 254"/>
                  <a:gd name="T24" fmla="*/ 20 w 329"/>
                  <a:gd name="T25" fmla="*/ 212 h 254"/>
                  <a:gd name="T26" fmla="*/ 35 w 329"/>
                  <a:gd name="T27" fmla="*/ 169 h 254"/>
                  <a:gd name="T28" fmla="*/ 59 w 329"/>
                  <a:gd name="T29" fmla="*/ 132 h 254"/>
                  <a:gd name="T30" fmla="*/ 89 w 329"/>
                  <a:gd name="T31" fmla="*/ 95 h 254"/>
                  <a:gd name="T32" fmla="*/ 128 w 329"/>
                  <a:gd name="T33" fmla="*/ 69 h 254"/>
                  <a:gd name="T34" fmla="*/ 172 w 329"/>
                  <a:gd name="T35" fmla="*/ 42 h 254"/>
                  <a:gd name="T36" fmla="*/ 221 w 329"/>
                  <a:gd name="T37" fmla="*/ 26 h 254"/>
                  <a:gd name="T38" fmla="*/ 275 w 329"/>
                  <a:gd name="T39" fmla="*/ 16 h 254"/>
                  <a:gd name="T40" fmla="*/ 329 w 329"/>
                  <a:gd name="T41" fmla="*/ 10 h 254"/>
                  <a:gd name="T42" fmla="*/ 329 w 329"/>
                  <a:gd name="T43" fmla="*/ 0 h 25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9" h="254">
                    <a:moveTo>
                      <a:pt x="329" y="0"/>
                    </a:moveTo>
                    <a:lnTo>
                      <a:pt x="280" y="0"/>
                    </a:lnTo>
                    <a:lnTo>
                      <a:pt x="226" y="10"/>
                    </a:lnTo>
                    <a:lnTo>
                      <a:pt x="182" y="26"/>
                    </a:lnTo>
                    <a:lnTo>
                      <a:pt x="138" y="47"/>
                    </a:lnTo>
                    <a:lnTo>
                      <a:pt x="98" y="74"/>
                    </a:lnTo>
                    <a:lnTo>
                      <a:pt x="64" y="106"/>
                    </a:lnTo>
                    <a:lnTo>
                      <a:pt x="40" y="138"/>
                    </a:lnTo>
                    <a:lnTo>
                      <a:pt x="20" y="175"/>
                    </a:lnTo>
                    <a:lnTo>
                      <a:pt x="5" y="212"/>
                    </a:lnTo>
                    <a:lnTo>
                      <a:pt x="0" y="254"/>
                    </a:lnTo>
                    <a:lnTo>
                      <a:pt x="15" y="254"/>
                    </a:lnTo>
                    <a:lnTo>
                      <a:pt x="20" y="212"/>
                    </a:lnTo>
                    <a:lnTo>
                      <a:pt x="35" y="169"/>
                    </a:lnTo>
                    <a:lnTo>
                      <a:pt x="59" y="132"/>
                    </a:lnTo>
                    <a:lnTo>
                      <a:pt x="89" y="95"/>
                    </a:lnTo>
                    <a:lnTo>
                      <a:pt x="128" y="69"/>
                    </a:lnTo>
                    <a:lnTo>
                      <a:pt x="172" y="42"/>
                    </a:lnTo>
                    <a:lnTo>
                      <a:pt x="221" y="26"/>
                    </a:lnTo>
                    <a:lnTo>
                      <a:pt x="275" y="16"/>
                    </a:lnTo>
                    <a:lnTo>
                      <a:pt x="329" y="1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rgbClr val="0000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0" name="Freeform 699"/>
              <p:cNvSpPr>
                <a:spLocks/>
              </p:cNvSpPr>
              <p:nvPr/>
            </p:nvSpPr>
            <p:spPr bwMode="auto">
              <a:xfrm>
                <a:off x="5294" y="2312"/>
                <a:ext cx="314" cy="244"/>
              </a:xfrm>
              <a:custGeom>
                <a:avLst/>
                <a:gdLst>
                  <a:gd name="T0" fmla="*/ 314 w 314"/>
                  <a:gd name="T1" fmla="*/ 0 h 244"/>
                  <a:gd name="T2" fmla="*/ 260 w 314"/>
                  <a:gd name="T3" fmla="*/ 6 h 244"/>
                  <a:gd name="T4" fmla="*/ 206 w 314"/>
                  <a:gd name="T5" fmla="*/ 16 h 244"/>
                  <a:gd name="T6" fmla="*/ 157 w 314"/>
                  <a:gd name="T7" fmla="*/ 32 h 244"/>
                  <a:gd name="T8" fmla="*/ 113 w 314"/>
                  <a:gd name="T9" fmla="*/ 59 h 244"/>
                  <a:gd name="T10" fmla="*/ 74 w 314"/>
                  <a:gd name="T11" fmla="*/ 85 h 244"/>
                  <a:gd name="T12" fmla="*/ 44 w 314"/>
                  <a:gd name="T13" fmla="*/ 122 h 244"/>
                  <a:gd name="T14" fmla="*/ 20 w 314"/>
                  <a:gd name="T15" fmla="*/ 159 h 244"/>
                  <a:gd name="T16" fmla="*/ 5 w 314"/>
                  <a:gd name="T17" fmla="*/ 202 h 244"/>
                  <a:gd name="T18" fmla="*/ 0 w 314"/>
                  <a:gd name="T19" fmla="*/ 244 h 244"/>
                  <a:gd name="T20" fmla="*/ 15 w 314"/>
                  <a:gd name="T21" fmla="*/ 244 h 244"/>
                  <a:gd name="T22" fmla="*/ 20 w 314"/>
                  <a:gd name="T23" fmla="*/ 202 h 244"/>
                  <a:gd name="T24" fmla="*/ 34 w 314"/>
                  <a:gd name="T25" fmla="*/ 165 h 244"/>
                  <a:gd name="T26" fmla="*/ 59 w 314"/>
                  <a:gd name="T27" fmla="*/ 128 h 244"/>
                  <a:gd name="T28" fmla="*/ 88 w 314"/>
                  <a:gd name="T29" fmla="*/ 96 h 244"/>
                  <a:gd name="T30" fmla="*/ 123 w 314"/>
                  <a:gd name="T31" fmla="*/ 64 h 244"/>
                  <a:gd name="T32" fmla="*/ 167 w 314"/>
                  <a:gd name="T33" fmla="*/ 43 h 244"/>
                  <a:gd name="T34" fmla="*/ 211 w 314"/>
                  <a:gd name="T35" fmla="*/ 27 h 244"/>
                  <a:gd name="T36" fmla="*/ 265 w 314"/>
                  <a:gd name="T37" fmla="*/ 16 h 244"/>
                  <a:gd name="T38" fmla="*/ 314 w 314"/>
                  <a:gd name="T39" fmla="*/ 11 h 244"/>
                  <a:gd name="T40" fmla="*/ 314 w 314"/>
                  <a:gd name="T41" fmla="*/ 0 h 2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4" h="244">
                    <a:moveTo>
                      <a:pt x="314" y="0"/>
                    </a:moveTo>
                    <a:lnTo>
                      <a:pt x="260" y="6"/>
                    </a:lnTo>
                    <a:lnTo>
                      <a:pt x="206" y="16"/>
                    </a:lnTo>
                    <a:lnTo>
                      <a:pt x="157" y="32"/>
                    </a:lnTo>
                    <a:lnTo>
                      <a:pt x="113" y="59"/>
                    </a:lnTo>
                    <a:lnTo>
                      <a:pt x="74" y="85"/>
                    </a:lnTo>
                    <a:lnTo>
                      <a:pt x="44" y="122"/>
                    </a:lnTo>
                    <a:lnTo>
                      <a:pt x="20" y="159"/>
                    </a:lnTo>
                    <a:lnTo>
                      <a:pt x="5" y="202"/>
                    </a:lnTo>
                    <a:lnTo>
                      <a:pt x="0" y="244"/>
                    </a:lnTo>
                    <a:lnTo>
                      <a:pt x="15" y="244"/>
                    </a:lnTo>
                    <a:lnTo>
                      <a:pt x="20" y="202"/>
                    </a:lnTo>
                    <a:lnTo>
                      <a:pt x="34" y="165"/>
                    </a:lnTo>
                    <a:lnTo>
                      <a:pt x="59" y="128"/>
                    </a:lnTo>
                    <a:lnTo>
                      <a:pt x="88" y="96"/>
                    </a:lnTo>
                    <a:lnTo>
                      <a:pt x="123" y="64"/>
                    </a:lnTo>
                    <a:lnTo>
                      <a:pt x="167" y="43"/>
                    </a:lnTo>
                    <a:lnTo>
                      <a:pt x="211" y="27"/>
                    </a:lnTo>
                    <a:lnTo>
                      <a:pt x="265" y="16"/>
                    </a:lnTo>
                    <a:lnTo>
                      <a:pt x="314" y="1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0000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1" name="Freeform 700"/>
              <p:cNvSpPr>
                <a:spLocks/>
              </p:cNvSpPr>
              <p:nvPr/>
            </p:nvSpPr>
            <p:spPr bwMode="auto">
              <a:xfrm>
                <a:off x="5309" y="2323"/>
                <a:ext cx="299" cy="233"/>
              </a:xfrm>
              <a:custGeom>
                <a:avLst/>
                <a:gdLst>
                  <a:gd name="T0" fmla="*/ 299 w 299"/>
                  <a:gd name="T1" fmla="*/ 0 h 233"/>
                  <a:gd name="T2" fmla="*/ 250 w 299"/>
                  <a:gd name="T3" fmla="*/ 5 h 233"/>
                  <a:gd name="T4" fmla="*/ 196 w 299"/>
                  <a:gd name="T5" fmla="*/ 16 h 233"/>
                  <a:gd name="T6" fmla="*/ 152 w 299"/>
                  <a:gd name="T7" fmla="*/ 32 h 233"/>
                  <a:gd name="T8" fmla="*/ 108 w 299"/>
                  <a:gd name="T9" fmla="*/ 53 h 233"/>
                  <a:gd name="T10" fmla="*/ 73 w 299"/>
                  <a:gd name="T11" fmla="*/ 85 h 233"/>
                  <a:gd name="T12" fmla="*/ 44 w 299"/>
                  <a:gd name="T13" fmla="*/ 117 h 233"/>
                  <a:gd name="T14" fmla="*/ 19 w 299"/>
                  <a:gd name="T15" fmla="*/ 154 h 233"/>
                  <a:gd name="T16" fmla="*/ 5 w 299"/>
                  <a:gd name="T17" fmla="*/ 191 h 233"/>
                  <a:gd name="T18" fmla="*/ 0 w 299"/>
                  <a:gd name="T19" fmla="*/ 233 h 233"/>
                  <a:gd name="T20" fmla="*/ 15 w 299"/>
                  <a:gd name="T21" fmla="*/ 233 h 233"/>
                  <a:gd name="T22" fmla="*/ 19 w 299"/>
                  <a:gd name="T23" fmla="*/ 196 h 233"/>
                  <a:gd name="T24" fmla="*/ 34 w 299"/>
                  <a:gd name="T25" fmla="*/ 159 h 233"/>
                  <a:gd name="T26" fmla="*/ 54 w 299"/>
                  <a:gd name="T27" fmla="*/ 122 h 233"/>
                  <a:gd name="T28" fmla="*/ 83 w 299"/>
                  <a:gd name="T29" fmla="*/ 90 h 233"/>
                  <a:gd name="T30" fmla="*/ 117 w 299"/>
                  <a:gd name="T31" fmla="*/ 64 h 233"/>
                  <a:gd name="T32" fmla="*/ 157 w 299"/>
                  <a:gd name="T33" fmla="*/ 42 h 233"/>
                  <a:gd name="T34" fmla="*/ 201 w 299"/>
                  <a:gd name="T35" fmla="*/ 26 h 233"/>
                  <a:gd name="T36" fmla="*/ 250 w 299"/>
                  <a:gd name="T37" fmla="*/ 16 h 233"/>
                  <a:gd name="T38" fmla="*/ 299 w 299"/>
                  <a:gd name="T39" fmla="*/ 11 h 233"/>
                  <a:gd name="T40" fmla="*/ 299 w 299"/>
                  <a:gd name="T41" fmla="*/ 0 h 2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9" h="233">
                    <a:moveTo>
                      <a:pt x="299" y="0"/>
                    </a:moveTo>
                    <a:lnTo>
                      <a:pt x="250" y="5"/>
                    </a:lnTo>
                    <a:lnTo>
                      <a:pt x="196" y="16"/>
                    </a:lnTo>
                    <a:lnTo>
                      <a:pt x="152" y="32"/>
                    </a:lnTo>
                    <a:lnTo>
                      <a:pt x="108" y="53"/>
                    </a:lnTo>
                    <a:lnTo>
                      <a:pt x="73" y="85"/>
                    </a:lnTo>
                    <a:lnTo>
                      <a:pt x="44" y="117"/>
                    </a:lnTo>
                    <a:lnTo>
                      <a:pt x="19" y="154"/>
                    </a:lnTo>
                    <a:lnTo>
                      <a:pt x="5" y="191"/>
                    </a:lnTo>
                    <a:lnTo>
                      <a:pt x="0" y="233"/>
                    </a:lnTo>
                    <a:lnTo>
                      <a:pt x="15" y="233"/>
                    </a:lnTo>
                    <a:lnTo>
                      <a:pt x="19" y="196"/>
                    </a:lnTo>
                    <a:lnTo>
                      <a:pt x="34" y="159"/>
                    </a:lnTo>
                    <a:lnTo>
                      <a:pt x="54" y="122"/>
                    </a:lnTo>
                    <a:lnTo>
                      <a:pt x="83" y="90"/>
                    </a:lnTo>
                    <a:lnTo>
                      <a:pt x="117" y="64"/>
                    </a:lnTo>
                    <a:lnTo>
                      <a:pt x="157" y="42"/>
                    </a:lnTo>
                    <a:lnTo>
                      <a:pt x="201" y="26"/>
                    </a:lnTo>
                    <a:lnTo>
                      <a:pt x="250" y="16"/>
                    </a:lnTo>
                    <a:lnTo>
                      <a:pt x="299" y="11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000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2" name="Freeform 701"/>
              <p:cNvSpPr>
                <a:spLocks/>
              </p:cNvSpPr>
              <p:nvPr/>
            </p:nvSpPr>
            <p:spPr bwMode="auto">
              <a:xfrm>
                <a:off x="5324" y="2334"/>
                <a:ext cx="284" cy="222"/>
              </a:xfrm>
              <a:custGeom>
                <a:avLst/>
                <a:gdLst>
                  <a:gd name="T0" fmla="*/ 284 w 284"/>
                  <a:gd name="T1" fmla="*/ 0 h 222"/>
                  <a:gd name="T2" fmla="*/ 235 w 284"/>
                  <a:gd name="T3" fmla="*/ 5 h 222"/>
                  <a:gd name="T4" fmla="*/ 186 w 284"/>
                  <a:gd name="T5" fmla="*/ 15 h 222"/>
                  <a:gd name="T6" fmla="*/ 142 w 284"/>
                  <a:gd name="T7" fmla="*/ 31 h 222"/>
                  <a:gd name="T8" fmla="*/ 102 w 284"/>
                  <a:gd name="T9" fmla="*/ 53 h 222"/>
                  <a:gd name="T10" fmla="*/ 68 w 284"/>
                  <a:gd name="T11" fmla="*/ 79 h 222"/>
                  <a:gd name="T12" fmla="*/ 39 w 284"/>
                  <a:gd name="T13" fmla="*/ 111 h 222"/>
                  <a:gd name="T14" fmla="*/ 19 w 284"/>
                  <a:gd name="T15" fmla="*/ 148 h 222"/>
                  <a:gd name="T16" fmla="*/ 4 w 284"/>
                  <a:gd name="T17" fmla="*/ 185 h 222"/>
                  <a:gd name="T18" fmla="*/ 0 w 284"/>
                  <a:gd name="T19" fmla="*/ 222 h 222"/>
                  <a:gd name="T20" fmla="*/ 19 w 284"/>
                  <a:gd name="T21" fmla="*/ 222 h 222"/>
                  <a:gd name="T22" fmla="*/ 19 w 284"/>
                  <a:gd name="T23" fmla="*/ 185 h 222"/>
                  <a:gd name="T24" fmla="*/ 34 w 284"/>
                  <a:gd name="T25" fmla="*/ 148 h 222"/>
                  <a:gd name="T26" fmla="*/ 53 w 284"/>
                  <a:gd name="T27" fmla="*/ 116 h 222"/>
                  <a:gd name="T28" fmla="*/ 78 w 284"/>
                  <a:gd name="T29" fmla="*/ 90 h 222"/>
                  <a:gd name="T30" fmla="*/ 112 w 284"/>
                  <a:gd name="T31" fmla="*/ 63 h 222"/>
                  <a:gd name="T32" fmla="*/ 151 w 284"/>
                  <a:gd name="T33" fmla="*/ 42 h 222"/>
                  <a:gd name="T34" fmla="*/ 191 w 284"/>
                  <a:gd name="T35" fmla="*/ 26 h 222"/>
                  <a:gd name="T36" fmla="*/ 240 w 284"/>
                  <a:gd name="T37" fmla="*/ 15 h 222"/>
                  <a:gd name="T38" fmla="*/ 284 w 284"/>
                  <a:gd name="T39" fmla="*/ 15 h 222"/>
                  <a:gd name="T40" fmla="*/ 284 w 284"/>
                  <a:gd name="T41" fmla="*/ 0 h 2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4" h="222">
                    <a:moveTo>
                      <a:pt x="284" y="0"/>
                    </a:moveTo>
                    <a:lnTo>
                      <a:pt x="235" y="5"/>
                    </a:lnTo>
                    <a:lnTo>
                      <a:pt x="186" y="15"/>
                    </a:lnTo>
                    <a:lnTo>
                      <a:pt x="142" y="31"/>
                    </a:lnTo>
                    <a:lnTo>
                      <a:pt x="102" y="53"/>
                    </a:lnTo>
                    <a:lnTo>
                      <a:pt x="68" y="79"/>
                    </a:lnTo>
                    <a:lnTo>
                      <a:pt x="39" y="111"/>
                    </a:lnTo>
                    <a:lnTo>
                      <a:pt x="19" y="148"/>
                    </a:lnTo>
                    <a:lnTo>
                      <a:pt x="4" y="185"/>
                    </a:lnTo>
                    <a:lnTo>
                      <a:pt x="0" y="222"/>
                    </a:lnTo>
                    <a:lnTo>
                      <a:pt x="19" y="222"/>
                    </a:lnTo>
                    <a:lnTo>
                      <a:pt x="19" y="185"/>
                    </a:lnTo>
                    <a:lnTo>
                      <a:pt x="34" y="148"/>
                    </a:lnTo>
                    <a:lnTo>
                      <a:pt x="53" y="116"/>
                    </a:lnTo>
                    <a:lnTo>
                      <a:pt x="78" y="90"/>
                    </a:lnTo>
                    <a:lnTo>
                      <a:pt x="112" y="63"/>
                    </a:lnTo>
                    <a:lnTo>
                      <a:pt x="151" y="42"/>
                    </a:lnTo>
                    <a:lnTo>
                      <a:pt x="191" y="26"/>
                    </a:lnTo>
                    <a:lnTo>
                      <a:pt x="240" y="15"/>
                    </a:lnTo>
                    <a:lnTo>
                      <a:pt x="284" y="15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00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3" name="Freeform 702"/>
              <p:cNvSpPr>
                <a:spLocks/>
              </p:cNvSpPr>
              <p:nvPr/>
            </p:nvSpPr>
            <p:spPr bwMode="auto">
              <a:xfrm>
                <a:off x="5343" y="2349"/>
                <a:ext cx="265" cy="207"/>
              </a:xfrm>
              <a:custGeom>
                <a:avLst/>
                <a:gdLst>
                  <a:gd name="T0" fmla="*/ 265 w 265"/>
                  <a:gd name="T1" fmla="*/ 0 h 207"/>
                  <a:gd name="T2" fmla="*/ 221 w 265"/>
                  <a:gd name="T3" fmla="*/ 0 h 207"/>
                  <a:gd name="T4" fmla="*/ 172 w 265"/>
                  <a:gd name="T5" fmla="*/ 11 h 207"/>
                  <a:gd name="T6" fmla="*/ 132 w 265"/>
                  <a:gd name="T7" fmla="*/ 27 h 207"/>
                  <a:gd name="T8" fmla="*/ 93 w 265"/>
                  <a:gd name="T9" fmla="*/ 48 h 207"/>
                  <a:gd name="T10" fmla="*/ 59 w 265"/>
                  <a:gd name="T11" fmla="*/ 75 h 207"/>
                  <a:gd name="T12" fmla="*/ 34 w 265"/>
                  <a:gd name="T13" fmla="*/ 101 h 207"/>
                  <a:gd name="T14" fmla="*/ 15 w 265"/>
                  <a:gd name="T15" fmla="*/ 133 h 207"/>
                  <a:gd name="T16" fmla="*/ 0 w 265"/>
                  <a:gd name="T17" fmla="*/ 170 h 207"/>
                  <a:gd name="T18" fmla="*/ 0 w 265"/>
                  <a:gd name="T19" fmla="*/ 207 h 207"/>
                  <a:gd name="T20" fmla="*/ 15 w 265"/>
                  <a:gd name="T21" fmla="*/ 207 h 207"/>
                  <a:gd name="T22" fmla="*/ 20 w 265"/>
                  <a:gd name="T23" fmla="*/ 170 h 207"/>
                  <a:gd name="T24" fmla="*/ 30 w 265"/>
                  <a:gd name="T25" fmla="*/ 133 h 207"/>
                  <a:gd name="T26" fmla="*/ 54 w 265"/>
                  <a:gd name="T27" fmla="*/ 96 h 207"/>
                  <a:gd name="T28" fmla="*/ 88 w 265"/>
                  <a:gd name="T29" fmla="*/ 69 h 207"/>
                  <a:gd name="T30" fmla="*/ 123 w 265"/>
                  <a:gd name="T31" fmla="*/ 43 h 207"/>
                  <a:gd name="T32" fmla="*/ 167 w 265"/>
                  <a:gd name="T33" fmla="*/ 27 h 207"/>
                  <a:gd name="T34" fmla="*/ 216 w 265"/>
                  <a:gd name="T35" fmla="*/ 11 h 207"/>
                  <a:gd name="T36" fmla="*/ 265 w 265"/>
                  <a:gd name="T37" fmla="*/ 11 h 207"/>
                  <a:gd name="T38" fmla="*/ 265 w 265"/>
                  <a:gd name="T39" fmla="*/ 0 h 2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5" h="207">
                    <a:moveTo>
                      <a:pt x="265" y="0"/>
                    </a:moveTo>
                    <a:lnTo>
                      <a:pt x="221" y="0"/>
                    </a:lnTo>
                    <a:lnTo>
                      <a:pt x="172" y="11"/>
                    </a:lnTo>
                    <a:lnTo>
                      <a:pt x="132" y="27"/>
                    </a:lnTo>
                    <a:lnTo>
                      <a:pt x="93" y="48"/>
                    </a:lnTo>
                    <a:lnTo>
                      <a:pt x="59" y="75"/>
                    </a:lnTo>
                    <a:lnTo>
                      <a:pt x="34" y="101"/>
                    </a:lnTo>
                    <a:lnTo>
                      <a:pt x="15" y="133"/>
                    </a:lnTo>
                    <a:lnTo>
                      <a:pt x="0" y="170"/>
                    </a:lnTo>
                    <a:lnTo>
                      <a:pt x="0" y="207"/>
                    </a:lnTo>
                    <a:lnTo>
                      <a:pt x="15" y="207"/>
                    </a:lnTo>
                    <a:lnTo>
                      <a:pt x="20" y="170"/>
                    </a:lnTo>
                    <a:lnTo>
                      <a:pt x="30" y="133"/>
                    </a:lnTo>
                    <a:lnTo>
                      <a:pt x="54" y="96"/>
                    </a:lnTo>
                    <a:lnTo>
                      <a:pt x="88" y="69"/>
                    </a:lnTo>
                    <a:lnTo>
                      <a:pt x="123" y="43"/>
                    </a:lnTo>
                    <a:lnTo>
                      <a:pt x="167" y="27"/>
                    </a:lnTo>
                    <a:lnTo>
                      <a:pt x="216" y="11"/>
                    </a:lnTo>
                    <a:lnTo>
                      <a:pt x="265" y="11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4" name="Freeform 703"/>
              <p:cNvSpPr>
                <a:spLocks/>
              </p:cNvSpPr>
              <p:nvPr/>
            </p:nvSpPr>
            <p:spPr bwMode="auto">
              <a:xfrm>
                <a:off x="5358" y="2360"/>
                <a:ext cx="250" cy="196"/>
              </a:xfrm>
              <a:custGeom>
                <a:avLst/>
                <a:gdLst>
                  <a:gd name="T0" fmla="*/ 250 w 250"/>
                  <a:gd name="T1" fmla="*/ 0 h 196"/>
                  <a:gd name="T2" fmla="*/ 201 w 250"/>
                  <a:gd name="T3" fmla="*/ 0 h 196"/>
                  <a:gd name="T4" fmla="*/ 152 w 250"/>
                  <a:gd name="T5" fmla="*/ 16 h 196"/>
                  <a:gd name="T6" fmla="*/ 108 w 250"/>
                  <a:gd name="T7" fmla="*/ 32 h 196"/>
                  <a:gd name="T8" fmla="*/ 73 w 250"/>
                  <a:gd name="T9" fmla="*/ 58 h 196"/>
                  <a:gd name="T10" fmla="*/ 39 w 250"/>
                  <a:gd name="T11" fmla="*/ 85 h 196"/>
                  <a:gd name="T12" fmla="*/ 15 w 250"/>
                  <a:gd name="T13" fmla="*/ 122 h 196"/>
                  <a:gd name="T14" fmla="*/ 5 w 250"/>
                  <a:gd name="T15" fmla="*/ 159 h 196"/>
                  <a:gd name="T16" fmla="*/ 0 w 250"/>
                  <a:gd name="T17" fmla="*/ 196 h 196"/>
                  <a:gd name="T18" fmla="*/ 15 w 250"/>
                  <a:gd name="T19" fmla="*/ 196 h 196"/>
                  <a:gd name="T20" fmla="*/ 19 w 250"/>
                  <a:gd name="T21" fmla="*/ 159 h 196"/>
                  <a:gd name="T22" fmla="*/ 29 w 250"/>
                  <a:gd name="T23" fmla="*/ 122 h 196"/>
                  <a:gd name="T24" fmla="*/ 54 w 250"/>
                  <a:gd name="T25" fmla="*/ 90 h 196"/>
                  <a:gd name="T26" fmla="*/ 83 w 250"/>
                  <a:gd name="T27" fmla="*/ 64 h 196"/>
                  <a:gd name="T28" fmla="*/ 117 w 250"/>
                  <a:gd name="T29" fmla="*/ 42 h 196"/>
                  <a:gd name="T30" fmla="*/ 162 w 250"/>
                  <a:gd name="T31" fmla="*/ 27 h 196"/>
                  <a:gd name="T32" fmla="*/ 206 w 250"/>
                  <a:gd name="T33" fmla="*/ 16 h 196"/>
                  <a:gd name="T34" fmla="*/ 250 w 250"/>
                  <a:gd name="T35" fmla="*/ 11 h 196"/>
                  <a:gd name="T36" fmla="*/ 250 w 250"/>
                  <a:gd name="T37" fmla="*/ 0 h 1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0" h="196">
                    <a:moveTo>
                      <a:pt x="250" y="0"/>
                    </a:moveTo>
                    <a:lnTo>
                      <a:pt x="201" y="0"/>
                    </a:lnTo>
                    <a:lnTo>
                      <a:pt x="152" y="16"/>
                    </a:lnTo>
                    <a:lnTo>
                      <a:pt x="108" y="32"/>
                    </a:lnTo>
                    <a:lnTo>
                      <a:pt x="73" y="58"/>
                    </a:lnTo>
                    <a:lnTo>
                      <a:pt x="39" y="85"/>
                    </a:lnTo>
                    <a:lnTo>
                      <a:pt x="15" y="122"/>
                    </a:lnTo>
                    <a:lnTo>
                      <a:pt x="5" y="159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19" y="159"/>
                    </a:lnTo>
                    <a:lnTo>
                      <a:pt x="29" y="122"/>
                    </a:lnTo>
                    <a:lnTo>
                      <a:pt x="54" y="90"/>
                    </a:lnTo>
                    <a:lnTo>
                      <a:pt x="83" y="64"/>
                    </a:lnTo>
                    <a:lnTo>
                      <a:pt x="117" y="42"/>
                    </a:lnTo>
                    <a:lnTo>
                      <a:pt x="162" y="27"/>
                    </a:lnTo>
                    <a:lnTo>
                      <a:pt x="206" y="16"/>
                    </a:lnTo>
                    <a:lnTo>
                      <a:pt x="250" y="11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0000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5" name="Freeform 704"/>
              <p:cNvSpPr>
                <a:spLocks/>
              </p:cNvSpPr>
              <p:nvPr/>
            </p:nvSpPr>
            <p:spPr bwMode="auto">
              <a:xfrm>
                <a:off x="5373" y="2371"/>
                <a:ext cx="235" cy="185"/>
              </a:xfrm>
              <a:custGeom>
                <a:avLst/>
                <a:gdLst>
                  <a:gd name="T0" fmla="*/ 235 w 235"/>
                  <a:gd name="T1" fmla="*/ 0 h 185"/>
                  <a:gd name="T2" fmla="*/ 191 w 235"/>
                  <a:gd name="T3" fmla="*/ 5 h 185"/>
                  <a:gd name="T4" fmla="*/ 147 w 235"/>
                  <a:gd name="T5" fmla="*/ 16 h 185"/>
                  <a:gd name="T6" fmla="*/ 102 w 235"/>
                  <a:gd name="T7" fmla="*/ 31 h 185"/>
                  <a:gd name="T8" fmla="*/ 68 w 235"/>
                  <a:gd name="T9" fmla="*/ 53 h 185"/>
                  <a:gd name="T10" fmla="*/ 39 w 235"/>
                  <a:gd name="T11" fmla="*/ 79 h 185"/>
                  <a:gd name="T12" fmla="*/ 14 w 235"/>
                  <a:gd name="T13" fmla="*/ 111 h 185"/>
                  <a:gd name="T14" fmla="*/ 4 w 235"/>
                  <a:gd name="T15" fmla="*/ 148 h 185"/>
                  <a:gd name="T16" fmla="*/ 0 w 235"/>
                  <a:gd name="T17" fmla="*/ 185 h 185"/>
                  <a:gd name="T18" fmla="*/ 14 w 235"/>
                  <a:gd name="T19" fmla="*/ 185 h 185"/>
                  <a:gd name="T20" fmla="*/ 14 w 235"/>
                  <a:gd name="T21" fmla="*/ 148 h 185"/>
                  <a:gd name="T22" fmla="*/ 29 w 235"/>
                  <a:gd name="T23" fmla="*/ 116 h 185"/>
                  <a:gd name="T24" fmla="*/ 49 w 235"/>
                  <a:gd name="T25" fmla="*/ 90 h 185"/>
                  <a:gd name="T26" fmla="*/ 78 w 235"/>
                  <a:gd name="T27" fmla="*/ 63 h 185"/>
                  <a:gd name="T28" fmla="*/ 112 w 235"/>
                  <a:gd name="T29" fmla="*/ 42 h 185"/>
                  <a:gd name="T30" fmla="*/ 151 w 235"/>
                  <a:gd name="T31" fmla="*/ 26 h 185"/>
                  <a:gd name="T32" fmla="*/ 191 w 235"/>
                  <a:gd name="T33" fmla="*/ 16 h 185"/>
                  <a:gd name="T34" fmla="*/ 235 w 235"/>
                  <a:gd name="T35" fmla="*/ 10 h 185"/>
                  <a:gd name="T36" fmla="*/ 235 w 235"/>
                  <a:gd name="T37" fmla="*/ 0 h 18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185">
                    <a:moveTo>
                      <a:pt x="235" y="0"/>
                    </a:moveTo>
                    <a:lnTo>
                      <a:pt x="191" y="5"/>
                    </a:lnTo>
                    <a:lnTo>
                      <a:pt x="147" y="16"/>
                    </a:lnTo>
                    <a:lnTo>
                      <a:pt x="102" y="31"/>
                    </a:lnTo>
                    <a:lnTo>
                      <a:pt x="68" y="53"/>
                    </a:lnTo>
                    <a:lnTo>
                      <a:pt x="39" y="79"/>
                    </a:lnTo>
                    <a:lnTo>
                      <a:pt x="14" y="111"/>
                    </a:lnTo>
                    <a:lnTo>
                      <a:pt x="4" y="148"/>
                    </a:lnTo>
                    <a:lnTo>
                      <a:pt x="0" y="185"/>
                    </a:lnTo>
                    <a:lnTo>
                      <a:pt x="14" y="185"/>
                    </a:lnTo>
                    <a:lnTo>
                      <a:pt x="14" y="148"/>
                    </a:lnTo>
                    <a:lnTo>
                      <a:pt x="29" y="116"/>
                    </a:lnTo>
                    <a:lnTo>
                      <a:pt x="49" y="90"/>
                    </a:lnTo>
                    <a:lnTo>
                      <a:pt x="78" y="63"/>
                    </a:lnTo>
                    <a:lnTo>
                      <a:pt x="112" y="42"/>
                    </a:lnTo>
                    <a:lnTo>
                      <a:pt x="151" y="26"/>
                    </a:lnTo>
                    <a:lnTo>
                      <a:pt x="191" y="16"/>
                    </a:lnTo>
                    <a:lnTo>
                      <a:pt x="235" y="10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000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6" name="Freeform 705"/>
              <p:cNvSpPr>
                <a:spLocks/>
              </p:cNvSpPr>
              <p:nvPr/>
            </p:nvSpPr>
            <p:spPr bwMode="auto">
              <a:xfrm>
                <a:off x="5387" y="2381"/>
                <a:ext cx="221" cy="175"/>
              </a:xfrm>
              <a:custGeom>
                <a:avLst/>
                <a:gdLst>
                  <a:gd name="T0" fmla="*/ 221 w 221"/>
                  <a:gd name="T1" fmla="*/ 0 h 175"/>
                  <a:gd name="T2" fmla="*/ 177 w 221"/>
                  <a:gd name="T3" fmla="*/ 6 h 175"/>
                  <a:gd name="T4" fmla="*/ 137 w 221"/>
                  <a:gd name="T5" fmla="*/ 16 h 175"/>
                  <a:gd name="T6" fmla="*/ 98 w 221"/>
                  <a:gd name="T7" fmla="*/ 32 h 175"/>
                  <a:gd name="T8" fmla="*/ 64 w 221"/>
                  <a:gd name="T9" fmla="*/ 53 h 175"/>
                  <a:gd name="T10" fmla="*/ 35 w 221"/>
                  <a:gd name="T11" fmla="*/ 80 h 175"/>
                  <a:gd name="T12" fmla="*/ 15 w 221"/>
                  <a:gd name="T13" fmla="*/ 106 h 175"/>
                  <a:gd name="T14" fmla="*/ 0 w 221"/>
                  <a:gd name="T15" fmla="*/ 138 h 175"/>
                  <a:gd name="T16" fmla="*/ 0 w 221"/>
                  <a:gd name="T17" fmla="*/ 175 h 175"/>
                  <a:gd name="T18" fmla="*/ 15 w 221"/>
                  <a:gd name="T19" fmla="*/ 175 h 175"/>
                  <a:gd name="T20" fmla="*/ 15 w 221"/>
                  <a:gd name="T21" fmla="*/ 143 h 175"/>
                  <a:gd name="T22" fmla="*/ 30 w 221"/>
                  <a:gd name="T23" fmla="*/ 112 h 175"/>
                  <a:gd name="T24" fmla="*/ 49 w 221"/>
                  <a:gd name="T25" fmla="*/ 85 h 175"/>
                  <a:gd name="T26" fmla="*/ 74 w 221"/>
                  <a:gd name="T27" fmla="*/ 59 h 175"/>
                  <a:gd name="T28" fmla="*/ 108 w 221"/>
                  <a:gd name="T29" fmla="*/ 37 h 175"/>
                  <a:gd name="T30" fmla="*/ 142 w 221"/>
                  <a:gd name="T31" fmla="*/ 27 h 175"/>
                  <a:gd name="T32" fmla="*/ 182 w 221"/>
                  <a:gd name="T33" fmla="*/ 16 h 175"/>
                  <a:gd name="T34" fmla="*/ 221 w 221"/>
                  <a:gd name="T35" fmla="*/ 11 h 175"/>
                  <a:gd name="T36" fmla="*/ 221 w 221"/>
                  <a:gd name="T37" fmla="*/ 0 h 1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1" h="175">
                    <a:moveTo>
                      <a:pt x="221" y="0"/>
                    </a:moveTo>
                    <a:lnTo>
                      <a:pt x="177" y="6"/>
                    </a:lnTo>
                    <a:lnTo>
                      <a:pt x="137" y="16"/>
                    </a:lnTo>
                    <a:lnTo>
                      <a:pt x="98" y="32"/>
                    </a:lnTo>
                    <a:lnTo>
                      <a:pt x="64" y="53"/>
                    </a:lnTo>
                    <a:lnTo>
                      <a:pt x="35" y="80"/>
                    </a:lnTo>
                    <a:lnTo>
                      <a:pt x="15" y="106"/>
                    </a:lnTo>
                    <a:lnTo>
                      <a:pt x="0" y="138"/>
                    </a:lnTo>
                    <a:lnTo>
                      <a:pt x="0" y="175"/>
                    </a:lnTo>
                    <a:lnTo>
                      <a:pt x="15" y="175"/>
                    </a:lnTo>
                    <a:lnTo>
                      <a:pt x="15" y="143"/>
                    </a:lnTo>
                    <a:lnTo>
                      <a:pt x="30" y="112"/>
                    </a:lnTo>
                    <a:lnTo>
                      <a:pt x="49" y="85"/>
                    </a:lnTo>
                    <a:lnTo>
                      <a:pt x="74" y="59"/>
                    </a:lnTo>
                    <a:lnTo>
                      <a:pt x="108" y="37"/>
                    </a:lnTo>
                    <a:lnTo>
                      <a:pt x="142" y="27"/>
                    </a:lnTo>
                    <a:lnTo>
                      <a:pt x="182" y="16"/>
                    </a:lnTo>
                    <a:lnTo>
                      <a:pt x="221" y="1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000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7" name="Freeform 706"/>
              <p:cNvSpPr>
                <a:spLocks/>
              </p:cNvSpPr>
              <p:nvPr/>
            </p:nvSpPr>
            <p:spPr bwMode="auto">
              <a:xfrm>
                <a:off x="5402" y="2392"/>
                <a:ext cx="206" cy="164"/>
              </a:xfrm>
              <a:custGeom>
                <a:avLst/>
                <a:gdLst>
                  <a:gd name="T0" fmla="*/ 206 w 206"/>
                  <a:gd name="T1" fmla="*/ 0 h 164"/>
                  <a:gd name="T2" fmla="*/ 167 w 206"/>
                  <a:gd name="T3" fmla="*/ 5 h 164"/>
                  <a:gd name="T4" fmla="*/ 127 w 206"/>
                  <a:gd name="T5" fmla="*/ 16 h 164"/>
                  <a:gd name="T6" fmla="*/ 93 w 206"/>
                  <a:gd name="T7" fmla="*/ 26 h 164"/>
                  <a:gd name="T8" fmla="*/ 59 w 206"/>
                  <a:gd name="T9" fmla="*/ 48 h 164"/>
                  <a:gd name="T10" fmla="*/ 34 w 206"/>
                  <a:gd name="T11" fmla="*/ 74 h 164"/>
                  <a:gd name="T12" fmla="*/ 15 w 206"/>
                  <a:gd name="T13" fmla="*/ 101 h 164"/>
                  <a:gd name="T14" fmla="*/ 0 w 206"/>
                  <a:gd name="T15" fmla="*/ 132 h 164"/>
                  <a:gd name="T16" fmla="*/ 0 w 206"/>
                  <a:gd name="T17" fmla="*/ 164 h 164"/>
                  <a:gd name="T18" fmla="*/ 15 w 206"/>
                  <a:gd name="T19" fmla="*/ 164 h 164"/>
                  <a:gd name="T20" fmla="*/ 20 w 206"/>
                  <a:gd name="T21" fmla="*/ 127 h 164"/>
                  <a:gd name="T22" fmla="*/ 34 w 206"/>
                  <a:gd name="T23" fmla="*/ 95 h 164"/>
                  <a:gd name="T24" fmla="*/ 54 w 206"/>
                  <a:gd name="T25" fmla="*/ 69 h 164"/>
                  <a:gd name="T26" fmla="*/ 88 w 206"/>
                  <a:gd name="T27" fmla="*/ 48 h 164"/>
                  <a:gd name="T28" fmla="*/ 122 w 206"/>
                  <a:gd name="T29" fmla="*/ 26 h 164"/>
                  <a:gd name="T30" fmla="*/ 162 w 206"/>
                  <a:gd name="T31" fmla="*/ 16 h 164"/>
                  <a:gd name="T32" fmla="*/ 206 w 206"/>
                  <a:gd name="T33" fmla="*/ 10 h 164"/>
                  <a:gd name="T34" fmla="*/ 206 w 206"/>
                  <a:gd name="T35" fmla="*/ 0 h 16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6" h="164">
                    <a:moveTo>
                      <a:pt x="206" y="0"/>
                    </a:moveTo>
                    <a:lnTo>
                      <a:pt x="167" y="5"/>
                    </a:lnTo>
                    <a:lnTo>
                      <a:pt x="127" y="16"/>
                    </a:lnTo>
                    <a:lnTo>
                      <a:pt x="93" y="26"/>
                    </a:lnTo>
                    <a:lnTo>
                      <a:pt x="59" y="48"/>
                    </a:lnTo>
                    <a:lnTo>
                      <a:pt x="34" y="74"/>
                    </a:lnTo>
                    <a:lnTo>
                      <a:pt x="15" y="101"/>
                    </a:lnTo>
                    <a:lnTo>
                      <a:pt x="0" y="132"/>
                    </a:lnTo>
                    <a:lnTo>
                      <a:pt x="0" y="164"/>
                    </a:lnTo>
                    <a:lnTo>
                      <a:pt x="15" y="164"/>
                    </a:lnTo>
                    <a:lnTo>
                      <a:pt x="20" y="127"/>
                    </a:lnTo>
                    <a:lnTo>
                      <a:pt x="34" y="95"/>
                    </a:lnTo>
                    <a:lnTo>
                      <a:pt x="54" y="69"/>
                    </a:lnTo>
                    <a:lnTo>
                      <a:pt x="88" y="48"/>
                    </a:lnTo>
                    <a:lnTo>
                      <a:pt x="122" y="26"/>
                    </a:lnTo>
                    <a:lnTo>
                      <a:pt x="162" y="16"/>
                    </a:lnTo>
                    <a:lnTo>
                      <a:pt x="206" y="1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8" name="Freeform 707"/>
              <p:cNvSpPr>
                <a:spLocks/>
              </p:cNvSpPr>
              <p:nvPr/>
            </p:nvSpPr>
            <p:spPr bwMode="auto">
              <a:xfrm>
                <a:off x="5417" y="2402"/>
                <a:ext cx="191" cy="154"/>
              </a:xfrm>
              <a:custGeom>
                <a:avLst/>
                <a:gdLst>
                  <a:gd name="T0" fmla="*/ 191 w 191"/>
                  <a:gd name="T1" fmla="*/ 0 h 154"/>
                  <a:gd name="T2" fmla="*/ 147 w 191"/>
                  <a:gd name="T3" fmla="*/ 6 h 154"/>
                  <a:gd name="T4" fmla="*/ 107 w 191"/>
                  <a:gd name="T5" fmla="*/ 16 h 154"/>
                  <a:gd name="T6" fmla="*/ 73 w 191"/>
                  <a:gd name="T7" fmla="*/ 38 h 154"/>
                  <a:gd name="T8" fmla="*/ 39 w 191"/>
                  <a:gd name="T9" fmla="*/ 59 h 154"/>
                  <a:gd name="T10" fmla="*/ 19 w 191"/>
                  <a:gd name="T11" fmla="*/ 85 h 154"/>
                  <a:gd name="T12" fmla="*/ 5 w 191"/>
                  <a:gd name="T13" fmla="*/ 117 h 154"/>
                  <a:gd name="T14" fmla="*/ 0 w 191"/>
                  <a:gd name="T15" fmla="*/ 154 h 154"/>
                  <a:gd name="T16" fmla="*/ 14 w 191"/>
                  <a:gd name="T17" fmla="*/ 154 h 154"/>
                  <a:gd name="T18" fmla="*/ 19 w 191"/>
                  <a:gd name="T19" fmla="*/ 122 h 154"/>
                  <a:gd name="T20" fmla="*/ 29 w 191"/>
                  <a:gd name="T21" fmla="*/ 91 h 154"/>
                  <a:gd name="T22" fmla="*/ 54 w 191"/>
                  <a:gd name="T23" fmla="*/ 64 h 154"/>
                  <a:gd name="T24" fmla="*/ 78 w 191"/>
                  <a:gd name="T25" fmla="*/ 43 h 154"/>
                  <a:gd name="T26" fmla="*/ 112 w 191"/>
                  <a:gd name="T27" fmla="*/ 27 h 154"/>
                  <a:gd name="T28" fmla="*/ 152 w 191"/>
                  <a:gd name="T29" fmla="*/ 16 h 154"/>
                  <a:gd name="T30" fmla="*/ 191 w 191"/>
                  <a:gd name="T31" fmla="*/ 16 h 154"/>
                  <a:gd name="T32" fmla="*/ 191 w 191"/>
                  <a:gd name="T33" fmla="*/ 0 h 1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1" h="154">
                    <a:moveTo>
                      <a:pt x="191" y="0"/>
                    </a:moveTo>
                    <a:lnTo>
                      <a:pt x="147" y="6"/>
                    </a:lnTo>
                    <a:lnTo>
                      <a:pt x="107" y="16"/>
                    </a:lnTo>
                    <a:lnTo>
                      <a:pt x="73" y="38"/>
                    </a:lnTo>
                    <a:lnTo>
                      <a:pt x="39" y="59"/>
                    </a:lnTo>
                    <a:lnTo>
                      <a:pt x="19" y="85"/>
                    </a:lnTo>
                    <a:lnTo>
                      <a:pt x="5" y="117"/>
                    </a:lnTo>
                    <a:lnTo>
                      <a:pt x="0" y="154"/>
                    </a:lnTo>
                    <a:lnTo>
                      <a:pt x="14" y="154"/>
                    </a:lnTo>
                    <a:lnTo>
                      <a:pt x="19" y="122"/>
                    </a:lnTo>
                    <a:lnTo>
                      <a:pt x="29" y="91"/>
                    </a:lnTo>
                    <a:lnTo>
                      <a:pt x="54" y="64"/>
                    </a:lnTo>
                    <a:lnTo>
                      <a:pt x="78" y="43"/>
                    </a:lnTo>
                    <a:lnTo>
                      <a:pt x="112" y="27"/>
                    </a:lnTo>
                    <a:lnTo>
                      <a:pt x="152" y="16"/>
                    </a:lnTo>
                    <a:lnTo>
                      <a:pt x="191" y="1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9" name="Freeform 708"/>
              <p:cNvSpPr>
                <a:spLocks/>
              </p:cNvSpPr>
              <p:nvPr/>
            </p:nvSpPr>
            <p:spPr bwMode="auto">
              <a:xfrm>
                <a:off x="5431" y="2418"/>
                <a:ext cx="177" cy="138"/>
              </a:xfrm>
              <a:custGeom>
                <a:avLst/>
                <a:gdLst>
                  <a:gd name="T0" fmla="*/ 177 w 177"/>
                  <a:gd name="T1" fmla="*/ 0 h 138"/>
                  <a:gd name="T2" fmla="*/ 138 w 177"/>
                  <a:gd name="T3" fmla="*/ 0 h 138"/>
                  <a:gd name="T4" fmla="*/ 98 w 177"/>
                  <a:gd name="T5" fmla="*/ 11 h 138"/>
                  <a:gd name="T6" fmla="*/ 64 w 177"/>
                  <a:gd name="T7" fmla="*/ 27 h 138"/>
                  <a:gd name="T8" fmla="*/ 40 w 177"/>
                  <a:gd name="T9" fmla="*/ 48 h 138"/>
                  <a:gd name="T10" fmla="*/ 15 w 177"/>
                  <a:gd name="T11" fmla="*/ 75 h 138"/>
                  <a:gd name="T12" fmla="*/ 5 w 177"/>
                  <a:gd name="T13" fmla="*/ 106 h 138"/>
                  <a:gd name="T14" fmla="*/ 0 w 177"/>
                  <a:gd name="T15" fmla="*/ 138 h 138"/>
                  <a:gd name="T16" fmla="*/ 15 w 177"/>
                  <a:gd name="T17" fmla="*/ 138 h 138"/>
                  <a:gd name="T18" fmla="*/ 20 w 177"/>
                  <a:gd name="T19" fmla="*/ 106 h 138"/>
                  <a:gd name="T20" fmla="*/ 30 w 177"/>
                  <a:gd name="T21" fmla="*/ 80 h 138"/>
                  <a:gd name="T22" fmla="*/ 49 w 177"/>
                  <a:gd name="T23" fmla="*/ 59 h 138"/>
                  <a:gd name="T24" fmla="*/ 74 w 177"/>
                  <a:gd name="T25" fmla="*/ 38 h 138"/>
                  <a:gd name="T26" fmla="*/ 108 w 177"/>
                  <a:gd name="T27" fmla="*/ 22 h 138"/>
                  <a:gd name="T28" fmla="*/ 142 w 177"/>
                  <a:gd name="T29" fmla="*/ 11 h 138"/>
                  <a:gd name="T30" fmla="*/ 177 w 177"/>
                  <a:gd name="T31" fmla="*/ 11 h 138"/>
                  <a:gd name="T32" fmla="*/ 177 w 177"/>
                  <a:gd name="T33" fmla="*/ 0 h 1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lnTo>
                      <a:pt x="138" y="0"/>
                    </a:lnTo>
                    <a:lnTo>
                      <a:pt x="98" y="11"/>
                    </a:lnTo>
                    <a:lnTo>
                      <a:pt x="64" y="27"/>
                    </a:lnTo>
                    <a:lnTo>
                      <a:pt x="40" y="48"/>
                    </a:lnTo>
                    <a:lnTo>
                      <a:pt x="15" y="75"/>
                    </a:lnTo>
                    <a:lnTo>
                      <a:pt x="5" y="106"/>
                    </a:lnTo>
                    <a:lnTo>
                      <a:pt x="0" y="138"/>
                    </a:lnTo>
                    <a:lnTo>
                      <a:pt x="15" y="138"/>
                    </a:lnTo>
                    <a:lnTo>
                      <a:pt x="20" y="106"/>
                    </a:lnTo>
                    <a:lnTo>
                      <a:pt x="30" y="80"/>
                    </a:lnTo>
                    <a:lnTo>
                      <a:pt x="49" y="59"/>
                    </a:lnTo>
                    <a:lnTo>
                      <a:pt x="74" y="38"/>
                    </a:lnTo>
                    <a:lnTo>
                      <a:pt x="108" y="22"/>
                    </a:lnTo>
                    <a:lnTo>
                      <a:pt x="142" y="11"/>
                    </a:lnTo>
                    <a:lnTo>
                      <a:pt x="177" y="11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0000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0" name="Freeform 709"/>
              <p:cNvSpPr>
                <a:spLocks/>
              </p:cNvSpPr>
              <p:nvPr/>
            </p:nvSpPr>
            <p:spPr bwMode="auto">
              <a:xfrm>
                <a:off x="5446" y="2429"/>
                <a:ext cx="162" cy="127"/>
              </a:xfrm>
              <a:custGeom>
                <a:avLst/>
                <a:gdLst>
                  <a:gd name="T0" fmla="*/ 162 w 162"/>
                  <a:gd name="T1" fmla="*/ 0 h 127"/>
                  <a:gd name="T2" fmla="*/ 127 w 162"/>
                  <a:gd name="T3" fmla="*/ 0 h 127"/>
                  <a:gd name="T4" fmla="*/ 93 w 162"/>
                  <a:gd name="T5" fmla="*/ 11 h 127"/>
                  <a:gd name="T6" fmla="*/ 59 w 162"/>
                  <a:gd name="T7" fmla="*/ 27 h 127"/>
                  <a:gd name="T8" fmla="*/ 34 w 162"/>
                  <a:gd name="T9" fmla="*/ 48 h 127"/>
                  <a:gd name="T10" fmla="*/ 15 w 162"/>
                  <a:gd name="T11" fmla="*/ 69 h 127"/>
                  <a:gd name="T12" fmla="*/ 5 w 162"/>
                  <a:gd name="T13" fmla="*/ 95 h 127"/>
                  <a:gd name="T14" fmla="*/ 0 w 162"/>
                  <a:gd name="T15" fmla="*/ 127 h 127"/>
                  <a:gd name="T16" fmla="*/ 15 w 162"/>
                  <a:gd name="T17" fmla="*/ 127 h 127"/>
                  <a:gd name="T18" fmla="*/ 20 w 162"/>
                  <a:gd name="T19" fmla="*/ 101 h 127"/>
                  <a:gd name="T20" fmla="*/ 29 w 162"/>
                  <a:gd name="T21" fmla="*/ 74 h 127"/>
                  <a:gd name="T22" fmla="*/ 44 w 162"/>
                  <a:gd name="T23" fmla="*/ 53 h 127"/>
                  <a:gd name="T24" fmla="*/ 69 w 162"/>
                  <a:gd name="T25" fmla="*/ 37 h 127"/>
                  <a:gd name="T26" fmla="*/ 98 w 162"/>
                  <a:gd name="T27" fmla="*/ 21 h 127"/>
                  <a:gd name="T28" fmla="*/ 127 w 162"/>
                  <a:gd name="T29" fmla="*/ 16 h 127"/>
                  <a:gd name="T30" fmla="*/ 162 w 162"/>
                  <a:gd name="T31" fmla="*/ 11 h 127"/>
                  <a:gd name="T32" fmla="*/ 162 w 162"/>
                  <a:gd name="T33" fmla="*/ 0 h 12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127">
                    <a:moveTo>
                      <a:pt x="162" y="0"/>
                    </a:moveTo>
                    <a:lnTo>
                      <a:pt x="127" y="0"/>
                    </a:lnTo>
                    <a:lnTo>
                      <a:pt x="93" y="11"/>
                    </a:lnTo>
                    <a:lnTo>
                      <a:pt x="59" y="27"/>
                    </a:lnTo>
                    <a:lnTo>
                      <a:pt x="34" y="48"/>
                    </a:lnTo>
                    <a:lnTo>
                      <a:pt x="15" y="69"/>
                    </a:lnTo>
                    <a:lnTo>
                      <a:pt x="5" y="95"/>
                    </a:lnTo>
                    <a:lnTo>
                      <a:pt x="0" y="127"/>
                    </a:lnTo>
                    <a:lnTo>
                      <a:pt x="15" y="127"/>
                    </a:lnTo>
                    <a:lnTo>
                      <a:pt x="20" y="101"/>
                    </a:lnTo>
                    <a:lnTo>
                      <a:pt x="29" y="74"/>
                    </a:lnTo>
                    <a:lnTo>
                      <a:pt x="44" y="53"/>
                    </a:lnTo>
                    <a:lnTo>
                      <a:pt x="69" y="37"/>
                    </a:lnTo>
                    <a:lnTo>
                      <a:pt x="98" y="21"/>
                    </a:lnTo>
                    <a:lnTo>
                      <a:pt x="127" y="16"/>
                    </a:lnTo>
                    <a:lnTo>
                      <a:pt x="162" y="1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1" name="Freeform 710"/>
              <p:cNvSpPr>
                <a:spLocks/>
              </p:cNvSpPr>
              <p:nvPr/>
            </p:nvSpPr>
            <p:spPr bwMode="auto">
              <a:xfrm>
                <a:off x="5461" y="2440"/>
                <a:ext cx="147" cy="116"/>
              </a:xfrm>
              <a:custGeom>
                <a:avLst/>
                <a:gdLst>
                  <a:gd name="T0" fmla="*/ 147 w 147"/>
                  <a:gd name="T1" fmla="*/ 0 h 116"/>
                  <a:gd name="T2" fmla="*/ 112 w 147"/>
                  <a:gd name="T3" fmla="*/ 5 h 116"/>
                  <a:gd name="T4" fmla="*/ 83 w 147"/>
                  <a:gd name="T5" fmla="*/ 10 h 116"/>
                  <a:gd name="T6" fmla="*/ 54 w 147"/>
                  <a:gd name="T7" fmla="*/ 26 h 116"/>
                  <a:gd name="T8" fmla="*/ 29 w 147"/>
                  <a:gd name="T9" fmla="*/ 42 h 116"/>
                  <a:gd name="T10" fmla="*/ 14 w 147"/>
                  <a:gd name="T11" fmla="*/ 63 h 116"/>
                  <a:gd name="T12" fmla="*/ 5 w 147"/>
                  <a:gd name="T13" fmla="*/ 90 h 116"/>
                  <a:gd name="T14" fmla="*/ 0 w 147"/>
                  <a:gd name="T15" fmla="*/ 116 h 116"/>
                  <a:gd name="T16" fmla="*/ 14 w 147"/>
                  <a:gd name="T17" fmla="*/ 116 h 116"/>
                  <a:gd name="T18" fmla="*/ 19 w 147"/>
                  <a:gd name="T19" fmla="*/ 90 h 116"/>
                  <a:gd name="T20" fmla="*/ 29 w 147"/>
                  <a:gd name="T21" fmla="*/ 63 h 116"/>
                  <a:gd name="T22" fmla="*/ 54 w 147"/>
                  <a:gd name="T23" fmla="*/ 42 h 116"/>
                  <a:gd name="T24" fmla="*/ 78 w 147"/>
                  <a:gd name="T25" fmla="*/ 26 h 116"/>
                  <a:gd name="T26" fmla="*/ 112 w 147"/>
                  <a:gd name="T27" fmla="*/ 16 h 116"/>
                  <a:gd name="T28" fmla="*/ 147 w 147"/>
                  <a:gd name="T29" fmla="*/ 10 h 116"/>
                  <a:gd name="T30" fmla="*/ 147 w 147"/>
                  <a:gd name="T31" fmla="*/ 0 h 11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116">
                    <a:moveTo>
                      <a:pt x="147" y="0"/>
                    </a:moveTo>
                    <a:lnTo>
                      <a:pt x="112" y="5"/>
                    </a:lnTo>
                    <a:lnTo>
                      <a:pt x="83" y="10"/>
                    </a:lnTo>
                    <a:lnTo>
                      <a:pt x="54" y="26"/>
                    </a:lnTo>
                    <a:lnTo>
                      <a:pt x="29" y="42"/>
                    </a:lnTo>
                    <a:lnTo>
                      <a:pt x="14" y="63"/>
                    </a:lnTo>
                    <a:lnTo>
                      <a:pt x="5" y="90"/>
                    </a:lnTo>
                    <a:lnTo>
                      <a:pt x="0" y="116"/>
                    </a:lnTo>
                    <a:lnTo>
                      <a:pt x="14" y="116"/>
                    </a:lnTo>
                    <a:lnTo>
                      <a:pt x="19" y="90"/>
                    </a:lnTo>
                    <a:lnTo>
                      <a:pt x="29" y="63"/>
                    </a:lnTo>
                    <a:lnTo>
                      <a:pt x="54" y="42"/>
                    </a:lnTo>
                    <a:lnTo>
                      <a:pt x="78" y="26"/>
                    </a:lnTo>
                    <a:lnTo>
                      <a:pt x="112" y="16"/>
                    </a:lnTo>
                    <a:lnTo>
                      <a:pt x="147" y="1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2" name="Freeform 711"/>
              <p:cNvSpPr>
                <a:spLocks/>
              </p:cNvSpPr>
              <p:nvPr/>
            </p:nvSpPr>
            <p:spPr bwMode="auto">
              <a:xfrm>
                <a:off x="5475" y="2450"/>
                <a:ext cx="133" cy="106"/>
              </a:xfrm>
              <a:custGeom>
                <a:avLst/>
                <a:gdLst>
                  <a:gd name="T0" fmla="*/ 133 w 133"/>
                  <a:gd name="T1" fmla="*/ 0 h 106"/>
                  <a:gd name="T2" fmla="*/ 98 w 133"/>
                  <a:gd name="T3" fmla="*/ 6 h 106"/>
                  <a:gd name="T4" fmla="*/ 64 w 133"/>
                  <a:gd name="T5" fmla="*/ 16 h 106"/>
                  <a:gd name="T6" fmla="*/ 40 w 133"/>
                  <a:gd name="T7" fmla="*/ 32 h 106"/>
                  <a:gd name="T8" fmla="*/ 15 w 133"/>
                  <a:gd name="T9" fmla="*/ 53 h 106"/>
                  <a:gd name="T10" fmla="*/ 5 w 133"/>
                  <a:gd name="T11" fmla="*/ 80 h 106"/>
                  <a:gd name="T12" fmla="*/ 0 w 133"/>
                  <a:gd name="T13" fmla="*/ 106 h 106"/>
                  <a:gd name="T14" fmla="*/ 15 w 133"/>
                  <a:gd name="T15" fmla="*/ 106 h 106"/>
                  <a:gd name="T16" fmla="*/ 20 w 133"/>
                  <a:gd name="T17" fmla="*/ 80 h 106"/>
                  <a:gd name="T18" fmla="*/ 30 w 133"/>
                  <a:gd name="T19" fmla="*/ 59 h 106"/>
                  <a:gd name="T20" fmla="*/ 49 w 133"/>
                  <a:gd name="T21" fmla="*/ 37 h 106"/>
                  <a:gd name="T22" fmla="*/ 74 w 133"/>
                  <a:gd name="T23" fmla="*/ 27 h 106"/>
                  <a:gd name="T24" fmla="*/ 103 w 133"/>
                  <a:gd name="T25" fmla="*/ 16 h 106"/>
                  <a:gd name="T26" fmla="*/ 133 w 133"/>
                  <a:gd name="T27" fmla="*/ 11 h 106"/>
                  <a:gd name="T28" fmla="*/ 133 w 133"/>
                  <a:gd name="T29" fmla="*/ 0 h 10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3" h="106">
                    <a:moveTo>
                      <a:pt x="133" y="0"/>
                    </a:moveTo>
                    <a:lnTo>
                      <a:pt x="98" y="6"/>
                    </a:lnTo>
                    <a:lnTo>
                      <a:pt x="64" y="16"/>
                    </a:lnTo>
                    <a:lnTo>
                      <a:pt x="40" y="32"/>
                    </a:lnTo>
                    <a:lnTo>
                      <a:pt x="15" y="53"/>
                    </a:lnTo>
                    <a:lnTo>
                      <a:pt x="5" y="80"/>
                    </a:lnTo>
                    <a:lnTo>
                      <a:pt x="0" y="106"/>
                    </a:lnTo>
                    <a:lnTo>
                      <a:pt x="15" y="106"/>
                    </a:lnTo>
                    <a:lnTo>
                      <a:pt x="20" y="80"/>
                    </a:lnTo>
                    <a:lnTo>
                      <a:pt x="30" y="59"/>
                    </a:lnTo>
                    <a:lnTo>
                      <a:pt x="49" y="37"/>
                    </a:lnTo>
                    <a:lnTo>
                      <a:pt x="74" y="27"/>
                    </a:lnTo>
                    <a:lnTo>
                      <a:pt x="103" y="16"/>
                    </a:lnTo>
                    <a:lnTo>
                      <a:pt x="133" y="1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3" name="Freeform 712"/>
              <p:cNvSpPr>
                <a:spLocks/>
              </p:cNvSpPr>
              <p:nvPr/>
            </p:nvSpPr>
            <p:spPr bwMode="auto">
              <a:xfrm>
                <a:off x="5490" y="2461"/>
                <a:ext cx="118" cy="95"/>
              </a:xfrm>
              <a:custGeom>
                <a:avLst/>
                <a:gdLst>
                  <a:gd name="T0" fmla="*/ 118 w 118"/>
                  <a:gd name="T1" fmla="*/ 0 h 95"/>
                  <a:gd name="T2" fmla="*/ 88 w 118"/>
                  <a:gd name="T3" fmla="*/ 5 h 95"/>
                  <a:gd name="T4" fmla="*/ 59 w 118"/>
                  <a:gd name="T5" fmla="*/ 16 h 95"/>
                  <a:gd name="T6" fmla="*/ 34 w 118"/>
                  <a:gd name="T7" fmla="*/ 26 h 95"/>
                  <a:gd name="T8" fmla="*/ 15 w 118"/>
                  <a:gd name="T9" fmla="*/ 48 h 95"/>
                  <a:gd name="T10" fmla="*/ 5 w 118"/>
                  <a:gd name="T11" fmla="*/ 69 h 95"/>
                  <a:gd name="T12" fmla="*/ 0 w 118"/>
                  <a:gd name="T13" fmla="*/ 95 h 95"/>
                  <a:gd name="T14" fmla="*/ 15 w 118"/>
                  <a:gd name="T15" fmla="*/ 95 h 95"/>
                  <a:gd name="T16" fmla="*/ 20 w 118"/>
                  <a:gd name="T17" fmla="*/ 74 h 95"/>
                  <a:gd name="T18" fmla="*/ 30 w 118"/>
                  <a:gd name="T19" fmla="*/ 53 h 95"/>
                  <a:gd name="T20" fmla="*/ 44 w 118"/>
                  <a:gd name="T21" fmla="*/ 37 h 95"/>
                  <a:gd name="T22" fmla="*/ 64 w 118"/>
                  <a:gd name="T23" fmla="*/ 26 h 95"/>
                  <a:gd name="T24" fmla="*/ 93 w 118"/>
                  <a:gd name="T25" fmla="*/ 16 h 95"/>
                  <a:gd name="T26" fmla="*/ 118 w 118"/>
                  <a:gd name="T27" fmla="*/ 16 h 95"/>
                  <a:gd name="T28" fmla="*/ 118 w 118"/>
                  <a:gd name="T29" fmla="*/ 0 h 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" h="95">
                    <a:moveTo>
                      <a:pt x="118" y="0"/>
                    </a:moveTo>
                    <a:lnTo>
                      <a:pt x="88" y="5"/>
                    </a:lnTo>
                    <a:lnTo>
                      <a:pt x="59" y="16"/>
                    </a:lnTo>
                    <a:lnTo>
                      <a:pt x="34" y="26"/>
                    </a:lnTo>
                    <a:lnTo>
                      <a:pt x="15" y="48"/>
                    </a:lnTo>
                    <a:lnTo>
                      <a:pt x="5" y="69"/>
                    </a:lnTo>
                    <a:lnTo>
                      <a:pt x="0" y="95"/>
                    </a:lnTo>
                    <a:lnTo>
                      <a:pt x="15" y="95"/>
                    </a:lnTo>
                    <a:lnTo>
                      <a:pt x="20" y="74"/>
                    </a:lnTo>
                    <a:lnTo>
                      <a:pt x="30" y="53"/>
                    </a:lnTo>
                    <a:lnTo>
                      <a:pt x="44" y="37"/>
                    </a:lnTo>
                    <a:lnTo>
                      <a:pt x="64" y="26"/>
                    </a:lnTo>
                    <a:lnTo>
                      <a:pt x="93" y="16"/>
                    </a:lnTo>
                    <a:lnTo>
                      <a:pt x="118" y="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4" name="Freeform 713"/>
              <p:cNvSpPr>
                <a:spLocks/>
              </p:cNvSpPr>
              <p:nvPr/>
            </p:nvSpPr>
            <p:spPr bwMode="auto">
              <a:xfrm>
                <a:off x="5505" y="2477"/>
                <a:ext cx="103" cy="79"/>
              </a:xfrm>
              <a:custGeom>
                <a:avLst/>
                <a:gdLst>
                  <a:gd name="T0" fmla="*/ 103 w 103"/>
                  <a:gd name="T1" fmla="*/ 0 h 79"/>
                  <a:gd name="T2" fmla="*/ 78 w 103"/>
                  <a:gd name="T3" fmla="*/ 0 h 79"/>
                  <a:gd name="T4" fmla="*/ 49 w 103"/>
                  <a:gd name="T5" fmla="*/ 10 h 79"/>
                  <a:gd name="T6" fmla="*/ 29 w 103"/>
                  <a:gd name="T7" fmla="*/ 21 h 79"/>
                  <a:gd name="T8" fmla="*/ 15 w 103"/>
                  <a:gd name="T9" fmla="*/ 37 h 79"/>
                  <a:gd name="T10" fmla="*/ 5 w 103"/>
                  <a:gd name="T11" fmla="*/ 58 h 79"/>
                  <a:gd name="T12" fmla="*/ 0 w 103"/>
                  <a:gd name="T13" fmla="*/ 79 h 79"/>
                  <a:gd name="T14" fmla="*/ 15 w 103"/>
                  <a:gd name="T15" fmla="*/ 79 h 79"/>
                  <a:gd name="T16" fmla="*/ 19 w 103"/>
                  <a:gd name="T17" fmla="*/ 58 h 79"/>
                  <a:gd name="T18" fmla="*/ 29 w 103"/>
                  <a:gd name="T19" fmla="*/ 37 h 79"/>
                  <a:gd name="T20" fmla="*/ 49 w 103"/>
                  <a:gd name="T21" fmla="*/ 21 h 79"/>
                  <a:gd name="T22" fmla="*/ 73 w 103"/>
                  <a:gd name="T23" fmla="*/ 10 h 79"/>
                  <a:gd name="T24" fmla="*/ 103 w 103"/>
                  <a:gd name="T25" fmla="*/ 10 h 79"/>
                  <a:gd name="T26" fmla="*/ 103 w 103"/>
                  <a:gd name="T27" fmla="*/ 0 h 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79">
                    <a:moveTo>
                      <a:pt x="103" y="0"/>
                    </a:moveTo>
                    <a:lnTo>
                      <a:pt x="78" y="0"/>
                    </a:lnTo>
                    <a:lnTo>
                      <a:pt x="49" y="10"/>
                    </a:lnTo>
                    <a:lnTo>
                      <a:pt x="29" y="21"/>
                    </a:lnTo>
                    <a:lnTo>
                      <a:pt x="15" y="37"/>
                    </a:lnTo>
                    <a:lnTo>
                      <a:pt x="5" y="58"/>
                    </a:lnTo>
                    <a:lnTo>
                      <a:pt x="0" y="79"/>
                    </a:lnTo>
                    <a:lnTo>
                      <a:pt x="15" y="79"/>
                    </a:lnTo>
                    <a:lnTo>
                      <a:pt x="19" y="58"/>
                    </a:lnTo>
                    <a:lnTo>
                      <a:pt x="29" y="37"/>
                    </a:lnTo>
                    <a:lnTo>
                      <a:pt x="49" y="21"/>
                    </a:lnTo>
                    <a:lnTo>
                      <a:pt x="73" y="10"/>
                    </a:lnTo>
                    <a:lnTo>
                      <a:pt x="103" y="1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5" name="Freeform 714"/>
              <p:cNvSpPr>
                <a:spLocks/>
              </p:cNvSpPr>
              <p:nvPr/>
            </p:nvSpPr>
            <p:spPr bwMode="auto">
              <a:xfrm>
                <a:off x="5520" y="2487"/>
                <a:ext cx="88" cy="69"/>
              </a:xfrm>
              <a:custGeom>
                <a:avLst/>
                <a:gdLst>
                  <a:gd name="T0" fmla="*/ 88 w 88"/>
                  <a:gd name="T1" fmla="*/ 0 h 69"/>
                  <a:gd name="T2" fmla="*/ 58 w 88"/>
                  <a:gd name="T3" fmla="*/ 0 h 69"/>
                  <a:gd name="T4" fmla="*/ 34 w 88"/>
                  <a:gd name="T5" fmla="*/ 11 h 69"/>
                  <a:gd name="T6" fmla="*/ 14 w 88"/>
                  <a:gd name="T7" fmla="*/ 27 h 69"/>
                  <a:gd name="T8" fmla="*/ 4 w 88"/>
                  <a:gd name="T9" fmla="*/ 48 h 69"/>
                  <a:gd name="T10" fmla="*/ 0 w 88"/>
                  <a:gd name="T11" fmla="*/ 69 h 69"/>
                  <a:gd name="T12" fmla="*/ 14 w 88"/>
                  <a:gd name="T13" fmla="*/ 69 h 69"/>
                  <a:gd name="T14" fmla="*/ 19 w 88"/>
                  <a:gd name="T15" fmla="*/ 48 h 69"/>
                  <a:gd name="T16" fmla="*/ 29 w 88"/>
                  <a:gd name="T17" fmla="*/ 32 h 69"/>
                  <a:gd name="T18" fmla="*/ 44 w 88"/>
                  <a:gd name="T19" fmla="*/ 22 h 69"/>
                  <a:gd name="T20" fmla="*/ 63 w 88"/>
                  <a:gd name="T21" fmla="*/ 11 h 69"/>
                  <a:gd name="T22" fmla="*/ 88 w 88"/>
                  <a:gd name="T23" fmla="*/ 11 h 69"/>
                  <a:gd name="T24" fmla="*/ 88 w 88"/>
                  <a:gd name="T25" fmla="*/ 0 h 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69">
                    <a:moveTo>
                      <a:pt x="88" y="0"/>
                    </a:moveTo>
                    <a:lnTo>
                      <a:pt x="58" y="0"/>
                    </a:lnTo>
                    <a:lnTo>
                      <a:pt x="34" y="11"/>
                    </a:lnTo>
                    <a:lnTo>
                      <a:pt x="14" y="27"/>
                    </a:lnTo>
                    <a:lnTo>
                      <a:pt x="4" y="48"/>
                    </a:lnTo>
                    <a:lnTo>
                      <a:pt x="0" y="69"/>
                    </a:lnTo>
                    <a:lnTo>
                      <a:pt x="14" y="69"/>
                    </a:lnTo>
                    <a:lnTo>
                      <a:pt x="19" y="48"/>
                    </a:lnTo>
                    <a:lnTo>
                      <a:pt x="29" y="32"/>
                    </a:lnTo>
                    <a:lnTo>
                      <a:pt x="44" y="22"/>
                    </a:lnTo>
                    <a:lnTo>
                      <a:pt x="63" y="11"/>
                    </a:lnTo>
                    <a:lnTo>
                      <a:pt x="88" y="11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6" name="Freeform 715"/>
              <p:cNvSpPr>
                <a:spLocks/>
              </p:cNvSpPr>
              <p:nvPr/>
            </p:nvSpPr>
            <p:spPr bwMode="auto">
              <a:xfrm>
                <a:off x="5534" y="2498"/>
                <a:ext cx="74" cy="58"/>
              </a:xfrm>
              <a:custGeom>
                <a:avLst/>
                <a:gdLst>
                  <a:gd name="T0" fmla="*/ 74 w 74"/>
                  <a:gd name="T1" fmla="*/ 0 h 58"/>
                  <a:gd name="T2" fmla="*/ 49 w 74"/>
                  <a:gd name="T3" fmla="*/ 0 h 58"/>
                  <a:gd name="T4" fmla="*/ 30 w 74"/>
                  <a:gd name="T5" fmla="*/ 11 h 58"/>
                  <a:gd name="T6" fmla="*/ 15 w 74"/>
                  <a:gd name="T7" fmla="*/ 21 h 58"/>
                  <a:gd name="T8" fmla="*/ 5 w 74"/>
                  <a:gd name="T9" fmla="*/ 37 h 58"/>
                  <a:gd name="T10" fmla="*/ 0 w 74"/>
                  <a:gd name="T11" fmla="*/ 58 h 58"/>
                  <a:gd name="T12" fmla="*/ 15 w 74"/>
                  <a:gd name="T13" fmla="*/ 58 h 58"/>
                  <a:gd name="T14" fmla="*/ 20 w 74"/>
                  <a:gd name="T15" fmla="*/ 37 h 58"/>
                  <a:gd name="T16" fmla="*/ 35 w 74"/>
                  <a:gd name="T17" fmla="*/ 26 h 58"/>
                  <a:gd name="T18" fmla="*/ 49 w 74"/>
                  <a:gd name="T19" fmla="*/ 16 h 58"/>
                  <a:gd name="T20" fmla="*/ 74 w 74"/>
                  <a:gd name="T21" fmla="*/ 11 h 58"/>
                  <a:gd name="T22" fmla="*/ 74 w 74"/>
                  <a:gd name="T23" fmla="*/ 0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58">
                    <a:moveTo>
                      <a:pt x="74" y="0"/>
                    </a:moveTo>
                    <a:lnTo>
                      <a:pt x="49" y="0"/>
                    </a:lnTo>
                    <a:lnTo>
                      <a:pt x="30" y="11"/>
                    </a:lnTo>
                    <a:lnTo>
                      <a:pt x="15" y="21"/>
                    </a:lnTo>
                    <a:lnTo>
                      <a:pt x="5" y="37"/>
                    </a:lnTo>
                    <a:lnTo>
                      <a:pt x="0" y="58"/>
                    </a:lnTo>
                    <a:lnTo>
                      <a:pt x="15" y="58"/>
                    </a:lnTo>
                    <a:lnTo>
                      <a:pt x="20" y="37"/>
                    </a:lnTo>
                    <a:lnTo>
                      <a:pt x="35" y="26"/>
                    </a:lnTo>
                    <a:lnTo>
                      <a:pt x="49" y="16"/>
                    </a:lnTo>
                    <a:lnTo>
                      <a:pt x="74" y="11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7" name="Freeform 716"/>
              <p:cNvSpPr>
                <a:spLocks/>
              </p:cNvSpPr>
              <p:nvPr/>
            </p:nvSpPr>
            <p:spPr bwMode="auto">
              <a:xfrm>
                <a:off x="5549" y="2509"/>
                <a:ext cx="59" cy="47"/>
              </a:xfrm>
              <a:custGeom>
                <a:avLst/>
                <a:gdLst>
                  <a:gd name="T0" fmla="*/ 59 w 59"/>
                  <a:gd name="T1" fmla="*/ 0 h 47"/>
                  <a:gd name="T2" fmla="*/ 34 w 59"/>
                  <a:gd name="T3" fmla="*/ 5 h 47"/>
                  <a:gd name="T4" fmla="*/ 20 w 59"/>
                  <a:gd name="T5" fmla="*/ 15 h 47"/>
                  <a:gd name="T6" fmla="*/ 5 w 59"/>
                  <a:gd name="T7" fmla="*/ 26 h 47"/>
                  <a:gd name="T8" fmla="*/ 0 w 59"/>
                  <a:gd name="T9" fmla="*/ 47 h 47"/>
                  <a:gd name="T10" fmla="*/ 15 w 59"/>
                  <a:gd name="T11" fmla="*/ 47 h 47"/>
                  <a:gd name="T12" fmla="*/ 20 w 59"/>
                  <a:gd name="T13" fmla="*/ 31 h 47"/>
                  <a:gd name="T14" fmla="*/ 29 w 59"/>
                  <a:gd name="T15" fmla="*/ 21 h 47"/>
                  <a:gd name="T16" fmla="*/ 44 w 59"/>
                  <a:gd name="T17" fmla="*/ 15 h 47"/>
                  <a:gd name="T18" fmla="*/ 59 w 59"/>
                  <a:gd name="T19" fmla="*/ 10 h 47"/>
                  <a:gd name="T20" fmla="*/ 59 w 59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9" h="47">
                    <a:moveTo>
                      <a:pt x="59" y="0"/>
                    </a:moveTo>
                    <a:lnTo>
                      <a:pt x="34" y="5"/>
                    </a:lnTo>
                    <a:lnTo>
                      <a:pt x="20" y="15"/>
                    </a:lnTo>
                    <a:lnTo>
                      <a:pt x="5" y="26"/>
                    </a:lnTo>
                    <a:lnTo>
                      <a:pt x="0" y="47"/>
                    </a:lnTo>
                    <a:lnTo>
                      <a:pt x="15" y="47"/>
                    </a:lnTo>
                    <a:lnTo>
                      <a:pt x="20" y="31"/>
                    </a:lnTo>
                    <a:lnTo>
                      <a:pt x="29" y="21"/>
                    </a:lnTo>
                    <a:lnTo>
                      <a:pt x="44" y="15"/>
                    </a:lnTo>
                    <a:lnTo>
                      <a:pt x="59" y="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8" name="Freeform 717"/>
              <p:cNvSpPr>
                <a:spLocks/>
              </p:cNvSpPr>
              <p:nvPr/>
            </p:nvSpPr>
            <p:spPr bwMode="auto">
              <a:xfrm>
                <a:off x="5564" y="2519"/>
                <a:ext cx="44" cy="37"/>
              </a:xfrm>
              <a:custGeom>
                <a:avLst/>
                <a:gdLst>
                  <a:gd name="T0" fmla="*/ 44 w 44"/>
                  <a:gd name="T1" fmla="*/ 0 h 37"/>
                  <a:gd name="T2" fmla="*/ 29 w 44"/>
                  <a:gd name="T3" fmla="*/ 5 h 37"/>
                  <a:gd name="T4" fmla="*/ 14 w 44"/>
                  <a:gd name="T5" fmla="*/ 11 h 37"/>
                  <a:gd name="T6" fmla="*/ 5 w 44"/>
                  <a:gd name="T7" fmla="*/ 21 h 37"/>
                  <a:gd name="T8" fmla="*/ 0 w 44"/>
                  <a:gd name="T9" fmla="*/ 37 h 37"/>
                  <a:gd name="T10" fmla="*/ 14 w 44"/>
                  <a:gd name="T11" fmla="*/ 37 h 37"/>
                  <a:gd name="T12" fmla="*/ 19 w 44"/>
                  <a:gd name="T13" fmla="*/ 27 h 37"/>
                  <a:gd name="T14" fmla="*/ 29 w 44"/>
                  <a:gd name="T15" fmla="*/ 16 h 37"/>
                  <a:gd name="T16" fmla="*/ 44 w 44"/>
                  <a:gd name="T17" fmla="*/ 11 h 37"/>
                  <a:gd name="T18" fmla="*/ 44 w 44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37">
                    <a:moveTo>
                      <a:pt x="44" y="0"/>
                    </a:moveTo>
                    <a:lnTo>
                      <a:pt x="29" y="5"/>
                    </a:lnTo>
                    <a:lnTo>
                      <a:pt x="14" y="11"/>
                    </a:lnTo>
                    <a:lnTo>
                      <a:pt x="5" y="21"/>
                    </a:lnTo>
                    <a:lnTo>
                      <a:pt x="0" y="37"/>
                    </a:lnTo>
                    <a:lnTo>
                      <a:pt x="14" y="37"/>
                    </a:lnTo>
                    <a:lnTo>
                      <a:pt x="19" y="27"/>
                    </a:lnTo>
                    <a:lnTo>
                      <a:pt x="29" y="16"/>
                    </a:lnTo>
                    <a:lnTo>
                      <a:pt x="44" y="1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19" name="Freeform 718"/>
              <p:cNvSpPr>
                <a:spLocks/>
              </p:cNvSpPr>
              <p:nvPr/>
            </p:nvSpPr>
            <p:spPr bwMode="auto">
              <a:xfrm>
                <a:off x="5578" y="2530"/>
                <a:ext cx="30" cy="26"/>
              </a:xfrm>
              <a:custGeom>
                <a:avLst/>
                <a:gdLst>
                  <a:gd name="T0" fmla="*/ 30 w 30"/>
                  <a:gd name="T1" fmla="*/ 0 h 26"/>
                  <a:gd name="T2" fmla="*/ 15 w 30"/>
                  <a:gd name="T3" fmla="*/ 5 h 26"/>
                  <a:gd name="T4" fmla="*/ 5 w 30"/>
                  <a:gd name="T5" fmla="*/ 16 h 26"/>
                  <a:gd name="T6" fmla="*/ 0 w 30"/>
                  <a:gd name="T7" fmla="*/ 26 h 26"/>
                  <a:gd name="T8" fmla="*/ 15 w 30"/>
                  <a:gd name="T9" fmla="*/ 26 h 26"/>
                  <a:gd name="T10" fmla="*/ 20 w 30"/>
                  <a:gd name="T11" fmla="*/ 16 h 26"/>
                  <a:gd name="T12" fmla="*/ 30 w 30"/>
                  <a:gd name="T13" fmla="*/ 16 h 26"/>
                  <a:gd name="T14" fmla="*/ 30 w 30"/>
                  <a:gd name="T15" fmla="*/ 0 h 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lnTo>
                      <a:pt x="15" y="5"/>
                    </a:lnTo>
                    <a:lnTo>
                      <a:pt x="5" y="16"/>
                    </a:lnTo>
                    <a:lnTo>
                      <a:pt x="0" y="26"/>
                    </a:lnTo>
                    <a:lnTo>
                      <a:pt x="15" y="26"/>
                    </a:lnTo>
                    <a:lnTo>
                      <a:pt x="20" y="16"/>
                    </a:lnTo>
                    <a:lnTo>
                      <a:pt x="30" y="1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0" name="Freeform 719"/>
              <p:cNvSpPr>
                <a:spLocks/>
              </p:cNvSpPr>
              <p:nvPr/>
            </p:nvSpPr>
            <p:spPr bwMode="auto">
              <a:xfrm>
                <a:off x="5593" y="2546"/>
                <a:ext cx="15" cy="10"/>
              </a:xfrm>
              <a:custGeom>
                <a:avLst/>
                <a:gdLst>
                  <a:gd name="T0" fmla="*/ 15 w 15"/>
                  <a:gd name="T1" fmla="*/ 0 h 10"/>
                  <a:gd name="T2" fmla="*/ 5 w 15"/>
                  <a:gd name="T3" fmla="*/ 0 h 10"/>
                  <a:gd name="T4" fmla="*/ 0 w 15"/>
                  <a:gd name="T5" fmla="*/ 10 h 10"/>
                  <a:gd name="T6" fmla="*/ 15 w 15"/>
                  <a:gd name="T7" fmla="*/ 10 h 10"/>
                  <a:gd name="T8" fmla="*/ 15 w 15"/>
                  <a:gd name="T9" fmla="*/ 10 h 10"/>
                  <a:gd name="T10" fmla="*/ 15 w 1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0">
                    <a:moveTo>
                      <a:pt x="15" y="0"/>
                    </a:moveTo>
                    <a:lnTo>
                      <a:pt x="5" y="0"/>
                    </a:lnTo>
                    <a:lnTo>
                      <a:pt x="0" y="10"/>
                    </a:lnTo>
                    <a:lnTo>
                      <a:pt x="15" y="1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1" name="Freeform 720"/>
              <p:cNvSpPr>
                <a:spLocks/>
              </p:cNvSpPr>
              <p:nvPr/>
            </p:nvSpPr>
            <p:spPr bwMode="auto">
              <a:xfrm>
                <a:off x="4985" y="2068"/>
                <a:ext cx="623" cy="488"/>
              </a:xfrm>
              <a:custGeom>
                <a:avLst/>
                <a:gdLst>
                  <a:gd name="T0" fmla="*/ 157 w 623"/>
                  <a:gd name="T1" fmla="*/ 488 h 488"/>
                  <a:gd name="T2" fmla="*/ 466 w 623"/>
                  <a:gd name="T3" fmla="*/ 488 h 488"/>
                  <a:gd name="T4" fmla="*/ 510 w 623"/>
                  <a:gd name="T5" fmla="*/ 478 h 488"/>
                  <a:gd name="T6" fmla="*/ 549 w 623"/>
                  <a:gd name="T7" fmla="*/ 451 h 488"/>
                  <a:gd name="T8" fmla="*/ 584 w 623"/>
                  <a:gd name="T9" fmla="*/ 403 h 488"/>
                  <a:gd name="T10" fmla="*/ 608 w 623"/>
                  <a:gd name="T11" fmla="*/ 345 h 488"/>
                  <a:gd name="T12" fmla="*/ 623 w 623"/>
                  <a:gd name="T13" fmla="*/ 281 h 488"/>
                  <a:gd name="T14" fmla="*/ 623 w 623"/>
                  <a:gd name="T15" fmla="*/ 213 h 488"/>
                  <a:gd name="T16" fmla="*/ 608 w 623"/>
                  <a:gd name="T17" fmla="*/ 144 h 488"/>
                  <a:gd name="T18" fmla="*/ 584 w 623"/>
                  <a:gd name="T19" fmla="*/ 85 h 488"/>
                  <a:gd name="T20" fmla="*/ 549 w 623"/>
                  <a:gd name="T21" fmla="*/ 43 h 488"/>
                  <a:gd name="T22" fmla="*/ 510 w 623"/>
                  <a:gd name="T23" fmla="*/ 11 h 488"/>
                  <a:gd name="T24" fmla="*/ 466 w 623"/>
                  <a:gd name="T25" fmla="*/ 0 h 488"/>
                  <a:gd name="T26" fmla="*/ 157 w 623"/>
                  <a:gd name="T27" fmla="*/ 0 h 488"/>
                  <a:gd name="T28" fmla="*/ 113 w 623"/>
                  <a:gd name="T29" fmla="*/ 11 h 488"/>
                  <a:gd name="T30" fmla="*/ 69 w 623"/>
                  <a:gd name="T31" fmla="*/ 43 h 488"/>
                  <a:gd name="T32" fmla="*/ 40 w 623"/>
                  <a:gd name="T33" fmla="*/ 85 h 488"/>
                  <a:gd name="T34" fmla="*/ 15 w 623"/>
                  <a:gd name="T35" fmla="*/ 144 h 488"/>
                  <a:gd name="T36" fmla="*/ 0 w 623"/>
                  <a:gd name="T37" fmla="*/ 213 h 488"/>
                  <a:gd name="T38" fmla="*/ 0 w 623"/>
                  <a:gd name="T39" fmla="*/ 281 h 488"/>
                  <a:gd name="T40" fmla="*/ 15 w 623"/>
                  <a:gd name="T41" fmla="*/ 345 h 488"/>
                  <a:gd name="T42" fmla="*/ 40 w 623"/>
                  <a:gd name="T43" fmla="*/ 403 h 488"/>
                  <a:gd name="T44" fmla="*/ 69 w 623"/>
                  <a:gd name="T45" fmla="*/ 451 h 488"/>
                  <a:gd name="T46" fmla="*/ 113 w 623"/>
                  <a:gd name="T47" fmla="*/ 478 h 488"/>
                  <a:gd name="T48" fmla="*/ 157 w 623"/>
                  <a:gd name="T49" fmla="*/ 488 h 48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23" h="488">
                    <a:moveTo>
                      <a:pt x="157" y="488"/>
                    </a:moveTo>
                    <a:lnTo>
                      <a:pt x="466" y="488"/>
                    </a:lnTo>
                    <a:lnTo>
                      <a:pt x="510" y="478"/>
                    </a:lnTo>
                    <a:lnTo>
                      <a:pt x="549" y="451"/>
                    </a:lnTo>
                    <a:lnTo>
                      <a:pt x="584" y="403"/>
                    </a:lnTo>
                    <a:lnTo>
                      <a:pt x="608" y="345"/>
                    </a:lnTo>
                    <a:lnTo>
                      <a:pt x="623" y="281"/>
                    </a:lnTo>
                    <a:lnTo>
                      <a:pt x="623" y="213"/>
                    </a:lnTo>
                    <a:lnTo>
                      <a:pt x="608" y="144"/>
                    </a:lnTo>
                    <a:lnTo>
                      <a:pt x="584" y="85"/>
                    </a:lnTo>
                    <a:lnTo>
                      <a:pt x="549" y="43"/>
                    </a:lnTo>
                    <a:lnTo>
                      <a:pt x="510" y="11"/>
                    </a:lnTo>
                    <a:lnTo>
                      <a:pt x="466" y="0"/>
                    </a:lnTo>
                    <a:lnTo>
                      <a:pt x="157" y="0"/>
                    </a:lnTo>
                    <a:lnTo>
                      <a:pt x="113" y="11"/>
                    </a:lnTo>
                    <a:lnTo>
                      <a:pt x="69" y="43"/>
                    </a:lnTo>
                    <a:lnTo>
                      <a:pt x="40" y="85"/>
                    </a:lnTo>
                    <a:lnTo>
                      <a:pt x="15" y="144"/>
                    </a:lnTo>
                    <a:lnTo>
                      <a:pt x="0" y="213"/>
                    </a:lnTo>
                    <a:lnTo>
                      <a:pt x="0" y="281"/>
                    </a:lnTo>
                    <a:lnTo>
                      <a:pt x="15" y="345"/>
                    </a:lnTo>
                    <a:lnTo>
                      <a:pt x="40" y="403"/>
                    </a:lnTo>
                    <a:lnTo>
                      <a:pt x="69" y="451"/>
                    </a:lnTo>
                    <a:lnTo>
                      <a:pt x="113" y="478"/>
                    </a:lnTo>
                    <a:lnTo>
                      <a:pt x="157" y="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2" name="Freeform 721"/>
              <p:cNvSpPr>
                <a:spLocks/>
              </p:cNvSpPr>
              <p:nvPr/>
            </p:nvSpPr>
            <p:spPr bwMode="auto">
              <a:xfrm>
                <a:off x="4985" y="2068"/>
                <a:ext cx="623" cy="488"/>
              </a:xfrm>
              <a:custGeom>
                <a:avLst/>
                <a:gdLst>
                  <a:gd name="T0" fmla="*/ 623 w 623"/>
                  <a:gd name="T1" fmla="*/ 0 h 488"/>
                  <a:gd name="T2" fmla="*/ 549 w 623"/>
                  <a:gd name="T3" fmla="*/ 6 h 488"/>
                  <a:gd name="T4" fmla="*/ 476 w 623"/>
                  <a:gd name="T5" fmla="*/ 16 h 488"/>
                  <a:gd name="T6" fmla="*/ 402 w 623"/>
                  <a:gd name="T7" fmla="*/ 32 h 488"/>
                  <a:gd name="T8" fmla="*/ 334 w 623"/>
                  <a:gd name="T9" fmla="*/ 59 h 488"/>
                  <a:gd name="T10" fmla="*/ 270 w 623"/>
                  <a:gd name="T11" fmla="*/ 85 h 488"/>
                  <a:gd name="T12" fmla="*/ 211 w 623"/>
                  <a:gd name="T13" fmla="*/ 122 h 488"/>
                  <a:gd name="T14" fmla="*/ 157 w 623"/>
                  <a:gd name="T15" fmla="*/ 165 h 488"/>
                  <a:gd name="T16" fmla="*/ 108 w 623"/>
                  <a:gd name="T17" fmla="*/ 213 h 488"/>
                  <a:gd name="T18" fmla="*/ 69 w 623"/>
                  <a:gd name="T19" fmla="*/ 260 h 488"/>
                  <a:gd name="T20" fmla="*/ 40 w 623"/>
                  <a:gd name="T21" fmla="*/ 313 h 488"/>
                  <a:gd name="T22" fmla="*/ 15 w 623"/>
                  <a:gd name="T23" fmla="*/ 372 h 488"/>
                  <a:gd name="T24" fmla="*/ 5 w 623"/>
                  <a:gd name="T25" fmla="*/ 430 h 488"/>
                  <a:gd name="T26" fmla="*/ 0 w 623"/>
                  <a:gd name="T27" fmla="*/ 488 h 488"/>
                  <a:gd name="T28" fmla="*/ 0 w 623"/>
                  <a:gd name="T29" fmla="*/ 0 h 488"/>
                  <a:gd name="T30" fmla="*/ 623 w 623"/>
                  <a:gd name="T31" fmla="*/ 0 h 4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23" h="488">
                    <a:moveTo>
                      <a:pt x="623" y="0"/>
                    </a:moveTo>
                    <a:lnTo>
                      <a:pt x="549" y="6"/>
                    </a:lnTo>
                    <a:lnTo>
                      <a:pt x="476" y="16"/>
                    </a:lnTo>
                    <a:lnTo>
                      <a:pt x="402" y="32"/>
                    </a:lnTo>
                    <a:lnTo>
                      <a:pt x="334" y="59"/>
                    </a:lnTo>
                    <a:lnTo>
                      <a:pt x="270" y="85"/>
                    </a:lnTo>
                    <a:lnTo>
                      <a:pt x="211" y="122"/>
                    </a:lnTo>
                    <a:lnTo>
                      <a:pt x="157" y="165"/>
                    </a:lnTo>
                    <a:lnTo>
                      <a:pt x="108" y="213"/>
                    </a:lnTo>
                    <a:lnTo>
                      <a:pt x="69" y="260"/>
                    </a:lnTo>
                    <a:lnTo>
                      <a:pt x="40" y="313"/>
                    </a:lnTo>
                    <a:lnTo>
                      <a:pt x="15" y="372"/>
                    </a:lnTo>
                    <a:lnTo>
                      <a:pt x="5" y="430"/>
                    </a:lnTo>
                    <a:lnTo>
                      <a:pt x="0" y="488"/>
                    </a:lnTo>
                    <a:lnTo>
                      <a:pt x="0" y="0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3" name="Freeform 722"/>
              <p:cNvSpPr>
                <a:spLocks/>
              </p:cNvSpPr>
              <p:nvPr/>
            </p:nvSpPr>
            <p:spPr bwMode="auto">
              <a:xfrm>
                <a:off x="4985" y="2068"/>
                <a:ext cx="623" cy="488"/>
              </a:xfrm>
              <a:custGeom>
                <a:avLst/>
                <a:gdLst>
                  <a:gd name="T0" fmla="*/ 623 w 623"/>
                  <a:gd name="T1" fmla="*/ 0 h 488"/>
                  <a:gd name="T2" fmla="*/ 549 w 623"/>
                  <a:gd name="T3" fmla="*/ 6 h 488"/>
                  <a:gd name="T4" fmla="*/ 476 w 623"/>
                  <a:gd name="T5" fmla="*/ 16 h 488"/>
                  <a:gd name="T6" fmla="*/ 402 w 623"/>
                  <a:gd name="T7" fmla="*/ 32 h 488"/>
                  <a:gd name="T8" fmla="*/ 334 w 623"/>
                  <a:gd name="T9" fmla="*/ 59 h 488"/>
                  <a:gd name="T10" fmla="*/ 270 w 623"/>
                  <a:gd name="T11" fmla="*/ 85 h 488"/>
                  <a:gd name="T12" fmla="*/ 211 w 623"/>
                  <a:gd name="T13" fmla="*/ 122 h 488"/>
                  <a:gd name="T14" fmla="*/ 157 w 623"/>
                  <a:gd name="T15" fmla="*/ 165 h 488"/>
                  <a:gd name="T16" fmla="*/ 108 w 623"/>
                  <a:gd name="T17" fmla="*/ 213 h 488"/>
                  <a:gd name="T18" fmla="*/ 69 w 623"/>
                  <a:gd name="T19" fmla="*/ 260 h 488"/>
                  <a:gd name="T20" fmla="*/ 40 w 623"/>
                  <a:gd name="T21" fmla="*/ 313 h 488"/>
                  <a:gd name="T22" fmla="*/ 15 w 623"/>
                  <a:gd name="T23" fmla="*/ 372 h 488"/>
                  <a:gd name="T24" fmla="*/ 5 w 623"/>
                  <a:gd name="T25" fmla="*/ 430 h 488"/>
                  <a:gd name="T26" fmla="*/ 0 w 623"/>
                  <a:gd name="T27" fmla="*/ 488 h 488"/>
                  <a:gd name="T28" fmla="*/ 15 w 623"/>
                  <a:gd name="T29" fmla="*/ 488 h 488"/>
                  <a:gd name="T30" fmla="*/ 20 w 623"/>
                  <a:gd name="T31" fmla="*/ 430 h 488"/>
                  <a:gd name="T32" fmla="*/ 30 w 623"/>
                  <a:gd name="T33" fmla="*/ 372 h 488"/>
                  <a:gd name="T34" fmla="*/ 54 w 623"/>
                  <a:gd name="T35" fmla="*/ 319 h 488"/>
                  <a:gd name="T36" fmla="*/ 84 w 623"/>
                  <a:gd name="T37" fmla="*/ 266 h 488"/>
                  <a:gd name="T38" fmla="*/ 123 w 623"/>
                  <a:gd name="T39" fmla="*/ 218 h 488"/>
                  <a:gd name="T40" fmla="*/ 167 w 623"/>
                  <a:gd name="T41" fmla="*/ 175 h 488"/>
                  <a:gd name="T42" fmla="*/ 221 w 623"/>
                  <a:gd name="T43" fmla="*/ 133 h 488"/>
                  <a:gd name="T44" fmla="*/ 275 w 623"/>
                  <a:gd name="T45" fmla="*/ 96 h 488"/>
                  <a:gd name="T46" fmla="*/ 339 w 623"/>
                  <a:gd name="T47" fmla="*/ 69 h 488"/>
                  <a:gd name="T48" fmla="*/ 407 w 623"/>
                  <a:gd name="T49" fmla="*/ 43 h 488"/>
                  <a:gd name="T50" fmla="*/ 476 w 623"/>
                  <a:gd name="T51" fmla="*/ 27 h 488"/>
                  <a:gd name="T52" fmla="*/ 549 w 623"/>
                  <a:gd name="T53" fmla="*/ 16 h 488"/>
                  <a:gd name="T54" fmla="*/ 623 w 623"/>
                  <a:gd name="T55" fmla="*/ 11 h 488"/>
                  <a:gd name="T56" fmla="*/ 623 w 623"/>
                  <a:gd name="T57" fmla="*/ 0 h 48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623" h="488">
                    <a:moveTo>
                      <a:pt x="623" y="0"/>
                    </a:moveTo>
                    <a:lnTo>
                      <a:pt x="549" y="6"/>
                    </a:lnTo>
                    <a:lnTo>
                      <a:pt x="476" y="16"/>
                    </a:lnTo>
                    <a:lnTo>
                      <a:pt x="402" y="32"/>
                    </a:lnTo>
                    <a:lnTo>
                      <a:pt x="334" y="59"/>
                    </a:lnTo>
                    <a:lnTo>
                      <a:pt x="270" y="85"/>
                    </a:lnTo>
                    <a:lnTo>
                      <a:pt x="211" y="122"/>
                    </a:lnTo>
                    <a:lnTo>
                      <a:pt x="157" y="165"/>
                    </a:lnTo>
                    <a:lnTo>
                      <a:pt x="108" y="213"/>
                    </a:lnTo>
                    <a:lnTo>
                      <a:pt x="69" y="260"/>
                    </a:lnTo>
                    <a:lnTo>
                      <a:pt x="40" y="313"/>
                    </a:lnTo>
                    <a:lnTo>
                      <a:pt x="15" y="372"/>
                    </a:lnTo>
                    <a:lnTo>
                      <a:pt x="5" y="430"/>
                    </a:lnTo>
                    <a:lnTo>
                      <a:pt x="0" y="488"/>
                    </a:lnTo>
                    <a:lnTo>
                      <a:pt x="15" y="488"/>
                    </a:lnTo>
                    <a:lnTo>
                      <a:pt x="20" y="430"/>
                    </a:lnTo>
                    <a:lnTo>
                      <a:pt x="30" y="372"/>
                    </a:lnTo>
                    <a:lnTo>
                      <a:pt x="54" y="319"/>
                    </a:lnTo>
                    <a:lnTo>
                      <a:pt x="84" y="266"/>
                    </a:lnTo>
                    <a:lnTo>
                      <a:pt x="123" y="218"/>
                    </a:lnTo>
                    <a:lnTo>
                      <a:pt x="167" y="175"/>
                    </a:lnTo>
                    <a:lnTo>
                      <a:pt x="221" y="133"/>
                    </a:lnTo>
                    <a:lnTo>
                      <a:pt x="275" y="96"/>
                    </a:lnTo>
                    <a:lnTo>
                      <a:pt x="339" y="69"/>
                    </a:lnTo>
                    <a:lnTo>
                      <a:pt x="407" y="43"/>
                    </a:lnTo>
                    <a:lnTo>
                      <a:pt x="476" y="27"/>
                    </a:lnTo>
                    <a:lnTo>
                      <a:pt x="549" y="16"/>
                    </a:lnTo>
                    <a:lnTo>
                      <a:pt x="623" y="11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4" name="Freeform 723"/>
              <p:cNvSpPr>
                <a:spLocks/>
              </p:cNvSpPr>
              <p:nvPr/>
            </p:nvSpPr>
            <p:spPr bwMode="auto">
              <a:xfrm>
                <a:off x="5000" y="2079"/>
                <a:ext cx="608" cy="477"/>
              </a:xfrm>
              <a:custGeom>
                <a:avLst/>
                <a:gdLst>
                  <a:gd name="T0" fmla="*/ 608 w 608"/>
                  <a:gd name="T1" fmla="*/ 0 h 477"/>
                  <a:gd name="T2" fmla="*/ 534 w 608"/>
                  <a:gd name="T3" fmla="*/ 5 h 477"/>
                  <a:gd name="T4" fmla="*/ 461 w 608"/>
                  <a:gd name="T5" fmla="*/ 16 h 477"/>
                  <a:gd name="T6" fmla="*/ 392 w 608"/>
                  <a:gd name="T7" fmla="*/ 32 h 477"/>
                  <a:gd name="T8" fmla="*/ 324 w 608"/>
                  <a:gd name="T9" fmla="*/ 58 h 477"/>
                  <a:gd name="T10" fmla="*/ 260 w 608"/>
                  <a:gd name="T11" fmla="*/ 85 h 477"/>
                  <a:gd name="T12" fmla="*/ 206 w 608"/>
                  <a:gd name="T13" fmla="*/ 122 h 477"/>
                  <a:gd name="T14" fmla="*/ 152 w 608"/>
                  <a:gd name="T15" fmla="*/ 164 h 477"/>
                  <a:gd name="T16" fmla="*/ 108 w 608"/>
                  <a:gd name="T17" fmla="*/ 207 h 477"/>
                  <a:gd name="T18" fmla="*/ 69 w 608"/>
                  <a:gd name="T19" fmla="*/ 255 h 477"/>
                  <a:gd name="T20" fmla="*/ 39 w 608"/>
                  <a:gd name="T21" fmla="*/ 308 h 477"/>
                  <a:gd name="T22" fmla="*/ 15 w 608"/>
                  <a:gd name="T23" fmla="*/ 361 h 477"/>
                  <a:gd name="T24" fmla="*/ 5 w 608"/>
                  <a:gd name="T25" fmla="*/ 419 h 477"/>
                  <a:gd name="T26" fmla="*/ 0 w 608"/>
                  <a:gd name="T27" fmla="*/ 477 h 477"/>
                  <a:gd name="T28" fmla="*/ 15 w 608"/>
                  <a:gd name="T29" fmla="*/ 477 h 477"/>
                  <a:gd name="T30" fmla="*/ 20 w 608"/>
                  <a:gd name="T31" fmla="*/ 419 h 477"/>
                  <a:gd name="T32" fmla="*/ 29 w 608"/>
                  <a:gd name="T33" fmla="*/ 366 h 477"/>
                  <a:gd name="T34" fmla="*/ 54 w 608"/>
                  <a:gd name="T35" fmla="*/ 313 h 477"/>
                  <a:gd name="T36" fmla="*/ 83 w 608"/>
                  <a:gd name="T37" fmla="*/ 260 h 477"/>
                  <a:gd name="T38" fmla="*/ 118 w 608"/>
                  <a:gd name="T39" fmla="*/ 212 h 477"/>
                  <a:gd name="T40" fmla="*/ 162 w 608"/>
                  <a:gd name="T41" fmla="*/ 170 h 477"/>
                  <a:gd name="T42" fmla="*/ 216 w 608"/>
                  <a:gd name="T43" fmla="*/ 133 h 477"/>
                  <a:gd name="T44" fmla="*/ 270 w 608"/>
                  <a:gd name="T45" fmla="*/ 95 h 477"/>
                  <a:gd name="T46" fmla="*/ 333 w 608"/>
                  <a:gd name="T47" fmla="*/ 69 h 477"/>
                  <a:gd name="T48" fmla="*/ 397 w 608"/>
                  <a:gd name="T49" fmla="*/ 42 h 477"/>
                  <a:gd name="T50" fmla="*/ 466 w 608"/>
                  <a:gd name="T51" fmla="*/ 26 h 477"/>
                  <a:gd name="T52" fmla="*/ 534 w 608"/>
                  <a:gd name="T53" fmla="*/ 16 h 477"/>
                  <a:gd name="T54" fmla="*/ 608 w 608"/>
                  <a:gd name="T55" fmla="*/ 16 h 477"/>
                  <a:gd name="T56" fmla="*/ 608 w 608"/>
                  <a:gd name="T57" fmla="*/ 0 h 47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608" h="477">
                    <a:moveTo>
                      <a:pt x="608" y="0"/>
                    </a:moveTo>
                    <a:lnTo>
                      <a:pt x="534" y="5"/>
                    </a:lnTo>
                    <a:lnTo>
                      <a:pt x="461" y="16"/>
                    </a:lnTo>
                    <a:lnTo>
                      <a:pt x="392" y="32"/>
                    </a:lnTo>
                    <a:lnTo>
                      <a:pt x="324" y="58"/>
                    </a:lnTo>
                    <a:lnTo>
                      <a:pt x="260" y="85"/>
                    </a:lnTo>
                    <a:lnTo>
                      <a:pt x="206" y="122"/>
                    </a:lnTo>
                    <a:lnTo>
                      <a:pt x="152" y="164"/>
                    </a:lnTo>
                    <a:lnTo>
                      <a:pt x="108" y="207"/>
                    </a:lnTo>
                    <a:lnTo>
                      <a:pt x="69" y="255"/>
                    </a:lnTo>
                    <a:lnTo>
                      <a:pt x="39" y="308"/>
                    </a:lnTo>
                    <a:lnTo>
                      <a:pt x="15" y="361"/>
                    </a:lnTo>
                    <a:lnTo>
                      <a:pt x="5" y="419"/>
                    </a:lnTo>
                    <a:lnTo>
                      <a:pt x="0" y="477"/>
                    </a:lnTo>
                    <a:lnTo>
                      <a:pt x="15" y="477"/>
                    </a:lnTo>
                    <a:lnTo>
                      <a:pt x="20" y="419"/>
                    </a:lnTo>
                    <a:lnTo>
                      <a:pt x="29" y="366"/>
                    </a:lnTo>
                    <a:lnTo>
                      <a:pt x="54" y="313"/>
                    </a:lnTo>
                    <a:lnTo>
                      <a:pt x="83" y="260"/>
                    </a:lnTo>
                    <a:lnTo>
                      <a:pt x="118" y="212"/>
                    </a:lnTo>
                    <a:lnTo>
                      <a:pt x="162" y="170"/>
                    </a:lnTo>
                    <a:lnTo>
                      <a:pt x="216" y="133"/>
                    </a:lnTo>
                    <a:lnTo>
                      <a:pt x="270" y="95"/>
                    </a:lnTo>
                    <a:lnTo>
                      <a:pt x="333" y="69"/>
                    </a:lnTo>
                    <a:lnTo>
                      <a:pt x="397" y="42"/>
                    </a:lnTo>
                    <a:lnTo>
                      <a:pt x="466" y="26"/>
                    </a:lnTo>
                    <a:lnTo>
                      <a:pt x="534" y="16"/>
                    </a:lnTo>
                    <a:lnTo>
                      <a:pt x="608" y="1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00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5" name="Freeform 724"/>
              <p:cNvSpPr>
                <a:spLocks/>
              </p:cNvSpPr>
              <p:nvPr/>
            </p:nvSpPr>
            <p:spPr bwMode="auto">
              <a:xfrm>
                <a:off x="5015" y="2095"/>
                <a:ext cx="593" cy="461"/>
              </a:xfrm>
              <a:custGeom>
                <a:avLst/>
                <a:gdLst>
                  <a:gd name="T0" fmla="*/ 593 w 593"/>
                  <a:gd name="T1" fmla="*/ 0 h 461"/>
                  <a:gd name="T2" fmla="*/ 519 w 593"/>
                  <a:gd name="T3" fmla="*/ 0 h 461"/>
                  <a:gd name="T4" fmla="*/ 451 w 593"/>
                  <a:gd name="T5" fmla="*/ 10 h 461"/>
                  <a:gd name="T6" fmla="*/ 382 w 593"/>
                  <a:gd name="T7" fmla="*/ 26 h 461"/>
                  <a:gd name="T8" fmla="*/ 318 w 593"/>
                  <a:gd name="T9" fmla="*/ 53 h 461"/>
                  <a:gd name="T10" fmla="*/ 255 w 593"/>
                  <a:gd name="T11" fmla="*/ 79 h 461"/>
                  <a:gd name="T12" fmla="*/ 201 w 593"/>
                  <a:gd name="T13" fmla="*/ 117 h 461"/>
                  <a:gd name="T14" fmla="*/ 147 w 593"/>
                  <a:gd name="T15" fmla="*/ 154 h 461"/>
                  <a:gd name="T16" fmla="*/ 103 w 593"/>
                  <a:gd name="T17" fmla="*/ 196 h 461"/>
                  <a:gd name="T18" fmla="*/ 68 w 593"/>
                  <a:gd name="T19" fmla="*/ 244 h 461"/>
                  <a:gd name="T20" fmla="*/ 39 w 593"/>
                  <a:gd name="T21" fmla="*/ 297 h 461"/>
                  <a:gd name="T22" fmla="*/ 14 w 593"/>
                  <a:gd name="T23" fmla="*/ 350 h 461"/>
                  <a:gd name="T24" fmla="*/ 5 w 593"/>
                  <a:gd name="T25" fmla="*/ 403 h 461"/>
                  <a:gd name="T26" fmla="*/ 0 w 593"/>
                  <a:gd name="T27" fmla="*/ 461 h 461"/>
                  <a:gd name="T28" fmla="*/ 14 w 593"/>
                  <a:gd name="T29" fmla="*/ 461 h 461"/>
                  <a:gd name="T30" fmla="*/ 19 w 593"/>
                  <a:gd name="T31" fmla="*/ 408 h 461"/>
                  <a:gd name="T32" fmla="*/ 29 w 593"/>
                  <a:gd name="T33" fmla="*/ 350 h 461"/>
                  <a:gd name="T34" fmla="*/ 54 w 593"/>
                  <a:gd name="T35" fmla="*/ 302 h 461"/>
                  <a:gd name="T36" fmla="*/ 78 w 593"/>
                  <a:gd name="T37" fmla="*/ 249 h 461"/>
                  <a:gd name="T38" fmla="*/ 117 w 593"/>
                  <a:gd name="T39" fmla="*/ 207 h 461"/>
                  <a:gd name="T40" fmla="*/ 162 w 593"/>
                  <a:gd name="T41" fmla="*/ 159 h 461"/>
                  <a:gd name="T42" fmla="*/ 211 w 593"/>
                  <a:gd name="T43" fmla="*/ 122 h 461"/>
                  <a:gd name="T44" fmla="*/ 264 w 593"/>
                  <a:gd name="T45" fmla="*/ 90 h 461"/>
                  <a:gd name="T46" fmla="*/ 323 w 593"/>
                  <a:gd name="T47" fmla="*/ 64 h 461"/>
                  <a:gd name="T48" fmla="*/ 387 w 593"/>
                  <a:gd name="T49" fmla="*/ 37 h 461"/>
                  <a:gd name="T50" fmla="*/ 456 w 593"/>
                  <a:gd name="T51" fmla="*/ 21 h 461"/>
                  <a:gd name="T52" fmla="*/ 524 w 593"/>
                  <a:gd name="T53" fmla="*/ 10 h 461"/>
                  <a:gd name="T54" fmla="*/ 593 w 593"/>
                  <a:gd name="T55" fmla="*/ 10 h 461"/>
                  <a:gd name="T56" fmla="*/ 593 w 593"/>
                  <a:gd name="T57" fmla="*/ 0 h 46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93" h="461">
                    <a:moveTo>
                      <a:pt x="593" y="0"/>
                    </a:moveTo>
                    <a:lnTo>
                      <a:pt x="519" y="0"/>
                    </a:lnTo>
                    <a:lnTo>
                      <a:pt x="451" y="10"/>
                    </a:lnTo>
                    <a:lnTo>
                      <a:pt x="382" y="26"/>
                    </a:lnTo>
                    <a:lnTo>
                      <a:pt x="318" y="53"/>
                    </a:lnTo>
                    <a:lnTo>
                      <a:pt x="255" y="79"/>
                    </a:lnTo>
                    <a:lnTo>
                      <a:pt x="201" y="117"/>
                    </a:lnTo>
                    <a:lnTo>
                      <a:pt x="147" y="154"/>
                    </a:lnTo>
                    <a:lnTo>
                      <a:pt x="103" y="196"/>
                    </a:lnTo>
                    <a:lnTo>
                      <a:pt x="68" y="244"/>
                    </a:lnTo>
                    <a:lnTo>
                      <a:pt x="39" y="297"/>
                    </a:lnTo>
                    <a:lnTo>
                      <a:pt x="14" y="350"/>
                    </a:lnTo>
                    <a:lnTo>
                      <a:pt x="5" y="403"/>
                    </a:lnTo>
                    <a:lnTo>
                      <a:pt x="0" y="461"/>
                    </a:lnTo>
                    <a:lnTo>
                      <a:pt x="14" y="461"/>
                    </a:lnTo>
                    <a:lnTo>
                      <a:pt x="19" y="408"/>
                    </a:lnTo>
                    <a:lnTo>
                      <a:pt x="29" y="350"/>
                    </a:lnTo>
                    <a:lnTo>
                      <a:pt x="54" y="302"/>
                    </a:lnTo>
                    <a:lnTo>
                      <a:pt x="78" y="249"/>
                    </a:lnTo>
                    <a:lnTo>
                      <a:pt x="117" y="207"/>
                    </a:lnTo>
                    <a:lnTo>
                      <a:pt x="162" y="159"/>
                    </a:lnTo>
                    <a:lnTo>
                      <a:pt x="211" y="122"/>
                    </a:lnTo>
                    <a:lnTo>
                      <a:pt x="264" y="90"/>
                    </a:lnTo>
                    <a:lnTo>
                      <a:pt x="323" y="64"/>
                    </a:lnTo>
                    <a:lnTo>
                      <a:pt x="387" y="37"/>
                    </a:lnTo>
                    <a:lnTo>
                      <a:pt x="456" y="21"/>
                    </a:lnTo>
                    <a:lnTo>
                      <a:pt x="524" y="10"/>
                    </a:lnTo>
                    <a:lnTo>
                      <a:pt x="593" y="10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0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6" name="Freeform 725"/>
              <p:cNvSpPr>
                <a:spLocks/>
              </p:cNvSpPr>
              <p:nvPr/>
            </p:nvSpPr>
            <p:spPr bwMode="auto">
              <a:xfrm>
                <a:off x="5029" y="2105"/>
                <a:ext cx="579" cy="451"/>
              </a:xfrm>
              <a:custGeom>
                <a:avLst/>
                <a:gdLst>
                  <a:gd name="T0" fmla="*/ 579 w 579"/>
                  <a:gd name="T1" fmla="*/ 0 h 451"/>
                  <a:gd name="T2" fmla="*/ 510 w 579"/>
                  <a:gd name="T3" fmla="*/ 0 h 451"/>
                  <a:gd name="T4" fmla="*/ 442 w 579"/>
                  <a:gd name="T5" fmla="*/ 11 h 451"/>
                  <a:gd name="T6" fmla="*/ 373 w 579"/>
                  <a:gd name="T7" fmla="*/ 27 h 451"/>
                  <a:gd name="T8" fmla="*/ 309 w 579"/>
                  <a:gd name="T9" fmla="*/ 54 h 451"/>
                  <a:gd name="T10" fmla="*/ 250 w 579"/>
                  <a:gd name="T11" fmla="*/ 80 h 451"/>
                  <a:gd name="T12" fmla="*/ 197 w 579"/>
                  <a:gd name="T13" fmla="*/ 112 h 451"/>
                  <a:gd name="T14" fmla="*/ 148 w 579"/>
                  <a:gd name="T15" fmla="*/ 149 h 451"/>
                  <a:gd name="T16" fmla="*/ 103 w 579"/>
                  <a:gd name="T17" fmla="*/ 197 h 451"/>
                  <a:gd name="T18" fmla="*/ 64 w 579"/>
                  <a:gd name="T19" fmla="*/ 239 h 451"/>
                  <a:gd name="T20" fmla="*/ 40 w 579"/>
                  <a:gd name="T21" fmla="*/ 292 h 451"/>
                  <a:gd name="T22" fmla="*/ 15 w 579"/>
                  <a:gd name="T23" fmla="*/ 340 h 451"/>
                  <a:gd name="T24" fmla="*/ 5 w 579"/>
                  <a:gd name="T25" fmla="*/ 398 h 451"/>
                  <a:gd name="T26" fmla="*/ 0 w 579"/>
                  <a:gd name="T27" fmla="*/ 451 h 451"/>
                  <a:gd name="T28" fmla="*/ 15 w 579"/>
                  <a:gd name="T29" fmla="*/ 451 h 451"/>
                  <a:gd name="T30" fmla="*/ 20 w 579"/>
                  <a:gd name="T31" fmla="*/ 393 h 451"/>
                  <a:gd name="T32" fmla="*/ 35 w 579"/>
                  <a:gd name="T33" fmla="*/ 335 h 451"/>
                  <a:gd name="T34" fmla="*/ 59 w 579"/>
                  <a:gd name="T35" fmla="*/ 282 h 451"/>
                  <a:gd name="T36" fmla="*/ 89 w 579"/>
                  <a:gd name="T37" fmla="*/ 229 h 451"/>
                  <a:gd name="T38" fmla="*/ 133 w 579"/>
                  <a:gd name="T39" fmla="*/ 181 h 451"/>
                  <a:gd name="T40" fmla="*/ 182 w 579"/>
                  <a:gd name="T41" fmla="*/ 138 h 451"/>
                  <a:gd name="T42" fmla="*/ 236 w 579"/>
                  <a:gd name="T43" fmla="*/ 101 h 451"/>
                  <a:gd name="T44" fmla="*/ 295 w 579"/>
                  <a:gd name="T45" fmla="*/ 69 h 451"/>
                  <a:gd name="T46" fmla="*/ 363 w 579"/>
                  <a:gd name="T47" fmla="*/ 43 h 451"/>
                  <a:gd name="T48" fmla="*/ 432 w 579"/>
                  <a:gd name="T49" fmla="*/ 27 h 451"/>
                  <a:gd name="T50" fmla="*/ 505 w 579"/>
                  <a:gd name="T51" fmla="*/ 16 h 451"/>
                  <a:gd name="T52" fmla="*/ 579 w 579"/>
                  <a:gd name="T53" fmla="*/ 11 h 451"/>
                  <a:gd name="T54" fmla="*/ 579 w 579"/>
                  <a:gd name="T55" fmla="*/ 0 h 45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579" h="451">
                    <a:moveTo>
                      <a:pt x="579" y="0"/>
                    </a:moveTo>
                    <a:lnTo>
                      <a:pt x="510" y="0"/>
                    </a:lnTo>
                    <a:lnTo>
                      <a:pt x="442" y="11"/>
                    </a:lnTo>
                    <a:lnTo>
                      <a:pt x="373" y="27"/>
                    </a:lnTo>
                    <a:lnTo>
                      <a:pt x="309" y="54"/>
                    </a:lnTo>
                    <a:lnTo>
                      <a:pt x="250" y="80"/>
                    </a:lnTo>
                    <a:lnTo>
                      <a:pt x="197" y="112"/>
                    </a:lnTo>
                    <a:lnTo>
                      <a:pt x="148" y="149"/>
                    </a:lnTo>
                    <a:lnTo>
                      <a:pt x="103" y="197"/>
                    </a:lnTo>
                    <a:lnTo>
                      <a:pt x="64" y="239"/>
                    </a:lnTo>
                    <a:lnTo>
                      <a:pt x="40" y="292"/>
                    </a:lnTo>
                    <a:lnTo>
                      <a:pt x="15" y="340"/>
                    </a:lnTo>
                    <a:lnTo>
                      <a:pt x="5" y="398"/>
                    </a:lnTo>
                    <a:lnTo>
                      <a:pt x="0" y="451"/>
                    </a:lnTo>
                    <a:lnTo>
                      <a:pt x="15" y="451"/>
                    </a:lnTo>
                    <a:lnTo>
                      <a:pt x="20" y="393"/>
                    </a:lnTo>
                    <a:lnTo>
                      <a:pt x="35" y="335"/>
                    </a:lnTo>
                    <a:lnTo>
                      <a:pt x="59" y="282"/>
                    </a:lnTo>
                    <a:lnTo>
                      <a:pt x="89" y="229"/>
                    </a:lnTo>
                    <a:lnTo>
                      <a:pt x="133" y="181"/>
                    </a:lnTo>
                    <a:lnTo>
                      <a:pt x="182" y="138"/>
                    </a:lnTo>
                    <a:lnTo>
                      <a:pt x="236" y="101"/>
                    </a:lnTo>
                    <a:lnTo>
                      <a:pt x="295" y="69"/>
                    </a:lnTo>
                    <a:lnTo>
                      <a:pt x="363" y="43"/>
                    </a:lnTo>
                    <a:lnTo>
                      <a:pt x="432" y="27"/>
                    </a:lnTo>
                    <a:lnTo>
                      <a:pt x="505" y="16"/>
                    </a:lnTo>
                    <a:lnTo>
                      <a:pt x="579" y="1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7" name="Freeform 726"/>
              <p:cNvSpPr>
                <a:spLocks/>
              </p:cNvSpPr>
              <p:nvPr/>
            </p:nvSpPr>
            <p:spPr bwMode="auto">
              <a:xfrm>
                <a:off x="5044" y="2116"/>
                <a:ext cx="564" cy="440"/>
              </a:xfrm>
              <a:custGeom>
                <a:avLst/>
                <a:gdLst>
                  <a:gd name="T0" fmla="*/ 564 w 564"/>
                  <a:gd name="T1" fmla="*/ 0 h 440"/>
                  <a:gd name="T2" fmla="*/ 490 w 564"/>
                  <a:gd name="T3" fmla="*/ 5 h 440"/>
                  <a:gd name="T4" fmla="*/ 417 w 564"/>
                  <a:gd name="T5" fmla="*/ 16 h 440"/>
                  <a:gd name="T6" fmla="*/ 348 w 564"/>
                  <a:gd name="T7" fmla="*/ 32 h 440"/>
                  <a:gd name="T8" fmla="*/ 280 w 564"/>
                  <a:gd name="T9" fmla="*/ 58 h 440"/>
                  <a:gd name="T10" fmla="*/ 221 w 564"/>
                  <a:gd name="T11" fmla="*/ 90 h 440"/>
                  <a:gd name="T12" fmla="*/ 167 w 564"/>
                  <a:gd name="T13" fmla="*/ 127 h 440"/>
                  <a:gd name="T14" fmla="*/ 118 w 564"/>
                  <a:gd name="T15" fmla="*/ 170 h 440"/>
                  <a:gd name="T16" fmla="*/ 74 w 564"/>
                  <a:gd name="T17" fmla="*/ 218 h 440"/>
                  <a:gd name="T18" fmla="*/ 44 w 564"/>
                  <a:gd name="T19" fmla="*/ 271 h 440"/>
                  <a:gd name="T20" fmla="*/ 20 w 564"/>
                  <a:gd name="T21" fmla="*/ 324 h 440"/>
                  <a:gd name="T22" fmla="*/ 5 w 564"/>
                  <a:gd name="T23" fmla="*/ 382 h 440"/>
                  <a:gd name="T24" fmla="*/ 0 w 564"/>
                  <a:gd name="T25" fmla="*/ 440 h 440"/>
                  <a:gd name="T26" fmla="*/ 15 w 564"/>
                  <a:gd name="T27" fmla="*/ 440 h 440"/>
                  <a:gd name="T28" fmla="*/ 20 w 564"/>
                  <a:gd name="T29" fmla="*/ 382 h 440"/>
                  <a:gd name="T30" fmla="*/ 34 w 564"/>
                  <a:gd name="T31" fmla="*/ 329 h 440"/>
                  <a:gd name="T32" fmla="*/ 54 w 564"/>
                  <a:gd name="T33" fmla="*/ 276 h 440"/>
                  <a:gd name="T34" fmla="*/ 88 w 564"/>
                  <a:gd name="T35" fmla="*/ 223 h 440"/>
                  <a:gd name="T36" fmla="*/ 128 w 564"/>
                  <a:gd name="T37" fmla="*/ 180 h 440"/>
                  <a:gd name="T38" fmla="*/ 177 w 564"/>
                  <a:gd name="T39" fmla="*/ 138 h 440"/>
                  <a:gd name="T40" fmla="*/ 231 w 564"/>
                  <a:gd name="T41" fmla="*/ 101 h 440"/>
                  <a:gd name="T42" fmla="*/ 289 w 564"/>
                  <a:gd name="T43" fmla="*/ 69 h 440"/>
                  <a:gd name="T44" fmla="*/ 353 w 564"/>
                  <a:gd name="T45" fmla="*/ 43 h 440"/>
                  <a:gd name="T46" fmla="*/ 422 w 564"/>
                  <a:gd name="T47" fmla="*/ 27 h 440"/>
                  <a:gd name="T48" fmla="*/ 490 w 564"/>
                  <a:gd name="T49" fmla="*/ 16 h 440"/>
                  <a:gd name="T50" fmla="*/ 564 w 564"/>
                  <a:gd name="T51" fmla="*/ 11 h 440"/>
                  <a:gd name="T52" fmla="*/ 564 w 564"/>
                  <a:gd name="T53" fmla="*/ 0 h 44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64" h="440">
                    <a:moveTo>
                      <a:pt x="564" y="0"/>
                    </a:moveTo>
                    <a:lnTo>
                      <a:pt x="490" y="5"/>
                    </a:lnTo>
                    <a:lnTo>
                      <a:pt x="417" y="16"/>
                    </a:lnTo>
                    <a:lnTo>
                      <a:pt x="348" y="32"/>
                    </a:lnTo>
                    <a:lnTo>
                      <a:pt x="280" y="58"/>
                    </a:lnTo>
                    <a:lnTo>
                      <a:pt x="221" y="90"/>
                    </a:lnTo>
                    <a:lnTo>
                      <a:pt x="167" y="127"/>
                    </a:lnTo>
                    <a:lnTo>
                      <a:pt x="118" y="170"/>
                    </a:lnTo>
                    <a:lnTo>
                      <a:pt x="74" y="218"/>
                    </a:lnTo>
                    <a:lnTo>
                      <a:pt x="44" y="271"/>
                    </a:lnTo>
                    <a:lnTo>
                      <a:pt x="20" y="324"/>
                    </a:lnTo>
                    <a:lnTo>
                      <a:pt x="5" y="382"/>
                    </a:lnTo>
                    <a:lnTo>
                      <a:pt x="0" y="440"/>
                    </a:lnTo>
                    <a:lnTo>
                      <a:pt x="15" y="440"/>
                    </a:lnTo>
                    <a:lnTo>
                      <a:pt x="20" y="382"/>
                    </a:lnTo>
                    <a:lnTo>
                      <a:pt x="34" y="329"/>
                    </a:lnTo>
                    <a:lnTo>
                      <a:pt x="54" y="276"/>
                    </a:lnTo>
                    <a:lnTo>
                      <a:pt x="88" y="223"/>
                    </a:lnTo>
                    <a:lnTo>
                      <a:pt x="128" y="180"/>
                    </a:lnTo>
                    <a:lnTo>
                      <a:pt x="177" y="138"/>
                    </a:lnTo>
                    <a:lnTo>
                      <a:pt x="231" y="101"/>
                    </a:lnTo>
                    <a:lnTo>
                      <a:pt x="289" y="69"/>
                    </a:lnTo>
                    <a:lnTo>
                      <a:pt x="353" y="43"/>
                    </a:lnTo>
                    <a:lnTo>
                      <a:pt x="422" y="27"/>
                    </a:lnTo>
                    <a:lnTo>
                      <a:pt x="490" y="16"/>
                    </a:lnTo>
                    <a:lnTo>
                      <a:pt x="564" y="1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0000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8" name="Freeform 727"/>
              <p:cNvSpPr>
                <a:spLocks/>
              </p:cNvSpPr>
              <p:nvPr/>
            </p:nvSpPr>
            <p:spPr bwMode="auto">
              <a:xfrm>
                <a:off x="5059" y="2127"/>
                <a:ext cx="549" cy="429"/>
              </a:xfrm>
              <a:custGeom>
                <a:avLst/>
                <a:gdLst>
                  <a:gd name="T0" fmla="*/ 549 w 549"/>
                  <a:gd name="T1" fmla="*/ 0 h 429"/>
                  <a:gd name="T2" fmla="*/ 475 w 549"/>
                  <a:gd name="T3" fmla="*/ 5 h 429"/>
                  <a:gd name="T4" fmla="*/ 407 w 549"/>
                  <a:gd name="T5" fmla="*/ 16 h 429"/>
                  <a:gd name="T6" fmla="*/ 338 w 549"/>
                  <a:gd name="T7" fmla="*/ 32 h 429"/>
                  <a:gd name="T8" fmla="*/ 274 w 549"/>
                  <a:gd name="T9" fmla="*/ 58 h 429"/>
                  <a:gd name="T10" fmla="*/ 216 w 549"/>
                  <a:gd name="T11" fmla="*/ 90 h 429"/>
                  <a:gd name="T12" fmla="*/ 162 w 549"/>
                  <a:gd name="T13" fmla="*/ 127 h 429"/>
                  <a:gd name="T14" fmla="*/ 113 w 549"/>
                  <a:gd name="T15" fmla="*/ 169 h 429"/>
                  <a:gd name="T16" fmla="*/ 73 w 549"/>
                  <a:gd name="T17" fmla="*/ 212 h 429"/>
                  <a:gd name="T18" fmla="*/ 39 w 549"/>
                  <a:gd name="T19" fmla="*/ 265 h 429"/>
                  <a:gd name="T20" fmla="*/ 19 w 549"/>
                  <a:gd name="T21" fmla="*/ 318 h 429"/>
                  <a:gd name="T22" fmla="*/ 5 w 549"/>
                  <a:gd name="T23" fmla="*/ 371 h 429"/>
                  <a:gd name="T24" fmla="*/ 0 w 549"/>
                  <a:gd name="T25" fmla="*/ 429 h 429"/>
                  <a:gd name="T26" fmla="*/ 15 w 549"/>
                  <a:gd name="T27" fmla="*/ 429 h 429"/>
                  <a:gd name="T28" fmla="*/ 19 w 549"/>
                  <a:gd name="T29" fmla="*/ 376 h 429"/>
                  <a:gd name="T30" fmla="*/ 34 w 549"/>
                  <a:gd name="T31" fmla="*/ 318 h 429"/>
                  <a:gd name="T32" fmla="*/ 54 w 549"/>
                  <a:gd name="T33" fmla="*/ 270 h 429"/>
                  <a:gd name="T34" fmla="*/ 88 w 549"/>
                  <a:gd name="T35" fmla="*/ 222 h 429"/>
                  <a:gd name="T36" fmla="*/ 122 w 549"/>
                  <a:gd name="T37" fmla="*/ 175 h 429"/>
                  <a:gd name="T38" fmla="*/ 171 w 549"/>
                  <a:gd name="T39" fmla="*/ 132 h 429"/>
                  <a:gd name="T40" fmla="*/ 225 w 549"/>
                  <a:gd name="T41" fmla="*/ 100 h 429"/>
                  <a:gd name="T42" fmla="*/ 284 w 549"/>
                  <a:gd name="T43" fmla="*/ 69 h 429"/>
                  <a:gd name="T44" fmla="*/ 343 w 549"/>
                  <a:gd name="T45" fmla="*/ 42 h 429"/>
                  <a:gd name="T46" fmla="*/ 412 w 549"/>
                  <a:gd name="T47" fmla="*/ 26 h 429"/>
                  <a:gd name="T48" fmla="*/ 480 w 549"/>
                  <a:gd name="T49" fmla="*/ 16 h 429"/>
                  <a:gd name="T50" fmla="*/ 549 w 549"/>
                  <a:gd name="T51" fmla="*/ 10 h 429"/>
                  <a:gd name="T52" fmla="*/ 549 w 549"/>
                  <a:gd name="T53" fmla="*/ 0 h 42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49" h="429">
                    <a:moveTo>
                      <a:pt x="549" y="0"/>
                    </a:moveTo>
                    <a:lnTo>
                      <a:pt x="475" y="5"/>
                    </a:lnTo>
                    <a:lnTo>
                      <a:pt x="407" y="16"/>
                    </a:lnTo>
                    <a:lnTo>
                      <a:pt x="338" y="32"/>
                    </a:lnTo>
                    <a:lnTo>
                      <a:pt x="274" y="58"/>
                    </a:lnTo>
                    <a:lnTo>
                      <a:pt x="216" y="90"/>
                    </a:lnTo>
                    <a:lnTo>
                      <a:pt x="162" y="127"/>
                    </a:lnTo>
                    <a:lnTo>
                      <a:pt x="113" y="169"/>
                    </a:lnTo>
                    <a:lnTo>
                      <a:pt x="73" y="212"/>
                    </a:lnTo>
                    <a:lnTo>
                      <a:pt x="39" y="265"/>
                    </a:lnTo>
                    <a:lnTo>
                      <a:pt x="19" y="318"/>
                    </a:lnTo>
                    <a:lnTo>
                      <a:pt x="5" y="371"/>
                    </a:lnTo>
                    <a:lnTo>
                      <a:pt x="0" y="429"/>
                    </a:lnTo>
                    <a:lnTo>
                      <a:pt x="15" y="429"/>
                    </a:lnTo>
                    <a:lnTo>
                      <a:pt x="19" y="376"/>
                    </a:lnTo>
                    <a:lnTo>
                      <a:pt x="34" y="318"/>
                    </a:lnTo>
                    <a:lnTo>
                      <a:pt x="54" y="270"/>
                    </a:lnTo>
                    <a:lnTo>
                      <a:pt x="88" y="222"/>
                    </a:lnTo>
                    <a:lnTo>
                      <a:pt x="122" y="175"/>
                    </a:lnTo>
                    <a:lnTo>
                      <a:pt x="171" y="132"/>
                    </a:lnTo>
                    <a:lnTo>
                      <a:pt x="225" y="100"/>
                    </a:lnTo>
                    <a:lnTo>
                      <a:pt x="284" y="69"/>
                    </a:lnTo>
                    <a:lnTo>
                      <a:pt x="343" y="42"/>
                    </a:lnTo>
                    <a:lnTo>
                      <a:pt x="412" y="26"/>
                    </a:lnTo>
                    <a:lnTo>
                      <a:pt x="480" y="16"/>
                    </a:lnTo>
                    <a:lnTo>
                      <a:pt x="549" y="10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000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9" name="Freeform 728"/>
              <p:cNvSpPr>
                <a:spLocks/>
              </p:cNvSpPr>
              <p:nvPr/>
            </p:nvSpPr>
            <p:spPr bwMode="auto">
              <a:xfrm>
                <a:off x="5074" y="2137"/>
                <a:ext cx="534" cy="419"/>
              </a:xfrm>
              <a:custGeom>
                <a:avLst/>
                <a:gdLst>
                  <a:gd name="T0" fmla="*/ 534 w 534"/>
                  <a:gd name="T1" fmla="*/ 0 h 419"/>
                  <a:gd name="T2" fmla="*/ 465 w 534"/>
                  <a:gd name="T3" fmla="*/ 6 h 419"/>
                  <a:gd name="T4" fmla="*/ 397 w 534"/>
                  <a:gd name="T5" fmla="*/ 16 h 419"/>
                  <a:gd name="T6" fmla="*/ 328 w 534"/>
                  <a:gd name="T7" fmla="*/ 32 h 419"/>
                  <a:gd name="T8" fmla="*/ 269 w 534"/>
                  <a:gd name="T9" fmla="*/ 59 h 419"/>
                  <a:gd name="T10" fmla="*/ 210 w 534"/>
                  <a:gd name="T11" fmla="*/ 90 h 419"/>
                  <a:gd name="T12" fmla="*/ 156 w 534"/>
                  <a:gd name="T13" fmla="*/ 122 h 419"/>
                  <a:gd name="T14" fmla="*/ 107 w 534"/>
                  <a:gd name="T15" fmla="*/ 165 h 419"/>
                  <a:gd name="T16" fmla="*/ 73 w 534"/>
                  <a:gd name="T17" fmla="*/ 212 h 419"/>
                  <a:gd name="T18" fmla="*/ 39 w 534"/>
                  <a:gd name="T19" fmla="*/ 260 h 419"/>
                  <a:gd name="T20" fmla="*/ 19 w 534"/>
                  <a:gd name="T21" fmla="*/ 308 h 419"/>
                  <a:gd name="T22" fmla="*/ 4 w 534"/>
                  <a:gd name="T23" fmla="*/ 366 h 419"/>
                  <a:gd name="T24" fmla="*/ 0 w 534"/>
                  <a:gd name="T25" fmla="*/ 419 h 419"/>
                  <a:gd name="T26" fmla="*/ 14 w 534"/>
                  <a:gd name="T27" fmla="*/ 419 h 419"/>
                  <a:gd name="T28" fmla="*/ 19 w 534"/>
                  <a:gd name="T29" fmla="*/ 366 h 419"/>
                  <a:gd name="T30" fmla="*/ 34 w 534"/>
                  <a:gd name="T31" fmla="*/ 313 h 419"/>
                  <a:gd name="T32" fmla="*/ 54 w 534"/>
                  <a:gd name="T33" fmla="*/ 265 h 419"/>
                  <a:gd name="T34" fmla="*/ 83 w 534"/>
                  <a:gd name="T35" fmla="*/ 218 h 419"/>
                  <a:gd name="T36" fmla="*/ 122 w 534"/>
                  <a:gd name="T37" fmla="*/ 170 h 419"/>
                  <a:gd name="T38" fmla="*/ 166 w 534"/>
                  <a:gd name="T39" fmla="*/ 133 h 419"/>
                  <a:gd name="T40" fmla="*/ 215 w 534"/>
                  <a:gd name="T41" fmla="*/ 96 h 419"/>
                  <a:gd name="T42" fmla="*/ 274 w 534"/>
                  <a:gd name="T43" fmla="*/ 69 h 419"/>
                  <a:gd name="T44" fmla="*/ 333 w 534"/>
                  <a:gd name="T45" fmla="*/ 43 h 419"/>
                  <a:gd name="T46" fmla="*/ 401 w 534"/>
                  <a:gd name="T47" fmla="*/ 27 h 419"/>
                  <a:gd name="T48" fmla="*/ 465 w 534"/>
                  <a:gd name="T49" fmla="*/ 16 h 419"/>
                  <a:gd name="T50" fmla="*/ 534 w 534"/>
                  <a:gd name="T51" fmla="*/ 16 h 419"/>
                  <a:gd name="T52" fmla="*/ 534 w 534"/>
                  <a:gd name="T53" fmla="*/ 0 h 41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34" h="419">
                    <a:moveTo>
                      <a:pt x="534" y="0"/>
                    </a:moveTo>
                    <a:lnTo>
                      <a:pt x="465" y="6"/>
                    </a:lnTo>
                    <a:lnTo>
                      <a:pt x="397" y="16"/>
                    </a:lnTo>
                    <a:lnTo>
                      <a:pt x="328" y="32"/>
                    </a:lnTo>
                    <a:lnTo>
                      <a:pt x="269" y="59"/>
                    </a:lnTo>
                    <a:lnTo>
                      <a:pt x="210" y="90"/>
                    </a:lnTo>
                    <a:lnTo>
                      <a:pt x="156" y="122"/>
                    </a:lnTo>
                    <a:lnTo>
                      <a:pt x="107" y="165"/>
                    </a:lnTo>
                    <a:lnTo>
                      <a:pt x="73" y="212"/>
                    </a:lnTo>
                    <a:lnTo>
                      <a:pt x="39" y="260"/>
                    </a:lnTo>
                    <a:lnTo>
                      <a:pt x="19" y="308"/>
                    </a:lnTo>
                    <a:lnTo>
                      <a:pt x="4" y="366"/>
                    </a:lnTo>
                    <a:lnTo>
                      <a:pt x="0" y="419"/>
                    </a:lnTo>
                    <a:lnTo>
                      <a:pt x="14" y="419"/>
                    </a:lnTo>
                    <a:lnTo>
                      <a:pt x="19" y="366"/>
                    </a:lnTo>
                    <a:lnTo>
                      <a:pt x="34" y="313"/>
                    </a:lnTo>
                    <a:lnTo>
                      <a:pt x="54" y="265"/>
                    </a:lnTo>
                    <a:lnTo>
                      <a:pt x="83" y="218"/>
                    </a:lnTo>
                    <a:lnTo>
                      <a:pt x="122" y="170"/>
                    </a:lnTo>
                    <a:lnTo>
                      <a:pt x="166" y="133"/>
                    </a:lnTo>
                    <a:lnTo>
                      <a:pt x="215" y="96"/>
                    </a:lnTo>
                    <a:lnTo>
                      <a:pt x="274" y="69"/>
                    </a:lnTo>
                    <a:lnTo>
                      <a:pt x="333" y="43"/>
                    </a:lnTo>
                    <a:lnTo>
                      <a:pt x="401" y="27"/>
                    </a:lnTo>
                    <a:lnTo>
                      <a:pt x="465" y="16"/>
                    </a:lnTo>
                    <a:lnTo>
                      <a:pt x="534" y="16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rgbClr val="000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0" name="Freeform 729"/>
              <p:cNvSpPr>
                <a:spLocks/>
              </p:cNvSpPr>
              <p:nvPr/>
            </p:nvSpPr>
            <p:spPr bwMode="auto">
              <a:xfrm>
                <a:off x="5088" y="2153"/>
                <a:ext cx="520" cy="403"/>
              </a:xfrm>
              <a:custGeom>
                <a:avLst/>
                <a:gdLst>
                  <a:gd name="T0" fmla="*/ 520 w 520"/>
                  <a:gd name="T1" fmla="*/ 0 h 403"/>
                  <a:gd name="T2" fmla="*/ 451 w 520"/>
                  <a:gd name="T3" fmla="*/ 0 h 403"/>
                  <a:gd name="T4" fmla="*/ 387 w 520"/>
                  <a:gd name="T5" fmla="*/ 11 h 403"/>
                  <a:gd name="T6" fmla="*/ 319 w 520"/>
                  <a:gd name="T7" fmla="*/ 27 h 403"/>
                  <a:gd name="T8" fmla="*/ 260 w 520"/>
                  <a:gd name="T9" fmla="*/ 53 h 403"/>
                  <a:gd name="T10" fmla="*/ 201 w 520"/>
                  <a:gd name="T11" fmla="*/ 80 h 403"/>
                  <a:gd name="T12" fmla="*/ 152 w 520"/>
                  <a:gd name="T13" fmla="*/ 117 h 403"/>
                  <a:gd name="T14" fmla="*/ 108 w 520"/>
                  <a:gd name="T15" fmla="*/ 154 h 403"/>
                  <a:gd name="T16" fmla="*/ 69 w 520"/>
                  <a:gd name="T17" fmla="*/ 202 h 403"/>
                  <a:gd name="T18" fmla="*/ 40 w 520"/>
                  <a:gd name="T19" fmla="*/ 249 h 403"/>
                  <a:gd name="T20" fmla="*/ 20 w 520"/>
                  <a:gd name="T21" fmla="*/ 297 h 403"/>
                  <a:gd name="T22" fmla="*/ 5 w 520"/>
                  <a:gd name="T23" fmla="*/ 350 h 403"/>
                  <a:gd name="T24" fmla="*/ 0 w 520"/>
                  <a:gd name="T25" fmla="*/ 403 h 403"/>
                  <a:gd name="T26" fmla="*/ 15 w 520"/>
                  <a:gd name="T27" fmla="*/ 403 h 403"/>
                  <a:gd name="T28" fmla="*/ 20 w 520"/>
                  <a:gd name="T29" fmla="*/ 350 h 403"/>
                  <a:gd name="T30" fmla="*/ 35 w 520"/>
                  <a:gd name="T31" fmla="*/ 303 h 403"/>
                  <a:gd name="T32" fmla="*/ 54 w 520"/>
                  <a:gd name="T33" fmla="*/ 249 h 403"/>
                  <a:gd name="T34" fmla="*/ 84 w 520"/>
                  <a:gd name="T35" fmla="*/ 207 h 403"/>
                  <a:gd name="T36" fmla="*/ 118 w 520"/>
                  <a:gd name="T37" fmla="*/ 165 h 403"/>
                  <a:gd name="T38" fmla="*/ 162 w 520"/>
                  <a:gd name="T39" fmla="*/ 122 h 403"/>
                  <a:gd name="T40" fmla="*/ 211 w 520"/>
                  <a:gd name="T41" fmla="*/ 90 h 403"/>
                  <a:gd name="T42" fmla="*/ 270 w 520"/>
                  <a:gd name="T43" fmla="*/ 64 h 403"/>
                  <a:gd name="T44" fmla="*/ 329 w 520"/>
                  <a:gd name="T45" fmla="*/ 37 h 403"/>
                  <a:gd name="T46" fmla="*/ 387 w 520"/>
                  <a:gd name="T47" fmla="*/ 21 h 403"/>
                  <a:gd name="T48" fmla="*/ 456 w 520"/>
                  <a:gd name="T49" fmla="*/ 11 h 403"/>
                  <a:gd name="T50" fmla="*/ 520 w 520"/>
                  <a:gd name="T51" fmla="*/ 11 h 403"/>
                  <a:gd name="T52" fmla="*/ 520 w 520"/>
                  <a:gd name="T53" fmla="*/ 0 h 40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20" h="403">
                    <a:moveTo>
                      <a:pt x="520" y="0"/>
                    </a:moveTo>
                    <a:lnTo>
                      <a:pt x="451" y="0"/>
                    </a:lnTo>
                    <a:lnTo>
                      <a:pt x="387" y="11"/>
                    </a:lnTo>
                    <a:lnTo>
                      <a:pt x="319" y="27"/>
                    </a:lnTo>
                    <a:lnTo>
                      <a:pt x="260" y="53"/>
                    </a:lnTo>
                    <a:lnTo>
                      <a:pt x="201" y="80"/>
                    </a:lnTo>
                    <a:lnTo>
                      <a:pt x="152" y="117"/>
                    </a:lnTo>
                    <a:lnTo>
                      <a:pt x="108" y="154"/>
                    </a:lnTo>
                    <a:lnTo>
                      <a:pt x="69" y="202"/>
                    </a:lnTo>
                    <a:lnTo>
                      <a:pt x="40" y="249"/>
                    </a:lnTo>
                    <a:lnTo>
                      <a:pt x="20" y="297"/>
                    </a:lnTo>
                    <a:lnTo>
                      <a:pt x="5" y="350"/>
                    </a:lnTo>
                    <a:lnTo>
                      <a:pt x="0" y="403"/>
                    </a:lnTo>
                    <a:lnTo>
                      <a:pt x="15" y="403"/>
                    </a:lnTo>
                    <a:lnTo>
                      <a:pt x="20" y="350"/>
                    </a:lnTo>
                    <a:lnTo>
                      <a:pt x="35" y="303"/>
                    </a:lnTo>
                    <a:lnTo>
                      <a:pt x="54" y="249"/>
                    </a:lnTo>
                    <a:lnTo>
                      <a:pt x="84" y="207"/>
                    </a:lnTo>
                    <a:lnTo>
                      <a:pt x="118" y="165"/>
                    </a:lnTo>
                    <a:lnTo>
                      <a:pt x="162" y="122"/>
                    </a:lnTo>
                    <a:lnTo>
                      <a:pt x="211" y="90"/>
                    </a:lnTo>
                    <a:lnTo>
                      <a:pt x="270" y="64"/>
                    </a:lnTo>
                    <a:lnTo>
                      <a:pt x="329" y="37"/>
                    </a:lnTo>
                    <a:lnTo>
                      <a:pt x="387" y="21"/>
                    </a:lnTo>
                    <a:lnTo>
                      <a:pt x="456" y="11"/>
                    </a:lnTo>
                    <a:lnTo>
                      <a:pt x="520" y="11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000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1" name="Freeform 730"/>
              <p:cNvSpPr>
                <a:spLocks/>
              </p:cNvSpPr>
              <p:nvPr/>
            </p:nvSpPr>
            <p:spPr bwMode="auto">
              <a:xfrm>
                <a:off x="5103" y="2164"/>
                <a:ext cx="505" cy="392"/>
              </a:xfrm>
              <a:custGeom>
                <a:avLst/>
                <a:gdLst>
                  <a:gd name="T0" fmla="*/ 505 w 505"/>
                  <a:gd name="T1" fmla="*/ 0 h 392"/>
                  <a:gd name="T2" fmla="*/ 441 w 505"/>
                  <a:gd name="T3" fmla="*/ 0 h 392"/>
                  <a:gd name="T4" fmla="*/ 372 w 505"/>
                  <a:gd name="T5" fmla="*/ 10 h 392"/>
                  <a:gd name="T6" fmla="*/ 314 w 505"/>
                  <a:gd name="T7" fmla="*/ 26 h 392"/>
                  <a:gd name="T8" fmla="*/ 255 w 505"/>
                  <a:gd name="T9" fmla="*/ 53 h 392"/>
                  <a:gd name="T10" fmla="*/ 196 w 505"/>
                  <a:gd name="T11" fmla="*/ 79 h 392"/>
                  <a:gd name="T12" fmla="*/ 147 w 505"/>
                  <a:gd name="T13" fmla="*/ 111 h 392"/>
                  <a:gd name="T14" fmla="*/ 103 w 505"/>
                  <a:gd name="T15" fmla="*/ 154 h 392"/>
                  <a:gd name="T16" fmla="*/ 69 w 505"/>
                  <a:gd name="T17" fmla="*/ 196 h 392"/>
                  <a:gd name="T18" fmla="*/ 39 w 505"/>
                  <a:gd name="T19" fmla="*/ 238 h 392"/>
                  <a:gd name="T20" fmla="*/ 20 w 505"/>
                  <a:gd name="T21" fmla="*/ 292 h 392"/>
                  <a:gd name="T22" fmla="*/ 5 w 505"/>
                  <a:gd name="T23" fmla="*/ 339 h 392"/>
                  <a:gd name="T24" fmla="*/ 0 w 505"/>
                  <a:gd name="T25" fmla="*/ 392 h 392"/>
                  <a:gd name="T26" fmla="*/ 15 w 505"/>
                  <a:gd name="T27" fmla="*/ 392 h 392"/>
                  <a:gd name="T28" fmla="*/ 20 w 505"/>
                  <a:gd name="T29" fmla="*/ 339 h 392"/>
                  <a:gd name="T30" fmla="*/ 29 w 505"/>
                  <a:gd name="T31" fmla="*/ 292 h 392"/>
                  <a:gd name="T32" fmla="*/ 54 w 505"/>
                  <a:gd name="T33" fmla="*/ 244 h 392"/>
                  <a:gd name="T34" fmla="*/ 78 w 505"/>
                  <a:gd name="T35" fmla="*/ 201 h 392"/>
                  <a:gd name="T36" fmla="*/ 118 w 505"/>
                  <a:gd name="T37" fmla="*/ 159 h 392"/>
                  <a:gd name="T38" fmla="*/ 157 w 505"/>
                  <a:gd name="T39" fmla="*/ 122 h 392"/>
                  <a:gd name="T40" fmla="*/ 206 w 505"/>
                  <a:gd name="T41" fmla="*/ 90 h 392"/>
                  <a:gd name="T42" fmla="*/ 260 w 505"/>
                  <a:gd name="T43" fmla="*/ 63 h 392"/>
                  <a:gd name="T44" fmla="*/ 319 w 505"/>
                  <a:gd name="T45" fmla="*/ 37 h 392"/>
                  <a:gd name="T46" fmla="*/ 377 w 505"/>
                  <a:gd name="T47" fmla="*/ 21 h 392"/>
                  <a:gd name="T48" fmla="*/ 441 w 505"/>
                  <a:gd name="T49" fmla="*/ 10 h 392"/>
                  <a:gd name="T50" fmla="*/ 505 w 505"/>
                  <a:gd name="T51" fmla="*/ 10 h 392"/>
                  <a:gd name="T52" fmla="*/ 505 w 505"/>
                  <a:gd name="T53" fmla="*/ 0 h 3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05" h="392">
                    <a:moveTo>
                      <a:pt x="505" y="0"/>
                    </a:moveTo>
                    <a:lnTo>
                      <a:pt x="441" y="0"/>
                    </a:lnTo>
                    <a:lnTo>
                      <a:pt x="372" y="10"/>
                    </a:lnTo>
                    <a:lnTo>
                      <a:pt x="314" y="26"/>
                    </a:lnTo>
                    <a:lnTo>
                      <a:pt x="255" y="53"/>
                    </a:lnTo>
                    <a:lnTo>
                      <a:pt x="196" y="79"/>
                    </a:lnTo>
                    <a:lnTo>
                      <a:pt x="147" y="111"/>
                    </a:lnTo>
                    <a:lnTo>
                      <a:pt x="103" y="154"/>
                    </a:lnTo>
                    <a:lnTo>
                      <a:pt x="69" y="196"/>
                    </a:lnTo>
                    <a:lnTo>
                      <a:pt x="39" y="238"/>
                    </a:lnTo>
                    <a:lnTo>
                      <a:pt x="20" y="292"/>
                    </a:lnTo>
                    <a:lnTo>
                      <a:pt x="5" y="339"/>
                    </a:lnTo>
                    <a:lnTo>
                      <a:pt x="0" y="392"/>
                    </a:lnTo>
                    <a:lnTo>
                      <a:pt x="15" y="392"/>
                    </a:lnTo>
                    <a:lnTo>
                      <a:pt x="20" y="339"/>
                    </a:lnTo>
                    <a:lnTo>
                      <a:pt x="29" y="292"/>
                    </a:lnTo>
                    <a:lnTo>
                      <a:pt x="54" y="244"/>
                    </a:lnTo>
                    <a:lnTo>
                      <a:pt x="78" y="201"/>
                    </a:lnTo>
                    <a:lnTo>
                      <a:pt x="118" y="159"/>
                    </a:lnTo>
                    <a:lnTo>
                      <a:pt x="157" y="122"/>
                    </a:lnTo>
                    <a:lnTo>
                      <a:pt x="206" y="90"/>
                    </a:lnTo>
                    <a:lnTo>
                      <a:pt x="260" y="63"/>
                    </a:lnTo>
                    <a:lnTo>
                      <a:pt x="319" y="37"/>
                    </a:lnTo>
                    <a:lnTo>
                      <a:pt x="377" y="21"/>
                    </a:lnTo>
                    <a:lnTo>
                      <a:pt x="441" y="10"/>
                    </a:lnTo>
                    <a:lnTo>
                      <a:pt x="505" y="1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0000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2" name="Freeform 731"/>
              <p:cNvSpPr>
                <a:spLocks/>
              </p:cNvSpPr>
              <p:nvPr/>
            </p:nvSpPr>
            <p:spPr bwMode="auto">
              <a:xfrm>
                <a:off x="5118" y="2174"/>
                <a:ext cx="490" cy="382"/>
              </a:xfrm>
              <a:custGeom>
                <a:avLst/>
                <a:gdLst>
                  <a:gd name="T0" fmla="*/ 490 w 490"/>
                  <a:gd name="T1" fmla="*/ 0 h 382"/>
                  <a:gd name="T2" fmla="*/ 426 w 490"/>
                  <a:gd name="T3" fmla="*/ 0 h 382"/>
                  <a:gd name="T4" fmla="*/ 362 w 490"/>
                  <a:gd name="T5" fmla="*/ 11 h 382"/>
                  <a:gd name="T6" fmla="*/ 304 w 490"/>
                  <a:gd name="T7" fmla="*/ 27 h 382"/>
                  <a:gd name="T8" fmla="*/ 245 w 490"/>
                  <a:gd name="T9" fmla="*/ 53 h 382"/>
                  <a:gd name="T10" fmla="*/ 191 w 490"/>
                  <a:gd name="T11" fmla="*/ 80 h 382"/>
                  <a:gd name="T12" fmla="*/ 142 w 490"/>
                  <a:gd name="T13" fmla="*/ 112 h 382"/>
                  <a:gd name="T14" fmla="*/ 103 w 490"/>
                  <a:gd name="T15" fmla="*/ 149 h 382"/>
                  <a:gd name="T16" fmla="*/ 63 w 490"/>
                  <a:gd name="T17" fmla="*/ 191 h 382"/>
                  <a:gd name="T18" fmla="*/ 39 w 490"/>
                  <a:gd name="T19" fmla="*/ 234 h 382"/>
                  <a:gd name="T20" fmla="*/ 14 w 490"/>
                  <a:gd name="T21" fmla="*/ 282 h 382"/>
                  <a:gd name="T22" fmla="*/ 5 w 490"/>
                  <a:gd name="T23" fmla="*/ 329 h 382"/>
                  <a:gd name="T24" fmla="*/ 0 w 490"/>
                  <a:gd name="T25" fmla="*/ 382 h 382"/>
                  <a:gd name="T26" fmla="*/ 14 w 490"/>
                  <a:gd name="T27" fmla="*/ 382 h 382"/>
                  <a:gd name="T28" fmla="*/ 19 w 490"/>
                  <a:gd name="T29" fmla="*/ 329 h 382"/>
                  <a:gd name="T30" fmla="*/ 34 w 490"/>
                  <a:gd name="T31" fmla="*/ 276 h 382"/>
                  <a:gd name="T32" fmla="*/ 59 w 490"/>
                  <a:gd name="T33" fmla="*/ 228 h 382"/>
                  <a:gd name="T34" fmla="*/ 88 w 490"/>
                  <a:gd name="T35" fmla="*/ 181 h 382"/>
                  <a:gd name="T36" fmla="*/ 132 w 490"/>
                  <a:gd name="T37" fmla="*/ 138 h 382"/>
                  <a:gd name="T38" fmla="*/ 181 w 490"/>
                  <a:gd name="T39" fmla="*/ 101 h 382"/>
                  <a:gd name="T40" fmla="*/ 235 w 490"/>
                  <a:gd name="T41" fmla="*/ 69 h 382"/>
                  <a:gd name="T42" fmla="*/ 294 w 490"/>
                  <a:gd name="T43" fmla="*/ 43 h 382"/>
                  <a:gd name="T44" fmla="*/ 357 w 490"/>
                  <a:gd name="T45" fmla="*/ 27 h 382"/>
                  <a:gd name="T46" fmla="*/ 421 w 490"/>
                  <a:gd name="T47" fmla="*/ 16 h 382"/>
                  <a:gd name="T48" fmla="*/ 490 w 490"/>
                  <a:gd name="T49" fmla="*/ 11 h 382"/>
                  <a:gd name="T50" fmla="*/ 490 w 490"/>
                  <a:gd name="T51" fmla="*/ 0 h 38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90" h="382">
                    <a:moveTo>
                      <a:pt x="490" y="0"/>
                    </a:moveTo>
                    <a:lnTo>
                      <a:pt x="426" y="0"/>
                    </a:lnTo>
                    <a:lnTo>
                      <a:pt x="362" y="11"/>
                    </a:lnTo>
                    <a:lnTo>
                      <a:pt x="304" y="27"/>
                    </a:lnTo>
                    <a:lnTo>
                      <a:pt x="245" y="53"/>
                    </a:lnTo>
                    <a:lnTo>
                      <a:pt x="191" y="80"/>
                    </a:lnTo>
                    <a:lnTo>
                      <a:pt x="142" y="112"/>
                    </a:lnTo>
                    <a:lnTo>
                      <a:pt x="103" y="149"/>
                    </a:lnTo>
                    <a:lnTo>
                      <a:pt x="63" y="191"/>
                    </a:lnTo>
                    <a:lnTo>
                      <a:pt x="39" y="234"/>
                    </a:lnTo>
                    <a:lnTo>
                      <a:pt x="14" y="282"/>
                    </a:lnTo>
                    <a:lnTo>
                      <a:pt x="5" y="329"/>
                    </a:lnTo>
                    <a:lnTo>
                      <a:pt x="0" y="382"/>
                    </a:lnTo>
                    <a:lnTo>
                      <a:pt x="14" y="382"/>
                    </a:lnTo>
                    <a:lnTo>
                      <a:pt x="19" y="329"/>
                    </a:lnTo>
                    <a:lnTo>
                      <a:pt x="34" y="276"/>
                    </a:lnTo>
                    <a:lnTo>
                      <a:pt x="59" y="228"/>
                    </a:lnTo>
                    <a:lnTo>
                      <a:pt x="88" y="181"/>
                    </a:lnTo>
                    <a:lnTo>
                      <a:pt x="132" y="138"/>
                    </a:lnTo>
                    <a:lnTo>
                      <a:pt x="181" y="101"/>
                    </a:lnTo>
                    <a:lnTo>
                      <a:pt x="235" y="69"/>
                    </a:lnTo>
                    <a:lnTo>
                      <a:pt x="294" y="43"/>
                    </a:lnTo>
                    <a:lnTo>
                      <a:pt x="357" y="27"/>
                    </a:lnTo>
                    <a:lnTo>
                      <a:pt x="421" y="16"/>
                    </a:lnTo>
                    <a:lnTo>
                      <a:pt x="490" y="1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000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3" name="Freeform 732"/>
              <p:cNvSpPr>
                <a:spLocks/>
              </p:cNvSpPr>
              <p:nvPr/>
            </p:nvSpPr>
            <p:spPr bwMode="auto">
              <a:xfrm>
                <a:off x="5132" y="2185"/>
                <a:ext cx="476" cy="371"/>
              </a:xfrm>
              <a:custGeom>
                <a:avLst/>
                <a:gdLst>
                  <a:gd name="T0" fmla="*/ 476 w 476"/>
                  <a:gd name="T1" fmla="*/ 0 h 371"/>
                  <a:gd name="T2" fmla="*/ 407 w 476"/>
                  <a:gd name="T3" fmla="*/ 5 h 371"/>
                  <a:gd name="T4" fmla="*/ 343 w 476"/>
                  <a:gd name="T5" fmla="*/ 16 h 371"/>
                  <a:gd name="T6" fmla="*/ 280 w 476"/>
                  <a:gd name="T7" fmla="*/ 32 h 371"/>
                  <a:gd name="T8" fmla="*/ 221 w 476"/>
                  <a:gd name="T9" fmla="*/ 58 h 371"/>
                  <a:gd name="T10" fmla="*/ 167 w 476"/>
                  <a:gd name="T11" fmla="*/ 90 h 371"/>
                  <a:gd name="T12" fmla="*/ 118 w 476"/>
                  <a:gd name="T13" fmla="*/ 127 h 371"/>
                  <a:gd name="T14" fmla="*/ 74 w 476"/>
                  <a:gd name="T15" fmla="*/ 170 h 371"/>
                  <a:gd name="T16" fmla="*/ 45 w 476"/>
                  <a:gd name="T17" fmla="*/ 217 h 371"/>
                  <a:gd name="T18" fmla="*/ 20 w 476"/>
                  <a:gd name="T19" fmla="*/ 265 h 371"/>
                  <a:gd name="T20" fmla="*/ 5 w 476"/>
                  <a:gd name="T21" fmla="*/ 318 h 371"/>
                  <a:gd name="T22" fmla="*/ 0 w 476"/>
                  <a:gd name="T23" fmla="*/ 371 h 371"/>
                  <a:gd name="T24" fmla="*/ 15 w 476"/>
                  <a:gd name="T25" fmla="*/ 371 h 371"/>
                  <a:gd name="T26" fmla="*/ 20 w 476"/>
                  <a:gd name="T27" fmla="*/ 318 h 371"/>
                  <a:gd name="T28" fmla="*/ 35 w 476"/>
                  <a:gd name="T29" fmla="*/ 271 h 371"/>
                  <a:gd name="T30" fmla="*/ 59 w 476"/>
                  <a:gd name="T31" fmla="*/ 223 h 371"/>
                  <a:gd name="T32" fmla="*/ 89 w 476"/>
                  <a:gd name="T33" fmla="*/ 175 h 371"/>
                  <a:gd name="T34" fmla="*/ 128 w 476"/>
                  <a:gd name="T35" fmla="*/ 138 h 371"/>
                  <a:gd name="T36" fmla="*/ 177 w 476"/>
                  <a:gd name="T37" fmla="*/ 101 h 371"/>
                  <a:gd name="T38" fmla="*/ 226 w 476"/>
                  <a:gd name="T39" fmla="*/ 69 h 371"/>
                  <a:gd name="T40" fmla="*/ 285 w 476"/>
                  <a:gd name="T41" fmla="*/ 42 h 371"/>
                  <a:gd name="T42" fmla="*/ 348 w 476"/>
                  <a:gd name="T43" fmla="*/ 27 h 371"/>
                  <a:gd name="T44" fmla="*/ 412 w 476"/>
                  <a:gd name="T45" fmla="*/ 16 h 371"/>
                  <a:gd name="T46" fmla="*/ 476 w 476"/>
                  <a:gd name="T47" fmla="*/ 11 h 371"/>
                  <a:gd name="T48" fmla="*/ 476 w 476"/>
                  <a:gd name="T49" fmla="*/ 0 h 3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76" h="371">
                    <a:moveTo>
                      <a:pt x="476" y="0"/>
                    </a:moveTo>
                    <a:lnTo>
                      <a:pt x="407" y="5"/>
                    </a:lnTo>
                    <a:lnTo>
                      <a:pt x="343" y="16"/>
                    </a:lnTo>
                    <a:lnTo>
                      <a:pt x="280" y="32"/>
                    </a:lnTo>
                    <a:lnTo>
                      <a:pt x="221" y="58"/>
                    </a:lnTo>
                    <a:lnTo>
                      <a:pt x="167" y="90"/>
                    </a:lnTo>
                    <a:lnTo>
                      <a:pt x="118" y="127"/>
                    </a:lnTo>
                    <a:lnTo>
                      <a:pt x="74" y="170"/>
                    </a:lnTo>
                    <a:lnTo>
                      <a:pt x="45" y="217"/>
                    </a:lnTo>
                    <a:lnTo>
                      <a:pt x="20" y="265"/>
                    </a:lnTo>
                    <a:lnTo>
                      <a:pt x="5" y="318"/>
                    </a:lnTo>
                    <a:lnTo>
                      <a:pt x="0" y="371"/>
                    </a:lnTo>
                    <a:lnTo>
                      <a:pt x="15" y="371"/>
                    </a:lnTo>
                    <a:lnTo>
                      <a:pt x="20" y="318"/>
                    </a:lnTo>
                    <a:lnTo>
                      <a:pt x="35" y="271"/>
                    </a:lnTo>
                    <a:lnTo>
                      <a:pt x="59" y="223"/>
                    </a:lnTo>
                    <a:lnTo>
                      <a:pt x="89" y="175"/>
                    </a:lnTo>
                    <a:lnTo>
                      <a:pt x="128" y="138"/>
                    </a:lnTo>
                    <a:lnTo>
                      <a:pt x="177" y="101"/>
                    </a:lnTo>
                    <a:lnTo>
                      <a:pt x="226" y="69"/>
                    </a:lnTo>
                    <a:lnTo>
                      <a:pt x="285" y="42"/>
                    </a:lnTo>
                    <a:lnTo>
                      <a:pt x="348" y="27"/>
                    </a:lnTo>
                    <a:lnTo>
                      <a:pt x="412" y="16"/>
                    </a:lnTo>
                    <a:lnTo>
                      <a:pt x="476" y="11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0000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4" name="Freeform 733"/>
              <p:cNvSpPr>
                <a:spLocks/>
              </p:cNvSpPr>
              <p:nvPr/>
            </p:nvSpPr>
            <p:spPr bwMode="auto">
              <a:xfrm>
                <a:off x="5147" y="2196"/>
                <a:ext cx="461" cy="360"/>
              </a:xfrm>
              <a:custGeom>
                <a:avLst/>
                <a:gdLst>
                  <a:gd name="T0" fmla="*/ 461 w 461"/>
                  <a:gd name="T1" fmla="*/ 0 h 360"/>
                  <a:gd name="T2" fmla="*/ 397 w 461"/>
                  <a:gd name="T3" fmla="*/ 5 h 360"/>
                  <a:gd name="T4" fmla="*/ 333 w 461"/>
                  <a:gd name="T5" fmla="*/ 16 h 360"/>
                  <a:gd name="T6" fmla="*/ 270 w 461"/>
                  <a:gd name="T7" fmla="*/ 31 h 360"/>
                  <a:gd name="T8" fmla="*/ 211 w 461"/>
                  <a:gd name="T9" fmla="*/ 58 h 360"/>
                  <a:gd name="T10" fmla="*/ 162 w 461"/>
                  <a:gd name="T11" fmla="*/ 90 h 360"/>
                  <a:gd name="T12" fmla="*/ 113 w 461"/>
                  <a:gd name="T13" fmla="*/ 127 h 360"/>
                  <a:gd name="T14" fmla="*/ 74 w 461"/>
                  <a:gd name="T15" fmla="*/ 164 h 360"/>
                  <a:gd name="T16" fmla="*/ 44 w 461"/>
                  <a:gd name="T17" fmla="*/ 212 h 360"/>
                  <a:gd name="T18" fmla="*/ 20 w 461"/>
                  <a:gd name="T19" fmla="*/ 260 h 360"/>
                  <a:gd name="T20" fmla="*/ 5 w 461"/>
                  <a:gd name="T21" fmla="*/ 307 h 360"/>
                  <a:gd name="T22" fmla="*/ 0 w 461"/>
                  <a:gd name="T23" fmla="*/ 360 h 360"/>
                  <a:gd name="T24" fmla="*/ 15 w 461"/>
                  <a:gd name="T25" fmla="*/ 360 h 360"/>
                  <a:gd name="T26" fmla="*/ 20 w 461"/>
                  <a:gd name="T27" fmla="*/ 307 h 360"/>
                  <a:gd name="T28" fmla="*/ 34 w 461"/>
                  <a:gd name="T29" fmla="*/ 260 h 360"/>
                  <a:gd name="T30" fmla="*/ 54 w 461"/>
                  <a:gd name="T31" fmla="*/ 217 h 360"/>
                  <a:gd name="T32" fmla="*/ 88 w 461"/>
                  <a:gd name="T33" fmla="*/ 169 h 360"/>
                  <a:gd name="T34" fmla="*/ 123 w 461"/>
                  <a:gd name="T35" fmla="*/ 132 h 360"/>
                  <a:gd name="T36" fmla="*/ 172 w 461"/>
                  <a:gd name="T37" fmla="*/ 95 h 360"/>
                  <a:gd name="T38" fmla="*/ 221 w 461"/>
                  <a:gd name="T39" fmla="*/ 69 h 360"/>
                  <a:gd name="T40" fmla="*/ 275 w 461"/>
                  <a:gd name="T41" fmla="*/ 42 h 360"/>
                  <a:gd name="T42" fmla="*/ 333 w 461"/>
                  <a:gd name="T43" fmla="*/ 26 h 360"/>
                  <a:gd name="T44" fmla="*/ 397 w 461"/>
                  <a:gd name="T45" fmla="*/ 16 h 360"/>
                  <a:gd name="T46" fmla="*/ 461 w 461"/>
                  <a:gd name="T47" fmla="*/ 10 h 360"/>
                  <a:gd name="T48" fmla="*/ 461 w 461"/>
                  <a:gd name="T49" fmla="*/ 0 h 3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61" h="360">
                    <a:moveTo>
                      <a:pt x="461" y="0"/>
                    </a:moveTo>
                    <a:lnTo>
                      <a:pt x="397" y="5"/>
                    </a:lnTo>
                    <a:lnTo>
                      <a:pt x="333" y="16"/>
                    </a:lnTo>
                    <a:lnTo>
                      <a:pt x="270" y="31"/>
                    </a:lnTo>
                    <a:lnTo>
                      <a:pt x="211" y="58"/>
                    </a:lnTo>
                    <a:lnTo>
                      <a:pt x="162" y="90"/>
                    </a:lnTo>
                    <a:lnTo>
                      <a:pt x="113" y="127"/>
                    </a:lnTo>
                    <a:lnTo>
                      <a:pt x="74" y="164"/>
                    </a:lnTo>
                    <a:lnTo>
                      <a:pt x="44" y="212"/>
                    </a:lnTo>
                    <a:lnTo>
                      <a:pt x="20" y="260"/>
                    </a:lnTo>
                    <a:lnTo>
                      <a:pt x="5" y="307"/>
                    </a:lnTo>
                    <a:lnTo>
                      <a:pt x="0" y="360"/>
                    </a:lnTo>
                    <a:lnTo>
                      <a:pt x="15" y="360"/>
                    </a:lnTo>
                    <a:lnTo>
                      <a:pt x="20" y="307"/>
                    </a:lnTo>
                    <a:lnTo>
                      <a:pt x="34" y="260"/>
                    </a:lnTo>
                    <a:lnTo>
                      <a:pt x="54" y="217"/>
                    </a:lnTo>
                    <a:lnTo>
                      <a:pt x="88" y="169"/>
                    </a:lnTo>
                    <a:lnTo>
                      <a:pt x="123" y="132"/>
                    </a:lnTo>
                    <a:lnTo>
                      <a:pt x="172" y="95"/>
                    </a:lnTo>
                    <a:lnTo>
                      <a:pt x="221" y="69"/>
                    </a:lnTo>
                    <a:lnTo>
                      <a:pt x="275" y="42"/>
                    </a:lnTo>
                    <a:lnTo>
                      <a:pt x="333" y="26"/>
                    </a:lnTo>
                    <a:lnTo>
                      <a:pt x="397" y="16"/>
                    </a:lnTo>
                    <a:lnTo>
                      <a:pt x="461" y="10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000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5" name="Freeform 734"/>
              <p:cNvSpPr>
                <a:spLocks/>
              </p:cNvSpPr>
              <p:nvPr/>
            </p:nvSpPr>
            <p:spPr bwMode="auto">
              <a:xfrm>
                <a:off x="5162" y="2206"/>
                <a:ext cx="446" cy="350"/>
              </a:xfrm>
              <a:custGeom>
                <a:avLst/>
                <a:gdLst>
                  <a:gd name="T0" fmla="*/ 446 w 446"/>
                  <a:gd name="T1" fmla="*/ 0 h 350"/>
                  <a:gd name="T2" fmla="*/ 382 w 446"/>
                  <a:gd name="T3" fmla="*/ 6 h 350"/>
                  <a:gd name="T4" fmla="*/ 318 w 446"/>
                  <a:gd name="T5" fmla="*/ 16 h 350"/>
                  <a:gd name="T6" fmla="*/ 260 w 446"/>
                  <a:gd name="T7" fmla="*/ 32 h 350"/>
                  <a:gd name="T8" fmla="*/ 206 w 446"/>
                  <a:gd name="T9" fmla="*/ 59 h 350"/>
                  <a:gd name="T10" fmla="*/ 157 w 446"/>
                  <a:gd name="T11" fmla="*/ 85 h 350"/>
                  <a:gd name="T12" fmla="*/ 108 w 446"/>
                  <a:gd name="T13" fmla="*/ 122 h 350"/>
                  <a:gd name="T14" fmla="*/ 73 w 446"/>
                  <a:gd name="T15" fmla="*/ 159 h 350"/>
                  <a:gd name="T16" fmla="*/ 39 w 446"/>
                  <a:gd name="T17" fmla="*/ 207 h 350"/>
                  <a:gd name="T18" fmla="*/ 19 w 446"/>
                  <a:gd name="T19" fmla="*/ 250 h 350"/>
                  <a:gd name="T20" fmla="*/ 5 w 446"/>
                  <a:gd name="T21" fmla="*/ 297 h 350"/>
                  <a:gd name="T22" fmla="*/ 0 w 446"/>
                  <a:gd name="T23" fmla="*/ 350 h 350"/>
                  <a:gd name="T24" fmla="*/ 15 w 446"/>
                  <a:gd name="T25" fmla="*/ 350 h 350"/>
                  <a:gd name="T26" fmla="*/ 19 w 446"/>
                  <a:gd name="T27" fmla="*/ 303 h 350"/>
                  <a:gd name="T28" fmla="*/ 34 w 446"/>
                  <a:gd name="T29" fmla="*/ 255 h 350"/>
                  <a:gd name="T30" fmla="*/ 54 w 446"/>
                  <a:gd name="T31" fmla="*/ 212 h 350"/>
                  <a:gd name="T32" fmla="*/ 83 w 446"/>
                  <a:gd name="T33" fmla="*/ 170 h 350"/>
                  <a:gd name="T34" fmla="*/ 122 w 446"/>
                  <a:gd name="T35" fmla="*/ 128 h 350"/>
                  <a:gd name="T36" fmla="*/ 166 w 446"/>
                  <a:gd name="T37" fmla="*/ 96 h 350"/>
                  <a:gd name="T38" fmla="*/ 215 w 446"/>
                  <a:gd name="T39" fmla="*/ 69 h 350"/>
                  <a:gd name="T40" fmla="*/ 269 w 446"/>
                  <a:gd name="T41" fmla="*/ 43 h 350"/>
                  <a:gd name="T42" fmla="*/ 323 w 446"/>
                  <a:gd name="T43" fmla="*/ 27 h 350"/>
                  <a:gd name="T44" fmla="*/ 387 w 446"/>
                  <a:gd name="T45" fmla="*/ 16 h 350"/>
                  <a:gd name="T46" fmla="*/ 446 w 446"/>
                  <a:gd name="T47" fmla="*/ 16 h 350"/>
                  <a:gd name="T48" fmla="*/ 446 w 446"/>
                  <a:gd name="T49" fmla="*/ 0 h 35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6" h="350">
                    <a:moveTo>
                      <a:pt x="446" y="0"/>
                    </a:moveTo>
                    <a:lnTo>
                      <a:pt x="382" y="6"/>
                    </a:lnTo>
                    <a:lnTo>
                      <a:pt x="318" y="16"/>
                    </a:lnTo>
                    <a:lnTo>
                      <a:pt x="260" y="32"/>
                    </a:lnTo>
                    <a:lnTo>
                      <a:pt x="206" y="59"/>
                    </a:lnTo>
                    <a:lnTo>
                      <a:pt x="157" y="85"/>
                    </a:lnTo>
                    <a:lnTo>
                      <a:pt x="108" y="122"/>
                    </a:lnTo>
                    <a:lnTo>
                      <a:pt x="73" y="159"/>
                    </a:lnTo>
                    <a:lnTo>
                      <a:pt x="39" y="207"/>
                    </a:lnTo>
                    <a:lnTo>
                      <a:pt x="19" y="250"/>
                    </a:lnTo>
                    <a:lnTo>
                      <a:pt x="5" y="297"/>
                    </a:lnTo>
                    <a:lnTo>
                      <a:pt x="0" y="350"/>
                    </a:lnTo>
                    <a:lnTo>
                      <a:pt x="15" y="350"/>
                    </a:lnTo>
                    <a:lnTo>
                      <a:pt x="19" y="303"/>
                    </a:lnTo>
                    <a:lnTo>
                      <a:pt x="34" y="255"/>
                    </a:lnTo>
                    <a:lnTo>
                      <a:pt x="54" y="212"/>
                    </a:lnTo>
                    <a:lnTo>
                      <a:pt x="83" y="170"/>
                    </a:lnTo>
                    <a:lnTo>
                      <a:pt x="122" y="128"/>
                    </a:lnTo>
                    <a:lnTo>
                      <a:pt x="166" y="96"/>
                    </a:lnTo>
                    <a:lnTo>
                      <a:pt x="215" y="69"/>
                    </a:lnTo>
                    <a:lnTo>
                      <a:pt x="269" y="43"/>
                    </a:lnTo>
                    <a:lnTo>
                      <a:pt x="323" y="27"/>
                    </a:lnTo>
                    <a:lnTo>
                      <a:pt x="387" y="16"/>
                    </a:lnTo>
                    <a:lnTo>
                      <a:pt x="446" y="16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6" name="Freeform 735"/>
              <p:cNvSpPr>
                <a:spLocks/>
              </p:cNvSpPr>
              <p:nvPr/>
            </p:nvSpPr>
            <p:spPr bwMode="auto">
              <a:xfrm>
                <a:off x="5177" y="2222"/>
                <a:ext cx="431" cy="334"/>
              </a:xfrm>
              <a:custGeom>
                <a:avLst/>
                <a:gdLst>
                  <a:gd name="T0" fmla="*/ 431 w 431"/>
                  <a:gd name="T1" fmla="*/ 0 h 334"/>
                  <a:gd name="T2" fmla="*/ 372 w 431"/>
                  <a:gd name="T3" fmla="*/ 0 h 334"/>
                  <a:gd name="T4" fmla="*/ 308 w 431"/>
                  <a:gd name="T5" fmla="*/ 11 h 334"/>
                  <a:gd name="T6" fmla="*/ 254 w 431"/>
                  <a:gd name="T7" fmla="*/ 27 h 334"/>
                  <a:gd name="T8" fmla="*/ 200 w 431"/>
                  <a:gd name="T9" fmla="*/ 53 h 334"/>
                  <a:gd name="T10" fmla="*/ 151 w 431"/>
                  <a:gd name="T11" fmla="*/ 80 h 334"/>
                  <a:gd name="T12" fmla="*/ 107 w 431"/>
                  <a:gd name="T13" fmla="*/ 112 h 334"/>
                  <a:gd name="T14" fmla="*/ 68 w 431"/>
                  <a:gd name="T15" fmla="*/ 154 h 334"/>
                  <a:gd name="T16" fmla="*/ 39 w 431"/>
                  <a:gd name="T17" fmla="*/ 196 h 334"/>
                  <a:gd name="T18" fmla="*/ 19 w 431"/>
                  <a:gd name="T19" fmla="*/ 239 h 334"/>
                  <a:gd name="T20" fmla="*/ 4 w 431"/>
                  <a:gd name="T21" fmla="*/ 287 h 334"/>
                  <a:gd name="T22" fmla="*/ 0 w 431"/>
                  <a:gd name="T23" fmla="*/ 334 h 334"/>
                  <a:gd name="T24" fmla="*/ 14 w 431"/>
                  <a:gd name="T25" fmla="*/ 334 h 334"/>
                  <a:gd name="T26" fmla="*/ 19 w 431"/>
                  <a:gd name="T27" fmla="*/ 287 h 334"/>
                  <a:gd name="T28" fmla="*/ 34 w 431"/>
                  <a:gd name="T29" fmla="*/ 244 h 334"/>
                  <a:gd name="T30" fmla="*/ 53 w 431"/>
                  <a:gd name="T31" fmla="*/ 196 h 334"/>
                  <a:gd name="T32" fmla="*/ 83 w 431"/>
                  <a:gd name="T33" fmla="*/ 159 h 334"/>
                  <a:gd name="T34" fmla="*/ 117 w 431"/>
                  <a:gd name="T35" fmla="*/ 122 h 334"/>
                  <a:gd name="T36" fmla="*/ 156 w 431"/>
                  <a:gd name="T37" fmla="*/ 90 h 334"/>
                  <a:gd name="T38" fmla="*/ 205 w 431"/>
                  <a:gd name="T39" fmla="*/ 59 h 334"/>
                  <a:gd name="T40" fmla="*/ 259 w 431"/>
                  <a:gd name="T41" fmla="*/ 37 h 334"/>
                  <a:gd name="T42" fmla="*/ 313 w 431"/>
                  <a:gd name="T43" fmla="*/ 21 h 334"/>
                  <a:gd name="T44" fmla="*/ 372 w 431"/>
                  <a:gd name="T45" fmla="*/ 11 h 334"/>
                  <a:gd name="T46" fmla="*/ 431 w 431"/>
                  <a:gd name="T47" fmla="*/ 11 h 334"/>
                  <a:gd name="T48" fmla="*/ 431 w 431"/>
                  <a:gd name="T49" fmla="*/ 0 h 33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31" h="334">
                    <a:moveTo>
                      <a:pt x="431" y="0"/>
                    </a:moveTo>
                    <a:lnTo>
                      <a:pt x="372" y="0"/>
                    </a:lnTo>
                    <a:lnTo>
                      <a:pt x="308" y="11"/>
                    </a:lnTo>
                    <a:lnTo>
                      <a:pt x="254" y="27"/>
                    </a:lnTo>
                    <a:lnTo>
                      <a:pt x="200" y="53"/>
                    </a:lnTo>
                    <a:lnTo>
                      <a:pt x="151" y="80"/>
                    </a:lnTo>
                    <a:lnTo>
                      <a:pt x="107" y="112"/>
                    </a:lnTo>
                    <a:lnTo>
                      <a:pt x="68" y="154"/>
                    </a:lnTo>
                    <a:lnTo>
                      <a:pt x="39" y="196"/>
                    </a:lnTo>
                    <a:lnTo>
                      <a:pt x="19" y="239"/>
                    </a:lnTo>
                    <a:lnTo>
                      <a:pt x="4" y="287"/>
                    </a:lnTo>
                    <a:lnTo>
                      <a:pt x="0" y="334"/>
                    </a:lnTo>
                    <a:lnTo>
                      <a:pt x="14" y="334"/>
                    </a:lnTo>
                    <a:lnTo>
                      <a:pt x="19" y="287"/>
                    </a:lnTo>
                    <a:lnTo>
                      <a:pt x="34" y="244"/>
                    </a:lnTo>
                    <a:lnTo>
                      <a:pt x="53" y="196"/>
                    </a:lnTo>
                    <a:lnTo>
                      <a:pt x="83" y="159"/>
                    </a:lnTo>
                    <a:lnTo>
                      <a:pt x="117" y="122"/>
                    </a:lnTo>
                    <a:lnTo>
                      <a:pt x="156" y="90"/>
                    </a:lnTo>
                    <a:lnTo>
                      <a:pt x="205" y="59"/>
                    </a:lnTo>
                    <a:lnTo>
                      <a:pt x="259" y="37"/>
                    </a:lnTo>
                    <a:lnTo>
                      <a:pt x="313" y="21"/>
                    </a:lnTo>
                    <a:lnTo>
                      <a:pt x="372" y="11"/>
                    </a:lnTo>
                    <a:lnTo>
                      <a:pt x="431" y="1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000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7" name="Freeform 736"/>
              <p:cNvSpPr>
                <a:spLocks/>
              </p:cNvSpPr>
              <p:nvPr/>
            </p:nvSpPr>
            <p:spPr bwMode="auto">
              <a:xfrm>
                <a:off x="5191" y="2233"/>
                <a:ext cx="417" cy="323"/>
              </a:xfrm>
              <a:custGeom>
                <a:avLst/>
                <a:gdLst>
                  <a:gd name="T0" fmla="*/ 417 w 417"/>
                  <a:gd name="T1" fmla="*/ 0 h 323"/>
                  <a:gd name="T2" fmla="*/ 358 w 417"/>
                  <a:gd name="T3" fmla="*/ 0 h 323"/>
                  <a:gd name="T4" fmla="*/ 299 w 417"/>
                  <a:gd name="T5" fmla="*/ 10 h 323"/>
                  <a:gd name="T6" fmla="*/ 245 w 417"/>
                  <a:gd name="T7" fmla="*/ 26 h 323"/>
                  <a:gd name="T8" fmla="*/ 191 w 417"/>
                  <a:gd name="T9" fmla="*/ 48 h 323"/>
                  <a:gd name="T10" fmla="*/ 142 w 417"/>
                  <a:gd name="T11" fmla="*/ 79 h 323"/>
                  <a:gd name="T12" fmla="*/ 103 w 417"/>
                  <a:gd name="T13" fmla="*/ 111 h 323"/>
                  <a:gd name="T14" fmla="*/ 69 w 417"/>
                  <a:gd name="T15" fmla="*/ 148 h 323"/>
                  <a:gd name="T16" fmla="*/ 39 w 417"/>
                  <a:gd name="T17" fmla="*/ 185 h 323"/>
                  <a:gd name="T18" fmla="*/ 20 w 417"/>
                  <a:gd name="T19" fmla="*/ 233 h 323"/>
                  <a:gd name="T20" fmla="*/ 5 w 417"/>
                  <a:gd name="T21" fmla="*/ 276 h 323"/>
                  <a:gd name="T22" fmla="*/ 0 w 417"/>
                  <a:gd name="T23" fmla="*/ 323 h 323"/>
                  <a:gd name="T24" fmla="*/ 15 w 417"/>
                  <a:gd name="T25" fmla="*/ 323 h 323"/>
                  <a:gd name="T26" fmla="*/ 20 w 417"/>
                  <a:gd name="T27" fmla="*/ 276 h 323"/>
                  <a:gd name="T28" fmla="*/ 35 w 417"/>
                  <a:gd name="T29" fmla="*/ 233 h 323"/>
                  <a:gd name="T30" fmla="*/ 54 w 417"/>
                  <a:gd name="T31" fmla="*/ 191 h 323"/>
                  <a:gd name="T32" fmla="*/ 79 w 417"/>
                  <a:gd name="T33" fmla="*/ 154 h 323"/>
                  <a:gd name="T34" fmla="*/ 113 w 417"/>
                  <a:gd name="T35" fmla="*/ 116 h 323"/>
                  <a:gd name="T36" fmla="*/ 152 w 417"/>
                  <a:gd name="T37" fmla="*/ 85 h 323"/>
                  <a:gd name="T38" fmla="*/ 201 w 417"/>
                  <a:gd name="T39" fmla="*/ 58 h 323"/>
                  <a:gd name="T40" fmla="*/ 250 w 417"/>
                  <a:gd name="T41" fmla="*/ 37 h 323"/>
                  <a:gd name="T42" fmla="*/ 304 w 417"/>
                  <a:gd name="T43" fmla="*/ 21 h 323"/>
                  <a:gd name="T44" fmla="*/ 358 w 417"/>
                  <a:gd name="T45" fmla="*/ 16 h 323"/>
                  <a:gd name="T46" fmla="*/ 417 w 417"/>
                  <a:gd name="T47" fmla="*/ 10 h 323"/>
                  <a:gd name="T48" fmla="*/ 417 w 417"/>
                  <a:gd name="T49" fmla="*/ 0 h 32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7" h="323">
                    <a:moveTo>
                      <a:pt x="417" y="0"/>
                    </a:moveTo>
                    <a:lnTo>
                      <a:pt x="358" y="0"/>
                    </a:lnTo>
                    <a:lnTo>
                      <a:pt x="299" y="10"/>
                    </a:lnTo>
                    <a:lnTo>
                      <a:pt x="245" y="26"/>
                    </a:lnTo>
                    <a:lnTo>
                      <a:pt x="191" y="48"/>
                    </a:lnTo>
                    <a:lnTo>
                      <a:pt x="142" y="79"/>
                    </a:lnTo>
                    <a:lnTo>
                      <a:pt x="103" y="111"/>
                    </a:lnTo>
                    <a:lnTo>
                      <a:pt x="69" y="148"/>
                    </a:lnTo>
                    <a:lnTo>
                      <a:pt x="39" y="185"/>
                    </a:lnTo>
                    <a:lnTo>
                      <a:pt x="20" y="233"/>
                    </a:lnTo>
                    <a:lnTo>
                      <a:pt x="5" y="276"/>
                    </a:lnTo>
                    <a:lnTo>
                      <a:pt x="0" y="323"/>
                    </a:lnTo>
                    <a:lnTo>
                      <a:pt x="15" y="323"/>
                    </a:lnTo>
                    <a:lnTo>
                      <a:pt x="20" y="276"/>
                    </a:lnTo>
                    <a:lnTo>
                      <a:pt x="35" y="233"/>
                    </a:lnTo>
                    <a:lnTo>
                      <a:pt x="54" y="191"/>
                    </a:lnTo>
                    <a:lnTo>
                      <a:pt x="79" y="154"/>
                    </a:lnTo>
                    <a:lnTo>
                      <a:pt x="113" y="116"/>
                    </a:lnTo>
                    <a:lnTo>
                      <a:pt x="152" y="85"/>
                    </a:lnTo>
                    <a:lnTo>
                      <a:pt x="201" y="58"/>
                    </a:lnTo>
                    <a:lnTo>
                      <a:pt x="250" y="37"/>
                    </a:lnTo>
                    <a:lnTo>
                      <a:pt x="304" y="21"/>
                    </a:lnTo>
                    <a:lnTo>
                      <a:pt x="358" y="16"/>
                    </a:lnTo>
                    <a:lnTo>
                      <a:pt x="417" y="1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000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8" name="Freeform 737"/>
              <p:cNvSpPr>
                <a:spLocks/>
              </p:cNvSpPr>
              <p:nvPr/>
            </p:nvSpPr>
            <p:spPr bwMode="auto">
              <a:xfrm>
                <a:off x="5206" y="2243"/>
                <a:ext cx="402" cy="313"/>
              </a:xfrm>
              <a:custGeom>
                <a:avLst/>
                <a:gdLst>
                  <a:gd name="T0" fmla="*/ 402 w 402"/>
                  <a:gd name="T1" fmla="*/ 0 h 313"/>
                  <a:gd name="T2" fmla="*/ 343 w 402"/>
                  <a:gd name="T3" fmla="*/ 6 h 313"/>
                  <a:gd name="T4" fmla="*/ 289 w 402"/>
                  <a:gd name="T5" fmla="*/ 11 h 313"/>
                  <a:gd name="T6" fmla="*/ 235 w 402"/>
                  <a:gd name="T7" fmla="*/ 27 h 313"/>
                  <a:gd name="T8" fmla="*/ 186 w 402"/>
                  <a:gd name="T9" fmla="*/ 48 h 313"/>
                  <a:gd name="T10" fmla="*/ 137 w 402"/>
                  <a:gd name="T11" fmla="*/ 75 h 313"/>
                  <a:gd name="T12" fmla="*/ 98 w 402"/>
                  <a:gd name="T13" fmla="*/ 106 h 313"/>
                  <a:gd name="T14" fmla="*/ 64 w 402"/>
                  <a:gd name="T15" fmla="*/ 144 h 313"/>
                  <a:gd name="T16" fmla="*/ 39 w 402"/>
                  <a:gd name="T17" fmla="*/ 181 h 313"/>
                  <a:gd name="T18" fmla="*/ 20 w 402"/>
                  <a:gd name="T19" fmla="*/ 223 h 313"/>
                  <a:gd name="T20" fmla="*/ 5 w 402"/>
                  <a:gd name="T21" fmla="*/ 266 h 313"/>
                  <a:gd name="T22" fmla="*/ 0 w 402"/>
                  <a:gd name="T23" fmla="*/ 313 h 313"/>
                  <a:gd name="T24" fmla="*/ 15 w 402"/>
                  <a:gd name="T25" fmla="*/ 313 h 313"/>
                  <a:gd name="T26" fmla="*/ 20 w 402"/>
                  <a:gd name="T27" fmla="*/ 266 h 313"/>
                  <a:gd name="T28" fmla="*/ 34 w 402"/>
                  <a:gd name="T29" fmla="*/ 218 h 313"/>
                  <a:gd name="T30" fmla="*/ 59 w 402"/>
                  <a:gd name="T31" fmla="*/ 175 h 313"/>
                  <a:gd name="T32" fmla="*/ 88 w 402"/>
                  <a:gd name="T33" fmla="*/ 133 h 313"/>
                  <a:gd name="T34" fmla="*/ 127 w 402"/>
                  <a:gd name="T35" fmla="*/ 101 h 313"/>
                  <a:gd name="T36" fmla="*/ 176 w 402"/>
                  <a:gd name="T37" fmla="*/ 69 h 313"/>
                  <a:gd name="T38" fmla="*/ 225 w 402"/>
                  <a:gd name="T39" fmla="*/ 43 h 313"/>
                  <a:gd name="T40" fmla="*/ 284 w 402"/>
                  <a:gd name="T41" fmla="*/ 27 h 313"/>
                  <a:gd name="T42" fmla="*/ 343 w 402"/>
                  <a:gd name="T43" fmla="*/ 16 h 313"/>
                  <a:gd name="T44" fmla="*/ 402 w 402"/>
                  <a:gd name="T45" fmla="*/ 11 h 313"/>
                  <a:gd name="T46" fmla="*/ 402 w 402"/>
                  <a:gd name="T47" fmla="*/ 0 h 31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02" h="313">
                    <a:moveTo>
                      <a:pt x="402" y="0"/>
                    </a:moveTo>
                    <a:lnTo>
                      <a:pt x="343" y="6"/>
                    </a:lnTo>
                    <a:lnTo>
                      <a:pt x="289" y="11"/>
                    </a:lnTo>
                    <a:lnTo>
                      <a:pt x="235" y="27"/>
                    </a:lnTo>
                    <a:lnTo>
                      <a:pt x="186" y="48"/>
                    </a:lnTo>
                    <a:lnTo>
                      <a:pt x="137" y="75"/>
                    </a:lnTo>
                    <a:lnTo>
                      <a:pt x="98" y="106"/>
                    </a:lnTo>
                    <a:lnTo>
                      <a:pt x="64" y="144"/>
                    </a:lnTo>
                    <a:lnTo>
                      <a:pt x="39" y="181"/>
                    </a:lnTo>
                    <a:lnTo>
                      <a:pt x="20" y="223"/>
                    </a:lnTo>
                    <a:lnTo>
                      <a:pt x="5" y="266"/>
                    </a:lnTo>
                    <a:lnTo>
                      <a:pt x="0" y="313"/>
                    </a:lnTo>
                    <a:lnTo>
                      <a:pt x="15" y="313"/>
                    </a:lnTo>
                    <a:lnTo>
                      <a:pt x="20" y="266"/>
                    </a:lnTo>
                    <a:lnTo>
                      <a:pt x="34" y="218"/>
                    </a:lnTo>
                    <a:lnTo>
                      <a:pt x="59" y="175"/>
                    </a:lnTo>
                    <a:lnTo>
                      <a:pt x="88" y="133"/>
                    </a:lnTo>
                    <a:lnTo>
                      <a:pt x="127" y="101"/>
                    </a:lnTo>
                    <a:lnTo>
                      <a:pt x="176" y="69"/>
                    </a:lnTo>
                    <a:lnTo>
                      <a:pt x="225" y="43"/>
                    </a:lnTo>
                    <a:lnTo>
                      <a:pt x="284" y="27"/>
                    </a:lnTo>
                    <a:lnTo>
                      <a:pt x="343" y="16"/>
                    </a:lnTo>
                    <a:lnTo>
                      <a:pt x="402" y="11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rgbClr val="00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9" name="Freeform 738"/>
              <p:cNvSpPr>
                <a:spLocks/>
              </p:cNvSpPr>
              <p:nvPr/>
            </p:nvSpPr>
            <p:spPr bwMode="auto">
              <a:xfrm>
                <a:off x="5221" y="2254"/>
                <a:ext cx="387" cy="302"/>
              </a:xfrm>
              <a:custGeom>
                <a:avLst/>
                <a:gdLst>
                  <a:gd name="T0" fmla="*/ 387 w 387"/>
                  <a:gd name="T1" fmla="*/ 0 h 302"/>
                  <a:gd name="T2" fmla="*/ 328 w 387"/>
                  <a:gd name="T3" fmla="*/ 5 h 302"/>
                  <a:gd name="T4" fmla="*/ 269 w 387"/>
                  <a:gd name="T5" fmla="*/ 16 h 302"/>
                  <a:gd name="T6" fmla="*/ 210 w 387"/>
                  <a:gd name="T7" fmla="*/ 32 h 302"/>
                  <a:gd name="T8" fmla="*/ 161 w 387"/>
                  <a:gd name="T9" fmla="*/ 58 h 302"/>
                  <a:gd name="T10" fmla="*/ 112 w 387"/>
                  <a:gd name="T11" fmla="*/ 90 h 302"/>
                  <a:gd name="T12" fmla="*/ 73 w 387"/>
                  <a:gd name="T13" fmla="*/ 122 h 302"/>
                  <a:gd name="T14" fmla="*/ 44 w 387"/>
                  <a:gd name="T15" fmla="*/ 164 h 302"/>
                  <a:gd name="T16" fmla="*/ 19 w 387"/>
                  <a:gd name="T17" fmla="*/ 207 h 302"/>
                  <a:gd name="T18" fmla="*/ 5 w 387"/>
                  <a:gd name="T19" fmla="*/ 255 h 302"/>
                  <a:gd name="T20" fmla="*/ 0 w 387"/>
                  <a:gd name="T21" fmla="*/ 302 h 302"/>
                  <a:gd name="T22" fmla="*/ 14 w 387"/>
                  <a:gd name="T23" fmla="*/ 302 h 302"/>
                  <a:gd name="T24" fmla="*/ 19 w 387"/>
                  <a:gd name="T25" fmla="*/ 255 h 302"/>
                  <a:gd name="T26" fmla="*/ 34 w 387"/>
                  <a:gd name="T27" fmla="*/ 212 h 302"/>
                  <a:gd name="T28" fmla="*/ 58 w 387"/>
                  <a:gd name="T29" fmla="*/ 170 h 302"/>
                  <a:gd name="T30" fmla="*/ 88 w 387"/>
                  <a:gd name="T31" fmla="*/ 133 h 302"/>
                  <a:gd name="T32" fmla="*/ 122 w 387"/>
                  <a:gd name="T33" fmla="*/ 95 h 302"/>
                  <a:gd name="T34" fmla="*/ 171 w 387"/>
                  <a:gd name="T35" fmla="*/ 69 h 302"/>
                  <a:gd name="T36" fmla="*/ 220 w 387"/>
                  <a:gd name="T37" fmla="*/ 42 h 302"/>
                  <a:gd name="T38" fmla="*/ 274 w 387"/>
                  <a:gd name="T39" fmla="*/ 27 h 302"/>
                  <a:gd name="T40" fmla="*/ 328 w 387"/>
                  <a:gd name="T41" fmla="*/ 16 h 302"/>
                  <a:gd name="T42" fmla="*/ 387 w 387"/>
                  <a:gd name="T43" fmla="*/ 11 h 302"/>
                  <a:gd name="T44" fmla="*/ 387 w 387"/>
                  <a:gd name="T45" fmla="*/ 0 h 30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7" h="302">
                    <a:moveTo>
                      <a:pt x="387" y="0"/>
                    </a:moveTo>
                    <a:lnTo>
                      <a:pt x="328" y="5"/>
                    </a:lnTo>
                    <a:lnTo>
                      <a:pt x="269" y="16"/>
                    </a:lnTo>
                    <a:lnTo>
                      <a:pt x="210" y="32"/>
                    </a:lnTo>
                    <a:lnTo>
                      <a:pt x="161" y="58"/>
                    </a:lnTo>
                    <a:lnTo>
                      <a:pt x="112" y="90"/>
                    </a:lnTo>
                    <a:lnTo>
                      <a:pt x="73" y="122"/>
                    </a:lnTo>
                    <a:lnTo>
                      <a:pt x="44" y="164"/>
                    </a:lnTo>
                    <a:lnTo>
                      <a:pt x="19" y="207"/>
                    </a:lnTo>
                    <a:lnTo>
                      <a:pt x="5" y="255"/>
                    </a:lnTo>
                    <a:lnTo>
                      <a:pt x="0" y="302"/>
                    </a:lnTo>
                    <a:lnTo>
                      <a:pt x="14" y="302"/>
                    </a:lnTo>
                    <a:lnTo>
                      <a:pt x="19" y="255"/>
                    </a:lnTo>
                    <a:lnTo>
                      <a:pt x="34" y="212"/>
                    </a:lnTo>
                    <a:lnTo>
                      <a:pt x="58" y="170"/>
                    </a:lnTo>
                    <a:lnTo>
                      <a:pt x="88" y="133"/>
                    </a:lnTo>
                    <a:lnTo>
                      <a:pt x="122" y="95"/>
                    </a:lnTo>
                    <a:lnTo>
                      <a:pt x="171" y="69"/>
                    </a:lnTo>
                    <a:lnTo>
                      <a:pt x="220" y="42"/>
                    </a:lnTo>
                    <a:lnTo>
                      <a:pt x="274" y="27"/>
                    </a:lnTo>
                    <a:lnTo>
                      <a:pt x="328" y="16"/>
                    </a:lnTo>
                    <a:lnTo>
                      <a:pt x="387" y="11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000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0" name="Freeform 739"/>
              <p:cNvSpPr>
                <a:spLocks/>
              </p:cNvSpPr>
              <p:nvPr/>
            </p:nvSpPr>
            <p:spPr bwMode="auto">
              <a:xfrm>
                <a:off x="5235" y="2265"/>
                <a:ext cx="373" cy="291"/>
              </a:xfrm>
              <a:custGeom>
                <a:avLst/>
                <a:gdLst>
                  <a:gd name="T0" fmla="*/ 373 w 373"/>
                  <a:gd name="T1" fmla="*/ 0 h 291"/>
                  <a:gd name="T2" fmla="*/ 314 w 373"/>
                  <a:gd name="T3" fmla="*/ 5 h 291"/>
                  <a:gd name="T4" fmla="*/ 260 w 373"/>
                  <a:gd name="T5" fmla="*/ 16 h 291"/>
                  <a:gd name="T6" fmla="*/ 206 w 373"/>
                  <a:gd name="T7" fmla="*/ 31 h 291"/>
                  <a:gd name="T8" fmla="*/ 157 w 373"/>
                  <a:gd name="T9" fmla="*/ 58 h 291"/>
                  <a:gd name="T10" fmla="*/ 108 w 373"/>
                  <a:gd name="T11" fmla="*/ 84 h 291"/>
                  <a:gd name="T12" fmla="*/ 74 w 373"/>
                  <a:gd name="T13" fmla="*/ 122 h 291"/>
                  <a:gd name="T14" fmla="*/ 44 w 373"/>
                  <a:gd name="T15" fmla="*/ 159 h 291"/>
                  <a:gd name="T16" fmla="*/ 20 w 373"/>
                  <a:gd name="T17" fmla="*/ 201 h 291"/>
                  <a:gd name="T18" fmla="*/ 5 w 373"/>
                  <a:gd name="T19" fmla="*/ 244 h 291"/>
                  <a:gd name="T20" fmla="*/ 0 w 373"/>
                  <a:gd name="T21" fmla="*/ 291 h 291"/>
                  <a:gd name="T22" fmla="*/ 15 w 373"/>
                  <a:gd name="T23" fmla="*/ 291 h 291"/>
                  <a:gd name="T24" fmla="*/ 20 w 373"/>
                  <a:gd name="T25" fmla="*/ 249 h 291"/>
                  <a:gd name="T26" fmla="*/ 35 w 373"/>
                  <a:gd name="T27" fmla="*/ 206 h 291"/>
                  <a:gd name="T28" fmla="*/ 54 w 373"/>
                  <a:gd name="T29" fmla="*/ 164 h 291"/>
                  <a:gd name="T30" fmla="*/ 84 w 373"/>
                  <a:gd name="T31" fmla="*/ 127 h 291"/>
                  <a:gd name="T32" fmla="*/ 123 w 373"/>
                  <a:gd name="T33" fmla="*/ 95 h 291"/>
                  <a:gd name="T34" fmla="*/ 162 w 373"/>
                  <a:gd name="T35" fmla="*/ 63 h 291"/>
                  <a:gd name="T36" fmla="*/ 211 w 373"/>
                  <a:gd name="T37" fmla="*/ 42 h 291"/>
                  <a:gd name="T38" fmla="*/ 265 w 373"/>
                  <a:gd name="T39" fmla="*/ 26 h 291"/>
                  <a:gd name="T40" fmla="*/ 319 w 373"/>
                  <a:gd name="T41" fmla="*/ 16 h 291"/>
                  <a:gd name="T42" fmla="*/ 373 w 373"/>
                  <a:gd name="T43" fmla="*/ 10 h 291"/>
                  <a:gd name="T44" fmla="*/ 373 w 373"/>
                  <a:gd name="T45" fmla="*/ 0 h 2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3" h="291">
                    <a:moveTo>
                      <a:pt x="373" y="0"/>
                    </a:moveTo>
                    <a:lnTo>
                      <a:pt x="314" y="5"/>
                    </a:lnTo>
                    <a:lnTo>
                      <a:pt x="260" y="16"/>
                    </a:lnTo>
                    <a:lnTo>
                      <a:pt x="206" y="31"/>
                    </a:lnTo>
                    <a:lnTo>
                      <a:pt x="157" y="58"/>
                    </a:lnTo>
                    <a:lnTo>
                      <a:pt x="108" y="84"/>
                    </a:lnTo>
                    <a:lnTo>
                      <a:pt x="74" y="122"/>
                    </a:lnTo>
                    <a:lnTo>
                      <a:pt x="44" y="159"/>
                    </a:lnTo>
                    <a:lnTo>
                      <a:pt x="20" y="201"/>
                    </a:lnTo>
                    <a:lnTo>
                      <a:pt x="5" y="244"/>
                    </a:lnTo>
                    <a:lnTo>
                      <a:pt x="0" y="291"/>
                    </a:lnTo>
                    <a:lnTo>
                      <a:pt x="15" y="291"/>
                    </a:lnTo>
                    <a:lnTo>
                      <a:pt x="20" y="249"/>
                    </a:lnTo>
                    <a:lnTo>
                      <a:pt x="35" y="206"/>
                    </a:lnTo>
                    <a:lnTo>
                      <a:pt x="54" y="164"/>
                    </a:lnTo>
                    <a:lnTo>
                      <a:pt x="84" y="127"/>
                    </a:lnTo>
                    <a:lnTo>
                      <a:pt x="123" y="95"/>
                    </a:lnTo>
                    <a:lnTo>
                      <a:pt x="162" y="63"/>
                    </a:lnTo>
                    <a:lnTo>
                      <a:pt x="211" y="42"/>
                    </a:lnTo>
                    <a:lnTo>
                      <a:pt x="265" y="26"/>
                    </a:lnTo>
                    <a:lnTo>
                      <a:pt x="319" y="16"/>
                    </a:lnTo>
                    <a:lnTo>
                      <a:pt x="373" y="10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000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1" name="Freeform 740"/>
              <p:cNvSpPr>
                <a:spLocks/>
              </p:cNvSpPr>
              <p:nvPr/>
            </p:nvSpPr>
            <p:spPr bwMode="auto">
              <a:xfrm>
                <a:off x="5250" y="2275"/>
                <a:ext cx="358" cy="281"/>
              </a:xfrm>
              <a:custGeom>
                <a:avLst/>
                <a:gdLst>
                  <a:gd name="T0" fmla="*/ 358 w 358"/>
                  <a:gd name="T1" fmla="*/ 0 h 281"/>
                  <a:gd name="T2" fmla="*/ 304 w 358"/>
                  <a:gd name="T3" fmla="*/ 6 h 281"/>
                  <a:gd name="T4" fmla="*/ 250 w 358"/>
                  <a:gd name="T5" fmla="*/ 16 h 281"/>
                  <a:gd name="T6" fmla="*/ 196 w 358"/>
                  <a:gd name="T7" fmla="*/ 32 h 281"/>
                  <a:gd name="T8" fmla="*/ 147 w 358"/>
                  <a:gd name="T9" fmla="*/ 53 h 281"/>
                  <a:gd name="T10" fmla="*/ 108 w 358"/>
                  <a:gd name="T11" fmla="*/ 85 h 281"/>
                  <a:gd name="T12" fmla="*/ 69 w 358"/>
                  <a:gd name="T13" fmla="*/ 117 h 281"/>
                  <a:gd name="T14" fmla="*/ 39 w 358"/>
                  <a:gd name="T15" fmla="*/ 154 h 281"/>
                  <a:gd name="T16" fmla="*/ 20 w 358"/>
                  <a:gd name="T17" fmla="*/ 196 h 281"/>
                  <a:gd name="T18" fmla="*/ 5 w 358"/>
                  <a:gd name="T19" fmla="*/ 239 h 281"/>
                  <a:gd name="T20" fmla="*/ 0 w 358"/>
                  <a:gd name="T21" fmla="*/ 281 h 281"/>
                  <a:gd name="T22" fmla="*/ 15 w 358"/>
                  <a:gd name="T23" fmla="*/ 281 h 281"/>
                  <a:gd name="T24" fmla="*/ 20 w 358"/>
                  <a:gd name="T25" fmla="*/ 239 h 281"/>
                  <a:gd name="T26" fmla="*/ 34 w 358"/>
                  <a:gd name="T27" fmla="*/ 196 h 281"/>
                  <a:gd name="T28" fmla="*/ 54 w 358"/>
                  <a:gd name="T29" fmla="*/ 159 h 281"/>
                  <a:gd name="T30" fmla="*/ 83 w 358"/>
                  <a:gd name="T31" fmla="*/ 122 h 281"/>
                  <a:gd name="T32" fmla="*/ 118 w 358"/>
                  <a:gd name="T33" fmla="*/ 90 h 281"/>
                  <a:gd name="T34" fmla="*/ 157 w 358"/>
                  <a:gd name="T35" fmla="*/ 64 h 281"/>
                  <a:gd name="T36" fmla="*/ 201 w 358"/>
                  <a:gd name="T37" fmla="*/ 43 h 281"/>
                  <a:gd name="T38" fmla="*/ 255 w 358"/>
                  <a:gd name="T39" fmla="*/ 27 h 281"/>
                  <a:gd name="T40" fmla="*/ 304 w 358"/>
                  <a:gd name="T41" fmla="*/ 16 h 281"/>
                  <a:gd name="T42" fmla="*/ 358 w 358"/>
                  <a:gd name="T43" fmla="*/ 16 h 281"/>
                  <a:gd name="T44" fmla="*/ 358 w 358"/>
                  <a:gd name="T45" fmla="*/ 0 h 2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8" h="281">
                    <a:moveTo>
                      <a:pt x="358" y="0"/>
                    </a:moveTo>
                    <a:lnTo>
                      <a:pt x="304" y="6"/>
                    </a:lnTo>
                    <a:lnTo>
                      <a:pt x="250" y="16"/>
                    </a:lnTo>
                    <a:lnTo>
                      <a:pt x="196" y="32"/>
                    </a:lnTo>
                    <a:lnTo>
                      <a:pt x="147" y="53"/>
                    </a:lnTo>
                    <a:lnTo>
                      <a:pt x="108" y="85"/>
                    </a:lnTo>
                    <a:lnTo>
                      <a:pt x="69" y="117"/>
                    </a:lnTo>
                    <a:lnTo>
                      <a:pt x="39" y="154"/>
                    </a:lnTo>
                    <a:lnTo>
                      <a:pt x="20" y="196"/>
                    </a:lnTo>
                    <a:lnTo>
                      <a:pt x="5" y="239"/>
                    </a:lnTo>
                    <a:lnTo>
                      <a:pt x="0" y="281"/>
                    </a:lnTo>
                    <a:lnTo>
                      <a:pt x="15" y="281"/>
                    </a:lnTo>
                    <a:lnTo>
                      <a:pt x="20" y="239"/>
                    </a:lnTo>
                    <a:lnTo>
                      <a:pt x="34" y="196"/>
                    </a:lnTo>
                    <a:lnTo>
                      <a:pt x="54" y="159"/>
                    </a:lnTo>
                    <a:lnTo>
                      <a:pt x="83" y="122"/>
                    </a:lnTo>
                    <a:lnTo>
                      <a:pt x="118" y="90"/>
                    </a:lnTo>
                    <a:lnTo>
                      <a:pt x="157" y="64"/>
                    </a:lnTo>
                    <a:lnTo>
                      <a:pt x="201" y="43"/>
                    </a:lnTo>
                    <a:lnTo>
                      <a:pt x="255" y="27"/>
                    </a:lnTo>
                    <a:lnTo>
                      <a:pt x="304" y="16"/>
                    </a:lnTo>
                    <a:lnTo>
                      <a:pt x="358" y="16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0000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2" name="Freeform 741"/>
              <p:cNvSpPr>
                <a:spLocks/>
              </p:cNvSpPr>
              <p:nvPr/>
            </p:nvSpPr>
            <p:spPr bwMode="auto">
              <a:xfrm>
                <a:off x="5265" y="2291"/>
                <a:ext cx="343" cy="265"/>
              </a:xfrm>
              <a:custGeom>
                <a:avLst/>
                <a:gdLst>
                  <a:gd name="T0" fmla="*/ 343 w 343"/>
                  <a:gd name="T1" fmla="*/ 0 h 265"/>
                  <a:gd name="T2" fmla="*/ 289 w 343"/>
                  <a:gd name="T3" fmla="*/ 0 h 265"/>
                  <a:gd name="T4" fmla="*/ 240 w 343"/>
                  <a:gd name="T5" fmla="*/ 11 h 265"/>
                  <a:gd name="T6" fmla="*/ 186 w 343"/>
                  <a:gd name="T7" fmla="*/ 27 h 265"/>
                  <a:gd name="T8" fmla="*/ 142 w 343"/>
                  <a:gd name="T9" fmla="*/ 48 h 265"/>
                  <a:gd name="T10" fmla="*/ 103 w 343"/>
                  <a:gd name="T11" fmla="*/ 74 h 265"/>
                  <a:gd name="T12" fmla="*/ 68 w 343"/>
                  <a:gd name="T13" fmla="*/ 106 h 265"/>
                  <a:gd name="T14" fmla="*/ 39 w 343"/>
                  <a:gd name="T15" fmla="*/ 143 h 265"/>
                  <a:gd name="T16" fmla="*/ 19 w 343"/>
                  <a:gd name="T17" fmla="*/ 180 h 265"/>
                  <a:gd name="T18" fmla="*/ 5 w 343"/>
                  <a:gd name="T19" fmla="*/ 223 h 265"/>
                  <a:gd name="T20" fmla="*/ 0 w 343"/>
                  <a:gd name="T21" fmla="*/ 265 h 265"/>
                  <a:gd name="T22" fmla="*/ 14 w 343"/>
                  <a:gd name="T23" fmla="*/ 265 h 265"/>
                  <a:gd name="T24" fmla="*/ 19 w 343"/>
                  <a:gd name="T25" fmla="*/ 223 h 265"/>
                  <a:gd name="T26" fmla="*/ 34 w 343"/>
                  <a:gd name="T27" fmla="*/ 186 h 265"/>
                  <a:gd name="T28" fmla="*/ 54 w 343"/>
                  <a:gd name="T29" fmla="*/ 149 h 265"/>
                  <a:gd name="T30" fmla="*/ 78 w 343"/>
                  <a:gd name="T31" fmla="*/ 117 h 265"/>
                  <a:gd name="T32" fmla="*/ 112 w 343"/>
                  <a:gd name="T33" fmla="*/ 85 h 265"/>
                  <a:gd name="T34" fmla="*/ 152 w 343"/>
                  <a:gd name="T35" fmla="*/ 58 h 265"/>
                  <a:gd name="T36" fmla="*/ 196 w 343"/>
                  <a:gd name="T37" fmla="*/ 37 h 265"/>
                  <a:gd name="T38" fmla="*/ 240 w 343"/>
                  <a:gd name="T39" fmla="*/ 21 h 265"/>
                  <a:gd name="T40" fmla="*/ 294 w 343"/>
                  <a:gd name="T41" fmla="*/ 11 h 265"/>
                  <a:gd name="T42" fmla="*/ 343 w 343"/>
                  <a:gd name="T43" fmla="*/ 11 h 265"/>
                  <a:gd name="T44" fmla="*/ 343 w 343"/>
                  <a:gd name="T45" fmla="*/ 0 h 26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43" h="265">
                    <a:moveTo>
                      <a:pt x="343" y="0"/>
                    </a:moveTo>
                    <a:lnTo>
                      <a:pt x="289" y="0"/>
                    </a:lnTo>
                    <a:lnTo>
                      <a:pt x="240" y="11"/>
                    </a:lnTo>
                    <a:lnTo>
                      <a:pt x="186" y="27"/>
                    </a:lnTo>
                    <a:lnTo>
                      <a:pt x="142" y="48"/>
                    </a:lnTo>
                    <a:lnTo>
                      <a:pt x="103" y="74"/>
                    </a:lnTo>
                    <a:lnTo>
                      <a:pt x="68" y="106"/>
                    </a:lnTo>
                    <a:lnTo>
                      <a:pt x="39" y="143"/>
                    </a:lnTo>
                    <a:lnTo>
                      <a:pt x="19" y="180"/>
                    </a:lnTo>
                    <a:lnTo>
                      <a:pt x="5" y="223"/>
                    </a:lnTo>
                    <a:lnTo>
                      <a:pt x="0" y="265"/>
                    </a:lnTo>
                    <a:lnTo>
                      <a:pt x="14" y="265"/>
                    </a:lnTo>
                    <a:lnTo>
                      <a:pt x="19" y="223"/>
                    </a:lnTo>
                    <a:lnTo>
                      <a:pt x="34" y="186"/>
                    </a:lnTo>
                    <a:lnTo>
                      <a:pt x="54" y="149"/>
                    </a:lnTo>
                    <a:lnTo>
                      <a:pt x="78" y="117"/>
                    </a:lnTo>
                    <a:lnTo>
                      <a:pt x="112" y="85"/>
                    </a:lnTo>
                    <a:lnTo>
                      <a:pt x="152" y="58"/>
                    </a:lnTo>
                    <a:lnTo>
                      <a:pt x="196" y="37"/>
                    </a:lnTo>
                    <a:lnTo>
                      <a:pt x="240" y="21"/>
                    </a:lnTo>
                    <a:lnTo>
                      <a:pt x="294" y="11"/>
                    </a:lnTo>
                    <a:lnTo>
                      <a:pt x="343" y="11"/>
                    </a:lnTo>
                    <a:lnTo>
                      <a:pt x="343" y="0"/>
                    </a:lnTo>
                    <a:close/>
                  </a:path>
                </a:pathLst>
              </a:custGeom>
              <a:solidFill>
                <a:srgbClr val="000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3" name="Freeform 742"/>
              <p:cNvSpPr>
                <a:spLocks/>
              </p:cNvSpPr>
              <p:nvPr/>
            </p:nvSpPr>
            <p:spPr bwMode="auto">
              <a:xfrm>
                <a:off x="5279" y="2302"/>
                <a:ext cx="329" cy="254"/>
              </a:xfrm>
              <a:custGeom>
                <a:avLst/>
                <a:gdLst>
                  <a:gd name="T0" fmla="*/ 329 w 329"/>
                  <a:gd name="T1" fmla="*/ 0 h 254"/>
                  <a:gd name="T2" fmla="*/ 280 w 329"/>
                  <a:gd name="T3" fmla="*/ 0 h 254"/>
                  <a:gd name="T4" fmla="*/ 226 w 329"/>
                  <a:gd name="T5" fmla="*/ 10 h 254"/>
                  <a:gd name="T6" fmla="*/ 182 w 329"/>
                  <a:gd name="T7" fmla="*/ 26 h 254"/>
                  <a:gd name="T8" fmla="*/ 138 w 329"/>
                  <a:gd name="T9" fmla="*/ 47 h 254"/>
                  <a:gd name="T10" fmla="*/ 98 w 329"/>
                  <a:gd name="T11" fmla="*/ 74 h 254"/>
                  <a:gd name="T12" fmla="*/ 64 w 329"/>
                  <a:gd name="T13" fmla="*/ 106 h 254"/>
                  <a:gd name="T14" fmla="*/ 40 w 329"/>
                  <a:gd name="T15" fmla="*/ 138 h 254"/>
                  <a:gd name="T16" fmla="*/ 20 w 329"/>
                  <a:gd name="T17" fmla="*/ 175 h 254"/>
                  <a:gd name="T18" fmla="*/ 5 w 329"/>
                  <a:gd name="T19" fmla="*/ 212 h 254"/>
                  <a:gd name="T20" fmla="*/ 0 w 329"/>
                  <a:gd name="T21" fmla="*/ 254 h 254"/>
                  <a:gd name="T22" fmla="*/ 15 w 329"/>
                  <a:gd name="T23" fmla="*/ 254 h 254"/>
                  <a:gd name="T24" fmla="*/ 20 w 329"/>
                  <a:gd name="T25" fmla="*/ 212 h 254"/>
                  <a:gd name="T26" fmla="*/ 35 w 329"/>
                  <a:gd name="T27" fmla="*/ 169 h 254"/>
                  <a:gd name="T28" fmla="*/ 59 w 329"/>
                  <a:gd name="T29" fmla="*/ 132 h 254"/>
                  <a:gd name="T30" fmla="*/ 89 w 329"/>
                  <a:gd name="T31" fmla="*/ 95 h 254"/>
                  <a:gd name="T32" fmla="*/ 128 w 329"/>
                  <a:gd name="T33" fmla="*/ 69 h 254"/>
                  <a:gd name="T34" fmla="*/ 172 w 329"/>
                  <a:gd name="T35" fmla="*/ 42 h 254"/>
                  <a:gd name="T36" fmla="*/ 221 w 329"/>
                  <a:gd name="T37" fmla="*/ 26 h 254"/>
                  <a:gd name="T38" fmla="*/ 275 w 329"/>
                  <a:gd name="T39" fmla="*/ 16 h 254"/>
                  <a:gd name="T40" fmla="*/ 329 w 329"/>
                  <a:gd name="T41" fmla="*/ 10 h 254"/>
                  <a:gd name="T42" fmla="*/ 329 w 329"/>
                  <a:gd name="T43" fmla="*/ 0 h 25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9" h="254">
                    <a:moveTo>
                      <a:pt x="329" y="0"/>
                    </a:moveTo>
                    <a:lnTo>
                      <a:pt x="280" y="0"/>
                    </a:lnTo>
                    <a:lnTo>
                      <a:pt x="226" y="10"/>
                    </a:lnTo>
                    <a:lnTo>
                      <a:pt x="182" y="26"/>
                    </a:lnTo>
                    <a:lnTo>
                      <a:pt x="138" y="47"/>
                    </a:lnTo>
                    <a:lnTo>
                      <a:pt x="98" y="74"/>
                    </a:lnTo>
                    <a:lnTo>
                      <a:pt x="64" y="106"/>
                    </a:lnTo>
                    <a:lnTo>
                      <a:pt x="40" y="138"/>
                    </a:lnTo>
                    <a:lnTo>
                      <a:pt x="20" y="175"/>
                    </a:lnTo>
                    <a:lnTo>
                      <a:pt x="5" y="212"/>
                    </a:lnTo>
                    <a:lnTo>
                      <a:pt x="0" y="254"/>
                    </a:lnTo>
                    <a:lnTo>
                      <a:pt x="15" y="254"/>
                    </a:lnTo>
                    <a:lnTo>
                      <a:pt x="20" y="212"/>
                    </a:lnTo>
                    <a:lnTo>
                      <a:pt x="35" y="169"/>
                    </a:lnTo>
                    <a:lnTo>
                      <a:pt x="59" y="132"/>
                    </a:lnTo>
                    <a:lnTo>
                      <a:pt x="89" y="95"/>
                    </a:lnTo>
                    <a:lnTo>
                      <a:pt x="128" y="69"/>
                    </a:lnTo>
                    <a:lnTo>
                      <a:pt x="172" y="42"/>
                    </a:lnTo>
                    <a:lnTo>
                      <a:pt x="221" y="26"/>
                    </a:lnTo>
                    <a:lnTo>
                      <a:pt x="275" y="16"/>
                    </a:lnTo>
                    <a:lnTo>
                      <a:pt x="329" y="1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rgbClr val="0000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4" name="Freeform 743"/>
              <p:cNvSpPr>
                <a:spLocks/>
              </p:cNvSpPr>
              <p:nvPr/>
            </p:nvSpPr>
            <p:spPr bwMode="auto">
              <a:xfrm>
                <a:off x="5294" y="2312"/>
                <a:ext cx="314" cy="244"/>
              </a:xfrm>
              <a:custGeom>
                <a:avLst/>
                <a:gdLst>
                  <a:gd name="T0" fmla="*/ 314 w 314"/>
                  <a:gd name="T1" fmla="*/ 0 h 244"/>
                  <a:gd name="T2" fmla="*/ 260 w 314"/>
                  <a:gd name="T3" fmla="*/ 6 h 244"/>
                  <a:gd name="T4" fmla="*/ 206 w 314"/>
                  <a:gd name="T5" fmla="*/ 16 h 244"/>
                  <a:gd name="T6" fmla="*/ 157 w 314"/>
                  <a:gd name="T7" fmla="*/ 32 h 244"/>
                  <a:gd name="T8" fmla="*/ 113 w 314"/>
                  <a:gd name="T9" fmla="*/ 59 h 244"/>
                  <a:gd name="T10" fmla="*/ 74 w 314"/>
                  <a:gd name="T11" fmla="*/ 85 h 244"/>
                  <a:gd name="T12" fmla="*/ 44 w 314"/>
                  <a:gd name="T13" fmla="*/ 122 h 244"/>
                  <a:gd name="T14" fmla="*/ 20 w 314"/>
                  <a:gd name="T15" fmla="*/ 159 h 244"/>
                  <a:gd name="T16" fmla="*/ 5 w 314"/>
                  <a:gd name="T17" fmla="*/ 202 h 244"/>
                  <a:gd name="T18" fmla="*/ 0 w 314"/>
                  <a:gd name="T19" fmla="*/ 244 h 244"/>
                  <a:gd name="T20" fmla="*/ 15 w 314"/>
                  <a:gd name="T21" fmla="*/ 244 h 244"/>
                  <a:gd name="T22" fmla="*/ 20 w 314"/>
                  <a:gd name="T23" fmla="*/ 202 h 244"/>
                  <a:gd name="T24" fmla="*/ 34 w 314"/>
                  <a:gd name="T25" fmla="*/ 165 h 244"/>
                  <a:gd name="T26" fmla="*/ 59 w 314"/>
                  <a:gd name="T27" fmla="*/ 128 h 244"/>
                  <a:gd name="T28" fmla="*/ 88 w 314"/>
                  <a:gd name="T29" fmla="*/ 96 h 244"/>
                  <a:gd name="T30" fmla="*/ 123 w 314"/>
                  <a:gd name="T31" fmla="*/ 64 h 244"/>
                  <a:gd name="T32" fmla="*/ 167 w 314"/>
                  <a:gd name="T33" fmla="*/ 43 h 244"/>
                  <a:gd name="T34" fmla="*/ 211 w 314"/>
                  <a:gd name="T35" fmla="*/ 27 h 244"/>
                  <a:gd name="T36" fmla="*/ 265 w 314"/>
                  <a:gd name="T37" fmla="*/ 16 h 244"/>
                  <a:gd name="T38" fmla="*/ 314 w 314"/>
                  <a:gd name="T39" fmla="*/ 11 h 244"/>
                  <a:gd name="T40" fmla="*/ 314 w 314"/>
                  <a:gd name="T41" fmla="*/ 0 h 2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4" h="244">
                    <a:moveTo>
                      <a:pt x="314" y="0"/>
                    </a:moveTo>
                    <a:lnTo>
                      <a:pt x="260" y="6"/>
                    </a:lnTo>
                    <a:lnTo>
                      <a:pt x="206" y="16"/>
                    </a:lnTo>
                    <a:lnTo>
                      <a:pt x="157" y="32"/>
                    </a:lnTo>
                    <a:lnTo>
                      <a:pt x="113" y="59"/>
                    </a:lnTo>
                    <a:lnTo>
                      <a:pt x="74" y="85"/>
                    </a:lnTo>
                    <a:lnTo>
                      <a:pt x="44" y="122"/>
                    </a:lnTo>
                    <a:lnTo>
                      <a:pt x="20" y="159"/>
                    </a:lnTo>
                    <a:lnTo>
                      <a:pt x="5" y="202"/>
                    </a:lnTo>
                    <a:lnTo>
                      <a:pt x="0" y="244"/>
                    </a:lnTo>
                    <a:lnTo>
                      <a:pt x="15" y="244"/>
                    </a:lnTo>
                    <a:lnTo>
                      <a:pt x="20" y="202"/>
                    </a:lnTo>
                    <a:lnTo>
                      <a:pt x="34" y="165"/>
                    </a:lnTo>
                    <a:lnTo>
                      <a:pt x="59" y="128"/>
                    </a:lnTo>
                    <a:lnTo>
                      <a:pt x="88" y="96"/>
                    </a:lnTo>
                    <a:lnTo>
                      <a:pt x="123" y="64"/>
                    </a:lnTo>
                    <a:lnTo>
                      <a:pt x="167" y="43"/>
                    </a:lnTo>
                    <a:lnTo>
                      <a:pt x="211" y="27"/>
                    </a:lnTo>
                    <a:lnTo>
                      <a:pt x="265" y="16"/>
                    </a:lnTo>
                    <a:lnTo>
                      <a:pt x="314" y="1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0000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5" name="Freeform 744"/>
              <p:cNvSpPr>
                <a:spLocks/>
              </p:cNvSpPr>
              <p:nvPr/>
            </p:nvSpPr>
            <p:spPr bwMode="auto">
              <a:xfrm>
                <a:off x="5309" y="2323"/>
                <a:ext cx="299" cy="233"/>
              </a:xfrm>
              <a:custGeom>
                <a:avLst/>
                <a:gdLst>
                  <a:gd name="T0" fmla="*/ 299 w 299"/>
                  <a:gd name="T1" fmla="*/ 0 h 233"/>
                  <a:gd name="T2" fmla="*/ 250 w 299"/>
                  <a:gd name="T3" fmla="*/ 5 h 233"/>
                  <a:gd name="T4" fmla="*/ 196 w 299"/>
                  <a:gd name="T5" fmla="*/ 16 h 233"/>
                  <a:gd name="T6" fmla="*/ 152 w 299"/>
                  <a:gd name="T7" fmla="*/ 32 h 233"/>
                  <a:gd name="T8" fmla="*/ 108 w 299"/>
                  <a:gd name="T9" fmla="*/ 53 h 233"/>
                  <a:gd name="T10" fmla="*/ 73 w 299"/>
                  <a:gd name="T11" fmla="*/ 85 h 233"/>
                  <a:gd name="T12" fmla="*/ 44 w 299"/>
                  <a:gd name="T13" fmla="*/ 117 h 233"/>
                  <a:gd name="T14" fmla="*/ 19 w 299"/>
                  <a:gd name="T15" fmla="*/ 154 h 233"/>
                  <a:gd name="T16" fmla="*/ 5 w 299"/>
                  <a:gd name="T17" fmla="*/ 191 h 233"/>
                  <a:gd name="T18" fmla="*/ 0 w 299"/>
                  <a:gd name="T19" fmla="*/ 233 h 233"/>
                  <a:gd name="T20" fmla="*/ 15 w 299"/>
                  <a:gd name="T21" fmla="*/ 233 h 233"/>
                  <a:gd name="T22" fmla="*/ 19 w 299"/>
                  <a:gd name="T23" fmla="*/ 196 h 233"/>
                  <a:gd name="T24" fmla="*/ 34 w 299"/>
                  <a:gd name="T25" fmla="*/ 159 h 233"/>
                  <a:gd name="T26" fmla="*/ 54 w 299"/>
                  <a:gd name="T27" fmla="*/ 122 h 233"/>
                  <a:gd name="T28" fmla="*/ 83 w 299"/>
                  <a:gd name="T29" fmla="*/ 90 h 233"/>
                  <a:gd name="T30" fmla="*/ 117 w 299"/>
                  <a:gd name="T31" fmla="*/ 64 h 233"/>
                  <a:gd name="T32" fmla="*/ 157 w 299"/>
                  <a:gd name="T33" fmla="*/ 42 h 233"/>
                  <a:gd name="T34" fmla="*/ 201 w 299"/>
                  <a:gd name="T35" fmla="*/ 26 h 233"/>
                  <a:gd name="T36" fmla="*/ 250 w 299"/>
                  <a:gd name="T37" fmla="*/ 16 h 233"/>
                  <a:gd name="T38" fmla="*/ 299 w 299"/>
                  <a:gd name="T39" fmla="*/ 11 h 233"/>
                  <a:gd name="T40" fmla="*/ 299 w 299"/>
                  <a:gd name="T41" fmla="*/ 0 h 2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9" h="233">
                    <a:moveTo>
                      <a:pt x="299" y="0"/>
                    </a:moveTo>
                    <a:lnTo>
                      <a:pt x="250" y="5"/>
                    </a:lnTo>
                    <a:lnTo>
                      <a:pt x="196" y="16"/>
                    </a:lnTo>
                    <a:lnTo>
                      <a:pt x="152" y="32"/>
                    </a:lnTo>
                    <a:lnTo>
                      <a:pt x="108" y="53"/>
                    </a:lnTo>
                    <a:lnTo>
                      <a:pt x="73" y="85"/>
                    </a:lnTo>
                    <a:lnTo>
                      <a:pt x="44" y="117"/>
                    </a:lnTo>
                    <a:lnTo>
                      <a:pt x="19" y="154"/>
                    </a:lnTo>
                    <a:lnTo>
                      <a:pt x="5" y="191"/>
                    </a:lnTo>
                    <a:lnTo>
                      <a:pt x="0" y="233"/>
                    </a:lnTo>
                    <a:lnTo>
                      <a:pt x="15" y="233"/>
                    </a:lnTo>
                    <a:lnTo>
                      <a:pt x="19" y="196"/>
                    </a:lnTo>
                    <a:lnTo>
                      <a:pt x="34" y="159"/>
                    </a:lnTo>
                    <a:lnTo>
                      <a:pt x="54" y="122"/>
                    </a:lnTo>
                    <a:lnTo>
                      <a:pt x="83" y="90"/>
                    </a:lnTo>
                    <a:lnTo>
                      <a:pt x="117" y="64"/>
                    </a:lnTo>
                    <a:lnTo>
                      <a:pt x="157" y="42"/>
                    </a:lnTo>
                    <a:lnTo>
                      <a:pt x="201" y="26"/>
                    </a:lnTo>
                    <a:lnTo>
                      <a:pt x="250" y="16"/>
                    </a:lnTo>
                    <a:lnTo>
                      <a:pt x="299" y="11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0000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6" name="Freeform 745"/>
              <p:cNvSpPr>
                <a:spLocks/>
              </p:cNvSpPr>
              <p:nvPr/>
            </p:nvSpPr>
            <p:spPr bwMode="auto">
              <a:xfrm>
                <a:off x="5324" y="2334"/>
                <a:ext cx="284" cy="222"/>
              </a:xfrm>
              <a:custGeom>
                <a:avLst/>
                <a:gdLst>
                  <a:gd name="T0" fmla="*/ 284 w 284"/>
                  <a:gd name="T1" fmla="*/ 0 h 222"/>
                  <a:gd name="T2" fmla="*/ 235 w 284"/>
                  <a:gd name="T3" fmla="*/ 5 h 222"/>
                  <a:gd name="T4" fmla="*/ 186 w 284"/>
                  <a:gd name="T5" fmla="*/ 15 h 222"/>
                  <a:gd name="T6" fmla="*/ 142 w 284"/>
                  <a:gd name="T7" fmla="*/ 31 h 222"/>
                  <a:gd name="T8" fmla="*/ 102 w 284"/>
                  <a:gd name="T9" fmla="*/ 53 h 222"/>
                  <a:gd name="T10" fmla="*/ 68 w 284"/>
                  <a:gd name="T11" fmla="*/ 79 h 222"/>
                  <a:gd name="T12" fmla="*/ 39 w 284"/>
                  <a:gd name="T13" fmla="*/ 111 h 222"/>
                  <a:gd name="T14" fmla="*/ 19 w 284"/>
                  <a:gd name="T15" fmla="*/ 148 h 222"/>
                  <a:gd name="T16" fmla="*/ 4 w 284"/>
                  <a:gd name="T17" fmla="*/ 185 h 222"/>
                  <a:gd name="T18" fmla="*/ 0 w 284"/>
                  <a:gd name="T19" fmla="*/ 222 h 222"/>
                  <a:gd name="T20" fmla="*/ 19 w 284"/>
                  <a:gd name="T21" fmla="*/ 222 h 222"/>
                  <a:gd name="T22" fmla="*/ 19 w 284"/>
                  <a:gd name="T23" fmla="*/ 185 h 222"/>
                  <a:gd name="T24" fmla="*/ 34 w 284"/>
                  <a:gd name="T25" fmla="*/ 148 h 222"/>
                  <a:gd name="T26" fmla="*/ 53 w 284"/>
                  <a:gd name="T27" fmla="*/ 116 h 222"/>
                  <a:gd name="T28" fmla="*/ 78 w 284"/>
                  <a:gd name="T29" fmla="*/ 90 h 222"/>
                  <a:gd name="T30" fmla="*/ 112 w 284"/>
                  <a:gd name="T31" fmla="*/ 63 h 222"/>
                  <a:gd name="T32" fmla="*/ 151 w 284"/>
                  <a:gd name="T33" fmla="*/ 42 h 222"/>
                  <a:gd name="T34" fmla="*/ 191 w 284"/>
                  <a:gd name="T35" fmla="*/ 26 h 222"/>
                  <a:gd name="T36" fmla="*/ 240 w 284"/>
                  <a:gd name="T37" fmla="*/ 15 h 222"/>
                  <a:gd name="T38" fmla="*/ 284 w 284"/>
                  <a:gd name="T39" fmla="*/ 15 h 222"/>
                  <a:gd name="T40" fmla="*/ 284 w 284"/>
                  <a:gd name="T41" fmla="*/ 0 h 2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4" h="222">
                    <a:moveTo>
                      <a:pt x="284" y="0"/>
                    </a:moveTo>
                    <a:lnTo>
                      <a:pt x="235" y="5"/>
                    </a:lnTo>
                    <a:lnTo>
                      <a:pt x="186" y="15"/>
                    </a:lnTo>
                    <a:lnTo>
                      <a:pt x="142" y="31"/>
                    </a:lnTo>
                    <a:lnTo>
                      <a:pt x="102" y="53"/>
                    </a:lnTo>
                    <a:lnTo>
                      <a:pt x="68" y="79"/>
                    </a:lnTo>
                    <a:lnTo>
                      <a:pt x="39" y="111"/>
                    </a:lnTo>
                    <a:lnTo>
                      <a:pt x="19" y="148"/>
                    </a:lnTo>
                    <a:lnTo>
                      <a:pt x="4" y="185"/>
                    </a:lnTo>
                    <a:lnTo>
                      <a:pt x="0" y="222"/>
                    </a:lnTo>
                    <a:lnTo>
                      <a:pt x="19" y="222"/>
                    </a:lnTo>
                    <a:lnTo>
                      <a:pt x="19" y="185"/>
                    </a:lnTo>
                    <a:lnTo>
                      <a:pt x="34" y="148"/>
                    </a:lnTo>
                    <a:lnTo>
                      <a:pt x="53" y="116"/>
                    </a:lnTo>
                    <a:lnTo>
                      <a:pt x="78" y="90"/>
                    </a:lnTo>
                    <a:lnTo>
                      <a:pt x="112" y="63"/>
                    </a:lnTo>
                    <a:lnTo>
                      <a:pt x="151" y="42"/>
                    </a:lnTo>
                    <a:lnTo>
                      <a:pt x="191" y="26"/>
                    </a:lnTo>
                    <a:lnTo>
                      <a:pt x="240" y="15"/>
                    </a:lnTo>
                    <a:lnTo>
                      <a:pt x="284" y="15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00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7" name="Freeform 746"/>
              <p:cNvSpPr>
                <a:spLocks/>
              </p:cNvSpPr>
              <p:nvPr/>
            </p:nvSpPr>
            <p:spPr bwMode="auto">
              <a:xfrm>
                <a:off x="5343" y="2349"/>
                <a:ext cx="265" cy="207"/>
              </a:xfrm>
              <a:custGeom>
                <a:avLst/>
                <a:gdLst>
                  <a:gd name="T0" fmla="*/ 265 w 265"/>
                  <a:gd name="T1" fmla="*/ 0 h 207"/>
                  <a:gd name="T2" fmla="*/ 221 w 265"/>
                  <a:gd name="T3" fmla="*/ 0 h 207"/>
                  <a:gd name="T4" fmla="*/ 172 w 265"/>
                  <a:gd name="T5" fmla="*/ 11 h 207"/>
                  <a:gd name="T6" fmla="*/ 132 w 265"/>
                  <a:gd name="T7" fmla="*/ 27 h 207"/>
                  <a:gd name="T8" fmla="*/ 93 w 265"/>
                  <a:gd name="T9" fmla="*/ 48 h 207"/>
                  <a:gd name="T10" fmla="*/ 59 w 265"/>
                  <a:gd name="T11" fmla="*/ 75 h 207"/>
                  <a:gd name="T12" fmla="*/ 34 w 265"/>
                  <a:gd name="T13" fmla="*/ 101 h 207"/>
                  <a:gd name="T14" fmla="*/ 15 w 265"/>
                  <a:gd name="T15" fmla="*/ 133 h 207"/>
                  <a:gd name="T16" fmla="*/ 0 w 265"/>
                  <a:gd name="T17" fmla="*/ 170 h 207"/>
                  <a:gd name="T18" fmla="*/ 0 w 265"/>
                  <a:gd name="T19" fmla="*/ 207 h 207"/>
                  <a:gd name="T20" fmla="*/ 15 w 265"/>
                  <a:gd name="T21" fmla="*/ 207 h 207"/>
                  <a:gd name="T22" fmla="*/ 20 w 265"/>
                  <a:gd name="T23" fmla="*/ 170 h 207"/>
                  <a:gd name="T24" fmla="*/ 30 w 265"/>
                  <a:gd name="T25" fmla="*/ 133 h 207"/>
                  <a:gd name="T26" fmla="*/ 54 w 265"/>
                  <a:gd name="T27" fmla="*/ 96 h 207"/>
                  <a:gd name="T28" fmla="*/ 88 w 265"/>
                  <a:gd name="T29" fmla="*/ 69 h 207"/>
                  <a:gd name="T30" fmla="*/ 123 w 265"/>
                  <a:gd name="T31" fmla="*/ 43 h 207"/>
                  <a:gd name="T32" fmla="*/ 167 w 265"/>
                  <a:gd name="T33" fmla="*/ 27 h 207"/>
                  <a:gd name="T34" fmla="*/ 216 w 265"/>
                  <a:gd name="T35" fmla="*/ 11 h 207"/>
                  <a:gd name="T36" fmla="*/ 265 w 265"/>
                  <a:gd name="T37" fmla="*/ 11 h 207"/>
                  <a:gd name="T38" fmla="*/ 265 w 265"/>
                  <a:gd name="T39" fmla="*/ 0 h 2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5" h="207">
                    <a:moveTo>
                      <a:pt x="265" y="0"/>
                    </a:moveTo>
                    <a:lnTo>
                      <a:pt x="221" y="0"/>
                    </a:lnTo>
                    <a:lnTo>
                      <a:pt x="172" y="11"/>
                    </a:lnTo>
                    <a:lnTo>
                      <a:pt x="132" y="27"/>
                    </a:lnTo>
                    <a:lnTo>
                      <a:pt x="93" y="48"/>
                    </a:lnTo>
                    <a:lnTo>
                      <a:pt x="59" y="75"/>
                    </a:lnTo>
                    <a:lnTo>
                      <a:pt x="34" y="101"/>
                    </a:lnTo>
                    <a:lnTo>
                      <a:pt x="15" y="133"/>
                    </a:lnTo>
                    <a:lnTo>
                      <a:pt x="0" y="170"/>
                    </a:lnTo>
                    <a:lnTo>
                      <a:pt x="0" y="207"/>
                    </a:lnTo>
                    <a:lnTo>
                      <a:pt x="15" y="207"/>
                    </a:lnTo>
                    <a:lnTo>
                      <a:pt x="20" y="170"/>
                    </a:lnTo>
                    <a:lnTo>
                      <a:pt x="30" y="133"/>
                    </a:lnTo>
                    <a:lnTo>
                      <a:pt x="54" y="96"/>
                    </a:lnTo>
                    <a:lnTo>
                      <a:pt x="88" y="69"/>
                    </a:lnTo>
                    <a:lnTo>
                      <a:pt x="123" y="43"/>
                    </a:lnTo>
                    <a:lnTo>
                      <a:pt x="167" y="27"/>
                    </a:lnTo>
                    <a:lnTo>
                      <a:pt x="216" y="11"/>
                    </a:lnTo>
                    <a:lnTo>
                      <a:pt x="265" y="11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8" name="Freeform 747"/>
              <p:cNvSpPr>
                <a:spLocks/>
              </p:cNvSpPr>
              <p:nvPr/>
            </p:nvSpPr>
            <p:spPr bwMode="auto">
              <a:xfrm>
                <a:off x="5358" y="2360"/>
                <a:ext cx="250" cy="196"/>
              </a:xfrm>
              <a:custGeom>
                <a:avLst/>
                <a:gdLst>
                  <a:gd name="T0" fmla="*/ 250 w 250"/>
                  <a:gd name="T1" fmla="*/ 0 h 196"/>
                  <a:gd name="T2" fmla="*/ 201 w 250"/>
                  <a:gd name="T3" fmla="*/ 0 h 196"/>
                  <a:gd name="T4" fmla="*/ 152 w 250"/>
                  <a:gd name="T5" fmla="*/ 16 h 196"/>
                  <a:gd name="T6" fmla="*/ 108 w 250"/>
                  <a:gd name="T7" fmla="*/ 32 h 196"/>
                  <a:gd name="T8" fmla="*/ 73 w 250"/>
                  <a:gd name="T9" fmla="*/ 58 h 196"/>
                  <a:gd name="T10" fmla="*/ 39 w 250"/>
                  <a:gd name="T11" fmla="*/ 85 h 196"/>
                  <a:gd name="T12" fmla="*/ 15 w 250"/>
                  <a:gd name="T13" fmla="*/ 122 h 196"/>
                  <a:gd name="T14" fmla="*/ 5 w 250"/>
                  <a:gd name="T15" fmla="*/ 159 h 196"/>
                  <a:gd name="T16" fmla="*/ 0 w 250"/>
                  <a:gd name="T17" fmla="*/ 196 h 196"/>
                  <a:gd name="T18" fmla="*/ 15 w 250"/>
                  <a:gd name="T19" fmla="*/ 196 h 196"/>
                  <a:gd name="T20" fmla="*/ 19 w 250"/>
                  <a:gd name="T21" fmla="*/ 159 h 196"/>
                  <a:gd name="T22" fmla="*/ 29 w 250"/>
                  <a:gd name="T23" fmla="*/ 122 h 196"/>
                  <a:gd name="T24" fmla="*/ 54 w 250"/>
                  <a:gd name="T25" fmla="*/ 90 h 196"/>
                  <a:gd name="T26" fmla="*/ 83 w 250"/>
                  <a:gd name="T27" fmla="*/ 64 h 196"/>
                  <a:gd name="T28" fmla="*/ 117 w 250"/>
                  <a:gd name="T29" fmla="*/ 42 h 196"/>
                  <a:gd name="T30" fmla="*/ 162 w 250"/>
                  <a:gd name="T31" fmla="*/ 27 h 196"/>
                  <a:gd name="T32" fmla="*/ 206 w 250"/>
                  <a:gd name="T33" fmla="*/ 16 h 196"/>
                  <a:gd name="T34" fmla="*/ 250 w 250"/>
                  <a:gd name="T35" fmla="*/ 11 h 196"/>
                  <a:gd name="T36" fmla="*/ 250 w 250"/>
                  <a:gd name="T37" fmla="*/ 0 h 1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0" h="196">
                    <a:moveTo>
                      <a:pt x="250" y="0"/>
                    </a:moveTo>
                    <a:lnTo>
                      <a:pt x="201" y="0"/>
                    </a:lnTo>
                    <a:lnTo>
                      <a:pt x="152" y="16"/>
                    </a:lnTo>
                    <a:lnTo>
                      <a:pt x="108" y="32"/>
                    </a:lnTo>
                    <a:lnTo>
                      <a:pt x="73" y="58"/>
                    </a:lnTo>
                    <a:lnTo>
                      <a:pt x="39" y="85"/>
                    </a:lnTo>
                    <a:lnTo>
                      <a:pt x="15" y="122"/>
                    </a:lnTo>
                    <a:lnTo>
                      <a:pt x="5" y="159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19" y="159"/>
                    </a:lnTo>
                    <a:lnTo>
                      <a:pt x="29" y="122"/>
                    </a:lnTo>
                    <a:lnTo>
                      <a:pt x="54" y="90"/>
                    </a:lnTo>
                    <a:lnTo>
                      <a:pt x="83" y="64"/>
                    </a:lnTo>
                    <a:lnTo>
                      <a:pt x="117" y="42"/>
                    </a:lnTo>
                    <a:lnTo>
                      <a:pt x="162" y="27"/>
                    </a:lnTo>
                    <a:lnTo>
                      <a:pt x="206" y="16"/>
                    </a:lnTo>
                    <a:lnTo>
                      <a:pt x="250" y="11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0000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9" name="Freeform 748"/>
              <p:cNvSpPr>
                <a:spLocks/>
              </p:cNvSpPr>
              <p:nvPr/>
            </p:nvSpPr>
            <p:spPr bwMode="auto">
              <a:xfrm>
                <a:off x="5373" y="2371"/>
                <a:ext cx="235" cy="185"/>
              </a:xfrm>
              <a:custGeom>
                <a:avLst/>
                <a:gdLst>
                  <a:gd name="T0" fmla="*/ 235 w 235"/>
                  <a:gd name="T1" fmla="*/ 0 h 185"/>
                  <a:gd name="T2" fmla="*/ 191 w 235"/>
                  <a:gd name="T3" fmla="*/ 5 h 185"/>
                  <a:gd name="T4" fmla="*/ 147 w 235"/>
                  <a:gd name="T5" fmla="*/ 16 h 185"/>
                  <a:gd name="T6" fmla="*/ 102 w 235"/>
                  <a:gd name="T7" fmla="*/ 31 h 185"/>
                  <a:gd name="T8" fmla="*/ 68 w 235"/>
                  <a:gd name="T9" fmla="*/ 53 h 185"/>
                  <a:gd name="T10" fmla="*/ 39 w 235"/>
                  <a:gd name="T11" fmla="*/ 79 h 185"/>
                  <a:gd name="T12" fmla="*/ 14 w 235"/>
                  <a:gd name="T13" fmla="*/ 111 h 185"/>
                  <a:gd name="T14" fmla="*/ 4 w 235"/>
                  <a:gd name="T15" fmla="*/ 148 h 185"/>
                  <a:gd name="T16" fmla="*/ 0 w 235"/>
                  <a:gd name="T17" fmla="*/ 185 h 185"/>
                  <a:gd name="T18" fmla="*/ 14 w 235"/>
                  <a:gd name="T19" fmla="*/ 185 h 185"/>
                  <a:gd name="T20" fmla="*/ 14 w 235"/>
                  <a:gd name="T21" fmla="*/ 148 h 185"/>
                  <a:gd name="T22" fmla="*/ 29 w 235"/>
                  <a:gd name="T23" fmla="*/ 116 h 185"/>
                  <a:gd name="T24" fmla="*/ 49 w 235"/>
                  <a:gd name="T25" fmla="*/ 90 h 185"/>
                  <a:gd name="T26" fmla="*/ 78 w 235"/>
                  <a:gd name="T27" fmla="*/ 63 h 185"/>
                  <a:gd name="T28" fmla="*/ 112 w 235"/>
                  <a:gd name="T29" fmla="*/ 42 h 185"/>
                  <a:gd name="T30" fmla="*/ 151 w 235"/>
                  <a:gd name="T31" fmla="*/ 26 h 185"/>
                  <a:gd name="T32" fmla="*/ 191 w 235"/>
                  <a:gd name="T33" fmla="*/ 16 h 185"/>
                  <a:gd name="T34" fmla="*/ 235 w 235"/>
                  <a:gd name="T35" fmla="*/ 10 h 185"/>
                  <a:gd name="T36" fmla="*/ 235 w 235"/>
                  <a:gd name="T37" fmla="*/ 0 h 18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185">
                    <a:moveTo>
                      <a:pt x="235" y="0"/>
                    </a:moveTo>
                    <a:lnTo>
                      <a:pt x="191" y="5"/>
                    </a:lnTo>
                    <a:lnTo>
                      <a:pt x="147" y="16"/>
                    </a:lnTo>
                    <a:lnTo>
                      <a:pt x="102" y="31"/>
                    </a:lnTo>
                    <a:lnTo>
                      <a:pt x="68" y="53"/>
                    </a:lnTo>
                    <a:lnTo>
                      <a:pt x="39" y="79"/>
                    </a:lnTo>
                    <a:lnTo>
                      <a:pt x="14" y="111"/>
                    </a:lnTo>
                    <a:lnTo>
                      <a:pt x="4" y="148"/>
                    </a:lnTo>
                    <a:lnTo>
                      <a:pt x="0" y="185"/>
                    </a:lnTo>
                    <a:lnTo>
                      <a:pt x="14" y="185"/>
                    </a:lnTo>
                    <a:lnTo>
                      <a:pt x="14" y="148"/>
                    </a:lnTo>
                    <a:lnTo>
                      <a:pt x="29" y="116"/>
                    </a:lnTo>
                    <a:lnTo>
                      <a:pt x="49" y="90"/>
                    </a:lnTo>
                    <a:lnTo>
                      <a:pt x="78" y="63"/>
                    </a:lnTo>
                    <a:lnTo>
                      <a:pt x="112" y="42"/>
                    </a:lnTo>
                    <a:lnTo>
                      <a:pt x="151" y="26"/>
                    </a:lnTo>
                    <a:lnTo>
                      <a:pt x="191" y="16"/>
                    </a:lnTo>
                    <a:lnTo>
                      <a:pt x="235" y="10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000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51" name="Freeform 750"/>
              <p:cNvSpPr>
                <a:spLocks/>
              </p:cNvSpPr>
              <p:nvPr/>
            </p:nvSpPr>
            <p:spPr bwMode="auto">
              <a:xfrm>
                <a:off x="5402" y="2392"/>
                <a:ext cx="206" cy="164"/>
              </a:xfrm>
              <a:custGeom>
                <a:avLst/>
                <a:gdLst>
                  <a:gd name="T0" fmla="*/ 206 w 206"/>
                  <a:gd name="T1" fmla="*/ 0 h 164"/>
                  <a:gd name="T2" fmla="*/ 167 w 206"/>
                  <a:gd name="T3" fmla="*/ 5 h 164"/>
                  <a:gd name="T4" fmla="*/ 127 w 206"/>
                  <a:gd name="T5" fmla="*/ 16 h 164"/>
                  <a:gd name="T6" fmla="*/ 93 w 206"/>
                  <a:gd name="T7" fmla="*/ 26 h 164"/>
                  <a:gd name="T8" fmla="*/ 59 w 206"/>
                  <a:gd name="T9" fmla="*/ 48 h 164"/>
                  <a:gd name="T10" fmla="*/ 34 w 206"/>
                  <a:gd name="T11" fmla="*/ 74 h 164"/>
                  <a:gd name="T12" fmla="*/ 15 w 206"/>
                  <a:gd name="T13" fmla="*/ 101 h 164"/>
                  <a:gd name="T14" fmla="*/ 0 w 206"/>
                  <a:gd name="T15" fmla="*/ 132 h 164"/>
                  <a:gd name="T16" fmla="*/ 0 w 206"/>
                  <a:gd name="T17" fmla="*/ 164 h 164"/>
                  <a:gd name="T18" fmla="*/ 15 w 206"/>
                  <a:gd name="T19" fmla="*/ 164 h 164"/>
                  <a:gd name="T20" fmla="*/ 20 w 206"/>
                  <a:gd name="T21" fmla="*/ 127 h 164"/>
                  <a:gd name="T22" fmla="*/ 34 w 206"/>
                  <a:gd name="T23" fmla="*/ 95 h 164"/>
                  <a:gd name="T24" fmla="*/ 54 w 206"/>
                  <a:gd name="T25" fmla="*/ 69 h 164"/>
                  <a:gd name="T26" fmla="*/ 88 w 206"/>
                  <a:gd name="T27" fmla="*/ 48 h 164"/>
                  <a:gd name="T28" fmla="*/ 122 w 206"/>
                  <a:gd name="T29" fmla="*/ 26 h 164"/>
                  <a:gd name="T30" fmla="*/ 162 w 206"/>
                  <a:gd name="T31" fmla="*/ 16 h 164"/>
                  <a:gd name="T32" fmla="*/ 206 w 206"/>
                  <a:gd name="T33" fmla="*/ 10 h 164"/>
                  <a:gd name="T34" fmla="*/ 206 w 206"/>
                  <a:gd name="T35" fmla="*/ 0 h 16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6" h="164">
                    <a:moveTo>
                      <a:pt x="206" y="0"/>
                    </a:moveTo>
                    <a:lnTo>
                      <a:pt x="167" y="5"/>
                    </a:lnTo>
                    <a:lnTo>
                      <a:pt x="127" y="16"/>
                    </a:lnTo>
                    <a:lnTo>
                      <a:pt x="93" y="26"/>
                    </a:lnTo>
                    <a:lnTo>
                      <a:pt x="59" y="48"/>
                    </a:lnTo>
                    <a:lnTo>
                      <a:pt x="34" y="74"/>
                    </a:lnTo>
                    <a:lnTo>
                      <a:pt x="15" y="101"/>
                    </a:lnTo>
                    <a:lnTo>
                      <a:pt x="0" y="132"/>
                    </a:lnTo>
                    <a:lnTo>
                      <a:pt x="0" y="164"/>
                    </a:lnTo>
                    <a:lnTo>
                      <a:pt x="15" y="164"/>
                    </a:lnTo>
                    <a:lnTo>
                      <a:pt x="20" y="127"/>
                    </a:lnTo>
                    <a:lnTo>
                      <a:pt x="34" y="95"/>
                    </a:lnTo>
                    <a:lnTo>
                      <a:pt x="54" y="69"/>
                    </a:lnTo>
                    <a:lnTo>
                      <a:pt x="88" y="48"/>
                    </a:lnTo>
                    <a:lnTo>
                      <a:pt x="122" y="26"/>
                    </a:lnTo>
                    <a:lnTo>
                      <a:pt x="162" y="16"/>
                    </a:lnTo>
                    <a:lnTo>
                      <a:pt x="206" y="1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52" name="Freeform 751"/>
              <p:cNvSpPr>
                <a:spLocks/>
              </p:cNvSpPr>
              <p:nvPr/>
            </p:nvSpPr>
            <p:spPr bwMode="auto">
              <a:xfrm>
                <a:off x="5417" y="2402"/>
                <a:ext cx="191" cy="154"/>
              </a:xfrm>
              <a:custGeom>
                <a:avLst/>
                <a:gdLst>
                  <a:gd name="T0" fmla="*/ 191 w 191"/>
                  <a:gd name="T1" fmla="*/ 0 h 154"/>
                  <a:gd name="T2" fmla="*/ 147 w 191"/>
                  <a:gd name="T3" fmla="*/ 6 h 154"/>
                  <a:gd name="T4" fmla="*/ 107 w 191"/>
                  <a:gd name="T5" fmla="*/ 16 h 154"/>
                  <a:gd name="T6" fmla="*/ 73 w 191"/>
                  <a:gd name="T7" fmla="*/ 38 h 154"/>
                  <a:gd name="T8" fmla="*/ 39 w 191"/>
                  <a:gd name="T9" fmla="*/ 59 h 154"/>
                  <a:gd name="T10" fmla="*/ 19 w 191"/>
                  <a:gd name="T11" fmla="*/ 85 h 154"/>
                  <a:gd name="T12" fmla="*/ 5 w 191"/>
                  <a:gd name="T13" fmla="*/ 117 h 154"/>
                  <a:gd name="T14" fmla="*/ 0 w 191"/>
                  <a:gd name="T15" fmla="*/ 154 h 154"/>
                  <a:gd name="T16" fmla="*/ 14 w 191"/>
                  <a:gd name="T17" fmla="*/ 154 h 154"/>
                  <a:gd name="T18" fmla="*/ 19 w 191"/>
                  <a:gd name="T19" fmla="*/ 122 h 154"/>
                  <a:gd name="T20" fmla="*/ 29 w 191"/>
                  <a:gd name="T21" fmla="*/ 91 h 154"/>
                  <a:gd name="T22" fmla="*/ 54 w 191"/>
                  <a:gd name="T23" fmla="*/ 64 h 154"/>
                  <a:gd name="T24" fmla="*/ 78 w 191"/>
                  <a:gd name="T25" fmla="*/ 43 h 154"/>
                  <a:gd name="T26" fmla="*/ 112 w 191"/>
                  <a:gd name="T27" fmla="*/ 27 h 154"/>
                  <a:gd name="T28" fmla="*/ 152 w 191"/>
                  <a:gd name="T29" fmla="*/ 16 h 154"/>
                  <a:gd name="T30" fmla="*/ 191 w 191"/>
                  <a:gd name="T31" fmla="*/ 16 h 154"/>
                  <a:gd name="T32" fmla="*/ 191 w 191"/>
                  <a:gd name="T33" fmla="*/ 0 h 1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1" h="154">
                    <a:moveTo>
                      <a:pt x="191" y="0"/>
                    </a:moveTo>
                    <a:lnTo>
                      <a:pt x="147" y="6"/>
                    </a:lnTo>
                    <a:lnTo>
                      <a:pt x="107" y="16"/>
                    </a:lnTo>
                    <a:lnTo>
                      <a:pt x="73" y="38"/>
                    </a:lnTo>
                    <a:lnTo>
                      <a:pt x="39" y="59"/>
                    </a:lnTo>
                    <a:lnTo>
                      <a:pt x="19" y="85"/>
                    </a:lnTo>
                    <a:lnTo>
                      <a:pt x="5" y="117"/>
                    </a:lnTo>
                    <a:lnTo>
                      <a:pt x="0" y="154"/>
                    </a:lnTo>
                    <a:lnTo>
                      <a:pt x="14" y="154"/>
                    </a:lnTo>
                    <a:lnTo>
                      <a:pt x="19" y="122"/>
                    </a:lnTo>
                    <a:lnTo>
                      <a:pt x="29" y="91"/>
                    </a:lnTo>
                    <a:lnTo>
                      <a:pt x="54" y="64"/>
                    </a:lnTo>
                    <a:lnTo>
                      <a:pt x="78" y="43"/>
                    </a:lnTo>
                    <a:lnTo>
                      <a:pt x="112" y="27"/>
                    </a:lnTo>
                    <a:lnTo>
                      <a:pt x="152" y="16"/>
                    </a:lnTo>
                    <a:lnTo>
                      <a:pt x="191" y="1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53" name="Freeform 752"/>
              <p:cNvSpPr>
                <a:spLocks/>
              </p:cNvSpPr>
              <p:nvPr/>
            </p:nvSpPr>
            <p:spPr bwMode="auto">
              <a:xfrm>
                <a:off x="5431" y="2418"/>
                <a:ext cx="177" cy="138"/>
              </a:xfrm>
              <a:custGeom>
                <a:avLst/>
                <a:gdLst>
                  <a:gd name="T0" fmla="*/ 177 w 177"/>
                  <a:gd name="T1" fmla="*/ 0 h 138"/>
                  <a:gd name="T2" fmla="*/ 138 w 177"/>
                  <a:gd name="T3" fmla="*/ 0 h 138"/>
                  <a:gd name="T4" fmla="*/ 98 w 177"/>
                  <a:gd name="T5" fmla="*/ 11 h 138"/>
                  <a:gd name="T6" fmla="*/ 64 w 177"/>
                  <a:gd name="T7" fmla="*/ 27 h 138"/>
                  <a:gd name="T8" fmla="*/ 40 w 177"/>
                  <a:gd name="T9" fmla="*/ 48 h 138"/>
                  <a:gd name="T10" fmla="*/ 15 w 177"/>
                  <a:gd name="T11" fmla="*/ 75 h 138"/>
                  <a:gd name="T12" fmla="*/ 5 w 177"/>
                  <a:gd name="T13" fmla="*/ 106 h 138"/>
                  <a:gd name="T14" fmla="*/ 0 w 177"/>
                  <a:gd name="T15" fmla="*/ 138 h 138"/>
                  <a:gd name="T16" fmla="*/ 15 w 177"/>
                  <a:gd name="T17" fmla="*/ 138 h 138"/>
                  <a:gd name="T18" fmla="*/ 20 w 177"/>
                  <a:gd name="T19" fmla="*/ 106 h 138"/>
                  <a:gd name="T20" fmla="*/ 30 w 177"/>
                  <a:gd name="T21" fmla="*/ 80 h 138"/>
                  <a:gd name="T22" fmla="*/ 49 w 177"/>
                  <a:gd name="T23" fmla="*/ 59 h 138"/>
                  <a:gd name="T24" fmla="*/ 74 w 177"/>
                  <a:gd name="T25" fmla="*/ 38 h 138"/>
                  <a:gd name="T26" fmla="*/ 108 w 177"/>
                  <a:gd name="T27" fmla="*/ 22 h 138"/>
                  <a:gd name="T28" fmla="*/ 142 w 177"/>
                  <a:gd name="T29" fmla="*/ 11 h 138"/>
                  <a:gd name="T30" fmla="*/ 177 w 177"/>
                  <a:gd name="T31" fmla="*/ 11 h 138"/>
                  <a:gd name="T32" fmla="*/ 177 w 177"/>
                  <a:gd name="T33" fmla="*/ 0 h 1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lnTo>
                      <a:pt x="138" y="0"/>
                    </a:lnTo>
                    <a:lnTo>
                      <a:pt x="98" y="11"/>
                    </a:lnTo>
                    <a:lnTo>
                      <a:pt x="64" y="27"/>
                    </a:lnTo>
                    <a:lnTo>
                      <a:pt x="40" y="48"/>
                    </a:lnTo>
                    <a:lnTo>
                      <a:pt x="15" y="75"/>
                    </a:lnTo>
                    <a:lnTo>
                      <a:pt x="5" y="106"/>
                    </a:lnTo>
                    <a:lnTo>
                      <a:pt x="0" y="138"/>
                    </a:lnTo>
                    <a:lnTo>
                      <a:pt x="15" y="138"/>
                    </a:lnTo>
                    <a:lnTo>
                      <a:pt x="20" y="106"/>
                    </a:lnTo>
                    <a:lnTo>
                      <a:pt x="30" y="80"/>
                    </a:lnTo>
                    <a:lnTo>
                      <a:pt x="49" y="59"/>
                    </a:lnTo>
                    <a:lnTo>
                      <a:pt x="74" y="38"/>
                    </a:lnTo>
                    <a:lnTo>
                      <a:pt x="108" y="22"/>
                    </a:lnTo>
                    <a:lnTo>
                      <a:pt x="142" y="11"/>
                    </a:lnTo>
                    <a:lnTo>
                      <a:pt x="177" y="11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0000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54" name="Freeform 753"/>
              <p:cNvSpPr>
                <a:spLocks/>
              </p:cNvSpPr>
              <p:nvPr/>
            </p:nvSpPr>
            <p:spPr bwMode="auto">
              <a:xfrm>
                <a:off x="5446" y="2429"/>
                <a:ext cx="162" cy="127"/>
              </a:xfrm>
              <a:custGeom>
                <a:avLst/>
                <a:gdLst>
                  <a:gd name="T0" fmla="*/ 162 w 162"/>
                  <a:gd name="T1" fmla="*/ 0 h 127"/>
                  <a:gd name="T2" fmla="*/ 127 w 162"/>
                  <a:gd name="T3" fmla="*/ 0 h 127"/>
                  <a:gd name="T4" fmla="*/ 93 w 162"/>
                  <a:gd name="T5" fmla="*/ 11 h 127"/>
                  <a:gd name="T6" fmla="*/ 59 w 162"/>
                  <a:gd name="T7" fmla="*/ 27 h 127"/>
                  <a:gd name="T8" fmla="*/ 34 w 162"/>
                  <a:gd name="T9" fmla="*/ 48 h 127"/>
                  <a:gd name="T10" fmla="*/ 15 w 162"/>
                  <a:gd name="T11" fmla="*/ 69 h 127"/>
                  <a:gd name="T12" fmla="*/ 5 w 162"/>
                  <a:gd name="T13" fmla="*/ 95 h 127"/>
                  <a:gd name="T14" fmla="*/ 0 w 162"/>
                  <a:gd name="T15" fmla="*/ 127 h 127"/>
                  <a:gd name="T16" fmla="*/ 15 w 162"/>
                  <a:gd name="T17" fmla="*/ 127 h 127"/>
                  <a:gd name="T18" fmla="*/ 20 w 162"/>
                  <a:gd name="T19" fmla="*/ 101 h 127"/>
                  <a:gd name="T20" fmla="*/ 29 w 162"/>
                  <a:gd name="T21" fmla="*/ 74 h 127"/>
                  <a:gd name="T22" fmla="*/ 44 w 162"/>
                  <a:gd name="T23" fmla="*/ 53 h 127"/>
                  <a:gd name="T24" fmla="*/ 69 w 162"/>
                  <a:gd name="T25" fmla="*/ 37 h 127"/>
                  <a:gd name="T26" fmla="*/ 98 w 162"/>
                  <a:gd name="T27" fmla="*/ 21 h 127"/>
                  <a:gd name="T28" fmla="*/ 127 w 162"/>
                  <a:gd name="T29" fmla="*/ 16 h 127"/>
                  <a:gd name="T30" fmla="*/ 162 w 162"/>
                  <a:gd name="T31" fmla="*/ 11 h 127"/>
                  <a:gd name="T32" fmla="*/ 162 w 162"/>
                  <a:gd name="T33" fmla="*/ 0 h 12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127">
                    <a:moveTo>
                      <a:pt x="162" y="0"/>
                    </a:moveTo>
                    <a:lnTo>
                      <a:pt x="127" y="0"/>
                    </a:lnTo>
                    <a:lnTo>
                      <a:pt x="93" y="11"/>
                    </a:lnTo>
                    <a:lnTo>
                      <a:pt x="59" y="27"/>
                    </a:lnTo>
                    <a:lnTo>
                      <a:pt x="34" y="48"/>
                    </a:lnTo>
                    <a:lnTo>
                      <a:pt x="15" y="69"/>
                    </a:lnTo>
                    <a:lnTo>
                      <a:pt x="5" y="95"/>
                    </a:lnTo>
                    <a:lnTo>
                      <a:pt x="0" y="127"/>
                    </a:lnTo>
                    <a:lnTo>
                      <a:pt x="15" y="127"/>
                    </a:lnTo>
                    <a:lnTo>
                      <a:pt x="20" y="101"/>
                    </a:lnTo>
                    <a:lnTo>
                      <a:pt x="29" y="74"/>
                    </a:lnTo>
                    <a:lnTo>
                      <a:pt x="44" y="53"/>
                    </a:lnTo>
                    <a:lnTo>
                      <a:pt x="69" y="37"/>
                    </a:lnTo>
                    <a:lnTo>
                      <a:pt x="98" y="21"/>
                    </a:lnTo>
                    <a:lnTo>
                      <a:pt x="127" y="16"/>
                    </a:lnTo>
                    <a:lnTo>
                      <a:pt x="162" y="1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55" name="Freeform 754"/>
              <p:cNvSpPr>
                <a:spLocks/>
              </p:cNvSpPr>
              <p:nvPr/>
            </p:nvSpPr>
            <p:spPr bwMode="auto">
              <a:xfrm>
                <a:off x="5461" y="2440"/>
                <a:ext cx="147" cy="116"/>
              </a:xfrm>
              <a:custGeom>
                <a:avLst/>
                <a:gdLst>
                  <a:gd name="T0" fmla="*/ 147 w 147"/>
                  <a:gd name="T1" fmla="*/ 0 h 116"/>
                  <a:gd name="T2" fmla="*/ 112 w 147"/>
                  <a:gd name="T3" fmla="*/ 5 h 116"/>
                  <a:gd name="T4" fmla="*/ 83 w 147"/>
                  <a:gd name="T5" fmla="*/ 10 h 116"/>
                  <a:gd name="T6" fmla="*/ 54 w 147"/>
                  <a:gd name="T7" fmla="*/ 26 h 116"/>
                  <a:gd name="T8" fmla="*/ 29 w 147"/>
                  <a:gd name="T9" fmla="*/ 42 h 116"/>
                  <a:gd name="T10" fmla="*/ 14 w 147"/>
                  <a:gd name="T11" fmla="*/ 63 h 116"/>
                  <a:gd name="T12" fmla="*/ 5 w 147"/>
                  <a:gd name="T13" fmla="*/ 90 h 116"/>
                  <a:gd name="T14" fmla="*/ 0 w 147"/>
                  <a:gd name="T15" fmla="*/ 116 h 116"/>
                  <a:gd name="T16" fmla="*/ 14 w 147"/>
                  <a:gd name="T17" fmla="*/ 116 h 116"/>
                  <a:gd name="T18" fmla="*/ 19 w 147"/>
                  <a:gd name="T19" fmla="*/ 90 h 116"/>
                  <a:gd name="T20" fmla="*/ 29 w 147"/>
                  <a:gd name="T21" fmla="*/ 63 h 116"/>
                  <a:gd name="T22" fmla="*/ 54 w 147"/>
                  <a:gd name="T23" fmla="*/ 42 h 116"/>
                  <a:gd name="T24" fmla="*/ 78 w 147"/>
                  <a:gd name="T25" fmla="*/ 26 h 116"/>
                  <a:gd name="T26" fmla="*/ 112 w 147"/>
                  <a:gd name="T27" fmla="*/ 16 h 116"/>
                  <a:gd name="T28" fmla="*/ 147 w 147"/>
                  <a:gd name="T29" fmla="*/ 10 h 116"/>
                  <a:gd name="T30" fmla="*/ 147 w 147"/>
                  <a:gd name="T31" fmla="*/ 0 h 11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116">
                    <a:moveTo>
                      <a:pt x="147" y="0"/>
                    </a:moveTo>
                    <a:lnTo>
                      <a:pt x="112" y="5"/>
                    </a:lnTo>
                    <a:lnTo>
                      <a:pt x="83" y="10"/>
                    </a:lnTo>
                    <a:lnTo>
                      <a:pt x="54" y="26"/>
                    </a:lnTo>
                    <a:lnTo>
                      <a:pt x="29" y="42"/>
                    </a:lnTo>
                    <a:lnTo>
                      <a:pt x="14" y="63"/>
                    </a:lnTo>
                    <a:lnTo>
                      <a:pt x="5" y="90"/>
                    </a:lnTo>
                    <a:lnTo>
                      <a:pt x="0" y="116"/>
                    </a:lnTo>
                    <a:lnTo>
                      <a:pt x="14" y="116"/>
                    </a:lnTo>
                    <a:lnTo>
                      <a:pt x="19" y="90"/>
                    </a:lnTo>
                    <a:lnTo>
                      <a:pt x="29" y="63"/>
                    </a:lnTo>
                    <a:lnTo>
                      <a:pt x="54" y="42"/>
                    </a:lnTo>
                    <a:lnTo>
                      <a:pt x="78" y="26"/>
                    </a:lnTo>
                    <a:lnTo>
                      <a:pt x="112" y="16"/>
                    </a:lnTo>
                    <a:lnTo>
                      <a:pt x="147" y="1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0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56" name="Freeform 755"/>
              <p:cNvSpPr>
                <a:spLocks/>
              </p:cNvSpPr>
              <p:nvPr/>
            </p:nvSpPr>
            <p:spPr bwMode="auto">
              <a:xfrm>
                <a:off x="5475" y="2450"/>
                <a:ext cx="133" cy="106"/>
              </a:xfrm>
              <a:custGeom>
                <a:avLst/>
                <a:gdLst>
                  <a:gd name="T0" fmla="*/ 133 w 133"/>
                  <a:gd name="T1" fmla="*/ 0 h 106"/>
                  <a:gd name="T2" fmla="*/ 98 w 133"/>
                  <a:gd name="T3" fmla="*/ 6 h 106"/>
                  <a:gd name="T4" fmla="*/ 64 w 133"/>
                  <a:gd name="T5" fmla="*/ 16 h 106"/>
                  <a:gd name="T6" fmla="*/ 40 w 133"/>
                  <a:gd name="T7" fmla="*/ 32 h 106"/>
                  <a:gd name="T8" fmla="*/ 15 w 133"/>
                  <a:gd name="T9" fmla="*/ 53 h 106"/>
                  <a:gd name="T10" fmla="*/ 5 w 133"/>
                  <a:gd name="T11" fmla="*/ 80 h 106"/>
                  <a:gd name="T12" fmla="*/ 0 w 133"/>
                  <a:gd name="T13" fmla="*/ 106 h 106"/>
                  <a:gd name="T14" fmla="*/ 15 w 133"/>
                  <a:gd name="T15" fmla="*/ 106 h 106"/>
                  <a:gd name="T16" fmla="*/ 20 w 133"/>
                  <a:gd name="T17" fmla="*/ 80 h 106"/>
                  <a:gd name="T18" fmla="*/ 30 w 133"/>
                  <a:gd name="T19" fmla="*/ 59 h 106"/>
                  <a:gd name="T20" fmla="*/ 49 w 133"/>
                  <a:gd name="T21" fmla="*/ 37 h 106"/>
                  <a:gd name="T22" fmla="*/ 74 w 133"/>
                  <a:gd name="T23" fmla="*/ 27 h 106"/>
                  <a:gd name="T24" fmla="*/ 103 w 133"/>
                  <a:gd name="T25" fmla="*/ 16 h 106"/>
                  <a:gd name="T26" fmla="*/ 133 w 133"/>
                  <a:gd name="T27" fmla="*/ 11 h 106"/>
                  <a:gd name="T28" fmla="*/ 133 w 133"/>
                  <a:gd name="T29" fmla="*/ 0 h 10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3" h="106">
                    <a:moveTo>
                      <a:pt x="133" y="0"/>
                    </a:moveTo>
                    <a:lnTo>
                      <a:pt x="98" y="6"/>
                    </a:lnTo>
                    <a:lnTo>
                      <a:pt x="64" y="16"/>
                    </a:lnTo>
                    <a:lnTo>
                      <a:pt x="40" y="32"/>
                    </a:lnTo>
                    <a:lnTo>
                      <a:pt x="15" y="53"/>
                    </a:lnTo>
                    <a:lnTo>
                      <a:pt x="5" y="80"/>
                    </a:lnTo>
                    <a:lnTo>
                      <a:pt x="0" y="106"/>
                    </a:lnTo>
                    <a:lnTo>
                      <a:pt x="15" y="106"/>
                    </a:lnTo>
                    <a:lnTo>
                      <a:pt x="20" y="80"/>
                    </a:lnTo>
                    <a:lnTo>
                      <a:pt x="30" y="59"/>
                    </a:lnTo>
                    <a:lnTo>
                      <a:pt x="49" y="37"/>
                    </a:lnTo>
                    <a:lnTo>
                      <a:pt x="74" y="27"/>
                    </a:lnTo>
                    <a:lnTo>
                      <a:pt x="103" y="16"/>
                    </a:lnTo>
                    <a:lnTo>
                      <a:pt x="133" y="1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57" name="Freeform 756"/>
              <p:cNvSpPr>
                <a:spLocks/>
              </p:cNvSpPr>
              <p:nvPr/>
            </p:nvSpPr>
            <p:spPr bwMode="auto">
              <a:xfrm>
                <a:off x="5490" y="2461"/>
                <a:ext cx="118" cy="95"/>
              </a:xfrm>
              <a:custGeom>
                <a:avLst/>
                <a:gdLst>
                  <a:gd name="T0" fmla="*/ 118 w 118"/>
                  <a:gd name="T1" fmla="*/ 0 h 95"/>
                  <a:gd name="T2" fmla="*/ 88 w 118"/>
                  <a:gd name="T3" fmla="*/ 5 h 95"/>
                  <a:gd name="T4" fmla="*/ 59 w 118"/>
                  <a:gd name="T5" fmla="*/ 16 h 95"/>
                  <a:gd name="T6" fmla="*/ 34 w 118"/>
                  <a:gd name="T7" fmla="*/ 26 h 95"/>
                  <a:gd name="T8" fmla="*/ 15 w 118"/>
                  <a:gd name="T9" fmla="*/ 48 h 95"/>
                  <a:gd name="T10" fmla="*/ 5 w 118"/>
                  <a:gd name="T11" fmla="*/ 69 h 95"/>
                  <a:gd name="T12" fmla="*/ 0 w 118"/>
                  <a:gd name="T13" fmla="*/ 95 h 95"/>
                  <a:gd name="T14" fmla="*/ 15 w 118"/>
                  <a:gd name="T15" fmla="*/ 95 h 95"/>
                  <a:gd name="T16" fmla="*/ 20 w 118"/>
                  <a:gd name="T17" fmla="*/ 74 h 95"/>
                  <a:gd name="T18" fmla="*/ 30 w 118"/>
                  <a:gd name="T19" fmla="*/ 53 h 95"/>
                  <a:gd name="T20" fmla="*/ 44 w 118"/>
                  <a:gd name="T21" fmla="*/ 37 h 95"/>
                  <a:gd name="T22" fmla="*/ 64 w 118"/>
                  <a:gd name="T23" fmla="*/ 26 h 95"/>
                  <a:gd name="T24" fmla="*/ 93 w 118"/>
                  <a:gd name="T25" fmla="*/ 16 h 95"/>
                  <a:gd name="T26" fmla="*/ 118 w 118"/>
                  <a:gd name="T27" fmla="*/ 16 h 95"/>
                  <a:gd name="T28" fmla="*/ 118 w 118"/>
                  <a:gd name="T29" fmla="*/ 0 h 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" h="95">
                    <a:moveTo>
                      <a:pt x="118" y="0"/>
                    </a:moveTo>
                    <a:lnTo>
                      <a:pt x="88" y="5"/>
                    </a:lnTo>
                    <a:lnTo>
                      <a:pt x="59" y="16"/>
                    </a:lnTo>
                    <a:lnTo>
                      <a:pt x="34" y="26"/>
                    </a:lnTo>
                    <a:lnTo>
                      <a:pt x="15" y="48"/>
                    </a:lnTo>
                    <a:lnTo>
                      <a:pt x="5" y="69"/>
                    </a:lnTo>
                    <a:lnTo>
                      <a:pt x="0" y="95"/>
                    </a:lnTo>
                    <a:lnTo>
                      <a:pt x="15" y="95"/>
                    </a:lnTo>
                    <a:lnTo>
                      <a:pt x="20" y="74"/>
                    </a:lnTo>
                    <a:lnTo>
                      <a:pt x="30" y="53"/>
                    </a:lnTo>
                    <a:lnTo>
                      <a:pt x="44" y="37"/>
                    </a:lnTo>
                    <a:lnTo>
                      <a:pt x="64" y="26"/>
                    </a:lnTo>
                    <a:lnTo>
                      <a:pt x="93" y="16"/>
                    </a:lnTo>
                    <a:lnTo>
                      <a:pt x="118" y="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58" name="Freeform 757"/>
              <p:cNvSpPr>
                <a:spLocks/>
              </p:cNvSpPr>
              <p:nvPr/>
            </p:nvSpPr>
            <p:spPr bwMode="auto">
              <a:xfrm>
                <a:off x="5505" y="2477"/>
                <a:ext cx="103" cy="79"/>
              </a:xfrm>
              <a:custGeom>
                <a:avLst/>
                <a:gdLst>
                  <a:gd name="T0" fmla="*/ 103 w 103"/>
                  <a:gd name="T1" fmla="*/ 0 h 79"/>
                  <a:gd name="T2" fmla="*/ 78 w 103"/>
                  <a:gd name="T3" fmla="*/ 0 h 79"/>
                  <a:gd name="T4" fmla="*/ 49 w 103"/>
                  <a:gd name="T5" fmla="*/ 10 h 79"/>
                  <a:gd name="T6" fmla="*/ 29 w 103"/>
                  <a:gd name="T7" fmla="*/ 21 h 79"/>
                  <a:gd name="T8" fmla="*/ 15 w 103"/>
                  <a:gd name="T9" fmla="*/ 37 h 79"/>
                  <a:gd name="T10" fmla="*/ 5 w 103"/>
                  <a:gd name="T11" fmla="*/ 58 h 79"/>
                  <a:gd name="T12" fmla="*/ 0 w 103"/>
                  <a:gd name="T13" fmla="*/ 79 h 79"/>
                  <a:gd name="T14" fmla="*/ 15 w 103"/>
                  <a:gd name="T15" fmla="*/ 79 h 79"/>
                  <a:gd name="T16" fmla="*/ 19 w 103"/>
                  <a:gd name="T17" fmla="*/ 58 h 79"/>
                  <a:gd name="T18" fmla="*/ 29 w 103"/>
                  <a:gd name="T19" fmla="*/ 37 h 79"/>
                  <a:gd name="T20" fmla="*/ 49 w 103"/>
                  <a:gd name="T21" fmla="*/ 21 h 79"/>
                  <a:gd name="T22" fmla="*/ 73 w 103"/>
                  <a:gd name="T23" fmla="*/ 10 h 79"/>
                  <a:gd name="T24" fmla="*/ 103 w 103"/>
                  <a:gd name="T25" fmla="*/ 10 h 79"/>
                  <a:gd name="T26" fmla="*/ 103 w 103"/>
                  <a:gd name="T27" fmla="*/ 0 h 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79">
                    <a:moveTo>
                      <a:pt x="103" y="0"/>
                    </a:moveTo>
                    <a:lnTo>
                      <a:pt x="78" y="0"/>
                    </a:lnTo>
                    <a:lnTo>
                      <a:pt x="49" y="10"/>
                    </a:lnTo>
                    <a:lnTo>
                      <a:pt x="29" y="21"/>
                    </a:lnTo>
                    <a:lnTo>
                      <a:pt x="15" y="37"/>
                    </a:lnTo>
                    <a:lnTo>
                      <a:pt x="5" y="58"/>
                    </a:lnTo>
                    <a:lnTo>
                      <a:pt x="0" y="79"/>
                    </a:lnTo>
                    <a:lnTo>
                      <a:pt x="15" y="79"/>
                    </a:lnTo>
                    <a:lnTo>
                      <a:pt x="19" y="58"/>
                    </a:lnTo>
                    <a:lnTo>
                      <a:pt x="29" y="37"/>
                    </a:lnTo>
                    <a:lnTo>
                      <a:pt x="49" y="21"/>
                    </a:lnTo>
                    <a:lnTo>
                      <a:pt x="73" y="10"/>
                    </a:lnTo>
                    <a:lnTo>
                      <a:pt x="103" y="1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59" name="Freeform 758"/>
              <p:cNvSpPr>
                <a:spLocks/>
              </p:cNvSpPr>
              <p:nvPr/>
            </p:nvSpPr>
            <p:spPr bwMode="auto">
              <a:xfrm>
                <a:off x="5520" y="2487"/>
                <a:ext cx="88" cy="69"/>
              </a:xfrm>
              <a:custGeom>
                <a:avLst/>
                <a:gdLst>
                  <a:gd name="T0" fmla="*/ 88 w 88"/>
                  <a:gd name="T1" fmla="*/ 0 h 69"/>
                  <a:gd name="T2" fmla="*/ 58 w 88"/>
                  <a:gd name="T3" fmla="*/ 0 h 69"/>
                  <a:gd name="T4" fmla="*/ 34 w 88"/>
                  <a:gd name="T5" fmla="*/ 11 h 69"/>
                  <a:gd name="T6" fmla="*/ 14 w 88"/>
                  <a:gd name="T7" fmla="*/ 27 h 69"/>
                  <a:gd name="T8" fmla="*/ 4 w 88"/>
                  <a:gd name="T9" fmla="*/ 48 h 69"/>
                  <a:gd name="T10" fmla="*/ 0 w 88"/>
                  <a:gd name="T11" fmla="*/ 69 h 69"/>
                  <a:gd name="T12" fmla="*/ 14 w 88"/>
                  <a:gd name="T13" fmla="*/ 69 h 69"/>
                  <a:gd name="T14" fmla="*/ 19 w 88"/>
                  <a:gd name="T15" fmla="*/ 48 h 69"/>
                  <a:gd name="T16" fmla="*/ 29 w 88"/>
                  <a:gd name="T17" fmla="*/ 32 h 69"/>
                  <a:gd name="T18" fmla="*/ 44 w 88"/>
                  <a:gd name="T19" fmla="*/ 22 h 69"/>
                  <a:gd name="T20" fmla="*/ 63 w 88"/>
                  <a:gd name="T21" fmla="*/ 11 h 69"/>
                  <a:gd name="T22" fmla="*/ 88 w 88"/>
                  <a:gd name="T23" fmla="*/ 11 h 69"/>
                  <a:gd name="T24" fmla="*/ 88 w 88"/>
                  <a:gd name="T25" fmla="*/ 0 h 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69">
                    <a:moveTo>
                      <a:pt x="88" y="0"/>
                    </a:moveTo>
                    <a:lnTo>
                      <a:pt x="58" y="0"/>
                    </a:lnTo>
                    <a:lnTo>
                      <a:pt x="34" y="11"/>
                    </a:lnTo>
                    <a:lnTo>
                      <a:pt x="14" y="27"/>
                    </a:lnTo>
                    <a:lnTo>
                      <a:pt x="4" y="48"/>
                    </a:lnTo>
                    <a:lnTo>
                      <a:pt x="0" y="69"/>
                    </a:lnTo>
                    <a:lnTo>
                      <a:pt x="14" y="69"/>
                    </a:lnTo>
                    <a:lnTo>
                      <a:pt x="19" y="48"/>
                    </a:lnTo>
                    <a:lnTo>
                      <a:pt x="29" y="32"/>
                    </a:lnTo>
                    <a:lnTo>
                      <a:pt x="44" y="22"/>
                    </a:lnTo>
                    <a:lnTo>
                      <a:pt x="63" y="11"/>
                    </a:lnTo>
                    <a:lnTo>
                      <a:pt x="88" y="11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60" name="Freeform 759"/>
              <p:cNvSpPr>
                <a:spLocks/>
              </p:cNvSpPr>
              <p:nvPr/>
            </p:nvSpPr>
            <p:spPr bwMode="auto">
              <a:xfrm>
                <a:off x="5534" y="2498"/>
                <a:ext cx="74" cy="58"/>
              </a:xfrm>
              <a:custGeom>
                <a:avLst/>
                <a:gdLst>
                  <a:gd name="T0" fmla="*/ 74 w 74"/>
                  <a:gd name="T1" fmla="*/ 0 h 58"/>
                  <a:gd name="T2" fmla="*/ 49 w 74"/>
                  <a:gd name="T3" fmla="*/ 0 h 58"/>
                  <a:gd name="T4" fmla="*/ 30 w 74"/>
                  <a:gd name="T5" fmla="*/ 11 h 58"/>
                  <a:gd name="T6" fmla="*/ 15 w 74"/>
                  <a:gd name="T7" fmla="*/ 21 h 58"/>
                  <a:gd name="T8" fmla="*/ 5 w 74"/>
                  <a:gd name="T9" fmla="*/ 37 h 58"/>
                  <a:gd name="T10" fmla="*/ 0 w 74"/>
                  <a:gd name="T11" fmla="*/ 58 h 58"/>
                  <a:gd name="T12" fmla="*/ 15 w 74"/>
                  <a:gd name="T13" fmla="*/ 58 h 58"/>
                  <a:gd name="T14" fmla="*/ 20 w 74"/>
                  <a:gd name="T15" fmla="*/ 37 h 58"/>
                  <a:gd name="T16" fmla="*/ 35 w 74"/>
                  <a:gd name="T17" fmla="*/ 26 h 58"/>
                  <a:gd name="T18" fmla="*/ 49 w 74"/>
                  <a:gd name="T19" fmla="*/ 16 h 58"/>
                  <a:gd name="T20" fmla="*/ 74 w 74"/>
                  <a:gd name="T21" fmla="*/ 11 h 58"/>
                  <a:gd name="T22" fmla="*/ 74 w 74"/>
                  <a:gd name="T23" fmla="*/ 0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58">
                    <a:moveTo>
                      <a:pt x="74" y="0"/>
                    </a:moveTo>
                    <a:lnTo>
                      <a:pt x="49" y="0"/>
                    </a:lnTo>
                    <a:lnTo>
                      <a:pt x="30" y="11"/>
                    </a:lnTo>
                    <a:lnTo>
                      <a:pt x="15" y="21"/>
                    </a:lnTo>
                    <a:lnTo>
                      <a:pt x="5" y="37"/>
                    </a:lnTo>
                    <a:lnTo>
                      <a:pt x="0" y="58"/>
                    </a:lnTo>
                    <a:lnTo>
                      <a:pt x="15" y="58"/>
                    </a:lnTo>
                    <a:lnTo>
                      <a:pt x="20" y="37"/>
                    </a:lnTo>
                    <a:lnTo>
                      <a:pt x="35" y="26"/>
                    </a:lnTo>
                    <a:lnTo>
                      <a:pt x="49" y="16"/>
                    </a:lnTo>
                    <a:lnTo>
                      <a:pt x="74" y="11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61" name="Freeform 760"/>
              <p:cNvSpPr>
                <a:spLocks/>
              </p:cNvSpPr>
              <p:nvPr/>
            </p:nvSpPr>
            <p:spPr bwMode="auto">
              <a:xfrm>
                <a:off x="5549" y="2509"/>
                <a:ext cx="59" cy="47"/>
              </a:xfrm>
              <a:custGeom>
                <a:avLst/>
                <a:gdLst>
                  <a:gd name="T0" fmla="*/ 59 w 59"/>
                  <a:gd name="T1" fmla="*/ 0 h 47"/>
                  <a:gd name="T2" fmla="*/ 34 w 59"/>
                  <a:gd name="T3" fmla="*/ 5 h 47"/>
                  <a:gd name="T4" fmla="*/ 20 w 59"/>
                  <a:gd name="T5" fmla="*/ 15 h 47"/>
                  <a:gd name="T6" fmla="*/ 5 w 59"/>
                  <a:gd name="T7" fmla="*/ 26 h 47"/>
                  <a:gd name="T8" fmla="*/ 0 w 59"/>
                  <a:gd name="T9" fmla="*/ 47 h 47"/>
                  <a:gd name="T10" fmla="*/ 15 w 59"/>
                  <a:gd name="T11" fmla="*/ 47 h 47"/>
                  <a:gd name="T12" fmla="*/ 20 w 59"/>
                  <a:gd name="T13" fmla="*/ 31 h 47"/>
                  <a:gd name="T14" fmla="*/ 29 w 59"/>
                  <a:gd name="T15" fmla="*/ 21 h 47"/>
                  <a:gd name="T16" fmla="*/ 44 w 59"/>
                  <a:gd name="T17" fmla="*/ 15 h 47"/>
                  <a:gd name="T18" fmla="*/ 59 w 59"/>
                  <a:gd name="T19" fmla="*/ 10 h 47"/>
                  <a:gd name="T20" fmla="*/ 59 w 59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9" h="47">
                    <a:moveTo>
                      <a:pt x="59" y="0"/>
                    </a:moveTo>
                    <a:lnTo>
                      <a:pt x="34" y="5"/>
                    </a:lnTo>
                    <a:lnTo>
                      <a:pt x="20" y="15"/>
                    </a:lnTo>
                    <a:lnTo>
                      <a:pt x="5" y="26"/>
                    </a:lnTo>
                    <a:lnTo>
                      <a:pt x="0" y="47"/>
                    </a:lnTo>
                    <a:lnTo>
                      <a:pt x="15" y="47"/>
                    </a:lnTo>
                    <a:lnTo>
                      <a:pt x="20" y="31"/>
                    </a:lnTo>
                    <a:lnTo>
                      <a:pt x="29" y="21"/>
                    </a:lnTo>
                    <a:lnTo>
                      <a:pt x="44" y="15"/>
                    </a:lnTo>
                    <a:lnTo>
                      <a:pt x="59" y="1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62" name="Freeform 761"/>
              <p:cNvSpPr>
                <a:spLocks/>
              </p:cNvSpPr>
              <p:nvPr/>
            </p:nvSpPr>
            <p:spPr bwMode="auto">
              <a:xfrm>
                <a:off x="5564" y="2519"/>
                <a:ext cx="44" cy="37"/>
              </a:xfrm>
              <a:custGeom>
                <a:avLst/>
                <a:gdLst>
                  <a:gd name="T0" fmla="*/ 44 w 44"/>
                  <a:gd name="T1" fmla="*/ 0 h 37"/>
                  <a:gd name="T2" fmla="*/ 29 w 44"/>
                  <a:gd name="T3" fmla="*/ 5 h 37"/>
                  <a:gd name="T4" fmla="*/ 14 w 44"/>
                  <a:gd name="T5" fmla="*/ 11 h 37"/>
                  <a:gd name="T6" fmla="*/ 5 w 44"/>
                  <a:gd name="T7" fmla="*/ 21 h 37"/>
                  <a:gd name="T8" fmla="*/ 0 w 44"/>
                  <a:gd name="T9" fmla="*/ 37 h 37"/>
                  <a:gd name="T10" fmla="*/ 14 w 44"/>
                  <a:gd name="T11" fmla="*/ 37 h 37"/>
                  <a:gd name="T12" fmla="*/ 19 w 44"/>
                  <a:gd name="T13" fmla="*/ 27 h 37"/>
                  <a:gd name="T14" fmla="*/ 29 w 44"/>
                  <a:gd name="T15" fmla="*/ 16 h 37"/>
                  <a:gd name="T16" fmla="*/ 44 w 44"/>
                  <a:gd name="T17" fmla="*/ 11 h 37"/>
                  <a:gd name="T18" fmla="*/ 44 w 44"/>
                  <a:gd name="T19" fmla="*/ 0 h 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37">
                    <a:moveTo>
                      <a:pt x="44" y="0"/>
                    </a:moveTo>
                    <a:lnTo>
                      <a:pt x="29" y="5"/>
                    </a:lnTo>
                    <a:lnTo>
                      <a:pt x="14" y="11"/>
                    </a:lnTo>
                    <a:lnTo>
                      <a:pt x="5" y="21"/>
                    </a:lnTo>
                    <a:lnTo>
                      <a:pt x="0" y="37"/>
                    </a:lnTo>
                    <a:lnTo>
                      <a:pt x="14" y="37"/>
                    </a:lnTo>
                    <a:lnTo>
                      <a:pt x="19" y="27"/>
                    </a:lnTo>
                    <a:lnTo>
                      <a:pt x="29" y="16"/>
                    </a:lnTo>
                    <a:lnTo>
                      <a:pt x="44" y="1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63" name="Freeform 762"/>
              <p:cNvSpPr>
                <a:spLocks/>
              </p:cNvSpPr>
              <p:nvPr/>
            </p:nvSpPr>
            <p:spPr bwMode="auto">
              <a:xfrm>
                <a:off x="5578" y="2530"/>
                <a:ext cx="30" cy="26"/>
              </a:xfrm>
              <a:custGeom>
                <a:avLst/>
                <a:gdLst>
                  <a:gd name="T0" fmla="*/ 30 w 30"/>
                  <a:gd name="T1" fmla="*/ 0 h 26"/>
                  <a:gd name="T2" fmla="*/ 15 w 30"/>
                  <a:gd name="T3" fmla="*/ 5 h 26"/>
                  <a:gd name="T4" fmla="*/ 5 w 30"/>
                  <a:gd name="T5" fmla="*/ 16 h 26"/>
                  <a:gd name="T6" fmla="*/ 0 w 30"/>
                  <a:gd name="T7" fmla="*/ 26 h 26"/>
                  <a:gd name="T8" fmla="*/ 15 w 30"/>
                  <a:gd name="T9" fmla="*/ 26 h 26"/>
                  <a:gd name="T10" fmla="*/ 20 w 30"/>
                  <a:gd name="T11" fmla="*/ 16 h 26"/>
                  <a:gd name="T12" fmla="*/ 30 w 30"/>
                  <a:gd name="T13" fmla="*/ 16 h 26"/>
                  <a:gd name="T14" fmla="*/ 30 w 30"/>
                  <a:gd name="T15" fmla="*/ 0 h 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lnTo>
                      <a:pt x="15" y="5"/>
                    </a:lnTo>
                    <a:lnTo>
                      <a:pt x="5" y="16"/>
                    </a:lnTo>
                    <a:lnTo>
                      <a:pt x="0" y="26"/>
                    </a:lnTo>
                    <a:lnTo>
                      <a:pt x="15" y="26"/>
                    </a:lnTo>
                    <a:lnTo>
                      <a:pt x="20" y="16"/>
                    </a:lnTo>
                    <a:lnTo>
                      <a:pt x="30" y="1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64" name="Freeform 763"/>
              <p:cNvSpPr>
                <a:spLocks/>
              </p:cNvSpPr>
              <p:nvPr/>
            </p:nvSpPr>
            <p:spPr bwMode="auto">
              <a:xfrm>
                <a:off x="5593" y="2546"/>
                <a:ext cx="15" cy="10"/>
              </a:xfrm>
              <a:custGeom>
                <a:avLst/>
                <a:gdLst>
                  <a:gd name="T0" fmla="*/ 15 w 15"/>
                  <a:gd name="T1" fmla="*/ 0 h 10"/>
                  <a:gd name="T2" fmla="*/ 5 w 15"/>
                  <a:gd name="T3" fmla="*/ 0 h 10"/>
                  <a:gd name="T4" fmla="*/ 0 w 15"/>
                  <a:gd name="T5" fmla="*/ 10 h 10"/>
                  <a:gd name="T6" fmla="*/ 15 w 15"/>
                  <a:gd name="T7" fmla="*/ 10 h 10"/>
                  <a:gd name="T8" fmla="*/ 15 w 15"/>
                  <a:gd name="T9" fmla="*/ 10 h 10"/>
                  <a:gd name="T10" fmla="*/ 15 w 1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0">
                    <a:moveTo>
                      <a:pt x="15" y="0"/>
                    </a:moveTo>
                    <a:lnTo>
                      <a:pt x="5" y="0"/>
                    </a:lnTo>
                    <a:lnTo>
                      <a:pt x="0" y="10"/>
                    </a:lnTo>
                    <a:lnTo>
                      <a:pt x="15" y="1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65" name="Freeform 764"/>
              <p:cNvSpPr>
                <a:spLocks/>
              </p:cNvSpPr>
              <p:nvPr/>
            </p:nvSpPr>
            <p:spPr bwMode="auto">
              <a:xfrm>
                <a:off x="4985" y="2068"/>
                <a:ext cx="623" cy="488"/>
              </a:xfrm>
              <a:custGeom>
                <a:avLst/>
                <a:gdLst>
                  <a:gd name="T0" fmla="*/ 157 w 623"/>
                  <a:gd name="T1" fmla="*/ 488 h 488"/>
                  <a:gd name="T2" fmla="*/ 466 w 623"/>
                  <a:gd name="T3" fmla="*/ 488 h 488"/>
                  <a:gd name="T4" fmla="*/ 510 w 623"/>
                  <a:gd name="T5" fmla="*/ 478 h 488"/>
                  <a:gd name="T6" fmla="*/ 549 w 623"/>
                  <a:gd name="T7" fmla="*/ 451 h 488"/>
                  <a:gd name="T8" fmla="*/ 584 w 623"/>
                  <a:gd name="T9" fmla="*/ 403 h 488"/>
                  <a:gd name="T10" fmla="*/ 608 w 623"/>
                  <a:gd name="T11" fmla="*/ 345 h 488"/>
                  <a:gd name="T12" fmla="*/ 623 w 623"/>
                  <a:gd name="T13" fmla="*/ 281 h 488"/>
                  <a:gd name="T14" fmla="*/ 623 w 623"/>
                  <a:gd name="T15" fmla="*/ 213 h 488"/>
                  <a:gd name="T16" fmla="*/ 608 w 623"/>
                  <a:gd name="T17" fmla="*/ 144 h 488"/>
                  <a:gd name="T18" fmla="*/ 584 w 623"/>
                  <a:gd name="T19" fmla="*/ 85 h 488"/>
                  <a:gd name="T20" fmla="*/ 549 w 623"/>
                  <a:gd name="T21" fmla="*/ 43 h 488"/>
                  <a:gd name="T22" fmla="*/ 510 w 623"/>
                  <a:gd name="T23" fmla="*/ 11 h 488"/>
                  <a:gd name="T24" fmla="*/ 466 w 623"/>
                  <a:gd name="T25" fmla="*/ 0 h 488"/>
                  <a:gd name="T26" fmla="*/ 157 w 623"/>
                  <a:gd name="T27" fmla="*/ 0 h 488"/>
                  <a:gd name="T28" fmla="*/ 113 w 623"/>
                  <a:gd name="T29" fmla="*/ 11 h 488"/>
                  <a:gd name="T30" fmla="*/ 69 w 623"/>
                  <a:gd name="T31" fmla="*/ 43 h 488"/>
                  <a:gd name="T32" fmla="*/ 40 w 623"/>
                  <a:gd name="T33" fmla="*/ 85 h 488"/>
                  <a:gd name="T34" fmla="*/ 15 w 623"/>
                  <a:gd name="T35" fmla="*/ 144 h 488"/>
                  <a:gd name="T36" fmla="*/ 0 w 623"/>
                  <a:gd name="T37" fmla="*/ 213 h 488"/>
                  <a:gd name="T38" fmla="*/ 0 w 623"/>
                  <a:gd name="T39" fmla="*/ 281 h 488"/>
                  <a:gd name="T40" fmla="*/ 15 w 623"/>
                  <a:gd name="T41" fmla="*/ 345 h 488"/>
                  <a:gd name="T42" fmla="*/ 40 w 623"/>
                  <a:gd name="T43" fmla="*/ 403 h 488"/>
                  <a:gd name="T44" fmla="*/ 69 w 623"/>
                  <a:gd name="T45" fmla="*/ 451 h 488"/>
                  <a:gd name="T46" fmla="*/ 113 w 623"/>
                  <a:gd name="T47" fmla="*/ 478 h 488"/>
                  <a:gd name="T48" fmla="*/ 157 w 623"/>
                  <a:gd name="T49" fmla="*/ 488 h 48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23" h="488">
                    <a:moveTo>
                      <a:pt x="157" y="488"/>
                    </a:moveTo>
                    <a:lnTo>
                      <a:pt x="466" y="488"/>
                    </a:lnTo>
                    <a:lnTo>
                      <a:pt x="510" y="478"/>
                    </a:lnTo>
                    <a:lnTo>
                      <a:pt x="549" y="451"/>
                    </a:lnTo>
                    <a:lnTo>
                      <a:pt x="584" y="403"/>
                    </a:lnTo>
                    <a:lnTo>
                      <a:pt x="608" y="345"/>
                    </a:lnTo>
                    <a:lnTo>
                      <a:pt x="623" y="281"/>
                    </a:lnTo>
                    <a:lnTo>
                      <a:pt x="623" y="213"/>
                    </a:lnTo>
                    <a:lnTo>
                      <a:pt x="608" y="144"/>
                    </a:lnTo>
                    <a:lnTo>
                      <a:pt x="584" y="85"/>
                    </a:lnTo>
                    <a:lnTo>
                      <a:pt x="549" y="43"/>
                    </a:lnTo>
                    <a:lnTo>
                      <a:pt x="510" y="11"/>
                    </a:lnTo>
                    <a:lnTo>
                      <a:pt x="466" y="0"/>
                    </a:lnTo>
                    <a:lnTo>
                      <a:pt x="157" y="0"/>
                    </a:lnTo>
                    <a:lnTo>
                      <a:pt x="113" y="11"/>
                    </a:lnTo>
                    <a:lnTo>
                      <a:pt x="69" y="43"/>
                    </a:lnTo>
                    <a:lnTo>
                      <a:pt x="40" y="85"/>
                    </a:lnTo>
                    <a:lnTo>
                      <a:pt x="15" y="144"/>
                    </a:lnTo>
                    <a:lnTo>
                      <a:pt x="0" y="213"/>
                    </a:lnTo>
                    <a:lnTo>
                      <a:pt x="0" y="281"/>
                    </a:lnTo>
                    <a:lnTo>
                      <a:pt x="15" y="345"/>
                    </a:lnTo>
                    <a:lnTo>
                      <a:pt x="40" y="403"/>
                    </a:lnTo>
                    <a:lnTo>
                      <a:pt x="69" y="451"/>
                    </a:lnTo>
                    <a:lnTo>
                      <a:pt x="113" y="478"/>
                    </a:lnTo>
                    <a:lnTo>
                      <a:pt x="157" y="48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68" name="Rectangle 767"/>
              <p:cNvSpPr>
                <a:spLocks noChangeArrowheads="1"/>
              </p:cNvSpPr>
              <p:nvPr/>
            </p:nvSpPr>
            <p:spPr bwMode="auto">
              <a:xfrm>
                <a:off x="5074" y="2173"/>
                <a:ext cx="419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 b="1" dirty="0" err="1" smtClean="0">
                    <a:solidFill>
                      <a:srgbClr val="FFFF00"/>
                    </a:solidFill>
                    <a:latin typeface="Cambria" pitchFamily="18" charset="0"/>
                    <a:ea typeface="黑体" pitchFamily="49" charset="-122"/>
                  </a:rPr>
                  <a:t>Modelvar</a:t>
                </a:r>
                <a:endParaRPr lang="en-US" altLang="zh-CN" sz="1200" b="1" dirty="0" smtClean="0">
                  <a:solidFill>
                    <a:srgbClr val="FFFF00"/>
                  </a:solidFill>
                  <a:latin typeface="Cambria" pitchFamily="18" charset="0"/>
                  <a:ea typeface="黑体" pitchFamily="49" charset="-122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 b="1" dirty="0" err="1" smtClean="0">
                    <a:solidFill>
                      <a:srgbClr val="FFFF00"/>
                    </a:solidFill>
                    <a:latin typeface="Cambria" pitchFamily="18" charset="0"/>
                    <a:ea typeface="黑体" pitchFamily="49" charset="-122"/>
                  </a:rPr>
                  <a:t>postvar</a:t>
                </a:r>
                <a:endParaRPr lang="en-US" altLang="zh-CN" sz="1600" b="1" dirty="0">
                  <a:solidFill>
                    <a:prstClr val="black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769" name="Freeform 768"/>
              <p:cNvSpPr>
                <a:spLocks/>
              </p:cNvSpPr>
              <p:nvPr/>
            </p:nvSpPr>
            <p:spPr bwMode="auto">
              <a:xfrm>
                <a:off x="4829" y="2302"/>
                <a:ext cx="156" cy="10"/>
              </a:xfrm>
              <a:custGeom>
                <a:avLst/>
                <a:gdLst>
                  <a:gd name="T0" fmla="*/ 0 w 156"/>
                  <a:gd name="T1" fmla="*/ 0 h 10"/>
                  <a:gd name="T2" fmla="*/ 73 w 156"/>
                  <a:gd name="T3" fmla="*/ 0 h 10"/>
                  <a:gd name="T4" fmla="*/ 73 w 156"/>
                  <a:gd name="T5" fmla="*/ 10 h 10"/>
                  <a:gd name="T6" fmla="*/ 156 w 156"/>
                  <a:gd name="T7" fmla="*/ 1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6" h="10">
                    <a:moveTo>
                      <a:pt x="0" y="0"/>
                    </a:moveTo>
                    <a:lnTo>
                      <a:pt x="73" y="0"/>
                    </a:lnTo>
                    <a:lnTo>
                      <a:pt x="73" y="10"/>
                    </a:lnTo>
                    <a:lnTo>
                      <a:pt x="156" y="10"/>
                    </a:lnTo>
                  </a:path>
                </a:pathLst>
              </a:custGeom>
              <a:noFill/>
              <a:ln w="238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70" name="Freeform 769"/>
              <p:cNvSpPr>
                <a:spLocks/>
              </p:cNvSpPr>
              <p:nvPr/>
            </p:nvSpPr>
            <p:spPr bwMode="auto">
              <a:xfrm>
                <a:off x="4892" y="2281"/>
                <a:ext cx="93" cy="63"/>
              </a:xfrm>
              <a:custGeom>
                <a:avLst/>
                <a:gdLst>
                  <a:gd name="T0" fmla="*/ 0 w 93"/>
                  <a:gd name="T1" fmla="*/ 0 h 63"/>
                  <a:gd name="T2" fmla="*/ 93 w 93"/>
                  <a:gd name="T3" fmla="*/ 31 h 63"/>
                  <a:gd name="T4" fmla="*/ 0 w 93"/>
                  <a:gd name="T5" fmla="*/ 63 h 63"/>
                  <a:gd name="T6" fmla="*/ 0 w 93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63">
                    <a:moveTo>
                      <a:pt x="0" y="0"/>
                    </a:moveTo>
                    <a:lnTo>
                      <a:pt x="93" y="31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71" name="Freeform 770"/>
              <p:cNvSpPr>
                <a:spLocks/>
              </p:cNvSpPr>
              <p:nvPr/>
            </p:nvSpPr>
            <p:spPr bwMode="auto">
              <a:xfrm>
                <a:off x="5054" y="2848"/>
                <a:ext cx="485" cy="509"/>
              </a:xfrm>
              <a:custGeom>
                <a:avLst/>
                <a:gdLst>
                  <a:gd name="T0" fmla="*/ 485 w 485"/>
                  <a:gd name="T1" fmla="*/ 0 h 509"/>
                  <a:gd name="T2" fmla="*/ 421 w 485"/>
                  <a:gd name="T3" fmla="*/ 5 h 509"/>
                  <a:gd name="T4" fmla="*/ 358 w 485"/>
                  <a:gd name="T5" fmla="*/ 21 h 509"/>
                  <a:gd name="T6" fmla="*/ 299 w 485"/>
                  <a:gd name="T7" fmla="*/ 42 h 509"/>
                  <a:gd name="T8" fmla="*/ 240 w 485"/>
                  <a:gd name="T9" fmla="*/ 69 h 509"/>
                  <a:gd name="T10" fmla="*/ 191 w 485"/>
                  <a:gd name="T11" fmla="*/ 106 h 509"/>
                  <a:gd name="T12" fmla="*/ 142 w 485"/>
                  <a:gd name="T13" fmla="*/ 149 h 509"/>
                  <a:gd name="T14" fmla="*/ 98 w 485"/>
                  <a:gd name="T15" fmla="*/ 202 h 509"/>
                  <a:gd name="T16" fmla="*/ 64 w 485"/>
                  <a:gd name="T17" fmla="*/ 255 h 509"/>
                  <a:gd name="T18" fmla="*/ 34 w 485"/>
                  <a:gd name="T19" fmla="*/ 313 h 509"/>
                  <a:gd name="T20" fmla="*/ 15 w 485"/>
                  <a:gd name="T21" fmla="*/ 377 h 509"/>
                  <a:gd name="T22" fmla="*/ 5 w 485"/>
                  <a:gd name="T23" fmla="*/ 446 h 509"/>
                  <a:gd name="T24" fmla="*/ 0 w 485"/>
                  <a:gd name="T25" fmla="*/ 509 h 509"/>
                  <a:gd name="T26" fmla="*/ 0 w 485"/>
                  <a:gd name="T27" fmla="*/ 0 h 509"/>
                  <a:gd name="T28" fmla="*/ 485 w 485"/>
                  <a:gd name="T29" fmla="*/ 0 h 50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85" h="509">
                    <a:moveTo>
                      <a:pt x="485" y="0"/>
                    </a:moveTo>
                    <a:lnTo>
                      <a:pt x="421" y="5"/>
                    </a:lnTo>
                    <a:lnTo>
                      <a:pt x="358" y="21"/>
                    </a:lnTo>
                    <a:lnTo>
                      <a:pt x="299" y="42"/>
                    </a:lnTo>
                    <a:lnTo>
                      <a:pt x="240" y="69"/>
                    </a:lnTo>
                    <a:lnTo>
                      <a:pt x="191" y="106"/>
                    </a:lnTo>
                    <a:lnTo>
                      <a:pt x="142" y="149"/>
                    </a:lnTo>
                    <a:lnTo>
                      <a:pt x="98" y="202"/>
                    </a:lnTo>
                    <a:lnTo>
                      <a:pt x="64" y="255"/>
                    </a:lnTo>
                    <a:lnTo>
                      <a:pt x="34" y="313"/>
                    </a:lnTo>
                    <a:lnTo>
                      <a:pt x="15" y="377"/>
                    </a:lnTo>
                    <a:lnTo>
                      <a:pt x="5" y="446"/>
                    </a:lnTo>
                    <a:lnTo>
                      <a:pt x="0" y="509"/>
                    </a:lnTo>
                    <a:lnTo>
                      <a:pt x="0" y="0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72" name="Freeform 771"/>
              <p:cNvSpPr>
                <a:spLocks/>
              </p:cNvSpPr>
              <p:nvPr/>
            </p:nvSpPr>
            <p:spPr bwMode="auto">
              <a:xfrm>
                <a:off x="5054" y="2848"/>
                <a:ext cx="485" cy="509"/>
              </a:xfrm>
              <a:custGeom>
                <a:avLst/>
                <a:gdLst>
                  <a:gd name="T0" fmla="*/ 485 w 485"/>
                  <a:gd name="T1" fmla="*/ 0 h 509"/>
                  <a:gd name="T2" fmla="*/ 421 w 485"/>
                  <a:gd name="T3" fmla="*/ 5 h 509"/>
                  <a:gd name="T4" fmla="*/ 358 w 485"/>
                  <a:gd name="T5" fmla="*/ 21 h 509"/>
                  <a:gd name="T6" fmla="*/ 299 w 485"/>
                  <a:gd name="T7" fmla="*/ 42 h 509"/>
                  <a:gd name="T8" fmla="*/ 240 w 485"/>
                  <a:gd name="T9" fmla="*/ 69 h 509"/>
                  <a:gd name="T10" fmla="*/ 191 w 485"/>
                  <a:gd name="T11" fmla="*/ 106 h 509"/>
                  <a:gd name="T12" fmla="*/ 142 w 485"/>
                  <a:gd name="T13" fmla="*/ 149 h 509"/>
                  <a:gd name="T14" fmla="*/ 98 w 485"/>
                  <a:gd name="T15" fmla="*/ 202 h 509"/>
                  <a:gd name="T16" fmla="*/ 64 w 485"/>
                  <a:gd name="T17" fmla="*/ 255 h 509"/>
                  <a:gd name="T18" fmla="*/ 34 w 485"/>
                  <a:gd name="T19" fmla="*/ 313 h 509"/>
                  <a:gd name="T20" fmla="*/ 15 w 485"/>
                  <a:gd name="T21" fmla="*/ 377 h 509"/>
                  <a:gd name="T22" fmla="*/ 5 w 485"/>
                  <a:gd name="T23" fmla="*/ 446 h 509"/>
                  <a:gd name="T24" fmla="*/ 0 w 485"/>
                  <a:gd name="T25" fmla="*/ 509 h 509"/>
                  <a:gd name="T26" fmla="*/ 15 w 485"/>
                  <a:gd name="T27" fmla="*/ 509 h 509"/>
                  <a:gd name="T28" fmla="*/ 20 w 485"/>
                  <a:gd name="T29" fmla="*/ 440 h 509"/>
                  <a:gd name="T30" fmla="*/ 34 w 485"/>
                  <a:gd name="T31" fmla="*/ 371 h 509"/>
                  <a:gd name="T32" fmla="*/ 54 w 485"/>
                  <a:gd name="T33" fmla="*/ 308 h 509"/>
                  <a:gd name="T34" fmla="*/ 88 w 485"/>
                  <a:gd name="T35" fmla="*/ 244 h 509"/>
                  <a:gd name="T36" fmla="*/ 127 w 485"/>
                  <a:gd name="T37" fmla="*/ 186 h 509"/>
                  <a:gd name="T38" fmla="*/ 176 w 485"/>
                  <a:gd name="T39" fmla="*/ 138 h 509"/>
                  <a:gd name="T40" fmla="*/ 230 w 485"/>
                  <a:gd name="T41" fmla="*/ 96 h 509"/>
                  <a:gd name="T42" fmla="*/ 289 w 485"/>
                  <a:gd name="T43" fmla="*/ 64 h 509"/>
                  <a:gd name="T44" fmla="*/ 353 w 485"/>
                  <a:gd name="T45" fmla="*/ 37 h 509"/>
                  <a:gd name="T46" fmla="*/ 417 w 485"/>
                  <a:gd name="T47" fmla="*/ 21 h 509"/>
                  <a:gd name="T48" fmla="*/ 485 w 485"/>
                  <a:gd name="T49" fmla="*/ 16 h 509"/>
                  <a:gd name="T50" fmla="*/ 485 w 485"/>
                  <a:gd name="T51" fmla="*/ 0 h 50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85" h="509">
                    <a:moveTo>
                      <a:pt x="485" y="0"/>
                    </a:moveTo>
                    <a:lnTo>
                      <a:pt x="421" y="5"/>
                    </a:lnTo>
                    <a:lnTo>
                      <a:pt x="358" y="21"/>
                    </a:lnTo>
                    <a:lnTo>
                      <a:pt x="299" y="42"/>
                    </a:lnTo>
                    <a:lnTo>
                      <a:pt x="240" y="69"/>
                    </a:lnTo>
                    <a:lnTo>
                      <a:pt x="191" y="106"/>
                    </a:lnTo>
                    <a:lnTo>
                      <a:pt x="142" y="149"/>
                    </a:lnTo>
                    <a:lnTo>
                      <a:pt x="98" y="202"/>
                    </a:lnTo>
                    <a:lnTo>
                      <a:pt x="64" y="255"/>
                    </a:lnTo>
                    <a:lnTo>
                      <a:pt x="34" y="313"/>
                    </a:lnTo>
                    <a:lnTo>
                      <a:pt x="15" y="377"/>
                    </a:lnTo>
                    <a:lnTo>
                      <a:pt x="5" y="446"/>
                    </a:lnTo>
                    <a:lnTo>
                      <a:pt x="0" y="509"/>
                    </a:lnTo>
                    <a:lnTo>
                      <a:pt x="15" y="509"/>
                    </a:lnTo>
                    <a:lnTo>
                      <a:pt x="20" y="440"/>
                    </a:lnTo>
                    <a:lnTo>
                      <a:pt x="34" y="371"/>
                    </a:lnTo>
                    <a:lnTo>
                      <a:pt x="54" y="308"/>
                    </a:lnTo>
                    <a:lnTo>
                      <a:pt x="88" y="244"/>
                    </a:lnTo>
                    <a:lnTo>
                      <a:pt x="127" y="186"/>
                    </a:lnTo>
                    <a:lnTo>
                      <a:pt x="176" y="138"/>
                    </a:lnTo>
                    <a:lnTo>
                      <a:pt x="230" y="96"/>
                    </a:lnTo>
                    <a:lnTo>
                      <a:pt x="289" y="64"/>
                    </a:lnTo>
                    <a:lnTo>
                      <a:pt x="353" y="37"/>
                    </a:lnTo>
                    <a:lnTo>
                      <a:pt x="417" y="21"/>
                    </a:lnTo>
                    <a:lnTo>
                      <a:pt x="485" y="16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73" name="Freeform 772"/>
              <p:cNvSpPr>
                <a:spLocks/>
              </p:cNvSpPr>
              <p:nvPr/>
            </p:nvSpPr>
            <p:spPr bwMode="auto">
              <a:xfrm>
                <a:off x="5069" y="2864"/>
                <a:ext cx="470" cy="493"/>
              </a:xfrm>
              <a:custGeom>
                <a:avLst/>
                <a:gdLst>
                  <a:gd name="T0" fmla="*/ 470 w 470"/>
                  <a:gd name="T1" fmla="*/ 0 h 493"/>
                  <a:gd name="T2" fmla="*/ 402 w 470"/>
                  <a:gd name="T3" fmla="*/ 5 h 493"/>
                  <a:gd name="T4" fmla="*/ 338 w 470"/>
                  <a:gd name="T5" fmla="*/ 21 h 493"/>
                  <a:gd name="T6" fmla="*/ 274 w 470"/>
                  <a:gd name="T7" fmla="*/ 48 h 493"/>
                  <a:gd name="T8" fmla="*/ 215 w 470"/>
                  <a:gd name="T9" fmla="*/ 80 h 493"/>
                  <a:gd name="T10" fmla="*/ 161 w 470"/>
                  <a:gd name="T11" fmla="*/ 122 h 493"/>
                  <a:gd name="T12" fmla="*/ 112 w 470"/>
                  <a:gd name="T13" fmla="*/ 170 h 493"/>
                  <a:gd name="T14" fmla="*/ 73 w 470"/>
                  <a:gd name="T15" fmla="*/ 228 h 493"/>
                  <a:gd name="T16" fmla="*/ 39 w 470"/>
                  <a:gd name="T17" fmla="*/ 292 h 493"/>
                  <a:gd name="T18" fmla="*/ 19 w 470"/>
                  <a:gd name="T19" fmla="*/ 355 h 493"/>
                  <a:gd name="T20" fmla="*/ 5 w 470"/>
                  <a:gd name="T21" fmla="*/ 424 h 493"/>
                  <a:gd name="T22" fmla="*/ 0 w 470"/>
                  <a:gd name="T23" fmla="*/ 493 h 493"/>
                  <a:gd name="T24" fmla="*/ 14 w 470"/>
                  <a:gd name="T25" fmla="*/ 493 h 493"/>
                  <a:gd name="T26" fmla="*/ 19 w 470"/>
                  <a:gd name="T27" fmla="*/ 424 h 493"/>
                  <a:gd name="T28" fmla="*/ 29 w 470"/>
                  <a:gd name="T29" fmla="*/ 361 h 493"/>
                  <a:gd name="T30" fmla="*/ 54 w 470"/>
                  <a:gd name="T31" fmla="*/ 297 h 493"/>
                  <a:gd name="T32" fmla="*/ 88 w 470"/>
                  <a:gd name="T33" fmla="*/ 233 h 493"/>
                  <a:gd name="T34" fmla="*/ 127 w 470"/>
                  <a:gd name="T35" fmla="*/ 180 h 493"/>
                  <a:gd name="T36" fmla="*/ 171 w 470"/>
                  <a:gd name="T37" fmla="*/ 133 h 493"/>
                  <a:gd name="T38" fmla="*/ 225 w 470"/>
                  <a:gd name="T39" fmla="*/ 95 h 493"/>
                  <a:gd name="T40" fmla="*/ 279 w 470"/>
                  <a:gd name="T41" fmla="*/ 58 h 493"/>
                  <a:gd name="T42" fmla="*/ 343 w 470"/>
                  <a:gd name="T43" fmla="*/ 37 h 493"/>
                  <a:gd name="T44" fmla="*/ 406 w 470"/>
                  <a:gd name="T45" fmla="*/ 21 h 493"/>
                  <a:gd name="T46" fmla="*/ 470 w 470"/>
                  <a:gd name="T47" fmla="*/ 16 h 493"/>
                  <a:gd name="T48" fmla="*/ 470 w 470"/>
                  <a:gd name="T49" fmla="*/ 0 h 49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70" h="493">
                    <a:moveTo>
                      <a:pt x="470" y="0"/>
                    </a:moveTo>
                    <a:lnTo>
                      <a:pt x="402" y="5"/>
                    </a:lnTo>
                    <a:lnTo>
                      <a:pt x="338" y="21"/>
                    </a:lnTo>
                    <a:lnTo>
                      <a:pt x="274" y="48"/>
                    </a:lnTo>
                    <a:lnTo>
                      <a:pt x="215" y="80"/>
                    </a:lnTo>
                    <a:lnTo>
                      <a:pt x="161" y="122"/>
                    </a:lnTo>
                    <a:lnTo>
                      <a:pt x="112" y="170"/>
                    </a:lnTo>
                    <a:lnTo>
                      <a:pt x="73" y="228"/>
                    </a:lnTo>
                    <a:lnTo>
                      <a:pt x="39" y="292"/>
                    </a:lnTo>
                    <a:lnTo>
                      <a:pt x="19" y="355"/>
                    </a:lnTo>
                    <a:lnTo>
                      <a:pt x="5" y="424"/>
                    </a:lnTo>
                    <a:lnTo>
                      <a:pt x="0" y="493"/>
                    </a:lnTo>
                    <a:lnTo>
                      <a:pt x="14" y="493"/>
                    </a:lnTo>
                    <a:lnTo>
                      <a:pt x="19" y="424"/>
                    </a:lnTo>
                    <a:lnTo>
                      <a:pt x="29" y="361"/>
                    </a:lnTo>
                    <a:lnTo>
                      <a:pt x="54" y="297"/>
                    </a:lnTo>
                    <a:lnTo>
                      <a:pt x="88" y="233"/>
                    </a:lnTo>
                    <a:lnTo>
                      <a:pt x="127" y="180"/>
                    </a:lnTo>
                    <a:lnTo>
                      <a:pt x="171" y="133"/>
                    </a:lnTo>
                    <a:lnTo>
                      <a:pt x="225" y="95"/>
                    </a:lnTo>
                    <a:lnTo>
                      <a:pt x="279" y="58"/>
                    </a:lnTo>
                    <a:lnTo>
                      <a:pt x="343" y="37"/>
                    </a:lnTo>
                    <a:lnTo>
                      <a:pt x="406" y="21"/>
                    </a:lnTo>
                    <a:lnTo>
                      <a:pt x="470" y="16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000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74" name="Freeform 773"/>
              <p:cNvSpPr>
                <a:spLocks/>
              </p:cNvSpPr>
              <p:nvPr/>
            </p:nvSpPr>
            <p:spPr bwMode="auto">
              <a:xfrm>
                <a:off x="5083" y="2880"/>
                <a:ext cx="456" cy="477"/>
              </a:xfrm>
              <a:custGeom>
                <a:avLst/>
                <a:gdLst>
                  <a:gd name="T0" fmla="*/ 456 w 456"/>
                  <a:gd name="T1" fmla="*/ 0 h 477"/>
                  <a:gd name="T2" fmla="*/ 392 w 456"/>
                  <a:gd name="T3" fmla="*/ 5 h 477"/>
                  <a:gd name="T4" fmla="*/ 329 w 456"/>
                  <a:gd name="T5" fmla="*/ 21 h 477"/>
                  <a:gd name="T6" fmla="*/ 265 w 456"/>
                  <a:gd name="T7" fmla="*/ 42 h 477"/>
                  <a:gd name="T8" fmla="*/ 211 w 456"/>
                  <a:gd name="T9" fmla="*/ 79 h 477"/>
                  <a:gd name="T10" fmla="*/ 157 w 456"/>
                  <a:gd name="T11" fmla="*/ 117 h 477"/>
                  <a:gd name="T12" fmla="*/ 113 w 456"/>
                  <a:gd name="T13" fmla="*/ 164 h 477"/>
                  <a:gd name="T14" fmla="*/ 74 w 456"/>
                  <a:gd name="T15" fmla="*/ 217 h 477"/>
                  <a:gd name="T16" fmla="*/ 40 w 456"/>
                  <a:gd name="T17" fmla="*/ 281 h 477"/>
                  <a:gd name="T18" fmla="*/ 15 w 456"/>
                  <a:gd name="T19" fmla="*/ 345 h 477"/>
                  <a:gd name="T20" fmla="*/ 5 w 456"/>
                  <a:gd name="T21" fmla="*/ 408 h 477"/>
                  <a:gd name="T22" fmla="*/ 0 w 456"/>
                  <a:gd name="T23" fmla="*/ 477 h 477"/>
                  <a:gd name="T24" fmla="*/ 15 w 456"/>
                  <a:gd name="T25" fmla="*/ 477 h 477"/>
                  <a:gd name="T26" fmla="*/ 20 w 456"/>
                  <a:gd name="T27" fmla="*/ 414 h 477"/>
                  <a:gd name="T28" fmla="*/ 30 w 456"/>
                  <a:gd name="T29" fmla="*/ 350 h 477"/>
                  <a:gd name="T30" fmla="*/ 54 w 456"/>
                  <a:gd name="T31" fmla="*/ 286 h 477"/>
                  <a:gd name="T32" fmla="*/ 84 w 456"/>
                  <a:gd name="T33" fmla="*/ 228 h 477"/>
                  <a:gd name="T34" fmla="*/ 123 w 456"/>
                  <a:gd name="T35" fmla="*/ 175 h 477"/>
                  <a:gd name="T36" fmla="*/ 167 w 456"/>
                  <a:gd name="T37" fmla="*/ 127 h 477"/>
                  <a:gd name="T38" fmla="*/ 216 w 456"/>
                  <a:gd name="T39" fmla="*/ 90 h 477"/>
                  <a:gd name="T40" fmla="*/ 275 w 456"/>
                  <a:gd name="T41" fmla="*/ 58 h 477"/>
                  <a:gd name="T42" fmla="*/ 334 w 456"/>
                  <a:gd name="T43" fmla="*/ 37 h 477"/>
                  <a:gd name="T44" fmla="*/ 392 w 456"/>
                  <a:gd name="T45" fmla="*/ 21 h 477"/>
                  <a:gd name="T46" fmla="*/ 456 w 456"/>
                  <a:gd name="T47" fmla="*/ 16 h 477"/>
                  <a:gd name="T48" fmla="*/ 456 w 456"/>
                  <a:gd name="T49" fmla="*/ 0 h 47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6" h="477">
                    <a:moveTo>
                      <a:pt x="456" y="0"/>
                    </a:moveTo>
                    <a:lnTo>
                      <a:pt x="392" y="5"/>
                    </a:lnTo>
                    <a:lnTo>
                      <a:pt x="329" y="21"/>
                    </a:lnTo>
                    <a:lnTo>
                      <a:pt x="265" y="42"/>
                    </a:lnTo>
                    <a:lnTo>
                      <a:pt x="211" y="79"/>
                    </a:lnTo>
                    <a:lnTo>
                      <a:pt x="157" y="117"/>
                    </a:lnTo>
                    <a:lnTo>
                      <a:pt x="113" y="164"/>
                    </a:lnTo>
                    <a:lnTo>
                      <a:pt x="74" y="217"/>
                    </a:lnTo>
                    <a:lnTo>
                      <a:pt x="40" y="281"/>
                    </a:lnTo>
                    <a:lnTo>
                      <a:pt x="15" y="345"/>
                    </a:lnTo>
                    <a:lnTo>
                      <a:pt x="5" y="408"/>
                    </a:lnTo>
                    <a:lnTo>
                      <a:pt x="0" y="477"/>
                    </a:lnTo>
                    <a:lnTo>
                      <a:pt x="15" y="477"/>
                    </a:lnTo>
                    <a:lnTo>
                      <a:pt x="20" y="414"/>
                    </a:lnTo>
                    <a:lnTo>
                      <a:pt x="30" y="350"/>
                    </a:lnTo>
                    <a:lnTo>
                      <a:pt x="54" y="286"/>
                    </a:lnTo>
                    <a:lnTo>
                      <a:pt x="84" y="228"/>
                    </a:lnTo>
                    <a:lnTo>
                      <a:pt x="123" y="175"/>
                    </a:lnTo>
                    <a:lnTo>
                      <a:pt x="167" y="127"/>
                    </a:lnTo>
                    <a:lnTo>
                      <a:pt x="216" y="90"/>
                    </a:lnTo>
                    <a:lnTo>
                      <a:pt x="275" y="58"/>
                    </a:lnTo>
                    <a:lnTo>
                      <a:pt x="334" y="37"/>
                    </a:lnTo>
                    <a:lnTo>
                      <a:pt x="392" y="21"/>
                    </a:lnTo>
                    <a:lnTo>
                      <a:pt x="456" y="1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000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75" name="Freeform 774"/>
              <p:cNvSpPr>
                <a:spLocks/>
              </p:cNvSpPr>
              <p:nvPr/>
            </p:nvSpPr>
            <p:spPr bwMode="auto">
              <a:xfrm>
                <a:off x="5098" y="2896"/>
                <a:ext cx="441" cy="461"/>
              </a:xfrm>
              <a:custGeom>
                <a:avLst/>
                <a:gdLst>
                  <a:gd name="T0" fmla="*/ 441 w 441"/>
                  <a:gd name="T1" fmla="*/ 0 h 461"/>
                  <a:gd name="T2" fmla="*/ 377 w 441"/>
                  <a:gd name="T3" fmla="*/ 5 h 461"/>
                  <a:gd name="T4" fmla="*/ 319 w 441"/>
                  <a:gd name="T5" fmla="*/ 21 h 461"/>
                  <a:gd name="T6" fmla="*/ 260 w 441"/>
                  <a:gd name="T7" fmla="*/ 42 h 461"/>
                  <a:gd name="T8" fmla="*/ 201 w 441"/>
                  <a:gd name="T9" fmla="*/ 74 h 461"/>
                  <a:gd name="T10" fmla="*/ 152 w 441"/>
                  <a:gd name="T11" fmla="*/ 111 h 461"/>
                  <a:gd name="T12" fmla="*/ 108 w 441"/>
                  <a:gd name="T13" fmla="*/ 159 h 461"/>
                  <a:gd name="T14" fmla="*/ 69 w 441"/>
                  <a:gd name="T15" fmla="*/ 212 h 461"/>
                  <a:gd name="T16" fmla="*/ 39 w 441"/>
                  <a:gd name="T17" fmla="*/ 270 h 461"/>
                  <a:gd name="T18" fmla="*/ 15 w 441"/>
                  <a:gd name="T19" fmla="*/ 334 h 461"/>
                  <a:gd name="T20" fmla="*/ 5 w 441"/>
                  <a:gd name="T21" fmla="*/ 398 h 461"/>
                  <a:gd name="T22" fmla="*/ 0 w 441"/>
                  <a:gd name="T23" fmla="*/ 461 h 461"/>
                  <a:gd name="T24" fmla="*/ 15 w 441"/>
                  <a:gd name="T25" fmla="*/ 461 h 461"/>
                  <a:gd name="T26" fmla="*/ 20 w 441"/>
                  <a:gd name="T27" fmla="*/ 398 h 461"/>
                  <a:gd name="T28" fmla="*/ 30 w 441"/>
                  <a:gd name="T29" fmla="*/ 334 h 461"/>
                  <a:gd name="T30" fmla="*/ 54 w 441"/>
                  <a:gd name="T31" fmla="*/ 276 h 461"/>
                  <a:gd name="T32" fmla="*/ 83 w 441"/>
                  <a:gd name="T33" fmla="*/ 223 h 461"/>
                  <a:gd name="T34" fmla="*/ 118 w 441"/>
                  <a:gd name="T35" fmla="*/ 170 h 461"/>
                  <a:gd name="T36" fmla="*/ 162 w 441"/>
                  <a:gd name="T37" fmla="*/ 127 h 461"/>
                  <a:gd name="T38" fmla="*/ 211 w 441"/>
                  <a:gd name="T39" fmla="*/ 85 h 461"/>
                  <a:gd name="T40" fmla="*/ 265 w 441"/>
                  <a:gd name="T41" fmla="*/ 58 h 461"/>
                  <a:gd name="T42" fmla="*/ 324 w 441"/>
                  <a:gd name="T43" fmla="*/ 32 h 461"/>
                  <a:gd name="T44" fmla="*/ 382 w 441"/>
                  <a:gd name="T45" fmla="*/ 21 h 461"/>
                  <a:gd name="T46" fmla="*/ 441 w 441"/>
                  <a:gd name="T47" fmla="*/ 16 h 461"/>
                  <a:gd name="T48" fmla="*/ 441 w 441"/>
                  <a:gd name="T49" fmla="*/ 0 h 46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1" h="461">
                    <a:moveTo>
                      <a:pt x="441" y="0"/>
                    </a:moveTo>
                    <a:lnTo>
                      <a:pt x="377" y="5"/>
                    </a:lnTo>
                    <a:lnTo>
                      <a:pt x="319" y="21"/>
                    </a:lnTo>
                    <a:lnTo>
                      <a:pt x="260" y="42"/>
                    </a:lnTo>
                    <a:lnTo>
                      <a:pt x="201" y="74"/>
                    </a:lnTo>
                    <a:lnTo>
                      <a:pt x="152" y="111"/>
                    </a:lnTo>
                    <a:lnTo>
                      <a:pt x="108" y="159"/>
                    </a:lnTo>
                    <a:lnTo>
                      <a:pt x="69" y="212"/>
                    </a:lnTo>
                    <a:lnTo>
                      <a:pt x="39" y="270"/>
                    </a:lnTo>
                    <a:lnTo>
                      <a:pt x="15" y="334"/>
                    </a:lnTo>
                    <a:lnTo>
                      <a:pt x="5" y="398"/>
                    </a:lnTo>
                    <a:lnTo>
                      <a:pt x="0" y="461"/>
                    </a:lnTo>
                    <a:lnTo>
                      <a:pt x="15" y="461"/>
                    </a:lnTo>
                    <a:lnTo>
                      <a:pt x="20" y="398"/>
                    </a:lnTo>
                    <a:lnTo>
                      <a:pt x="30" y="334"/>
                    </a:lnTo>
                    <a:lnTo>
                      <a:pt x="54" y="276"/>
                    </a:lnTo>
                    <a:lnTo>
                      <a:pt x="83" y="223"/>
                    </a:lnTo>
                    <a:lnTo>
                      <a:pt x="118" y="170"/>
                    </a:lnTo>
                    <a:lnTo>
                      <a:pt x="162" y="127"/>
                    </a:lnTo>
                    <a:lnTo>
                      <a:pt x="211" y="85"/>
                    </a:lnTo>
                    <a:lnTo>
                      <a:pt x="265" y="58"/>
                    </a:lnTo>
                    <a:lnTo>
                      <a:pt x="324" y="32"/>
                    </a:lnTo>
                    <a:lnTo>
                      <a:pt x="382" y="21"/>
                    </a:lnTo>
                    <a:lnTo>
                      <a:pt x="441" y="16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000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76" name="Freeform 775"/>
              <p:cNvSpPr>
                <a:spLocks/>
              </p:cNvSpPr>
              <p:nvPr/>
            </p:nvSpPr>
            <p:spPr bwMode="auto">
              <a:xfrm>
                <a:off x="5113" y="2912"/>
                <a:ext cx="426" cy="445"/>
              </a:xfrm>
              <a:custGeom>
                <a:avLst/>
                <a:gdLst>
                  <a:gd name="T0" fmla="*/ 426 w 426"/>
                  <a:gd name="T1" fmla="*/ 0 h 445"/>
                  <a:gd name="T2" fmla="*/ 367 w 426"/>
                  <a:gd name="T3" fmla="*/ 5 h 445"/>
                  <a:gd name="T4" fmla="*/ 309 w 426"/>
                  <a:gd name="T5" fmla="*/ 16 h 445"/>
                  <a:gd name="T6" fmla="*/ 250 w 426"/>
                  <a:gd name="T7" fmla="*/ 42 h 445"/>
                  <a:gd name="T8" fmla="*/ 196 w 426"/>
                  <a:gd name="T9" fmla="*/ 69 h 445"/>
                  <a:gd name="T10" fmla="*/ 147 w 426"/>
                  <a:gd name="T11" fmla="*/ 111 h 445"/>
                  <a:gd name="T12" fmla="*/ 103 w 426"/>
                  <a:gd name="T13" fmla="*/ 154 h 445"/>
                  <a:gd name="T14" fmla="*/ 68 w 426"/>
                  <a:gd name="T15" fmla="*/ 207 h 445"/>
                  <a:gd name="T16" fmla="*/ 39 w 426"/>
                  <a:gd name="T17" fmla="*/ 260 h 445"/>
                  <a:gd name="T18" fmla="*/ 15 w 426"/>
                  <a:gd name="T19" fmla="*/ 318 h 445"/>
                  <a:gd name="T20" fmla="*/ 5 w 426"/>
                  <a:gd name="T21" fmla="*/ 382 h 445"/>
                  <a:gd name="T22" fmla="*/ 0 w 426"/>
                  <a:gd name="T23" fmla="*/ 445 h 445"/>
                  <a:gd name="T24" fmla="*/ 15 w 426"/>
                  <a:gd name="T25" fmla="*/ 445 h 445"/>
                  <a:gd name="T26" fmla="*/ 19 w 426"/>
                  <a:gd name="T27" fmla="*/ 382 h 445"/>
                  <a:gd name="T28" fmla="*/ 29 w 426"/>
                  <a:gd name="T29" fmla="*/ 323 h 445"/>
                  <a:gd name="T30" fmla="*/ 49 w 426"/>
                  <a:gd name="T31" fmla="*/ 265 h 445"/>
                  <a:gd name="T32" fmla="*/ 78 w 426"/>
                  <a:gd name="T33" fmla="*/ 212 h 445"/>
                  <a:gd name="T34" fmla="*/ 113 w 426"/>
                  <a:gd name="T35" fmla="*/ 164 h 445"/>
                  <a:gd name="T36" fmla="*/ 157 w 426"/>
                  <a:gd name="T37" fmla="*/ 122 h 445"/>
                  <a:gd name="T38" fmla="*/ 206 w 426"/>
                  <a:gd name="T39" fmla="*/ 85 h 445"/>
                  <a:gd name="T40" fmla="*/ 255 w 426"/>
                  <a:gd name="T41" fmla="*/ 53 h 445"/>
                  <a:gd name="T42" fmla="*/ 309 w 426"/>
                  <a:gd name="T43" fmla="*/ 32 h 445"/>
                  <a:gd name="T44" fmla="*/ 367 w 426"/>
                  <a:gd name="T45" fmla="*/ 21 h 445"/>
                  <a:gd name="T46" fmla="*/ 426 w 426"/>
                  <a:gd name="T47" fmla="*/ 16 h 445"/>
                  <a:gd name="T48" fmla="*/ 426 w 426"/>
                  <a:gd name="T49" fmla="*/ 0 h 44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6" h="445">
                    <a:moveTo>
                      <a:pt x="426" y="0"/>
                    </a:moveTo>
                    <a:lnTo>
                      <a:pt x="367" y="5"/>
                    </a:lnTo>
                    <a:lnTo>
                      <a:pt x="309" y="16"/>
                    </a:lnTo>
                    <a:lnTo>
                      <a:pt x="250" y="42"/>
                    </a:lnTo>
                    <a:lnTo>
                      <a:pt x="196" y="69"/>
                    </a:lnTo>
                    <a:lnTo>
                      <a:pt x="147" y="111"/>
                    </a:lnTo>
                    <a:lnTo>
                      <a:pt x="103" y="154"/>
                    </a:lnTo>
                    <a:lnTo>
                      <a:pt x="68" y="207"/>
                    </a:lnTo>
                    <a:lnTo>
                      <a:pt x="39" y="260"/>
                    </a:lnTo>
                    <a:lnTo>
                      <a:pt x="15" y="318"/>
                    </a:lnTo>
                    <a:lnTo>
                      <a:pt x="5" y="382"/>
                    </a:lnTo>
                    <a:lnTo>
                      <a:pt x="0" y="445"/>
                    </a:lnTo>
                    <a:lnTo>
                      <a:pt x="15" y="445"/>
                    </a:lnTo>
                    <a:lnTo>
                      <a:pt x="19" y="382"/>
                    </a:lnTo>
                    <a:lnTo>
                      <a:pt x="29" y="323"/>
                    </a:lnTo>
                    <a:lnTo>
                      <a:pt x="49" y="265"/>
                    </a:lnTo>
                    <a:lnTo>
                      <a:pt x="78" y="212"/>
                    </a:lnTo>
                    <a:lnTo>
                      <a:pt x="113" y="164"/>
                    </a:lnTo>
                    <a:lnTo>
                      <a:pt x="157" y="122"/>
                    </a:lnTo>
                    <a:lnTo>
                      <a:pt x="206" y="85"/>
                    </a:lnTo>
                    <a:lnTo>
                      <a:pt x="255" y="53"/>
                    </a:lnTo>
                    <a:lnTo>
                      <a:pt x="309" y="32"/>
                    </a:lnTo>
                    <a:lnTo>
                      <a:pt x="367" y="21"/>
                    </a:lnTo>
                    <a:lnTo>
                      <a:pt x="426" y="1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000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77" name="Freeform 776"/>
              <p:cNvSpPr>
                <a:spLocks/>
              </p:cNvSpPr>
              <p:nvPr/>
            </p:nvSpPr>
            <p:spPr bwMode="auto">
              <a:xfrm>
                <a:off x="5128" y="2928"/>
                <a:ext cx="411" cy="429"/>
              </a:xfrm>
              <a:custGeom>
                <a:avLst/>
                <a:gdLst>
                  <a:gd name="T0" fmla="*/ 411 w 411"/>
                  <a:gd name="T1" fmla="*/ 0 h 429"/>
                  <a:gd name="T2" fmla="*/ 352 w 411"/>
                  <a:gd name="T3" fmla="*/ 5 h 429"/>
                  <a:gd name="T4" fmla="*/ 294 w 411"/>
                  <a:gd name="T5" fmla="*/ 16 h 429"/>
                  <a:gd name="T6" fmla="*/ 240 w 411"/>
                  <a:gd name="T7" fmla="*/ 37 h 429"/>
                  <a:gd name="T8" fmla="*/ 191 w 411"/>
                  <a:gd name="T9" fmla="*/ 69 h 429"/>
                  <a:gd name="T10" fmla="*/ 142 w 411"/>
                  <a:gd name="T11" fmla="*/ 106 h 429"/>
                  <a:gd name="T12" fmla="*/ 98 w 411"/>
                  <a:gd name="T13" fmla="*/ 148 h 429"/>
                  <a:gd name="T14" fmla="*/ 63 w 411"/>
                  <a:gd name="T15" fmla="*/ 196 h 429"/>
                  <a:gd name="T16" fmla="*/ 34 w 411"/>
                  <a:gd name="T17" fmla="*/ 249 h 429"/>
                  <a:gd name="T18" fmla="*/ 14 w 411"/>
                  <a:gd name="T19" fmla="*/ 307 h 429"/>
                  <a:gd name="T20" fmla="*/ 4 w 411"/>
                  <a:gd name="T21" fmla="*/ 366 h 429"/>
                  <a:gd name="T22" fmla="*/ 0 w 411"/>
                  <a:gd name="T23" fmla="*/ 429 h 429"/>
                  <a:gd name="T24" fmla="*/ 14 w 411"/>
                  <a:gd name="T25" fmla="*/ 429 h 429"/>
                  <a:gd name="T26" fmla="*/ 19 w 411"/>
                  <a:gd name="T27" fmla="*/ 371 h 429"/>
                  <a:gd name="T28" fmla="*/ 29 w 411"/>
                  <a:gd name="T29" fmla="*/ 313 h 429"/>
                  <a:gd name="T30" fmla="*/ 49 w 411"/>
                  <a:gd name="T31" fmla="*/ 260 h 429"/>
                  <a:gd name="T32" fmla="*/ 78 w 411"/>
                  <a:gd name="T33" fmla="*/ 206 h 429"/>
                  <a:gd name="T34" fmla="*/ 112 w 411"/>
                  <a:gd name="T35" fmla="*/ 159 h 429"/>
                  <a:gd name="T36" fmla="*/ 151 w 411"/>
                  <a:gd name="T37" fmla="*/ 116 h 429"/>
                  <a:gd name="T38" fmla="*/ 196 w 411"/>
                  <a:gd name="T39" fmla="*/ 79 h 429"/>
                  <a:gd name="T40" fmla="*/ 245 w 411"/>
                  <a:gd name="T41" fmla="*/ 53 h 429"/>
                  <a:gd name="T42" fmla="*/ 298 w 411"/>
                  <a:gd name="T43" fmla="*/ 31 h 429"/>
                  <a:gd name="T44" fmla="*/ 357 w 411"/>
                  <a:gd name="T45" fmla="*/ 21 h 429"/>
                  <a:gd name="T46" fmla="*/ 411 w 411"/>
                  <a:gd name="T47" fmla="*/ 16 h 429"/>
                  <a:gd name="T48" fmla="*/ 411 w 411"/>
                  <a:gd name="T49" fmla="*/ 0 h 42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1" h="429">
                    <a:moveTo>
                      <a:pt x="411" y="0"/>
                    </a:moveTo>
                    <a:lnTo>
                      <a:pt x="352" y="5"/>
                    </a:lnTo>
                    <a:lnTo>
                      <a:pt x="294" y="16"/>
                    </a:lnTo>
                    <a:lnTo>
                      <a:pt x="240" y="37"/>
                    </a:lnTo>
                    <a:lnTo>
                      <a:pt x="191" y="69"/>
                    </a:lnTo>
                    <a:lnTo>
                      <a:pt x="142" y="106"/>
                    </a:lnTo>
                    <a:lnTo>
                      <a:pt x="98" y="148"/>
                    </a:lnTo>
                    <a:lnTo>
                      <a:pt x="63" y="196"/>
                    </a:lnTo>
                    <a:lnTo>
                      <a:pt x="34" y="249"/>
                    </a:lnTo>
                    <a:lnTo>
                      <a:pt x="14" y="307"/>
                    </a:lnTo>
                    <a:lnTo>
                      <a:pt x="4" y="366"/>
                    </a:lnTo>
                    <a:lnTo>
                      <a:pt x="0" y="429"/>
                    </a:lnTo>
                    <a:lnTo>
                      <a:pt x="14" y="429"/>
                    </a:lnTo>
                    <a:lnTo>
                      <a:pt x="19" y="371"/>
                    </a:lnTo>
                    <a:lnTo>
                      <a:pt x="29" y="313"/>
                    </a:lnTo>
                    <a:lnTo>
                      <a:pt x="49" y="260"/>
                    </a:lnTo>
                    <a:lnTo>
                      <a:pt x="78" y="206"/>
                    </a:lnTo>
                    <a:lnTo>
                      <a:pt x="112" y="159"/>
                    </a:lnTo>
                    <a:lnTo>
                      <a:pt x="151" y="116"/>
                    </a:lnTo>
                    <a:lnTo>
                      <a:pt x="196" y="79"/>
                    </a:lnTo>
                    <a:lnTo>
                      <a:pt x="245" y="53"/>
                    </a:lnTo>
                    <a:lnTo>
                      <a:pt x="298" y="31"/>
                    </a:lnTo>
                    <a:lnTo>
                      <a:pt x="357" y="21"/>
                    </a:lnTo>
                    <a:lnTo>
                      <a:pt x="411" y="16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000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78" name="Freeform 777"/>
              <p:cNvSpPr>
                <a:spLocks/>
              </p:cNvSpPr>
              <p:nvPr/>
            </p:nvSpPr>
            <p:spPr bwMode="auto">
              <a:xfrm>
                <a:off x="5142" y="2944"/>
                <a:ext cx="397" cy="413"/>
              </a:xfrm>
              <a:custGeom>
                <a:avLst/>
                <a:gdLst>
                  <a:gd name="T0" fmla="*/ 397 w 397"/>
                  <a:gd name="T1" fmla="*/ 0 h 413"/>
                  <a:gd name="T2" fmla="*/ 343 w 397"/>
                  <a:gd name="T3" fmla="*/ 5 h 413"/>
                  <a:gd name="T4" fmla="*/ 284 w 397"/>
                  <a:gd name="T5" fmla="*/ 15 h 413"/>
                  <a:gd name="T6" fmla="*/ 231 w 397"/>
                  <a:gd name="T7" fmla="*/ 37 h 413"/>
                  <a:gd name="T8" fmla="*/ 182 w 397"/>
                  <a:gd name="T9" fmla="*/ 63 h 413"/>
                  <a:gd name="T10" fmla="*/ 137 w 397"/>
                  <a:gd name="T11" fmla="*/ 100 h 413"/>
                  <a:gd name="T12" fmla="*/ 98 w 397"/>
                  <a:gd name="T13" fmla="*/ 143 h 413"/>
                  <a:gd name="T14" fmla="*/ 64 w 397"/>
                  <a:gd name="T15" fmla="*/ 190 h 413"/>
                  <a:gd name="T16" fmla="*/ 35 w 397"/>
                  <a:gd name="T17" fmla="*/ 244 h 413"/>
                  <a:gd name="T18" fmla="*/ 15 w 397"/>
                  <a:gd name="T19" fmla="*/ 297 h 413"/>
                  <a:gd name="T20" fmla="*/ 5 w 397"/>
                  <a:gd name="T21" fmla="*/ 355 h 413"/>
                  <a:gd name="T22" fmla="*/ 0 w 397"/>
                  <a:gd name="T23" fmla="*/ 413 h 413"/>
                  <a:gd name="T24" fmla="*/ 15 w 397"/>
                  <a:gd name="T25" fmla="*/ 413 h 413"/>
                  <a:gd name="T26" fmla="*/ 20 w 397"/>
                  <a:gd name="T27" fmla="*/ 350 h 413"/>
                  <a:gd name="T28" fmla="*/ 35 w 397"/>
                  <a:gd name="T29" fmla="*/ 291 h 413"/>
                  <a:gd name="T30" fmla="*/ 54 w 397"/>
                  <a:gd name="T31" fmla="*/ 233 h 413"/>
                  <a:gd name="T32" fmla="*/ 88 w 397"/>
                  <a:gd name="T33" fmla="*/ 180 h 413"/>
                  <a:gd name="T34" fmla="*/ 128 w 397"/>
                  <a:gd name="T35" fmla="*/ 132 h 413"/>
                  <a:gd name="T36" fmla="*/ 172 w 397"/>
                  <a:gd name="T37" fmla="*/ 90 h 413"/>
                  <a:gd name="T38" fmla="*/ 226 w 397"/>
                  <a:gd name="T39" fmla="*/ 58 h 413"/>
                  <a:gd name="T40" fmla="*/ 280 w 397"/>
                  <a:gd name="T41" fmla="*/ 31 h 413"/>
                  <a:gd name="T42" fmla="*/ 338 w 397"/>
                  <a:gd name="T43" fmla="*/ 21 h 413"/>
                  <a:gd name="T44" fmla="*/ 397 w 397"/>
                  <a:gd name="T45" fmla="*/ 15 h 413"/>
                  <a:gd name="T46" fmla="*/ 397 w 397"/>
                  <a:gd name="T47" fmla="*/ 0 h 41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7" h="413">
                    <a:moveTo>
                      <a:pt x="397" y="0"/>
                    </a:moveTo>
                    <a:lnTo>
                      <a:pt x="343" y="5"/>
                    </a:lnTo>
                    <a:lnTo>
                      <a:pt x="284" y="15"/>
                    </a:lnTo>
                    <a:lnTo>
                      <a:pt x="231" y="37"/>
                    </a:lnTo>
                    <a:lnTo>
                      <a:pt x="182" y="63"/>
                    </a:lnTo>
                    <a:lnTo>
                      <a:pt x="137" y="100"/>
                    </a:lnTo>
                    <a:lnTo>
                      <a:pt x="98" y="143"/>
                    </a:lnTo>
                    <a:lnTo>
                      <a:pt x="64" y="190"/>
                    </a:lnTo>
                    <a:lnTo>
                      <a:pt x="35" y="244"/>
                    </a:lnTo>
                    <a:lnTo>
                      <a:pt x="15" y="297"/>
                    </a:lnTo>
                    <a:lnTo>
                      <a:pt x="5" y="355"/>
                    </a:lnTo>
                    <a:lnTo>
                      <a:pt x="0" y="413"/>
                    </a:lnTo>
                    <a:lnTo>
                      <a:pt x="15" y="413"/>
                    </a:lnTo>
                    <a:lnTo>
                      <a:pt x="20" y="350"/>
                    </a:lnTo>
                    <a:lnTo>
                      <a:pt x="35" y="291"/>
                    </a:lnTo>
                    <a:lnTo>
                      <a:pt x="54" y="233"/>
                    </a:lnTo>
                    <a:lnTo>
                      <a:pt x="88" y="180"/>
                    </a:lnTo>
                    <a:lnTo>
                      <a:pt x="128" y="132"/>
                    </a:lnTo>
                    <a:lnTo>
                      <a:pt x="172" y="90"/>
                    </a:lnTo>
                    <a:lnTo>
                      <a:pt x="226" y="58"/>
                    </a:lnTo>
                    <a:lnTo>
                      <a:pt x="280" y="31"/>
                    </a:lnTo>
                    <a:lnTo>
                      <a:pt x="338" y="21"/>
                    </a:lnTo>
                    <a:lnTo>
                      <a:pt x="397" y="15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79" name="Freeform 778"/>
              <p:cNvSpPr>
                <a:spLocks/>
              </p:cNvSpPr>
              <p:nvPr/>
            </p:nvSpPr>
            <p:spPr bwMode="auto">
              <a:xfrm>
                <a:off x="5157" y="2959"/>
                <a:ext cx="382" cy="398"/>
              </a:xfrm>
              <a:custGeom>
                <a:avLst/>
                <a:gdLst>
                  <a:gd name="T0" fmla="*/ 382 w 382"/>
                  <a:gd name="T1" fmla="*/ 0 h 398"/>
                  <a:gd name="T2" fmla="*/ 323 w 382"/>
                  <a:gd name="T3" fmla="*/ 6 h 398"/>
                  <a:gd name="T4" fmla="*/ 265 w 382"/>
                  <a:gd name="T5" fmla="*/ 16 h 398"/>
                  <a:gd name="T6" fmla="*/ 211 w 382"/>
                  <a:gd name="T7" fmla="*/ 43 h 398"/>
                  <a:gd name="T8" fmla="*/ 157 w 382"/>
                  <a:gd name="T9" fmla="*/ 75 h 398"/>
                  <a:gd name="T10" fmla="*/ 113 w 382"/>
                  <a:gd name="T11" fmla="*/ 117 h 398"/>
                  <a:gd name="T12" fmla="*/ 73 w 382"/>
                  <a:gd name="T13" fmla="*/ 165 h 398"/>
                  <a:gd name="T14" fmla="*/ 39 w 382"/>
                  <a:gd name="T15" fmla="*/ 218 h 398"/>
                  <a:gd name="T16" fmla="*/ 20 w 382"/>
                  <a:gd name="T17" fmla="*/ 276 h 398"/>
                  <a:gd name="T18" fmla="*/ 5 w 382"/>
                  <a:gd name="T19" fmla="*/ 335 h 398"/>
                  <a:gd name="T20" fmla="*/ 0 w 382"/>
                  <a:gd name="T21" fmla="*/ 398 h 398"/>
                  <a:gd name="T22" fmla="*/ 15 w 382"/>
                  <a:gd name="T23" fmla="*/ 398 h 398"/>
                  <a:gd name="T24" fmla="*/ 20 w 382"/>
                  <a:gd name="T25" fmla="*/ 340 h 398"/>
                  <a:gd name="T26" fmla="*/ 29 w 382"/>
                  <a:gd name="T27" fmla="*/ 282 h 398"/>
                  <a:gd name="T28" fmla="*/ 54 w 382"/>
                  <a:gd name="T29" fmla="*/ 223 h 398"/>
                  <a:gd name="T30" fmla="*/ 83 w 382"/>
                  <a:gd name="T31" fmla="*/ 170 h 398"/>
                  <a:gd name="T32" fmla="*/ 122 w 382"/>
                  <a:gd name="T33" fmla="*/ 128 h 398"/>
                  <a:gd name="T34" fmla="*/ 167 w 382"/>
                  <a:gd name="T35" fmla="*/ 85 h 398"/>
                  <a:gd name="T36" fmla="*/ 216 w 382"/>
                  <a:gd name="T37" fmla="*/ 59 h 398"/>
                  <a:gd name="T38" fmla="*/ 269 w 382"/>
                  <a:gd name="T39" fmla="*/ 32 h 398"/>
                  <a:gd name="T40" fmla="*/ 323 w 382"/>
                  <a:gd name="T41" fmla="*/ 22 h 398"/>
                  <a:gd name="T42" fmla="*/ 382 w 382"/>
                  <a:gd name="T43" fmla="*/ 16 h 398"/>
                  <a:gd name="T44" fmla="*/ 382 w 382"/>
                  <a:gd name="T45" fmla="*/ 0 h 39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2" h="398">
                    <a:moveTo>
                      <a:pt x="382" y="0"/>
                    </a:moveTo>
                    <a:lnTo>
                      <a:pt x="323" y="6"/>
                    </a:lnTo>
                    <a:lnTo>
                      <a:pt x="265" y="16"/>
                    </a:lnTo>
                    <a:lnTo>
                      <a:pt x="211" y="43"/>
                    </a:lnTo>
                    <a:lnTo>
                      <a:pt x="157" y="75"/>
                    </a:lnTo>
                    <a:lnTo>
                      <a:pt x="113" y="117"/>
                    </a:lnTo>
                    <a:lnTo>
                      <a:pt x="73" y="165"/>
                    </a:lnTo>
                    <a:lnTo>
                      <a:pt x="39" y="218"/>
                    </a:lnTo>
                    <a:lnTo>
                      <a:pt x="20" y="276"/>
                    </a:lnTo>
                    <a:lnTo>
                      <a:pt x="5" y="335"/>
                    </a:lnTo>
                    <a:lnTo>
                      <a:pt x="0" y="398"/>
                    </a:lnTo>
                    <a:lnTo>
                      <a:pt x="15" y="398"/>
                    </a:lnTo>
                    <a:lnTo>
                      <a:pt x="20" y="340"/>
                    </a:lnTo>
                    <a:lnTo>
                      <a:pt x="29" y="282"/>
                    </a:lnTo>
                    <a:lnTo>
                      <a:pt x="54" y="223"/>
                    </a:lnTo>
                    <a:lnTo>
                      <a:pt x="83" y="170"/>
                    </a:lnTo>
                    <a:lnTo>
                      <a:pt x="122" y="128"/>
                    </a:lnTo>
                    <a:lnTo>
                      <a:pt x="167" y="85"/>
                    </a:lnTo>
                    <a:lnTo>
                      <a:pt x="216" y="59"/>
                    </a:lnTo>
                    <a:lnTo>
                      <a:pt x="269" y="32"/>
                    </a:lnTo>
                    <a:lnTo>
                      <a:pt x="323" y="22"/>
                    </a:lnTo>
                    <a:lnTo>
                      <a:pt x="382" y="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000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80" name="Freeform 779"/>
              <p:cNvSpPr>
                <a:spLocks/>
              </p:cNvSpPr>
              <p:nvPr/>
            </p:nvSpPr>
            <p:spPr bwMode="auto">
              <a:xfrm>
                <a:off x="5172" y="2975"/>
                <a:ext cx="367" cy="382"/>
              </a:xfrm>
              <a:custGeom>
                <a:avLst/>
                <a:gdLst>
                  <a:gd name="T0" fmla="*/ 367 w 367"/>
                  <a:gd name="T1" fmla="*/ 0 h 382"/>
                  <a:gd name="T2" fmla="*/ 308 w 367"/>
                  <a:gd name="T3" fmla="*/ 6 h 382"/>
                  <a:gd name="T4" fmla="*/ 254 w 367"/>
                  <a:gd name="T5" fmla="*/ 16 h 382"/>
                  <a:gd name="T6" fmla="*/ 201 w 367"/>
                  <a:gd name="T7" fmla="*/ 43 h 382"/>
                  <a:gd name="T8" fmla="*/ 152 w 367"/>
                  <a:gd name="T9" fmla="*/ 69 h 382"/>
                  <a:gd name="T10" fmla="*/ 107 w 367"/>
                  <a:gd name="T11" fmla="*/ 112 h 382"/>
                  <a:gd name="T12" fmla="*/ 68 w 367"/>
                  <a:gd name="T13" fmla="*/ 154 h 382"/>
                  <a:gd name="T14" fmla="*/ 39 w 367"/>
                  <a:gd name="T15" fmla="*/ 207 h 382"/>
                  <a:gd name="T16" fmla="*/ 14 w 367"/>
                  <a:gd name="T17" fmla="*/ 266 h 382"/>
                  <a:gd name="T18" fmla="*/ 5 w 367"/>
                  <a:gd name="T19" fmla="*/ 324 h 382"/>
                  <a:gd name="T20" fmla="*/ 0 w 367"/>
                  <a:gd name="T21" fmla="*/ 382 h 382"/>
                  <a:gd name="T22" fmla="*/ 14 w 367"/>
                  <a:gd name="T23" fmla="*/ 382 h 382"/>
                  <a:gd name="T24" fmla="*/ 19 w 367"/>
                  <a:gd name="T25" fmla="*/ 324 h 382"/>
                  <a:gd name="T26" fmla="*/ 29 w 367"/>
                  <a:gd name="T27" fmla="*/ 271 h 382"/>
                  <a:gd name="T28" fmla="*/ 54 w 367"/>
                  <a:gd name="T29" fmla="*/ 213 h 382"/>
                  <a:gd name="T30" fmla="*/ 83 w 367"/>
                  <a:gd name="T31" fmla="*/ 165 h 382"/>
                  <a:gd name="T32" fmla="*/ 117 w 367"/>
                  <a:gd name="T33" fmla="*/ 122 h 382"/>
                  <a:gd name="T34" fmla="*/ 161 w 367"/>
                  <a:gd name="T35" fmla="*/ 85 h 382"/>
                  <a:gd name="T36" fmla="*/ 205 w 367"/>
                  <a:gd name="T37" fmla="*/ 53 h 382"/>
                  <a:gd name="T38" fmla="*/ 259 w 367"/>
                  <a:gd name="T39" fmla="*/ 32 h 382"/>
                  <a:gd name="T40" fmla="*/ 313 w 367"/>
                  <a:gd name="T41" fmla="*/ 16 h 382"/>
                  <a:gd name="T42" fmla="*/ 367 w 367"/>
                  <a:gd name="T43" fmla="*/ 16 h 382"/>
                  <a:gd name="T44" fmla="*/ 367 w 367"/>
                  <a:gd name="T45" fmla="*/ 0 h 38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7" h="382">
                    <a:moveTo>
                      <a:pt x="367" y="0"/>
                    </a:moveTo>
                    <a:lnTo>
                      <a:pt x="308" y="6"/>
                    </a:lnTo>
                    <a:lnTo>
                      <a:pt x="254" y="16"/>
                    </a:lnTo>
                    <a:lnTo>
                      <a:pt x="201" y="43"/>
                    </a:lnTo>
                    <a:lnTo>
                      <a:pt x="152" y="69"/>
                    </a:lnTo>
                    <a:lnTo>
                      <a:pt x="107" y="112"/>
                    </a:lnTo>
                    <a:lnTo>
                      <a:pt x="68" y="154"/>
                    </a:lnTo>
                    <a:lnTo>
                      <a:pt x="39" y="207"/>
                    </a:lnTo>
                    <a:lnTo>
                      <a:pt x="14" y="266"/>
                    </a:lnTo>
                    <a:lnTo>
                      <a:pt x="5" y="324"/>
                    </a:lnTo>
                    <a:lnTo>
                      <a:pt x="0" y="382"/>
                    </a:lnTo>
                    <a:lnTo>
                      <a:pt x="14" y="382"/>
                    </a:lnTo>
                    <a:lnTo>
                      <a:pt x="19" y="324"/>
                    </a:lnTo>
                    <a:lnTo>
                      <a:pt x="29" y="271"/>
                    </a:lnTo>
                    <a:lnTo>
                      <a:pt x="54" y="213"/>
                    </a:lnTo>
                    <a:lnTo>
                      <a:pt x="83" y="165"/>
                    </a:lnTo>
                    <a:lnTo>
                      <a:pt x="117" y="122"/>
                    </a:lnTo>
                    <a:lnTo>
                      <a:pt x="161" y="85"/>
                    </a:lnTo>
                    <a:lnTo>
                      <a:pt x="205" y="53"/>
                    </a:lnTo>
                    <a:lnTo>
                      <a:pt x="259" y="32"/>
                    </a:lnTo>
                    <a:lnTo>
                      <a:pt x="313" y="16"/>
                    </a:lnTo>
                    <a:lnTo>
                      <a:pt x="367" y="16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0000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81" name="Freeform 780"/>
              <p:cNvSpPr>
                <a:spLocks/>
              </p:cNvSpPr>
              <p:nvPr/>
            </p:nvSpPr>
            <p:spPr bwMode="auto">
              <a:xfrm>
                <a:off x="5186" y="2991"/>
                <a:ext cx="353" cy="366"/>
              </a:xfrm>
              <a:custGeom>
                <a:avLst/>
                <a:gdLst>
                  <a:gd name="T0" fmla="*/ 353 w 353"/>
                  <a:gd name="T1" fmla="*/ 0 h 366"/>
                  <a:gd name="T2" fmla="*/ 299 w 353"/>
                  <a:gd name="T3" fmla="*/ 0 h 366"/>
                  <a:gd name="T4" fmla="*/ 245 w 353"/>
                  <a:gd name="T5" fmla="*/ 16 h 366"/>
                  <a:gd name="T6" fmla="*/ 191 w 353"/>
                  <a:gd name="T7" fmla="*/ 37 h 366"/>
                  <a:gd name="T8" fmla="*/ 147 w 353"/>
                  <a:gd name="T9" fmla="*/ 69 h 366"/>
                  <a:gd name="T10" fmla="*/ 103 w 353"/>
                  <a:gd name="T11" fmla="*/ 106 h 366"/>
                  <a:gd name="T12" fmla="*/ 69 w 353"/>
                  <a:gd name="T13" fmla="*/ 149 h 366"/>
                  <a:gd name="T14" fmla="*/ 40 w 353"/>
                  <a:gd name="T15" fmla="*/ 197 h 366"/>
                  <a:gd name="T16" fmla="*/ 15 w 353"/>
                  <a:gd name="T17" fmla="*/ 255 h 366"/>
                  <a:gd name="T18" fmla="*/ 5 w 353"/>
                  <a:gd name="T19" fmla="*/ 308 h 366"/>
                  <a:gd name="T20" fmla="*/ 0 w 353"/>
                  <a:gd name="T21" fmla="*/ 366 h 366"/>
                  <a:gd name="T22" fmla="*/ 15 w 353"/>
                  <a:gd name="T23" fmla="*/ 366 h 366"/>
                  <a:gd name="T24" fmla="*/ 20 w 353"/>
                  <a:gd name="T25" fmla="*/ 313 h 366"/>
                  <a:gd name="T26" fmla="*/ 30 w 353"/>
                  <a:gd name="T27" fmla="*/ 255 h 366"/>
                  <a:gd name="T28" fmla="*/ 49 w 353"/>
                  <a:gd name="T29" fmla="*/ 207 h 366"/>
                  <a:gd name="T30" fmla="*/ 79 w 353"/>
                  <a:gd name="T31" fmla="*/ 159 h 366"/>
                  <a:gd name="T32" fmla="*/ 113 w 353"/>
                  <a:gd name="T33" fmla="*/ 117 h 366"/>
                  <a:gd name="T34" fmla="*/ 152 w 353"/>
                  <a:gd name="T35" fmla="*/ 80 h 366"/>
                  <a:gd name="T36" fmla="*/ 201 w 353"/>
                  <a:gd name="T37" fmla="*/ 53 h 366"/>
                  <a:gd name="T38" fmla="*/ 250 w 353"/>
                  <a:gd name="T39" fmla="*/ 32 h 366"/>
                  <a:gd name="T40" fmla="*/ 299 w 353"/>
                  <a:gd name="T41" fmla="*/ 16 h 366"/>
                  <a:gd name="T42" fmla="*/ 353 w 353"/>
                  <a:gd name="T43" fmla="*/ 11 h 366"/>
                  <a:gd name="T44" fmla="*/ 353 w 353"/>
                  <a:gd name="T45" fmla="*/ 0 h 3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3" h="366">
                    <a:moveTo>
                      <a:pt x="353" y="0"/>
                    </a:moveTo>
                    <a:lnTo>
                      <a:pt x="299" y="0"/>
                    </a:lnTo>
                    <a:lnTo>
                      <a:pt x="245" y="16"/>
                    </a:lnTo>
                    <a:lnTo>
                      <a:pt x="191" y="37"/>
                    </a:lnTo>
                    <a:lnTo>
                      <a:pt x="147" y="69"/>
                    </a:lnTo>
                    <a:lnTo>
                      <a:pt x="103" y="106"/>
                    </a:lnTo>
                    <a:lnTo>
                      <a:pt x="69" y="149"/>
                    </a:lnTo>
                    <a:lnTo>
                      <a:pt x="40" y="197"/>
                    </a:lnTo>
                    <a:lnTo>
                      <a:pt x="15" y="255"/>
                    </a:lnTo>
                    <a:lnTo>
                      <a:pt x="5" y="308"/>
                    </a:lnTo>
                    <a:lnTo>
                      <a:pt x="0" y="366"/>
                    </a:lnTo>
                    <a:lnTo>
                      <a:pt x="15" y="366"/>
                    </a:lnTo>
                    <a:lnTo>
                      <a:pt x="20" y="313"/>
                    </a:lnTo>
                    <a:lnTo>
                      <a:pt x="30" y="255"/>
                    </a:lnTo>
                    <a:lnTo>
                      <a:pt x="49" y="207"/>
                    </a:lnTo>
                    <a:lnTo>
                      <a:pt x="79" y="159"/>
                    </a:lnTo>
                    <a:lnTo>
                      <a:pt x="113" y="117"/>
                    </a:lnTo>
                    <a:lnTo>
                      <a:pt x="152" y="80"/>
                    </a:lnTo>
                    <a:lnTo>
                      <a:pt x="201" y="53"/>
                    </a:lnTo>
                    <a:lnTo>
                      <a:pt x="250" y="32"/>
                    </a:lnTo>
                    <a:lnTo>
                      <a:pt x="299" y="16"/>
                    </a:lnTo>
                    <a:lnTo>
                      <a:pt x="353" y="11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82" name="Freeform 781"/>
              <p:cNvSpPr>
                <a:spLocks/>
              </p:cNvSpPr>
              <p:nvPr/>
            </p:nvSpPr>
            <p:spPr bwMode="auto">
              <a:xfrm>
                <a:off x="5201" y="3002"/>
                <a:ext cx="338" cy="355"/>
              </a:xfrm>
              <a:custGeom>
                <a:avLst/>
                <a:gdLst>
                  <a:gd name="T0" fmla="*/ 338 w 338"/>
                  <a:gd name="T1" fmla="*/ 0 h 355"/>
                  <a:gd name="T2" fmla="*/ 284 w 338"/>
                  <a:gd name="T3" fmla="*/ 5 h 355"/>
                  <a:gd name="T4" fmla="*/ 235 w 338"/>
                  <a:gd name="T5" fmla="*/ 21 h 355"/>
                  <a:gd name="T6" fmla="*/ 186 w 338"/>
                  <a:gd name="T7" fmla="*/ 42 h 355"/>
                  <a:gd name="T8" fmla="*/ 137 w 338"/>
                  <a:gd name="T9" fmla="*/ 69 h 355"/>
                  <a:gd name="T10" fmla="*/ 98 w 338"/>
                  <a:gd name="T11" fmla="*/ 106 h 355"/>
                  <a:gd name="T12" fmla="*/ 64 w 338"/>
                  <a:gd name="T13" fmla="*/ 148 h 355"/>
                  <a:gd name="T14" fmla="*/ 34 w 338"/>
                  <a:gd name="T15" fmla="*/ 196 h 355"/>
                  <a:gd name="T16" fmla="*/ 15 w 338"/>
                  <a:gd name="T17" fmla="*/ 244 h 355"/>
                  <a:gd name="T18" fmla="*/ 5 w 338"/>
                  <a:gd name="T19" fmla="*/ 302 h 355"/>
                  <a:gd name="T20" fmla="*/ 0 w 338"/>
                  <a:gd name="T21" fmla="*/ 355 h 355"/>
                  <a:gd name="T22" fmla="*/ 15 w 338"/>
                  <a:gd name="T23" fmla="*/ 355 h 355"/>
                  <a:gd name="T24" fmla="*/ 20 w 338"/>
                  <a:gd name="T25" fmla="*/ 302 h 355"/>
                  <a:gd name="T26" fmla="*/ 29 w 338"/>
                  <a:gd name="T27" fmla="*/ 249 h 355"/>
                  <a:gd name="T28" fmla="*/ 49 w 338"/>
                  <a:gd name="T29" fmla="*/ 201 h 355"/>
                  <a:gd name="T30" fmla="*/ 78 w 338"/>
                  <a:gd name="T31" fmla="*/ 159 h 355"/>
                  <a:gd name="T32" fmla="*/ 108 w 338"/>
                  <a:gd name="T33" fmla="*/ 117 h 355"/>
                  <a:gd name="T34" fmla="*/ 147 w 338"/>
                  <a:gd name="T35" fmla="*/ 79 h 355"/>
                  <a:gd name="T36" fmla="*/ 191 w 338"/>
                  <a:gd name="T37" fmla="*/ 53 h 355"/>
                  <a:gd name="T38" fmla="*/ 240 w 338"/>
                  <a:gd name="T39" fmla="*/ 32 h 355"/>
                  <a:gd name="T40" fmla="*/ 289 w 338"/>
                  <a:gd name="T41" fmla="*/ 21 h 355"/>
                  <a:gd name="T42" fmla="*/ 338 w 338"/>
                  <a:gd name="T43" fmla="*/ 16 h 355"/>
                  <a:gd name="T44" fmla="*/ 338 w 338"/>
                  <a:gd name="T45" fmla="*/ 0 h 35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38" h="355">
                    <a:moveTo>
                      <a:pt x="338" y="0"/>
                    </a:moveTo>
                    <a:lnTo>
                      <a:pt x="284" y="5"/>
                    </a:lnTo>
                    <a:lnTo>
                      <a:pt x="235" y="21"/>
                    </a:lnTo>
                    <a:lnTo>
                      <a:pt x="186" y="42"/>
                    </a:lnTo>
                    <a:lnTo>
                      <a:pt x="137" y="69"/>
                    </a:lnTo>
                    <a:lnTo>
                      <a:pt x="98" y="106"/>
                    </a:lnTo>
                    <a:lnTo>
                      <a:pt x="64" y="148"/>
                    </a:lnTo>
                    <a:lnTo>
                      <a:pt x="34" y="196"/>
                    </a:lnTo>
                    <a:lnTo>
                      <a:pt x="15" y="244"/>
                    </a:lnTo>
                    <a:lnTo>
                      <a:pt x="5" y="302"/>
                    </a:lnTo>
                    <a:lnTo>
                      <a:pt x="0" y="355"/>
                    </a:lnTo>
                    <a:lnTo>
                      <a:pt x="15" y="355"/>
                    </a:lnTo>
                    <a:lnTo>
                      <a:pt x="20" y="302"/>
                    </a:lnTo>
                    <a:lnTo>
                      <a:pt x="29" y="249"/>
                    </a:lnTo>
                    <a:lnTo>
                      <a:pt x="49" y="201"/>
                    </a:lnTo>
                    <a:lnTo>
                      <a:pt x="78" y="159"/>
                    </a:lnTo>
                    <a:lnTo>
                      <a:pt x="108" y="117"/>
                    </a:lnTo>
                    <a:lnTo>
                      <a:pt x="147" y="79"/>
                    </a:lnTo>
                    <a:lnTo>
                      <a:pt x="191" y="53"/>
                    </a:lnTo>
                    <a:lnTo>
                      <a:pt x="240" y="32"/>
                    </a:lnTo>
                    <a:lnTo>
                      <a:pt x="289" y="21"/>
                    </a:lnTo>
                    <a:lnTo>
                      <a:pt x="338" y="16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0000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83" name="Freeform 782"/>
              <p:cNvSpPr>
                <a:spLocks/>
              </p:cNvSpPr>
              <p:nvPr/>
            </p:nvSpPr>
            <p:spPr bwMode="auto">
              <a:xfrm>
                <a:off x="5216" y="3018"/>
                <a:ext cx="323" cy="339"/>
              </a:xfrm>
              <a:custGeom>
                <a:avLst/>
                <a:gdLst>
                  <a:gd name="T0" fmla="*/ 323 w 323"/>
                  <a:gd name="T1" fmla="*/ 0 h 339"/>
                  <a:gd name="T2" fmla="*/ 274 w 323"/>
                  <a:gd name="T3" fmla="*/ 5 h 339"/>
                  <a:gd name="T4" fmla="*/ 225 w 323"/>
                  <a:gd name="T5" fmla="*/ 16 h 339"/>
                  <a:gd name="T6" fmla="*/ 176 w 323"/>
                  <a:gd name="T7" fmla="*/ 37 h 339"/>
                  <a:gd name="T8" fmla="*/ 132 w 323"/>
                  <a:gd name="T9" fmla="*/ 63 h 339"/>
                  <a:gd name="T10" fmla="*/ 93 w 323"/>
                  <a:gd name="T11" fmla="*/ 101 h 339"/>
                  <a:gd name="T12" fmla="*/ 63 w 323"/>
                  <a:gd name="T13" fmla="*/ 143 h 339"/>
                  <a:gd name="T14" fmla="*/ 34 w 323"/>
                  <a:gd name="T15" fmla="*/ 185 h 339"/>
                  <a:gd name="T16" fmla="*/ 14 w 323"/>
                  <a:gd name="T17" fmla="*/ 233 h 339"/>
                  <a:gd name="T18" fmla="*/ 5 w 323"/>
                  <a:gd name="T19" fmla="*/ 286 h 339"/>
                  <a:gd name="T20" fmla="*/ 0 w 323"/>
                  <a:gd name="T21" fmla="*/ 339 h 339"/>
                  <a:gd name="T22" fmla="*/ 14 w 323"/>
                  <a:gd name="T23" fmla="*/ 339 h 339"/>
                  <a:gd name="T24" fmla="*/ 19 w 323"/>
                  <a:gd name="T25" fmla="*/ 281 h 339"/>
                  <a:gd name="T26" fmla="*/ 34 w 323"/>
                  <a:gd name="T27" fmla="*/ 228 h 339"/>
                  <a:gd name="T28" fmla="*/ 54 w 323"/>
                  <a:gd name="T29" fmla="*/ 180 h 339"/>
                  <a:gd name="T30" fmla="*/ 88 w 323"/>
                  <a:gd name="T31" fmla="*/ 132 h 339"/>
                  <a:gd name="T32" fmla="*/ 122 w 323"/>
                  <a:gd name="T33" fmla="*/ 90 h 339"/>
                  <a:gd name="T34" fmla="*/ 171 w 323"/>
                  <a:gd name="T35" fmla="*/ 58 h 339"/>
                  <a:gd name="T36" fmla="*/ 220 w 323"/>
                  <a:gd name="T37" fmla="*/ 37 h 339"/>
                  <a:gd name="T38" fmla="*/ 269 w 323"/>
                  <a:gd name="T39" fmla="*/ 21 h 339"/>
                  <a:gd name="T40" fmla="*/ 323 w 323"/>
                  <a:gd name="T41" fmla="*/ 16 h 339"/>
                  <a:gd name="T42" fmla="*/ 323 w 323"/>
                  <a:gd name="T43" fmla="*/ 0 h 3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3" h="339">
                    <a:moveTo>
                      <a:pt x="323" y="0"/>
                    </a:moveTo>
                    <a:lnTo>
                      <a:pt x="274" y="5"/>
                    </a:lnTo>
                    <a:lnTo>
                      <a:pt x="225" y="16"/>
                    </a:lnTo>
                    <a:lnTo>
                      <a:pt x="176" y="37"/>
                    </a:lnTo>
                    <a:lnTo>
                      <a:pt x="132" y="63"/>
                    </a:lnTo>
                    <a:lnTo>
                      <a:pt x="93" y="101"/>
                    </a:lnTo>
                    <a:lnTo>
                      <a:pt x="63" y="143"/>
                    </a:lnTo>
                    <a:lnTo>
                      <a:pt x="34" y="185"/>
                    </a:lnTo>
                    <a:lnTo>
                      <a:pt x="14" y="233"/>
                    </a:lnTo>
                    <a:lnTo>
                      <a:pt x="5" y="286"/>
                    </a:lnTo>
                    <a:lnTo>
                      <a:pt x="0" y="339"/>
                    </a:lnTo>
                    <a:lnTo>
                      <a:pt x="14" y="339"/>
                    </a:lnTo>
                    <a:lnTo>
                      <a:pt x="19" y="281"/>
                    </a:lnTo>
                    <a:lnTo>
                      <a:pt x="34" y="228"/>
                    </a:lnTo>
                    <a:lnTo>
                      <a:pt x="54" y="180"/>
                    </a:lnTo>
                    <a:lnTo>
                      <a:pt x="88" y="132"/>
                    </a:lnTo>
                    <a:lnTo>
                      <a:pt x="122" y="90"/>
                    </a:lnTo>
                    <a:lnTo>
                      <a:pt x="171" y="58"/>
                    </a:lnTo>
                    <a:lnTo>
                      <a:pt x="220" y="37"/>
                    </a:lnTo>
                    <a:lnTo>
                      <a:pt x="269" y="21"/>
                    </a:lnTo>
                    <a:lnTo>
                      <a:pt x="323" y="16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000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84" name="Freeform 783"/>
              <p:cNvSpPr>
                <a:spLocks/>
              </p:cNvSpPr>
              <p:nvPr/>
            </p:nvSpPr>
            <p:spPr bwMode="auto">
              <a:xfrm>
                <a:off x="5230" y="3034"/>
                <a:ext cx="309" cy="323"/>
              </a:xfrm>
              <a:custGeom>
                <a:avLst/>
                <a:gdLst>
                  <a:gd name="T0" fmla="*/ 309 w 309"/>
                  <a:gd name="T1" fmla="*/ 0 h 323"/>
                  <a:gd name="T2" fmla="*/ 255 w 309"/>
                  <a:gd name="T3" fmla="*/ 5 h 323"/>
                  <a:gd name="T4" fmla="*/ 206 w 309"/>
                  <a:gd name="T5" fmla="*/ 21 h 323"/>
                  <a:gd name="T6" fmla="*/ 157 w 309"/>
                  <a:gd name="T7" fmla="*/ 42 h 323"/>
                  <a:gd name="T8" fmla="*/ 108 w 309"/>
                  <a:gd name="T9" fmla="*/ 74 h 323"/>
                  <a:gd name="T10" fmla="*/ 74 w 309"/>
                  <a:gd name="T11" fmla="*/ 116 h 323"/>
                  <a:gd name="T12" fmla="*/ 40 w 309"/>
                  <a:gd name="T13" fmla="*/ 164 h 323"/>
                  <a:gd name="T14" fmla="*/ 20 w 309"/>
                  <a:gd name="T15" fmla="*/ 212 h 323"/>
                  <a:gd name="T16" fmla="*/ 5 w 309"/>
                  <a:gd name="T17" fmla="*/ 265 h 323"/>
                  <a:gd name="T18" fmla="*/ 0 w 309"/>
                  <a:gd name="T19" fmla="*/ 323 h 323"/>
                  <a:gd name="T20" fmla="*/ 15 w 309"/>
                  <a:gd name="T21" fmla="*/ 323 h 323"/>
                  <a:gd name="T22" fmla="*/ 20 w 309"/>
                  <a:gd name="T23" fmla="*/ 270 h 323"/>
                  <a:gd name="T24" fmla="*/ 35 w 309"/>
                  <a:gd name="T25" fmla="*/ 217 h 323"/>
                  <a:gd name="T26" fmla="*/ 54 w 309"/>
                  <a:gd name="T27" fmla="*/ 169 h 323"/>
                  <a:gd name="T28" fmla="*/ 84 w 309"/>
                  <a:gd name="T29" fmla="*/ 127 h 323"/>
                  <a:gd name="T30" fmla="*/ 118 w 309"/>
                  <a:gd name="T31" fmla="*/ 90 h 323"/>
                  <a:gd name="T32" fmla="*/ 162 w 309"/>
                  <a:gd name="T33" fmla="*/ 58 h 323"/>
                  <a:gd name="T34" fmla="*/ 211 w 309"/>
                  <a:gd name="T35" fmla="*/ 37 h 323"/>
                  <a:gd name="T36" fmla="*/ 260 w 309"/>
                  <a:gd name="T37" fmla="*/ 21 h 323"/>
                  <a:gd name="T38" fmla="*/ 309 w 309"/>
                  <a:gd name="T39" fmla="*/ 16 h 323"/>
                  <a:gd name="T40" fmla="*/ 309 w 309"/>
                  <a:gd name="T41" fmla="*/ 0 h 3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9" h="323">
                    <a:moveTo>
                      <a:pt x="309" y="0"/>
                    </a:moveTo>
                    <a:lnTo>
                      <a:pt x="255" y="5"/>
                    </a:lnTo>
                    <a:lnTo>
                      <a:pt x="206" y="21"/>
                    </a:lnTo>
                    <a:lnTo>
                      <a:pt x="157" y="42"/>
                    </a:lnTo>
                    <a:lnTo>
                      <a:pt x="108" y="74"/>
                    </a:lnTo>
                    <a:lnTo>
                      <a:pt x="74" y="116"/>
                    </a:lnTo>
                    <a:lnTo>
                      <a:pt x="40" y="164"/>
                    </a:lnTo>
                    <a:lnTo>
                      <a:pt x="20" y="212"/>
                    </a:lnTo>
                    <a:lnTo>
                      <a:pt x="5" y="265"/>
                    </a:lnTo>
                    <a:lnTo>
                      <a:pt x="0" y="323"/>
                    </a:lnTo>
                    <a:lnTo>
                      <a:pt x="15" y="323"/>
                    </a:lnTo>
                    <a:lnTo>
                      <a:pt x="20" y="270"/>
                    </a:lnTo>
                    <a:lnTo>
                      <a:pt x="35" y="217"/>
                    </a:lnTo>
                    <a:lnTo>
                      <a:pt x="54" y="169"/>
                    </a:lnTo>
                    <a:lnTo>
                      <a:pt x="84" y="127"/>
                    </a:lnTo>
                    <a:lnTo>
                      <a:pt x="118" y="90"/>
                    </a:lnTo>
                    <a:lnTo>
                      <a:pt x="162" y="58"/>
                    </a:lnTo>
                    <a:lnTo>
                      <a:pt x="211" y="37"/>
                    </a:lnTo>
                    <a:lnTo>
                      <a:pt x="260" y="21"/>
                    </a:lnTo>
                    <a:lnTo>
                      <a:pt x="309" y="16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85" name="Freeform 784"/>
              <p:cNvSpPr>
                <a:spLocks/>
              </p:cNvSpPr>
              <p:nvPr/>
            </p:nvSpPr>
            <p:spPr bwMode="auto">
              <a:xfrm>
                <a:off x="5245" y="3050"/>
                <a:ext cx="294" cy="307"/>
              </a:xfrm>
              <a:custGeom>
                <a:avLst/>
                <a:gdLst>
                  <a:gd name="T0" fmla="*/ 294 w 294"/>
                  <a:gd name="T1" fmla="*/ 0 h 307"/>
                  <a:gd name="T2" fmla="*/ 245 w 294"/>
                  <a:gd name="T3" fmla="*/ 5 h 307"/>
                  <a:gd name="T4" fmla="*/ 196 w 294"/>
                  <a:gd name="T5" fmla="*/ 21 h 307"/>
                  <a:gd name="T6" fmla="*/ 147 w 294"/>
                  <a:gd name="T7" fmla="*/ 42 h 307"/>
                  <a:gd name="T8" fmla="*/ 103 w 294"/>
                  <a:gd name="T9" fmla="*/ 74 h 307"/>
                  <a:gd name="T10" fmla="*/ 69 w 294"/>
                  <a:gd name="T11" fmla="*/ 111 h 307"/>
                  <a:gd name="T12" fmla="*/ 39 w 294"/>
                  <a:gd name="T13" fmla="*/ 153 h 307"/>
                  <a:gd name="T14" fmla="*/ 20 w 294"/>
                  <a:gd name="T15" fmla="*/ 201 h 307"/>
                  <a:gd name="T16" fmla="*/ 5 w 294"/>
                  <a:gd name="T17" fmla="*/ 254 h 307"/>
                  <a:gd name="T18" fmla="*/ 0 w 294"/>
                  <a:gd name="T19" fmla="*/ 307 h 307"/>
                  <a:gd name="T20" fmla="*/ 15 w 294"/>
                  <a:gd name="T21" fmla="*/ 307 h 307"/>
                  <a:gd name="T22" fmla="*/ 20 w 294"/>
                  <a:gd name="T23" fmla="*/ 254 h 307"/>
                  <a:gd name="T24" fmla="*/ 30 w 294"/>
                  <a:gd name="T25" fmla="*/ 206 h 307"/>
                  <a:gd name="T26" fmla="*/ 54 w 294"/>
                  <a:gd name="T27" fmla="*/ 159 h 307"/>
                  <a:gd name="T28" fmla="*/ 79 w 294"/>
                  <a:gd name="T29" fmla="*/ 122 h 307"/>
                  <a:gd name="T30" fmla="*/ 113 w 294"/>
                  <a:gd name="T31" fmla="*/ 84 h 307"/>
                  <a:gd name="T32" fmla="*/ 157 w 294"/>
                  <a:gd name="T33" fmla="*/ 53 h 307"/>
                  <a:gd name="T34" fmla="*/ 201 w 294"/>
                  <a:gd name="T35" fmla="*/ 31 h 307"/>
                  <a:gd name="T36" fmla="*/ 245 w 294"/>
                  <a:gd name="T37" fmla="*/ 21 h 307"/>
                  <a:gd name="T38" fmla="*/ 294 w 294"/>
                  <a:gd name="T39" fmla="*/ 16 h 307"/>
                  <a:gd name="T40" fmla="*/ 294 w 294"/>
                  <a:gd name="T41" fmla="*/ 0 h 3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4" h="307">
                    <a:moveTo>
                      <a:pt x="294" y="0"/>
                    </a:moveTo>
                    <a:lnTo>
                      <a:pt x="245" y="5"/>
                    </a:lnTo>
                    <a:lnTo>
                      <a:pt x="196" y="21"/>
                    </a:lnTo>
                    <a:lnTo>
                      <a:pt x="147" y="42"/>
                    </a:lnTo>
                    <a:lnTo>
                      <a:pt x="103" y="74"/>
                    </a:lnTo>
                    <a:lnTo>
                      <a:pt x="69" y="111"/>
                    </a:lnTo>
                    <a:lnTo>
                      <a:pt x="39" y="153"/>
                    </a:lnTo>
                    <a:lnTo>
                      <a:pt x="20" y="201"/>
                    </a:lnTo>
                    <a:lnTo>
                      <a:pt x="5" y="254"/>
                    </a:lnTo>
                    <a:lnTo>
                      <a:pt x="0" y="307"/>
                    </a:lnTo>
                    <a:lnTo>
                      <a:pt x="15" y="307"/>
                    </a:lnTo>
                    <a:lnTo>
                      <a:pt x="20" y="254"/>
                    </a:lnTo>
                    <a:lnTo>
                      <a:pt x="30" y="206"/>
                    </a:lnTo>
                    <a:lnTo>
                      <a:pt x="54" y="159"/>
                    </a:lnTo>
                    <a:lnTo>
                      <a:pt x="79" y="122"/>
                    </a:lnTo>
                    <a:lnTo>
                      <a:pt x="113" y="84"/>
                    </a:lnTo>
                    <a:lnTo>
                      <a:pt x="157" y="53"/>
                    </a:lnTo>
                    <a:lnTo>
                      <a:pt x="201" y="31"/>
                    </a:lnTo>
                    <a:lnTo>
                      <a:pt x="245" y="21"/>
                    </a:lnTo>
                    <a:lnTo>
                      <a:pt x="294" y="16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86" name="Freeform 785"/>
              <p:cNvSpPr>
                <a:spLocks/>
              </p:cNvSpPr>
              <p:nvPr/>
            </p:nvSpPr>
            <p:spPr bwMode="auto">
              <a:xfrm>
                <a:off x="5260" y="3066"/>
                <a:ext cx="279" cy="291"/>
              </a:xfrm>
              <a:custGeom>
                <a:avLst/>
                <a:gdLst>
                  <a:gd name="T0" fmla="*/ 279 w 279"/>
                  <a:gd name="T1" fmla="*/ 0 h 291"/>
                  <a:gd name="T2" fmla="*/ 230 w 279"/>
                  <a:gd name="T3" fmla="*/ 5 h 291"/>
                  <a:gd name="T4" fmla="*/ 186 w 279"/>
                  <a:gd name="T5" fmla="*/ 15 h 291"/>
                  <a:gd name="T6" fmla="*/ 142 w 279"/>
                  <a:gd name="T7" fmla="*/ 37 h 291"/>
                  <a:gd name="T8" fmla="*/ 98 w 279"/>
                  <a:gd name="T9" fmla="*/ 68 h 291"/>
                  <a:gd name="T10" fmla="*/ 64 w 279"/>
                  <a:gd name="T11" fmla="*/ 106 h 291"/>
                  <a:gd name="T12" fmla="*/ 39 w 279"/>
                  <a:gd name="T13" fmla="*/ 143 h 291"/>
                  <a:gd name="T14" fmla="*/ 15 w 279"/>
                  <a:gd name="T15" fmla="*/ 190 h 291"/>
                  <a:gd name="T16" fmla="*/ 5 w 279"/>
                  <a:gd name="T17" fmla="*/ 238 h 291"/>
                  <a:gd name="T18" fmla="*/ 0 w 279"/>
                  <a:gd name="T19" fmla="*/ 291 h 291"/>
                  <a:gd name="T20" fmla="*/ 15 w 279"/>
                  <a:gd name="T21" fmla="*/ 291 h 291"/>
                  <a:gd name="T22" fmla="*/ 19 w 279"/>
                  <a:gd name="T23" fmla="*/ 243 h 291"/>
                  <a:gd name="T24" fmla="*/ 29 w 279"/>
                  <a:gd name="T25" fmla="*/ 196 h 291"/>
                  <a:gd name="T26" fmla="*/ 49 w 279"/>
                  <a:gd name="T27" fmla="*/ 153 h 291"/>
                  <a:gd name="T28" fmla="*/ 78 w 279"/>
                  <a:gd name="T29" fmla="*/ 116 h 291"/>
                  <a:gd name="T30" fmla="*/ 108 w 279"/>
                  <a:gd name="T31" fmla="*/ 79 h 291"/>
                  <a:gd name="T32" fmla="*/ 147 w 279"/>
                  <a:gd name="T33" fmla="*/ 53 h 291"/>
                  <a:gd name="T34" fmla="*/ 191 w 279"/>
                  <a:gd name="T35" fmla="*/ 31 h 291"/>
                  <a:gd name="T36" fmla="*/ 235 w 279"/>
                  <a:gd name="T37" fmla="*/ 21 h 291"/>
                  <a:gd name="T38" fmla="*/ 279 w 279"/>
                  <a:gd name="T39" fmla="*/ 15 h 291"/>
                  <a:gd name="T40" fmla="*/ 279 w 279"/>
                  <a:gd name="T41" fmla="*/ 0 h 29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79" h="291">
                    <a:moveTo>
                      <a:pt x="279" y="0"/>
                    </a:moveTo>
                    <a:lnTo>
                      <a:pt x="230" y="5"/>
                    </a:lnTo>
                    <a:lnTo>
                      <a:pt x="186" y="15"/>
                    </a:lnTo>
                    <a:lnTo>
                      <a:pt x="142" y="37"/>
                    </a:lnTo>
                    <a:lnTo>
                      <a:pt x="98" y="68"/>
                    </a:lnTo>
                    <a:lnTo>
                      <a:pt x="64" y="106"/>
                    </a:lnTo>
                    <a:lnTo>
                      <a:pt x="39" y="143"/>
                    </a:lnTo>
                    <a:lnTo>
                      <a:pt x="15" y="190"/>
                    </a:lnTo>
                    <a:lnTo>
                      <a:pt x="5" y="238"/>
                    </a:lnTo>
                    <a:lnTo>
                      <a:pt x="0" y="291"/>
                    </a:lnTo>
                    <a:lnTo>
                      <a:pt x="15" y="291"/>
                    </a:lnTo>
                    <a:lnTo>
                      <a:pt x="19" y="243"/>
                    </a:lnTo>
                    <a:lnTo>
                      <a:pt x="29" y="196"/>
                    </a:lnTo>
                    <a:lnTo>
                      <a:pt x="49" y="153"/>
                    </a:lnTo>
                    <a:lnTo>
                      <a:pt x="78" y="116"/>
                    </a:lnTo>
                    <a:lnTo>
                      <a:pt x="108" y="79"/>
                    </a:lnTo>
                    <a:lnTo>
                      <a:pt x="147" y="53"/>
                    </a:lnTo>
                    <a:lnTo>
                      <a:pt x="191" y="31"/>
                    </a:lnTo>
                    <a:lnTo>
                      <a:pt x="235" y="21"/>
                    </a:lnTo>
                    <a:lnTo>
                      <a:pt x="279" y="15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000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87" name="Freeform 786"/>
              <p:cNvSpPr>
                <a:spLocks/>
              </p:cNvSpPr>
              <p:nvPr/>
            </p:nvSpPr>
            <p:spPr bwMode="auto">
              <a:xfrm>
                <a:off x="5275" y="3081"/>
                <a:ext cx="264" cy="276"/>
              </a:xfrm>
              <a:custGeom>
                <a:avLst/>
                <a:gdLst>
                  <a:gd name="T0" fmla="*/ 264 w 264"/>
                  <a:gd name="T1" fmla="*/ 0 h 276"/>
                  <a:gd name="T2" fmla="*/ 220 w 264"/>
                  <a:gd name="T3" fmla="*/ 6 h 276"/>
                  <a:gd name="T4" fmla="*/ 176 w 264"/>
                  <a:gd name="T5" fmla="*/ 16 h 276"/>
                  <a:gd name="T6" fmla="*/ 132 w 264"/>
                  <a:gd name="T7" fmla="*/ 38 h 276"/>
                  <a:gd name="T8" fmla="*/ 93 w 264"/>
                  <a:gd name="T9" fmla="*/ 64 h 276"/>
                  <a:gd name="T10" fmla="*/ 63 w 264"/>
                  <a:gd name="T11" fmla="*/ 101 h 276"/>
                  <a:gd name="T12" fmla="*/ 34 w 264"/>
                  <a:gd name="T13" fmla="*/ 138 h 276"/>
                  <a:gd name="T14" fmla="*/ 14 w 264"/>
                  <a:gd name="T15" fmla="*/ 181 h 276"/>
                  <a:gd name="T16" fmla="*/ 4 w 264"/>
                  <a:gd name="T17" fmla="*/ 228 h 276"/>
                  <a:gd name="T18" fmla="*/ 0 w 264"/>
                  <a:gd name="T19" fmla="*/ 276 h 276"/>
                  <a:gd name="T20" fmla="*/ 14 w 264"/>
                  <a:gd name="T21" fmla="*/ 276 h 276"/>
                  <a:gd name="T22" fmla="*/ 19 w 264"/>
                  <a:gd name="T23" fmla="*/ 223 h 276"/>
                  <a:gd name="T24" fmla="*/ 34 w 264"/>
                  <a:gd name="T25" fmla="*/ 175 h 276"/>
                  <a:gd name="T26" fmla="*/ 58 w 264"/>
                  <a:gd name="T27" fmla="*/ 133 h 276"/>
                  <a:gd name="T28" fmla="*/ 88 w 264"/>
                  <a:gd name="T29" fmla="*/ 91 h 276"/>
                  <a:gd name="T30" fmla="*/ 127 w 264"/>
                  <a:gd name="T31" fmla="*/ 59 h 276"/>
                  <a:gd name="T32" fmla="*/ 171 w 264"/>
                  <a:gd name="T33" fmla="*/ 38 h 276"/>
                  <a:gd name="T34" fmla="*/ 215 w 264"/>
                  <a:gd name="T35" fmla="*/ 22 h 276"/>
                  <a:gd name="T36" fmla="*/ 264 w 264"/>
                  <a:gd name="T37" fmla="*/ 16 h 276"/>
                  <a:gd name="T38" fmla="*/ 264 w 264"/>
                  <a:gd name="T39" fmla="*/ 0 h 27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4" h="276">
                    <a:moveTo>
                      <a:pt x="264" y="0"/>
                    </a:moveTo>
                    <a:lnTo>
                      <a:pt x="220" y="6"/>
                    </a:lnTo>
                    <a:lnTo>
                      <a:pt x="176" y="16"/>
                    </a:lnTo>
                    <a:lnTo>
                      <a:pt x="132" y="38"/>
                    </a:lnTo>
                    <a:lnTo>
                      <a:pt x="93" y="64"/>
                    </a:lnTo>
                    <a:lnTo>
                      <a:pt x="63" y="101"/>
                    </a:lnTo>
                    <a:lnTo>
                      <a:pt x="34" y="138"/>
                    </a:lnTo>
                    <a:lnTo>
                      <a:pt x="14" y="181"/>
                    </a:lnTo>
                    <a:lnTo>
                      <a:pt x="4" y="228"/>
                    </a:lnTo>
                    <a:lnTo>
                      <a:pt x="0" y="276"/>
                    </a:lnTo>
                    <a:lnTo>
                      <a:pt x="14" y="276"/>
                    </a:lnTo>
                    <a:lnTo>
                      <a:pt x="19" y="223"/>
                    </a:lnTo>
                    <a:lnTo>
                      <a:pt x="34" y="175"/>
                    </a:lnTo>
                    <a:lnTo>
                      <a:pt x="58" y="133"/>
                    </a:lnTo>
                    <a:lnTo>
                      <a:pt x="88" y="91"/>
                    </a:lnTo>
                    <a:lnTo>
                      <a:pt x="127" y="59"/>
                    </a:lnTo>
                    <a:lnTo>
                      <a:pt x="171" y="38"/>
                    </a:lnTo>
                    <a:lnTo>
                      <a:pt x="215" y="22"/>
                    </a:lnTo>
                    <a:lnTo>
                      <a:pt x="264" y="16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0000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88" name="Freeform 787"/>
              <p:cNvSpPr>
                <a:spLocks/>
              </p:cNvSpPr>
              <p:nvPr/>
            </p:nvSpPr>
            <p:spPr bwMode="auto">
              <a:xfrm>
                <a:off x="5289" y="3097"/>
                <a:ext cx="250" cy="260"/>
              </a:xfrm>
              <a:custGeom>
                <a:avLst/>
                <a:gdLst>
                  <a:gd name="T0" fmla="*/ 250 w 250"/>
                  <a:gd name="T1" fmla="*/ 0 h 260"/>
                  <a:gd name="T2" fmla="*/ 201 w 250"/>
                  <a:gd name="T3" fmla="*/ 6 h 260"/>
                  <a:gd name="T4" fmla="*/ 157 w 250"/>
                  <a:gd name="T5" fmla="*/ 22 h 260"/>
                  <a:gd name="T6" fmla="*/ 113 w 250"/>
                  <a:gd name="T7" fmla="*/ 43 h 260"/>
                  <a:gd name="T8" fmla="*/ 74 w 250"/>
                  <a:gd name="T9" fmla="*/ 75 h 260"/>
                  <a:gd name="T10" fmla="*/ 44 w 250"/>
                  <a:gd name="T11" fmla="*/ 117 h 260"/>
                  <a:gd name="T12" fmla="*/ 20 w 250"/>
                  <a:gd name="T13" fmla="*/ 159 h 260"/>
                  <a:gd name="T14" fmla="*/ 5 w 250"/>
                  <a:gd name="T15" fmla="*/ 207 h 260"/>
                  <a:gd name="T16" fmla="*/ 0 w 250"/>
                  <a:gd name="T17" fmla="*/ 260 h 260"/>
                  <a:gd name="T18" fmla="*/ 15 w 250"/>
                  <a:gd name="T19" fmla="*/ 260 h 260"/>
                  <a:gd name="T20" fmla="*/ 20 w 250"/>
                  <a:gd name="T21" fmla="*/ 212 h 260"/>
                  <a:gd name="T22" fmla="*/ 35 w 250"/>
                  <a:gd name="T23" fmla="*/ 165 h 260"/>
                  <a:gd name="T24" fmla="*/ 54 w 250"/>
                  <a:gd name="T25" fmla="*/ 122 h 260"/>
                  <a:gd name="T26" fmla="*/ 84 w 250"/>
                  <a:gd name="T27" fmla="*/ 85 h 260"/>
                  <a:gd name="T28" fmla="*/ 118 w 250"/>
                  <a:gd name="T29" fmla="*/ 53 h 260"/>
                  <a:gd name="T30" fmla="*/ 162 w 250"/>
                  <a:gd name="T31" fmla="*/ 32 h 260"/>
                  <a:gd name="T32" fmla="*/ 206 w 250"/>
                  <a:gd name="T33" fmla="*/ 22 h 260"/>
                  <a:gd name="T34" fmla="*/ 250 w 250"/>
                  <a:gd name="T35" fmla="*/ 16 h 260"/>
                  <a:gd name="T36" fmla="*/ 250 w 250"/>
                  <a:gd name="T37" fmla="*/ 0 h 2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0" h="260">
                    <a:moveTo>
                      <a:pt x="250" y="0"/>
                    </a:moveTo>
                    <a:lnTo>
                      <a:pt x="201" y="6"/>
                    </a:lnTo>
                    <a:lnTo>
                      <a:pt x="157" y="22"/>
                    </a:lnTo>
                    <a:lnTo>
                      <a:pt x="113" y="43"/>
                    </a:lnTo>
                    <a:lnTo>
                      <a:pt x="74" y="75"/>
                    </a:lnTo>
                    <a:lnTo>
                      <a:pt x="44" y="117"/>
                    </a:lnTo>
                    <a:lnTo>
                      <a:pt x="20" y="159"/>
                    </a:lnTo>
                    <a:lnTo>
                      <a:pt x="5" y="207"/>
                    </a:lnTo>
                    <a:lnTo>
                      <a:pt x="0" y="260"/>
                    </a:lnTo>
                    <a:lnTo>
                      <a:pt x="15" y="260"/>
                    </a:lnTo>
                    <a:lnTo>
                      <a:pt x="20" y="212"/>
                    </a:lnTo>
                    <a:lnTo>
                      <a:pt x="35" y="165"/>
                    </a:lnTo>
                    <a:lnTo>
                      <a:pt x="54" y="122"/>
                    </a:lnTo>
                    <a:lnTo>
                      <a:pt x="84" y="85"/>
                    </a:lnTo>
                    <a:lnTo>
                      <a:pt x="118" y="53"/>
                    </a:lnTo>
                    <a:lnTo>
                      <a:pt x="162" y="32"/>
                    </a:lnTo>
                    <a:lnTo>
                      <a:pt x="206" y="22"/>
                    </a:lnTo>
                    <a:lnTo>
                      <a:pt x="250" y="1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000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89" name="Freeform 788"/>
              <p:cNvSpPr>
                <a:spLocks/>
              </p:cNvSpPr>
              <p:nvPr/>
            </p:nvSpPr>
            <p:spPr bwMode="auto">
              <a:xfrm>
                <a:off x="5304" y="3113"/>
                <a:ext cx="235" cy="244"/>
              </a:xfrm>
              <a:custGeom>
                <a:avLst/>
                <a:gdLst>
                  <a:gd name="T0" fmla="*/ 235 w 235"/>
                  <a:gd name="T1" fmla="*/ 0 h 244"/>
                  <a:gd name="T2" fmla="*/ 191 w 235"/>
                  <a:gd name="T3" fmla="*/ 6 h 244"/>
                  <a:gd name="T4" fmla="*/ 147 w 235"/>
                  <a:gd name="T5" fmla="*/ 16 h 244"/>
                  <a:gd name="T6" fmla="*/ 103 w 235"/>
                  <a:gd name="T7" fmla="*/ 37 h 244"/>
                  <a:gd name="T8" fmla="*/ 69 w 235"/>
                  <a:gd name="T9" fmla="*/ 69 h 244"/>
                  <a:gd name="T10" fmla="*/ 39 w 235"/>
                  <a:gd name="T11" fmla="*/ 106 h 244"/>
                  <a:gd name="T12" fmla="*/ 20 w 235"/>
                  <a:gd name="T13" fmla="*/ 149 h 244"/>
                  <a:gd name="T14" fmla="*/ 5 w 235"/>
                  <a:gd name="T15" fmla="*/ 196 h 244"/>
                  <a:gd name="T16" fmla="*/ 0 w 235"/>
                  <a:gd name="T17" fmla="*/ 244 h 244"/>
                  <a:gd name="T18" fmla="*/ 15 w 235"/>
                  <a:gd name="T19" fmla="*/ 244 h 244"/>
                  <a:gd name="T20" fmla="*/ 20 w 235"/>
                  <a:gd name="T21" fmla="*/ 202 h 244"/>
                  <a:gd name="T22" fmla="*/ 29 w 235"/>
                  <a:gd name="T23" fmla="*/ 154 h 244"/>
                  <a:gd name="T24" fmla="*/ 54 w 235"/>
                  <a:gd name="T25" fmla="*/ 117 h 244"/>
                  <a:gd name="T26" fmla="*/ 78 w 235"/>
                  <a:gd name="T27" fmla="*/ 80 h 244"/>
                  <a:gd name="T28" fmla="*/ 113 w 235"/>
                  <a:gd name="T29" fmla="*/ 53 h 244"/>
                  <a:gd name="T30" fmla="*/ 152 w 235"/>
                  <a:gd name="T31" fmla="*/ 32 h 244"/>
                  <a:gd name="T32" fmla="*/ 191 w 235"/>
                  <a:gd name="T33" fmla="*/ 16 h 244"/>
                  <a:gd name="T34" fmla="*/ 235 w 235"/>
                  <a:gd name="T35" fmla="*/ 16 h 244"/>
                  <a:gd name="T36" fmla="*/ 235 w 235"/>
                  <a:gd name="T37" fmla="*/ 0 h 24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lnTo>
                      <a:pt x="191" y="6"/>
                    </a:lnTo>
                    <a:lnTo>
                      <a:pt x="147" y="16"/>
                    </a:lnTo>
                    <a:lnTo>
                      <a:pt x="103" y="37"/>
                    </a:lnTo>
                    <a:lnTo>
                      <a:pt x="69" y="69"/>
                    </a:lnTo>
                    <a:lnTo>
                      <a:pt x="39" y="106"/>
                    </a:lnTo>
                    <a:lnTo>
                      <a:pt x="20" y="149"/>
                    </a:lnTo>
                    <a:lnTo>
                      <a:pt x="5" y="196"/>
                    </a:lnTo>
                    <a:lnTo>
                      <a:pt x="0" y="244"/>
                    </a:lnTo>
                    <a:lnTo>
                      <a:pt x="15" y="244"/>
                    </a:lnTo>
                    <a:lnTo>
                      <a:pt x="20" y="202"/>
                    </a:lnTo>
                    <a:lnTo>
                      <a:pt x="29" y="154"/>
                    </a:lnTo>
                    <a:lnTo>
                      <a:pt x="54" y="117"/>
                    </a:lnTo>
                    <a:lnTo>
                      <a:pt x="78" y="80"/>
                    </a:lnTo>
                    <a:lnTo>
                      <a:pt x="113" y="53"/>
                    </a:lnTo>
                    <a:lnTo>
                      <a:pt x="152" y="32"/>
                    </a:lnTo>
                    <a:lnTo>
                      <a:pt x="191" y="16"/>
                    </a:lnTo>
                    <a:lnTo>
                      <a:pt x="235" y="16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000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0" name="Freeform 789"/>
              <p:cNvSpPr>
                <a:spLocks/>
              </p:cNvSpPr>
              <p:nvPr/>
            </p:nvSpPr>
            <p:spPr bwMode="auto">
              <a:xfrm>
                <a:off x="5319" y="3129"/>
                <a:ext cx="220" cy="228"/>
              </a:xfrm>
              <a:custGeom>
                <a:avLst/>
                <a:gdLst>
                  <a:gd name="T0" fmla="*/ 220 w 220"/>
                  <a:gd name="T1" fmla="*/ 0 h 228"/>
                  <a:gd name="T2" fmla="*/ 176 w 220"/>
                  <a:gd name="T3" fmla="*/ 0 h 228"/>
                  <a:gd name="T4" fmla="*/ 137 w 220"/>
                  <a:gd name="T5" fmla="*/ 16 h 228"/>
                  <a:gd name="T6" fmla="*/ 98 w 220"/>
                  <a:gd name="T7" fmla="*/ 37 h 228"/>
                  <a:gd name="T8" fmla="*/ 63 w 220"/>
                  <a:gd name="T9" fmla="*/ 64 h 228"/>
                  <a:gd name="T10" fmla="*/ 39 w 220"/>
                  <a:gd name="T11" fmla="*/ 101 h 228"/>
                  <a:gd name="T12" fmla="*/ 14 w 220"/>
                  <a:gd name="T13" fmla="*/ 138 h 228"/>
                  <a:gd name="T14" fmla="*/ 5 w 220"/>
                  <a:gd name="T15" fmla="*/ 186 h 228"/>
                  <a:gd name="T16" fmla="*/ 0 w 220"/>
                  <a:gd name="T17" fmla="*/ 228 h 228"/>
                  <a:gd name="T18" fmla="*/ 14 w 220"/>
                  <a:gd name="T19" fmla="*/ 228 h 228"/>
                  <a:gd name="T20" fmla="*/ 19 w 220"/>
                  <a:gd name="T21" fmla="*/ 186 h 228"/>
                  <a:gd name="T22" fmla="*/ 29 w 220"/>
                  <a:gd name="T23" fmla="*/ 143 h 228"/>
                  <a:gd name="T24" fmla="*/ 49 w 220"/>
                  <a:gd name="T25" fmla="*/ 106 h 228"/>
                  <a:gd name="T26" fmla="*/ 73 w 220"/>
                  <a:gd name="T27" fmla="*/ 74 h 228"/>
                  <a:gd name="T28" fmla="*/ 107 w 220"/>
                  <a:gd name="T29" fmla="*/ 48 h 228"/>
                  <a:gd name="T30" fmla="*/ 142 w 220"/>
                  <a:gd name="T31" fmla="*/ 32 h 228"/>
                  <a:gd name="T32" fmla="*/ 181 w 220"/>
                  <a:gd name="T33" fmla="*/ 16 h 228"/>
                  <a:gd name="T34" fmla="*/ 220 w 220"/>
                  <a:gd name="T35" fmla="*/ 11 h 228"/>
                  <a:gd name="T36" fmla="*/ 220 w 220"/>
                  <a:gd name="T37" fmla="*/ 0 h 2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0" h="228">
                    <a:moveTo>
                      <a:pt x="220" y="0"/>
                    </a:moveTo>
                    <a:lnTo>
                      <a:pt x="176" y="0"/>
                    </a:lnTo>
                    <a:lnTo>
                      <a:pt x="137" y="16"/>
                    </a:lnTo>
                    <a:lnTo>
                      <a:pt x="98" y="37"/>
                    </a:lnTo>
                    <a:lnTo>
                      <a:pt x="63" y="64"/>
                    </a:lnTo>
                    <a:lnTo>
                      <a:pt x="39" y="101"/>
                    </a:lnTo>
                    <a:lnTo>
                      <a:pt x="14" y="138"/>
                    </a:lnTo>
                    <a:lnTo>
                      <a:pt x="5" y="186"/>
                    </a:lnTo>
                    <a:lnTo>
                      <a:pt x="0" y="228"/>
                    </a:lnTo>
                    <a:lnTo>
                      <a:pt x="14" y="228"/>
                    </a:lnTo>
                    <a:lnTo>
                      <a:pt x="19" y="186"/>
                    </a:lnTo>
                    <a:lnTo>
                      <a:pt x="29" y="143"/>
                    </a:lnTo>
                    <a:lnTo>
                      <a:pt x="49" y="106"/>
                    </a:lnTo>
                    <a:lnTo>
                      <a:pt x="73" y="74"/>
                    </a:lnTo>
                    <a:lnTo>
                      <a:pt x="107" y="48"/>
                    </a:lnTo>
                    <a:lnTo>
                      <a:pt x="142" y="32"/>
                    </a:lnTo>
                    <a:lnTo>
                      <a:pt x="181" y="16"/>
                    </a:lnTo>
                    <a:lnTo>
                      <a:pt x="220" y="11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000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1" name="Freeform 790"/>
              <p:cNvSpPr>
                <a:spLocks/>
              </p:cNvSpPr>
              <p:nvPr/>
            </p:nvSpPr>
            <p:spPr bwMode="auto">
              <a:xfrm>
                <a:off x="5333" y="3140"/>
                <a:ext cx="206" cy="217"/>
              </a:xfrm>
              <a:custGeom>
                <a:avLst/>
                <a:gdLst>
                  <a:gd name="T0" fmla="*/ 206 w 206"/>
                  <a:gd name="T1" fmla="*/ 0 h 217"/>
                  <a:gd name="T2" fmla="*/ 167 w 206"/>
                  <a:gd name="T3" fmla="*/ 5 h 217"/>
                  <a:gd name="T4" fmla="*/ 128 w 206"/>
                  <a:gd name="T5" fmla="*/ 21 h 217"/>
                  <a:gd name="T6" fmla="*/ 93 w 206"/>
                  <a:gd name="T7" fmla="*/ 37 h 217"/>
                  <a:gd name="T8" fmla="*/ 59 w 206"/>
                  <a:gd name="T9" fmla="*/ 63 h 217"/>
                  <a:gd name="T10" fmla="*/ 35 w 206"/>
                  <a:gd name="T11" fmla="*/ 95 h 217"/>
                  <a:gd name="T12" fmla="*/ 15 w 206"/>
                  <a:gd name="T13" fmla="*/ 132 h 217"/>
                  <a:gd name="T14" fmla="*/ 5 w 206"/>
                  <a:gd name="T15" fmla="*/ 175 h 217"/>
                  <a:gd name="T16" fmla="*/ 0 w 206"/>
                  <a:gd name="T17" fmla="*/ 217 h 217"/>
                  <a:gd name="T18" fmla="*/ 15 w 206"/>
                  <a:gd name="T19" fmla="*/ 217 h 217"/>
                  <a:gd name="T20" fmla="*/ 20 w 206"/>
                  <a:gd name="T21" fmla="*/ 175 h 217"/>
                  <a:gd name="T22" fmla="*/ 35 w 206"/>
                  <a:gd name="T23" fmla="*/ 132 h 217"/>
                  <a:gd name="T24" fmla="*/ 59 w 206"/>
                  <a:gd name="T25" fmla="*/ 95 h 217"/>
                  <a:gd name="T26" fmla="*/ 89 w 206"/>
                  <a:gd name="T27" fmla="*/ 63 h 217"/>
                  <a:gd name="T28" fmla="*/ 123 w 206"/>
                  <a:gd name="T29" fmla="*/ 37 h 217"/>
                  <a:gd name="T30" fmla="*/ 162 w 206"/>
                  <a:gd name="T31" fmla="*/ 21 h 217"/>
                  <a:gd name="T32" fmla="*/ 206 w 206"/>
                  <a:gd name="T33" fmla="*/ 16 h 217"/>
                  <a:gd name="T34" fmla="*/ 206 w 206"/>
                  <a:gd name="T35" fmla="*/ 0 h 2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6" h="217">
                    <a:moveTo>
                      <a:pt x="206" y="0"/>
                    </a:moveTo>
                    <a:lnTo>
                      <a:pt x="167" y="5"/>
                    </a:lnTo>
                    <a:lnTo>
                      <a:pt x="128" y="21"/>
                    </a:lnTo>
                    <a:lnTo>
                      <a:pt x="93" y="37"/>
                    </a:lnTo>
                    <a:lnTo>
                      <a:pt x="59" y="63"/>
                    </a:lnTo>
                    <a:lnTo>
                      <a:pt x="35" y="95"/>
                    </a:lnTo>
                    <a:lnTo>
                      <a:pt x="15" y="132"/>
                    </a:lnTo>
                    <a:lnTo>
                      <a:pt x="5" y="175"/>
                    </a:lnTo>
                    <a:lnTo>
                      <a:pt x="0" y="217"/>
                    </a:lnTo>
                    <a:lnTo>
                      <a:pt x="15" y="217"/>
                    </a:lnTo>
                    <a:lnTo>
                      <a:pt x="20" y="175"/>
                    </a:lnTo>
                    <a:lnTo>
                      <a:pt x="35" y="132"/>
                    </a:lnTo>
                    <a:lnTo>
                      <a:pt x="59" y="95"/>
                    </a:lnTo>
                    <a:lnTo>
                      <a:pt x="89" y="63"/>
                    </a:lnTo>
                    <a:lnTo>
                      <a:pt x="123" y="37"/>
                    </a:lnTo>
                    <a:lnTo>
                      <a:pt x="162" y="21"/>
                    </a:lnTo>
                    <a:lnTo>
                      <a:pt x="206" y="1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2" name="Freeform 791"/>
              <p:cNvSpPr>
                <a:spLocks/>
              </p:cNvSpPr>
              <p:nvPr/>
            </p:nvSpPr>
            <p:spPr bwMode="auto">
              <a:xfrm>
                <a:off x="5348" y="3156"/>
                <a:ext cx="191" cy="201"/>
              </a:xfrm>
              <a:custGeom>
                <a:avLst/>
                <a:gdLst>
                  <a:gd name="T0" fmla="*/ 191 w 191"/>
                  <a:gd name="T1" fmla="*/ 0 h 201"/>
                  <a:gd name="T2" fmla="*/ 147 w 191"/>
                  <a:gd name="T3" fmla="*/ 5 h 201"/>
                  <a:gd name="T4" fmla="*/ 108 w 191"/>
                  <a:gd name="T5" fmla="*/ 21 h 201"/>
                  <a:gd name="T6" fmla="*/ 74 w 191"/>
                  <a:gd name="T7" fmla="*/ 47 h 201"/>
                  <a:gd name="T8" fmla="*/ 44 w 191"/>
                  <a:gd name="T9" fmla="*/ 79 h 201"/>
                  <a:gd name="T10" fmla="*/ 20 w 191"/>
                  <a:gd name="T11" fmla="*/ 116 h 201"/>
                  <a:gd name="T12" fmla="*/ 5 w 191"/>
                  <a:gd name="T13" fmla="*/ 159 h 201"/>
                  <a:gd name="T14" fmla="*/ 0 w 191"/>
                  <a:gd name="T15" fmla="*/ 201 h 201"/>
                  <a:gd name="T16" fmla="*/ 15 w 191"/>
                  <a:gd name="T17" fmla="*/ 201 h 201"/>
                  <a:gd name="T18" fmla="*/ 20 w 191"/>
                  <a:gd name="T19" fmla="*/ 159 h 201"/>
                  <a:gd name="T20" fmla="*/ 34 w 191"/>
                  <a:gd name="T21" fmla="*/ 122 h 201"/>
                  <a:gd name="T22" fmla="*/ 54 w 191"/>
                  <a:gd name="T23" fmla="*/ 85 h 201"/>
                  <a:gd name="T24" fmla="*/ 83 w 191"/>
                  <a:gd name="T25" fmla="*/ 58 h 201"/>
                  <a:gd name="T26" fmla="*/ 113 w 191"/>
                  <a:gd name="T27" fmla="*/ 37 h 201"/>
                  <a:gd name="T28" fmla="*/ 152 w 191"/>
                  <a:gd name="T29" fmla="*/ 21 h 201"/>
                  <a:gd name="T30" fmla="*/ 191 w 191"/>
                  <a:gd name="T31" fmla="*/ 16 h 201"/>
                  <a:gd name="T32" fmla="*/ 191 w 191"/>
                  <a:gd name="T33" fmla="*/ 0 h 2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1" h="201">
                    <a:moveTo>
                      <a:pt x="191" y="0"/>
                    </a:moveTo>
                    <a:lnTo>
                      <a:pt x="147" y="5"/>
                    </a:lnTo>
                    <a:lnTo>
                      <a:pt x="108" y="21"/>
                    </a:lnTo>
                    <a:lnTo>
                      <a:pt x="74" y="47"/>
                    </a:lnTo>
                    <a:lnTo>
                      <a:pt x="44" y="79"/>
                    </a:lnTo>
                    <a:lnTo>
                      <a:pt x="20" y="116"/>
                    </a:lnTo>
                    <a:lnTo>
                      <a:pt x="5" y="159"/>
                    </a:lnTo>
                    <a:lnTo>
                      <a:pt x="0" y="201"/>
                    </a:lnTo>
                    <a:lnTo>
                      <a:pt x="15" y="201"/>
                    </a:lnTo>
                    <a:lnTo>
                      <a:pt x="20" y="159"/>
                    </a:lnTo>
                    <a:lnTo>
                      <a:pt x="34" y="122"/>
                    </a:lnTo>
                    <a:lnTo>
                      <a:pt x="54" y="85"/>
                    </a:lnTo>
                    <a:lnTo>
                      <a:pt x="83" y="58"/>
                    </a:lnTo>
                    <a:lnTo>
                      <a:pt x="113" y="37"/>
                    </a:lnTo>
                    <a:lnTo>
                      <a:pt x="152" y="21"/>
                    </a:lnTo>
                    <a:lnTo>
                      <a:pt x="191" y="1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3" name="Freeform 792"/>
              <p:cNvSpPr>
                <a:spLocks/>
              </p:cNvSpPr>
              <p:nvPr/>
            </p:nvSpPr>
            <p:spPr bwMode="auto">
              <a:xfrm>
                <a:off x="5363" y="3172"/>
                <a:ext cx="176" cy="185"/>
              </a:xfrm>
              <a:custGeom>
                <a:avLst/>
                <a:gdLst>
                  <a:gd name="T0" fmla="*/ 176 w 176"/>
                  <a:gd name="T1" fmla="*/ 0 h 185"/>
                  <a:gd name="T2" fmla="*/ 137 w 176"/>
                  <a:gd name="T3" fmla="*/ 5 h 185"/>
                  <a:gd name="T4" fmla="*/ 98 w 176"/>
                  <a:gd name="T5" fmla="*/ 21 h 185"/>
                  <a:gd name="T6" fmla="*/ 68 w 176"/>
                  <a:gd name="T7" fmla="*/ 42 h 185"/>
                  <a:gd name="T8" fmla="*/ 39 w 176"/>
                  <a:gd name="T9" fmla="*/ 69 h 185"/>
                  <a:gd name="T10" fmla="*/ 19 w 176"/>
                  <a:gd name="T11" fmla="*/ 106 h 185"/>
                  <a:gd name="T12" fmla="*/ 5 w 176"/>
                  <a:gd name="T13" fmla="*/ 143 h 185"/>
                  <a:gd name="T14" fmla="*/ 0 w 176"/>
                  <a:gd name="T15" fmla="*/ 185 h 185"/>
                  <a:gd name="T16" fmla="*/ 14 w 176"/>
                  <a:gd name="T17" fmla="*/ 185 h 185"/>
                  <a:gd name="T18" fmla="*/ 19 w 176"/>
                  <a:gd name="T19" fmla="*/ 148 h 185"/>
                  <a:gd name="T20" fmla="*/ 29 w 176"/>
                  <a:gd name="T21" fmla="*/ 111 h 185"/>
                  <a:gd name="T22" fmla="*/ 49 w 176"/>
                  <a:gd name="T23" fmla="*/ 79 h 185"/>
                  <a:gd name="T24" fmla="*/ 73 w 176"/>
                  <a:gd name="T25" fmla="*/ 53 h 185"/>
                  <a:gd name="T26" fmla="*/ 108 w 176"/>
                  <a:gd name="T27" fmla="*/ 31 h 185"/>
                  <a:gd name="T28" fmla="*/ 142 w 176"/>
                  <a:gd name="T29" fmla="*/ 21 h 185"/>
                  <a:gd name="T30" fmla="*/ 176 w 176"/>
                  <a:gd name="T31" fmla="*/ 16 h 185"/>
                  <a:gd name="T32" fmla="*/ 176 w 176"/>
                  <a:gd name="T33" fmla="*/ 0 h 18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6" h="185">
                    <a:moveTo>
                      <a:pt x="176" y="0"/>
                    </a:moveTo>
                    <a:lnTo>
                      <a:pt x="137" y="5"/>
                    </a:lnTo>
                    <a:lnTo>
                      <a:pt x="98" y="21"/>
                    </a:lnTo>
                    <a:lnTo>
                      <a:pt x="68" y="42"/>
                    </a:lnTo>
                    <a:lnTo>
                      <a:pt x="39" y="69"/>
                    </a:lnTo>
                    <a:lnTo>
                      <a:pt x="19" y="106"/>
                    </a:lnTo>
                    <a:lnTo>
                      <a:pt x="5" y="143"/>
                    </a:lnTo>
                    <a:lnTo>
                      <a:pt x="0" y="185"/>
                    </a:lnTo>
                    <a:lnTo>
                      <a:pt x="14" y="185"/>
                    </a:lnTo>
                    <a:lnTo>
                      <a:pt x="19" y="148"/>
                    </a:lnTo>
                    <a:lnTo>
                      <a:pt x="29" y="111"/>
                    </a:lnTo>
                    <a:lnTo>
                      <a:pt x="49" y="79"/>
                    </a:lnTo>
                    <a:lnTo>
                      <a:pt x="73" y="53"/>
                    </a:lnTo>
                    <a:lnTo>
                      <a:pt x="108" y="31"/>
                    </a:lnTo>
                    <a:lnTo>
                      <a:pt x="142" y="21"/>
                    </a:lnTo>
                    <a:lnTo>
                      <a:pt x="176" y="16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4" name="Freeform 793"/>
              <p:cNvSpPr>
                <a:spLocks/>
              </p:cNvSpPr>
              <p:nvPr/>
            </p:nvSpPr>
            <p:spPr bwMode="auto">
              <a:xfrm>
                <a:off x="5377" y="3188"/>
                <a:ext cx="162" cy="169"/>
              </a:xfrm>
              <a:custGeom>
                <a:avLst/>
                <a:gdLst>
                  <a:gd name="T0" fmla="*/ 162 w 162"/>
                  <a:gd name="T1" fmla="*/ 0 h 169"/>
                  <a:gd name="T2" fmla="*/ 128 w 162"/>
                  <a:gd name="T3" fmla="*/ 5 h 169"/>
                  <a:gd name="T4" fmla="*/ 94 w 162"/>
                  <a:gd name="T5" fmla="*/ 15 h 169"/>
                  <a:gd name="T6" fmla="*/ 59 w 162"/>
                  <a:gd name="T7" fmla="*/ 37 h 169"/>
                  <a:gd name="T8" fmla="*/ 35 w 162"/>
                  <a:gd name="T9" fmla="*/ 63 h 169"/>
                  <a:gd name="T10" fmla="*/ 15 w 162"/>
                  <a:gd name="T11" fmla="*/ 95 h 169"/>
                  <a:gd name="T12" fmla="*/ 5 w 162"/>
                  <a:gd name="T13" fmla="*/ 132 h 169"/>
                  <a:gd name="T14" fmla="*/ 0 w 162"/>
                  <a:gd name="T15" fmla="*/ 169 h 169"/>
                  <a:gd name="T16" fmla="*/ 15 w 162"/>
                  <a:gd name="T17" fmla="*/ 169 h 169"/>
                  <a:gd name="T18" fmla="*/ 20 w 162"/>
                  <a:gd name="T19" fmla="*/ 137 h 169"/>
                  <a:gd name="T20" fmla="*/ 30 w 162"/>
                  <a:gd name="T21" fmla="*/ 100 h 169"/>
                  <a:gd name="T22" fmla="*/ 49 w 162"/>
                  <a:gd name="T23" fmla="*/ 74 h 169"/>
                  <a:gd name="T24" fmla="*/ 69 w 162"/>
                  <a:gd name="T25" fmla="*/ 47 h 169"/>
                  <a:gd name="T26" fmla="*/ 98 w 162"/>
                  <a:gd name="T27" fmla="*/ 31 h 169"/>
                  <a:gd name="T28" fmla="*/ 128 w 162"/>
                  <a:gd name="T29" fmla="*/ 21 h 169"/>
                  <a:gd name="T30" fmla="*/ 162 w 162"/>
                  <a:gd name="T31" fmla="*/ 15 h 169"/>
                  <a:gd name="T32" fmla="*/ 162 w 162"/>
                  <a:gd name="T33" fmla="*/ 0 h 16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169">
                    <a:moveTo>
                      <a:pt x="162" y="0"/>
                    </a:moveTo>
                    <a:lnTo>
                      <a:pt x="128" y="5"/>
                    </a:lnTo>
                    <a:lnTo>
                      <a:pt x="94" y="15"/>
                    </a:lnTo>
                    <a:lnTo>
                      <a:pt x="59" y="37"/>
                    </a:lnTo>
                    <a:lnTo>
                      <a:pt x="35" y="63"/>
                    </a:lnTo>
                    <a:lnTo>
                      <a:pt x="15" y="95"/>
                    </a:lnTo>
                    <a:lnTo>
                      <a:pt x="5" y="132"/>
                    </a:lnTo>
                    <a:lnTo>
                      <a:pt x="0" y="169"/>
                    </a:lnTo>
                    <a:lnTo>
                      <a:pt x="15" y="169"/>
                    </a:lnTo>
                    <a:lnTo>
                      <a:pt x="20" y="137"/>
                    </a:lnTo>
                    <a:lnTo>
                      <a:pt x="30" y="100"/>
                    </a:lnTo>
                    <a:lnTo>
                      <a:pt x="49" y="74"/>
                    </a:lnTo>
                    <a:lnTo>
                      <a:pt x="69" y="47"/>
                    </a:lnTo>
                    <a:lnTo>
                      <a:pt x="98" y="31"/>
                    </a:lnTo>
                    <a:lnTo>
                      <a:pt x="128" y="21"/>
                    </a:lnTo>
                    <a:lnTo>
                      <a:pt x="162" y="15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5" name="Freeform 794"/>
              <p:cNvSpPr>
                <a:spLocks/>
              </p:cNvSpPr>
              <p:nvPr/>
            </p:nvSpPr>
            <p:spPr bwMode="auto">
              <a:xfrm>
                <a:off x="5392" y="3203"/>
                <a:ext cx="147" cy="154"/>
              </a:xfrm>
              <a:custGeom>
                <a:avLst/>
                <a:gdLst>
                  <a:gd name="T0" fmla="*/ 147 w 147"/>
                  <a:gd name="T1" fmla="*/ 0 h 154"/>
                  <a:gd name="T2" fmla="*/ 113 w 147"/>
                  <a:gd name="T3" fmla="*/ 6 h 154"/>
                  <a:gd name="T4" fmla="*/ 83 w 147"/>
                  <a:gd name="T5" fmla="*/ 16 h 154"/>
                  <a:gd name="T6" fmla="*/ 54 w 147"/>
                  <a:gd name="T7" fmla="*/ 32 h 154"/>
                  <a:gd name="T8" fmla="*/ 34 w 147"/>
                  <a:gd name="T9" fmla="*/ 59 h 154"/>
                  <a:gd name="T10" fmla="*/ 15 w 147"/>
                  <a:gd name="T11" fmla="*/ 85 h 154"/>
                  <a:gd name="T12" fmla="*/ 5 w 147"/>
                  <a:gd name="T13" fmla="*/ 122 h 154"/>
                  <a:gd name="T14" fmla="*/ 0 w 147"/>
                  <a:gd name="T15" fmla="*/ 154 h 154"/>
                  <a:gd name="T16" fmla="*/ 15 w 147"/>
                  <a:gd name="T17" fmla="*/ 154 h 154"/>
                  <a:gd name="T18" fmla="*/ 20 w 147"/>
                  <a:gd name="T19" fmla="*/ 117 h 154"/>
                  <a:gd name="T20" fmla="*/ 34 w 147"/>
                  <a:gd name="T21" fmla="*/ 85 h 154"/>
                  <a:gd name="T22" fmla="*/ 54 w 147"/>
                  <a:gd name="T23" fmla="*/ 59 h 154"/>
                  <a:gd name="T24" fmla="*/ 83 w 147"/>
                  <a:gd name="T25" fmla="*/ 32 h 154"/>
                  <a:gd name="T26" fmla="*/ 113 w 147"/>
                  <a:gd name="T27" fmla="*/ 22 h 154"/>
                  <a:gd name="T28" fmla="*/ 147 w 147"/>
                  <a:gd name="T29" fmla="*/ 16 h 154"/>
                  <a:gd name="T30" fmla="*/ 147 w 147"/>
                  <a:gd name="T31" fmla="*/ 0 h 1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154">
                    <a:moveTo>
                      <a:pt x="147" y="0"/>
                    </a:moveTo>
                    <a:lnTo>
                      <a:pt x="113" y="6"/>
                    </a:lnTo>
                    <a:lnTo>
                      <a:pt x="83" y="16"/>
                    </a:lnTo>
                    <a:lnTo>
                      <a:pt x="54" y="32"/>
                    </a:lnTo>
                    <a:lnTo>
                      <a:pt x="34" y="59"/>
                    </a:lnTo>
                    <a:lnTo>
                      <a:pt x="15" y="85"/>
                    </a:lnTo>
                    <a:lnTo>
                      <a:pt x="5" y="122"/>
                    </a:lnTo>
                    <a:lnTo>
                      <a:pt x="0" y="154"/>
                    </a:lnTo>
                    <a:lnTo>
                      <a:pt x="15" y="154"/>
                    </a:lnTo>
                    <a:lnTo>
                      <a:pt x="20" y="117"/>
                    </a:lnTo>
                    <a:lnTo>
                      <a:pt x="34" y="85"/>
                    </a:lnTo>
                    <a:lnTo>
                      <a:pt x="54" y="59"/>
                    </a:lnTo>
                    <a:lnTo>
                      <a:pt x="83" y="32"/>
                    </a:lnTo>
                    <a:lnTo>
                      <a:pt x="113" y="22"/>
                    </a:lnTo>
                    <a:lnTo>
                      <a:pt x="147" y="1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00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6" name="Freeform 795"/>
              <p:cNvSpPr>
                <a:spLocks/>
              </p:cNvSpPr>
              <p:nvPr/>
            </p:nvSpPr>
            <p:spPr bwMode="auto">
              <a:xfrm>
                <a:off x="5407" y="3219"/>
                <a:ext cx="132" cy="138"/>
              </a:xfrm>
              <a:custGeom>
                <a:avLst/>
                <a:gdLst>
                  <a:gd name="T0" fmla="*/ 132 w 132"/>
                  <a:gd name="T1" fmla="*/ 0 h 138"/>
                  <a:gd name="T2" fmla="*/ 98 w 132"/>
                  <a:gd name="T3" fmla="*/ 6 h 138"/>
                  <a:gd name="T4" fmla="*/ 68 w 132"/>
                  <a:gd name="T5" fmla="*/ 16 h 138"/>
                  <a:gd name="T6" fmla="*/ 39 w 132"/>
                  <a:gd name="T7" fmla="*/ 43 h 138"/>
                  <a:gd name="T8" fmla="*/ 19 w 132"/>
                  <a:gd name="T9" fmla="*/ 69 h 138"/>
                  <a:gd name="T10" fmla="*/ 5 w 132"/>
                  <a:gd name="T11" fmla="*/ 101 h 138"/>
                  <a:gd name="T12" fmla="*/ 0 w 132"/>
                  <a:gd name="T13" fmla="*/ 138 h 138"/>
                  <a:gd name="T14" fmla="*/ 15 w 132"/>
                  <a:gd name="T15" fmla="*/ 138 h 138"/>
                  <a:gd name="T16" fmla="*/ 19 w 132"/>
                  <a:gd name="T17" fmla="*/ 106 h 138"/>
                  <a:gd name="T18" fmla="*/ 29 w 132"/>
                  <a:gd name="T19" fmla="*/ 75 h 138"/>
                  <a:gd name="T20" fmla="*/ 49 w 132"/>
                  <a:gd name="T21" fmla="*/ 53 h 138"/>
                  <a:gd name="T22" fmla="*/ 73 w 132"/>
                  <a:gd name="T23" fmla="*/ 32 h 138"/>
                  <a:gd name="T24" fmla="*/ 103 w 132"/>
                  <a:gd name="T25" fmla="*/ 22 h 138"/>
                  <a:gd name="T26" fmla="*/ 132 w 132"/>
                  <a:gd name="T27" fmla="*/ 16 h 138"/>
                  <a:gd name="T28" fmla="*/ 132 w 132"/>
                  <a:gd name="T29" fmla="*/ 0 h 13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2" h="138">
                    <a:moveTo>
                      <a:pt x="132" y="0"/>
                    </a:moveTo>
                    <a:lnTo>
                      <a:pt x="98" y="6"/>
                    </a:lnTo>
                    <a:lnTo>
                      <a:pt x="68" y="16"/>
                    </a:lnTo>
                    <a:lnTo>
                      <a:pt x="39" y="43"/>
                    </a:lnTo>
                    <a:lnTo>
                      <a:pt x="19" y="69"/>
                    </a:lnTo>
                    <a:lnTo>
                      <a:pt x="5" y="101"/>
                    </a:lnTo>
                    <a:lnTo>
                      <a:pt x="0" y="138"/>
                    </a:lnTo>
                    <a:lnTo>
                      <a:pt x="15" y="138"/>
                    </a:lnTo>
                    <a:lnTo>
                      <a:pt x="19" y="106"/>
                    </a:lnTo>
                    <a:lnTo>
                      <a:pt x="29" y="75"/>
                    </a:lnTo>
                    <a:lnTo>
                      <a:pt x="49" y="53"/>
                    </a:lnTo>
                    <a:lnTo>
                      <a:pt x="73" y="32"/>
                    </a:lnTo>
                    <a:lnTo>
                      <a:pt x="103" y="22"/>
                    </a:lnTo>
                    <a:lnTo>
                      <a:pt x="132" y="16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000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7" name="Freeform 796"/>
              <p:cNvSpPr>
                <a:spLocks/>
              </p:cNvSpPr>
              <p:nvPr/>
            </p:nvSpPr>
            <p:spPr bwMode="auto">
              <a:xfrm>
                <a:off x="5422" y="3235"/>
                <a:ext cx="117" cy="122"/>
              </a:xfrm>
              <a:custGeom>
                <a:avLst/>
                <a:gdLst>
                  <a:gd name="T0" fmla="*/ 117 w 117"/>
                  <a:gd name="T1" fmla="*/ 0 h 122"/>
                  <a:gd name="T2" fmla="*/ 88 w 117"/>
                  <a:gd name="T3" fmla="*/ 6 h 122"/>
                  <a:gd name="T4" fmla="*/ 58 w 117"/>
                  <a:gd name="T5" fmla="*/ 16 h 122"/>
                  <a:gd name="T6" fmla="*/ 34 w 117"/>
                  <a:gd name="T7" fmla="*/ 37 h 122"/>
                  <a:gd name="T8" fmla="*/ 14 w 117"/>
                  <a:gd name="T9" fmla="*/ 59 h 122"/>
                  <a:gd name="T10" fmla="*/ 4 w 117"/>
                  <a:gd name="T11" fmla="*/ 90 h 122"/>
                  <a:gd name="T12" fmla="*/ 0 w 117"/>
                  <a:gd name="T13" fmla="*/ 122 h 122"/>
                  <a:gd name="T14" fmla="*/ 14 w 117"/>
                  <a:gd name="T15" fmla="*/ 122 h 122"/>
                  <a:gd name="T16" fmla="*/ 19 w 117"/>
                  <a:gd name="T17" fmla="*/ 96 h 122"/>
                  <a:gd name="T18" fmla="*/ 29 w 117"/>
                  <a:gd name="T19" fmla="*/ 69 h 122"/>
                  <a:gd name="T20" fmla="*/ 44 w 117"/>
                  <a:gd name="T21" fmla="*/ 48 h 122"/>
                  <a:gd name="T22" fmla="*/ 68 w 117"/>
                  <a:gd name="T23" fmla="*/ 27 h 122"/>
                  <a:gd name="T24" fmla="*/ 93 w 117"/>
                  <a:gd name="T25" fmla="*/ 16 h 122"/>
                  <a:gd name="T26" fmla="*/ 117 w 117"/>
                  <a:gd name="T27" fmla="*/ 16 h 122"/>
                  <a:gd name="T28" fmla="*/ 117 w 117"/>
                  <a:gd name="T29" fmla="*/ 0 h 1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7" h="122">
                    <a:moveTo>
                      <a:pt x="117" y="0"/>
                    </a:moveTo>
                    <a:lnTo>
                      <a:pt x="88" y="6"/>
                    </a:lnTo>
                    <a:lnTo>
                      <a:pt x="58" y="16"/>
                    </a:lnTo>
                    <a:lnTo>
                      <a:pt x="34" y="37"/>
                    </a:lnTo>
                    <a:lnTo>
                      <a:pt x="14" y="59"/>
                    </a:lnTo>
                    <a:lnTo>
                      <a:pt x="4" y="90"/>
                    </a:lnTo>
                    <a:lnTo>
                      <a:pt x="0" y="122"/>
                    </a:lnTo>
                    <a:lnTo>
                      <a:pt x="14" y="122"/>
                    </a:lnTo>
                    <a:lnTo>
                      <a:pt x="19" y="96"/>
                    </a:lnTo>
                    <a:lnTo>
                      <a:pt x="29" y="69"/>
                    </a:lnTo>
                    <a:lnTo>
                      <a:pt x="44" y="48"/>
                    </a:lnTo>
                    <a:lnTo>
                      <a:pt x="68" y="27"/>
                    </a:lnTo>
                    <a:lnTo>
                      <a:pt x="93" y="16"/>
                    </a:lnTo>
                    <a:lnTo>
                      <a:pt x="117" y="16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8" name="Freeform 797"/>
              <p:cNvSpPr>
                <a:spLocks/>
              </p:cNvSpPr>
              <p:nvPr/>
            </p:nvSpPr>
            <p:spPr bwMode="auto">
              <a:xfrm>
                <a:off x="5436" y="3251"/>
                <a:ext cx="103" cy="106"/>
              </a:xfrm>
              <a:custGeom>
                <a:avLst/>
                <a:gdLst>
                  <a:gd name="T0" fmla="*/ 103 w 103"/>
                  <a:gd name="T1" fmla="*/ 0 h 106"/>
                  <a:gd name="T2" fmla="*/ 79 w 103"/>
                  <a:gd name="T3" fmla="*/ 0 h 106"/>
                  <a:gd name="T4" fmla="*/ 54 w 103"/>
                  <a:gd name="T5" fmla="*/ 11 h 106"/>
                  <a:gd name="T6" fmla="*/ 30 w 103"/>
                  <a:gd name="T7" fmla="*/ 32 h 106"/>
                  <a:gd name="T8" fmla="*/ 15 w 103"/>
                  <a:gd name="T9" fmla="*/ 53 h 106"/>
                  <a:gd name="T10" fmla="*/ 5 w 103"/>
                  <a:gd name="T11" fmla="*/ 80 h 106"/>
                  <a:gd name="T12" fmla="*/ 0 w 103"/>
                  <a:gd name="T13" fmla="*/ 106 h 106"/>
                  <a:gd name="T14" fmla="*/ 15 w 103"/>
                  <a:gd name="T15" fmla="*/ 106 h 106"/>
                  <a:gd name="T16" fmla="*/ 20 w 103"/>
                  <a:gd name="T17" fmla="*/ 80 h 106"/>
                  <a:gd name="T18" fmla="*/ 35 w 103"/>
                  <a:gd name="T19" fmla="*/ 53 h 106"/>
                  <a:gd name="T20" fmla="*/ 54 w 103"/>
                  <a:gd name="T21" fmla="*/ 32 h 106"/>
                  <a:gd name="T22" fmla="*/ 79 w 103"/>
                  <a:gd name="T23" fmla="*/ 16 h 106"/>
                  <a:gd name="T24" fmla="*/ 103 w 103"/>
                  <a:gd name="T25" fmla="*/ 16 h 106"/>
                  <a:gd name="T26" fmla="*/ 103 w 103"/>
                  <a:gd name="T27" fmla="*/ 0 h 10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106">
                    <a:moveTo>
                      <a:pt x="103" y="0"/>
                    </a:moveTo>
                    <a:lnTo>
                      <a:pt x="79" y="0"/>
                    </a:lnTo>
                    <a:lnTo>
                      <a:pt x="54" y="11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5" y="80"/>
                    </a:lnTo>
                    <a:lnTo>
                      <a:pt x="0" y="106"/>
                    </a:lnTo>
                    <a:lnTo>
                      <a:pt x="15" y="106"/>
                    </a:lnTo>
                    <a:lnTo>
                      <a:pt x="20" y="80"/>
                    </a:lnTo>
                    <a:lnTo>
                      <a:pt x="35" y="53"/>
                    </a:lnTo>
                    <a:lnTo>
                      <a:pt x="54" y="32"/>
                    </a:lnTo>
                    <a:lnTo>
                      <a:pt x="79" y="16"/>
                    </a:lnTo>
                    <a:lnTo>
                      <a:pt x="103" y="1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99" name="Freeform 798"/>
              <p:cNvSpPr>
                <a:spLocks/>
              </p:cNvSpPr>
              <p:nvPr/>
            </p:nvSpPr>
            <p:spPr bwMode="auto">
              <a:xfrm>
                <a:off x="5451" y="3267"/>
                <a:ext cx="88" cy="90"/>
              </a:xfrm>
              <a:custGeom>
                <a:avLst/>
                <a:gdLst>
                  <a:gd name="T0" fmla="*/ 88 w 88"/>
                  <a:gd name="T1" fmla="*/ 0 h 90"/>
                  <a:gd name="T2" fmla="*/ 64 w 88"/>
                  <a:gd name="T3" fmla="*/ 0 h 90"/>
                  <a:gd name="T4" fmla="*/ 39 w 88"/>
                  <a:gd name="T5" fmla="*/ 16 h 90"/>
                  <a:gd name="T6" fmla="*/ 20 w 88"/>
                  <a:gd name="T7" fmla="*/ 37 h 90"/>
                  <a:gd name="T8" fmla="*/ 5 w 88"/>
                  <a:gd name="T9" fmla="*/ 64 h 90"/>
                  <a:gd name="T10" fmla="*/ 0 w 88"/>
                  <a:gd name="T11" fmla="*/ 90 h 90"/>
                  <a:gd name="T12" fmla="*/ 15 w 88"/>
                  <a:gd name="T13" fmla="*/ 90 h 90"/>
                  <a:gd name="T14" fmla="*/ 20 w 88"/>
                  <a:gd name="T15" fmla="*/ 69 h 90"/>
                  <a:gd name="T16" fmla="*/ 29 w 88"/>
                  <a:gd name="T17" fmla="*/ 42 h 90"/>
                  <a:gd name="T18" fmla="*/ 44 w 88"/>
                  <a:gd name="T19" fmla="*/ 27 h 90"/>
                  <a:gd name="T20" fmla="*/ 64 w 88"/>
                  <a:gd name="T21" fmla="*/ 16 h 90"/>
                  <a:gd name="T22" fmla="*/ 88 w 88"/>
                  <a:gd name="T23" fmla="*/ 16 h 90"/>
                  <a:gd name="T24" fmla="*/ 88 w 88"/>
                  <a:gd name="T25" fmla="*/ 0 h 9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90">
                    <a:moveTo>
                      <a:pt x="88" y="0"/>
                    </a:moveTo>
                    <a:lnTo>
                      <a:pt x="64" y="0"/>
                    </a:lnTo>
                    <a:lnTo>
                      <a:pt x="39" y="16"/>
                    </a:lnTo>
                    <a:lnTo>
                      <a:pt x="20" y="37"/>
                    </a:lnTo>
                    <a:lnTo>
                      <a:pt x="5" y="64"/>
                    </a:lnTo>
                    <a:lnTo>
                      <a:pt x="0" y="90"/>
                    </a:lnTo>
                    <a:lnTo>
                      <a:pt x="15" y="90"/>
                    </a:lnTo>
                    <a:lnTo>
                      <a:pt x="20" y="69"/>
                    </a:lnTo>
                    <a:lnTo>
                      <a:pt x="29" y="42"/>
                    </a:lnTo>
                    <a:lnTo>
                      <a:pt x="44" y="27"/>
                    </a:lnTo>
                    <a:lnTo>
                      <a:pt x="64" y="16"/>
                    </a:lnTo>
                    <a:lnTo>
                      <a:pt x="88" y="16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00" name="Freeform 799"/>
              <p:cNvSpPr>
                <a:spLocks/>
              </p:cNvSpPr>
              <p:nvPr/>
            </p:nvSpPr>
            <p:spPr bwMode="auto">
              <a:xfrm>
                <a:off x="5466" y="3283"/>
                <a:ext cx="73" cy="74"/>
              </a:xfrm>
              <a:custGeom>
                <a:avLst/>
                <a:gdLst>
                  <a:gd name="T0" fmla="*/ 73 w 73"/>
                  <a:gd name="T1" fmla="*/ 0 h 74"/>
                  <a:gd name="T2" fmla="*/ 49 w 73"/>
                  <a:gd name="T3" fmla="*/ 0 h 74"/>
                  <a:gd name="T4" fmla="*/ 29 w 73"/>
                  <a:gd name="T5" fmla="*/ 11 h 74"/>
                  <a:gd name="T6" fmla="*/ 14 w 73"/>
                  <a:gd name="T7" fmla="*/ 26 h 74"/>
                  <a:gd name="T8" fmla="*/ 5 w 73"/>
                  <a:gd name="T9" fmla="*/ 53 h 74"/>
                  <a:gd name="T10" fmla="*/ 0 w 73"/>
                  <a:gd name="T11" fmla="*/ 74 h 74"/>
                  <a:gd name="T12" fmla="*/ 14 w 73"/>
                  <a:gd name="T13" fmla="*/ 74 h 74"/>
                  <a:gd name="T14" fmla="*/ 19 w 73"/>
                  <a:gd name="T15" fmla="*/ 53 h 74"/>
                  <a:gd name="T16" fmla="*/ 34 w 73"/>
                  <a:gd name="T17" fmla="*/ 32 h 74"/>
                  <a:gd name="T18" fmla="*/ 54 w 73"/>
                  <a:gd name="T19" fmla="*/ 16 h 74"/>
                  <a:gd name="T20" fmla="*/ 73 w 73"/>
                  <a:gd name="T21" fmla="*/ 11 h 74"/>
                  <a:gd name="T22" fmla="*/ 73 w 73"/>
                  <a:gd name="T23" fmla="*/ 0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3" h="74">
                    <a:moveTo>
                      <a:pt x="73" y="0"/>
                    </a:moveTo>
                    <a:lnTo>
                      <a:pt x="49" y="0"/>
                    </a:lnTo>
                    <a:lnTo>
                      <a:pt x="29" y="11"/>
                    </a:lnTo>
                    <a:lnTo>
                      <a:pt x="14" y="26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19" y="53"/>
                    </a:lnTo>
                    <a:lnTo>
                      <a:pt x="34" y="32"/>
                    </a:lnTo>
                    <a:lnTo>
                      <a:pt x="54" y="16"/>
                    </a:lnTo>
                    <a:lnTo>
                      <a:pt x="73" y="11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01" name="Freeform 800"/>
              <p:cNvSpPr>
                <a:spLocks/>
              </p:cNvSpPr>
              <p:nvPr/>
            </p:nvSpPr>
            <p:spPr bwMode="auto">
              <a:xfrm>
                <a:off x="5480" y="3294"/>
                <a:ext cx="59" cy="63"/>
              </a:xfrm>
              <a:custGeom>
                <a:avLst/>
                <a:gdLst>
                  <a:gd name="T0" fmla="*/ 59 w 59"/>
                  <a:gd name="T1" fmla="*/ 0 h 63"/>
                  <a:gd name="T2" fmla="*/ 40 w 59"/>
                  <a:gd name="T3" fmla="*/ 5 h 63"/>
                  <a:gd name="T4" fmla="*/ 20 w 59"/>
                  <a:gd name="T5" fmla="*/ 21 h 63"/>
                  <a:gd name="T6" fmla="*/ 5 w 59"/>
                  <a:gd name="T7" fmla="*/ 42 h 63"/>
                  <a:gd name="T8" fmla="*/ 0 w 59"/>
                  <a:gd name="T9" fmla="*/ 63 h 63"/>
                  <a:gd name="T10" fmla="*/ 15 w 59"/>
                  <a:gd name="T11" fmla="*/ 63 h 63"/>
                  <a:gd name="T12" fmla="*/ 20 w 59"/>
                  <a:gd name="T13" fmla="*/ 47 h 63"/>
                  <a:gd name="T14" fmla="*/ 30 w 59"/>
                  <a:gd name="T15" fmla="*/ 31 h 63"/>
                  <a:gd name="T16" fmla="*/ 44 w 59"/>
                  <a:gd name="T17" fmla="*/ 21 h 63"/>
                  <a:gd name="T18" fmla="*/ 59 w 59"/>
                  <a:gd name="T19" fmla="*/ 15 h 63"/>
                  <a:gd name="T20" fmla="*/ 59 w 59"/>
                  <a:gd name="T21" fmla="*/ 0 h 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9" h="63">
                    <a:moveTo>
                      <a:pt x="59" y="0"/>
                    </a:moveTo>
                    <a:lnTo>
                      <a:pt x="40" y="5"/>
                    </a:lnTo>
                    <a:lnTo>
                      <a:pt x="20" y="21"/>
                    </a:lnTo>
                    <a:lnTo>
                      <a:pt x="5" y="42"/>
                    </a:lnTo>
                    <a:lnTo>
                      <a:pt x="0" y="63"/>
                    </a:lnTo>
                    <a:lnTo>
                      <a:pt x="15" y="63"/>
                    </a:lnTo>
                    <a:lnTo>
                      <a:pt x="20" y="47"/>
                    </a:lnTo>
                    <a:lnTo>
                      <a:pt x="30" y="31"/>
                    </a:lnTo>
                    <a:lnTo>
                      <a:pt x="44" y="21"/>
                    </a:lnTo>
                    <a:lnTo>
                      <a:pt x="59" y="1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02" name="Freeform 801"/>
              <p:cNvSpPr>
                <a:spLocks/>
              </p:cNvSpPr>
              <p:nvPr/>
            </p:nvSpPr>
            <p:spPr bwMode="auto">
              <a:xfrm>
                <a:off x="5495" y="3309"/>
                <a:ext cx="44" cy="48"/>
              </a:xfrm>
              <a:custGeom>
                <a:avLst/>
                <a:gdLst>
                  <a:gd name="T0" fmla="*/ 44 w 44"/>
                  <a:gd name="T1" fmla="*/ 0 h 48"/>
                  <a:gd name="T2" fmla="*/ 29 w 44"/>
                  <a:gd name="T3" fmla="*/ 6 h 48"/>
                  <a:gd name="T4" fmla="*/ 15 w 44"/>
                  <a:gd name="T5" fmla="*/ 16 h 48"/>
                  <a:gd name="T6" fmla="*/ 5 w 44"/>
                  <a:gd name="T7" fmla="*/ 32 h 48"/>
                  <a:gd name="T8" fmla="*/ 0 w 44"/>
                  <a:gd name="T9" fmla="*/ 48 h 48"/>
                  <a:gd name="T10" fmla="*/ 15 w 44"/>
                  <a:gd name="T11" fmla="*/ 48 h 48"/>
                  <a:gd name="T12" fmla="*/ 20 w 44"/>
                  <a:gd name="T13" fmla="*/ 32 h 48"/>
                  <a:gd name="T14" fmla="*/ 29 w 44"/>
                  <a:gd name="T15" fmla="*/ 22 h 48"/>
                  <a:gd name="T16" fmla="*/ 44 w 44"/>
                  <a:gd name="T17" fmla="*/ 16 h 48"/>
                  <a:gd name="T18" fmla="*/ 44 w 44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48">
                    <a:moveTo>
                      <a:pt x="44" y="0"/>
                    </a:moveTo>
                    <a:lnTo>
                      <a:pt x="29" y="6"/>
                    </a:lnTo>
                    <a:lnTo>
                      <a:pt x="15" y="16"/>
                    </a:lnTo>
                    <a:lnTo>
                      <a:pt x="5" y="32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20" y="32"/>
                    </a:lnTo>
                    <a:lnTo>
                      <a:pt x="29" y="22"/>
                    </a:lnTo>
                    <a:lnTo>
                      <a:pt x="44" y="16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03" name="Freeform 802"/>
              <p:cNvSpPr>
                <a:spLocks/>
              </p:cNvSpPr>
              <p:nvPr/>
            </p:nvSpPr>
            <p:spPr bwMode="auto">
              <a:xfrm>
                <a:off x="5510" y="3325"/>
                <a:ext cx="29" cy="32"/>
              </a:xfrm>
              <a:custGeom>
                <a:avLst/>
                <a:gdLst>
                  <a:gd name="T0" fmla="*/ 29 w 29"/>
                  <a:gd name="T1" fmla="*/ 0 h 32"/>
                  <a:gd name="T2" fmla="*/ 14 w 29"/>
                  <a:gd name="T3" fmla="*/ 6 h 32"/>
                  <a:gd name="T4" fmla="*/ 5 w 29"/>
                  <a:gd name="T5" fmla="*/ 16 h 32"/>
                  <a:gd name="T6" fmla="*/ 0 w 29"/>
                  <a:gd name="T7" fmla="*/ 32 h 32"/>
                  <a:gd name="T8" fmla="*/ 14 w 29"/>
                  <a:gd name="T9" fmla="*/ 32 h 32"/>
                  <a:gd name="T10" fmla="*/ 19 w 29"/>
                  <a:gd name="T11" fmla="*/ 22 h 32"/>
                  <a:gd name="T12" fmla="*/ 29 w 29"/>
                  <a:gd name="T13" fmla="*/ 16 h 32"/>
                  <a:gd name="T14" fmla="*/ 29 w 29"/>
                  <a:gd name="T15" fmla="*/ 0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32">
                    <a:moveTo>
                      <a:pt x="29" y="0"/>
                    </a:moveTo>
                    <a:lnTo>
                      <a:pt x="14" y="6"/>
                    </a:lnTo>
                    <a:lnTo>
                      <a:pt x="5" y="16"/>
                    </a:lnTo>
                    <a:lnTo>
                      <a:pt x="0" y="32"/>
                    </a:lnTo>
                    <a:lnTo>
                      <a:pt x="14" y="32"/>
                    </a:lnTo>
                    <a:lnTo>
                      <a:pt x="19" y="22"/>
                    </a:lnTo>
                    <a:lnTo>
                      <a:pt x="29" y="1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04" name="Freeform 803"/>
              <p:cNvSpPr>
                <a:spLocks/>
              </p:cNvSpPr>
              <p:nvPr/>
            </p:nvSpPr>
            <p:spPr bwMode="auto">
              <a:xfrm>
                <a:off x="5524" y="3341"/>
                <a:ext cx="15" cy="16"/>
              </a:xfrm>
              <a:custGeom>
                <a:avLst/>
                <a:gdLst>
                  <a:gd name="T0" fmla="*/ 15 w 15"/>
                  <a:gd name="T1" fmla="*/ 0 h 16"/>
                  <a:gd name="T2" fmla="*/ 5 w 15"/>
                  <a:gd name="T3" fmla="*/ 6 h 16"/>
                  <a:gd name="T4" fmla="*/ 0 w 15"/>
                  <a:gd name="T5" fmla="*/ 16 h 16"/>
                  <a:gd name="T6" fmla="*/ 15 w 15"/>
                  <a:gd name="T7" fmla="*/ 16 h 16"/>
                  <a:gd name="T8" fmla="*/ 15 w 15"/>
                  <a:gd name="T9" fmla="*/ 16 h 16"/>
                  <a:gd name="T10" fmla="*/ 15 w 15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lnTo>
                      <a:pt x="5" y="6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05" name="Rectangle 804"/>
              <p:cNvSpPr>
                <a:spLocks noChangeArrowheads="1"/>
              </p:cNvSpPr>
              <p:nvPr/>
            </p:nvSpPr>
            <p:spPr bwMode="auto">
              <a:xfrm>
                <a:off x="5539" y="335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06" name="Freeform 805"/>
              <p:cNvSpPr>
                <a:spLocks/>
              </p:cNvSpPr>
              <p:nvPr/>
            </p:nvSpPr>
            <p:spPr bwMode="auto">
              <a:xfrm>
                <a:off x="5054" y="2848"/>
                <a:ext cx="485" cy="509"/>
              </a:xfrm>
              <a:custGeom>
                <a:avLst/>
                <a:gdLst>
                  <a:gd name="T0" fmla="*/ 0 w 485"/>
                  <a:gd name="T1" fmla="*/ 69 h 509"/>
                  <a:gd name="T2" fmla="*/ 0 w 485"/>
                  <a:gd name="T3" fmla="*/ 446 h 509"/>
                  <a:gd name="T4" fmla="*/ 5 w 485"/>
                  <a:gd name="T5" fmla="*/ 461 h 509"/>
                  <a:gd name="T6" fmla="*/ 29 w 485"/>
                  <a:gd name="T7" fmla="*/ 477 h 509"/>
                  <a:gd name="T8" fmla="*/ 69 w 485"/>
                  <a:gd name="T9" fmla="*/ 488 h 509"/>
                  <a:gd name="T10" fmla="*/ 123 w 485"/>
                  <a:gd name="T11" fmla="*/ 499 h 509"/>
                  <a:gd name="T12" fmla="*/ 181 w 485"/>
                  <a:gd name="T13" fmla="*/ 509 h 509"/>
                  <a:gd name="T14" fmla="*/ 240 w 485"/>
                  <a:gd name="T15" fmla="*/ 509 h 509"/>
                  <a:gd name="T16" fmla="*/ 304 w 485"/>
                  <a:gd name="T17" fmla="*/ 509 h 509"/>
                  <a:gd name="T18" fmla="*/ 363 w 485"/>
                  <a:gd name="T19" fmla="*/ 499 h 509"/>
                  <a:gd name="T20" fmla="*/ 417 w 485"/>
                  <a:gd name="T21" fmla="*/ 488 h 509"/>
                  <a:gd name="T22" fmla="*/ 451 w 485"/>
                  <a:gd name="T23" fmla="*/ 477 h 509"/>
                  <a:gd name="T24" fmla="*/ 475 w 485"/>
                  <a:gd name="T25" fmla="*/ 461 h 509"/>
                  <a:gd name="T26" fmla="*/ 485 w 485"/>
                  <a:gd name="T27" fmla="*/ 446 h 509"/>
                  <a:gd name="T28" fmla="*/ 485 w 485"/>
                  <a:gd name="T29" fmla="*/ 69 h 509"/>
                  <a:gd name="T30" fmla="*/ 475 w 485"/>
                  <a:gd name="T31" fmla="*/ 53 h 509"/>
                  <a:gd name="T32" fmla="*/ 451 w 485"/>
                  <a:gd name="T33" fmla="*/ 37 h 509"/>
                  <a:gd name="T34" fmla="*/ 417 w 485"/>
                  <a:gd name="T35" fmla="*/ 21 h 509"/>
                  <a:gd name="T36" fmla="*/ 363 w 485"/>
                  <a:gd name="T37" fmla="*/ 11 h 509"/>
                  <a:gd name="T38" fmla="*/ 304 w 485"/>
                  <a:gd name="T39" fmla="*/ 5 h 509"/>
                  <a:gd name="T40" fmla="*/ 240 w 485"/>
                  <a:gd name="T41" fmla="*/ 0 h 509"/>
                  <a:gd name="T42" fmla="*/ 181 w 485"/>
                  <a:gd name="T43" fmla="*/ 5 h 509"/>
                  <a:gd name="T44" fmla="*/ 123 w 485"/>
                  <a:gd name="T45" fmla="*/ 11 h 509"/>
                  <a:gd name="T46" fmla="*/ 69 w 485"/>
                  <a:gd name="T47" fmla="*/ 21 h 509"/>
                  <a:gd name="T48" fmla="*/ 29 w 485"/>
                  <a:gd name="T49" fmla="*/ 37 h 509"/>
                  <a:gd name="T50" fmla="*/ 5 w 485"/>
                  <a:gd name="T51" fmla="*/ 53 h 509"/>
                  <a:gd name="T52" fmla="*/ 0 w 485"/>
                  <a:gd name="T53" fmla="*/ 69 h 50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85" h="509">
                    <a:moveTo>
                      <a:pt x="0" y="69"/>
                    </a:moveTo>
                    <a:lnTo>
                      <a:pt x="0" y="446"/>
                    </a:lnTo>
                    <a:lnTo>
                      <a:pt x="5" y="461"/>
                    </a:lnTo>
                    <a:lnTo>
                      <a:pt x="29" y="477"/>
                    </a:lnTo>
                    <a:lnTo>
                      <a:pt x="69" y="488"/>
                    </a:lnTo>
                    <a:lnTo>
                      <a:pt x="123" y="499"/>
                    </a:lnTo>
                    <a:lnTo>
                      <a:pt x="181" y="509"/>
                    </a:lnTo>
                    <a:lnTo>
                      <a:pt x="240" y="509"/>
                    </a:lnTo>
                    <a:lnTo>
                      <a:pt x="304" y="509"/>
                    </a:lnTo>
                    <a:lnTo>
                      <a:pt x="363" y="499"/>
                    </a:lnTo>
                    <a:lnTo>
                      <a:pt x="417" y="488"/>
                    </a:lnTo>
                    <a:lnTo>
                      <a:pt x="451" y="477"/>
                    </a:lnTo>
                    <a:lnTo>
                      <a:pt x="475" y="461"/>
                    </a:lnTo>
                    <a:lnTo>
                      <a:pt x="485" y="446"/>
                    </a:lnTo>
                    <a:lnTo>
                      <a:pt x="485" y="69"/>
                    </a:lnTo>
                    <a:lnTo>
                      <a:pt x="475" y="53"/>
                    </a:lnTo>
                    <a:lnTo>
                      <a:pt x="451" y="37"/>
                    </a:lnTo>
                    <a:lnTo>
                      <a:pt x="417" y="21"/>
                    </a:lnTo>
                    <a:lnTo>
                      <a:pt x="363" y="11"/>
                    </a:lnTo>
                    <a:lnTo>
                      <a:pt x="304" y="5"/>
                    </a:lnTo>
                    <a:lnTo>
                      <a:pt x="240" y="0"/>
                    </a:lnTo>
                    <a:lnTo>
                      <a:pt x="181" y="5"/>
                    </a:lnTo>
                    <a:lnTo>
                      <a:pt x="123" y="11"/>
                    </a:lnTo>
                    <a:lnTo>
                      <a:pt x="69" y="21"/>
                    </a:lnTo>
                    <a:lnTo>
                      <a:pt x="29" y="37"/>
                    </a:lnTo>
                    <a:lnTo>
                      <a:pt x="5" y="5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07" name="Freeform 806"/>
              <p:cNvSpPr>
                <a:spLocks/>
              </p:cNvSpPr>
              <p:nvPr/>
            </p:nvSpPr>
            <p:spPr bwMode="auto">
              <a:xfrm>
                <a:off x="5054" y="2848"/>
                <a:ext cx="485" cy="509"/>
              </a:xfrm>
              <a:custGeom>
                <a:avLst/>
                <a:gdLst>
                  <a:gd name="T0" fmla="*/ 485 w 485"/>
                  <a:gd name="T1" fmla="*/ 0 h 509"/>
                  <a:gd name="T2" fmla="*/ 421 w 485"/>
                  <a:gd name="T3" fmla="*/ 5 h 509"/>
                  <a:gd name="T4" fmla="*/ 358 w 485"/>
                  <a:gd name="T5" fmla="*/ 21 h 509"/>
                  <a:gd name="T6" fmla="*/ 299 w 485"/>
                  <a:gd name="T7" fmla="*/ 42 h 509"/>
                  <a:gd name="T8" fmla="*/ 240 w 485"/>
                  <a:gd name="T9" fmla="*/ 69 h 509"/>
                  <a:gd name="T10" fmla="*/ 191 w 485"/>
                  <a:gd name="T11" fmla="*/ 106 h 509"/>
                  <a:gd name="T12" fmla="*/ 142 w 485"/>
                  <a:gd name="T13" fmla="*/ 149 h 509"/>
                  <a:gd name="T14" fmla="*/ 98 w 485"/>
                  <a:gd name="T15" fmla="*/ 202 h 509"/>
                  <a:gd name="T16" fmla="*/ 64 w 485"/>
                  <a:gd name="T17" fmla="*/ 255 h 509"/>
                  <a:gd name="T18" fmla="*/ 34 w 485"/>
                  <a:gd name="T19" fmla="*/ 313 h 509"/>
                  <a:gd name="T20" fmla="*/ 15 w 485"/>
                  <a:gd name="T21" fmla="*/ 377 h 509"/>
                  <a:gd name="T22" fmla="*/ 5 w 485"/>
                  <a:gd name="T23" fmla="*/ 446 h 509"/>
                  <a:gd name="T24" fmla="*/ 0 w 485"/>
                  <a:gd name="T25" fmla="*/ 509 h 509"/>
                  <a:gd name="T26" fmla="*/ 0 w 485"/>
                  <a:gd name="T27" fmla="*/ 0 h 509"/>
                  <a:gd name="T28" fmla="*/ 485 w 485"/>
                  <a:gd name="T29" fmla="*/ 0 h 50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85" h="509">
                    <a:moveTo>
                      <a:pt x="485" y="0"/>
                    </a:moveTo>
                    <a:lnTo>
                      <a:pt x="421" y="5"/>
                    </a:lnTo>
                    <a:lnTo>
                      <a:pt x="358" y="21"/>
                    </a:lnTo>
                    <a:lnTo>
                      <a:pt x="299" y="42"/>
                    </a:lnTo>
                    <a:lnTo>
                      <a:pt x="240" y="69"/>
                    </a:lnTo>
                    <a:lnTo>
                      <a:pt x="191" y="106"/>
                    </a:lnTo>
                    <a:lnTo>
                      <a:pt x="142" y="149"/>
                    </a:lnTo>
                    <a:lnTo>
                      <a:pt x="98" y="202"/>
                    </a:lnTo>
                    <a:lnTo>
                      <a:pt x="64" y="255"/>
                    </a:lnTo>
                    <a:lnTo>
                      <a:pt x="34" y="313"/>
                    </a:lnTo>
                    <a:lnTo>
                      <a:pt x="15" y="377"/>
                    </a:lnTo>
                    <a:lnTo>
                      <a:pt x="5" y="446"/>
                    </a:lnTo>
                    <a:lnTo>
                      <a:pt x="0" y="509"/>
                    </a:lnTo>
                    <a:lnTo>
                      <a:pt x="0" y="0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08" name="Freeform 807"/>
              <p:cNvSpPr>
                <a:spLocks/>
              </p:cNvSpPr>
              <p:nvPr/>
            </p:nvSpPr>
            <p:spPr bwMode="auto">
              <a:xfrm>
                <a:off x="5054" y="2848"/>
                <a:ext cx="485" cy="509"/>
              </a:xfrm>
              <a:custGeom>
                <a:avLst/>
                <a:gdLst>
                  <a:gd name="T0" fmla="*/ 485 w 485"/>
                  <a:gd name="T1" fmla="*/ 0 h 509"/>
                  <a:gd name="T2" fmla="*/ 421 w 485"/>
                  <a:gd name="T3" fmla="*/ 5 h 509"/>
                  <a:gd name="T4" fmla="*/ 358 w 485"/>
                  <a:gd name="T5" fmla="*/ 21 h 509"/>
                  <a:gd name="T6" fmla="*/ 299 w 485"/>
                  <a:gd name="T7" fmla="*/ 42 h 509"/>
                  <a:gd name="T8" fmla="*/ 240 w 485"/>
                  <a:gd name="T9" fmla="*/ 69 h 509"/>
                  <a:gd name="T10" fmla="*/ 191 w 485"/>
                  <a:gd name="T11" fmla="*/ 106 h 509"/>
                  <a:gd name="T12" fmla="*/ 142 w 485"/>
                  <a:gd name="T13" fmla="*/ 149 h 509"/>
                  <a:gd name="T14" fmla="*/ 98 w 485"/>
                  <a:gd name="T15" fmla="*/ 202 h 509"/>
                  <a:gd name="T16" fmla="*/ 64 w 485"/>
                  <a:gd name="T17" fmla="*/ 255 h 509"/>
                  <a:gd name="T18" fmla="*/ 34 w 485"/>
                  <a:gd name="T19" fmla="*/ 313 h 509"/>
                  <a:gd name="T20" fmla="*/ 15 w 485"/>
                  <a:gd name="T21" fmla="*/ 377 h 509"/>
                  <a:gd name="T22" fmla="*/ 5 w 485"/>
                  <a:gd name="T23" fmla="*/ 446 h 509"/>
                  <a:gd name="T24" fmla="*/ 0 w 485"/>
                  <a:gd name="T25" fmla="*/ 509 h 509"/>
                  <a:gd name="T26" fmla="*/ 15 w 485"/>
                  <a:gd name="T27" fmla="*/ 509 h 509"/>
                  <a:gd name="T28" fmla="*/ 20 w 485"/>
                  <a:gd name="T29" fmla="*/ 440 h 509"/>
                  <a:gd name="T30" fmla="*/ 34 w 485"/>
                  <a:gd name="T31" fmla="*/ 371 h 509"/>
                  <a:gd name="T32" fmla="*/ 54 w 485"/>
                  <a:gd name="T33" fmla="*/ 308 h 509"/>
                  <a:gd name="T34" fmla="*/ 88 w 485"/>
                  <a:gd name="T35" fmla="*/ 244 h 509"/>
                  <a:gd name="T36" fmla="*/ 127 w 485"/>
                  <a:gd name="T37" fmla="*/ 186 h 509"/>
                  <a:gd name="T38" fmla="*/ 176 w 485"/>
                  <a:gd name="T39" fmla="*/ 138 h 509"/>
                  <a:gd name="T40" fmla="*/ 230 w 485"/>
                  <a:gd name="T41" fmla="*/ 96 h 509"/>
                  <a:gd name="T42" fmla="*/ 289 w 485"/>
                  <a:gd name="T43" fmla="*/ 64 h 509"/>
                  <a:gd name="T44" fmla="*/ 353 w 485"/>
                  <a:gd name="T45" fmla="*/ 37 h 509"/>
                  <a:gd name="T46" fmla="*/ 417 w 485"/>
                  <a:gd name="T47" fmla="*/ 21 h 509"/>
                  <a:gd name="T48" fmla="*/ 485 w 485"/>
                  <a:gd name="T49" fmla="*/ 16 h 509"/>
                  <a:gd name="T50" fmla="*/ 485 w 485"/>
                  <a:gd name="T51" fmla="*/ 0 h 50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85" h="509">
                    <a:moveTo>
                      <a:pt x="485" y="0"/>
                    </a:moveTo>
                    <a:lnTo>
                      <a:pt x="421" y="5"/>
                    </a:lnTo>
                    <a:lnTo>
                      <a:pt x="358" y="21"/>
                    </a:lnTo>
                    <a:lnTo>
                      <a:pt x="299" y="42"/>
                    </a:lnTo>
                    <a:lnTo>
                      <a:pt x="240" y="69"/>
                    </a:lnTo>
                    <a:lnTo>
                      <a:pt x="191" y="106"/>
                    </a:lnTo>
                    <a:lnTo>
                      <a:pt x="142" y="149"/>
                    </a:lnTo>
                    <a:lnTo>
                      <a:pt x="98" y="202"/>
                    </a:lnTo>
                    <a:lnTo>
                      <a:pt x="64" y="255"/>
                    </a:lnTo>
                    <a:lnTo>
                      <a:pt x="34" y="313"/>
                    </a:lnTo>
                    <a:lnTo>
                      <a:pt x="15" y="377"/>
                    </a:lnTo>
                    <a:lnTo>
                      <a:pt x="5" y="446"/>
                    </a:lnTo>
                    <a:lnTo>
                      <a:pt x="0" y="509"/>
                    </a:lnTo>
                    <a:lnTo>
                      <a:pt x="15" y="509"/>
                    </a:lnTo>
                    <a:lnTo>
                      <a:pt x="20" y="440"/>
                    </a:lnTo>
                    <a:lnTo>
                      <a:pt x="34" y="371"/>
                    </a:lnTo>
                    <a:lnTo>
                      <a:pt x="54" y="308"/>
                    </a:lnTo>
                    <a:lnTo>
                      <a:pt x="88" y="244"/>
                    </a:lnTo>
                    <a:lnTo>
                      <a:pt x="127" y="186"/>
                    </a:lnTo>
                    <a:lnTo>
                      <a:pt x="176" y="138"/>
                    </a:lnTo>
                    <a:lnTo>
                      <a:pt x="230" y="96"/>
                    </a:lnTo>
                    <a:lnTo>
                      <a:pt x="289" y="64"/>
                    </a:lnTo>
                    <a:lnTo>
                      <a:pt x="353" y="37"/>
                    </a:lnTo>
                    <a:lnTo>
                      <a:pt x="417" y="21"/>
                    </a:lnTo>
                    <a:lnTo>
                      <a:pt x="485" y="16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09" name="Freeform 808"/>
              <p:cNvSpPr>
                <a:spLocks/>
              </p:cNvSpPr>
              <p:nvPr/>
            </p:nvSpPr>
            <p:spPr bwMode="auto">
              <a:xfrm>
                <a:off x="5069" y="2864"/>
                <a:ext cx="470" cy="493"/>
              </a:xfrm>
              <a:custGeom>
                <a:avLst/>
                <a:gdLst>
                  <a:gd name="T0" fmla="*/ 470 w 470"/>
                  <a:gd name="T1" fmla="*/ 0 h 493"/>
                  <a:gd name="T2" fmla="*/ 402 w 470"/>
                  <a:gd name="T3" fmla="*/ 5 h 493"/>
                  <a:gd name="T4" fmla="*/ 338 w 470"/>
                  <a:gd name="T5" fmla="*/ 21 h 493"/>
                  <a:gd name="T6" fmla="*/ 274 w 470"/>
                  <a:gd name="T7" fmla="*/ 48 h 493"/>
                  <a:gd name="T8" fmla="*/ 215 w 470"/>
                  <a:gd name="T9" fmla="*/ 80 h 493"/>
                  <a:gd name="T10" fmla="*/ 161 w 470"/>
                  <a:gd name="T11" fmla="*/ 122 h 493"/>
                  <a:gd name="T12" fmla="*/ 112 w 470"/>
                  <a:gd name="T13" fmla="*/ 170 h 493"/>
                  <a:gd name="T14" fmla="*/ 73 w 470"/>
                  <a:gd name="T15" fmla="*/ 228 h 493"/>
                  <a:gd name="T16" fmla="*/ 39 w 470"/>
                  <a:gd name="T17" fmla="*/ 292 h 493"/>
                  <a:gd name="T18" fmla="*/ 19 w 470"/>
                  <a:gd name="T19" fmla="*/ 355 h 493"/>
                  <a:gd name="T20" fmla="*/ 5 w 470"/>
                  <a:gd name="T21" fmla="*/ 424 h 493"/>
                  <a:gd name="T22" fmla="*/ 0 w 470"/>
                  <a:gd name="T23" fmla="*/ 493 h 493"/>
                  <a:gd name="T24" fmla="*/ 14 w 470"/>
                  <a:gd name="T25" fmla="*/ 493 h 493"/>
                  <a:gd name="T26" fmla="*/ 19 w 470"/>
                  <a:gd name="T27" fmla="*/ 424 h 493"/>
                  <a:gd name="T28" fmla="*/ 29 w 470"/>
                  <a:gd name="T29" fmla="*/ 361 h 493"/>
                  <a:gd name="T30" fmla="*/ 54 w 470"/>
                  <a:gd name="T31" fmla="*/ 297 h 493"/>
                  <a:gd name="T32" fmla="*/ 88 w 470"/>
                  <a:gd name="T33" fmla="*/ 233 h 493"/>
                  <a:gd name="T34" fmla="*/ 127 w 470"/>
                  <a:gd name="T35" fmla="*/ 180 h 493"/>
                  <a:gd name="T36" fmla="*/ 171 w 470"/>
                  <a:gd name="T37" fmla="*/ 133 h 493"/>
                  <a:gd name="T38" fmla="*/ 225 w 470"/>
                  <a:gd name="T39" fmla="*/ 95 h 493"/>
                  <a:gd name="T40" fmla="*/ 279 w 470"/>
                  <a:gd name="T41" fmla="*/ 58 h 493"/>
                  <a:gd name="T42" fmla="*/ 343 w 470"/>
                  <a:gd name="T43" fmla="*/ 37 h 493"/>
                  <a:gd name="T44" fmla="*/ 406 w 470"/>
                  <a:gd name="T45" fmla="*/ 21 h 493"/>
                  <a:gd name="T46" fmla="*/ 470 w 470"/>
                  <a:gd name="T47" fmla="*/ 16 h 493"/>
                  <a:gd name="T48" fmla="*/ 470 w 470"/>
                  <a:gd name="T49" fmla="*/ 0 h 49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70" h="493">
                    <a:moveTo>
                      <a:pt x="470" y="0"/>
                    </a:moveTo>
                    <a:lnTo>
                      <a:pt x="402" y="5"/>
                    </a:lnTo>
                    <a:lnTo>
                      <a:pt x="338" y="21"/>
                    </a:lnTo>
                    <a:lnTo>
                      <a:pt x="274" y="48"/>
                    </a:lnTo>
                    <a:lnTo>
                      <a:pt x="215" y="80"/>
                    </a:lnTo>
                    <a:lnTo>
                      <a:pt x="161" y="122"/>
                    </a:lnTo>
                    <a:lnTo>
                      <a:pt x="112" y="170"/>
                    </a:lnTo>
                    <a:lnTo>
                      <a:pt x="73" y="228"/>
                    </a:lnTo>
                    <a:lnTo>
                      <a:pt x="39" y="292"/>
                    </a:lnTo>
                    <a:lnTo>
                      <a:pt x="19" y="355"/>
                    </a:lnTo>
                    <a:lnTo>
                      <a:pt x="5" y="424"/>
                    </a:lnTo>
                    <a:lnTo>
                      <a:pt x="0" y="493"/>
                    </a:lnTo>
                    <a:lnTo>
                      <a:pt x="14" y="493"/>
                    </a:lnTo>
                    <a:lnTo>
                      <a:pt x="19" y="424"/>
                    </a:lnTo>
                    <a:lnTo>
                      <a:pt x="29" y="361"/>
                    </a:lnTo>
                    <a:lnTo>
                      <a:pt x="54" y="297"/>
                    </a:lnTo>
                    <a:lnTo>
                      <a:pt x="88" y="233"/>
                    </a:lnTo>
                    <a:lnTo>
                      <a:pt x="127" y="180"/>
                    </a:lnTo>
                    <a:lnTo>
                      <a:pt x="171" y="133"/>
                    </a:lnTo>
                    <a:lnTo>
                      <a:pt x="225" y="95"/>
                    </a:lnTo>
                    <a:lnTo>
                      <a:pt x="279" y="58"/>
                    </a:lnTo>
                    <a:lnTo>
                      <a:pt x="343" y="37"/>
                    </a:lnTo>
                    <a:lnTo>
                      <a:pt x="406" y="21"/>
                    </a:lnTo>
                    <a:lnTo>
                      <a:pt x="470" y="16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000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10" name="Freeform 809"/>
              <p:cNvSpPr>
                <a:spLocks/>
              </p:cNvSpPr>
              <p:nvPr/>
            </p:nvSpPr>
            <p:spPr bwMode="auto">
              <a:xfrm>
                <a:off x="5083" y="2880"/>
                <a:ext cx="456" cy="477"/>
              </a:xfrm>
              <a:custGeom>
                <a:avLst/>
                <a:gdLst>
                  <a:gd name="T0" fmla="*/ 456 w 456"/>
                  <a:gd name="T1" fmla="*/ 0 h 477"/>
                  <a:gd name="T2" fmla="*/ 392 w 456"/>
                  <a:gd name="T3" fmla="*/ 5 h 477"/>
                  <a:gd name="T4" fmla="*/ 329 w 456"/>
                  <a:gd name="T5" fmla="*/ 21 h 477"/>
                  <a:gd name="T6" fmla="*/ 265 w 456"/>
                  <a:gd name="T7" fmla="*/ 42 h 477"/>
                  <a:gd name="T8" fmla="*/ 211 w 456"/>
                  <a:gd name="T9" fmla="*/ 79 h 477"/>
                  <a:gd name="T10" fmla="*/ 157 w 456"/>
                  <a:gd name="T11" fmla="*/ 117 h 477"/>
                  <a:gd name="T12" fmla="*/ 113 w 456"/>
                  <a:gd name="T13" fmla="*/ 164 h 477"/>
                  <a:gd name="T14" fmla="*/ 74 w 456"/>
                  <a:gd name="T15" fmla="*/ 217 h 477"/>
                  <a:gd name="T16" fmla="*/ 40 w 456"/>
                  <a:gd name="T17" fmla="*/ 281 h 477"/>
                  <a:gd name="T18" fmla="*/ 15 w 456"/>
                  <a:gd name="T19" fmla="*/ 345 h 477"/>
                  <a:gd name="T20" fmla="*/ 5 w 456"/>
                  <a:gd name="T21" fmla="*/ 408 h 477"/>
                  <a:gd name="T22" fmla="*/ 0 w 456"/>
                  <a:gd name="T23" fmla="*/ 477 h 477"/>
                  <a:gd name="T24" fmla="*/ 15 w 456"/>
                  <a:gd name="T25" fmla="*/ 477 h 477"/>
                  <a:gd name="T26" fmla="*/ 20 w 456"/>
                  <a:gd name="T27" fmla="*/ 414 h 477"/>
                  <a:gd name="T28" fmla="*/ 30 w 456"/>
                  <a:gd name="T29" fmla="*/ 350 h 477"/>
                  <a:gd name="T30" fmla="*/ 54 w 456"/>
                  <a:gd name="T31" fmla="*/ 286 h 477"/>
                  <a:gd name="T32" fmla="*/ 84 w 456"/>
                  <a:gd name="T33" fmla="*/ 228 h 477"/>
                  <a:gd name="T34" fmla="*/ 123 w 456"/>
                  <a:gd name="T35" fmla="*/ 175 h 477"/>
                  <a:gd name="T36" fmla="*/ 167 w 456"/>
                  <a:gd name="T37" fmla="*/ 127 h 477"/>
                  <a:gd name="T38" fmla="*/ 216 w 456"/>
                  <a:gd name="T39" fmla="*/ 90 h 477"/>
                  <a:gd name="T40" fmla="*/ 275 w 456"/>
                  <a:gd name="T41" fmla="*/ 58 h 477"/>
                  <a:gd name="T42" fmla="*/ 334 w 456"/>
                  <a:gd name="T43" fmla="*/ 37 h 477"/>
                  <a:gd name="T44" fmla="*/ 392 w 456"/>
                  <a:gd name="T45" fmla="*/ 21 h 477"/>
                  <a:gd name="T46" fmla="*/ 456 w 456"/>
                  <a:gd name="T47" fmla="*/ 16 h 477"/>
                  <a:gd name="T48" fmla="*/ 456 w 456"/>
                  <a:gd name="T49" fmla="*/ 0 h 47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6" h="477">
                    <a:moveTo>
                      <a:pt x="456" y="0"/>
                    </a:moveTo>
                    <a:lnTo>
                      <a:pt x="392" y="5"/>
                    </a:lnTo>
                    <a:lnTo>
                      <a:pt x="329" y="21"/>
                    </a:lnTo>
                    <a:lnTo>
                      <a:pt x="265" y="42"/>
                    </a:lnTo>
                    <a:lnTo>
                      <a:pt x="211" y="79"/>
                    </a:lnTo>
                    <a:lnTo>
                      <a:pt x="157" y="117"/>
                    </a:lnTo>
                    <a:lnTo>
                      <a:pt x="113" y="164"/>
                    </a:lnTo>
                    <a:lnTo>
                      <a:pt x="74" y="217"/>
                    </a:lnTo>
                    <a:lnTo>
                      <a:pt x="40" y="281"/>
                    </a:lnTo>
                    <a:lnTo>
                      <a:pt x="15" y="345"/>
                    </a:lnTo>
                    <a:lnTo>
                      <a:pt x="5" y="408"/>
                    </a:lnTo>
                    <a:lnTo>
                      <a:pt x="0" y="477"/>
                    </a:lnTo>
                    <a:lnTo>
                      <a:pt x="15" y="477"/>
                    </a:lnTo>
                    <a:lnTo>
                      <a:pt x="20" y="414"/>
                    </a:lnTo>
                    <a:lnTo>
                      <a:pt x="30" y="350"/>
                    </a:lnTo>
                    <a:lnTo>
                      <a:pt x="54" y="286"/>
                    </a:lnTo>
                    <a:lnTo>
                      <a:pt x="84" y="228"/>
                    </a:lnTo>
                    <a:lnTo>
                      <a:pt x="123" y="175"/>
                    </a:lnTo>
                    <a:lnTo>
                      <a:pt x="167" y="127"/>
                    </a:lnTo>
                    <a:lnTo>
                      <a:pt x="216" y="90"/>
                    </a:lnTo>
                    <a:lnTo>
                      <a:pt x="275" y="58"/>
                    </a:lnTo>
                    <a:lnTo>
                      <a:pt x="334" y="37"/>
                    </a:lnTo>
                    <a:lnTo>
                      <a:pt x="392" y="21"/>
                    </a:lnTo>
                    <a:lnTo>
                      <a:pt x="456" y="1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000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11" name="Freeform 810"/>
              <p:cNvSpPr>
                <a:spLocks/>
              </p:cNvSpPr>
              <p:nvPr/>
            </p:nvSpPr>
            <p:spPr bwMode="auto">
              <a:xfrm>
                <a:off x="5098" y="2896"/>
                <a:ext cx="441" cy="461"/>
              </a:xfrm>
              <a:custGeom>
                <a:avLst/>
                <a:gdLst>
                  <a:gd name="T0" fmla="*/ 441 w 441"/>
                  <a:gd name="T1" fmla="*/ 0 h 461"/>
                  <a:gd name="T2" fmla="*/ 377 w 441"/>
                  <a:gd name="T3" fmla="*/ 5 h 461"/>
                  <a:gd name="T4" fmla="*/ 319 w 441"/>
                  <a:gd name="T5" fmla="*/ 21 h 461"/>
                  <a:gd name="T6" fmla="*/ 260 w 441"/>
                  <a:gd name="T7" fmla="*/ 42 h 461"/>
                  <a:gd name="T8" fmla="*/ 201 w 441"/>
                  <a:gd name="T9" fmla="*/ 74 h 461"/>
                  <a:gd name="T10" fmla="*/ 152 w 441"/>
                  <a:gd name="T11" fmla="*/ 111 h 461"/>
                  <a:gd name="T12" fmla="*/ 108 w 441"/>
                  <a:gd name="T13" fmla="*/ 159 h 461"/>
                  <a:gd name="T14" fmla="*/ 69 w 441"/>
                  <a:gd name="T15" fmla="*/ 212 h 461"/>
                  <a:gd name="T16" fmla="*/ 39 w 441"/>
                  <a:gd name="T17" fmla="*/ 270 h 461"/>
                  <a:gd name="T18" fmla="*/ 15 w 441"/>
                  <a:gd name="T19" fmla="*/ 334 h 461"/>
                  <a:gd name="T20" fmla="*/ 5 w 441"/>
                  <a:gd name="T21" fmla="*/ 398 h 461"/>
                  <a:gd name="T22" fmla="*/ 0 w 441"/>
                  <a:gd name="T23" fmla="*/ 461 h 461"/>
                  <a:gd name="T24" fmla="*/ 15 w 441"/>
                  <a:gd name="T25" fmla="*/ 461 h 461"/>
                  <a:gd name="T26" fmla="*/ 20 w 441"/>
                  <a:gd name="T27" fmla="*/ 398 h 461"/>
                  <a:gd name="T28" fmla="*/ 30 w 441"/>
                  <a:gd name="T29" fmla="*/ 334 h 461"/>
                  <a:gd name="T30" fmla="*/ 54 w 441"/>
                  <a:gd name="T31" fmla="*/ 276 h 461"/>
                  <a:gd name="T32" fmla="*/ 83 w 441"/>
                  <a:gd name="T33" fmla="*/ 223 h 461"/>
                  <a:gd name="T34" fmla="*/ 118 w 441"/>
                  <a:gd name="T35" fmla="*/ 170 h 461"/>
                  <a:gd name="T36" fmla="*/ 162 w 441"/>
                  <a:gd name="T37" fmla="*/ 127 h 461"/>
                  <a:gd name="T38" fmla="*/ 211 w 441"/>
                  <a:gd name="T39" fmla="*/ 85 h 461"/>
                  <a:gd name="T40" fmla="*/ 265 w 441"/>
                  <a:gd name="T41" fmla="*/ 58 h 461"/>
                  <a:gd name="T42" fmla="*/ 324 w 441"/>
                  <a:gd name="T43" fmla="*/ 32 h 461"/>
                  <a:gd name="T44" fmla="*/ 382 w 441"/>
                  <a:gd name="T45" fmla="*/ 21 h 461"/>
                  <a:gd name="T46" fmla="*/ 441 w 441"/>
                  <a:gd name="T47" fmla="*/ 16 h 461"/>
                  <a:gd name="T48" fmla="*/ 441 w 441"/>
                  <a:gd name="T49" fmla="*/ 0 h 46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1" h="461">
                    <a:moveTo>
                      <a:pt x="441" y="0"/>
                    </a:moveTo>
                    <a:lnTo>
                      <a:pt x="377" y="5"/>
                    </a:lnTo>
                    <a:lnTo>
                      <a:pt x="319" y="21"/>
                    </a:lnTo>
                    <a:lnTo>
                      <a:pt x="260" y="42"/>
                    </a:lnTo>
                    <a:lnTo>
                      <a:pt x="201" y="74"/>
                    </a:lnTo>
                    <a:lnTo>
                      <a:pt x="152" y="111"/>
                    </a:lnTo>
                    <a:lnTo>
                      <a:pt x="108" y="159"/>
                    </a:lnTo>
                    <a:lnTo>
                      <a:pt x="69" y="212"/>
                    </a:lnTo>
                    <a:lnTo>
                      <a:pt x="39" y="270"/>
                    </a:lnTo>
                    <a:lnTo>
                      <a:pt x="15" y="334"/>
                    </a:lnTo>
                    <a:lnTo>
                      <a:pt x="5" y="398"/>
                    </a:lnTo>
                    <a:lnTo>
                      <a:pt x="0" y="461"/>
                    </a:lnTo>
                    <a:lnTo>
                      <a:pt x="15" y="461"/>
                    </a:lnTo>
                    <a:lnTo>
                      <a:pt x="20" y="398"/>
                    </a:lnTo>
                    <a:lnTo>
                      <a:pt x="30" y="334"/>
                    </a:lnTo>
                    <a:lnTo>
                      <a:pt x="54" y="276"/>
                    </a:lnTo>
                    <a:lnTo>
                      <a:pt x="83" y="223"/>
                    </a:lnTo>
                    <a:lnTo>
                      <a:pt x="118" y="170"/>
                    </a:lnTo>
                    <a:lnTo>
                      <a:pt x="162" y="127"/>
                    </a:lnTo>
                    <a:lnTo>
                      <a:pt x="211" y="85"/>
                    </a:lnTo>
                    <a:lnTo>
                      <a:pt x="265" y="58"/>
                    </a:lnTo>
                    <a:lnTo>
                      <a:pt x="324" y="32"/>
                    </a:lnTo>
                    <a:lnTo>
                      <a:pt x="382" y="21"/>
                    </a:lnTo>
                    <a:lnTo>
                      <a:pt x="441" y="16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000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12" name="Freeform 811"/>
              <p:cNvSpPr>
                <a:spLocks/>
              </p:cNvSpPr>
              <p:nvPr/>
            </p:nvSpPr>
            <p:spPr bwMode="auto">
              <a:xfrm>
                <a:off x="5113" y="2912"/>
                <a:ext cx="426" cy="445"/>
              </a:xfrm>
              <a:custGeom>
                <a:avLst/>
                <a:gdLst>
                  <a:gd name="T0" fmla="*/ 426 w 426"/>
                  <a:gd name="T1" fmla="*/ 0 h 445"/>
                  <a:gd name="T2" fmla="*/ 367 w 426"/>
                  <a:gd name="T3" fmla="*/ 5 h 445"/>
                  <a:gd name="T4" fmla="*/ 309 w 426"/>
                  <a:gd name="T5" fmla="*/ 16 h 445"/>
                  <a:gd name="T6" fmla="*/ 250 w 426"/>
                  <a:gd name="T7" fmla="*/ 42 h 445"/>
                  <a:gd name="T8" fmla="*/ 196 w 426"/>
                  <a:gd name="T9" fmla="*/ 69 h 445"/>
                  <a:gd name="T10" fmla="*/ 147 w 426"/>
                  <a:gd name="T11" fmla="*/ 111 h 445"/>
                  <a:gd name="T12" fmla="*/ 103 w 426"/>
                  <a:gd name="T13" fmla="*/ 154 h 445"/>
                  <a:gd name="T14" fmla="*/ 68 w 426"/>
                  <a:gd name="T15" fmla="*/ 207 h 445"/>
                  <a:gd name="T16" fmla="*/ 39 w 426"/>
                  <a:gd name="T17" fmla="*/ 260 h 445"/>
                  <a:gd name="T18" fmla="*/ 15 w 426"/>
                  <a:gd name="T19" fmla="*/ 318 h 445"/>
                  <a:gd name="T20" fmla="*/ 5 w 426"/>
                  <a:gd name="T21" fmla="*/ 382 h 445"/>
                  <a:gd name="T22" fmla="*/ 0 w 426"/>
                  <a:gd name="T23" fmla="*/ 445 h 445"/>
                  <a:gd name="T24" fmla="*/ 15 w 426"/>
                  <a:gd name="T25" fmla="*/ 445 h 445"/>
                  <a:gd name="T26" fmla="*/ 19 w 426"/>
                  <a:gd name="T27" fmla="*/ 382 h 445"/>
                  <a:gd name="T28" fmla="*/ 29 w 426"/>
                  <a:gd name="T29" fmla="*/ 323 h 445"/>
                  <a:gd name="T30" fmla="*/ 49 w 426"/>
                  <a:gd name="T31" fmla="*/ 265 h 445"/>
                  <a:gd name="T32" fmla="*/ 78 w 426"/>
                  <a:gd name="T33" fmla="*/ 212 h 445"/>
                  <a:gd name="T34" fmla="*/ 113 w 426"/>
                  <a:gd name="T35" fmla="*/ 164 h 445"/>
                  <a:gd name="T36" fmla="*/ 157 w 426"/>
                  <a:gd name="T37" fmla="*/ 122 h 445"/>
                  <a:gd name="T38" fmla="*/ 206 w 426"/>
                  <a:gd name="T39" fmla="*/ 85 h 445"/>
                  <a:gd name="T40" fmla="*/ 255 w 426"/>
                  <a:gd name="T41" fmla="*/ 53 h 445"/>
                  <a:gd name="T42" fmla="*/ 309 w 426"/>
                  <a:gd name="T43" fmla="*/ 32 h 445"/>
                  <a:gd name="T44" fmla="*/ 367 w 426"/>
                  <a:gd name="T45" fmla="*/ 21 h 445"/>
                  <a:gd name="T46" fmla="*/ 426 w 426"/>
                  <a:gd name="T47" fmla="*/ 16 h 445"/>
                  <a:gd name="T48" fmla="*/ 426 w 426"/>
                  <a:gd name="T49" fmla="*/ 0 h 44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6" h="445">
                    <a:moveTo>
                      <a:pt x="426" y="0"/>
                    </a:moveTo>
                    <a:lnTo>
                      <a:pt x="367" y="5"/>
                    </a:lnTo>
                    <a:lnTo>
                      <a:pt x="309" y="16"/>
                    </a:lnTo>
                    <a:lnTo>
                      <a:pt x="250" y="42"/>
                    </a:lnTo>
                    <a:lnTo>
                      <a:pt x="196" y="69"/>
                    </a:lnTo>
                    <a:lnTo>
                      <a:pt x="147" y="111"/>
                    </a:lnTo>
                    <a:lnTo>
                      <a:pt x="103" y="154"/>
                    </a:lnTo>
                    <a:lnTo>
                      <a:pt x="68" y="207"/>
                    </a:lnTo>
                    <a:lnTo>
                      <a:pt x="39" y="260"/>
                    </a:lnTo>
                    <a:lnTo>
                      <a:pt x="15" y="318"/>
                    </a:lnTo>
                    <a:lnTo>
                      <a:pt x="5" y="382"/>
                    </a:lnTo>
                    <a:lnTo>
                      <a:pt x="0" y="445"/>
                    </a:lnTo>
                    <a:lnTo>
                      <a:pt x="15" y="445"/>
                    </a:lnTo>
                    <a:lnTo>
                      <a:pt x="19" y="382"/>
                    </a:lnTo>
                    <a:lnTo>
                      <a:pt x="29" y="323"/>
                    </a:lnTo>
                    <a:lnTo>
                      <a:pt x="49" y="265"/>
                    </a:lnTo>
                    <a:lnTo>
                      <a:pt x="78" y="212"/>
                    </a:lnTo>
                    <a:lnTo>
                      <a:pt x="113" y="164"/>
                    </a:lnTo>
                    <a:lnTo>
                      <a:pt x="157" y="122"/>
                    </a:lnTo>
                    <a:lnTo>
                      <a:pt x="206" y="85"/>
                    </a:lnTo>
                    <a:lnTo>
                      <a:pt x="255" y="53"/>
                    </a:lnTo>
                    <a:lnTo>
                      <a:pt x="309" y="32"/>
                    </a:lnTo>
                    <a:lnTo>
                      <a:pt x="367" y="21"/>
                    </a:lnTo>
                    <a:lnTo>
                      <a:pt x="426" y="1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000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13" name="Freeform 812"/>
              <p:cNvSpPr>
                <a:spLocks/>
              </p:cNvSpPr>
              <p:nvPr/>
            </p:nvSpPr>
            <p:spPr bwMode="auto">
              <a:xfrm>
                <a:off x="5128" y="2928"/>
                <a:ext cx="411" cy="429"/>
              </a:xfrm>
              <a:custGeom>
                <a:avLst/>
                <a:gdLst>
                  <a:gd name="T0" fmla="*/ 411 w 411"/>
                  <a:gd name="T1" fmla="*/ 0 h 429"/>
                  <a:gd name="T2" fmla="*/ 352 w 411"/>
                  <a:gd name="T3" fmla="*/ 5 h 429"/>
                  <a:gd name="T4" fmla="*/ 294 w 411"/>
                  <a:gd name="T5" fmla="*/ 16 h 429"/>
                  <a:gd name="T6" fmla="*/ 240 w 411"/>
                  <a:gd name="T7" fmla="*/ 37 h 429"/>
                  <a:gd name="T8" fmla="*/ 191 w 411"/>
                  <a:gd name="T9" fmla="*/ 69 h 429"/>
                  <a:gd name="T10" fmla="*/ 142 w 411"/>
                  <a:gd name="T11" fmla="*/ 106 h 429"/>
                  <a:gd name="T12" fmla="*/ 98 w 411"/>
                  <a:gd name="T13" fmla="*/ 148 h 429"/>
                  <a:gd name="T14" fmla="*/ 63 w 411"/>
                  <a:gd name="T15" fmla="*/ 196 h 429"/>
                  <a:gd name="T16" fmla="*/ 34 w 411"/>
                  <a:gd name="T17" fmla="*/ 249 h 429"/>
                  <a:gd name="T18" fmla="*/ 14 w 411"/>
                  <a:gd name="T19" fmla="*/ 307 h 429"/>
                  <a:gd name="T20" fmla="*/ 4 w 411"/>
                  <a:gd name="T21" fmla="*/ 366 h 429"/>
                  <a:gd name="T22" fmla="*/ 0 w 411"/>
                  <a:gd name="T23" fmla="*/ 429 h 429"/>
                  <a:gd name="T24" fmla="*/ 14 w 411"/>
                  <a:gd name="T25" fmla="*/ 429 h 429"/>
                  <a:gd name="T26" fmla="*/ 19 w 411"/>
                  <a:gd name="T27" fmla="*/ 371 h 429"/>
                  <a:gd name="T28" fmla="*/ 29 w 411"/>
                  <a:gd name="T29" fmla="*/ 313 h 429"/>
                  <a:gd name="T30" fmla="*/ 49 w 411"/>
                  <a:gd name="T31" fmla="*/ 260 h 429"/>
                  <a:gd name="T32" fmla="*/ 78 w 411"/>
                  <a:gd name="T33" fmla="*/ 206 h 429"/>
                  <a:gd name="T34" fmla="*/ 112 w 411"/>
                  <a:gd name="T35" fmla="*/ 159 h 429"/>
                  <a:gd name="T36" fmla="*/ 151 w 411"/>
                  <a:gd name="T37" fmla="*/ 116 h 429"/>
                  <a:gd name="T38" fmla="*/ 196 w 411"/>
                  <a:gd name="T39" fmla="*/ 79 h 429"/>
                  <a:gd name="T40" fmla="*/ 245 w 411"/>
                  <a:gd name="T41" fmla="*/ 53 h 429"/>
                  <a:gd name="T42" fmla="*/ 298 w 411"/>
                  <a:gd name="T43" fmla="*/ 31 h 429"/>
                  <a:gd name="T44" fmla="*/ 357 w 411"/>
                  <a:gd name="T45" fmla="*/ 21 h 429"/>
                  <a:gd name="T46" fmla="*/ 411 w 411"/>
                  <a:gd name="T47" fmla="*/ 16 h 429"/>
                  <a:gd name="T48" fmla="*/ 411 w 411"/>
                  <a:gd name="T49" fmla="*/ 0 h 42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1" h="429">
                    <a:moveTo>
                      <a:pt x="411" y="0"/>
                    </a:moveTo>
                    <a:lnTo>
                      <a:pt x="352" y="5"/>
                    </a:lnTo>
                    <a:lnTo>
                      <a:pt x="294" y="16"/>
                    </a:lnTo>
                    <a:lnTo>
                      <a:pt x="240" y="37"/>
                    </a:lnTo>
                    <a:lnTo>
                      <a:pt x="191" y="69"/>
                    </a:lnTo>
                    <a:lnTo>
                      <a:pt x="142" y="106"/>
                    </a:lnTo>
                    <a:lnTo>
                      <a:pt x="98" y="148"/>
                    </a:lnTo>
                    <a:lnTo>
                      <a:pt x="63" y="196"/>
                    </a:lnTo>
                    <a:lnTo>
                      <a:pt x="34" y="249"/>
                    </a:lnTo>
                    <a:lnTo>
                      <a:pt x="14" y="307"/>
                    </a:lnTo>
                    <a:lnTo>
                      <a:pt x="4" y="366"/>
                    </a:lnTo>
                    <a:lnTo>
                      <a:pt x="0" y="429"/>
                    </a:lnTo>
                    <a:lnTo>
                      <a:pt x="14" y="429"/>
                    </a:lnTo>
                    <a:lnTo>
                      <a:pt x="19" y="371"/>
                    </a:lnTo>
                    <a:lnTo>
                      <a:pt x="29" y="313"/>
                    </a:lnTo>
                    <a:lnTo>
                      <a:pt x="49" y="260"/>
                    </a:lnTo>
                    <a:lnTo>
                      <a:pt x="78" y="206"/>
                    </a:lnTo>
                    <a:lnTo>
                      <a:pt x="112" y="159"/>
                    </a:lnTo>
                    <a:lnTo>
                      <a:pt x="151" y="116"/>
                    </a:lnTo>
                    <a:lnTo>
                      <a:pt x="196" y="79"/>
                    </a:lnTo>
                    <a:lnTo>
                      <a:pt x="245" y="53"/>
                    </a:lnTo>
                    <a:lnTo>
                      <a:pt x="298" y="31"/>
                    </a:lnTo>
                    <a:lnTo>
                      <a:pt x="357" y="21"/>
                    </a:lnTo>
                    <a:lnTo>
                      <a:pt x="411" y="16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0000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14" name="Freeform 813"/>
              <p:cNvSpPr>
                <a:spLocks/>
              </p:cNvSpPr>
              <p:nvPr/>
            </p:nvSpPr>
            <p:spPr bwMode="auto">
              <a:xfrm>
                <a:off x="5142" y="2944"/>
                <a:ext cx="397" cy="413"/>
              </a:xfrm>
              <a:custGeom>
                <a:avLst/>
                <a:gdLst>
                  <a:gd name="T0" fmla="*/ 397 w 397"/>
                  <a:gd name="T1" fmla="*/ 0 h 413"/>
                  <a:gd name="T2" fmla="*/ 343 w 397"/>
                  <a:gd name="T3" fmla="*/ 5 h 413"/>
                  <a:gd name="T4" fmla="*/ 284 w 397"/>
                  <a:gd name="T5" fmla="*/ 15 h 413"/>
                  <a:gd name="T6" fmla="*/ 231 w 397"/>
                  <a:gd name="T7" fmla="*/ 37 h 413"/>
                  <a:gd name="T8" fmla="*/ 182 w 397"/>
                  <a:gd name="T9" fmla="*/ 63 h 413"/>
                  <a:gd name="T10" fmla="*/ 137 w 397"/>
                  <a:gd name="T11" fmla="*/ 100 h 413"/>
                  <a:gd name="T12" fmla="*/ 98 w 397"/>
                  <a:gd name="T13" fmla="*/ 143 h 413"/>
                  <a:gd name="T14" fmla="*/ 64 w 397"/>
                  <a:gd name="T15" fmla="*/ 190 h 413"/>
                  <a:gd name="T16" fmla="*/ 35 w 397"/>
                  <a:gd name="T17" fmla="*/ 244 h 413"/>
                  <a:gd name="T18" fmla="*/ 15 w 397"/>
                  <a:gd name="T19" fmla="*/ 297 h 413"/>
                  <a:gd name="T20" fmla="*/ 5 w 397"/>
                  <a:gd name="T21" fmla="*/ 355 h 413"/>
                  <a:gd name="T22" fmla="*/ 0 w 397"/>
                  <a:gd name="T23" fmla="*/ 413 h 413"/>
                  <a:gd name="T24" fmla="*/ 15 w 397"/>
                  <a:gd name="T25" fmla="*/ 413 h 413"/>
                  <a:gd name="T26" fmla="*/ 20 w 397"/>
                  <a:gd name="T27" fmla="*/ 350 h 413"/>
                  <a:gd name="T28" fmla="*/ 35 w 397"/>
                  <a:gd name="T29" fmla="*/ 291 h 413"/>
                  <a:gd name="T30" fmla="*/ 54 w 397"/>
                  <a:gd name="T31" fmla="*/ 233 h 413"/>
                  <a:gd name="T32" fmla="*/ 88 w 397"/>
                  <a:gd name="T33" fmla="*/ 180 h 413"/>
                  <a:gd name="T34" fmla="*/ 128 w 397"/>
                  <a:gd name="T35" fmla="*/ 132 h 413"/>
                  <a:gd name="T36" fmla="*/ 172 w 397"/>
                  <a:gd name="T37" fmla="*/ 90 h 413"/>
                  <a:gd name="T38" fmla="*/ 226 w 397"/>
                  <a:gd name="T39" fmla="*/ 58 h 413"/>
                  <a:gd name="T40" fmla="*/ 280 w 397"/>
                  <a:gd name="T41" fmla="*/ 31 h 413"/>
                  <a:gd name="T42" fmla="*/ 338 w 397"/>
                  <a:gd name="T43" fmla="*/ 21 h 413"/>
                  <a:gd name="T44" fmla="*/ 397 w 397"/>
                  <a:gd name="T45" fmla="*/ 15 h 413"/>
                  <a:gd name="T46" fmla="*/ 397 w 397"/>
                  <a:gd name="T47" fmla="*/ 0 h 41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7" h="413">
                    <a:moveTo>
                      <a:pt x="397" y="0"/>
                    </a:moveTo>
                    <a:lnTo>
                      <a:pt x="343" y="5"/>
                    </a:lnTo>
                    <a:lnTo>
                      <a:pt x="284" y="15"/>
                    </a:lnTo>
                    <a:lnTo>
                      <a:pt x="231" y="37"/>
                    </a:lnTo>
                    <a:lnTo>
                      <a:pt x="182" y="63"/>
                    </a:lnTo>
                    <a:lnTo>
                      <a:pt x="137" y="100"/>
                    </a:lnTo>
                    <a:lnTo>
                      <a:pt x="98" y="143"/>
                    </a:lnTo>
                    <a:lnTo>
                      <a:pt x="64" y="190"/>
                    </a:lnTo>
                    <a:lnTo>
                      <a:pt x="35" y="244"/>
                    </a:lnTo>
                    <a:lnTo>
                      <a:pt x="15" y="297"/>
                    </a:lnTo>
                    <a:lnTo>
                      <a:pt x="5" y="355"/>
                    </a:lnTo>
                    <a:lnTo>
                      <a:pt x="0" y="413"/>
                    </a:lnTo>
                    <a:lnTo>
                      <a:pt x="15" y="413"/>
                    </a:lnTo>
                    <a:lnTo>
                      <a:pt x="20" y="350"/>
                    </a:lnTo>
                    <a:lnTo>
                      <a:pt x="35" y="291"/>
                    </a:lnTo>
                    <a:lnTo>
                      <a:pt x="54" y="233"/>
                    </a:lnTo>
                    <a:lnTo>
                      <a:pt x="88" y="180"/>
                    </a:lnTo>
                    <a:lnTo>
                      <a:pt x="128" y="132"/>
                    </a:lnTo>
                    <a:lnTo>
                      <a:pt x="172" y="90"/>
                    </a:lnTo>
                    <a:lnTo>
                      <a:pt x="226" y="58"/>
                    </a:lnTo>
                    <a:lnTo>
                      <a:pt x="280" y="31"/>
                    </a:lnTo>
                    <a:lnTo>
                      <a:pt x="338" y="21"/>
                    </a:lnTo>
                    <a:lnTo>
                      <a:pt x="397" y="15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15" name="Freeform 814"/>
              <p:cNvSpPr>
                <a:spLocks/>
              </p:cNvSpPr>
              <p:nvPr/>
            </p:nvSpPr>
            <p:spPr bwMode="auto">
              <a:xfrm>
                <a:off x="5157" y="2959"/>
                <a:ext cx="382" cy="398"/>
              </a:xfrm>
              <a:custGeom>
                <a:avLst/>
                <a:gdLst>
                  <a:gd name="T0" fmla="*/ 382 w 382"/>
                  <a:gd name="T1" fmla="*/ 0 h 398"/>
                  <a:gd name="T2" fmla="*/ 323 w 382"/>
                  <a:gd name="T3" fmla="*/ 6 h 398"/>
                  <a:gd name="T4" fmla="*/ 265 w 382"/>
                  <a:gd name="T5" fmla="*/ 16 h 398"/>
                  <a:gd name="T6" fmla="*/ 211 w 382"/>
                  <a:gd name="T7" fmla="*/ 43 h 398"/>
                  <a:gd name="T8" fmla="*/ 157 w 382"/>
                  <a:gd name="T9" fmla="*/ 75 h 398"/>
                  <a:gd name="T10" fmla="*/ 113 w 382"/>
                  <a:gd name="T11" fmla="*/ 117 h 398"/>
                  <a:gd name="T12" fmla="*/ 73 w 382"/>
                  <a:gd name="T13" fmla="*/ 165 h 398"/>
                  <a:gd name="T14" fmla="*/ 39 w 382"/>
                  <a:gd name="T15" fmla="*/ 218 h 398"/>
                  <a:gd name="T16" fmla="*/ 20 w 382"/>
                  <a:gd name="T17" fmla="*/ 276 h 398"/>
                  <a:gd name="T18" fmla="*/ 5 w 382"/>
                  <a:gd name="T19" fmla="*/ 335 h 398"/>
                  <a:gd name="T20" fmla="*/ 0 w 382"/>
                  <a:gd name="T21" fmla="*/ 398 h 398"/>
                  <a:gd name="T22" fmla="*/ 15 w 382"/>
                  <a:gd name="T23" fmla="*/ 398 h 398"/>
                  <a:gd name="T24" fmla="*/ 20 w 382"/>
                  <a:gd name="T25" fmla="*/ 340 h 398"/>
                  <a:gd name="T26" fmla="*/ 29 w 382"/>
                  <a:gd name="T27" fmla="*/ 282 h 398"/>
                  <a:gd name="T28" fmla="*/ 54 w 382"/>
                  <a:gd name="T29" fmla="*/ 223 h 398"/>
                  <a:gd name="T30" fmla="*/ 83 w 382"/>
                  <a:gd name="T31" fmla="*/ 170 h 398"/>
                  <a:gd name="T32" fmla="*/ 122 w 382"/>
                  <a:gd name="T33" fmla="*/ 128 h 398"/>
                  <a:gd name="T34" fmla="*/ 167 w 382"/>
                  <a:gd name="T35" fmla="*/ 85 h 398"/>
                  <a:gd name="T36" fmla="*/ 216 w 382"/>
                  <a:gd name="T37" fmla="*/ 59 h 398"/>
                  <a:gd name="T38" fmla="*/ 269 w 382"/>
                  <a:gd name="T39" fmla="*/ 32 h 398"/>
                  <a:gd name="T40" fmla="*/ 323 w 382"/>
                  <a:gd name="T41" fmla="*/ 22 h 398"/>
                  <a:gd name="T42" fmla="*/ 382 w 382"/>
                  <a:gd name="T43" fmla="*/ 16 h 398"/>
                  <a:gd name="T44" fmla="*/ 382 w 382"/>
                  <a:gd name="T45" fmla="*/ 0 h 39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2" h="398">
                    <a:moveTo>
                      <a:pt x="382" y="0"/>
                    </a:moveTo>
                    <a:lnTo>
                      <a:pt x="323" y="6"/>
                    </a:lnTo>
                    <a:lnTo>
                      <a:pt x="265" y="16"/>
                    </a:lnTo>
                    <a:lnTo>
                      <a:pt x="211" y="43"/>
                    </a:lnTo>
                    <a:lnTo>
                      <a:pt x="157" y="75"/>
                    </a:lnTo>
                    <a:lnTo>
                      <a:pt x="113" y="117"/>
                    </a:lnTo>
                    <a:lnTo>
                      <a:pt x="73" y="165"/>
                    </a:lnTo>
                    <a:lnTo>
                      <a:pt x="39" y="218"/>
                    </a:lnTo>
                    <a:lnTo>
                      <a:pt x="20" y="276"/>
                    </a:lnTo>
                    <a:lnTo>
                      <a:pt x="5" y="335"/>
                    </a:lnTo>
                    <a:lnTo>
                      <a:pt x="0" y="398"/>
                    </a:lnTo>
                    <a:lnTo>
                      <a:pt x="15" y="398"/>
                    </a:lnTo>
                    <a:lnTo>
                      <a:pt x="20" y="340"/>
                    </a:lnTo>
                    <a:lnTo>
                      <a:pt x="29" y="282"/>
                    </a:lnTo>
                    <a:lnTo>
                      <a:pt x="54" y="223"/>
                    </a:lnTo>
                    <a:lnTo>
                      <a:pt x="83" y="170"/>
                    </a:lnTo>
                    <a:lnTo>
                      <a:pt x="122" y="128"/>
                    </a:lnTo>
                    <a:lnTo>
                      <a:pt x="167" y="85"/>
                    </a:lnTo>
                    <a:lnTo>
                      <a:pt x="216" y="59"/>
                    </a:lnTo>
                    <a:lnTo>
                      <a:pt x="269" y="32"/>
                    </a:lnTo>
                    <a:lnTo>
                      <a:pt x="323" y="22"/>
                    </a:lnTo>
                    <a:lnTo>
                      <a:pt x="382" y="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000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16" name="Freeform 815"/>
              <p:cNvSpPr>
                <a:spLocks/>
              </p:cNvSpPr>
              <p:nvPr/>
            </p:nvSpPr>
            <p:spPr bwMode="auto">
              <a:xfrm>
                <a:off x="5172" y="2975"/>
                <a:ext cx="367" cy="382"/>
              </a:xfrm>
              <a:custGeom>
                <a:avLst/>
                <a:gdLst>
                  <a:gd name="T0" fmla="*/ 367 w 367"/>
                  <a:gd name="T1" fmla="*/ 0 h 382"/>
                  <a:gd name="T2" fmla="*/ 308 w 367"/>
                  <a:gd name="T3" fmla="*/ 6 h 382"/>
                  <a:gd name="T4" fmla="*/ 254 w 367"/>
                  <a:gd name="T5" fmla="*/ 16 h 382"/>
                  <a:gd name="T6" fmla="*/ 201 w 367"/>
                  <a:gd name="T7" fmla="*/ 43 h 382"/>
                  <a:gd name="T8" fmla="*/ 152 w 367"/>
                  <a:gd name="T9" fmla="*/ 69 h 382"/>
                  <a:gd name="T10" fmla="*/ 107 w 367"/>
                  <a:gd name="T11" fmla="*/ 112 h 382"/>
                  <a:gd name="T12" fmla="*/ 68 w 367"/>
                  <a:gd name="T13" fmla="*/ 154 h 382"/>
                  <a:gd name="T14" fmla="*/ 39 w 367"/>
                  <a:gd name="T15" fmla="*/ 207 h 382"/>
                  <a:gd name="T16" fmla="*/ 14 w 367"/>
                  <a:gd name="T17" fmla="*/ 266 h 382"/>
                  <a:gd name="T18" fmla="*/ 5 w 367"/>
                  <a:gd name="T19" fmla="*/ 324 h 382"/>
                  <a:gd name="T20" fmla="*/ 0 w 367"/>
                  <a:gd name="T21" fmla="*/ 382 h 382"/>
                  <a:gd name="T22" fmla="*/ 14 w 367"/>
                  <a:gd name="T23" fmla="*/ 382 h 382"/>
                  <a:gd name="T24" fmla="*/ 19 w 367"/>
                  <a:gd name="T25" fmla="*/ 324 h 382"/>
                  <a:gd name="T26" fmla="*/ 29 w 367"/>
                  <a:gd name="T27" fmla="*/ 271 h 382"/>
                  <a:gd name="T28" fmla="*/ 54 w 367"/>
                  <a:gd name="T29" fmla="*/ 213 h 382"/>
                  <a:gd name="T30" fmla="*/ 83 w 367"/>
                  <a:gd name="T31" fmla="*/ 165 h 382"/>
                  <a:gd name="T32" fmla="*/ 117 w 367"/>
                  <a:gd name="T33" fmla="*/ 122 h 382"/>
                  <a:gd name="T34" fmla="*/ 161 w 367"/>
                  <a:gd name="T35" fmla="*/ 85 h 382"/>
                  <a:gd name="T36" fmla="*/ 205 w 367"/>
                  <a:gd name="T37" fmla="*/ 53 h 382"/>
                  <a:gd name="T38" fmla="*/ 259 w 367"/>
                  <a:gd name="T39" fmla="*/ 32 h 382"/>
                  <a:gd name="T40" fmla="*/ 313 w 367"/>
                  <a:gd name="T41" fmla="*/ 16 h 382"/>
                  <a:gd name="T42" fmla="*/ 367 w 367"/>
                  <a:gd name="T43" fmla="*/ 16 h 382"/>
                  <a:gd name="T44" fmla="*/ 367 w 367"/>
                  <a:gd name="T45" fmla="*/ 0 h 38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7" h="382">
                    <a:moveTo>
                      <a:pt x="367" y="0"/>
                    </a:moveTo>
                    <a:lnTo>
                      <a:pt x="308" y="6"/>
                    </a:lnTo>
                    <a:lnTo>
                      <a:pt x="254" y="16"/>
                    </a:lnTo>
                    <a:lnTo>
                      <a:pt x="201" y="43"/>
                    </a:lnTo>
                    <a:lnTo>
                      <a:pt x="152" y="69"/>
                    </a:lnTo>
                    <a:lnTo>
                      <a:pt x="107" y="112"/>
                    </a:lnTo>
                    <a:lnTo>
                      <a:pt x="68" y="154"/>
                    </a:lnTo>
                    <a:lnTo>
                      <a:pt x="39" y="207"/>
                    </a:lnTo>
                    <a:lnTo>
                      <a:pt x="14" y="266"/>
                    </a:lnTo>
                    <a:lnTo>
                      <a:pt x="5" y="324"/>
                    </a:lnTo>
                    <a:lnTo>
                      <a:pt x="0" y="382"/>
                    </a:lnTo>
                    <a:lnTo>
                      <a:pt x="14" y="382"/>
                    </a:lnTo>
                    <a:lnTo>
                      <a:pt x="19" y="324"/>
                    </a:lnTo>
                    <a:lnTo>
                      <a:pt x="29" y="271"/>
                    </a:lnTo>
                    <a:lnTo>
                      <a:pt x="54" y="213"/>
                    </a:lnTo>
                    <a:lnTo>
                      <a:pt x="83" y="165"/>
                    </a:lnTo>
                    <a:lnTo>
                      <a:pt x="117" y="122"/>
                    </a:lnTo>
                    <a:lnTo>
                      <a:pt x="161" y="85"/>
                    </a:lnTo>
                    <a:lnTo>
                      <a:pt x="205" y="53"/>
                    </a:lnTo>
                    <a:lnTo>
                      <a:pt x="259" y="32"/>
                    </a:lnTo>
                    <a:lnTo>
                      <a:pt x="313" y="16"/>
                    </a:lnTo>
                    <a:lnTo>
                      <a:pt x="367" y="16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0000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17" name="Freeform 816"/>
              <p:cNvSpPr>
                <a:spLocks/>
              </p:cNvSpPr>
              <p:nvPr/>
            </p:nvSpPr>
            <p:spPr bwMode="auto">
              <a:xfrm>
                <a:off x="5186" y="2991"/>
                <a:ext cx="353" cy="366"/>
              </a:xfrm>
              <a:custGeom>
                <a:avLst/>
                <a:gdLst>
                  <a:gd name="T0" fmla="*/ 353 w 353"/>
                  <a:gd name="T1" fmla="*/ 0 h 366"/>
                  <a:gd name="T2" fmla="*/ 299 w 353"/>
                  <a:gd name="T3" fmla="*/ 0 h 366"/>
                  <a:gd name="T4" fmla="*/ 245 w 353"/>
                  <a:gd name="T5" fmla="*/ 16 h 366"/>
                  <a:gd name="T6" fmla="*/ 191 w 353"/>
                  <a:gd name="T7" fmla="*/ 37 h 366"/>
                  <a:gd name="T8" fmla="*/ 147 w 353"/>
                  <a:gd name="T9" fmla="*/ 69 h 366"/>
                  <a:gd name="T10" fmla="*/ 103 w 353"/>
                  <a:gd name="T11" fmla="*/ 106 h 366"/>
                  <a:gd name="T12" fmla="*/ 69 w 353"/>
                  <a:gd name="T13" fmla="*/ 149 h 366"/>
                  <a:gd name="T14" fmla="*/ 40 w 353"/>
                  <a:gd name="T15" fmla="*/ 197 h 366"/>
                  <a:gd name="T16" fmla="*/ 15 w 353"/>
                  <a:gd name="T17" fmla="*/ 255 h 366"/>
                  <a:gd name="T18" fmla="*/ 5 w 353"/>
                  <a:gd name="T19" fmla="*/ 308 h 366"/>
                  <a:gd name="T20" fmla="*/ 0 w 353"/>
                  <a:gd name="T21" fmla="*/ 366 h 366"/>
                  <a:gd name="T22" fmla="*/ 15 w 353"/>
                  <a:gd name="T23" fmla="*/ 366 h 366"/>
                  <a:gd name="T24" fmla="*/ 20 w 353"/>
                  <a:gd name="T25" fmla="*/ 313 h 366"/>
                  <a:gd name="T26" fmla="*/ 30 w 353"/>
                  <a:gd name="T27" fmla="*/ 255 h 366"/>
                  <a:gd name="T28" fmla="*/ 49 w 353"/>
                  <a:gd name="T29" fmla="*/ 207 h 366"/>
                  <a:gd name="T30" fmla="*/ 79 w 353"/>
                  <a:gd name="T31" fmla="*/ 159 h 366"/>
                  <a:gd name="T32" fmla="*/ 113 w 353"/>
                  <a:gd name="T33" fmla="*/ 117 h 366"/>
                  <a:gd name="T34" fmla="*/ 152 w 353"/>
                  <a:gd name="T35" fmla="*/ 80 h 366"/>
                  <a:gd name="T36" fmla="*/ 201 w 353"/>
                  <a:gd name="T37" fmla="*/ 53 h 366"/>
                  <a:gd name="T38" fmla="*/ 250 w 353"/>
                  <a:gd name="T39" fmla="*/ 32 h 366"/>
                  <a:gd name="T40" fmla="*/ 299 w 353"/>
                  <a:gd name="T41" fmla="*/ 16 h 366"/>
                  <a:gd name="T42" fmla="*/ 353 w 353"/>
                  <a:gd name="T43" fmla="*/ 11 h 366"/>
                  <a:gd name="T44" fmla="*/ 353 w 353"/>
                  <a:gd name="T45" fmla="*/ 0 h 3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3" h="366">
                    <a:moveTo>
                      <a:pt x="353" y="0"/>
                    </a:moveTo>
                    <a:lnTo>
                      <a:pt x="299" y="0"/>
                    </a:lnTo>
                    <a:lnTo>
                      <a:pt x="245" y="16"/>
                    </a:lnTo>
                    <a:lnTo>
                      <a:pt x="191" y="37"/>
                    </a:lnTo>
                    <a:lnTo>
                      <a:pt x="147" y="69"/>
                    </a:lnTo>
                    <a:lnTo>
                      <a:pt x="103" y="106"/>
                    </a:lnTo>
                    <a:lnTo>
                      <a:pt x="69" y="149"/>
                    </a:lnTo>
                    <a:lnTo>
                      <a:pt x="40" y="197"/>
                    </a:lnTo>
                    <a:lnTo>
                      <a:pt x="15" y="255"/>
                    </a:lnTo>
                    <a:lnTo>
                      <a:pt x="5" y="308"/>
                    </a:lnTo>
                    <a:lnTo>
                      <a:pt x="0" y="366"/>
                    </a:lnTo>
                    <a:lnTo>
                      <a:pt x="15" y="366"/>
                    </a:lnTo>
                    <a:lnTo>
                      <a:pt x="20" y="313"/>
                    </a:lnTo>
                    <a:lnTo>
                      <a:pt x="30" y="255"/>
                    </a:lnTo>
                    <a:lnTo>
                      <a:pt x="49" y="207"/>
                    </a:lnTo>
                    <a:lnTo>
                      <a:pt x="79" y="159"/>
                    </a:lnTo>
                    <a:lnTo>
                      <a:pt x="113" y="117"/>
                    </a:lnTo>
                    <a:lnTo>
                      <a:pt x="152" y="80"/>
                    </a:lnTo>
                    <a:lnTo>
                      <a:pt x="201" y="53"/>
                    </a:lnTo>
                    <a:lnTo>
                      <a:pt x="250" y="32"/>
                    </a:lnTo>
                    <a:lnTo>
                      <a:pt x="299" y="16"/>
                    </a:lnTo>
                    <a:lnTo>
                      <a:pt x="353" y="11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18" name="Freeform 817"/>
              <p:cNvSpPr>
                <a:spLocks/>
              </p:cNvSpPr>
              <p:nvPr/>
            </p:nvSpPr>
            <p:spPr bwMode="auto">
              <a:xfrm>
                <a:off x="5201" y="3002"/>
                <a:ext cx="338" cy="355"/>
              </a:xfrm>
              <a:custGeom>
                <a:avLst/>
                <a:gdLst>
                  <a:gd name="T0" fmla="*/ 338 w 338"/>
                  <a:gd name="T1" fmla="*/ 0 h 355"/>
                  <a:gd name="T2" fmla="*/ 284 w 338"/>
                  <a:gd name="T3" fmla="*/ 5 h 355"/>
                  <a:gd name="T4" fmla="*/ 235 w 338"/>
                  <a:gd name="T5" fmla="*/ 21 h 355"/>
                  <a:gd name="T6" fmla="*/ 186 w 338"/>
                  <a:gd name="T7" fmla="*/ 42 h 355"/>
                  <a:gd name="T8" fmla="*/ 137 w 338"/>
                  <a:gd name="T9" fmla="*/ 69 h 355"/>
                  <a:gd name="T10" fmla="*/ 98 w 338"/>
                  <a:gd name="T11" fmla="*/ 106 h 355"/>
                  <a:gd name="T12" fmla="*/ 64 w 338"/>
                  <a:gd name="T13" fmla="*/ 148 h 355"/>
                  <a:gd name="T14" fmla="*/ 34 w 338"/>
                  <a:gd name="T15" fmla="*/ 196 h 355"/>
                  <a:gd name="T16" fmla="*/ 15 w 338"/>
                  <a:gd name="T17" fmla="*/ 244 h 355"/>
                  <a:gd name="T18" fmla="*/ 5 w 338"/>
                  <a:gd name="T19" fmla="*/ 302 h 355"/>
                  <a:gd name="T20" fmla="*/ 0 w 338"/>
                  <a:gd name="T21" fmla="*/ 355 h 355"/>
                  <a:gd name="T22" fmla="*/ 15 w 338"/>
                  <a:gd name="T23" fmla="*/ 355 h 355"/>
                  <a:gd name="T24" fmla="*/ 20 w 338"/>
                  <a:gd name="T25" fmla="*/ 302 h 355"/>
                  <a:gd name="T26" fmla="*/ 29 w 338"/>
                  <a:gd name="T27" fmla="*/ 249 h 355"/>
                  <a:gd name="T28" fmla="*/ 49 w 338"/>
                  <a:gd name="T29" fmla="*/ 201 h 355"/>
                  <a:gd name="T30" fmla="*/ 78 w 338"/>
                  <a:gd name="T31" fmla="*/ 159 h 355"/>
                  <a:gd name="T32" fmla="*/ 108 w 338"/>
                  <a:gd name="T33" fmla="*/ 117 h 355"/>
                  <a:gd name="T34" fmla="*/ 147 w 338"/>
                  <a:gd name="T35" fmla="*/ 79 h 355"/>
                  <a:gd name="T36" fmla="*/ 191 w 338"/>
                  <a:gd name="T37" fmla="*/ 53 h 355"/>
                  <a:gd name="T38" fmla="*/ 240 w 338"/>
                  <a:gd name="T39" fmla="*/ 32 h 355"/>
                  <a:gd name="T40" fmla="*/ 289 w 338"/>
                  <a:gd name="T41" fmla="*/ 21 h 355"/>
                  <a:gd name="T42" fmla="*/ 338 w 338"/>
                  <a:gd name="T43" fmla="*/ 16 h 355"/>
                  <a:gd name="T44" fmla="*/ 338 w 338"/>
                  <a:gd name="T45" fmla="*/ 0 h 35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38" h="355">
                    <a:moveTo>
                      <a:pt x="338" y="0"/>
                    </a:moveTo>
                    <a:lnTo>
                      <a:pt x="284" y="5"/>
                    </a:lnTo>
                    <a:lnTo>
                      <a:pt x="235" y="21"/>
                    </a:lnTo>
                    <a:lnTo>
                      <a:pt x="186" y="42"/>
                    </a:lnTo>
                    <a:lnTo>
                      <a:pt x="137" y="69"/>
                    </a:lnTo>
                    <a:lnTo>
                      <a:pt x="98" y="106"/>
                    </a:lnTo>
                    <a:lnTo>
                      <a:pt x="64" y="148"/>
                    </a:lnTo>
                    <a:lnTo>
                      <a:pt x="34" y="196"/>
                    </a:lnTo>
                    <a:lnTo>
                      <a:pt x="15" y="244"/>
                    </a:lnTo>
                    <a:lnTo>
                      <a:pt x="5" y="302"/>
                    </a:lnTo>
                    <a:lnTo>
                      <a:pt x="0" y="355"/>
                    </a:lnTo>
                    <a:lnTo>
                      <a:pt x="15" y="355"/>
                    </a:lnTo>
                    <a:lnTo>
                      <a:pt x="20" y="302"/>
                    </a:lnTo>
                    <a:lnTo>
                      <a:pt x="29" y="249"/>
                    </a:lnTo>
                    <a:lnTo>
                      <a:pt x="49" y="201"/>
                    </a:lnTo>
                    <a:lnTo>
                      <a:pt x="78" y="159"/>
                    </a:lnTo>
                    <a:lnTo>
                      <a:pt x="108" y="117"/>
                    </a:lnTo>
                    <a:lnTo>
                      <a:pt x="147" y="79"/>
                    </a:lnTo>
                    <a:lnTo>
                      <a:pt x="191" y="53"/>
                    </a:lnTo>
                    <a:lnTo>
                      <a:pt x="240" y="32"/>
                    </a:lnTo>
                    <a:lnTo>
                      <a:pt x="289" y="21"/>
                    </a:lnTo>
                    <a:lnTo>
                      <a:pt x="338" y="16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0000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19" name="Freeform 818"/>
              <p:cNvSpPr>
                <a:spLocks/>
              </p:cNvSpPr>
              <p:nvPr/>
            </p:nvSpPr>
            <p:spPr bwMode="auto">
              <a:xfrm>
                <a:off x="5216" y="3018"/>
                <a:ext cx="323" cy="339"/>
              </a:xfrm>
              <a:custGeom>
                <a:avLst/>
                <a:gdLst>
                  <a:gd name="T0" fmla="*/ 323 w 323"/>
                  <a:gd name="T1" fmla="*/ 0 h 339"/>
                  <a:gd name="T2" fmla="*/ 274 w 323"/>
                  <a:gd name="T3" fmla="*/ 5 h 339"/>
                  <a:gd name="T4" fmla="*/ 225 w 323"/>
                  <a:gd name="T5" fmla="*/ 16 h 339"/>
                  <a:gd name="T6" fmla="*/ 176 w 323"/>
                  <a:gd name="T7" fmla="*/ 37 h 339"/>
                  <a:gd name="T8" fmla="*/ 132 w 323"/>
                  <a:gd name="T9" fmla="*/ 63 h 339"/>
                  <a:gd name="T10" fmla="*/ 93 w 323"/>
                  <a:gd name="T11" fmla="*/ 101 h 339"/>
                  <a:gd name="T12" fmla="*/ 63 w 323"/>
                  <a:gd name="T13" fmla="*/ 143 h 339"/>
                  <a:gd name="T14" fmla="*/ 34 w 323"/>
                  <a:gd name="T15" fmla="*/ 185 h 339"/>
                  <a:gd name="T16" fmla="*/ 14 w 323"/>
                  <a:gd name="T17" fmla="*/ 233 h 339"/>
                  <a:gd name="T18" fmla="*/ 5 w 323"/>
                  <a:gd name="T19" fmla="*/ 286 h 339"/>
                  <a:gd name="T20" fmla="*/ 0 w 323"/>
                  <a:gd name="T21" fmla="*/ 339 h 339"/>
                  <a:gd name="T22" fmla="*/ 14 w 323"/>
                  <a:gd name="T23" fmla="*/ 339 h 339"/>
                  <a:gd name="T24" fmla="*/ 19 w 323"/>
                  <a:gd name="T25" fmla="*/ 281 h 339"/>
                  <a:gd name="T26" fmla="*/ 34 w 323"/>
                  <a:gd name="T27" fmla="*/ 228 h 339"/>
                  <a:gd name="T28" fmla="*/ 54 w 323"/>
                  <a:gd name="T29" fmla="*/ 180 h 339"/>
                  <a:gd name="T30" fmla="*/ 88 w 323"/>
                  <a:gd name="T31" fmla="*/ 132 h 339"/>
                  <a:gd name="T32" fmla="*/ 122 w 323"/>
                  <a:gd name="T33" fmla="*/ 90 h 339"/>
                  <a:gd name="T34" fmla="*/ 171 w 323"/>
                  <a:gd name="T35" fmla="*/ 58 h 339"/>
                  <a:gd name="T36" fmla="*/ 220 w 323"/>
                  <a:gd name="T37" fmla="*/ 37 h 339"/>
                  <a:gd name="T38" fmla="*/ 269 w 323"/>
                  <a:gd name="T39" fmla="*/ 21 h 339"/>
                  <a:gd name="T40" fmla="*/ 323 w 323"/>
                  <a:gd name="T41" fmla="*/ 16 h 339"/>
                  <a:gd name="T42" fmla="*/ 323 w 323"/>
                  <a:gd name="T43" fmla="*/ 0 h 3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3" h="339">
                    <a:moveTo>
                      <a:pt x="323" y="0"/>
                    </a:moveTo>
                    <a:lnTo>
                      <a:pt x="274" y="5"/>
                    </a:lnTo>
                    <a:lnTo>
                      <a:pt x="225" y="16"/>
                    </a:lnTo>
                    <a:lnTo>
                      <a:pt x="176" y="37"/>
                    </a:lnTo>
                    <a:lnTo>
                      <a:pt x="132" y="63"/>
                    </a:lnTo>
                    <a:lnTo>
                      <a:pt x="93" y="101"/>
                    </a:lnTo>
                    <a:lnTo>
                      <a:pt x="63" y="143"/>
                    </a:lnTo>
                    <a:lnTo>
                      <a:pt x="34" y="185"/>
                    </a:lnTo>
                    <a:lnTo>
                      <a:pt x="14" y="233"/>
                    </a:lnTo>
                    <a:lnTo>
                      <a:pt x="5" y="286"/>
                    </a:lnTo>
                    <a:lnTo>
                      <a:pt x="0" y="339"/>
                    </a:lnTo>
                    <a:lnTo>
                      <a:pt x="14" y="339"/>
                    </a:lnTo>
                    <a:lnTo>
                      <a:pt x="19" y="281"/>
                    </a:lnTo>
                    <a:lnTo>
                      <a:pt x="34" y="228"/>
                    </a:lnTo>
                    <a:lnTo>
                      <a:pt x="54" y="180"/>
                    </a:lnTo>
                    <a:lnTo>
                      <a:pt x="88" y="132"/>
                    </a:lnTo>
                    <a:lnTo>
                      <a:pt x="122" y="90"/>
                    </a:lnTo>
                    <a:lnTo>
                      <a:pt x="171" y="58"/>
                    </a:lnTo>
                    <a:lnTo>
                      <a:pt x="220" y="37"/>
                    </a:lnTo>
                    <a:lnTo>
                      <a:pt x="269" y="21"/>
                    </a:lnTo>
                    <a:lnTo>
                      <a:pt x="323" y="16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000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20" name="Freeform 819"/>
              <p:cNvSpPr>
                <a:spLocks/>
              </p:cNvSpPr>
              <p:nvPr/>
            </p:nvSpPr>
            <p:spPr bwMode="auto">
              <a:xfrm>
                <a:off x="5230" y="3034"/>
                <a:ext cx="309" cy="323"/>
              </a:xfrm>
              <a:custGeom>
                <a:avLst/>
                <a:gdLst>
                  <a:gd name="T0" fmla="*/ 309 w 309"/>
                  <a:gd name="T1" fmla="*/ 0 h 323"/>
                  <a:gd name="T2" fmla="*/ 255 w 309"/>
                  <a:gd name="T3" fmla="*/ 5 h 323"/>
                  <a:gd name="T4" fmla="*/ 206 w 309"/>
                  <a:gd name="T5" fmla="*/ 21 h 323"/>
                  <a:gd name="T6" fmla="*/ 157 w 309"/>
                  <a:gd name="T7" fmla="*/ 42 h 323"/>
                  <a:gd name="T8" fmla="*/ 108 w 309"/>
                  <a:gd name="T9" fmla="*/ 74 h 323"/>
                  <a:gd name="T10" fmla="*/ 74 w 309"/>
                  <a:gd name="T11" fmla="*/ 116 h 323"/>
                  <a:gd name="T12" fmla="*/ 40 w 309"/>
                  <a:gd name="T13" fmla="*/ 164 h 323"/>
                  <a:gd name="T14" fmla="*/ 20 w 309"/>
                  <a:gd name="T15" fmla="*/ 212 h 323"/>
                  <a:gd name="T16" fmla="*/ 5 w 309"/>
                  <a:gd name="T17" fmla="*/ 265 h 323"/>
                  <a:gd name="T18" fmla="*/ 0 w 309"/>
                  <a:gd name="T19" fmla="*/ 323 h 323"/>
                  <a:gd name="T20" fmla="*/ 15 w 309"/>
                  <a:gd name="T21" fmla="*/ 323 h 323"/>
                  <a:gd name="T22" fmla="*/ 20 w 309"/>
                  <a:gd name="T23" fmla="*/ 270 h 323"/>
                  <a:gd name="T24" fmla="*/ 35 w 309"/>
                  <a:gd name="T25" fmla="*/ 217 h 323"/>
                  <a:gd name="T26" fmla="*/ 54 w 309"/>
                  <a:gd name="T27" fmla="*/ 169 h 323"/>
                  <a:gd name="T28" fmla="*/ 84 w 309"/>
                  <a:gd name="T29" fmla="*/ 127 h 323"/>
                  <a:gd name="T30" fmla="*/ 118 w 309"/>
                  <a:gd name="T31" fmla="*/ 90 h 323"/>
                  <a:gd name="T32" fmla="*/ 162 w 309"/>
                  <a:gd name="T33" fmla="*/ 58 h 323"/>
                  <a:gd name="T34" fmla="*/ 211 w 309"/>
                  <a:gd name="T35" fmla="*/ 37 h 323"/>
                  <a:gd name="T36" fmla="*/ 260 w 309"/>
                  <a:gd name="T37" fmla="*/ 21 h 323"/>
                  <a:gd name="T38" fmla="*/ 309 w 309"/>
                  <a:gd name="T39" fmla="*/ 16 h 323"/>
                  <a:gd name="T40" fmla="*/ 309 w 309"/>
                  <a:gd name="T41" fmla="*/ 0 h 3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9" h="323">
                    <a:moveTo>
                      <a:pt x="309" y="0"/>
                    </a:moveTo>
                    <a:lnTo>
                      <a:pt x="255" y="5"/>
                    </a:lnTo>
                    <a:lnTo>
                      <a:pt x="206" y="21"/>
                    </a:lnTo>
                    <a:lnTo>
                      <a:pt x="157" y="42"/>
                    </a:lnTo>
                    <a:lnTo>
                      <a:pt x="108" y="74"/>
                    </a:lnTo>
                    <a:lnTo>
                      <a:pt x="74" y="116"/>
                    </a:lnTo>
                    <a:lnTo>
                      <a:pt x="40" y="164"/>
                    </a:lnTo>
                    <a:lnTo>
                      <a:pt x="20" y="212"/>
                    </a:lnTo>
                    <a:lnTo>
                      <a:pt x="5" y="265"/>
                    </a:lnTo>
                    <a:lnTo>
                      <a:pt x="0" y="323"/>
                    </a:lnTo>
                    <a:lnTo>
                      <a:pt x="15" y="323"/>
                    </a:lnTo>
                    <a:lnTo>
                      <a:pt x="20" y="270"/>
                    </a:lnTo>
                    <a:lnTo>
                      <a:pt x="35" y="217"/>
                    </a:lnTo>
                    <a:lnTo>
                      <a:pt x="54" y="169"/>
                    </a:lnTo>
                    <a:lnTo>
                      <a:pt x="84" y="127"/>
                    </a:lnTo>
                    <a:lnTo>
                      <a:pt x="118" y="90"/>
                    </a:lnTo>
                    <a:lnTo>
                      <a:pt x="162" y="58"/>
                    </a:lnTo>
                    <a:lnTo>
                      <a:pt x="211" y="37"/>
                    </a:lnTo>
                    <a:lnTo>
                      <a:pt x="260" y="21"/>
                    </a:lnTo>
                    <a:lnTo>
                      <a:pt x="309" y="16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21" name="Freeform 820"/>
              <p:cNvSpPr>
                <a:spLocks/>
              </p:cNvSpPr>
              <p:nvPr/>
            </p:nvSpPr>
            <p:spPr bwMode="auto">
              <a:xfrm>
                <a:off x="5245" y="3050"/>
                <a:ext cx="294" cy="307"/>
              </a:xfrm>
              <a:custGeom>
                <a:avLst/>
                <a:gdLst>
                  <a:gd name="T0" fmla="*/ 294 w 294"/>
                  <a:gd name="T1" fmla="*/ 0 h 307"/>
                  <a:gd name="T2" fmla="*/ 245 w 294"/>
                  <a:gd name="T3" fmla="*/ 5 h 307"/>
                  <a:gd name="T4" fmla="*/ 196 w 294"/>
                  <a:gd name="T5" fmla="*/ 21 h 307"/>
                  <a:gd name="T6" fmla="*/ 147 w 294"/>
                  <a:gd name="T7" fmla="*/ 42 h 307"/>
                  <a:gd name="T8" fmla="*/ 103 w 294"/>
                  <a:gd name="T9" fmla="*/ 74 h 307"/>
                  <a:gd name="T10" fmla="*/ 69 w 294"/>
                  <a:gd name="T11" fmla="*/ 111 h 307"/>
                  <a:gd name="T12" fmla="*/ 39 w 294"/>
                  <a:gd name="T13" fmla="*/ 153 h 307"/>
                  <a:gd name="T14" fmla="*/ 20 w 294"/>
                  <a:gd name="T15" fmla="*/ 201 h 307"/>
                  <a:gd name="T16" fmla="*/ 5 w 294"/>
                  <a:gd name="T17" fmla="*/ 254 h 307"/>
                  <a:gd name="T18" fmla="*/ 0 w 294"/>
                  <a:gd name="T19" fmla="*/ 307 h 307"/>
                  <a:gd name="T20" fmla="*/ 15 w 294"/>
                  <a:gd name="T21" fmla="*/ 307 h 307"/>
                  <a:gd name="T22" fmla="*/ 20 w 294"/>
                  <a:gd name="T23" fmla="*/ 254 h 307"/>
                  <a:gd name="T24" fmla="*/ 30 w 294"/>
                  <a:gd name="T25" fmla="*/ 206 h 307"/>
                  <a:gd name="T26" fmla="*/ 54 w 294"/>
                  <a:gd name="T27" fmla="*/ 159 h 307"/>
                  <a:gd name="T28" fmla="*/ 79 w 294"/>
                  <a:gd name="T29" fmla="*/ 122 h 307"/>
                  <a:gd name="T30" fmla="*/ 113 w 294"/>
                  <a:gd name="T31" fmla="*/ 84 h 307"/>
                  <a:gd name="T32" fmla="*/ 157 w 294"/>
                  <a:gd name="T33" fmla="*/ 53 h 307"/>
                  <a:gd name="T34" fmla="*/ 201 w 294"/>
                  <a:gd name="T35" fmla="*/ 31 h 307"/>
                  <a:gd name="T36" fmla="*/ 245 w 294"/>
                  <a:gd name="T37" fmla="*/ 21 h 307"/>
                  <a:gd name="T38" fmla="*/ 294 w 294"/>
                  <a:gd name="T39" fmla="*/ 16 h 307"/>
                  <a:gd name="T40" fmla="*/ 294 w 294"/>
                  <a:gd name="T41" fmla="*/ 0 h 3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4" h="307">
                    <a:moveTo>
                      <a:pt x="294" y="0"/>
                    </a:moveTo>
                    <a:lnTo>
                      <a:pt x="245" y="5"/>
                    </a:lnTo>
                    <a:lnTo>
                      <a:pt x="196" y="21"/>
                    </a:lnTo>
                    <a:lnTo>
                      <a:pt x="147" y="42"/>
                    </a:lnTo>
                    <a:lnTo>
                      <a:pt x="103" y="74"/>
                    </a:lnTo>
                    <a:lnTo>
                      <a:pt x="69" y="111"/>
                    </a:lnTo>
                    <a:lnTo>
                      <a:pt x="39" y="153"/>
                    </a:lnTo>
                    <a:lnTo>
                      <a:pt x="20" y="201"/>
                    </a:lnTo>
                    <a:lnTo>
                      <a:pt x="5" y="254"/>
                    </a:lnTo>
                    <a:lnTo>
                      <a:pt x="0" y="307"/>
                    </a:lnTo>
                    <a:lnTo>
                      <a:pt x="15" y="307"/>
                    </a:lnTo>
                    <a:lnTo>
                      <a:pt x="20" y="254"/>
                    </a:lnTo>
                    <a:lnTo>
                      <a:pt x="30" y="206"/>
                    </a:lnTo>
                    <a:lnTo>
                      <a:pt x="54" y="159"/>
                    </a:lnTo>
                    <a:lnTo>
                      <a:pt x="79" y="122"/>
                    </a:lnTo>
                    <a:lnTo>
                      <a:pt x="113" y="84"/>
                    </a:lnTo>
                    <a:lnTo>
                      <a:pt x="157" y="53"/>
                    </a:lnTo>
                    <a:lnTo>
                      <a:pt x="201" y="31"/>
                    </a:lnTo>
                    <a:lnTo>
                      <a:pt x="245" y="21"/>
                    </a:lnTo>
                    <a:lnTo>
                      <a:pt x="294" y="16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22" name="Freeform 821"/>
              <p:cNvSpPr>
                <a:spLocks/>
              </p:cNvSpPr>
              <p:nvPr/>
            </p:nvSpPr>
            <p:spPr bwMode="auto">
              <a:xfrm>
                <a:off x="5260" y="3066"/>
                <a:ext cx="279" cy="291"/>
              </a:xfrm>
              <a:custGeom>
                <a:avLst/>
                <a:gdLst>
                  <a:gd name="T0" fmla="*/ 279 w 279"/>
                  <a:gd name="T1" fmla="*/ 0 h 291"/>
                  <a:gd name="T2" fmla="*/ 230 w 279"/>
                  <a:gd name="T3" fmla="*/ 5 h 291"/>
                  <a:gd name="T4" fmla="*/ 186 w 279"/>
                  <a:gd name="T5" fmla="*/ 15 h 291"/>
                  <a:gd name="T6" fmla="*/ 142 w 279"/>
                  <a:gd name="T7" fmla="*/ 37 h 291"/>
                  <a:gd name="T8" fmla="*/ 98 w 279"/>
                  <a:gd name="T9" fmla="*/ 68 h 291"/>
                  <a:gd name="T10" fmla="*/ 64 w 279"/>
                  <a:gd name="T11" fmla="*/ 106 h 291"/>
                  <a:gd name="T12" fmla="*/ 39 w 279"/>
                  <a:gd name="T13" fmla="*/ 143 h 291"/>
                  <a:gd name="T14" fmla="*/ 15 w 279"/>
                  <a:gd name="T15" fmla="*/ 190 h 291"/>
                  <a:gd name="T16" fmla="*/ 5 w 279"/>
                  <a:gd name="T17" fmla="*/ 238 h 291"/>
                  <a:gd name="T18" fmla="*/ 0 w 279"/>
                  <a:gd name="T19" fmla="*/ 291 h 291"/>
                  <a:gd name="T20" fmla="*/ 15 w 279"/>
                  <a:gd name="T21" fmla="*/ 291 h 291"/>
                  <a:gd name="T22" fmla="*/ 19 w 279"/>
                  <a:gd name="T23" fmla="*/ 243 h 291"/>
                  <a:gd name="T24" fmla="*/ 29 w 279"/>
                  <a:gd name="T25" fmla="*/ 196 h 291"/>
                  <a:gd name="T26" fmla="*/ 49 w 279"/>
                  <a:gd name="T27" fmla="*/ 153 h 291"/>
                  <a:gd name="T28" fmla="*/ 78 w 279"/>
                  <a:gd name="T29" fmla="*/ 116 h 291"/>
                  <a:gd name="T30" fmla="*/ 108 w 279"/>
                  <a:gd name="T31" fmla="*/ 79 h 291"/>
                  <a:gd name="T32" fmla="*/ 147 w 279"/>
                  <a:gd name="T33" fmla="*/ 53 h 291"/>
                  <a:gd name="T34" fmla="*/ 191 w 279"/>
                  <a:gd name="T35" fmla="*/ 31 h 291"/>
                  <a:gd name="T36" fmla="*/ 235 w 279"/>
                  <a:gd name="T37" fmla="*/ 21 h 291"/>
                  <a:gd name="T38" fmla="*/ 279 w 279"/>
                  <a:gd name="T39" fmla="*/ 15 h 291"/>
                  <a:gd name="T40" fmla="*/ 279 w 279"/>
                  <a:gd name="T41" fmla="*/ 0 h 29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79" h="291">
                    <a:moveTo>
                      <a:pt x="279" y="0"/>
                    </a:moveTo>
                    <a:lnTo>
                      <a:pt x="230" y="5"/>
                    </a:lnTo>
                    <a:lnTo>
                      <a:pt x="186" y="15"/>
                    </a:lnTo>
                    <a:lnTo>
                      <a:pt x="142" y="37"/>
                    </a:lnTo>
                    <a:lnTo>
                      <a:pt x="98" y="68"/>
                    </a:lnTo>
                    <a:lnTo>
                      <a:pt x="64" y="106"/>
                    </a:lnTo>
                    <a:lnTo>
                      <a:pt x="39" y="143"/>
                    </a:lnTo>
                    <a:lnTo>
                      <a:pt x="15" y="190"/>
                    </a:lnTo>
                    <a:lnTo>
                      <a:pt x="5" y="238"/>
                    </a:lnTo>
                    <a:lnTo>
                      <a:pt x="0" y="291"/>
                    </a:lnTo>
                    <a:lnTo>
                      <a:pt x="15" y="291"/>
                    </a:lnTo>
                    <a:lnTo>
                      <a:pt x="19" y="243"/>
                    </a:lnTo>
                    <a:lnTo>
                      <a:pt x="29" y="196"/>
                    </a:lnTo>
                    <a:lnTo>
                      <a:pt x="49" y="153"/>
                    </a:lnTo>
                    <a:lnTo>
                      <a:pt x="78" y="116"/>
                    </a:lnTo>
                    <a:lnTo>
                      <a:pt x="108" y="79"/>
                    </a:lnTo>
                    <a:lnTo>
                      <a:pt x="147" y="53"/>
                    </a:lnTo>
                    <a:lnTo>
                      <a:pt x="191" y="31"/>
                    </a:lnTo>
                    <a:lnTo>
                      <a:pt x="235" y="21"/>
                    </a:lnTo>
                    <a:lnTo>
                      <a:pt x="279" y="15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000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23" name="Freeform 822"/>
              <p:cNvSpPr>
                <a:spLocks/>
              </p:cNvSpPr>
              <p:nvPr/>
            </p:nvSpPr>
            <p:spPr bwMode="auto">
              <a:xfrm>
                <a:off x="5275" y="3081"/>
                <a:ext cx="264" cy="276"/>
              </a:xfrm>
              <a:custGeom>
                <a:avLst/>
                <a:gdLst>
                  <a:gd name="T0" fmla="*/ 264 w 264"/>
                  <a:gd name="T1" fmla="*/ 0 h 276"/>
                  <a:gd name="T2" fmla="*/ 220 w 264"/>
                  <a:gd name="T3" fmla="*/ 6 h 276"/>
                  <a:gd name="T4" fmla="*/ 176 w 264"/>
                  <a:gd name="T5" fmla="*/ 16 h 276"/>
                  <a:gd name="T6" fmla="*/ 132 w 264"/>
                  <a:gd name="T7" fmla="*/ 38 h 276"/>
                  <a:gd name="T8" fmla="*/ 93 w 264"/>
                  <a:gd name="T9" fmla="*/ 64 h 276"/>
                  <a:gd name="T10" fmla="*/ 63 w 264"/>
                  <a:gd name="T11" fmla="*/ 101 h 276"/>
                  <a:gd name="T12" fmla="*/ 34 w 264"/>
                  <a:gd name="T13" fmla="*/ 138 h 276"/>
                  <a:gd name="T14" fmla="*/ 14 w 264"/>
                  <a:gd name="T15" fmla="*/ 181 h 276"/>
                  <a:gd name="T16" fmla="*/ 4 w 264"/>
                  <a:gd name="T17" fmla="*/ 228 h 276"/>
                  <a:gd name="T18" fmla="*/ 0 w 264"/>
                  <a:gd name="T19" fmla="*/ 276 h 276"/>
                  <a:gd name="T20" fmla="*/ 14 w 264"/>
                  <a:gd name="T21" fmla="*/ 276 h 276"/>
                  <a:gd name="T22" fmla="*/ 19 w 264"/>
                  <a:gd name="T23" fmla="*/ 223 h 276"/>
                  <a:gd name="T24" fmla="*/ 34 w 264"/>
                  <a:gd name="T25" fmla="*/ 175 h 276"/>
                  <a:gd name="T26" fmla="*/ 58 w 264"/>
                  <a:gd name="T27" fmla="*/ 133 h 276"/>
                  <a:gd name="T28" fmla="*/ 88 w 264"/>
                  <a:gd name="T29" fmla="*/ 91 h 276"/>
                  <a:gd name="T30" fmla="*/ 127 w 264"/>
                  <a:gd name="T31" fmla="*/ 59 h 276"/>
                  <a:gd name="T32" fmla="*/ 171 w 264"/>
                  <a:gd name="T33" fmla="*/ 38 h 276"/>
                  <a:gd name="T34" fmla="*/ 215 w 264"/>
                  <a:gd name="T35" fmla="*/ 22 h 276"/>
                  <a:gd name="T36" fmla="*/ 264 w 264"/>
                  <a:gd name="T37" fmla="*/ 16 h 276"/>
                  <a:gd name="T38" fmla="*/ 264 w 264"/>
                  <a:gd name="T39" fmla="*/ 0 h 27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4" h="276">
                    <a:moveTo>
                      <a:pt x="264" y="0"/>
                    </a:moveTo>
                    <a:lnTo>
                      <a:pt x="220" y="6"/>
                    </a:lnTo>
                    <a:lnTo>
                      <a:pt x="176" y="16"/>
                    </a:lnTo>
                    <a:lnTo>
                      <a:pt x="132" y="38"/>
                    </a:lnTo>
                    <a:lnTo>
                      <a:pt x="93" y="64"/>
                    </a:lnTo>
                    <a:lnTo>
                      <a:pt x="63" y="101"/>
                    </a:lnTo>
                    <a:lnTo>
                      <a:pt x="34" y="138"/>
                    </a:lnTo>
                    <a:lnTo>
                      <a:pt x="14" y="181"/>
                    </a:lnTo>
                    <a:lnTo>
                      <a:pt x="4" y="228"/>
                    </a:lnTo>
                    <a:lnTo>
                      <a:pt x="0" y="276"/>
                    </a:lnTo>
                    <a:lnTo>
                      <a:pt x="14" y="276"/>
                    </a:lnTo>
                    <a:lnTo>
                      <a:pt x="19" y="223"/>
                    </a:lnTo>
                    <a:lnTo>
                      <a:pt x="34" y="175"/>
                    </a:lnTo>
                    <a:lnTo>
                      <a:pt x="58" y="133"/>
                    </a:lnTo>
                    <a:lnTo>
                      <a:pt x="88" y="91"/>
                    </a:lnTo>
                    <a:lnTo>
                      <a:pt x="127" y="59"/>
                    </a:lnTo>
                    <a:lnTo>
                      <a:pt x="171" y="38"/>
                    </a:lnTo>
                    <a:lnTo>
                      <a:pt x="215" y="22"/>
                    </a:lnTo>
                    <a:lnTo>
                      <a:pt x="264" y="16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0000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24" name="Freeform 823"/>
              <p:cNvSpPr>
                <a:spLocks/>
              </p:cNvSpPr>
              <p:nvPr/>
            </p:nvSpPr>
            <p:spPr bwMode="auto">
              <a:xfrm>
                <a:off x="5289" y="3097"/>
                <a:ext cx="250" cy="260"/>
              </a:xfrm>
              <a:custGeom>
                <a:avLst/>
                <a:gdLst>
                  <a:gd name="T0" fmla="*/ 250 w 250"/>
                  <a:gd name="T1" fmla="*/ 0 h 260"/>
                  <a:gd name="T2" fmla="*/ 201 w 250"/>
                  <a:gd name="T3" fmla="*/ 6 h 260"/>
                  <a:gd name="T4" fmla="*/ 157 w 250"/>
                  <a:gd name="T5" fmla="*/ 22 h 260"/>
                  <a:gd name="T6" fmla="*/ 113 w 250"/>
                  <a:gd name="T7" fmla="*/ 43 h 260"/>
                  <a:gd name="T8" fmla="*/ 74 w 250"/>
                  <a:gd name="T9" fmla="*/ 75 h 260"/>
                  <a:gd name="T10" fmla="*/ 44 w 250"/>
                  <a:gd name="T11" fmla="*/ 117 h 260"/>
                  <a:gd name="T12" fmla="*/ 20 w 250"/>
                  <a:gd name="T13" fmla="*/ 159 h 260"/>
                  <a:gd name="T14" fmla="*/ 5 w 250"/>
                  <a:gd name="T15" fmla="*/ 207 h 260"/>
                  <a:gd name="T16" fmla="*/ 0 w 250"/>
                  <a:gd name="T17" fmla="*/ 260 h 260"/>
                  <a:gd name="T18" fmla="*/ 15 w 250"/>
                  <a:gd name="T19" fmla="*/ 260 h 260"/>
                  <a:gd name="T20" fmla="*/ 20 w 250"/>
                  <a:gd name="T21" fmla="*/ 212 h 260"/>
                  <a:gd name="T22" fmla="*/ 35 w 250"/>
                  <a:gd name="T23" fmla="*/ 165 h 260"/>
                  <a:gd name="T24" fmla="*/ 54 w 250"/>
                  <a:gd name="T25" fmla="*/ 122 h 260"/>
                  <a:gd name="T26" fmla="*/ 84 w 250"/>
                  <a:gd name="T27" fmla="*/ 85 h 260"/>
                  <a:gd name="T28" fmla="*/ 118 w 250"/>
                  <a:gd name="T29" fmla="*/ 53 h 260"/>
                  <a:gd name="T30" fmla="*/ 162 w 250"/>
                  <a:gd name="T31" fmla="*/ 32 h 260"/>
                  <a:gd name="T32" fmla="*/ 206 w 250"/>
                  <a:gd name="T33" fmla="*/ 22 h 260"/>
                  <a:gd name="T34" fmla="*/ 250 w 250"/>
                  <a:gd name="T35" fmla="*/ 16 h 260"/>
                  <a:gd name="T36" fmla="*/ 250 w 250"/>
                  <a:gd name="T37" fmla="*/ 0 h 2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0" h="260">
                    <a:moveTo>
                      <a:pt x="250" y="0"/>
                    </a:moveTo>
                    <a:lnTo>
                      <a:pt x="201" y="6"/>
                    </a:lnTo>
                    <a:lnTo>
                      <a:pt x="157" y="22"/>
                    </a:lnTo>
                    <a:lnTo>
                      <a:pt x="113" y="43"/>
                    </a:lnTo>
                    <a:lnTo>
                      <a:pt x="74" y="75"/>
                    </a:lnTo>
                    <a:lnTo>
                      <a:pt x="44" y="117"/>
                    </a:lnTo>
                    <a:lnTo>
                      <a:pt x="20" y="159"/>
                    </a:lnTo>
                    <a:lnTo>
                      <a:pt x="5" y="207"/>
                    </a:lnTo>
                    <a:lnTo>
                      <a:pt x="0" y="260"/>
                    </a:lnTo>
                    <a:lnTo>
                      <a:pt x="15" y="260"/>
                    </a:lnTo>
                    <a:lnTo>
                      <a:pt x="20" y="212"/>
                    </a:lnTo>
                    <a:lnTo>
                      <a:pt x="35" y="165"/>
                    </a:lnTo>
                    <a:lnTo>
                      <a:pt x="54" y="122"/>
                    </a:lnTo>
                    <a:lnTo>
                      <a:pt x="84" y="85"/>
                    </a:lnTo>
                    <a:lnTo>
                      <a:pt x="118" y="53"/>
                    </a:lnTo>
                    <a:lnTo>
                      <a:pt x="162" y="32"/>
                    </a:lnTo>
                    <a:lnTo>
                      <a:pt x="206" y="22"/>
                    </a:lnTo>
                    <a:lnTo>
                      <a:pt x="250" y="1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000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25" name="Freeform 824"/>
              <p:cNvSpPr>
                <a:spLocks/>
              </p:cNvSpPr>
              <p:nvPr/>
            </p:nvSpPr>
            <p:spPr bwMode="auto">
              <a:xfrm>
                <a:off x="5304" y="3113"/>
                <a:ext cx="235" cy="244"/>
              </a:xfrm>
              <a:custGeom>
                <a:avLst/>
                <a:gdLst>
                  <a:gd name="T0" fmla="*/ 235 w 235"/>
                  <a:gd name="T1" fmla="*/ 0 h 244"/>
                  <a:gd name="T2" fmla="*/ 191 w 235"/>
                  <a:gd name="T3" fmla="*/ 6 h 244"/>
                  <a:gd name="T4" fmla="*/ 147 w 235"/>
                  <a:gd name="T5" fmla="*/ 16 h 244"/>
                  <a:gd name="T6" fmla="*/ 103 w 235"/>
                  <a:gd name="T7" fmla="*/ 37 h 244"/>
                  <a:gd name="T8" fmla="*/ 69 w 235"/>
                  <a:gd name="T9" fmla="*/ 69 h 244"/>
                  <a:gd name="T10" fmla="*/ 39 w 235"/>
                  <a:gd name="T11" fmla="*/ 106 h 244"/>
                  <a:gd name="T12" fmla="*/ 20 w 235"/>
                  <a:gd name="T13" fmla="*/ 149 h 244"/>
                  <a:gd name="T14" fmla="*/ 5 w 235"/>
                  <a:gd name="T15" fmla="*/ 196 h 244"/>
                  <a:gd name="T16" fmla="*/ 0 w 235"/>
                  <a:gd name="T17" fmla="*/ 244 h 244"/>
                  <a:gd name="T18" fmla="*/ 15 w 235"/>
                  <a:gd name="T19" fmla="*/ 244 h 244"/>
                  <a:gd name="T20" fmla="*/ 20 w 235"/>
                  <a:gd name="T21" fmla="*/ 202 h 244"/>
                  <a:gd name="T22" fmla="*/ 29 w 235"/>
                  <a:gd name="T23" fmla="*/ 154 h 244"/>
                  <a:gd name="T24" fmla="*/ 54 w 235"/>
                  <a:gd name="T25" fmla="*/ 117 h 244"/>
                  <a:gd name="T26" fmla="*/ 78 w 235"/>
                  <a:gd name="T27" fmla="*/ 80 h 244"/>
                  <a:gd name="T28" fmla="*/ 113 w 235"/>
                  <a:gd name="T29" fmla="*/ 53 h 244"/>
                  <a:gd name="T30" fmla="*/ 152 w 235"/>
                  <a:gd name="T31" fmla="*/ 32 h 244"/>
                  <a:gd name="T32" fmla="*/ 191 w 235"/>
                  <a:gd name="T33" fmla="*/ 16 h 244"/>
                  <a:gd name="T34" fmla="*/ 235 w 235"/>
                  <a:gd name="T35" fmla="*/ 16 h 244"/>
                  <a:gd name="T36" fmla="*/ 235 w 235"/>
                  <a:gd name="T37" fmla="*/ 0 h 24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lnTo>
                      <a:pt x="191" y="6"/>
                    </a:lnTo>
                    <a:lnTo>
                      <a:pt x="147" y="16"/>
                    </a:lnTo>
                    <a:lnTo>
                      <a:pt x="103" y="37"/>
                    </a:lnTo>
                    <a:lnTo>
                      <a:pt x="69" y="69"/>
                    </a:lnTo>
                    <a:lnTo>
                      <a:pt x="39" y="106"/>
                    </a:lnTo>
                    <a:lnTo>
                      <a:pt x="20" y="149"/>
                    </a:lnTo>
                    <a:lnTo>
                      <a:pt x="5" y="196"/>
                    </a:lnTo>
                    <a:lnTo>
                      <a:pt x="0" y="244"/>
                    </a:lnTo>
                    <a:lnTo>
                      <a:pt x="15" y="244"/>
                    </a:lnTo>
                    <a:lnTo>
                      <a:pt x="20" y="202"/>
                    </a:lnTo>
                    <a:lnTo>
                      <a:pt x="29" y="154"/>
                    </a:lnTo>
                    <a:lnTo>
                      <a:pt x="54" y="117"/>
                    </a:lnTo>
                    <a:lnTo>
                      <a:pt x="78" y="80"/>
                    </a:lnTo>
                    <a:lnTo>
                      <a:pt x="113" y="53"/>
                    </a:lnTo>
                    <a:lnTo>
                      <a:pt x="152" y="32"/>
                    </a:lnTo>
                    <a:lnTo>
                      <a:pt x="191" y="16"/>
                    </a:lnTo>
                    <a:lnTo>
                      <a:pt x="235" y="16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000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26" name="Freeform 825"/>
              <p:cNvSpPr>
                <a:spLocks/>
              </p:cNvSpPr>
              <p:nvPr/>
            </p:nvSpPr>
            <p:spPr bwMode="auto">
              <a:xfrm>
                <a:off x="5319" y="3129"/>
                <a:ext cx="220" cy="228"/>
              </a:xfrm>
              <a:custGeom>
                <a:avLst/>
                <a:gdLst>
                  <a:gd name="T0" fmla="*/ 220 w 220"/>
                  <a:gd name="T1" fmla="*/ 0 h 228"/>
                  <a:gd name="T2" fmla="*/ 176 w 220"/>
                  <a:gd name="T3" fmla="*/ 0 h 228"/>
                  <a:gd name="T4" fmla="*/ 137 w 220"/>
                  <a:gd name="T5" fmla="*/ 16 h 228"/>
                  <a:gd name="T6" fmla="*/ 98 w 220"/>
                  <a:gd name="T7" fmla="*/ 37 h 228"/>
                  <a:gd name="T8" fmla="*/ 63 w 220"/>
                  <a:gd name="T9" fmla="*/ 64 h 228"/>
                  <a:gd name="T10" fmla="*/ 39 w 220"/>
                  <a:gd name="T11" fmla="*/ 101 h 228"/>
                  <a:gd name="T12" fmla="*/ 14 w 220"/>
                  <a:gd name="T13" fmla="*/ 138 h 228"/>
                  <a:gd name="T14" fmla="*/ 5 w 220"/>
                  <a:gd name="T15" fmla="*/ 186 h 228"/>
                  <a:gd name="T16" fmla="*/ 0 w 220"/>
                  <a:gd name="T17" fmla="*/ 228 h 228"/>
                  <a:gd name="T18" fmla="*/ 14 w 220"/>
                  <a:gd name="T19" fmla="*/ 228 h 228"/>
                  <a:gd name="T20" fmla="*/ 19 w 220"/>
                  <a:gd name="T21" fmla="*/ 186 h 228"/>
                  <a:gd name="T22" fmla="*/ 29 w 220"/>
                  <a:gd name="T23" fmla="*/ 143 h 228"/>
                  <a:gd name="T24" fmla="*/ 49 w 220"/>
                  <a:gd name="T25" fmla="*/ 106 h 228"/>
                  <a:gd name="T26" fmla="*/ 73 w 220"/>
                  <a:gd name="T27" fmla="*/ 74 h 228"/>
                  <a:gd name="T28" fmla="*/ 107 w 220"/>
                  <a:gd name="T29" fmla="*/ 48 h 228"/>
                  <a:gd name="T30" fmla="*/ 142 w 220"/>
                  <a:gd name="T31" fmla="*/ 32 h 228"/>
                  <a:gd name="T32" fmla="*/ 181 w 220"/>
                  <a:gd name="T33" fmla="*/ 16 h 228"/>
                  <a:gd name="T34" fmla="*/ 220 w 220"/>
                  <a:gd name="T35" fmla="*/ 11 h 228"/>
                  <a:gd name="T36" fmla="*/ 220 w 220"/>
                  <a:gd name="T37" fmla="*/ 0 h 2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0" h="228">
                    <a:moveTo>
                      <a:pt x="220" y="0"/>
                    </a:moveTo>
                    <a:lnTo>
                      <a:pt x="176" y="0"/>
                    </a:lnTo>
                    <a:lnTo>
                      <a:pt x="137" y="16"/>
                    </a:lnTo>
                    <a:lnTo>
                      <a:pt x="98" y="37"/>
                    </a:lnTo>
                    <a:lnTo>
                      <a:pt x="63" y="64"/>
                    </a:lnTo>
                    <a:lnTo>
                      <a:pt x="39" y="101"/>
                    </a:lnTo>
                    <a:lnTo>
                      <a:pt x="14" y="138"/>
                    </a:lnTo>
                    <a:lnTo>
                      <a:pt x="5" y="186"/>
                    </a:lnTo>
                    <a:lnTo>
                      <a:pt x="0" y="228"/>
                    </a:lnTo>
                    <a:lnTo>
                      <a:pt x="14" y="228"/>
                    </a:lnTo>
                    <a:lnTo>
                      <a:pt x="19" y="186"/>
                    </a:lnTo>
                    <a:lnTo>
                      <a:pt x="29" y="143"/>
                    </a:lnTo>
                    <a:lnTo>
                      <a:pt x="49" y="106"/>
                    </a:lnTo>
                    <a:lnTo>
                      <a:pt x="73" y="74"/>
                    </a:lnTo>
                    <a:lnTo>
                      <a:pt x="107" y="48"/>
                    </a:lnTo>
                    <a:lnTo>
                      <a:pt x="142" y="32"/>
                    </a:lnTo>
                    <a:lnTo>
                      <a:pt x="181" y="16"/>
                    </a:lnTo>
                    <a:lnTo>
                      <a:pt x="220" y="11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000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27" name="Freeform 826"/>
              <p:cNvSpPr>
                <a:spLocks/>
              </p:cNvSpPr>
              <p:nvPr/>
            </p:nvSpPr>
            <p:spPr bwMode="auto">
              <a:xfrm>
                <a:off x="5333" y="3140"/>
                <a:ext cx="206" cy="217"/>
              </a:xfrm>
              <a:custGeom>
                <a:avLst/>
                <a:gdLst>
                  <a:gd name="T0" fmla="*/ 206 w 206"/>
                  <a:gd name="T1" fmla="*/ 0 h 217"/>
                  <a:gd name="T2" fmla="*/ 167 w 206"/>
                  <a:gd name="T3" fmla="*/ 5 h 217"/>
                  <a:gd name="T4" fmla="*/ 128 w 206"/>
                  <a:gd name="T5" fmla="*/ 21 h 217"/>
                  <a:gd name="T6" fmla="*/ 93 w 206"/>
                  <a:gd name="T7" fmla="*/ 37 h 217"/>
                  <a:gd name="T8" fmla="*/ 59 w 206"/>
                  <a:gd name="T9" fmla="*/ 63 h 217"/>
                  <a:gd name="T10" fmla="*/ 35 w 206"/>
                  <a:gd name="T11" fmla="*/ 95 h 217"/>
                  <a:gd name="T12" fmla="*/ 15 w 206"/>
                  <a:gd name="T13" fmla="*/ 132 h 217"/>
                  <a:gd name="T14" fmla="*/ 5 w 206"/>
                  <a:gd name="T15" fmla="*/ 175 h 217"/>
                  <a:gd name="T16" fmla="*/ 0 w 206"/>
                  <a:gd name="T17" fmla="*/ 217 h 217"/>
                  <a:gd name="T18" fmla="*/ 15 w 206"/>
                  <a:gd name="T19" fmla="*/ 217 h 217"/>
                  <a:gd name="T20" fmla="*/ 20 w 206"/>
                  <a:gd name="T21" fmla="*/ 175 h 217"/>
                  <a:gd name="T22" fmla="*/ 35 w 206"/>
                  <a:gd name="T23" fmla="*/ 132 h 217"/>
                  <a:gd name="T24" fmla="*/ 59 w 206"/>
                  <a:gd name="T25" fmla="*/ 95 h 217"/>
                  <a:gd name="T26" fmla="*/ 89 w 206"/>
                  <a:gd name="T27" fmla="*/ 63 h 217"/>
                  <a:gd name="T28" fmla="*/ 123 w 206"/>
                  <a:gd name="T29" fmla="*/ 37 h 217"/>
                  <a:gd name="T30" fmla="*/ 162 w 206"/>
                  <a:gd name="T31" fmla="*/ 21 h 217"/>
                  <a:gd name="T32" fmla="*/ 206 w 206"/>
                  <a:gd name="T33" fmla="*/ 16 h 217"/>
                  <a:gd name="T34" fmla="*/ 206 w 206"/>
                  <a:gd name="T35" fmla="*/ 0 h 2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6" h="217">
                    <a:moveTo>
                      <a:pt x="206" y="0"/>
                    </a:moveTo>
                    <a:lnTo>
                      <a:pt x="167" y="5"/>
                    </a:lnTo>
                    <a:lnTo>
                      <a:pt x="128" y="21"/>
                    </a:lnTo>
                    <a:lnTo>
                      <a:pt x="93" y="37"/>
                    </a:lnTo>
                    <a:lnTo>
                      <a:pt x="59" y="63"/>
                    </a:lnTo>
                    <a:lnTo>
                      <a:pt x="35" y="95"/>
                    </a:lnTo>
                    <a:lnTo>
                      <a:pt x="15" y="132"/>
                    </a:lnTo>
                    <a:lnTo>
                      <a:pt x="5" y="175"/>
                    </a:lnTo>
                    <a:lnTo>
                      <a:pt x="0" y="217"/>
                    </a:lnTo>
                    <a:lnTo>
                      <a:pt x="15" y="217"/>
                    </a:lnTo>
                    <a:lnTo>
                      <a:pt x="20" y="175"/>
                    </a:lnTo>
                    <a:lnTo>
                      <a:pt x="35" y="132"/>
                    </a:lnTo>
                    <a:lnTo>
                      <a:pt x="59" y="95"/>
                    </a:lnTo>
                    <a:lnTo>
                      <a:pt x="89" y="63"/>
                    </a:lnTo>
                    <a:lnTo>
                      <a:pt x="123" y="37"/>
                    </a:lnTo>
                    <a:lnTo>
                      <a:pt x="162" y="21"/>
                    </a:lnTo>
                    <a:lnTo>
                      <a:pt x="206" y="1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28" name="Freeform 827"/>
              <p:cNvSpPr>
                <a:spLocks/>
              </p:cNvSpPr>
              <p:nvPr/>
            </p:nvSpPr>
            <p:spPr bwMode="auto">
              <a:xfrm>
                <a:off x="5348" y="3156"/>
                <a:ext cx="191" cy="201"/>
              </a:xfrm>
              <a:custGeom>
                <a:avLst/>
                <a:gdLst>
                  <a:gd name="T0" fmla="*/ 191 w 191"/>
                  <a:gd name="T1" fmla="*/ 0 h 201"/>
                  <a:gd name="T2" fmla="*/ 147 w 191"/>
                  <a:gd name="T3" fmla="*/ 5 h 201"/>
                  <a:gd name="T4" fmla="*/ 108 w 191"/>
                  <a:gd name="T5" fmla="*/ 21 h 201"/>
                  <a:gd name="T6" fmla="*/ 74 w 191"/>
                  <a:gd name="T7" fmla="*/ 47 h 201"/>
                  <a:gd name="T8" fmla="*/ 44 w 191"/>
                  <a:gd name="T9" fmla="*/ 79 h 201"/>
                  <a:gd name="T10" fmla="*/ 20 w 191"/>
                  <a:gd name="T11" fmla="*/ 116 h 201"/>
                  <a:gd name="T12" fmla="*/ 5 w 191"/>
                  <a:gd name="T13" fmla="*/ 159 h 201"/>
                  <a:gd name="T14" fmla="*/ 0 w 191"/>
                  <a:gd name="T15" fmla="*/ 201 h 201"/>
                  <a:gd name="T16" fmla="*/ 15 w 191"/>
                  <a:gd name="T17" fmla="*/ 201 h 201"/>
                  <a:gd name="T18" fmla="*/ 20 w 191"/>
                  <a:gd name="T19" fmla="*/ 159 h 201"/>
                  <a:gd name="T20" fmla="*/ 34 w 191"/>
                  <a:gd name="T21" fmla="*/ 122 h 201"/>
                  <a:gd name="T22" fmla="*/ 54 w 191"/>
                  <a:gd name="T23" fmla="*/ 85 h 201"/>
                  <a:gd name="T24" fmla="*/ 83 w 191"/>
                  <a:gd name="T25" fmla="*/ 58 h 201"/>
                  <a:gd name="T26" fmla="*/ 113 w 191"/>
                  <a:gd name="T27" fmla="*/ 37 h 201"/>
                  <a:gd name="T28" fmla="*/ 152 w 191"/>
                  <a:gd name="T29" fmla="*/ 21 h 201"/>
                  <a:gd name="T30" fmla="*/ 191 w 191"/>
                  <a:gd name="T31" fmla="*/ 16 h 201"/>
                  <a:gd name="T32" fmla="*/ 191 w 191"/>
                  <a:gd name="T33" fmla="*/ 0 h 20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1" h="201">
                    <a:moveTo>
                      <a:pt x="191" y="0"/>
                    </a:moveTo>
                    <a:lnTo>
                      <a:pt x="147" y="5"/>
                    </a:lnTo>
                    <a:lnTo>
                      <a:pt x="108" y="21"/>
                    </a:lnTo>
                    <a:lnTo>
                      <a:pt x="74" y="47"/>
                    </a:lnTo>
                    <a:lnTo>
                      <a:pt x="44" y="79"/>
                    </a:lnTo>
                    <a:lnTo>
                      <a:pt x="20" y="116"/>
                    </a:lnTo>
                    <a:lnTo>
                      <a:pt x="5" y="159"/>
                    </a:lnTo>
                    <a:lnTo>
                      <a:pt x="0" y="201"/>
                    </a:lnTo>
                    <a:lnTo>
                      <a:pt x="15" y="201"/>
                    </a:lnTo>
                    <a:lnTo>
                      <a:pt x="20" y="159"/>
                    </a:lnTo>
                    <a:lnTo>
                      <a:pt x="34" y="122"/>
                    </a:lnTo>
                    <a:lnTo>
                      <a:pt x="54" y="85"/>
                    </a:lnTo>
                    <a:lnTo>
                      <a:pt x="83" y="58"/>
                    </a:lnTo>
                    <a:lnTo>
                      <a:pt x="113" y="37"/>
                    </a:lnTo>
                    <a:lnTo>
                      <a:pt x="152" y="21"/>
                    </a:lnTo>
                    <a:lnTo>
                      <a:pt x="191" y="1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29" name="Freeform 828"/>
              <p:cNvSpPr>
                <a:spLocks/>
              </p:cNvSpPr>
              <p:nvPr/>
            </p:nvSpPr>
            <p:spPr bwMode="auto">
              <a:xfrm>
                <a:off x="5363" y="3172"/>
                <a:ext cx="176" cy="185"/>
              </a:xfrm>
              <a:custGeom>
                <a:avLst/>
                <a:gdLst>
                  <a:gd name="T0" fmla="*/ 176 w 176"/>
                  <a:gd name="T1" fmla="*/ 0 h 185"/>
                  <a:gd name="T2" fmla="*/ 137 w 176"/>
                  <a:gd name="T3" fmla="*/ 5 h 185"/>
                  <a:gd name="T4" fmla="*/ 98 w 176"/>
                  <a:gd name="T5" fmla="*/ 21 h 185"/>
                  <a:gd name="T6" fmla="*/ 68 w 176"/>
                  <a:gd name="T7" fmla="*/ 42 h 185"/>
                  <a:gd name="T8" fmla="*/ 39 w 176"/>
                  <a:gd name="T9" fmla="*/ 69 h 185"/>
                  <a:gd name="T10" fmla="*/ 19 w 176"/>
                  <a:gd name="T11" fmla="*/ 106 h 185"/>
                  <a:gd name="T12" fmla="*/ 5 w 176"/>
                  <a:gd name="T13" fmla="*/ 143 h 185"/>
                  <a:gd name="T14" fmla="*/ 0 w 176"/>
                  <a:gd name="T15" fmla="*/ 185 h 185"/>
                  <a:gd name="T16" fmla="*/ 14 w 176"/>
                  <a:gd name="T17" fmla="*/ 185 h 185"/>
                  <a:gd name="T18" fmla="*/ 19 w 176"/>
                  <a:gd name="T19" fmla="*/ 148 h 185"/>
                  <a:gd name="T20" fmla="*/ 29 w 176"/>
                  <a:gd name="T21" fmla="*/ 111 h 185"/>
                  <a:gd name="T22" fmla="*/ 49 w 176"/>
                  <a:gd name="T23" fmla="*/ 79 h 185"/>
                  <a:gd name="T24" fmla="*/ 73 w 176"/>
                  <a:gd name="T25" fmla="*/ 53 h 185"/>
                  <a:gd name="T26" fmla="*/ 108 w 176"/>
                  <a:gd name="T27" fmla="*/ 31 h 185"/>
                  <a:gd name="T28" fmla="*/ 142 w 176"/>
                  <a:gd name="T29" fmla="*/ 21 h 185"/>
                  <a:gd name="T30" fmla="*/ 176 w 176"/>
                  <a:gd name="T31" fmla="*/ 16 h 185"/>
                  <a:gd name="T32" fmla="*/ 176 w 176"/>
                  <a:gd name="T33" fmla="*/ 0 h 18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6" h="185">
                    <a:moveTo>
                      <a:pt x="176" y="0"/>
                    </a:moveTo>
                    <a:lnTo>
                      <a:pt x="137" y="5"/>
                    </a:lnTo>
                    <a:lnTo>
                      <a:pt x="98" y="21"/>
                    </a:lnTo>
                    <a:lnTo>
                      <a:pt x="68" y="42"/>
                    </a:lnTo>
                    <a:lnTo>
                      <a:pt x="39" y="69"/>
                    </a:lnTo>
                    <a:lnTo>
                      <a:pt x="19" y="106"/>
                    </a:lnTo>
                    <a:lnTo>
                      <a:pt x="5" y="143"/>
                    </a:lnTo>
                    <a:lnTo>
                      <a:pt x="0" y="185"/>
                    </a:lnTo>
                    <a:lnTo>
                      <a:pt x="14" y="185"/>
                    </a:lnTo>
                    <a:lnTo>
                      <a:pt x="19" y="148"/>
                    </a:lnTo>
                    <a:lnTo>
                      <a:pt x="29" y="111"/>
                    </a:lnTo>
                    <a:lnTo>
                      <a:pt x="49" y="79"/>
                    </a:lnTo>
                    <a:lnTo>
                      <a:pt x="73" y="53"/>
                    </a:lnTo>
                    <a:lnTo>
                      <a:pt x="108" y="31"/>
                    </a:lnTo>
                    <a:lnTo>
                      <a:pt x="142" y="21"/>
                    </a:lnTo>
                    <a:lnTo>
                      <a:pt x="176" y="16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30" name="Freeform 829"/>
              <p:cNvSpPr>
                <a:spLocks/>
              </p:cNvSpPr>
              <p:nvPr/>
            </p:nvSpPr>
            <p:spPr bwMode="auto">
              <a:xfrm>
                <a:off x="5377" y="3188"/>
                <a:ext cx="162" cy="169"/>
              </a:xfrm>
              <a:custGeom>
                <a:avLst/>
                <a:gdLst>
                  <a:gd name="T0" fmla="*/ 162 w 162"/>
                  <a:gd name="T1" fmla="*/ 0 h 169"/>
                  <a:gd name="T2" fmla="*/ 128 w 162"/>
                  <a:gd name="T3" fmla="*/ 5 h 169"/>
                  <a:gd name="T4" fmla="*/ 94 w 162"/>
                  <a:gd name="T5" fmla="*/ 15 h 169"/>
                  <a:gd name="T6" fmla="*/ 59 w 162"/>
                  <a:gd name="T7" fmla="*/ 37 h 169"/>
                  <a:gd name="T8" fmla="*/ 35 w 162"/>
                  <a:gd name="T9" fmla="*/ 63 h 169"/>
                  <a:gd name="T10" fmla="*/ 15 w 162"/>
                  <a:gd name="T11" fmla="*/ 95 h 169"/>
                  <a:gd name="T12" fmla="*/ 5 w 162"/>
                  <a:gd name="T13" fmla="*/ 132 h 169"/>
                  <a:gd name="T14" fmla="*/ 0 w 162"/>
                  <a:gd name="T15" fmla="*/ 169 h 169"/>
                  <a:gd name="T16" fmla="*/ 15 w 162"/>
                  <a:gd name="T17" fmla="*/ 169 h 169"/>
                  <a:gd name="T18" fmla="*/ 20 w 162"/>
                  <a:gd name="T19" fmla="*/ 137 h 169"/>
                  <a:gd name="T20" fmla="*/ 30 w 162"/>
                  <a:gd name="T21" fmla="*/ 100 h 169"/>
                  <a:gd name="T22" fmla="*/ 49 w 162"/>
                  <a:gd name="T23" fmla="*/ 74 h 169"/>
                  <a:gd name="T24" fmla="*/ 69 w 162"/>
                  <a:gd name="T25" fmla="*/ 47 h 169"/>
                  <a:gd name="T26" fmla="*/ 98 w 162"/>
                  <a:gd name="T27" fmla="*/ 31 h 169"/>
                  <a:gd name="T28" fmla="*/ 128 w 162"/>
                  <a:gd name="T29" fmla="*/ 21 h 169"/>
                  <a:gd name="T30" fmla="*/ 162 w 162"/>
                  <a:gd name="T31" fmla="*/ 15 h 169"/>
                  <a:gd name="T32" fmla="*/ 162 w 162"/>
                  <a:gd name="T33" fmla="*/ 0 h 16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169">
                    <a:moveTo>
                      <a:pt x="162" y="0"/>
                    </a:moveTo>
                    <a:lnTo>
                      <a:pt x="128" y="5"/>
                    </a:lnTo>
                    <a:lnTo>
                      <a:pt x="94" y="15"/>
                    </a:lnTo>
                    <a:lnTo>
                      <a:pt x="59" y="37"/>
                    </a:lnTo>
                    <a:lnTo>
                      <a:pt x="35" y="63"/>
                    </a:lnTo>
                    <a:lnTo>
                      <a:pt x="15" y="95"/>
                    </a:lnTo>
                    <a:lnTo>
                      <a:pt x="5" y="132"/>
                    </a:lnTo>
                    <a:lnTo>
                      <a:pt x="0" y="169"/>
                    </a:lnTo>
                    <a:lnTo>
                      <a:pt x="15" y="169"/>
                    </a:lnTo>
                    <a:lnTo>
                      <a:pt x="20" y="137"/>
                    </a:lnTo>
                    <a:lnTo>
                      <a:pt x="30" y="100"/>
                    </a:lnTo>
                    <a:lnTo>
                      <a:pt x="49" y="74"/>
                    </a:lnTo>
                    <a:lnTo>
                      <a:pt x="69" y="47"/>
                    </a:lnTo>
                    <a:lnTo>
                      <a:pt x="98" y="31"/>
                    </a:lnTo>
                    <a:lnTo>
                      <a:pt x="128" y="21"/>
                    </a:lnTo>
                    <a:lnTo>
                      <a:pt x="162" y="15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31" name="Freeform 830"/>
              <p:cNvSpPr>
                <a:spLocks/>
              </p:cNvSpPr>
              <p:nvPr/>
            </p:nvSpPr>
            <p:spPr bwMode="auto">
              <a:xfrm>
                <a:off x="5392" y="3203"/>
                <a:ext cx="147" cy="154"/>
              </a:xfrm>
              <a:custGeom>
                <a:avLst/>
                <a:gdLst>
                  <a:gd name="T0" fmla="*/ 147 w 147"/>
                  <a:gd name="T1" fmla="*/ 0 h 154"/>
                  <a:gd name="T2" fmla="*/ 113 w 147"/>
                  <a:gd name="T3" fmla="*/ 6 h 154"/>
                  <a:gd name="T4" fmla="*/ 83 w 147"/>
                  <a:gd name="T5" fmla="*/ 16 h 154"/>
                  <a:gd name="T6" fmla="*/ 54 w 147"/>
                  <a:gd name="T7" fmla="*/ 32 h 154"/>
                  <a:gd name="T8" fmla="*/ 34 w 147"/>
                  <a:gd name="T9" fmla="*/ 59 h 154"/>
                  <a:gd name="T10" fmla="*/ 15 w 147"/>
                  <a:gd name="T11" fmla="*/ 85 h 154"/>
                  <a:gd name="T12" fmla="*/ 5 w 147"/>
                  <a:gd name="T13" fmla="*/ 122 h 154"/>
                  <a:gd name="T14" fmla="*/ 0 w 147"/>
                  <a:gd name="T15" fmla="*/ 154 h 154"/>
                  <a:gd name="T16" fmla="*/ 15 w 147"/>
                  <a:gd name="T17" fmla="*/ 154 h 154"/>
                  <a:gd name="T18" fmla="*/ 20 w 147"/>
                  <a:gd name="T19" fmla="*/ 117 h 154"/>
                  <a:gd name="T20" fmla="*/ 34 w 147"/>
                  <a:gd name="T21" fmla="*/ 85 h 154"/>
                  <a:gd name="T22" fmla="*/ 54 w 147"/>
                  <a:gd name="T23" fmla="*/ 59 h 154"/>
                  <a:gd name="T24" fmla="*/ 83 w 147"/>
                  <a:gd name="T25" fmla="*/ 32 h 154"/>
                  <a:gd name="T26" fmla="*/ 113 w 147"/>
                  <a:gd name="T27" fmla="*/ 22 h 154"/>
                  <a:gd name="T28" fmla="*/ 147 w 147"/>
                  <a:gd name="T29" fmla="*/ 16 h 154"/>
                  <a:gd name="T30" fmla="*/ 147 w 147"/>
                  <a:gd name="T31" fmla="*/ 0 h 1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154">
                    <a:moveTo>
                      <a:pt x="147" y="0"/>
                    </a:moveTo>
                    <a:lnTo>
                      <a:pt x="113" y="6"/>
                    </a:lnTo>
                    <a:lnTo>
                      <a:pt x="83" y="16"/>
                    </a:lnTo>
                    <a:lnTo>
                      <a:pt x="54" y="32"/>
                    </a:lnTo>
                    <a:lnTo>
                      <a:pt x="34" y="59"/>
                    </a:lnTo>
                    <a:lnTo>
                      <a:pt x="15" y="85"/>
                    </a:lnTo>
                    <a:lnTo>
                      <a:pt x="5" y="122"/>
                    </a:lnTo>
                    <a:lnTo>
                      <a:pt x="0" y="154"/>
                    </a:lnTo>
                    <a:lnTo>
                      <a:pt x="15" y="154"/>
                    </a:lnTo>
                    <a:lnTo>
                      <a:pt x="20" y="117"/>
                    </a:lnTo>
                    <a:lnTo>
                      <a:pt x="34" y="85"/>
                    </a:lnTo>
                    <a:lnTo>
                      <a:pt x="54" y="59"/>
                    </a:lnTo>
                    <a:lnTo>
                      <a:pt x="83" y="32"/>
                    </a:lnTo>
                    <a:lnTo>
                      <a:pt x="113" y="22"/>
                    </a:lnTo>
                    <a:lnTo>
                      <a:pt x="147" y="1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00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32" name="Freeform 831"/>
              <p:cNvSpPr>
                <a:spLocks/>
              </p:cNvSpPr>
              <p:nvPr/>
            </p:nvSpPr>
            <p:spPr bwMode="auto">
              <a:xfrm>
                <a:off x="5407" y="3219"/>
                <a:ext cx="132" cy="138"/>
              </a:xfrm>
              <a:custGeom>
                <a:avLst/>
                <a:gdLst>
                  <a:gd name="T0" fmla="*/ 132 w 132"/>
                  <a:gd name="T1" fmla="*/ 0 h 138"/>
                  <a:gd name="T2" fmla="*/ 98 w 132"/>
                  <a:gd name="T3" fmla="*/ 6 h 138"/>
                  <a:gd name="T4" fmla="*/ 68 w 132"/>
                  <a:gd name="T5" fmla="*/ 16 h 138"/>
                  <a:gd name="T6" fmla="*/ 39 w 132"/>
                  <a:gd name="T7" fmla="*/ 43 h 138"/>
                  <a:gd name="T8" fmla="*/ 19 w 132"/>
                  <a:gd name="T9" fmla="*/ 69 h 138"/>
                  <a:gd name="T10" fmla="*/ 5 w 132"/>
                  <a:gd name="T11" fmla="*/ 101 h 138"/>
                  <a:gd name="T12" fmla="*/ 0 w 132"/>
                  <a:gd name="T13" fmla="*/ 138 h 138"/>
                  <a:gd name="T14" fmla="*/ 15 w 132"/>
                  <a:gd name="T15" fmla="*/ 138 h 138"/>
                  <a:gd name="T16" fmla="*/ 19 w 132"/>
                  <a:gd name="T17" fmla="*/ 106 h 138"/>
                  <a:gd name="T18" fmla="*/ 29 w 132"/>
                  <a:gd name="T19" fmla="*/ 75 h 138"/>
                  <a:gd name="T20" fmla="*/ 49 w 132"/>
                  <a:gd name="T21" fmla="*/ 53 h 138"/>
                  <a:gd name="T22" fmla="*/ 73 w 132"/>
                  <a:gd name="T23" fmla="*/ 32 h 138"/>
                  <a:gd name="T24" fmla="*/ 103 w 132"/>
                  <a:gd name="T25" fmla="*/ 22 h 138"/>
                  <a:gd name="T26" fmla="*/ 132 w 132"/>
                  <a:gd name="T27" fmla="*/ 16 h 138"/>
                  <a:gd name="T28" fmla="*/ 132 w 132"/>
                  <a:gd name="T29" fmla="*/ 0 h 13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2" h="138">
                    <a:moveTo>
                      <a:pt x="132" y="0"/>
                    </a:moveTo>
                    <a:lnTo>
                      <a:pt x="98" y="6"/>
                    </a:lnTo>
                    <a:lnTo>
                      <a:pt x="68" y="16"/>
                    </a:lnTo>
                    <a:lnTo>
                      <a:pt x="39" y="43"/>
                    </a:lnTo>
                    <a:lnTo>
                      <a:pt x="19" y="69"/>
                    </a:lnTo>
                    <a:lnTo>
                      <a:pt x="5" y="101"/>
                    </a:lnTo>
                    <a:lnTo>
                      <a:pt x="0" y="138"/>
                    </a:lnTo>
                    <a:lnTo>
                      <a:pt x="15" y="138"/>
                    </a:lnTo>
                    <a:lnTo>
                      <a:pt x="19" y="106"/>
                    </a:lnTo>
                    <a:lnTo>
                      <a:pt x="29" y="75"/>
                    </a:lnTo>
                    <a:lnTo>
                      <a:pt x="49" y="53"/>
                    </a:lnTo>
                    <a:lnTo>
                      <a:pt x="73" y="32"/>
                    </a:lnTo>
                    <a:lnTo>
                      <a:pt x="103" y="22"/>
                    </a:lnTo>
                    <a:lnTo>
                      <a:pt x="132" y="16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000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33" name="Freeform 832"/>
              <p:cNvSpPr>
                <a:spLocks/>
              </p:cNvSpPr>
              <p:nvPr/>
            </p:nvSpPr>
            <p:spPr bwMode="auto">
              <a:xfrm>
                <a:off x="5422" y="3235"/>
                <a:ext cx="117" cy="122"/>
              </a:xfrm>
              <a:custGeom>
                <a:avLst/>
                <a:gdLst>
                  <a:gd name="T0" fmla="*/ 117 w 117"/>
                  <a:gd name="T1" fmla="*/ 0 h 122"/>
                  <a:gd name="T2" fmla="*/ 88 w 117"/>
                  <a:gd name="T3" fmla="*/ 6 h 122"/>
                  <a:gd name="T4" fmla="*/ 58 w 117"/>
                  <a:gd name="T5" fmla="*/ 16 h 122"/>
                  <a:gd name="T6" fmla="*/ 34 w 117"/>
                  <a:gd name="T7" fmla="*/ 37 h 122"/>
                  <a:gd name="T8" fmla="*/ 14 w 117"/>
                  <a:gd name="T9" fmla="*/ 59 h 122"/>
                  <a:gd name="T10" fmla="*/ 4 w 117"/>
                  <a:gd name="T11" fmla="*/ 90 h 122"/>
                  <a:gd name="T12" fmla="*/ 0 w 117"/>
                  <a:gd name="T13" fmla="*/ 122 h 122"/>
                  <a:gd name="T14" fmla="*/ 14 w 117"/>
                  <a:gd name="T15" fmla="*/ 122 h 122"/>
                  <a:gd name="T16" fmla="*/ 19 w 117"/>
                  <a:gd name="T17" fmla="*/ 96 h 122"/>
                  <a:gd name="T18" fmla="*/ 29 w 117"/>
                  <a:gd name="T19" fmla="*/ 69 h 122"/>
                  <a:gd name="T20" fmla="*/ 44 w 117"/>
                  <a:gd name="T21" fmla="*/ 48 h 122"/>
                  <a:gd name="T22" fmla="*/ 68 w 117"/>
                  <a:gd name="T23" fmla="*/ 27 h 122"/>
                  <a:gd name="T24" fmla="*/ 93 w 117"/>
                  <a:gd name="T25" fmla="*/ 16 h 122"/>
                  <a:gd name="T26" fmla="*/ 117 w 117"/>
                  <a:gd name="T27" fmla="*/ 16 h 122"/>
                  <a:gd name="T28" fmla="*/ 117 w 117"/>
                  <a:gd name="T29" fmla="*/ 0 h 1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7" h="122">
                    <a:moveTo>
                      <a:pt x="117" y="0"/>
                    </a:moveTo>
                    <a:lnTo>
                      <a:pt x="88" y="6"/>
                    </a:lnTo>
                    <a:lnTo>
                      <a:pt x="58" y="16"/>
                    </a:lnTo>
                    <a:lnTo>
                      <a:pt x="34" y="37"/>
                    </a:lnTo>
                    <a:lnTo>
                      <a:pt x="14" y="59"/>
                    </a:lnTo>
                    <a:lnTo>
                      <a:pt x="4" y="90"/>
                    </a:lnTo>
                    <a:lnTo>
                      <a:pt x="0" y="122"/>
                    </a:lnTo>
                    <a:lnTo>
                      <a:pt x="14" y="122"/>
                    </a:lnTo>
                    <a:lnTo>
                      <a:pt x="19" y="96"/>
                    </a:lnTo>
                    <a:lnTo>
                      <a:pt x="29" y="69"/>
                    </a:lnTo>
                    <a:lnTo>
                      <a:pt x="44" y="48"/>
                    </a:lnTo>
                    <a:lnTo>
                      <a:pt x="68" y="27"/>
                    </a:lnTo>
                    <a:lnTo>
                      <a:pt x="93" y="16"/>
                    </a:lnTo>
                    <a:lnTo>
                      <a:pt x="117" y="16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34" name="Freeform 833"/>
              <p:cNvSpPr>
                <a:spLocks/>
              </p:cNvSpPr>
              <p:nvPr/>
            </p:nvSpPr>
            <p:spPr bwMode="auto">
              <a:xfrm>
                <a:off x="5436" y="3251"/>
                <a:ext cx="103" cy="106"/>
              </a:xfrm>
              <a:custGeom>
                <a:avLst/>
                <a:gdLst>
                  <a:gd name="T0" fmla="*/ 103 w 103"/>
                  <a:gd name="T1" fmla="*/ 0 h 106"/>
                  <a:gd name="T2" fmla="*/ 79 w 103"/>
                  <a:gd name="T3" fmla="*/ 0 h 106"/>
                  <a:gd name="T4" fmla="*/ 54 w 103"/>
                  <a:gd name="T5" fmla="*/ 11 h 106"/>
                  <a:gd name="T6" fmla="*/ 30 w 103"/>
                  <a:gd name="T7" fmla="*/ 32 h 106"/>
                  <a:gd name="T8" fmla="*/ 15 w 103"/>
                  <a:gd name="T9" fmla="*/ 53 h 106"/>
                  <a:gd name="T10" fmla="*/ 5 w 103"/>
                  <a:gd name="T11" fmla="*/ 80 h 106"/>
                  <a:gd name="T12" fmla="*/ 0 w 103"/>
                  <a:gd name="T13" fmla="*/ 106 h 106"/>
                  <a:gd name="T14" fmla="*/ 15 w 103"/>
                  <a:gd name="T15" fmla="*/ 106 h 106"/>
                  <a:gd name="T16" fmla="*/ 20 w 103"/>
                  <a:gd name="T17" fmla="*/ 80 h 106"/>
                  <a:gd name="T18" fmla="*/ 35 w 103"/>
                  <a:gd name="T19" fmla="*/ 53 h 106"/>
                  <a:gd name="T20" fmla="*/ 54 w 103"/>
                  <a:gd name="T21" fmla="*/ 32 h 106"/>
                  <a:gd name="T22" fmla="*/ 79 w 103"/>
                  <a:gd name="T23" fmla="*/ 16 h 106"/>
                  <a:gd name="T24" fmla="*/ 103 w 103"/>
                  <a:gd name="T25" fmla="*/ 16 h 106"/>
                  <a:gd name="T26" fmla="*/ 103 w 103"/>
                  <a:gd name="T27" fmla="*/ 0 h 10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106">
                    <a:moveTo>
                      <a:pt x="103" y="0"/>
                    </a:moveTo>
                    <a:lnTo>
                      <a:pt x="79" y="0"/>
                    </a:lnTo>
                    <a:lnTo>
                      <a:pt x="54" y="11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5" y="80"/>
                    </a:lnTo>
                    <a:lnTo>
                      <a:pt x="0" y="106"/>
                    </a:lnTo>
                    <a:lnTo>
                      <a:pt x="15" y="106"/>
                    </a:lnTo>
                    <a:lnTo>
                      <a:pt x="20" y="80"/>
                    </a:lnTo>
                    <a:lnTo>
                      <a:pt x="35" y="53"/>
                    </a:lnTo>
                    <a:lnTo>
                      <a:pt x="54" y="32"/>
                    </a:lnTo>
                    <a:lnTo>
                      <a:pt x="79" y="16"/>
                    </a:lnTo>
                    <a:lnTo>
                      <a:pt x="103" y="1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35" name="Freeform 834"/>
              <p:cNvSpPr>
                <a:spLocks/>
              </p:cNvSpPr>
              <p:nvPr/>
            </p:nvSpPr>
            <p:spPr bwMode="auto">
              <a:xfrm>
                <a:off x="5451" y="3267"/>
                <a:ext cx="88" cy="90"/>
              </a:xfrm>
              <a:custGeom>
                <a:avLst/>
                <a:gdLst>
                  <a:gd name="T0" fmla="*/ 88 w 88"/>
                  <a:gd name="T1" fmla="*/ 0 h 90"/>
                  <a:gd name="T2" fmla="*/ 64 w 88"/>
                  <a:gd name="T3" fmla="*/ 0 h 90"/>
                  <a:gd name="T4" fmla="*/ 39 w 88"/>
                  <a:gd name="T5" fmla="*/ 16 h 90"/>
                  <a:gd name="T6" fmla="*/ 20 w 88"/>
                  <a:gd name="T7" fmla="*/ 37 h 90"/>
                  <a:gd name="T8" fmla="*/ 5 w 88"/>
                  <a:gd name="T9" fmla="*/ 64 h 90"/>
                  <a:gd name="T10" fmla="*/ 0 w 88"/>
                  <a:gd name="T11" fmla="*/ 90 h 90"/>
                  <a:gd name="T12" fmla="*/ 15 w 88"/>
                  <a:gd name="T13" fmla="*/ 90 h 90"/>
                  <a:gd name="T14" fmla="*/ 20 w 88"/>
                  <a:gd name="T15" fmla="*/ 69 h 90"/>
                  <a:gd name="T16" fmla="*/ 29 w 88"/>
                  <a:gd name="T17" fmla="*/ 42 h 90"/>
                  <a:gd name="T18" fmla="*/ 44 w 88"/>
                  <a:gd name="T19" fmla="*/ 27 h 90"/>
                  <a:gd name="T20" fmla="*/ 64 w 88"/>
                  <a:gd name="T21" fmla="*/ 16 h 90"/>
                  <a:gd name="T22" fmla="*/ 88 w 88"/>
                  <a:gd name="T23" fmla="*/ 16 h 90"/>
                  <a:gd name="T24" fmla="*/ 88 w 88"/>
                  <a:gd name="T25" fmla="*/ 0 h 9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90">
                    <a:moveTo>
                      <a:pt x="88" y="0"/>
                    </a:moveTo>
                    <a:lnTo>
                      <a:pt x="64" y="0"/>
                    </a:lnTo>
                    <a:lnTo>
                      <a:pt x="39" y="16"/>
                    </a:lnTo>
                    <a:lnTo>
                      <a:pt x="20" y="37"/>
                    </a:lnTo>
                    <a:lnTo>
                      <a:pt x="5" y="64"/>
                    </a:lnTo>
                    <a:lnTo>
                      <a:pt x="0" y="90"/>
                    </a:lnTo>
                    <a:lnTo>
                      <a:pt x="15" y="90"/>
                    </a:lnTo>
                    <a:lnTo>
                      <a:pt x="20" y="69"/>
                    </a:lnTo>
                    <a:lnTo>
                      <a:pt x="29" y="42"/>
                    </a:lnTo>
                    <a:lnTo>
                      <a:pt x="44" y="27"/>
                    </a:lnTo>
                    <a:lnTo>
                      <a:pt x="64" y="16"/>
                    </a:lnTo>
                    <a:lnTo>
                      <a:pt x="88" y="16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36" name="Freeform 835"/>
              <p:cNvSpPr>
                <a:spLocks/>
              </p:cNvSpPr>
              <p:nvPr/>
            </p:nvSpPr>
            <p:spPr bwMode="auto">
              <a:xfrm>
                <a:off x="5466" y="3283"/>
                <a:ext cx="73" cy="74"/>
              </a:xfrm>
              <a:custGeom>
                <a:avLst/>
                <a:gdLst>
                  <a:gd name="T0" fmla="*/ 73 w 73"/>
                  <a:gd name="T1" fmla="*/ 0 h 74"/>
                  <a:gd name="T2" fmla="*/ 49 w 73"/>
                  <a:gd name="T3" fmla="*/ 0 h 74"/>
                  <a:gd name="T4" fmla="*/ 29 w 73"/>
                  <a:gd name="T5" fmla="*/ 11 h 74"/>
                  <a:gd name="T6" fmla="*/ 14 w 73"/>
                  <a:gd name="T7" fmla="*/ 26 h 74"/>
                  <a:gd name="T8" fmla="*/ 5 w 73"/>
                  <a:gd name="T9" fmla="*/ 53 h 74"/>
                  <a:gd name="T10" fmla="*/ 0 w 73"/>
                  <a:gd name="T11" fmla="*/ 74 h 74"/>
                  <a:gd name="T12" fmla="*/ 14 w 73"/>
                  <a:gd name="T13" fmla="*/ 74 h 74"/>
                  <a:gd name="T14" fmla="*/ 19 w 73"/>
                  <a:gd name="T15" fmla="*/ 53 h 74"/>
                  <a:gd name="T16" fmla="*/ 34 w 73"/>
                  <a:gd name="T17" fmla="*/ 32 h 74"/>
                  <a:gd name="T18" fmla="*/ 54 w 73"/>
                  <a:gd name="T19" fmla="*/ 16 h 74"/>
                  <a:gd name="T20" fmla="*/ 73 w 73"/>
                  <a:gd name="T21" fmla="*/ 11 h 74"/>
                  <a:gd name="T22" fmla="*/ 73 w 73"/>
                  <a:gd name="T23" fmla="*/ 0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3" h="74">
                    <a:moveTo>
                      <a:pt x="73" y="0"/>
                    </a:moveTo>
                    <a:lnTo>
                      <a:pt x="49" y="0"/>
                    </a:lnTo>
                    <a:lnTo>
                      <a:pt x="29" y="11"/>
                    </a:lnTo>
                    <a:lnTo>
                      <a:pt x="14" y="26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19" y="53"/>
                    </a:lnTo>
                    <a:lnTo>
                      <a:pt x="34" y="32"/>
                    </a:lnTo>
                    <a:lnTo>
                      <a:pt x="54" y="16"/>
                    </a:lnTo>
                    <a:lnTo>
                      <a:pt x="73" y="11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37" name="Freeform 836"/>
              <p:cNvSpPr>
                <a:spLocks/>
              </p:cNvSpPr>
              <p:nvPr/>
            </p:nvSpPr>
            <p:spPr bwMode="auto">
              <a:xfrm>
                <a:off x="5480" y="3294"/>
                <a:ext cx="59" cy="63"/>
              </a:xfrm>
              <a:custGeom>
                <a:avLst/>
                <a:gdLst>
                  <a:gd name="T0" fmla="*/ 59 w 59"/>
                  <a:gd name="T1" fmla="*/ 0 h 63"/>
                  <a:gd name="T2" fmla="*/ 40 w 59"/>
                  <a:gd name="T3" fmla="*/ 5 h 63"/>
                  <a:gd name="T4" fmla="*/ 20 w 59"/>
                  <a:gd name="T5" fmla="*/ 21 h 63"/>
                  <a:gd name="T6" fmla="*/ 5 w 59"/>
                  <a:gd name="T7" fmla="*/ 42 h 63"/>
                  <a:gd name="T8" fmla="*/ 0 w 59"/>
                  <a:gd name="T9" fmla="*/ 63 h 63"/>
                  <a:gd name="T10" fmla="*/ 15 w 59"/>
                  <a:gd name="T11" fmla="*/ 63 h 63"/>
                  <a:gd name="T12" fmla="*/ 20 w 59"/>
                  <a:gd name="T13" fmla="*/ 47 h 63"/>
                  <a:gd name="T14" fmla="*/ 30 w 59"/>
                  <a:gd name="T15" fmla="*/ 31 h 63"/>
                  <a:gd name="T16" fmla="*/ 44 w 59"/>
                  <a:gd name="T17" fmla="*/ 21 h 63"/>
                  <a:gd name="T18" fmla="*/ 59 w 59"/>
                  <a:gd name="T19" fmla="*/ 15 h 63"/>
                  <a:gd name="T20" fmla="*/ 59 w 59"/>
                  <a:gd name="T21" fmla="*/ 0 h 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9" h="63">
                    <a:moveTo>
                      <a:pt x="59" y="0"/>
                    </a:moveTo>
                    <a:lnTo>
                      <a:pt x="40" y="5"/>
                    </a:lnTo>
                    <a:lnTo>
                      <a:pt x="20" y="21"/>
                    </a:lnTo>
                    <a:lnTo>
                      <a:pt x="5" y="42"/>
                    </a:lnTo>
                    <a:lnTo>
                      <a:pt x="0" y="63"/>
                    </a:lnTo>
                    <a:lnTo>
                      <a:pt x="15" y="63"/>
                    </a:lnTo>
                    <a:lnTo>
                      <a:pt x="20" y="47"/>
                    </a:lnTo>
                    <a:lnTo>
                      <a:pt x="30" y="31"/>
                    </a:lnTo>
                    <a:lnTo>
                      <a:pt x="44" y="21"/>
                    </a:lnTo>
                    <a:lnTo>
                      <a:pt x="59" y="1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38" name="Freeform 837"/>
              <p:cNvSpPr>
                <a:spLocks/>
              </p:cNvSpPr>
              <p:nvPr/>
            </p:nvSpPr>
            <p:spPr bwMode="auto">
              <a:xfrm>
                <a:off x="5495" y="3309"/>
                <a:ext cx="44" cy="48"/>
              </a:xfrm>
              <a:custGeom>
                <a:avLst/>
                <a:gdLst>
                  <a:gd name="T0" fmla="*/ 44 w 44"/>
                  <a:gd name="T1" fmla="*/ 0 h 48"/>
                  <a:gd name="T2" fmla="*/ 29 w 44"/>
                  <a:gd name="T3" fmla="*/ 6 h 48"/>
                  <a:gd name="T4" fmla="*/ 15 w 44"/>
                  <a:gd name="T5" fmla="*/ 16 h 48"/>
                  <a:gd name="T6" fmla="*/ 5 w 44"/>
                  <a:gd name="T7" fmla="*/ 32 h 48"/>
                  <a:gd name="T8" fmla="*/ 0 w 44"/>
                  <a:gd name="T9" fmla="*/ 48 h 48"/>
                  <a:gd name="T10" fmla="*/ 15 w 44"/>
                  <a:gd name="T11" fmla="*/ 48 h 48"/>
                  <a:gd name="T12" fmla="*/ 20 w 44"/>
                  <a:gd name="T13" fmla="*/ 32 h 48"/>
                  <a:gd name="T14" fmla="*/ 29 w 44"/>
                  <a:gd name="T15" fmla="*/ 22 h 48"/>
                  <a:gd name="T16" fmla="*/ 44 w 44"/>
                  <a:gd name="T17" fmla="*/ 16 h 48"/>
                  <a:gd name="T18" fmla="*/ 44 w 44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48">
                    <a:moveTo>
                      <a:pt x="44" y="0"/>
                    </a:moveTo>
                    <a:lnTo>
                      <a:pt x="29" y="6"/>
                    </a:lnTo>
                    <a:lnTo>
                      <a:pt x="15" y="16"/>
                    </a:lnTo>
                    <a:lnTo>
                      <a:pt x="5" y="32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20" y="32"/>
                    </a:lnTo>
                    <a:lnTo>
                      <a:pt x="29" y="22"/>
                    </a:lnTo>
                    <a:lnTo>
                      <a:pt x="44" y="16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39" name="Freeform 838"/>
              <p:cNvSpPr>
                <a:spLocks/>
              </p:cNvSpPr>
              <p:nvPr/>
            </p:nvSpPr>
            <p:spPr bwMode="auto">
              <a:xfrm>
                <a:off x="5510" y="3325"/>
                <a:ext cx="29" cy="32"/>
              </a:xfrm>
              <a:custGeom>
                <a:avLst/>
                <a:gdLst>
                  <a:gd name="T0" fmla="*/ 29 w 29"/>
                  <a:gd name="T1" fmla="*/ 0 h 32"/>
                  <a:gd name="T2" fmla="*/ 14 w 29"/>
                  <a:gd name="T3" fmla="*/ 6 h 32"/>
                  <a:gd name="T4" fmla="*/ 5 w 29"/>
                  <a:gd name="T5" fmla="*/ 16 h 32"/>
                  <a:gd name="T6" fmla="*/ 0 w 29"/>
                  <a:gd name="T7" fmla="*/ 32 h 32"/>
                  <a:gd name="T8" fmla="*/ 14 w 29"/>
                  <a:gd name="T9" fmla="*/ 32 h 32"/>
                  <a:gd name="T10" fmla="*/ 19 w 29"/>
                  <a:gd name="T11" fmla="*/ 22 h 32"/>
                  <a:gd name="T12" fmla="*/ 29 w 29"/>
                  <a:gd name="T13" fmla="*/ 16 h 32"/>
                  <a:gd name="T14" fmla="*/ 29 w 29"/>
                  <a:gd name="T15" fmla="*/ 0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32">
                    <a:moveTo>
                      <a:pt x="29" y="0"/>
                    </a:moveTo>
                    <a:lnTo>
                      <a:pt x="14" y="6"/>
                    </a:lnTo>
                    <a:lnTo>
                      <a:pt x="5" y="16"/>
                    </a:lnTo>
                    <a:lnTo>
                      <a:pt x="0" y="32"/>
                    </a:lnTo>
                    <a:lnTo>
                      <a:pt x="14" y="32"/>
                    </a:lnTo>
                    <a:lnTo>
                      <a:pt x="19" y="22"/>
                    </a:lnTo>
                    <a:lnTo>
                      <a:pt x="29" y="1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40" name="Freeform 839"/>
              <p:cNvSpPr>
                <a:spLocks/>
              </p:cNvSpPr>
              <p:nvPr/>
            </p:nvSpPr>
            <p:spPr bwMode="auto">
              <a:xfrm>
                <a:off x="5524" y="3341"/>
                <a:ext cx="15" cy="16"/>
              </a:xfrm>
              <a:custGeom>
                <a:avLst/>
                <a:gdLst>
                  <a:gd name="T0" fmla="*/ 15 w 15"/>
                  <a:gd name="T1" fmla="*/ 0 h 16"/>
                  <a:gd name="T2" fmla="*/ 5 w 15"/>
                  <a:gd name="T3" fmla="*/ 6 h 16"/>
                  <a:gd name="T4" fmla="*/ 0 w 15"/>
                  <a:gd name="T5" fmla="*/ 16 h 16"/>
                  <a:gd name="T6" fmla="*/ 15 w 15"/>
                  <a:gd name="T7" fmla="*/ 16 h 16"/>
                  <a:gd name="T8" fmla="*/ 15 w 15"/>
                  <a:gd name="T9" fmla="*/ 16 h 16"/>
                  <a:gd name="T10" fmla="*/ 15 w 15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lnTo>
                      <a:pt x="5" y="6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41" name="Rectangle 840"/>
              <p:cNvSpPr>
                <a:spLocks noChangeArrowheads="1"/>
              </p:cNvSpPr>
              <p:nvPr/>
            </p:nvSpPr>
            <p:spPr bwMode="auto">
              <a:xfrm>
                <a:off x="5539" y="335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42" name="Freeform 841"/>
              <p:cNvSpPr>
                <a:spLocks/>
              </p:cNvSpPr>
              <p:nvPr/>
            </p:nvSpPr>
            <p:spPr bwMode="auto">
              <a:xfrm>
                <a:off x="5054" y="2848"/>
                <a:ext cx="485" cy="509"/>
              </a:xfrm>
              <a:custGeom>
                <a:avLst/>
                <a:gdLst>
                  <a:gd name="T0" fmla="*/ 0 w 485"/>
                  <a:gd name="T1" fmla="*/ 69 h 509"/>
                  <a:gd name="T2" fmla="*/ 0 w 485"/>
                  <a:gd name="T3" fmla="*/ 446 h 509"/>
                  <a:gd name="T4" fmla="*/ 5 w 485"/>
                  <a:gd name="T5" fmla="*/ 461 h 509"/>
                  <a:gd name="T6" fmla="*/ 29 w 485"/>
                  <a:gd name="T7" fmla="*/ 477 h 509"/>
                  <a:gd name="T8" fmla="*/ 69 w 485"/>
                  <a:gd name="T9" fmla="*/ 488 h 509"/>
                  <a:gd name="T10" fmla="*/ 123 w 485"/>
                  <a:gd name="T11" fmla="*/ 499 h 509"/>
                  <a:gd name="T12" fmla="*/ 181 w 485"/>
                  <a:gd name="T13" fmla="*/ 509 h 509"/>
                  <a:gd name="T14" fmla="*/ 240 w 485"/>
                  <a:gd name="T15" fmla="*/ 509 h 509"/>
                  <a:gd name="T16" fmla="*/ 304 w 485"/>
                  <a:gd name="T17" fmla="*/ 509 h 509"/>
                  <a:gd name="T18" fmla="*/ 363 w 485"/>
                  <a:gd name="T19" fmla="*/ 499 h 509"/>
                  <a:gd name="T20" fmla="*/ 417 w 485"/>
                  <a:gd name="T21" fmla="*/ 488 h 509"/>
                  <a:gd name="T22" fmla="*/ 451 w 485"/>
                  <a:gd name="T23" fmla="*/ 477 h 509"/>
                  <a:gd name="T24" fmla="*/ 475 w 485"/>
                  <a:gd name="T25" fmla="*/ 461 h 509"/>
                  <a:gd name="T26" fmla="*/ 485 w 485"/>
                  <a:gd name="T27" fmla="*/ 446 h 509"/>
                  <a:gd name="T28" fmla="*/ 485 w 485"/>
                  <a:gd name="T29" fmla="*/ 69 h 509"/>
                  <a:gd name="T30" fmla="*/ 475 w 485"/>
                  <a:gd name="T31" fmla="*/ 53 h 509"/>
                  <a:gd name="T32" fmla="*/ 451 w 485"/>
                  <a:gd name="T33" fmla="*/ 37 h 509"/>
                  <a:gd name="T34" fmla="*/ 417 w 485"/>
                  <a:gd name="T35" fmla="*/ 21 h 509"/>
                  <a:gd name="T36" fmla="*/ 363 w 485"/>
                  <a:gd name="T37" fmla="*/ 11 h 509"/>
                  <a:gd name="T38" fmla="*/ 304 w 485"/>
                  <a:gd name="T39" fmla="*/ 5 h 509"/>
                  <a:gd name="T40" fmla="*/ 240 w 485"/>
                  <a:gd name="T41" fmla="*/ 0 h 509"/>
                  <a:gd name="T42" fmla="*/ 181 w 485"/>
                  <a:gd name="T43" fmla="*/ 5 h 509"/>
                  <a:gd name="T44" fmla="*/ 123 w 485"/>
                  <a:gd name="T45" fmla="*/ 11 h 509"/>
                  <a:gd name="T46" fmla="*/ 69 w 485"/>
                  <a:gd name="T47" fmla="*/ 21 h 509"/>
                  <a:gd name="T48" fmla="*/ 29 w 485"/>
                  <a:gd name="T49" fmla="*/ 37 h 509"/>
                  <a:gd name="T50" fmla="*/ 5 w 485"/>
                  <a:gd name="T51" fmla="*/ 53 h 509"/>
                  <a:gd name="T52" fmla="*/ 0 w 485"/>
                  <a:gd name="T53" fmla="*/ 69 h 50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85" h="509">
                    <a:moveTo>
                      <a:pt x="0" y="69"/>
                    </a:moveTo>
                    <a:lnTo>
                      <a:pt x="0" y="446"/>
                    </a:lnTo>
                    <a:lnTo>
                      <a:pt x="5" y="461"/>
                    </a:lnTo>
                    <a:lnTo>
                      <a:pt x="29" y="477"/>
                    </a:lnTo>
                    <a:lnTo>
                      <a:pt x="69" y="488"/>
                    </a:lnTo>
                    <a:lnTo>
                      <a:pt x="123" y="499"/>
                    </a:lnTo>
                    <a:lnTo>
                      <a:pt x="181" y="509"/>
                    </a:lnTo>
                    <a:lnTo>
                      <a:pt x="240" y="509"/>
                    </a:lnTo>
                    <a:lnTo>
                      <a:pt x="304" y="509"/>
                    </a:lnTo>
                    <a:lnTo>
                      <a:pt x="363" y="499"/>
                    </a:lnTo>
                    <a:lnTo>
                      <a:pt x="417" y="488"/>
                    </a:lnTo>
                    <a:lnTo>
                      <a:pt x="451" y="477"/>
                    </a:lnTo>
                    <a:lnTo>
                      <a:pt x="475" y="461"/>
                    </a:lnTo>
                    <a:lnTo>
                      <a:pt x="485" y="446"/>
                    </a:lnTo>
                    <a:lnTo>
                      <a:pt x="485" y="69"/>
                    </a:lnTo>
                    <a:lnTo>
                      <a:pt x="475" y="53"/>
                    </a:lnTo>
                    <a:lnTo>
                      <a:pt x="451" y="37"/>
                    </a:lnTo>
                    <a:lnTo>
                      <a:pt x="417" y="21"/>
                    </a:lnTo>
                    <a:lnTo>
                      <a:pt x="363" y="11"/>
                    </a:lnTo>
                    <a:lnTo>
                      <a:pt x="304" y="5"/>
                    </a:lnTo>
                    <a:lnTo>
                      <a:pt x="240" y="0"/>
                    </a:lnTo>
                    <a:lnTo>
                      <a:pt x="181" y="5"/>
                    </a:lnTo>
                    <a:lnTo>
                      <a:pt x="123" y="11"/>
                    </a:lnTo>
                    <a:lnTo>
                      <a:pt x="69" y="21"/>
                    </a:lnTo>
                    <a:lnTo>
                      <a:pt x="29" y="37"/>
                    </a:lnTo>
                    <a:lnTo>
                      <a:pt x="5" y="53"/>
                    </a:lnTo>
                    <a:lnTo>
                      <a:pt x="0" y="69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43" name="Freeform 842"/>
              <p:cNvSpPr>
                <a:spLocks/>
              </p:cNvSpPr>
              <p:nvPr/>
            </p:nvSpPr>
            <p:spPr bwMode="auto">
              <a:xfrm>
                <a:off x="5054" y="2917"/>
                <a:ext cx="485" cy="64"/>
              </a:xfrm>
              <a:custGeom>
                <a:avLst/>
                <a:gdLst>
                  <a:gd name="T0" fmla="*/ 0 w 485"/>
                  <a:gd name="T1" fmla="*/ 0 h 64"/>
                  <a:gd name="T2" fmla="*/ 5 w 485"/>
                  <a:gd name="T3" fmla="*/ 16 h 64"/>
                  <a:gd name="T4" fmla="*/ 29 w 485"/>
                  <a:gd name="T5" fmla="*/ 32 h 64"/>
                  <a:gd name="T6" fmla="*/ 69 w 485"/>
                  <a:gd name="T7" fmla="*/ 48 h 64"/>
                  <a:gd name="T8" fmla="*/ 123 w 485"/>
                  <a:gd name="T9" fmla="*/ 58 h 64"/>
                  <a:gd name="T10" fmla="*/ 181 w 485"/>
                  <a:gd name="T11" fmla="*/ 64 h 64"/>
                  <a:gd name="T12" fmla="*/ 240 w 485"/>
                  <a:gd name="T13" fmla="*/ 64 h 64"/>
                  <a:gd name="T14" fmla="*/ 304 w 485"/>
                  <a:gd name="T15" fmla="*/ 64 h 64"/>
                  <a:gd name="T16" fmla="*/ 363 w 485"/>
                  <a:gd name="T17" fmla="*/ 58 h 64"/>
                  <a:gd name="T18" fmla="*/ 417 w 485"/>
                  <a:gd name="T19" fmla="*/ 48 h 64"/>
                  <a:gd name="T20" fmla="*/ 451 w 485"/>
                  <a:gd name="T21" fmla="*/ 32 h 64"/>
                  <a:gd name="T22" fmla="*/ 475 w 485"/>
                  <a:gd name="T23" fmla="*/ 16 h 64"/>
                  <a:gd name="T24" fmla="*/ 485 w 485"/>
                  <a:gd name="T25" fmla="*/ 0 h 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85" h="64">
                    <a:moveTo>
                      <a:pt x="0" y="0"/>
                    </a:moveTo>
                    <a:lnTo>
                      <a:pt x="5" y="16"/>
                    </a:lnTo>
                    <a:lnTo>
                      <a:pt x="29" y="32"/>
                    </a:lnTo>
                    <a:lnTo>
                      <a:pt x="69" y="48"/>
                    </a:lnTo>
                    <a:lnTo>
                      <a:pt x="123" y="58"/>
                    </a:lnTo>
                    <a:lnTo>
                      <a:pt x="181" y="64"/>
                    </a:lnTo>
                    <a:lnTo>
                      <a:pt x="240" y="64"/>
                    </a:lnTo>
                    <a:lnTo>
                      <a:pt x="304" y="64"/>
                    </a:lnTo>
                    <a:lnTo>
                      <a:pt x="363" y="58"/>
                    </a:lnTo>
                    <a:lnTo>
                      <a:pt x="417" y="48"/>
                    </a:lnTo>
                    <a:lnTo>
                      <a:pt x="451" y="32"/>
                    </a:lnTo>
                    <a:lnTo>
                      <a:pt x="475" y="16"/>
                    </a:lnTo>
                    <a:lnTo>
                      <a:pt x="485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44" name="Rectangle 843"/>
              <p:cNvSpPr>
                <a:spLocks noChangeArrowheads="1"/>
              </p:cNvSpPr>
              <p:nvPr/>
            </p:nvSpPr>
            <p:spPr bwMode="auto">
              <a:xfrm>
                <a:off x="5116" y="3046"/>
                <a:ext cx="378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100" b="1" dirty="0" smtClean="0">
                    <a:solidFill>
                      <a:srgbClr val="FFFF00"/>
                    </a:solidFill>
                    <a:latin typeface="Cambria" pitchFamily="18" charset="0"/>
                    <a:ea typeface="黑体" pitchFamily="49" charset="-122"/>
                  </a:rPr>
                  <a:t>Database</a:t>
                </a:r>
                <a:endParaRPr lang="zh-CN" altLang="en-US" sz="1800" b="1" dirty="0">
                  <a:solidFill>
                    <a:prstClr val="black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845" name="Freeform 844"/>
              <p:cNvSpPr>
                <a:spLocks/>
              </p:cNvSpPr>
              <p:nvPr/>
            </p:nvSpPr>
            <p:spPr bwMode="auto">
              <a:xfrm>
                <a:off x="5034" y="1230"/>
                <a:ext cx="515" cy="536"/>
              </a:xfrm>
              <a:custGeom>
                <a:avLst/>
                <a:gdLst>
                  <a:gd name="T0" fmla="*/ 515 w 515"/>
                  <a:gd name="T1" fmla="*/ 0 h 536"/>
                  <a:gd name="T2" fmla="*/ 446 w 515"/>
                  <a:gd name="T3" fmla="*/ 6 h 536"/>
                  <a:gd name="T4" fmla="*/ 383 w 515"/>
                  <a:gd name="T5" fmla="*/ 22 h 536"/>
                  <a:gd name="T6" fmla="*/ 319 w 515"/>
                  <a:gd name="T7" fmla="*/ 43 h 536"/>
                  <a:gd name="T8" fmla="*/ 255 w 515"/>
                  <a:gd name="T9" fmla="*/ 75 h 536"/>
                  <a:gd name="T10" fmla="*/ 201 w 515"/>
                  <a:gd name="T11" fmla="*/ 112 h 536"/>
                  <a:gd name="T12" fmla="*/ 152 w 515"/>
                  <a:gd name="T13" fmla="*/ 159 h 536"/>
                  <a:gd name="T14" fmla="*/ 103 w 515"/>
                  <a:gd name="T15" fmla="*/ 212 h 536"/>
                  <a:gd name="T16" fmla="*/ 69 w 515"/>
                  <a:gd name="T17" fmla="*/ 271 h 536"/>
                  <a:gd name="T18" fmla="*/ 40 w 515"/>
                  <a:gd name="T19" fmla="*/ 334 h 536"/>
                  <a:gd name="T20" fmla="*/ 15 w 515"/>
                  <a:gd name="T21" fmla="*/ 398 h 536"/>
                  <a:gd name="T22" fmla="*/ 5 w 515"/>
                  <a:gd name="T23" fmla="*/ 467 h 536"/>
                  <a:gd name="T24" fmla="*/ 0 w 515"/>
                  <a:gd name="T25" fmla="*/ 536 h 536"/>
                  <a:gd name="T26" fmla="*/ 0 w 515"/>
                  <a:gd name="T27" fmla="*/ 0 h 536"/>
                  <a:gd name="T28" fmla="*/ 515 w 515"/>
                  <a:gd name="T29" fmla="*/ 0 h 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15" h="536">
                    <a:moveTo>
                      <a:pt x="515" y="0"/>
                    </a:moveTo>
                    <a:lnTo>
                      <a:pt x="446" y="6"/>
                    </a:lnTo>
                    <a:lnTo>
                      <a:pt x="383" y="22"/>
                    </a:lnTo>
                    <a:lnTo>
                      <a:pt x="319" y="43"/>
                    </a:lnTo>
                    <a:lnTo>
                      <a:pt x="255" y="75"/>
                    </a:lnTo>
                    <a:lnTo>
                      <a:pt x="201" y="112"/>
                    </a:lnTo>
                    <a:lnTo>
                      <a:pt x="152" y="159"/>
                    </a:lnTo>
                    <a:lnTo>
                      <a:pt x="103" y="212"/>
                    </a:lnTo>
                    <a:lnTo>
                      <a:pt x="69" y="271"/>
                    </a:lnTo>
                    <a:lnTo>
                      <a:pt x="40" y="334"/>
                    </a:lnTo>
                    <a:lnTo>
                      <a:pt x="15" y="398"/>
                    </a:lnTo>
                    <a:lnTo>
                      <a:pt x="5" y="467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46" name="Freeform 845"/>
              <p:cNvSpPr>
                <a:spLocks/>
              </p:cNvSpPr>
              <p:nvPr/>
            </p:nvSpPr>
            <p:spPr bwMode="auto">
              <a:xfrm>
                <a:off x="5034" y="1230"/>
                <a:ext cx="515" cy="536"/>
              </a:xfrm>
              <a:custGeom>
                <a:avLst/>
                <a:gdLst>
                  <a:gd name="T0" fmla="*/ 515 w 515"/>
                  <a:gd name="T1" fmla="*/ 0 h 536"/>
                  <a:gd name="T2" fmla="*/ 446 w 515"/>
                  <a:gd name="T3" fmla="*/ 6 h 536"/>
                  <a:gd name="T4" fmla="*/ 383 w 515"/>
                  <a:gd name="T5" fmla="*/ 22 h 536"/>
                  <a:gd name="T6" fmla="*/ 319 w 515"/>
                  <a:gd name="T7" fmla="*/ 43 h 536"/>
                  <a:gd name="T8" fmla="*/ 255 w 515"/>
                  <a:gd name="T9" fmla="*/ 75 h 536"/>
                  <a:gd name="T10" fmla="*/ 201 w 515"/>
                  <a:gd name="T11" fmla="*/ 112 h 536"/>
                  <a:gd name="T12" fmla="*/ 152 w 515"/>
                  <a:gd name="T13" fmla="*/ 159 h 536"/>
                  <a:gd name="T14" fmla="*/ 103 w 515"/>
                  <a:gd name="T15" fmla="*/ 212 h 536"/>
                  <a:gd name="T16" fmla="*/ 69 w 515"/>
                  <a:gd name="T17" fmla="*/ 271 h 536"/>
                  <a:gd name="T18" fmla="*/ 40 w 515"/>
                  <a:gd name="T19" fmla="*/ 334 h 536"/>
                  <a:gd name="T20" fmla="*/ 15 w 515"/>
                  <a:gd name="T21" fmla="*/ 398 h 536"/>
                  <a:gd name="T22" fmla="*/ 5 w 515"/>
                  <a:gd name="T23" fmla="*/ 467 h 536"/>
                  <a:gd name="T24" fmla="*/ 0 w 515"/>
                  <a:gd name="T25" fmla="*/ 536 h 536"/>
                  <a:gd name="T26" fmla="*/ 15 w 515"/>
                  <a:gd name="T27" fmla="*/ 536 h 536"/>
                  <a:gd name="T28" fmla="*/ 20 w 515"/>
                  <a:gd name="T29" fmla="*/ 472 h 536"/>
                  <a:gd name="T30" fmla="*/ 30 w 515"/>
                  <a:gd name="T31" fmla="*/ 403 h 536"/>
                  <a:gd name="T32" fmla="*/ 54 w 515"/>
                  <a:gd name="T33" fmla="*/ 340 h 536"/>
                  <a:gd name="T34" fmla="*/ 79 w 515"/>
                  <a:gd name="T35" fmla="*/ 276 h 536"/>
                  <a:gd name="T36" fmla="*/ 118 w 515"/>
                  <a:gd name="T37" fmla="*/ 223 h 536"/>
                  <a:gd name="T38" fmla="*/ 162 w 515"/>
                  <a:gd name="T39" fmla="*/ 170 h 536"/>
                  <a:gd name="T40" fmla="*/ 211 w 515"/>
                  <a:gd name="T41" fmla="*/ 122 h 536"/>
                  <a:gd name="T42" fmla="*/ 265 w 515"/>
                  <a:gd name="T43" fmla="*/ 85 h 536"/>
                  <a:gd name="T44" fmla="*/ 324 w 515"/>
                  <a:gd name="T45" fmla="*/ 59 h 536"/>
                  <a:gd name="T46" fmla="*/ 388 w 515"/>
                  <a:gd name="T47" fmla="*/ 37 h 536"/>
                  <a:gd name="T48" fmla="*/ 451 w 515"/>
                  <a:gd name="T49" fmla="*/ 22 h 536"/>
                  <a:gd name="T50" fmla="*/ 515 w 515"/>
                  <a:gd name="T51" fmla="*/ 16 h 536"/>
                  <a:gd name="T52" fmla="*/ 515 w 515"/>
                  <a:gd name="T53" fmla="*/ 0 h 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5" h="536">
                    <a:moveTo>
                      <a:pt x="515" y="0"/>
                    </a:moveTo>
                    <a:lnTo>
                      <a:pt x="446" y="6"/>
                    </a:lnTo>
                    <a:lnTo>
                      <a:pt x="383" y="22"/>
                    </a:lnTo>
                    <a:lnTo>
                      <a:pt x="319" y="43"/>
                    </a:lnTo>
                    <a:lnTo>
                      <a:pt x="255" y="75"/>
                    </a:lnTo>
                    <a:lnTo>
                      <a:pt x="201" y="112"/>
                    </a:lnTo>
                    <a:lnTo>
                      <a:pt x="152" y="159"/>
                    </a:lnTo>
                    <a:lnTo>
                      <a:pt x="103" y="212"/>
                    </a:lnTo>
                    <a:lnTo>
                      <a:pt x="69" y="271"/>
                    </a:lnTo>
                    <a:lnTo>
                      <a:pt x="40" y="334"/>
                    </a:lnTo>
                    <a:lnTo>
                      <a:pt x="15" y="398"/>
                    </a:lnTo>
                    <a:lnTo>
                      <a:pt x="5" y="467"/>
                    </a:lnTo>
                    <a:lnTo>
                      <a:pt x="0" y="536"/>
                    </a:lnTo>
                    <a:lnTo>
                      <a:pt x="15" y="536"/>
                    </a:lnTo>
                    <a:lnTo>
                      <a:pt x="20" y="472"/>
                    </a:lnTo>
                    <a:lnTo>
                      <a:pt x="30" y="403"/>
                    </a:lnTo>
                    <a:lnTo>
                      <a:pt x="54" y="340"/>
                    </a:lnTo>
                    <a:lnTo>
                      <a:pt x="79" y="276"/>
                    </a:lnTo>
                    <a:lnTo>
                      <a:pt x="118" y="223"/>
                    </a:lnTo>
                    <a:lnTo>
                      <a:pt x="162" y="170"/>
                    </a:lnTo>
                    <a:lnTo>
                      <a:pt x="211" y="122"/>
                    </a:lnTo>
                    <a:lnTo>
                      <a:pt x="265" y="85"/>
                    </a:lnTo>
                    <a:lnTo>
                      <a:pt x="324" y="59"/>
                    </a:lnTo>
                    <a:lnTo>
                      <a:pt x="388" y="37"/>
                    </a:lnTo>
                    <a:lnTo>
                      <a:pt x="451" y="22"/>
                    </a:lnTo>
                    <a:lnTo>
                      <a:pt x="515" y="16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47" name="Freeform 846"/>
              <p:cNvSpPr>
                <a:spLocks/>
              </p:cNvSpPr>
              <p:nvPr/>
            </p:nvSpPr>
            <p:spPr bwMode="auto">
              <a:xfrm>
                <a:off x="5049" y="1246"/>
                <a:ext cx="500" cy="520"/>
              </a:xfrm>
              <a:custGeom>
                <a:avLst/>
                <a:gdLst>
                  <a:gd name="T0" fmla="*/ 500 w 500"/>
                  <a:gd name="T1" fmla="*/ 0 h 520"/>
                  <a:gd name="T2" fmla="*/ 436 w 500"/>
                  <a:gd name="T3" fmla="*/ 6 h 520"/>
                  <a:gd name="T4" fmla="*/ 373 w 500"/>
                  <a:gd name="T5" fmla="*/ 21 h 520"/>
                  <a:gd name="T6" fmla="*/ 309 w 500"/>
                  <a:gd name="T7" fmla="*/ 43 h 520"/>
                  <a:gd name="T8" fmla="*/ 250 w 500"/>
                  <a:gd name="T9" fmla="*/ 69 h 520"/>
                  <a:gd name="T10" fmla="*/ 196 w 500"/>
                  <a:gd name="T11" fmla="*/ 106 h 520"/>
                  <a:gd name="T12" fmla="*/ 147 w 500"/>
                  <a:gd name="T13" fmla="*/ 154 h 520"/>
                  <a:gd name="T14" fmla="*/ 103 w 500"/>
                  <a:gd name="T15" fmla="*/ 207 h 520"/>
                  <a:gd name="T16" fmla="*/ 64 w 500"/>
                  <a:gd name="T17" fmla="*/ 260 h 520"/>
                  <a:gd name="T18" fmla="*/ 39 w 500"/>
                  <a:gd name="T19" fmla="*/ 324 h 520"/>
                  <a:gd name="T20" fmla="*/ 15 w 500"/>
                  <a:gd name="T21" fmla="*/ 387 h 520"/>
                  <a:gd name="T22" fmla="*/ 5 w 500"/>
                  <a:gd name="T23" fmla="*/ 456 h 520"/>
                  <a:gd name="T24" fmla="*/ 0 w 500"/>
                  <a:gd name="T25" fmla="*/ 520 h 520"/>
                  <a:gd name="T26" fmla="*/ 15 w 500"/>
                  <a:gd name="T27" fmla="*/ 520 h 520"/>
                  <a:gd name="T28" fmla="*/ 20 w 500"/>
                  <a:gd name="T29" fmla="*/ 456 h 520"/>
                  <a:gd name="T30" fmla="*/ 29 w 500"/>
                  <a:gd name="T31" fmla="*/ 393 h 520"/>
                  <a:gd name="T32" fmla="*/ 49 w 500"/>
                  <a:gd name="T33" fmla="*/ 329 h 520"/>
                  <a:gd name="T34" fmla="*/ 79 w 500"/>
                  <a:gd name="T35" fmla="*/ 271 h 520"/>
                  <a:gd name="T36" fmla="*/ 113 w 500"/>
                  <a:gd name="T37" fmla="*/ 212 h 520"/>
                  <a:gd name="T38" fmla="*/ 157 w 500"/>
                  <a:gd name="T39" fmla="*/ 165 h 520"/>
                  <a:gd name="T40" fmla="*/ 206 w 500"/>
                  <a:gd name="T41" fmla="*/ 122 h 520"/>
                  <a:gd name="T42" fmla="*/ 255 w 500"/>
                  <a:gd name="T43" fmla="*/ 85 h 520"/>
                  <a:gd name="T44" fmla="*/ 314 w 500"/>
                  <a:gd name="T45" fmla="*/ 53 h 520"/>
                  <a:gd name="T46" fmla="*/ 373 w 500"/>
                  <a:gd name="T47" fmla="*/ 32 h 520"/>
                  <a:gd name="T48" fmla="*/ 436 w 500"/>
                  <a:gd name="T49" fmla="*/ 21 h 520"/>
                  <a:gd name="T50" fmla="*/ 500 w 500"/>
                  <a:gd name="T51" fmla="*/ 16 h 520"/>
                  <a:gd name="T52" fmla="*/ 500 w 500"/>
                  <a:gd name="T53" fmla="*/ 0 h 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00" h="520">
                    <a:moveTo>
                      <a:pt x="500" y="0"/>
                    </a:moveTo>
                    <a:lnTo>
                      <a:pt x="436" y="6"/>
                    </a:lnTo>
                    <a:lnTo>
                      <a:pt x="373" y="21"/>
                    </a:lnTo>
                    <a:lnTo>
                      <a:pt x="309" y="43"/>
                    </a:lnTo>
                    <a:lnTo>
                      <a:pt x="250" y="69"/>
                    </a:lnTo>
                    <a:lnTo>
                      <a:pt x="196" y="106"/>
                    </a:lnTo>
                    <a:lnTo>
                      <a:pt x="147" y="154"/>
                    </a:lnTo>
                    <a:lnTo>
                      <a:pt x="103" y="207"/>
                    </a:lnTo>
                    <a:lnTo>
                      <a:pt x="64" y="260"/>
                    </a:lnTo>
                    <a:lnTo>
                      <a:pt x="39" y="324"/>
                    </a:lnTo>
                    <a:lnTo>
                      <a:pt x="15" y="387"/>
                    </a:lnTo>
                    <a:lnTo>
                      <a:pt x="5" y="456"/>
                    </a:lnTo>
                    <a:lnTo>
                      <a:pt x="0" y="520"/>
                    </a:lnTo>
                    <a:lnTo>
                      <a:pt x="15" y="520"/>
                    </a:lnTo>
                    <a:lnTo>
                      <a:pt x="20" y="456"/>
                    </a:lnTo>
                    <a:lnTo>
                      <a:pt x="29" y="393"/>
                    </a:lnTo>
                    <a:lnTo>
                      <a:pt x="49" y="329"/>
                    </a:lnTo>
                    <a:lnTo>
                      <a:pt x="79" y="271"/>
                    </a:lnTo>
                    <a:lnTo>
                      <a:pt x="113" y="212"/>
                    </a:lnTo>
                    <a:lnTo>
                      <a:pt x="157" y="165"/>
                    </a:lnTo>
                    <a:lnTo>
                      <a:pt x="206" y="122"/>
                    </a:lnTo>
                    <a:lnTo>
                      <a:pt x="255" y="85"/>
                    </a:lnTo>
                    <a:lnTo>
                      <a:pt x="314" y="53"/>
                    </a:lnTo>
                    <a:lnTo>
                      <a:pt x="373" y="32"/>
                    </a:lnTo>
                    <a:lnTo>
                      <a:pt x="436" y="21"/>
                    </a:lnTo>
                    <a:lnTo>
                      <a:pt x="500" y="16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48" name="Freeform 847"/>
              <p:cNvSpPr>
                <a:spLocks/>
              </p:cNvSpPr>
              <p:nvPr/>
            </p:nvSpPr>
            <p:spPr bwMode="auto">
              <a:xfrm>
                <a:off x="5064" y="1262"/>
                <a:ext cx="485" cy="504"/>
              </a:xfrm>
              <a:custGeom>
                <a:avLst/>
                <a:gdLst>
                  <a:gd name="T0" fmla="*/ 485 w 485"/>
                  <a:gd name="T1" fmla="*/ 0 h 504"/>
                  <a:gd name="T2" fmla="*/ 421 w 485"/>
                  <a:gd name="T3" fmla="*/ 5 h 504"/>
                  <a:gd name="T4" fmla="*/ 358 w 485"/>
                  <a:gd name="T5" fmla="*/ 16 h 504"/>
                  <a:gd name="T6" fmla="*/ 299 w 485"/>
                  <a:gd name="T7" fmla="*/ 37 h 504"/>
                  <a:gd name="T8" fmla="*/ 240 w 485"/>
                  <a:gd name="T9" fmla="*/ 69 h 504"/>
                  <a:gd name="T10" fmla="*/ 191 w 485"/>
                  <a:gd name="T11" fmla="*/ 106 h 504"/>
                  <a:gd name="T12" fmla="*/ 142 w 485"/>
                  <a:gd name="T13" fmla="*/ 149 h 504"/>
                  <a:gd name="T14" fmla="*/ 98 w 485"/>
                  <a:gd name="T15" fmla="*/ 196 h 504"/>
                  <a:gd name="T16" fmla="*/ 64 w 485"/>
                  <a:gd name="T17" fmla="*/ 255 h 504"/>
                  <a:gd name="T18" fmla="*/ 34 w 485"/>
                  <a:gd name="T19" fmla="*/ 313 h 504"/>
                  <a:gd name="T20" fmla="*/ 14 w 485"/>
                  <a:gd name="T21" fmla="*/ 377 h 504"/>
                  <a:gd name="T22" fmla="*/ 5 w 485"/>
                  <a:gd name="T23" fmla="*/ 440 h 504"/>
                  <a:gd name="T24" fmla="*/ 0 w 485"/>
                  <a:gd name="T25" fmla="*/ 504 h 504"/>
                  <a:gd name="T26" fmla="*/ 14 w 485"/>
                  <a:gd name="T27" fmla="*/ 504 h 504"/>
                  <a:gd name="T28" fmla="*/ 19 w 485"/>
                  <a:gd name="T29" fmla="*/ 435 h 504"/>
                  <a:gd name="T30" fmla="*/ 34 w 485"/>
                  <a:gd name="T31" fmla="*/ 366 h 504"/>
                  <a:gd name="T32" fmla="*/ 54 w 485"/>
                  <a:gd name="T33" fmla="*/ 302 h 504"/>
                  <a:gd name="T34" fmla="*/ 88 w 485"/>
                  <a:gd name="T35" fmla="*/ 239 h 504"/>
                  <a:gd name="T36" fmla="*/ 127 w 485"/>
                  <a:gd name="T37" fmla="*/ 186 h 504"/>
                  <a:gd name="T38" fmla="*/ 176 w 485"/>
                  <a:gd name="T39" fmla="*/ 138 h 504"/>
                  <a:gd name="T40" fmla="*/ 230 w 485"/>
                  <a:gd name="T41" fmla="*/ 96 h 504"/>
                  <a:gd name="T42" fmla="*/ 289 w 485"/>
                  <a:gd name="T43" fmla="*/ 58 h 504"/>
                  <a:gd name="T44" fmla="*/ 353 w 485"/>
                  <a:gd name="T45" fmla="*/ 37 h 504"/>
                  <a:gd name="T46" fmla="*/ 416 w 485"/>
                  <a:gd name="T47" fmla="*/ 21 h 504"/>
                  <a:gd name="T48" fmla="*/ 485 w 485"/>
                  <a:gd name="T49" fmla="*/ 16 h 504"/>
                  <a:gd name="T50" fmla="*/ 485 w 485"/>
                  <a:gd name="T51" fmla="*/ 0 h 50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85" h="504">
                    <a:moveTo>
                      <a:pt x="485" y="0"/>
                    </a:moveTo>
                    <a:lnTo>
                      <a:pt x="421" y="5"/>
                    </a:lnTo>
                    <a:lnTo>
                      <a:pt x="358" y="16"/>
                    </a:lnTo>
                    <a:lnTo>
                      <a:pt x="299" y="37"/>
                    </a:lnTo>
                    <a:lnTo>
                      <a:pt x="240" y="69"/>
                    </a:lnTo>
                    <a:lnTo>
                      <a:pt x="191" y="106"/>
                    </a:lnTo>
                    <a:lnTo>
                      <a:pt x="142" y="149"/>
                    </a:lnTo>
                    <a:lnTo>
                      <a:pt x="98" y="196"/>
                    </a:lnTo>
                    <a:lnTo>
                      <a:pt x="64" y="255"/>
                    </a:lnTo>
                    <a:lnTo>
                      <a:pt x="34" y="313"/>
                    </a:lnTo>
                    <a:lnTo>
                      <a:pt x="14" y="377"/>
                    </a:lnTo>
                    <a:lnTo>
                      <a:pt x="5" y="440"/>
                    </a:lnTo>
                    <a:lnTo>
                      <a:pt x="0" y="504"/>
                    </a:lnTo>
                    <a:lnTo>
                      <a:pt x="14" y="504"/>
                    </a:lnTo>
                    <a:lnTo>
                      <a:pt x="19" y="435"/>
                    </a:lnTo>
                    <a:lnTo>
                      <a:pt x="34" y="366"/>
                    </a:lnTo>
                    <a:lnTo>
                      <a:pt x="54" y="302"/>
                    </a:lnTo>
                    <a:lnTo>
                      <a:pt x="88" y="239"/>
                    </a:lnTo>
                    <a:lnTo>
                      <a:pt x="127" y="186"/>
                    </a:lnTo>
                    <a:lnTo>
                      <a:pt x="176" y="138"/>
                    </a:lnTo>
                    <a:lnTo>
                      <a:pt x="230" y="96"/>
                    </a:lnTo>
                    <a:lnTo>
                      <a:pt x="289" y="58"/>
                    </a:lnTo>
                    <a:lnTo>
                      <a:pt x="353" y="37"/>
                    </a:lnTo>
                    <a:lnTo>
                      <a:pt x="416" y="21"/>
                    </a:lnTo>
                    <a:lnTo>
                      <a:pt x="485" y="16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000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49" name="Freeform 848"/>
              <p:cNvSpPr>
                <a:spLocks/>
              </p:cNvSpPr>
              <p:nvPr/>
            </p:nvSpPr>
            <p:spPr bwMode="auto">
              <a:xfrm>
                <a:off x="5078" y="1278"/>
                <a:ext cx="471" cy="488"/>
              </a:xfrm>
              <a:custGeom>
                <a:avLst/>
                <a:gdLst>
                  <a:gd name="T0" fmla="*/ 471 w 471"/>
                  <a:gd name="T1" fmla="*/ 0 h 488"/>
                  <a:gd name="T2" fmla="*/ 402 w 471"/>
                  <a:gd name="T3" fmla="*/ 5 h 488"/>
                  <a:gd name="T4" fmla="*/ 339 w 471"/>
                  <a:gd name="T5" fmla="*/ 21 h 488"/>
                  <a:gd name="T6" fmla="*/ 275 w 471"/>
                  <a:gd name="T7" fmla="*/ 42 h 488"/>
                  <a:gd name="T8" fmla="*/ 216 w 471"/>
                  <a:gd name="T9" fmla="*/ 80 h 488"/>
                  <a:gd name="T10" fmla="*/ 162 w 471"/>
                  <a:gd name="T11" fmla="*/ 122 h 488"/>
                  <a:gd name="T12" fmla="*/ 113 w 471"/>
                  <a:gd name="T13" fmla="*/ 170 h 488"/>
                  <a:gd name="T14" fmla="*/ 74 w 471"/>
                  <a:gd name="T15" fmla="*/ 223 h 488"/>
                  <a:gd name="T16" fmla="*/ 40 w 471"/>
                  <a:gd name="T17" fmla="*/ 286 h 488"/>
                  <a:gd name="T18" fmla="*/ 20 w 471"/>
                  <a:gd name="T19" fmla="*/ 350 h 488"/>
                  <a:gd name="T20" fmla="*/ 5 w 471"/>
                  <a:gd name="T21" fmla="*/ 419 h 488"/>
                  <a:gd name="T22" fmla="*/ 0 w 471"/>
                  <a:gd name="T23" fmla="*/ 488 h 488"/>
                  <a:gd name="T24" fmla="*/ 15 w 471"/>
                  <a:gd name="T25" fmla="*/ 488 h 488"/>
                  <a:gd name="T26" fmla="*/ 20 w 471"/>
                  <a:gd name="T27" fmla="*/ 424 h 488"/>
                  <a:gd name="T28" fmla="*/ 35 w 471"/>
                  <a:gd name="T29" fmla="*/ 355 h 488"/>
                  <a:gd name="T30" fmla="*/ 54 w 471"/>
                  <a:gd name="T31" fmla="*/ 292 h 488"/>
                  <a:gd name="T32" fmla="*/ 89 w 471"/>
                  <a:gd name="T33" fmla="*/ 233 h 488"/>
                  <a:gd name="T34" fmla="*/ 128 w 471"/>
                  <a:gd name="T35" fmla="*/ 180 h 488"/>
                  <a:gd name="T36" fmla="*/ 172 w 471"/>
                  <a:gd name="T37" fmla="*/ 133 h 488"/>
                  <a:gd name="T38" fmla="*/ 226 w 471"/>
                  <a:gd name="T39" fmla="*/ 90 h 488"/>
                  <a:gd name="T40" fmla="*/ 280 w 471"/>
                  <a:gd name="T41" fmla="*/ 58 h 488"/>
                  <a:gd name="T42" fmla="*/ 344 w 471"/>
                  <a:gd name="T43" fmla="*/ 32 h 488"/>
                  <a:gd name="T44" fmla="*/ 407 w 471"/>
                  <a:gd name="T45" fmla="*/ 21 h 488"/>
                  <a:gd name="T46" fmla="*/ 471 w 471"/>
                  <a:gd name="T47" fmla="*/ 16 h 488"/>
                  <a:gd name="T48" fmla="*/ 471 w 471"/>
                  <a:gd name="T49" fmla="*/ 0 h 48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71" h="488">
                    <a:moveTo>
                      <a:pt x="471" y="0"/>
                    </a:moveTo>
                    <a:lnTo>
                      <a:pt x="402" y="5"/>
                    </a:lnTo>
                    <a:lnTo>
                      <a:pt x="339" y="21"/>
                    </a:lnTo>
                    <a:lnTo>
                      <a:pt x="275" y="42"/>
                    </a:lnTo>
                    <a:lnTo>
                      <a:pt x="216" y="80"/>
                    </a:lnTo>
                    <a:lnTo>
                      <a:pt x="162" y="122"/>
                    </a:lnTo>
                    <a:lnTo>
                      <a:pt x="113" y="170"/>
                    </a:lnTo>
                    <a:lnTo>
                      <a:pt x="74" y="223"/>
                    </a:lnTo>
                    <a:lnTo>
                      <a:pt x="40" y="286"/>
                    </a:lnTo>
                    <a:lnTo>
                      <a:pt x="20" y="350"/>
                    </a:lnTo>
                    <a:lnTo>
                      <a:pt x="5" y="419"/>
                    </a:lnTo>
                    <a:lnTo>
                      <a:pt x="0" y="488"/>
                    </a:lnTo>
                    <a:lnTo>
                      <a:pt x="15" y="488"/>
                    </a:lnTo>
                    <a:lnTo>
                      <a:pt x="20" y="424"/>
                    </a:lnTo>
                    <a:lnTo>
                      <a:pt x="35" y="355"/>
                    </a:lnTo>
                    <a:lnTo>
                      <a:pt x="54" y="292"/>
                    </a:lnTo>
                    <a:lnTo>
                      <a:pt x="89" y="233"/>
                    </a:lnTo>
                    <a:lnTo>
                      <a:pt x="128" y="180"/>
                    </a:lnTo>
                    <a:lnTo>
                      <a:pt x="172" y="133"/>
                    </a:lnTo>
                    <a:lnTo>
                      <a:pt x="226" y="90"/>
                    </a:lnTo>
                    <a:lnTo>
                      <a:pt x="280" y="58"/>
                    </a:lnTo>
                    <a:lnTo>
                      <a:pt x="344" y="32"/>
                    </a:lnTo>
                    <a:lnTo>
                      <a:pt x="407" y="21"/>
                    </a:lnTo>
                    <a:lnTo>
                      <a:pt x="471" y="16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0000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0" name="Freeform 849"/>
              <p:cNvSpPr>
                <a:spLocks/>
              </p:cNvSpPr>
              <p:nvPr/>
            </p:nvSpPr>
            <p:spPr bwMode="auto">
              <a:xfrm>
                <a:off x="5093" y="1294"/>
                <a:ext cx="456" cy="472"/>
              </a:xfrm>
              <a:custGeom>
                <a:avLst/>
                <a:gdLst>
                  <a:gd name="T0" fmla="*/ 456 w 456"/>
                  <a:gd name="T1" fmla="*/ 0 h 472"/>
                  <a:gd name="T2" fmla="*/ 392 w 456"/>
                  <a:gd name="T3" fmla="*/ 5 h 472"/>
                  <a:gd name="T4" fmla="*/ 329 w 456"/>
                  <a:gd name="T5" fmla="*/ 16 h 472"/>
                  <a:gd name="T6" fmla="*/ 265 w 456"/>
                  <a:gd name="T7" fmla="*/ 42 h 472"/>
                  <a:gd name="T8" fmla="*/ 211 w 456"/>
                  <a:gd name="T9" fmla="*/ 74 h 472"/>
                  <a:gd name="T10" fmla="*/ 157 w 456"/>
                  <a:gd name="T11" fmla="*/ 117 h 472"/>
                  <a:gd name="T12" fmla="*/ 113 w 456"/>
                  <a:gd name="T13" fmla="*/ 164 h 472"/>
                  <a:gd name="T14" fmla="*/ 74 w 456"/>
                  <a:gd name="T15" fmla="*/ 217 h 472"/>
                  <a:gd name="T16" fmla="*/ 39 w 456"/>
                  <a:gd name="T17" fmla="*/ 276 h 472"/>
                  <a:gd name="T18" fmla="*/ 20 w 456"/>
                  <a:gd name="T19" fmla="*/ 339 h 472"/>
                  <a:gd name="T20" fmla="*/ 5 w 456"/>
                  <a:gd name="T21" fmla="*/ 408 h 472"/>
                  <a:gd name="T22" fmla="*/ 0 w 456"/>
                  <a:gd name="T23" fmla="*/ 472 h 472"/>
                  <a:gd name="T24" fmla="*/ 15 w 456"/>
                  <a:gd name="T25" fmla="*/ 472 h 472"/>
                  <a:gd name="T26" fmla="*/ 20 w 456"/>
                  <a:gd name="T27" fmla="*/ 408 h 472"/>
                  <a:gd name="T28" fmla="*/ 30 w 456"/>
                  <a:gd name="T29" fmla="*/ 345 h 472"/>
                  <a:gd name="T30" fmla="*/ 54 w 456"/>
                  <a:gd name="T31" fmla="*/ 281 h 472"/>
                  <a:gd name="T32" fmla="*/ 84 w 456"/>
                  <a:gd name="T33" fmla="*/ 228 h 472"/>
                  <a:gd name="T34" fmla="*/ 123 w 456"/>
                  <a:gd name="T35" fmla="*/ 175 h 472"/>
                  <a:gd name="T36" fmla="*/ 167 w 456"/>
                  <a:gd name="T37" fmla="*/ 127 h 472"/>
                  <a:gd name="T38" fmla="*/ 216 w 456"/>
                  <a:gd name="T39" fmla="*/ 85 h 472"/>
                  <a:gd name="T40" fmla="*/ 275 w 456"/>
                  <a:gd name="T41" fmla="*/ 58 h 472"/>
                  <a:gd name="T42" fmla="*/ 333 w 456"/>
                  <a:gd name="T43" fmla="*/ 32 h 472"/>
                  <a:gd name="T44" fmla="*/ 392 w 456"/>
                  <a:gd name="T45" fmla="*/ 21 h 472"/>
                  <a:gd name="T46" fmla="*/ 456 w 456"/>
                  <a:gd name="T47" fmla="*/ 16 h 472"/>
                  <a:gd name="T48" fmla="*/ 456 w 456"/>
                  <a:gd name="T49" fmla="*/ 0 h 4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6" h="472">
                    <a:moveTo>
                      <a:pt x="456" y="0"/>
                    </a:moveTo>
                    <a:lnTo>
                      <a:pt x="392" y="5"/>
                    </a:lnTo>
                    <a:lnTo>
                      <a:pt x="329" y="16"/>
                    </a:lnTo>
                    <a:lnTo>
                      <a:pt x="265" y="42"/>
                    </a:lnTo>
                    <a:lnTo>
                      <a:pt x="211" y="74"/>
                    </a:lnTo>
                    <a:lnTo>
                      <a:pt x="157" y="117"/>
                    </a:lnTo>
                    <a:lnTo>
                      <a:pt x="113" y="164"/>
                    </a:lnTo>
                    <a:lnTo>
                      <a:pt x="74" y="217"/>
                    </a:lnTo>
                    <a:lnTo>
                      <a:pt x="39" y="276"/>
                    </a:lnTo>
                    <a:lnTo>
                      <a:pt x="20" y="339"/>
                    </a:lnTo>
                    <a:lnTo>
                      <a:pt x="5" y="408"/>
                    </a:lnTo>
                    <a:lnTo>
                      <a:pt x="0" y="472"/>
                    </a:lnTo>
                    <a:lnTo>
                      <a:pt x="15" y="472"/>
                    </a:lnTo>
                    <a:lnTo>
                      <a:pt x="20" y="408"/>
                    </a:lnTo>
                    <a:lnTo>
                      <a:pt x="30" y="345"/>
                    </a:lnTo>
                    <a:lnTo>
                      <a:pt x="54" y="281"/>
                    </a:lnTo>
                    <a:lnTo>
                      <a:pt x="84" y="228"/>
                    </a:lnTo>
                    <a:lnTo>
                      <a:pt x="123" y="175"/>
                    </a:lnTo>
                    <a:lnTo>
                      <a:pt x="167" y="127"/>
                    </a:lnTo>
                    <a:lnTo>
                      <a:pt x="216" y="85"/>
                    </a:lnTo>
                    <a:lnTo>
                      <a:pt x="275" y="58"/>
                    </a:lnTo>
                    <a:lnTo>
                      <a:pt x="333" y="32"/>
                    </a:lnTo>
                    <a:lnTo>
                      <a:pt x="392" y="21"/>
                    </a:lnTo>
                    <a:lnTo>
                      <a:pt x="456" y="1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000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1" name="Freeform 850"/>
              <p:cNvSpPr>
                <a:spLocks/>
              </p:cNvSpPr>
              <p:nvPr/>
            </p:nvSpPr>
            <p:spPr bwMode="auto">
              <a:xfrm>
                <a:off x="5108" y="1310"/>
                <a:ext cx="441" cy="456"/>
              </a:xfrm>
              <a:custGeom>
                <a:avLst/>
                <a:gdLst>
                  <a:gd name="T0" fmla="*/ 441 w 441"/>
                  <a:gd name="T1" fmla="*/ 0 h 456"/>
                  <a:gd name="T2" fmla="*/ 377 w 441"/>
                  <a:gd name="T3" fmla="*/ 5 h 456"/>
                  <a:gd name="T4" fmla="*/ 318 w 441"/>
                  <a:gd name="T5" fmla="*/ 16 h 456"/>
                  <a:gd name="T6" fmla="*/ 260 w 441"/>
                  <a:gd name="T7" fmla="*/ 42 h 456"/>
                  <a:gd name="T8" fmla="*/ 201 w 441"/>
                  <a:gd name="T9" fmla="*/ 69 h 456"/>
                  <a:gd name="T10" fmla="*/ 152 w 441"/>
                  <a:gd name="T11" fmla="*/ 111 h 456"/>
                  <a:gd name="T12" fmla="*/ 108 w 441"/>
                  <a:gd name="T13" fmla="*/ 159 h 456"/>
                  <a:gd name="T14" fmla="*/ 69 w 441"/>
                  <a:gd name="T15" fmla="*/ 212 h 456"/>
                  <a:gd name="T16" fmla="*/ 39 w 441"/>
                  <a:gd name="T17" fmla="*/ 265 h 456"/>
                  <a:gd name="T18" fmla="*/ 15 w 441"/>
                  <a:gd name="T19" fmla="*/ 329 h 456"/>
                  <a:gd name="T20" fmla="*/ 5 w 441"/>
                  <a:gd name="T21" fmla="*/ 392 h 456"/>
                  <a:gd name="T22" fmla="*/ 0 w 441"/>
                  <a:gd name="T23" fmla="*/ 456 h 456"/>
                  <a:gd name="T24" fmla="*/ 15 w 441"/>
                  <a:gd name="T25" fmla="*/ 456 h 456"/>
                  <a:gd name="T26" fmla="*/ 20 w 441"/>
                  <a:gd name="T27" fmla="*/ 392 h 456"/>
                  <a:gd name="T28" fmla="*/ 29 w 441"/>
                  <a:gd name="T29" fmla="*/ 334 h 456"/>
                  <a:gd name="T30" fmla="*/ 54 w 441"/>
                  <a:gd name="T31" fmla="*/ 276 h 456"/>
                  <a:gd name="T32" fmla="*/ 83 w 441"/>
                  <a:gd name="T33" fmla="*/ 217 h 456"/>
                  <a:gd name="T34" fmla="*/ 118 w 441"/>
                  <a:gd name="T35" fmla="*/ 170 h 456"/>
                  <a:gd name="T36" fmla="*/ 162 w 441"/>
                  <a:gd name="T37" fmla="*/ 122 h 456"/>
                  <a:gd name="T38" fmla="*/ 211 w 441"/>
                  <a:gd name="T39" fmla="*/ 85 h 456"/>
                  <a:gd name="T40" fmla="*/ 265 w 441"/>
                  <a:gd name="T41" fmla="*/ 53 h 456"/>
                  <a:gd name="T42" fmla="*/ 323 w 441"/>
                  <a:gd name="T43" fmla="*/ 32 h 456"/>
                  <a:gd name="T44" fmla="*/ 382 w 441"/>
                  <a:gd name="T45" fmla="*/ 16 h 456"/>
                  <a:gd name="T46" fmla="*/ 441 w 441"/>
                  <a:gd name="T47" fmla="*/ 16 h 456"/>
                  <a:gd name="T48" fmla="*/ 441 w 441"/>
                  <a:gd name="T49" fmla="*/ 0 h 4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1" h="456">
                    <a:moveTo>
                      <a:pt x="441" y="0"/>
                    </a:moveTo>
                    <a:lnTo>
                      <a:pt x="377" y="5"/>
                    </a:lnTo>
                    <a:lnTo>
                      <a:pt x="318" y="16"/>
                    </a:lnTo>
                    <a:lnTo>
                      <a:pt x="260" y="42"/>
                    </a:lnTo>
                    <a:lnTo>
                      <a:pt x="201" y="69"/>
                    </a:lnTo>
                    <a:lnTo>
                      <a:pt x="152" y="111"/>
                    </a:lnTo>
                    <a:lnTo>
                      <a:pt x="108" y="159"/>
                    </a:lnTo>
                    <a:lnTo>
                      <a:pt x="69" y="212"/>
                    </a:lnTo>
                    <a:lnTo>
                      <a:pt x="39" y="265"/>
                    </a:lnTo>
                    <a:lnTo>
                      <a:pt x="15" y="329"/>
                    </a:lnTo>
                    <a:lnTo>
                      <a:pt x="5" y="392"/>
                    </a:lnTo>
                    <a:lnTo>
                      <a:pt x="0" y="456"/>
                    </a:lnTo>
                    <a:lnTo>
                      <a:pt x="15" y="456"/>
                    </a:lnTo>
                    <a:lnTo>
                      <a:pt x="20" y="392"/>
                    </a:lnTo>
                    <a:lnTo>
                      <a:pt x="29" y="334"/>
                    </a:lnTo>
                    <a:lnTo>
                      <a:pt x="54" y="276"/>
                    </a:lnTo>
                    <a:lnTo>
                      <a:pt x="83" y="217"/>
                    </a:lnTo>
                    <a:lnTo>
                      <a:pt x="118" y="170"/>
                    </a:lnTo>
                    <a:lnTo>
                      <a:pt x="162" y="122"/>
                    </a:lnTo>
                    <a:lnTo>
                      <a:pt x="211" y="85"/>
                    </a:lnTo>
                    <a:lnTo>
                      <a:pt x="265" y="53"/>
                    </a:lnTo>
                    <a:lnTo>
                      <a:pt x="323" y="32"/>
                    </a:lnTo>
                    <a:lnTo>
                      <a:pt x="382" y="16"/>
                    </a:lnTo>
                    <a:lnTo>
                      <a:pt x="441" y="16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000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2" name="Freeform 851"/>
              <p:cNvSpPr>
                <a:spLocks/>
              </p:cNvSpPr>
              <p:nvPr/>
            </p:nvSpPr>
            <p:spPr bwMode="auto">
              <a:xfrm>
                <a:off x="5123" y="1326"/>
                <a:ext cx="426" cy="440"/>
              </a:xfrm>
              <a:custGeom>
                <a:avLst/>
                <a:gdLst>
                  <a:gd name="T0" fmla="*/ 426 w 426"/>
                  <a:gd name="T1" fmla="*/ 0 h 440"/>
                  <a:gd name="T2" fmla="*/ 367 w 426"/>
                  <a:gd name="T3" fmla="*/ 0 h 440"/>
                  <a:gd name="T4" fmla="*/ 308 w 426"/>
                  <a:gd name="T5" fmla="*/ 16 h 440"/>
                  <a:gd name="T6" fmla="*/ 250 w 426"/>
                  <a:gd name="T7" fmla="*/ 37 h 440"/>
                  <a:gd name="T8" fmla="*/ 196 w 426"/>
                  <a:gd name="T9" fmla="*/ 69 h 440"/>
                  <a:gd name="T10" fmla="*/ 147 w 426"/>
                  <a:gd name="T11" fmla="*/ 106 h 440"/>
                  <a:gd name="T12" fmla="*/ 103 w 426"/>
                  <a:gd name="T13" fmla="*/ 154 h 440"/>
                  <a:gd name="T14" fmla="*/ 68 w 426"/>
                  <a:gd name="T15" fmla="*/ 201 h 440"/>
                  <a:gd name="T16" fmla="*/ 39 w 426"/>
                  <a:gd name="T17" fmla="*/ 260 h 440"/>
                  <a:gd name="T18" fmla="*/ 14 w 426"/>
                  <a:gd name="T19" fmla="*/ 318 h 440"/>
                  <a:gd name="T20" fmla="*/ 5 w 426"/>
                  <a:gd name="T21" fmla="*/ 376 h 440"/>
                  <a:gd name="T22" fmla="*/ 0 w 426"/>
                  <a:gd name="T23" fmla="*/ 440 h 440"/>
                  <a:gd name="T24" fmla="*/ 14 w 426"/>
                  <a:gd name="T25" fmla="*/ 440 h 440"/>
                  <a:gd name="T26" fmla="*/ 19 w 426"/>
                  <a:gd name="T27" fmla="*/ 382 h 440"/>
                  <a:gd name="T28" fmla="*/ 29 w 426"/>
                  <a:gd name="T29" fmla="*/ 323 h 440"/>
                  <a:gd name="T30" fmla="*/ 49 w 426"/>
                  <a:gd name="T31" fmla="*/ 265 h 440"/>
                  <a:gd name="T32" fmla="*/ 78 w 426"/>
                  <a:gd name="T33" fmla="*/ 212 h 440"/>
                  <a:gd name="T34" fmla="*/ 112 w 426"/>
                  <a:gd name="T35" fmla="*/ 159 h 440"/>
                  <a:gd name="T36" fmla="*/ 156 w 426"/>
                  <a:gd name="T37" fmla="*/ 116 h 440"/>
                  <a:gd name="T38" fmla="*/ 205 w 426"/>
                  <a:gd name="T39" fmla="*/ 79 h 440"/>
                  <a:gd name="T40" fmla="*/ 254 w 426"/>
                  <a:gd name="T41" fmla="*/ 53 h 440"/>
                  <a:gd name="T42" fmla="*/ 308 w 426"/>
                  <a:gd name="T43" fmla="*/ 32 h 440"/>
                  <a:gd name="T44" fmla="*/ 367 w 426"/>
                  <a:gd name="T45" fmla="*/ 16 h 440"/>
                  <a:gd name="T46" fmla="*/ 426 w 426"/>
                  <a:gd name="T47" fmla="*/ 16 h 440"/>
                  <a:gd name="T48" fmla="*/ 426 w 426"/>
                  <a:gd name="T49" fmla="*/ 0 h 4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6" h="440">
                    <a:moveTo>
                      <a:pt x="426" y="0"/>
                    </a:moveTo>
                    <a:lnTo>
                      <a:pt x="367" y="0"/>
                    </a:lnTo>
                    <a:lnTo>
                      <a:pt x="308" y="16"/>
                    </a:lnTo>
                    <a:lnTo>
                      <a:pt x="250" y="37"/>
                    </a:lnTo>
                    <a:lnTo>
                      <a:pt x="196" y="69"/>
                    </a:lnTo>
                    <a:lnTo>
                      <a:pt x="147" y="106"/>
                    </a:lnTo>
                    <a:lnTo>
                      <a:pt x="103" y="154"/>
                    </a:lnTo>
                    <a:lnTo>
                      <a:pt x="68" y="201"/>
                    </a:lnTo>
                    <a:lnTo>
                      <a:pt x="39" y="260"/>
                    </a:lnTo>
                    <a:lnTo>
                      <a:pt x="14" y="318"/>
                    </a:lnTo>
                    <a:lnTo>
                      <a:pt x="5" y="376"/>
                    </a:lnTo>
                    <a:lnTo>
                      <a:pt x="0" y="440"/>
                    </a:lnTo>
                    <a:lnTo>
                      <a:pt x="14" y="440"/>
                    </a:lnTo>
                    <a:lnTo>
                      <a:pt x="19" y="382"/>
                    </a:lnTo>
                    <a:lnTo>
                      <a:pt x="29" y="323"/>
                    </a:lnTo>
                    <a:lnTo>
                      <a:pt x="49" y="265"/>
                    </a:lnTo>
                    <a:lnTo>
                      <a:pt x="78" y="212"/>
                    </a:lnTo>
                    <a:lnTo>
                      <a:pt x="112" y="159"/>
                    </a:lnTo>
                    <a:lnTo>
                      <a:pt x="156" y="116"/>
                    </a:lnTo>
                    <a:lnTo>
                      <a:pt x="205" y="79"/>
                    </a:lnTo>
                    <a:lnTo>
                      <a:pt x="254" y="53"/>
                    </a:lnTo>
                    <a:lnTo>
                      <a:pt x="308" y="32"/>
                    </a:lnTo>
                    <a:lnTo>
                      <a:pt x="367" y="16"/>
                    </a:lnTo>
                    <a:lnTo>
                      <a:pt x="426" y="1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000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3" name="Freeform 852"/>
              <p:cNvSpPr>
                <a:spLocks/>
              </p:cNvSpPr>
              <p:nvPr/>
            </p:nvSpPr>
            <p:spPr bwMode="auto">
              <a:xfrm>
                <a:off x="5137" y="1342"/>
                <a:ext cx="412" cy="424"/>
              </a:xfrm>
              <a:custGeom>
                <a:avLst/>
                <a:gdLst>
                  <a:gd name="T0" fmla="*/ 412 w 412"/>
                  <a:gd name="T1" fmla="*/ 0 h 424"/>
                  <a:gd name="T2" fmla="*/ 353 w 412"/>
                  <a:gd name="T3" fmla="*/ 0 h 424"/>
                  <a:gd name="T4" fmla="*/ 294 w 412"/>
                  <a:gd name="T5" fmla="*/ 16 h 424"/>
                  <a:gd name="T6" fmla="*/ 240 w 412"/>
                  <a:gd name="T7" fmla="*/ 37 h 424"/>
                  <a:gd name="T8" fmla="*/ 191 w 412"/>
                  <a:gd name="T9" fmla="*/ 63 h 424"/>
                  <a:gd name="T10" fmla="*/ 142 w 412"/>
                  <a:gd name="T11" fmla="*/ 100 h 424"/>
                  <a:gd name="T12" fmla="*/ 98 w 412"/>
                  <a:gd name="T13" fmla="*/ 143 h 424"/>
                  <a:gd name="T14" fmla="*/ 64 w 412"/>
                  <a:gd name="T15" fmla="*/ 196 h 424"/>
                  <a:gd name="T16" fmla="*/ 35 w 412"/>
                  <a:gd name="T17" fmla="*/ 249 h 424"/>
                  <a:gd name="T18" fmla="*/ 15 w 412"/>
                  <a:gd name="T19" fmla="*/ 307 h 424"/>
                  <a:gd name="T20" fmla="*/ 5 w 412"/>
                  <a:gd name="T21" fmla="*/ 366 h 424"/>
                  <a:gd name="T22" fmla="*/ 0 w 412"/>
                  <a:gd name="T23" fmla="*/ 424 h 424"/>
                  <a:gd name="T24" fmla="*/ 15 w 412"/>
                  <a:gd name="T25" fmla="*/ 424 h 424"/>
                  <a:gd name="T26" fmla="*/ 20 w 412"/>
                  <a:gd name="T27" fmla="*/ 366 h 424"/>
                  <a:gd name="T28" fmla="*/ 30 w 412"/>
                  <a:gd name="T29" fmla="*/ 307 h 424"/>
                  <a:gd name="T30" fmla="*/ 49 w 412"/>
                  <a:gd name="T31" fmla="*/ 254 h 424"/>
                  <a:gd name="T32" fmla="*/ 79 w 412"/>
                  <a:gd name="T33" fmla="*/ 201 h 424"/>
                  <a:gd name="T34" fmla="*/ 113 w 412"/>
                  <a:gd name="T35" fmla="*/ 153 h 424"/>
                  <a:gd name="T36" fmla="*/ 152 w 412"/>
                  <a:gd name="T37" fmla="*/ 111 h 424"/>
                  <a:gd name="T38" fmla="*/ 196 w 412"/>
                  <a:gd name="T39" fmla="*/ 79 h 424"/>
                  <a:gd name="T40" fmla="*/ 245 w 412"/>
                  <a:gd name="T41" fmla="*/ 47 h 424"/>
                  <a:gd name="T42" fmla="*/ 299 w 412"/>
                  <a:gd name="T43" fmla="*/ 32 h 424"/>
                  <a:gd name="T44" fmla="*/ 358 w 412"/>
                  <a:gd name="T45" fmla="*/ 16 h 424"/>
                  <a:gd name="T46" fmla="*/ 412 w 412"/>
                  <a:gd name="T47" fmla="*/ 10 h 424"/>
                  <a:gd name="T48" fmla="*/ 412 w 412"/>
                  <a:gd name="T49" fmla="*/ 0 h 42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2" h="424">
                    <a:moveTo>
                      <a:pt x="412" y="0"/>
                    </a:moveTo>
                    <a:lnTo>
                      <a:pt x="353" y="0"/>
                    </a:lnTo>
                    <a:lnTo>
                      <a:pt x="294" y="16"/>
                    </a:lnTo>
                    <a:lnTo>
                      <a:pt x="240" y="37"/>
                    </a:lnTo>
                    <a:lnTo>
                      <a:pt x="191" y="63"/>
                    </a:lnTo>
                    <a:lnTo>
                      <a:pt x="142" y="100"/>
                    </a:lnTo>
                    <a:lnTo>
                      <a:pt x="98" y="143"/>
                    </a:lnTo>
                    <a:lnTo>
                      <a:pt x="64" y="196"/>
                    </a:lnTo>
                    <a:lnTo>
                      <a:pt x="35" y="249"/>
                    </a:lnTo>
                    <a:lnTo>
                      <a:pt x="15" y="307"/>
                    </a:lnTo>
                    <a:lnTo>
                      <a:pt x="5" y="366"/>
                    </a:lnTo>
                    <a:lnTo>
                      <a:pt x="0" y="424"/>
                    </a:lnTo>
                    <a:lnTo>
                      <a:pt x="15" y="424"/>
                    </a:lnTo>
                    <a:lnTo>
                      <a:pt x="20" y="366"/>
                    </a:lnTo>
                    <a:lnTo>
                      <a:pt x="30" y="307"/>
                    </a:lnTo>
                    <a:lnTo>
                      <a:pt x="49" y="254"/>
                    </a:lnTo>
                    <a:lnTo>
                      <a:pt x="79" y="201"/>
                    </a:lnTo>
                    <a:lnTo>
                      <a:pt x="113" y="153"/>
                    </a:lnTo>
                    <a:lnTo>
                      <a:pt x="152" y="111"/>
                    </a:lnTo>
                    <a:lnTo>
                      <a:pt x="196" y="79"/>
                    </a:lnTo>
                    <a:lnTo>
                      <a:pt x="245" y="47"/>
                    </a:lnTo>
                    <a:lnTo>
                      <a:pt x="299" y="32"/>
                    </a:lnTo>
                    <a:lnTo>
                      <a:pt x="358" y="16"/>
                    </a:lnTo>
                    <a:lnTo>
                      <a:pt x="412" y="10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000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4" name="Freeform 853"/>
              <p:cNvSpPr>
                <a:spLocks/>
              </p:cNvSpPr>
              <p:nvPr/>
            </p:nvSpPr>
            <p:spPr bwMode="auto">
              <a:xfrm>
                <a:off x="5152" y="1352"/>
                <a:ext cx="397" cy="414"/>
              </a:xfrm>
              <a:custGeom>
                <a:avLst/>
                <a:gdLst>
                  <a:gd name="T0" fmla="*/ 397 w 397"/>
                  <a:gd name="T1" fmla="*/ 0 h 414"/>
                  <a:gd name="T2" fmla="*/ 343 w 397"/>
                  <a:gd name="T3" fmla="*/ 6 h 414"/>
                  <a:gd name="T4" fmla="*/ 284 w 397"/>
                  <a:gd name="T5" fmla="*/ 22 h 414"/>
                  <a:gd name="T6" fmla="*/ 230 w 397"/>
                  <a:gd name="T7" fmla="*/ 37 h 414"/>
                  <a:gd name="T8" fmla="*/ 181 w 397"/>
                  <a:gd name="T9" fmla="*/ 69 h 414"/>
                  <a:gd name="T10" fmla="*/ 137 w 397"/>
                  <a:gd name="T11" fmla="*/ 101 h 414"/>
                  <a:gd name="T12" fmla="*/ 98 w 397"/>
                  <a:gd name="T13" fmla="*/ 143 h 414"/>
                  <a:gd name="T14" fmla="*/ 64 w 397"/>
                  <a:gd name="T15" fmla="*/ 191 h 414"/>
                  <a:gd name="T16" fmla="*/ 34 w 397"/>
                  <a:gd name="T17" fmla="*/ 244 h 414"/>
                  <a:gd name="T18" fmla="*/ 15 w 397"/>
                  <a:gd name="T19" fmla="*/ 297 h 414"/>
                  <a:gd name="T20" fmla="*/ 5 w 397"/>
                  <a:gd name="T21" fmla="*/ 356 h 414"/>
                  <a:gd name="T22" fmla="*/ 0 w 397"/>
                  <a:gd name="T23" fmla="*/ 414 h 414"/>
                  <a:gd name="T24" fmla="*/ 15 w 397"/>
                  <a:gd name="T25" fmla="*/ 414 h 414"/>
                  <a:gd name="T26" fmla="*/ 20 w 397"/>
                  <a:gd name="T27" fmla="*/ 356 h 414"/>
                  <a:gd name="T28" fmla="*/ 34 w 397"/>
                  <a:gd name="T29" fmla="*/ 292 h 414"/>
                  <a:gd name="T30" fmla="*/ 54 w 397"/>
                  <a:gd name="T31" fmla="*/ 234 h 414"/>
                  <a:gd name="T32" fmla="*/ 88 w 397"/>
                  <a:gd name="T33" fmla="*/ 181 h 414"/>
                  <a:gd name="T34" fmla="*/ 127 w 397"/>
                  <a:gd name="T35" fmla="*/ 133 h 414"/>
                  <a:gd name="T36" fmla="*/ 172 w 397"/>
                  <a:gd name="T37" fmla="*/ 96 h 414"/>
                  <a:gd name="T38" fmla="*/ 225 w 397"/>
                  <a:gd name="T39" fmla="*/ 59 h 414"/>
                  <a:gd name="T40" fmla="*/ 279 w 397"/>
                  <a:gd name="T41" fmla="*/ 37 h 414"/>
                  <a:gd name="T42" fmla="*/ 338 w 397"/>
                  <a:gd name="T43" fmla="*/ 22 h 414"/>
                  <a:gd name="T44" fmla="*/ 397 w 397"/>
                  <a:gd name="T45" fmla="*/ 16 h 414"/>
                  <a:gd name="T46" fmla="*/ 397 w 397"/>
                  <a:gd name="T47" fmla="*/ 0 h 41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7" h="414">
                    <a:moveTo>
                      <a:pt x="397" y="0"/>
                    </a:moveTo>
                    <a:lnTo>
                      <a:pt x="343" y="6"/>
                    </a:lnTo>
                    <a:lnTo>
                      <a:pt x="284" y="22"/>
                    </a:lnTo>
                    <a:lnTo>
                      <a:pt x="230" y="37"/>
                    </a:lnTo>
                    <a:lnTo>
                      <a:pt x="181" y="69"/>
                    </a:lnTo>
                    <a:lnTo>
                      <a:pt x="137" y="101"/>
                    </a:lnTo>
                    <a:lnTo>
                      <a:pt x="98" y="143"/>
                    </a:lnTo>
                    <a:lnTo>
                      <a:pt x="64" y="191"/>
                    </a:lnTo>
                    <a:lnTo>
                      <a:pt x="34" y="244"/>
                    </a:lnTo>
                    <a:lnTo>
                      <a:pt x="15" y="297"/>
                    </a:lnTo>
                    <a:lnTo>
                      <a:pt x="5" y="356"/>
                    </a:lnTo>
                    <a:lnTo>
                      <a:pt x="0" y="414"/>
                    </a:lnTo>
                    <a:lnTo>
                      <a:pt x="15" y="414"/>
                    </a:lnTo>
                    <a:lnTo>
                      <a:pt x="20" y="356"/>
                    </a:lnTo>
                    <a:lnTo>
                      <a:pt x="34" y="292"/>
                    </a:lnTo>
                    <a:lnTo>
                      <a:pt x="54" y="234"/>
                    </a:lnTo>
                    <a:lnTo>
                      <a:pt x="88" y="181"/>
                    </a:lnTo>
                    <a:lnTo>
                      <a:pt x="127" y="133"/>
                    </a:lnTo>
                    <a:lnTo>
                      <a:pt x="172" y="96"/>
                    </a:lnTo>
                    <a:lnTo>
                      <a:pt x="225" y="59"/>
                    </a:lnTo>
                    <a:lnTo>
                      <a:pt x="279" y="37"/>
                    </a:lnTo>
                    <a:lnTo>
                      <a:pt x="338" y="22"/>
                    </a:lnTo>
                    <a:lnTo>
                      <a:pt x="397" y="16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000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5" name="Freeform 854"/>
              <p:cNvSpPr>
                <a:spLocks/>
              </p:cNvSpPr>
              <p:nvPr/>
            </p:nvSpPr>
            <p:spPr bwMode="auto">
              <a:xfrm>
                <a:off x="5167" y="1368"/>
                <a:ext cx="382" cy="398"/>
              </a:xfrm>
              <a:custGeom>
                <a:avLst/>
                <a:gdLst>
                  <a:gd name="T0" fmla="*/ 382 w 382"/>
                  <a:gd name="T1" fmla="*/ 0 h 398"/>
                  <a:gd name="T2" fmla="*/ 323 w 382"/>
                  <a:gd name="T3" fmla="*/ 6 h 398"/>
                  <a:gd name="T4" fmla="*/ 264 w 382"/>
                  <a:gd name="T5" fmla="*/ 21 h 398"/>
                  <a:gd name="T6" fmla="*/ 210 w 382"/>
                  <a:gd name="T7" fmla="*/ 43 h 398"/>
                  <a:gd name="T8" fmla="*/ 157 w 382"/>
                  <a:gd name="T9" fmla="*/ 80 h 398"/>
                  <a:gd name="T10" fmla="*/ 112 w 382"/>
                  <a:gd name="T11" fmla="*/ 117 h 398"/>
                  <a:gd name="T12" fmla="*/ 73 w 382"/>
                  <a:gd name="T13" fmla="*/ 165 h 398"/>
                  <a:gd name="T14" fmla="*/ 39 w 382"/>
                  <a:gd name="T15" fmla="*/ 218 h 398"/>
                  <a:gd name="T16" fmla="*/ 19 w 382"/>
                  <a:gd name="T17" fmla="*/ 276 h 398"/>
                  <a:gd name="T18" fmla="*/ 5 w 382"/>
                  <a:gd name="T19" fmla="*/ 340 h 398"/>
                  <a:gd name="T20" fmla="*/ 0 w 382"/>
                  <a:gd name="T21" fmla="*/ 398 h 398"/>
                  <a:gd name="T22" fmla="*/ 14 w 382"/>
                  <a:gd name="T23" fmla="*/ 398 h 398"/>
                  <a:gd name="T24" fmla="*/ 19 w 382"/>
                  <a:gd name="T25" fmla="*/ 340 h 398"/>
                  <a:gd name="T26" fmla="*/ 34 w 382"/>
                  <a:gd name="T27" fmla="*/ 281 h 398"/>
                  <a:gd name="T28" fmla="*/ 54 w 382"/>
                  <a:gd name="T29" fmla="*/ 228 h 398"/>
                  <a:gd name="T30" fmla="*/ 83 w 382"/>
                  <a:gd name="T31" fmla="*/ 175 h 398"/>
                  <a:gd name="T32" fmla="*/ 122 w 382"/>
                  <a:gd name="T33" fmla="*/ 127 h 398"/>
                  <a:gd name="T34" fmla="*/ 166 w 382"/>
                  <a:gd name="T35" fmla="*/ 90 h 398"/>
                  <a:gd name="T36" fmla="*/ 215 w 382"/>
                  <a:gd name="T37" fmla="*/ 59 h 398"/>
                  <a:gd name="T38" fmla="*/ 269 w 382"/>
                  <a:gd name="T39" fmla="*/ 37 h 398"/>
                  <a:gd name="T40" fmla="*/ 323 w 382"/>
                  <a:gd name="T41" fmla="*/ 21 h 398"/>
                  <a:gd name="T42" fmla="*/ 382 w 382"/>
                  <a:gd name="T43" fmla="*/ 16 h 398"/>
                  <a:gd name="T44" fmla="*/ 382 w 382"/>
                  <a:gd name="T45" fmla="*/ 0 h 39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2" h="398">
                    <a:moveTo>
                      <a:pt x="382" y="0"/>
                    </a:moveTo>
                    <a:lnTo>
                      <a:pt x="323" y="6"/>
                    </a:lnTo>
                    <a:lnTo>
                      <a:pt x="264" y="21"/>
                    </a:lnTo>
                    <a:lnTo>
                      <a:pt x="210" y="43"/>
                    </a:lnTo>
                    <a:lnTo>
                      <a:pt x="157" y="80"/>
                    </a:lnTo>
                    <a:lnTo>
                      <a:pt x="112" y="117"/>
                    </a:lnTo>
                    <a:lnTo>
                      <a:pt x="73" y="165"/>
                    </a:lnTo>
                    <a:lnTo>
                      <a:pt x="39" y="218"/>
                    </a:lnTo>
                    <a:lnTo>
                      <a:pt x="19" y="276"/>
                    </a:lnTo>
                    <a:lnTo>
                      <a:pt x="5" y="340"/>
                    </a:lnTo>
                    <a:lnTo>
                      <a:pt x="0" y="398"/>
                    </a:lnTo>
                    <a:lnTo>
                      <a:pt x="14" y="398"/>
                    </a:lnTo>
                    <a:lnTo>
                      <a:pt x="19" y="340"/>
                    </a:lnTo>
                    <a:lnTo>
                      <a:pt x="34" y="281"/>
                    </a:lnTo>
                    <a:lnTo>
                      <a:pt x="54" y="228"/>
                    </a:lnTo>
                    <a:lnTo>
                      <a:pt x="83" y="175"/>
                    </a:lnTo>
                    <a:lnTo>
                      <a:pt x="122" y="127"/>
                    </a:lnTo>
                    <a:lnTo>
                      <a:pt x="166" y="90"/>
                    </a:lnTo>
                    <a:lnTo>
                      <a:pt x="215" y="59"/>
                    </a:lnTo>
                    <a:lnTo>
                      <a:pt x="269" y="37"/>
                    </a:lnTo>
                    <a:lnTo>
                      <a:pt x="323" y="21"/>
                    </a:lnTo>
                    <a:lnTo>
                      <a:pt x="382" y="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0000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6" name="Freeform 855"/>
              <p:cNvSpPr>
                <a:spLocks/>
              </p:cNvSpPr>
              <p:nvPr/>
            </p:nvSpPr>
            <p:spPr bwMode="auto">
              <a:xfrm>
                <a:off x="5181" y="1384"/>
                <a:ext cx="368" cy="382"/>
              </a:xfrm>
              <a:custGeom>
                <a:avLst/>
                <a:gdLst>
                  <a:gd name="T0" fmla="*/ 368 w 368"/>
                  <a:gd name="T1" fmla="*/ 0 h 382"/>
                  <a:gd name="T2" fmla="*/ 309 w 368"/>
                  <a:gd name="T3" fmla="*/ 5 h 382"/>
                  <a:gd name="T4" fmla="*/ 255 w 368"/>
                  <a:gd name="T5" fmla="*/ 21 h 382"/>
                  <a:gd name="T6" fmla="*/ 201 w 368"/>
                  <a:gd name="T7" fmla="*/ 43 h 382"/>
                  <a:gd name="T8" fmla="*/ 152 w 368"/>
                  <a:gd name="T9" fmla="*/ 74 h 382"/>
                  <a:gd name="T10" fmla="*/ 108 w 368"/>
                  <a:gd name="T11" fmla="*/ 111 h 382"/>
                  <a:gd name="T12" fmla="*/ 69 w 368"/>
                  <a:gd name="T13" fmla="*/ 159 h 382"/>
                  <a:gd name="T14" fmla="*/ 40 w 368"/>
                  <a:gd name="T15" fmla="*/ 212 h 382"/>
                  <a:gd name="T16" fmla="*/ 20 w 368"/>
                  <a:gd name="T17" fmla="*/ 265 h 382"/>
                  <a:gd name="T18" fmla="*/ 5 w 368"/>
                  <a:gd name="T19" fmla="*/ 324 h 382"/>
                  <a:gd name="T20" fmla="*/ 0 w 368"/>
                  <a:gd name="T21" fmla="*/ 382 h 382"/>
                  <a:gd name="T22" fmla="*/ 15 w 368"/>
                  <a:gd name="T23" fmla="*/ 382 h 382"/>
                  <a:gd name="T24" fmla="*/ 20 w 368"/>
                  <a:gd name="T25" fmla="*/ 329 h 382"/>
                  <a:gd name="T26" fmla="*/ 30 w 368"/>
                  <a:gd name="T27" fmla="*/ 271 h 382"/>
                  <a:gd name="T28" fmla="*/ 54 w 368"/>
                  <a:gd name="T29" fmla="*/ 218 h 382"/>
                  <a:gd name="T30" fmla="*/ 84 w 368"/>
                  <a:gd name="T31" fmla="*/ 170 h 382"/>
                  <a:gd name="T32" fmla="*/ 118 w 368"/>
                  <a:gd name="T33" fmla="*/ 122 h 382"/>
                  <a:gd name="T34" fmla="*/ 162 w 368"/>
                  <a:gd name="T35" fmla="*/ 85 h 382"/>
                  <a:gd name="T36" fmla="*/ 206 w 368"/>
                  <a:gd name="T37" fmla="*/ 58 h 382"/>
                  <a:gd name="T38" fmla="*/ 260 w 368"/>
                  <a:gd name="T39" fmla="*/ 32 h 382"/>
                  <a:gd name="T40" fmla="*/ 314 w 368"/>
                  <a:gd name="T41" fmla="*/ 21 h 382"/>
                  <a:gd name="T42" fmla="*/ 368 w 368"/>
                  <a:gd name="T43" fmla="*/ 16 h 382"/>
                  <a:gd name="T44" fmla="*/ 368 w 368"/>
                  <a:gd name="T45" fmla="*/ 0 h 38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8" h="382">
                    <a:moveTo>
                      <a:pt x="368" y="0"/>
                    </a:moveTo>
                    <a:lnTo>
                      <a:pt x="309" y="5"/>
                    </a:lnTo>
                    <a:lnTo>
                      <a:pt x="255" y="21"/>
                    </a:lnTo>
                    <a:lnTo>
                      <a:pt x="201" y="43"/>
                    </a:lnTo>
                    <a:lnTo>
                      <a:pt x="152" y="74"/>
                    </a:lnTo>
                    <a:lnTo>
                      <a:pt x="108" y="111"/>
                    </a:lnTo>
                    <a:lnTo>
                      <a:pt x="69" y="159"/>
                    </a:lnTo>
                    <a:lnTo>
                      <a:pt x="40" y="212"/>
                    </a:lnTo>
                    <a:lnTo>
                      <a:pt x="20" y="265"/>
                    </a:lnTo>
                    <a:lnTo>
                      <a:pt x="5" y="324"/>
                    </a:lnTo>
                    <a:lnTo>
                      <a:pt x="0" y="382"/>
                    </a:lnTo>
                    <a:lnTo>
                      <a:pt x="15" y="382"/>
                    </a:lnTo>
                    <a:lnTo>
                      <a:pt x="20" y="329"/>
                    </a:lnTo>
                    <a:lnTo>
                      <a:pt x="30" y="271"/>
                    </a:lnTo>
                    <a:lnTo>
                      <a:pt x="54" y="218"/>
                    </a:lnTo>
                    <a:lnTo>
                      <a:pt x="84" y="170"/>
                    </a:lnTo>
                    <a:lnTo>
                      <a:pt x="118" y="122"/>
                    </a:lnTo>
                    <a:lnTo>
                      <a:pt x="162" y="85"/>
                    </a:lnTo>
                    <a:lnTo>
                      <a:pt x="206" y="58"/>
                    </a:lnTo>
                    <a:lnTo>
                      <a:pt x="260" y="32"/>
                    </a:lnTo>
                    <a:lnTo>
                      <a:pt x="314" y="21"/>
                    </a:lnTo>
                    <a:lnTo>
                      <a:pt x="368" y="16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7" name="Freeform 856"/>
              <p:cNvSpPr>
                <a:spLocks/>
              </p:cNvSpPr>
              <p:nvPr/>
            </p:nvSpPr>
            <p:spPr bwMode="auto">
              <a:xfrm>
                <a:off x="5196" y="1400"/>
                <a:ext cx="353" cy="366"/>
              </a:xfrm>
              <a:custGeom>
                <a:avLst/>
                <a:gdLst>
                  <a:gd name="T0" fmla="*/ 353 w 353"/>
                  <a:gd name="T1" fmla="*/ 0 h 366"/>
                  <a:gd name="T2" fmla="*/ 299 w 353"/>
                  <a:gd name="T3" fmla="*/ 5 h 366"/>
                  <a:gd name="T4" fmla="*/ 245 w 353"/>
                  <a:gd name="T5" fmla="*/ 16 h 366"/>
                  <a:gd name="T6" fmla="*/ 191 w 353"/>
                  <a:gd name="T7" fmla="*/ 42 h 366"/>
                  <a:gd name="T8" fmla="*/ 147 w 353"/>
                  <a:gd name="T9" fmla="*/ 69 h 366"/>
                  <a:gd name="T10" fmla="*/ 103 w 353"/>
                  <a:gd name="T11" fmla="*/ 106 h 366"/>
                  <a:gd name="T12" fmla="*/ 69 w 353"/>
                  <a:gd name="T13" fmla="*/ 154 h 366"/>
                  <a:gd name="T14" fmla="*/ 39 w 353"/>
                  <a:gd name="T15" fmla="*/ 202 h 366"/>
                  <a:gd name="T16" fmla="*/ 15 w 353"/>
                  <a:gd name="T17" fmla="*/ 255 h 366"/>
                  <a:gd name="T18" fmla="*/ 5 w 353"/>
                  <a:gd name="T19" fmla="*/ 313 h 366"/>
                  <a:gd name="T20" fmla="*/ 0 w 353"/>
                  <a:gd name="T21" fmla="*/ 366 h 366"/>
                  <a:gd name="T22" fmla="*/ 15 w 353"/>
                  <a:gd name="T23" fmla="*/ 366 h 366"/>
                  <a:gd name="T24" fmla="*/ 20 w 353"/>
                  <a:gd name="T25" fmla="*/ 313 h 366"/>
                  <a:gd name="T26" fmla="*/ 30 w 353"/>
                  <a:gd name="T27" fmla="*/ 260 h 366"/>
                  <a:gd name="T28" fmla="*/ 49 w 353"/>
                  <a:gd name="T29" fmla="*/ 207 h 366"/>
                  <a:gd name="T30" fmla="*/ 79 w 353"/>
                  <a:gd name="T31" fmla="*/ 159 h 366"/>
                  <a:gd name="T32" fmla="*/ 113 w 353"/>
                  <a:gd name="T33" fmla="*/ 117 h 366"/>
                  <a:gd name="T34" fmla="*/ 152 w 353"/>
                  <a:gd name="T35" fmla="*/ 85 h 366"/>
                  <a:gd name="T36" fmla="*/ 201 w 353"/>
                  <a:gd name="T37" fmla="*/ 53 h 366"/>
                  <a:gd name="T38" fmla="*/ 250 w 353"/>
                  <a:gd name="T39" fmla="*/ 32 h 366"/>
                  <a:gd name="T40" fmla="*/ 299 w 353"/>
                  <a:gd name="T41" fmla="*/ 21 h 366"/>
                  <a:gd name="T42" fmla="*/ 353 w 353"/>
                  <a:gd name="T43" fmla="*/ 16 h 366"/>
                  <a:gd name="T44" fmla="*/ 353 w 353"/>
                  <a:gd name="T45" fmla="*/ 0 h 3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3" h="366">
                    <a:moveTo>
                      <a:pt x="353" y="0"/>
                    </a:moveTo>
                    <a:lnTo>
                      <a:pt x="299" y="5"/>
                    </a:lnTo>
                    <a:lnTo>
                      <a:pt x="245" y="16"/>
                    </a:lnTo>
                    <a:lnTo>
                      <a:pt x="191" y="42"/>
                    </a:lnTo>
                    <a:lnTo>
                      <a:pt x="147" y="69"/>
                    </a:lnTo>
                    <a:lnTo>
                      <a:pt x="103" y="106"/>
                    </a:lnTo>
                    <a:lnTo>
                      <a:pt x="69" y="154"/>
                    </a:lnTo>
                    <a:lnTo>
                      <a:pt x="39" y="202"/>
                    </a:lnTo>
                    <a:lnTo>
                      <a:pt x="15" y="255"/>
                    </a:lnTo>
                    <a:lnTo>
                      <a:pt x="5" y="313"/>
                    </a:lnTo>
                    <a:lnTo>
                      <a:pt x="0" y="366"/>
                    </a:lnTo>
                    <a:lnTo>
                      <a:pt x="15" y="366"/>
                    </a:lnTo>
                    <a:lnTo>
                      <a:pt x="20" y="313"/>
                    </a:lnTo>
                    <a:lnTo>
                      <a:pt x="30" y="260"/>
                    </a:lnTo>
                    <a:lnTo>
                      <a:pt x="49" y="207"/>
                    </a:lnTo>
                    <a:lnTo>
                      <a:pt x="79" y="159"/>
                    </a:lnTo>
                    <a:lnTo>
                      <a:pt x="113" y="117"/>
                    </a:lnTo>
                    <a:lnTo>
                      <a:pt x="152" y="85"/>
                    </a:lnTo>
                    <a:lnTo>
                      <a:pt x="201" y="53"/>
                    </a:lnTo>
                    <a:lnTo>
                      <a:pt x="250" y="32"/>
                    </a:lnTo>
                    <a:lnTo>
                      <a:pt x="299" y="21"/>
                    </a:lnTo>
                    <a:lnTo>
                      <a:pt x="353" y="16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8" name="Freeform 857"/>
              <p:cNvSpPr>
                <a:spLocks/>
              </p:cNvSpPr>
              <p:nvPr/>
            </p:nvSpPr>
            <p:spPr bwMode="auto">
              <a:xfrm>
                <a:off x="5211" y="1416"/>
                <a:ext cx="338" cy="350"/>
              </a:xfrm>
              <a:custGeom>
                <a:avLst/>
                <a:gdLst>
                  <a:gd name="T0" fmla="*/ 338 w 338"/>
                  <a:gd name="T1" fmla="*/ 0 h 350"/>
                  <a:gd name="T2" fmla="*/ 284 w 338"/>
                  <a:gd name="T3" fmla="*/ 5 h 350"/>
                  <a:gd name="T4" fmla="*/ 235 w 338"/>
                  <a:gd name="T5" fmla="*/ 16 h 350"/>
                  <a:gd name="T6" fmla="*/ 186 w 338"/>
                  <a:gd name="T7" fmla="*/ 37 h 350"/>
                  <a:gd name="T8" fmla="*/ 137 w 338"/>
                  <a:gd name="T9" fmla="*/ 69 h 350"/>
                  <a:gd name="T10" fmla="*/ 98 w 338"/>
                  <a:gd name="T11" fmla="*/ 101 h 350"/>
                  <a:gd name="T12" fmla="*/ 64 w 338"/>
                  <a:gd name="T13" fmla="*/ 143 h 350"/>
                  <a:gd name="T14" fmla="*/ 34 w 338"/>
                  <a:gd name="T15" fmla="*/ 191 h 350"/>
                  <a:gd name="T16" fmla="*/ 15 w 338"/>
                  <a:gd name="T17" fmla="*/ 244 h 350"/>
                  <a:gd name="T18" fmla="*/ 5 w 338"/>
                  <a:gd name="T19" fmla="*/ 297 h 350"/>
                  <a:gd name="T20" fmla="*/ 0 w 338"/>
                  <a:gd name="T21" fmla="*/ 350 h 350"/>
                  <a:gd name="T22" fmla="*/ 15 w 338"/>
                  <a:gd name="T23" fmla="*/ 350 h 350"/>
                  <a:gd name="T24" fmla="*/ 19 w 338"/>
                  <a:gd name="T25" fmla="*/ 297 h 350"/>
                  <a:gd name="T26" fmla="*/ 29 w 338"/>
                  <a:gd name="T27" fmla="*/ 249 h 350"/>
                  <a:gd name="T28" fmla="*/ 49 w 338"/>
                  <a:gd name="T29" fmla="*/ 201 h 350"/>
                  <a:gd name="T30" fmla="*/ 78 w 338"/>
                  <a:gd name="T31" fmla="*/ 154 h 350"/>
                  <a:gd name="T32" fmla="*/ 108 w 338"/>
                  <a:gd name="T33" fmla="*/ 111 h 350"/>
                  <a:gd name="T34" fmla="*/ 147 w 338"/>
                  <a:gd name="T35" fmla="*/ 79 h 350"/>
                  <a:gd name="T36" fmla="*/ 191 w 338"/>
                  <a:gd name="T37" fmla="*/ 53 h 350"/>
                  <a:gd name="T38" fmla="*/ 240 w 338"/>
                  <a:gd name="T39" fmla="*/ 32 h 350"/>
                  <a:gd name="T40" fmla="*/ 289 w 338"/>
                  <a:gd name="T41" fmla="*/ 21 h 350"/>
                  <a:gd name="T42" fmla="*/ 338 w 338"/>
                  <a:gd name="T43" fmla="*/ 16 h 350"/>
                  <a:gd name="T44" fmla="*/ 338 w 338"/>
                  <a:gd name="T45" fmla="*/ 0 h 3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38" h="350">
                    <a:moveTo>
                      <a:pt x="338" y="0"/>
                    </a:moveTo>
                    <a:lnTo>
                      <a:pt x="284" y="5"/>
                    </a:lnTo>
                    <a:lnTo>
                      <a:pt x="235" y="16"/>
                    </a:lnTo>
                    <a:lnTo>
                      <a:pt x="186" y="37"/>
                    </a:lnTo>
                    <a:lnTo>
                      <a:pt x="137" y="69"/>
                    </a:lnTo>
                    <a:lnTo>
                      <a:pt x="98" y="101"/>
                    </a:lnTo>
                    <a:lnTo>
                      <a:pt x="64" y="143"/>
                    </a:lnTo>
                    <a:lnTo>
                      <a:pt x="34" y="191"/>
                    </a:lnTo>
                    <a:lnTo>
                      <a:pt x="15" y="244"/>
                    </a:lnTo>
                    <a:lnTo>
                      <a:pt x="5" y="297"/>
                    </a:lnTo>
                    <a:lnTo>
                      <a:pt x="0" y="350"/>
                    </a:lnTo>
                    <a:lnTo>
                      <a:pt x="15" y="350"/>
                    </a:lnTo>
                    <a:lnTo>
                      <a:pt x="19" y="297"/>
                    </a:lnTo>
                    <a:lnTo>
                      <a:pt x="29" y="249"/>
                    </a:lnTo>
                    <a:lnTo>
                      <a:pt x="49" y="201"/>
                    </a:lnTo>
                    <a:lnTo>
                      <a:pt x="78" y="154"/>
                    </a:lnTo>
                    <a:lnTo>
                      <a:pt x="108" y="111"/>
                    </a:lnTo>
                    <a:lnTo>
                      <a:pt x="147" y="79"/>
                    </a:lnTo>
                    <a:lnTo>
                      <a:pt x="191" y="53"/>
                    </a:lnTo>
                    <a:lnTo>
                      <a:pt x="240" y="32"/>
                    </a:lnTo>
                    <a:lnTo>
                      <a:pt x="289" y="21"/>
                    </a:lnTo>
                    <a:lnTo>
                      <a:pt x="338" y="16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0000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59" name="Freeform 858"/>
              <p:cNvSpPr>
                <a:spLocks/>
              </p:cNvSpPr>
              <p:nvPr/>
            </p:nvSpPr>
            <p:spPr bwMode="auto">
              <a:xfrm>
                <a:off x="5226" y="1432"/>
                <a:ext cx="323" cy="334"/>
              </a:xfrm>
              <a:custGeom>
                <a:avLst/>
                <a:gdLst>
                  <a:gd name="T0" fmla="*/ 323 w 323"/>
                  <a:gd name="T1" fmla="*/ 0 h 334"/>
                  <a:gd name="T2" fmla="*/ 274 w 323"/>
                  <a:gd name="T3" fmla="*/ 5 h 334"/>
                  <a:gd name="T4" fmla="*/ 225 w 323"/>
                  <a:gd name="T5" fmla="*/ 16 h 334"/>
                  <a:gd name="T6" fmla="*/ 176 w 323"/>
                  <a:gd name="T7" fmla="*/ 37 h 334"/>
                  <a:gd name="T8" fmla="*/ 132 w 323"/>
                  <a:gd name="T9" fmla="*/ 63 h 334"/>
                  <a:gd name="T10" fmla="*/ 93 w 323"/>
                  <a:gd name="T11" fmla="*/ 95 h 334"/>
                  <a:gd name="T12" fmla="*/ 63 w 323"/>
                  <a:gd name="T13" fmla="*/ 138 h 334"/>
                  <a:gd name="T14" fmla="*/ 34 w 323"/>
                  <a:gd name="T15" fmla="*/ 185 h 334"/>
                  <a:gd name="T16" fmla="*/ 14 w 323"/>
                  <a:gd name="T17" fmla="*/ 233 h 334"/>
                  <a:gd name="T18" fmla="*/ 4 w 323"/>
                  <a:gd name="T19" fmla="*/ 281 h 334"/>
                  <a:gd name="T20" fmla="*/ 0 w 323"/>
                  <a:gd name="T21" fmla="*/ 334 h 334"/>
                  <a:gd name="T22" fmla="*/ 14 w 323"/>
                  <a:gd name="T23" fmla="*/ 334 h 334"/>
                  <a:gd name="T24" fmla="*/ 19 w 323"/>
                  <a:gd name="T25" fmla="*/ 281 h 334"/>
                  <a:gd name="T26" fmla="*/ 34 w 323"/>
                  <a:gd name="T27" fmla="*/ 228 h 334"/>
                  <a:gd name="T28" fmla="*/ 53 w 323"/>
                  <a:gd name="T29" fmla="*/ 175 h 334"/>
                  <a:gd name="T30" fmla="*/ 88 w 323"/>
                  <a:gd name="T31" fmla="*/ 127 h 334"/>
                  <a:gd name="T32" fmla="*/ 122 w 323"/>
                  <a:gd name="T33" fmla="*/ 90 h 334"/>
                  <a:gd name="T34" fmla="*/ 171 w 323"/>
                  <a:gd name="T35" fmla="*/ 58 h 334"/>
                  <a:gd name="T36" fmla="*/ 220 w 323"/>
                  <a:gd name="T37" fmla="*/ 32 h 334"/>
                  <a:gd name="T38" fmla="*/ 269 w 323"/>
                  <a:gd name="T39" fmla="*/ 21 h 334"/>
                  <a:gd name="T40" fmla="*/ 323 w 323"/>
                  <a:gd name="T41" fmla="*/ 16 h 334"/>
                  <a:gd name="T42" fmla="*/ 323 w 323"/>
                  <a:gd name="T43" fmla="*/ 0 h 3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3" h="334">
                    <a:moveTo>
                      <a:pt x="323" y="0"/>
                    </a:moveTo>
                    <a:lnTo>
                      <a:pt x="274" y="5"/>
                    </a:lnTo>
                    <a:lnTo>
                      <a:pt x="225" y="16"/>
                    </a:lnTo>
                    <a:lnTo>
                      <a:pt x="176" y="37"/>
                    </a:lnTo>
                    <a:lnTo>
                      <a:pt x="132" y="63"/>
                    </a:lnTo>
                    <a:lnTo>
                      <a:pt x="93" y="95"/>
                    </a:lnTo>
                    <a:lnTo>
                      <a:pt x="63" y="138"/>
                    </a:lnTo>
                    <a:lnTo>
                      <a:pt x="34" y="185"/>
                    </a:lnTo>
                    <a:lnTo>
                      <a:pt x="14" y="233"/>
                    </a:lnTo>
                    <a:lnTo>
                      <a:pt x="4" y="281"/>
                    </a:lnTo>
                    <a:lnTo>
                      <a:pt x="0" y="334"/>
                    </a:lnTo>
                    <a:lnTo>
                      <a:pt x="14" y="334"/>
                    </a:lnTo>
                    <a:lnTo>
                      <a:pt x="19" y="281"/>
                    </a:lnTo>
                    <a:lnTo>
                      <a:pt x="34" y="228"/>
                    </a:lnTo>
                    <a:lnTo>
                      <a:pt x="53" y="175"/>
                    </a:lnTo>
                    <a:lnTo>
                      <a:pt x="88" y="127"/>
                    </a:lnTo>
                    <a:lnTo>
                      <a:pt x="122" y="90"/>
                    </a:lnTo>
                    <a:lnTo>
                      <a:pt x="171" y="58"/>
                    </a:lnTo>
                    <a:lnTo>
                      <a:pt x="220" y="32"/>
                    </a:lnTo>
                    <a:lnTo>
                      <a:pt x="269" y="21"/>
                    </a:lnTo>
                    <a:lnTo>
                      <a:pt x="323" y="16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000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0" name="Freeform 859"/>
              <p:cNvSpPr>
                <a:spLocks/>
              </p:cNvSpPr>
              <p:nvPr/>
            </p:nvSpPr>
            <p:spPr bwMode="auto">
              <a:xfrm>
                <a:off x="5240" y="1448"/>
                <a:ext cx="309" cy="318"/>
              </a:xfrm>
              <a:custGeom>
                <a:avLst/>
                <a:gdLst>
                  <a:gd name="T0" fmla="*/ 309 w 309"/>
                  <a:gd name="T1" fmla="*/ 0 h 318"/>
                  <a:gd name="T2" fmla="*/ 255 w 309"/>
                  <a:gd name="T3" fmla="*/ 5 h 318"/>
                  <a:gd name="T4" fmla="*/ 206 w 309"/>
                  <a:gd name="T5" fmla="*/ 16 h 318"/>
                  <a:gd name="T6" fmla="*/ 157 w 309"/>
                  <a:gd name="T7" fmla="*/ 42 h 318"/>
                  <a:gd name="T8" fmla="*/ 108 w 309"/>
                  <a:gd name="T9" fmla="*/ 74 h 318"/>
                  <a:gd name="T10" fmla="*/ 74 w 309"/>
                  <a:gd name="T11" fmla="*/ 111 h 318"/>
                  <a:gd name="T12" fmla="*/ 39 w 309"/>
                  <a:gd name="T13" fmla="*/ 159 h 318"/>
                  <a:gd name="T14" fmla="*/ 20 w 309"/>
                  <a:gd name="T15" fmla="*/ 212 h 318"/>
                  <a:gd name="T16" fmla="*/ 5 w 309"/>
                  <a:gd name="T17" fmla="*/ 265 h 318"/>
                  <a:gd name="T18" fmla="*/ 0 w 309"/>
                  <a:gd name="T19" fmla="*/ 318 h 318"/>
                  <a:gd name="T20" fmla="*/ 15 w 309"/>
                  <a:gd name="T21" fmla="*/ 318 h 318"/>
                  <a:gd name="T22" fmla="*/ 20 w 309"/>
                  <a:gd name="T23" fmla="*/ 265 h 318"/>
                  <a:gd name="T24" fmla="*/ 35 w 309"/>
                  <a:gd name="T25" fmla="*/ 217 h 318"/>
                  <a:gd name="T26" fmla="*/ 54 w 309"/>
                  <a:gd name="T27" fmla="*/ 164 h 318"/>
                  <a:gd name="T28" fmla="*/ 84 w 309"/>
                  <a:gd name="T29" fmla="*/ 122 h 318"/>
                  <a:gd name="T30" fmla="*/ 118 w 309"/>
                  <a:gd name="T31" fmla="*/ 85 h 318"/>
                  <a:gd name="T32" fmla="*/ 162 w 309"/>
                  <a:gd name="T33" fmla="*/ 53 h 318"/>
                  <a:gd name="T34" fmla="*/ 211 w 309"/>
                  <a:gd name="T35" fmla="*/ 32 h 318"/>
                  <a:gd name="T36" fmla="*/ 260 w 309"/>
                  <a:gd name="T37" fmla="*/ 16 h 318"/>
                  <a:gd name="T38" fmla="*/ 309 w 309"/>
                  <a:gd name="T39" fmla="*/ 16 h 318"/>
                  <a:gd name="T40" fmla="*/ 309 w 309"/>
                  <a:gd name="T41" fmla="*/ 0 h 3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9" h="318">
                    <a:moveTo>
                      <a:pt x="309" y="0"/>
                    </a:moveTo>
                    <a:lnTo>
                      <a:pt x="255" y="5"/>
                    </a:lnTo>
                    <a:lnTo>
                      <a:pt x="206" y="16"/>
                    </a:lnTo>
                    <a:lnTo>
                      <a:pt x="157" y="42"/>
                    </a:lnTo>
                    <a:lnTo>
                      <a:pt x="108" y="74"/>
                    </a:lnTo>
                    <a:lnTo>
                      <a:pt x="74" y="111"/>
                    </a:lnTo>
                    <a:lnTo>
                      <a:pt x="39" y="159"/>
                    </a:lnTo>
                    <a:lnTo>
                      <a:pt x="20" y="212"/>
                    </a:lnTo>
                    <a:lnTo>
                      <a:pt x="5" y="265"/>
                    </a:lnTo>
                    <a:lnTo>
                      <a:pt x="0" y="318"/>
                    </a:lnTo>
                    <a:lnTo>
                      <a:pt x="15" y="318"/>
                    </a:lnTo>
                    <a:lnTo>
                      <a:pt x="20" y="265"/>
                    </a:lnTo>
                    <a:lnTo>
                      <a:pt x="35" y="217"/>
                    </a:lnTo>
                    <a:lnTo>
                      <a:pt x="54" y="164"/>
                    </a:lnTo>
                    <a:lnTo>
                      <a:pt x="84" y="122"/>
                    </a:lnTo>
                    <a:lnTo>
                      <a:pt x="118" y="85"/>
                    </a:lnTo>
                    <a:lnTo>
                      <a:pt x="162" y="53"/>
                    </a:lnTo>
                    <a:lnTo>
                      <a:pt x="211" y="32"/>
                    </a:lnTo>
                    <a:lnTo>
                      <a:pt x="260" y="16"/>
                    </a:lnTo>
                    <a:lnTo>
                      <a:pt x="309" y="16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000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1" name="Freeform 860"/>
              <p:cNvSpPr>
                <a:spLocks/>
              </p:cNvSpPr>
              <p:nvPr/>
            </p:nvSpPr>
            <p:spPr bwMode="auto">
              <a:xfrm>
                <a:off x="5255" y="1464"/>
                <a:ext cx="294" cy="302"/>
              </a:xfrm>
              <a:custGeom>
                <a:avLst/>
                <a:gdLst>
                  <a:gd name="T0" fmla="*/ 294 w 294"/>
                  <a:gd name="T1" fmla="*/ 0 h 302"/>
                  <a:gd name="T2" fmla="*/ 245 w 294"/>
                  <a:gd name="T3" fmla="*/ 0 h 302"/>
                  <a:gd name="T4" fmla="*/ 196 w 294"/>
                  <a:gd name="T5" fmla="*/ 16 h 302"/>
                  <a:gd name="T6" fmla="*/ 147 w 294"/>
                  <a:gd name="T7" fmla="*/ 37 h 302"/>
                  <a:gd name="T8" fmla="*/ 103 w 294"/>
                  <a:gd name="T9" fmla="*/ 69 h 302"/>
                  <a:gd name="T10" fmla="*/ 69 w 294"/>
                  <a:gd name="T11" fmla="*/ 106 h 302"/>
                  <a:gd name="T12" fmla="*/ 39 w 294"/>
                  <a:gd name="T13" fmla="*/ 148 h 302"/>
                  <a:gd name="T14" fmla="*/ 20 w 294"/>
                  <a:gd name="T15" fmla="*/ 201 h 302"/>
                  <a:gd name="T16" fmla="*/ 5 w 294"/>
                  <a:gd name="T17" fmla="*/ 249 h 302"/>
                  <a:gd name="T18" fmla="*/ 0 w 294"/>
                  <a:gd name="T19" fmla="*/ 302 h 302"/>
                  <a:gd name="T20" fmla="*/ 15 w 294"/>
                  <a:gd name="T21" fmla="*/ 302 h 302"/>
                  <a:gd name="T22" fmla="*/ 20 w 294"/>
                  <a:gd name="T23" fmla="*/ 254 h 302"/>
                  <a:gd name="T24" fmla="*/ 29 w 294"/>
                  <a:gd name="T25" fmla="*/ 207 h 302"/>
                  <a:gd name="T26" fmla="*/ 54 w 294"/>
                  <a:gd name="T27" fmla="*/ 159 h 302"/>
                  <a:gd name="T28" fmla="*/ 78 w 294"/>
                  <a:gd name="T29" fmla="*/ 116 h 302"/>
                  <a:gd name="T30" fmla="*/ 113 w 294"/>
                  <a:gd name="T31" fmla="*/ 79 h 302"/>
                  <a:gd name="T32" fmla="*/ 157 w 294"/>
                  <a:gd name="T33" fmla="*/ 53 h 302"/>
                  <a:gd name="T34" fmla="*/ 201 w 294"/>
                  <a:gd name="T35" fmla="*/ 31 h 302"/>
                  <a:gd name="T36" fmla="*/ 245 w 294"/>
                  <a:gd name="T37" fmla="*/ 16 h 302"/>
                  <a:gd name="T38" fmla="*/ 294 w 294"/>
                  <a:gd name="T39" fmla="*/ 10 h 302"/>
                  <a:gd name="T40" fmla="*/ 294 w 294"/>
                  <a:gd name="T41" fmla="*/ 0 h 30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4" h="302">
                    <a:moveTo>
                      <a:pt x="294" y="0"/>
                    </a:moveTo>
                    <a:lnTo>
                      <a:pt x="245" y="0"/>
                    </a:lnTo>
                    <a:lnTo>
                      <a:pt x="196" y="16"/>
                    </a:lnTo>
                    <a:lnTo>
                      <a:pt x="147" y="37"/>
                    </a:lnTo>
                    <a:lnTo>
                      <a:pt x="103" y="69"/>
                    </a:lnTo>
                    <a:lnTo>
                      <a:pt x="69" y="106"/>
                    </a:lnTo>
                    <a:lnTo>
                      <a:pt x="39" y="148"/>
                    </a:lnTo>
                    <a:lnTo>
                      <a:pt x="20" y="201"/>
                    </a:lnTo>
                    <a:lnTo>
                      <a:pt x="5" y="249"/>
                    </a:lnTo>
                    <a:lnTo>
                      <a:pt x="0" y="302"/>
                    </a:lnTo>
                    <a:lnTo>
                      <a:pt x="15" y="302"/>
                    </a:lnTo>
                    <a:lnTo>
                      <a:pt x="20" y="254"/>
                    </a:lnTo>
                    <a:lnTo>
                      <a:pt x="29" y="207"/>
                    </a:lnTo>
                    <a:lnTo>
                      <a:pt x="54" y="159"/>
                    </a:lnTo>
                    <a:lnTo>
                      <a:pt x="78" y="116"/>
                    </a:lnTo>
                    <a:lnTo>
                      <a:pt x="113" y="79"/>
                    </a:lnTo>
                    <a:lnTo>
                      <a:pt x="157" y="53"/>
                    </a:lnTo>
                    <a:lnTo>
                      <a:pt x="201" y="31"/>
                    </a:lnTo>
                    <a:lnTo>
                      <a:pt x="245" y="16"/>
                    </a:lnTo>
                    <a:lnTo>
                      <a:pt x="294" y="10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0000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2" name="Freeform 861"/>
              <p:cNvSpPr>
                <a:spLocks/>
              </p:cNvSpPr>
              <p:nvPr/>
            </p:nvSpPr>
            <p:spPr bwMode="auto">
              <a:xfrm>
                <a:off x="5270" y="1474"/>
                <a:ext cx="279" cy="292"/>
              </a:xfrm>
              <a:custGeom>
                <a:avLst/>
                <a:gdLst>
                  <a:gd name="T0" fmla="*/ 279 w 279"/>
                  <a:gd name="T1" fmla="*/ 0 h 292"/>
                  <a:gd name="T2" fmla="*/ 230 w 279"/>
                  <a:gd name="T3" fmla="*/ 6 h 292"/>
                  <a:gd name="T4" fmla="*/ 186 w 279"/>
                  <a:gd name="T5" fmla="*/ 21 h 292"/>
                  <a:gd name="T6" fmla="*/ 142 w 279"/>
                  <a:gd name="T7" fmla="*/ 43 h 292"/>
                  <a:gd name="T8" fmla="*/ 98 w 279"/>
                  <a:gd name="T9" fmla="*/ 69 h 292"/>
                  <a:gd name="T10" fmla="*/ 63 w 279"/>
                  <a:gd name="T11" fmla="*/ 106 h 292"/>
                  <a:gd name="T12" fmla="*/ 39 w 279"/>
                  <a:gd name="T13" fmla="*/ 149 h 292"/>
                  <a:gd name="T14" fmla="*/ 14 w 279"/>
                  <a:gd name="T15" fmla="*/ 197 h 292"/>
                  <a:gd name="T16" fmla="*/ 5 w 279"/>
                  <a:gd name="T17" fmla="*/ 244 h 292"/>
                  <a:gd name="T18" fmla="*/ 0 w 279"/>
                  <a:gd name="T19" fmla="*/ 292 h 292"/>
                  <a:gd name="T20" fmla="*/ 14 w 279"/>
                  <a:gd name="T21" fmla="*/ 292 h 292"/>
                  <a:gd name="T22" fmla="*/ 19 w 279"/>
                  <a:gd name="T23" fmla="*/ 244 h 292"/>
                  <a:gd name="T24" fmla="*/ 29 w 279"/>
                  <a:gd name="T25" fmla="*/ 202 h 292"/>
                  <a:gd name="T26" fmla="*/ 49 w 279"/>
                  <a:gd name="T27" fmla="*/ 154 h 292"/>
                  <a:gd name="T28" fmla="*/ 78 w 279"/>
                  <a:gd name="T29" fmla="*/ 117 h 292"/>
                  <a:gd name="T30" fmla="*/ 107 w 279"/>
                  <a:gd name="T31" fmla="*/ 85 h 292"/>
                  <a:gd name="T32" fmla="*/ 147 w 279"/>
                  <a:gd name="T33" fmla="*/ 53 h 292"/>
                  <a:gd name="T34" fmla="*/ 191 w 279"/>
                  <a:gd name="T35" fmla="*/ 37 h 292"/>
                  <a:gd name="T36" fmla="*/ 235 w 279"/>
                  <a:gd name="T37" fmla="*/ 21 h 292"/>
                  <a:gd name="T38" fmla="*/ 279 w 279"/>
                  <a:gd name="T39" fmla="*/ 16 h 292"/>
                  <a:gd name="T40" fmla="*/ 279 w 279"/>
                  <a:gd name="T41" fmla="*/ 0 h 2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79" h="292">
                    <a:moveTo>
                      <a:pt x="279" y="0"/>
                    </a:moveTo>
                    <a:lnTo>
                      <a:pt x="230" y="6"/>
                    </a:lnTo>
                    <a:lnTo>
                      <a:pt x="186" y="21"/>
                    </a:lnTo>
                    <a:lnTo>
                      <a:pt x="142" y="43"/>
                    </a:lnTo>
                    <a:lnTo>
                      <a:pt x="98" y="69"/>
                    </a:lnTo>
                    <a:lnTo>
                      <a:pt x="63" y="106"/>
                    </a:lnTo>
                    <a:lnTo>
                      <a:pt x="39" y="149"/>
                    </a:lnTo>
                    <a:lnTo>
                      <a:pt x="14" y="197"/>
                    </a:lnTo>
                    <a:lnTo>
                      <a:pt x="5" y="244"/>
                    </a:lnTo>
                    <a:lnTo>
                      <a:pt x="0" y="292"/>
                    </a:lnTo>
                    <a:lnTo>
                      <a:pt x="14" y="292"/>
                    </a:lnTo>
                    <a:lnTo>
                      <a:pt x="19" y="244"/>
                    </a:lnTo>
                    <a:lnTo>
                      <a:pt x="29" y="202"/>
                    </a:lnTo>
                    <a:lnTo>
                      <a:pt x="49" y="154"/>
                    </a:lnTo>
                    <a:lnTo>
                      <a:pt x="78" y="117"/>
                    </a:lnTo>
                    <a:lnTo>
                      <a:pt x="107" y="85"/>
                    </a:lnTo>
                    <a:lnTo>
                      <a:pt x="147" y="53"/>
                    </a:lnTo>
                    <a:lnTo>
                      <a:pt x="191" y="37"/>
                    </a:lnTo>
                    <a:lnTo>
                      <a:pt x="235" y="21"/>
                    </a:lnTo>
                    <a:lnTo>
                      <a:pt x="279" y="16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000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3" name="Freeform 862"/>
              <p:cNvSpPr>
                <a:spLocks/>
              </p:cNvSpPr>
              <p:nvPr/>
            </p:nvSpPr>
            <p:spPr bwMode="auto">
              <a:xfrm>
                <a:off x="5284" y="1490"/>
                <a:ext cx="265" cy="276"/>
              </a:xfrm>
              <a:custGeom>
                <a:avLst/>
                <a:gdLst>
                  <a:gd name="T0" fmla="*/ 265 w 265"/>
                  <a:gd name="T1" fmla="*/ 0 h 276"/>
                  <a:gd name="T2" fmla="*/ 221 w 265"/>
                  <a:gd name="T3" fmla="*/ 5 h 276"/>
                  <a:gd name="T4" fmla="*/ 177 w 265"/>
                  <a:gd name="T5" fmla="*/ 21 h 276"/>
                  <a:gd name="T6" fmla="*/ 133 w 265"/>
                  <a:gd name="T7" fmla="*/ 37 h 276"/>
                  <a:gd name="T8" fmla="*/ 93 w 265"/>
                  <a:gd name="T9" fmla="*/ 69 h 276"/>
                  <a:gd name="T10" fmla="*/ 64 w 265"/>
                  <a:gd name="T11" fmla="*/ 101 h 276"/>
                  <a:gd name="T12" fmla="*/ 35 w 265"/>
                  <a:gd name="T13" fmla="*/ 138 h 276"/>
                  <a:gd name="T14" fmla="*/ 15 w 265"/>
                  <a:gd name="T15" fmla="*/ 186 h 276"/>
                  <a:gd name="T16" fmla="*/ 5 w 265"/>
                  <a:gd name="T17" fmla="*/ 228 h 276"/>
                  <a:gd name="T18" fmla="*/ 0 w 265"/>
                  <a:gd name="T19" fmla="*/ 276 h 276"/>
                  <a:gd name="T20" fmla="*/ 15 w 265"/>
                  <a:gd name="T21" fmla="*/ 276 h 276"/>
                  <a:gd name="T22" fmla="*/ 20 w 265"/>
                  <a:gd name="T23" fmla="*/ 228 h 276"/>
                  <a:gd name="T24" fmla="*/ 35 w 265"/>
                  <a:gd name="T25" fmla="*/ 181 h 276"/>
                  <a:gd name="T26" fmla="*/ 59 w 265"/>
                  <a:gd name="T27" fmla="*/ 133 h 276"/>
                  <a:gd name="T28" fmla="*/ 89 w 265"/>
                  <a:gd name="T29" fmla="*/ 96 h 276"/>
                  <a:gd name="T30" fmla="*/ 128 w 265"/>
                  <a:gd name="T31" fmla="*/ 64 h 276"/>
                  <a:gd name="T32" fmla="*/ 172 w 265"/>
                  <a:gd name="T33" fmla="*/ 37 h 276"/>
                  <a:gd name="T34" fmla="*/ 216 w 265"/>
                  <a:gd name="T35" fmla="*/ 21 h 276"/>
                  <a:gd name="T36" fmla="*/ 265 w 265"/>
                  <a:gd name="T37" fmla="*/ 16 h 276"/>
                  <a:gd name="T38" fmla="*/ 265 w 265"/>
                  <a:gd name="T39" fmla="*/ 0 h 27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5" h="276">
                    <a:moveTo>
                      <a:pt x="265" y="0"/>
                    </a:moveTo>
                    <a:lnTo>
                      <a:pt x="221" y="5"/>
                    </a:lnTo>
                    <a:lnTo>
                      <a:pt x="177" y="21"/>
                    </a:lnTo>
                    <a:lnTo>
                      <a:pt x="133" y="37"/>
                    </a:lnTo>
                    <a:lnTo>
                      <a:pt x="93" y="69"/>
                    </a:lnTo>
                    <a:lnTo>
                      <a:pt x="64" y="101"/>
                    </a:lnTo>
                    <a:lnTo>
                      <a:pt x="35" y="138"/>
                    </a:lnTo>
                    <a:lnTo>
                      <a:pt x="15" y="186"/>
                    </a:lnTo>
                    <a:lnTo>
                      <a:pt x="5" y="228"/>
                    </a:lnTo>
                    <a:lnTo>
                      <a:pt x="0" y="276"/>
                    </a:lnTo>
                    <a:lnTo>
                      <a:pt x="15" y="276"/>
                    </a:lnTo>
                    <a:lnTo>
                      <a:pt x="20" y="228"/>
                    </a:lnTo>
                    <a:lnTo>
                      <a:pt x="35" y="181"/>
                    </a:lnTo>
                    <a:lnTo>
                      <a:pt x="59" y="133"/>
                    </a:lnTo>
                    <a:lnTo>
                      <a:pt x="89" y="96"/>
                    </a:lnTo>
                    <a:lnTo>
                      <a:pt x="128" y="64"/>
                    </a:lnTo>
                    <a:lnTo>
                      <a:pt x="172" y="37"/>
                    </a:lnTo>
                    <a:lnTo>
                      <a:pt x="216" y="21"/>
                    </a:lnTo>
                    <a:lnTo>
                      <a:pt x="265" y="16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4" name="Freeform 863"/>
              <p:cNvSpPr>
                <a:spLocks/>
              </p:cNvSpPr>
              <p:nvPr/>
            </p:nvSpPr>
            <p:spPr bwMode="auto">
              <a:xfrm>
                <a:off x="5299" y="1506"/>
                <a:ext cx="250" cy="260"/>
              </a:xfrm>
              <a:custGeom>
                <a:avLst/>
                <a:gdLst>
                  <a:gd name="T0" fmla="*/ 250 w 250"/>
                  <a:gd name="T1" fmla="*/ 0 h 260"/>
                  <a:gd name="T2" fmla="*/ 201 w 250"/>
                  <a:gd name="T3" fmla="*/ 5 h 260"/>
                  <a:gd name="T4" fmla="*/ 157 w 250"/>
                  <a:gd name="T5" fmla="*/ 21 h 260"/>
                  <a:gd name="T6" fmla="*/ 113 w 250"/>
                  <a:gd name="T7" fmla="*/ 48 h 260"/>
                  <a:gd name="T8" fmla="*/ 74 w 250"/>
                  <a:gd name="T9" fmla="*/ 80 h 260"/>
                  <a:gd name="T10" fmla="*/ 44 w 250"/>
                  <a:gd name="T11" fmla="*/ 117 h 260"/>
                  <a:gd name="T12" fmla="*/ 20 w 250"/>
                  <a:gd name="T13" fmla="*/ 165 h 260"/>
                  <a:gd name="T14" fmla="*/ 5 w 250"/>
                  <a:gd name="T15" fmla="*/ 212 h 260"/>
                  <a:gd name="T16" fmla="*/ 0 w 250"/>
                  <a:gd name="T17" fmla="*/ 260 h 260"/>
                  <a:gd name="T18" fmla="*/ 15 w 250"/>
                  <a:gd name="T19" fmla="*/ 260 h 260"/>
                  <a:gd name="T20" fmla="*/ 20 w 250"/>
                  <a:gd name="T21" fmla="*/ 212 h 260"/>
                  <a:gd name="T22" fmla="*/ 34 w 250"/>
                  <a:gd name="T23" fmla="*/ 170 h 260"/>
                  <a:gd name="T24" fmla="*/ 54 w 250"/>
                  <a:gd name="T25" fmla="*/ 127 h 260"/>
                  <a:gd name="T26" fmla="*/ 83 w 250"/>
                  <a:gd name="T27" fmla="*/ 90 h 260"/>
                  <a:gd name="T28" fmla="*/ 118 w 250"/>
                  <a:gd name="T29" fmla="*/ 58 h 260"/>
                  <a:gd name="T30" fmla="*/ 162 w 250"/>
                  <a:gd name="T31" fmla="*/ 37 h 260"/>
                  <a:gd name="T32" fmla="*/ 206 w 250"/>
                  <a:gd name="T33" fmla="*/ 21 h 260"/>
                  <a:gd name="T34" fmla="*/ 250 w 250"/>
                  <a:gd name="T35" fmla="*/ 16 h 260"/>
                  <a:gd name="T36" fmla="*/ 250 w 250"/>
                  <a:gd name="T37" fmla="*/ 0 h 2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0" h="260">
                    <a:moveTo>
                      <a:pt x="250" y="0"/>
                    </a:moveTo>
                    <a:lnTo>
                      <a:pt x="201" y="5"/>
                    </a:lnTo>
                    <a:lnTo>
                      <a:pt x="157" y="21"/>
                    </a:lnTo>
                    <a:lnTo>
                      <a:pt x="113" y="48"/>
                    </a:lnTo>
                    <a:lnTo>
                      <a:pt x="74" y="80"/>
                    </a:lnTo>
                    <a:lnTo>
                      <a:pt x="44" y="117"/>
                    </a:lnTo>
                    <a:lnTo>
                      <a:pt x="20" y="165"/>
                    </a:lnTo>
                    <a:lnTo>
                      <a:pt x="5" y="212"/>
                    </a:lnTo>
                    <a:lnTo>
                      <a:pt x="0" y="260"/>
                    </a:lnTo>
                    <a:lnTo>
                      <a:pt x="15" y="260"/>
                    </a:lnTo>
                    <a:lnTo>
                      <a:pt x="20" y="212"/>
                    </a:lnTo>
                    <a:lnTo>
                      <a:pt x="34" y="170"/>
                    </a:lnTo>
                    <a:lnTo>
                      <a:pt x="54" y="127"/>
                    </a:lnTo>
                    <a:lnTo>
                      <a:pt x="83" y="90"/>
                    </a:lnTo>
                    <a:lnTo>
                      <a:pt x="118" y="58"/>
                    </a:lnTo>
                    <a:lnTo>
                      <a:pt x="162" y="37"/>
                    </a:lnTo>
                    <a:lnTo>
                      <a:pt x="206" y="21"/>
                    </a:lnTo>
                    <a:lnTo>
                      <a:pt x="250" y="1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000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5" name="Freeform 864"/>
              <p:cNvSpPr>
                <a:spLocks/>
              </p:cNvSpPr>
              <p:nvPr/>
            </p:nvSpPr>
            <p:spPr bwMode="auto">
              <a:xfrm>
                <a:off x="5314" y="1522"/>
                <a:ext cx="235" cy="244"/>
              </a:xfrm>
              <a:custGeom>
                <a:avLst/>
                <a:gdLst>
                  <a:gd name="T0" fmla="*/ 235 w 235"/>
                  <a:gd name="T1" fmla="*/ 0 h 244"/>
                  <a:gd name="T2" fmla="*/ 191 w 235"/>
                  <a:gd name="T3" fmla="*/ 5 h 244"/>
                  <a:gd name="T4" fmla="*/ 147 w 235"/>
                  <a:gd name="T5" fmla="*/ 21 h 244"/>
                  <a:gd name="T6" fmla="*/ 103 w 235"/>
                  <a:gd name="T7" fmla="*/ 42 h 244"/>
                  <a:gd name="T8" fmla="*/ 68 w 235"/>
                  <a:gd name="T9" fmla="*/ 74 h 244"/>
                  <a:gd name="T10" fmla="*/ 39 w 235"/>
                  <a:gd name="T11" fmla="*/ 111 h 244"/>
                  <a:gd name="T12" fmla="*/ 19 w 235"/>
                  <a:gd name="T13" fmla="*/ 154 h 244"/>
                  <a:gd name="T14" fmla="*/ 5 w 235"/>
                  <a:gd name="T15" fmla="*/ 196 h 244"/>
                  <a:gd name="T16" fmla="*/ 0 w 235"/>
                  <a:gd name="T17" fmla="*/ 244 h 244"/>
                  <a:gd name="T18" fmla="*/ 14 w 235"/>
                  <a:gd name="T19" fmla="*/ 244 h 244"/>
                  <a:gd name="T20" fmla="*/ 19 w 235"/>
                  <a:gd name="T21" fmla="*/ 202 h 244"/>
                  <a:gd name="T22" fmla="*/ 29 w 235"/>
                  <a:gd name="T23" fmla="*/ 159 h 244"/>
                  <a:gd name="T24" fmla="*/ 54 w 235"/>
                  <a:gd name="T25" fmla="*/ 117 h 244"/>
                  <a:gd name="T26" fmla="*/ 78 w 235"/>
                  <a:gd name="T27" fmla="*/ 85 h 244"/>
                  <a:gd name="T28" fmla="*/ 112 w 235"/>
                  <a:gd name="T29" fmla="*/ 53 h 244"/>
                  <a:gd name="T30" fmla="*/ 152 w 235"/>
                  <a:gd name="T31" fmla="*/ 32 h 244"/>
                  <a:gd name="T32" fmla="*/ 191 w 235"/>
                  <a:gd name="T33" fmla="*/ 21 h 244"/>
                  <a:gd name="T34" fmla="*/ 235 w 235"/>
                  <a:gd name="T35" fmla="*/ 16 h 244"/>
                  <a:gd name="T36" fmla="*/ 235 w 235"/>
                  <a:gd name="T37" fmla="*/ 0 h 24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lnTo>
                      <a:pt x="191" y="5"/>
                    </a:lnTo>
                    <a:lnTo>
                      <a:pt x="147" y="21"/>
                    </a:lnTo>
                    <a:lnTo>
                      <a:pt x="103" y="42"/>
                    </a:lnTo>
                    <a:lnTo>
                      <a:pt x="68" y="74"/>
                    </a:lnTo>
                    <a:lnTo>
                      <a:pt x="39" y="111"/>
                    </a:lnTo>
                    <a:lnTo>
                      <a:pt x="19" y="154"/>
                    </a:lnTo>
                    <a:lnTo>
                      <a:pt x="5" y="196"/>
                    </a:lnTo>
                    <a:lnTo>
                      <a:pt x="0" y="244"/>
                    </a:lnTo>
                    <a:lnTo>
                      <a:pt x="14" y="244"/>
                    </a:lnTo>
                    <a:lnTo>
                      <a:pt x="19" y="202"/>
                    </a:lnTo>
                    <a:lnTo>
                      <a:pt x="29" y="159"/>
                    </a:lnTo>
                    <a:lnTo>
                      <a:pt x="54" y="117"/>
                    </a:lnTo>
                    <a:lnTo>
                      <a:pt x="78" y="85"/>
                    </a:lnTo>
                    <a:lnTo>
                      <a:pt x="112" y="53"/>
                    </a:lnTo>
                    <a:lnTo>
                      <a:pt x="152" y="32"/>
                    </a:lnTo>
                    <a:lnTo>
                      <a:pt x="191" y="21"/>
                    </a:lnTo>
                    <a:lnTo>
                      <a:pt x="235" y="16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000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6" name="Freeform 865"/>
              <p:cNvSpPr>
                <a:spLocks/>
              </p:cNvSpPr>
              <p:nvPr/>
            </p:nvSpPr>
            <p:spPr bwMode="auto">
              <a:xfrm>
                <a:off x="5328" y="1538"/>
                <a:ext cx="221" cy="228"/>
              </a:xfrm>
              <a:custGeom>
                <a:avLst/>
                <a:gdLst>
                  <a:gd name="T0" fmla="*/ 221 w 221"/>
                  <a:gd name="T1" fmla="*/ 0 h 228"/>
                  <a:gd name="T2" fmla="*/ 177 w 221"/>
                  <a:gd name="T3" fmla="*/ 5 h 228"/>
                  <a:gd name="T4" fmla="*/ 138 w 221"/>
                  <a:gd name="T5" fmla="*/ 16 h 228"/>
                  <a:gd name="T6" fmla="*/ 98 w 221"/>
                  <a:gd name="T7" fmla="*/ 37 h 228"/>
                  <a:gd name="T8" fmla="*/ 64 w 221"/>
                  <a:gd name="T9" fmla="*/ 69 h 228"/>
                  <a:gd name="T10" fmla="*/ 40 w 221"/>
                  <a:gd name="T11" fmla="*/ 101 h 228"/>
                  <a:gd name="T12" fmla="*/ 15 w 221"/>
                  <a:gd name="T13" fmla="*/ 143 h 228"/>
                  <a:gd name="T14" fmla="*/ 5 w 221"/>
                  <a:gd name="T15" fmla="*/ 186 h 228"/>
                  <a:gd name="T16" fmla="*/ 0 w 221"/>
                  <a:gd name="T17" fmla="*/ 228 h 228"/>
                  <a:gd name="T18" fmla="*/ 15 w 221"/>
                  <a:gd name="T19" fmla="*/ 228 h 228"/>
                  <a:gd name="T20" fmla="*/ 20 w 221"/>
                  <a:gd name="T21" fmla="*/ 186 h 228"/>
                  <a:gd name="T22" fmla="*/ 30 w 221"/>
                  <a:gd name="T23" fmla="*/ 148 h 228"/>
                  <a:gd name="T24" fmla="*/ 49 w 221"/>
                  <a:gd name="T25" fmla="*/ 111 h 228"/>
                  <a:gd name="T26" fmla="*/ 74 w 221"/>
                  <a:gd name="T27" fmla="*/ 79 h 228"/>
                  <a:gd name="T28" fmla="*/ 108 w 221"/>
                  <a:gd name="T29" fmla="*/ 53 h 228"/>
                  <a:gd name="T30" fmla="*/ 143 w 221"/>
                  <a:gd name="T31" fmla="*/ 32 h 228"/>
                  <a:gd name="T32" fmla="*/ 182 w 221"/>
                  <a:gd name="T33" fmla="*/ 21 h 228"/>
                  <a:gd name="T34" fmla="*/ 221 w 221"/>
                  <a:gd name="T35" fmla="*/ 16 h 228"/>
                  <a:gd name="T36" fmla="*/ 221 w 221"/>
                  <a:gd name="T37" fmla="*/ 0 h 2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1" h="228">
                    <a:moveTo>
                      <a:pt x="221" y="0"/>
                    </a:moveTo>
                    <a:lnTo>
                      <a:pt x="177" y="5"/>
                    </a:lnTo>
                    <a:lnTo>
                      <a:pt x="138" y="16"/>
                    </a:lnTo>
                    <a:lnTo>
                      <a:pt x="98" y="37"/>
                    </a:lnTo>
                    <a:lnTo>
                      <a:pt x="64" y="69"/>
                    </a:lnTo>
                    <a:lnTo>
                      <a:pt x="40" y="101"/>
                    </a:lnTo>
                    <a:lnTo>
                      <a:pt x="15" y="143"/>
                    </a:lnTo>
                    <a:lnTo>
                      <a:pt x="5" y="186"/>
                    </a:lnTo>
                    <a:lnTo>
                      <a:pt x="0" y="228"/>
                    </a:lnTo>
                    <a:lnTo>
                      <a:pt x="15" y="228"/>
                    </a:lnTo>
                    <a:lnTo>
                      <a:pt x="20" y="186"/>
                    </a:lnTo>
                    <a:lnTo>
                      <a:pt x="30" y="148"/>
                    </a:lnTo>
                    <a:lnTo>
                      <a:pt x="49" y="111"/>
                    </a:lnTo>
                    <a:lnTo>
                      <a:pt x="74" y="79"/>
                    </a:lnTo>
                    <a:lnTo>
                      <a:pt x="108" y="53"/>
                    </a:lnTo>
                    <a:lnTo>
                      <a:pt x="143" y="32"/>
                    </a:lnTo>
                    <a:lnTo>
                      <a:pt x="182" y="21"/>
                    </a:lnTo>
                    <a:lnTo>
                      <a:pt x="221" y="16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000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7" name="Freeform 866"/>
              <p:cNvSpPr>
                <a:spLocks/>
              </p:cNvSpPr>
              <p:nvPr/>
            </p:nvSpPr>
            <p:spPr bwMode="auto">
              <a:xfrm>
                <a:off x="5343" y="1554"/>
                <a:ext cx="206" cy="212"/>
              </a:xfrm>
              <a:custGeom>
                <a:avLst/>
                <a:gdLst>
                  <a:gd name="T0" fmla="*/ 206 w 206"/>
                  <a:gd name="T1" fmla="*/ 0 h 212"/>
                  <a:gd name="T2" fmla="*/ 167 w 206"/>
                  <a:gd name="T3" fmla="*/ 5 h 212"/>
                  <a:gd name="T4" fmla="*/ 128 w 206"/>
                  <a:gd name="T5" fmla="*/ 16 h 212"/>
                  <a:gd name="T6" fmla="*/ 93 w 206"/>
                  <a:gd name="T7" fmla="*/ 37 h 212"/>
                  <a:gd name="T8" fmla="*/ 59 w 206"/>
                  <a:gd name="T9" fmla="*/ 63 h 212"/>
                  <a:gd name="T10" fmla="*/ 34 w 206"/>
                  <a:gd name="T11" fmla="*/ 95 h 212"/>
                  <a:gd name="T12" fmla="*/ 15 w 206"/>
                  <a:gd name="T13" fmla="*/ 132 h 212"/>
                  <a:gd name="T14" fmla="*/ 5 w 206"/>
                  <a:gd name="T15" fmla="*/ 170 h 212"/>
                  <a:gd name="T16" fmla="*/ 0 w 206"/>
                  <a:gd name="T17" fmla="*/ 212 h 212"/>
                  <a:gd name="T18" fmla="*/ 15 w 206"/>
                  <a:gd name="T19" fmla="*/ 212 h 212"/>
                  <a:gd name="T20" fmla="*/ 20 w 206"/>
                  <a:gd name="T21" fmla="*/ 170 h 212"/>
                  <a:gd name="T22" fmla="*/ 34 w 206"/>
                  <a:gd name="T23" fmla="*/ 127 h 212"/>
                  <a:gd name="T24" fmla="*/ 59 w 206"/>
                  <a:gd name="T25" fmla="*/ 90 h 212"/>
                  <a:gd name="T26" fmla="*/ 88 w 206"/>
                  <a:gd name="T27" fmla="*/ 58 h 212"/>
                  <a:gd name="T28" fmla="*/ 123 w 206"/>
                  <a:gd name="T29" fmla="*/ 37 h 212"/>
                  <a:gd name="T30" fmla="*/ 162 w 206"/>
                  <a:gd name="T31" fmla="*/ 21 h 212"/>
                  <a:gd name="T32" fmla="*/ 206 w 206"/>
                  <a:gd name="T33" fmla="*/ 16 h 212"/>
                  <a:gd name="T34" fmla="*/ 206 w 206"/>
                  <a:gd name="T35" fmla="*/ 0 h 2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6" h="212">
                    <a:moveTo>
                      <a:pt x="206" y="0"/>
                    </a:moveTo>
                    <a:lnTo>
                      <a:pt x="167" y="5"/>
                    </a:lnTo>
                    <a:lnTo>
                      <a:pt x="128" y="16"/>
                    </a:lnTo>
                    <a:lnTo>
                      <a:pt x="93" y="37"/>
                    </a:lnTo>
                    <a:lnTo>
                      <a:pt x="59" y="63"/>
                    </a:lnTo>
                    <a:lnTo>
                      <a:pt x="34" y="95"/>
                    </a:lnTo>
                    <a:lnTo>
                      <a:pt x="15" y="132"/>
                    </a:lnTo>
                    <a:lnTo>
                      <a:pt x="5" y="170"/>
                    </a:lnTo>
                    <a:lnTo>
                      <a:pt x="0" y="212"/>
                    </a:lnTo>
                    <a:lnTo>
                      <a:pt x="15" y="212"/>
                    </a:lnTo>
                    <a:lnTo>
                      <a:pt x="20" y="170"/>
                    </a:lnTo>
                    <a:lnTo>
                      <a:pt x="34" y="127"/>
                    </a:lnTo>
                    <a:lnTo>
                      <a:pt x="59" y="90"/>
                    </a:lnTo>
                    <a:lnTo>
                      <a:pt x="88" y="58"/>
                    </a:lnTo>
                    <a:lnTo>
                      <a:pt x="123" y="37"/>
                    </a:lnTo>
                    <a:lnTo>
                      <a:pt x="162" y="21"/>
                    </a:lnTo>
                    <a:lnTo>
                      <a:pt x="206" y="1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8" name="Freeform 867"/>
              <p:cNvSpPr>
                <a:spLocks/>
              </p:cNvSpPr>
              <p:nvPr/>
            </p:nvSpPr>
            <p:spPr bwMode="auto">
              <a:xfrm>
                <a:off x="5358" y="1570"/>
                <a:ext cx="191" cy="196"/>
              </a:xfrm>
              <a:custGeom>
                <a:avLst/>
                <a:gdLst>
                  <a:gd name="T0" fmla="*/ 191 w 191"/>
                  <a:gd name="T1" fmla="*/ 0 h 196"/>
                  <a:gd name="T2" fmla="*/ 147 w 191"/>
                  <a:gd name="T3" fmla="*/ 5 h 196"/>
                  <a:gd name="T4" fmla="*/ 108 w 191"/>
                  <a:gd name="T5" fmla="*/ 21 h 196"/>
                  <a:gd name="T6" fmla="*/ 73 w 191"/>
                  <a:gd name="T7" fmla="*/ 42 h 196"/>
                  <a:gd name="T8" fmla="*/ 44 w 191"/>
                  <a:gd name="T9" fmla="*/ 74 h 196"/>
                  <a:gd name="T10" fmla="*/ 19 w 191"/>
                  <a:gd name="T11" fmla="*/ 111 h 196"/>
                  <a:gd name="T12" fmla="*/ 5 w 191"/>
                  <a:gd name="T13" fmla="*/ 154 h 196"/>
                  <a:gd name="T14" fmla="*/ 0 w 191"/>
                  <a:gd name="T15" fmla="*/ 196 h 196"/>
                  <a:gd name="T16" fmla="*/ 15 w 191"/>
                  <a:gd name="T17" fmla="*/ 196 h 196"/>
                  <a:gd name="T18" fmla="*/ 19 w 191"/>
                  <a:gd name="T19" fmla="*/ 159 h 196"/>
                  <a:gd name="T20" fmla="*/ 34 w 191"/>
                  <a:gd name="T21" fmla="*/ 116 h 196"/>
                  <a:gd name="T22" fmla="*/ 54 w 191"/>
                  <a:gd name="T23" fmla="*/ 85 h 196"/>
                  <a:gd name="T24" fmla="*/ 83 w 191"/>
                  <a:gd name="T25" fmla="*/ 53 h 196"/>
                  <a:gd name="T26" fmla="*/ 113 w 191"/>
                  <a:gd name="T27" fmla="*/ 32 h 196"/>
                  <a:gd name="T28" fmla="*/ 152 w 191"/>
                  <a:gd name="T29" fmla="*/ 21 h 196"/>
                  <a:gd name="T30" fmla="*/ 191 w 191"/>
                  <a:gd name="T31" fmla="*/ 16 h 196"/>
                  <a:gd name="T32" fmla="*/ 191 w 191"/>
                  <a:gd name="T33" fmla="*/ 0 h 19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1" h="196">
                    <a:moveTo>
                      <a:pt x="191" y="0"/>
                    </a:moveTo>
                    <a:lnTo>
                      <a:pt x="147" y="5"/>
                    </a:lnTo>
                    <a:lnTo>
                      <a:pt x="108" y="21"/>
                    </a:lnTo>
                    <a:lnTo>
                      <a:pt x="73" y="42"/>
                    </a:lnTo>
                    <a:lnTo>
                      <a:pt x="44" y="74"/>
                    </a:lnTo>
                    <a:lnTo>
                      <a:pt x="19" y="111"/>
                    </a:lnTo>
                    <a:lnTo>
                      <a:pt x="5" y="154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19" y="159"/>
                    </a:lnTo>
                    <a:lnTo>
                      <a:pt x="34" y="116"/>
                    </a:lnTo>
                    <a:lnTo>
                      <a:pt x="54" y="85"/>
                    </a:lnTo>
                    <a:lnTo>
                      <a:pt x="83" y="53"/>
                    </a:lnTo>
                    <a:lnTo>
                      <a:pt x="113" y="32"/>
                    </a:lnTo>
                    <a:lnTo>
                      <a:pt x="152" y="21"/>
                    </a:lnTo>
                    <a:lnTo>
                      <a:pt x="191" y="1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9" name="Freeform 868"/>
              <p:cNvSpPr>
                <a:spLocks/>
              </p:cNvSpPr>
              <p:nvPr/>
            </p:nvSpPr>
            <p:spPr bwMode="auto">
              <a:xfrm>
                <a:off x="5373" y="1586"/>
                <a:ext cx="176" cy="180"/>
              </a:xfrm>
              <a:custGeom>
                <a:avLst/>
                <a:gdLst>
                  <a:gd name="T0" fmla="*/ 176 w 176"/>
                  <a:gd name="T1" fmla="*/ 0 h 180"/>
                  <a:gd name="T2" fmla="*/ 137 w 176"/>
                  <a:gd name="T3" fmla="*/ 5 h 180"/>
                  <a:gd name="T4" fmla="*/ 98 w 176"/>
                  <a:gd name="T5" fmla="*/ 16 h 180"/>
                  <a:gd name="T6" fmla="*/ 68 w 176"/>
                  <a:gd name="T7" fmla="*/ 37 h 180"/>
                  <a:gd name="T8" fmla="*/ 39 w 176"/>
                  <a:gd name="T9" fmla="*/ 69 h 180"/>
                  <a:gd name="T10" fmla="*/ 19 w 176"/>
                  <a:gd name="T11" fmla="*/ 100 h 180"/>
                  <a:gd name="T12" fmla="*/ 4 w 176"/>
                  <a:gd name="T13" fmla="*/ 143 h 180"/>
                  <a:gd name="T14" fmla="*/ 0 w 176"/>
                  <a:gd name="T15" fmla="*/ 180 h 180"/>
                  <a:gd name="T16" fmla="*/ 14 w 176"/>
                  <a:gd name="T17" fmla="*/ 180 h 180"/>
                  <a:gd name="T18" fmla="*/ 19 w 176"/>
                  <a:gd name="T19" fmla="*/ 143 h 180"/>
                  <a:gd name="T20" fmla="*/ 29 w 176"/>
                  <a:gd name="T21" fmla="*/ 111 h 180"/>
                  <a:gd name="T22" fmla="*/ 49 w 176"/>
                  <a:gd name="T23" fmla="*/ 79 h 180"/>
                  <a:gd name="T24" fmla="*/ 73 w 176"/>
                  <a:gd name="T25" fmla="*/ 53 h 180"/>
                  <a:gd name="T26" fmla="*/ 107 w 176"/>
                  <a:gd name="T27" fmla="*/ 31 h 180"/>
                  <a:gd name="T28" fmla="*/ 142 w 176"/>
                  <a:gd name="T29" fmla="*/ 16 h 180"/>
                  <a:gd name="T30" fmla="*/ 176 w 176"/>
                  <a:gd name="T31" fmla="*/ 16 h 180"/>
                  <a:gd name="T32" fmla="*/ 176 w 176"/>
                  <a:gd name="T33" fmla="*/ 0 h 1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6" h="180">
                    <a:moveTo>
                      <a:pt x="176" y="0"/>
                    </a:moveTo>
                    <a:lnTo>
                      <a:pt x="137" y="5"/>
                    </a:lnTo>
                    <a:lnTo>
                      <a:pt x="98" y="16"/>
                    </a:lnTo>
                    <a:lnTo>
                      <a:pt x="68" y="37"/>
                    </a:lnTo>
                    <a:lnTo>
                      <a:pt x="39" y="69"/>
                    </a:lnTo>
                    <a:lnTo>
                      <a:pt x="19" y="100"/>
                    </a:lnTo>
                    <a:lnTo>
                      <a:pt x="4" y="143"/>
                    </a:lnTo>
                    <a:lnTo>
                      <a:pt x="0" y="180"/>
                    </a:lnTo>
                    <a:lnTo>
                      <a:pt x="14" y="180"/>
                    </a:lnTo>
                    <a:lnTo>
                      <a:pt x="19" y="143"/>
                    </a:lnTo>
                    <a:lnTo>
                      <a:pt x="29" y="111"/>
                    </a:lnTo>
                    <a:lnTo>
                      <a:pt x="49" y="79"/>
                    </a:lnTo>
                    <a:lnTo>
                      <a:pt x="73" y="53"/>
                    </a:lnTo>
                    <a:lnTo>
                      <a:pt x="107" y="31"/>
                    </a:lnTo>
                    <a:lnTo>
                      <a:pt x="142" y="16"/>
                    </a:lnTo>
                    <a:lnTo>
                      <a:pt x="176" y="16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70" name="Freeform 869"/>
              <p:cNvSpPr>
                <a:spLocks/>
              </p:cNvSpPr>
              <p:nvPr/>
            </p:nvSpPr>
            <p:spPr bwMode="auto">
              <a:xfrm>
                <a:off x="5387" y="1602"/>
                <a:ext cx="162" cy="164"/>
              </a:xfrm>
              <a:custGeom>
                <a:avLst/>
                <a:gdLst>
                  <a:gd name="T0" fmla="*/ 162 w 162"/>
                  <a:gd name="T1" fmla="*/ 0 h 164"/>
                  <a:gd name="T2" fmla="*/ 128 w 162"/>
                  <a:gd name="T3" fmla="*/ 0 h 164"/>
                  <a:gd name="T4" fmla="*/ 93 w 162"/>
                  <a:gd name="T5" fmla="*/ 15 h 164"/>
                  <a:gd name="T6" fmla="*/ 59 w 162"/>
                  <a:gd name="T7" fmla="*/ 37 h 164"/>
                  <a:gd name="T8" fmla="*/ 35 w 162"/>
                  <a:gd name="T9" fmla="*/ 63 h 164"/>
                  <a:gd name="T10" fmla="*/ 15 w 162"/>
                  <a:gd name="T11" fmla="*/ 95 h 164"/>
                  <a:gd name="T12" fmla="*/ 5 w 162"/>
                  <a:gd name="T13" fmla="*/ 127 h 164"/>
                  <a:gd name="T14" fmla="*/ 0 w 162"/>
                  <a:gd name="T15" fmla="*/ 164 h 164"/>
                  <a:gd name="T16" fmla="*/ 15 w 162"/>
                  <a:gd name="T17" fmla="*/ 164 h 164"/>
                  <a:gd name="T18" fmla="*/ 20 w 162"/>
                  <a:gd name="T19" fmla="*/ 132 h 164"/>
                  <a:gd name="T20" fmla="*/ 30 w 162"/>
                  <a:gd name="T21" fmla="*/ 100 h 164"/>
                  <a:gd name="T22" fmla="*/ 49 w 162"/>
                  <a:gd name="T23" fmla="*/ 69 h 164"/>
                  <a:gd name="T24" fmla="*/ 69 w 162"/>
                  <a:gd name="T25" fmla="*/ 47 h 164"/>
                  <a:gd name="T26" fmla="*/ 98 w 162"/>
                  <a:gd name="T27" fmla="*/ 26 h 164"/>
                  <a:gd name="T28" fmla="*/ 128 w 162"/>
                  <a:gd name="T29" fmla="*/ 15 h 164"/>
                  <a:gd name="T30" fmla="*/ 162 w 162"/>
                  <a:gd name="T31" fmla="*/ 10 h 164"/>
                  <a:gd name="T32" fmla="*/ 162 w 16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164">
                    <a:moveTo>
                      <a:pt x="162" y="0"/>
                    </a:moveTo>
                    <a:lnTo>
                      <a:pt x="128" y="0"/>
                    </a:lnTo>
                    <a:lnTo>
                      <a:pt x="93" y="15"/>
                    </a:lnTo>
                    <a:lnTo>
                      <a:pt x="59" y="37"/>
                    </a:lnTo>
                    <a:lnTo>
                      <a:pt x="35" y="63"/>
                    </a:lnTo>
                    <a:lnTo>
                      <a:pt x="15" y="95"/>
                    </a:lnTo>
                    <a:lnTo>
                      <a:pt x="5" y="127"/>
                    </a:lnTo>
                    <a:lnTo>
                      <a:pt x="0" y="164"/>
                    </a:lnTo>
                    <a:lnTo>
                      <a:pt x="15" y="164"/>
                    </a:lnTo>
                    <a:lnTo>
                      <a:pt x="20" y="132"/>
                    </a:lnTo>
                    <a:lnTo>
                      <a:pt x="30" y="100"/>
                    </a:lnTo>
                    <a:lnTo>
                      <a:pt x="49" y="69"/>
                    </a:lnTo>
                    <a:lnTo>
                      <a:pt x="69" y="47"/>
                    </a:lnTo>
                    <a:lnTo>
                      <a:pt x="98" y="26"/>
                    </a:lnTo>
                    <a:lnTo>
                      <a:pt x="128" y="15"/>
                    </a:lnTo>
                    <a:lnTo>
                      <a:pt x="162" y="1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71" name="Freeform 870"/>
              <p:cNvSpPr>
                <a:spLocks/>
              </p:cNvSpPr>
              <p:nvPr/>
            </p:nvSpPr>
            <p:spPr bwMode="auto">
              <a:xfrm>
                <a:off x="5402" y="1612"/>
                <a:ext cx="147" cy="154"/>
              </a:xfrm>
              <a:custGeom>
                <a:avLst/>
                <a:gdLst>
                  <a:gd name="T0" fmla="*/ 147 w 147"/>
                  <a:gd name="T1" fmla="*/ 0 h 154"/>
                  <a:gd name="T2" fmla="*/ 113 w 147"/>
                  <a:gd name="T3" fmla="*/ 5 h 154"/>
                  <a:gd name="T4" fmla="*/ 83 w 147"/>
                  <a:gd name="T5" fmla="*/ 16 h 154"/>
                  <a:gd name="T6" fmla="*/ 54 w 147"/>
                  <a:gd name="T7" fmla="*/ 37 h 154"/>
                  <a:gd name="T8" fmla="*/ 34 w 147"/>
                  <a:gd name="T9" fmla="*/ 59 h 154"/>
                  <a:gd name="T10" fmla="*/ 15 w 147"/>
                  <a:gd name="T11" fmla="*/ 90 h 154"/>
                  <a:gd name="T12" fmla="*/ 5 w 147"/>
                  <a:gd name="T13" fmla="*/ 122 h 154"/>
                  <a:gd name="T14" fmla="*/ 0 w 147"/>
                  <a:gd name="T15" fmla="*/ 154 h 154"/>
                  <a:gd name="T16" fmla="*/ 15 w 147"/>
                  <a:gd name="T17" fmla="*/ 154 h 154"/>
                  <a:gd name="T18" fmla="*/ 20 w 147"/>
                  <a:gd name="T19" fmla="*/ 122 h 154"/>
                  <a:gd name="T20" fmla="*/ 34 w 147"/>
                  <a:gd name="T21" fmla="*/ 85 h 154"/>
                  <a:gd name="T22" fmla="*/ 54 w 147"/>
                  <a:gd name="T23" fmla="*/ 59 h 154"/>
                  <a:gd name="T24" fmla="*/ 83 w 147"/>
                  <a:gd name="T25" fmla="*/ 37 h 154"/>
                  <a:gd name="T26" fmla="*/ 113 w 147"/>
                  <a:gd name="T27" fmla="*/ 21 h 154"/>
                  <a:gd name="T28" fmla="*/ 147 w 147"/>
                  <a:gd name="T29" fmla="*/ 16 h 154"/>
                  <a:gd name="T30" fmla="*/ 147 w 147"/>
                  <a:gd name="T31" fmla="*/ 0 h 1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154">
                    <a:moveTo>
                      <a:pt x="147" y="0"/>
                    </a:moveTo>
                    <a:lnTo>
                      <a:pt x="113" y="5"/>
                    </a:lnTo>
                    <a:lnTo>
                      <a:pt x="83" y="16"/>
                    </a:lnTo>
                    <a:lnTo>
                      <a:pt x="54" y="37"/>
                    </a:lnTo>
                    <a:lnTo>
                      <a:pt x="34" y="59"/>
                    </a:lnTo>
                    <a:lnTo>
                      <a:pt x="15" y="90"/>
                    </a:lnTo>
                    <a:lnTo>
                      <a:pt x="5" y="122"/>
                    </a:lnTo>
                    <a:lnTo>
                      <a:pt x="0" y="154"/>
                    </a:lnTo>
                    <a:lnTo>
                      <a:pt x="15" y="154"/>
                    </a:lnTo>
                    <a:lnTo>
                      <a:pt x="20" y="122"/>
                    </a:lnTo>
                    <a:lnTo>
                      <a:pt x="34" y="85"/>
                    </a:lnTo>
                    <a:lnTo>
                      <a:pt x="54" y="59"/>
                    </a:lnTo>
                    <a:lnTo>
                      <a:pt x="83" y="37"/>
                    </a:lnTo>
                    <a:lnTo>
                      <a:pt x="113" y="21"/>
                    </a:lnTo>
                    <a:lnTo>
                      <a:pt x="147" y="1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72" name="Freeform 871"/>
              <p:cNvSpPr>
                <a:spLocks/>
              </p:cNvSpPr>
              <p:nvPr/>
            </p:nvSpPr>
            <p:spPr bwMode="auto">
              <a:xfrm>
                <a:off x="5417" y="1628"/>
                <a:ext cx="132" cy="138"/>
              </a:xfrm>
              <a:custGeom>
                <a:avLst/>
                <a:gdLst>
                  <a:gd name="T0" fmla="*/ 132 w 132"/>
                  <a:gd name="T1" fmla="*/ 0 h 138"/>
                  <a:gd name="T2" fmla="*/ 98 w 132"/>
                  <a:gd name="T3" fmla="*/ 5 h 138"/>
                  <a:gd name="T4" fmla="*/ 68 w 132"/>
                  <a:gd name="T5" fmla="*/ 21 h 138"/>
                  <a:gd name="T6" fmla="*/ 39 w 132"/>
                  <a:gd name="T7" fmla="*/ 43 h 138"/>
                  <a:gd name="T8" fmla="*/ 19 w 132"/>
                  <a:gd name="T9" fmla="*/ 69 h 138"/>
                  <a:gd name="T10" fmla="*/ 5 w 132"/>
                  <a:gd name="T11" fmla="*/ 106 h 138"/>
                  <a:gd name="T12" fmla="*/ 0 w 132"/>
                  <a:gd name="T13" fmla="*/ 138 h 138"/>
                  <a:gd name="T14" fmla="*/ 14 w 132"/>
                  <a:gd name="T15" fmla="*/ 138 h 138"/>
                  <a:gd name="T16" fmla="*/ 19 w 132"/>
                  <a:gd name="T17" fmla="*/ 106 h 138"/>
                  <a:gd name="T18" fmla="*/ 29 w 132"/>
                  <a:gd name="T19" fmla="*/ 80 h 138"/>
                  <a:gd name="T20" fmla="*/ 49 w 132"/>
                  <a:gd name="T21" fmla="*/ 53 h 138"/>
                  <a:gd name="T22" fmla="*/ 73 w 132"/>
                  <a:gd name="T23" fmla="*/ 32 h 138"/>
                  <a:gd name="T24" fmla="*/ 103 w 132"/>
                  <a:gd name="T25" fmla="*/ 21 h 138"/>
                  <a:gd name="T26" fmla="*/ 132 w 132"/>
                  <a:gd name="T27" fmla="*/ 16 h 138"/>
                  <a:gd name="T28" fmla="*/ 132 w 132"/>
                  <a:gd name="T29" fmla="*/ 0 h 13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2" h="138">
                    <a:moveTo>
                      <a:pt x="132" y="0"/>
                    </a:moveTo>
                    <a:lnTo>
                      <a:pt x="98" y="5"/>
                    </a:lnTo>
                    <a:lnTo>
                      <a:pt x="68" y="21"/>
                    </a:lnTo>
                    <a:lnTo>
                      <a:pt x="39" y="43"/>
                    </a:lnTo>
                    <a:lnTo>
                      <a:pt x="19" y="69"/>
                    </a:lnTo>
                    <a:lnTo>
                      <a:pt x="5" y="106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19" y="106"/>
                    </a:lnTo>
                    <a:lnTo>
                      <a:pt x="29" y="80"/>
                    </a:lnTo>
                    <a:lnTo>
                      <a:pt x="49" y="53"/>
                    </a:lnTo>
                    <a:lnTo>
                      <a:pt x="73" y="32"/>
                    </a:lnTo>
                    <a:lnTo>
                      <a:pt x="103" y="21"/>
                    </a:lnTo>
                    <a:lnTo>
                      <a:pt x="132" y="16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000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73" name="Freeform 872"/>
              <p:cNvSpPr>
                <a:spLocks/>
              </p:cNvSpPr>
              <p:nvPr/>
            </p:nvSpPr>
            <p:spPr bwMode="auto">
              <a:xfrm>
                <a:off x="5431" y="1644"/>
                <a:ext cx="118" cy="122"/>
              </a:xfrm>
              <a:custGeom>
                <a:avLst/>
                <a:gdLst>
                  <a:gd name="T0" fmla="*/ 118 w 118"/>
                  <a:gd name="T1" fmla="*/ 0 h 122"/>
                  <a:gd name="T2" fmla="*/ 89 w 118"/>
                  <a:gd name="T3" fmla="*/ 5 h 122"/>
                  <a:gd name="T4" fmla="*/ 59 w 118"/>
                  <a:gd name="T5" fmla="*/ 16 h 122"/>
                  <a:gd name="T6" fmla="*/ 35 w 118"/>
                  <a:gd name="T7" fmla="*/ 37 h 122"/>
                  <a:gd name="T8" fmla="*/ 15 w 118"/>
                  <a:gd name="T9" fmla="*/ 64 h 122"/>
                  <a:gd name="T10" fmla="*/ 5 w 118"/>
                  <a:gd name="T11" fmla="*/ 90 h 122"/>
                  <a:gd name="T12" fmla="*/ 0 w 118"/>
                  <a:gd name="T13" fmla="*/ 122 h 122"/>
                  <a:gd name="T14" fmla="*/ 15 w 118"/>
                  <a:gd name="T15" fmla="*/ 122 h 122"/>
                  <a:gd name="T16" fmla="*/ 20 w 118"/>
                  <a:gd name="T17" fmla="*/ 95 h 122"/>
                  <a:gd name="T18" fmla="*/ 30 w 118"/>
                  <a:gd name="T19" fmla="*/ 69 h 122"/>
                  <a:gd name="T20" fmla="*/ 44 w 118"/>
                  <a:gd name="T21" fmla="*/ 48 h 122"/>
                  <a:gd name="T22" fmla="*/ 69 w 118"/>
                  <a:gd name="T23" fmla="*/ 32 h 122"/>
                  <a:gd name="T24" fmla="*/ 93 w 118"/>
                  <a:gd name="T25" fmla="*/ 21 h 122"/>
                  <a:gd name="T26" fmla="*/ 118 w 118"/>
                  <a:gd name="T27" fmla="*/ 16 h 122"/>
                  <a:gd name="T28" fmla="*/ 118 w 118"/>
                  <a:gd name="T29" fmla="*/ 0 h 1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" h="122">
                    <a:moveTo>
                      <a:pt x="118" y="0"/>
                    </a:moveTo>
                    <a:lnTo>
                      <a:pt x="89" y="5"/>
                    </a:lnTo>
                    <a:lnTo>
                      <a:pt x="59" y="16"/>
                    </a:lnTo>
                    <a:lnTo>
                      <a:pt x="35" y="37"/>
                    </a:lnTo>
                    <a:lnTo>
                      <a:pt x="15" y="64"/>
                    </a:lnTo>
                    <a:lnTo>
                      <a:pt x="5" y="90"/>
                    </a:lnTo>
                    <a:lnTo>
                      <a:pt x="0" y="122"/>
                    </a:lnTo>
                    <a:lnTo>
                      <a:pt x="15" y="122"/>
                    </a:lnTo>
                    <a:lnTo>
                      <a:pt x="20" y="95"/>
                    </a:lnTo>
                    <a:lnTo>
                      <a:pt x="30" y="69"/>
                    </a:lnTo>
                    <a:lnTo>
                      <a:pt x="44" y="48"/>
                    </a:lnTo>
                    <a:lnTo>
                      <a:pt x="69" y="32"/>
                    </a:lnTo>
                    <a:lnTo>
                      <a:pt x="93" y="21"/>
                    </a:lnTo>
                    <a:lnTo>
                      <a:pt x="118" y="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74" name="Freeform 873"/>
              <p:cNvSpPr>
                <a:spLocks/>
              </p:cNvSpPr>
              <p:nvPr/>
            </p:nvSpPr>
            <p:spPr bwMode="auto">
              <a:xfrm>
                <a:off x="5446" y="1660"/>
                <a:ext cx="103" cy="106"/>
              </a:xfrm>
              <a:custGeom>
                <a:avLst/>
                <a:gdLst>
                  <a:gd name="T0" fmla="*/ 103 w 103"/>
                  <a:gd name="T1" fmla="*/ 0 h 106"/>
                  <a:gd name="T2" fmla="*/ 78 w 103"/>
                  <a:gd name="T3" fmla="*/ 5 h 106"/>
                  <a:gd name="T4" fmla="*/ 54 w 103"/>
                  <a:gd name="T5" fmla="*/ 16 h 106"/>
                  <a:gd name="T6" fmla="*/ 29 w 103"/>
                  <a:gd name="T7" fmla="*/ 32 h 106"/>
                  <a:gd name="T8" fmla="*/ 15 w 103"/>
                  <a:gd name="T9" fmla="*/ 53 h 106"/>
                  <a:gd name="T10" fmla="*/ 5 w 103"/>
                  <a:gd name="T11" fmla="*/ 79 h 106"/>
                  <a:gd name="T12" fmla="*/ 0 w 103"/>
                  <a:gd name="T13" fmla="*/ 106 h 106"/>
                  <a:gd name="T14" fmla="*/ 15 w 103"/>
                  <a:gd name="T15" fmla="*/ 106 h 106"/>
                  <a:gd name="T16" fmla="*/ 20 w 103"/>
                  <a:gd name="T17" fmla="*/ 79 h 106"/>
                  <a:gd name="T18" fmla="*/ 34 w 103"/>
                  <a:gd name="T19" fmla="*/ 53 h 106"/>
                  <a:gd name="T20" fmla="*/ 54 w 103"/>
                  <a:gd name="T21" fmla="*/ 32 h 106"/>
                  <a:gd name="T22" fmla="*/ 78 w 103"/>
                  <a:gd name="T23" fmla="*/ 21 h 106"/>
                  <a:gd name="T24" fmla="*/ 103 w 103"/>
                  <a:gd name="T25" fmla="*/ 16 h 106"/>
                  <a:gd name="T26" fmla="*/ 103 w 103"/>
                  <a:gd name="T27" fmla="*/ 0 h 10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106">
                    <a:moveTo>
                      <a:pt x="103" y="0"/>
                    </a:moveTo>
                    <a:lnTo>
                      <a:pt x="78" y="5"/>
                    </a:lnTo>
                    <a:lnTo>
                      <a:pt x="54" y="16"/>
                    </a:lnTo>
                    <a:lnTo>
                      <a:pt x="29" y="32"/>
                    </a:lnTo>
                    <a:lnTo>
                      <a:pt x="15" y="53"/>
                    </a:lnTo>
                    <a:lnTo>
                      <a:pt x="5" y="79"/>
                    </a:lnTo>
                    <a:lnTo>
                      <a:pt x="0" y="106"/>
                    </a:lnTo>
                    <a:lnTo>
                      <a:pt x="15" y="106"/>
                    </a:lnTo>
                    <a:lnTo>
                      <a:pt x="20" y="79"/>
                    </a:lnTo>
                    <a:lnTo>
                      <a:pt x="34" y="53"/>
                    </a:lnTo>
                    <a:lnTo>
                      <a:pt x="54" y="32"/>
                    </a:lnTo>
                    <a:lnTo>
                      <a:pt x="78" y="21"/>
                    </a:lnTo>
                    <a:lnTo>
                      <a:pt x="103" y="1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75" name="Freeform 874"/>
              <p:cNvSpPr>
                <a:spLocks/>
              </p:cNvSpPr>
              <p:nvPr/>
            </p:nvSpPr>
            <p:spPr bwMode="auto">
              <a:xfrm>
                <a:off x="5461" y="1676"/>
                <a:ext cx="88" cy="90"/>
              </a:xfrm>
              <a:custGeom>
                <a:avLst/>
                <a:gdLst>
                  <a:gd name="T0" fmla="*/ 88 w 88"/>
                  <a:gd name="T1" fmla="*/ 0 h 90"/>
                  <a:gd name="T2" fmla="*/ 63 w 88"/>
                  <a:gd name="T3" fmla="*/ 5 h 90"/>
                  <a:gd name="T4" fmla="*/ 39 w 88"/>
                  <a:gd name="T5" fmla="*/ 16 h 90"/>
                  <a:gd name="T6" fmla="*/ 19 w 88"/>
                  <a:gd name="T7" fmla="*/ 37 h 90"/>
                  <a:gd name="T8" fmla="*/ 5 w 88"/>
                  <a:gd name="T9" fmla="*/ 63 h 90"/>
                  <a:gd name="T10" fmla="*/ 0 w 88"/>
                  <a:gd name="T11" fmla="*/ 90 h 90"/>
                  <a:gd name="T12" fmla="*/ 14 w 88"/>
                  <a:gd name="T13" fmla="*/ 90 h 90"/>
                  <a:gd name="T14" fmla="*/ 19 w 88"/>
                  <a:gd name="T15" fmla="*/ 69 h 90"/>
                  <a:gd name="T16" fmla="*/ 29 w 88"/>
                  <a:gd name="T17" fmla="*/ 48 h 90"/>
                  <a:gd name="T18" fmla="*/ 44 w 88"/>
                  <a:gd name="T19" fmla="*/ 32 h 90"/>
                  <a:gd name="T20" fmla="*/ 63 w 88"/>
                  <a:gd name="T21" fmla="*/ 21 h 90"/>
                  <a:gd name="T22" fmla="*/ 88 w 88"/>
                  <a:gd name="T23" fmla="*/ 16 h 90"/>
                  <a:gd name="T24" fmla="*/ 88 w 88"/>
                  <a:gd name="T25" fmla="*/ 0 h 9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90">
                    <a:moveTo>
                      <a:pt x="88" y="0"/>
                    </a:moveTo>
                    <a:lnTo>
                      <a:pt x="63" y="5"/>
                    </a:lnTo>
                    <a:lnTo>
                      <a:pt x="39" y="16"/>
                    </a:lnTo>
                    <a:lnTo>
                      <a:pt x="19" y="37"/>
                    </a:lnTo>
                    <a:lnTo>
                      <a:pt x="5" y="63"/>
                    </a:lnTo>
                    <a:lnTo>
                      <a:pt x="0" y="90"/>
                    </a:lnTo>
                    <a:lnTo>
                      <a:pt x="14" y="90"/>
                    </a:lnTo>
                    <a:lnTo>
                      <a:pt x="19" y="69"/>
                    </a:lnTo>
                    <a:lnTo>
                      <a:pt x="29" y="48"/>
                    </a:lnTo>
                    <a:lnTo>
                      <a:pt x="44" y="32"/>
                    </a:lnTo>
                    <a:lnTo>
                      <a:pt x="63" y="21"/>
                    </a:lnTo>
                    <a:lnTo>
                      <a:pt x="88" y="16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76" name="Freeform 875"/>
              <p:cNvSpPr>
                <a:spLocks/>
              </p:cNvSpPr>
              <p:nvPr/>
            </p:nvSpPr>
            <p:spPr bwMode="auto">
              <a:xfrm>
                <a:off x="5475" y="1692"/>
                <a:ext cx="74" cy="74"/>
              </a:xfrm>
              <a:custGeom>
                <a:avLst/>
                <a:gdLst>
                  <a:gd name="T0" fmla="*/ 74 w 74"/>
                  <a:gd name="T1" fmla="*/ 0 h 74"/>
                  <a:gd name="T2" fmla="*/ 49 w 74"/>
                  <a:gd name="T3" fmla="*/ 5 h 74"/>
                  <a:gd name="T4" fmla="*/ 30 w 74"/>
                  <a:gd name="T5" fmla="*/ 16 h 74"/>
                  <a:gd name="T6" fmla="*/ 15 w 74"/>
                  <a:gd name="T7" fmla="*/ 32 h 74"/>
                  <a:gd name="T8" fmla="*/ 5 w 74"/>
                  <a:gd name="T9" fmla="*/ 53 h 74"/>
                  <a:gd name="T10" fmla="*/ 0 w 74"/>
                  <a:gd name="T11" fmla="*/ 74 h 74"/>
                  <a:gd name="T12" fmla="*/ 15 w 74"/>
                  <a:gd name="T13" fmla="*/ 74 h 74"/>
                  <a:gd name="T14" fmla="*/ 20 w 74"/>
                  <a:gd name="T15" fmla="*/ 53 h 74"/>
                  <a:gd name="T16" fmla="*/ 35 w 74"/>
                  <a:gd name="T17" fmla="*/ 32 h 74"/>
                  <a:gd name="T18" fmla="*/ 54 w 74"/>
                  <a:gd name="T19" fmla="*/ 21 h 74"/>
                  <a:gd name="T20" fmla="*/ 74 w 74"/>
                  <a:gd name="T21" fmla="*/ 16 h 74"/>
                  <a:gd name="T22" fmla="*/ 74 w 74"/>
                  <a:gd name="T23" fmla="*/ 0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74">
                    <a:moveTo>
                      <a:pt x="74" y="0"/>
                    </a:moveTo>
                    <a:lnTo>
                      <a:pt x="49" y="5"/>
                    </a:lnTo>
                    <a:lnTo>
                      <a:pt x="30" y="16"/>
                    </a:lnTo>
                    <a:lnTo>
                      <a:pt x="15" y="32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5" y="74"/>
                    </a:lnTo>
                    <a:lnTo>
                      <a:pt x="20" y="53"/>
                    </a:lnTo>
                    <a:lnTo>
                      <a:pt x="35" y="32"/>
                    </a:lnTo>
                    <a:lnTo>
                      <a:pt x="54" y="21"/>
                    </a:lnTo>
                    <a:lnTo>
                      <a:pt x="74" y="1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77" name="Freeform 876"/>
              <p:cNvSpPr>
                <a:spLocks/>
              </p:cNvSpPr>
              <p:nvPr/>
            </p:nvSpPr>
            <p:spPr bwMode="auto">
              <a:xfrm>
                <a:off x="5490" y="1708"/>
                <a:ext cx="59" cy="58"/>
              </a:xfrm>
              <a:custGeom>
                <a:avLst/>
                <a:gdLst>
                  <a:gd name="T0" fmla="*/ 59 w 59"/>
                  <a:gd name="T1" fmla="*/ 0 h 58"/>
                  <a:gd name="T2" fmla="*/ 39 w 59"/>
                  <a:gd name="T3" fmla="*/ 5 h 58"/>
                  <a:gd name="T4" fmla="*/ 20 w 59"/>
                  <a:gd name="T5" fmla="*/ 16 h 58"/>
                  <a:gd name="T6" fmla="*/ 5 w 59"/>
                  <a:gd name="T7" fmla="*/ 37 h 58"/>
                  <a:gd name="T8" fmla="*/ 0 w 59"/>
                  <a:gd name="T9" fmla="*/ 58 h 58"/>
                  <a:gd name="T10" fmla="*/ 15 w 59"/>
                  <a:gd name="T11" fmla="*/ 58 h 58"/>
                  <a:gd name="T12" fmla="*/ 20 w 59"/>
                  <a:gd name="T13" fmla="*/ 42 h 58"/>
                  <a:gd name="T14" fmla="*/ 30 w 59"/>
                  <a:gd name="T15" fmla="*/ 26 h 58"/>
                  <a:gd name="T16" fmla="*/ 44 w 59"/>
                  <a:gd name="T17" fmla="*/ 16 h 58"/>
                  <a:gd name="T18" fmla="*/ 59 w 59"/>
                  <a:gd name="T19" fmla="*/ 16 h 58"/>
                  <a:gd name="T20" fmla="*/ 59 w 59"/>
                  <a:gd name="T21" fmla="*/ 0 h 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9" h="58">
                    <a:moveTo>
                      <a:pt x="59" y="0"/>
                    </a:moveTo>
                    <a:lnTo>
                      <a:pt x="39" y="5"/>
                    </a:lnTo>
                    <a:lnTo>
                      <a:pt x="20" y="16"/>
                    </a:lnTo>
                    <a:lnTo>
                      <a:pt x="5" y="37"/>
                    </a:lnTo>
                    <a:lnTo>
                      <a:pt x="0" y="58"/>
                    </a:lnTo>
                    <a:lnTo>
                      <a:pt x="15" y="58"/>
                    </a:lnTo>
                    <a:lnTo>
                      <a:pt x="20" y="42"/>
                    </a:lnTo>
                    <a:lnTo>
                      <a:pt x="30" y="26"/>
                    </a:lnTo>
                    <a:lnTo>
                      <a:pt x="44" y="16"/>
                    </a:lnTo>
                    <a:lnTo>
                      <a:pt x="59" y="1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78" name="Freeform 877"/>
              <p:cNvSpPr>
                <a:spLocks/>
              </p:cNvSpPr>
              <p:nvPr/>
            </p:nvSpPr>
            <p:spPr bwMode="auto">
              <a:xfrm>
                <a:off x="5505" y="1724"/>
                <a:ext cx="44" cy="42"/>
              </a:xfrm>
              <a:custGeom>
                <a:avLst/>
                <a:gdLst>
                  <a:gd name="T0" fmla="*/ 44 w 44"/>
                  <a:gd name="T1" fmla="*/ 0 h 42"/>
                  <a:gd name="T2" fmla="*/ 29 w 44"/>
                  <a:gd name="T3" fmla="*/ 0 h 42"/>
                  <a:gd name="T4" fmla="*/ 15 w 44"/>
                  <a:gd name="T5" fmla="*/ 10 h 42"/>
                  <a:gd name="T6" fmla="*/ 5 w 44"/>
                  <a:gd name="T7" fmla="*/ 26 h 42"/>
                  <a:gd name="T8" fmla="*/ 0 w 44"/>
                  <a:gd name="T9" fmla="*/ 42 h 42"/>
                  <a:gd name="T10" fmla="*/ 15 w 44"/>
                  <a:gd name="T11" fmla="*/ 42 h 42"/>
                  <a:gd name="T12" fmla="*/ 19 w 44"/>
                  <a:gd name="T13" fmla="*/ 26 h 42"/>
                  <a:gd name="T14" fmla="*/ 29 w 44"/>
                  <a:gd name="T15" fmla="*/ 15 h 42"/>
                  <a:gd name="T16" fmla="*/ 44 w 44"/>
                  <a:gd name="T17" fmla="*/ 15 h 42"/>
                  <a:gd name="T18" fmla="*/ 44 w 44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42">
                    <a:moveTo>
                      <a:pt x="44" y="0"/>
                    </a:moveTo>
                    <a:lnTo>
                      <a:pt x="29" y="0"/>
                    </a:lnTo>
                    <a:lnTo>
                      <a:pt x="15" y="10"/>
                    </a:lnTo>
                    <a:lnTo>
                      <a:pt x="5" y="26"/>
                    </a:lnTo>
                    <a:lnTo>
                      <a:pt x="0" y="42"/>
                    </a:lnTo>
                    <a:lnTo>
                      <a:pt x="15" y="42"/>
                    </a:lnTo>
                    <a:lnTo>
                      <a:pt x="19" y="26"/>
                    </a:lnTo>
                    <a:lnTo>
                      <a:pt x="29" y="15"/>
                    </a:lnTo>
                    <a:lnTo>
                      <a:pt x="44" y="1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79" name="Freeform 878"/>
              <p:cNvSpPr>
                <a:spLocks/>
              </p:cNvSpPr>
              <p:nvPr/>
            </p:nvSpPr>
            <p:spPr bwMode="auto">
              <a:xfrm>
                <a:off x="5520" y="1739"/>
                <a:ext cx="29" cy="27"/>
              </a:xfrm>
              <a:custGeom>
                <a:avLst/>
                <a:gdLst>
                  <a:gd name="T0" fmla="*/ 29 w 29"/>
                  <a:gd name="T1" fmla="*/ 0 h 27"/>
                  <a:gd name="T2" fmla="*/ 14 w 29"/>
                  <a:gd name="T3" fmla="*/ 0 h 27"/>
                  <a:gd name="T4" fmla="*/ 4 w 29"/>
                  <a:gd name="T5" fmla="*/ 11 h 27"/>
                  <a:gd name="T6" fmla="*/ 0 w 29"/>
                  <a:gd name="T7" fmla="*/ 27 h 27"/>
                  <a:gd name="T8" fmla="*/ 14 w 29"/>
                  <a:gd name="T9" fmla="*/ 27 h 27"/>
                  <a:gd name="T10" fmla="*/ 19 w 29"/>
                  <a:gd name="T11" fmla="*/ 16 h 27"/>
                  <a:gd name="T12" fmla="*/ 29 w 29"/>
                  <a:gd name="T13" fmla="*/ 11 h 27"/>
                  <a:gd name="T14" fmla="*/ 29 w 29"/>
                  <a:gd name="T15" fmla="*/ 0 h 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27">
                    <a:moveTo>
                      <a:pt x="29" y="0"/>
                    </a:moveTo>
                    <a:lnTo>
                      <a:pt x="14" y="0"/>
                    </a:lnTo>
                    <a:lnTo>
                      <a:pt x="4" y="11"/>
                    </a:lnTo>
                    <a:lnTo>
                      <a:pt x="0" y="27"/>
                    </a:lnTo>
                    <a:lnTo>
                      <a:pt x="14" y="27"/>
                    </a:lnTo>
                    <a:lnTo>
                      <a:pt x="19" y="16"/>
                    </a:lnTo>
                    <a:lnTo>
                      <a:pt x="29" y="1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80" name="Freeform 879"/>
              <p:cNvSpPr>
                <a:spLocks/>
              </p:cNvSpPr>
              <p:nvPr/>
            </p:nvSpPr>
            <p:spPr bwMode="auto">
              <a:xfrm>
                <a:off x="5534" y="1750"/>
                <a:ext cx="15" cy="16"/>
              </a:xfrm>
              <a:custGeom>
                <a:avLst/>
                <a:gdLst>
                  <a:gd name="T0" fmla="*/ 15 w 15"/>
                  <a:gd name="T1" fmla="*/ 0 h 16"/>
                  <a:gd name="T2" fmla="*/ 5 w 15"/>
                  <a:gd name="T3" fmla="*/ 5 h 16"/>
                  <a:gd name="T4" fmla="*/ 0 w 15"/>
                  <a:gd name="T5" fmla="*/ 16 h 16"/>
                  <a:gd name="T6" fmla="*/ 15 w 15"/>
                  <a:gd name="T7" fmla="*/ 16 h 16"/>
                  <a:gd name="T8" fmla="*/ 15 w 15"/>
                  <a:gd name="T9" fmla="*/ 16 h 16"/>
                  <a:gd name="T10" fmla="*/ 15 w 15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lnTo>
                      <a:pt x="5" y="5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81" name="Freeform 880"/>
              <p:cNvSpPr>
                <a:spLocks noEditPoints="1"/>
              </p:cNvSpPr>
              <p:nvPr/>
            </p:nvSpPr>
            <p:spPr bwMode="auto">
              <a:xfrm>
                <a:off x="5034" y="1230"/>
                <a:ext cx="515" cy="536"/>
              </a:xfrm>
              <a:custGeom>
                <a:avLst/>
                <a:gdLst>
                  <a:gd name="T0" fmla="*/ 343 w 515"/>
                  <a:gd name="T1" fmla="*/ 0 h 536"/>
                  <a:gd name="T2" fmla="*/ 515 w 515"/>
                  <a:gd name="T3" fmla="*/ 138 h 536"/>
                  <a:gd name="T4" fmla="*/ 343 w 515"/>
                  <a:gd name="T5" fmla="*/ 138 h 536"/>
                  <a:gd name="T6" fmla="*/ 343 w 515"/>
                  <a:gd name="T7" fmla="*/ 0 h 536"/>
                  <a:gd name="T8" fmla="*/ 0 w 515"/>
                  <a:gd name="T9" fmla="*/ 0 h 536"/>
                  <a:gd name="T10" fmla="*/ 0 w 515"/>
                  <a:gd name="T11" fmla="*/ 536 h 536"/>
                  <a:gd name="T12" fmla="*/ 515 w 515"/>
                  <a:gd name="T13" fmla="*/ 536 h 536"/>
                  <a:gd name="T14" fmla="*/ 515 w 515"/>
                  <a:gd name="T15" fmla="*/ 138 h 536"/>
                  <a:gd name="T16" fmla="*/ 343 w 515"/>
                  <a:gd name="T17" fmla="*/ 138 h 536"/>
                  <a:gd name="T18" fmla="*/ 343 w 515"/>
                  <a:gd name="T19" fmla="*/ 0 h 536"/>
                  <a:gd name="T20" fmla="*/ 0 w 515"/>
                  <a:gd name="T21" fmla="*/ 0 h 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15" h="536">
                    <a:moveTo>
                      <a:pt x="343" y="0"/>
                    </a:moveTo>
                    <a:lnTo>
                      <a:pt x="515" y="138"/>
                    </a:lnTo>
                    <a:lnTo>
                      <a:pt x="343" y="138"/>
                    </a:lnTo>
                    <a:lnTo>
                      <a:pt x="343" y="0"/>
                    </a:lnTo>
                    <a:close/>
                    <a:moveTo>
                      <a:pt x="0" y="0"/>
                    </a:moveTo>
                    <a:lnTo>
                      <a:pt x="0" y="536"/>
                    </a:lnTo>
                    <a:lnTo>
                      <a:pt x="515" y="536"/>
                    </a:lnTo>
                    <a:lnTo>
                      <a:pt x="515" y="138"/>
                    </a:lnTo>
                    <a:lnTo>
                      <a:pt x="343" y="138"/>
                    </a:lnTo>
                    <a:lnTo>
                      <a:pt x="3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82" name="Freeform 881"/>
              <p:cNvSpPr>
                <a:spLocks/>
              </p:cNvSpPr>
              <p:nvPr/>
            </p:nvSpPr>
            <p:spPr bwMode="auto">
              <a:xfrm>
                <a:off x="5034" y="1230"/>
                <a:ext cx="515" cy="536"/>
              </a:xfrm>
              <a:custGeom>
                <a:avLst/>
                <a:gdLst>
                  <a:gd name="T0" fmla="*/ 515 w 515"/>
                  <a:gd name="T1" fmla="*/ 0 h 536"/>
                  <a:gd name="T2" fmla="*/ 446 w 515"/>
                  <a:gd name="T3" fmla="*/ 6 h 536"/>
                  <a:gd name="T4" fmla="*/ 383 w 515"/>
                  <a:gd name="T5" fmla="*/ 22 h 536"/>
                  <a:gd name="T6" fmla="*/ 319 w 515"/>
                  <a:gd name="T7" fmla="*/ 43 h 536"/>
                  <a:gd name="T8" fmla="*/ 255 w 515"/>
                  <a:gd name="T9" fmla="*/ 75 h 536"/>
                  <a:gd name="T10" fmla="*/ 201 w 515"/>
                  <a:gd name="T11" fmla="*/ 112 h 536"/>
                  <a:gd name="T12" fmla="*/ 152 w 515"/>
                  <a:gd name="T13" fmla="*/ 159 h 536"/>
                  <a:gd name="T14" fmla="*/ 103 w 515"/>
                  <a:gd name="T15" fmla="*/ 212 h 536"/>
                  <a:gd name="T16" fmla="*/ 69 w 515"/>
                  <a:gd name="T17" fmla="*/ 271 h 536"/>
                  <a:gd name="T18" fmla="*/ 40 w 515"/>
                  <a:gd name="T19" fmla="*/ 334 h 536"/>
                  <a:gd name="T20" fmla="*/ 15 w 515"/>
                  <a:gd name="T21" fmla="*/ 398 h 536"/>
                  <a:gd name="T22" fmla="*/ 5 w 515"/>
                  <a:gd name="T23" fmla="*/ 467 h 536"/>
                  <a:gd name="T24" fmla="*/ 0 w 515"/>
                  <a:gd name="T25" fmla="*/ 536 h 536"/>
                  <a:gd name="T26" fmla="*/ 0 w 515"/>
                  <a:gd name="T27" fmla="*/ 0 h 536"/>
                  <a:gd name="T28" fmla="*/ 515 w 515"/>
                  <a:gd name="T29" fmla="*/ 0 h 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15" h="536">
                    <a:moveTo>
                      <a:pt x="515" y="0"/>
                    </a:moveTo>
                    <a:lnTo>
                      <a:pt x="446" y="6"/>
                    </a:lnTo>
                    <a:lnTo>
                      <a:pt x="383" y="22"/>
                    </a:lnTo>
                    <a:lnTo>
                      <a:pt x="319" y="43"/>
                    </a:lnTo>
                    <a:lnTo>
                      <a:pt x="255" y="75"/>
                    </a:lnTo>
                    <a:lnTo>
                      <a:pt x="201" y="112"/>
                    </a:lnTo>
                    <a:lnTo>
                      <a:pt x="152" y="159"/>
                    </a:lnTo>
                    <a:lnTo>
                      <a:pt x="103" y="212"/>
                    </a:lnTo>
                    <a:lnTo>
                      <a:pt x="69" y="271"/>
                    </a:lnTo>
                    <a:lnTo>
                      <a:pt x="40" y="334"/>
                    </a:lnTo>
                    <a:lnTo>
                      <a:pt x="15" y="398"/>
                    </a:lnTo>
                    <a:lnTo>
                      <a:pt x="5" y="467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83" name="Freeform 882"/>
              <p:cNvSpPr>
                <a:spLocks/>
              </p:cNvSpPr>
              <p:nvPr/>
            </p:nvSpPr>
            <p:spPr bwMode="auto">
              <a:xfrm>
                <a:off x="5034" y="1230"/>
                <a:ext cx="515" cy="536"/>
              </a:xfrm>
              <a:custGeom>
                <a:avLst/>
                <a:gdLst>
                  <a:gd name="T0" fmla="*/ 515 w 515"/>
                  <a:gd name="T1" fmla="*/ 0 h 536"/>
                  <a:gd name="T2" fmla="*/ 446 w 515"/>
                  <a:gd name="T3" fmla="*/ 6 h 536"/>
                  <a:gd name="T4" fmla="*/ 383 w 515"/>
                  <a:gd name="T5" fmla="*/ 22 h 536"/>
                  <a:gd name="T6" fmla="*/ 319 w 515"/>
                  <a:gd name="T7" fmla="*/ 43 h 536"/>
                  <a:gd name="T8" fmla="*/ 255 w 515"/>
                  <a:gd name="T9" fmla="*/ 75 h 536"/>
                  <a:gd name="T10" fmla="*/ 201 w 515"/>
                  <a:gd name="T11" fmla="*/ 112 h 536"/>
                  <a:gd name="T12" fmla="*/ 152 w 515"/>
                  <a:gd name="T13" fmla="*/ 159 h 536"/>
                  <a:gd name="T14" fmla="*/ 103 w 515"/>
                  <a:gd name="T15" fmla="*/ 212 h 536"/>
                  <a:gd name="T16" fmla="*/ 69 w 515"/>
                  <a:gd name="T17" fmla="*/ 271 h 536"/>
                  <a:gd name="T18" fmla="*/ 40 w 515"/>
                  <a:gd name="T19" fmla="*/ 334 h 536"/>
                  <a:gd name="T20" fmla="*/ 15 w 515"/>
                  <a:gd name="T21" fmla="*/ 398 h 536"/>
                  <a:gd name="T22" fmla="*/ 5 w 515"/>
                  <a:gd name="T23" fmla="*/ 467 h 536"/>
                  <a:gd name="T24" fmla="*/ 0 w 515"/>
                  <a:gd name="T25" fmla="*/ 536 h 536"/>
                  <a:gd name="T26" fmla="*/ 15 w 515"/>
                  <a:gd name="T27" fmla="*/ 536 h 536"/>
                  <a:gd name="T28" fmla="*/ 20 w 515"/>
                  <a:gd name="T29" fmla="*/ 472 h 536"/>
                  <a:gd name="T30" fmla="*/ 30 w 515"/>
                  <a:gd name="T31" fmla="*/ 403 h 536"/>
                  <a:gd name="T32" fmla="*/ 54 w 515"/>
                  <a:gd name="T33" fmla="*/ 340 h 536"/>
                  <a:gd name="T34" fmla="*/ 79 w 515"/>
                  <a:gd name="T35" fmla="*/ 276 h 536"/>
                  <a:gd name="T36" fmla="*/ 118 w 515"/>
                  <a:gd name="T37" fmla="*/ 223 h 536"/>
                  <a:gd name="T38" fmla="*/ 162 w 515"/>
                  <a:gd name="T39" fmla="*/ 170 h 536"/>
                  <a:gd name="T40" fmla="*/ 211 w 515"/>
                  <a:gd name="T41" fmla="*/ 122 h 536"/>
                  <a:gd name="T42" fmla="*/ 265 w 515"/>
                  <a:gd name="T43" fmla="*/ 85 h 536"/>
                  <a:gd name="T44" fmla="*/ 324 w 515"/>
                  <a:gd name="T45" fmla="*/ 59 h 536"/>
                  <a:gd name="T46" fmla="*/ 388 w 515"/>
                  <a:gd name="T47" fmla="*/ 37 h 536"/>
                  <a:gd name="T48" fmla="*/ 451 w 515"/>
                  <a:gd name="T49" fmla="*/ 22 h 536"/>
                  <a:gd name="T50" fmla="*/ 515 w 515"/>
                  <a:gd name="T51" fmla="*/ 16 h 536"/>
                  <a:gd name="T52" fmla="*/ 515 w 515"/>
                  <a:gd name="T53" fmla="*/ 0 h 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5" h="536">
                    <a:moveTo>
                      <a:pt x="515" y="0"/>
                    </a:moveTo>
                    <a:lnTo>
                      <a:pt x="446" y="6"/>
                    </a:lnTo>
                    <a:lnTo>
                      <a:pt x="383" y="22"/>
                    </a:lnTo>
                    <a:lnTo>
                      <a:pt x="319" y="43"/>
                    </a:lnTo>
                    <a:lnTo>
                      <a:pt x="255" y="75"/>
                    </a:lnTo>
                    <a:lnTo>
                      <a:pt x="201" y="112"/>
                    </a:lnTo>
                    <a:lnTo>
                      <a:pt x="152" y="159"/>
                    </a:lnTo>
                    <a:lnTo>
                      <a:pt x="103" y="212"/>
                    </a:lnTo>
                    <a:lnTo>
                      <a:pt x="69" y="271"/>
                    </a:lnTo>
                    <a:lnTo>
                      <a:pt x="40" y="334"/>
                    </a:lnTo>
                    <a:lnTo>
                      <a:pt x="15" y="398"/>
                    </a:lnTo>
                    <a:lnTo>
                      <a:pt x="5" y="467"/>
                    </a:lnTo>
                    <a:lnTo>
                      <a:pt x="0" y="536"/>
                    </a:lnTo>
                    <a:lnTo>
                      <a:pt x="15" y="536"/>
                    </a:lnTo>
                    <a:lnTo>
                      <a:pt x="20" y="472"/>
                    </a:lnTo>
                    <a:lnTo>
                      <a:pt x="30" y="403"/>
                    </a:lnTo>
                    <a:lnTo>
                      <a:pt x="54" y="340"/>
                    </a:lnTo>
                    <a:lnTo>
                      <a:pt x="79" y="276"/>
                    </a:lnTo>
                    <a:lnTo>
                      <a:pt x="118" y="223"/>
                    </a:lnTo>
                    <a:lnTo>
                      <a:pt x="162" y="170"/>
                    </a:lnTo>
                    <a:lnTo>
                      <a:pt x="211" y="122"/>
                    </a:lnTo>
                    <a:lnTo>
                      <a:pt x="265" y="85"/>
                    </a:lnTo>
                    <a:lnTo>
                      <a:pt x="324" y="59"/>
                    </a:lnTo>
                    <a:lnTo>
                      <a:pt x="388" y="37"/>
                    </a:lnTo>
                    <a:lnTo>
                      <a:pt x="451" y="22"/>
                    </a:lnTo>
                    <a:lnTo>
                      <a:pt x="515" y="16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84" name="Freeform 883"/>
              <p:cNvSpPr>
                <a:spLocks/>
              </p:cNvSpPr>
              <p:nvPr/>
            </p:nvSpPr>
            <p:spPr bwMode="auto">
              <a:xfrm>
                <a:off x="5049" y="1246"/>
                <a:ext cx="500" cy="520"/>
              </a:xfrm>
              <a:custGeom>
                <a:avLst/>
                <a:gdLst>
                  <a:gd name="T0" fmla="*/ 500 w 500"/>
                  <a:gd name="T1" fmla="*/ 0 h 520"/>
                  <a:gd name="T2" fmla="*/ 436 w 500"/>
                  <a:gd name="T3" fmla="*/ 6 h 520"/>
                  <a:gd name="T4" fmla="*/ 373 w 500"/>
                  <a:gd name="T5" fmla="*/ 21 h 520"/>
                  <a:gd name="T6" fmla="*/ 309 w 500"/>
                  <a:gd name="T7" fmla="*/ 43 h 520"/>
                  <a:gd name="T8" fmla="*/ 250 w 500"/>
                  <a:gd name="T9" fmla="*/ 69 h 520"/>
                  <a:gd name="T10" fmla="*/ 196 w 500"/>
                  <a:gd name="T11" fmla="*/ 106 h 520"/>
                  <a:gd name="T12" fmla="*/ 147 w 500"/>
                  <a:gd name="T13" fmla="*/ 154 h 520"/>
                  <a:gd name="T14" fmla="*/ 103 w 500"/>
                  <a:gd name="T15" fmla="*/ 207 h 520"/>
                  <a:gd name="T16" fmla="*/ 64 w 500"/>
                  <a:gd name="T17" fmla="*/ 260 h 520"/>
                  <a:gd name="T18" fmla="*/ 39 w 500"/>
                  <a:gd name="T19" fmla="*/ 324 h 520"/>
                  <a:gd name="T20" fmla="*/ 15 w 500"/>
                  <a:gd name="T21" fmla="*/ 387 h 520"/>
                  <a:gd name="T22" fmla="*/ 5 w 500"/>
                  <a:gd name="T23" fmla="*/ 456 h 520"/>
                  <a:gd name="T24" fmla="*/ 0 w 500"/>
                  <a:gd name="T25" fmla="*/ 520 h 520"/>
                  <a:gd name="T26" fmla="*/ 15 w 500"/>
                  <a:gd name="T27" fmla="*/ 520 h 520"/>
                  <a:gd name="T28" fmla="*/ 20 w 500"/>
                  <a:gd name="T29" fmla="*/ 456 h 520"/>
                  <a:gd name="T30" fmla="*/ 29 w 500"/>
                  <a:gd name="T31" fmla="*/ 393 h 520"/>
                  <a:gd name="T32" fmla="*/ 49 w 500"/>
                  <a:gd name="T33" fmla="*/ 329 h 520"/>
                  <a:gd name="T34" fmla="*/ 79 w 500"/>
                  <a:gd name="T35" fmla="*/ 271 h 520"/>
                  <a:gd name="T36" fmla="*/ 113 w 500"/>
                  <a:gd name="T37" fmla="*/ 212 h 520"/>
                  <a:gd name="T38" fmla="*/ 157 w 500"/>
                  <a:gd name="T39" fmla="*/ 165 h 520"/>
                  <a:gd name="T40" fmla="*/ 206 w 500"/>
                  <a:gd name="T41" fmla="*/ 122 h 520"/>
                  <a:gd name="T42" fmla="*/ 255 w 500"/>
                  <a:gd name="T43" fmla="*/ 85 h 520"/>
                  <a:gd name="T44" fmla="*/ 314 w 500"/>
                  <a:gd name="T45" fmla="*/ 53 h 520"/>
                  <a:gd name="T46" fmla="*/ 373 w 500"/>
                  <a:gd name="T47" fmla="*/ 32 h 520"/>
                  <a:gd name="T48" fmla="*/ 436 w 500"/>
                  <a:gd name="T49" fmla="*/ 21 h 520"/>
                  <a:gd name="T50" fmla="*/ 500 w 500"/>
                  <a:gd name="T51" fmla="*/ 16 h 520"/>
                  <a:gd name="T52" fmla="*/ 500 w 500"/>
                  <a:gd name="T53" fmla="*/ 0 h 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00" h="520">
                    <a:moveTo>
                      <a:pt x="500" y="0"/>
                    </a:moveTo>
                    <a:lnTo>
                      <a:pt x="436" y="6"/>
                    </a:lnTo>
                    <a:lnTo>
                      <a:pt x="373" y="21"/>
                    </a:lnTo>
                    <a:lnTo>
                      <a:pt x="309" y="43"/>
                    </a:lnTo>
                    <a:lnTo>
                      <a:pt x="250" y="69"/>
                    </a:lnTo>
                    <a:lnTo>
                      <a:pt x="196" y="106"/>
                    </a:lnTo>
                    <a:lnTo>
                      <a:pt x="147" y="154"/>
                    </a:lnTo>
                    <a:lnTo>
                      <a:pt x="103" y="207"/>
                    </a:lnTo>
                    <a:lnTo>
                      <a:pt x="64" y="260"/>
                    </a:lnTo>
                    <a:lnTo>
                      <a:pt x="39" y="324"/>
                    </a:lnTo>
                    <a:lnTo>
                      <a:pt x="15" y="387"/>
                    </a:lnTo>
                    <a:lnTo>
                      <a:pt x="5" y="456"/>
                    </a:lnTo>
                    <a:lnTo>
                      <a:pt x="0" y="520"/>
                    </a:lnTo>
                    <a:lnTo>
                      <a:pt x="15" y="520"/>
                    </a:lnTo>
                    <a:lnTo>
                      <a:pt x="20" y="456"/>
                    </a:lnTo>
                    <a:lnTo>
                      <a:pt x="29" y="393"/>
                    </a:lnTo>
                    <a:lnTo>
                      <a:pt x="49" y="329"/>
                    </a:lnTo>
                    <a:lnTo>
                      <a:pt x="79" y="271"/>
                    </a:lnTo>
                    <a:lnTo>
                      <a:pt x="113" y="212"/>
                    </a:lnTo>
                    <a:lnTo>
                      <a:pt x="157" y="165"/>
                    </a:lnTo>
                    <a:lnTo>
                      <a:pt x="206" y="122"/>
                    </a:lnTo>
                    <a:lnTo>
                      <a:pt x="255" y="85"/>
                    </a:lnTo>
                    <a:lnTo>
                      <a:pt x="314" y="53"/>
                    </a:lnTo>
                    <a:lnTo>
                      <a:pt x="373" y="32"/>
                    </a:lnTo>
                    <a:lnTo>
                      <a:pt x="436" y="21"/>
                    </a:lnTo>
                    <a:lnTo>
                      <a:pt x="500" y="16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85" name="Freeform 884"/>
              <p:cNvSpPr>
                <a:spLocks/>
              </p:cNvSpPr>
              <p:nvPr/>
            </p:nvSpPr>
            <p:spPr bwMode="auto">
              <a:xfrm>
                <a:off x="5064" y="1262"/>
                <a:ext cx="485" cy="504"/>
              </a:xfrm>
              <a:custGeom>
                <a:avLst/>
                <a:gdLst>
                  <a:gd name="T0" fmla="*/ 485 w 485"/>
                  <a:gd name="T1" fmla="*/ 0 h 504"/>
                  <a:gd name="T2" fmla="*/ 421 w 485"/>
                  <a:gd name="T3" fmla="*/ 5 h 504"/>
                  <a:gd name="T4" fmla="*/ 358 w 485"/>
                  <a:gd name="T5" fmla="*/ 16 h 504"/>
                  <a:gd name="T6" fmla="*/ 299 w 485"/>
                  <a:gd name="T7" fmla="*/ 37 h 504"/>
                  <a:gd name="T8" fmla="*/ 240 w 485"/>
                  <a:gd name="T9" fmla="*/ 69 h 504"/>
                  <a:gd name="T10" fmla="*/ 191 w 485"/>
                  <a:gd name="T11" fmla="*/ 106 h 504"/>
                  <a:gd name="T12" fmla="*/ 142 w 485"/>
                  <a:gd name="T13" fmla="*/ 149 h 504"/>
                  <a:gd name="T14" fmla="*/ 98 w 485"/>
                  <a:gd name="T15" fmla="*/ 196 h 504"/>
                  <a:gd name="T16" fmla="*/ 64 w 485"/>
                  <a:gd name="T17" fmla="*/ 255 h 504"/>
                  <a:gd name="T18" fmla="*/ 34 w 485"/>
                  <a:gd name="T19" fmla="*/ 313 h 504"/>
                  <a:gd name="T20" fmla="*/ 14 w 485"/>
                  <a:gd name="T21" fmla="*/ 377 h 504"/>
                  <a:gd name="T22" fmla="*/ 5 w 485"/>
                  <a:gd name="T23" fmla="*/ 440 h 504"/>
                  <a:gd name="T24" fmla="*/ 0 w 485"/>
                  <a:gd name="T25" fmla="*/ 504 h 504"/>
                  <a:gd name="T26" fmla="*/ 14 w 485"/>
                  <a:gd name="T27" fmla="*/ 504 h 504"/>
                  <a:gd name="T28" fmla="*/ 19 w 485"/>
                  <a:gd name="T29" fmla="*/ 435 h 504"/>
                  <a:gd name="T30" fmla="*/ 34 w 485"/>
                  <a:gd name="T31" fmla="*/ 366 h 504"/>
                  <a:gd name="T32" fmla="*/ 54 w 485"/>
                  <a:gd name="T33" fmla="*/ 302 h 504"/>
                  <a:gd name="T34" fmla="*/ 88 w 485"/>
                  <a:gd name="T35" fmla="*/ 239 h 504"/>
                  <a:gd name="T36" fmla="*/ 127 w 485"/>
                  <a:gd name="T37" fmla="*/ 186 h 504"/>
                  <a:gd name="T38" fmla="*/ 176 w 485"/>
                  <a:gd name="T39" fmla="*/ 138 h 504"/>
                  <a:gd name="T40" fmla="*/ 230 w 485"/>
                  <a:gd name="T41" fmla="*/ 96 h 504"/>
                  <a:gd name="T42" fmla="*/ 289 w 485"/>
                  <a:gd name="T43" fmla="*/ 58 h 504"/>
                  <a:gd name="T44" fmla="*/ 353 w 485"/>
                  <a:gd name="T45" fmla="*/ 37 h 504"/>
                  <a:gd name="T46" fmla="*/ 416 w 485"/>
                  <a:gd name="T47" fmla="*/ 21 h 504"/>
                  <a:gd name="T48" fmla="*/ 485 w 485"/>
                  <a:gd name="T49" fmla="*/ 16 h 504"/>
                  <a:gd name="T50" fmla="*/ 485 w 485"/>
                  <a:gd name="T51" fmla="*/ 0 h 50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85" h="504">
                    <a:moveTo>
                      <a:pt x="485" y="0"/>
                    </a:moveTo>
                    <a:lnTo>
                      <a:pt x="421" y="5"/>
                    </a:lnTo>
                    <a:lnTo>
                      <a:pt x="358" y="16"/>
                    </a:lnTo>
                    <a:lnTo>
                      <a:pt x="299" y="37"/>
                    </a:lnTo>
                    <a:lnTo>
                      <a:pt x="240" y="69"/>
                    </a:lnTo>
                    <a:lnTo>
                      <a:pt x="191" y="106"/>
                    </a:lnTo>
                    <a:lnTo>
                      <a:pt x="142" y="149"/>
                    </a:lnTo>
                    <a:lnTo>
                      <a:pt x="98" y="196"/>
                    </a:lnTo>
                    <a:lnTo>
                      <a:pt x="64" y="255"/>
                    </a:lnTo>
                    <a:lnTo>
                      <a:pt x="34" y="313"/>
                    </a:lnTo>
                    <a:lnTo>
                      <a:pt x="14" y="377"/>
                    </a:lnTo>
                    <a:lnTo>
                      <a:pt x="5" y="440"/>
                    </a:lnTo>
                    <a:lnTo>
                      <a:pt x="0" y="504"/>
                    </a:lnTo>
                    <a:lnTo>
                      <a:pt x="14" y="504"/>
                    </a:lnTo>
                    <a:lnTo>
                      <a:pt x="19" y="435"/>
                    </a:lnTo>
                    <a:lnTo>
                      <a:pt x="34" y="366"/>
                    </a:lnTo>
                    <a:lnTo>
                      <a:pt x="54" y="302"/>
                    </a:lnTo>
                    <a:lnTo>
                      <a:pt x="88" y="239"/>
                    </a:lnTo>
                    <a:lnTo>
                      <a:pt x="127" y="186"/>
                    </a:lnTo>
                    <a:lnTo>
                      <a:pt x="176" y="138"/>
                    </a:lnTo>
                    <a:lnTo>
                      <a:pt x="230" y="96"/>
                    </a:lnTo>
                    <a:lnTo>
                      <a:pt x="289" y="58"/>
                    </a:lnTo>
                    <a:lnTo>
                      <a:pt x="353" y="37"/>
                    </a:lnTo>
                    <a:lnTo>
                      <a:pt x="416" y="21"/>
                    </a:lnTo>
                    <a:lnTo>
                      <a:pt x="485" y="16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000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86" name="Freeform 885"/>
              <p:cNvSpPr>
                <a:spLocks/>
              </p:cNvSpPr>
              <p:nvPr/>
            </p:nvSpPr>
            <p:spPr bwMode="auto">
              <a:xfrm>
                <a:off x="5078" y="1278"/>
                <a:ext cx="471" cy="488"/>
              </a:xfrm>
              <a:custGeom>
                <a:avLst/>
                <a:gdLst>
                  <a:gd name="T0" fmla="*/ 471 w 471"/>
                  <a:gd name="T1" fmla="*/ 0 h 488"/>
                  <a:gd name="T2" fmla="*/ 402 w 471"/>
                  <a:gd name="T3" fmla="*/ 5 h 488"/>
                  <a:gd name="T4" fmla="*/ 339 w 471"/>
                  <a:gd name="T5" fmla="*/ 21 h 488"/>
                  <a:gd name="T6" fmla="*/ 275 w 471"/>
                  <a:gd name="T7" fmla="*/ 42 h 488"/>
                  <a:gd name="T8" fmla="*/ 216 w 471"/>
                  <a:gd name="T9" fmla="*/ 80 h 488"/>
                  <a:gd name="T10" fmla="*/ 162 w 471"/>
                  <a:gd name="T11" fmla="*/ 122 h 488"/>
                  <a:gd name="T12" fmla="*/ 113 w 471"/>
                  <a:gd name="T13" fmla="*/ 170 h 488"/>
                  <a:gd name="T14" fmla="*/ 74 w 471"/>
                  <a:gd name="T15" fmla="*/ 223 h 488"/>
                  <a:gd name="T16" fmla="*/ 40 w 471"/>
                  <a:gd name="T17" fmla="*/ 286 h 488"/>
                  <a:gd name="T18" fmla="*/ 20 w 471"/>
                  <a:gd name="T19" fmla="*/ 350 h 488"/>
                  <a:gd name="T20" fmla="*/ 5 w 471"/>
                  <a:gd name="T21" fmla="*/ 419 h 488"/>
                  <a:gd name="T22" fmla="*/ 0 w 471"/>
                  <a:gd name="T23" fmla="*/ 488 h 488"/>
                  <a:gd name="T24" fmla="*/ 15 w 471"/>
                  <a:gd name="T25" fmla="*/ 488 h 488"/>
                  <a:gd name="T26" fmla="*/ 20 w 471"/>
                  <a:gd name="T27" fmla="*/ 424 h 488"/>
                  <a:gd name="T28" fmla="*/ 35 w 471"/>
                  <a:gd name="T29" fmla="*/ 355 h 488"/>
                  <a:gd name="T30" fmla="*/ 54 w 471"/>
                  <a:gd name="T31" fmla="*/ 292 h 488"/>
                  <a:gd name="T32" fmla="*/ 89 w 471"/>
                  <a:gd name="T33" fmla="*/ 233 h 488"/>
                  <a:gd name="T34" fmla="*/ 128 w 471"/>
                  <a:gd name="T35" fmla="*/ 180 h 488"/>
                  <a:gd name="T36" fmla="*/ 172 w 471"/>
                  <a:gd name="T37" fmla="*/ 133 h 488"/>
                  <a:gd name="T38" fmla="*/ 226 w 471"/>
                  <a:gd name="T39" fmla="*/ 90 h 488"/>
                  <a:gd name="T40" fmla="*/ 280 w 471"/>
                  <a:gd name="T41" fmla="*/ 58 h 488"/>
                  <a:gd name="T42" fmla="*/ 344 w 471"/>
                  <a:gd name="T43" fmla="*/ 32 h 488"/>
                  <a:gd name="T44" fmla="*/ 407 w 471"/>
                  <a:gd name="T45" fmla="*/ 21 h 488"/>
                  <a:gd name="T46" fmla="*/ 471 w 471"/>
                  <a:gd name="T47" fmla="*/ 16 h 488"/>
                  <a:gd name="T48" fmla="*/ 471 w 471"/>
                  <a:gd name="T49" fmla="*/ 0 h 48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71" h="488">
                    <a:moveTo>
                      <a:pt x="471" y="0"/>
                    </a:moveTo>
                    <a:lnTo>
                      <a:pt x="402" y="5"/>
                    </a:lnTo>
                    <a:lnTo>
                      <a:pt x="339" y="21"/>
                    </a:lnTo>
                    <a:lnTo>
                      <a:pt x="275" y="42"/>
                    </a:lnTo>
                    <a:lnTo>
                      <a:pt x="216" y="80"/>
                    </a:lnTo>
                    <a:lnTo>
                      <a:pt x="162" y="122"/>
                    </a:lnTo>
                    <a:lnTo>
                      <a:pt x="113" y="170"/>
                    </a:lnTo>
                    <a:lnTo>
                      <a:pt x="74" y="223"/>
                    </a:lnTo>
                    <a:lnTo>
                      <a:pt x="40" y="286"/>
                    </a:lnTo>
                    <a:lnTo>
                      <a:pt x="20" y="350"/>
                    </a:lnTo>
                    <a:lnTo>
                      <a:pt x="5" y="419"/>
                    </a:lnTo>
                    <a:lnTo>
                      <a:pt x="0" y="488"/>
                    </a:lnTo>
                    <a:lnTo>
                      <a:pt x="15" y="488"/>
                    </a:lnTo>
                    <a:lnTo>
                      <a:pt x="20" y="424"/>
                    </a:lnTo>
                    <a:lnTo>
                      <a:pt x="35" y="355"/>
                    </a:lnTo>
                    <a:lnTo>
                      <a:pt x="54" y="292"/>
                    </a:lnTo>
                    <a:lnTo>
                      <a:pt x="89" y="233"/>
                    </a:lnTo>
                    <a:lnTo>
                      <a:pt x="128" y="180"/>
                    </a:lnTo>
                    <a:lnTo>
                      <a:pt x="172" y="133"/>
                    </a:lnTo>
                    <a:lnTo>
                      <a:pt x="226" y="90"/>
                    </a:lnTo>
                    <a:lnTo>
                      <a:pt x="280" y="58"/>
                    </a:lnTo>
                    <a:lnTo>
                      <a:pt x="344" y="32"/>
                    </a:lnTo>
                    <a:lnTo>
                      <a:pt x="407" y="21"/>
                    </a:lnTo>
                    <a:lnTo>
                      <a:pt x="471" y="16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0000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87" name="Freeform 886"/>
              <p:cNvSpPr>
                <a:spLocks/>
              </p:cNvSpPr>
              <p:nvPr/>
            </p:nvSpPr>
            <p:spPr bwMode="auto">
              <a:xfrm>
                <a:off x="5093" y="1294"/>
                <a:ext cx="456" cy="472"/>
              </a:xfrm>
              <a:custGeom>
                <a:avLst/>
                <a:gdLst>
                  <a:gd name="T0" fmla="*/ 456 w 456"/>
                  <a:gd name="T1" fmla="*/ 0 h 472"/>
                  <a:gd name="T2" fmla="*/ 392 w 456"/>
                  <a:gd name="T3" fmla="*/ 5 h 472"/>
                  <a:gd name="T4" fmla="*/ 329 w 456"/>
                  <a:gd name="T5" fmla="*/ 16 h 472"/>
                  <a:gd name="T6" fmla="*/ 265 w 456"/>
                  <a:gd name="T7" fmla="*/ 42 h 472"/>
                  <a:gd name="T8" fmla="*/ 211 w 456"/>
                  <a:gd name="T9" fmla="*/ 74 h 472"/>
                  <a:gd name="T10" fmla="*/ 157 w 456"/>
                  <a:gd name="T11" fmla="*/ 117 h 472"/>
                  <a:gd name="T12" fmla="*/ 113 w 456"/>
                  <a:gd name="T13" fmla="*/ 164 h 472"/>
                  <a:gd name="T14" fmla="*/ 74 w 456"/>
                  <a:gd name="T15" fmla="*/ 217 h 472"/>
                  <a:gd name="T16" fmla="*/ 39 w 456"/>
                  <a:gd name="T17" fmla="*/ 276 h 472"/>
                  <a:gd name="T18" fmla="*/ 20 w 456"/>
                  <a:gd name="T19" fmla="*/ 339 h 472"/>
                  <a:gd name="T20" fmla="*/ 5 w 456"/>
                  <a:gd name="T21" fmla="*/ 408 h 472"/>
                  <a:gd name="T22" fmla="*/ 0 w 456"/>
                  <a:gd name="T23" fmla="*/ 472 h 472"/>
                  <a:gd name="T24" fmla="*/ 15 w 456"/>
                  <a:gd name="T25" fmla="*/ 472 h 472"/>
                  <a:gd name="T26" fmla="*/ 20 w 456"/>
                  <a:gd name="T27" fmla="*/ 408 h 472"/>
                  <a:gd name="T28" fmla="*/ 30 w 456"/>
                  <a:gd name="T29" fmla="*/ 345 h 472"/>
                  <a:gd name="T30" fmla="*/ 54 w 456"/>
                  <a:gd name="T31" fmla="*/ 281 h 472"/>
                  <a:gd name="T32" fmla="*/ 84 w 456"/>
                  <a:gd name="T33" fmla="*/ 228 h 472"/>
                  <a:gd name="T34" fmla="*/ 123 w 456"/>
                  <a:gd name="T35" fmla="*/ 175 h 472"/>
                  <a:gd name="T36" fmla="*/ 167 w 456"/>
                  <a:gd name="T37" fmla="*/ 127 h 472"/>
                  <a:gd name="T38" fmla="*/ 216 w 456"/>
                  <a:gd name="T39" fmla="*/ 85 h 472"/>
                  <a:gd name="T40" fmla="*/ 275 w 456"/>
                  <a:gd name="T41" fmla="*/ 58 h 472"/>
                  <a:gd name="T42" fmla="*/ 333 w 456"/>
                  <a:gd name="T43" fmla="*/ 32 h 472"/>
                  <a:gd name="T44" fmla="*/ 392 w 456"/>
                  <a:gd name="T45" fmla="*/ 21 h 472"/>
                  <a:gd name="T46" fmla="*/ 456 w 456"/>
                  <a:gd name="T47" fmla="*/ 16 h 472"/>
                  <a:gd name="T48" fmla="*/ 456 w 456"/>
                  <a:gd name="T49" fmla="*/ 0 h 4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6" h="472">
                    <a:moveTo>
                      <a:pt x="456" y="0"/>
                    </a:moveTo>
                    <a:lnTo>
                      <a:pt x="392" y="5"/>
                    </a:lnTo>
                    <a:lnTo>
                      <a:pt x="329" y="16"/>
                    </a:lnTo>
                    <a:lnTo>
                      <a:pt x="265" y="42"/>
                    </a:lnTo>
                    <a:lnTo>
                      <a:pt x="211" y="74"/>
                    </a:lnTo>
                    <a:lnTo>
                      <a:pt x="157" y="117"/>
                    </a:lnTo>
                    <a:lnTo>
                      <a:pt x="113" y="164"/>
                    </a:lnTo>
                    <a:lnTo>
                      <a:pt x="74" y="217"/>
                    </a:lnTo>
                    <a:lnTo>
                      <a:pt x="39" y="276"/>
                    </a:lnTo>
                    <a:lnTo>
                      <a:pt x="20" y="339"/>
                    </a:lnTo>
                    <a:lnTo>
                      <a:pt x="5" y="408"/>
                    </a:lnTo>
                    <a:lnTo>
                      <a:pt x="0" y="472"/>
                    </a:lnTo>
                    <a:lnTo>
                      <a:pt x="15" y="472"/>
                    </a:lnTo>
                    <a:lnTo>
                      <a:pt x="20" y="408"/>
                    </a:lnTo>
                    <a:lnTo>
                      <a:pt x="30" y="345"/>
                    </a:lnTo>
                    <a:lnTo>
                      <a:pt x="54" y="281"/>
                    </a:lnTo>
                    <a:lnTo>
                      <a:pt x="84" y="228"/>
                    </a:lnTo>
                    <a:lnTo>
                      <a:pt x="123" y="175"/>
                    </a:lnTo>
                    <a:lnTo>
                      <a:pt x="167" y="127"/>
                    </a:lnTo>
                    <a:lnTo>
                      <a:pt x="216" y="85"/>
                    </a:lnTo>
                    <a:lnTo>
                      <a:pt x="275" y="58"/>
                    </a:lnTo>
                    <a:lnTo>
                      <a:pt x="333" y="32"/>
                    </a:lnTo>
                    <a:lnTo>
                      <a:pt x="392" y="21"/>
                    </a:lnTo>
                    <a:lnTo>
                      <a:pt x="456" y="1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000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88" name="Freeform 887"/>
              <p:cNvSpPr>
                <a:spLocks/>
              </p:cNvSpPr>
              <p:nvPr/>
            </p:nvSpPr>
            <p:spPr bwMode="auto">
              <a:xfrm>
                <a:off x="5108" y="1310"/>
                <a:ext cx="441" cy="456"/>
              </a:xfrm>
              <a:custGeom>
                <a:avLst/>
                <a:gdLst>
                  <a:gd name="T0" fmla="*/ 441 w 441"/>
                  <a:gd name="T1" fmla="*/ 0 h 456"/>
                  <a:gd name="T2" fmla="*/ 377 w 441"/>
                  <a:gd name="T3" fmla="*/ 5 h 456"/>
                  <a:gd name="T4" fmla="*/ 318 w 441"/>
                  <a:gd name="T5" fmla="*/ 16 h 456"/>
                  <a:gd name="T6" fmla="*/ 260 w 441"/>
                  <a:gd name="T7" fmla="*/ 42 h 456"/>
                  <a:gd name="T8" fmla="*/ 201 w 441"/>
                  <a:gd name="T9" fmla="*/ 69 h 456"/>
                  <a:gd name="T10" fmla="*/ 152 w 441"/>
                  <a:gd name="T11" fmla="*/ 111 h 456"/>
                  <a:gd name="T12" fmla="*/ 108 w 441"/>
                  <a:gd name="T13" fmla="*/ 159 h 456"/>
                  <a:gd name="T14" fmla="*/ 69 w 441"/>
                  <a:gd name="T15" fmla="*/ 212 h 456"/>
                  <a:gd name="T16" fmla="*/ 39 w 441"/>
                  <a:gd name="T17" fmla="*/ 265 h 456"/>
                  <a:gd name="T18" fmla="*/ 15 w 441"/>
                  <a:gd name="T19" fmla="*/ 329 h 456"/>
                  <a:gd name="T20" fmla="*/ 5 w 441"/>
                  <a:gd name="T21" fmla="*/ 392 h 456"/>
                  <a:gd name="T22" fmla="*/ 0 w 441"/>
                  <a:gd name="T23" fmla="*/ 456 h 456"/>
                  <a:gd name="T24" fmla="*/ 15 w 441"/>
                  <a:gd name="T25" fmla="*/ 456 h 456"/>
                  <a:gd name="T26" fmla="*/ 20 w 441"/>
                  <a:gd name="T27" fmla="*/ 392 h 456"/>
                  <a:gd name="T28" fmla="*/ 29 w 441"/>
                  <a:gd name="T29" fmla="*/ 334 h 456"/>
                  <a:gd name="T30" fmla="*/ 54 w 441"/>
                  <a:gd name="T31" fmla="*/ 276 h 456"/>
                  <a:gd name="T32" fmla="*/ 83 w 441"/>
                  <a:gd name="T33" fmla="*/ 217 h 456"/>
                  <a:gd name="T34" fmla="*/ 118 w 441"/>
                  <a:gd name="T35" fmla="*/ 170 h 456"/>
                  <a:gd name="T36" fmla="*/ 162 w 441"/>
                  <a:gd name="T37" fmla="*/ 122 h 456"/>
                  <a:gd name="T38" fmla="*/ 211 w 441"/>
                  <a:gd name="T39" fmla="*/ 85 h 456"/>
                  <a:gd name="T40" fmla="*/ 265 w 441"/>
                  <a:gd name="T41" fmla="*/ 53 h 456"/>
                  <a:gd name="T42" fmla="*/ 323 w 441"/>
                  <a:gd name="T43" fmla="*/ 32 h 456"/>
                  <a:gd name="T44" fmla="*/ 382 w 441"/>
                  <a:gd name="T45" fmla="*/ 16 h 456"/>
                  <a:gd name="T46" fmla="*/ 441 w 441"/>
                  <a:gd name="T47" fmla="*/ 16 h 456"/>
                  <a:gd name="T48" fmla="*/ 441 w 441"/>
                  <a:gd name="T49" fmla="*/ 0 h 4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1" h="456">
                    <a:moveTo>
                      <a:pt x="441" y="0"/>
                    </a:moveTo>
                    <a:lnTo>
                      <a:pt x="377" y="5"/>
                    </a:lnTo>
                    <a:lnTo>
                      <a:pt x="318" y="16"/>
                    </a:lnTo>
                    <a:lnTo>
                      <a:pt x="260" y="42"/>
                    </a:lnTo>
                    <a:lnTo>
                      <a:pt x="201" y="69"/>
                    </a:lnTo>
                    <a:lnTo>
                      <a:pt x="152" y="111"/>
                    </a:lnTo>
                    <a:lnTo>
                      <a:pt x="108" y="159"/>
                    </a:lnTo>
                    <a:lnTo>
                      <a:pt x="69" y="212"/>
                    </a:lnTo>
                    <a:lnTo>
                      <a:pt x="39" y="265"/>
                    </a:lnTo>
                    <a:lnTo>
                      <a:pt x="15" y="329"/>
                    </a:lnTo>
                    <a:lnTo>
                      <a:pt x="5" y="392"/>
                    </a:lnTo>
                    <a:lnTo>
                      <a:pt x="0" y="456"/>
                    </a:lnTo>
                    <a:lnTo>
                      <a:pt x="15" y="456"/>
                    </a:lnTo>
                    <a:lnTo>
                      <a:pt x="20" y="392"/>
                    </a:lnTo>
                    <a:lnTo>
                      <a:pt x="29" y="334"/>
                    </a:lnTo>
                    <a:lnTo>
                      <a:pt x="54" y="276"/>
                    </a:lnTo>
                    <a:lnTo>
                      <a:pt x="83" y="217"/>
                    </a:lnTo>
                    <a:lnTo>
                      <a:pt x="118" y="170"/>
                    </a:lnTo>
                    <a:lnTo>
                      <a:pt x="162" y="122"/>
                    </a:lnTo>
                    <a:lnTo>
                      <a:pt x="211" y="85"/>
                    </a:lnTo>
                    <a:lnTo>
                      <a:pt x="265" y="53"/>
                    </a:lnTo>
                    <a:lnTo>
                      <a:pt x="323" y="32"/>
                    </a:lnTo>
                    <a:lnTo>
                      <a:pt x="382" y="16"/>
                    </a:lnTo>
                    <a:lnTo>
                      <a:pt x="441" y="16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000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89" name="Freeform 888"/>
              <p:cNvSpPr>
                <a:spLocks/>
              </p:cNvSpPr>
              <p:nvPr/>
            </p:nvSpPr>
            <p:spPr bwMode="auto">
              <a:xfrm>
                <a:off x="5123" y="1326"/>
                <a:ext cx="426" cy="440"/>
              </a:xfrm>
              <a:custGeom>
                <a:avLst/>
                <a:gdLst>
                  <a:gd name="T0" fmla="*/ 426 w 426"/>
                  <a:gd name="T1" fmla="*/ 0 h 440"/>
                  <a:gd name="T2" fmla="*/ 367 w 426"/>
                  <a:gd name="T3" fmla="*/ 0 h 440"/>
                  <a:gd name="T4" fmla="*/ 308 w 426"/>
                  <a:gd name="T5" fmla="*/ 16 h 440"/>
                  <a:gd name="T6" fmla="*/ 250 w 426"/>
                  <a:gd name="T7" fmla="*/ 37 h 440"/>
                  <a:gd name="T8" fmla="*/ 196 w 426"/>
                  <a:gd name="T9" fmla="*/ 69 h 440"/>
                  <a:gd name="T10" fmla="*/ 147 w 426"/>
                  <a:gd name="T11" fmla="*/ 106 h 440"/>
                  <a:gd name="T12" fmla="*/ 103 w 426"/>
                  <a:gd name="T13" fmla="*/ 154 h 440"/>
                  <a:gd name="T14" fmla="*/ 68 w 426"/>
                  <a:gd name="T15" fmla="*/ 201 h 440"/>
                  <a:gd name="T16" fmla="*/ 39 w 426"/>
                  <a:gd name="T17" fmla="*/ 260 h 440"/>
                  <a:gd name="T18" fmla="*/ 14 w 426"/>
                  <a:gd name="T19" fmla="*/ 318 h 440"/>
                  <a:gd name="T20" fmla="*/ 5 w 426"/>
                  <a:gd name="T21" fmla="*/ 376 h 440"/>
                  <a:gd name="T22" fmla="*/ 0 w 426"/>
                  <a:gd name="T23" fmla="*/ 440 h 440"/>
                  <a:gd name="T24" fmla="*/ 14 w 426"/>
                  <a:gd name="T25" fmla="*/ 440 h 440"/>
                  <a:gd name="T26" fmla="*/ 19 w 426"/>
                  <a:gd name="T27" fmla="*/ 382 h 440"/>
                  <a:gd name="T28" fmla="*/ 29 w 426"/>
                  <a:gd name="T29" fmla="*/ 323 h 440"/>
                  <a:gd name="T30" fmla="*/ 49 w 426"/>
                  <a:gd name="T31" fmla="*/ 265 h 440"/>
                  <a:gd name="T32" fmla="*/ 78 w 426"/>
                  <a:gd name="T33" fmla="*/ 212 h 440"/>
                  <a:gd name="T34" fmla="*/ 112 w 426"/>
                  <a:gd name="T35" fmla="*/ 159 h 440"/>
                  <a:gd name="T36" fmla="*/ 156 w 426"/>
                  <a:gd name="T37" fmla="*/ 116 h 440"/>
                  <a:gd name="T38" fmla="*/ 205 w 426"/>
                  <a:gd name="T39" fmla="*/ 79 h 440"/>
                  <a:gd name="T40" fmla="*/ 254 w 426"/>
                  <a:gd name="T41" fmla="*/ 53 h 440"/>
                  <a:gd name="T42" fmla="*/ 308 w 426"/>
                  <a:gd name="T43" fmla="*/ 32 h 440"/>
                  <a:gd name="T44" fmla="*/ 367 w 426"/>
                  <a:gd name="T45" fmla="*/ 16 h 440"/>
                  <a:gd name="T46" fmla="*/ 426 w 426"/>
                  <a:gd name="T47" fmla="*/ 16 h 440"/>
                  <a:gd name="T48" fmla="*/ 426 w 426"/>
                  <a:gd name="T49" fmla="*/ 0 h 4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6" h="440">
                    <a:moveTo>
                      <a:pt x="426" y="0"/>
                    </a:moveTo>
                    <a:lnTo>
                      <a:pt x="367" y="0"/>
                    </a:lnTo>
                    <a:lnTo>
                      <a:pt x="308" y="16"/>
                    </a:lnTo>
                    <a:lnTo>
                      <a:pt x="250" y="37"/>
                    </a:lnTo>
                    <a:lnTo>
                      <a:pt x="196" y="69"/>
                    </a:lnTo>
                    <a:lnTo>
                      <a:pt x="147" y="106"/>
                    </a:lnTo>
                    <a:lnTo>
                      <a:pt x="103" y="154"/>
                    </a:lnTo>
                    <a:lnTo>
                      <a:pt x="68" y="201"/>
                    </a:lnTo>
                    <a:lnTo>
                      <a:pt x="39" y="260"/>
                    </a:lnTo>
                    <a:lnTo>
                      <a:pt x="14" y="318"/>
                    </a:lnTo>
                    <a:lnTo>
                      <a:pt x="5" y="376"/>
                    </a:lnTo>
                    <a:lnTo>
                      <a:pt x="0" y="440"/>
                    </a:lnTo>
                    <a:lnTo>
                      <a:pt x="14" y="440"/>
                    </a:lnTo>
                    <a:lnTo>
                      <a:pt x="19" y="382"/>
                    </a:lnTo>
                    <a:lnTo>
                      <a:pt x="29" y="323"/>
                    </a:lnTo>
                    <a:lnTo>
                      <a:pt x="49" y="265"/>
                    </a:lnTo>
                    <a:lnTo>
                      <a:pt x="78" y="212"/>
                    </a:lnTo>
                    <a:lnTo>
                      <a:pt x="112" y="159"/>
                    </a:lnTo>
                    <a:lnTo>
                      <a:pt x="156" y="116"/>
                    </a:lnTo>
                    <a:lnTo>
                      <a:pt x="205" y="79"/>
                    </a:lnTo>
                    <a:lnTo>
                      <a:pt x="254" y="53"/>
                    </a:lnTo>
                    <a:lnTo>
                      <a:pt x="308" y="32"/>
                    </a:lnTo>
                    <a:lnTo>
                      <a:pt x="367" y="16"/>
                    </a:lnTo>
                    <a:lnTo>
                      <a:pt x="426" y="1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000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90" name="Freeform 889"/>
              <p:cNvSpPr>
                <a:spLocks/>
              </p:cNvSpPr>
              <p:nvPr/>
            </p:nvSpPr>
            <p:spPr bwMode="auto">
              <a:xfrm>
                <a:off x="5137" y="1342"/>
                <a:ext cx="412" cy="424"/>
              </a:xfrm>
              <a:custGeom>
                <a:avLst/>
                <a:gdLst>
                  <a:gd name="T0" fmla="*/ 412 w 412"/>
                  <a:gd name="T1" fmla="*/ 0 h 424"/>
                  <a:gd name="T2" fmla="*/ 353 w 412"/>
                  <a:gd name="T3" fmla="*/ 0 h 424"/>
                  <a:gd name="T4" fmla="*/ 294 w 412"/>
                  <a:gd name="T5" fmla="*/ 16 h 424"/>
                  <a:gd name="T6" fmla="*/ 240 w 412"/>
                  <a:gd name="T7" fmla="*/ 37 h 424"/>
                  <a:gd name="T8" fmla="*/ 191 w 412"/>
                  <a:gd name="T9" fmla="*/ 63 h 424"/>
                  <a:gd name="T10" fmla="*/ 142 w 412"/>
                  <a:gd name="T11" fmla="*/ 100 h 424"/>
                  <a:gd name="T12" fmla="*/ 98 w 412"/>
                  <a:gd name="T13" fmla="*/ 143 h 424"/>
                  <a:gd name="T14" fmla="*/ 64 w 412"/>
                  <a:gd name="T15" fmla="*/ 196 h 424"/>
                  <a:gd name="T16" fmla="*/ 35 w 412"/>
                  <a:gd name="T17" fmla="*/ 249 h 424"/>
                  <a:gd name="T18" fmla="*/ 15 w 412"/>
                  <a:gd name="T19" fmla="*/ 307 h 424"/>
                  <a:gd name="T20" fmla="*/ 5 w 412"/>
                  <a:gd name="T21" fmla="*/ 366 h 424"/>
                  <a:gd name="T22" fmla="*/ 0 w 412"/>
                  <a:gd name="T23" fmla="*/ 424 h 424"/>
                  <a:gd name="T24" fmla="*/ 15 w 412"/>
                  <a:gd name="T25" fmla="*/ 424 h 424"/>
                  <a:gd name="T26" fmla="*/ 20 w 412"/>
                  <a:gd name="T27" fmla="*/ 366 h 424"/>
                  <a:gd name="T28" fmla="*/ 30 w 412"/>
                  <a:gd name="T29" fmla="*/ 307 h 424"/>
                  <a:gd name="T30" fmla="*/ 49 w 412"/>
                  <a:gd name="T31" fmla="*/ 254 h 424"/>
                  <a:gd name="T32" fmla="*/ 79 w 412"/>
                  <a:gd name="T33" fmla="*/ 201 h 424"/>
                  <a:gd name="T34" fmla="*/ 113 w 412"/>
                  <a:gd name="T35" fmla="*/ 153 h 424"/>
                  <a:gd name="T36" fmla="*/ 152 w 412"/>
                  <a:gd name="T37" fmla="*/ 111 h 424"/>
                  <a:gd name="T38" fmla="*/ 196 w 412"/>
                  <a:gd name="T39" fmla="*/ 79 h 424"/>
                  <a:gd name="T40" fmla="*/ 245 w 412"/>
                  <a:gd name="T41" fmla="*/ 47 h 424"/>
                  <a:gd name="T42" fmla="*/ 299 w 412"/>
                  <a:gd name="T43" fmla="*/ 32 h 424"/>
                  <a:gd name="T44" fmla="*/ 358 w 412"/>
                  <a:gd name="T45" fmla="*/ 16 h 424"/>
                  <a:gd name="T46" fmla="*/ 412 w 412"/>
                  <a:gd name="T47" fmla="*/ 10 h 424"/>
                  <a:gd name="T48" fmla="*/ 412 w 412"/>
                  <a:gd name="T49" fmla="*/ 0 h 42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2" h="424">
                    <a:moveTo>
                      <a:pt x="412" y="0"/>
                    </a:moveTo>
                    <a:lnTo>
                      <a:pt x="353" y="0"/>
                    </a:lnTo>
                    <a:lnTo>
                      <a:pt x="294" y="16"/>
                    </a:lnTo>
                    <a:lnTo>
                      <a:pt x="240" y="37"/>
                    </a:lnTo>
                    <a:lnTo>
                      <a:pt x="191" y="63"/>
                    </a:lnTo>
                    <a:lnTo>
                      <a:pt x="142" y="100"/>
                    </a:lnTo>
                    <a:lnTo>
                      <a:pt x="98" y="143"/>
                    </a:lnTo>
                    <a:lnTo>
                      <a:pt x="64" y="196"/>
                    </a:lnTo>
                    <a:lnTo>
                      <a:pt x="35" y="249"/>
                    </a:lnTo>
                    <a:lnTo>
                      <a:pt x="15" y="307"/>
                    </a:lnTo>
                    <a:lnTo>
                      <a:pt x="5" y="366"/>
                    </a:lnTo>
                    <a:lnTo>
                      <a:pt x="0" y="424"/>
                    </a:lnTo>
                    <a:lnTo>
                      <a:pt x="15" y="424"/>
                    </a:lnTo>
                    <a:lnTo>
                      <a:pt x="20" y="366"/>
                    </a:lnTo>
                    <a:lnTo>
                      <a:pt x="30" y="307"/>
                    </a:lnTo>
                    <a:lnTo>
                      <a:pt x="49" y="254"/>
                    </a:lnTo>
                    <a:lnTo>
                      <a:pt x="79" y="201"/>
                    </a:lnTo>
                    <a:lnTo>
                      <a:pt x="113" y="153"/>
                    </a:lnTo>
                    <a:lnTo>
                      <a:pt x="152" y="111"/>
                    </a:lnTo>
                    <a:lnTo>
                      <a:pt x="196" y="79"/>
                    </a:lnTo>
                    <a:lnTo>
                      <a:pt x="245" y="47"/>
                    </a:lnTo>
                    <a:lnTo>
                      <a:pt x="299" y="32"/>
                    </a:lnTo>
                    <a:lnTo>
                      <a:pt x="358" y="16"/>
                    </a:lnTo>
                    <a:lnTo>
                      <a:pt x="412" y="10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000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91" name="Freeform 890"/>
              <p:cNvSpPr>
                <a:spLocks/>
              </p:cNvSpPr>
              <p:nvPr/>
            </p:nvSpPr>
            <p:spPr bwMode="auto">
              <a:xfrm>
                <a:off x="5152" y="1352"/>
                <a:ext cx="397" cy="414"/>
              </a:xfrm>
              <a:custGeom>
                <a:avLst/>
                <a:gdLst>
                  <a:gd name="T0" fmla="*/ 397 w 397"/>
                  <a:gd name="T1" fmla="*/ 0 h 414"/>
                  <a:gd name="T2" fmla="*/ 343 w 397"/>
                  <a:gd name="T3" fmla="*/ 6 h 414"/>
                  <a:gd name="T4" fmla="*/ 284 w 397"/>
                  <a:gd name="T5" fmla="*/ 22 h 414"/>
                  <a:gd name="T6" fmla="*/ 230 w 397"/>
                  <a:gd name="T7" fmla="*/ 37 h 414"/>
                  <a:gd name="T8" fmla="*/ 181 w 397"/>
                  <a:gd name="T9" fmla="*/ 69 h 414"/>
                  <a:gd name="T10" fmla="*/ 137 w 397"/>
                  <a:gd name="T11" fmla="*/ 101 h 414"/>
                  <a:gd name="T12" fmla="*/ 98 w 397"/>
                  <a:gd name="T13" fmla="*/ 143 h 414"/>
                  <a:gd name="T14" fmla="*/ 64 w 397"/>
                  <a:gd name="T15" fmla="*/ 191 h 414"/>
                  <a:gd name="T16" fmla="*/ 34 w 397"/>
                  <a:gd name="T17" fmla="*/ 244 h 414"/>
                  <a:gd name="T18" fmla="*/ 15 w 397"/>
                  <a:gd name="T19" fmla="*/ 297 h 414"/>
                  <a:gd name="T20" fmla="*/ 5 w 397"/>
                  <a:gd name="T21" fmla="*/ 356 h 414"/>
                  <a:gd name="T22" fmla="*/ 0 w 397"/>
                  <a:gd name="T23" fmla="*/ 414 h 414"/>
                  <a:gd name="T24" fmla="*/ 15 w 397"/>
                  <a:gd name="T25" fmla="*/ 414 h 414"/>
                  <a:gd name="T26" fmla="*/ 20 w 397"/>
                  <a:gd name="T27" fmla="*/ 356 h 414"/>
                  <a:gd name="T28" fmla="*/ 34 w 397"/>
                  <a:gd name="T29" fmla="*/ 292 h 414"/>
                  <a:gd name="T30" fmla="*/ 54 w 397"/>
                  <a:gd name="T31" fmla="*/ 234 h 414"/>
                  <a:gd name="T32" fmla="*/ 88 w 397"/>
                  <a:gd name="T33" fmla="*/ 181 h 414"/>
                  <a:gd name="T34" fmla="*/ 127 w 397"/>
                  <a:gd name="T35" fmla="*/ 133 h 414"/>
                  <a:gd name="T36" fmla="*/ 172 w 397"/>
                  <a:gd name="T37" fmla="*/ 96 h 414"/>
                  <a:gd name="T38" fmla="*/ 225 w 397"/>
                  <a:gd name="T39" fmla="*/ 59 h 414"/>
                  <a:gd name="T40" fmla="*/ 279 w 397"/>
                  <a:gd name="T41" fmla="*/ 37 h 414"/>
                  <a:gd name="T42" fmla="*/ 338 w 397"/>
                  <a:gd name="T43" fmla="*/ 22 h 414"/>
                  <a:gd name="T44" fmla="*/ 397 w 397"/>
                  <a:gd name="T45" fmla="*/ 16 h 414"/>
                  <a:gd name="T46" fmla="*/ 397 w 397"/>
                  <a:gd name="T47" fmla="*/ 0 h 41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7" h="414">
                    <a:moveTo>
                      <a:pt x="397" y="0"/>
                    </a:moveTo>
                    <a:lnTo>
                      <a:pt x="343" y="6"/>
                    </a:lnTo>
                    <a:lnTo>
                      <a:pt x="284" y="22"/>
                    </a:lnTo>
                    <a:lnTo>
                      <a:pt x="230" y="37"/>
                    </a:lnTo>
                    <a:lnTo>
                      <a:pt x="181" y="69"/>
                    </a:lnTo>
                    <a:lnTo>
                      <a:pt x="137" y="101"/>
                    </a:lnTo>
                    <a:lnTo>
                      <a:pt x="98" y="143"/>
                    </a:lnTo>
                    <a:lnTo>
                      <a:pt x="64" y="191"/>
                    </a:lnTo>
                    <a:lnTo>
                      <a:pt x="34" y="244"/>
                    </a:lnTo>
                    <a:lnTo>
                      <a:pt x="15" y="297"/>
                    </a:lnTo>
                    <a:lnTo>
                      <a:pt x="5" y="356"/>
                    </a:lnTo>
                    <a:lnTo>
                      <a:pt x="0" y="414"/>
                    </a:lnTo>
                    <a:lnTo>
                      <a:pt x="15" y="414"/>
                    </a:lnTo>
                    <a:lnTo>
                      <a:pt x="20" y="356"/>
                    </a:lnTo>
                    <a:lnTo>
                      <a:pt x="34" y="292"/>
                    </a:lnTo>
                    <a:lnTo>
                      <a:pt x="54" y="234"/>
                    </a:lnTo>
                    <a:lnTo>
                      <a:pt x="88" y="181"/>
                    </a:lnTo>
                    <a:lnTo>
                      <a:pt x="127" y="133"/>
                    </a:lnTo>
                    <a:lnTo>
                      <a:pt x="172" y="96"/>
                    </a:lnTo>
                    <a:lnTo>
                      <a:pt x="225" y="59"/>
                    </a:lnTo>
                    <a:lnTo>
                      <a:pt x="279" y="37"/>
                    </a:lnTo>
                    <a:lnTo>
                      <a:pt x="338" y="22"/>
                    </a:lnTo>
                    <a:lnTo>
                      <a:pt x="397" y="16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000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92" name="Freeform 891"/>
              <p:cNvSpPr>
                <a:spLocks/>
              </p:cNvSpPr>
              <p:nvPr/>
            </p:nvSpPr>
            <p:spPr bwMode="auto">
              <a:xfrm>
                <a:off x="5167" y="1368"/>
                <a:ext cx="382" cy="398"/>
              </a:xfrm>
              <a:custGeom>
                <a:avLst/>
                <a:gdLst>
                  <a:gd name="T0" fmla="*/ 382 w 382"/>
                  <a:gd name="T1" fmla="*/ 0 h 398"/>
                  <a:gd name="T2" fmla="*/ 323 w 382"/>
                  <a:gd name="T3" fmla="*/ 6 h 398"/>
                  <a:gd name="T4" fmla="*/ 264 w 382"/>
                  <a:gd name="T5" fmla="*/ 21 h 398"/>
                  <a:gd name="T6" fmla="*/ 210 w 382"/>
                  <a:gd name="T7" fmla="*/ 43 h 398"/>
                  <a:gd name="T8" fmla="*/ 157 w 382"/>
                  <a:gd name="T9" fmla="*/ 80 h 398"/>
                  <a:gd name="T10" fmla="*/ 112 w 382"/>
                  <a:gd name="T11" fmla="*/ 117 h 398"/>
                  <a:gd name="T12" fmla="*/ 73 w 382"/>
                  <a:gd name="T13" fmla="*/ 165 h 398"/>
                  <a:gd name="T14" fmla="*/ 39 w 382"/>
                  <a:gd name="T15" fmla="*/ 218 h 398"/>
                  <a:gd name="T16" fmla="*/ 19 w 382"/>
                  <a:gd name="T17" fmla="*/ 276 h 398"/>
                  <a:gd name="T18" fmla="*/ 5 w 382"/>
                  <a:gd name="T19" fmla="*/ 340 h 398"/>
                  <a:gd name="T20" fmla="*/ 0 w 382"/>
                  <a:gd name="T21" fmla="*/ 398 h 398"/>
                  <a:gd name="T22" fmla="*/ 14 w 382"/>
                  <a:gd name="T23" fmla="*/ 398 h 398"/>
                  <a:gd name="T24" fmla="*/ 19 w 382"/>
                  <a:gd name="T25" fmla="*/ 340 h 398"/>
                  <a:gd name="T26" fmla="*/ 34 w 382"/>
                  <a:gd name="T27" fmla="*/ 281 h 398"/>
                  <a:gd name="T28" fmla="*/ 54 w 382"/>
                  <a:gd name="T29" fmla="*/ 228 h 398"/>
                  <a:gd name="T30" fmla="*/ 83 w 382"/>
                  <a:gd name="T31" fmla="*/ 175 h 398"/>
                  <a:gd name="T32" fmla="*/ 122 w 382"/>
                  <a:gd name="T33" fmla="*/ 127 h 398"/>
                  <a:gd name="T34" fmla="*/ 166 w 382"/>
                  <a:gd name="T35" fmla="*/ 90 h 398"/>
                  <a:gd name="T36" fmla="*/ 215 w 382"/>
                  <a:gd name="T37" fmla="*/ 59 h 398"/>
                  <a:gd name="T38" fmla="*/ 269 w 382"/>
                  <a:gd name="T39" fmla="*/ 37 h 398"/>
                  <a:gd name="T40" fmla="*/ 323 w 382"/>
                  <a:gd name="T41" fmla="*/ 21 h 398"/>
                  <a:gd name="T42" fmla="*/ 382 w 382"/>
                  <a:gd name="T43" fmla="*/ 16 h 398"/>
                  <a:gd name="T44" fmla="*/ 382 w 382"/>
                  <a:gd name="T45" fmla="*/ 0 h 39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2" h="398">
                    <a:moveTo>
                      <a:pt x="382" y="0"/>
                    </a:moveTo>
                    <a:lnTo>
                      <a:pt x="323" y="6"/>
                    </a:lnTo>
                    <a:lnTo>
                      <a:pt x="264" y="21"/>
                    </a:lnTo>
                    <a:lnTo>
                      <a:pt x="210" y="43"/>
                    </a:lnTo>
                    <a:lnTo>
                      <a:pt x="157" y="80"/>
                    </a:lnTo>
                    <a:lnTo>
                      <a:pt x="112" y="117"/>
                    </a:lnTo>
                    <a:lnTo>
                      <a:pt x="73" y="165"/>
                    </a:lnTo>
                    <a:lnTo>
                      <a:pt x="39" y="218"/>
                    </a:lnTo>
                    <a:lnTo>
                      <a:pt x="19" y="276"/>
                    </a:lnTo>
                    <a:lnTo>
                      <a:pt x="5" y="340"/>
                    </a:lnTo>
                    <a:lnTo>
                      <a:pt x="0" y="398"/>
                    </a:lnTo>
                    <a:lnTo>
                      <a:pt x="14" y="398"/>
                    </a:lnTo>
                    <a:lnTo>
                      <a:pt x="19" y="340"/>
                    </a:lnTo>
                    <a:lnTo>
                      <a:pt x="34" y="281"/>
                    </a:lnTo>
                    <a:lnTo>
                      <a:pt x="54" y="228"/>
                    </a:lnTo>
                    <a:lnTo>
                      <a:pt x="83" y="175"/>
                    </a:lnTo>
                    <a:lnTo>
                      <a:pt x="122" y="127"/>
                    </a:lnTo>
                    <a:lnTo>
                      <a:pt x="166" y="90"/>
                    </a:lnTo>
                    <a:lnTo>
                      <a:pt x="215" y="59"/>
                    </a:lnTo>
                    <a:lnTo>
                      <a:pt x="269" y="37"/>
                    </a:lnTo>
                    <a:lnTo>
                      <a:pt x="323" y="21"/>
                    </a:lnTo>
                    <a:lnTo>
                      <a:pt x="382" y="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0000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93" name="Freeform 892"/>
              <p:cNvSpPr>
                <a:spLocks/>
              </p:cNvSpPr>
              <p:nvPr/>
            </p:nvSpPr>
            <p:spPr bwMode="auto">
              <a:xfrm>
                <a:off x="5181" y="1384"/>
                <a:ext cx="368" cy="382"/>
              </a:xfrm>
              <a:custGeom>
                <a:avLst/>
                <a:gdLst>
                  <a:gd name="T0" fmla="*/ 368 w 368"/>
                  <a:gd name="T1" fmla="*/ 0 h 382"/>
                  <a:gd name="T2" fmla="*/ 309 w 368"/>
                  <a:gd name="T3" fmla="*/ 5 h 382"/>
                  <a:gd name="T4" fmla="*/ 255 w 368"/>
                  <a:gd name="T5" fmla="*/ 21 h 382"/>
                  <a:gd name="T6" fmla="*/ 201 w 368"/>
                  <a:gd name="T7" fmla="*/ 43 h 382"/>
                  <a:gd name="T8" fmla="*/ 152 w 368"/>
                  <a:gd name="T9" fmla="*/ 74 h 382"/>
                  <a:gd name="T10" fmla="*/ 108 w 368"/>
                  <a:gd name="T11" fmla="*/ 111 h 382"/>
                  <a:gd name="T12" fmla="*/ 69 w 368"/>
                  <a:gd name="T13" fmla="*/ 159 h 382"/>
                  <a:gd name="T14" fmla="*/ 40 w 368"/>
                  <a:gd name="T15" fmla="*/ 212 h 382"/>
                  <a:gd name="T16" fmla="*/ 20 w 368"/>
                  <a:gd name="T17" fmla="*/ 265 h 382"/>
                  <a:gd name="T18" fmla="*/ 5 w 368"/>
                  <a:gd name="T19" fmla="*/ 324 h 382"/>
                  <a:gd name="T20" fmla="*/ 0 w 368"/>
                  <a:gd name="T21" fmla="*/ 382 h 382"/>
                  <a:gd name="T22" fmla="*/ 15 w 368"/>
                  <a:gd name="T23" fmla="*/ 382 h 382"/>
                  <a:gd name="T24" fmla="*/ 20 w 368"/>
                  <a:gd name="T25" fmla="*/ 329 h 382"/>
                  <a:gd name="T26" fmla="*/ 30 w 368"/>
                  <a:gd name="T27" fmla="*/ 271 h 382"/>
                  <a:gd name="T28" fmla="*/ 54 w 368"/>
                  <a:gd name="T29" fmla="*/ 218 h 382"/>
                  <a:gd name="T30" fmla="*/ 84 w 368"/>
                  <a:gd name="T31" fmla="*/ 170 h 382"/>
                  <a:gd name="T32" fmla="*/ 118 w 368"/>
                  <a:gd name="T33" fmla="*/ 122 h 382"/>
                  <a:gd name="T34" fmla="*/ 162 w 368"/>
                  <a:gd name="T35" fmla="*/ 85 h 382"/>
                  <a:gd name="T36" fmla="*/ 206 w 368"/>
                  <a:gd name="T37" fmla="*/ 58 h 382"/>
                  <a:gd name="T38" fmla="*/ 260 w 368"/>
                  <a:gd name="T39" fmla="*/ 32 h 382"/>
                  <a:gd name="T40" fmla="*/ 314 w 368"/>
                  <a:gd name="T41" fmla="*/ 21 h 382"/>
                  <a:gd name="T42" fmla="*/ 368 w 368"/>
                  <a:gd name="T43" fmla="*/ 16 h 382"/>
                  <a:gd name="T44" fmla="*/ 368 w 368"/>
                  <a:gd name="T45" fmla="*/ 0 h 38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8" h="382">
                    <a:moveTo>
                      <a:pt x="368" y="0"/>
                    </a:moveTo>
                    <a:lnTo>
                      <a:pt x="309" y="5"/>
                    </a:lnTo>
                    <a:lnTo>
                      <a:pt x="255" y="21"/>
                    </a:lnTo>
                    <a:lnTo>
                      <a:pt x="201" y="43"/>
                    </a:lnTo>
                    <a:lnTo>
                      <a:pt x="152" y="74"/>
                    </a:lnTo>
                    <a:lnTo>
                      <a:pt x="108" y="111"/>
                    </a:lnTo>
                    <a:lnTo>
                      <a:pt x="69" y="159"/>
                    </a:lnTo>
                    <a:lnTo>
                      <a:pt x="40" y="212"/>
                    </a:lnTo>
                    <a:lnTo>
                      <a:pt x="20" y="265"/>
                    </a:lnTo>
                    <a:lnTo>
                      <a:pt x="5" y="324"/>
                    </a:lnTo>
                    <a:lnTo>
                      <a:pt x="0" y="382"/>
                    </a:lnTo>
                    <a:lnTo>
                      <a:pt x="15" y="382"/>
                    </a:lnTo>
                    <a:lnTo>
                      <a:pt x="20" y="329"/>
                    </a:lnTo>
                    <a:lnTo>
                      <a:pt x="30" y="271"/>
                    </a:lnTo>
                    <a:lnTo>
                      <a:pt x="54" y="218"/>
                    </a:lnTo>
                    <a:lnTo>
                      <a:pt x="84" y="170"/>
                    </a:lnTo>
                    <a:lnTo>
                      <a:pt x="118" y="122"/>
                    </a:lnTo>
                    <a:lnTo>
                      <a:pt x="162" y="85"/>
                    </a:lnTo>
                    <a:lnTo>
                      <a:pt x="206" y="58"/>
                    </a:lnTo>
                    <a:lnTo>
                      <a:pt x="260" y="32"/>
                    </a:lnTo>
                    <a:lnTo>
                      <a:pt x="314" y="21"/>
                    </a:lnTo>
                    <a:lnTo>
                      <a:pt x="368" y="16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94" name="Freeform 893"/>
              <p:cNvSpPr>
                <a:spLocks/>
              </p:cNvSpPr>
              <p:nvPr/>
            </p:nvSpPr>
            <p:spPr bwMode="auto">
              <a:xfrm>
                <a:off x="5196" y="1400"/>
                <a:ext cx="353" cy="366"/>
              </a:xfrm>
              <a:custGeom>
                <a:avLst/>
                <a:gdLst>
                  <a:gd name="T0" fmla="*/ 353 w 353"/>
                  <a:gd name="T1" fmla="*/ 0 h 366"/>
                  <a:gd name="T2" fmla="*/ 299 w 353"/>
                  <a:gd name="T3" fmla="*/ 5 h 366"/>
                  <a:gd name="T4" fmla="*/ 245 w 353"/>
                  <a:gd name="T5" fmla="*/ 16 h 366"/>
                  <a:gd name="T6" fmla="*/ 191 w 353"/>
                  <a:gd name="T7" fmla="*/ 42 h 366"/>
                  <a:gd name="T8" fmla="*/ 147 w 353"/>
                  <a:gd name="T9" fmla="*/ 69 h 366"/>
                  <a:gd name="T10" fmla="*/ 103 w 353"/>
                  <a:gd name="T11" fmla="*/ 106 h 366"/>
                  <a:gd name="T12" fmla="*/ 69 w 353"/>
                  <a:gd name="T13" fmla="*/ 154 h 366"/>
                  <a:gd name="T14" fmla="*/ 39 w 353"/>
                  <a:gd name="T15" fmla="*/ 202 h 366"/>
                  <a:gd name="T16" fmla="*/ 15 w 353"/>
                  <a:gd name="T17" fmla="*/ 255 h 366"/>
                  <a:gd name="T18" fmla="*/ 5 w 353"/>
                  <a:gd name="T19" fmla="*/ 313 h 366"/>
                  <a:gd name="T20" fmla="*/ 0 w 353"/>
                  <a:gd name="T21" fmla="*/ 366 h 366"/>
                  <a:gd name="T22" fmla="*/ 15 w 353"/>
                  <a:gd name="T23" fmla="*/ 366 h 366"/>
                  <a:gd name="T24" fmla="*/ 20 w 353"/>
                  <a:gd name="T25" fmla="*/ 313 h 366"/>
                  <a:gd name="T26" fmla="*/ 30 w 353"/>
                  <a:gd name="T27" fmla="*/ 260 h 366"/>
                  <a:gd name="T28" fmla="*/ 49 w 353"/>
                  <a:gd name="T29" fmla="*/ 207 h 366"/>
                  <a:gd name="T30" fmla="*/ 79 w 353"/>
                  <a:gd name="T31" fmla="*/ 159 h 366"/>
                  <a:gd name="T32" fmla="*/ 113 w 353"/>
                  <a:gd name="T33" fmla="*/ 117 h 366"/>
                  <a:gd name="T34" fmla="*/ 152 w 353"/>
                  <a:gd name="T35" fmla="*/ 85 h 366"/>
                  <a:gd name="T36" fmla="*/ 201 w 353"/>
                  <a:gd name="T37" fmla="*/ 53 h 366"/>
                  <a:gd name="T38" fmla="*/ 250 w 353"/>
                  <a:gd name="T39" fmla="*/ 32 h 366"/>
                  <a:gd name="T40" fmla="*/ 299 w 353"/>
                  <a:gd name="T41" fmla="*/ 21 h 366"/>
                  <a:gd name="T42" fmla="*/ 353 w 353"/>
                  <a:gd name="T43" fmla="*/ 16 h 366"/>
                  <a:gd name="T44" fmla="*/ 353 w 353"/>
                  <a:gd name="T45" fmla="*/ 0 h 3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3" h="366">
                    <a:moveTo>
                      <a:pt x="353" y="0"/>
                    </a:moveTo>
                    <a:lnTo>
                      <a:pt x="299" y="5"/>
                    </a:lnTo>
                    <a:lnTo>
                      <a:pt x="245" y="16"/>
                    </a:lnTo>
                    <a:lnTo>
                      <a:pt x="191" y="42"/>
                    </a:lnTo>
                    <a:lnTo>
                      <a:pt x="147" y="69"/>
                    </a:lnTo>
                    <a:lnTo>
                      <a:pt x="103" y="106"/>
                    </a:lnTo>
                    <a:lnTo>
                      <a:pt x="69" y="154"/>
                    </a:lnTo>
                    <a:lnTo>
                      <a:pt x="39" y="202"/>
                    </a:lnTo>
                    <a:lnTo>
                      <a:pt x="15" y="255"/>
                    </a:lnTo>
                    <a:lnTo>
                      <a:pt x="5" y="313"/>
                    </a:lnTo>
                    <a:lnTo>
                      <a:pt x="0" y="366"/>
                    </a:lnTo>
                    <a:lnTo>
                      <a:pt x="15" y="366"/>
                    </a:lnTo>
                    <a:lnTo>
                      <a:pt x="20" y="313"/>
                    </a:lnTo>
                    <a:lnTo>
                      <a:pt x="30" y="260"/>
                    </a:lnTo>
                    <a:lnTo>
                      <a:pt x="49" y="207"/>
                    </a:lnTo>
                    <a:lnTo>
                      <a:pt x="79" y="159"/>
                    </a:lnTo>
                    <a:lnTo>
                      <a:pt x="113" y="117"/>
                    </a:lnTo>
                    <a:lnTo>
                      <a:pt x="152" y="85"/>
                    </a:lnTo>
                    <a:lnTo>
                      <a:pt x="201" y="53"/>
                    </a:lnTo>
                    <a:lnTo>
                      <a:pt x="250" y="32"/>
                    </a:lnTo>
                    <a:lnTo>
                      <a:pt x="299" y="21"/>
                    </a:lnTo>
                    <a:lnTo>
                      <a:pt x="353" y="16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95" name="Freeform 894"/>
              <p:cNvSpPr>
                <a:spLocks/>
              </p:cNvSpPr>
              <p:nvPr/>
            </p:nvSpPr>
            <p:spPr bwMode="auto">
              <a:xfrm>
                <a:off x="5211" y="1416"/>
                <a:ext cx="338" cy="350"/>
              </a:xfrm>
              <a:custGeom>
                <a:avLst/>
                <a:gdLst>
                  <a:gd name="T0" fmla="*/ 338 w 338"/>
                  <a:gd name="T1" fmla="*/ 0 h 350"/>
                  <a:gd name="T2" fmla="*/ 284 w 338"/>
                  <a:gd name="T3" fmla="*/ 5 h 350"/>
                  <a:gd name="T4" fmla="*/ 235 w 338"/>
                  <a:gd name="T5" fmla="*/ 16 h 350"/>
                  <a:gd name="T6" fmla="*/ 186 w 338"/>
                  <a:gd name="T7" fmla="*/ 37 h 350"/>
                  <a:gd name="T8" fmla="*/ 137 w 338"/>
                  <a:gd name="T9" fmla="*/ 69 h 350"/>
                  <a:gd name="T10" fmla="*/ 98 w 338"/>
                  <a:gd name="T11" fmla="*/ 101 h 350"/>
                  <a:gd name="T12" fmla="*/ 64 w 338"/>
                  <a:gd name="T13" fmla="*/ 143 h 350"/>
                  <a:gd name="T14" fmla="*/ 34 w 338"/>
                  <a:gd name="T15" fmla="*/ 191 h 350"/>
                  <a:gd name="T16" fmla="*/ 15 w 338"/>
                  <a:gd name="T17" fmla="*/ 244 h 350"/>
                  <a:gd name="T18" fmla="*/ 5 w 338"/>
                  <a:gd name="T19" fmla="*/ 297 h 350"/>
                  <a:gd name="T20" fmla="*/ 0 w 338"/>
                  <a:gd name="T21" fmla="*/ 350 h 350"/>
                  <a:gd name="T22" fmla="*/ 15 w 338"/>
                  <a:gd name="T23" fmla="*/ 350 h 350"/>
                  <a:gd name="T24" fmla="*/ 19 w 338"/>
                  <a:gd name="T25" fmla="*/ 297 h 350"/>
                  <a:gd name="T26" fmla="*/ 29 w 338"/>
                  <a:gd name="T27" fmla="*/ 249 h 350"/>
                  <a:gd name="T28" fmla="*/ 49 w 338"/>
                  <a:gd name="T29" fmla="*/ 201 h 350"/>
                  <a:gd name="T30" fmla="*/ 78 w 338"/>
                  <a:gd name="T31" fmla="*/ 154 h 350"/>
                  <a:gd name="T32" fmla="*/ 108 w 338"/>
                  <a:gd name="T33" fmla="*/ 111 h 350"/>
                  <a:gd name="T34" fmla="*/ 147 w 338"/>
                  <a:gd name="T35" fmla="*/ 79 h 350"/>
                  <a:gd name="T36" fmla="*/ 191 w 338"/>
                  <a:gd name="T37" fmla="*/ 53 h 350"/>
                  <a:gd name="T38" fmla="*/ 240 w 338"/>
                  <a:gd name="T39" fmla="*/ 32 h 350"/>
                  <a:gd name="T40" fmla="*/ 289 w 338"/>
                  <a:gd name="T41" fmla="*/ 21 h 350"/>
                  <a:gd name="T42" fmla="*/ 338 w 338"/>
                  <a:gd name="T43" fmla="*/ 16 h 350"/>
                  <a:gd name="T44" fmla="*/ 338 w 338"/>
                  <a:gd name="T45" fmla="*/ 0 h 3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38" h="350">
                    <a:moveTo>
                      <a:pt x="338" y="0"/>
                    </a:moveTo>
                    <a:lnTo>
                      <a:pt x="284" y="5"/>
                    </a:lnTo>
                    <a:lnTo>
                      <a:pt x="235" y="16"/>
                    </a:lnTo>
                    <a:lnTo>
                      <a:pt x="186" y="37"/>
                    </a:lnTo>
                    <a:lnTo>
                      <a:pt x="137" y="69"/>
                    </a:lnTo>
                    <a:lnTo>
                      <a:pt x="98" y="101"/>
                    </a:lnTo>
                    <a:lnTo>
                      <a:pt x="64" y="143"/>
                    </a:lnTo>
                    <a:lnTo>
                      <a:pt x="34" y="191"/>
                    </a:lnTo>
                    <a:lnTo>
                      <a:pt x="15" y="244"/>
                    </a:lnTo>
                    <a:lnTo>
                      <a:pt x="5" y="297"/>
                    </a:lnTo>
                    <a:lnTo>
                      <a:pt x="0" y="350"/>
                    </a:lnTo>
                    <a:lnTo>
                      <a:pt x="15" y="350"/>
                    </a:lnTo>
                    <a:lnTo>
                      <a:pt x="19" y="297"/>
                    </a:lnTo>
                    <a:lnTo>
                      <a:pt x="29" y="249"/>
                    </a:lnTo>
                    <a:lnTo>
                      <a:pt x="49" y="201"/>
                    </a:lnTo>
                    <a:lnTo>
                      <a:pt x="78" y="154"/>
                    </a:lnTo>
                    <a:lnTo>
                      <a:pt x="108" y="111"/>
                    </a:lnTo>
                    <a:lnTo>
                      <a:pt x="147" y="79"/>
                    </a:lnTo>
                    <a:lnTo>
                      <a:pt x="191" y="53"/>
                    </a:lnTo>
                    <a:lnTo>
                      <a:pt x="240" y="32"/>
                    </a:lnTo>
                    <a:lnTo>
                      <a:pt x="289" y="21"/>
                    </a:lnTo>
                    <a:lnTo>
                      <a:pt x="338" y="16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0000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96" name="Freeform 895"/>
              <p:cNvSpPr>
                <a:spLocks/>
              </p:cNvSpPr>
              <p:nvPr/>
            </p:nvSpPr>
            <p:spPr bwMode="auto">
              <a:xfrm>
                <a:off x="5226" y="1432"/>
                <a:ext cx="323" cy="334"/>
              </a:xfrm>
              <a:custGeom>
                <a:avLst/>
                <a:gdLst>
                  <a:gd name="T0" fmla="*/ 323 w 323"/>
                  <a:gd name="T1" fmla="*/ 0 h 334"/>
                  <a:gd name="T2" fmla="*/ 274 w 323"/>
                  <a:gd name="T3" fmla="*/ 5 h 334"/>
                  <a:gd name="T4" fmla="*/ 225 w 323"/>
                  <a:gd name="T5" fmla="*/ 16 h 334"/>
                  <a:gd name="T6" fmla="*/ 176 w 323"/>
                  <a:gd name="T7" fmla="*/ 37 h 334"/>
                  <a:gd name="T8" fmla="*/ 132 w 323"/>
                  <a:gd name="T9" fmla="*/ 63 h 334"/>
                  <a:gd name="T10" fmla="*/ 93 w 323"/>
                  <a:gd name="T11" fmla="*/ 95 h 334"/>
                  <a:gd name="T12" fmla="*/ 63 w 323"/>
                  <a:gd name="T13" fmla="*/ 138 h 334"/>
                  <a:gd name="T14" fmla="*/ 34 w 323"/>
                  <a:gd name="T15" fmla="*/ 185 h 334"/>
                  <a:gd name="T16" fmla="*/ 14 w 323"/>
                  <a:gd name="T17" fmla="*/ 233 h 334"/>
                  <a:gd name="T18" fmla="*/ 4 w 323"/>
                  <a:gd name="T19" fmla="*/ 281 h 334"/>
                  <a:gd name="T20" fmla="*/ 0 w 323"/>
                  <a:gd name="T21" fmla="*/ 334 h 334"/>
                  <a:gd name="T22" fmla="*/ 14 w 323"/>
                  <a:gd name="T23" fmla="*/ 334 h 334"/>
                  <a:gd name="T24" fmla="*/ 19 w 323"/>
                  <a:gd name="T25" fmla="*/ 281 h 334"/>
                  <a:gd name="T26" fmla="*/ 34 w 323"/>
                  <a:gd name="T27" fmla="*/ 228 h 334"/>
                  <a:gd name="T28" fmla="*/ 53 w 323"/>
                  <a:gd name="T29" fmla="*/ 175 h 334"/>
                  <a:gd name="T30" fmla="*/ 88 w 323"/>
                  <a:gd name="T31" fmla="*/ 127 h 334"/>
                  <a:gd name="T32" fmla="*/ 122 w 323"/>
                  <a:gd name="T33" fmla="*/ 90 h 334"/>
                  <a:gd name="T34" fmla="*/ 171 w 323"/>
                  <a:gd name="T35" fmla="*/ 58 h 334"/>
                  <a:gd name="T36" fmla="*/ 220 w 323"/>
                  <a:gd name="T37" fmla="*/ 32 h 334"/>
                  <a:gd name="T38" fmla="*/ 269 w 323"/>
                  <a:gd name="T39" fmla="*/ 21 h 334"/>
                  <a:gd name="T40" fmla="*/ 323 w 323"/>
                  <a:gd name="T41" fmla="*/ 16 h 334"/>
                  <a:gd name="T42" fmla="*/ 323 w 323"/>
                  <a:gd name="T43" fmla="*/ 0 h 3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3" h="334">
                    <a:moveTo>
                      <a:pt x="323" y="0"/>
                    </a:moveTo>
                    <a:lnTo>
                      <a:pt x="274" y="5"/>
                    </a:lnTo>
                    <a:lnTo>
                      <a:pt x="225" y="16"/>
                    </a:lnTo>
                    <a:lnTo>
                      <a:pt x="176" y="37"/>
                    </a:lnTo>
                    <a:lnTo>
                      <a:pt x="132" y="63"/>
                    </a:lnTo>
                    <a:lnTo>
                      <a:pt x="93" y="95"/>
                    </a:lnTo>
                    <a:lnTo>
                      <a:pt x="63" y="138"/>
                    </a:lnTo>
                    <a:lnTo>
                      <a:pt x="34" y="185"/>
                    </a:lnTo>
                    <a:lnTo>
                      <a:pt x="14" y="233"/>
                    </a:lnTo>
                    <a:lnTo>
                      <a:pt x="4" y="281"/>
                    </a:lnTo>
                    <a:lnTo>
                      <a:pt x="0" y="334"/>
                    </a:lnTo>
                    <a:lnTo>
                      <a:pt x="14" y="334"/>
                    </a:lnTo>
                    <a:lnTo>
                      <a:pt x="19" y="281"/>
                    </a:lnTo>
                    <a:lnTo>
                      <a:pt x="34" y="228"/>
                    </a:lnTo>
                    <a:lnTo>
                      <a:pt x="53" y="175"/>
                    </a:lnTo>
                    <a:lnTo>
                      <a:pt x="88" y="127"/>
                    </a:lnTo>
                    <a:lnTo>
                      <a:pt x="122" y="90"/>
                    </a:lnTo>
                    <a:lnTo>
                      <a:pt x="171" y="58"/>
                    </a:lnTo>
                    <a:lnTo>
                      <a:pt x="220" y="32"/>
                    </a:lnTo>
                    <a:lnTo>
                      <a:pt x="269" y="21"/>
                    </a:lnTo>
                    <a:lnTo>
                      <a:pt x="323" y="16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000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97" name="Freeform 896"/>
              <p:cNvSpPr>
                <a:spLocks/>
              </p:cNvSpPr>
              <p:nvPr/>
            </p:nvSpPr>
            <p:spPr bwMode="auto">
              <a:xfrm>
                <a:off x="5240" y="1448"/>
                <a:ext cx="309" cy="318"/>
              </a:xfrm>
              <a:custGeom>
                <a:avLst/>
                <a:gdLst>
                  <a:gd name="T0" fmla="*/ 309 w 309"/>
                  <a:gd name="T1" fmla="*/ 0 h 318"/>
                  <a:gd name="T2" fmla="*/ 255 w 309"/>
                  <a:gd name="T3" fmla="*/ 5 h 318"/>
                  <a:gd name="T4" fmla="*/ 206 w 309"/>
                  <a:gd name="T5" fmla="*/ 16 h 318"/>
                  <a:gd name="T6" fmla="*/ 157 w 309"/>
                  <a:gd name="T7" fmla="*/ 42 h 318"/>
                  <a:gd name="T8" fmla="*/ 108 w 309"/>
                  <a:gd name="T9" fmla="*/ 74 h 318"/>
                  <a:gd name="T10" fmla="*/ 74 w 309"/>
                  <a:gd name="T11" fmla="*/ 111 h 318"/>
                  <a:gd name="T12" fmla="*/ 39 w 309"/>
                  <a:gd name="T13" fmla="*/ 159 h 318"/>
                  <a:gd name="T14" fmla="*/ 20 w 309"/>
                  <a:gd name="T15" fmla="*/ 212 h 318"/>
                  <a:gd name="T16" fmla="*/ 5 w 309"/>
                  <a:gd name="T17" fmla="*/ 265 h 318"/>
                  <a:gd name="T18" fmla="*/ 0 w 309"/>
                  <a:gd name="T19" fmla="*/ 318 h 318"/>
                  <a:gd name="T20" fmla="*/ 15 w 309"/>
                  <a:gd name="T21" fmla="*/ 318 h 318"/>
                  <a:gd name="T22" fmla="*/ 20 w 309"/>
                  <a:gd name="T23" fmla="*/ 265 h 318"/>
                  <a:gd name="T24" fmla="*/ 35 w 309"/>
                  <a:gd name="T25" fmla="*/ 217 h 318"/>
                  <a:gd name="T26" fmla="*/ 54 w 309"/>
                  <a:gd name="T27" fmla="*/ 164 h 318"/>
                  <a:gd name="T28" fmla="*/ 84 w 309"/>
                  <a:gd name="T29" fmla="*/ 122 h 318"/>
                  <a:gd name="T30" fmla="*/ 118 w 309"/>
                  <a:gd name="T31" fmla="*/ 85 h 318"/>
                  <a:gd name="T32" fmla="*/ 162 w 309"/>
                  <a:gd name="T33" fmla="*/ 53 h 318"/>
                  <a:gd name="T34" fmla="*/ 211 w 309"/>
                  <a:gd name="T35" fmla="*/ 32 h 318"/>
                  <a:gd name="T36" fmla="*/ 260 w 309"/>
                  <a:gd name="T37" fmla="*/ 16 h 318"/>
                  <a:gd name="T38" fmla="*/ 309 w 309"/>
                  <a:gd name="T39" fmla="*/ 16 h 318"/>
                  <a:gd name="T40" fmla="*/ 309 w 309"/>
                  <a:gd name="T41" fmla="*/ 0 h 3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9" h="318">
                    <a:moveTo>
                      <a:pt x="309" y="0"/>
                    </a:moveTo>
                    <a:lnTo>
                      <a:pt x="255" y="5"/>
                    </a:lnTo>
                    <a:lnTo>
                      <a:pt x="206" y="16"/>
                    </a:lnTo>
                    <a:lnTo>
                      <a:pt x="157" y="42"/>
                    </a:lnTo>
                    <a:lnTo>
                      <a:pt x="108" y="74"/>
                    </a:lnTo>
                    <a:lnTo>
                      <a:pt x="74" y="111"/>
                    </a:lnTo>
                    <a:lnTo>
                      <a:pt x="39" y="159"/>
                    </a:lnTo>
                    <a:lnTo>
                      <a:pt x="20" y="212"/>
                    </a:lnTo>
                    <a:lnTo>
                      <a:pt x="5" y="265"/>
                    </a:lnTo>
                    <a:lnTo>
                      <a:pt x="0" y="318"/>
                    </a:lnTo>
                    <a:lnTo>
                      <a:pt x="15" y="318"/>
                    </a:lnTo>
                    <a:lnTo>
                      <a:pt x="20" y="265"/>
                    </a:lnTo>
                    <a:lnTo>
                      <a:pt x="35" y="217"/>
                    </a:lnTo>
                    <a:lnTo>
                      <a:pt x="54" y="164"/>
                    </a:lnTo>
                    <a:lnTo>
                      <a:pt x="84" y="122"/>
                    </a:lnTo>
                    <a:lnTo>
                      <a:pt x="118" y="85"/>
                    </a:lnTo>
                    <a:lnTo>
                      <a:pt x="162" y="53"/>
                    </a:lnTo>
                    <a:lnTo>
                      <a:pt x="211" y="32"/>
                    </a:lnTo>
                    <a:lnTo>
                      <a:pt x="260" y="16"/>
                    </a:lnTo>
                    <a:lnTo>
                      <a:pt x="309" y="16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000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98" name="Freeform 897"/>
              <p:cNvSpPr>
                <a:spLocks/>
              </p:cNvSpPr>
              <p:nvPr/>
            </p:nvSpPr>
            <p:spPr bwMode="auto">
              <a:xfrm>
                <a:off x="5255" y="1464"/>
                <a:ext cx="294" cy="302"/>
              </a:xfrm>
              <a:custGeom>
                <a:avLst/>
                <a:gdLst>
                  <a:gd name="T0" fmla="*/ 294 w 294"/>
                  <a:gd name="T1" fmla="*/ 0 h 302"/>
                  <a:gd name="T2" fmla="*/ 245 w 294"/>
                  <a:gd name="T3" fmla="*/ 0 h 302"/>
                  <a:gd name="T4" fmla="*/ 196 w 294"/>
                  <a:gd name="T5" fmla="*/ 16 h 302"/>
                  <a:gd name="T6" fmla="*/ 147 w 294"/>
                  <a:gd name="T7" fmla="*/ 37 h 302"/>
                  <a:gd name="T8" fmla="*/ 103 w 294"/>
                  <a:gd name="T9" fmla="*/ 69 h 302"/>
                  <a:gd name="T10" fmla="*/ 69 w 294"/>
                  <a:gd name="T11" fmla="*/ 106 h 302"/>
                  <a:gd name="T12" fmla="*/ 39 w 294"/>
                  <a:gd name="T13" fmla="*/ 148 h 302"/>
                  <a:gd name="T14" fmla="*/ 20 w 294"/>
                  <a:gd name="T15" fmla="*/ 201 h 302"/>
                  <a:gd name="T16" fmla="*/ 5 w 294"/>
                  <a:gd name="T17" fmla="*/ 249 h 302"/>
                  <a:gd name="T18" fmla="*/ 0 w 294"/>
                  <a:gd name="T19" fmla="*/ 302 h 302"/>
                  <a:gd name="T20" fmla="*/ 15 w 294"/>
                  <a:gd name="T21" fmla="*/ 302 h 302"/>
                  <a:gd name="T22" fmla="*/ 20 w 294"/>
                  <a:gd name="T23" fmla="*/ 254 h 302"/>
                  <a:gd name="T24" fmla="*/ 29 w 294"/>
                  <a:gd name="T25" fmla="*/ 207 h 302"/>
                  <a:gd name="T26" fmla="*/ 54 w 294"/>
                  <a:gd name="T27" fmla="*/ 159 h 302"/>
                  <a:gd name="T28" fmla="*/ 78 w 294"/>
                  <a:gd name="T29" fmla="*/ 116 h 302"/>
                  <a:gd name="T30" fmla="*/ 113 w 294"/>
                  <a:gd name="T31" fmla="*/ 79 h 302"/>
                  <a:gd name="T32" fmla="*/ 157 w 294"/>
                  <a:gd name="T33" fmla="*/ 53 h 302"/>
                  <a:gd name="T34" fmla="*/ 201 w 294"/>
                  <a:gd name="T35" fmla="*/ 31 h 302"/>
                  <a:gd name="T36" fmla="*/ 245 w 294"/>
                  <a:gd name="T37" fmla="*/ 16 h 302"/>
                  <a:gd name="T38" fmla="*/ 294 w 294"/>
                  <a:gd name="T39" fmla="*/ 10 h 302"/>
                  <a:gd name="T40" fmla="*/ 294 w 294"/>
                  <a:gd name="T41" fmla="*/ 0 h 30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4" h="302">
                    <a:moveTo>
                      <a:pt x="294" y="0"/>
                    </a:moveTo>
                    <a:lnTo>
                      <a:pt x="245" y="0"/>
                    </a:lnTo>
                    <a:lnTo>
                      <a:pt x="196" y="16"/>
                    </a:lnTo>
                    <a:lnTo>
                      <a:pt x="147" y="37"/>
                    </a:lnTo>
                    <a:lnTo>
                      <a:pt x="103" y="69"/>
                    </a:lnTo>
                    <a:lnTo>
                      <a:pt x="69" y="106"/>
                    </a:lnTo>
                    <a:lnTo>
                      <a:pt x="39" y="148"/>
                    </a:lnTo>
                    <a:lnTo>
                      <a:pt x="20" y="201"/>
                    </a:lnTo>
                    <a:lnTo>
                      <a:pt x="5" y="249"/>
                    </a:lnTo>
                    <a:lnTo>
                      <a:pt x="0" y="302"/>
                    </a:lnTo>
                    <a:lnTo>
                      <a:pt x="15" y="302"/>
                    </a:lnTo>
                    <a:lnTo>
                      <a:pt x="20" y="254"/>
                    </a:lnTo>
                    <a:lnTo>
                      <a:pt x="29" y="207"/>
                    </a:lnTo>
                    <a:lnTo>
                      <a:pt x="54" y="159"/>
                    </a:lnTo>
                    <a:lnTo>
                      <a:pt x="78" y="116"/>
                    </a:lnTo>
                    <a:lnTo>
                      <a:pt x="113" y="79"/>
                    </a:lnTo>
                    <a:lnTo>
                      <a:pt x="157" y="53"/>
                    </a:lnTo>
                    <a:lnTo>
                      <a:pt x="201" y="31"/>
                    </a:lnTo>
                    <a:lnTo>
                      <a:pt x="245" y="16"/>
                    </a:lnTo>
                    <a:lnTo>
                      <a:pt x="294" y="10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0000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99" name="Freeform 898"/>
              <p:cNvSpPr>
                <a:spLocks/>
              </p:cNvSpPr>
              <p:nvPr/>
            </p:nvSpPr>
            <p:spPr bwMode="auto">
              <a:xfrm>
                <a:off x="5270" y="1474"/>
                <a:ext cx="279" cy="292"/>
              </a:xfrm>
              <a:custGeom>
                <a:avLst/>
                <a:gdLst>
                  <a:gd name="T0" fmla="*/ 279 w 279"/>
                  <a:gd name="T1" fmla="*/ 0 h 292"/>
                  <a:gd name="T2" fmla="*/ 230 w 279"/>
                  <a:gd name="T3" fmla="*/ 6 h 292"/>
                  <a:gd name="T4" fmla="*/ 186 w 279"/>
                  <a:gd name="T5" fmla="*/ 21 h 292"/>
                  <a:gd name="T6" fmla="*/ 142 w 279"/>
                  <a:gd name="T7" fmla="*/ 43 h 292"/>
                  <a:gd name="T8" fmla="*/ 98 w 279"/>
                  <a:gd name="T9" fmla="*/ 69 h 292"/>
                  <a:gd name="T10" fmla="*/ 63 w 279"/>
                  <a:gd name="T11" fmla="*/ 106 h 292"/>
                  <a:gd name="T12" fmla="*/ 39 w 279"/>
                  <a:gd name="T13" fmla="*/ 149 h 292"/>
                  <a:gd name="T14" fmla="*/ 14 w 279"/>
                  <a:gd name="T15" fmla="*/ 197 h 292"/>
                  <a:gd name="T16" fmla="*/ 5 w 279"/>
                  <a:gd name="T17" fmla="*/ 244 h 292"/>
                  <a:gd name="T18" fmla="*/ 0 w 279"/>
                  <a:gd name="T19" fmla="*/ 292 h 292"/>
                  <a:gd name="T20" fmla="*/ 14 w 279"/>
                  <a:gd name="T21" fmla="*/ 292 h 292"/>
                  <a:gd name="T22" fmla="*/ 19 w 279"/>
                  <a:gd name="T23" fmla="*/ 244 h 292"/>
                  <a:gd name="T24" fmla="*/ 29 w 279"/>
                  <a:gd name="T25" fmla="*/ 202 h 292"/>
                  <a:gd name="T26" fmla="*/ 49 w 279"/>
                  <a:gd name="T27" fmla="*/ 154 h 292"/>
                  <a:gd name="T28" fmla="*/ 78 w 279"/>
                  <a:gd name="T29" fmla="*/ 117 h 292"/>
                  <a:gd name="T30" fmla="*/ 107 w 279"/>
                  <a:gd name="T31" fmla="*/ 85 h 292"/>
                  <a:gd name="T32" fmla="*/ 147 w 279"/>
                  <a:gd name="T33" fmla="*/ 53 h 292"/>
                  <a:gd name="T34" fmla="*/ 191 w 279"/>
                  <a:gd name="T35" fmla="*/ 37 h 292"/>
                  <a:gd name="T36" fmla="*/ 235 w 279"/>
                  <a:gd name="T37" fmla="*/ 21 h 292"/>
                  <a:gd name="T38" fmla="*/ 279 w 279"/>
                  <a:gd name="T39" fmla="*/ 16 h 292"/>
                  <a:gd name="T40" fmla="*/ 279 w 279"/>
                  <a:gd name="T41" fmla="*/ 0 h 2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79" h="292">
                    <a:moveTo>
                      <a:pt x="279" y="0"/>
                    </a:moveTo>
                    <a:lnTo>
                      <a:pt x="230" y="6"/>
                    </a:lnTo>
                    <a:lnTo>
                      <a:pt x="186" y="21"/>
                    </a:lnTo>
                    <a:lnTo>
                      <a:pt x="142" y="43"/>
                    </a:lnTo>
                    <a:lnTo>
                      <a:pt x="98" y="69"/>
                    </a:lnTo>
                    <a:lnTo>
                      <a:pt x="63" y="106"/>
                    </a:lnTo>
                    <a:lnTo>
                      <a:pt x="39" y="149"/>
                    </a:lnTo>
                    <a:lnTo>
                      <a:pt x="14" y="197"/>
                    </a:lnTo>
                    <a:lnTo>
                      <a:pt x="5" y="244"/>
                    </a:lnTo>
                    <a:lnTo>
                      <a:pt x="0" y="292"/>
                    </a:lnTo>
                    <a:lnTo>
                      <a:pt x="14" y="292"/>
                    </a:lnTo>
                    <a:lnTo>
                      <a:pt x="19" y="244"/>
                    </a:lnTo>
                    <a:lnTo>
                      <a:pt x="29" y="202"/>
                    </a:lnTo>
                    <a:lnTo>
                      <a:pt x="49" y="154"/>
                    </a:lnTo>
                    <a:lnTo>
                      <a:pt x="78" y="117"/>
                    </a:lnTo>
                    <a:lnTo>
                      <a:pt x="107" y="85"/>
                    </a:lnTo>
                    <a:lnTo>
                      <a:pt x="147" y="53"/>
                    </a:lnTo>
                    <a:lnTo>
                      <a:pt x="191" y="37"/>
                    </a:lnTo>
                    <a:lnTo>
                      <a:pt x="235" y="21"/>
                    </a:lnTo>
                    <a:lnTo>
                      <a:pt x="279" y="16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000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00" name="Freeform 899"/>
              <p:cNvSpPr>
                <a:spLocks/>
              </p:cNvSpPr>
              <p:nvPr/>
            </p:nvSpPr>
            <p:spPr bwMode="auto">
              <a:xfrm>
                <a:off x="5284" y="1490"/>
                <a:ext cx="265" cy="276"/>
              </a:xfrm>
              <a:custGeom>
                <a:avLst/>
                <a:gdLst>
                  <a:gd name="T0" fmla="*/ 265 w 265"/>
                  <a:gd name="T1" fmla="*/ 0 h 276"/>
                  <a:gd name="T2" fmla="*/ 221 w 265"/>
                  <a:gd name="T3" fmla="*/ 5 h 276"/>
                  <a:gd name="T4" fmla="*/ 177 w 265"/>
                  <a:gd name="T5" fmla="*/ 21 h 276"/>
                  <a:gd name="T6" fmla="*/ 133 w 265"/>
                  <a:gd name="T7" fmla="*/ 37 h 276"/>
                  <a:gd name="T8" fmla="*/ 93 w 265"/>
                  <a:gd name="T9" fmla="*/ 69 h 276"/>
                  <a:gd name="T10" fmla="*/ 64 w 265"/>
                  <a:gd name="T11" fmla="*/ 101 h 276"/>
                  <a:gd name="T12" fmla="*/ 35 w 265"/>
                  <a:gd name="T13" fmla="*/ 138 h 276"/>
                  <a:gd name="T14" fmla="*/ 15 w 265"/>
                  <a:gd name="T15" fmla="*/ 186 h 276"/>
                  <a:gd name="T16" fmla="*/ 5 w 265"/>
                  <a:gd name="T17" fmla="*/ 228 h 276"/>
                  <a:gd name="T18" fmla="*/ 0 w 265"/>
                  <a:gd name="T19" fmla="*/ 276 h 276"/>
                  <a:gd name="T20" fmla="*/ 15 w 265"/>
                  <a:gd name="T21" fmla="*/ 276 h 276"/>
                  <a:gd name="T22" fmla="*/ 20 w 265"/>
                  <a:gd name="T23" fmla="*/ 228 h 276"/>
                  <a:gd name="T24" fmla="*/ 35 w 265"/>
                  <a:gd name="T25" fmla="*/ 181 h 276"/>
                  <a:gd name="T26" fmla="*/ 59 w 265"/>
                  <a:gd name="T27" fmla="*/ 133 h 276"/>
                  <a:gd name="T28" fmla="*/ 89 w 265"/>
                  <a:gd name="T29" fmla="*/ 96 h 276"/>
                  <a:gd name="T30" fmla="*/ 128 w 265"/>
                  <a:gd name="T31" fmla="*/ 64 h 276"/>
                  <a:gd name="T32" fmla="*/ 172 w 265"/>
                  <a:gd name="T33" fmla="*/ 37 h 276"/>
                  <a:gd name="T34" fmla="*/ 216 w 265"/>
                  <a:gd name="T35" fmla="*/ 21 h 276"/>
                  <a:gd name="T36" fmla="*/ 265 w 265"/>
                  <a:gd name="T37" fmla="*/ 16 h 276"/>
                  <a:gd name="T38" fmla="*/ 265 w 265"/>
                  <a:gd name="T39" fmla="*/ 0 h 27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5" h="276">
                    <a:moveTo>
                      <a:pt x="265" y="0"/>
                    </a:moveTo>
                    <a:lnTo>
                      <a:pt x="221" y="5"/>
                    </a:lnTo>
                    <a:lnTo>
                      <a:pt x="177" y="21"/>
                    </a:lnTo>
                    <a:lnTo>
                      <a:pt x="133" y="37"/>
                    </a:lnTo>
                    <a:lnTo>
                      <a:pt x="93" y="69"/>
                    </a:lnTo>
                    <a:lnTo>
                      <a:pt x="64" y="101"/>
                    </a:lnTo>
                    <a:lnTo>
                      <a:pt x="35" y="138"/>
                    </a:lnTo>
                    <a:lnTo>
                      <a:pt x="15" y="186"/>
                    </a:lnTo>
                    <a:lnTo>
                      <a:pt x="5" y="228"/>
                    </a:lnTo>
                    <a:lnTo>
                      <a:pt x="0" y="276"/>
                    </a:lnTo>
                    <a:lnTo>
                      <a:pt x="15" y="276"/>
                    </a:lnTo>
                    <a:lnTo>
                      <a:pt x="20" y="228"/>
                    </a:lnTo>
                    <a:lnTo>
                      <a:pt x="35" y="181"/>
                    </a:lnTo>
                    <a:lnTo>
                      <a:pt x="59" y="133"/>
                    </a:lnTo>
                    <a:lnTo>
                      <a:pt x="89" y="96"/>
                    </a:lnTo>
                    <a:lnTo>
                      <a:pt x="128" y="64"/>
                    </a:lnTo>
                    <a:lnTo>
                      <a:pt x="172" y="37"/>
                    </a:lnTo>
                    <a:lnTo>
                      <a:pt x="216" y="21"/>
                    </a:lnTo>
                    <a:lnTo>
                      <a:pt x="265" y="16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01" name="Freeform 900"/>
              <p:cNvSpPr>
                <a:spLocks/>
              </p:cNvSpPr>
              <p:nvPr/>
            </p:nvSpPr>
            <p:spPr bwMode="auto">
              <a:xfrm>
                <a:off x="5299" y="1506"/>
                <a:ext cx="250" cy="260"/>
              </a:xfrm>
              <a:custGeom>
                <a:avLst/>
                <a:gdLst>
                  <a:gd name="T0" fmla="*/ 250 w 250"/>
                  <a:gd name="T1" fmla="*/ 0 h 260"/>
                  <a:gd name="T2" fmla="*/ 201 w 250"/>
                  <a:gd name="T3" fmla="*/ 5 h 260"/>
                  <a:gd name="T4" fmla="*/ 157 w 250"/>
                  <a:gd name="T5" fmla="*/ 21 h 260"/>
                  <a:gd name="T6" fmla="*/ 113 w 250"/>
                  <a:gd name="T7" fmla="*/ 48 h 260"/>
                  <a:gd name="T8" fmla="*/ 74 w 250"/>
                  <a:gd name="T9" fmla="*/ 80 h 260"/>
                  <a:gd name="T10" fmla="*/ 44 w 250"/>
                  <a:gd name="T11" fmla="*/ 117 h 260"/>
                  <a:gd name="T12" fmla="*/ 20 w 250"/>
                  <a:gd name="T13" fmla="*/ 165 h 260"/>
                  <a:gd name="T14" fmla="*/ 5 w 250"/>
                  <a:gd name="T15" fmla="*/ 212 h 260"/>
                  <a:gd name="T16" fmla="*/ 0 w 250"/>
                  <a:gd name="T17" fmla="*/ 260 h 260"/>
                  <a:gd name="T18" fmla="*/ 15 w 250"/>
                  <a:gd name="T19" fmla="*/ 260 h 260"/>
                  <a:gd name="T20" fmla="*/ 20 w 250"/>
                  <a:gd name="T21" fmla="*/ 212 h 260"/>
                  <a:gd name="T22" fmla="*/ 34 w 250"/>
                  <a:gd name="T23" fmla="*/ 170 h 260"/>
                  <a:gd name="T24" fmla="*/ 54 w 250"/>
                  <a:gd name="T25" fmla="*/ 127 h 260"/>
                  <a:gd name="T26" fmla="*/ 83 w 250"/>
                  <a:gd name="T27" fmla="*/ 90 h 260"/>
                  <a:gd name="T28" fmla="*/ 118 w 250"/>
                  <a:gd name="T29" fmla="*/ 58 h 260"/>
                  <a:gd name="T30" fmla="*/ 162 w 250"/>
                  <a:gd name="T31" fmla="*/ 37 h 260"/>
                  <a:gd name="T32" fmla="*/ 206 w 250"/>
                  <a:gd name="T33" fmla="*/ 21 h 260"/>
                  <a:gd name="T34" fmla="*/ 250 w 250"/>
                  <a:gd name="T35" fmla="*/ 16 h 260"/>
                  <a:gd name="T36" fmla="*/ 250 w 250"/>
                  <a:gd name="T37" fmla="*/ 0 h 2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0" h="260">
                    <a:moveTo>
                      <a:pt x="250" y="0"/>
                    </a:moveTo>
                    <a:lnTo>
                      <a:pt x="201" y="5"/>
                    </a:lnTo>
                    <a:lnTo>
                      <a:pt x="157" y="21"/>
                    </a:lnTo>
                    <a:lnTo>
                      <a:pt x="113" y="48"/>
                    </a:lnTo>
                    <a:lnTo>
                      <a:pt x="74" y="80"/>
                    </a:lnTo>
                    <a:lnTo>
                      <a:pt x="44" y="117"/>
                    </a:lnTo>
                    <a:lnTo>
                      <a:pt x="20" y="165"/>
                    </a:lnTo>
                    <a:lnTo>
                      <a:pt x="5" y="212"/>
                    </a:lnTo>
                    <a:lnTo>
                      <a:pt x="0" y="260"/>
                    </a:lnTo>
                    <a:lnTo>
                      <a:pt x="15" y="260"/>
                    </a:lnTo>
                    <a:lnTo>
                      <a:pt x="20" y="212"/>
                    </a:lnTo>
                    <a:lnTo>
                      <a:pt x="34" y="170"/>
                    </a:lnTo>
                    <a:lnTo>
                      <a:pt x="54" y="127"/>
                    </a:lnTo>
                    <a:lnTo>
                      <a:pt x="83" y="90"/>
                    </a:lnTo>
                    <a:lnTo>
                      <a:pt x="118" y="58"/>
                    </a:lnTo>
                    <a:lnTo>
                      <a:pt x="162" y="37"/>
                    </a:lnTo>
                    <a:lnTo>
                      <a:pt x="206" y="21"/>
                    </a:lnTo>
                    <a:lnTo>
                      <a:pt x="250" y="1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000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02" name="Freeform 901"/>
              <p:cNvSpPr>
                <a:spLocks/>
              </p:cNvSpPr>
              <p:nvPr/>
            </p:nvSpPr>
            <p:spPr bwMode="auto">
              <a:xfrm>
                <a:off x="5314" y="1522"/>
                <a:ext cx="235" cy="244"/>
              </a:xfrm>
              <a:custGeom>
                <a:avLst/>
                <a:gdLst>
                  <a:gd name="T0" fmla="*/ 235 w 235"/>
                  <a:gd name="T1" fmla="*/ 0 h 244"/>
                  <a:gd name="T2" fmla="*/ 191 w 235"/>
                  <a:gd name="T3" fmla="*/ 5 h 244"/>
                  <a:gd name="T4" fmla="*/ 147 w 235"/>
                  <a:gd name="T5" fmla="*/ 21 h 244"/>
                  <a:gd name="T6" fmla="*/ 103 w 235"/>
                  <a:gd name="T7" fmla="*/ 42 h 244"/>
                  <a:gd name="T8" fmla="*/ 68 w 235"/>
                  <a:gd name="T9" fmla="*/ 74 h 244"/>
                  <a:gd name="T10" fmla="*/ 39 w 235"/>
                  <a:gd name="T11" fmla="*/ 111 h 244"/>
                  <a:gd name="T12" fmla="*/ 19 w 235"/>
                  <a:gd name="T13" fmla="*/ 154 h 244"/>
                  <a:gd name="T14" fmla="*/ 5 w 235"/>
                  <a:gd name="T15" fmla="*/ 196 h 244"/>
                  <a:gd name="T16" fmla="*/ 0 w 235"/>
                  <a:gd name="T17" fmla="*/ 244 h 244"/>
                  <a:gd name="T18" fmla="*/ 14 w 235"/>
                  <a:gd name="T19" fmla="*/ 244 h 244"/>
                  <a:gd name="T20" fmla="*/ 19 w 235"/>
                  <a:gd name="T21" fmla="*/ 202 h 244"/>
                  <a:gd name="T22" fmla="*/ 29 w 235"/>
                  <a:gd name="T23" fmla="*/ 159 h 244"/>
                  <a:gd name="T24" fmla="*/ 54 w 235"/>
                  <a:gd name="T25" fmla="*/ 117 h 244"/>
                  <a:gd name="T26" fmla="*/ 78 w 235"/>
                  <a:gd name="T27" fmla="*/ 85 h 244"/>
                  <a:gd name="T28" fmla="*/ 112 w 235"/>
                  <a:gd name="T29" fmla="*/ 53 h 244"/>
                  <a:gd name="T30" fmla="*/ 152 w 235"/>
                  <a:gd name="T31" fmla="*/ 32 h 244"/>
                  <a:gd name="T32" fmla="*/ 191 w 235"/>
                  <a:gd name="T33" fmla="*/ 21 h 244"/>
                  <a:gd name="T34" fmla="*/ 235 w 235"/>
                  <a:gd name="T35" fmla="*/ 16 h 244"/>
                  <a:gd name="T36" fmla="*/ 235 w 235"/>
                  <a:gd name="T37" fmla="*/ 0 h 24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lnTo>
                      <a:pt x="191" y="5"/>
                    </a:lnTo>
                    <a:lnTo>
                      <a:pt x="147" y="21"/>
                    </a:lnTo>
                    <a:lnTo>
                      <a:pt x="103" y="42"/>
                    </a:lnTo>
                    <a:lnTo>
                      <a:pt x="68" y="74"/>
                    </a:lnTo>
                    <a:lnTo>
                      <a:pt x="39" y="111"/>
                    </a:lnTo>
                    <a:lnTo>
                      <a:pt x="19" y="154"/>
                    </a:lnTo>
                    <a:lnTo>
                      <a:pt x="5" y="196"/>
                    </a:lnTo>
                    <a:lnTo>
                      <a:pt x="0" y="244"/>
                    </a:lnTo>
                    <a:lnTo>
                      <a:pt x="14" y="244"/>
                    </a:lnTo>
                    <a:lnTo>
                      <a:pt x="19" y="202"/>
                    </a:lnTo>
                    <a:lnTo>
                      <a:pt x="29" y="159"/>
                    </a:lnTo>
                    <a:lnTo>
                      <a:pt x="54" y="117"/>
                    </a:lnTo>
                    <a:lnTo>
                      <a:pt x="78" y="85"/>
                    </a:lnTo>
                    <a:lnTo>
                      <a:pt x="112" y="53"/>
                    </a:lnTo>
                    <a:lnTo>
                      <a:pt x="152" y="32"/>
                    </a:lnTo>
                    <a:lnTo>
                      <a:pt x="191" y="21"/>
                    </a:lnTo>
                    <a:lnTo>
                      <a:pt x="235" y="16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000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03" name="Freeform 902"/>
              <p:cNvSpPr>
                <a:spLocks/>
              </p:cNvSpPr>
              <p:nvPr/>
            </p:nvSpPr>
            <p:spPr bwMode="auto">
              <a:xfrm>
                <a:off x="5328" y="1538"/>
                <a:ext cx="221" cy="228"/>
              </a:xfrm>
              <a:custGeom>
                <a:avLst/>
                <a:gdLst>
                  <a:gd name="T0" fmla="*/ 221 w 221"/>
                  <a:gd name="T1" fmla="*/ 0 h 228"/>
                  <a:gd name="T2" fmla="*/ 177 w 221"/>
                  <a:gd name="T3" fmla="*/ 5 h 228"/>
                  <a:gd name="T4" fmla="*/ 138 w 221"/>
                  <a:gd name="T5" fmla="*/ 16 h 228"/>
                  <a:gd name="T6" fmla="*/ 98 w 221"/>
                  <a:gd name="T7" fmla="*/ 37 h 228"/>
                  <a:gd name="T8" fmla="*/ 64 w 221"/>
                  <a:gd name="T9" fmla="*/ 69 h 228"/>
                  <a:gd name="T10" fmla="*/ 40 w 221"/>
                  <a:gd name="T11" fmla="*/ 101 h 228"/>
                  <a:gd name="T12" fmla="*/ 15 w 221"/>
                  <a:gd name="T13" fmla="*/ 143 h 228"/>
                  <a:gd name="T14" fmla="*/ 5 w 221"/>
                  <a:gd name="T15" fmla="*/ 186 h 228"/>
                  <a:gd name="T16" fmla="*/ 0 w 221"/>
                  <a:gd name="T17" fmla="*/ 228 h 228"/>
                  <a:gd name="T18" fmla="*/ 15 w 221"/>
                  <a:gd name="T19" fmla="*/ 228 h 228"/>
                  <a:gd name="T20" fmla="*/ 20 w 221"/>
                  <a:gd name="T21" fmla="*/ 186 h 228"/>
                  <a:gd name="T22" fmla="*/ 30 w 221"/>
                  <a:gd name="T23" fmla="*/ 148 h 228"/>
                  <a:gd name="T24" fmla="*/ 49 w 221"/>
                  <a:gd name="T25" fmla="*/ 111 h 228"/>
                  <a:gd name="T26" fmla="*/ 74 w 221"/>
                  <a:gd name="T27" fmla="*/ 79 h 228"/>
                  <a:gd name="T28" fmla="*/ 108 w 221"/>
                  <a:gd name="T29" fmla="*/ 53 h 228"/>
                  <a:gd name="T30" fmla="*/ 143 w 221"/>
                  <a:gd name="T31" fmla="*/ 32 h 228"/>
                  <a:gd name="T32" fmla="*/ 182 w 221"/>
                  <a:gd name="T33" fmla="*/ 21 h 228"/>
                  <a:gd name="T34" fmla="*/ 221 w 221"/>
                  <a:gd name="T35" fmla="*/ 16 h 228"/>
                  <a:gd name="T36" fmla="*/ 221 w 221"/>
                  <a:gd name="T37" fmla="*/ 0 h 2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1" h="228">
                    <a:moveTo>
                      <a:pt x="221" y="0"/>
                    </a:moveTo>
                    <a:lnTo>
                      <a:pt x="177" y="5"/>
                    </a:lnTo>
                    <a:lnTo>
                      <a:pt x="138" y="16"/>
                    </a:lnTo>
                    <a:lnTo>
                      <a:pt x="98" y="37"/>
                    </a:lnTo>
                    <a:lnTo>
                      <a:pt x="64" y="69"/>
                    </a:lnTo>
                    <a:lnTo>
                      <a:pt x="40" y="101"/>
                    </a:lnTo>
                    <a:lnTo>
                      <a:pt x="15" y="143"/>
                    </a:lnTo>
                    <a:lnTo>
                      <a:pt x="5" y="186"/>
                    </a:lnTo>
                    <a:lnTo>
                      <a:pt x="0" y="228"/>
                    </a:lnTo>
                    <a:lnTo>
                      <a:pt x="15" y="228"/>
                    </a:lnTo>
                    <a:lnTo>
                      <a:pt x="20" y="186"/>
                    </a:lnTo>
                    <a:lnTo>
                      <a:pt x="30" y="148"/>
                    </a:lnTo>
                    <a:lnTo>
                      <a:pt x="49" y="111"/>
                    </a:lnTo>
                    <a:lnTo>
                      <a:pt x="74" y="79"/>
                    </a:lnTo>
                    <a:lnTo>
                      <a:pt x="108" y="53"/>
                    </a:lnTo>
                    <a:lnTo>
                      <a:pt x="143" y="32"/>
                    </a:lnTo>
                    <a:lnTo>
                      <a:pt x="182" y="21"/>
                    </a:lnTo>
                    <a:lnTo>
                      <a:pt x="221" y="16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000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04" name="Freeform 903"/>
              <p:cNvSpPr>
                <a:spLocks/>
              </p:cNvSpPr>
              <p:nvPr/>
            </p:nvSpPr>
            <p:spPr bwMode="auto">
              <a:xfrm>
                <a:off x="5343" y="1554"/>
                <a:ext cx="206" cy="212"/>
              </a:xfrm>
              <a:custGeom>
                <a:avLst/>
                <a:gdLst>
                  <a:gd name="T0" fmla="*/ 206 w 206"/>
                  <a:gd name="T1" fmla="*/ 0 h 212"/>
                  <a:gd name="T2" fmla="*/ 167 w 206"/>
                  <a:gd name="T3" fmla="*/ 5 h 212"/>
                  <a:gd name="T4" fmla="*/ 128 w 206"/>
                  <a:gd name="T5" fmla="*/ 16 h 212"/>
                  <a:gd name="T6" fmla="*/ 93 w 206"/>
                  <a:gd name="T7" fmla="*/ 37 h 212"/>
                  <a:gd name="T8" fmla="*/ 59 w 206"/>
                  <a:gd name="T9" fmla="*/ 63 h 212"/>
                  <a:gd name="T10" fmla="*/ 34 w 206"/>
                  <a:gd name="T11" fmla="*/ 95 h 212"/>
                  <a:gd name="T12" fmla="*/ 15 w 206"/>
                  <a:gd name="T13" fmla="*/ 132 h 212"/>
                  <a:gd name="T14" fmla="*/ 5 w 206"/>
                  <a:gd name="T15" fmla="*/ 170 h 212"/>
                  <a:gd name="T16" fmla="*/ 0 w 206"/>
                  <a:gd name="T17" fmla="*/ 212 h 212"/>
                  <a:gd name="T18" fmla="*/ 15 w 206"/>
                  <a:gd name="T19" fmla="*/ 212 h 212"/>
                  <a:gd name="T20" fmla="*/ 20 w 206"/>
                  <a:gd name="T21" fmla="*/ 170 h 212"/>
                  <a:gd name="T22" fmla="*/ 34 w 206"/>
                  <a:gd name="T23" fmla="*/ 127 h 212"/>
                  <a:gd name="T24" fmla="*/ 59 w 206"/>
                  <a:gd name="T25" fmla="*/ 90 h 212"/>
                  <a:gd name="T26" fmla="*/ 88 w 206"/>
                  <a:gd name="T27" fmla="*/ 58 h 212"/>
                  <a:gd name="T28" fmla="*/ 123 w 206"/>
                  <a:gd name="T29" fmla="*/ 37 h 212"/>
                  <a:gd name="T30" fmla="*/ 162 w 206"/>
                  <a:gd name="T31" fmla="*/ 21 h 212"/>
                  <a:gd name="T32" fmla="*/ 206 w 206"/>
                  <a:gd name="T33" fmla="*/ 16 h 212"/>
                  <a:gd name="T34" fmla="*/ 206 w 206"/>
                  <a:gd name="T35" fmla="*/ 0 h 2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6" h="212">
                    <a:moveTo>
                      <a:pt x="206" y="0"/>
                    </a:moveTo>
                    <a:lnTo>
                      <a:pt x="167" y="5"/>
                    </a:lnTo>
                    <a:lnTo>
                      <a:pt x="128" y="16"/>
                    </a:lnTo>
                    <a:lnTo>
                      <a:pt x="93" y="37"/>
                    </a:lnTo>
                    <a:lnTo>
                      <a:pt x="59" y="63"/>
                    </a:lnTo>
                    <a:lnTo>
                      <a:pt x="34" y="95"/>
                    </a:lnTo>
                    <a:lnTo>
                      <a:pt x="15" y="132"/>
                    </a:lnTo>
                    <a:lnTo>
                      <a:pt x="5" y="170"/>
                    </a:lnTo>
                    <a:lnTo>
                      <a:pt x="0" y="212"/>
                    </a:lnTo>
                    <a:lnTo>
                      <a:pt x="15" y="212"/>
                    </a:lnTo>
                    <a:lnTo>
                      <a:pt x="20" y="170"/>
                    </a:lnTo>
                    <a:lnTo>
                      <a:pt x="34" y="127"/>
                    </a:lnTo>
                    <a:lnTo>
                      <a:pt x="59" y="90"/>
                    </a:lnTo>
                    <a:lnTo>
                      <a:pt x="88" y="58"/>
                    </a:lnTo>
                    <a:lnTo>
                      <a:pt x="123" y="37"/>
                    </a:lnTo>
                    <a:lnTo>
                      <a:pt x="162" y="21"/>
                    </a:lnTo>
                    <a:lnTo>
                      <a:pt x="206" y="1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05" name="Freeform 904"/>
              <p:cNvSpPr>
                <a:spLocks/>
              </p:cNvSpPr>
              <p:nvPr/>
            </p:nvSpPr>
            <p:spPr bwMode="auto">
              <a:xfrm>
                <a:off x="5358" y="1570"/>
                <a:ext cx="191" cy="196"/>
              </a:xfrm>
              <a:custGeom>
                <a:avLst/>
                <a:gdLst>
                  <a:gd name="T0" fmla="*/ 191 w 191"/>
                  <a:gd name="T1" fmla="*/ 0 h 196"/>
                  <a:gd name="T2" fmla="*/ 147 w 191"/>
                  <a:gd name="T3" fmla="*/ 5 h 196"/>
                  <a:gd name="T4" fmla="*/ 108 w 191"/>
                  <a:gd name="T5" fmla="*/ 21 h 196"/>
                  <a:gd name="T6" fmla="*/ 73 w 191"/>
                  <a:gd name="T7" fmla="*/ 42 h 196"/>
                  <a:gd name="T8" fmla="*/ 44 w 191"/>
                  <a:gd name="T9" fmla="*/ 74 h 196"/>
                  <a:gd name="T10" fmla="*/ 19 w 191"/>
                  <a:gd name="T11" fmla="*/ 111 h 196"/>
                  <a:gd name="T12" fmla="*/ 5 w 191"/>
                  <a:gd name="T13" fmla="*/ 154 h 196"/>
                  <a:gd name="T14" fmla="*/ 0 w 191"/>
                  <a:gd name="T15" fmla="*/ 196 h 196"/>
                  <a:gd name="T16" fmla="*/ 15 w 191"/>
                  <a:gd name="T17" fmla="*/ 196 h 196"/>
                  <a:gd name="T18" fmla="*/ 19 w 191"/>
                  <a:gd name="T19" fmla="*/ 159 h 196"/>
                  <a:gd name="T20" fmla="*/ 34 w 191"/>
                  <a:gd name="T21" fmla="*/ 116 h 196"/>
                  <a:gd name="T22" fmla="*/ 54 w 191"/>
                  <a:gd name="T23" fmla="*/ 85 h 196"/>
                  <a:gd name="T24" fmla="*/ 83 w 191"/>
                  <a:gd name="T25" fmla="*/ 53 h 196"/>
                  <a:gd name="T26" fmla="*/ 113 w 191"/>
                  <a:gd name="T27" fmla="*/ 32 h 196"/>
                  <a:gd name="T28" fmla="*/ 152 w 191"/>
                  <a:gd name="T29" fmla="*/ 21 h 196"/>
                  <a:gd name="T30" fmla="*/ 191 w 191"/>
                  <a:gd name="T31" fmla="*/ 16 h 196"/>
                  <a:gd name="T32" fmla="*/ 191 w 191"/>
                  <a:gd name="T33" fmla="*/ 0 h 19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1" h="196">
                    <a:moveTo>
                      <a:pt x="191" y="0"/>
                    </a:moveTo>
                    <a:lnTo>
                      <a:pt x="147" y="5"/>
                    </a:lnTo>
                    <a:lnTo>
                      <a:pt x="108" y="21"/>
                    </a:lnTo>
                    <a:lnTo>
                      <a:pt x="73" y="42"/>
                    </a:lnTo>
                    <a:lnTo>
                      <a:pt x="44" y="74"/>
                    </a:lnTo>
                    <a:lnTo>
                      <a:pt x="19" y="111"/>
                    </a:lnTo>
                    <a:lnTo>
                      <a:pt x="5" y="154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19" y="159"/>
                    </a:lnTo>
                    <a:lnTo>
                      <a:pt x="34" y="116"/>
                    </a:lnTo>
                    <a:lnTo>
                      <a:pt x="54" y="85"/>
                    </a:lnTo>
                    <a:lnTo>
                      <a:pt x="83" y="53"/>
                    </a:lnTo>
                    <a:lnTo>
                      <a:pt x="113" y="32"/>
                    </a:lnTo>
                    <a:lnTo>
                      <a:pt x="152" y="21"/>
                    </a:lnTo>
                    <a:lnTo>
                      <a:pt x="191" y="1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06" name="Freeform 905"/>
              <p:cNvSpPr>
                <a:spLocks/>
              </p:cNvSpPr>
              <p:nvPr/>
            </p:nvSpPr>
            <p:spPr bwMode="auto">
              <a:xfrm>
                <a:off x="5373" y="1586"/>
                <a:ext cx="176" cy="180"/>
              </a:xfrm>
              <a:custGeom>
                <a:avLst/>
                <a:gdLst>
                  <a:gd name="T0" fmla="*/ 176 w 176"/>
                  <a:gd name="T1" fmla="*/ 0 h 180"/>
                  <a:gd name="T2" fmla="*/ 137 w 176"/>
                  <a:gd name="T3" fmla="*/ 5 h 180"/>
                  <a:gd name="T4" fmla="*/ 98 w 176"/>
                  <a:gd name="T5" fmla="*/ 16 h 180"/>
                  <a:gd name="T6" fmla="*/ 68 w 176"/>
                  <a:gd name="T7" fmla="*/ 37 h 180"/>
                  <a:gd name="T8" fmla="*/ 39 w 176"/>
                  <a:gd name="T9" fmla="*/ 69 h 180"/>
                  <a:gd name="T10" fmla="*/ 19 w 176"/>
                  <a:gd name="T11" fmla="*/ 100 h 180"/>
                  <a:gd name="T12" fmla="*/ 4 w 176"/>
                  <a:gd name="T13" fmla="*/ 143 h 180"/>
                  <a:gd name="T14" fmla="*/ 0 w 176"/>
                  <a:gd name="T15" fmla="*/ 180 h 180"/>
                  <a:gd name="T16" fmla="*/ 14 w 176"/>
                  <a:gd name="T17" fmla="*/ 180 h 180"/>
                  <a:gd name="T18" fmla="*/ 19 w 176"/>
                  <a:gd name="T19" fmla="*/ 143 h 180"/>
                  <a:gd name="T20" fmla="*/ 29 w 176"/>
                  <a:gd name="T21" fmla="*/ 111 h 180"/>
                  <a:gd name="T22" fmla="*/ 49 w 176"/>
                  <a:gd name="T23" fmla="*/ 79 h 180"/>
                  <a:gd name="T24" fmla="*/ 73 w 176"/>
                  <a:gd name="T25" fmla="*/ 53 h 180"/>
                  <a:gd name="T26" fmla="*/ 107 w 176"/>
                  <a:gd name="T27" fmla="*/ 31 h 180"/>
                  <a:gd name="T28" fmla="*/ 142 w 176"/>
                  <a:gd name="T29" fmla="*/ 16 h 180"/>
                  <a:gd name="T30" fmla="*/ 176 w 176"/>
                  <a:gd name="T31" fmla="*/ 16 h 180"/>
                  <a:gd name="T32" fmla="*/ 176 w 176"/>
                  <a:gd name="T33" fmla="*/ 0 h 1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6" h="180">
                    <a:moveTo>
                      <a:pt x="176" y="0"/>
                    </a:moveTo>
                    <a:lnTo>
                      <a:pt x="137" y="5"/>
                    </a:lnTo>
                    <a:lnTo>
                      <a:pt x="98" y="16"/>
                    </a:lnTo>
                    <a:lnTo>
                      <a:pt x="68" y="37"/>
                    </a:lnTo>
                    <a:lnTo>
                      <a:pt x="39" y="69"/>
                    </a:lnTo>
                    <a:lnTo>
                      <a:pt x="19" y="100"/>
                    </a:lnTo>
                    <a:lnTo>
                      <a:pt x="4" y="143"/>
                    </a:lnTo>
                    <a:lnTo>
                      <a:pt x="0" y="180"/>
                    </a:lnTo>
                    <a:lnTo>
                      <a:pt x="14" y="180"/>
                    </a:lnTo>
                    <a:lnTo>
                      <a:pt x="19" y="143"/>
                    </a:lnTo>
                    <a:lnTo>
                      <a:pt x="29" y="111"/>
                    </a:lnTo>
                    <a:lnTo>
                      <a:pt x="49" y="79"/>
                    </a:lnTo>
                    <a:lnTo>
                      <a:pt x="73" y="53"/>
                    </a:lnTo>
                    <a:lnTo>
                      <a:pt x="107" y="31"/>
                    </a:lnTo>
                    <a:lnTo>
                      <a:pt x="142" y="16"/>
                    </a:lnTo>
                    <a:lnTo>
                      <a:pt x="176" y="16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07" name="Freeform 906"/>
              <p:cNvSpPr>
                <a:spLocks/>
              </p:cNvSpPr>
              <p:nvPr/>
            </p:nvSpPr>
            <p:spPr bwMode="auto">
              <a:xfrm>
                <a:off x="5387" y="1602"/>
                <a:ext cx="162" cy="164"/>
              </a:xfrm>
              <a:custGeom>
                <a:avLst/>
                <a:gdLst>
                  <a:gd name="T0" fmla="*/ 162 w 162"/>
                  <a:gd name="T1" fmla="*/ 0 h 164"/>
                  <a:gd name="T2" fmla="*/ 128 w 162"/>
                  <a:gd name="T3" fmla="*/ 0 h 164"/>
                  <a:gd name="T4" fmla="*/ 93 w 162"/>
                  <a:gd name="T5" fmla="*/ 15 h 164"/>
                  <a:gd name="T6" fmla="*/ 59 w 162"/>
                  <a:gd name="T7" fmla="*/ 37 h 164"/>
                  <a:gd name="T8" fmla="*/ 35 w 162"/>
                  <a:gd name="T9" fmla="*/ 63 h 164"/>
                  <a:gd name="T10" fmla="*/ 15 w 162"/>
                  <a:gd name="T11" fmla="*/ 95 h 164"/>
                  <a:gd name="T12" fmla="*/ 5 w 162"/>
                  <a:gd name="T13" fmla="*/ 127 h 164"/>
                  <a:gd name="T14" fmla="*/ 0 w 162"/>
                  <a:gd name="T15" fmla="*/ 164 h 164"/>
                  <a:gd name="T16" fmla="*/ 15 w 162"/>
                  <a:gd name="T17" fmla="*/ 164 h 164"/>
                  <a:gd name="T18" fmla="*/ 20 w 162"/>
                  <a:gd name="T19" fmla="*/ 132 h 164"/>
                  <a:gd name="T20" fmla="*/ 30 w 162"/>
                  <a:gd name="T21" fmla="*/ 100 h 164"/>
                  <a:gd name="T22" fmla="*/ 49 w 162"/>
                  <a:gd name="T23" fmla="*/ 69 h 164"/>
                  <a:gd name="T24" fmla="*/ 69 w 162"/>
                  <a:gd name="T25" fmla="*/ 47 h 164"/>
                  <a:gd name="T26" fmla="*/ 98 w 162"/>
                  <a:gd name="T27" fmla="*/ 26 h 164"/>
                  <a:gd name="T28" fmla="*/ 128 w 162"/>
                  <a:gd name="T29" fmla="*/ 15 h 164"/>
                  <a:gd name="T30" fmla="*/ 162 w 162"/>
                  <a:gd name="T31" fmla="*/ 10 h 164"/>
                  <a:gd name="T32" fmla="*/ 162 w 16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164">
                    <a:moveTo>
                      <a:pt x="162" y="0"/>
                    </a:moveTo>
                    <a:lnTo>
                      <a:pt x="128" y="0"/>
                    </a:lnTo>
                    <a:lnTo>
                      <a:pt x="93" y="15"/>
                    </a:lnTo>
                    <a:lnTo>
                      <a:pt x="59" y="37"/>
                    </a:lnTo>
                    <a:lnTo>
                      <a:pt x="35" y="63"/>
                    </a:lnTo>
                    <a:lnTo>
                      <a:pt x="15" y="95"/>
                    </a:lnTo>
                    <a:lnTo>
                      <a:pt x="5" y="127"/>
                    </a:lnTo>
                    <a:lnTo>
                      <a:pt x="0" y="164"/>
                    </a:lnTo>
                    <a:lnTo>
                      <a:pt x="15" y="164"/>
                    </a:lnTo>
                    <a:lnTo>
                      <a:pt x="20" y="132"/>
                    </a:lnTo>
                    <a:lnTo>
                      <a:pt x="30" y="100"/>
                    </a:lnTo>
                    <a:lnTo>
                      <a:pt x="49" y="69"/>
                    </a:lnTo>
                    <a:lnTo>
                      <a:pt x="69" y="47"/>
                    </a:lnTo>
                    <a:lnTo>
                      <a:pt x="98" y="26"/>
                    </a:lnTo>
                    <a:lnTo>
                      <a:pt x="128" y="15"/>
                    </a:lnTo>
                    <a:lnTo>
                      <a:pt x="162" y="1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08" name="Freeform 907"/>
              <p:cNvSpPr>
                <a:spLocks/>
              </p:cNvSpPr>
              <p:nvPr/>
            </p:nvSpPr>
            <p:spPr bwMode="auto">
              <a:xfrm>
                <a:off x="5402" y="1612"/>
                <a:ext cx="147" cy="154"/>
              </a:xfrm>
              <a:custGeom>
                <a:avLst/>
                <a:gdLst>
                  <a:gd name="T0" fmla="*/ 147 w 147"/>
                  <a:gd name="T1" fmla="*/ 0 h 154"/>
                  <a:gd name="T2" fmla="*/ 113 w 147"/>
                  <a:gd name="T3" fmla="*/ 5 h 154"/>
                  <a:gd name="T4" fmla="*/ 83 w 147"/>
                  <a:gd name="T5" fmla="*/ 16 h 154"/>
                  <a:gd name="T6" fmla="*/ 54 w 147"/>
                  <a:gd name="T7" fmla="*/ 37 h 154"/>
                  <a:gd name="T8" fmla="*/ 34 w 147"/>
                  <a:gd name="T9" fmla="*/ 59 h 154"/>
                  <a:gd name="T10" fmla="*/ 15 w 147"/>
                  <a:gd name="T11" fmla="*/ 90 h 154"/>
                  <a:gd name="T12" fmla="*/ 5 w 147"/>
                  <a:gd name="T13" fmla="*/ 122 h 154"/>
                  <a:gd name="T14" fmla="*/ 0 w 147"/>
                  <a:gd name="T15" fmla="*/ 154 h 154"/>
                  <a:gd name="T16" fmla="*/ 15 w 147"/>
                  <a:gd name="T17" fmla="*/ 154 h 154"/>
                  <a:gd name="T18" fmla="*/ 20 w 147"/>
                  <a:gd name="T19" fmla="*/ 122 h 154"/>
                  <a:gd name="T20" fmla="*/ 34 w 147"/>
                  <a:gd name="T21" fmla="*/ 85 h 154"/>
                  <a:gd name="T22" fmla="*/ 54 w 147"/>
                  <a:gd name="T23" fmla="*/ 59 h 154"/>
                  <a:gd name="T24" fmla="*/ 83 w 147"/>
                  <a:gd name="T25" fmla="*/ 37 h 154"/>
                  <a:gd name="T26" fmla="*/ 113 w 147"/>
                  <a:gd name="T27" fmla="*/ 21 h 154"/>
                  <a:gd name="T28" fmla="*/ 147 w 147"/>
                  <a:gd name="T29" fmla="*/ 16 h 154"/>
                  <a:gd name="T30" fmla="*/ 147 w 147"/>
                  <a:gd name="T31" fmla="*/ 0 h 1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154">
                    <a:moveTo>
                      <a:pt x="147" y="0"/>
                    </a:moveTo>
                    <a:lnTo>
                      <a:pt x="113" y="5"/>
                    </a:lnTo>
                    <a:lnTo>
                      <a:pt x="83" y="16"/>
                    </a:lnTo>
                    <a:lnTo>
                      <a:pt x="54" y="37"/>
                    </a:lnTo>
                    <a:lnTo>
                      <a:pt x="34" y="59"/>
                    </a:lnTo>
                    <a:lnTo>
                      <a:pt x="15" y="90"/>
                    </a:lnTo>
                    <a:lnTo>
                      <a:pt x="5" y="122"/>
                    </a:lnTo>
                    <a:lnTo>
                      <a:pt x="0" y="154"/>
                    </a:lnTo>
                    <a:lnTo>
                      <a:pt x="15" y="154"/>
                    </a:lnTo>
                    <a:lnTo>
                      <a:pt x="20" y="122"/>
                    </a:lnTo>
                    <a:lnTo>
                      <a:pt x="34" y="85"/>
                    </a:lnTo>
                    <a:lnTo>
                      <a:pt x="54" y="59"/>
                    </a:lnTo>
                    <a:lnTo>
                      <a:pt x="83" y="37"/>
                    </a:lnTo>
                    <a:lnTo>
                      <a:pt x="113" y="21"/>
                    </a:lnTo>
                    <a:lnTo>
                      <a:pt x="147" y="1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09" name="Freeform 908"/>
              <p:cNvSpPr>
                <a:spLocks/>
              </p:cNvSpPr>
              <p:nvPr/>
            </p:nvSpPr>
            <p:spPr bwMode="auto">
              <a:xfrm>
                <a:off x="5417" y="1628"/>
                <a:ext cx="132" cy="138"/>
              </a:xfrm>
              <a:custGeom>
                <a:avLst/>
                <a:gdLst>
                  <a:gd name="T0" fmla="*/ 132 w 132"/>
                  <a:gd name="T1" fmla="*/ 0 h 138"/>
                  <a:gd name="T2" fmla="*/ 98 w 132"/>
                  <a:gd name="T3" fmla="*/ 5 h 138"/>
                  <a:gd name="T4" fmla="*/ 68 w 132"/>
                  <a:gd name="T5" fmla="*/ 21 h 138"/>
                  <a:gd name="T6" fmla="*/ 39 w 132"/>
                  <a:gd name="T7" fmla="*/ 43 h 138"/>
                  <a:gd name="T8" fmla="*/ 19 w 132"/>
                  <a:gd name="T9" fmla="*/ 69 h 138"/>
                  <a:gd name="T10" fmla="*/ 5 w 132"/>
                  <a:gd name="T11" fmla="*/ 106 h 138"/>
                  <a:gd name="T12" fmla="*/ 0 w 132"/>
                  <a:gd name="T13" fmla="*/ 138 h 138"/>
                  <a:gd name="T14" fmla="*/ 14 w 132"/>
                  <a:gd name="T15" fmla="*/ 138 h 138"/>
                  <a:gd name="T16" fmla="*/ 19 w 132"/>
                  <a:gd name="T17" fmla="*/ 106 h 138"/>
                  <a:gd name="T18" fmla="*/ 29 w 132"/>
                  <a:gd name="T19" fmla="*/ 80 h 138"/>
                  <a:gd name="T20" fmla="*/ 49 w 132"/>
                  <a:gd name="T21" fmla="*/ 53 h 138"/>
                  <a:gd name="T22" fmla="*/ 73 w 132"/>
                  <a:gd name="T23" fmla="*/ 32 h 138"/>
                  <a:gd name="T24" fmla="*/ 103 w 132"/>
                  <a:gd name="T25" fmla="*/ 21 h 138"/>
                  <a:gd name="T26" fmla="*/ 132 w 132"/>
                  <a:gd name="T27" fmla="*/ 16 h 138"/>
                  <a:gd name="T28" fmla="*/ 132 w 132"/>
                  <a:gd name="T29" fmla="*/ 0 h 13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2" h="138">
                    <a:moveTo>
                      <a:pt x="132" y="0"/>
                    </a:moveTo>
                    <a:lnTo>
                      <a:pt x="98" y="5"/>
                    </a:lnTo>
                    <a:lnTo>
                      <a:pt x="68" y="21"/>
                    </a:lnTo>
                    <a:lnTo>
                      <a:pt x="39" y="43"/>
                    </a:lnTo>
                    <a:lnTo>
                      <a:pt x="19" y="69"/>
                    </a:lnTo>
                    <a:lnTo>
                      <a:pt x="5" y="106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19" y="106"/>
                    </a:lnTo>
                    <a:lnTo>
                      <a:pt x="29" y="80"/>
                    </a:lnTo>
                    <a:lnTo>
                      <a:pt x="49" y="53"/>
                    </a:lnTo>
                    <a:lnTo>
                      <a:pt x="73" y="32"/>
                    </a:lnTo>
                    <a:lnTo>
                      <a:pt x="103" y="21"/>
                    </a:lnTo>
                    <a:lnTo>
                      <a:pt x="132" y="16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000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10" name="Freeform 909"/>
              <p:cNvSpPr>
                <a:spLocks/>
              </p:cNvSpPr>
              <p:nvPr/>
            </p:nvSpPr>
            <p:spPr bwMode="auto">
              <a:xfrm>
                <a:off x="5431" y="1644"/>
                <a:ext cx="118" cy="122"/>
              </a:xfrm>
              <a:custGeom>
                <a:avLst/>
                <a:gdLst>
                  <a:gd name="T0" fmla="*/ 118 w 118"/>
                  <a:gd name="T1" fmla="*/ 0 h 122"/>
                  <a:gd name="T2" fmla="*/ 89 w 118"/>
                  <a:gd name="T3" fmla="*/ 5 h 122"/>
                  <a:gd name="T4" fmla="*/ 59 w 118"/>
                  <a:gd name="T5" fmla="*/ 16 h 122"/>
                  <a:gd name="T6" fmla="*/ 35 w 118"/>
                  <a:gd name="T7" fmla="*/ 37 h 122"/>
                  <a:gd name="T8" fmla="*/ 15 w 118"/>
                  <a:gd name="T9" fmla="*/ 64 h 122"/>
                  <a:gd name="T10" fmla="*/ 5 w 118"/>
                  <a:gd name="T11" fmla="*/ 90 h 122"/>
                  <a:gd name="T12" fmla="*/ 0 w 118"/>
                  <a:gd name="T13" fmla="*/ 122 h 122"/>
                  <a:gd name="T14" fmla="*/ 15 w 118"/>
                  <a:gd name="T15" fmla="*/ 122 h 122"/>
                  <a:gd name="T16" fmla="*/ 20 w 118"/>
                  <a:gd name="T17" fmla="*/ 95 h 122"/>
                  <a:gd name="T18" fmla="*/ 30 w 118"/>
                  <a:gd name="T19" fmla="*/ 69 h 122"/>
                  <a:gd name="T20" fmla="*/ 44 w 118"/>
                  <a:gd name="T21" fmla="*/ 48 h 122"/>
                  <a:gd name="T22" fmla="*/ 69 w 118"/>
                  <a:gd name="T23" fmla="*/ 32 h 122"/>
                  <a:gd name="T24" fmla="*/ 93 w 118"/>
                  <a:gd name="T25" fmla="*/ 21 h 122"/>
                  <a:gd name="T26" fmla="*/ 118 w 118"/>
                  <a:gd name="T27" fmla="*/ 16 h 122"/>
                  <a:gd name="T28" fmla="*/ 118 w 118"/>
                  <a:gd name="T29" fmla="*/ 0 h 1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" h="122">
                    <a:moveTo>
                      <a:pt x="118" y="0"/>
                    </a:moveTo>
                    <a:lnTo>
                      <a:pt x="89" y="5"/>
                    </a:lnTo>
                    <a:lnTo>
                      <a:pt x="59" y="16"/>
                    </a:lnTo>
                    <a:lnTo>
                      <a:pt x="35" y="37"/>
                    </a:lnTo>
                    <a:lnTo>
                      <a:pt x="15" y="64"/>
                    </a:lnTo>
                    <a:lnTo>
                      <a:pt x="5" y="90"/>
                    </a:lnTo>
                    <a:lnTo>
                      <a:pt x="0" y="122"/>
                    </a:lnTo>
                    <a:lnTo>
                      <a:pt x="15" y="122"/>
                    </a:lnTo>
                    <a:lnTo>
                      <a:pt x="20" y="95"/>
                    </a:lnTo>
                    <a:lnTo>
                      <a:pt x="30" y="69"/>
                    </a:lnTo>
                    <a:lnTo>
                      <a:pt x="44" y="48"/>
                    </a:lnTo>
                    <a:lnTo>
                      <a:pt x="69" y="32"/>
                    </a:lnTo>
                    <a:lnTo>
                      <a:pt x="93" y="21"/>
                    </a:lnTo>
                    <a:lnTo>
                      <a:pt x="118" y="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11" name="Freeform 910"/>
              <p:cNvSpPr>
                <a:spLocks/>
              </p:cNvSpPr>
              <p:nvPr/>
            </p:nvSpPr>
            <p:spPr bwMode="auto">
              <a:xfrm>
                <a:off x="5446" y="1660"/>
                <a:ext cx="103" cy="106"/>
              </a:xfrm>
              <a:custGeom>
                <a:avLst/>
                <a:gdLst>
                  <a:gd name="T0" fmla="*/ 103 w 103"/>
                  <a:gd name="T1" fmla="*/ 0 h 106"/>
                  <a:gd name="T2" fmla="*/ 78 w 103"/>
                  <a:gd name="T3" fmla="*/ 5 h 106"/>
                  <a:gd name="T4" fmla="*/ 54 w 103"/>
                  <a:gd name="T5" fmla="*/ 16 h 106"/>
                  <a:gd name="T6" fmla="*/ 29 w 103"/>
                  <a:gd name="T7" fmla="*/ 32 h 106"/>
                  <a:gd name="T8" fmla="*/ 15 w 103"/>
                  <a:gd name="T9" fmla="*/ 53 h 106"/>
                  <a:gd name="T10" fmla="*/ 5 w 103"/>
                  <a:gd name="T11" fmla="*/ 79 h 106"/>
                  <a:gd name="T12" fmla="*/ 0 w 103"/>
                  <a:gd name="T13" fmla="*/ 106 h 106"/>
                  <a:gd name="T14" fmla="*/ 15 w 103"/>
                  <a:gd name="T15" fmla="*/ 106 h 106"/>
                  <a:gd name="T16" fmla="*/ 20 w 103"/>
                  <a:gd name="T17" fmla="*/ 79 h 106"/>
                  <a:gd name="T18" fmla="*/ 34 w 103"/>
                  <a:gd name="T19" fmla="*/ 53 h 106"/>
                  <a:gd name="T20" fmla="*/ 54 w 103"/>
                  <a:gd name="T21" fmla="*/ 32 h 106"/>
                  <a:gd name="T22" fmla="*/ 78 w 103"/>
                  <a:gd name="T23" fmla="*/ 21 h 106"/>
                  <a:gd name="T24" fmla="*/ 103 w 103"/>
                  <a:gd name="T25" fmla="*/ 16 h 106"/>
                  <a:gd name="T26" fmla="*/ 103 w 103"/>
                  <a:gd name="T27" fmla="*/ 0 h 10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106">
                    <a:moveTo>
                      <a:pt x="103" y="0"/>
                    </a:moveTo>
                    <a:lnTo>
                      <a:pt x="78" y="5"/>
                    </a:lnTo>
                    <a:lnTo>
                      <a:pt x="54" y="16"/>
                    </a:lnTo>
                    <a:lnTo>
                      <a:pt x="29" y="32"/>
                    </a:lnTo>
                    <a:lnTo>
                      <a:pt x="15" y="53"/>
                    </a:lnTo>
                    <a:lnTo>
                      <a:pt x="5" y="79"/>
                    </a:lnTo>
                    <a:lnTo>
                      <a:pt x="0" y="106"/>
                    </a:lnTo>
                    <a:lnTo>
                      <a:pt x="15" y="106"/>
                    </a:lnTo>
                    <a:lnTo>
                      <a:pt x="20" y="79"/>
                    </a:lnTo>
                    <a:lnTo>
                      <a:pt x="34" y="53"/>
                    </a:lnTo>
                    <a:lnTo>
                      <a:pt x="54" y="32"/>
                    </a:lnTo>
                    <a:lnTo>
                      <a:pt x="78" y="21"/>
                    </a:lnTo>
                    <a:lnTo>
                      <a:pt x="103" y="1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12" name="Freeform 911"/>
              <p:cNvSpPr>
                <a:spLocks/>
              </p:cNvSpPr>
              <p:nvPr/>
            </p:nvSpPr>
            <p:spPr bwMode="auto">
              <a:xfrm>
                <a:off x="5461" y="1676"/>
                <a:ext cx="88" cy="90"/>
              </a:xfrm>
              <a:custGeom>
                <a:avLst/>
                <a:gdLst>
                  <a:gd name="T0" fmla="*/ 88 w 88"/>
                  <a:gd name="T1" fmla="*/ 0 h 90"/>
                  <a:gd name="T2" fmla="*/ 63 w 88"/>
                  <a:gd name="T3" fmla="*/ 5 h 90"/>
                  <a:gd name="T4" fmla="*/ 39 w 88"/>
                  <a:gd name="T5" fmla="*/ 16 h 90"/>
                  <a:gd name="T6" fmla="*/ 19 w 88"/>
                  <a:gd name="T7" fmla="*/ 37 h 90"/>
                  <a:gd name="T8" fmla="*/ 5 w 88"/>
                  <a:gd name="T9" fmla="*/ 63 h 90"/>
                  <a:gd name="T10" fmla="*/ 0 w 88"/>
                  <a:gd name="T11" fmla="*/ 90 h 90"/>
                  <a:gd name="T12" fmla="*/ 14 w 88"/>
                  <a:gd name="T13" fmla="*/ 90 h 90"/>
                  <a:gd name="T14" fmla="*/ 19 w 88"/>
                  <a:gd name="T15" fmla="*/ 69 h 90"/>
                  <a:gd name="T16" fmla="*/ 29 w 88"/>
                  <a:gd name="T17" fmla="*/ 48 h 90"/>
                  <a:gd name="T18" fmla="*/ 44 w 88"/>
                  <a:gd name="T19" fmla="*/ 32 h 90"/>
                  <a:gd name="T20" fmla="*/ 63 w 88"/>
                  <a:gd name="T21" fmla="*/ 21 h 90"/>
                  <a:gd name="T22" fmla="*/ 88 w 88"/>
                  <a:gd name="T23" fmla="*/ 16 h 90"/>
                  <a:gd name="T24" fmla="*/ 88 w 88"/>
                  <a:gd name="T25" fmla="*/ 0 h 9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90">
                    <a:moveTo>
                      <a:pt x="88" y="0"/>
                    </a:moveTo>
                    <a:lnTo>
                      <a:pt x="63" y="5"/>
                    </a:lnTo>
                    <a:lnTo>
                      <a:pt x="39" y="16"/>
                    </a:lnTo>
                    <a:lnTo>
                      <a:pt x="19" y="37"/>
                    </a:lnTo>
                    <a:lnTo>
                      <a:pt x="5" y="63"/>
                    </a:lnTo>
                    <a:lnTo>
                      <a:pt x="0" y="90"/>
                    </a:lnTo>
                    <a:lnTo>
                      <a:pt x="14" y="90"/>
                    </a:lnTo>
                    <a:lnTo>
                      <a:pt x="19" y="69"/>
                    </a:lnTo>
                    <a:lnTo>
                      <a:pt x="29" y="48"/>
                    </a:lnTo>
                    <a:lnTo>
                      <a:pt x="44" y="32"/>
                    </a:lnTo>
                    <a:lnTo>
                      <a:pt x="63" y="21"/>
                    </a:lnTo>
                    <a:lnTo>
                      <a:pt x="88" y="16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13" name="Freeform 912"/>
              <p:cNvSpPr>
                <a:spLocks/>
              </p:cNvSpPr>
              <p:nvPr/>
            </p:nvSpPr>
            <p:spPr bwMode="auto">
              <a:xfrm>
                <a:off x="5475" y="1692"/>
                <a:ext cx="74" cy="74"/>
              </a:xfrm>
              <a:custGeom>
                <a:avLst/>
                <a:gdLst>
                  <a:gd name="T0" fmla="*/ 74 w 74"/>
                  <a:gd name="T1" fmla="*/ 0 h 74"/>
                  <a:gd name="T2" fmla="*/ 49 w 74"/>
                  <a:gd name="T3" fmla="*/ 5 h 74"/>
                  <a:gd name="T4" fmla="*/ 30 w 74"/>
                  <a:gd name="T5" fmla="*/ 16 h 74"/>
                  <a:gd name="T6" fmla="*/ 15 w 74"/>
                  <a:gd name="T7" fmla="*/ 32 h 74"/>
                  <a:gd name="T8" fmla="*/ 5 w 74"/>
                  <a:gd name="T9" fmla="*/ 53 h 74"/>
                  <a:gd name="T10" fmla="*/ 0 w 74"/>
                  <a:gd name="T11" fmla="*/ 74 h 74"/>
                  <a:gd name="T12" fmla="*/ 15 w 74"/>
                  <a:gd name="T13" fmla="*/ 74 h 74"/>
                  <a:gd name="T14" fmla="*/ 20 w 74"/>
                  <a:gd name="T15" fmla="*/ 53 h 74"/>
                  <a:gd name="T16" fmla="*/ 35 w 74"/>
                  <a:gd name="T17" fmla="*/ 32 h 74"/>
                  <a:gd name="T18" fmla="*/ 54 w 74"/>
                  <a:gd name="T19" fmla="*/ 21 h 74"/>
                  <a:gd name="T20" fmla="*/ 74 w 74"/>
                  <a:gd name="T21" fmla="*/ 16 h 74"/>
                  <a:gd name="T22" fmla="*/ 74 w 74"/>
                  <a:gd name="T23" fmla="*/ 0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74">
                    <a:moveTo>
                      <a:pt x="74" y="0"/>
                    </a:moveTo>
                    <a:lnTo>
                      <a:pt x="49" y="5"/>
                    </a:lnTo>
                    <a:lnTo>
                      <a:pt x="30" y="16"/>
                    </a:lnTo>
                    <a:lnTo>
                      <a:pt x="15" y="32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5" y="74"/>
                    </a:lnTo>
                    <a:lnTo>
                      <a:pt x="20" y="53"/>
                    </a:lnTo>
                    <a:lnTo>
                      <a:pt x="35" y="32"/>
                    </a:lnTo>
                    <a:lnTo>
                      <a:pt x="54" y="21"/>
                    </a:lnTo>
                    <a:lnTo>
                      <a:pt x="74" y="1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15" name="Freeform 914"/>
              <p:cNvSpPr>
                <a:spLocks/>
              </p:cNvSpPr>
              <p:nvPr/>
            </p:nvSpPr>
            <p:spPr bwMode="auto">
              <a:xfrm>
                <a:off x="5505" y="1724"/>
                <a:ext cx="44" cy="42"/>
              </a:xfrm>
              <a:custGeom>
                <a:avLst/>
                <a:gdLst>
                  <a:gd name="T0" fmla="*/ 44 w 44"/>
                  <a:gd name="T1" fmla="*/ 0 h 42"/>
                  <a:gd name="T2" fmla="*/ 29 w 44"/>
                  <a:gd name="T3" fmla="*/ 0 h 42"/>
                  <a:gd name="T4" fmla="*/ 15 w 44"/>
                  <a:gd name="T5" fmla="*/ 10 h 42"/>
                  <a:gd name="T6" fmla="*/ 5 w 44"/>
                  <a:gd name="T7" fmla="*/ 26 h 42"/>
                  <a:gd name="T8" fmla="*/ 0 w 44"/>
                  <a:gd name="T9" fmla="*/ 42 h 42"/>
                  <a:gd name="T10" fmla="*/ 15 w 44"/>
                  <a:gd name="T11" fmla="*/ 42 h 42"/>
                  <a:gd name="T12" fmla="*/ 19 w 44"/>
                  <a:gd name="T13" fmla="*/ 26 h 42"/>
                  <a:gd name="T14" fmla="*/ 29 w 44"/>
                  <a:gd name="T15" fmla="*/ 15 h 42"/>
                  <a:gd name="T16" fmla="*/ 44 w 44"/>
                  <a:gd name="T17" fmla="*/ 15 h 42"/>
                  <a:gd name="T18" fmla="*/ 44 w 44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42">
                    <a:moveTo>
                      <a:pt x="44" y="0"/>
                    </a:moveTo>
                    <a:lnTo>
                      <a:pt x="29" y="0"/>
                    </a:lnTo>
                    <a:lnTo>
                      <a:pt x="15" y="10"/>
                    </a:lnTo>
                    <a:lnTo>
                      <a:pt x="5" y="26"/>
                    </a:lnTo>
                    <a:lnTo>
                      <a:pt x="0" y="42"/>
                    </a:lnTo>
                    <a:lnTo>
                      <a:pt x="15" y="42"/>
                    </a:lnTo>
                    <a:lnTo>
                      <a:pt x="19" y="26"/>
                    </a:lnTo>
                    <a:lnTo>
                      <a:pt x="29" y="15"/>
                    </a:lnTo>
                    <a:lnTo>
                      <a:pt x="44" y="1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16" name="Freeform 915"/>
              <p:cNvSpPr>
                <a:spLocks/>
              </p:cNvSpPr>
              <p:nvPr/>
            </p:nvSpPr>
            <p:spPr bwMode="auto">
              <a:xfrm>
                <a:off x="5520" y="1739"/>
                <a:ext cx="29" cy="27"/>
              </a:xfrm>
              <a:custGeom>
                <a:avLst/>
                <a:gdLst>
                  <a:gd name="T0" fmla="*/ 29 w 29"/>
                  <a:gd name="T1" fmla="*/ 0 h 27"/>
                  <a:gd name="T2" fmla="*/ 14 w 29"/>
                  <a:gd name="T3" fmla="*/ 0 h 27"/>
                  <a:gd name="T4" fmla="*/ 4 w 29"/>
                  <a:gd name="T5" fmla="*/ 11 h 27"/>
                  <a:gd name="T6" fmla="*/ 0 w 29"/>
                  <a:gd name="T7" fmla="*/ 27 h 27"/>
                  <a:gd name="T8" fmla="*/ 14 w 29"/>
                  <a:gd name="T9" fmla="*/ 27 h 27"/>
                  <a:gd name="T10" fmla="*/ 19 w 29"/>
                  <a:gd name="T11" fmla="*/ 16 h 27"/>
                  <a:gd name="T12" fmla="*/ 29 w 29"/>
                  <a:gd name="T13" fmla="*/ 11 h 27"/>
                  <a:gd name="T14" fmla="*/ 29 w 29"/>
                  <a:gd name="T15" fmla="*/ 0 h 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27">
                    <a:moveTo>
                      <a:pt x="29" y="0"/>
                    </a:moveTo>
                    <a:lnTo>
                      <a:pt x="14" y="0"/>
                    </a:lnTo>
                    <a:lnTo>
                      <a:pt x="4" y="11"/>
                    </a:lnTo>
                    <a:lnTo>
                      <a:pt x="0" y="27"/>
                    </a:lnTo>
                    <a:lnTo>
                      <a:pt x="14" y="27"/>
                    </a:lnTo>
                    <a:lnTo>
                      <a:pt x="19" y="16"/>
                    </a:lnTo>
                    <a:lnTo>
                      <a:pt x="29" y="1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17" name="Freeform 916"/>
              <p:cNvSpPr>
                <a:spLocks/>
              </p:cNvSpPr>
              <p:nvPr/>
            </p:nvSpPr>
            <p:spPr bwMode="auto">
              <a:xfrm>
                <a:off x="5534" y="1750"/>
                <a:ext cx="15" cy="16"/>
              </a:xfrm>
              <a:custGeom>
                <a:avLst/>
                <a:gdLst>
                  <a:gd name="T0" fmla="*/ 15 w 15"/>
                  <a:gd name="T1" fmla="*/ 0 h 16"/>
                  <a:gd name="T2" fmla="*/ 5 w 15"/>
                  <a:gd name="T3" fmla="*/ 5 h 16"/>
                  <a:gd name="T4" fmla="*/ 0 w 15"/>
                  <a:gd name="T5" fmla="*/ 16 h 16"/>
                  <a:gd name="T6" fmla="*/ 15 w 15"/>
                  <a:gd name="T7" fmla="*/ 16 h 16"/>
                  <a:gd name="T8" fmla="*/ 15 w 15"/>
                  <a:gd name="T9" fmla="*/ 16 h 16"/>
                  <a:gd name="T10" fmla="*/ 15 w 15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lnTo>
                      <a:pt x="5" y="5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18" name="Freeform 917"/>
              <p:cNvSpPr>
                <a:spLocks/>
              </p:cNvSpPr>
              <p:nvPr/>
            </p:nvSpPr>
            <p:spPr bwMode="auto">
              <a:xfrm>
                <a:off x="5377" y="1230"/>
                <a:ext cx="172" cy="138"/>
              </a:xfrm>
              <a:custGeom>
                <a:avLst/>
                <a:gdLst>
                  <a:gd name="T0" fmla="*/ 0 w 172"/>
                  <a:gd name="T1" fmla="*/ 0 h 138"/>
                  <a:gd name="T2" fmla="*/ 172 w 172"/>
                  <a:gd name="T3" fmla="*/ 138 h 138"/>
                  <a:gd name="T4" fmla="*/ 0 w 172"/>
                  <a:gd name="T5" fmla="*/ 138 h 138"/>
                  <a:gd name="T6" fmla="*/ 0 w 172"/>
                  <a:gd name="T7" fmla="*/ 0 h 1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138">
                    <a:moveTo>
                      <a:pt x="0" y="0"/>
                    </a:moveTo>
                    <a:lnTo>
                      <a:pt x="172" y="138"/>
                    </a:lnTo>
                    <a:lnTo>
                      <a:pt x="0" y="138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19" name="Freeform 918"/>
              <p:cNvSpPr>
                <a:spLocks/>
              </p:cNvSpPr>
              <p:nvPr/>
            </p:nvSpPr>
            <p:spPr bwMode="auto">
              <a:xfrm>
                <a:off x="5034" y="1230"/>
                <a:ext cx="515" cy="536"/>
              </a:xfrm>
              <a:custGeom>
                <a:avLst/>
                <a:gdLst>
                  <a:gd name="T0" fmla="*/ 0 w 515"/>
                  <a:gd name="T1" fmla="*/ 0 h 536"/>
                  <a:gd name="T2" fmla="*/ 0 w 515"/>
                  <a:gd name="T3" fmla="*/ 536 h 536"/>
                  <a:gd name="T4" fmla="*/ 515 w 515"/>
                  <a:gd name="T5" fmla="*/ 536 h 536"/>
                  <a:gd name="T6" fmla="*/ 515 w 515"/>
                  <a:gd name="T7" fmla="*/ 138 h 536"/>
                  <a:gd name="T8" fmla="*/ 343 w 515"/>
                  <a:gd name="T9" fmla="*/ 138 h 536"/>
                  <a:gd name="T10" fmla="*/ 343 w 515"/>
                  <a:gd name="T11" fmla="*/ 0 h 536"/>
                  <a:gd name="T12" fmla="*/ 0 w 515"/>
                  <a:gd name="T13" fmla="*/ 0 h 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5" h="536">
                    <a:moveTo>
                      <a:pt x="0" y="0"/>
                    </a:moveTo>
                    <a:lnTo>
                      <a:pt x="0" y="536"/>
                    </a:lnTo>
                    <a:lnTo>
                      <a:pt x="515" y="536"/>
                    </a:lnTo>
                    <a:lnTo>
                      <a:pt x="515" y="138"/>
                    </a:lnTo>
                    <a:lnTo>
                      <a:pt x="343" y="138"/>
                    </a:lnTo>
                    <a:lnTo>
                      <a:pt x="343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20" name="Rectangle 919"/>
              <p:cNvSpPr>
                <a:spLocks noChangeArrowheads="1"/>
              </p:cNvSpPr>
              <p:nvPr/>
            </p:nvSpPr>
            <p:spPr bwMode="auto">
              <a:xfrm>
                <a:off x="5141" y="1356"/>
                <a:ext cx="311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 b="1" dirty="0" smtClean="0">
                    <a:solidFill>
                      <a:srgbClr val="FFFF00"/>
                    </a:solidFill>
                    <a:latin typeface="Cambria" pitchFamily="18" charset="0"/>
                    <a:ea typeface="黑体" pitchFamily="49" charset="-122"/>
                  </a:rPr>
                  <a:t>Grads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 b="1" dirty="0" smtClean="0">
                    <a:solidFill>
                      <a:srgbClr val="FFFF00"/>
                    </a:solidFill>
                    <a:latin typeface="Cambria" pitchFamily="18" charset="0"/>
                    <a:ea typeface="黑体" pitchFamily="49" charset="-122"/>
                  </a:rPr>
                  <a:t>Output</a:t>
                </a:r>
                <a:endParaRPr lang="en-US" altLang="zh-CN" sz="1600" b="1" dirty="0">
                  <a:solidFill>
                    <a:prstClr val="black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922" name="Line 921"/>
              <p:cNvSpPr>
                <a:spLocks noChangeShapeType="1"/>
              </p:cNvSpPr>
              <p:nvPr/>
            </p:nvSpPr>
            <p:spPr bwMode="auto">
              <a:xfrm>
                <a:off x="1437" y="1437"/>
                <a:ext cx="113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23" name="Freeform 922"/>
              <p:cNvSpPr>
                <a:spLocks/>
              </p:cNvSpPr>
              <p:nvPr/>
            </p:nvSpPr>
            <p:spPr bwMode="auto">
              <a:xfrm>
                <a:off x="1540" y="1400"/>
                <a:ext cx="93" cy="69"/>
              </a:xfrm>
              <a:custGeom>
                <a:avLst/>
                <a:gdLst>
                  <a:gd name="T0" fmla="*/ 0 w 93"/>
                  <a:gd name="T1" fmla="*/ 0 h 69"/>
                  <a:gd name="T2" fmla="*/ 93 w 93"/>
                  <a:gd name="T3" fmla="*/ 32 h 69"/>
                  <a:gd name="T4" fmla="*/ 0 w 93"/>
                  <a:gd name="T5" fmla="*/ 69 h 69"/>
                  <a:gd name="T6" fmla="*/ 0 w 93"/>
                  <a:gd name="T7" fmla="*/ 0 h 6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69">
                    <a:moveTo>
                      <a:pt x="0" y="0"/>
                    </a:moveTo>
                    <a:lnTo>
                      <a:pt x="93" y="32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24" name="Line 923"/>
              <p:cNvSpPr>
                <a:spLocks noChangeShapeType="1"/>
              </p:cNvSpPr>
              <p:nvPr/>
            </p:nvSpPr>
            <p:spPr bwMode="auto">
              <a:xfrm>
                <a:off x="1437" y="3124"/>
                <a:ext cx="108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25" name="Freeform 924"/>
              <p:cNvSpPr>
                <a:spLocks/>
              </p:cNvSpPr>
              <p:nvPr/>
            </p:nvSpPr>
            <p:spPr bwMode="auto">
              <a:xfrm>
                <a:off x="1540" y="3092"/>
                <a:ext cx="88" cy="64"/>
              </a:xfrm>
              <a:custGeom>
                <a:avLst/>
                <a:gdLst>
                  <a:gd name="T0" fmla="*/ 0 w 88"/>
                  <a:gd name="T1" fmla="*/ 0 h 64"/>
                  <a:gd name="T2" fmla="*/ 88 w 88"/>
                  <a:gd name="T3" fmla="*/ 32 h 64"/>
                  <a:gd name="T4" fmla="*/ 0 w 88"/>
                  <a:gd name="T5" fmla="*/ 64 h 64"/>
                  <a:gd name="T6" fmla="*/ 0 w 88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8" h="64">
                    <a:moveTo>
                      <a:pt x="0" y="0"/>
                    </a:moveTo>
                    <a:lnTo>
                      <a:pt x="88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26" name="Line 925"/>
              <p:cNvSpPr>
                <a:spLocks noChangeShapeType="1"/>
              </p:cNvSpPr>
              <p:nvPr/>
            </p:nvSpPr>
            <p:spPr bwMode="auto">
              <a:xfrm>
                <a:off x="2800" y="2302"/>
                <a:ext cx="93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27" name="Freeform 926"/>
              <p:cNvSpPr>
                <a:spLocks/>
              </p:cNvSpPr>
              <p:nvPr/>
            </p:nvSpPr>
            <p:spPr bwMode="auto">
              <a:xfrm>
                <a:off x="2883" y="2270"/>
                <a:ext cx="93" cy="64"/>
              </a:xfrm>
              <a:custGeom>
                <a:avLst/>
                <a:gdLst>
                  <a:gd name="T0" fmla="*/ 0 w 93"/>
                  <a:gd name="T1" fmla="*/ 0 h 64"/>
                  <a:gd name="T2" fmla="*/ 93 w 93"/>
                  <a:gd name="T3" fmla="*/ 32 h 64"/>
                  <a:gd name="T4" fmla="*/ 0 w 93"/>
                  <a:gd name="T5" fmla="*/ 64 h 64"/>
                  <a:gd name="T6" fmla="*/ 0 w 93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64">
                    <a:moveTo>
                      <a:pt x="0" y="0"/>
                    </a:moveTo>
                    <a:lnTo>
                      <a:pt x="93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28" name="Line 927"/>
              <p:cNvSpPr>
                <a:spLocks noChangeShapeType="1"/>
              </p:cNvSpPr>
              <p:nvPr/>
            </p:nvSpPr>
            <p:spPr bwMode="auto">
              <a:xfrm>
                <a:off x="3883" y="2302"/>
                <a:ext cx="73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29" name="Freeform 928"/>
              <p:cNvSpPr>
                <a:spLocks/>
              </p:cNvSpPr>
              <p:nvPr/>
            </p:nvSpPr>
            <p:spPr bwMode="auto">
              <a:xfrm>
                <a:off x="3946" y="2270"/>
                <a:ext cx="94" cy="64"/>
              </a:xfrm>
              <a:custGeom>
                <a:avLst/>
                <a:gdLst>
                  <a:gd name="T0" fmla="*/ 0 w 94"/>
                  <a:gd name="T1" fmla="*/ 0 h 64"/>
                  <a:gd name="T2" fmla="*/ 94 w 94"/>
                  <a:gd name="T3" fmla="*/ 32 h 64"/>
                  <a:gd name="T4" fmla="*/ 0 w 94"/>
                  <a:gd name="T5" fmla="*/ 64 h 64"/>
                  <a:gd name="T6" fmla="*/ 0 w 94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4" h="64">
                    <a:moveTo>
                      <a:pt x="0" y="0"/>
                    </a:moveTo>
                    <a:lnTo>
                      <a:pt x="94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30" name="Freeform 929"/>
              <p:cNvSpPr>
                <a:spLocks/>
              </p:cNvSpPr>
              <p:nvPr/>
            </p:nvSpPr>
            <p:spPr bwMode="auto">
              <a:xfrm>
                <a:off x="3383" y="1983"/>
                <a:ext cx="500" cy="637"/>
              </a:xfrm>
              <a:custGeom>
                <a:avLst/>
                <a:gdLst>
                  <a:gd name="T0" fmla="*/ 500 w 500"/>
                  <a:gd name="T1" fmla="*/ 0 h 637"/>
                  <a:gd name="T2" fmla="*/ 441 w 500"/>
                  <a:gd name="T3" fmla="*/ 6 h 637"/>
                  <a:gd name="T4" fmla="*/ 382 w 500"/>
                  <a:gd name="T5" fmla="*/ 22 h 637"/>
                  <a:gd name="T6" fmla="*/ 323 w 500"/>
                  <a:gd name="T7" fmla="*/ 43 h 637"/>
                  <a:gd name="T8" fmla="*/ 269 w 500"/>
                  <a:gd name="T9" fmla="*/ 75 h 637"/>
                  <a:gd name="T10" fmla="*/ 215 w 500"/>
                  <a:gd name="T11" fmla="*/ 112 h 637"/>
                  <a:gd name="T12" fmla="*/ 171 w 500"/>
                  <a:gd name="T13" fmla="*/ 160 h 637"/>
                  <a:gd name="T14" fmla="*/ 127 w 500"/>
                  <a:gd name="T15" fmla="*/ 218 h 637"/>
                  <a:gd name="T16" fmla="*/ 88 w 500"/>
                  <a:gd name="T17" fmla="*/ 276 h 637"/>
                  <a:gd name="T18" fmla="*/ 59 w 500"/>
                  <a:gd name="T19" fmla="*/ 340 h 637"/>
                  <a:gd name="T20" fmla="*/ 34 w 500"/>
                  <a:gd name="T21" fmla="*/ 409 h 637"/>
                  <a:gd name="T22" fmla="*/ 14 w 500"/>
                  <a:gd name="T23" fmla="*/ 483 h 637"/>
                  <a:gd name="T24" fmla="*/ 5 w 500"/>
                  <a:gd name="T25" fmla="*/ 557 h 637"/>
                  <a:gd name="T26" fmla="*/ 0 w 500"/>
                  <a:gd name="T27" fmla="*/ 637 h 637"/>
                  <a:gd name="T28" fmla="*/ 0 w 500"/>
                  <a:gd name="T29" fmla="*/ 0 h 637"/>
                  <a:gd name="T30" fmla="*/ 500 w 500"/>
                  <a:gd name="T31" fmla="*/ 0 h 63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00" h="637">
                    <a:moveTo>
                      <a:pt x="500" y="0"/>
                    </a:moveTo>
                    <a:lnTo>
                      <a:pt x="441" y="6"/>
                    </a:lnTo>
                    <a:lnTo>
                      <a:pt x="382" y="22"/>
                    </a:lnTo>
                    <a:lnTo>
                      <a:pt x="323" y="43"/>
                    </a:lnTo>
                    <a:lnTo>
                      <a:pt x="269" y="75"/>
                    </a:lnTo>
                    <a:lnTo>
                      <a:pt x="215" y="112"/>
                    </a:lnTo>
                    <a:lnTo>
                      <a:pt x="171" y="160"/>
                    </a:lnTo>
                    <a:lnTo>
                      <a:pt x="127" y="218"/>
                    </a:lnTo>
                    <a:lnTo>
                      <a:pt x="88" y="276"/>
                    </a:lnTo>
                    <a:lnTo>
                      <a:pt x="59" y="340"/>
                    </a:lnTo>
                    <a:lnTo>
                      <a:pt x="34" y="409"/>
                    </a:lnTo>
                    <a:lnTo>
                      <a:pt x="14" y="483"/>
                    </a:lnTo>
                    <a:lnTo>
                      <a:pt x="5" y="557"/>
                    </a:lnTo>
                    <a:lnTo>
                      <a:pt x="0" y="637"/>
                    </a:lnTo>
                    <a:lnTo>
                      <a:pt x="0" y="0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31" name="Freeform 930"/>
              <p:cNvSpPr>
                <a:spLocks/>
              </p:cNvSpPr>
              <p:nvPr/>
            </p:nvSpPr>
            <p:spPr bwMode="auto">
              <a:xfrm>
                <a:off x="3383" y="1983"/>
                <a:ext cx="500" cy="637"/>
              </a:xfrm>
              <a:custGeom>
                <a:avLst/>
                <a:gdLst>
                  <a:gd name="T0" fmla="*/ 500 w 500"/>
                  <a:gd name="T1" fmla="*/ 0 h 637"/>
                  <a:gd name="T2" fmla="*/ 441 w 500"/>
                  <a:gd name="T3" fmla="*/ 6 h 637"/>
                  <a:gd name="T4" fmla="*/ 382 w 500"/>
                  <a:gd name="T5" fmla="*/ 22 h 637"/>
                  <a:gd name="T6" fmla="*/ 323 w 500"/>
                  <a:gd name="T7" fmla="*/ 43 h 637"/>
                  <a:gd name="T8" fmla="*/ 269 w 500"/>
                  <a:gd name="T9" fmla="*/ 75 h 637"/>
                  <a:gd name="T10" fmla="*/ 215 w 500"/>
                  <a:gd name="T11" fmla="*/ 112 h 637"/>
                  <a:gd name="T12" fmla="*/ 171 w 500"/>
                  <a:gd name="T13" fmla="*/ 160 h 637"/>
                  <a:gd name="T14" fmla="*/ 127 w 500"/>
                  <a:gd name="T15" fmla="*/ 218 h 637"/>
                  <a:gd name="T16" fmla="*/ 88 w 500"/>
                  <a:gd name="T17" fmla="*/ 276 h 637"/>
                  <a:gd name="T18" fmla="*/ 59 w 500"/>
                  <a:gd name="T19" fmla="*/ 340 h 637"/>
                  <a:gd name="T20" fmla="*/ 34 w 500"/>
                  <a:gd name="T21" fmla="*/ 409 h 637"/>
                  <a:gd name="T22" fmla="*/ 14 w 500"/>
                  <a:gd name="T23" fmla="*/ 483 h 637"/>
                  <a:gd name="T24" fmla="*/ 5 w 500"/>
                  <a:gd name="T25" fmla="*/ 557 h 637"/>
                  <a:gd name="T26" fmla="*/ 0 w 500"/>
                  <a:gd name="T27" fmla="*/ 637 h 637"/>
                  <a:gd name="T28" fmla="*/ 14 w 500"/>
                  <a:gd name="T29" fmla="*/ 637 h 637"/>
                  <a:gd name="T30" fmla="*/ 19 w 500"/>
                  <a:gd name="T31" fmla="*/ 557 h 637"/>
                  <a:gd name="T32" fmla="*/ 29 w 500"/>
                  <a:gd name="T33" fmla="*/ 478 h 637"/>
                  <a:gd name="T34" fmla="*/ 54 w 500"/>
                  <a:gd name="T35" fmla="*/ 398 h 637"/>
                  <a:gd name="T36" fmla="*/ 78 w 500"/>
                  <a:gd name="T37" fmla="*/ 329 h 637"/>
                  <a:gd name="T38" fmla="*/ 113 w 500"/>
                  <a:gd name="T39" fmla="*/ 260 h 637"/>
                  <a:gd name="T40" fmla="*/ 157 w 500"/>
                  <a:gd name="T41" fmla="*/ 197 h 637"/>
                  <a:gd name="T42" fmla="*/ 206 w 500"/>
                  <a:gd name="T43" fmla="*/ 144 h 637"/>
                  <a:gd name="T44" fmla="*/ 255 w 500"/>
                  <a:gd name="T45" fmla="*/ 101 h 637"/>
                  <a:gd name="T46" fmla="*/ 313 w 500"/>
                  <a:gd name="T47" fmla="*/ 64 h 637"/>
                  <a:gd name="T48" fmla="*/ 372 w 500"/>
                  <a:gd name="T49" fmla="*/ 38 h 637"/>
                  <a:gd name="T50" fmla="*/ 436 w 500"/>
                  <a:gd name="T51" fmla="*/ 22 h 637"/>
                  <a:gd name="T52" fmla="*/ 500 w 500"/>
                  <a:gd name="T53" fmla="*/ 16 h 637"/>
                  <a:gd name="T54" fmla="*/ 500 w 500"/>
                  <a:gd name="T55" fmla="*/ 0 h 63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500" h="637">
                    <a:moveTo>
                      <a:pt x="500" y="0"/>
                    </a:moveTo>
                    <a:lnTo>
                      <a:pt x="441" y="6"/>
                    </a:lnTo>
                    <a:lnTo>
                      <a:pt x="382" y="22"/>
                    </a:lnTo>
                    <a:lnTo>
                      <a:pt x="323" y="43"/>
                    </a:lnTo>
                    <a:lnTo>
                      <a:pt x="269" y="75"/>
                    </a:lnTo>
                    <a:lnTo>
                      <a:pt x="215" y="112"/>
                    </a:lnTo>
                    <a:lnTo>
                      <a:pt x="171" y="160"/>
                    </a:lnTo>
                    <a:lnTo>
                      <a:pt x="127" y="218"/>
                    </a:lnTo>
                    <a:lnTo>
                      <a:pt x="88" y="276"/>
                    </a:lnTo>
                    <a:lnTo>
                      <a:pt x="59" y="340"/>
                    </a:lnTo>
                    <a:lnTo>
                      <a:pt x="34" y="409"/>
                    </a:lnTo>
                    <a:lnTo>
                      <a:pt x="14" y="483"/>
                    </a:lnTo>
                    <a:lnTo>
                      <a:pt x="5" y="557"/>
                    </a:lnTo>
                    <a:lnTo>
                      <a:pt x="0" y="637"/>
                    </a:lnTo>
                    <a:lnTo>
                      <a:pt x="14" y="637"/>
                    </a:lnTo>
                    <a:lnTo>
                      <a:pt x="19" y="557"/>
                    </a:lnTo>
                    <a:lnTo>
                      <a:pt x="29" y="478"/>
                    </a:lnTo>
                    <a:lnTo>
                      <a:pt x="54" y="398"/>
                    </a:lnTo>
                    <a:lnTo>
                      <a:pt x="78" y="329"/>
                    </a:lnTo>
                    <a:lnTo>
                      <a:pt x="113" y="260"/>
                    </a:lnTo>
                    <a:lnTo>
                      <a:pt x="157" y="197"/>
                    </a:lnTo>
                    <a:lnTo>
                      <a:pt x="206" y="144"/>
                    </a:lnTo>
                    <a:lnTo>
                      <a:pt x="255" y="101"/>
                    </a:lnTo>
                    <a:lnTo>
                      <a:pt x="313" y="64"/>
                    </a:lnTo>
                    <a:lnTo>
                      <a:pt x="372" y="38"/>
                    </a:lnTo>
                    <a:lnTo>
                      <a:pt x="436" y="22"/>
                    </a:lnTo>
                    <a:lnTo>
                      <a:pt x="500" y="16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32" name="Freeform 931"/>
              <p:cNvSpPr>
                <a:spLocks/>
              </p:cNvSpPr>
              <p:nvPr/>
            </p:nvSpPr>
            <p:spPr bwMode="auto">
              <a:xfrm>
                <a:off x="3397" y="1999"/>
                <a:ext cx="486" cy="621"/>
              </a:xfrm>
              <a:custGeom>
                <a:avLst/>
                <a:gdLst>
                  <a:gd name="T0" fmla="*/ 486 w 486"/>
                  <a:gd name="T1" fmla="*/ 0 h 621"/>
                  <a:gd name="T2" fmla="*/ 422 w 486"/>
                  <a:gd name="T3" fmla="*/ 6 h 621"/>
                  <a:gd name="T4" fmla="*/ 358 w 486"/>
                  <a:gd name="T5" fmla="*/ 22 h 621"/>
                  <a:gd name="T6" fmla="*/ 299 w 486"/>
                  <a:gd name="T7" fmla="*/ 48 h 621"/>
                  <a:gd name="T8" fmla="*/ 241 w 486"/>
                  <a:gd name="T9" fmla="*/ 85 h 621"/>
                  <a:gd name="T10" fmla="*/ 192 w 486"/>
                  <a:gd name="T11" fmla="*/ 128 h 621"/>
                  <a:gd name="T12" fmla="*/ 143 w 486"/>
                  <a:gd name="T13" fmla="*/ 181 h 621"/>
                  <a:gd name="T14" fmla="*/ 99 w 486"/>
                  <a:gd name="T15" fmla="*/ 244 h 621"/>
                  <a:gd name="T16" fmla="*/ 64 w 486"/>
                  <a:gd name="T17" fmla="*/ 313 h 621"/>
                  <a:gd name="T18" fmla="*/ 40 w 486"/>
                  <a:gd name="T19" fmla="*/ 382 h 621"/>
                  <a:gd name="T20" fmla="*/ 15 w 486"/>
                  <a:gd name="T21" fmla="*/ 462 h 621"/>
                  <a:gd name="T22" fmla="*/ 5 w 486"/>
                  <a:gd name="T23" fmla="*/ 541 h 621"/>
                  <a:gd name="T24" fmla="*/ 0 w 486"/>
                  <a:gd name="T25" fmla="*/ 621 h 621"/>
                  <a:gd name="T26" fmla="*/ 15 w 486"/>
                  <a:gd name="T27" fmla="*/ 621 h 621"/>
                  <a:gd name="T28" fmla="*/ 15 w 486"/>
                  <a:gd name="T29" fmla="*/ 541 h 621"/>
                  <a:gd name="T30" fmla="*/ 30 w 486"/>
                  <a:gd name="T31" fmla="*/ 462 h 621"/>
                  <a:gd name="T32" fmla="*/ 49 w 486"/>
                  <a:gd name="T33" fmla="*/ 388 h 621"/>
                  <a:gd name="T34" fmla="*/ 74 w 486"/>
                  <a:gd name="T35" fmla="*/ 319 h 621"/>
                  <a:gd name="T36" fmla="*/ 108 w 486"/>
                  <a:gd name="T37" fmla="*/ 255 h 621"/>
                  <a:gd name="T38" fmla="*/ 152 w 486"/>
                  <a:gd name="T39" fmla="*/ 197 h 621"/>
                  <a:gd name="T40" fmla="*/ 197 w 486"/>
                  <a:gd name="T41" fmla="*/ 144 h 621"/>
                  <a:gd name="T42" fmla="*/ 250 w 486"/>
                  <a:gd name="T43" fmla="*/ 101 h 621"/>
                  <a:gd name="T44" fmla="*/ 304 w 486"/>
                  <a:gd name="T45" fmla="*/ 64 h 621"/>
                  <a:gd name="T46" fmla="*/ 363 w 486"/>
                  <a:gd name="T47" fmla="*/ 38 h 621"/>
                  <a:gd name="T48" fmla="*/ 422 w 486"/>
                  <a:gd name="T49" fmla="*/ 22 h 621"/>
                  <a:gd name="T50" fmla="*/ 486 w 486"/>
                  <a:gd name="T51" fmla="*/ 16 h 621"/>
                  <a:gd name="T52" fmla="*/ 486 w 486"/>
                  <a:gd name="T53" fmla="*/ 0 h 62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86" h="621">
                    <a:moveTo>
                      <a:pt x="486" y="0"/>
                    </a:moveTo>
                    <a:lnTo>
                      <a:pt x="422" y="6"/>
                    </a:lnTo>
                    <a:lnTo>
                      <a:pt x="358" y="22"/>
                    </a:lnTo>
                    <a:lnTo>
                      <a:pt x="299" y="48"/>
                    </a:lnTo>
                    <a:lnTo>
                      <a:pt x="241" y="85"/>
                    </a:lnTo>
                    <a:lnTo>
                      <a:pt x="192" y="128"/>
                    </a:lnTo>
                    <a:lnTo>
                      <a:pt x="143" y="181"/>
                    </a:lnTo>
                    <a:lnTo>
                      <a:pt x="99" y="244"/>
                    </a:lnTo>
                    <a:lnTo>
                      <a:pt x="64" y="313"/>
                    </a:lnTo>
                    <a:lnTo>
                      <a:pt x="40" y="382"/>
                    </a:lnTo>
                    <a:lnTo>
                      <a:pt x="15" y="462"/>
                    </a:lnTo>
                    <a:lnTo>
                      <a:pt x="5" y="541"/>
                    </a:lnTo>
                    <a:lnTo>
                      <a:pt x="0" y="621"/>
                    </a:lnTo>
                    <a:lnTo>
                      <a:pt x="15" y="621"/>
                    </a:lnTo>
                    <a:lnTo>
                      <a:pt x="15" y="541"/>
                    </a:lnTo>
                    <a:lnTo>
                      <a:pt x="30" y="462"/>
                    </a:lnTo>
                    <a:lnTo>
                      <a:pt x="49" y="388"/>
                    </a:lnTo>
                    <a:lnTo>
                      <a:pt x="74" y="319"/>
                    </a:lnTo>
                    <a:lnTo>
                      <a:pt x="108" y="255"/>
                    </a:lnTo>
                    <a:lnTo>
                      <a:pt x="152" y="197"/>
                    </a:lnTo>
                    <a:lnTo>
                      <a:pt x="197" y="144"/>
                    </a:lnTo>
                    <a:lnTo>
                      <a:pt x="250" y="101"/>
                    </a:lnTo>
                    <a:lnTo>
                      <a:pt x="304" y="64"/>
                    </a:lnTo>
                    <a:lnTo>
                      <a:pt x="363" y="38"/>
                    </a:lnTo>
                    <a:lnTo>
                      <a:pt x="422" y="22"/>
                    </a:lnTo>
                    <a:lnTo>
                      <a:pt x="486" y="16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rgbClr val="C6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33" name="Freeform 932"/>
              <p:cNvSpPr>
                <a:spLocks/>
              </p:cNvSpPr>
              <p:nvPr/>
            </p:nvSpPr>
            <p:spPr bwMode="auto">
              <a:xfrm>
                <a:off x="3412" y="2015"/>
                <a:ext cx="471" cy="605"/>
              </a:xfrm>
              <a:custGeom>
                <a:avLst/>
                <a:gdLst>
                  <a:gd name="T0" fmla="*/ 471 w 471"/>
                  <a:gd name="T1" fmla="*/ 0 h 605"/>
                  <a:gd name="T2" fmla="*/ 407 w 471"/>
                  <a:gd name="T3" fmla="*/ 6 h 605"/>
                  <a:gd name="T4" fmla="*/ 348 w 471"/>
                  <a:gd name="T5" fmla="*/ 22 h 605"/>
                  <a:gd name="T6" fmla="*/ 289 w 471"/>
                  <a:gd name="T7" fmla="*/ 48 h 605"/>
                  <a:gd name="T8" fmla="*/ 235 w 471"/>
                  <a:gd name="T9" fmla="*/ 85 h 605"/>
                  <a:gd name="T10" fmla="*/ 182 w 471"/>
                  <a:gd name="T11" fmla="*/ 128 h 605"/>
                  <a:gd name="T12" fmla="*/ 137 w 471"/>
                  <a:gd name="T13" fmla="*/ 181 h 605"/>
                  <a:gd name="T14" fmla="*/ 93 w 471"/>
                  <a:gd name="T15" fmla="*/ 239 h 605"/>
                  <a:gd name="T16" fmla="*/ 59 w 471"/>
                  <a:gd name="T17" fmla="*/ 303 h 605"/>
                  <a:gd name="T18" fmla="*/ 34 w 471"/>
                  <a:gd name="T19" fmla="*/ 372 h 605"/>
                  <a:gd name="T20" fmla="*/ 15 w 471"/>
                  <a:gd name="T21" fmla="*/ 446 h 605"/>
                  <a:gd name="T22" fmla="*/ 0 w 471"/>
                  <a:gd name="T23" fmla="*/ 525 h 605"/>
                  <a:gd name="T24" fmla="*/ 0 w 471"/>
                  <a:gd name="T25" fmla="*/ 605 h 605"/>
                  <a:gd name="T26" fmla="*/ 10 w 471"/>
                  <a:gd name="T27" fmla="*/ 605 h 605"/>
                  <a:gd name="T28" fmla="*/ 15 w 471"/>
                  <a:gd name="T29" fmla="*/ 525 h 605"/>
                  <a:gd name="T30" fmla="*/ 25 w 471"/>
                  <a:gd name="T31" fmla="*/ 451 h 605"/>
                  <a:gd name="T32" fmla="*/ 44 w 471"/>
                  <a:gd name="T33" fmla="*/ 377 h 605"/>
                  <a:gd name="T34" fmla="*/ 74 w 471"/>
                  <a:gd name="T35" fmla="*/ 313 h 605"/>
                  <a:gd name="T36" fmla="*/ 103 w 471"/>
                  <a:gd name="T37" fmla="*/ 244 h 605"/>
                  <a:gd name="T38" fmla="*/ 147 w 471"/>
                  <a:gd name="T39" fmla="*/ 191 h 605"/>
                  <a:gd name="T40" fmla="*/ 191 w 471"/>
                  <a:gd name="T41" fmla="*/ 138 h 605"/>
                  <a:gd name="T42" fmla="*/ 240 w 471"/>
                  <a:gd name="T43" fmla="*/ 96 h 605"/>
                  <a:gd name="T44" fmla="*/ 294 w 471"/>
                  <a:gd name="T45" fmla="*/ 64 h 605"/>
                  <a:gd name="T46" fmla="*/ 353 w 471"/>
                  <a:gd name="T47" fmla="*/ 37 h 605"/>
                  <a:gd name="T48" fmla="*/ 412 w 471"/>
                  <a:gd name="T49" fmla="*/ 22 h 605"/>
                  <a:gd name="T50" fmla="*/ 471 w 471"/>
                  <a:gd name="T51" fmla="*/ 16 h 605"/>
                  <a:gd name="T52" fmla="*/ 471 w 471"/>
                  <a:gd name="T53" fmla="*/ 0 h 60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71" h="605">
                    <a:moveTo>
                      <a:pt x="471" y="0"/>
                    </a:moveTo>
                    <a:lnTo>
                      <a:pt x="407" y="6"/>
                    </a:lnTo>
                    <a:lnTo>
                      <a:pt x="348" y="22"/>
                    </a:lnTo>
                    <a:lnTo>
                      <a:pt x="289" y="48"/>
                    </a:lnTo>
                    <a:lnTo>
                      <a:pt x="235" y="85"/>
                    </a:lnTo>
                    <a:lnTo>
                      <a:pt x="182" y="128"/>
                    </a:lnTo>
                    <a:lnTo>
                      <a:pt x="137" y="181"/>
                    </a:lnTo>
                    <a:lnTo>
                      <a:pt x="93" y="239"/>
                    </a:lnTo>
                    <a:lnTo>
                      <a:pt x="59" y="303"/>
                    </a:lnTo>
                    <a:lnTo>
                      <a:pt x="34" y="372"/>
                    </a:lnTo>
                    <a:lnTo>
                      <a:pt x="15" y="446"/>
                    </a:lnTo>
                    <a:lnTo>
                      <a:pt x="0" y="525"/>
                    </a:lnTo>
                    <a:lnTo>
                      <a:pt x="0" y="605"/>
                    </a:lnTo>
                    <a:lnTo>
                      <a:pt x="10" y="605"/>
                    </a:lnTo>
                    <a:lnTo>
                      <a:pt x="15" y="525"/>
                    </a:lnTo>
                    <a:lnTo>
                      <a:pt x="25" y="451"/>
                    </a:lnTo>
                    <a:lnTo>
                      <a:pt x="44" y="377"/>
                    </a:lnTo>
                    <a:lnTo>
                      <a:pt x="74" y="313"/>
                    </a:lnTo>
                    <a:lnTo>
                      <a:pt x="103" y="244"/>
                    </a:lnTo>
                    <a:lnTo>
                      <a:pt x="147" y="191"/>
                    </a:lnTo>
                    <a:lnTo>
                      <a:pt x="191" y="138"/>
                    </a:lnTo>
                    <a:lnTo>
                      <a:pt x="240" y="96"/>
                    </a:lnTo>
                    <a:lnTo>
                      <a:pt x="294" y="64"/>
                    </a:lnTo>
                    <a:lnTo>
                      <a:pt x="353" y="37"/>
                    </a:lnTo>
                    <a:lnTo>
                      <a:pt x="412" y="22"/>
                    </a:lnTo>
                    <a:lnTo>
                      <a:pt x="471" y="16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C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34" name="Freeform 933"/>
              <p:cNvSpPr>
                <a:spLocks/>
              </p:cNvSpPr>
              <p:nvPr/>
            </p:nvSpPr>
            <p:spPr bwMode="auto">
              <a:xfrm>
                <a:off x="3422" y="2031"/>
                <a:ext cx="461" cy="589"/>
              </a:xfrm>
              <a:custGeom>
                <a:avLst/>
                <a:gdLst>
                  <a:gd name="T0" fmla="*/ 461 w 461"/>
                  <a:gd name="T1" fmla="*/ 0 h 589"/>
                  <a:gd name="T2" fmla="*/ 402 w 461"/>
                  <a:gd name="T3" fmla="*/ 6 h 589"/>
                  <a:gd name="T4" fmla="*/ 343 w 461"/>
                  <a:gd name="T5" fmla="*/ 21 h 589"/>
                  <a:gd name="T6" fmla="*/ 284 w 461"/>
                  <a:gd name="T7" fmla="*/ 48 h 589"/>
                  <a:gd name="T8" fmla="*/ 230 w 461"/>
                  <a:gd name="T9" fmla="*/ 80 h 589"/>
                  <a:gd name="T10" fmla="*/ 181 w 461"/>
                  <a:gd name="T11" fmla="*/ 122 h 589"/>
                  <a:gd name="T12" fmla="*/ 137 w 461"/>
                  <a:gd name="T13" fmla="*/ 175 h 589"/>
                  <a:gd name="T14" fmla="*/ 93 w 461"/>
                  <a:gd name="T15" fmla="*/ 228 h 589"/>
                  <a:gd name="T16" fmla="*/ 64 w 461"/>
                  <a:gd name="T17" fmla="*/ 297 h 589"/>
                  <a:gd name="T18" fmla="*/ 34 w 461"/>
                  <a:gd name="T19" fmla="*/ 361 h 589"/>
                  <a:gd name="T20" fmla="*/ 15 w 461"/>
                  <a:gd name="T21" fmla="*/ 435 h 589"/>
                  <a:gd name="T22" fmla="*/ 5 w 461"/>
                  <a:gd name="T23" fmla="*/ 509 h 589"/>
                  <a:gd name="T24" fmla="*/ 0 w 461"/>
                  <a:gd name="T25" fmla="*/ 589 h 589"/>
                  <a:gd name="T26" fmla="*/ 15 w 461"/>
                  <a:gd name="T27" fmla="*/ 589 h 589"/>
                  <a:gd name="T28" fmla="*/ 15 w 461"/>
                  <a:gd name="T29" fmla="*/ 515 h 589"/>
                  <a:gd name="T30" fmla="*/ 29 w 461"/>
                  <a:gd name="T31" fmla="*/ 440 h 589"/>
                  <a:gd name="T32" fmla="*/ 49 w 461"/>
                  <a:gd name="T33" fmla="*/ 371 h 589"/>
                  <a:gd name="T34" fmla="*/ 74 w 461"/>
                  <a:gd name="T35" fmla="*/ 303 h 589"/>
                  <a:gd name="T36" fmla="*/ 103 w 461"/>
                  <a:gd name="T37" fmla="*/ 239 h 589"/>
                  <a:gd name="T38" fmla="*/ 142 w 461"/>
                  <a:gd name="T39" fmla="*/ 186 h 589"/>
                  <a:gd name="T40" fmla="*/ 186 w 461"/>
                  <a:gd name="T41" fmla="*/ 133 h 589"/>
                  <a:gd name="T42" fmla="*/ 235 w 461"/>
                  <a:gd name="T43" fmla="*/ 96 h 589"/>
                  <a:gd name="T44" fmla="*/ 289 w 461"/>
                  <a:gd name="T45" fmla="*/ 59 h 589"/>
                  <a:gd name="T46" fmla="*/ 343 w 461"/>
                  <a:gd name="T47" fmla="*/ 37 h 589"/>
                  <a:gd name="T48" fmla="*/ 402 w 461"/>
                  <a:gd name="T49" fmla="*/ 21 h 589"/>
                  <a:gd name="T50" fmla="*/ 461 w 461"/>
                  <a:gd name="T51" fmla="*/ 16 h 589"/>
                  <a:gd name="T52" fmla="*/ 461 w 461"/>
                  <a:gd name="T53" fmla="*/ 0 h 58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61" h="589">
                    <a:moveTo>
                      <a:pt x="461" y="0"/>
                    </a:moveTo>
                    <a:lnTo>
                      <a:pt x="402" y="6"/>
                    </a:lnTo>
                    <a:lnTo>
                      <a:pt x="343" y="21"/>
                    </a:lnTo>
                    <a:lnTo>
                      <a:pt x="284" y="48"/>
                    </a:lnTo>
                    <a:lnTo>
                      <a:pt x="230" y="80"/>
                    </a:lnTo>
                    <a:lnTo>
                      <a:pt x="181" y="122"/>
                    </a:lnTo>
                    <a:lnTo>
                      <a:pt x="137" y="175"/>
                    </a:lnTo>
                    <a:lnTo>
                      <a:pt x="93" y="228"/>
                    </a:lnTo>
                    <a:lnTo>
                      <a:pt x="64" y="297"/>
                    </a:lnTo>
                    <a:lnTo>
                      <a:pt x="34" y="361"/>
                    </a:lnTo>
                    <a:lnTo>
                      <a:pt x="15" y="435"/>
                    </a:lnTo>
                    <a:lnTo>
                      <a:pt x="5" y="509"/>
                    </a:lnTo>
                    <a:lnTo>
                      <a:pt x="0" y="589"/>
                    </a:lnTo>
                    <a:lnTo>
                      <a:pt x="15" y="589"/>
                    </a:lnTo>
                    <a:lnTo>
                      <a:pt x="15" y="515"/>
                    </a:lnTo>
                    <a:lnTo>
                      <a:pt x="29" y="440"/>
                    </a:lnTo>
                    <a:lnTo>
                      <a:pt x="49" y="371"/>
                    </a:lnTo>
                    <a:lnTo>
                      <a:pt x="74" y="303"/>
                    </a:lnTo>
                    <a:lnTo>
                      <a:pt x="103" y="239"/>
                    </a:lnTo>
                    <a:lnTo>
                      <a:pt x="142" y="186"/>
                    </a:lnTo>
                    <a:lnTo>
                      <a:pt x="186" y="133"/>
                    </a:lnTo>
                    <a:lnTo>
                      <a:pt x="235" y="96"/>
                    </a:lnTo>
                    <a:lnTo>
                      <a:pt x="289" y="59"/>
                    </a:lnTo>
                    <a:lnTo>
                      <a:pt x="343" y="37"/>
                    </a:lnTo>
                    <a:lnTo>
                      <a:pt x="402" y="21"/>
                    </a:lnTo>
                    <a:lnTo>
                      <a:pt x="461" y="1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BC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35" name="Freeform 934"/>
              <p:cNvSpPr>
                <a:spLocks/>
              </p:cNvSpPr>
              <p:nvPr/>
            </p:nvSpPr>
            <p:spPr bwMode="auto">
              <a:xfrm>
                <a:off x="3437" y="2047"/>
                <a:ext cx="446" cy="573"/>
              </a:xfrm>
              <a:custGeom>
                <a:avLst/>
                <a:gdLst>
                  <a:gd name="T0" fmla="*/ 446 w 446"/>
                  <a:gd name="T1" fmla="*/ 0 h 573"/>
                  <a:gd name="T2" fmla="*/ 387 w 446"/>
                  <a:gd name="T3" fmla="*/ 5 h 573"/>
                  <a:gd name="T4" fmla="*/ 328 w 446"/>
                  <a:gd name="T5" fmla="*/ 21 h 573"/>
                  <a:gd name="T6" fmla="*/ 274 w 446"/>
                  <a:gd name="T7" fmla="*/ 43 h 573"/>
                  <a:gd name="T8" fmla="*/ 220 w 446"/>
                  <a:gd name="T9" fmla="*/ 80 h 573"/>
                  <a:gd name="T10" fmla="*/ 171 w 446"/>
                  <a:gd name="T11" fmla="*/ 117 h 573"/>
                  <a:gd name="T12" fmla="*/ 127 w 446"/>
                  <a:gd name="T13" fmla="*/ 170 h 573"/>
                  <a:gd name="T14" fmla="*/ 88 w 446"/>
                  <a:gd name="T15" fmla="*/ 223 h 573"/>
                  <a:gd name="T16" fmla="*/ 59 w 446"/>
                  <a:gd name="T17" fmla="*/ 287 h 573"/>
                  <a:gd name="T18" fmla="*/ 34 w 446"/>
                  <a:gd name="T19" fmla="*/ 355 h 573"/>
                  <a:gd name="T20" fmla="*/ 14 w 446"/>
                  <a:gd name="T21" fmla="*/ 424 h 573"/>
                  <a:gd name="T22" fmla="*/ 0 w 446"/>
                  <a:gd name="T23" fmla="*/ 499 h 573"/>
                  <a:gd name="T24" fmla="*/ 0 w 446"/>
                  <a:gd name="T25" fmla="*/ 573 h 573"/>
                  <a:gd name="T26" fmla="*/ 9 w 446"/>
                  <a:gd name="T27" fmla="*/ 573 h 573"/>
                  <a:gd name="T28" fmla="*/ 14 w 446"/>
                  <a:gd name="T29" fmla="*/ 499 h 573"/>
                  <a:gd name="T30" fmla="*/ 24 w 446"/>
                  <a:gd name="T31" fmla="*/ 430 h 573"/>
                  <a:gd name="T32" fmla="*/ 44 w 446"/>
                  <a:gd name="T33" fmla="*/ 361 h 573"/>
                  <a:gd name="T34" fmla="*/ 68 w 446"/>
                  <a:gd name="T35" fmla="*/ 292 h 573"/>
                  <a:gd name="T36" fmla="*/ 98 w 446"/>
                  <a:gd name="T37" fmla="*/ 234 h 573"/>
                  <a:gd name="T38" fmla="*/ 137 w 446"/>
                  <a:gd name="T39" fmla="*/ 180 h 573"/>
                  <a:gd name="T40" fmla="*/ 181 w 446"/>
                  <a:gd name="T41" fmla="*/ 133 h 573"/>
                  <a:gd name="T42" fmla="*/ 230 w 446"/>
                  <a:gd name="T43" fmla="*/ 90 h 573"/>
                  <a:gd name="T44" fmla="*/ 279 w 446"/>
                  <a:gd name="T45" fmla="*/ 58 h 573"/>
                  <a:gd name="T46" fmla="*/ 333 w 446"/>
                  <a:gd name="T47" fmla="*/ 37 h 573"/>
                  <a:gd name="T48" fmla="*/ 387 w 446"/>
                  <a:gd name="T49" fmla="*/ 21 h 573"/>
                  <a:gd name="T50" fmla="*/ 446 w 446"/>
                  <a:gd name="T51" fmla="*/ 16 h 573"/>
                  <a:gd name="T52" fmla="*/ 446 w 446"/>
                  <a:gd name="T53" fmla="*/ 0 h 57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46" h="573">
                    <a:moveTo>
                      <a:pt x="446" y="0"/>
                    </a:moveTo>
                    <a:lnTo>
                      <a:pt x="387" y="5"/>
                    </a:lnTo>
                    <a:lnTo>
                      <a:pt x="328" y="21"/>
                    </a:lnTo>
                    <a:lnTo>
                      <a:pt x="274" y="43"/>
                    </a:lnTo>
                    <a:lnTo>
                      <a:pt x="220" y="80"/>
                    </a:lnTo>
                    <a:lnTo>
                      <a:pt x="171" y="117"/>
                    </a:lnTo>
                    <a:lnTo>
                      <a:pt x="127" y="170"/>
                    </a:lnTo>
                    <a:lnTo>
                      <a:pt x="88" y="223"/>
                    </a:lnTo>
                    <a:lnTo>
                      <a:pt x="59" y="287"/>
                    </a:lnTo>
                    <a:lnTo>
                      <a:pt x="34" y="355"/>
                    </a:lnTo>
                    <a:lnTo>
                      <a:pt x="14" y="424"/>
                    </a:lnTo>
                    <a:lnTo>
                      <a:pt x="0" y="499"/>
                    </a:lnTo>
                    <a:lnTo>
                      <a:pt x="0" y="573"/>
                    </a:lnTo>
                    <a:lnTo>
                      <a:pt x="9" y="573"/>
                    </a:lnTo>
                    <a:lnTo>
                      <a:pt x="14" y="499"/>
                    </a:lnTo>
                    <a:lnTo>
                      <a:pt x="24" y="430"/>
                    </a:lnTo>
                    <a:lnTo>
                      <a:pt x="44" y="361"/>
                    </a:lnTo>
                    <a:lnTo>
                      <a:pt x="68" y="292"/>
                    </a:lnTo>
                    <a:lnTo>
                      <a:pt x="98" y="234"/>
                    </a:lnTo>
                    <a:lnTo>
                      <a:pt x="137" y="180"/>
                    </a:lnTo>
                    <a:lnTo>
                      <a:pt x="181" y="133"/>
                    </a:lnTo>
                    <a:lnTo>
                      <a:pt x="230" y="90"/>
                    </a:lnTo>
                    <a:lnTo>
                      <a:pt x="279" y="58"/>
                    </a:lnTo>
                    <a:lnTo>
                      <a:pt x="333" y="37"/>
                    </a:lnTo>
                    <a:lnTo>
                      <a:pt x="387" y="21"/>
                    </a:lnTo>
                    <a:lnTo>
                      <a:pt x="446" y="16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B6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36" name="Freeform 935"/>
              <p:cNvSpPr>
                <a:spLocks/>
              </p:cNvSpPr>
              <p:nvPr/>
            </p:nvSpPr>
            <p:spPr bwMode="auto">
              <a:xfrm>
                <a:off x="3446" y="2063"/>
                <a:ext cx="437" cy="557"/>
              </a:xfrm>
              <a:custGeom>
                <a:avLst/>
                <a:gdLst>
                  <a:gd name="T0" fmla="*/ 437 w 437"/>
                  <a:gd name="T1" fmla="*/ 0 h 557"/>
                  <a:gd name="T2" fmla="*/ 378 w 437"/>
                  <a:gd name="T3" fmla="*/ 5 h 557"/>
                  <a:gd name="T4" fmla="*/ 324 w 437"/>
                  <a:gd name="T5" fmla="*/ 21 h 557"/>
                  <a:gd name="T6" fmla="*/ 270 w 437"/>
                  <a:gd name="T7" fmla="*/ 42 h 557"/>
                  <a:gd name="T8" fmla="*/ 221 w 437"/>
                  <a:gd name="T9" fmla="*/ 74 h 557"/>
                  <a:gd name="T10" fmla="*/ 172 w 437"/>
                  <a:gd name="T11" fmla="*/ 117 h 557"/>
                  <a:gd name="T12" fmla="*/ 128 w 437"/>
                  <a:gd name="T13" fmla="*/ 164 h 557"/>
                  <a:gd name="T14" fmla="*/ 89 w 437"/>
                  <a:gd name="T15" fmla="*/ 218 h 557"/>
                  <a:gd name="T16" fmla="*/ 59 w 437"/>
                  <a:gd name="T17" fmla="*/ 276 h 557"/>
                  <a:gd name="T18" fmla="*/ 35 w 437"/>
                  <a:gd name="T19" fmla="*/ 345 h 557"/>
                  <a:gd name="T20" fmla="*/ 15 w 437"/>
                  <a:gd name="T21" fmla="*/ 414 h 557"/>
                  <a:gd name="T22" fmla="*/ 5 w 437"/>
                  <a:gd name="T23" fmla="*/ 483 h 557"/>
                  <a:gd name="T24" fmla="*/ 0 w 437"/>
                  <a:gd name="T25" fmla="*/ 557 h 557"/>
                  <a:gd name="T26" fmla="*/ 15 w 437"/>
                  <a:gd name="T27" fmla="*/ 557 h 557"/>
                  <a:gd name="T28" fmla="*/ 15 w 437"/>
                  <a:gd name="T29" fmla="*/ 483 h 557"/>
                  <a:gd name="T30" fmla="*/ 30 w 437"/>
                  <a:gd name="T31" fmla="*/ 414 h 557"/>
                  <a:gd name="T32" fmla="*/ 45 w 437"/>
                  <a:gd name="T33" fmla="*/ 350 h 557"/>
                  <a:gd name="T34" fmla="*/ 69 w 437"/>
                  <a:gd name="T35" fmla="*/ 286 h 557"/>
                  <a:gd name="T36" fmla="*/ 103 w 437"/>
                  <a:gd name="T37" fmla="*/ 228 h 557"/>
                  <a:gd name="T38" fmla="*/ 138 w 437"/>
                  <a:gd name="T39" fmla="*/ 175 h 557"/>
                  <a:gd name="T40" fmla="*/ 177 w 437"/>
                  <a:gd name="T41" fmla="*/ 127 h 557"/>
                  <a:gd name="T42" fmla="*/ 226 w 437"/>
                  <a:gd name="T43" fmla="*/ 90 h 557"/>
                  <a:gd name="T44" fmla="*/ 275 w 437"/>
                  <a:gd name="T45" fmla="*/ 58 h 557"/>
                  <a:gd name="T46" fmla="*/ 329 w 437"/>
                  <a:gd name="T47" fmla="*/ 37 h 557"/>
                  <a:gd name="T48" fmla="*/ 383 w 437"/>
                  <a:gd name="T49" fmla="*/ 21 h 557"/>
                  <a:gd name="T50" fmla="*/ 437 w 437"/>
                  <a:gd name="T51" fmla="*/ 16 h 557"/>
                  <a:gd name="T52" fmla="*/ 437 w 437"/>
                  <a:gd name="T53" fmla="*/ 0 h 55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37" h="557">
                    <a:moveTo>
                      <a:pt x="437" y="0"/>
                    </a:moveTo>
                    <a:lnTo>
                      <a:pt x="378" y="5"/>
                    </a:lnTo>
                    <a:lnTo>
                      <a:pt x="324" y="21"/>
                    </a:lnTo>
                    <a:lnTo>
                      <a:pt x="270" y="42"/>
                    </a:lnTo>
                    <a:lnTo>
                      <a:pt x="221" y="74"/>
                    </a:lnTo>
                    <a:lnTo>
                      <a:pt x="172" y="117"/>
                    </a:lnTo>
                    <a:lnTo>
                      <a:pt x="128" y="164"/>
                    </a:lnTo>
                    <a:lnTo>
                      <a:pt x="89" y="218"/>
                    </a:lnTo>
                    <a:lnTo>
                      <a:pt x="59" y="276"/>
                    </a:lnTo>
                    <a:lnTo>
                      <a:pt x="35" y="345"/>
                    </a:lnTo>
                    <a:lnTo>
                      <a:pt x="15" y="414"/>
                    </a:lnTo>
                    <a:lnTo>
                      <a:pt x="5" y="483"/>
                    </a:lnTo>
                    <a:lnTo>
                      <a:pt x="0" y="557"/>
                    </a:lnTo>
                    <a:lnTo>
                      <a:pt x="15" y="557"/>
                    </a:lnTo>
                    <a:lnTo>
                      <a:pt x="15" y="483"/>
                    </a:lnTo>
                    <a:lnTo>
                      <a:pt x="30" y="414"/>
                    </a:lnTo>
                    <a:lnTo>
                      <a:pt x="45" y="350"/>
                    </a:lnTo>
                    <a:lnTo>
                      <a:pt x="69" y="286"/>
                    </a:lnTo>
                    <a:lnTo>
                      <a:pt x="103" y="228"/>
                    </a:lnTo>
                    <a:lnTo>
                      <a:pt x="138" y="175"/>
                    </a:lnTo>
                    <a:lnTo>
                      <a:pt x="177" y="127"/>
                    </a:lnTo>
                    <a:lnTo>
                      <a:pt x="226" y="90"/>
                    </a:lnTo>
                    <a:lnTo>
                      <a:pt x="275" y="58"/>
                    </a:lnTo>
                    <a:lnTo>
                      <a:pt x="329" y="37"/>
                    </a:lnTo>
                    <a:lnTo>
                      <a:pt x="383" y="21"/>
                    </a:lnTo>
                    <a:lnTo>
                      <a:pt x="437" y="16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rgbClr val="B0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37" name="Freeform 936"/>
              <p:cNvSpPr>
                <a:spLocks/>
              </p:cNvSpPr>
              <p:nvPr/>
            </p:nvSpPr>
            <p:spPr bwMode="auto">
              <a:xfrm>
                <a:off x="3461" y="2079"/>
                <a:ext cx="422" cy="541"/>
              </a:xfrm>
              <a:custGeom>
                <a:avLst/>
                <a:gdLst>
                  <a:gd name="T0" fmla="*/ 422 w 422"/>
                  <a:gd name="T1" fmla="*/ 0 h 541"/>
                  <a:gd name="T2" fmla="*/ 368 w 422"/>
                  <a:gd name="T3" fmla="*/ 5 h 541"/>
                  <a:gd name="T4" fmla="*/ 314 w 422"/>
                  <a:gd name="T5" fmla="*/ 21 h 541"/>
                  <a:gd name="T6" fmla="*/ 260 w 422"/>
                  <a:gd name="T7" fmla="*/ 42 h 541"/>
                  <a:gd name="T8" fmla="*/ 211 w 422"/>
                  <a:gd name="T9" fmla="*/ 74 h 541"/>
                  <a:gd name="T10" fmla="*/ 162 w 422"/>
                  <a:gd name="T11" fmla="*/ 111 h 541"/>
                  <a:gd name="T12" fmla="*/ 123 w 422"/>
                  <a:gd name="T13" fmla="*/ 159 h 541"/>
                  <a:gd name="T14" fmla="*/ 88 w 422"/>
                  <a:gd name="T15" fmla="*/ 212 h 541"/>
                  <a:gd name="T16" fmla="*/ 54 w 422"/>
                  <a:gd name="T17" fmla="*/ 270 h 541"/>
                  <a:gd name="T18" fmla="*/ 30 w 422"/>
                  <a:gd name="T19" fmla="*/ 334 h 541"/>
                  <a:gd name="T20" fmla="*/ 15 w 422"/>
                  <a:gd name="T21" fmla="*/ 398 h 541"/>
                  <a:gd name="T22" fmla="*/ 0 w 422"/>
                  <a:gd name="T23" fmla="*/ 467 h 541"/>
                  <a:gd name="T24" fmla="*/ 0 w 422"/>
                  <a:gd name="T25" fmla="*/ 541 h 541"/>
                  <a:gd name="T26" fmla="*/ 10 w 422"/>
                  <a:gd name="T27" fmla="*/ 541 h 541"/>
                  <a:gd name="T28" fmla="*/ 15 w 422"/>
                  <a:gd name="T29" fmla="*/ 472 h 541"/>
                  <a:gd name="T30" fmla="*/ 25 w 422"/>
                  <a:gd name="T31" fmla="*/ 403 h 541"/>
                  <a:gd name="T32" fmla="*/ 44 w 422"/>
                  <a:gd name="T33" fmla="*/ 339 h 541"/>
                  <a:gd name="T34" fmla="*/ 64 w 422"/>
                  <a:gd name="T35" fmla="*/ 276 h 541"/>
                  <a:gd name="T36" fmla="*/ 98 w 422"/>
                  <a:gd name="T37" fmla="*/ 223 h 541"/>
                  <a:gd name="T38" fmla="*/ 133 w 422"/>
                  <a:gd name="T39" fmla="*/ 170 h 541"/>
                  <a:gd name="T40" fmla="*/ 172 w 422"/>
                  <a:gd name="T41" fmla="*/ 127 h 541"/>
                  <a:gd name="T42" fmla="*/ 216 w 422"/>
                  <a:gd name="T43" fmla="*/ 85 h 541"/>
                  <a:gd name="T44" fmla="*/ 265 w 422"/>
                  <a:gd name="T45" fmla="*/ 58 h 541"/>
                  <a:gd name="T46" fmla="*/ 314 w 422"/>
                  <a:gd name="T47" fmla="*/ 37 h 541"/>
                  <a:gd name="T48" fmla="*/ 368 w 422"/>
                  <a:gd name="T49" fmla="*/ 21 h 541"/>
                  <a:gd name="T50" fmla="*/ 422 w 422"/>
                  <a:gd name="T51" fmla="*/ 16 h 541"/>
                  <a:gd name="T52" fmla="*/ 422 w 422"/>
                  <a:gd name="T53" fmla="*/ 0 h 54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22" h="541">
                    <a:moveTo>
                      <a:pt x="422" y="0"/>
                    </a:moveTo>
                    <a:lnTo>
                      <a:pt x="368" y="5"/>
                    </a:lnTo>
                    <a:lnTo>
                      <a:pt x="314" y="21"/>
                    </a:lnTo>
                    <a:lnTo>
                      <a:pt x="260" y="42"/>
                    </a:lnTo>
                    <a:lnTo>
                      <a:pt x="211" y="74"/>
                    </a:lnTo>
                    <a:lnTo>
                      <a:pt x="162" y="111"/>
                    </a:lnTo>
                    <a:lnTo>
                      <a:pt x="123" y="159"/>
                    </a:lnTo>
                    <a:lnTo>
                      <a:pt x="88" y="212"/>
                    </a:lnTo>
                    <a:lnTo>
                      <a:pt x="54" y="270"/>
                    </a:lnTo>
                    <a:lnTo>
                      <a:pt x="30" y="334"/>
                    </a:lnTo>
                    <a:lnTo>
                      <a:pt x="15" y="398"/>
                    </a:lnTo>
                    <a:lnTo>
                      <a:pt x="0" y="467"/>
                    </a:lnTo>
                    <a:lnTo>
                      <a:pt x="0" y="541"/>
                    </a:lnTo>
                    <a:lnTo>
                      <a:pt x="10" y="541"/>
                    </a:lnTo>
                    <a:lnTo>
                      <a:pt x="15" y="472"/>
                    </a:lnTo>
                    <a:lnTo>
                      <a:pt x="25" y="403"/>
                    </a:lnTo>
                    <a:lnTo>
                      <a:pt x="44" y="339"/>
                    </a:lnTo>
                    <a:lnTo>
                      <a:pt x="64" y="276"/>
                    </a:lnTo>
                    <a:lnTo>
                      <a:pt x="98" y="223"/>
                    </a:lnTo>
                    <a:lnTo>
                      <a:pt x="133" y="170"/>
                    </a:lnTo>
                    <a:lnTo>
                      <a:pt x="172" y="127"/>
                    </a:lnTo>
                    <a:lnTo>
                      <a:pt x="216" y="85"/>
                    </a:lnTo>
                    <a:lnTo>
                      <a:pt x="265" y="58"/>
                    </a:lnTo>
                    <a:lnTo>
                      <a:pt x="314" y="37"/>
                    </a:lnTo>
                    <a:lnTo>
                      <a:pt x="368" y="21"/>
                    </a:lnTo>
                    <a:lnTo>
                      <a:pt x="422" y="16"/>
                    </a:ln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AA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38" name="Freeform 937"/>
              <p:cNvSpPr>
                <a:spLocks/>
              </p:cNvSpPr>
              <p:nvPr/>
            </p:nvSpPr>
            <p:spPr bwMode="auto">
              <a:xfrm>
                <a:off x="3471" y="2095"/>
                <a:ext cx="412" cy="525"/>
              </a:xfrm>
              <a:custGeom>
                <a:avLst/>
                <a:gdLst>
                  <a:gd name="T0" fmla="*/ 412 w 412"/>
                  <a:gd name="T1" fmla="*/ 0 h 525"/>
                  <a:gd name="T2" fmla="*/ 358 w 412"/>
                  <a:gd name="T3" fmla="*/ 5 h 525"/>
                  <a:gd name="T4" fmla="*/ 304 w 412"/>
                  <a:gd name="T5" fmla="*/ 21 h 525"/>
                  <a:gd name="T6" fmla="*/ 255 w 412"/>
                  <a:gd name="T7" fmla="*/ 42 h 525"/>
                  <a:gd name="T8" fmla="*/ 206 w 412"/>
                  <a:gd name="T9" fmla="*/ 69 h 525"/>
                  <a:gd name="T10" fmla="*/ 162 w 412"/>
                  <a:gd name="T11" fmla="*/ 111 h 525"/>
                  <a:gd name="T12" fmla="*/ 123 w 412"/>
                  <a:gd name="T13" fmla="*/ 154 h 525"/>
                  <a:gd name="T14" fmla="*/ 88 w 412"/>
                  <a:gd name="T15" fmla="*/ 207 h 525"/>
                  <a:gd name="T16" fmla="*/ 54 w 412"/>
                  <a:gd name="T17" fmla="*/ 260 h 525"/>
                  <a:gd name="T18" fmla="*/ 34 w 412"/>
                  <a:gd name="T19" fmla="*/ 323 h 525"/>
                  <a:gd name="T20" fmla="*/ 15 w 412"/>
                  <a:gd name="T21" fmla="*/ 387 h 525"/>
                  <a:gd name="T22" fmla="*/ 5 w 412"/>
                  <a:gd name="T23" fmla="*/ 456 h 525"/>
                  <a:gd name="T24" fmla="*/ 0 w 412"/>
                  <a:gd name="T25" fmla="*/ 525 h 525"/>
                  <a:gd name="T26" fmla="*/ 15 w 412"/>
                  <a:gd name="T27" fmla="*/ 525 h 525"/>
                  <a:gd name="T28" fmla="*/ 20 w 412"/>
                  <a:gd name="T29" fmla="*/ 451 h 525"/>
                  <a:gd name="T30" fmla="*/ 29 w 412"/>
                  <a:gd name="T31" fmla="*/ 382 h 525"/>
                  <a:gd name="T32" fmla="*/ 49 w 412"/>
                  <a:gd name="T33" fmla="*/ 313 h 525"/>
                  <a:gd name="T34" fmla="*/ 78 w 412"/>
                  <a:gd name="T35" fmla="*/ 249 h 525"/>
                  <a:gd name="T36" fmla="*/ 113 w 412"/>
                  <a:gd name="T37" fmla="*/ 191 h 525"/>
                  <a:gd name="T38" fmla="*/ 152 w 412"/>
                  <a:gd name="T39" fmla="*/ 143 h 525"/>
                  <a:gd name="T40" fmla="*/ 196 w 412"/>
                  <a:gd name="T41" fmla="*/ 95 h 525"/>
                  <a:gd name="T42" fmla="*/ 245 w 412"/>
                  <a:gd name="T43" fmla="*/ 64 h 525"/>
                  <a:gd name="T44" fmla="*/ 299 w 412"/>
                  <a:gd name="T45" fmla="*/ 37 h 525"/>
                  <a:gd name="T46" fmla="*/ 353 w 412"/>
                  <a:gd name="T47" fmla="*/ 21 h 525"/>
                  <a:gd name="T48" fmla="*/ 412 w 412"/>
                  <a:gd name="T49" fmla="*/ 16 h 525"/>
                  <a:gd name="T50" fmla="*/ 412 w 412"/>
                  <a:gd name="T51" fmla="*/ 0 h 52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12" h="525">
                    <a:moveTo>
                      <a:pt x="412" y="0"/>
                    </a:moveTo>
                    <a:lnTo>
                      <a:pt x="358" y="5"/>
                    </a:lnTo>
                    <a:lnTo>
                      <a:pt x="304" y="21"/>
                    </a:lnTo>
                    <a:lnTo>
                      <a:pt x="255" y="42"/>
                    </a:lnTo>
                    <a:lnTo>
                      <a:pt x="206" y="69"/>
                    </a:lnTo>
                    <a:lnTo>
                      <a:pt x="162" y="111"/>
                    </a:lnTo>
                    <a:lnTo>
                      <a:pt x="123" y="154"/>
                    </a:lnTo>
                    <a:lnTo>
                      <a:pt x="88" y="207"/>
                    </a:lnTo>
                    <a:lnTo>
                      <a:pt x="54" y="260"/>
                    </a:lnTo>
                    <a:lnTo>
                      <a:pt x="34" y="323"/>
                    </a:lnTo>
                    <a:lnTo>
                      <a:pt x="15" y="387"/>
                    </a:lnTo>
                    <a:lnTo>
                      <a:pt x="5" y="456"/>
                    </a:lnTo>
                    <a:lnTo>
                      <a:pt x="0" y="525"/>
                    </a:lnTo>
                    <a:lnTo>
                      <a:pt x="15" y="525"/>
                    </a:lnTo>
                    <a:lnTo>
                      <a:pt x="20" y="451"/>
                    </a:lnTo>
                    <a:lnTo>
                      <a:pt x="29" y="382"/>
                    </a:lnTo>
                    <a:lnTo>
                      <a:pt x="49" y="313"/>
                    </a:lnTo>
                    <a:lnTo>
                      <a:pt x="78" y="249"/>
                    </a:lnTo>
                    <a:lnTo>
                      <a:pt x="113" y="191"/>
                    </a:lnTo>
                    <a:lnTo>
                      <a:pt x="152" y="143"/>
                    </a:lnTo>
                    <a:lnTo>
                      <a:pt x="196" y="95"/>
                    </a:lnTo>
                    <a:lnTo>
                      <a:pt x="245" y="64"/>
                    </a:lnTo>
                    <a:lnTo>
                      <a:pt x="299" y="37"/>
                    </a:lnTo>
                    <a:lnTo>
                      <a:pt x="353" y="21"/>
                    </a:lnTo>
                    <a:lnTo>
                      <a:pt x="412" y="16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A4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39" name="Freeform 938"/>
              <p:cNvSpPr>
                <a:spLocks/>
              </p:cNvSpPr>
              <p:nvPr/>
            </p:nvSpPr>
            <p:spPr bwMode="auto">
              <a:xfrm>
                <a:off x="3486" y="2111"/>
                <a:ext cx="397" cy="509"/>
              </a:xfrm>
              <a:custGeom>
                <a:avLst/>
                <a:gdLst>
                  <a:gd name="T0" fmla="*/ 397 w 397"/>
                  <a:gd name="T1" fmla="*/ 0 h 509"/>
                  <a:gd name="T2" fmla="*/ 338 w 397"/>
                  <a:gd name="T3" fmla="*/ 5 h 509"/>
                  <a:gd name="T4" fmla="*/ 284 w 397"/>
                  <a:gd name="T5" fmla="*/ 21 h 509"/>
                  <a:gd name="T6" fmla="*/ 230 w 397"/>
                  <a:gd name="T7" fmla="*/ 48 h 509"/>
                  <a:gd name="T8" fmla="*/ 181 w 397"/>
                  <a:gd name="T9" fmla="*/ 79 h 509"/>
                  <a:gd name="T10" fmla="*/ 137 w 397"/>
                  <a:gd name="T11" fmla="*/ 127 h 509"/>
                  <a:gd name="T12" fmla="*/ 98 w 397"/>
                  <a:gd name="T13" fmla="*/ 175 h 509"/>
                  <a:gd name="T14" fmla="*/ 63 w 397"/>
                  <a:gd name="T15" fmla="*/ 233 h 509"/>
                  <a:gd name="T16" fmla="*/ 34 w 397"/>
                  <a:gd name="T17" fmla="*/ 297 h 509"/>
                  <a:gd name="T18" fmla="*/ 14 w 397"/>
                  <a:gd name="T19" fmla="*/ 366 h 509"/>
                  <a:gd name="T20" fmla="*/ 5 w 397"/>
                  <a:gd name="T21" fmla="*/ 435 h 509"/>
                  <a:gd name="T22" fmla="*/ 0 w 397"/>
                  <a:gd name="T23" fmla="*/ 509 h 509"/>
                  <a:gd name="T24" fmla="*/ 10 w 397"/>
                  <a:gd name="T25" fmla="*/ 509 h 509"/>
                  <a:gd name="T26" fmla="*/ 14 w 397"/>
                  <a:gd name="T27" fmla="*/ 440 h 509"/>
                  <a:gd name="T28" fmla="*/ 24 w 397"/>
                  <a:gd name="T29" fmla="*/ 371 h 509"/>
                  <a:gd name="T30" fmla="*/ 44 w 397"/>
                  <a:gd name="T31" fmla="*/ 302 h 509"/>
                  <a:gd name="T32" fmla="*/ 73 w 397"/>
                  <a:gd name="T33" fmla="*/ 244 h 509"/>
                  <a:gd name="T34" fmla="*/ 108 w 397"/>
                  <a:gd name="T35" fmla="*/ 185 h 509"/>
                  <a:gd name="T36" fmla="*/ 142 w 397"/>
                  <a:gd name="T37" fmla="*/ 138 h 509"/>
                  <a:gd name="T38" fmla="*/ 186 w 397"/>
                  <a:gd name="T39" fmla="*/ 95 h 509"/>
                  <a:gd name="T40" fmla="*/ 235 w 397"/>
                  <a:gd name="T41" fmla="*/ 63 h 509"/>
                  <a:gd name="T42" fmla="*/ 289 w 397"/>
                  <a:gd name="T43" fmla="*/ 37 h 509"/>
                  <a:gd name="T44" fmla="*/ 343 w 397"/>
                  <a:gd name="T45" fmla="*/ 21 h 509"/>
                  <a:gd name="T46" fmla="*/ 397 w 397"/>
                  <a:gd name="T47" fmla="*/ 16 h 509"/>
                  <a:gd name="T48" fmla="*/ 397 w 397"/>
                  <a:gd name="T49" fmla="*/ 0 h 50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97" h="509">
                    <a:moveTo>
                      <a:pt x="397" y="0"/>
                    </a:moveTo>
                    <a:lnTo>
                      <a:pt x="338" y="5"/>
                    </a:lnTo>
                    <a:lnTo>
                      <a:pt x="284" y="21"/>
                    </a:lnTo>
                    <a:lnTo>
                      <a:pt x="230" y="48"/>
                    </a:lnTo>
                    <a:lnTo>
                      <a:pt x="181" y="79"/>
                    </a:lnTo>
                    <a:lnTo>
                      <a:pt x="137" y="127"/>
                    </a:lnTo>
                    <a:lnTo>
                      <a:pt x="98" y="175"/>
                    </a:lnTo>
                    <a:lnTo>
                      <a:pt x="63" y="233"/>
                    </a:lnTo>
                    <a:lnTo>
                      <a:pt x="34" y="297"/>
                    </a:lnTo>
                    <a:lnTo>
                      <a:pt x="14" y="366"/>
                    </a:lnTo>
                    <a:lnTo>
                      <a:pt x="5" y="435"/>
                    </a:lnTo>
                    <a:lnTo>
                      <a:pt x="0" y="509"/>
                    </a:lnTo>
                    <a:lnTo>
                      <a:pt x="10" y="509"/>
                    </a:lnTo>
                    <a:lnTo>
                      <a:pt x="14" y="440"/>
                    </a:lnTo>
                    <a:lnTo>
                      <a:pt x="24" y="371"/>
                    </a:lnTo>
                    <a:lnTo>
                      <a:pt x="44" y="302"/>
                    </a:lnTo>
                    <a:lnTo>
                      <a:pt x="73" y="244"/>
                    </a:lnTo>
                    <a:lnTo>
                      <a:pt x="108" y="185"/>
                    </a:lnTo>
                    <a:lnTo>
                      <a:pt x="142" y="138"/>
                    </a:lnTo>
                    <a:lnTo>
                      <a:pt x="186" y="95"/>
                    </a:lnTo>
                    <a:lnTo>
                      <a:pt x="235" y="63"/>
                    </a:lnTo>
                    <a:lnTo>
                      <a:pt x="289" y="37"/>
                    </a:lnTo>
                    <a:lnTo>
                      <a:pt x="343" y="21"/>
                    </a:lnTo>
                    <a:lnTo>
                      <a:pt x="397" y="16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9E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40" name="Freeform 939"/>
              <p:cNvSpPr>
                <a:spLocks/>
              </p:cNvSpPr>
              <p:nvPr/>
            </p:nvSpPr>
            <p:spPr bwMode="auto">
              <a:xfrm>
                <a:off x="3496" y="2127"/>
                <a:ext cx="387" cy="493"/>
              </a:xfrm>
              <a:custGeom>
                <a:avLst/>
                <a:gdLst>
                  <a:gd name="T0" fmla="*/ 387 w 387"/>
                  <a:gd name="T1" fmla="*/ 0 h 493"/>
                  <a:gd name="T2" fmla="*/ 333 w 387"/>
                  <a:gd name="T3" fmla="*/ 5 h 493"/>
                  <a:gd name="T4" fmla="*/ 279 w 387"/>
                  <a:gd name="T5" fmla="*/ 21 h 493"/>
                  <a:gd name="T6" fmla="*/ 225 w 387"/>
                  <a:gd name="T7" fmla="*/ 47 h 493"/>
                  <a:gd name="T8" fmla="*/ 176 w 387"/>
                  <a:gd name="T9" fmla="*/ 79 h 493"/>
                  <a:gd name="T10" fmla="*/ 132 w 387"/>
                  <a:gd name="T11" fmla="*/ 122 h 493"/>
                  <a:gd name="T12" fmla="*/ 98 w 387"/>
                  <a:gd name="T13" fmla="*/ 169 h 493"/>
                  <a:gd name="T14" fmla="*/ 63 w 387"/>
                  <a:gd name="T15" fmla="*/ 228 h 493"/>
                  <a:gd name="T16" fmla="*/ 34 w 387"/>
                  <a:gd name="T17" fmla="*/ 286 h 493"/>
                  <a:gd name="T18" fmla="*/ 14 w 387"/>
                  <a:gd name="T19" fmla="*/ 355 h 493"/>
                  <a:gd name="T20" fmla="*/ 4 w 387"/>
                  <a:gd name="T21" fmla="*/ 424 h 493"/>
                  <a:gd name="T22" fmla="*/ 0 w 387"/>
                  <a:gd name="T23" fmla="*/ 493 h 493"/>
                  <a:gd name="T24" fmla="*/ 14 w 387"/>
                  <a:gd name="T25" fmla="*/ 493 h 493"/>
                  <a:gd name="T26" fmla="*/ 19 w 387"/>
                  <a:gd name="T27" fmla="*/ 424 h 493"/>
                  <a:gd name="T28" fmla="*/ 29 w 387"/>
                  <a:gd name="T29" fmla="*/ 355 h 493"/>
                  <a:gd name="T30" fmla="*/ 49 w 387"/>
                  <a:gd name="T31" fmla="*/ 297 h 493"/>
                  <a:gd name="T32" fmla="*/ 73 w 387"/>
                  <a:gd name="T33" fmla="*/ 233 h 493"/>
                  <a:gd name="T34" fmla="*/ 102 w 387"/>
                  <a:gd name="T35" fmla="*/ 180 h 493"/>
                  <a:gd name="T36" fmla="*/ 142 w 387"/>
                  <a:gd name="T37" fmla="*/ 132 h 493"/>
                  <a:gd name="T38" fmla="*/ 186 w 387"/>
                  <a:gd name="T39" fmla="*/ 90 h 493"/>
                  <a:gd name="T40" fmla="*/ 230 w 387"/>
                  <a:gd name="T41" fmla="*/ 58 h 493"/>
                  <a:gd name="T42" fmla="*/ 279 w 387"/>
                  <a:gd name="T43" fmla="*/ 37 h 493"/>
                  <a:gd name="T44" fmla="*/ 333 w 387"/>
                  <a:gd name="T45" fmla="*/ 21 h 493"/>
                  <a:gd name="T46" fmla="*/ 387 w 387"/>
                  <a:gd name="T47" fmla="*/ 16 h 493"/>
                  <a:gd name="T48" fmla="*/ 387 w 387"/>
                  <a:gd name="T49" fmla="*/ 0 h 49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7" h="493">
                    <a:moveTo>
                      <a:pt x="387" y="0"/>
                    </a:moveTo>
                    <a:lnTo>
                      <a:pt x="333" y="5"/>
                    </a:lnTo>
                    <a:lnTo>
                      <a:pt x="279" y="21"/>
                    </a:lnTo>
                    <a:lnTo>
                      <a:pt x="225" y="47"/>
                    </a:lnTo>
                    <a:lnTo>
                      <a:pt x="176" y="79"/>
                    </a:lnTo>
                    <a:lnTo>
                      <a:pt x="132" y="122"/>
                    </a:lnTo>
                    <a:lnTo>
                      <a:pt x="98" y="169"/>
                    </a:lnTo>
                    <a:lnTo>
                      <a:pt x="63" y="228"/>
                    </a:lnTo>
                    <a:lnTo>
                      <a:pt x="34" y="286"/>
                    </a:lnTo>
                    <a:lnTo>
                      <a:pt x="14" y="355"/>
                    </a:lnTo>
                    <a:lnTo>
                      <a:pt x="4" y="424"/>
                    </a:lnTo>
                    <a:lnTo>
                      <a:pt x="0" y="493"/>
                    </a:lnTo>
                    <a:lnTo>
                      <a:pt x="14" y="493"/>
                    </a:lnTo>
                    <a:lnTo>
                      <a:pt x="19" y="424"/>
                    </a:lnTo>
                    <a:lnTo>
                      <a:pt x="29" y="355"/>
                    </a:lnTo>
                    <a:lnTo>
                      <a:pt x="49" y="297"/>
                    </a:lnTo>
                    <a:lnTo>
                      <a:pt x="73" y="233"/>
                    </a:lnTo>
                    <a:lnTo>
                      <a:pt x="102" y="180"/>
                    </a:lnTo>
                    <a:lnTo>
                      <a:pt x="142" y="132"/>
                    </a:lnTo>
                    <a:lnTo>
                      <a:pt x="186" y="90"/>
                    </a:lnTo>
                    <a:lnTo>
                      <a:pt x="230" y="58"/>
                    </a:lnTo>
                    <a:lnTo>
                      <a:pt x="279" y="37"/>
                    </a:lnTo>
                    <a:lnTo>
                      <a:pt x="333" y="21"/>
                    </a:lnTo>
                    <a:lnTo>
                      <a:pt x="387" y="1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97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41" name="Freeform 940"/>
              <p:cNvSpPr>
                <a:spLocks/>
              </p:cNvSpPr>
              <p:nvPr/>
            </p:nvSpPr>
            <p:spPr bwMode="auto">
              <a:xfrm>
                <a:off x="3510" y="2143"/>
                <a:ext cx="373" cy="477"/>
              </a:xfrm>
              <a:custGeom>
                <a:avLst/>
                <a:gdLst>
                  <a:gd name="T0" fmla="*/ 373 w 373"/>
                  <a:gd name="T1" fmla="*/ 0 h 477"/>
                  <a:gd name="T2" fmla="*/ 319 w 373"/>
                  <a:gd name="T3" fmla="*/ 5 h 477"/>
                  <a:gd name="T4" fmla="*/ 265 w 373"/>
                  <a:gd name="T5" fmla="*/ 21 h 477"/>
                  <a:gd name="T6" fmla="*/ 216 w 373"/>
                  <a:gd name="T7" fmla="*/ 42 h 477"/>
                  <a:gd name="T8" fmla="*/ 172 w 373"/>
                  <a:gd name="T9" fmla="*/ 74 h 477"/>
                  <a:gd name="T10" fmla="*/ 128 w 373"/>
                  <a:gd name="T11" fmla="*/ 116 h 477"/>
                  <a:gd name="T12" fmla="*/ 88 w 373"/>
                  <a:gd name="T13" fmla="*/ 164 h 477"/>
                  <a:gd name="T14" fmla="*/ 59 w 373"/>
                  <a:gd name="T15" fmla="*/ 217 h 477"/>
                  <a:gd name="T16" fmla="*/ 35 w 373"/>
                  <a:gd name="T17" fmla="*/ 281 h 477"/>
                  <a:gd name="T18" fmla="*/ 15 w 373"/>
                  <a:gd name="T19" fmla="*/ 339 h 477"/>
                  <a:gd name="T20" fmla="*/ 5 w 373"/>
                  <a:gd name="T21" fmla="*/ 408 h 477"/>
                  <a:gd name="T22" fmla="*/ 0 w 373"/>
                  <a:gd name="T23" fmla="*/ 477 h 477"/>
                  <a:gd name="T24" fmla="*/ 10 w 373"/>
                  <a:gd name="T25" fmla="*/ 477 h 477"/>
                  <a:gd name="T26" fmla="*/ 15 w 373"/>
                  <a:gd name="T27" fmla="*/ 408 h 477"/>
                  <a:gd name="T28" fmla="*/ 25 w 373"/>
                  <a:gd name="T29" fmla="*/ 344 h 477"/>
                  <a:gd name="T30" fmla="*/ 44 w 373"/>
                  <a:gd name="T31" fmla="*/ 286 h 477"/>
                  <a:gd name="T32" fmla="*/ 69 w 373"/>
                  <a:gd name="T33" fmla="*/ 228 h 477"/>
                  <a:gd name="T34" fmla="*/ 98 w 373"/>
                  <a:gd name="T35" fmla="*/ 175 h 477"/>
                  <a:gd name="T36" fmla="*/ 137 w 373"/>
                  <a:gd name="T37" fmla="*/ 127 h 477"/>
                  <a:gd name="T38" fmla="*/ 177 w 373"/>
                  <a:gd name="T39" fmla="*/ 90 h 477"/>
                  <a:gd name="T40" fmla="*/ 221 w 373"/>
                  <a:gd name="T41" fmla="*/ 58 h 477"/>
                  <a:gd name="T42" fmla="*/ 270 w 373"/>
                  <a:gd name="T43" fmla="*/ 37 h 477"/>
                  <a:gd name="T44" fmla="*/ 319 w 373"/>
                  <a:gd name="T45" fmla="*/ 21 h 477"/>
                  <a:gd name="T46" fmla="*/ 373 w 373"/>
                  <a:gd name="T47" fmla="*/ 16 h 477"/>
                  <a:gd name="T48" fmla="*/ 373 w 373"/>
                  <a:gd name="T49" fmla="*/ 0 h 47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73" h="477">
                    <a:moveTo>
                      <a:pt x="373" y="0"/>
                    </a:moveTo>
                    <a:lnTo>
                      <a:pt x="319" y="5"/>
                    </a:lnTo>
                    <a:lnTo>
                      <a:pt x="265" y="21"/>
                    </a:lnTo>
                    <a:lnTo>
                      <a:pt x="216" y="42"/>
                    </a:lnTo>
                    <a:lnTo>
                      <a:pt x="172" y="74"/>
                    </a:lnTo>
                    <a:lnTo>
                      <a:pt x="128" y="116"/>
                    </a:lnTo>
                    <a:lnTo>
                      <a:pt x="88" y="164"/>
                    </a:lnTo>
                    <a:lnTo>
                      <a:pt x="59" y="217"/>
                    </a:lnTo>
                    <a:lnTo>
                      <a:pt x="35" y="281"/>
                    </a:lnTo>
                    <a:lnTo>
                      <a:pt x="15" y="339"/>
                    </a:lnTo>
                    <a:lnTo>
                      <a:pt x="5" y="408"/>
                    </a:lnTo>
                    <a:lnTo>
                      <a:pt x="0" y="477"/>
                    </a:lnTo>
                    <a:lnTo>
                      <a:pt x="10" y="477"/>
                    </a:lnTo>
                    <a:lnTo>
                      <a:pt x="15" y="408"/>
                    </a:lnTo>
                    <a:lnTo>
                      <a:pt x="25" y="344"/>
                    </a:lnTo>
                    <a:lnTo>
                      <a:pt x="44" y="286"/>
                    </a:lnTo>
                    <a:lnTo>
                      <a:pt x="69" y="228"/>
                    </a:lnTo>
                    <a:lnTo>
                      <a:pt x="98" y="175"/>
                    </a:lnTo>
                    <a:lnTo>
                      <a:pt x="137" y="127"/>
                    </a:lnTo>
                    <a:lnTo>
                      <a:pt x="177" y="90"/>
                    </a:lnTo>
                    <a:lnTo>
                      <a:pt x="221" y="58"/>
                    </a:lnTo>
                    <a:lnTo>
                      <a:pt x="270" y="37"/>
                    </a:lnTo>
                    <a:lnTo>
                      <a:pt x="319" y="21"/>
                    </a:lnTo>
                    <a:lnTo>
                      <a:pt x="373" y="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90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42" name="Freeform 941"/>
              <p:cNvSpPr>
                <a:spLocks/>
              </p:cNvSpPr>
              <p:nvPr/>
            </p:nvSpPr>
            <p:spPr bwMode="auto">
              <a:xfrm>
                <a:off x="3520" y="2159"/>
                <a:ext cx="363" cy="461"/>
              </a:xfrm>
              <a:custGeom>
                <a:avLst/>
                <a:gdLst>
                  <a:gd name="T0" fmla="*/ 363 w 363"/>
                  <a:gd name="T1" fmla="*/ 0 h 461"/>
                  <a:gd name="T2" fmla="*/ 309 w 363"/>
                  <a:gd name="T3" fmla="*/ 5 h 461"/>
                  <a:gd name="T4" fmla="*/ 260 w 363"/>
                  <a:gd name="T5" fmla="*/ 21 h 461"/>
                  <a:gd name="T6" fmla="*/ 211 w 363"/>
                  <a:gd name="T7" fmla="*/ 42 h 461"/>
                  <a:gd name="T8" fmla="*/ 167 w 363"/>
                  <a:gd name="T9" fmla="*/ 74 h 461"/>
                  <a:gd name="T10" fmla="*/ 127 w 363"/>
                  <a:gd name="T11" fmla="*/ 111 h 461"/>
                  <a:gd name="T12" fmla="*/ 88 w 363"/>
                  <a:gd name="T13" fmla="*/ 159 h 461"/>
                  <a:gd name="T14" fmla="*/ 59 w 363"/>
                  <a:gd name="T15" fmla="*/ 212 h 461"/>
                  <a:gd name="T16" fmla="*/ 34 w 363"/>
                  <a:gd name="T17" fmla="*/ 270 h 461"/>
                  <a:gd name="T18" fmla="*/ 15 w 363"/>
                  <a:gd name="T19" fmla="*/ 328 h 461"/>
                  <a:gd name="T20" fmla="*/ 5 w 363"/>
                  <a:gd name="T21" fmla="*/ 392 h 461"/>
                  <a:gd name="T22" fmla="*/ 0 w 363"/>
                  <a:gd name="T23" fmla="*/ 461 h 461"/>
                  <a:gd name="T24" fmla="*/ 15 w 363"/>
                  <a:gd name="T25" fmla="*/ 461 h 461"/>
                  <a:gd name="T26" fmla="*/ 20 w 363"/>
                  <a:gd name="T27" fmla="*/ 397 h 461"/>
                  <a:gd name="T28" fmla="*/ 29 w 363"/>
                  <a:gd name="T29" fmla="*/ 334 h 461"/>
                  <a:gd name="T30" fmla="*/ 44 w 363"/>
                  <a:gd name="T31" fmla="*/ 275 h 461"/>
                  <a:gd name="T32" fmla="*/ 69 w 363"/>
                  <a:gd name="T33" fmla="*/ 222 h 461"/>
                  <a:gd name="T34" fmla="*/ 98 w 363"/>
                  <a:gd name="T35" fmla="*/ 169 h 461"/>
                  <a:gd name="T36" fmla="*/ 132 w 363"/>
                  <a:gd name="T37" fmla="*/ 127 h 461"/>
                  <a:gd name="T38" fmla="*/ 176 w 363"/>
                  <a:gd name="T39" fmla="*/ 84 h 461"/>
                  <a:gd name="T40" fmla="*/ 216 w 363"/>
                  <a:gd name="T41" fmla="*/ 58 h 461"/>
                  <a:gd name="T42" fmla="*/ 265 w 363"/>
                  <a:gd name="T43" fmla="*/ 37 h 461"/>
                  <a:gd name="T44" fmla="*/ 314 w 363"/>
                  <a:gd name="T45" fmla="*/ 21 h 461"/>
                  <a:gd name="T46" fmla="*/ 363 w 363"/>
                  <a:gd name="T47" fmla="*/ 15 h 461"/>
                  <a:gd name="T48" fmla="*/ 363 w 363"/>
                  <a:gd name="T49" fmla="*/ 0 h 46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63" h="461">
                    <a:moveTo>
                      <a:pt x="363" y="0"/>
                    </a:moveTo>
                    <a:lnTo>
                      <a:pt x="309" y="5"/>
                    </a:lnTo>
                    <a:lnTo>
                      <a:pt x="260" y="21"/>
                    </a:lnTo>
                    <a:lnTo>
                      <a:pt x="211" y="42"/>
                    </a:lnTo>
                    <a:lnTo>
                      <a:pt x="167" y="74"/>
                    </a:lnTo>
                    <a:lnTo>
                      <a:pt x="127" y="111"/>
                    </a:lnTo>
                    <a:lnTo>
                      <a:pt x="88" y="159"/>
                    </a:lnTo>
                    <a:lnTo>
                      <a:pt x="59" y="212"/>
                    </a:lnTo>
                    <a:lnTo>
                      <a:pt x="34" y="270"/>
                    </a:lnTo>
                    <a:lnTo>
                      <a:pt x="15" y="328"/>
                    </a:lnTo>
                    <a:lnTo>
                      <a:pt x="5" y="392"/>
                    </a:lnTo>
                    <a:lnTo>
                      <a:pt x="0" y="461"/>
                    </a:lnTo>
                    <a:lnTo>
                      <a:pt x="15" y="461"/>
                    </a:lnTo>
                    <a:lnTo>
                      <a:pt x="20" y="397"/>
                    </a:lnTo>
                    <a:lnTo>
                      <a:pt x="29" y="334"/>
                    </a:lnTo>
                    <a:lnTo>
                      <a:pt x="44" y="275"/>
                    </a:lnTo>
                    <a:lnTo>
                      <a:pt x="69" y="222"/>
                    </a:lnTo>
                    <a:lnTo>
                      <a:pt x="98" y="169"/>
                    </a:lnTo>
                    <a:lnTo>
                      <a:pt x="132" y="127"/>
                    </a:lnTo>
                    <a:lnTo>
                      <a:pt x="176" y="84"/>
                    </a:lnTo>
                    <a:lnTo>
                      <a:pt x="216" y="58"/>
                    </a:lnTo>
                    <a:lnTo>
                      <a:pt x="265" y="37"/>
                    </a:lnTo>
                    <a:lnTo>
                      <a:pt x="314" y="21"/>
                    </a:lnTo>
                    <a:lnTo>
                      <a:pt x="363" y="15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89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43" name="Freeform 942"/>
              <p:cNvSpPr>
                <a:spLocks/>
              </p:cNvSpPr>
              <p:nvPr/>
            </p:nvSpPr>
            <p:spPr bwMode="auto">
              <a:xfrm>
                <a:off x="3535" y="2174"/>
                <a:ext cx="348" cy="446"/>
              </a:xfrm>
              <a:custGeom>
                <a:avLst/>
                <a:gdLst>
                  <a:gd name="T0" fmla="*/ 348 w 348"/>
                  <a:gd name="T1" fmla="*/ 0 h 446"/>
                  <a:gd name="T2" fmla="*/ 299 w 348"/>
                  <a:gd name="T3" fmla="*/ 6 h 446"/>
                  <a:gd name="T4" fmla="*/ 250 w 348"/>
                  <a:gd name="T5" fmla="*/ 22 h 446"/>
                  <a:gd name="T6" fmla="*/ 201 w 348"/>
                  <a:gd name="T7" fmla="*/ 43 h 446"/>
                  <a:gd name="T8" fmla="*/ 161 w 348"/>
                  <a:gd name="T9" fmla="*/ 69 h 446"/>
                  <a:gd name="T10" fmla="*/ 117 w 348"/>
                  <a:gd name="T11" fmla="*/ 112 h 446"/>
                  <a:gd name="T12" fmla="*/ 83 w 348"/>
                  <a:gd name="T13" fmla="*/ 154 h 446"/>
                  <a:gd name="T14" fmla="*/ 54 w 348"/>
                  <a:gd name="T15" fmla="*/ 207 h 446"/>
                  <a:gd name="T16" fmla="*/ 29 w 348"/>
                  <a:gd name="T17" fmla="*/ 260 h 446"/>
                  <a:gd name="T18" fmla="*/ 14 w 348"/>
                  <a:gd name="T19" fmla="*/ 319 h 446"/>
                  <a:gd name="T20" fmla="*/ 5 w 348"/>
                  <a:gd name="T21" fmla="*/ 382 h 446"/>
                  <a:gd name="T22" fmla="*/ 0 w 348"/>
                  <a:gd name="T23" fmla="*/ 446 h 446"/>
                  <a:gd name="T24" fmla="*/ 10 w 348"/>
                  <a:gd name="T25" fmla="*/ 446 h 446"/>
                  <a:gd name="T26" fmla="*/ 14 w 348"/>
                  <a:gd name="T27" fmla="*/ 377 h 446"/>
                  <a:gd name="T28" fmla="*/ 29 w 348"/>
                  <a:gd name="T29" fmla="*/ 313 h 446"/>
                  <a:gd name="T30" fmla="*/ 49 w 348"/>
                  <a:gd name="T31" fmla="*/ 250 h 446"/>
                  <a:gd name="T32" fmla="*/ 78 w 348"/>
                  <a:gd name="T33" fmla="*/ 191 h 446"/>
                  <a:gd name="T34" fmla="*/ 112 w 348"/>
                  <a:gd name="T35" fmla="*/ 144 h 446"/>
                  <a:gd name="T36" fmla="*/ 152 w 348"/>
                  <a:gd name="T37" fmla="*/ 101 h 446"/>
                  <a:gd name="T38" fmla="*/ 196 w 348"/>
                  <a:gd name="T39" fmla="*/ 64 h 446"/>
                  <a:gd name="T40" fmla="*/ 245 w 348"/>
                  <a:gd name="T41" fmla="*/ 38 h 446"/>
                  <a:gd name="T42" fmla="*/ 294 w 348"/>
                  <a:gd name="T43" fmla="*/ 22 h 446"/>
                  <a:gd name="T44" fmla="*/ 348 w 348"/>
                  <a:gd name="T45" fmla="*/ 16 h 446"/>
                  <a:gd name="T46" fmla="*/ 348 w 348"/>
                  <a:gd name="T47" fmla="*/ 0 h 44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48" h="446">
                    <a:moveTo>
                      <a:pt x="348" y="0"/>
                    </a:moveTo>
                    <a:lnTo>
                      <a:pt x="299" y="6"/>
                    </a:lnTo>
                    <a:lnTo>
                      <a:pt x="250" y="22"/>
                    </a:lnTo>
                    <a:lnTo>
                      <a:pt x="201" y="43"/>
                    </a:lnTo>
                    <a:lnTo>
                      <a:pt x="161" y="69"/>
                    </a:lnTo>
                    <a:lnTo>
                      <a:pt x="117" y="112"/>
                    </a:lnTo>
                    <a:lnTo>
                      <a:pt x="83" y="154"/>
                    </a:lnTo>
                    <a:lnTo>
                      <a:pt x="54" y="207"/>
                    </a:lnTo>
                    <a:lnTo>
                      <a:pt x="29" y="260"/>
                    </a:lnTo>
                    <a:lnTo>
                      <a:pt x="14" y="319"/>
                    </a:lnTo>
                    <a:lnTo>
                      <a:pt x="5" y="382"/>
                    </a:lnTo>
                    <a:lnTo>
                      <a:pt x="0" y="446"/>
                    </a:lnTo>
                    <a:lnTo>
                      <a:pt x="10" y="446"/>
                    </a:lnTo>
                    <a:lnTo>
                      <a:pt x="14" y="377"/>
                    </a:lnTo>
                    <a:lnTo>
                      <a:pt x="29" y="313"/>
                    </a:lnTo>
                    <a:lnTo>
                      <a:pt x="49" y="250"/>
                    </a:lnTo>
                    <a:lnTo>
                      <a:pt x="78" y="191"/>
                    </a:lnTo>
                    <a:lnTo>
                      <a:pt x="112" y="144"/>
                    </a:lnTo>
                    <a:lnTo>
                      <a:pt x="152" y="101"/>
                    </a:lnTo>
                    <a:lnTo>
                      <a:pt x="196" y="64"/>
                    </a:lnTo>
                    <a:lnTo>
                      <a:pt x="245" y="38"/>
                    </a:lnTo>
                    <a:lnTo>
                      <a:pt x="294" y="22"/>
                    </a:lnTo>
                    <a:lnTo>
                      <a:pt x="348" y="16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8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44" name="Freeform 943"/>
              <p:cNvSpPr>
                <a:spLocks/>
              </p:cNvSpPr>
              <p:nvPr/>
            </p:nvSpPr>
            <p:spPr bwMode="auto">
              <a:xfrm>
                <a:off x="3545" y="2190"/>
                <a:ext cx="338" cy="430"/>
              </a:xfrm>
              <a:custGeom>
                <a:avLst/>
                <a:gdLst>
                  <a:gd name="T0" fmla="*/ 338 w 338"/>
                  <a:gd name="T1" fmla="*/ 0 h 430"/>
                  <a:gd name="T2" fmla="*/ 284 w 338"/>
                  <a:gd name="T3" fmla="*/ 6 h 430"/>
                  <a:gd name="T4" fmla="*/ 235 w 338"/>
                  <a:gd name="T5" fmla="*/ 22 h 430"/>
                  <a:gd name="T6" fmla="*/ 186 w 338"/>
                  <a:gd name="T7" fmla="*/ 48 h 430"/>
                  <a:gd name="T8" fmla="*/ 142 w 338"/>
                  <a:gd name="T9" fmla="*/ 85 h 430"/>
                  <a:gd name="T10" fmla="*/ 102 w 338"/>
                  <a:gd name="T11" fmla="*/ 128 h 430"/>
                  <a:gd name="T12" fmla="*/ 68 w 338"/>
                  <a:gd name="T13" fmla="*/ 175 h 430"/>
                  <a:gd name="T14" fmla="*/ 39 w 338"/>
                  <a:gd name="T15" fmla="*/ 234 h 430"/>
                  <a:gd name="T16" fmla="*/ 19 w 338"/>
                  <a:gd name="T17" fmla="*/ 297 h 430"/>
                  <a:gd name="T18" fmla="*/ 4 w 338"/>
                  <a:gd name="T19" fmla="*/ 361 h 430"/>
                  <a:gd name="T20" fmla="*/ 0 w 338"/>
                  <a:gd name="T21" fmla="*/ 430 h 430"/>
                  <a:gd name="T22" fmla="*/ 14 w 338"/>
                  <a:gd name="T23" fmla="*/ 430 h 430"/>
                  <a:gd name="T24" fmla="*/ 19 w 338"/>
                  <a:gd name="T25" fmla="*/ 366 h 430"/>
                  <a:gd name="T26" fmla="*/ 29 w 338"/>
                  <a:gd name="T27" fmla="*/ 303 h 430"/>
                  <a:gd name="T28" fmla="*/ 49 w 338"/>
                  <a:gd name="T29" fmla="*/ 239 h 430"/>
                  <a:gd name="T30" fmla="*/ 78 w 338"/>
                  <a:gd name="T31" fmla="*/ 186 h 430"/>
                  <a:gd name="T32" fmla="*/ 107 w 338"/>
                  <a:gd name="T33" fmla="*/ 138 h 430"/>
                  <a:gd name="T34" fmla="*/ 147 w 338"/>
                  <a:gd name="T35" fmla="*/ 96 h 430"/>
                  <a:gd name="T36" fmla="*/ 191 w 338"/>
                  <a:gd name="T37" fmla="*/ 64 h 430"/>
                  <a:gd name="T38" fmla="*/ 240 w 338"/>
                  <a:gd name="T39" fmla="*/ 37 h 430"/>
                  <a:gd name="T40" fmla="*/ 289 w 338"/>
                  <a:gd name="T41" fmla="*/ 22 h 430"/>
                  <a:gd name="T42" fmla="*/ 338 w 338"/>
                  <a:gd name="T43" fmla="*/ 16 h 430"/>
                  <a:gd name="T44" fmla="*/ 338 w 338"/>
                  <a:gd name="T45" fmla="*/ 0 h 43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38" h="430">
                    <a:moveTo>
                      <a:pt x="338" y="0"/>
                    </a:moveTo>
                    <a:lnTo>
                      <a:pt x="284" y="6"/>
                    </a:lnTo>
                    <a:lnTo>
                      <a:pt x="235" y="22"/>
                    </a:lnTo>
                    <a:lnTo>
                      <a:pt x="186" y="48"/>
                    </a:lnTo>
                    <a:lnTo>
                      <a:pt x="142" y="85"/>
                    </a:lnTo>
                    <a:lnTo>
                      <a:pt x="102" y="128"/>
                    </a:lnTo>
                    <a:lnTo>
                      <a:pt x="68" y="175"/>
                    </a:lnTo>
                    <a:lnTo>
                      <a:pt x="39" y="234"/>
                    </a:lnTo>
                    <a:lnTo>
                      <a:pt x="19" y="297"/>
                    </a:lnTo>
                    <a:lnTo>
                      <a:pt x="4" y="361"/>
                    </a:lnTo>
                    <a:lnTo>
                      <a:pt x="0" y="430"/>
                    </a:lnTo>
                    <a:lnTo>
                      <a:pt x="14" y="430"/>
                    </a:lnTo>
                    <a:lnTo>
                      <a:pt x="19" y="366"/>
                    </a:lnTo>
                    <a:lnTo>
                      <a:pt x="29" y="303"/>
                    </a:lnTo>
                    <a:lnTo>
                      <a:pt x="49" y="239"/>
                    </a:lnTo>
                    <a:lnTo>
                      <a:pt x="78" y="186"/>
                    </a:lnTo>
                    <a:lnTo>
                      <a:pt x="107" y="138"/>
                    </a:lnTo>
                    <a:lnTo>
                      <a:pt x="147" y="96"/>
                    </a:lnTo>
                    <a:lnTo>
                      <a:pt x="191" y="64"/>
                    </a:lnTo>
                    <a:lnTo>
                      <a:pt x="240" y="37"/>
                    </a:lnTo>
                    <a:lnTo>
                      <a:pt x="289" y="22"/>
                    </a:lnTo>
                    <a:lnTo>
                      <a:pt x="338" y="16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7A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45" name="Freeform 944"/>
              <p:cNvSpPr>
                <a:spLocks/>
              </p:cNvSpPr>
              <p:nvPr/>
            </p:nvSpPr>
            <p:spPr bwMode="auto">
              <a:xfrm>
                <a:off x="3559" y="2206"/>
                <a:ext cx="324" cy="414"/>
              </a:xfrm>
              <a:custGeom>
                <a:avLst/>
                <a:gdLst>
                  <a:gd name="T0" fmla="*/ 324 w 324"/>
                  <a:gd name="T1" fmla="*/ 0 h 414"/>
                  <a:gd name="T2" fmla="*/ 275 w 324"/>
                  <a:gd name="T3" fmla="*/ 6 h 414"/>
                  <a:gd name="T4" fmla="*/ 226 w 324"/>
                  <a:gd name="T5" fmla="*/ 21 h 414"/>
                  <a:gd name="T6" fmla="*/ 177 w 324"/>
                  <a:gd name="T7" fmla="*/ 48 h 414"/>
                  <a:gd name="T8" fmla="*/ 133 w 324"/>
                  <a:gd name="T9" fmla="*/ 80 h 414"/>
                  <a:gd name="T10" fmla="*/ 93 w 324"/>
                  <a:gd name="T11" fmla="*/ 122 h 414"/>
                  <a:gd name="T12" fmla="*/ 64 w 324"/>
                  <a:gd name="T13" fmla="*/ 170 h 414"/>
                  <a:gd name="T14" fmla="*/ 35 w 324"/>
                  <a:gd name="T15" fmla="*/ 223 h 414"/>
                  <a:gd name="T16" fmla="*/ 15 w 324"/>
                  <a:gd name="T17" fmla="*/ 287 h 414"/>
                  <a:gd name="T18" fmla="*/ 5 w 324"/>
                  <a:gd name="T19" fmla="*/ 350 h 414"/>
                  <a:gd name="T20" fmla="*/ 0 w 324"/>
                  <a:gd name="T21" fmla="*/ 414 h 414"/>
                  <a:gd name="T22" fmla="*/ 15 w 324"/>
                  <a:gd name="T23" fmla="*/ 414 h 414"/>
                  <a:gd name="T24" fmla="*/ 15 w 324"/>
                  <a:gd name="T25" fmla="*/ 350 h 414"/>
                  <a:gd name="T26" fmla="*/ 30 w 324"/>
                  <a:gd name="T27" fmla="*/ 292 h 414"/>
                  <a:gd name="T28" fmla="*/ 44 w 324"/>
                  <a:gd name="T29" fmla="*/ 234 h 414"/>
                  <a:gd name="T30" fmla="*/ 74 w 324"/>
                  <a:gd name="T31" fmla="*/ 181 h 414"/>
                  <a:gd name="T32" fmla="*/ 103 w 324"/>
                  <a:gd name="T33" fmla="*/ 133 h 414"/>
                  <a:gd name="T34" fmla="*/ 142 w 324"/>
                  <a:gd name="T35" fmla="*/ 90 h 414"/>
                  <a:gd name="T36" fmla="*/ 182 w 324"/>
                  <a:gd name="T37" fmla="*/ 59 h 414"/>
                  <a:gd name="T38" fmla="*/ 226 w 324"/>
                  <a:gd name="T39" fmla="*/ 37 h 414"/>
                  <a:gd name="T40" fmla="*/ 275 w 324"/>
                  <a:gd name="T41" fmla="*/ 21 h 414"/>
                  <a:gd name="T42" fmla="*/ 324 w 324"/>
                  <a:gd name="T43" fmla="*/ 16 h 414"/>
                  <a:gd name="T44" fmla="*/ 324 w 324"/>
                  <a:gd name="T45" fmla="*/ 0 h 41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414">
                    <a:moveTo>
                      <a:pt x="324" y="0"/>
                    </a:moveTo>
                    <a:lnTo>
                      <a:pt x="275" y="6"/>
                    </a:lnTo>
                    <a:lnTo>
                      <a:pt x="226" y="21"/>
                    </a:lnTo>
                    <a:lnTo>
                      <a:pt x="177" y="48"/>
                    </a:lnTo>
                    <a:lnTo>
                      <a:pt x="133" y="80"/>
                    </a:lnTo>
                    <a:lnTo>
                      <a:pt x="93" y="122"/>
                    </a:lnTo>
                    <a:lnTo>
                      <a:pt x="64" y="170"/>
                    </a:lnTo>
                    <a:lnTo>
                      <a:pt x="35" y="223"/>
                    </a:lnTo>
                    <a:lnTo>
                      <a:pt x="15" y="287"/>
                    </a:lnTo>
                    <a:lnTo>
                      <a:pt x="5" y="350"/>
                    </a:lnTo>
                    <a:lnTo>
                      <a:pt x="0" y="414"/>
                    </a:lnTo>
                    <a:lnTo>
                      <a:pt x="15" y="414"/>
                    </a:lnTo>
                    <a:lnTo>
                      <a:pt x="15" y="350"/>
                    </a:lnTo>
                    <a:lnTo>
                      <a:pt x="30" y="292"/>
                    </a:lnTo>
                    <a:lnTo>
                      <a:pt x="44" y="234"/>
                    </a:lnTo>
                    <a:lnTo>
                      <a:pt x="74" y="181"/>
                    </a:lnTo>
                    <a:lnTo>
                      <a:pt x="103" y="133"/>
                    </a:lnTo>
                    <a:lnTo>
                      <a:pt x="142" y="90"/>
                    </a:lnTo>
                    <a:lnTo>
                      <a:pt x="182" y="59"/>
                    </a:lnTo>
                    <a:lnTo>
                      <a:pt x="226" y="37"/>
                    </a:lnTo>
                    <a:lnTo>
                      <a:pt x="275" y="21"/>
                    </a:lnTo>
                    <a:lnTo>
                      <a:pt x="324" y="16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7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46" name="Freeform 945"/>
              <p:cNvSpPr>
                <a:spLocks/>
              </p:cNvSpPr>
              <p:nvPr/>
            </p:nvSpPr>
            <p:spPr bwMode="auto">
              <a:xfrm>
                <a:off x="3574" y="2222"/>
                <a:ext cx="309" cy="398"/>
              </a:xfrm>
              <a:custGeom>
                <a:avLst/>
                <a:gdLst>
                  <a:gd name="T0" fmla="*/ 309 w 309"/>
                  <a:gd name="T1" fmla="*/ 0 h 398"/>
                  <a:gd name="T2" fmla="*/ 260 w 309"/>
                  <a:gd name="T3" fmla="*/ 5 h 398"/>
                  <a:gd name="T4" fmla="*/ 211 w 309"/>
                  <a:gd name="T5" fmla="*/ 21 h 398"/>
                  <a:gd name="T6" fmla="*/ 167 w 309"/>
                  <a:gd name="T7" fmla="*/ 43 h 398"/>
                  <a:gd name="T8" fmla="*/ 127 w 309"/>
                  <a:gd name="T9" fmla="*/ 74 h 398"/>
                  <a:gd name="T10" fmla="*/ 88 w 309"/>
                  <a:gd name="T11" fmla="*/ 117 h 398"/>
                  <a:gd name="T12" fmla="*/ 59 w 309"/>
                  <a:gd name="T13" fmla="*/ 165 h 398"/>
                  <a:gd name="T14" fmla="*/ 29 w 309"/>
                  <a:gd name="T15" fmla="*/ 218 h 398"/>
                  <a:gd name="T16" fmla="*/ 15 w 309"/>
                  <a:gd name="T17" fmla="*/ 276 h 398"/>
                  <a:gd name="T18" fmla="*/ 0 w 309"/>
                  <a:gd name="T19" fmla="*/ 334 h 398"/>
                  <a:gd name="T20" fmla="*/ 0 w 309"/>
                  <a:gd name="T21" fmla="*/ 398 h 398"/>
                  <a:gd name="T22" fmla="*/ 10 w 309"/>
                  <a:gd name="T23" fmla="*/ 398 h 398"/>
                  <a:gd name="T24" fmla="*/ 15 w 309"/>
                  <a:gd name="T25" fmla="*/ 340 h 398"/>
                  <a:gd name="T26" fmla="*/ 24 w 309"/>
                  <a:gd name="T27" fmla="*/ 281 h 398"/>
                  <a:gd name="T28" fmla="*/ 44 w 309"/>
                  <a:gd name="T29" fmla="*/ 223 h 398"/>
                  <a:gd name="T30" fmla="*/ 69 w 309"/>
                  <a:gd name="T31" fmla="*/ 175 h 398"/>
                  <a:gd name="T32" fmla="*/ 98 w 309"/>
                  <a:gd name="T33" fmla="*/ 127 h 398"/>
                  <a:gd name="T34" fmla="*/ 132 w 309"/>
                  <a:gd name="T35" fmla="*/ 90 h 398"/>
                  <a:gd name="T36" fmla="*/ 171 w 309"/>
                  <a:gd name="T37" fmla="*/ 59 h 398"/>
                  <a:gd name="T38" fmla="*/ 216 w 309"/>
                  <a:gd name="T39" fmla="*/ 37 h 398"/>
                  <a:gd name="T40" fmla="*/ 260 w 309"/>
                  <a:gd name="T41" fmla="*/ 21 h 398"/>
                  <a:gd name="T42" fmla="*/ 309 w 309"/>
                  <a:gd name="T43" fmla="*/ 16 h 398"/>
                  <a:gd name="T44" fmla="*/ 309 w 309"/>
                  <a:gd name="T45" fmla="*/ 0 h 39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9" h="398">
                    <a:moveTo>
                      <a:pt x="309" y="0"/>
                    </a:moveTo>
                    <a:lnTo>
                      <a:pt x="260" y="5"/>
                    </a:lnTo>
                    <a:lnTo>
                      <a:pt x="211" y="21"/>
                    </a:lnTo>
                    <a:lnTo>
                      <a:pt x="167" y="43"/>
                    </a:lnTo>
                    <a:lnTo>
                      <a:pt x="127" y="74"/>
                    </a:lnTo>
                    <a:lnTo>
                      <a:pt x="88" y="117"/>
                    </a:lnTo>
                    <a:lnTo>
                      <a:pt x="59" y="165"/>
                    </a:lnTo>
                    <a:lnTo>
                      <a:pt x="29" y="218"/>
                    </a:lnTo>
                    <a:lnTo>
                      <a:pt x="15" y="276"/>
                    </a:lnTo>
                    <a:lnTo>
                      <a:pt x="0" y="334"/>
                    </a:lnTo>
                    <a:lnTo>
                      <a:pt x="0" y="398"/>
                    </a:lnTo>
                    <a:lnTo>
                      <a:pt x="10" y="398"/>
                    </a:lnTo>
                    <a:lnTo>
                      <a:pt x="15" y="340"/>
                    </a:lnTo>
                    <a:lnTo>
                      <a:pt x="24" y="281"/>
                    </a:lnTo>
                    <a:lnTo>
                      <a:pt x="44" y="223"/>
                    </a:lnTo>
                    <a:lnTo>
                      <a:pt x="69" y="175"/>
                    </a:lnTo>
                    <a:lnTo>
                      <a:pt x="98" y="127"/>
                    </a:lnTo>
                    <a:lnTo>
                      <a:pt x="132" y="90"/>
                    </a:lnTo>
                    <a:lnTo>
                      <a:pt x="171" y="59"/>
                    </a:lnTo>
                    <a:lnTo>
                      <a:pt x="216" y="37"/>
                    </a:lnTo>
                    <a:lnTo>
                      <a:pt x="260" y="21"/>
                    </a:lnTo>
                    <a:lnTo>
                      <a:pt x="309" y="16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6A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47" name="Freeform 946"/>
              <p:cNvSpPr>
                <a:spLocks/>
              </p:cNvSpPr>
              <p:nvPr/>
            </p:nvSpPr>
            <p:spPr bwMode="auto">
              <a:xfrm>
                <a:off x="3584" y="2238"/>
                <a:ext cx="299" cy="382"/>
              </a:xfrm>
              <a:custGeom>
                <a:avLst/>
                <a:gdLst>
                  <a:gd name="T0" fmla="*/ 299 w 299"/>
                  <a:gd name="T1" fmla="*/ 0 h 382"/>
                  <a:gd name="T2" fmla="*/ 250 w 299"/>
                  <a:gd name="T3" fmla="*/ 5 h 382"/>
                  <a:gd name="T4" fmla="*/ 206 w 299"/>
                  <a:gd name="T5" fmla="*/ 21 h 382"/>
                  <a:gd name="T6" fmla="*/ 161 w 299"/>
                  <a:gd name="T7" fmla="*/ 43 h 382"/>
                  <a:gd name="T8" fmla="*/ 122 w 299"/>
                  <a:gd name="T9" fmla="*/ 74 h 382"/>
                  <a:gd name="T10" fmla="*/ 88 w 299"/>
                  <a:gd name="T11" fmla="*/ 111 h 382"/>
                  <a:gd name="T12" fmla="*/ 59 w 299"/>
                  <a:gd name="T13" fmla="*/ 159 h 382"/>
                  <a:gd name="T14" fmla="*/ 34 w 299"/>
                  <a:gd name="T15" fmla="*/ 207 h 382"/>
                  <a:gd name="T16" fmla="*/ 14 w 299"/>
                  <a:gd name="T17" fmla="*/ 265 h 382"/>
                  <a:gd name="T18" fmla="*/ 5 w 299"/>
                  <a:gd name="T19" fmla="*/ 324 h 382"/>
                  <a:gd name="T20" fmla="*/ 0 w 299"/>
                  <a:gd name="T21" fmla="*/ 382 h 382"/>
                  <a:gd name="T22" fmla="*/ 14 w 299"/>
                  <a:gd name="T23" fmla="*/ 382 h 382"/>
                  <a:gd name="T24" fmla="*/ 14 w 299"/>
                  <a:gd name="T25" fmla="*/ 324 h 382"/>
                  <a:gd name="T26" fmla="*/ 24 w 299"/>
                  <a:gd name="T27" fmla="*/ 271 h 382"/>
                  <a:gd name="T28" fmla="*/ 44 w 299"/>
                  <a:gd name="T29" fmla="*/ 218 h 382"/>
                  <a:gd name="T30" fmla="*/ 68 w 299"/>
                  <a:gd name="T31" fmla="*/ 164 h 382"/>
                  <a:gd name="T32" fmla="*/ 98 w 299"/>
                  <a:gd name="T33" fmla="*/ 122 h 382"/>
                  <a:gd name="T34" fmla="*/ 132 w 299"/>
                  <a:gd name="T35" fmla="*/ 85 h 382"/>
                  <a:gd name="T36" fmla="*/ 166 w 299"/>
                  <a:gd name="T37" fmla="*/ 58 h 382"/>
                  <a:gd name="T38" fmla="*/ 210 w 299"/>
                  <a:gd name="T39" fmla="*/ 32 h 382"/>
                  <a:gd name="T40" fmla="*/ 255 w 299"/>
                  <a:gd name="T41" fmla="*/ 21 h 382"/>
                  <a:gd name="T42" fmla="*/ 299 w 299"/>
                  <a:gd name="T43" fmla="*/ 16 h 382"/>
                  <a:gd name="T44" fmla="*/ 299 w 299"/>
                  <a:gd name="T45" fmla="*/ 0 h 38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99" h="382">
                    <a:moveTo>
                      <a:pt x="299" y="0"/>
                    </a:moveTo>
                    <a:lnTo>
                      <a:pt x="250" y="5"/>
                    </a:lnTo>
                    <a:lnTo>
                      <a:pt x="206" y="21"/>
                    </a:lnTo>
                    <a:lnTo>
                      <a:pt x="161" y="43"/>
                    </a:lnTo>
                    <a:lnTo>
                      <a:pt x="122" y="74"/>
                    </a:lnTo>
                    <a:lnTo>
                      <a:pt x="88" y="111"/>
                    </a:lnTo>
                    <a:lnTo>
                      <a:pt x="59" y="159"/>
                    </a:lnTo>
                    <a:lnTo>
                      <a:pt x="34" y="207"/>
                    </a:lnTo>
                    <a:lnTo>
                      <a:pt x="14" y="265"/>
                    </a:lnTo>
                    <a:lnTo>
                      <a:pt x="5" y="324"/>
                    </a:lnTo>
                    <a:lnTo>
                      <a:pt x="0" y="382"/>
                    </a:lnTo>
                    <a:lnTo>
                      <a:pt x="14" y="382"/>
                    </a:lnTo>
                    <a:lnTo>
                      <a:pt x="14" y="324"/>
                    </a:lnTo>
                    <a:lnTo>
                      <a:pt x="24" y="271"/>
                    </a:lnTo>
                    <a:lnTo>
                      <a:pt x="44" y="218"/>
                    </a:lnTo>
                    <a:lnTo>
                      <a:pt x="68" y="164"/>
                    </a:lnTo>
                    <a:lnTo>
                      <a:pt x="98" y="122"/>
                    </a:lnTo>
                    <a:lnTo>
                      <a:pt x="132" y="85"/>
                    </a:lnTo>
                    <a:lnTo>
                      <a:pt x="166" y="58"/>
                    </a:lnTo>
                    <a:lnTo>
                      <a:pt x="210" y="32"/>
                    </a:lnTo>
                    <a:lnTo>
                      <a:pt x="255" y="21"/>
                    </a:lnTo>
                    <a:lnTo>
                      <a:pt x="299" y="16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61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48" name="Freeform 947"/>
              <p:cNvSpPr>
                <a:spLocks/>
              </p:cNvSpPr>
              <p:nvPr/>
            </p:nvSpPr>
            <p:spPr bwMode="auto">
              <a:xfrm>
                <a:off x="3598" y="2254"/>
                <a:ext cx="285" cy="366"/>
              </a:xfrm>
              <a:custGeom>
                <a:avLst/>
                <a:gdLst>
                  <a:gd name="T0" fmla="*/ 285 w 285"/>
                  <a:gd name="T1" fmla="*/ 0 h 366"/>
                  <a:gd name="T2" fmla="*/ 241 w 285"/>
                  <a:gd name="T3" fmla="*/ 5 h 366"/>
                  <a:gd name="T4" fmla="*/ 196 w 285"/>
                  <a:gd name="T5" fmla="*/ 16 h 366"/>
                  <a:gd name="T6" fmla="*/ 152 w 285"/>
                  <a:gd name="T7" fmla="*/ 42 h 366"/>
                  <a:gd name="T8" fmla="*/ 118 w 285"/>
                  <a:gd name="T9" fmla="*/ 69 h 366"/>
                  <a:gd name="T10" fmla="*/ 84 w 285"/>
                  <a:gd name="T11" fmla="*/ 106 h 366"/>
                  <a:gd name="T12" fmla="*/ 54 w 285"/>
                  <a:gd name="T13" fmla="*/ 148 h 366"/>
                  <a:gd name="T14" fmla="*/ 30 w 285"/>
                  <a:gd name="T15" fmla="*/ 202 h 366"/>
                  <a:gd name="T16" fmla="*/ 10 w 285"/>
                  <a:gd name="T17" fmla="*/ 255 h 366"/>
                  <a:gd name="T18" fmla="*/ 0 w 285"/>
                  <a:gd name="T19" fmla="*/ 308 h 366"/>
                  <a:gd name="T20" fmla="*/ 0 w 285"/>
                  <a:gd name="T21" fmla="*/ 366 h 366"/>
                  <a:gd name="T22" fmla="*/ 10 w 285"/>
                  <a:gd name="T23" fmla="*/ 366 h 366"/>
                  <a:gd name="T24" fmla="*/ 15 w 285"/>
                  <a:gd name="T25" fmla="*/ 302 h 366"/>
                  <a:gd name="T26" fmla="*/ 25 w 285"/>
                  <a:gd name="T27" fmla="*/ 244 h 366"/>
                  <a:gd name="T28" fmla="*/ 49 w 285"/>
                  <a:gd name="T29" fmla="*/ 191 h 366"/>
                  <a:gd name="T30" fmla="*/ 74 w 285"/>
                  <a:gd name="T31" fmla="*/ 143 h 366"/>
                  <a:gd name="T32" fmla="*/ 108 w 285"/>
                  <a:gd name="T33" fmla="*/ 95 h 366"/>
                  <a:gd name="T34" fmla="*/ 147 w 285"/>
                  <a:gd name="T35" fmla="*/ 64 h 366"/>
                  <a:gd name="T36" fmla="*/ 192 w 285"/>
                  <a:gd name="T37" fmla="*/ 37 h 366"/>
                  <a:gd name="T38" fmla="*/ 236 w 285"/>
                  <a:gd name="T39" fmla="*/ 21 h 366"/>
                  <a:gd name="T40" fmla="*/ 285 w 285"/>
                  <a:gd name="T41" fmla="*/ 16 h 366"/>
                  <a:gd name="T42" fmla="*/ 285 w 285"/>
                  <a:gd name="T43" fmla="*/ 0 h 36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85" h="366">
                    <a:moveTo>
                      <a:pt x="285" y="0"/>
                    </a:moveTo>
                    <a:lnTo>
                      <a:pt x="241" y="5"/>
                    </a:lnTo>
                    <a:lnTo>
                      <a:pt x="196" y="16"/>
                    </a:lnTo>
                    <a:lnTo>
                      <a:pt x="152" y="42"/>
                    </a:lnTo>
                    <a:lnTo>
                      <a:pt x="118" y="69"/>
                    </a:lnTo>
                    <a:lnTo>
                      <a:pt x="84" y="106"/>
                    </a:lnTo>
                    <a:lnTo>
                      <a:pt x="54" y="148"/>
                    </a:lnTo>
                    <a:lnTo>
                      <a:pt x="30" y="202"/>
                    </a:lnTo>
                    <a:lnTo>
                      <a:pt x="10" y="255"/>
                    </a:lnTo>
                    <a:lnTo>
                      <a:pt x="0" y="308"/>
                    </a:lnTo>
                    <a:lnTo>
                      <a:pt x="0" y="366"/>
                    </a:lnTo>
                    <a:lnTo>
                      <a:pt x="10" y="366"/>
                    </a:lnTo>
                    <a:lnTo>
                      <a:pt x="15" y="302"/>
                    </a:lnTo>
                    <a:lnTo>
                      <a:pt x="25" y="244"/>
                    </a:lnTo>
                    <a:lnTo>
                      <a:pt x="49" y="191"/>
                    </a:lnTo>
                    <a:lnTo>
                      <a:pt x="74" y="143"/>
                    </a:lnTo>
                    <a:lnTo>
                      <a:pt x="108" y="95"/>
                    </a:lnTo>
                    <a:lnTo>
                      <a:pt x="147" y="64"/>
                    </a:lnTo>
                    <a:lnTo>
                      <a:pt x="192" y="37"/>
                    </a:lnTo>
                    <a:lnTo>
                      <a:pt x="236" y="21"/>
                    </a:lnTo>
                    <a:lnTo>
                      <a:pt x="285" y="16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58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49" name="Freeform 948"/>
              <p:cNvSpPr>
                <a:spLocks/>
              </p:cNvSpPr>
              <p:nvPr/>
            </p:nvSpPr>
            <p:spPr bwMode="auto">
              <a:xfrm>
                <a:off x="3608" y="2270"/>
                <a:ext cx="275" cy="350"/>
              </a:xfrm>
              <a:custGeom>
                <a:avLst/>
                <a:gdLst>
                  <a:gd name="T0" fmla="*/ 275 w 275"/>
                  <a:gd name="T1" fmla="*/ 0 h 350"/>
                  <a:gd name="T2" fmla="*/ 226 w 275"/>
                  <a:gd name="T3" fmla="*/ 5 h 350"/>
                  <a:gd name="T4" fmla="*/ 182 w 275"/>
                  <a:gd name="T5" fmla="*/ 21 h 350"/>
                  <a:gd name="T6" fmla="*/ 137 w 275"/>
                  <a:gd name="T7" fmla="*/ 48 h 350"/>
                  <a:gd name="T8" fmla="*/ 98 w 275"/>
                  <a:gd name="T9" fmla="*/ 79 h 350"/>
                  <a:gd name="T10" fmla="*/ 64 w 275"/>
                  <a:gd name="T11" fmla="*/ 127 h 350"/>
                  <a:gd name="T12" fmla="*/ 39 w 275"/>
                  <a:gd name="T13" fmla="*/ 175 h 350"/>
                  <a:gd name="T14" fmla="*/ 15 w 275"/>
                  <a:gd name="T15" fmla="*/ 228 h 350"/>
                  <a:gd name="T16" fmla="*/ 5 w 275"/>
                  <a:gd name="T17" fmla="*/ 286 h 350"/>
                  <a:gd name="T18" fmla="*/ 0 w 275"/>
                  <a:gd name="T19" fmla="*/ 350 h 350"/>
                  <a:gd name="T20" fmla="*/ 15 w 275"/>
                  <a:gd name="T21" fmla="*/ 350 h 350"/>
                  <a:gd name="T22" fmla="*/ 15 w 275"/>
                  <a:gd name="T23" fmla="*/ 292 h 350"/>
                  <a:gd name="T24" fmla="*/ 30 w 275"/>
                  <a:gd name="T25" fmla="*/ 233 h 350"/>
                  <a:gd name="T26" fmla="*/ 49 w 275"/>
                  <a:gd name="T27" fmla="*/ 180 h 350"/>
                  <a:gd name="T28" fmla="*/ 74 w 275"/>
                  <a:gd name="T29" fmla="*/ 132 h 350"/>
                  <a:gd name="T30" fmla="*/ 108 w 275"/>
                  <a:gd name="T31" fmla="*/ 95 h 350"/>
                  <a:gd name="T32" fmla="*/ 142 w 275"/>
                  <a:gd name="T33" fmla="*/ 58 h 350"/>
                  <a:gd name="T34" fmla="*/ 186 w 275"/>
                  <a:gd name="T35" fmla="*/ 37 h 350"/>
                  <a:gd name="T36" fmla="*/ 231 w 275"/>
                  <a:gd name="T37" fmla="*/ 21 h 350"/>
                  <a:gd name="T38" fmla="*/ 275 w 275"/>
                  <a:gd name="T39" fmla="*/ 16 h 350"/>
                  <a:gd name="T40" fmla="*/ 275 w 275"/>
                  <a:gd name="T41" fmla="*/ 0 h 3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75" h="350">
                    <a:moveTo>
                      <a:pt x="275" y="0"/>
                    </a:moveTo>
                    <a:lnTo>
                      <a:pt x="226" y="5"/>
                    </a:lnTo>
                    <a:lnTo>
                      <a:pt x="182" y="21"/>
                    </a:lnTo>
                    <a:lnTo>
                      <a:pt x="137" y="48"/>
                    </a:lnTo>
                    <a:lnTo>
                      <a:pt x="98" y="79"/>
                    </a:lnTo>
                    <a:lnTo>
                      <a:pt x="64" y="127"/>
                    </a:lnTo>
                    <a:lnTo>
                      <a:pt x="39" y="175"/>
                    </a:lnTo>
                    <a:lnTo>
                      <a:pt x="15" y="228"/>
                    </a:lnTo>
                    <a:lnTo>
                      <a:pt x="5" y="286"/>
                    </a:lnTo>
                    <a:lnTo>
                      <a:pt x="0" y="350"/>
                    </a:lnTo>
                    <a:lnTo>
                      <a:pt x="15" y="350"/>
                    </a:lnTo>
                    <a:lnTo>
                      <a:pt x="15" y="292"/>
                    </a:lnTo>
                    <a:lnTo>
                      <a:pt x="30" y="233"/>
                    </a:lnTo>
                    <a:lnTo>
                      <a:pt x="49" y="180"/>
                    </a:lnTo>
                    <a:lnTo>
                      <a:pt x="74" y="132"/>
                    </a:lnTo>
                    <a:lnTo>
                      <a:pt x="108" y="95"/>
                    </a:lnTo>
                    <a:lnTo>
                      <a:pt x="142" y="58"/>
                    </a:lnTo>
                    <a:lnTo>
                      <a:pt x="186" y="37"/>
                    </a:lnTo>
                    <a:lnTo>
                      <a:pt x="231" y="21"/>
                    </a:lnTo>
                    <a:lnTo>
                      <a:pt x="275" y="16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4F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50" name="Freeform 949"/>
              <p:cNvSpPr>
                <a:spLocks/>
              </p:cNvSpPr>
              <p:nvPr/>
            </p:nvSpPr>
            <p:spPr bwMode="auto">
              <a:xfrm>
                <a:off x="3623" y="2286"/>
                <a:ext cx="260" cy="334"/>
              </a:xfrm>
              <a:custGeom>
                <a:avLst/>
                <a:gdLst>
                  <a:gd name="T0" fmla="*/ 260 w 260"/>
                  <a:gd name="T1" fmla="*/ 0 h 334"/>
                  <a:gd name="T2" fmla="*/ 216 w 260"/>
                  <a:gd name="T3" fmla="*/ 5 h 334"/>
                  <a:gd name="T4" fmla="*/ 171 w 260"/>
                  <a:gd name="T5" fmla="*/ 21 h 334"/>
                  <a:gd name="T6" fmla="*/ 127 w 260"/>
                  <a:gd name="T7" fmla="*/ 42 h 334"/>
                  <a:gd name="T8" fmla="*/ 93 w 260"/>
                  <a:gd name="T9" fmla="*/ 79 h 334"/>
                  <a:gd name="T10" fmla="*/ 59 w 260"/>
                  <a:gd name="T11" fmla="*/ 116 h 334"/>
                  <a:gd name="T12" fmla="*/ 34 w 260"/>
                  <a:gd name="T13" fmla="*/ 164 h 334"/>
                  <a:gd name="T14" fmla="*/ 15 w 260"/>
                  <a:gd name="T15" fmla="*/ 217 h 334"/>
                  <a:gd name="T16" fmla="*/ 0 w 260"/>
                  <a:gd name="T17" fmla="*/ 276 h 334"/>
                  <a:gd name="T18" fmla="*/ 0 w 260"/>
                  <a:gd name="T19" fmla="*/ 334 h 334"/>
                  <a:gd name="T20" fmla="*/ 10 w 260"/>
                  <a:gd name="T21" fmla="*/ 334 h 334"/>
                  <a:gd name="T22" fmla="*/ 15 w 260"/>
                  <a:gd name="T23" fmla="*/ 276 h 334"/>
                  <a:gd name="T24" fmla="*/ 24 w 260"/>
                  <a:gd name="T25" fmla="*/ 223 h 334"/>
                  <a:gd name="T26" fmla="*/ 44 w 260"/>
                  <a:gd name="T27" fmla="*/ 175 h 334"/>
                  <a:gd name="T28" fmla="*/ 69 w 260"/>
                  <a:gd name="T29" fmla="*/ 127 h 334"/>
                  <a:gd name="T30" fmla="*/ 98 w 260"/>
                  <a:gd name="T31" fmla="*/ 90 h 334"/>
                  <a:gd name="T32" fmla="*/ 137 w 260"/>
                  <a:gd name="T33" fmla="*/ 58 h 334"/>
                  <a:gd name="T34" fmla="*/ 176 w 260"/>
                  <a:gd name="T35" fmla="*/ 37 h 334"/>
                  <a:gd name="T36" fmla="*/ 216 w 260"/>
                  <a:gd name="T37" fmla="*/ 21 h 334"/>
                  <a:gd name="T38" fmla="*/ 260 w 260"/>
                  <a:gd name="T39" fmla="*/ 16 h 334"/>
                  <a:gd name="T40" fmla="*/ 260 w 260"/>
                  <a:gd name="T41" fmla="*/ 0 h 33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60" h="334">
                    <a:moveTo>
                      <a:pt x="260" y="0"/>
                    </a:moveTo>
                    <a:lnTo>
                      <a:pt x="216" y="5"/>
                    </a:lnTo>
                    <a:lnTo>
                      <a:pt x="171" y="21"/>
                    </a:lnTo>
                    <a:lnTo>
                      <a:pt x="127" y="42"/>
                    </a:lnTo>
                    <a:lnTo>
                      <a:pt x="93" y="79"/>
                    </a:lnTo>
                    <a:lnTo>
                      <a:pt x="59" y="116"/>
                    </a:lnTo>
                    <a:lnTo>
                      <a:pt x="34" y="164"/>
                    </a:lnTo>
                    <a:lnTo>
                      <a:pt x="15" y="217"/>
                    </a:lnTo>
                    <a:lnTo>
                      <a:pt x="0" y="276"/>
                    </a:lnTo>
                    <a:lnTo>
                      <a:pt x="0" y="334"/>
                    </a:lnTo>
                    <a:lnTo>
                      <a:pt x="10" y="334"/>
                    </a:lnTo>
                    <a:lnTo>
                      <a:pt x="15" y="276"/>
                    </a:lnTo>
                    <a:lnTo>
                      <a:pt x="24" y="223"/>
                    </a:lnTo>
                    <a:lnTo>
                      <a:pt x="44" y="175"/>
                    </a:lnTo>
                    <a:lnTo>
                      <a:pt x="69" y="127"/>
                    </a:lnTo>
                    <a:lnTo>
                      <a:pt x="98" y="90"/>
                    </a:lnTo>
                    <a:lnTo>
                      <a:pt x="137" y="58"/>
                    </a:lnTo>
                    <a:lnTo>
                      <a:pt x="176" y="37"/>
                    </a:lnTo>
                    <a:lnTo>
                      <a:pt x="216" y="21"/>
                    </a:lnTo>
                    <a:lnTo>
                      <a:pt x="260" y="16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46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51" name="Freeform 950"/>
              <p:cNvSpPr>
                <a:spLocks/>
              </p:cNvSpPr>
              <p:nvPr/>
            </p:nvSpPr>
            <p:spPr bwMode="auto">
              <a:xfrm>
                <a:off x="3633" y="2302"/>
                <a:ext cx="250" cy="318"/>
              </a:xfrm>
              <a:custGeom>
                <a:avLst/>
                <a:gdLst>
                  <a:gd name="T0" fmla="*/ 250 w 250"/>
                  <a:gd name="T1" fmla="*/ 0 h 318"/>
                  <a:gd name="T2" fmla="*/ 206 w 250"/>
                  <a:gd name="T3" fmla="*/ 5 h 318"/>
                  <a:gd name="T4" fmla="*/ 166 w 250"/>
                  <a:gd name="T5" fmla="*/ 21 h 318"/>
                  <a:gd name="T6" fmla="*/ 127 w 250"/>
                  <a:gd name="T7" fmla="*/ 42 h 318"/>
                  <a:gd name="T8" fmla="*/ 88 w 250"/>
                  <a:gd name="T9" fmla="*/ 74 h 318"/>
                  <a:gd name="T10" fmla="*/ 59 w 250"/>
                  <a:gd name="T11" fmla="*/ 111 h 318"/>
                  <a:gd name="T12" fmla="*/ 34 w 250"/>
                  <a:gd name="T13" fmla="*/ 159 h 318"/>
                  <a:gd name="T14" fmla="*/ 14 w 250"/>
                  <a:gd name="T15" fmla="*/ 207 h 318"/>
                  <a:gd name="T16" fmla="*/ 5 w 250"/>
                  <a:gd name="T17" fmla="*/ 260 h 318"/>
                  <a:gd name="T18" fmla="*/ 0 w 250"/>
                  <a:gd name="T19" fmla="*/ 318 h 318"/>
                  <a:gd name="T20" fmla="*/ 14 w 250"/>
                  <a:gd name="T21" fmla="*/ 318 h 318"/>
                  <a:gd name="T22" fmla="*/ 14 w 250"/>
                  <a:gd name="T23" fmla="*/ 265 h 318"/>
                  <a:gd name="T24" fmla="*/ 29 w 250"/>
                  <a:gd name="T25" fmla="*/ 212 h 318"/>
                  <a:gd name="T26" fmla="*/ 44 w 250"/>
                  <a:gd name="T27" fmla="*/ 164 h 318"/>
                  <a:gd name="T28" fmla="*/ 68 w 250"/>
                  <a:gd name="T29" fmla="*/ 122 h 318"/>
                  <a:gd name="T30" fmla="*/ 98 w 250"/>
                  <a:gd name="T31" fmla="*/ 85 h 318"/>
                  <a:gd name="T32" fmla="*/ 132 w 250"/>
                  <a:gd name="T33" fmla="*/ 58 h 318"/>
                  <a:gd name="T34" fmla="*/ 166 w 250"/>
                  <a:gd name="T35" fmla="*/ 32 h 318"/>
                  <a:gd name="T36" fmla="*/ 210 w 250"/>
                  <a:gd name="T37" fmla="*/ 21 h 318"/>
                  <a:gd name="T38" fmla="*/ 250 w 250"/>
                  <a:gd name="T39" fmla="*/ 16 h 318"/>
                  <a:gd name="T40" fmla="*/ 250 w 250"/>
                  <a:gd name="T41" fmla="*/ 0 h 3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0" h="318">
                    <a:moveTo>
                      <a:pt x="250" y="0"/>
                    </a:moveTo>
                    <a:lnTo>
                      <a:pt x="206" y="5"/>
                    </a:lnTo>
                    <a:lnTo>
                      <a:pt x="166" y="21"/>
                    </a:lnTo>
                    <a:lnTo>
                      <a:pt x="127" y="42"/>
                    </a:lnTo>
                    <a:lnTo>
                      <a:pt x="88" y="74"/>
                    </a:lnTo>
                    <a:lnTo>
                      <a:pt x="59" y="111"/>
                    </a:lnTo>
                    <a:lnTo>
                      <a:pt x="34" y="159"/>
                    </a:lnTo>
                    <a:lnTo>
                      <a:pt x="14" y="207"/>
                    </a:lnTo>
                    <a:lnTo>
                      <a:pt x="5" y="260"/>
                    </a:lnTo>
                    <a:lnTo>
                      <a:pt x="0" y="318"/>
                    </a:lnTo>
                    <a:lnTo>
                      <a:pt x="14" y="318"/>
                    </a:lnTo>
                    <a:lnTo>
                      <a:pt x="14" y="265"/>
                    </a:lnTo>
                    <a:lnTo>
                      <a:pt x="29" y="212"/>
                    </a:lnTo>
                    <a:lnTo>
                      <a:pt x="44" y="164"/>
                    </a:lnTo>
                    <a:lnTo>
                      <a:pt x="68" y="122"/>
                    </a:lnTo>
                    <a:lnTo>
                      <a:pt x="98" y="85"/>
                    </a:lnTo>
                    <a:lnTo>
                      <a:pt x="132" y="58"/>
                    </a:lnTo>
                    <a:lnTo>
                      <a:pt x="166" y="32"/>
                    </a:lnTo>
                    <a:lnTo>
                      <a:pt x="210" y="21"/>
                    </a:lnTo>
                    <a:lnTo>
                      <a:pt x="250" y="1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3F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52" name="Freeform 951"/>
              <p:cNvSpPr>
                <a:spLocks/>
              </p:cNvSpPr>
              <p:nvPr/>
            </p:nvSpPr>
            <p:spPr bwMode="auto">
              <a:xfrm>
                <a:off x="3647" y="2318"/>
                <a:ext cx="236" cy="302"/>
              </a:xfrm>
              <a:custGeom>
                <a:avLst/>
                <a:gdLst>
                  <a:gd name="T0" fmla="*/ 236 w 236"/>
                  <a:gd name="T1" fmla="*/ 0 h 302"/>
                  <a:gd name="T2" fmla="*/ 196 w 236"/>
                  <a:gd name="T3" fmla="*/ 5 h 302"/>
                  <a:gd name="T4" fmla="*/ 152 w 236"/>
                  <a:gd name="T5" fmla="*/ 16 h 302"/>
                  <a:gd name="T6" fmla="*/ 118 w 236"/>
                  <a:gd name="T7" fmla="*/ 42 h 302"/>
                  <a:gd name="T8" fmla="*/ 84 w 236"/>
                  <a:gd name="T9" fmla="*/ 69 h 302"/>
                  <a:gd name="T10" fmla="*/ 54 w 236"/>
                  <a:gd name="T11" fmla="*/ 106 h 302"/>
                  <a:gd name="T12" fmla="*/ 30 w 236"/>
                  <a:gd name="T13" fmla="*/ 148 h 302"/>
                  <a:gd name="T14" fmla="*/ 15 w 236"/>
                  <a:gd name="T15" fmla="*/ 196 h 302"/>
                  <a:gd name="T16" fmla="*/ 0 w 236"/>
                  <a:gd name="T17" fmla="*/ 249 h 302"/>
                  <a:gd name="T18" fmla="*/ 0 w 236"/>
                  <a:gd name="T19" fmla="*/ 302 h 302"/>
                  <a:gd name="T20" fmla="*/ 10 w 236"/>
                  <a:gd name="T21" fmla="*/ 302 h 302"/>
                  <a:gd name="T22" fmla="*/ 15 w 236"/>
                  <a:gd name="T23" fmla="*/ 249 h 302"/>
                  <a:gd name="T24" fmla="*/ 25 w 236"/>
                  <a:gd name="T25" fmla="*/ 201 h 302"/>
                  <a:gd name="T26" fmla="*/ 40 w 236"/>
                  <a:gd name="T27" fmla="*/ 159 h 302"/>
                  <a:gd name="T28" fmla="*/ 64 w 236"/>
                  <a:gd name="T29" fmla="*/ 116 h 302"/>
                  <a:gd name="T30" fmla="*/ 94 w 236"/>
                  <a:gd name="T31" fmla="*/ 84 h 302"/>
                  <a:gd name="T32" fmla="*/ 123 w 236"/>
                  <a:gd name="T33" fmla="*/ 53 h 302"/>
                  <a:gd name="T34" fmla="*/ 157 w 236"/>
                  <a:gd name="T35" fmla="*/ 31 h 302"/>
                  <a:gd name="T36" fmla="*/ 196 w 236"/>
                  <a:gd name="T37" fmla="*/ 21 h 302"/>
                  <a:gd name="T38" fmla="*/ 236 w 236"/>
                  <a:gd name="T39" fmla="*/ 16 h 302"/>
                  <a:gd name="T40" fmla="*/ 236 w 236"/>
                  <a:gd name="T41" fmla="*/ 0 h 30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6" h="302">
                    <a:moveTo>
                      <a:pt x="236" y="0"/>
                    </a:moveTo>
                    <a:lnTo>
                      <a:pt x="196" y="5"/>
                    </a:lnTo>
                    <a:lnTo>
                      <a:pt x="152" y="16"/>
                    </a:lnTo>
                    <a:lnTo>
                      <a:pt x="118" y="42"/>
                    </a:lnTo>
                    <a:lnTo>
                      <a:pt x="84" y="69"/>
                    </a:lnTo>
                    <a:lnTo>
                      <a:pt x="54" y="106"/>
                    </a:lnTo>
                    <a:lnTo>
                      <a:pt x="30" y="148"/>
                    </a:lnTo>
                    <a:lnTo>
                      <a:pt x="15" y="196"/>
                    </a:lnTo>
                    <a:lnTo>
                      <a:pt x="0" y="249"/>
                    </a:lnTo>
                    <a:lnTo>
                      <a:pt x="0" y="302"/>
                    </a:lnTo>
                    <a:lnTo>
                      <a:pt x="10" y="302"/>
                    </a:lnTo>
                    <a:lnTo>
                      <a:pt x="15" y="249"/>
                    </a:lnTo>
                    <a:lnTo>
                      <a:pt x="25" y="201"/>
                    </a:lnTo>
                    <a:lnTo>
                      <a:pt x="40" y="159"/>
                    </a:lnTo>
                    <a:lnTo>
                      <a:pt x="64" y="116"/>
                    </a:lnTo>
                    <a:lnTo>
                      <a:pt x="94" y="84"/>
                    </a:lnTo>
                    <a:lnTo>
                      <a:pt x="123" y="53"/>
                    </a:lnTo>
                    <a:lnTo>
                      <a:pt x="157" y="31"/>
                    </a:lnTo>
                    <a:lnTo>
                      <a:pt x="196" y="21"/>
                    </a:lnTo>
                    <a:lnTo>
                      <a:pt x="236" y="16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38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53" name="Freeform 952"/>
              <p:cNvSpPr>
                <a:spLocks/>
              </p:cNvSpPr>
              <p:nvPr/>
            </p:nvSpPr>
            <p:spPr bwMode="auto">
              <a:xfrm>
                <a:off x="3657" y="2334"/>
                <a:ext cx="226" cy="286"/>
              </a:xfrm>
              <a:custGeom>
                <a:avLst/>
                <a:gdLst>
                  <a:gd name="T0" fmla="*/ 226 w 226"/>
                  <a:gd name="T1" fmla="*/ 0 h 286"/>
                  <a:gd name="T2" fmla="*/ 186 w 226"/>
                  <a:gd name="T3" fmla="*/ 5 h 286"/>
                  <a:gd name="T4" fmla="*/ 147 w 226"/>
                  <a:gd name="T5" fmla="*/ 15 h 286"/>
                  <a:gd name="T6" fmla="*/ 113 w 226"/>
                  <a:gd name="T7" fmla="*/ 37 h 286"/>
                  <a:gd name="T8" fmla="*/ 84 w 226"/>
                  <a:gd name="T9" fmla="*/ 68 h 286"/>
                  <a:gd name="T10" fmla="*/ 54 w 226"/>
                  <a:gd name="T11" fmla="*/ 100 h 286"/>
                  <a:gd name="T12" fmla="*/ 30 w 226"/>
                  <a:gd name="T13" fmla="*/ 143 h 286"/>
                  <a:gd name="T14" fmla="*/ 15 w 226"/>
                  <a:gd name="T15" fmla="*/ 185 h 286"/>
                  <a:gd name="T16" fmla="*/ 5 w 226"/>
                  <a:gd name="T17" fmla="*/ 233 h 286"/>
                  <a:gd name="T18" fmla="*/ 0 w 226"/>
                  <a:gd name="T19" fmla="*/ 286 h 286"/>
                  <a:gd name="T20" fmla="*/ 15 w 226"/>
                  <a:gd name="T21" fmla="*/ 286 h 286"/>
                  <a:gd name="T22" fmla="*/ 20 w 226"/>
                  <a:gd name="T23" fmla="*/ 233 h 286"/>
                  <a:gd name="T24" fmla="*/ 30 w 226"/>
                  <a:gd name="T25" fmla="*/ 180 h 286"/>
                  <a:gd name="T26" fmla="*/ 49 w 226"/>
                  <a:gd name="T27" fmla="*/ 137 h 286"/>
                  <a:gd name="T28" fmla="*/ 74 w 226"/>
                  <a:gd name="T29" fmla="*/ 95 h 286"/>
                  <a:gd name="T30" fmla="*/ 108 w 226"/>
                  <a:gd name="T31" fmla="*/ 63 h 286"/>
                  <a:gd name="T32" fmla="*/ 142 w 226"/>
                  <a:gd name="T33" fmla="*/ 37 h 286"/>
                  <a:gd name="T34" fmla="*/ 186 w 226"/>
                  <a:gd name="T35" fmla="*/ 21 h 286"/>
                  <a:gd name="T36" fmla="*/ 226 w 226"/>
                  <a:gd name="T37" fmla="*/ 15 h 286"/>
                  <a:gd name="T38" fmla="*/ 226 w 226"/>
                  <a:gd name="T39" fmla="*/ 0 h 2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26" h="286">
                    <a:moveTo>
                      <a:pt x="226" y="0"/>
                    </a:moveTo>
                    <a:lnTo>
                      <a:pt x="186" y="5"/>
                    </a:lnTo>
                    <a:lnTo>
                      <a:pt x="147" y="15"/>
                    </a:lnTo>
                    <a:lnTo>
                      <a:pt x="113" y="37"/>
                    </a:lnTo>
                    <a:lnTo>
                      <a:pt x="84" y="68"/>
                    </a:lnTo>
                    <a:lnTo>
                      <a:pt x="54" y="100"/>
                    </a:lnTo>
                    <a:lnTo>
                      <a:pt x="30" y="143"/>
                    </a:lnTo>
                    <a:lnTo>
                      <a:pt x="15" y="185"/>
                    </a:lnTo>
                    <a:lnTo>
                      <a:pt x="5" y="233"/>
                    </a:lnTo>
                    <a:lnTo>
                      <a:pt x="0" y="286"/>
                    </a:lnTo>
                    <a:lnTo>
                      <a:pt x="15" y="286"/>
                    </a:lnTo>
                    <a:lnTo>
                      <a:pt x="20" y="233"/>
                    </a:lnTo>
                    <a:lnTo>
                      <a:pt x="30" y="180"/>
                    </a:lnTo>
                    <a:lnTo>
                      <a:pt x="49" y="137"/>
                    </a:lnTo>
                    <a:lnTo>
                      <a:pt x="74" y="95"/>
                    </a:lnTo>
                    <a:lnTo>
                      <a:pt x="108" y="63"/>
                    </a:lnTo>
                    <a:lnTo>
                      <a:pt x="142" y="37"/>
                    </a:lnTo>
                    <a:lnTo>
                      <a:pt x="186" y="21"/>
                    </a:lnTo>
                    <a:lnTo>
                      <a:pt x="226" y="15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31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54" name="Freeform 953"/>
              <p:cNvSpPr>
                <a:spLocks/>
              </p:cNvSpPr>
              <p:nvPr/>
            </p:nvSpPr>
            <p:spPr bwMode="auto">
              <a:xfrm>
                <a:off x="3672" y="2349"/>
                <a:ext cx="211" cy="271"/>
              </a:xfrm>
              <a:custGeom>
                <a:avLst/>
                <a:gdLst>
                  <a:gd name="T0" fmla="*/ 211 w 211"/>
                  <a:gd name="T1" fmla="*/ 0 h 271"/>
                  <a:gd name="T2" fmla="*/ 171 w 211"/>
                  <a:gd name="T3" fmla="*/ 6 h 271"/>
                  <a:gd name="T4" fmla="*/ 127 w 211"/>
                  <a:gd name="T5" fmla="*/ 22 h 271"/>
                  <a:gd name="T6" fmla="*/ 93 w 211"/>
                  <a:gd name="T7" fmla="*/ 48 h 271"/>
                  <a:gd name="T8" fmla="*/ 59 w 211"/>
                  <a:gd name="T9" fmla="*/ 80 h 271"/>
                  <a:gd name="T10" fmla="*/ 34 w 211"/>
                  <a:gd name="T11" fmla="*/ 122 h 271"/>
                  <a:gd name="T12" fmla="*/ 15 w 211"/>
                  <a:gd name="T13" fmla="*/ 165 h 271"/>
                  <a:gd name="T14" fmla="*/ 5 w 211"/>
                  <a:gd name="T15" fmla="*/ 218 h 271"/>
                  <a:gd name="T16" fmla="*/ 0 w 211"/>
                  <a:gd name="T17" fmla="*/ 271 h 271"/>
                  <a:gd name="T18" fmla="*/ 10 w 211"/>
                  <a:gd name="T19" fmla="*/ 271 h 271"/>
                  <a:gd name="T20" fmla="*/ 15 w 211"/>
                  <a:gd name="T21" fmla="*/ 218 h 271"/>
                  <a:gd name="T22" fmla="*/ 24 w 211"/>
                  <a:gd name="T23" fmla="*/ 170 h 271"/>
                  <a:gd name="T24" fmla="*/ 44 w 211"/>
                  <a:gd name="T25" fmla="*/ 128 h 271"/>
                  <a:gd name="T26" fmla="*/ 69 w 211"/>
                  <a:gd name="T27" fmla="*/ 91 h 271"/>
                  <a:gd name="T28" fmla="*/ 98 w 211"/>
                  <a:gd name="T29" fmla="*/ 59 h 271"/>
                  <a:gd name="T30" fmla="*/ 132 w 211"/>
                  <a:gd name="T31" fmla="*/ 38 h 271"/>
                  <a:gd name="T32" fmla="*/ 171 w 211"/>
                  <a:gd name="T33" fmla="*/ 22 h 271"/>
                  <a:gd name="T34" fmla="*/ 211 w 211"/>
                  <a:gd name="T35" fmla="*/ 16 h 271"/>
                  <a:gd name="T36" fmla="*/ 211 w 211"/>
                  <a:gd name="T37" fmla="*/ 0 h 2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1" h="271">
                    <a:moveTo>
                      <a:pt x="211" y="0"/>
                    </a:moveTo>
                    <a:lnTo>
                      <a:pt x="171" y="6"/>
                    </a:lnTo>
                    <a:lnTo>
                      <a:pt x="127" y="22"/>
                    </a:lnTo>
                    <a:lnTo>
                      <a:pt x="93" y="48"/>
                    </a:lnTo>
                    <a:lnTo>
                      <a:pt x="59" y="80"/>
                    </a:lnTo>
                    <a:lnTo>
                      <a:pt x="34" y="122"/>
                    </a:lnTo>
                    <a:lnTo>
                      <a:pt x="15" y="165"/>
                    </a:lnTo>
                    <a:lnTo>
                      <a:pt x="5" y="218"/>
                    </a:lnTo>
                    <a:lnTo>
                      <a:pt x="0" y="271"/>
                    </a:lnTo>
                    <a:lnTo>
                      <a:pt x="10" y="271"/>
                    </a:lnTo>
                    <a:lnTo>
                      <a:pt x="15" y="218"/>
                    </a:lnTo>
                    <a:lnTo>
                      <a:pt x="24" y="170"/>
                    </a:lnTo>
                    <a:lnTo>
                      <a:pt x="44" y="128"/>
                    </a:lnTo>
                    <a:lnTo>
                      <a:pt x="69" y="91"/>
                    </a:lnTo>
                    <a:lnTo>
                      <a:pt x="98" y="59"/>
                    </a:lnTo>
                    <a:lnTo>
                      <a:pt x="132" y="38"/>
                    </a:lnTo>
                    <a:lnTo>
                      <a:pt x="171" y="22"/>
                    </a:lnTo>
                    <a:lnTo>
                      <a:pt x="211" y="16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2C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55" name="Freeform 954"/>
              <p:cNvSpPr>
                <a:spLocks/>
              </p:cNvSpPr>
              <p:nvPr/>
            </p:nvSpPr>
            <p:spPr bwMode="auto">
              <a:xfrm>
                <a:off x="3682" y="2365"/>
                <a:ext cx="201" cy="255"/>
              </a:xfrm>
              <a:custGeom>
                <a:avLst/>
                <a:gdLst>
                  <a:gd name="T0" fmla="*/ 201 w 201"/>
                  <a:gd name="T1" fmla="*/ 0 h 255"/>
                  <a:gd name="T2" fmla="*/ 161 w 201"/>
                  <a:gd name="T3" fmla="*/ 6 h 255"/>
                  <a:gd name="T4" fmla="*/ 122 w 201"/>
                  <a:gd name="T5" fmla="*/ 22 h 255"/>
                  <a:gd name="T6" fmla="*/ 88 w 201"/>
                  <a:gd name="T7" fmla="*/ 43 h 255"/>
                  <a:gd name="T8" fmla="*/ 59 w 201"/>
                  <a:gd name="T9" fmla="*/ 75 h 255"/>
                  <a:gd name="T10" fmla="*/ 34 w 201"/>
                  <a:gd name="T11" fmla="*/ 112 h 255"/>
                  <a:gd name="T12" fmla="*/ 14 w 201"/>
                  <a:gd name="T13" fmla="*/ 154 h 255"/>
                  <a:gd name="T14" fmla="*/ 5 w 201"/>
                  <a:gd name="T15" fmla="*/ 202 h 255"/>
                  <a:gd name="T16" fmla="*/ 0 w 201"/>
                  <a:gd name="T17" fmla="*/ 255 h 255"/>
                  <a:gd name="T18" fmla="*/ 14 w 201"/>
                  <a:gd name="T19" fmla="*/ 255 h 255"/>
                  <a:gd name="T20" fmla="*/ 19 w 201"/>
                  <a:gd name="T21" fmla="*/ 207 h 255"/>
                  <a:gd name="T22" fmla="*/ 29 w 201"/>
                  <a:gd name="T23" fmla="*/ 165 h 255"/>
                  <a:gd name="T24" fmla="*/ 44 w 201"/>
                  <a:gd name="T25" fmla="*/ 122 h 255"/>
                  <a:gd name="T26" fmla="*/ 68 w 201"/>
                  <a:gd name="T27" fmla="*/ 85 h 255"/>
                  <a:gd name="T28" fmla="*/ 98 w 201"/>
                  <a:gd name="T29" fmla="*/ 53 h 255"/>
                  <a:gd name="T30" fmla="*/ 127 w 201"/>
                  <a:gd name="T31" fmla="*/ 32 h 255"/>
                  <a:gd name="T32" fmla="*/ 166 w 201"/>
                  <a:gd name="T33" fmla="*/ 22 h 255"/>
                  <a:gd name="T34" fmla="*/ 201 w 201"/>
                  <a:gd name="T35" fmla="*/ 16 h 255"/>
                  <a:gd name="T36" fmla="*/ 201 w 201"/>
                  <a:gd name="T37" fmla="*/ 0 h 25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01" h="255">
                    <a:moveTo>
                      <a:pt x="201" y="0"/>
                    </a:moveTo>
                    <a:lnTo>
                      <a:pt x="161" y="6"/>
                    </a:lnTo>
                    <a:lnTo>
                      <a:pt x="122" y="22"/>
                    </a:lnTo>
                    <a:lnTo>
                      <a:pt x="88" y="43"/>
                    </a:lnTo>
                    <a:lnTo>
                      <a:pt x="59" y="75"/>
                    </a:lnTo>
                    <a:lnTo>
                      <a:pt x="34" y="112"/>
                    </a:lnTo>
                    <a:lnTo>
                      <a:pt x="14" y="154"/>
                    </a:lnTo>
                    <a:lnTo>
                      <a:pt x="5" y="202"/>
                    </a:lnTo>
                    <a:lnTo>
                      <a:pt x="0" y="255"/>
                    </a:lnTo>
                    <a:lnTo>
                      <a:pt x="14" y="255"/>
                    </a:lnTo>
                    <a:lnTo>
                      <a:pt x="19" y="207"/>
                    </a:lnTo>
                    <a:lnTo>
                      <a:pt x="29" y="165"/>
                    </a:lnTo>
                    <a:lnTo>
                      <a:pt x="44" y="122"/>
                    </a:lnTo>
                    <a:lnTo>
                      <a:pt x="68" y="85"/>
                    </a:lnTo>
                    <a:lnTo>
                      <a:pt x="98" y="53"/>
                    </a:lnTo>
                    <a:lnTo>
                      <a:pt x="127" y="32"/>
                    </a:lnTo>
                    <a:lnTo>
                      <a:pt x="166" y="22"/>
                    </a:lnTo>
                    <a:lnTo>
                      <a:pt x="201" y="16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56" name="Freeform 955"/>
              <p:cNvSpPr>
                <a:spLocks/>
              </p:cNvSpPr>
              <p:nvPr/>
            </p:nvSpPr>
            <p:spPr bwMode="auto">
              <a:xfrm>
                <a:off x="3696" y="2381"/>
                <a:ext cx="187" cy="239"/>
              </a:xfrm>
              <a:custGeom>
                <a:avLst/>
                <a:gdLst>
                  <a:gd name="T0" fmla="*/ 187 w 187"/>
                  <a:gd name="T1" fmla="*/ 0 h 239"/>
                  <a:gd name="T2" fmla="*/ 152 w 187"/>
                  <a:gd name="T3" fmla="*/ 6 h 239"/>
                  <a:gd name="T4" fmla="*/ 113 w 187"/>
                  <a:gd name="T5" fmla="*/ 16 h 239"/>
                  <a:gd name="T6" fmla="*/ 84 w 187"/>
                  <a:gd name="T7" fmla="*/ 37 h 239"/>
                  <a:gd name="T8" fmla="*/ 54 w 187"/>
                  <a:gd name="T9" fmla="*/ 69 h 239"/>
                  <a:gd name="T10" fmla="*/ 30 w 187"/>
                  <a:gd name="T11" fmla="*/ 106 h 239"/>
                  <a:gd name="T12" fmla="*/ 15 w 187"/>
                  <a:gd name="T13" fmla="*/ 149 h 239"/>
                  <a:gd name="T14" fmla="*/ 5 w 187"/>
                  <a:gd name="T15" fmla="*/ 191 h 239"/>
                  <a:gd name="T16" fmla="*/ 0 w 187"/>
                  <a:gd name="T17" fmla="*/ 239 h 239"/>
                  <a:gd name="T18" fmla="*/ 10 w 187"/>
                  <a:gd name="T19" fmla="*/ 239 h 239"/>
                  <a:gd name="T20" fmla="*/ 15 w 187"/>
                  <a:gd name="T21" fmla="*/ 197 h 239"/>
                  <a:gd name="T22" fmla="*/ 25 w 187"/>
                  <a:gd name="T23" fmla="*/ 154 h 239"/>
                  <a:gd name="T24" fmla="*/ 40 w 187"/>
                  <a:gd name="T25" fmla="*/ 117 h 239"/>
                  <a:gd name="T26" fmla="*/ 64 w 187"/>
                  <a:gd name="T27" fmla="*/ 80 h 239"/>
                  <a:gd name="T28" fmla="*/ 89 w 187"/>
                  <a:gd name="T29" fmla="*/ 53 h 239"/>
                  <a:gd name="T30" fmla="*/ 118 w 187"/>
                  <a:gd name="T31" fmla="*/ 32 h 239"/>
                  <a:gd name="T32" fmla="*/ 152 w 187"/>
                  <a:gd name="T33" fmla="*/ 21 h 239"/>
                  <a:gd name="T34" fmla="*/ 187 w 187"/>
                  <a:gd name="T35" fmla="*/ 16 h 239"/>
                  <a:gd name="T36" fmla="*/ 187 w 187"/>
                  <a:gd name="T37" fmla="*/ 0 h 2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87" h="239">
                    <a:moveTo>
                      <a:pt x="187" y="0"/>
                    </a:moveTo>
                    <a:lnTo>
                      <a:pt x="152" y="6"/>
                    </a:lnTo>
                    <a:lnTo>
                      <a:pt x="113" y="16"/>
                    </a:lnTo>
                    <a:lnTo>
                      <a:pt x="84" y="37"/>
                    </a:lnTo>
                    <a:lnTo>
                      <a:pt x="54" y="69"/>
                    </a:lnTo>
                    <a:lnTo>
                      <a:pt x="30" y="106"/>
                    </a:lnTo>
                    <a:lnTo>
                      <a:pt x="15" y="149"/>
                    </a:lnTo>
                    <a:lnTo>
                      <a:pt x="5" y="191"/>
                    </a:lnTo>
                    <a:lnTo>
                      <a:pt x="0" y="239"/>
                    </a:lnTo>
                    <a:lnTo>
                      <a:pt x="10" y="239"/>
                    </a:lnTo>
                    <a:lnTo>
                      <a:pt x="15" y="197"/>
                    </a:lnTo>
                    <a:lnTo>
                      <a:pt x="25" y="154"/>
                    </a:lnTo>
                    <a:lnTo>
                      <a:pt x="40" y="117"/>
                    </a:lnTo>
                    <a:lnTo>
                      <a:pt x="64" y="80"/>
                    </a:lnTo>
                    <a:lnTo>
                      <a:pt x="89" y="53"/>
                    </a:lnTo>
                    <a:lnTo>
                      <a:pt x="118" y="32"/>
                    </a:lnTo>
                    <a:lnTo>
                      <a:pt x="152" y="21"/>
                    </a:lnTo>
                    <a:lnTo>
                      <a:pt x="187" y="1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21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57" name="Freeform 956"/>
              <p:cNvSpPr>
                <a:spLocks/>
              </p:cNvSpPr>
              <p:nvPr/>
            </p:nvSpPr>
            <p:spPr bwMode="auto">
              <a:xfrm>
                <a:off x="3706" y="2397"/>
                <a:ext cx="177" cy="223"/>
              </a:xfrm>
              <a:custGeom>
                <a:avLst/>
                <a:gdLst>
                  <a:gd name="T0" fmla="*/ 177 w 177"/>
                  <a:gd name="T1" fmla="*/ 0 h 223"/>
                  <a:gd name="T2" fmla="*/ 142 w 177"/>
                  <a:gd name="T3" fmla="*/ 5 h 223"/>
                  <a:gd name="T4" fmla="*/ 108 w 177"/>
                  <a:gd name="T5" fmla="*/ 16 h 223"/>
                  <a:gd name="T6" fmla="*/ 79 w 177"/>
                  <a:gd name="T7" fmla="*/ 37 h 223"/>
                  <a:gd name="T8" fmla="*/ 54 w 177"/>
                  <a:gd name="T9" fmla="*/ 64 h 223"/>
                  <a:gd name="T10" fmla="*/ 30 w 177"/>
                  <a:gd name="T11" fmla="*/ 101 h 223"/>
                  <a:gd name="T12" fmla="*/ 15 w 177"/>
                  <a:gd name="T13" fmla="*/ 138 h 223"/>
                  <a:gd name="T14" fmla="*/ 5 w 177"/>
                  <a:gd name="T15" fmla="*/ 181 h 223"/>
                  <a:gd name="T16" fmla="*/ 0 w 177"/>
                  <a:gd name="T17" fmla="*/ 223 h 223"/>
                  <a:gd name="T18" fmla="*/ 15 w 177"/>
                  <a:gd name="T19" fmla="*/ 223 h 223"/>
                  <a:gd name="T20" fmla="*/ 20 w 177"/>
                  <a:gd name="T21" fmla="*/ 175 h 223"/>
                  <a:gd name="T22" fmla="*/ 30 w 177"/>
                  <a:gd name="T23" fmla="*/ 133 h 223"/>
                  <a:gd name="T24" fmla="*/ 49 w 177"/>
                  <a:gd name="T25" fmla="*/ 96 h 223"/>
                  <a:gd name="T26" fmla="*/ 74 w 177"/>
                  <a:gd name="T27" fmla="*/ 59 h 223"/>
                  <a:gd name="T28" fmla="*/ 108 w 177"/>
                  <a:gd name="T29" fmla="*/ 37 h 223"/>
                  <a:gd name="T30" fmla="*/ 142 w 177"/>
                  <a:gd name="T31" fmla="*/ 21 h 223"/>
                  <a:gd name="T32" fmla="*/ 177 w 177"/>
                  <a:gd name="T33" fmla="*/ 16 h 223"/>
                  <a:gd name="T34" fmla="*/ 177 w 177"/>
                  <a:gd name="T35" fmla="*/ 0 h 2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" h="223">
                    <a:moveTo>
                      <a:pt x="177" y="0"/>
                    </a:moveTo>
                    <a:lnTo>
                      <a:pt x="142" y="5"/>
                    </a:lnTo>
                    <a:lnTo>
                      <a:pt x="108" y="16"/>
                    </a:lnTo>
                    <a:lnTo>
                      <a:pt x="79" y="37"/>
                    </a:lnTo>
                    <a:lnTo>
                      <a:pt x="54" y="64"/>
                    </a:lnTo>
                    <a:lnTo>
                      <a:pt x="30" y="101"/>
                    </a:lnTo>
                    <a:lnTo>
                      <a:pt x="15" y="138"/>
                    </a:lnTo>
                    <a:lnTo>
                      <a:pt x="5" y="181"/>
                    </a:lnTo>
                    <a:lnTo>
                      <a:pt x="0" y="223"/>
                    </a:lnTo>
                    <a:lnTo>
                      <a:pt x="15" y="223"/>
                    </a:lnTo>
                    <a:lnTo>
                      <a:pt x="20" y="175"/>
                    </a:lnTo>
                    <a:lnTo>
                      <a:pt x="30" y="133"/>
                    </a:lnTo>
                    <a:lnTo>
                      <a:pt x="49" y="96"/>
                    </a:lnTo>
                    <a:lnTo>
                      <a:pt x="74" y="59"/>
                    </a:lnTo>
                    <a:lnTo>
                      <a:pt x="108" y="37"/>
                    </a:lnTo>
                    <a:lnTo>
                      <a:pt x="142" y="21"/>
                    </a:lnTo>
                    <a:lnTo>
                      <a:pt x="177" y="16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1D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58" name="Freeform 957"/>
              <p:cNvSpPr>
                <a:spLocks/>
              </p:cNvSpPr>
              <p:nvPr/>
            </p:nvSpPr>
            <p:spPr bwMode="auto">
              <a:xfrm>
                <a:off x="3721" y="2413"/>
                <a:ext cx="162" cy="207"/>
              </a:xfrm>
              <a:custGeom>
                <a:avLst/>
                <a:gdLst>
                  <a:gd name="T0" fmla="*/ 162 w 162"/>
                  <a:gd name="T1" fmla="*/ 0 h 207"/>
                  <a:gd name="T2" fmla="*/ 127 w 162"/>
                  <a:gd name="T3" fmla="*/ 5 h 207"/>
                  <a:gd name="T4" fmla="*/ 93 w 162"/>
                  <a:gd name="T5" fmla="*/ 21 h 207"/>
                  <a:gd name="T6" fmla="*/ 59 w 162"/>
                  <a:gd name="T7" fmla="*/ 43 h 207"/>
                  <a:gd name="T8" fmla="*/ 34 w 162"/>
                  <a:gd name="T9" fmla="*/ 80 h 207"/>
                  <a:gd name="T10" fmla="*/ 15 w 162"/>
                  <a:gd name="T11" fmla="*/ 117 h 207"/>
                  <a:gd name="T12" fmla="*/ 5 w 162"/>
                  <a:gd name="T13" fmla="*/ 159 h 207"/>
                  <a:gd name="T14" fmla="*/ 0 w 162"/>
                  <a:gd name="T15" fmla="*/ 207 h 207"/>
                  <a:gd name="T16" fmla="*/ 10 w 162"/>
                  <a:gd name="T17" fmla="*/ 207 h 207"/>
                  <a:gd name="T18" fmla="*/ 15 w 162"/>
                  <a:gd name="T19" fmla="*/ 165 h 207"/>
                  <a:gd name="T20" fmla="*/ 29 w 162"/>
                  <a:gd name="T21" fmla="*/ 122 h 207"/>
                  <a:gd name="T22" fmla="*/ 44 w 162"/>
                  <a:gd name="T23" fmla="*/ 85 h 207"/>
                  <a:gd name="T24" fmla="*/ 69 w 162"/>
                  <a:gd name="T25" fmla="*/ 58 h 207"/>
                  <a:gd name="T26" fmla="*/ 98 w 162"/>
                  <a:gd name="T27" fmla="*/ 32 h 207"/>
                  <a:gd name="T28" fmla="*/ 127 w 162"/>
                  <a:gd name="T29" fmla="*/ 21 h 207"/>
                  <a:gd name="T30" fmla="*/ 162 w 162"/>
                  <a:gd name="T31" fmla="*/ 16 h 207"/>
                  <a:gd name="T32" fmla="*/ 162 w 162"/>
                  <a:gd name="T33" fmla="*/ 0 h 2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207">
                    <a:moveTo>
                      <a:pt x="162" y="0"/>
                    </a:moveTo>
                    <a:lnTo>
                      <a:pt x="127" y="5"/>
                    </a:lnTo>
                    <a:lnTo>
                      <a:pt x="93" y="21"/>
                    </a:lnTo>
                    <a:lnTo>
                      <a:pt x="59" y="43"/>
                    </a:lnTo>
                    <a:lnTo>
                      <a:pt x="34" y="80"/>
                    </a:lnTo>
                    <a:lnTo>
                      <a:pt x="15" y="117"/>
                    </a:lnTo>
                    <a:lnTo>
                      <a:pt x="5" y="159"/>
                    </a:lnTo>
                    <a:lnTo>
                      <a:pt x="0" y="207"/>
                    </a:lnTo>
                    <a:lnTo>
                      <a:pt x="10" y="207"/>
                    </a:lnTo>
                    <a:lnTo>
                      <a:pt x="15" y="165"/>
                    </a:lnTo>
                    <a:lnTo>
                      <a:pt x="29" y="122"/>
                    </a:lnTo>
                    <a:lnTo>
                      <a:pt x="44" y="85"/>
                    </a:lnTo>
                    <a:lnTo>
                      <a:pt x="69" y="58"/>
                    </a:lnTo>
                    <a:lnTo>
                      <a:pt x="98" y="32"/>
                    </a:lnTo>
                    <a:lnTo>
                      <a:pt x="127" y="21"/>
                    </a:lnTo>
                    <a:lnTo>
                      <a:pt x="162" y="1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19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59" name="Freeform 958"/>
              <p:cNvSpPr>
                <a:spLocks/>
              </p:cNvSpPr>
              <p:nvPr/>
            </p:nvSpPr>
            <p:spPr bwMode="auto">
              <a:xfrm>
                <a:off x="3731" y="2429"/>
                <a:ext cx="152" cy="191"/>
              </a:xfrm>
              <a:custGeom>
                <a:avLst/>
                <a:gdLst>
                  <a:gd name="T0" fmla="*/ 152 w 152"/>
                  <a:gd name="T1" fmla="*/ 0 h 191"/>
                  <a:gd name="T2" fmla="*/ 117 w 152"/>
                  <a:gd name="T3" fmla="*/ 5 h 191"/>
                  <a:gd name="T4" fmla="*/ 88 w 152"/>
                  <a:gd name="T5" fmla="*/ 16 h 191"/>
                  <a:gd name="T6" fmla="*/ 59 w 152"/>
                  <a:gd name="T7" fmla="*/ 42 h 191"/>
                  <a:gd name="T8" fmla="*/ 34 w 152"/>
                  <a:gd name="T9" fmla="*/ 69 h 191"/>
                  <a:gd name="T10" fmla="*/ 19 w 152"/>
                  <a:gd name="T11" fmla="*/ 106 h 191"/>
                  <a:gd name="T12" fmla="*/ 5 w 152"/>
                  <a:gd name="T13" fmla="*/ 149 h 191"/>
                  <a:gd name="T14" fmla="*/ 0 w 152"/>
                  <a:gd name="T15" fmla="*/ 191 h 191"/>
                  <a:gd name="T16" fmla="*/ 14 w 152"/>
                  <a:gd name="T17" fmla="*/ 191 h 191"/>
                  <a:gd name="T18" fmla="*/ 19 w 152"/>
                  <a:gd name="T19" fmla="*/ 149 h 191"/>
                  <a:gd name="T20" fmla="*/ 29 w 152"/>
                  <a:gd name="T21" fmla="*/ 111 h 191"/>
                  <a:gd name="T22" fmla="*/ 44 w 152"/>
                  <a:gd name="T23" fmla="*/ 80 h 191"/>
                  <a:gd name="T24" fmla="*/ 68 w 152"/>
                  <a:gd name="T25" fmla="*/ 53 h 191"/>
                  <a:gd name="T26" fmla="*/ 93 w 152"/>
                  <a:gd name="T27" fmla="*/ 32 h 191"/>
                  <a:gd name="T28" fmla="*/ 122 w 152"/>
                  <a:gd name="T29" fmla="*/ 21 h 191"/>
                  <a:gd name="T30" fmla="*/ 152 w 152"/>
                  <a:gd name="T31" fmla="*/ 16 h 191"/>
                  <a:gd name="T32" fmla="*/ 152 w 152"/>
                  <a:gd name="T33" fmla="*/ 0 h 1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2" h="191">
                    <a:moveTo>
                      <a:pt x="152" y="0"/>
                    </a:moveTo>
                    <a:lnTo>
                      <a:pt x="117" y="5"/>
                    </a:lnTo>
                    <a:lnTo>
                      <a:pt x="88" y="16"/>
                    </a:lnTo>
                    <a:lnTo>
                      <a:pt x="59" y="42"/>
                    </a:lnTo>
                    <a:lnTo>
                      <a:pt x="34" y="69"/>
                    </a:lnTo>
                    <a:lnTo>
                      <a:pt x="19" y="106"/>
                    </a:lnTo>
                    <a:lnTo>
                      <a:pt x="5" y="149"/>
                    </a:lnTo>
                    <a:lnTo>
                      <a:pt x="0" y="191"/>
                    </a:lnTo>
                    <a:lnTo>
                      <a:pt x="14" y="191"/>
                    </a:lnTo>
                    <a:lnTo>
                      <a:pt x="19" y="149"/>
                    </a:lnTo>
                    <a:lnTo>
                      <a:pt x="29" y="111"/>
                    </a:lnTo>
                    <a:lnTo>
                      <a:pt x="44" y="80"/>
                    </a:lnTo>
                    <a:lnTo>
                      <a:pt x="68" y="53"/>
                    </a:lnTo>
                    <a:lnTo>
                      <a:pt x="93" y="32"/>
                    </a:lnTo>
                    <a:lnTo>
                      <a:pt x="122" y="21"/>
                    </a:lnTo>
                    <a:lnTo>
                      <a:pt x="152" y="16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15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60" name="Freeform 959"/>
              <p:cNvSpPr>
                <a:spLocks/>
              </p:cNvSpPr>
              <p:nvPr/>
            </p:nvSpPr>
            <p:spPr bwMode="auto">
              <a:xfrm>
                <a:off x="3745" y="2445"/>
                <a:ext cx="138" cy="175"/>
              </a:xfrm>
              <a:custGeom>
                <a:avLst/>
                <a:gdLst>
                  <a:gd name="T0" fmla="*/ 138 w 138"/>
                  <a:gd name="T1" fmla="*/ 0 h 175"/>
                  <a:gd name="T2" fmla="*/ 108 w 138"/>
                  <a:gd name="T3" fmla="*/ 5 h 175"/>
                  <a:gd name="T4" fmla="*/ 79 w 138"/>
                  <a:gd name="T5" fmla="*/ 16 h 175"/>
                  <a:gd name="T6" fmla="*/ 54 w 138"/>
                  <a:gd name="T7" fmla="*/ 37 h 175"/>
                  <a:gd name="T8" fmla="*/ 30 w 138"/>
                  <a:gd name="T9" fmla="*/ 64 h 175"/>
                  <a:gd name="T10" fmla="*/ 15 w 138"/>
                  <a:gd name="T11" fmla="*/ 95 h 175"/>
                  <a:gd name="T12" fmla="*/ 5 w 138"/>
                  <a:gd name="T13" fmla="*/ 133 h 175"/>
                  <a:gd name="T14" fmla="*/ 0 w 138"/>
                  <a:gd name="T15" fmla="*/ 175 h 175"/>
                  <a:gd name="T16" fmla="*/ 15 w 138"/>
                  <a:gd name="T17" fmla="*/ 175 h 175"/>
                  <a:gd name="T18" fmla="*/ 15 w 138"/>
                  <a:gd name="T19" fmla="*/ 138 h 175"/>
                  <a:gd name="T20" fmla="*/ 25 w 138"/>
                  <a:gd name="T21" fmla="*/ 106 h 175"/>
                  <a:gd name="T22" fmla="*/ 40 w 138"/>
                  <a:gd name="T23" fmla="*/ 74 h 175"/>
                  <a:gd name="T24" fmla="*/ 59 w 138"/>
                  <a:gd name="T25" fmla="*/ 48 h 175"/>
                  <a:gd name="T26" fmla="*/ 84 w 138"/>
                  <a:gd name="T27" fmla="*/ 32 h 175"/>
                  <a:gd name="T28" fmla="*/ 108 w 138"/>
                  <a:gd name="T29" fmla="*/ 21 h 175"/>
                  <a:gd name="T30" fmla="*/ 138 w 138"/>
                  <a:gd name="T31" fmla="*/ 16 h 175"/>
                  <a:gd name="T32" fmla="*/ 138 w 138"/>
                  <a:gd name="T33" fmla="*/ 0 h 1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8" h="175">
                    <a:moveTo>
                      <a:pt x="138" y="0"/>
                    </a:moveTo>
                    <a:lnTo>
                      <a:pt x="108" y="5"/>
                    </a:lnTo>
                    <a:lnTo>
                      <a:pt x="79" y="16"/>
                    </a:lnTo>
                    <a:lnTo>
                      <a:pt x="54" y="37"/>
                    </a:lnTo>
                    <a:lnTo>
                      <a:pt x="30" y="64"/>
                    </a:lnTo>
                    <a:lnTo>
                      <a:pt x="15" y="95"/>
                    </a:lnTo>
                    <a:lnTo>
                      <a:pt x="5" y="133"/>
                    </a:lnTo>
                    <a:lnTo>
                      <a:pt x="0" y="175"/>
                    </a:lnTo>
                    <a:lnTo>
                      <a:pt x="15" y="175"/>
                    </a:lnTo>
                    <a:lnTo>
                      <a:pt x="15" y="138"/>
                    </a:lnTo>
                    <a:lnTo>
                      <a:pt x="25" y="106"/>
                    </a:lnTo>
                    <a:lnTo>
                      <a:pt x="40" y="74"/>
                    </a:lnTo>
                    <a:lnTo>
                      <a:pt x="59" y="48"/>
                    </a:lnTo>
                    <a:lnTo>
                      <a:pt x="84" y="32"/>
                    </a:lnTo>
                    <a:lnTo>
                      <a:pt x="108" y="21"/>
                    </a:lnTo>
                    <a:lnTo>
                      <a:pt x="138" y="16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111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61" name="Freeform 960"/>
              <p:cNvSpPr>
                <a:spLocks/>
              </p:cNvSpPr>
              <p:nvPr/>
            </p:nvSpPr>
            <p:spPr bwMode="auto">
              <a:xfrm>
                <a:off x="3760" y="2461"/>
                <a:ext cx="123" cy="159"/>
              </a:xfrm>
              <a:custGeom>
                <a:avLst/>
                <a:gdLst>
                  <a:gd name="T0" fmla="*/ 123 w 123"/>
                  <a:gd name="T1" fmla="*/ 0 h 159"/>
                  <a:gd name="T2" fmla="*/ 93 w 123"/>
                  <a:gd name="T3" fmla="*/ 5 h 159"/>
                  <a:gd name="T4" fmla="*/ 69 w 123"/>
                  <a:gd name="T5" fmla="*/ 16 h 159"/>
                  <a:gd name="T6" fmla="*/ 44 w 123"/>
                  <a:gd name="T7" fmla="*/ 32 h 159"/>
                  <a:gd name="T8" fmla="*/ 25 w 123"/>
                  <a:gd name="T9" fmla="*/ 58 h 159"/>
                  <a:gd name="T10" fmla="*/ 10 w 123"/>
                  <a:gd name="T11" fmla="*/ 90 h 159"/>
                  <a:gd name="T12" fmla="*/ 0 w 123"/>
                  <a:gd name="T13" fmla="*/ 122 h 159"/>
                  <a:gd name="T14" fmla="*/ 0 w 123"/>
                  <a:gd name="T15" fmla="*/ 159 h 159"/>
                  <a:gd name="T16" fmla="*/ 10 w 123"/>
                  <a:gd name="T17" fmla="*/ 159 h 159"/>
                  <a:gd name="T18" fmla="*/ 15 w 123"/>
                  <a:gd name="T19" fmla="*/ 122 h 159"/>
                  <a:gd name="T20" fmla="*/ 25 w 123"/>
                  <a:gd name="T21" fmla="*/ 85 h 159"/>
                  <a:gd name="T22" fmla="*/ 44 w 123"/>
                  <a:gd name="T23" fmla="*/ 58 h 159"/>
                  <a:gd name="T24" fmla="*/ 69 w 123"/>
                  <a:gd name="T25" fmla="*/ 32 h 159"/>
                  <a:gd name="T26" fmla="*/ 93 w 123"/>
                  <a:gd name="T27" fmla="*/ 21 h 159"/>
                  <a:gd name="T28" fmla="*/ 123 w 123"/>
                  <a:gd name="T29" fmla="*/ 16 h 159"/>
                  <a:gd name="T30" fmla="*/ 123 w 123"/>
                  <a:gd name="T31" fmla="*/ 0 h 15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3" h="159">
                    <a:moveTo>
                      <a:pt x="123" y="0"/>
                    </a:moveTo>
                    <a:lnTo>
                      <a:pt x="93" y="5"/>
                    </a:lnTo>
                    <a:lnTo>
                      <a:pt x="69" y="16"/>
                    </a:lnTo>
                    <a:lnTo>
                      <a:pt x="44" y="32"/>
                    </a:lnTo>
                    <a:lnTo>
                      <a:pt x="25" y="58"/>
                    </a:lnTo>
                    <a:lnTo>
                      <a:pt x="10" y="90"/>
                    </a:lnTo>
                    <a:lnTo>
                      <a:pt x="0" y="122"/>
                    </a:lnTo>
                    <a:lnTo>
                      <a:pt x="0" y="159"/>
                    </a:lnTo>
                    <a:lnTo>
                      <a:pt x="10" y="159"/>
                    </a:lnTo>
                    <a:lnTo>
                      <a:pt x="15" y="122"/>
                    </a:lnTo>
                    <a:lnTo>
                      <a:pt x="25" y="85"/>
                    </a:lnTo>
                    <a:lnTo>
                      <a:pt x="44" y="58"/>
                    </a:lnTo>
                    <a:lnTo>
                      <a:pt x="69" y="32"/>
                    </a:lnTo>
                    <a:lnTo>
                      <a:pt x="93" y="21"/>
                    </a:lnTo>
                    <a:lnTo>
                      <a:pt x="123" y="16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D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62" name="Freeform 961"/>
              <p:cNvSpPr>
                <a:spLocks/>
              </p:cNvSpPr>
              <p:nvPr/>
            </p:nvSpPr>
            <p:spPr bwMode="auto">
              <a:xfrm>
                <a:off x="3770" y="2477"/>
                <a:ext cx="113" cy="143"/>
              </a:xfrm>
              <a:custGeom>
                <a:avLst/>
                <a:gdLst>
                  <a:gd name="T0" fmla="*/ 113 w 113"/>
                  <a:gd name="T1" fmla="*/ 0 h 143"/>
                  <a:gd name="T2" fmla="*/ 83 w 113"/>
                  <a:gd name="T3" fmla="*/ 5 h 143"/>
                  <a:gd name="T4" fmla="*/ 59 w 113"/>
                  <a:gd name="T5" fmla="*/ 16 h 143"/>
                  <a:gd name="T6" fmla="*/ 34 w 113"/>
                  <a:gd name="T7" fmla="*/ 42 h 143"/>
                  <a:gd name="T8" fmla="*/ 15 w 113"/>
                  <a:gd name="T9" fmla="*/ 69 h 143"/>
                  <a:gd name="T10" fmla="*/ 5 w 113"/>
                  <a:gd name="T11" fmla="*/ 106 h 143"/>
                  <a:gd name="T12" fmla="*/ 0 w 113"/>
                  <a:gd name="T13" fmla="*/ 143 h 143"/>
                  <a:gd name="T14" fmla="*/ 15 w 113"/>
                  <a:gd name="T15" fmla="*/ 143 h 143"/>
                  <a:gd name="T16" fmla="*/ 15 w 113"/>
                  <a:gd name="T17" fmla="*/ 111 h 143"/>
                  <a:gd name="T18" fmla="*/ 24 w 113"/>
                  <a:gd name="T19" fmla="*/ 79 h 143"/>
                  <a:gd name="T20" fmla="*/ 44 w 113"/>
                  <a:gd name="T21" fmla="*/ 53 h 143"/>
                  <a:gd name="T22" fmla="*/ 64 w 113"/>
                  <a:gd name="T23" fmla="*/ 32 h 143"/>
                  <a:gd name="T24" fmla="*/ 88 w 113"/>
                  <a:gd name="T25" fmla="*/ 21 h 143"/>
                  <a:gd name="T26" fmla="*/ 113 w 113"/>
                  <a:gd name="T27" fmla="*/ 16 h 143"/>
                  <a:gd name="T28" fmla="*/ 113 w 113"/>
                  <a:gd name="T29" fmla="*/ 0 h 14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3" h="143">
                    <a:moveTo>
                      <a:pt x="113" y="0"/>
                    </a:moveTo>
                    <a:lnTo>
                      <a:pt x="83" y="5"/>
                    </a:lnTo>
                    <a:lnTo>
                      <a:pt x="59" y="16"/>
                    </a:lnTo>
                    <a:lnTo>
                      <a:pt x="34" y="42"/>
                    </a:lnTo>
                    <a:lnTo>
                      <a:pt x="15" y="69"/>
                    </a:lnTo>
                    <a:lnTo>
                      <a:pt x="5" y="106"/>
                    </a:lnTo>
                    <a:lnTo>
                      <a:pt x="0" y="143"/>
                    </a:lnTo>
                    <a:lnTo>
                      <a:pt x="15" y="143"/>
                    </a:lnTo>
                    <a:lnTo>
                      <a:pt x="15" y="111"/>
                    </a:lnTo>
                    <a:lnTo>
                      <a:pt x="24" y="79"/>
                    </a:lnTo>
                    <a:lnTo>
                      <a:pt x="44" y="53"/>
                    </a:lnTo>
                    <a:lnTo>
                      <a:pt x="64" y="32"/>
                    </a:lnTo>
                    <a:lnTo>
                      <a:pt x="88" y="21"/>
                    </a:lnTo>
                    <a:lnTo>
                      <a:pt x="113" y="16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A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63" name="Freeform 962"/>
              <p:cNvSpPr>
                <a:spLocks/>
              </p:cNvSpPr>
              <p:nvPr/>
            </p:nvSpPr>
            <p:spPr bwMode="auto">
              <a:xfrm>
                <a:off x="3785" y="2493"/>
                <a:ext cx="98" cy="127"/>
              </a:xfrm>
              <a:custGeom>
                <a:avLst/>
                <a:gdLst>
                  <a:gd name="T0" fmla="*/ 98 w 98"/>
                  <a:gd name="T1" fmla="*/ 0 h 127"/>
                  <a:gd name="T2" fmla="*/ 73 w 98"/>
                  <a:gd name="T3" fmla="*/ 5 h 127"/>
                  <a:gd name="T4" fmla="*/ 49 w 98"/>
                  <a:gd name="T5" fmla="*/ 16 h 127"/>
                  <a:gd name="T6" fmla="*/ 29 w 98"/>
                  <a:gd name="T7" fmla="*/ 37 h 127"/>
                  <a:gd name="T8" fmla="*/ 9 w 98"/>
                  <a:gd name="T9" fmla="*/ 63 h 127"/>
                  <a:gd name="T10" fmla="*/ 0 w 98"/>
                  <a:gd name="T11" fmla="*/ 95 h 127"/>
                  <a:gd name="T12" fmla="*/ 0 w 98"/>
                  <a:gd name="T13" fmla="*/ 127 h 127"/>
                  <a:gd name="T14" fmla="*/ 9 w 98"/>
                  <a:gd name="T15" fmla="*/ 127 h 127"/>
                  <a:gd name="T16" fmla="*/ 14 w 98"/>
                  <a:gd name="T17" fmla="*/ 95 h 127"/>
                  <a:gd name="T18" fmla="*/ 24 w 98"/>
                  <a:gd name="T19" fmla="*/ 69 h 127"/>
                  <a:gd name="T20" fmla="*/ 34 w 98"/>
                  <a:gd name="T21" fmla="*/ 47 h 127"/>
                  <a:gd name="T22" fmla="*/ 54 w 98"/>
                  <a:gd name="T23" fmla="*/ 31 h 127"/>
                  <a:gd name="T24" fmla="*/ 73 w 98"/>
                  <a:gd name="T25" fmla="*/ 21 h 127"/>
                  <a:gd name="T26" fmla="*/ 98 w 98"/>
                  <a:gd name="T27" fmla="*/ 16 h 127"/>
                  <a:gd name="T28" fmla="*/ 98 w 98"/>
                  <a:gd name="T29" fmla="*/ 0 h 12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8" h="127">
                    <a:moveTo>
                      <a:pt x="98" y="0"/>
                    </a:moveTo>
                    <a:lnTo>
                      <a:pt x="73" y="5"/>
                    </a:lnTo>
                    <a:lnTo>
                      <a:pt x="49" y="16"/>
                    </a:lnTo>
                    <a:lnTo>
                      <a:pt x="29" y="37"/>
                    </a:lnTo>
                    <a:lnTo>
                      <a:pt x="9" y="63"/>
                    </a:lnTo>
                    <a:lnTo>
                      <a:pt x="0" y="95"/>
                    </a:lnTo>
                    <a:lnTo>
                      <a:pt x="0" y="127"/>
                    </a:lnTo>
                    <a:lnTo>
                      <a:pt x="9" y="127"/>
                    </a:lnTo>
                    <a:lnTo>
                      <a:pt x="14" y="95"/>
                    </a:lnTo>
                    <a:lnTo>
                      <a:pt x="24" y="69"/>
                    </a:lnTo>
                    <a:lnTo>
                      <a:pt x="34" y="47"/>
                    </a:lnTo>
                    <a:lnTo>
                      <a:pt x="54" y="31"/>
                    </a:lnTo>
                    <a:lnTo>
                      <a:pt x="73" y="21"/>
                    </a:lnTo>
                    <a:lnTo>
                      <a:pt x="98" y="1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709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64" name="Freeform 963"/>
              <p:cNvSpPr>
                <a:spLocks/>
              </p:cNvSpPr>
              <p:nvPr/>
            </p:nvSpPr>
            <p:spPr bwMode="auto">
              <a:xfrm>
                <a:off x="3794" y="2509"/>
                <a:ext cx="89" cy="111"/>
              </a:xfrm>
              <a:custGeom>
                <a:avLst/>
                <a:gdLst>
                  <a:gd name="T0" fmla="*/ 89 w 89"/>
                  <a:gd name="T1" fmla="*/ 0 h 111"/>
                  <a:gd name="T2" fmla="*/ 64 w 89"/>
                  <a:gd name="T3" fmla="*/ 5 h 111"/>
                  <a:gd name="T4" fmla="*/ 45 w 89"/>
                  <a:gd name="T5" fmla="*/ 15 h 111"/>
                  <a:gd name="T6" fmla="*/ 25 w 89"/>
                  <a:gd name="T7" fmla="*/ 31 h 111"/>
                  <a:gd name="T8" fmla="*/ 15 w 89"/>
                  <a:gd name="T9" fmla="*/ 53 h 111"/>
                  <a:gd name="T10" fmla="*/ 5 w 89"/>
                  <a:gd name="T11" fmla="*/ 79 h 111"/>
                  <a:gd name="T12" fmla="*/ 0 w 89"/>
                  <a:gd name="T13" fmla="*/ 111 h 111"/>
                  <a:gd name="T14" fmla="*/ 15 w 89"/>
                  <a:gd name="T15" fmla="*/ 111 h 111"/>
                  <a:gd name="T16" fmla="*/ 15 w 89"/>
                  <a:gd name="T17" fmla="*/ 79 h 111"/>
                  <a:gd name="T18" fmla="*/ 30 w 89"/>
                  <a:gd name="T19" fmla="*/ 53 h 111"/>
                  <a:gd name="T20" fmla="*/ 45 w 89"/>
                  <a:gd name="T21" fmla="*/ 31 h 111"/>
                  <a:gd name="T22" fmla="*/ 64 w 89"/>
                  <a:gd name="T23" fmla="*/ 21 h 111"/>
                  <a:gd name="T24" fmla="*/ 89 w 89"/>
                  <a:gd name="T25" fmla="*/ 15 h 111"/>
                  <a:gd name="T26" fmla="*/ 89 w 89"/>
                  <a:gd name="T27" fmla="*/ 0 h 1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9" h="111">
                    <a:moveTo>
                      <a:pt x="89" y="0"/>
                    </a:moveTo>
                    <a:lnTo>
                      <a:pt x="64" y="5"/>
                    </a:lnTo>
                    <a:lnTo>
                      <a:pt x="45" y="15"/>
                    </a:lnTo>
                    <a:lnTo>
                      <a:pt x="25" y="31"/>
                    </a:lnTo>
                    <a:lnTo>
                      <a:pt x="15" y="53"/>
                    </a:lnTo>
                    <a:lnTo>
                      <a:pt x="5" y="79"/>
                    </a:lnTo>
                    <a:lnTo>
                      <a:pt x="0" y="111"/>
                    </a:lnTo>
                    <a:lnTo>
                      <a:pt x="15" y="111"/>
                    </a:lnTo>
                    <a:lnTo>
                      <a:pt x="15" y="79"/>
                    </a:lnTo>
                    <a:lnTo>
                      <a:pt x="30" y="53"/>
                    </a:lnTo>
                    <a:lnTo>
                      <a:pt x="45" y="31"/>
                    </a:lnTo>
                    <a:lnTo>
                      <a:pt x="64" y="21"/>
                    </a:lnTo>
                    <a:lnTo>
                      <a:pt x="89" y="15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4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65" name="Freeform 964"/>
              <p:cNvSpPr>
                <a:spLocks/>
              </p:cNvSpPr>
              <p:nvPr/>
            </p:nvSpPr>
            <p:spPr bwMode="auto">
              <a:xfrm>
                <a:off x="3809" y="2524"/>
                <a:ext cx="74" cy="96"/>
              </a:xfrm>
              <a:custGeom>
                <a:avLst/>
                <a:gdLst>
                  <a:gd name="T0" fmla="*/ 74 w 74"/>
                  <a:gd name="T1" fmla="*/ 0 h 96"/>
                  <a:gd name="T2" fmla="*/ 49 w 74"/>
                  <a:gd name="T3" fmla="*/ 6 h 96"/>
                  <a:gd name="T4" fmla="*/ 30 w 74"/>
                  <a:gd name="T5" fmla="*/ 16 h 96"/>
                  <a:gd name="T6" fmla="*/ 15 w 74"/>
                  <a:gd name="T7" fmla="*/ 38 h 96"/>
                  <a:gd name="T8" fmla="*/ 0 w 74"/>
                  <a:gd name="T9" fmla="*/ 64 h 96"/>
                  <a:gd name="T10" fmla="*/ 0 w 74"/>
                  <a:gd name="T11" fmla="*/ 96 h 96"/>
                  <a:gd name="T12" fmla="*/ 10 w 74"/>
                  <a:gd name="T13" fmla="*/ 96 h 96"/>
                  <a:gd name="T14" fmla="*/ 15 w 74"/>
                  <a:gd name="T15" fmla="*/ 69 h 96"/>
                  <a:gd name="T16" fmla="*/ 25 w 74"/>
                  <a:gd name="T17" fmla="*/ 48 h 96"/>
                  <a:gd name="T18" fmla="*/ 34 w 74"/>
                  <a:gd name="T19" fmla="*/ 32 h 96"/>
                  <a:gd name="T20" fmla="*/ 54 w 74"/>
                  <a:gd name="T21" fmla="*/ 22 h 96"/>
                  <a:gd name="T22" fmla="*/ 74 w 74"/>
                  <a:gd name="T23" fmla="*/ 16 h 96"/>
                  <a:gd name="T24" fmla="*/ 74 w 74"/>
                  <a:gd name="T25" fmla="*/ 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4" h="96">
                    <a:moveTo>
                      <a:pt x="74" y="0"/>
                    </a:moveTo>
                    <a:lnTo>
                      <a:pt x="49" y="6"/>
                    </a:lnTo>
                    <a:lnTo>
                      <a:pt x="30" y="16"/>
                    </a:lnTo>
                    <a:lnTo>
                      <a:pt x="15" y="38"/>
                    </a:lnTo>
                    <a:lnTo>
                      <a:pt x="0" y="64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15" y="69"/>
                    </a:lnTo>
                    <a:lnTo>
                      <a:pt x="25" y="48"/>
                    </a:lnTo>
                    <a:lnTo>
                      <a:pt x="34" y="32"/>
                    </a:lnTo>
                    <a:lnTo>
                      <a:pt x="54" y="22"/>
                    </a:lnTo>
                    <a:lnTo>
                      <a:pt x="74" y="1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66" name="Freeform 965"/>
              <p:cNvSpPr>
                <a:spLocks/>
              </p:cNvSpPr>
              <p:nvPr/>
            </p:nvSpPr>
            <p:spPr bwMode="auto">
              <a:xfrm>
                <a:off x="3819" y="2540"/>
                <a:ext cx="64" cy="80"/>
              </a:xfrm>
              <a:custGeom>
                <a:avLst/>
                <a:gdLst>
                  <a:gd name="T0" fmla="*/ 64 w 64"/>
                  <a:gd name="T1" fmla="*/ 0 h 80"/>
                  <a:gd name="T2" fmla="*/ 44 w 64"/>
                  <a:gd name="T3" fmla="*/ 6 h 80"/>
                  <a:gd name="T4" fmla="*/ 24 w 64"/>
                  <a:gd name="T5" fmla="*/ 16 h 80"/>
                  <a:gd name="T6" fmla="*/ 15 w 64"/>
                  <a:gd name="T7" fmla="*/ 32 h 80"/>
                  <a:gd name="T8" fmla="*/ 5 w 64"/>
                  <a:gd name="T9" fmla="*/ 53 h 80"/>
                  <a:gd name="T10" fmla="*/ 0 w 64"/>
                  <a:gd name="T11" fmla="*/ 80 h 80"/>
                  <a:gd name="T12" fmla="*/ 15 w 64"/>
                  <a:gd name="T13" fmla="*/ 80 h 80"/>
                  <a:gd name="T14" fmla="*/ 20 w 64"/>
                  <a:gd name="T15" fmla="*/ 53 h 80"/>
                  <a:gd name="T16" fmla="*/ 29 w 64"/>
                  <a:gd name="T17" fmla="*/ 32 h 80"/>
                  <a:gd name="T18" fmla="*/ 44 w 64"/>
                  <a:gd name="T19" fmla="*/ 22 h 80"/>
                  <a:gd name="T20" fmla="*/ 64 w 64"/>
                  <a:gd name="T21" fmla="*/ 16 h 80"/>
                  <a:gd name="T22" fmla="*/ 64 w 64"/>
                  <a:gd name="T23" fmla="*/ 0 h 8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4" h="80">
                    <a:moveTo>
                      <a:pt x="64" y="0"/>
                    </a:moveTo>
                    <a:lnTo>
                      <a:pt x="44" y="6"/>
                    </a:lnTo>
                    <a:lnTo>
                      <a:pt x="24" y="16"/>
                    </a:lnTo>
                    <a:lnTo>
                      <a:pt x="15" y="32"/>
                    </a:lnTo>
                    <a:lnTo>
                      <a:pt x="5" y="53"/>
                    </a:lnTo>
                    <a:lnTo>
                      <a:pt x="0" y="80"/>
                    </a:lnTo>
                    <a:lnTo>
                      <a:pt x="15" y="80"/>
                    </a:lnTo>
                    <a:lnTo>
                      <a:pt x="20" y="53"/>
                    </a:lnTo>
                    <a:lnTo>
                      <a:pt x="29" y="32"/>
                    </a:lnTo>
                    <a:lnTo>
                      <a:pt x="44" y="22"/>
                    </a:lnTo>
                    <a:lnTo>
                      <a:pt x="64" y="16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67" name="Freeform 966"/>
              <p:cNvSpPr>
                <a:spLocks/>
              </p:cNvSpPr>
              <p:nvPr/>
            </p:nvSpPr>
            <p:spPr bwMode="auto">
              <a:xfrm>
                <a:off x="3834" y="2556"/>
                <a:ext cx="49" cy="64"/>
              </a:xfrm>
              <a:custGeom>
                <a:avLst/>
                <a:gdLst>
                  <a:gd name="T0" fmla="*/ 49 w 49"/>
                  <a:gd name="T1" fmla="*/ 0 h 64"/>
                  <a:gd name="T2" fmla="*/ 29 w 49"/>
                  <a:gd name="T3" fmla="*/ 6 h 64"/>
                  <a:gd name="T4" fmla="*/ 14 w 49"/>
                  <a:gd name="T5" fmla="*/ 16 h 64"/>
                  <a:gd name="T6" fmla="*/ 5 w 49"/>
                  <a:gd name="T7" fmla="*/ 37 h 64"/>
                  <a:gd name="T8" fmla="*/ 0 w 49"/>
                  <a:gd name="T9" fmla="*/ 64 h 64"/>
                  <a:gd name="T10" fmla="*/ 9 w 49"/>
                  <a:gd name="T11" fmla="*/ 64 h 64"/>
                  <a:gd name="T12" fmla="*/ 14 w 49"/>
                  <a:gd name="T13" fmla="*/ 43 h 64"/>
                  <a:gd name="T14" fmla="*/ 24 w 49"/>
                  <a:gd name="T15" fmla="*/ 27 h 64"/>
                  <a:gd name="T16" fmla="*/ 34 w 49"/>
                  <a:gd name="T17" fmla="*/ 16 h 64"/>
                  <a:gd name="T18" fmla="*/ 49 w 49"/>
                  <a:gd name="T19" fmla="*/ 16 h 64"/>
                  <a:gd name="T20" fmla="*/ 49 w 49"/>
                  <a:gd name="T21" fmla="*/ 0 h 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9" h="64">
                    <a:moveTo>
                      <a:pt x="49" y="0"/>
                    </a:moveTo>
                    <a:lnTo>
                      <a:pt x="29" y="6"/>
                    </a:lnTo>
                    <a:lnTo>
                      <a:pt x="14" y="16"/>
                    </a:lnTo>
                    <a:lnTo>
                      <a:pt x="5" y="37"/>
                    </a:lnTo>
                    <a:lnTo>
                      <a:pt x="0" y="64"/>
                    </a:lnTo>
                    <a:lnTo>
                      <a:pt x="9" y="64"/>
                    </a:lnTo>
                    <a:lnTo>
                      <a:pt x="14" y="43"/>
                    </a:lnTo>
                    <a:lnTo>
                      <a:pt x="24" y="27"/>
                    </a:lnTo>
                    <a:lnTo>
                      <a:pt x="34" y="16"/>
                    </a:lnTo>
                    <a:lnTo>
                      <a:pt x="49" y="16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68" name="Freeform 967"/>
              <p:cNvSpPr>
                <a:spLocks/>
              </p:cNvSpPr>
              <p:nvPr/>
            </p:nvSpPr>
            <p:spPr bwMode="auto">
              <a:xfrm>
                <a:off x="3843" y="2572"/>
                <a:ext cx="40" cy="48"/>
              </a:xfrm>
              <a:custGeom>
                <a:avLst/>
                <a:gdLst>
                  <a:gd name="T0" fmla="*/ 40 w 40"/>
                  <a:gd name="T1" fmla="*/ 0 h 48"/>
                  <a:gd name="T2" fmla="*/ 25 w 40"/>
                  <a:gd name="T3" fmla="*/ 0 h 48"/>
                  <a:gd name="T4" fmla="*/ 15 w 40"/>
                  <a:gd name="T5" fmla="*/ 11 h 48"/>
                  <a:gd name="T6" fmla="*/ 5 w 40"/>
                  <a:gd name="T7" fmla="*/ 27 h 48"/>
                  <a:gd name="T8" fmla="*/ 0 w 40"/>
                  <a:gd name="T9" fmla="*/ 48 h 48"/>
                  <a:gd name="T10" fmla="*/ 15 w 40"/>
                  <a:gd name="T11" fmla="*/ 48 h 48"/>
                  <a:gd name="T12" fmla="*/ 20 w 40"/>
                  <a:gd name="T13" fmla="*/ 32 h 48"/>
                  <a:gd name="T14" fmla="*/ 25 w 40"/>
                  <a:gd name="T15" fmla="*/ 21 h 48"/>
                  <a:gd name="T16" fmla="*/ 40 w 40"/>
                  <a:gd name="T17" fmla="*/ 16 h 48"/>
                  <a:gd name="T18" fmla="*/ 40 w 40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" h="48">
                    <a:moveTo>
                      <a:pt x="40" y="0"/>
                    </a:moveTo>
                    <a:lnTo>
                      <a:pt x="25" y="0"/>
                    </a:lnTo>
                    <a:lnTo>
                      <a:pt x="15" y="11"/>
                    </a:lnTo>
                    <a:lnTo>
                      <a:pt x="5" y="27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20" y="32"/>
                    </a:lnTo>
                    <a:lnTo>
                      <a:pt x="25" y="21"/>
                    </a:lnTo>
                    <a:lnTo>
                      <a:pt x="40" y="1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69" name="Freeform 968"/>
              <p:cNvSpPr>
                <a:spLocks/>
              </p:cNvSpPr>
              <p:nvPr/>
            </p:nvSpPr>
            <p:spPr bwMode="auto">
              <a:xfrm>
                <a:off x="3858" y="2588"/>
                <a:ext cx="25" cy="32"/>
              </a:xfrm>
              <a:custGeom>
                <a:avLst/>
                <a:gdLst>
                  <a:gd name="T0" fmla="*/ 25 w 25"/>
                  <a:gd name="T1" fmla="*/ 0 h 32"/>
                  <a:gd name="T2" fmla="*/ 10 w 25"/>
                  <a:gd name="T3" fmla="*/ 5 h 32"/>
                  <a:gd name="T4" fmla="*/ 5 w 25"/>
                  <a:gd name="T5" fmla="*/ 16 h 32"/>
                  <a:gd name="T6" fmla="*/ 0 w 25"/>
                  <a:gd name="T7" fmla="*/ 32 h 32"/>
                  <a:gd name="T8" fmla="*/ 10 w 25"/>
                  <a:gd name="T9" fmla="*/ 32 h 32"/>
                  <a:gd name="T10" fmla="*/ 15 w 25"/>
                  <a:gd name="T11" fmla="*/ 21 h 32"/>
                  <a:gd name="T12" fmla="*/ 25 w 25"/>
                  <a:gd name="T13" fmla="*/ 16 h 32"/>
                  <a:gd name="T14" fmla="*/ 25 w 25"/>
                  <a:gd name="T15" fmla="*/ 0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" h="32">
                    <a:moveTo>
                      <a:pt x="25" y="0"/>
                    </a:moveTo>
                    <a:lnTo>
                      <a:pt x="10" y="5"/>
                    </a:lnTo>
                    <a:lnTo>
                      <a:pt x="5" y="16"/>
                    </a:lnTo>
                    <a:lnTo>
                      <a:pt x="0" y="32"/>
                    </a:lnTo>
                    <a:lnTo>
                      <a:pt x="10" y="32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0" name="Freeform 969"/>
              <p:cNvSpPr>
                <a:spLocks/>
              </p:cNvSpPr>
              <p:nvPr/>
            </p:nvSpPr>
            <p:spPr bwMode="auto">
              <a:xfrm>
                <a:off x="3868" y="2604"/>
                <a:ext cx="15" cy="16"/>
              </a:xfrm>
              <a:custGeom>
                <a:avLst/>
                <a:gdLst>
                  <a:gd name="T0" fmla="*/ 15 w 15"/>
                  <a:gd name="T1" fmla="*/ 0 h 16"/>
                  <a:gd name="T2" fmla="*/ 5 w 15"/>
                  <a:gd name="T3" fmla="*/ 5 h 16"/>
                  <a:gd name="T4" fmla="*/ 0 w 15"/>
                  <a:gd name="T5" fmla="*/ 16 h 16"/>
                  <a:gd name="T6" fmla="*/ 15 w 15"/>
                  <a:gd name="T7" fmla="*/ 16 h 16"/>
                  <a:gd name="T8" fmla="*/ 15 w 15"/>
                  <a:gd name="T9" fmla="*/ 16 h 16"/>
                  <a:gd name="T10" fmla="*/ 15 w 15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lnTo>
                      <a:pt x="5" y="5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1" name="Freeform 970"/>
              <p:cNvSpPr>
                <a:spLocks/>
              </p:cNvSpPr>
              <p:nvPr/>
            </p:nvSpPr>
            <p:spPr bwMode="auto">
              <a:xfrm>
                <a:off x="3383" y="1983"/>
                <a:ext cx="500" cy="637"/>
              </a:xfrm>
              <a:custGeom>
                <a:avLst/>
                <a:gdLst>
                  <a:gd name="T0" fmla="*/ 98 w 500"/>
                  <a:gd name="T1" fmla="*/ 637 h 637"/>
                  <a:gd name="T2" fmla="*/ 402 w 500"/>
                  <a:gd name="T3" fmla="*/ 637 h 637"/>
                  <a:gd name="T4" fmla="*/ 500 w 500"/>
                  <a:gd name="T5" fmla="*/ 319 h 637"/>
                  <a:gd name="T6" fmla="*/ 402 w 500"/>
                  <a:gd name="T7" fmla="*/ 0 h 637"/>
                  <a:gd name="T8" fmla="*/ 98 w 500"/>
                  <a:gd name="T9" fmla="*/ 0 h 637"/>
                  <a:gd name="T10" fmla="*/ 0 w 500"/>
                  <a:gd name="T11" fmla="*/ 319 h 637"/>
                  <a:gd name="T12" fmla="*/ 98 w 500"/>
                  <a:gd name="T13" fmla="*/ 637 h 6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00" h="637">
                    <a:moveTo>
                      <a:pt x="98" y="637"/>
                    </a:moveTo>
                    <a:lnTo>
                      <a:pt x="402" y="637"/>
                    </a:lnTo>
                    <a:lnTo>
                      <a:pt x="500" y="319"/>
                    </a:lnTo>
                    <a:lnTo>
                      <a:pt x="402" y="0"/>
                    </a:lnTo>
                    <a:lnTo>
                      <a:pt x="98" y="0"/>
                    </a:lnTo>
                    <a:lnTo>
                      <a:pt x="0" y="319"/>
                    </a:lnTo>
                    <a:lnTo>
                      <a:pt x="98" y="6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2" name="Freeform 971"/>
              <p:cNvSpPr>
                <a:spLocks/>
              </p:cNvSpPr>
              <p:nvPr/>
            </p:nvSpPr>
            <p:spPr bwMode="auto">
              <a:xfrm>
                <a:off x="3383" y="1983"/>
                <a:ext cx="500" cy="637"/>
              </a:xfrm>
              <a:custGeom>
                <a:avLst/>
                <a:gdLst>
                  <a:gd name="T0" fmla="*/ 500 w 500"/>
                  <a:gd name="T1" fmla="*/ 0 h 637"/>
                  <a:gd name="T2" fmla="*/ 441 w 500"/>
                  <a:gd name="T3" fmla="*/ 6 h 637"/>
                  <a:gd name="T4" fmla="*/ 382 w 500"/>
                  <a:gd name="T5" fmla="*/ 22 h 637"/>
                  <a:gd name="T6" fmla="*/ 323 w 500"/>
                  <a:gd name="T7" fmla="*/ 43 h 637"/>
                  <a:gd name="T8" fmla="*/ 269 w 500"/>
                  <a:gd name="T9" fmla="*/ 75 h 637"/>
                  <a:gd name="T10" fmla="*/ 215 w 500"/>
                  <a:gd name="T11" fmla="*/ 112 h 637"/>
                  <a:gd name="T12" fmla="*/ 171 w 500"/>
                  <a:gd name="T13" fmla="*/ 160 h 637"/>
                  <a:gd name="T14" fmla="*/ 127 w 500"/>
                  <a:gd name="T15" fmla="*/ 218 h 637"/>
                  <a:gd name="T16" fmla="*/ 88 w 500"/>
                  <a:gd name="T17" fmla="*/ 276 h 637"/>
                  <a:gd name="T18" fmla="*/ 59 w 500"/>
                  <a:gd name="T19" fmla="*/ 340 h 637"/>
                  <a:gd name="T20" fmla="*/ 34 w 500"/>
                  <a:gd name="T21" fmla="*/ 409 h 637"/>
                  <a:gd name="T22" fmla="*/ 14 w 500"/>
                  <a:gd name="T23" fmla="*/ 483 h 637"/>
                  <a:gd name="T24" fmla="*/ 5 w 500"/>
                  <a:gd name="T25" fmla="*/ 557 h 637"/>
                  <a:gd name="T26" fmla="*/ 0 w 500"/>
                  <a:gd name="T27" fmla="*/ 637 h 637"/>
                  <a:gd name="T28" fmla="*/ 0 w 500"/>
                  <a:gd name="T29" fmla="*/ 0 h 637"/>
                  <a:gd name="T30" fmla="*/ 500 w 500"/>
                  <a:gd name="T31" fmla="*/ 0 h 63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00" h="637">
                    <a:moveTo>
                      <a:pt x="500" y="0"/>
                    </a:moveTo>
                    <a:lnTo>
                      <a:pt x="441" y="6"/>
                    </a:lnTo>
                    <a:lnTo>
                      <a:pt x="382" y="22"/>
                    </a:lnTo>
                    <a:lnTo>
                      <a:pt x="323" y="43"/>
                    </a:lnTo>
                    <a:lnTo>
                      <a:pt x="269" y="75"/>
                    </a:lnTo>
                    <a:lnTo>
                      <a:pt x="215" y="112"/>
                    </a:lnTo>
                    <a:lnTo>
                      <a:pt x="171" y="160"/>
                    </a:lnTo>
                    <a:lnTo>
                      <a:pt x="127" y="218"/>
                    </a:lnTo>
                    <a:lnTo>
                      <a:pt x="88" y="276"/>
                    </a:lnTo>
                    <a:lnTo>
                      <a:pt x="59" y="340"/>
                    </a:lnTo>
                    <a:lnTo>
                      <a:pt x="34" y="409"/>
                    </a:lnTo>
                    <a:lnTo>
                      <a:pt x="14" y="483"/>
                    </a:lnTo>
                    <a:lnTo>
                      <a:pt x="5" y="557"/>
                    </a:lnTo>
                    <a:lnTo>
                      <a:pt x="0" y="637"/>
                    </a:lnTo>
                    <a:lnTo>
                      <a:pt x="0" y="0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3" name="Freeform 972"/>
              <p:cNvSpPr>
                <a:spLocks/>
              </p:cNvSpPr>
              <p:nvPr/>
            </p:nvSpPr>
            <p:spPr bwMode="auto">
              <a:xfrm>
                <a:off x="3383" y="1983"/>
                <a:ext cx="500" cy="637"/>
              </a:xfrm>
              <a:custGeom>
                <a:avLst/>
                <a:gdLst>
                  <a:gd name="T0" fmla="*/ 500 w 500"/>
                  <a:gd name="T1" fmla="*/ 0 h 637"/>
                  <a:gd name="T2" fmla="*/ 441 w 500"/>
                  <a:gd name="T3" fmla="*/ 6 h 637"/>
                  <a:gd name="T4" fmla="*/ 382 w 500"/>
                  <a:gd name="T5" fmla="*/ 22 h 637"/>
                  <a:gd name="T6" fmla="*/ 323 w 500"/>
                  <a:gd name="T7" fmla="*/ 43 h 637"/>
                  <a:gd name="T8" fmla="*/ 269 w 500"/>
                  <a:gd name="T9" fmla="*/ 75 h 637"/>
                  <a:gd name="T10" fmla="*/ 215 w 500"/>
                  <a:gd name="T11" fmla="*/ 112 h 637"/>
                  <a:gd name="T12" fmla="*/ 171 w 500"/>
                  <a:gd name="T13" fmla="*/ 160 h 637"/>
                  <a:gd name="T14" fmla="*/ 127 w 500"/>
                  <a:gd name="T15" fmla="*/ 218 h 637"/>
                  <a:gd name="T16" fmla="*/ 88 w 500"/>
                  <a:gd name="T17" fmla="*/ 276 h 637"/>
                  <a:gd name="T18" fmla="*/ 59 w 500"/>
                  <a:gd name="T19" fmla="*/ 340 h 637"/>
                  <a:gd name="T20" fmla="*/ 34 w 500"/>
                  <a:gd name="T21" fmla="*/ 409 h 637"/>
                  <a:gd name="T22" fmla="*/ 14 w 500"/>
                  <a:gd name="T23" fmla="*/ 483 h 637"/>
                  <a:gd name="T24" fmla="*/ 5 w 500"/>
                  <a:gd name="T25" fmla="*/ 557 h 637"/>
                  <a:gd name="T26" fmla="*/ 0 w 500"/>
                  <a:gd name="T27" fmla="*/ 637 h 637"/>
                  <a:gd name="T28" fmla="*/ 14 w 500"/>
                  <a:gd name="T29" fmla="*/ 637 h 637"/>
                  <a:gd name="T30" fmla="*/ 19 w 500"/>
                  <a:gd name="T31" fmla="*/ 557 h 637"/>
                  <a:gd name="T32" fmla="*/ 29 w 500"/>
                  <a:gd name="T33" fmla="*/ 478 h 637"/>
                  <a:gd name="T34" fmla="*/ 54 w 500"/>
                  <a:gd name="T35" fmla="*/ 398 h 637"/>
                  <a:gd name="T36" fmla="*/ 78 w 500"/>
                  <a:gd name="T37" fmla="*/ 329 h 637"/>
                  <a:gd name="T38" fmla="*/ 113 w 500"/>
                  <a:gd name="T39" fmla="*/ 260 h 637"/>
                  <a:gd name="T40" fmla="*/ 157 w 500"/>
                  <a:gd name="T41" fmla="*/ 197 h 637"/>
                  <a:gd name="T42" fmla="*/ 206 w 500"/>
                  <a:gd name="T43" fmla="*/ 144 h 637"/>
                  <a:gd name="T44" fmla="*/ 255 w 500"/>
                  <a:gd name="T45" fmla="*/ 101 h 637"/>
                  <a:gd name="T46" fmla="*/ 313 w 500"/>
                  <a:gd name="T47" fmla="*/ 64 h 637"/>
                  <a:gd name="T48" fmla="*/ 372 w 500"/>
                  <a:gd name="T49" fmla="*/ 38 h 637"/>
                  <a:gd name="T50" fmla="*/ 436 w 500"/>
                  <a:gd name="T51" fmla="*/ 22 h 637"/>
                  <a:gd name="T52" fmla="*/ 500 w 500"/>
                  <a:gd name="T53" fmla="*/ 16 h 637"/>
                  <a:gd name="T54" fmla="*/ 500 w 500"/>
                  <a:gd name="T55" fmla="*/ 0 h 63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500" h="637">
                    <a:moveTo>
                      <a:pt x="500" y="0"/>
                    </a:moveTo>
                    <a:lnTo>
                      <a:pt x="441" y="6"/>
                    </a:lnTo>
                    <a:lnTo>
                      <a:pt x="382" y="22"/>
                    </a:lnTo>
                    <a:lnTo>
                      <a:pt x="323" y="43"/>
                    </a:lnTo>
                    <a:lnTo>
                      <a:pt x="269" y="75"/>
                    </a:lnTo>
                    <a:lnTo>
                      <a:pt x="215" y="112"/>
                    </a:lnTo>
                    <a:lnTo>
                      <a:pt x="171" y="160"/>
                    </a:lnTo>
                    <a:lnTo>
                      <a:pt x="127" y="218"/>
                    </a:lnTo>
                    <a:lnTo>
                      <a:pt x="88" y="276"/>
                    </a:lnTo>
                    <a:lnTo>
                      <a:pt x="59" y="340"/>
                    </a:lnTo>
                    <a:lnTo>
                      <a:pt x="34" y="409"/>
                    </a:lnTo>
                    <a:lnTo>
                      <a:pt x="14" y="483"/>
                    </a:lnTo>
                    <a:lnTo>
                      <a:pt x="5" y="557"/>
                    </a:lnTo>
                    <a:lnTo>
                      <a:pt x="0" y="637"/>
                    </a:lnTo>
                    <a:lnTo>
                      <a:pt x="14" y="637"/>
                    </a:lnTo>
                    <a:lnTo>
                      <a:pt x="19" y="557"/>
                    </a:lnTo>
                    <a:lnTo>
                      <a:pt x="29" y="478"/>
                    </a:lnTo>
                    <a:lnTo>
                      <a:pt x="54" y="398"/>
                    </a:lnTo>
                    <a:lnTo>
                      <a:pt x="78" y="329"/>
                    </a:lnTo>
                    <a:lnTo>
                      <a:pt x="113" y="260"/>
                    </a:lnTo>
                    <a:lnTo>
                      <a:pt x="157" y="197"/>
                    </a:lnTo>
                    <a:lnTo>
                      <a:pt x="206" y="144"/>
                    </a:lnTo>
                    <a:lnTo>
                      <a:pt x="255" y="101"/>
                    </a:lnTo>
                    <a:lnTo>
                      <a:pt x="313" y="64"/>
                    </a:lnTo>
                    <a:lnTo>
                      <a:pt x="372" y="38"/>
                    </a:lnTo>
                    <a:lnTo>
                      <a:pt x="436" y="22"/>
                    </a:lnTo>
                    <a:lnTo>
                      <a:pt x="500" y="16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4" name="Freeform 973"/>
              <p:cNvSpPr>
                <a:spLocks/>
              </p:cNvSpPr>
              <p:nvPr/>
            </p:nvSpPr>
            <p:spPr bwMode="auto">
              <a:xfrm>
                <a:off x="3397" y="1999"/>
                <a:ext cx="486" cy="621"/>
              </a:xfrm>
              <a:custGeom>
                <a:avLst/>
                <a:gdLst>
                  <a:gd name="T0" fmla="*/ 486 w 486"/>
                  <a:gd name="T1" fmla="*/ 0 h 621"/>
                  <a:gd name="T2" fmla="*/ 422 w 486"/>
                  <a:gd name="T3" fmla="*/ 6 h 621"/>
                  <a:gd name="T4" fmla="*/ 358 w 486"/>
                  <a:gd name="T5" fmla="*/ 22 h 621"/>
                  <a:gd name="T6" fmla="*/ 299 w 486"/>
                  <a:gd name="T7" fmla="*/ 48 h 621"/>
                  <a:gd name="T8" fmla="*/ 241 w 486"/>
                  <a:gd name="T9" fmla="*/ 85 h 621"/>
                  <a:gd name="T10" fmla="*/ 192 w 486"/>
                  <a:gd name="T11" fmla="*/ 128 h 621"/>
                  <a:gd name="T12" fmla="*/ 143 w 486"/>
                  <a:gd name="T13" fmla="*/ 181 h 621"/>
                  <a:gd name="T14" fmla="*/ 99 w 486"/>
                  <a:gd name="T15" fmla="*/ 244 h 621"/>
                  <a:gd name="T16" fmla="*/ 64 w 486"/>
                  <a:gd name="T17" fmla="*/ 313 h 621"/>
                  <a:gd name="T18" fmla="*/ 40 w 486"/>
                  <a:gd name="T19" fmla="*/ 382 h 621"/>
                  <a:gd name="T20" fmla="*/ 15 w 486"/>
                  <a:gd name="T21" fmla="*/ 462 h 621"/>
                  <a:gd name="T22" fmla="*/ 5 w 486"/>
                  <a:gd name="T23" fmla="*/ 541 h 621"/>
                  <a:gd name="T24" fmla="*/ 0 w 486"/>
                  <a:gd name="T25" fmla="*/ 621 h 621"/>
                  <a:gd name="T26" fmla="*/ 15 w 486"/>
                  <a:gd name="T27" fmla="*/ 621 h 621"/>
                  <a:gd name="T28" fmla="*/ 15 w 486"/>
                  <a:gd name="T29" fmla="*/ 541 h 621"/>
                  <a:gd name="T30" fmla="*/ 30 w 486"/>
                  <a:gd name="T31" fmla="*/ 462 h 621"/>
                  <a:gd name="T32" fmla="*/ 49 w 486"/>
                  <a:gd name="T33" fmla="*/ 388 h 621"/>
                  <a:gd name="T34" fmla="*/ 74 w 486"/>
                  <a:gd name="T35" fmla="*/ 319 h 621"/>
                  <a:gd name="T36" fmla="*/ 108 w 486"/>
                  <a:gd name="T37" fmla="*/ 255 h 621"/>
                  <a:gd name="T38" fmla="*/ 152 w 486"/>
                  <a:gd name="T39" fmla="*/ 197 h 621"/>
                  <a:gd name="T40" fmla="*/ 197 w 486"/>
                  <a:gd name="T41" fmla="*/ 144 h 621"/>
                  <a:gd name="T42" fmla="*/ 250 w 486"/>
                  <a:gd name="T43" fmla="*/ 101 h 621"/>
                  <a:gd name="T44" fmla="*/ 304 w 486"/>
                  <a:gd name="T45" fmla="*/ 64 h 621"/>
                  <a:gd name="T46" fmla="*/ 363 w 486"/>
                  <a:gd name="T47" fmla="*/ 38 h 621"/>
                  <a:gd name="T48" fmla="*/ 422 w 486"/>
                  <a:gd name="T49" fmla="*/ 22 h 621"/>
                  <a:gd name="T50" fmla="*/ 486 w 486"/>
                  <a:gd name="T51" fmla="*/ 16 h 621"/>
                  <a:gd name="T52" fmla="*/ 486 w 486"/>
                  <a:gd name="T53" fmla="*/ 0 h 62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86" h="621">
                    <a:moveTo>
                      <a:pt x="486" y="0"/>
                    </a:moveTo>
                    <a:lnTo>
                      <a:pt x="422" y="6"/>
                    </a:lnTo>
                    <a:lnTo>
                      <a:pt x="358" y="22"/>
                    </a:lnTo>
                    <a:lnTo>
                      <a:pt x="299" y="48"/>
                    </a:lnTo>
                    <a:lnTo>
                      <a:pt x="241" y="85"/>
                    </a:lnTo>
                    <a:lnTo>
                      <a:pt x="192" y="128"/>
                    </a:lnTo>
                    <a:lnTo>
                      <a:pt x="143" y="181"/>
                    </a:lnTo>
                    <a:lnTo>
                      <a:pt x="99" y="244"/>
                    </a:lnTo>
                    <a:lnTo>
                      <a:pt x="64" y="313"/>
                    </a:lnTo>
                    <a:lnTo>
                      <a:pt x="40" y="382"/>
                    </a:lnTo>
                    <a:lnTo>
                      <a:pt x="15" y="462"/>
                    </a:lnTo>
                    <a:lnTo>
                      <a:pt x="5" y="541"/>
                    </a:lnTo>
                    <a:lnTo>
                      <a:pt x="0" y="621"/>
                    </a:lnTo>
                    <a:lnTo>
                      <a:pt x="15" y="621"/>
                    </a:lnTo>
                    <a:lnTo>
                      <a:pt x="15" y="541"/>
                    </a:lnTo>
                    <a:lnTo>
                      <a:pt x="30" y="462"/>
                    </a:lnTo>
                    <a:lnTo>
                      <a:pt x="49" y="388"/>
                    </a:lnTo>
                    <a:lnTo>
                      <a:pt x="74" y="319"/>
                    </a:lnTo>
                    <a:lnTo>
                      <a:pt x="108" y="255"/>
                    </a:lnTo>
                    <a:lnTo>
                      <a:pt x="152" y="197"/>
                    </a:lnTo>
                    <a:lnTo>
                      <a:pt x="197" y="144"/>
                    </a:lnTo>
                    <a:lnTo>
                      <a:pt x="250" y="101"/>
                    </a:lnTo>
                    <a:lnTo>
                      <a:pt x="304" y="64"/>
                    </a:lnTo>
                    <a:lnTo>
                      <a:pt x="363" y="38"/>
                    </a:lnTo>
                    <a:lnTo>
                      <a:pt x="422" y="22"/>
                    </a:lnTo>
                    <a:lnTo>
                      <a:pt x="486" y="16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rgbClr val="C6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5" name="Freeform 974"/>
              <p:cNvSpPr>
                <a:spLocks/>
              </p:cNvSpPr>
              <p:nvPr/>
            </p:nvSpPr>
            <p:spPr bwMode="auto">
              <a:xfrm>
                <a:off x="3412" y="2015"/>
                <a:ext cx="471" cy="605"/>
              </a:xfrm>
              <a:custGeom>
                <a:avLst/>
                <a:gdLst>
                  <a:gd name="T0" fmla="*/ 471 w 471"/>
                  <a:gd name="T1" fmla="*/ 0 h 605"/>
                  <a:gd name="T2" fmla="*/ 407 w 471"/>
                  <a:gd name="T3" fmla="*/ 6 h 605"/>
                  <a:gd name="T4" fmla="*/ 348 w 471"/>
                  <a:gd name="T5" fmla="*/ 22 h 605"/>
                  <a:gd name="T6" fmla="*/ 289 w 471"/>
                  <a:gd name="T7" fmla="*/ 48 h 605"/>
                  <a:gd name="T8" fmla="*/ 235 w 471"/>
                  <a:gd name="T9" fmla="*/ 85 h 605"/>
                  <a:gd name="T10" fmla="*/ 182 w 471"/>
                  <a:gd name="T11" fmla="*/ 128 h 605"/>
                  <a:gd name="T12" fmla="*/ 137 w 471"/>
                  <a:gd name="T13" fmla="*/ 181 h 605"/>
                  <a:gd name="T14" fmla="*/ 93 w 471"/>
                  <a:gd name="T15" fmla="*/ 239 h 605"/>
                  <a:gd name="T16" fmla="*/ 59 w 471"/>
                  <a:gd name="T17" fmla="*/ 303 h 605"/>
                  <a:gd name="T18" fmla="*/ 34 w 471"/>
                  <a:gd name="T19" fmla="*/ 372 h 605"/>
                  <a:gd name="T20" fmla="*/ 15 w 471"/>
                  <a:gd name="T21" fmla="*/ 446 h 605"/>
                  <a:gd name="T22" fmla="*/ 0 w 471"/>
                  <a:gd name="T23" fmla="*/ 525 h 605"/>
                  <a:gd name="T24" fmla="*/ 0 w 471"/>
                  <a:gd name="T25" fmla="*/ 605 h 605"/>
                  <a:gd name="T26" fmla="*/ 10 w 471"/>
                  <a:gd name="T27" fmla="*/ 605 h 605"/>
                  <a:gd name="T28" fmla="*/ 15 w 471"/>
                  <a:gd name="T29" fmla="*/ 525 h 605"/>
                  <a:gd name="T30" fmla="*/ 25 w 471"/>
                  <a:gd name="T31" fmla="*/ 451 h 605"/>
                  <a:gd name="T32" fmla="*/ 44 w 471"/>
                  <a:gd name="T33" fmla="*/ 377 h 605"/>
                  <a:gd name="T34" fmla="*/ 74 w 471"/>
                  <a:gd name="T35" fmla="*/ 313 h 605"/>
                  <a:gd name="T36" fmla="*/ 103 w 471"/>
                  <a:gd name="T37" fmla="*/ 244 h 605"/>
                  <a:gd name="T38" fmla="*/ 147 w 471"/>
                  <a:gd name="T39" fmla="*/ 191 h 605"/>
                  <a:gd name="T40" fmla="*/ 191 w 471"/>
                  <a:gd name="T41" fmla="*/ 138 h 605"/>
                  <a:gd name="T42" fmla="*/ 240 w 471"/>
                  <a:gd name="T43" fmla="*/ 96 h 605"/>
                  <a:gd name="T44" fmla="*/ 294 w 471"/>
                  <a:gd name="T45" fmla="*/ 64 h 605"/>
                  <a:gd name="T46" fmla="*/ 353 w 471"/>
                  <a:gd name="T47" fmla="*/ 37 h 605"/>
                  <a:gd name="T48" fmla="*/ 412 w 471"/>
                  <a:gd name="T49" fmla="*/ 22 h 605"/>
                  <a:gd name="T50" fmla="*/ 471 w 471"/>
                  <a:gd name="T51" fmla="*/ 16 h 605"/>
                  <a:gd name="T52" fmla="*/ 471 w 471"/>
                  <a:gd name="T53" fmla="*/ 0 h 60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71" h="605">
                    <a:moveTo>
                      <a:pt x="471" y="0"/>
                    </a:moveTo>
                    <a:lnTo>
                      <a:pt x="407" y="6"/>
                    </a:lnTo>
                    <a:lnTo>
                      <a:pt x="348" y="22"/>
                    </a:lnTo>
                    <a:lnTo>
                      <a:pt x="289" y="48"/>
                    </a:lnTo>
                    <a:lnTo>
                      <a:pt x="235" y="85"/>
                    </a:lnTo>
                    <a:lnTo>
                      <a:pt x="182" y="128"/>
                    </a:lnTo>
                    <a:lnTo>
                      <a:pt x="137" y="181"/>
                    </a:lnTo>
                    <a:lnTo>
                      <a:pt x="93" y="239"/>
                    </a:lnTo>
                    <a:lnTo>
                      <a:pt x="59" y="303"/>
                    </a:lnTo>
                    <a:lnTo>
                      <a:pt x="34" y="372"/>
                    </a:lnTo>
                    <a:lnTo>
                      <a:pt x="15" y="446"/>
                    </a:lnTo>
                    <a:lnTo>
                      <a:pt x="0" y="525"/>
                    </a:lnTo>
                    <a:lnTo>
                      <a:pt x="0" y="605"/>
                    </a:lnTo>
                    <a:lnTo>
                      <a:pt x="10" y="605"/>
                    </a:lnTo>
                    <a:lnTo>
                      <a:pt x="15" y="525"/>
                    </a:lnTo>
                    <a:lnTo>
                      <a:pt x="25" y="451"/>
                    </a:lnTo>
                    <a:lnTo>
                      <a:pt x="44" y="377"/>
                    </a:lnTo>
                    <a:lnTo>
                      <a:pt x="74" y="313"/>
                    </a:lnTo>
                    <a:lnTo>
                      <a:pt x="103" y="244"/>
                    </a:lnTo>
                    <a:lnTo>
                      <a:pt x="147" y="191"/>
                    </a:lnTo>
                    <a:lnTo>
                      <a:pt x="191" y="138"/>
                    </a:lnTo>
                    <a:lnTo>
                      <a:pt x="240" y="96"/>
                    </a:lnTo>
                    <a:lnTo>
                      <a:pt x="294" y="64"/>
                    </a:lnTo>
                    <a:lnTo>
                      <a:pt x="353" y="37"/>
                    </a:lnTo>
                    <a:lnTo>
                      <a:pt x="412" y="22"/>
                    </a:lnTo>
                    <a:lnTo>
                      <a:pt x="471" y="16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C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6" name="Freeform 975"/>
              <p:cNvSpPr>
                <a:spLocks/>
              </p:cNvSpPr>
              <p:nvPr/>
            </p:nvSpPr>
            <p:spPr bwMode="auto">
              <a:xfrm>
                <a:off x="3422" y="2031"/>
                <a:ext cx="461" cy="589"/>
              </a:xfrm>
              <a:custGeom>
                <a:avLst/>
                <a:gdLst>
                  <a:gd name="T0" fmla="*/ 461 w 461"/>
                  <a:gd name="T1" fmla="*/ 0 h 589"/>
                  <a:gd name="T2" fmla="*/ 402 w 461"/>
                  <a:gd name="T3" fmla="*/ 6 h 589"/>
                  <a:gd name="T4" fmla="*/ 343 w 461"/>
                  <a:gd name="T5" fmla="*/ 21 h 589"/>
                  <a:gd name="T6" fmla="*/ 284 w 461"/>
                  <a:gd name="T7" fmla="*/ 48 h 589"/>
                  <a:gd name="T8" fmla="*/ 230 w 461"/>
                  <a:gd name="T9" fmla="*/ 80 h 589"/>
                  <a:gd name="T10" fmla="*/ 181 w 461"/>
                  <a:gd name="T11" fmla="*/ 122 h 589"/>
                  <a:gd name="T12" fmla="*/ 137 w 461"/>
                  <a:gd name="T13" fmla="*/ 175 h 589"/>
                  <a:gd name="T14" fmla="*/ 93 w 461"/>
                  <a:gd name="T15" fmla="*/ 228 h 589"/>
                  <a:gd name="T16" fmla="*/ 64 w 461"/>
                  <a:gd name="T17" fmla="*/ 297 h 589"/>
                  <a:gd name="T18" fmla="*/ 34 w 461"/>
                  <a:gd name="T19" fmla="*/ 361 h 589"/>
                  <a:gd name="T20" fmla="*/ 15 w 461"/>
                  <a:gd name="T21" fmla="*/ 435 h 589"/>
                  <a:gd name="T22" fmla="*/ 5 w 461"/>
                  <a:gd name="T23" fmla="*/ 509 h 589"/>
                  <a:gd name="T24" fmla="*/ 0 w 461"/>
                  <a:gd name="T25" fmla="*/ 589 h 589"/>
                  <a:gd name="T26" fmla="*/ 15 w 461"/>
                  <a:gd name="T27" fmla="*/ 589 h 589"/>
                  <a:gd name="T28" fmla="*/ 15 w 461"/>
                  <a:gd name="T29" fmla="*/ 515 h 589"/>
                  <a:gd name="T30" fmla="*/ 29 w 461"/>
                  <a:gd name="T31" fmla="*/ 440 h 589"/>
                  <a:gd name="T32" fmla="*/ 49 w 461"/>
                  <a:gd name="T33" fmla="*/ 371 h 589"/>
                  <a:gd name="T34" fmla="*/ 74 w 461"/>
                  <a:gd name="T35" fmla="*/ 303 h 589"/>
                  <a:gd name="T36" fmla="*/ 103 w 461"/>
                  <a:gd name="T37" fmla="*/ 239 h 589"/>
                  <a:gd name="T38" fmla="*/ 142 w 461"/>
                  <a:gd name="T39" fmla="*/ 186 h 589"/>
                  <a:gd name="T40" fmla="*/ 186 w 461"/>
                  <a:gd name="T41" fmla="*/ 133 h 589"/>
                  <a:gd name="T42" fmla="*/ 235 w 461"/>
                  <a:gd name="T43" fmla="*/ 96 h 589"/>
                  <a:gd name="T44" fmla="*/ 289 w 461"/>
                  <a:gd name="T45" fmla="*/ 59 h 589"/>
                  <a:gd name="T46" fmla="*/ 343 w 461"/>
                  <a:gd name="T47" fmla="*/ 37 h 589"/>
                  <a:gd name="T48" fmla="*/ 402 w 461"/>
                  <a:gd name="T49" fmla="*/ 21 h 589"/>
                  <a:gd name="T50" fmla="*/ 461 w 461"/>
                  <a:gd name="T51" fmla="*/ 16 h 589"/>
                  <a:gd name="T52" fmla="*/ 461 w 461"/>
                  <a:gd name="T53" fmla="*/ 0 h 58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61" h="589">
                    <a:moveTo>
                      <a:pt x="461" y="0"/>
                    </a:moveTo>
                    <a:lnTo>
                      <a:pt x="402" y="6"/>
                    </a:lnTo>
                    <a:lnTo>
                      <a:pt x="343" y="21"/>
                    </a:lnTo>
                    <a:lnTo>
                      <a:pt x="284" y="48"/>
                    </a:lnTo>
                    <a:lnTo>
                      <a:pt x="230" y="80"/>
                    </a:lnTo>
                    <a:lnTo>
                      <a:pt x="181" y="122"/>
                    </a:lnTo>
                    <a:lnTo>
                      <a:pt x="137" y="175"/>
                    </a:lnTo>
                    <a:lnTo>
                      <a:pt x="93" y="228"/>
                    </a:lnTo>
                    <a:lnTo>
                      <a:pt x="64" y="297"/>
                    </a:lnTo>
                    <a:lnTo>
                      <a:pt x="34" y="361"/>
                    </a:lnTo>
                    <a:lnTo>
                      <a:pt x="15" y="435"/>
                    </a:lnTo>
                    <a:lnTo>
                      <a:pt x="5" y="509"/>
                    </a:lnTo>
                    <a:lnTo>
                      <a:pt x="0" y="589"/>
                    </a:lnTo>
                    <a:lnTo>
                      <a:pt x="15" y="589"/>
                    </a:lnTo>
                    <a:lnTo>
                      <a:pt x="15" y="515"/>
                    </a:lnTo>
                    <a:lnTo>
                      <a:pt x="29" y="440"/>
                    </a:lnTo>
                    <a:lnTo>
                      <a:pt x="49" y="371"/>
                    </a:lnTo>
                    <a:lnTo>
                      <a:pt x="74" y="303"/>
                    </a:lnTo>
                    <a:lnTo>
                      <a:pt x="103" y="239"/>
                    </a:lnTo>
                    <a:lnTo>
                      <a:pt x="142" y="186"/>
                    </a:lnTo>
                    <a:lnTo>
                      <a:pt x="186" y="133"/>
                    </a:lnTo>
                    <a:lnTo>
                      <a:pt x="235" y="96"/>
                    </a:lnTo>
                    <a:lnTo>
                      <a:pt x="289" y="59"/>
                    </a:lnTo>
                    <a:lnTo>
                      <a:pt x="343" y="37"/>
                    </a:lnTo>
                    <a:lnTo>
                      <a:pt x="402" y="21"/>
                    </a:lnTo>
                    <a:lnTo>
                      <a:pt x="461" y="1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BC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7" name="Freeform 976"/>
              <p:cNvSpPr>
                <a:spLocks/>
              </p:cNvSpPr>
              <p:nvPr/>
            </p:nvSpPr>
            <p:spPr bwMode="auto">
              <a:xfrm>
                <a:off x="3437" y="2047"/>
                <a:ext cx="446" cy="573"/>
              </a:xfrm>
              <a:custGeom>
                <a:avLst/>
                <a:gdLst>
                  <a:gd name="T0" fmla="*/ 446 w 446"/>
                  <a:gd name="T1" fmla="*/ 0 h 573"/>
                  <a:gd name="T2" fmla="*/ 387 w 446"/>
                  <a:gd name="T3" fmla="*/ 5 h 573"/>
                  <a:gd name="T4" fmla="*/ 328 w 446"/>
                  <a:gd name="T5" fmla="*/ 21 h 573"/>
                  <a:gd name="T6" fmla="*/ 274 w 446"/>
                  <a:gd name="T7" fmla="*/ 43 h 573"/>
                  <a:gd name="T8" fmla="*/ 220 w 446"/>
                  <a:gd name="T9" fmla="*/ 80 h 573"/>
                  <a:gd name="T10" fmla="*/ 171 w 446"/>
                  <a:gd name="T11" fmla="*/ 117 h 573"/>
                  <a:gd name="T12" fmla="*/ 127 w 446"/>
                  <a:gd name="T13" fmla="*/ 170 h 573"/>
                  <a:gd name="T14" fmla="*/ 88 w 446"/>
                  <a:gd name="T15" fmla="*/ 223 h 573"/>
                  <a:gd name="T16" fmla="*/ 59 w 446"/>
                  <a:gd name="T17" fmla="*/ 287 h 573"/>
                  <a:gd name="T18" fmla="*/ 34 w 446"/>
                  <a:gd name="T19" fmla="*/ 355 h 573"/>
                  <a:gd name="T20" fmla="*/ 14 w 446"/>
                  <a:gd name="T21" fmla="*/ 424 h 573"/>
                  <a:gd name="T22" fmla="*/ 0 w 446"/>
                  <a:gd name="T23" fmla="*/ 499 h 573"/>
                  <a:gd name="T24" fmla="*/ 0 w 446"/>
                  <a:gd name="T25" fmla="*/ 573 h 573"/>
                  <a:gd name="T26" fmla="*/ 9 w 446"/>
                  <a:gd name="T27" fmla="*/ 573 h 573"/>
                  <a:gd name="T28" fmla="*/ 14 w 446"/>
                  <a:gd name="T29" fmla="*/ 499 h 573"/>
                  <a:gd name="T30" fmla="*/ 24 w 446"/>
                  <a:gd name="T31" fmla="*/ 430 h 573"/>
                  <a:gd name="T32" fmla="*/ 44 w 446"/>
                  <a:gd name="T33" fmla="*/ 361 h 573"/>
                  <a:gd name="T34" fmla="*/ 68 w 446"/>
                  <a:gd name="T35" fmla="*/ 292 h 573"/>
                  <a:gd name="T36" fmla="*/ 98 w 446"/>
                  <a:gd name="T37" fmla="*/ 234 h 573"/>
                  <a:gd name="T38" fmla="*/ 137 w 446"/>
                  <a:gd name="T39" fmla="*/ 180 h 573"/>
                  <a:gd name="T40" fmla="*/ 181 w 446"/>
                  <a:gd name="T41" fmla="*/ 133 h 573"/>
                  <a:gd name="T42" fmla="*/ 230 w 446"/>
                  <a:gd name="T43" fmla="*/ 90 h 573"/>
                  <a:gd name="T44" fmla="*/ 279 w 446"/>
                  <a:gd name="T45" fmla="*/ 58 h 573"/>
                  <a:gd name="T46" fmla="*/ 333 w 446"/>
                  <a:gd name="T47" fmla="*/ 37 h 573"/>
                  <a:gd name="T48" fmla="*/ 387 w 446"/>
                  <a:gd name="T49" fmla="*/ 21 h 573"/>
                  <a:gd name="T50" fmla="*/ 446 w 446"/>
                  <a:gd name="T51" fmla="*/ 16 h 573"/>
                  <a:gd name="T52" fmla="*/ 446 w 446"/>
                  <a:gd name="T53" fmla="*/ 0 h 57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46" h="573">
                    <a:moveTo>
                      <a:pt x="446" y="0"/>
                    </a:moveTo>
                    <a:lnTo>
                      <a:pt x="387" y="5"/>
                    </a:lnTo>
                    <a:lnTo>
                      <a:pt x="328" y="21"/>
                    </a:lnTo>
                    <a:lnTo>
                      <a:pt x="274" y="43"/>
                    </a:lnTo>
                    <a:lnTo>
                      <a:pt x="220" y="80"/>
                    </a:lnTo>
                    <a:lnTo>
                      <a:pt x="171" y="117"/>
                    </a:lnTo>
                    <a:lnTo>
                      <a:pt x="127" y="170"/>
                    </a:lnTo>
                    <a:lnTo>
                      <a:pt x="88" y="223"/>
                    </a:lnTo>
                    <a:lnTo>
                      <a:pt x="59" y="287"/>
                    </a:lnTo>
                    <a:lnTo>
                      <a:pt x="34" y="355"/>
                    </a:lnTo>
                    <a:lnTo>
                      <a:pt x="14" y="424"/>
                    </a:lnTo>
                    <a:lnTo>
                      <a:pt x="0" y="499"/>
                    </a:lnTo>
                    <a:lnTo>
                      <a:pt x="0" y="573"/>
                    </a:lnTo>
                    <a:lnTo>
                      <a:pt x="9" y="573"/>
                    </a:lnTo>
                    <a:lnTo>
                      <a:pt x="14" y="499"/>
                    </a:lnTo>
                    <a:lnTo>
                      <a:pt x="24" y="430"/>
                    </a:lnTo>
                    <a:lnTo>
                      <a:pt x="44" y="361"/>
                    </a:lnTo>
                    <a:lnTo>
                      <a:pt x="68" y="292"/>
                    </a:lnTo>
                    <a:lnTo>
                      <a:pt x="98" y="234"/>
                    </a:lnTo>
                    <a:lnTo>
                      <a:pt x="137" y="180"/>
                    </a:lnTo>
                    <a:lnTo>
                      <a:pt x="181" y="133"/>
                    </a:lnTo>
                    <a:lnTo>
                      <a:pt x="230" y="90"/>
                    </a:lnTo>
                    <a:lnTo>
                      <a:pt x="279" y="58"/>
                    </a:lnTo>
                    <a:lnTo>
                      <a:pt x="333" y="37"/>
                    </a:lnTo>
                    <a:lnTo>
                      <a:pt x="387" y="21"/>
                    </a:lnTo>
                    <a:lnTo>
                      <a:pt x="446" y="16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B6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8" name="Freeform 977"/>
              <p:cNvSpPr>
                <a:spLocks/>
              </p:cNvSpPr>
              <p:nvPr/>
            </p:nvSpPr>
            <p:spPr bwMode="auto">
              <a:xfrm>
                <a:off x="3446" y="2063"/>
                <a:ext cx="437" cy="557"/>
              </a:xfrm>
              <a:custGeom>
                <a:avLst/>
                <a:gdLst>
                  <a:gd name="T0" fmla="*/ 437 w 437"/>
                  <a:gd name="T1" fmla="*/ 0 h 557"/>
                  <a:gd name="T2" fmla="*/ 378 w 437"/>
                  <a:gd name="T3" fmla="*/ 5 h 557"/>
                  <a:gd name="T4" fmla="*/ 324 w 437"/>
                  <a:gd name="T5" fmla="*/ 21 h 557"/>
                  <a:gd name="T6" fmla="*/ 270 w 437"/>
                  <a:gd name="T7" fmla="*/ 42 h 557"/>
                  <a:gd name="T8" fmla="*/ 221 w 437"/>
                  <a:gd name="T9" fmla="*/ 74 h 557"/>
                  <a:gd name="T10" fmla="*/ 172 w 437"/>
                  <a:gd name="T11" fmla="*/ 117 h 557"/>
                  <a:gd name="T12" fmla="*/ 128 w 437"/>
                  <a:gd name="T13" fmla="*/ 164 h 557"/>
                  <a:gd name="T14" fmla="*/ 89 w 437"/>
                  <a:gd name="T15" fmla="*/ 218 h 557"/>
                  <a:gd name="T16" fmla="*/ 59 w 437"/>
                  <a:gd name="T17" fmla="*/ 276 h 557"/>
                  <a:gd name="T18" fmla="*/ 35 w 437"/>
                  <a:gd name="T19" fmla="*/ 345 h 557"/>
                  <a:gd name="T20" fmla="*/ 15 w 437"/>
                  <a:gd name="T21" fmla="*/ 414 h 557"/>
                  <a:gd name="T22" fmla="*/ 5 w 437"/>
                  <a:gd name="T23" fmla="*/ 483 h 557"/>
                  <a:gd name="T24" fmla="*/ 0 w 437"/>
                  <a:gd name="T25" fmla="*/ 557 h 557"/>
                  <a:gd name="T26" fmla="*/ 15 w 437"/>
                  <a:gd name="T27" fmla="*/ 557 h 557"/>
                  <a:gd name="T28" fmla="*/ 15 w 437"/>
                  <a:gd name="T29" fmla="*/ 483 h 557"/>
                  <a:gd name="T30" fmla="*/ 30 w 437"/>
                  <a:gd name="T31" fmla="*/ 414 h 557"/>
                  <a:gd name="T32" fmla="*/ 45 w 437"/>
                  <a:gd name="T33" fmla="*/ 350 h 557"/>
                  <a:gd name="T34" fmla="*/ 69 w 437"/>
                  <a:gd name="T35" fmla="*/ 286 h 557"/>
                  <a:gd name="T36" fmla="*/ 103 w 437"/>
                  <a:gd name="T37" fmla="*/ 228 h 557"/>
                  <a:gd name="T38" fmla="*/ 138 w 437"/>
                  <a:gd name="T39" fmla="*/ 175 h 557"/>
                  <a:gd name="T40" fmla="*/ 177 w 437"/>
                  <a:gd name="T41" fmla="*/ 127 h 557"/>
                  <a:gd name="T42" fmla="*/ 226 w 437"/>
                  <a:gd name="T43" fmla="*/ 90 h 557"/>
                  <a:gd name="T44" fmla="*/ 275 w 437"/>
                  <a:gd name="T45" fmla="*/ 58 h 557"/>
                  <a:gd name="T46" fmla="*/ 329 w 437"/>
                  <a:gd name="T47" fmla="*/ 37 h 557"/>
                  <a:gd name="T48" fmla="*/ 383 w 437"/>
                  <a:gd name="T49" fmla="*/ 21 h 557"/>
                  <a:gd name="T50" fmla="*/ 437 w 437"/>
                  <a:gd name="T51" fmla="*/ 16 h 557"/>
                  <a:gd name="T52" fmla="*/ 437 w 437"/>
                  <a:gd name="T53" fmla="*/ 0 h 55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37" h="557">
                    <a:moveTo>
                      <a:pt x="437" y="0"/>
                    </a:moveTo>
                    <a:lnTo>
                      <a:pt x="378" y="5"/>
                    </a:lnTo>
                    <a:lnTo>
                      <a:pt x="324" y="21"/>
                    </a:lnTo>
                    <a:lnTo>
                      <a:pt x="270" y="42"/>
                    </a:lnTo>
                    <a:lnTo>
                      <a:pt x="221" y="74"/>
                    </a:lnTo>
                    <a:lnTo>
                      <a:pt x="172" y="117"/>
                    </a:lnTo>
                    <a:lnTo>
                      <a:pt x="128" y="164"/>
                    </a:lnTo>
                    <a:lnTo>
                      <a:pt x="89" y="218"/>
                    </a:lnTo>
                    <a:lnTo>
                      <a:pt x="59" y="276"/>
                    </a:lnTo>
                    <a:lnTo>
                      <a:pt x="35" y="345"/>
                    </a:lnTo>
                    <a:lnTo>
                      <a:pt x="15" y="414"/>
                    </a:lnTo>
                    <a:lnTo>
                      <a:pt x="5" y="483"/>
                    </a:lnTo>
                    <a:lnTo>
                      <a:pt x="0" y="557"/>
                    </a:lnTo>
                    <a:lnTo>
                      <a:pt x="15" y="557"/>
                    </a:lnTo>
                    <a:lnTo>
                      <a:pt x="15" y="483"/>
                    </a:lnTo>
                    <a:lnTo>
                      <a:pt x="30" y="414"/>
                    </a:lnTo>
                    <a:lnTo>
                      <a:pt x="45" y="350"/>
                    </a:lnTo>
                    <a:lnTo>
                      <a:pt x="69" y="286"/>
                    </a:lnTo>
                    <a:lnTo>
                      <a:pt x="103" y="228"/>
                    </a:lnTo>
                    <a:lnTo>
                      <a:pt x="138" y="175"/>
                    </a:lnTo>
                    <a:lnTo>
                      <a:pt x="177" y="127"/>
                    </a:lnTo>
                    <a:lnTo>
                      <a:pt x="226" y="90"/>
                    </a:lnTo>
                    <a:lnTo>
                      <a:pt x="275" y="58"/>
                    </a:lnTo>
                    <a:lnTo>
                      <a:pt x="329" y="37"/>
                    </a:lnTo>
                    <a:lnTo>
                      <a:pt x="383" y="21"/>
                    </a:lnTo>
                    <a:lnTo>
                      <a:pt x="437" y="16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rgbClr val="B0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79" name="Freeform 978"/>
              <p:cNvSpPr>
                <a:spLocks/>
              </p:cNvSpPr>
              <p:nvPr/>
            </p:nvSpPr>
            <p:spPr bwMode="auto">
              <a:xfrm>
                <a:off x="3461" y="2079"/>
                <a:ext cx="422" cy="541"/>
              </a:xfrm>
              <a:custGeom>
                <a:avLst/>
                <a:gdLst>
                  <a:gd name="T0" fmla="*/ 422 w 422"/>
                  <a:gd name="T1" fmla="*/ 0 h 541"/>
                  <a:gd name="T2" fmla="*/ 368 w 422"/>
                  <a:gd name="T3" fmla="*/ 5 h 541"/>
                  <a:gd name="T4" fmla="*/ 314 w 422"/>
                  <a:gd name="T5" fmla="*/ 21 h 541"/>
                  <a:gd name="T6" fmla="*/ 260 w 422"/>
                  <a:gd name="T7" fmla="*/ 42 h 541"/>
                  <a:gd name="T8" fmla="*/ 211 w 422"/>
                  <a:gd name="T9" fmla="*/ 74 h 541"/>
                  <a:gd name="T10" fmla="*/ 162 w 422"/>
                  <a:gd name="T11" fmla="*/ 111 h 541"/>
                  <a:gd name="T12" fmla="*/ 123 w 422"/>
                  <a:gd name="T13" fmla="*/ 159 h 541"/>
                  <a:gd name="T14" fmla="*/ 88 w 422"/>
                  <a:gd name="T15" fmla="*/ 212 h 541"/>
                  <a:gd name="T16" fmla="*/ 54 w 422"/>
                  <a:gd name="T17" fmla="*/ 270 h 541"/>
                  <a:gd name="T18" fmla="*/ 30 w 422"/>
                  <a:gd name="T19" fmla="*/ 334 h 541"/>
                  <a:gd name="T20" fmla="*/ 15 w 422"/>
                  <a:gd name="T21" fmla="*/ 398 h 541"/>
                  <a:gd name="T22" fmla="*/ 0 w 422"/>
                  <a:gd name="T23" fmla="*/ 467 h 541"/>
                  <a:gd name="T24" fmla="*/ 0 w 422"/>
                  <a:gd name="T25" fmla="*/ 541 h 541"/>
                  <a:gd name="T26" fmla="*/ 10 w 422"/>
                  <a:gd name="T27" fmla="*/ 541 h 541"/>
                  <a:gd name="T28" fmla="*/ 15 w 422"/>
                  <a:gd name="T29" fmla="*/ 472 h 541"/>
                  <a:gd name="T30" fmla="*/ 25 w 422"/>
                  <a:gd name="T31" fmla="*/ 403 h 541"/>
                  <a:gd name="T32" fmla="*/ 44 w 422"/>
                  <a:gd name="T33" fmla="*/ 339 h 541"/>
                  <a:gd name="T34" fmla="*/ 64 w 422"/>
                  <a:gd name="T35" fmla="*/ 276 h 541"/>
                  <a:gd name="T36" fmla="*/ 98 w 422"/>
                  <a:gd name="T37" fmla="*/ 223 h 541"/>
                  <a:gd name="T38" fmla="*/ 133 w 422"/>
                  <a:gd name="T39" fmla="*/ 170 h 541"/>
                  <a:gd name="T40" fmla="*/ 172 w 422"/>
                  <a:gd name="T41" fmla="*/ 127 h 541"/>
                  <a:gd name="T42" fmla="*/ 216 w 422"/>
                  <a:gd name="T43" fmla="*/ 85 h 541"/>
                  <a:gd name="T44" fmla="*/ 265 w 422"/>
                  <a:gd name="T45" fmla="*/ 58 h 541"/>
                  <a:gd name="T46" fmla="*/ 314 w 422"/>
                  <a:gd name="T47" fmla="*/ 37 h 541"/>
                  <a:gd name="T48" fmla="*/ 368 w 422"/>
                  <a:gd name="T49" fmla="*/ 21 h 541"/>
                  <a:gd name="T50" fmla="*/ 422 w 422"/>
                  <a:gd name="T51" fmla="*/ 16 h 541"/>
                  <a:gd name="T52" fmla="*/ 422 w 422"/>
                  <a:gd name="T53" fmla="*/ 0 h 54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22" h="541">
                    <a:moveTo>
                      <a:pt x="422" y="0"/>
                    </a:moveTo>
                    <a:lnTo>
                      <a:pt x="368" y="5"/>
                    </a:lnTo>
                    <a:lnTo>
                      <a:pt x="314" y="21"/>
                    </a:lnTo>
                    <a:lnTo>
                      <a:pt x="260" y="42"/>
                    </a:lnTo>
                    <a:lnTo>
                      <a:pt x="211" y="74"/>
                    </a:lnTo>
                    <a:lnTo>
                      <a:pt x="162" y="111"/>
                    </a:lnTo>
                    <a:lnTo>
                      <a:pt x="123" y="159"/>
                    </a:lnTo>
                    <a:lnTo>
                      <a:pt x="88" y="212"/>
                    </a:lnTo>
                    <a:lnTo>
                      <a:pt x="54" y="270"/>
                    </a:lnTo>
                    <a:lnTo>
                      <a:pt x="30" y="334"/>
                    </a:lnTo>
                    <a:lnTo>
                      <a:pt x="15" y="398"/>
                    </a:lnTo>
                    <a:lnTo>
                      <a:pt x="0" y="467"/>
                    </a:lnTo>
                    <a:lnTo>
                      <a:pt x="0" y="541"/>
                    </a:lnTo>
                    <a:lnTo>
                      <a:pt x="10" y="541"/>
                    </a:lnTo>
                    <a:lnTo>
                      <a:pt x="15" y="472"/>
                    </a:lnTo>
                    <a:lnTo>
                      <a:pt x="25" y="403"/>
                    </a:lnTo>
                    <a:lnTo>
                      <a:pt x="44" y="339"/>
                    </a:lnTo>
                    <a:lnTo>
                      <a:pt x="64" y="276"/>
                    </a:lnTo>
                    <a:lnTo>
                      <a:pt x="98" y="223"/>
                    </a:lnTo>
                    <a:lnTo>
                      <a:pt x="133" y="170"/>
                    </a:lnTo>
                    <a:lnTo>
                      <a:pt x="172" y="127"/>
                    </a:lnTo>
                    <a:lnTo>
                      <a:pt x="216" y="85"/>
                    </a:lnTo>
                    <a:lnTo>
                      <a:pt x="265" y="58"/>
                    </a:lnTo>
                    <a:lnTo>
                      <a:pt x="314" y="37"/>
                    </a:lnTo>
                    <a:lnTo>
                      <a:pt x="368" y="21"/>
                    </a:lnTo>
                    <a:lnTo>
                      <a:pt x="422" y="16"/>
                    </a:ln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AA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80" name="Freeform 979"/>
              <p:cNvSpPr>
                <a:spLocks/>
              </p:cNvSpPr>
              <p:nvPr/>
            </p:nvSpPr>
            <p:spPr bwMode="auto">
              <a:xfrm>
                <a:off x="3471" y="2095"/>
                <a:ext cx="412" cy="525"/>
              </a:xfrm>
              <a:custGeom>
                <a:avLst/>
                <a:gdLst>
                  <a:gd name="T0" fmla="*/ 412 w 412"/>
                  <a:gd name="T1" fmla="*/ 0 h 525"/>
                  <a:gd name="T2" fmla="*/ 358 w 412"/>
                  <a:gd name="T3" fmla="*/ 5 h 525"/>
                  <a:gd name="T4" fmla="*/ 304 w 412"/>
                  <a:gd name="T5" fmla="*/ 21 h 525"/>
                  <a:gd name="T6" fmla="*/ 255 w 412"/>
                  <a:gd name="T7" fmla="*/ 42 h 525"/>
                  <a:gd name="T8" fmla="*/ 206 w 412"/>
                  <a:gd name="T9" fmla="*/ 69 h 525"/>
                  <a:gd name="T10" fmla="*/ 162 w 412"/>
                  <a:gd name="T11" fmla="*/ 111 h 525"/>
                  <a:gd name="T12" fmla="*/ 123 w 412"/>
                  <a:gd name="T13" fmla="*/ 154 h 525"/>
                  <a:gd name="T14" fmla="*/ 88 w 412"/>
                  <a:gd name="T15" fmla="*/ 207 h 525"/>
                  <a:gd name="T16" fmla="*/ 54 w 412"/>
                  <a:gd name="T17" fmla="*/ 260 h 525"/>
                  <a:gd name="T18" fmla="*/ 34 w 412"/>
                  <a:gd name="T19" fmla="*/ 323 h 525"/>
                  <a:gd name="T20" fmla="*/ 15 w 412"/>
                  <a:gd name="T21" fmla="*/ 387 h 525"/>
                  <a:gd name="T22" fmla="*/ 5 w 412"/>
                  <a:gd name="T23" fmla="*/ 456 h 525"/>
                  <a:gd name="T24" fmla="*/ 0 w 412"/>
                  <a:gd name="T25" fmla="*/ 525 h 525"/>
                  <a:gd name="T26" fmla="*/ 15 w 412"/>
                  <a:gd name="T27" fmla="*/ 525 h 525"/>
                  <a:gd name="T28" fmla="*/ 20 w 412"/>
                  <a:gd name="T29" fmla="*/ 451 h 525"/>
                  <a:gd name="T30" fmla="*/ 29 w 412"/>
                  <a:gd name="T31" fmla="*/ 382 h 525"/>
                  <a:gd name="T32" fmla="*/ 49 w 412"/>
                  <a:gd name="T33" fmla="*/ 313 h 525"/>
                  <a:gd name="T34" fmla="*/ 78 w 412"/>
                  <a:gd name="T35" fmla="*/ 249 h 525"/>
                  <a:gd name="T36" fmla="*/ 113 w 412"/>
                  <a:gd name="T37" fmla="*/ 191 h 525"/>
                  <a:gd name="T38" fmla="*/ 152 w 412"/>
                  <a:gd name="T39" fmla="*/ 143 h 525"/>
                  <a:gd name="T40" fmla="*/ 196 w 412"/>
                  <a:gd name="T41" fmla="*/ 95 h 525"/>
                  <a:gd name="T42" fmla="*/ 245 w 412"/>
                  <a:gd name="T43" fmla="*/ 64 h 525"/>
                  <a:gd name="T44" fmla="*/ 299 w 412"/>
                  <a:gd name="T45" fmla="*/ 37 h 525"/>
                  <a:gd name="T46" fmla="*/ 353 w 412"/>
                  <a:gd name="T47" fmla="*/ 21 h 525"/>
                  <a:gd name="T48" fmla="*/ 412 w 412"/>
                  <a:gd name="T49" fmla="*/ 16 h 525"/>
                  <a:gd name="T50" fmla="*/ 412 w 412"/>
                  <a:gd name="T51" fmla="*/ 0 h 52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12" h="525">
                    <a:moveTo>
                      <a:pt x="412" y="0"/>
                    </a:moveTo>
                    <a:lnTo>
                      <a:pt x="358" y="5"/>
                    </a:lnTo>
                    <a:lnTo>
                      <a:pt x="304" y="21"/>
                    </a:lnTo>
                    <a:lnTo>
                      <a:pt x="255" y="42"/>
                    </a:lnTo>
                    <a:lnTo>
                      <a:pt x="206" y="69"/>
                    </a:lnTo>
                    <a:lnTo>
                      <a:pt x="162" y="111"/>
                    </a:lnTo>
                    <a:lnTo>
                      <a:pt x="123" y="154"/>
                    </a:lnTo>
                    <a:lnTo>
                      <a:pt x="88" y="207"/>
                    </a:lnTo>
                    <a:lnTo>
                      <a:pt x="54" y="260"/>
                    </a:lnTo>
                    <a:lnTo>
                      <a:pt x="34" y="323"/>
                    </a:lnTo>
                    <a:lnTo>
                      <a:pt x="15" y="387"/>
                    </a:lnTo>
                    <a:lnTo>
                      <a:pt x="5" y="456"/>
                    </a:lnTo>
                    <a:lnTo>
                      <a:pt x="0" y="525"/>
                    </a:lnTo>
                    <a:lnTo>
                      <a:pt x="15" y="525"/>
                    </a:lnTo>
                    <a:lnTo>
                      <a:pt x="20" y="451"/>
                    </a:lnTo>
                    <a:lnTo>
                      <a:pt x="29" y="382"/>
                    </a:lnTo>
                    <a:lnTo>
                      <a:pt x="49" y="313"/>
                    </a:lnTo>
                    <a:lnTo>
                      <a:pt x="78" y="249"/>
                    </a:lnTo>
                    <a:lnTo>
                      <a:pt x="113" y="191"/>
                    </a:lnTo>
                    <a:lnTo>
                      <a:pt x="152" y="143"/>
                    </a:lnTo>
                    <a:lnTo>
                      <a:pt x="196" y="95"/>
                    </a:lnTo>
                    <a:lnTo>
                      <a:pt x="245" y="64"/>
                    </a:lnTo>
                    <a:lnTo>
                      <a:pt x="299" y="37"/>
                    </a:lnTo>
                    <a:lnTo>
                      <a:pt x="353" y="21"/>
                    </a:lnTo>
                    <a:lnTo>
                      <a:pt x="412" y="16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A4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81" name="Freeform 980"/>
              <p:cNvSpPr>
                <a:spLocks/>
              </p:cNvSpPr>
              <p:nvPr/>
            </p:nvSpPr>
            <p:spPr bwMode="auto">
              <a:xfrm>
                <a:off x="3486" y="2111"/>
                <a:ext cx="397" cy="509"/>
              </a:xfrm>
              <a:custGeom>
                <a:avLst/>
                <a:gdLst>
                  <a:gd name="T0" fmla="*/ 397 w 397"/>
                  <a:gd name="T1" fmla="*/ 0 h 509"/>
                  <a:gd name="T2" fmla="*/ 338 w 397"/>
                  <a:gd name="T3" fmla="*/ 5 h 509"/>
                  <a:gd name="T4" fmla="*/ 284 w 397"/>
                  <a:gd name="T5" fmla="*/ 21 h 509"/>
                  <a:gd name="T6" fmla="*/ 230 w 397"/>
                  <a:gd name="T7" fmla="*/ 48 h 509"/>
                  <a:gd name="T8" fmla="*/ 181 w 397"/>
                  <a:gd name="T9" fmla="*/ 79 h 509"/>
                  <a:gd name="T10" fmla="*/ 137 w 397"/>
                  <a:gd name="T11" fmla="*/ 127 h 509"/>
                  <a:gd name="T12" fmla="*/ 98 w 397"/>
                  <a:gd name="T13" fmla="*/ 175 h 509"/>
                  <a:gd name="T14" fmla="*/ 63 w 397"/>
                  <a:gd name="T15" fmla="*/ 233 h 509"/>
                  <a:gd name="T16" fmla="*/ 34 w 397"/>
                  <a:gd name="T17" fmla="*/ 297 h 509"/>
                  <a:gd name="T18" fmla="*/ 14 w 397"/>
                  <a:gd name="T19" fmla="*/ 366 h 509"/>
                  <a:gd name="T20" fmla="*/ 5 w 397"/>
                  <a:gd name="T21" fmla="*/ 435 h 509"/>
                  <a:gd name="T22" fmla="*/ 0 w 397"/>
                  <a:gd name="T23" fmla="*/ 509 h 509"/>
                  <a:gd name="T24" fmla="*/ 10 w 397"/>
                  <a:gd name="T25" fmla="*/ 509 h 509"/>
                  <a:gd name="T26" fmla="*/ 14 w 397"/>
                  <a:gd name="T27" fmla="*/ 440 h 509"/>
                  <a:gd name="T28" fmla="*/ 24 w 397"/>
                  <a:gd name="T29" fmla="*/ 371 h 509"/>
                  <a:gd name="T30" fmla="*/ 44 w 397"/>
                  <a:gd name="T31" fmla="*/ 302 h 509"/>
                  <a:gd name="T32" fmla="*/ 73 w 397"/>
                  <a:gd name="T33" fmla="*/ 244 h 509"/>
                  <a:gd name="T34" fmla="*/ 108 w 397"/>
                  <a:gd name="T35" fmla="*/ 185 h 509"/>
                  <a:gd name="T36" fmla="*/ 142 w 397"/>
                  <a:gd name="T37" fmla="*/ 138 h 509"/>
                  <a:gd name="T38" fmla="*/ 186 w 397"/>
                  <a:gd name="T39" fmla="*/ 95 h 509"/>
                  <a:gd name="T40" fmla="*/ 235 w 397"/>
                  <a:gd name="T41" fmla="*/ 63 h 509"/>
                  <a:gd name="T42" fmla="*/ 289 w 397"/>
                  <a:gd name="T43" fmla="*/ 37 h 509"/>
                  <a:gd name="T44" fmla="*/ 343 w 397"/>
                  <a:gd name="T45" fmla="*/ 21 h 509"/>
                  <a:gd name="T46" fmla="*/ 397 w 397"/>
                  <a:gd name="T47" fmla="*/ 16 h 509"/>
                  <a:gd name="T48" fmla="*/ 397 w 397"/>
                  <a:gd name="T49" fmla="*/ 0 h 50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97" h="509">
                    <a:moveTo>
                      <a:pt x="397" y="0"/>
                    </a:moveTo>
                    <a:lnTo>
                      <a:pt x="338" y="5"/>
                    </a:lnTo>
                    <a:lnTo>
                      <a:pt x="284" y="21"/>
                    </a:lnTo>
                    <a:lnTo>
                      <a:pt x="230" y="48"/>
                    </a:lnTo>
                    <a:lnTo>
                      <a:pt x="181" y="79"/>
                    </a:lnTo>
                    <a:lnTo>
                      <a:pt x="137" y="127"/>
                    </a:lnTo>
                    <a:lnTo>
                      <a:pt x="98" y="175"/>
                    </a:lnTo>
                    <a:lnTo>
                      <a:pt x="63" y="233"/>
                    </a:lnTo>
                    <a:lnTo>
                      <a:pt x="34" y="297"/>
                    </a:lnTo>
                    <a:lnTo>
                      <a:pt x="14" y="366"/>
                    </a:lnTo>
                    <a:lnTo>
                      <a:pt x="5" y="435"/>
                    </a:lnTo>
                    <a:lnTo>
                      <a:pt x="0" y="509"/>
                    </a:lnTo>
                    <a:lnTo>
                      <a:pt x="10" y="509"/>
                    </a:lnTo>
                    <a:lnTo>
                      <a:pt x="14" y="440"/>
                    </a:lnTo>
                    <a:lnTo>
                      <a:pt x="24" y="371"/>
                    </a:lnTo>
                    <a:lnTo>
                      <a:pt x="44" y="302"/>
                    </a:lnTo>
                    <a:lnTo>
                      <a:pt x="73" y="244"/>
                    </a:lnTo>
                    <a:lnTo>
                      <a:pt x="108" y="185"/>
                    </a:lnTo>
                    <a:lnTo>
                      <a:pt x="142" y="138"/>
                    </a:lnTo>
                    <a:lnTo>
                      <a:pt x="186" y="95"/>
                    </a:lnTo>
                    <a:lnTo>
                      <a:pt x="235" y="63"/>
                    </a:lnTo>
                    <a:lnTo>
                      <a:pt x="289" y="37"/>
                    </a:lnTo>
                    <a:lnTo>
                      <a:pt x="343" y="21"/>
                    </a:lnTo>
                    <a:lnTo>
                      <a:pt x="397" y="16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9E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82" name="Freeform 981"/>
              <p:cNvSpPr>
                <a:spLocks/>
              </p:cNvSpPr>
              <p:nvPr/>
            </p:nvSpPr>
            <p:spPr bwMode="auto">
              <a:xfrm>
                <a:off x="3496" y="2127"/>
                <a:ext cx="387" cy="493"/>
              </a:xfrm>
              <a:custGeom>
                <a:avLst/>
                <a:gdLst>
                  <a:gd name="T0" fmla="*/ 387 w 387"/>
                  <a:gd name="T1" fmla="*/ 0 h 493"/>
                  <a:gd name="T2" fmla="*/ 333 w 387"/>
                  <a:gd name="T3" fmla="*/ 5 h 493"/>
                  <a:gd name="T4" fmla="*/ 279 w 387"/>
                  <a:gd name="T5" fmla="*/ 21 h 493"/>
                  <a:gd name="T6" fmla="*/ 225 w 387"/>
                  <a:gd name="T7" fmla="*/ 47 h 493"/>
                  <a:gd name="T8" fmla="*/ 176 w 387"/>
                  <a:gd name="T9" fmla="*/ 79 h 493"/>
                  <a:gd name="T10" fmla="*/ 132 w 387"/>
                  <a:gd name="T11" fmla="*/ 122 h 493"/>
                  <a:gd name="T12" fmla="*/ 98 w 387"/>
                  <a:gd name="T13" fmla="*/ 169 h 493"/>
                  <a:gd name="T14" fmla="*/ 63 w 387"/>
                  <a:gd name="T15" fmla="*/ 228 h 493"/>
                  <a:gd name="T16" fmla="*/ 34 w 387"/>
                  <a:gd name="T17" fmla="*/ 286 h 493"/>
                  <a:gd name="T18" fmla="*/ 14 w 387"/>
                  <a:gd name="T19" fmla="*/ 355 h 493"/>
                  <a:gd name="T20" fmla="*/ 4 w 387"/>
                  <a:gd name="T21" fmla="*/ 424 h 493"/>
                  <a:gd name="T22" fmla="*/ 0 w 387"/>
                  <a:gd name="T23" fmla="*/ 493 h 493"/>
                  <a:gd name="T24" fmla="*/ 14 w 387"/>
                  <a:gd name="T25" fmla="*/ 493 h 493"/>
                  <a:gd name="T26" fmla="*/ 19 w 387"/>
                  <a:gd name="T27" fmla="*/ 424 h 493"/>
                  <a:gd name="T28" fmla="*/ 29 w 387"/>
                  <a:gd name="T29" fmla="*/ 355 h 493"/>
                  <a:gd name="T30" fmla="*/ 49 w 387"/>
                  <a:gd name="T31" fmla="*/ 297 h 493"/>
                  <a:gd name="T32" fmla="*/ 73 w 387"/>
                  <a:gd name="T33" fmla="*/ 233 h 493"/>
                  <a:gd name="T34" fmla="*/ 102 w 387"/>
                  <a:gd name="T35" fmla="*/ 180 h 493"/>
                  <a:gd name="T36" fmla="*/ 142 w 387"/>
                  <a:gd name="T37" fmla="*/ 132 h 493"/>
                  <a:gd name="T38" fmla="*/ 186 w 387"/>
                  <a:gd name="T39" fmla="*/ 90 h 493"/>
                  <a:gd name="T40" fmla="*/ 230 w 387"/>
                  <a:gd name="T41" fmla="*/ 58 h 493"/>
                  <a:gd name="T42" fmla="*/ 279 w 387"/>
                  <a:gd name="T43" fmla="*/ 37 h 493"/>
                  <a:gd name="T44" fmla="*/ 333 w 387"/>
                  <a:gd name="T45" fmla="*/ 21 h 493"/>
                  <a:gd name="T46" fmla="*/ 387 w 387"/>
                  <a:gd name="T47" fmla="*/ 16 h 493"/>
                  <a:gd name="T48" fmla="*/ 387 w 387"/>
                  <a:gd name="T49" fmla="*/ 0 h 49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7" h="493">
                    <a:moveTo>
                      <a:pt x="387" y="0"/>
                    </a:moveTo>
                    <a:lnTo>
                      <a:pt x="333" y="5"/>
                    </a:lnTo>
                    <a:lnTo>
                      <a:pt x="279" y="21"/>
                    </a:lnTo>
                    <a:lnTo>
                      <a:pt x="225" y="47"/>
                    </a:lnTo>
                    <a:lnTo>
                      <a:pt x="176" y="79"/>
                    </a:lnTo>
                    <a:lnTo>
                      <a:pt x="132" y="122"/>
                    </a:lnTo>
                    <a:lnTo>
                      <a:pt x="98" y="169"/>
                    </a:lnTo>
                    <a:lnTo>
                      <a:pt x="63" y="228"/>
                    </a:lnTo>
                    <a:lnTo>
                      <a:pt x="34" y="286"/>
                    </a:lnTo>
                    <a:lnTo>
                      <a:pt x="14" y="355"/>
                    </a:lnTo>
                    <a:lnTo>
                      <a:pt x="4" y="424"/>
                    </a:lnTo>
                    <a:lnTo>
                      <a:pt x="0" y="493"/>
                    </a:lnTo>
                    <a:lnTo>
                      <a:pt x="14" y="493"/>
                    </a:lnTo>
                    <a:lnTo>
                      <a:pt x="19" y="424"/>
                    </a:lnTo>
                    <a:lnTo>
                      <a:pt x="29" y="355"/>
                    </a:lnTo>
                    <a:lnTo>
                      <a:pt x="49" y="297"/>
                    </a:lnTo>
                    <a:lnTo>
                      <a:pt x="73" y="233"/>
                    </a:lnTo>
                    <a:lnTo>
                      <a:pt x="102" y="180"/>
                    </a:lnTo>
                    <a:lnTo>
                      <a:pt x="142" y="132"/>
                    </a:lnTo>
                    <a:lnTo>
                      <a:pt x="186" y="90"/>
                    </a:lnTo>
                    <a:lnTo>
                      <a:pt x="230" y="58"/>
                    </a:lnTo>
                    <a:lnTo>
                      <a:pt x="279" y="37"/>
                    </a:lnTo>
                    <a:lnTo>
                      <a:pt x="333" y="21"/>
                    </a:lnTo>
                    <a:lnTo>
                      <a:pt x="387" y="1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97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83" name="Freeform 982"/>
              <p:cNvSpPr>
                <a:spLocks/>
              </p:cNvSpPr>
              <p:nvPr/>
            </p:nvSpPr>
            <p:spPr bwMode="auto">
              <a:xfrm>
                <a:off x="3510" y="2143"/>
                <a:ext cx="373" cy="477"/>
              </a:xfrm>
              <a:custGeom>
                <a:avLst/>
                <a:gdLst>
                  <a:gd name="T0" fmla="*/ 373 w 373"/>
                  <a:gd name="T1" fmla="*/ 0 h 477"/>
                  <a:gd name="T2" fmla="*/ 319 w 373"/>
                  <a:gd name="T3" fmla="*/ 5 h 477"/>
                  <a:gd name="T4" fmla="*/ 265 w 373"/>
                  <a:gd name="T5" fmla="*/ 21 h 477"/>
                  <a:gd name="T6" fmla="*/ 216 w 373"/>
                  <a:gd name="T7" fmla="*/ 42 h 477"/>
                  <a:gd name="T8" fmla="*/ 172 w 373"/>
                  <a:gd name="T9" fmla="*/ 74 h 477"/>
                  <a:gd name="T10" fmla="*/ 128 w 373"/>
                  <a:gd name="T11" fmla="*/ 116 h 477"/>
                  <a:gd name="T12" fmla="*/ 88 w 373"/>
                  <a:gd name="T13" fmla="*/ 164 h 477"/>
                  <a:gd name="T14" fmla="*/ 59 w 373"/>
                  <a:gd name="T15" fmla="*/ 217 h 477"/>
                  <a:gd name="T16" fmla="*/ 35 w 373"/>
                  <a:gd name="T17" fmla="*/ 281 h 477"/>
                  <a:gd name="T18" fmla="*/ 15 w 373"/>
                  <a:gd name="T19" fmla="*/ 339 h 477"/>
                  <a:gd name="T20" fmla="*/ 5 w 373"/>
                  <a:gd name="T21" fmla="*/ 408 h 477"/>
                  <a:gd name="T22" fmla="*/ 0 w 373"/>
                  <a:gd name="T23" fmla="*/ 477 h 477"/>
                  <a:gd name="T24" fmla="*/ 10 w 373"/>
                  <a:gd name="T25" fmla="*/ 477 h 477"/>
                  <a:gd name="T26" fmla="*/ 15 w 373"/>
                  <a:gd name="T27" fmla="*/ 408 h 477"/>
                  <a:gd name="T28" fmla="*/ 25 w 373"/>
                  <a:gd name="T29" fmla="*/ 344 h 477"/>
                  <a:gd name="T30" fmla="*/ 44 w 373"/>
                  <a:gd name="T31" fmla="*/ 286 h 477"/>
                  <a:gd name="T32" fmla="*/ 69 w 373"/>
                  <a:gd name="T33" fmla="*/ 228 h 477"/>
                  <a:gd name="T34" fmla="*/ 98 w 373"/>
                  <a:gd name="T35" fmla="*/ 175 h 477"/>
                  <a:gd name="T36" fmla="*/ 137 w 373"/>
                  <a:gd name="T37" fmla="*/ 127 h 477"/>
                  <a:gd name="T38" fmla="*/ 177 w 373"/>
                  <a:gd name="T39" fmla="*/ 90 h 477"/>
                  <a:gd name="T40" fmla="*/ 221 w 373"/>
                  <a:gd name="T41" fmla="*/ 58 h 477"/>
                  <a:gd name="T42" fmla="*/ 270 w 373"/>
                  <a:gd name="T43" fmla="*/ 37 h 477"/>
                  <a:gd name="T44" fmla="*/ 319 w 373"/>
                  <a:gd name="T45" fmla="*/ 21 h 477"/>
                  <a:gd name="T46" fmla="*/ 373 w 373"/>
                  <a:gd name="T47" fmla="*/ 16 h 477"/>
                  <a:gd name="T48" fmla="*/ 373 w 373"/>
                  <a:gd name="T49" fmla="*/ 0 h 47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73" h="477">
                    <a:moveTo>
                      <a:pt x="373" y="0"/>
                    </a:moveTo>
                    <a:lnTo>
                      <a:pt x="319" y="5"/>
                    </a:lnTo>
                    <a:lnTo>
                      <a:pt x="265" y="21"/>
                    </a:lnTo>
                    <a:lnTo>
                      <a:pt x="216" y="42"/>
                    </a:lnTo>
                    <a:lnTo>
                      <a:pt x="172" y="74"/>
                    </a:lnTo>
                    <a:lnTo>
                      <a:pt x="128" y="116"/>
                    </a:lnTo>
                    <a:lnTo>
                      <a:pt x="88" y="164"/>
                    </a:lnTo>
                    <a:lnTo>
                      <a:pt x="59" y="217"/>
                    </a:lnTo>
                    <a:lnTo>
                      <a:pt x="35" y="281"/>
                    </a:lnTo>
                    <a:lnTo>
                      <a:pt x="15" y="339"/>
                    </a:lnTo>
                    <a:lnTo>
                      <a:pt x="5" y="408"/>
                    </a:lnTo>
                    <a:lnTo>
                      <a:pt x="0" y="477"/>
                    </a:lnTo>
                    <a:lnTo>
                      <a:pt x="10" y="477"/>
                    </a:lnTo>
                    <a:lnTo>
                      <a:pt x="15" y="408"/>
                    </a:lnTo>
                    <a:lnTo>
                      <a:pt x="25" y="344"/>
                    </a:lnTo>
                    <a:lnTo>
                      <a:pt x="44" y="286"/>
                    </a:lnTo>
                    <a:lnTo>
                      <a:pt x="69" y="228"/>
                    </a:lnTo>
                    <a:lnTo>
                      <a:pt x="98" y="175"/>
                    </a:lnTo>
                    <a:lnTo>
                      <a:pt x="137" y="127"/>
                    </a:lnTo>
                    <a:lnTo>
                      <a:pt x="177" y="90"/>
                    </a:lnTo>
                    <a:lnTo>
                      <a:pt x="221" y="58"/>
                    </a:lnTo>
                    <a:lnTo>
                      <a:pt x="270" y="37"/>
                    </a:lnTo>
                    <a:lnTo>
                      <a:pt x="319" y="21"/>
                    </a:lnTo>
                    <a:lnTo>
                      <a:pt x="373" y="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90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84" name="Freeform 983"/>
              <p:cNvSpPr>
                <a:spLocks/>
              </p:cNvSpPr>
              <p:nvPr/>
            </p:nvSpPr>
            <p:spPr bwMode="auto">
              <a:xfrm>
                <a:off x="3520" y="2159"/>
                <a:ext cx="363" cy="461"/>
              </a:xfrm>
              <a:custGeom>
                <a:avLst/>
                <a:gdLst>
                  <a:gd name="T0" fmla="*/ 363 w 363"/>
                  <a:gd name="T1" fmla="*/ 0 h 461"/>
                  <a:gd name="T2" fmla="*/ 309 w 363"/>
                  <a:gd name="T3" fmla="*/ 5 h 461"/>
                  <a:gd name="T4" fmla="*/ 260 w 363"/>
                  <a:gd name="T5" fmla="*/ 21 h 461"/>
                  <a:gd name="T6" fmla="*/ 211 w 363"/>
                  <a:gd name="T7" fmla="*/ 42 h 461"/>
                  <a:gd name="T8" fmla="*/ 167 w 363"/>
                  <a:gd name="T9" fmla="*/ 74 h 461"/>
                  <a:gd name="T10" fmla="*/ 127 w 363"/>
                  <a:gd name="T11" fmla="*/ 111 h 461"/>
                  <a:gd name="T12" fmla="*/ 88 w 363"/>
                  <a:gd name="T13" fmla="*/ 159 h 461"/>
                  <a:gd name="T14" fmla="*/ 59 w 363"/>
                  <a:gd name="T15" fmla="*/ 212 h 461"/>
                  <a:gd name="T16" fmla="*/ 34 w 363"/>
                  <a:gd name="T17" fmla="*/ 270 h 461"/>
                  <a:gd name="T18" fmla="*/ 15 w 363"/>
                  <a:gd name="T19" fmla="*/ 328 h 461"/>
                  <a:gd name="T20" fmla="*/ 5 w 363"/>
                  <a:gd name="T21" fmla="*/ 392 h 461"/>
                  <a:gd name="T22" fmla="*/ 0 w 363"/>
                  <a:gd name="T23" fmla="*/ 461 h 461"/>
                  <a:gd name="T24" fmla="*/ 15 w 363"/>
                  <a:gd name="T25" fmla="*/ 461 h 461"/>
                  <a:gd name="T26" fmla="*/ 20 w 363"/>
                  <a:gd name="T27" fmla="*/ 397 h 461"/>
                  <a:gd name="T28" fmla="*/ 29 w 363"/>
                  <a:gd name="T29" fmla="*/ 334 h 461"/>
                  <a:gd name="T30" fmla="*/ 44 w 363"/>
                  <a:gd name="T31" fmla="*/ 275 h 461"/>
                  <a:gd name="T32" fmla="*/ 69 w 363"/>
                  <a:gd name="T33" fmla="*/ 222 h 461"/>
                  <a:gd name="T34" fmla="*/ 98 w 363"/>
                  <a:gd name="T35" fmla="*/ 169 h 461"/>
                  <a:gd name="T36" fmla="*/ 132 w 363"/>
                  <a:gd name="T37" fmla="*/ 127 h 461"/>
                  <a:gd name="T38" fmla="*/ 176 w 363"/>
                  <a:gd name="T39" fmla="*/ 84 h 461"/>
                  <a:gd name="T40" fmla="*/ 216 w 363"/>
                  <a:gd name="T41" fmla="*/ 58 h 461"/>
                  <a:gd name="T42" fmla="*/ 265 w 363"/>
                  <a:gd name="T43" fmla="*/ 37 h 461"/>
                  <a:gd name="T44" fmla="*/ 314 w 363"/>
                  <a:gd name="T45" fmla="*/ 21 h 461"/>
                  <a:gd name="T46" fmla="*/ 363 w 363"/>
                  <a:gd name="T47" fmla="*/ 15 h 461"/>
                  <a:gd name="T48" fmla="*/ 363 w 363"/>
                  <a:gd name="T49" fmla="*/ 0 h 46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63" h="461">
                    <a:moveTo>
                      <a:pt x="363" y="0"/>
                    </a:moveTo>
                    <a:lnTo>
                      <a:pt x="309" y="5"/>
                    </a:lnTo>
                    <a:lnTo>
                      <a:pt x="260" y="21"/>
                    </a:lnTo>
                    <a:lnTo>
                      <a:pt x="211" y="42"/>
                    </a:lnTo>
                    <a:lnTo>
                      <a:pt x="167" y="74"/>
                    </a:lnTo>
                    <a:lnTo>
                      <a:pt x="127" y="111"/>
                    </a:lnTo>
                    <a:lnTo>
                      <a:pt x="88" y="159"/>
                    </a:lnTo>
                    <a:lnTo>
                      <a:pt x="59" y="212"/>
                    </a:lnTo>
                    <a:lnTo>
                      <a:pt x="34" y="270"/>
                    </a:lnTo>
                    <a:lnTo>
                      <a:pt x="15" y="328"/>
                    </a:lnTo>
                    <a:lnTo>
                      <a:pt x="5" y="392"/>
                    </a:lnTo>
                    <a:lnTo>
                      <a:pt x="0" y="461"/>
                    </a:lnTo>
                    <a:lnTo>
                      <a:pt x="15" y="461"/>
                    </a:lnTo>
                    <a:lnTo>
                      <a:pt x="20" y="397"/>
                    </a:lnTo>
                    <a:lnTo>
                      <a:pt x="29" y="334"/>
                    </a:lnTo>
                    <a:lnTo>
                      <a:pt x="44" y="275"/>
                    </a:lnTo>
                    <a:lnTo>
                      <a:pt x="69" y="222"/>
                    </a:lnTo>
                    <a:lnTo>
                      <a:pt x="98" y="169"/>
                    </a:lnTo>
                    <a:lnTo>
                      <a:pt x="132" y="127"/>
                    </a:lnTo>
                    <a:lnTo>
                      <a:pt x="176" y="84"/>
                    </a:lnTo>
                    <a:lnTo>
                      <a:pt x="216" y="58"/>
                    </a:lnTo>
                    <a:lnTo>
                      <a:pt x="265" y="37"/>
                    </a:lnTo>
                    <a:lnTo>
                      <a:pt x="314" y="21"/>
                    </a:lnTo>
                    <a:lnTo>
                      <a:pt x="363" y="15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89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85" name="Freeform 984"/>
              <p:cNvSpPr>
                <a:spLocks/>
              </p:cNvSpPr>
              <p:nvPr/>
            </p:nvSpPr>
            <p:spPr bwMode="auto">
              <a:xfrm>
                <a:off x="3535" y="2174"/>
                <a:ext cx="348" cy="446"/>
              </a:xfrm>
              <a:custGeom>
                <a:avLst/>
                <a:gdLst>
                  <a:gd name="T0" fmla="*/ 348 w 348"/>
                  <a:gd name="T1" fmla="*/ 0 h 446"/>
                  <a:gd name="T2" fmla="*/ 299 w 348"/>
                  <a:gd name="T3" fmla="*/ 6 h 446"/>
                  <a:gd name="T4" fmla="*/ 250 w 348"/>
                  <a:gd name="T5" fmla="*/ 22 h 446"/>
                  <a:gd name="T6" fmla="*/ 201 w 348"/>
                  <a:gd name="T7" fmla="*/ 43 h 446"/>
                  <a:gd name="T8" fmla="*/ 161 w 348"/>
                  <a:gd name="T9" fmla="*/ 69 h 446"/>
                  <a:gd name="T10" fmla="*/ 117 w 348"/>
                  <a:gd name="T11" fmla="*/ 112 h 446"/>
                  <a:gd name="T12" fmla="*/ 83 w 348"/>
                  <a:gd name="T13" fmla="*/ 154 h 446"/>
                  <a:gd name="T14" fmla="*/ 54 w 348"/>
                  <a:gd name="T15" fmla="*/ 207 h 446"/>
                  <a:gd name="T16" fmla="*/ 29 w 348"/>
                  <a:gd name="T17" fmla="*/ 260 h 446"/>
                  <a:gd name="T18" fmla="*/ 14 w 348"/>
                  <a:gd name="T19" fmla="*/ 319 h 446"/>
                  <a:gd name="T20" fmla="*/ 5 w 348"/>
                  <a:gd name="T21" fmla="*/ 382 h 446"/>
                  <a:gd name="T22" fmla="*/ 0 w 348"/>
                  <a:gd name="T23" fmla="*/ 446 h 446"/>
                  <a:gd name="T24" fmla="*/ 10 w 348"/>
                  <a:gd name="T25" fmla="*/ 446 h 446"/>
                  <a:gd name="T26" fmla="*/ 14 w 348"/>
                  <a:gd name="T27" fmla="*/ 377 h 446"/>
                  <a:gd name="T28" fmla="*/ 29 w 348"/>
                  <a:gd name="T29" fmla="*/ 313 h 446"/>
                  <a:gd name="T30" fmla="*/ 49 w 348"/>
                  <a:gd name="T31" fmla="*/ 250 h 446"/>
                  <a:gd name="T32" fmla="*/ 78 w 348"/>
                  <a:gd name="T33" fmla="*/ 191 h 446"/>
                  <a:gd name="T34" fmla="*/ 112 w 348"/>
                  <a:gd name="T35" fmla="*/ 144 h 446"/>
                  <a:gd name="T36" fmla="*/ 152 w 348"/>
                  <a:gd name="T37" fmla="*/ 101 h 446"/>
                  <a:gd name="T38" fmla="*/ 196 w 348"/>
                  <a:gd name="T39" fmla="*/ 64 h 446"/>
                  <a:gd name="T40" fmla="*/ 245 w 348"/>
                  <a:gd name="T41" fmla="*/ 38 h 446"/>
                  <a:gd name="T42" fmla="*/ 294 w 348"/>
                  <a:gd name="T43" fmla="*/ 22 h 446"/>
                  <a:gd name="T44" fmla="*/ 348 w 348"/>
                  <a:gd name="T45" fmla="*/ 16 h 446"/>
                  <a:gd name="T46" fmla="*/ 348 w 348"/>
                  <a:gd name="T47" fmla="*/ 0 h 44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48" h="446">
                    <a:moveTo>
                      <a:pt x="348" y="0"/>
                    </a:moveTo>
                    <a:lnTo>
                      <a:pt x="299" y="6"/>
                    </a:lnTo>
                    <a:lnTo>
                      <a:pt x="250" y="22"/>
                    </a:lnTo>
                    <a:lnTo>
                      <a:pt x="201" y="43"/>
                    </a:lnTo>
                    <a:lnTo>
                      <a:pt x="161" y="69"/>
                    </a:lnTo>
                    <a:lnTo>
                      <a:pt x="117" y="112"/>
                    </a:lnTo>
                    <a:lnTo>
                      <a:pt x="83" y="154"/>
                    </a:lnTo>
                    <a:lnTo>
                      <a:pt x="54" y="207"/>
                    </a:lnTo>
                    <a:lnTo>
                      <a:pt x="29" y="260"/>
                    </a:lnTo>
                    <a:lnTo>
                      <a:pt x="14" y="319"/>
                    </a:lnTo>
                    <a:lnTo>
                      <a:pt x="5" y="382"/>
                    </a:lnTo>
                    <a:lnTo>
                      <a:pt x="0" y="446"/>
                    </a:lnTo>
                    <a:lnTo>
                      <a:pt x="10" y="446"/>
                    </a:lnTo>
                    <a:lnTo>
                      <a:pt x="14" y="377"/>
                    </a:lnTo>
                    <a:lnTo>
                      <a:pt x="29" y="313"/>
                    </a:lnTo>
                    <a:lnTo>
                      <a:pt x="49" y="250"/>
                    </a:lnTo>
                    <a:lnTo>
                      <a:pt x="78" y="191"/>
                    </a:lnTo>
                    <a:lnTo>
                      <a:pt x="112" y="144"/>
                    </a:lnTo>
                    <a:lnTo>
                      <a:pt x="152" y="101"/>
                    </a:lnTo>
                    <a:lnTo>
                      <a:pt x="196" y="64"/>
                    </a:lnTo>
                    <a:lnTo>
                      <a:pt x="245" y="38"/>
                    </a:lnTo>
                    <a:lnTo>
                      <a:pt x="294" y="22"/>
                    </a:lnTo>
                    <a:lnTo>
                      <a:pt x="348" y="16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8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86" name="Freeform 985"/>
              <p:cNvSpPr>
                <a:spLocks/>
              </p:cNvSpPr>
              <p:nvPr/>
            </p:nvSpPr>
            <p:spPr bwMode="auto">
              <a:xfrm>
                <a:off x="3545" y="2190"/>
                <a:ext cx="338" cy="430"/>
              </a:xfrm>
              <a:custGeom>
                <a:avLst/>
                <a:gdLst>
                  <a:gd name="T0" fmla="*/ 338 w 338"/>
                  <a:gd name="T1" fmla="*/ 0 h 430"/>
                  <a:gd name="T2" fmla="*/ 284 w 338"/>
                  <a:gd name="T3" fmla="*/ 6 h 430"/>
                  <a:gd name="T4" fmla="*/ 235 w 338"/>
                  <a:gd name="T5" fmla="*/ 22 h 430"/>
                  <a:gd name="T6" fmla="*/ 186 w 338"/>
                  <a:gd name="T7" fmla="*/ 48 h 430"/>
                  <a:gd name="T8" fmla="*/ 142 w 338"/>
                  <a:gd name="T9" fmla="*/ 85 h 430"/>
                  <a:gd name="T10" fmla="*/ 102 w 338"/>
                  <a:gd name="T11" fmla="*/ 128 h 430"/>
                  <a:gd name="T12" fmla="*/ 68 w 338"/>
                  <a:gd name="T13" fmla="*/ 175 h 430"/>
                  <a:gd name="T14" fmla="*/ 39 w 338"/>
                  <a:gd name="T15" fmla="*/ 234 h 430"/>
                  <a:gd name="T16" fmla="*/ 19 w 338"/>
                  <a:gd name="T17" fmla="*/ 297 h 430"/>
                  <a:gd name="T18" fmla="*/ 4 w 338"/>
                  <a:gd name="T19" fmla="*/ 361 h 430"/>
                  <a:gd name="T20" fmla="*/ 0 w 338"/>
                  <a:gd name="T21" fmla="*/ 430 h 430"/>
                  <a:gd name="T22" fmla="*/ 14 w 338"/>
                  <a:gd name="T23" fmla="*/ 430 h 430"/>
                  <a:gd name="T24" fmla="*/ 19 w 338"/>
                  <a:gd name="T25" fmla="*/ 366 h 430"/>
                  <a:gd name="T26" fmla="*/ 29 w 338"/>
                  <a:gd name="T27" fmla="*/ 303 h 430"/>
                  <a:gd name="T28" fmla="*/ 49 w 338"/>
                  <a:gd name="T29" fmla="*/ 239 h 430"/>
                  <a:gd name="T30" fmla="*/ 78 w 338"/>
                  <a:gd name="T31" fmla="*/ 186 h 430"/>
                  <a:gd name="T32" fmla="*/ 107 w 338"/>
                  <a:gd name="T33" fmla="*/ 138 h 430"/>
                  <a:gd name="T34" fmla="*/ 147 w 338"/>
                  <a:gd name="T35" fmla="*/ 96 h 430"/>
                  <a:gd name="T36" fmla="*/ 191 w 338"/>
                  <a:gd name="T37" fmla="*/ 64 h 430"/>
                  <a:gd name="T38" fmla="*/ 240 w 338"/>
                  <a:gd name="T39" fmla="*/ 37 h 430"/>
                  <a:gd name="T40" fmla="*/ 289 w 338"/>
                  <a:gd name="T41" fmla="*/ 22 h 430"/>
                  <a:gd name="T42" fmla="*/ 338 w 338"/>
                  <a:gd name="T43" fmla="*/ 16 h 430"/>
                  <a:gd name="T44" fmla="*/ 338 w 338"/>
                  <a:gd name="T45" fmla="*/ 0 h 43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38" h="430">
                    <a:moveTo>
                      <a:pt x="338" y="0"/>
                    </a:moveTo>
                    <a:lnTo>
                      <a:pt x="284" y="6"/>
                    </a:lnTo>
                    <a:lnTo>
                      <a:pt x="235" y="22"/>
                    </a:lnTo>
                    <a:lnTo>
                      <a:pt x="186" y="48"/>
                    </a:lnTo>
                    <a:lnTo>
                      <a:pt x="142" y="85"/>
                    </a:lnTo>
                    <a:lnTo>
                      <a:pt x="102" y="128"/>
                    </a:lnTo>
                    <a:lnTo>
                      <a:pt x="68" y="175"/>
                    </a:lnTo>
                    <a:lnTo>
                      <a:pt x="39" y="234"/>
                    </a:lnTo>
                    <a:lnTo>
                      <a:pt x="19" y="297"/>
                    </a:lnTo>
                    <a:lnTo>
                      <a:pt x="4" y="361"/>
                    </a:lnTo>
                    <a:lnTo>
                      <a:pt x="0" y="430"/>
                    </a:lnTo>
                    <a:lnTo>
                      <a:pt x="14" y="430"/>
                    </a:lnTo>
                    <a:lnTo>
                      <a:pt x="19" y="366"/>
                    </a:lnTo>
                    <a:lnTo>
                      <a:pt x="29" y="303"/>
                    </a:lnTo>
                    <a:lnTo>
                      <a:pt x="49" y="239"/>
                    </a:lnTo>
                    <a:lnTo>
                      <a:pt x="78" y="186"/>
                    </a:lnTo>
                    <a:lnTo>
                      <a:pt x="107" y="138"/>
                    </a:lnTo>
                    <a:lnTo>
                      <a:pt x="147" y="96"/>
                    </a:lnTo>
                    <a:lnTo>
                      <a:pt x="191" y="64"/>
                    </a:lnTo>
                    <a:lnTo>
                      <a:pt x="240" y="37"/>
                    </a:lnTo>
                    <a:lnTo>
                      <a:pt x="289" y="22"/>
                    </a:lnTo>
                    <a:lnTo>
                      <a:pt x="338" y="16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7A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87" name="Freeform 986"/>
              <p:cNvSpPr>
                <a:spLocks/>
              </p:cNvSpPr>
              <p:nvPr/>
            </p:nvSpPr>
            <p:spPr bwMode="auto">
              <a:xfrm>
                <a:off x="3559" y="2206"/>
                <a:ext cx="324" cy="414"/>
              </a:xfrm>
              <a:custGeom>
                <a:avLst/>
                <a:gdLst>
                  <a:gd name="T0" fmla="*/ 324 w 324"/>
                  <a:gd name="T1" fmla="*/ 0 h 414"/>
                  <a:gd name="T2" fmla="*/ 275 w 324"/>
                  <a:gd name="T3" fmla="*/ 6 h 414"/>
                  <a:gd name="T4" fmla="*/ 226 w 324"/>
                  <a:gd name="T5" fmla="*/ 21 h 414"/>
                  <a:gd name="T6" fmla="*/ 177 w 324"/>
                  <a:gd name="T7" fmla="*/ 48 h 414"/>
                  <a:gd name="T8" fmla="*/ 133 w 324"/>
                  <a:gd name="T9" fmla="*/ 80 h 414"/>
                  <a:gd name="T10" fmla="*/ 93 w 324"/>
                  <a:gd name="T11" fmla="*/ 122 h 414"/>
                  <a:gd name="T12" fmla="*/ 64 w 324"/>
                  <a:gd name="T13" fmla="*/ 170 h 414"/>
                  <a:gd name="T14" fmla="*/ 35 w 324"/>
                  <a:gd name="T15" fmla="*/ 223 h 414"/>
                  <a:gd name="T16" fmla="*/ 15 w 324"/>
                  <a:gd name="T17" fmla="*/ 287 h 414"/>
                  <a:gd name="T18" fmla="*/ 5 w 324"/>
                  <a:gd name="T19" fmla="*/ 350 h 414"/>
                  <a:gd name="T20" fmla="*/ 0 w 324"/>
                  <a:gd name="T21" fmla="*/ 414 h 414"/>
                  <a:gd name="T22" fmla="*/ 15 w 324"/>
                  <a:gd name="T23" fmla="*/ 414 h 414"/>
                  <a:gd name="T24" fmla="*/ 15 w 324"/>
                  <a:gd name="T25" fmla="*/ 350 h 414"/>
                  <a:gd name="T26" fmla="*/ 30 w 324"/>
                  <a:gd name="T27" fmla="*/ 292 h 414"/>
                  <a:gd name="T28" fmla="*/ 44 w 324"/>
                  <a:gd name="T29" fmla="*/ 234 h 414"/>
                  <a:gd name="T30" fmla="*/ 74 w 324"/>
                  <a:gd name="T31" fmla="*/ 181 h 414"/>
                  <a:gd name="T32" fmla="*/ 103 w 324"/>
                  <a:gd name="T33" fmla="*/ 133 h 414"/>
                  <a:gd name="T34" fmla="*/ 142 w 324"/>
                  <a:gd name="T35" fmla="*/ 90 h 414"/>
                  <a:gd name="T36" fmla="*/ 182 w 324"/>
                  <a:gd name="T37" fmla="*/ 59 h 414"/>
                  <a:gd name="T38" fmla="*/ 226 w 324"/>
                  <a:gd name="T39" fmla="*/ 37 h 414"/>
                  <a:gd name="T40" fmla="*/ 275 w 324"/>
                  <a:gd name="T41" fmla="*/ 21 h 414"/>
                  <a:gd name="T42" fmla="*/ 324 w 324"/>
                  <a:gd name="T43" fmla="*/ 16 h 414"/>
                  <a:gd name="T44" fmla="*/ 324 w 324"/>
                  <a:gd name="T45" fmla="*/ 0 h 41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414">
                    <a:moveTo>
                      <a:pt x="324" y="0"/>
                    </a:moveTo>
                    <a:lnTo>
                      <a:pt x="275" y="6"/>
                    </a:lnTo>
                    <a:lnTo>
                      <a:pt x="226" y="21"/>
                    </a:lnTo>
                    <a:lnTo>
                      <a:pt x="177" y="48"/>
                    </a:lnTo>
                    <a:lnTo>
                      <a:pt x="133" y="80"/>
                    </a:lnTo>
                    <a:lnTo>
                      <a:pt x="93" y="122"/>
                    </a:lnTo>
                    <a:lnTo>
                      <a:pt x="64" y="170"/>
                    </a:lnTo>
                    <a:lnTo>
                      <a:pt x="35" y="223"/>
                    </a:lnTo>
                    <a:lnTo>
                      <a:pt x="15" y="287"/>
                    </a:lnTo>
                    <a:lnTo>
                      <a:pt x="5" y="350"/>
                    </a:lnTo>
                    <a:lnTo>
                      <a:pt x="0" y="414"/>
                    </a:lnTo>
                    <a:lnTo>
                      <a:pt x="15" y="414"/>
                    </a:lnTo>
                    <a:lnTo>
                      <a:pt x="15" y="350"/>
                    </a:lnTo>
                    <a:lnTo>
                      <a:pt x="30" y="292"/>
                    </a:lnTo>
                    <a:lnTo>
                      <a:pt x="44" y="234"/>
                    </a:lnTo>
                    <a:lnTo>
                      <a:pt x="74" y="181"/>
                    </a:lnTo>
                    <a:lnTo>
                      <a:pt x="103" y="133"/>
                    </a:lnTo>
                    <a:lnTo>
                      <a:pt x="142" y="90"/>
                    </a:lnTo>
                    <a:lnTo>
                      <a:pt x="182" y="59"/>
                    </a:lnTo>
                    <a:lnTo>
                      <a:pt x="226" y="37"/>
                    </a:lnTo>
                    <a:lnTo>
                      <a:pt x="275" y="21"/>
                    </a:lnTo>
                    <a:lnTo>
                      <a:pt x="324" y="16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72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88" name="Freeform 987"/>
              <p:cNvSpPr>
                <a:spLocks/>
              </p:cNvSpPr>
              <p:nvPr/>
            </p:nvSpPr>
            <p:spPr bwMode="auto">
              <a:xfrm>
                <a:off x="3574" y="2222"/>
                <a:ext cx="309" cy="398"/>
              </a:xfrm>
              <a:custGeom>
                <a:avLst/>
                <a:gdLst>
                  <a:gd name="T0" fmla="*/ 309 w 309"/>
                  <a:gd name="T1" fmla="*/ 0 h 398"/>
                  <a:gd name="T2" fmla="*/ 260 w 309"/>
                  <a:gd name="T3" fmla="*/ 5 h 398"/>
                  <a:gd name="T4" fmla="*/ 211 w 309"/>
                  <a:gd name="T5" fmla="*/ 21 h 398"/>
                  <a:gd name="T6" fmla="*/ 167 w 309"/>
                  <a:gd name="T7" fmla="*/ 43 h 398"/>
                  <a:gd name="T8" fmla="*/ 127 w 309"/>
                  <a:gd name="T9" fmla="*/ 74 h 398"/>
                  <a:gd name="T10" fmla="*/ 88 w 309"/>
                  <a:gd name="T11" fmla="*/ 117 h 398"/>
                  <a:gd name="T12" fmla="*/ 59 w 309"/>
                  <a:gd name="T13" fmla="*/ 165 h 398"/>
                  <a:gd name="T14" fmla="*/ 29 w 309"/>
                  <a:gd name="T15" fmla="*/ 218 h 398"/>
                  <a:gd name="T16" fmla="*/ 15 w 309"/>
                  <a:gd name="T17" fmla="*/ 276 h 398"/>
                  <a:gd name="T18" fmla="*/ 0 w 309"/>
                  <a:gd name="T19" fmla="*/ 334 h 398"/>
                  <a:gd name="T20" fmla="*/ 0 w 309"/>
                  <a:gd name="T21" fmla="*/ 398 h 398"/>
                  <a:gd name="T22" fmla="*/ 10 w 309"/>
                  <a:gd name="T23" fmla="*/ 398 h 398"/>
                  <a:gd name="T24" fmla="*/ 15 w 309"/>
                  <a:gd name="T25" fmla="*/ 340 h 398"/>
                  <a:gd name="T26" fmla="*/ 24 w 309"/>
                  <a:gd name="T27" fmla="*/ 281 h 398"/>
                  <a:gd name="T28" fmla="*/ 44 w 309"/>
                  <a:gd name="T29" fmla="*/ 223 h 398"/>
                  <a:gd name="T30" fmla="*/ 69 w 309"/>
                  <a:gd name="T31" fmla="*/ 175 h 398"/>
                  <a:gd name="T32" fmla="*/ 98 w 309"/>
                  <a:gd name="T33" fmla="*/ 127 h 398"/>
                  <a:gd name="T34" fmla="*/ 132 w 309"/>
                  <a:gd name="T35" fmla="*/ 90 h 398"/>
                  <a:gd name="T36" fmla="*/ 171 w 309"/>
                  <a:gd name="T37" fmla="*/ 59 h 398"/>
                  <a:gd name="T38" fmla="*/ 216 w 309"/>
                  <a:gd name="T39" fmla="*/ 37 h 398"/>
                  <a:gd name="T40" fmla="*/ 260 w 309"/>
                  <a:gd name="T41" fmla="*/ 21 h 398"/>
                  <a:gd name="T42" fmla="*/ 309 w 309"/>
                  <a:gd name="T43" fmla="*/ 16 h 398"/>
                  <a:gd name="T44" fmla="*/ 309 w 309"/>
                  <a:gd name="T45" fmla="*/ 0 h 39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9" h="398">
                    <a:moveTo>
                      <a:pt x="309" y="0"/>
                    </a:moveTo>
                    <a:lnTo>
                      <a:pt x="260" y="5"/>
                    </a:lnTo>
                    <a:lnTo>
                      <a:pt x="211" y="21"/>
                    </a:lnTo>
                    <a:lnTo>
                      <a:pt x="167" y="43"/>
                    </a:lnTo>
                    <a:lnTo>
                      <a:pt x="127" y="74"/>
                    </a:lnTo>
                    <a:lnTo>
                      <a:pt x="88" y="117"/>
                    </a:lnTo>
                    <a:lnTo>
                      <a:pt x="59" y="165"/>
                    </a:lnTo>
                    <a:lnTo>
                      <a:pt x="29" y="218"/>
                    </a:lnTo>
                    <a:lnTo>
                      <a:pt x="15" y="276"/>
                    </a:lnTo>
                    <a:lnTo>
                      <a:pt x="0" y="334"/>
                    </a:lnTo>
                    <a:lnTo>
                      <a:pt x="0" y="398"/>
                    </a:lnTo>
                    <a:lnTo>
                      <a:pt x="10" y="398"/>
                    </a:lnTo>
                    <a:lnTo>
                      <a:pt x="15" y="340"/>
                    </a:lnTo>
                    <a:lnTo>
                      <a:pt x="24" y="281"/>
                    </a:lnTo>
                    <a:lnTo>
                      <a:pt x="44" y="223"/>
                    </a:lnTo>
                    <a:lnTo>
                      <a:pt x="69" y="175"/>
                    </a:lnTo>
                    <a:lnTo>
                      <a:pt x="98" y="127"/>
                    </a:lnTo>
                    <a:lnTo>
                      <a:pt x="132" y="90"/>
                    </a:lnTo>
                    <a:lnTo>
                      <a:pt x="171" y="59"/>
                    </a:lnTo>
                    <a:lnTo>
                      <a:pt x="216" y="37"/>
                    </a:lnTo>
                    <a:lnTo>
                      <a:pt x="260" y="21"/>
                    </a:lnTo>
                    <a:lnTo>
                      <a:pt x="309" y="16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6A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89" name="Freeform 988"/>
              <p:cNvSpPr>
                <a:spLocks/>
              </p:cNvSpPr>
              <p:nvPr/>
            </p:nvSpPr>
            <p:spPr bwMode="auto">
              <a:xfrm>
                <a:off x="3584" y="2238"/>
                <a:ext cx="299" cy="382"/>
              </a:xfrm>
              <a:custGeom>
                <a:avLst/>
                <a:gdLst>
                  <a:gd name="T0" fmla="*/ 299 w 299"/>
                  <a:gd name="T1" fmla="*/ 0 h 382"/>
                  <a:gd name="T2" fmla="*/ 250 w 299"/>
                  <a:gd name="T3" fmla="*/ 5 h 382"/>
                  <a:gd name="T4" fmla="*/ 206 w 299"/>
                  <a:gd name="T5" fmla="*/ 21 h 382"/>
                  <a:gd name="T6" fmla="*/ 161 w 299"/>
                  <a:gd name="T7" fmla="*/ 43 h 382"/>
                  <a:gd name="T8" fmla="*/ 122 w 299"/>
                  <a:gd name="T9" fmla="*/ 74 h 382"/>
                  <a:gd name="T10" fmla="*/ 88 w 299"/>
                  <a:gd name="T11" fmla="*/ 111 h 382"/>
                  <a:gd name="T12" fmla="*/ 59 w 299"/>
                  <a:gd name="T13" fmla="*/ 159 h 382"/>
                  <a:gd name="T14" fmla="*/ 34 w 299"/>
                  <a:gd name="T15" fmla="*/ 207 h 382"/>
                  <a:gd name="T16" fmla="*/ 14 w 299"/>
                  <a:gd name="T17" fmla="*/ 265 h 382"/>
                  <a:gd name="T18" fmla="*/ 5 w 299"/>
                  <a:gd name="T19" fmla="*/ 324 h 382"/>
                  <a:gd name="T20" fmla="*/ 0 w 299"/>
                  <a:gd name="T21" fmla="*/ 382 h 382"/>
                  <a:gd name="T22" fmla="*/ 14 w 299"/>
                  <a:gd name="T23" fmla="*/ 382 h 382"/>
                  <a:gd name="T24" fmla="*/ 14 w 299"/>
                  <a:gd name="T25" fmla="*/ 324 h 382"/>
                  <a:gd name="T26" fmla="*/ 24 w 299"/>
                  <a:gd name="T27" fmla="*/ 271 h 382"/>
                  <a:gd name="T28" fmla="*/ 44 w 299"/>
                  <a:gd name="T29" fmla="*/ 218 h 382"/>
                  <a:gd name="T30" fmla="*/ 68 w 299"/>
                  <a:gd name="T31" fmla="*/ 164 h 382"/>
                  <a:gd name="T32" fmla="*/ 98 w 299"/>
                  <a:gd name="T33" fmla="*/ 122 h 382"/>
                  <a:gd name="T34" fmla="*/ 132 w 299"/>
                  <a:gd name="T35" fmla="*/ 85 h 382"/>
                  <a:gd name="T36" fmla="*/ 166 w 299"/>
                  <a:gd name="T37" fmla="*/ 58 h 382"/>
                  <a:gd name="T38" fmla="*/ 210 w 299"/>
                  <a:gd name="T39" fmla="*/ 32 h 382"/>
                  <a:gd name="T40" fmla="*/ 255 w 299"/>
                  <a:gd name="T41" fmla="*/ 21 h 382"/>
                  <a:gd name="T42" fmla="*/ 299 w 299"/>
                  <a:gd name="T43" fmla="*/ 16 h 382"/>
                  <a:gd name="T44" fmla="*/ 299 w 299"/>
                  <a:gd name="T45" fmla="*/ 0 h 38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99" h="382">
                    <a:moveTo>
                      <a:pt x="299" y="0"/>
                    </a:moveTo>
                    <a:lnTo>
                      <a:pt x="250" y="5"/>
                    </a:lnTo>
                    <a:lnTo>
                      <a:pt x="206" y="21"/>
                    </a:lnTo>
                    <a:lnTo>
                      <a:pt x="161" y="43"/>
                    </a:lnTo>
                    <a:lnTo>
                      <a:pt x="122" y="74"/>
                    </a:lnTo>
                    <a:lnTo>
                      <a:pt x="88" y="111"/>
                    </a:lnTo>
                    <a:lnTo>
                      <a:pt x="59" y="159"/>
                    </a:lnTo>
                    <a:lnTo>
                      <a:pt x="34" y="207"/>
                    </a:lnTo>
                    <a:lnTo>
                      <a:pt x="14" y="265"/>
                    </a:lnTo>
                    <a:lnTo>
                      <a:pt x="5" y="324"/>
                    </a:lnTo>
                    <a:lnTo>
                      <a:pt x="0" y="382"/>
                    </a:lnTo>
                    <a:lnTo>
                      <a:pt x="14" y="382"/>
                    </a:lnTo>
                    <a:lnTo>
                      <a:pt x="14" y="324"/>
                    </a:lnTo>
                    <a:lnTo>
                      <a:pt x="24" y="271"/>
                    </a:lnTo>
                    <a:lnTo>
                      <a:pt x="44" y="218"/>
                    </a:lnTo>
                    <a:lnTo>
                      <a:pt x="68" y="164"/>
                    </a:lnTo>
                    <a:lnTo>
                      <a:pt x="98" y="122"/>
                    </a:lnTo>
                    <a:lnTo>
                      <a:pt x="132" y="85"/>
                    </a:lnTo>
                    <a:lnTo>
                      <a:pt x="166" y="58"/>
                    </a:lnTo>
                    <a:lnTo>
                      <a:pt x="210" y="32"/>
                    </a:lnTo>
                    <a:lnTo>
                      <a:pt x="255" y="21"/>
                    </a:lnTo>
                    <a:lnTo>
                      <a:pt x="299" y="16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61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90" name="Freeform 989"/>
              <p:cNvSpPr>
                <a:spLocks/>
              </p:cNvSpPr>
              <p:nvPr/>
            </p:nvSpPr>
            <p:spPr bwMode="auto">
              <a:xfrm>
                <a:off x="3598" y="2254"/>
                <a:ext cx="285" cy="366"/>
              </a:xfrm>
              <a:custGeom>
                <a:avLst/>
                <a:gdLst>
                  <a:gd name="T0" fmla="*/ 285 w 285"/>
                  <a:gd name="T1" fmla="*/ 0 h 366"/>
                  <a:gd name="T2" fmla="*/ 241 w 285"/>
                  <a:gd name="T3" fmla="*/ 5 h 366"/>
                  <a:gd name="T4" fmla="*/ 196 w 285"/>
                  <a:gd name="T5" fmla="*/ 16 h 366"/>
                  <a:gd name="T6" fmla="*/ 152 w 285"/>
                  <a:gd name="T7" fmla="*/ 42 h 366"/>
                  <a:gd name="T8" fmla="*/ 118 w 285"/>
                  <a:gd name="T9" fmla="*/ 69 h 366"/>
                  <a:gd name="T10" fmla="*/ 84 w 285"/>
                  <a:gd name="T11" fmla="*/ 106 h 366"/>
                  <a:gd name="T12" fmla="*/ 54 w 285"/>
                  <a:gd name="T13" fmla="*/ 148 h 366"/>
                  <a:gd name="T14" fmla="*/ 30 w 285"/>
                  <a:gd name="T15" fmla="*/ 202 h 366"/>
                  <a:gd name="T16" fmla="*/ 10 w 285"/>
                  <a:gd name="T17" fmla="*/ 255 h 366"/>
                  <a:gd name="T18" fmla="*/ 0 w 285"/>
                  <a:gd name="T19" fmla="*/ 308 h 366"/>
                  <a:gd name="T20" fmla="*/ 0 w 285"/>
                  <a:gd name="T21" fmla="*/ 366 h 366"/>
                  <a:gd name="T22" fmla="*/ 10 w 285"/>
                  <a:gd name="T23" fmla="*/ 366 h 366"/>
                  <a:gd name="T24" fmla="*/ 15 w 285"/>
                  <a:gd name="T25" fmla="*/ 302 h 366"/>
                  <a:gd name="T26" fmla="*/ 25 w 285"/>
                  <a:gd name="T27" fmla="*/ 244 h 366"/>
                  <a:gd name="T28" fmla="*/ 49 w 285"/>
                  <a:gd name="T29" fmla="*/ 191 h 366"/>
                  <a:gd name="T30" fmla="*/ 74 w 285"/>
                  <a:gd name="T31" fmla="*/ 143 h 366"/>
                  <a:gd name="T32" fmla="*/ 108 w 285"/>
                  <a:gd name="T33" fmla="*/ 95 h 366"/>
                  <a:gd name="T34" fmla="*/ 147 w 285"/>
                  <a:gd name="T35" fmla="*/ 64 h 366"/>
                  <a:gd name="T36" fmla="*/ 192 w 285"/>
                  <a:gd name="T37" fmla="*/ 37 h 366"/>
                  <a:gd name="T38" fmla="*/ 236 w 285"/>
                  <a:gd name="T39" fmla="*/ 21 h 366"/>
                  <a:gd name="T40" fmla="*/ 285 w 285"/>
                  <a:gd name="T41" fmla="*/ 16 h 366"/>
                  <a:gd name="T42" fmla="*/ 285 w 285"/>
                  <a:gd name="T43" fmla="*/ 0 h 36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85" h="366">
                    <a:moveTo>
                      <a:pt x="285" y="0"/>
                    </a:moveTo>
                    <a:lnTo>
                      <a:pt x="241" y="5"/>
                    </a:lnTo>
                    <a:lnTo>
                      <a:pt x="196" y="16"/>
                    </a:lnTo>
                    <a:lnTo>
                      <a:pt x="152" y="42"/>
                    </a:lnTo>
                    <a:lnTo>
                      <a:pt x="118" y="69"/>
                    </a:lnTo>
                    <a:lnTo>
                      <a:pt x="84" y="106"/>
                    </a:lnTo>
                    <a:lnTo>
                      <a:pt x="54" y="148"/>
                    </a:lnTo>
                    <a:lnTo>
                      <a:pt x="30" y="202"/>
                    </a:lnTo>
                    <a:lnTo>
                      <a:pt x="10" y="255"/>
                    </a:lnTo>
                    <a:lnTo>
                      <a:pt x="0" y="308"/>
                    </a:lnTo>
                    <a:lnTo>
                      <a:pt x="0" y="366"/>
                    </a:lnTo>
                    <a:lnTo>
                      <a:pt x="10" y="366"/>
                    </a:lnTo>
                    <a:lnTo>
                      <a:pt x="15" y="302"/>
                    </a:lnTo>
                    <a:lnTo>
                      <a:pt x="25" y="244"/>
                    </a:lnTo>
                    <a:lnTo>
                      <a:pt x="49" y="191"/>
                    </a:lnTo>
                    <a:lnTo>
                      <a:pt x="74" y="143"/>
                    </a:lnTo>
                    <a:lnTo>
                      <a:pt x="108" y="95"/>
                    </a:lnTo>
                    <a:lnTo>
                      <a:pt x="147" y="64"/>
                    </a:lnTo>
                    <a:lnTo>
                      <a:pt x="192" y="37"/>
                    </a:lnTo>
                    <a:lnTo>
                      <a:pt x="236" y="21"/>
                    </a:lnTo>
                    <a:lnTo>
                      <a:pt x="285" y="16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58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91" name="Freeform 990"/>
              <p:cNvSpPr>
                <a:spLocks/>
              </p:cNvSpPr>
              <p:nvPr/>
            </p:nvSpPr>
            <p:spPr bwMode="auto">
              <a:xfrm>
                <a:off x="3608" y="2270"/>
                <a:ext cx="275" cy="350"/>
              </a:xfrm>
              <a:custGeom>
                <a:avLst/>
                <a:gdLst>
                  <a:gd name="T0" fmla="*/ 275 w 275"/>
                  <a:gd name="T1" fmla="*/ 0 h 350"/>
                  <a:gd name="T2" fmla="*/ 226 w 275"/>
                  <a:gd name="T3" fmla="*/ 5 h 350"/>
                  <a:gd name="T4" fmla="*/ 182 w 275"/>
                  <a:gd name="T5" fmla="*/ 21 h 350"/>
                  <a:gd name="T6" fmla="*/ 137 w 275"/>
                  <a:gd name="T7" fmla="*/ 48 h 350"/>
                  <a:gd name="T8" fmla="*/ 98 w 275"/>
                  <a:gd name="T9" fmla="*/ 79 h 350"/>
                  <a:gd name="T10" fmla="*/ 64 w 275"/>
                  <a:gd name="T11" fmla="*/ 127 h 350"/>
                  <a:gd name="T12" fmla="*/ 39 w 275"/>
                  <a:gd name="T13" fmla="*/ 175 h 350"/>
                  <a:gd name="T14" fmla="*/ 15 w 275"/>
                  <a:gd name="T15" fmla="*/ 228 h 350"/>
                  <a:gd name="T16" fmla="*/ 5 w 275"/>
                  <a:gd name="T17" fmla="*/ 286 h 350"/>
                  <a:gd name="T18" fmla="*/ 0 w 275"/>
                  <a:gd name="T19" fmla="*/ 350 h 350"/>
                  <a:gd name="T20" fmla="*/ 15 w 275"/>
                  <a:gd name="T21" fmla="*/ 350 h 350"/>
                  <a:gd name="T22" fmla="*/ 15 w 275"/>
                  <a:gd name="T23" fmla="*/ 292 h 350"/>
                  <a:gd name="T24" fmla="*/ 30 w 275"/>
                  <a:gd name="T25" fmla="*/ 233 h 350"/>
                  <a:gd name="T26" fmla="*/ 49 w 275"/>
                  <a:gd name="T27" fmla="*/ 180 h 350"/>
                  <a:gd name="T28" fmla="*/ 74 w 275"/>
                  <a:gd name="T29" fmla="*/ 132 h 350"/>
                  <a:gd name="T30" fmla="*/ 108 w 275"/>
                  <a:gd name="T31" fmla="*/ 95 h 350"/>
                  <a:gd name="T32" fmla="*/ 142 w 275"/>
                  <a:gd name="T33" fmla="*/ 58 h 350"/>
                  <a:gd name="T34" fmla="*/ 186 w 275"/>
                  <a:gd name="T35" fmla="*/ 37 h 350"/>
                  <a:gd name="T36" fmla="*/ 231 w 275"/>
                  <a:gd name="T37" fmla="*/ 21 h 350"/>
                  <a:gd name="T38" fmla="*/ 275 w 275"/>
                  <a:gd name="T39" fmla="*/ 16 h 350"/>
                  <a:gd name="T40" fmla="*/ 275 w 275"/>
                  <a:gd name="T41" fmla="*/ 0 h 3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75" h="350">
                    <a:moveTo>
                      <a:pt x="275" y="0"/>
                    </a:moveTo>
                    <a:lnTo>
                      <a:pt x="226" y="5"/>
                    </a:lnTo>
                    <a:lnTo>
                      <a:pt x="182" y="21"/>
                    </a:lnTo>
                    <a:lnTo>
                      <a:pt x="137" y="48"/>
                    </a:lnTo>
                    <a:lnTo>
                      <a:pt x="98" y="79"/>
                    </a:lnTo>
                    <a:lnTo>
                      <a:pt x="64" y="127"/>
                    </a:lnTo>
                    <a:lnTo>
                      <a:pt x="39" y="175"/>
                    </a:lnTo>
                    <a:lnTo>
                      <a:pt x="15" y="228"/>
                    </a:lnTo>
                    <a:lnTo>
                      <a:pt x="5" y="286"/>
                    </a:lnTo>
                    <a:lnTo>
                      <a:pt x="0" y="350"/>
                    </a:lnTo>
                    <a:lnTo>
                      <a:pt x="15" y="350"/>
                    </a:lnTo>
                    <a:lnTo>
                      <a:pt x="15" y="292"/>
                    </a:lnTo>
                    <a:lnTo>
                      <a:pt x="30" y="233"/>
                    </a:lnTo>
                    <a:lnTo>
                      <a:pt x="49" y="180"/>
                    </a:lnTo>
                    <a:lnTo>
                      <a:pt x="74" y="132"/>
                    </a:lnTo>
                    <a:lnTo>
                      <a:pt x="108" y="95"/>
                    </a:lnTo>
                    <a:lnTo>
                      <a:pt x="142" y="58"/>
                    </a:lnTo>
                    <a:lnTo>
                      <a:pt x="186" y="37"/>
                    </a:lnTo>
                    <a:lnTo>
                      <a:pt x="231" y="21"/>
                    </a:lnTo>
                    <a:lnTo>
                      <a:pt x="275" y="16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4F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92" name="Freeform 991"/>
              <p:cNvSpPr>
                <a:spLocks/>
              </p:cNvSpPr>
              <p:nvPr/>
            </p:nvSpPr>
            <p:spPr bwMode="auto">
              <a:xfrm>
                <a:off x="3623" y="2286"/>
                <a:ext cx="260" cy="334"/>
              </a:xfrm>
              <a:custGeom>
                <a:avLst/>
                <a:gdLst>
                  <a:gd name="T0" fmla="*/ 260 w 260"/>
                  <a:gd name="T1" fmla="*/ 0 h 334"/>
                  <a:gd name="T2" fmla="*/ 216 w 260"/>
                  <a:gd name="T3" fmla="*/ 5 h 334"/>
                  <a:gd name="T4" fmla="*/ 171 w 260"/>
                  <a:gd name="T5" fmla="*/ 21 h 334"/>
                  <a:gd name="T6" fmla="*/ 127 w 260"/>
                  <a:gd name="T7" fmla="*/ 42 h 334"/>
                  <a:gd name="T8" fmla="*/ 93 w 260"/>
                  <a:gd name="T9" fmla="*/ 79 h 334"/>
                  <a:gd name="T10" fmla="*/ 59 w 260"/>
                  <a:gd name="T11" fmla="*/ 116 h 334"/>
                  <a:gd name="T12" fmla="*/ 34 w 260"/>
                  <a:gd name="T13" fmla="*/ 164 h 334"/>
                  <a:gd name="T14" fmla="*/ 15 w 260"/>
                  <a:gd name="T15" fmla="*/ 217 h 334"/>
                  <a:gd name="T16" fmla="*/ 0 w 260"/>
                  <a:gd name="T17" fmla="*/ 276 h 334"/>
                  <a:gd name="T18" fmla="*/ 0 w 260"/>
                  <a:gd name="T19" fmla="*/ 334 h 334"/>
                  <a:gd name="T20" fmla="*/ 10 w 260"/>
                  <a:gd name="T21" fmla="*/ 334 h 334"/>
                  <a:gd name="T22" fmla="*/ 15 w 260"/>
                  <a:gd name="T23" fmla="*/ 276 h 334"/>
                  <a:gd name="T24" fmla="*/ 24 w 260"/>
                  <a:gd name="T25" fmla="*/ 223 h 334"/>
                  <a:gd name="T26" fmla="*/ 44 w 260"/>
                  <a:gd name="T27" fmla="*/ 175 h 334"/>
                  <a:gd name="T28" fmla="*/ 69 w 260"/>
                  <a:gd name="T29" fmla="*/ 127 h 334"/>
                  <a:gd name="T30" fmla="*/ 98 w 260"/>
                  <a:gd name="T31" fmla="*/ 90 h 334"/>
                  <a:gd name="T32" fmla="*/ 137 w 260"/>
                  <a:gd name="T33" fmla="*/ 58 h 334"/>
                  <a:gd name="T34" fmla="*/ 176 w 260"/>
                  <a:gd name="T35" fmla="*/ 37 h 334"/>
                  <a:gd name="T36" fmla="*/ 216 w 260"/>
                  <a:gd name="T37" fmla="*/ 21 h 334"/>
                  <a:gd name="T38" fmla="*/ 260 w 260"/>
                  <a:gd name="T39" fmla="*/ 16 h 334"/>
                  <a:gd name="T40" fmla="*/ 260 w 260"/>
                  <a:gd name="T41" fmla="*/ 0 h 33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60" h="334">
                    <a:moveTo>
                      <a:pt x="260" y="0"/>
                    </a:moveTo>
                    <a:lnTo>
                      <a:pt x="216" y="5"/>
                    </a:lnTo>
                    <a:lnTo>
                      <a:pt x="171" y="21"/>
                    </a:lnTo>
                    <a:lnTo>
                      <a:pt x="127" y="42"/>
                    </a:lnTo>
                    <a:lnTo>
                      <a:pt x="93" y="79"/>
                    </a:lnTo>
                    <a:lnTo>
                      <a:pt x="59" y="116"/>
                    </a:lnTo>
                    <a:lnTo>
                      <a:pt x="34" y="164"/>
                    </a:lnTo>
                    <a:lnTo>
                      <a:pt x="15" y="217"/>
                    </a:lnTo>
                    <a:lnTo>
                      <a:pt x="0" y="276"/>
                    </a:lnTo>
                    <a:lnTo>
                      <a:pt x="0" y="334"/>
                    </a:lnTo>
                    <a:lnTo>
                      <a:pt x="10" y="334"/>
                    </a:lnTo>
                    <a:lnTo>
                      <a:pt x="15" y="276"/>
                    </a:lnTo>
                    <a:lnTo>
                      <a:pt x="24" y="223"/>
                    </a:lnTo>
                    <a:lnTo>
                      <a:pt x="44" y="175"/>
                    </a:lnTo>
                    <a:lnTo>
                      <a:pt x="69" y="127"/>
                    </a:lnTo>
                    <a:lnTo>
                      <a:pt x="98" y="90"/>
                    </a:lnTo>
                    <a:lnTo>
                      <a:pt x="137" y="58"/>
                    </a:lnTo>
                    <a:lnTo>
                      <a:pt x="176" y="37"/>
                    </a:lnTo>
                    <a:lnTo>
                      <a:pt x="216" y="21"/>
                    </a:lnTo>
                    <a:lnTo>
                      <a:pt x="260" y="16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46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93" name="Freeform 992"/>
              <p:cNvSpPr>
                <a:spLocks/>
              </p:cNvSpPr>
              <p:nvPr/>
            </p:nvSpPr>
            <p:spPr bwMode="auto">
              <a:xfrm>
                <a:off x="3633" y="2302"/>
                <a:ext cx="250" cy="318"/>
              </a:xfrm>
              <a:custGeom>
                <a:avLst/>
                <a:gdLst>
                  <a:gd name="T0" fmla="*/ 250 w 250"/>
                  <a:gd name="T1" fmla="*/ 0 h 318"/>
                  <a:gd name="T2" fmla="*/ 206 w 250"/>
                  <a:gd name="T3" fmla="*/ 5 h 318"/>
                  <a:gd name="T4" fmla="*/ 166 w 250"/>
                  <a:gd name="T5" fmla="*/ 21 h 318"/>
                  <a:gd name="T6" fmla="*/ 127 w 250"/>
                  <a:gd name="T7" fmla="*/ 42 h 318"/>
                  <a:gd name="T8" fmla="*/ 88 w 250"/>
                  <a:gd name="T9" fmla="*/ 74 h 318"/>
                  <a:gd name="T10" fmla="*/ 59 w 250"/>
                  <a:gd name="T11" fmla="*/ 111 h 318"/>
                  <a:gd name="T12" fmla="*/ 34 w 250"/>
                  <a:gd name="T13" fmla="*/ 159 h 318"/>
                  <a:gd name="T14" fmla="*/ 14 w 250"/>
                  <a:gd name="T15" fmla="*/ 207 h 318"/>
                  <a:gd name="T16" fmla="*/ 5 w 250"/>
                  <a:gd name="T17" fmla="*/ 260 h 318"/>
                  <a:gd name="T18" fmla="*/ 0 w 250"/>
                  <a:gd name="T19" fmla="*/ 318 h 318"/>
                  <a:gd name="T20" fmla="*/ 14 w 250"/>
                  <a:gd name="T21" fmla="*/ 318 h 318"/>
                  <a:gd name="T22" fmla="*/ 14 w 250"/>
                  <a:gd name="T23" fmla="*/ 265 h 318"/>
                  <a:gd name="T24" fmla="*/ 29 w 250"/>
                  <a:gd name="T25" fmla="*/ 212 h 318"/>
                  <a:gd name="T26" fmla="*/ 44 w 250"/>
                  <a:gd name="T27" fmla="*/ 164 h 318"/>
                  <a:gd name="T28" fmla="*/ 68 w 250"/>
                  <a:gd name="T29" fmla="*/ 122 h 318"/>
                  <a:gd name="T30" fmla="*/ 98 w 250"/>
                  <a:gd name="T31" fmla="*/ 85 h 318"/>
                  <a:gd name="T32" fmla="*/ 132 w 250"/>
                  <a:gd name="T33" fmla="*/ 58 h 318"/>
                  <a:gd name="T34" fmla="*/ 166 w 250"/>
                  <a:gd name="T35" fmla="*/ 32 h 318"/>
                  <a:gd name="T36" fmla="*/ 210 w 250"/>
                  <a:gd name="T37" fmla="*/ 21 h 318"/>
                  <a:gd name="T38" fmla="*/ 250 w 250"/>
                  <a:gd name="T39" fmla="*/ 16 h 318"/>
                  <a:gd name="T40" fmla="*/ 250 w 250"/>
                  <a:gd name="T41" fmla="*/ 0 h 3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0" h="318">
                    <a:moveTo>
                      <a:pt x="250" y="0"/>
                    </a:moveTo>
                    <a:lnTo>
                      <a:pt x="206" y="5"/>
                    </a:lnTo>
                    <a:lnTo>
                      <a:pt x="166" y="21"/>
                    </a:lnTo>
                    <a:lnTo>
                      <a:pt x="127" y="42"/>
                    </a:lnTo>
                    <a:lnTo>
                      <a:pt x="88" y="74"/>
                    </a:lnTo>
                    <a:lnTo>
                      <a:pt x="59" y="111"/>
                    </a:lnTo>
                    <a:lnTo>
                      <a:pt x="34" y="159"/>
                    </a:lnTo>
                    <a:lnTo>
                      <a:pt x="14" y="207"/>
                    </a:lnTo>
                    <a:lnTo>
                      <a:pt x="5" y="260"/>
                    </a:lnTo>
                    <a:lnTo>
                      <a:pt x="0" y="318"/>
                    </a:lnTo>
                    <a:lnTo>
                      <a:pt x="14" y="318"/>
                    </a:lnTo>
                    <a:lnTo>
                      <a:pt x="14" y="265"/>
                    </a:lnTo>
                    <a:lnTo>
                      <a:pt x="29" y="212"/>
                    </a:lnTo>
                    <a:lnTo>
                      <a:pt x="44" y="164"/>
                    </a:lnTo>
                    <a:lnTo>
                      <a:pt x="68" y="122"/>
                    </a:lnTo>
                    <a:lnTo>
                      <a:pt x="98" y="85"/>
                    </a:lnTo>
                    <a:lnTo>
                      <a:pt x="132" y="58"/>
                    </a:lnTo>
                    <a:lnTo>
                      <a:pt x="166" y="32"/>
                    </a:lnTo>
                    <a:lnTo>
                      <a:pt x="210" y="21"/>
                    </a:lnTo>
                    <a:lnTo>
                      <a:pt x="250" y="1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3F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94" name="Freeform 993"/>
              <p:cNvSpPr>
                <a:spLocks/>
              </p:cNvSpPr>
              <p:nvPr/>
            </p:nvSpPr>
            <p:spPr bwMode="auto">
              <a:xfrm>
                <a:off x="3647" y="2318"/>
                <a:ext cx="236" cy="302"/>
              </a:xfrm>
              <a:custGeom>
                <a:avLst/>
                <a:gdLst>
                  <a:gd name="T0" fmla="*/ 236 w 236"/>
                  <a:gd name="T1" fmla="*/ 0 h 302"/>
                  <a:gd name="T2" fmla="*/ 196 w 236"/>
                  <a:gd name="T3" fmla="*/ 5 h 302"/>
                  <a:gd name="T4" fmla="*/ 152 w 236"/>
                  <a:gd name="T5" fmla="*/ 16 h 302"/>
                  <a:gd name="T6" fmla="*/ 118 w 236"/>
                  <a:gd name="T7" fmla="*/ 42 h 302"/>
                  <a:gd name="T8" fmla="*/ 84 w 236"/>
                  <a:gd name="T9" fmla="*/ 69 h 302"/>
                  <a:gd name="T10" fmla="*/ 54 w 236"/>
                  <a:gd name="T11" fmla="*/ 106 h 302"/>
                  <a:gd name="T12" fmla="*/ 30 w 236"/>
                  <a:gd name="T13" fmla="*/ 148 h 302"/>
                  <a:gd name="T14" fmla="*/ 15 w 236"/>
                  <a:gd name="T15" fmla="*/ 196 h 302"/>
                  <a:gd name="T16" fmla="*/ 0 w 236"/>
                  <a:gd name="T17" fmla="*/ 249 h 302"/>
                  <a:gd name="T18" fmla="*/ 0 w 236"/>
                  <a:gd name="T19" fmla="*/ 302 h 302"/>
                  <a:gd name="T20" fmla="*/ 10 w 236"/>
                  <a:gd name="T21" fmla="*/ 302 h 302"/>
                  <a:gd name="T22" fmla="*/ 15 w 236"/>
                  <a:gd name="T23" fmla="*/ 249 h 302"/>
                  <a:gd name="T24" fmla="*/ 25 w 236"/>
                  <a:gd name="T25" fmla="*/ 201 h 302"/>
                  <a:gd name="T26" fmla="*/ 40 w 236"/>
                  <a:gd name="T27" fmla="*/ 159 h 302"/>
                  <a:gd name="T28" fmla="*/ 64 w 236"/>
                  <a:gd name="T29" fmla="*/ 116 h 302"/>
                  <a:gd name="T30" fmla="*/ 94 w 236"/>
                  <a:gd name="T31" fmla="*/ 84 h 302"/>
                  <a:gd name="T32" fmla="*/ 123 w 236"/>
                  <a:gd name="T33" fmla="*/ 53 h 302"/>
                  <a:gd name="T34" fmla="*/ 157 w 236"/>
                  <a:gd name="T35" fmla="*/ 31 h 302"/>
                  <a:gd name="T36" fmla="*/ 196 w 236"/>
                  <a:gd name="T37" fmla="*/ 21 h 302"/>
                  <a:gd name="T38" fmla="*/ 236 w 236"/>
                  <a:gd name="T39" fmla="*/ 16 h 302"/>
                  <a:gd name="T40" fmla="*/ 236 w 236"/>
                  <a:gd name="T41" fmla="*/ 0 h 30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6" h="302">
                    <a:moveTo>
                      <a:pt x="236" y="0"/>
                    </a:moveTo>
                    <a:lnTo>
                      <a:pt x="196" y="5"/>
                    </a:lnTo>
                    <a:lnTo>
                      <a:pt x="152" y="16"/>
                    </a:lnTo>
                    <a:lnTo>
                      <a:pt x="118" y="42"/>
                    </a:lnTo>
                    <a:lnTo>
                      <a:pt x="84" y="69"/>
                    </a:lnTo>
                    <a:lnTo>
                      <a:pt x="54" y="106"/>
                    </a:lnTo>
                    <a:lnTo>
                      <a:pt x="30" y="148"/>
                    </a:lnTo>
                    <a:lnTo>
                      <a:pt x="15" y="196"/>
                    </a:lnTo>
                    <a:lnTo>
                      <a:pt x="0" y="249"/>
                    </a:lnTo>
                    <a:lnTo>
                      <a:pt x="0" y="302"/>
                    </a:lnTo>
                    <a:lnTo>
                      <a:pt x="10" y="302"/>
                    </a:lnTo>
                    <a:lnTo>
                      <a:pt x="15" y="249"/>
                    </a:lnTo>
                    <a:lnTo>
                      <a:pt x="25" y="201"/>
                    </a:lnTo>
                    <a:lnTo>
                      <a:pt x="40" y="159"/>
                    </a:lnTo>
                    <a:lnTo>
                      <a:pt x="64" y="116"/>
                    </a:lnTo>
                    <a:lnTo>
                      <a:pt x="94" y="84"/>
                    </a:lnTo>
                    <a:lnTo>
                      <a:pt x="123" y="53"/>
                    </a:lnTo>
                    <a:lnTo>
                      <a:pt x="157" y="31"/>
                    </a:lnTo>
                    <a:lnTo>
                      <a:pt x="196" y="21"/>
                    </a:lnTo>
                    <a:lnTo>
                      <a:pt x="236" y="16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38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95" name="Freeform 994"/>
              <p:cNvSpPr>
                <a:spLocks/>
              </p:cNvSpPr>
              <p:nvPr/>
            </p:nvSpPr>
            <p:spPr bwMode="auto">
              <a:xfrm>
                <a:off x="3657" y="2334"/>
                <a:ext cx="226" cy="286"/>
              </a:xfrm>
              <a:custGeom>
                <a:avLst/>
                <a:gdLst>
                  <a:gd name="T0" fmla="*/ 226 w 226"/>
                  <a:gd name="T1" fmla="*/ 0 h 286"/>
                  <a:gd name="T2" fmla="*/ 186 w 226"/>
                  <a:gd name="T3" fmla="*/ 5 h 286"/>
                  <a:gd name="T4" fmla="*/ 147 w 226"/>
                  <a:gd name="T5" fmla="*/ 15 h 286"/>
                  <a:gd name="T6" fmla="*/ 113 w 226"/>
                  <a:gd name="T7" fmla="*/ 37 h 286"/>
                  <a:gd name="T8" fmla="*/ 84 w 226"/>
                  <a:gd name="T9" fmla="*/ 68 h 286"/>
                  <a:gd name="T10" fmla="*/ 54 w 226"/>
                  <a:gd name="T11" fmla="*/ 100 h 286"/>
                  <a:gd name="T12" fmla="*/ 30 w 226"/>
                  <a:gd name="T13" fmla="*/ 143 h 286"/>
                  <a:gd name="T14" fmla="*/ 15 w 226"/>
                  <a:gd name="T15" fmla="*/ 185 h 286"/>
                  <a:gd name="T16" fmla="*/ 5 w 226"/>
                  <a:gd name="T17" fmla="*/ 233 h 286"/>
                  <a:gd name="T18" fmla="*/ 0 w 226"/>
                  <a:gd name="T19" fmla="*/ 286 h 286"/>
                  <a:gd name="T20" fmla="*/ 15 w 226"/>
                  <a:gd name="T21" fmla="*/ 286 h 286"/>
                  <a:gd name="T22" fmla="*/ 20 w 226"/>
                  <a:gd name="T23" fmla="*/ 233 h 286"/>
                  <a:gd name="T24" fmla="*/ 30 w 226"/>
                  <a:gd name="T25" fmla="*/ 180 h 286"/>
                  <a:gd name="T26" fmla="*/ 49 w 226"/>
                  <a:gd name="T27" fmla="*/ 137 h 286"/>
                  <a:gd name="T28" fmla="*/ 74 w 226"/>
                  <a:gd name="T29" fmla="*/ 95 h 286"/>
                  <a:gd name="T30" fmla="*/ 108 w 226"/>
                  <a:gd name="T31" fmla="*/ 63 h 286"/>
                  <a:gd name="T32" fmla="*/ 142 w 226"/>
                  <a:gd name="T33" fmla="*/ 37 h 286"/>
                  <a:gd name="T34" fmla="*/ 186 w 226"/>
                  <a:gd name="T35" fmla="*/ 21 h 286"/>
                  <a:gd name="T36" fmla="*/ 226 w 226"/>
                  <a:gd name="T37" fmla="*/ 15 h 286"/>
                  <a:gd name="T38" fmla="*/ 226 w 226"/>
                  <a:gd name="T39" fmla="*/ 0 h 2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26" h="286">
                    <a:moveTo>
                      <a:pt x="226" y="0"/>
                    </a:moveTo>
                    <a:lnTo>
                      <a:pt x="186" y="5"/>
                    </a:lnTo>
                    <a:lnTo>
                      <a:pt x="147" y="15"/>
                    </a:lnTo>
                    <a:lnTo>
                      <a:pt x="113" y="37"/>
                    </a:lnTo>
                    <a:lnTo>
                      <a:pt x="84" y="68"/>
                    </a:lnTo>
                    <a:lnTo>
                      <a:pt x="54" y="100"/>
                    </a:lnTo>
                    <a:lnTo>
                      <a:pt x="30" y="143"/>
                    </a:lnTo>
                    <a:lnTo>
                      <a:pt x="15" y="185"/>
                    </a:lnTo>
                    <a:lnTo>
                      <a:pt x="5" y="233"/>
                    </a:lnTo>
                    <a:lnTo>
                      <a:pt x="0" y="286"/>
                    </a:lnTo>
                    <a:lnTo>
                      <a:pt x="15" y="286"/>
                    </a:lnTo>
                    <a:lnTo>
                      <a:pt x="20" y="233"/>
                    </a:lnTo>
                    <a:lnTo>
                      <a:pt x="30" y="180"/>
                    </a:lnTo>
                    <a:lnTo>
                      <a:pt x="49" y="137"/>
                    </a:lnTo>
                    <a:lnTo>
                      <a:pt x="74" y="95"/>
                    </a:lnTo>
                    <a:lnTo>
                      <a:pt x="108" y="63"/>
                    </a:lnTo>
                    <a:lnTo>
                      <a:pt x="142" y="37"/>
                    </a:lnTo>
                    <a:lnTo>
                      <a:pt x="186" y="21"/>
                    </a:lnTo>
                    <a:lnTo>
                      <a:pt x="226" y="15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31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97" name="Freeform 996"/>
              <p:cNvSpPr>
                <a:spLocks/>
              </p:cNvSpPr>
              <p:nvPr/>
            </p:nvSpPr>
            <p:spPr bwMode="auto">
              <a:xfrm>
                <a:off x="3682" y="2365"/>
                <a:ext cx="201" cy="255"/>
              </a:xfrm>
              <a:custGeom>
                <a:avLst/>
                <a:gdLst>
                  <a:gd name="T0" fmla="*/ 201 w 201"/>
                  <a:gd name="T1" fmla="*/ 0 h 255"/>
                  <a:gd name="T2" fmla="*/ 161 w 201"/>
                  <a:gd name="T3" fmla="*/ 6 h 255"/>
                  <a:gd name="T4" fmla="*/ 122 w 201"/>
                  <a:gd name="T5" fmla="*/ 22 h 255"/>
                  <a:gd name="T6" fmla="*/ 88 w 201"/>
                  <a:gd name="T7" fmla="*/ 43 h 255"/>
                  <a:gd name="T8" fmla="*/ 59 w 201"/>
                  <a:gd name="T9" fmla="*/ 75 h 255"/>
                  <a:gd name="T10" fmla="*/ 34 w 201"/>
                  <a:gd name="T11" fmla="*/ 112 h 255"/>
                  <a:gd name="T12" fmla="*/ 14 w 201"/>
                  <a:gd name="T13" fmla="*/ 154 h 255"/>
                  <a:gd name="T14" fmla="*/ 5 w 201"/>
                  <a:gd name="T15" fmla="*/ 202 h 255"/>
                  <a:gd name="T16" fmla="*/ 0 w 201"/>
                  <a:gd name="T17" fmla="*/ 255 h 255"/>
                  <a:gd name="T18" fmla="*/ 14 w 201"/>
                  <a:gd name="T19" fmla="*/ 255 h 255"/>
                  <a:gd name="T20" fmla="*/ 19 w 201"/>
                  <a:gd name="T21" fmla="*/ 207 h 255"/>
                  <a:gd name="T22" fmla="*/ 29 w 201"/>
                  <a:gd name="T23" fmla="*/ 165 h 255"/>
                  <a:gd name="T24" fmla="*/ 44 w 201"/>
                  <a:gd name="T25" fmla="*/ 122 h 255"/>
                  <a:gd name="T26" fmla="*/ 68 w 201"/>
                  <a:gd name="T27" fmla="*/ 85 h 255"/>
                  <a:gd name="T28" fmla="*/ 98 w 201"/>
                  <a:gd name="T29" fmla="*/ 53 h 255"/>
                  <a:gd name="T30" fmla="*/ 127 w 201"/>
                  <a:gd name="T31" fmla="*/ 32 h 255"/>
                  <a:gd name="T32" fmla="*/ 166 w 201"/>
                  <a:gd name="T33" fmla="*/ 22 h 255"/>
                  <a:gd name="T34" fmla="*/ 201 w 201"/>
                  <a:gd name="T35" fmla="*/ 16 h 255"/>
                  <a:gd name="T36" fmla="*/ 201 w 201"/>
                  <a:gd name="T37" fmla="*/ 0 h 25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01" h="255">
                    <a:moveTo>
                      <a:pt x="201" y="0"/>
                    </a:moveTo>
                    <a:lnTo>
                      <a:pt x="161" y="6"/>
                    </a:lnTo>
                    <a:lnTo>
                      <a:pt x="122" y="22"/>
                    </a:lnTo>
                    <a:lnTo>
                      <a:pt x="88" y="43"/>
                    </a:lnTo>
                    <a:lnTo>
                      <a:pt x="59" y="75"/>
                    </a:lnTo>
                    <a:lnTo>
                      <a:pt x="34" y="112"/>
                    </a:lnTo>
                    <a:lnTo>
                      <a:pt x="14" y="154"/>
                    </a:lnTo>
                    <a:lnTo>
                      <a:pt x="5" y="202"/>
                    </a:lnTo>
                    <a:lnTo>
                      <a:pt x="0" y="255"/>
                    </a:lnTo>
                    <a:lnTo>
                      <a:pt x="14" y="255"/>
                    </a:lnTo>
                    <a:lnTo>
                      <a:pt x="19" y="207"/>
                    </a:lnTo>
                    <a:lnTo>
                      <a:pt x="29" y="165"/>
                    </a:lnTo>
                    <a:lnTo>
                      <a:pt x="44" y="122"/>
                    </a:lnTo>
                    <a:lnTo>
                      <a:pt x="68" y="85"/>
                    </a:lnTo>
                    <a:lnTo>
                      <a:pt x="98" y="53"/>
                    </a:lnTo>
                    <a:lnTo>
                      <a:pt x="127" y="32"/>
                    </a:lnTo>
                    <a:lnTo>
                      <a:pt x="166" y="22"/>
                    </a:lnTo>
                    <a:lnTo>
                      <a:pt x="201" y="16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98" name="Freeform 997"/>
              <p:cNvSpPr>
                <a:spLocks/>
              </p:cNvSpPr>
              <p:nvPr/>
            </p:nvSpPr>
            <p:spPr bwMode="auto">
              <a:xfrm>
                <a:off x="3696" y="2381"/>
                <a:ext cx="187" cy="239"/>
              </a:xfrm>
              <a:custGeom>
                <a:avLst/>
                <a:gdLst>
                  <a:gd name="T0" fmla="*/ 187 w 187"/>
                  <a:gd name="T1" fmla="*/ 0 h 239"/>
                  <a:gd name="T2" fmla="*/ 152 w 187"/>
                  <a:gd name="T3" fmla="*/ 6 h 239"/>
                  <a:gd name="T4" fmla="*/ 113 w 187"/>
                  <a:gd name="T5" fmla="*/ 16 h 239"/>
                  <a:gd name="T6" fmla="*/ 84 w 187"/>
                  <a:gd name="T7" fmla="*/ 37 h 239"/>
                  <a:gd name="T8" fmla="*/ 54 w 187"/>
                  <a:gd name="T9" fmla="*/ 69 h 239"/>
                  <a:gd name="T10" fmla="*/ 30 w 187"/>
                  <a:gd name="T11" fmla="*/ 106 h 239"/>
                  <a:gd name="T12" fmla="*/ 15 w 187"/>
                  <a:gd name="T13" fmla="*/ 149 h 239"/>
                  <a:gd name="T14" fmla="*/ 5 w 187"/>
                  <a:gd name="T15" fmla="*/ 191 h 239"/>
                  <a:gd name="T16" fmla="*/ 0 w 187"/>
                  <a:gd name="T17" fmla="*/ 239 h 239"/>
                  <a:gd name="T18" fmla="*/ 10 w 187"/>
                  <a:gd name="T19" fmla="*/ 239 h 239"/>
                  <a:gd name="T20" fmla="*/ 15 w 187"/>
                  <a:gd name="T21" fmla="*/ 197 h 239"/>
                  <a:gd name="T22" fmla="*/ 25 w 187"/>
                  <a:gd name="T23" fmla="*/ 154 h 239"/>
                  <a:gd name="T24" fmla="*/ 40 w 187"/>
                  <a:gd name="T25" fmla="*/ 117 h 239"/>
                  <a:gd name="T26" fmla="*/ 64 w 187"/>
                  <a:gd name="T27" fmla="*/ 80 h 239"/>
                  <a:gd name="T28" fmla="*/ 89 w 187"/>
                  <a:gd name="T29" fmla="*/ 53 h 239"/>
                  <a:gd name="T30" fmla="*/ 118 w 187"/>
                  <a:gd name="T31" fmla="*/ 32 h 239"/>
                  <a:gd name="T32" fmla="*/ 152 w 187"/>
                  <a:gd name="T33" fmla="*/ 21 h 239"/>
                  <a:gd name="T34" fmla="*/ 187 w 187"/>
                  <a:gd name="T35" fmla="*/ 16 h 239"/>
                  <a:gd name="T36" fmla="*/ 187 w 187"/>
                  <a:gd name="T37" fmla="*/ 0 h 2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87" h="239">
                    <a:moveTo>
                      <a:pt x="187" y="0"/>
                    </a:moveTo>
                    <a:lnTo>
                      <a:pt x="152" y="6"/>
                    </a:lnTo>
                    <a:lnTo>
                      <a:pt x="113" y="16"/>
                    </a:lnTo>
                    <a:lnTo>
                      <a:pt x="84" y="37"/>
                    </a:lnTo>
                    <a:lnTo>
                      <a:pt x="54" y="69"/>
                    </a:lnTo>
                    <a:lnTo>
                      <a:pt x="30" y="106"/>
                    </a:lnTo>
                    <a:lnTo>
                      <a:pt x="15" y="149"/>
                    </a:lnTo>
                    <a:lnTo>
                      <a:pt x="5" y="191"/>
                    </a:lnTo>
                    <a:lnTo>
                      <a:pt x="0" y="239"/>
                    </a:lnTo>
                    <a:lnTo>
                      <a:pt x="10" y="239"/>
                    </a:lnTo>
                    <a:lnTo>
                      <a:pt x="15" y="197"/>
                    </a:lnTo>
                    <a:lnTo>
                      <a:pt x="25" y="154"/>
                    </a:lnTo>
                    <a:lnTo>
                      <a:pt x="40" y="117"/>
                    </a:lnTo>
                    <a:lnTo>
                      <a:pt x="64" y="80"/>
                    </a:lnTo>
                    <a:lnTo>
                      <a:pt x="89" y="53"/>
                    </a:lnTo>
                    <a:lnTo>
                      <a:pt x="118" y="32"/>
                    </a:lnTo>
                    <a:lnTo>
                      <a:pt x="152" y="21"/>
                    </a:lnTo>
                    <a:lnTo>
                      <a:pt x="187" y="1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21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999" name="Freeform 998"/>
              <p:cNvSpPr>
                <a:spLocks/>
              </p:cNvSpPr>
              <p:nvPr/>
            </p:nvSpPr>
            <p:spPr bwMode="auto">
              <a:xfrm>
                <a:off x="3706" y="2397"/>
                <a:ext cx="177" cy="223"/>
              </a:xfrm>
              <a:custGeom>
                <a:avLst/>
                <a:gdLst>
                  <a:gd name="T0" fmla="*/ 177 w 177"/>
                  <a:gd name="T1" fmla="*/ 0 h 223"/>
                  <a:gd name="T2" fmla="*/ 142 w 177"/>
                  <a:gd name="T3" fmla="*/ 5 h 223"/>
                  <a:gd name="T4" fmla="*/ 108 w 177"/>
                  <a:gd name="T5" fmla="*/ 16 h 223"/>
                  <a:gd name="T6" fmla="*/ 79 w 177"/>
                  <a:gd name="T7" fmla="*/ 37 h 223"/>
                  <a:gd name="T8" fmla="*/ 54 w 177"/>
                  <a:gd name="T9" fmla="*/ 64 h 223"/>
                  <a:gd name="T10" fmla="*/ 30 w 177"/>
                  <a:gd name="T11" fmla="*/ 101 h 223"/>
                  <a:gd name="T12" fmla="*/ 15 w 177"/>
                  <a:gd name="T13" fmla="*/ 138 h 223"/>
                  <a:gd name="T14" fmla="*/ 5 w 177"/>
                  <a:gd name="T15" fmla="*/ 181 h 223"/>
                  <a:gd name="T16" fmla="*/ 0 w 177"/>
                  <a:gd name="T17" fmla="*/ 223 h 223"/>
                  <a:gd name="T18" fmla="*/ 15 w 177"/>
                  <a:gd name="T19" fmla="*/ 223 h 223"/>
                  <a:gd name="T20" fmla="*/ 20 w 177"/>
                  <a:gd name="T21" fmla="*/ 175 h 223"/>
                  <a:gd name="T22" fmla="*/ 30 w 177"/>
                  <a:gd name="T23" fmla="*/ 133 h 223"/>
                  <a:gd name="T24" fmla="*/ 49 w 177"/>
                  <a:gd name="T25" fmla="*/ 96 h 223"/>
                  <a:gd name="T26" fmla="*/ 74 w 177"/>
                  <a:gd name="T27" fmla="*/ 59 h 223"/>
                  <a:gd name="T28" fmla="*/ 108 w 177"/>
                  <a:gd name="T29" fmla="*/ 37 h 223"/>
                  <a:gd name="T30" fmla="*/ 142 w 177"/>
                  <a:gd name="T31" fmla="*/ 21 h 223"/>
                  <a:gd name="T32" fmla="*/ 177 w 177"/>
                  <a:gd name="T33" fmla="*/ 16 h 223"/>
                  <a:gd name="T34" fmla="*/ 177 w 177"/>
                  <a:gd name="T35" fmla="*/ 0 h 2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" h="223">
                    <a:moveTo>
                      <a:pt x="177" y="0"/>
                    </a:moveTo>
                    <a:lnTo>
                      <a:pt x="142" y="5"/>
                    </a:lnTo>
                    <a:lnTo>
                      <a:pt x="108" y="16"/>
                    </a:lnTo>
                    <a:lnTo>
                      <a:pt x="79" y="37"/>
                    </a:lnTo>
                    <a:lnTo>
                      <a:pt x="54" y="64"/>
                    </a:lnTo>
                    <a:lnTo>
                      <a:pt x="30" y="101"/>
                    </a:lnTo>
                    <a:lnTo>
                      <a:pt x="15" y="138"/>
                    </a:lnTo>
                    <a:lnTo>
                      <a:pt x="5" y="181"/>
                    </a:lnTo>
                    <a:lnTo>
                      <a:pt x="0" y="223"/>
                    </a:lnTo>
                    <a:lnTo>
                      <a:pt x="15" y="223"/>
                    </a:lnTo>
                    <a:lnTo>
                      <a:pt x="20" y="175"/>
                    </a:lnTo>
                    <a:lnTo>
                      <a:pt x="30" y="133"/>
                    </a:lnTo>
                    <a:lnTo>
                      <a:pt x="49" y="96"/>
                    </a:lnTo>
                    <a:lnTo>
                      <a:pt x="74" y="59"/>
                    </a:lnTo>
                    <a:lnTo>
                      <a:pt x="108" y="37"/>
                    </a:lnTo>
                    <a:lnTo>
                      <a:pt x="142" y="21"/>
                    </a:lnTo>
                    <a:lnTo>
                      <a:pt x="177" y="16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1D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0" name="Freeform 999"/>
              <p:cNvSpPr>
                <a:spLocks/>
              </p:cNvSpPr>
              <p:nvPr/>
            </p:nvSpPr>
            <p:spPr bwMode="auto">
              <a:xfrm>
                <a:off x="3721" y="2413"/>
                <a:ext cx="162" cy="207"/>
              </a:xfrm>
              <a:custGeom>
                <a:avLst/>
                <a:gdLst>
                  <a:gd name="T0" fmla="*/ 162 w 162"/>
                  <a:gd name="T1" fmla="*/ 0 h 207"/>
                  <a:gd name="T2" fmla="*/ 127 w 162"/>
                  <a:gd name="T3" fmla="*/ 5 h 207"/>
                  <a:gd name="T4" fmla="*/ 93 w 162"/>
                  <a:gd name="T5" fmla="*/ 21 h 207"/>
                  <a:gd name="T6" fmla="*/ 59 w 162"/>
                  <a:gd name="T7" fmla="*/ 43 h 207"/>
                  <a:gd name="T8" fmla="*/ 34 w 162"/>
                  <a:gd name="T9" fmla="*/ 80 h 207"/>
                  <a:gd name="T10" fmla="*/ 15 w 162"/>
                  <a:gd name="T11" fmla="*/ 117 h 207"/>
                  <a:gd name="T12" fmla="*/ 5 w 162"/>
                  <a:gd name="T13" fmla="*/ 159 h 207"/>
                  <a:gd name="T14" fmla="*/ 0 w 162"/>
                  <a:gd name="T15" fmla="*/ 207 h 207"/>
                  <a:gd name="T16" fmla="*/ 10 w 162"/>
                  <a:gd name="T17" fmla="*/ 207 h 207"/>
                  <a:gd name="T18" fmla="*/ 15 w 162"/>
                  <a:gd name="T19" fmla="*/ 165 h 207"/>
                  <a:gd name="T20" fmla="*/ 29 w 162"/>
                  <a:gd name="T21" fmla="*/ 122 h 207"/>
                  <a:gd name="T22" fmla="*/ 44 w 162"/>
                  <a:gd name="T23" fmla="*/ 85 h 207"/>
                  <a:gd name="T24" fmla="*/ 69 w 162"/>
                  <a:gd name="T25" fmla="*/ 58 h 207"/>
                  <a:gd name="T26" fmla="*/ 98 w 162"/>
                  <a:gd name="T27" fmla="*/ 32 h 207"/>
                  <a:gd name="T28" fmla="*/ 127 w 162"/>
                  <a:gd name="T29" fmla="*/ 21 h 207"/>
                  <a:gd name="T30" fmla="*/ 162 w 162"/>
                  <a:gd name="T31" fmla="*/ 16 h 207"/>
                  <a:gd name="T32" fmla="*/ 162 w 162"/>
                  <a:gd name="T33" fmla="*/ 0 h 2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207">
                    <a:moveTo>
                      <a:pt x="162" y="0"/>
                    </a:moveTo>
                    <a:lnTo>
                      <a:pt x="127" y="5"/>
                    </a:lnTo>
                    <a:lnTo>
                      <a:pt x="93" y="21"/>
                    </a:lnTo>
                    <a:lnTo>
                      <a:pt x="59" y="43"/>
                    </a:lnTo>
                    <a:lnTo>
                      <a:pt x="34" y="80"/>
                    </a:lnTo>
                    <a:lnTo>
                      <a:pt x="15" y="117"/>
                    </a:lnTo>
                    <a:lnTo>
                      <a:pt x="5" y="159"/>
                    </a:lnTo>
                    <a:lnTo>
                      <a:pt x="0" y="207"/>
                    </a:lnTo>
                    <a:lnTo>
                      <a:pt x="10" y="207"/>
                    </a:lnTo>
                    <a:lnTo>
                      <a:pt x="15" y="165"/>
                    </a:lnTo>
                    <a:lnTo>
                      <a:pt x="29" y="122"/>
                    </a:lnTo>
                    <a:lnTo>
                      <a:pt x="44" y="85"/>
                    </a:lnTo>
                    <a:lnTo>
                      <a:pt x="69" y="58"/>
                    </a:lnTo>
                    <a:lnTo>
                      <a:pt x="98" y="32"/>
                    </a:lnTo>
                    <a:lnTo>
                      <a:pt x="127" y="21"/>
                    </a:lnTo>
                    <a:lnTo>
                      <a:pt x="162" y="1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19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1" name="Freeform 1000"/>
              <p:cNvSpPr>
                <a:spLocks/>
              </p:cNvSpPr>
              <p:nvPr/>
            </p:nvSpPr>
            <p:spPr bwMode="auto">
              <a:xfrm>
                <a:off x="3731" y="2429"/>
                <a:ext cx="152" cy="191"/>
              </a:xfrm>
              <a:custGeom>
                <a:avLst/>
                <a:gdLst>
                  <a:gd name="T0" fmla="*/ 152 w 152"/>
                  <a:gd name="T1" fmla="*/ 0 h 191"/>
                  <a:gd name="T2" fmla="*/ 117 w 152"/>
                  <a:gd name="T3" fmla="*/ 5 h 191"/>
                  <a:gd name="T4" fmla="*/ 88 w 152"/>
                  <a:gd name="T5" fmla="*/ 16 h 191"/>
                  <a:gd name="T6" fmla="*/ 59 w 152"/>
                  <a:gd name="T7" fmla="*/ 42 h 191"/>
                  <a:gd name="T8" fmla="*/ 34 w 152"/>
                  <a:gd name="T9" fmla="*/ 69 h 191"/>
                  <a:gd name="T10" fmla="*/ 19 w 152"/>
                  <a:gd name="T11" fmla="*/ 106 h 191"/>
                  <a:gd name="T12" fmla="*/ 5 w 152"/>
                  <a:gd name="T13" fmla="*/ 149 h 191"/>
                  <a:gd name="T14" fmla="*/ 0 w 152"/>
                  <a:gd name="T15" fmla="*/ 191 h 191"/>
                  <a:gd name="T16" fmla="*/ 14 w 152"/>
                  <a:gd name="T17" fmla="*/ 191 h 191"/>
                  <a:gd name="T18" fmla="*/ 19 w 152"/>
                  <a:gd name="T19" fmla="*/ 149 h 191"/>
                  <a:gd name="T20" fmla="*/ 29 w 152"/>
                  <a:gd name="T21" fmla="*/ 111 h 191"/>
                  <a:gd name="T22" fmla="*/ 44 w 152"/>
                  <a:gd name="T23" fmla="*/ 80 h 191"/>
                  <a:gd name="T24" fmla="*/ 68 w 152"/>
                  <a:gd name="T25" fmla="*/ 53 h 191"/>
                  <a:gd name="T26" fmla="*/ 93 w 152"/>
                  <a:gd name="T27" fmla="*/ 32 h 191"/>
                  <a:gd name="T28" fmla="*/ 122 w 152"/>
                  <a:gd name="T29" fmla="*/ 21 h 191"/>
                  <a:gd name="T30" fmla="*/ 152 w 152"/>
                  <a:gd name="T31" fmla="*/ 16 h 191"/>
                  <a:gd name="T32" fmla="*/ 152 w 152"/>
                  <a:gd name="T33" fmla="*/ 0 h 19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52" h="191">
                    <a:moveTo>
                      <a:pt x="152" y="0"/>
                    </a:moveTo>
                    <a:lnTo>
                      <a:pt x="117" y="5"/>
                    </a:lnTo>
                    <a:lnTo>
                      <a:pt x="88" y="16"/>
                    </a:lnTo>
                    <a:lnTo>
                      <a:pt x="59" y="42"/>
                    </a:lnTo>
                    <a:lnTo>
                      <a:pt x="34" y="69"/>
                    </a:lnTo>
                    <a:lnTo>
                      <a:pt x="19" y="106"/>
                    </a:lnTo>
                    <a:lnTo>
                      <a:pt x="5" y="149"/>
                    </a:lnTo>
                    <a:lnTo>
                      <a:pt x="0" y="191"/>
                    </a:lnTo>
                    <a:lnTo>
                      <a:pt x="14" y="191"/>
                    </a:lnTo>
                    <a:lnTo>
                      <a:pt x="19" y="149"/>
                    </a:lnTo>
                    <a:lnTo>
                      <a:pt x="29" y="111"/>
                    </a:lnTo>
                    <a:lnTo>
                      <a:pt x="44" y="80"/>
                    </a:lnTo>
                    <a:lnTo>
                      <a:pt x="68" y="53"/>
                    </a:lnTo>
                    <a:lnTo>
                      <a:pt x="93" y="32"/>
                    </a:lnTo>
                    <a:lnTo>
                      <a:pt x="122" y="21"/>
                    </a:lnTo>
                    <a:lnTo>
                      <a:pt x="152" y="16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15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2" name="Freeform 1001"/>
              <p:cNvSpPr>
                <a:spLocks/>
              </p:cNvSpPr>
              <p:nvPr/>
            </p:nvSpPr>
            <p:spPr bwMode="auto">
              <a:xfrm>
                <a:off x="3745" y="2445"/>
                <a:ext cx="138" cy="175"/>
              </a:xfrm>
              <a:custGeom>
                <a:avLst/>
                <a:gdLst>
                  <a:gd name="T0" fmla="*/ 138 w 138"/>
                  <a:gd name="T1" fmla="*/ 0 h 175"/>
                  <a:gd name="T2" fmla="*/ 108 w 138"/>
                  <a:gd name="T3" fmla="*/ 5 h 175"/>
                  <a:gd name="T4" fmla="*/ 79 w 138"/>
                  <a:gd name="T5" fmla="*/ 16 h 175"/>
                  <a:gd name="T6" fmla="*/ 54 w 138"/>
                  <a:gd name="T7" fmla="*/ 37 h 175"/>
                  <a:gd name="T8" fmla="*/ 30 w 138"/>
                  <a:gd name="T9" fmla="*/ 64 h 175"/>
                  <a:gd name="T10" fmla="*/ 15 w 138"/>
                  <a:gd name="T11" fmla="*/ 95 h 175"/>
                  <a:gd name="T12" fmla="*/ 5 w 138"/>
                  <a:gd name="T13" fmla="*/ 133 h 175"/>
                  <a:gd name="T14" fmla="*/ 0 w 138"/>
                  <a:gd name="T15" fmla="*/ 175 h 175"/>
                  <a:gd name="T16" fmla="*/ 15 w 138"/>
                  <a:gd name="T17" fmla="*/ 175 h 175"/>
                  <a:gd name="T18" fmla="*/ 15 w 138"/>
                  <a:gd name="T19" fmla="*/ 138 h 175"/>
                  <a:gd name="T20" fmla="*/ 25 w 138"/>
                  <a:gd name="T21" fmla="*/ 106 h 175"/>
                  <a:gd name="T22" fmla="*/ 40 w 138"/>
                  <a:gd name="T23" fmla="*/ 74 h 175"/>
                  <a:gd name="T24" fmla="*/ 59 w 138"/>
                  <a:gd name="T25" fmla="*/ 48 h 175"/>
                  <a:gd name="T26" fmla="*/ 84 w 138"/>
                  <a:gd name="T27" fmla="*/ 32 h 175"/>
                  <a:gd name="T28" fmla="*/ 108 w 138"/>
                  <a:gd name="T29" fmla="*/ 21 h 175"/>
                  <a:gd name="T30" fmla="*/ 138 w 138"/>
                  <a:gd name="T31" fmla="*/ 16 h 175"/>
                  <a:gd name="T32" fmla="*/ 138 w 138"/>
                  <a:gd name="T33" fmla="*/ 0 h 1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8" h="175">
                    <a:moveTo>
                      <a:pt x="138" y="0"/>
                    </a:moveTo>
                    <a:lnTo>
                      <a:pt x="108" y="5"/>
                    </a:lnTo>
                    <a:lnTo>
                      <a:pt x="79" y="16"/>
                    </a:lnTo>
                    <a:lnTo>
                      <a:pt x="54" y="37"/>
                    </a:lnTo>
                    <a:lnTo>
                      <a:pt x="30" y="64"/>
                    </a:lnTo>
                    <a:lnTo>
                      <a:pt x="15" y="95"/>
                    </a:lnTo>
                    <a:lnTo>
                      <a:pt x="5" y="133"/>
                    </a:lnTo>
                    <a:lnTo>
                      <a:pt x="0" y="175"/>
                    </a:lnTo>
                    <a:lnTo>
                      <a:pt x="15" y="175"/>
                    </a:lnTo>
                    <a:lnTo>
                      <a:pt x="15" y="138"/>
                    </a:lnTo>
                    <a:lnTo>
                      <a:pt x="25" y="106"/>
                    </a:lnTo>
                    <a:lnTo>
                      <a:pt x="40" y="74"/>
                    </a:lnTo>
                    <a:lnTo>
                      <a:pt x="59" y="48"/>
                    </a:lnTo>
                    <a:lnTo>
                      <a:pt x="84" y="32"/>
                    </a:lnTo>
                    <a:lnTo>
                      <a:pt x="108" y="21"/>
                    </a:lnTo>
                    <a:lnTo>
                      <a:pt x="138" y="16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111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3" name="Freeform 1002"/>
              <p:cNvSpPr>
                <a:spLocks/>
              </p:cNvSpPr>
              <p:nvPr/>
            </p:nvSpPr>
            <p:spPr bwMode="auto">
              <a:xfrm>
                <a:off x="3760" y="2461"/>
                <a:ext cx="123" cy="159"/>
              </a:xfrm>
              <a:custGeom>
                <a:avLst/>
                <a:gdLst>
                  <a:gd name="T0" fmla="*/ 123 w 123"/>
                  <a:gd name="T1" fmla="*/ 0 h 159"/>
                  <a:gd name="T2" fmla="*/ 93 w 123"/>
                  <a:gd name="T3" fmla="*/ 5 h 159"/>
                  <a:gd name="T4" fmla="*/ 69 w 123"/>
                  <a:gd name="T5" fmla="*/ 16 h 159"/>
                  <a:gd name="T6" fmla="*/ 44 w 123"/>
                  <a:gd name="T7" fmla="*/ 32 h 159"/>
                  <a:gd name="T8" fmla="*/ 25 w 123"/>
                  <a:gd name="T9" fmla="*/ 58 h 159"/>
                  <a:gd name="T10" fmla="*/ 10 w 123"/>
                  <a:gd name="T11" fmla="*/ 90 h 159"/>
                  <a:gd name="T12" fmla="*/ 0 w 123"/>
                  <a:gd name="T13" fmla="*/ 122 h 159"/>
                  <a:gd name="T14" fmla="*/ 0 w 123"/>
                  <a:gd name="T15" fmla="*/ 159 h 159"/>
                  <a:gd name="T16" fmla="*/ 10 w 123"/>
                  <a:gd name="T17" fmla="*/ 159 h 159"/>
                  <a:gd name="T18" fmla="*/ 15 w 123"/>
                  <a:gd name="T19" fmla="*/ 122 h 159"/>
                  <a:gd name="T20" fmla="*/ 25 w 123"/>
                  <a:gd name="T21" fmla="*/ 85 h 159"/>
                  <a:gd name="T22" fmla="*/ 44 w 123"/>
                  <a:gd name="T23" fmla="*/ 58 h 159"/>
                  <a:gd name="T24" fmla="*/ 69 w 123"/>
                  <a:gd name="T25" fmla="*/ 32 h 159"/>
                  <a:gd name="T26" fmla="*/ 93 w 123"/>
                  <a:gd name="T27" fmla="*/ 21 h 159"/>
                  <a:gd name="T28" fmla="*/ 123 w 123"/>
                  <a:gd name="T29" fmla="*/ 16 h 159"/>
                  <a:gd name="T30" fmla="*/ 123 w 123"/>
                  <a:gd name="T31" fmla="*/ 0 h 15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3" h="159">
                    <a:moveTo>
                      <a:pt x="123" y="0"/>
                    </a:moveTo>
                    <a:lnTo>
                      <a:pt x="93" y="5"/>
                    </a:lnTo>
                    <a:lnTo>
                      <a:pt x="69" y="16"/>
                    </a:lnTo>
                    <a:lnTo>
                      <a:pt x="44" y="32"/>
                    </a:lnTo>
                    <a:lnTo>
                      <a:pt x="25" y="58"/>
                    </a:lnTo>
                    <a:lnTo>
                      <a:pt x="10" y="90"/>
                    </a:lnTo>
                    <a:lnTo>
                      <a:pt x="0" y="122"/>
                    </a:lnTo>
                    <a:lnTo>
                      <a:pt x="0" y="159"/>
                    </a:lnTo>
                    <a:lnTo>
                      <a:pt x="10" y="159"/>
                    </a:lnTo>
                    <a:lnTo>
                      <a:pt x="15" y="122"/>
                    </a:lnTo>
                    <a:lnTo>
                      <a:pt x="25" y="85"/>
                    </a:lnTo>
                    <a:lnTo>
                      <a:pt x="44" y="58"/>
                    </a:lnTo>
                    <a:lnTo>
                      <a:pt x="69" y="32"/>
                    </a:lnTo>
                    <a:lnTo>
                      <a:pt x="93" y="21"/>
                    </a:lnTo>
                    <a:lnTo>
                      <a:pt x="123" y="16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D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4" name="Freeform 1003"/>
              <p:cNvSpPr>
                <a:spLocks/>
              </p:cNvSpPr>
              <p:nvPr/>
            </p:nvSpPr>
            <p:spPr bwMode="auto">
              <a:xfrm>
                <a:off x="3770" y="2477"/>
                <a:ext cx="113" cy="143"/>
              </a:xfrm>
              <a:custGeom>
                <a:avLst/>
                <a:gdLst>
                  <a:gd name="T0" fmla="*/ 113 w 113"/>
                  <a:gd name="T1" fmla="*/ 0 h 143"/>
                  <a:gd name="T2" fmla="*/ 83 w 113"/>
                  <a:gd name="T3" fmla="*/ 5 h 143"/>
                  <a:gd name="T4" fmla="*/ 59 w 113"/>
                  <a:gd name="T5" fmla="*/ 16 h 143"/>
                  <a:gd name="T6" fmla="*/ 34 w 113"/>
                  <a:gd name="T7" fmla="*/ 42 h 143"/>
                  <a:gd name="T8" fmla="*/ 15 w 113"/>
                  <a:gd name="T9" fmla="*/ 69 h 143"/>
                  <a:gd name="T10" fmla="*/ 5 w 113"/>
                  <a:gd name="T11" fmla="*/ 106 h 143"/>
                  <a:gd name="T12" fmla="*/ 0 w 113"/>
                  <a:gd name="T13" fmla="*/ 143 h 143"/>
                  <a:gd name="T14" fmla="*/ 15 w 113"/>
                  <a:gd name="T15" fmla="*/ 143 h 143"/>
                  <a:gd name="T16" fmla="*/ 15 w 113"/>
                  <a:gd name="T17" fmla="*/ 111 h 143"/>
                  <a:gd name="T18" fmla="*/ 24 w 113"/>
                  <a:gd name="T19" fmla="*/ 79 h 143"/>
                  <a:gd name="T20" fmla="*/ 44 w 113"/>
                  <a:gd name="T21" fmla="*/ 53 h 143"/>
                  <a:gd name="T22" fmla="*/ 64 w 113"/>
                  <a:gd name="T23" fmla="*/ 32 h 143"/>
                  <a:gd name="T24" fmla="*/ 88 w 113"/>
                  <a:gd name="T25" fmla="*/ 21 h 143"/>
                  <a:gd name="T26" fmla="*/ 113 w 113"/>
                  <a:gd name="T27" fmla="*/ 16 h 143"/>
                  <a:gd name="T28" fmla="*/ 113 w 113"/>
                  <a:gd name="T29" fmla="*/ 0 h 14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3" h="143">
                    <a:moveTo>
                      <a:pt x="113" y="0"/>
                    </a:moveTo>
                    <a:lnTo>
                      <a:pt x="83" y="5"/>
                    </a:lnTo>
                    <a:lnTo>
                      <a:pt x="59" y="16"/>
                    </a:lnTo>
                    <a:lnTo>
                      <a:pt x="34" y="42"/>
                    </a:lnTo>
                    <a:lnTo>
                      <a:pt x="15" y="69"/>
                    </a:lnTo>
                    <a:lnTo>
                      <a:pt x="5" y="106"/>
                    </a:lnTo>
                    <a:lnTo>
                      <a:pt x="0" y="143"/>
                    </a:lnTo>
                    <a:lnTo>
                      <a:pt x="15" y="143"/>
                    </a:lnTo>
                    <a:lnTo>
                      <a:pt x="15" y="111"/>
                    </a:lnTo>
                    <a:lnTo>
                      <a:pt x="24" y="79"/>
                    </a:lnTo>
                    <a:lnTo>
                      <a:pt x="44" y="53"/>
                    </a:lnTo>
                    <a:lnTo>
                      <a:pt x="64" y="32"/>
                    </a:lnTo>
                    <a:lnTo>
                      <a:pt x="88" y="21"/>
                    </a:lnTo>
                    <a:lnTo>
                      <a:pt x="113" y="16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A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5" name="Freeform 1004"/>
              <p:cNvSpPr>
                <a:spLocks/>
              </p:cNvSpPr>
              <p:nvPr/>
            </p:nvSpPr>
            <p:spPr bwMode="auto">
              <a:xfrm>
                <a:off x="3785" y="2493"/>
                <a:ext cx="98" cy="127"/>
              </a:xfrm>
              <a:custGeom>
                <a:avLst/>
                <a:gdLst>
                  <a:gd name="T0" fmla="*/ 98 w 98"/>
                  <a:gd name="T1" fmla="*/ 0 h 127"/>
                  <a:gd name="T2" fmla="*/ 73 w 98"/>
                  <a:gd name="T3" fmla="*/ 5 h 127"/>
                  <a:gd name="T4" fmla="*/ 49 w 98"/>
                  <a:gd name="T5" fmla="*/ 16 h 127"/>
                  <a:gd name="T6" fmla="*/ 29 w 98"/>
                  <a:gd name="T7" fmla="*/ 37 h 127"/>
                  <a:gd name="T8" fmla="*/ 9 w 98"/>
                  <a:gd name="T9" fmla="*/ 63 h 127"/>
                  <a:gd name="T10" fmla="*/ 0 w 98"/>
                  <a:gd name="T11" fmla="*/ 95 h 127"/>
                  <a:gd name="T12" fmla="*/ 0 w 98"/>
                  <a:gd name="T13" fmla="*/ 127 h 127"/>
                  <a:gd name="T14" fmla="*/ 9 w 98"/>
                  <a:gd name="T15" fmla="*/ 127 h 127"/>
                  <a:gd name="T16" fmla="*/ 14 w 98"/>
                  <a:gd name="T17" fmla="*/ 95 h 127"/>
                  <a:gd name="T18" fmla="*/ 24 w 98"/>
                  <a:gd name="T19" fmla="*/ 69 h 127"/>
                  <a:gd name="T20" fmla="*/ 34 w 98"/>
                  <a:gd name="T21" fmla="*/ 47 h 127"/>
                  <a:gd name="T22" fmla="*/ 54 w 98"/>
                  <a:gd name="T23" fmla="*/ 31 h 127"/>
                  <a:gd name="T24" fmla="*/ 73 w 98"/>
                  <a:gd name="T25" fmla="*/ 21 h 127"/>
                  <a:gd name="T26" fmla="*/ 98 w 98"/>
                  <a:gd name="T27" fmla="*/ 16 h 127"/>
                  <a:gd name="T28" fmla="*/ 98 w 98"/>
                  <a:gd name="T29" fmla="*/ 0 h 12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8" h="127">
                    <a:moveTo>
                      <a:pt x="98" y="0"/>
                    </a:moveTo>
                    <a:lnTo>
                      <a:pt x="73" y="5"/>
                    </a:lnTo>
                    <a:lnTo>
                      <a:pt x="49" y="16"/>
                    </a:lnTo>
                    <a:lnTo>
                      <a:pt x="29" y="37"/>
                    </a:lnTo>
                    <a:lnTo>
                      <a:pt x="9" y="63"/>
                    </a:lnTo>
                    <a:lnTo>
                      <a:pt x="0" y="95"/>
                    </a:lnTo>
                    <a:lnTo>
                      <a:pt x="0" y="127"/>
                    </a:lnTo>
                    <a:lnTo>
                      <a:pt x="9" y="127"/>
                    </a:lnTo>
                    <a:lnTo>
                      <a:pt x="14" y="95"/>
                    </a:lnTo>
                    <a:lnTo>
                      <a:pt x="24" y="69"/>
                    </a:lnTo>
                    <a:lnTo>
                      <a:pt x="34" y="47"/>
                    </a:lnTo>
                    <a:lnTo>
                      <a:pt x="54" y="31"/>
                    </a:lnTo>
                    <a:lnTo>
                      <a:pt x="73" y="21"/>
                    </a:lnTo>
                    <a:lnTo>
                      <a:pt x="98" y="1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709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6" name="Freeform 1005"/>
              <p:cNvSpPr>
                <a:spLocks/>
              </p:cNvSpPr>
              <p:nvPr/>
            </p:nvSpPr>
            <p:spPr bwMode="auto">
              <a:xfrm>
                <a:off x="3794" y="2509"/>
                <a:ext cx="89" cy="111"/>
              </a:xfrm>
              <a:custGeom>
                <a:avLst/>
                <a:gdLst>
                  <a:gd name="T0" fmla="*/ 89 w 89"/>
                  <a:gd name="T1" fmla="*/ 0 h 111"/>
                  <a:gd name="T2" fmla="*/ 64 w 89"/>
                  <a:gd name="T3" fmla="*/ 5 h 111"/>
                  <a:gd name="T4" fmla="*/ 45 w 89"/>
                  <a:gd name="T5" fmla="*/ 15 h 111"/>
                  <a:gd name="T6" fmla="*/ 25 w 89"/>
                  <a:gd name="T7" fmla="*/ 31 h 111"/>
                  <a:gd name="T8" fmla="*/ 15 w 89"/>
                  <a:gd name="T9" fmla="*/ 53 h 111"/>
                  <a:gd name="T10" fmla="*/ 5 w 89"/>
                  <a:gd name="T11" fmla="*/ 79 h 111"/>
                  <a:gd name="T12" fmla="*/ 0 w 89"/>
                  <a:gd name="T13" fmla="*/ 111 h 111"/>
                  <a:gd name="T14" fmla="*/ 15 w 89"/>
                  <a:gd name="T15" fmla="*/ 111 h 111"/>
                  <a:gd name="T16" fmla="*/ 15 w 89"/>
                  <a:gd name="T17" fmla="*/ 79 h 111"/>
                  <a:gd name="T18" fmla="*/ 30 w 89"/>
                  <a:gd name="T19" fmla="*/ 53 h 111"/>
                  <a:gd name="T20" fmla="*/ 45 w 89"/>
                  <a:gd name="T21" fmla="*/ 31 h 111"/>
                  <a:gd name="T22" fmla="*/ 64 w 89"/>
                  <a:gd name="T23" fmla="*/ 21 h 111"/>
                  <a:gd name="T24" fmla="*/ 89 w 89"/>
                  <a:gd name="T25" fmla="*/ 15 h 111"/>
                  <a:gd name="T26" fmla="*/ 89 w 89"/>
                  <a:gd name="T27" fmla="*/ 0 h 1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9" h="111">
                    <a:moveTo>
                      <a:pt x="89" y="0"/>
                    </a:moveTo>
                    <a:lnTo>
                      <a:pt x="64" y="5"/>
                    </a:lnTo>
                    <a:lnTo>
                      <a:pt x="45" y="15"/>
                    </a:lnTo>
                    <a:lnTo>
                      <a:pt x="25" y="31"/>
                    </a:lnTo>
                    <a:lnTo>
                      <a:pt x="15" y="53"/>
                    </a:lnTo>
                    <a:lnTo>
                      <a:pt x="5" y="79"/>
                    </a:lnTo>
                    <a:lnTo>
                      <a:pt x="0" y="111"/>
                    </a:lnTo>
                    <a:lnTo>
                      <a:pt x="15" y="111"/>
                    </a:lnTo>
                    <a:lnTo>
                      <a:pt x="15" y="79"/>
                    </a:lnTo>
                    <a:lnTo>
                      <a:pt x="30" y="53"/>
                    </a:lnTo>
                    <a:lnTo>
                      <a:pt x="45" y="31"/>
                    </a:lnTo>
                    <a:lnTo>
                      <a:pt x="64" y="21"/>
                    </a:lnTo>
                    <a:lnTo>
                      <a:pt x="89" y="15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40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7" name="Freeform 1006"/>
              <p:cNvSpPr>
                <a:spLocks/>
              </p:cNvSpPr>
              <p:nvPr/>
            </p:nvSpPr>
            <p:spPr bwMode="auto">
              <a:xfrm>
                <a:off x="3809" y="2524"/>
                <a:ext cx="74" cy="96"/>
              </a:xfrm>
              <a:custGeom>
                <a:avLst/>
                <a:gdLst>
                  <a:gd name="T0" fmla="*/ 74 w 74"/>
                  <a:gd name="T1" fmla="*/ 0 h 96"/>
                  <a:gd name="T2" fmla="*/ 49 w 74"/>
                  <a:gd name="T3" fmla="*/ 6 h 96"/>
                  <a:gd name="T4" fmla="*/ 30 w 74"/>
                  <a:gd name="T5" fmla="*/ 16 h 96"/>
                  <a:gd name="T6" fmla="*/ 15 w 74"/>
                  <a:gd name="T7" fmla="*/ 38 h 96"/>
                  <a:gd name="T8" fmla="*/ 0 w 74"/>
                  <a:gd name="T9" fmla="*/ 64 h 96"/>
                  <a:gd name="T10" fmla="*/ 0 w 74"/>
                  <a:gd name="T11" fmla="*/ 96 h 96"/>
                  <a:gd name="T12" fmla="*/ 10 w 74"/>
                  <a:gd name="T13" fmla="*/ 96 h 96"/>
                  <a:gd name="T14" fmla="*/ 15 w 74"/>
                  <a:gd name="T15" fmla="*/ 69 h 96"/>
                  <a:gd name="T16" fmla="*/ 25 w 74"/>
                  <a:gd name="T17" fmla="*/ 48 h 96"/>
                  <a:gd name="T18" fmla="*/ 34 w 74"/>
                  <a:gd name="T19" fmla="*/ 32 h 96"/>
                  <a:gd name="T20" fmla="*/ 54 w 74"/>
                  <a:gd name="T21" fmla="*/ 22 h 96"/>
                  <a:gd name="T22" fmla="*/ 74 w 74"/>
                  <a:gd name="T23" fmla="*/ 16 h 96"/>
                  <a:gd name="T24" fmla="*/ 74 w 74"/>
                  <a:gd name="T25" fmla="*/ 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4" h="96">
                    <a:moveTo>
                      <a:pt x="74" y="0"/>
                    </a:moveTo>
                    <a:lnTo>
                      <a:pt x="49" y="6"/>
                    </a:lnTo>
                    <a:lnTo>
                      <a:pt x="30" y="16"/>
                    </a:lnTo>
                    <a:lnTo>
                      <a:pt x="15" y="38"/>
                    </a:lnTo>
                    <a:lnTo>
                      <a:pt x="0" y="64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15" y="69"/>
                    </a:lnTo>
                    <a:lnTo>
                      <a:pt x="25" y="48"/>
                    </a:lnTo>
                    <a:lnTo>
                      <a:pt x="34" y="32"/>
                    </a:lnTo>
                    <a:lnTo>
                      <a:pt x="54" y="22"/>
                    </a:lnTo>
                    <a:lnTo>
                      <a:pt x="74" y="1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8" name="Freeform 1007"/>
              <p:cNvSpPr>
                <a:spLocks/>
              </p:cNvSpPr>
              <p:nvPr/>
            </p:nvSpPr>
            <p:spPr bwMode="auto">
              <a:xfrm>
                <a:off x="3819" y="2540"/>
                <a:ext cx="64" cy="80"/>
              </a:xfrm>
              <a:custGeom>
                <a:avLst/>
                <a:gdLst>
                  <a:gd name="T0" fmla="*/ 64 w 64"/>
                  <a:gd name="T1" fmla="*/ 0 h 80"/>
                  <a:gd name="T2" fmla="*/ 44 w 64"/>
                  <a:gd name="T3" fmla="*/ 6 h 80"/>
                  <a:gd name="T4" fmla="*/ 24 w 64"/>
                  <a:gd name="T5" fmla="*/ 16 h 80"/>
                  <a:gd name="T6" fmla="*/ 15 w 64"/>
                  <a:gd name="T7" fmla="*/ 32 h 80"/>
                  <a:gd name="T8" fmla="*/ 5 w 64"/>
                  <a:gd name="T9" fmla="*/ 53 h 80"/>
                  <a:gd name="T10" fmla="*/ 0 w 64"/>
                  <a:gd name="T11" fmla="*/ 80 h 80"/>
                  <a:gd name="T12" fmla="*/ 15 w 64"/>
                  <a:gd name="T13" fmla="*/ 80 h 80"/>
                  <a:gd name="T14" fmla="*/ 20 w 64"/>
                  <a:gd name="T15" fmla="*/ 53 h 80"/>
                  <a:gd name="T16" fmla="*/ 29 w 64"/>
                  <a:gd name="T17" fmla="*/ 32 h 80"/>
                  <a:gd name="T18" fmla="*/ 44 w 64"/>
                  <a:gd name="T19" fmla="*/ 22 h 80"/>
                  <a:gd name="T20" fmla="*/ 64 w 64"/>
                  <a:gd name="T21" fmla="*/ 16 h 80"/>
                  <a:gd name="T22" fmla="*/ 64 w 64"/>
                  <a:gd name="T23" fmla="*/ 0 h 8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4" h="80">
                    <a:moveTo>
                      <a:pt x="64" y="0"/>
                    </a:moveTo>
                    <a:lnTo>
                      <a:pt x="44" y="6"/>
                    </a:lnTo>
                    <a:lnTo>
                      <a:pt x="24" y="16"/>
                    </a:lnTo>
                    <a:lnTo>
                      <a:pt x="15" y="32"/>
                    </a:lnTo>
                    <a:lnTo>
                      <a:pt x="5" y="53"/>
                    </a:lnTo>
                    <a:lnTo>
                      <a:pt x="0" y="80"/>
                    </a:lnTo>
                    <a:lnTo>
                      <a:pt x="15" y="80"/>
                    </a:lnTo>
                    <a:lnTo>
                      <a:pt x="20" y="53"/>
                    </a:lnTo>
                    <a:lnTo>
                      <a:pt x="29" y="32"/>
                    </a:lnTo>
                    <a:lnTo>
                      <a:pt x="44" y="22"/>
                    </a:lnTo>
                    <a:lnTo>
                      <a:pt x="64" y="16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9" name="Freeform 1008"/>
              <p:cNvSpPr>
                <a:spLocks/>
              </p:cNvSpPr>
              <p:nvPr/>
            </p:nvSpPr>
            <p:spPr bwMode="auto">
              <a:xfrm>
                <a:off x="3834" y="2556"/>
                <a:ext cx="49" cy="64"/>
              </a:xfrm>
              <a:custGeom>
                <a:avLst/>
                <a:gdLst>
                  <a:gd name="T0" fmla="*/ 49 w 49"/>
                  <a:gd name="T1" fmla="*/ 0 h 64"/>
                  <a:gd name="T2" fmla="*/ 29 w 49"/>
                  <a:gd name="T3" fmla="*/ 6 h 64"/>
                  <a:gd name="T4" fmla="*/ 14 w 49"/>
                  <a:gd name="T5" fmla="*/ 16 h 64"/>
                  <a:gd name="T6" fmla="*/ 5 w 49"/>
                  <a:gd name="T7" fmla="*/ 37 h 64"/>
                  <a:gd name="T8" fmla="*/ 0 w 49"/>
                  <a:gd name="T9" fmla="*/ 64 h 64"/>
                  <a:gd name="T10" fmla="*/ 9 w 49"/>
                  <a:gd name="T11" fmla="*/ 64 h 64"/>
                  <a:gd name="T12" fmla="*/ 14 w 49"/>
                  <a:gd name="T13" fmla="*/ 43 h 64"/>
                  <a:gd name="T14" fmla="*/ 24 w 49"/>
                  <a:gd name="T15" fmla="*/ 27 h 64"/>
                  <a:gd name="T16" fmla="*/ 34 w 49"/>
                  <a:gd name="T17" fmla="*/ 16 h 64"/>
                  <a:gd name="T18" fmla="*/ 49 w 49"/>
                  <a:gd name="T19" fmla="*/ 16 h 64"/>
                  <a:gd name="T20" fmla="*/ 49 w 49"/>
                  <a:gd name="T21" fmla="*/ 0 h 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9" h="64">
                    <a:moveTo>
                      <a:pt x="49" y="0"/>
                    </a:moveTo>
                    <a:lnTo>
                      <a:pt x="29" y="6"/>
                    </a:lnTo>
                    <a:lnTo>
                      <a:pt x="14" y="16"/>
                    </a:lnTo>
                    <a:lnTo>
                      <a:pt x="5" y="37"/>
                    </a:lnTo>
                    <a:lnTo>
                      <a:pt x="0" y="64"/>
                    </a:lnTo>
                    <a:lnTo>
                      <a:pt x="9" y="64"/>
                    </a:lnTo>
                    <a:lnTo>
                      <a:pt x="14" y="43"/>
                    </a:lnTo>
                    <a:lnTo>
                      <a:pt x="24" y="27"/>
                    </a:lnTo>
                    <a:lnTo>
                      <a:pt x="34" y="16"/>
                    </a:lnTo>
                    <a:lnTo>
                      <a:pt x="49" y="16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10" name="Freeform 1009"/>
              <p:cNvSpPr>
                <a:spLocks/>
              </p:cNvSpPr>
              <p:nvPr/>
            </p:nvSpPr>
            <p:spPr bwMode="auto">
              <a:xfrm>
                <a:off x="3843" y="2572"/>
                <a:ext cx="40" cy="48"/>
              </a:xfrm>
              <a:custGeom>
                <a:avLst/>
                <a:gdLst>
                  <a:gd name="T0" fmla="*/ 40 w 40"/>
                  <a:gd name="T1" fmla="*/ 0 h 48"/>
                  <a:gd name="T2" fmla="*/ 25 w 40"/>
                  <a:gd name="T3" fmla="*/ 0 h 48"/>
                  <a:gd name="T4" fmla="*/ 15 w 40"/>
                  <a:gd name="T5" fmla="*/ 11 h 48"/>
                  <a:gd name="T6" fmla="*/ 5 w 40"/>
                  <a:gd name="T7" fmla="*/ 27 h 48"/>
                  <a:gd name="T8" fmla="*/ 0 w 40"/>
                  <a:gd name="T9" fmla="*/ 48 h 48"/>
                  <a:gd name="T10" fmla="*/ 15 w 40"/>
                  <a:gd name="T11" fmla="*/ 48 h 48"/>
                  <a:gd name="T12" fmla="*/ 20 w 40"/>
                  <a:gd name="T13" fmla="*/ 32 h 48"/>
                  <a:gd name="T14" fmla="*/ 25 w 40"/>
                  <a:gd name="T15" fmla="*/ 21 h 48"/>
                  <a:gd name="T16" fmla="*/ 40 w 40"/>
                  <a:gd name="T17" fmla="*/ 16 h 48"/>
                  <a:gd name="T18" fmla="*/ 40 w 40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0" h="48">
                    <a:moveTo>
                      <a:pt x="40" y="0"/>
                    </a:moveTo>
                    <a:lnTo>
                      <a:pt x="25" y="0"/>
                    </a:lnTo>
                    <a:lnTo>
                      <a:pt x="15" y="11"/>
                    </a:lnTo>
                    <a:lnTo>
                      <a:pt x="5" y="27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20" y="32"/>
                    </a:lnTo>
                    <a:lnTo>
                      <a:pt x="25" y="21"/>
                    </a:lnTo>
                    <a:lnTo>
                      <a:pt x="40" y="1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11" name="Freeform 1010"/>
              <p:cNvSpPr>
                <a:spLocks/>
              </p:cNvSpPr>
              <p:nvPr/>
            </p:nvSpPr>
            <p:spPr bwMode="auto">
              <a:xfrm>
                <a:off x="3858" y="2588"/>
                <a:ext cx="25" cy="32"/>
              </a:xfrm>
              <a:custGeom>
                <a:avLst/>
                <a:gdLst>
                  <a:gd name="T0" fmla="*/ 25 w 25"/>
                  <a:gd name="T1" fmla="*/ 0 h 32"/>
                  <a:gd name="T2" fmla="*/ 10 w 25"/>
                  <a:gd name="T3" fmla="*/ 5 h 32"/>
                  <a:gd name="T4" fmla="*/ 5 w 25"/>
                  <a:gd name="T5" fmla="*/ 16 h 32"/>
                  <a:gd name="T6" fmla="*/ 0 w 25"/>
                  <a:gd name="T7" fmla="*/ 32 h 32"/>
                  <a:gd name="T8" fmla="*/ 10 w 25"/>
                  <a:gd name="T9" fmla="*/ 32 h 32"/>
                  <a:gd name="T10" fmla="*/ 15 w 25"/>
                  <a:gd name="T11" fmla="*/ 21 h 32"/>
                  <a:gd name="T12" fmla="*/ 25 w 25"/>
                  <a:gd name="T13" fmla="*/ 16 h 32"/>
                  <a:gd name="T14" fmla="*/ 25 w 25"/>
                  <a:gd name="T15" fmla="*/ 0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" h="32">
                    <a:moveTo>
                      <a:pt x="25" y="0"/>
                    </a:moveTo>
                    <a:lnTo>
                      <a:pt x="10" y="5"/>
                    </a:lnTo>
                    <a:lnTo>
                      <a:pt x="5" y="16"/>
                    </a:lnTo>
                    <a:lnTo>
                      <a:pt x="0" y="32"/>
                    </a:lnTo>
                    <a:lnTo>
                      <a:pt x="10" y="32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12" name="Freeform 1011"/>
              <p:cNvSpPr>
                <a:spLocks/>
              </p:cNvSpPr>
              <p:nvPr/>
            </p:nvSpPr>
            <p:spPr bwMode="auto">
              <a:xfrm>
                <a:off x="3868" y="2604"/>
                <a:ext cx="15" cy="16"/>
              </a:xfrm>
              <a:custGeom>
                <a:avLst/>
                <a:gdLst>
                  <a:gd name="T0" fmla="*/ 15 w 15"/>
                  <a:gd name="T1" fmla="*/ 0 h 16"/>
                  <a:gd name="T2" fmla="*/ 5 w 15"/>
                  <a:gd name="T3" fmla="*/ 5 h 16"/>
                  <a:gd name="T4" fmla="*/ 0 w 15"/>
                  <a:gd name="T5" fmla="*/ 16 h 16"/>
                  <a:gd name="T6" fmla="*/ 15 w 15"/>
                  <a:gd name="T7" fmla="*/ 16 h 16"/>
                  <a:gd name="T8" fmla="*/ 15 w 15"/>
                  <a:gd name="T9" fmla="*/ 16 h 16"/>
                  <a:gd name="T10" fmla="*/ 15 w 15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lnTo>
                      <a:pt x="5" y="5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13" name="Freeform 1012"/>
              <p:cNvSpPr>
                <a:spLocks/>
              </p:cNvSpPr>
              <p:nvPr/>
            </p:nvSpPr>
            <p:spPr bwMode="auto">
              <a:xfrm>
                <a:off x="3383" y="1983"/>
                <a:ext cx="500" cy="637"/>
              </a:xfrm>
              <a:custGeom>
                <a:avLst/>
                <a:gdLst>
                  <a:gd name="T0" fmla="*/ 98 w 500"/>
                  <a:gd name="T1" fmla="*/ 637 h 637"/>
                  <a:gd name="T2" fmla="*/ 402 w 500"/>
                  <a:gd name="T3" fmla="*/ 637 h 637"/>
                  <a:gd name="T4" fmla="*/ 500 w 500"/>
                  <a:gd name="T5" fmla="*/ 319 h 637"/>
                  <a:gd name="T6" fmla="*/ 402 w 500"/>
                  <a:gd name="T7" fmla="*/ 0 h 637"/>
                  <a:gd name="T8" fmla="*/ 98 w 500"/>
                  <a:gd name="T9" fmla="*/ 0 h 637"/>
                  <a:gd name="T10" fmla="*/ 0 w 500"/>
                  <a:gd name="T11" fmla="*/ 319 h 637"/>
                  <a:gd name="T12" fmla="*/ 98 w 500"/>
                  <a:gd name="T13" fmla="*/ 637 h 6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00" h="637">
                    <a:moveTo>
                      <a:pt x="98" y="637"/>
                    </a:moveTo>
                    <a:lnTo>
                      <a:pt x="402" y="637"/>
                    </a:lnTo>
                    <a:lnTo>
                      <a:pt x="500" y="319"/>
                    </a:lnTo>
                    <a:lnTo>
                      <a:pt x="402" y="0"/>
                    </a:lnTo>
                    <a:lnTo>
                      <a:pt x="98" y="0"/>
                    </a:lnTo>
                    <a:lnTo>
                      <a:pt x="0" y="319"/>
                    </a:lnTo>
                    <a:lnTo>
                      <a:pt x="98" y="637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17" name="Rectangle 1016"/>
              <p:cNvSpPr>
                <a:spLocks noChangeArrowheads="1"/>
              </p:cNvSpPr>
              <p:nvPr/>
            </p:nvSpPr>
            <p:spPr bwMode="auto">
              <a:xfrm>
                <a:off x="3468" y="2173"/>
                <a:ext cx="35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 b="1" dirty="0" smtClean="0">
                    <a:solidFill>
                      <a:srgbClr val="000000"/>
                    </a:solidFill>
                    <a:latin typeface="Cambria" pitchFamily="18" charset="0"/>
                    <a:ea typeface="黑体" pitchFamily="49" charset="-122"/>
                  </a:rPr>
                  <a:t>GRAPES</a:t>
                </a:r>
                <a:br>
                  <a:rPr lang="en-US" altLang="zh-CN" sz="1200" b="1" dirty="0" smtClean="0">
                    <a:solidFill>
                      <a:srgbClr val="000000"/>
                    </a:solidFill>
                    <a:latin typeface="Cambria" pitchFamily="18" charset="0"/>
                    <a:ea typeface="黑体" pitchFamily="49" charset="-122"/>
                  </a:rPr>
                </a:br>
                <a:r>
                  <a:rPr lang="en-US" altLang="zh-CN" sz="1200" b="1" dirty="0" smtClean="0">
                    <a:solidFill>
                      <a:srgbClr val="000000"/>
                    </a:solidFill>
                    <a:latin typeface="Cambria" pitchFamily="18" charset="0"/>
                    <a:ea typeface="黑体" pitchFamily="49" charset="-122"/>
                  </a:rPr>
                  <a:t>input</a:t>
                </a:r>
                <a:endParaRPr lang="en-US" altLang="zh-CN" sz="3200" dirty="0">
                  <a:solidFill>
                    <a:prstClr val="black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1018" name="Line 1017"/>
              <p:cNvSpPr>
                <a:spLocks noChangeShapeType="1"/>
              </p:cNvSpPr>
              <p:nvPr/>
            </p:nvSpPr>
            <p:spPr bwMode="auto">
              <a:xfrm>
                <a:off x="3221" y="2302"/>
                <a:ext cx="78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19" name="Freeform 1018"/>
              <p:cNvSpPr>
                <a:spLocks/>
              </p:cNvSpPr>
              <p:nvPr/>
            </p:nvSpPr>
            <p:spPr bwMode="auto">
              <a:xfrm>
                <a:off x="3295" y="2270"/>
                <a:ext cx="88" cy="64"/>
              </a:xfrm>
              <a:custGeom>
                <a:avLst/>
                <a:gdLst>
                  <a:gd name="T0" fmla="*/ 0 w 88"/>
                  <a:gd name="T1" fmla="*/ 0 h 64"/>
                  <a:gd name="T2" fmla="*/ 88 w 88"/>
                  <a:gd name="T3" fmla="*/ 32 h 64"/>
                  <a:gd name="T4" fmla="*/ 0 w 88"/>
                  <a:gd name="T5" fmla="*/ 64 h 64"/>
                  <a:gd name="T6" fmla="*/ 0 w 88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8" h="64">
                    <a:moveTo>
                      <a:pt x="0" y="0"/>
                    </a:moveTo>
                    <a:lnTo>
                      <a:pt x="88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20" name="Line 1019"/>
              <p:cNvSpPr>
                <a:spLocks noChangeShapeType="1"/>
              </p:cNvSpPr>
              <p:nvPr/>
            </p:nvSpPr>
            <p:spPr bwMode="auto">
              <a:xfrm>
                <a:off x="2819" y="3124"/>
                <a:ext cx="64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21" name="Freeform 1020"/>
              <p:cNvSpPr>
                <a:spLocks/>
              </p:cNvSpPr>
              <p:nvPr/>
            </p:nvSpPr>
            <p:spPr bwMode="auto">
              <a:xfrm>
                <a:off x="2873" y="3092"/>
                <a:ext cx="93" cy="64"/>
              </a:xfrm>
              <a:custGeom>
                <a:avLst/>
                <a:gdLst>
                  <a:gd name="T0" fmla="*/ 0 w 93"/>
                  <a:gd name="T1" fmla="*/ 0 h 64"/>
                  <a:gd name="T2" fmla="*/ 93 w 93"/>
                  <a:gd name="T3" fmla="*/ 32 h 64"/>
                  <a:gd name="T4" fmla="*/ 0 w 93"/>
                  <a:gd name="T5" fmla="*/ 64 h 64"/>
                  <a:gd name="T6" fmla="*/ 0 w 93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64">
                    <a:moveTo>
                      <a:pt x="0" y="0"/>
                    </a:moveTo>
                    <a:lnTo>
                      <a:pt x="93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22" name="Line 1021"/>
              <p:cNvSpPr>
                <a:spLocks noChangeShapeType="1"/>
              </p:cNvSpPr>
              <p:nvPr/>
            </p:nvSpPr>
            <p:spPr bwMode="auto">
              <a:xfrm>
                <a:off x="2819" y="1437"/>
                <a:ext cx="64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23" name="Freeform 1022"/>
              <p:cNvSpPr>
                <a:spLocks/>
              </p:cNvSpPr>
              <p:nvPr/>
            </p:nvSpPr>
            <p:spPr bwMode="auto">
              <a:xfrm>
                <a:off x="2873" y="1405"/>
                <a:ext cx="93" cy="64"/>
              </a:xfrm>
              <a:custGeom>
                <a:avLst/>
                <a:gdLst>
                  <a:gd name="T0" fmla="*/ 0 w 93"/>
                  <a:gd name="T1" fmla="*/ 0 h 64"/>
                  <a:gd name="T2" fmla="*/ 93 w 93"/>
                  <a:gd name="T3" fmla="*/ 32 h 64"/>
                  <a:gd name="T4" fmla="*/ 0 w 93"/>
                  <a:gd name="T5" fmla="*/ 64 h 64"/>
                  <a:gd name="T6" fmla="*/ 0 w 93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64">
                    <a:moveTo>
                      <a:pt x="0" y="0"/>
                    </a:moveTo>
                    <a:lnTo>
                      <a:pt x="93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24" name="Line 1023"/>
              <p:cNvSpPr>
                <a:spLocks noChangeShapeType="1"/>
              </p:cNvSpPr>
              <p:nvPr/>
            </p:nvSpPr>
            <p:spPr bwMode="auto">
              <a:xfrm flipV="1">
                <a:off x="5294" y="1861"/>
                <a:ext cx="1" cy="207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25" name="Freeform 1024"/>
              <p:cNvSpPr>
                <a:spLocks/>
              </p:cNvSpPr>
              <p:nvPr/>
            </p:nvSpPr>
            <p:spPr bwMode="auto">
              <a:xfrm>
                <a:off x="5260" y="1766"/>
                <a:ext cx="64" cy="106"/>
              </a:xfrm>
              <a:custGeom>
                <a:avLst/>
                <a:gdLst>
                  <a:gd name="T0" fmla="*/ 0 w 64"/>
                  <a:gd name="T1" fmla="*/ 106 h 106"/>
                  <a:gd name="T2" fmla="*/ 29 w 64"/>
                  <a:gd name="T3" fmla="*/ 0 h 106"/>
                  <a:gd name="T4" fmla="*/ 64 w 64"/>
                  <a:gd name="T5" fmla="*/ 106 h 106"/>
                  <a:gd name="T6" fmla="*/ 0 w 64"/>
                  <a:gd name="T7" fmla="*/ 106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106">
                    <a:moveTo>
                      <a:pt x="0" y="106"/>
                    </a:moveTo>
                    <a:lnTo>
                      <a:pt x="29" y="0"/>
                    </a:lnTo>
                    <a:lnTo>
                      <a:pt x="64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26" name="Line 1025"/>
              <p:cNvSpPr>
                <a:spLocks noChangeShapeType="1"/>
              </p:cNvSpPr>
              <p:nvPr/>
            </p:nvSpPr>
            <p:spPr bwMode="auto">
              <a:xfrm>
                <a:off x="5294" y="2556"/>
                <a:ext cx="1" cy="197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27" name="Freeform 1026"/>
              <p:cNvSpPr>
                <a:spLocks/>
              </p:cNvSpPr>
              <p:nvPr/>
            </p:nvSpPr>
            <p:spPr bwMode="auto">
              <a:xfrm>
                <a:off x="5265" y="2747"/>
                <a:ext cx="63" cy="101"/>
              </a:xfrm>
              <a:custGeom>
                <a:avLst/>
                <a:gdLst>
                  <a:gd name="T0" fmla="*/ 63 w 63"/>
                  <a:gd name="T1" fmla="*/ 0 h 101"/>
                  <a:gd name="T2" fmla="*/ 29 w 63"/>
                  <a:gd name="T3" fmla="*/ 101 h 101"/>
                  <a:gd name="T4" fmla="*/ 0 w 63"/>
                  <a:gd name="T5" fmla="*/ 0 h 101"/>
                  <a:gd name="T6" fmla="*/ 63 w 63"/>
                  <a:gd name="T7" fmla="*/ 0 h 1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3" h="101">
                    <a:moveTo>
                      <a:pt x="63" y="0"/>
                    </a:moveTo>
                    <a:lnTo>
                      <a:pt x="29" y="101"/>
                    </a:lnTo>
                    <a:lnTo>
                      <a:pt x="0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28" name="Freeform 1027"/>
              <p:cNvSpPr>
                <a:spLocks/>
              </p:cNvSpPr>
              <p:nvPr/>
            </p:nvSpPr>
            <p:spPr bwMode="auto">
              <a:xfrm>
                <a:off x="4098" y="1522"/>
                <a:ext cx="250" cy="1581"/>
              </a:xfrm>
              <a:custGeom>
                <a:avLst/>
                <a:gdLst>
                  <a:gd name="T0" fmla="*/ 59 w 250"/>
                  <a:gd name="T1" fmla="*/ 1581 h 1581"/>
                  <a:gd name="T2" fmla="*/ 191 w 250"/>
                  <a:gd name="T3" fmla="*/ 1581 h 1581"/>
                  <a:gd name="T4" fmla="*/ 221 w 250"/>
                  <a:gd name="T5" fmla="*/ 1575 h 1581"/>
                  <a:gd name="T6" fmla="*/ 245 w 250"/>
                  <a:gd name="T7" fmla="*/ 1549 h 1581"/>
                  <a:gd name="T8" fmla="*/ 250 w 250"/>
                  <a:gd name="T9" fmla="*/ 1517 h 1581"/>
                  <a:gd name="T10" fmla="*/ 250 w 250"/>
                  <a:gd name="T11" fmla="*/ 64 h 1581"/>
                  <a:gd name="T12" fmla="*/ 245 w 250"/>
                  <a:gd name="T13" fmla="*/ 32 h 1581"/>
                  <a:gd name="T14" fmla="*/ 221 w 250"/>
                  <a:gd name="T15" fmla="*/ 5 h 1581"/>
                  <a:gd name="T16" fmla="*/ 191 w 250"/>
                  <a:gd name="T17" fmla="*/ 0 h 1581"/>
                  <a:gd name="T18" fmla="*/ 59 w 250"/>
                  <a:gd name="T19" fmla="*/ 0 h 1581"/>
                  <a:gd name="T20" fmla="*/ 30 w 250"/>
                  <a:gd name="T21" fmla="*/ 5 h 1581"/>
                  <a:gd name="T22" fmla="*/ 5 w 250"/>
                  <a:gd name="T23" fmla="*/ 32 h 1581"/>
                  <a:gd name="T24" fmla="*/ 0 w 250"/>
                  <a:gd name="T25" fmla="*/ 64 h 1581"/>
                  <a:gd name="T26" fmla="*/ 0 w 250"/>
                  <a:gd name="T27" fmla="*/ 1517 h 1581"/>
                  <a:gd name="T28" fmla="*/ 5 w 250"/>
                  <a:gd name="T29" fmla="*/ 1549 h 1581"/>
                  <a:gd name="T30" fmla="*/ 30 w 250"/>
                  <a:gd name="T31" fmla="*/ 1575 h 1581"/>
                  <a:gd name="T32" fmla="*/ 59 w 250"/>
                  <a:gd name="T33" fmla="*/ 1581 h 15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0" h="1581">
                    <a:moveTo>
                      <a:pt x="59" y="1581"/>
                    </a:moveTo>
                    <a:lnTo>
                      <a:pt x="191" y="1581"/>
                    </a:lnTo>
                    <a:lnTo>
                      <a:pt x="221" y="1575"/>
                    </a:lnTo>
                    <a:lnTo>
                      <a:pt x="245" y="1549"/>
                    </a:lnTo>
                    <a:lnTo>
                      <a:pt x="250" y="1517"/>
                    </a:lnTo>
                    <a:lnTo>
                      <a:pt x="250" y="64"/>
                    </a:lnTo>
                    <a:lnTo>
                      <a:pt x="245" y="32"/>
                    </a:lnTo>
                    <a:lnTo>
                      <a:pt x="221" y="5"/>
                    </a:lnTo>
                    <a:lnTo>
                      <a:pt x="191" y="0"/>
                    </a:lnTo>
                    <a:lnTo>
                      <a:pt x="59" y="0"/>
                    </a:lnTo>
                    <a:lnTo>
                      <a:pt x="30" y="5"/>
                    </a:lnTo>
                    <a:lnTo>
                      <a:pt x="5" y="32"/>
                    </a:lnTo>
                    <a:lnTo>
                      <a:pt x="0" y="64"/>
                    </a:lnTo>
                    <a:lnTo>
                      <a:pt x="0" y="1517"/>
                    </a:lnTo>
                    <a:lnTo>
                      <a:pt x="5" y="1549"/>
                    </a:lnTo>
                    <a:lnTo>
                      <a:pt x="30" y="1575"/>
                    </a:lnTo>
                    <a:lnTo>
                      <a:pt x="59" y="158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29" name="Freeform 1028"/>
              <p:cNvSpPr>
                <a:spLocks/>
              </p:cNvSpPr>
              <p:nvPr/>
            </p:nvSpPr>
            <p:spPr bwMode="auto">
              <a:xfrm>
                <a:off x="4040" y="1458"/>
                <a:ext cx="249" cy="1581"/>
              </a:xfrm>
              <a:custGeom>
                <a:avLst/>
                <a:gdLst>
                  <a:gd name="T0" fmla="*/ 58 w 249"/>
                  <a:gd name="T1" fmla="*/ 1581 h 1581"/>
                  <a:gd name="T2" fmla="*/ 191 w 249"/>
                  <a:gd name="T3" fmla="*/ 1581 h 1581"/>
                  <a:gd name="T4" fmla="*/ 220 w 249"/>
                  <a:gd name="T5" fmla="*/ 1576 h 1581"/>
                  <a:gd name="T6" fmla="*/ 245 w 249"/>
                  <a:gd name="T7" fmla="*/ 1549 h 1581"/>
                  <a:gd name="T8" fmla="*/ 249 w 249"/>
                  <a:gd name="T9" fmla="*/ 1517 h 1581"/>
                  <a:gd name="T10" fmla="*/ 249 w 249"/>
                  <a:gd name="T11" fmla="*/ 69 h 1581"/>
                  <a:gd name="T12" fmla="*/ 245 w 249"/>
                  <a:gd name="T13" fmla="*/ 32 h 1581"/>
                  <a:gd name="T14" fmla="*/ 220 w 249"/>
                  <a:gd name="T15" fmla="*/ 11 h 1581"/>
                  <a:gd name="T16" fmla="*/ 191 w 249"/>
                  <a:gd name="T17" fmla="*/ 0 h 1581"/>
                  <a:gd name="T18" fmla="*/ 58 w 249"/>
                  <a:gd name="T19" fmla="*/ 0 h 1581"/>
                  <a:gd name="T20" fmla="*/ 29 w 249"/>
                  <a:gd name="T21" fmla="*/ 11 h 1581"/>
                  <a:gd name="T22" fmla="*/ 4 w 249"/>
                  <a:gd name="T23" fmla="*/ 32 h 1581"/>
                  <a:gd name="T24" fmla="*/ 0 w 249"/>
                  <a:gd name="T25" fmla="*/ 69 h 1581"/>
                  <a:gd name="T26" fmla="*/ 0 w 249"/>
                  <a:gd name="T27" fmla="*/ 1517 h 1581"/>
                  <a:gd name="T28" fmla="*/ 4 w 249"/>
                  <a:gd name="T29" fmla="*/ 1549 h 1581"/>
                  <a:gd name="T30" fmla="*/ 29 w 249"/>
                  <a:gd name="T31" fmla="*/ 1576 h 1581"/>
                  <a:gd name="T32" fmla="*/ 58 w 249"/>
                  <a:gd name="T33" fmla="*/ 1581 h 15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1581">
                    <a:moveTo>
                      <a:pt x="58" y="1581"/>
                    </a:moveTo>
                    <a:lnTo>
                      <a:pt x="191" y="1581"/>
                    </a:lnTo>
                    <a:lnTo>
                      <a:pt x="220" y="1576"/>
                    </a:lnTo>
                    <a:lnTo>
                      <a:pt x="245" y="1549"/>
                    </a:lnTo>
                    <a:lnTo>
                      <a:pt x="249" y="1517"/>
                    </a:lnTo>
                    <a:lnTo>
                      <a:pt x="249" y="69"/>
                    </a:lnTo>
                    <a:lnTo>
                      <a:pt x="245" y="32"/>
                    </a:lnTo>
                    <a:lnTo>
                      <a:pt x="220" y="11"/>
                    </a:lnTo>
                    <a:lnTo>
                      <a:pt x="191" y="0"/>
                    </a:lnTo>
                    <a:lnTo>
                      <a:pt x="58" y="0"/>
                    </a:lnTo>
                    <a:lnTo>
                      <a:pt x="29" y="11"/>
                    </a:lnTo>
                    <a:lnTo>
                      <a:pt x="4" y="32"/>
                    </a:lnTo>
                    <a:lnTo>
                      <a:pt x="0" y="69"/>
                    </a:lnTo>
                    <a:lnTo>
                      <a:pt x="0" y="1517"/>
                    </a:lnTo>
                    <a:lnTo>
                      <a:pt x="4" y="1549"/>
                    </a:lnTo>
                    <a:lnTo>
                      <a:pt x="29" y="1576"/>
                    </a:lnTo>
                    <a:lnTo>
                      <a:pt x="58" y="1581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30" name="Line 1029"/>
              <p:cNvSpPr>
                <a:spLocks noChangeShapeType="1"/>
              </p:cNvSpPr>
              <p:nvPr/>
            </p:nvSpPr>
            <p:spPr bwMode="auto">
              <a:xfrm>
                <a:off x="4098" y="3039"/>
                <a:ext cx="108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31" name="Freeform 1030"/>
              <p:cNvSpPr>
                <a:spLocks/>
              </p:cNvSpPr>
              <p:nvPr/>
            </p:nvSpPr>
            <p:spPr bwMode="auto">
              <a:xfrm>
                <a:off x="4270" y="2917"/>
                <a:ext cx="19" cy="106"/>
              </a:xfrm>
              <a:custGeom>
                <a:avLst/>
                <a:gdLst>
                  <a:gd name="T0" fmla="*/ 0 w 4"/>
                  <a:gd name="T1" fmla="*/ 106 h 20"/>
                  <a:gd name="T2" fmla="*/ 14 w 4"/>
                  <a:gd name="T3" fmla="*/ 90 h 20"/>
                  <a:gd name="T4" fmla="*/ 19 w 4"/>
                  <a:gd name="T5" fmla="*/ 58 h 20"/>
                  <a:gd name="T6" fmla="*/ 19 w 4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20">
                    <a:moveTo>
                      <a:pt x="0" y="20"/>
                    </a:moveTo>
                    <a:lnTo>
                      <a:pt x="3" y="17"/>
                    </a:lnTo>
                    <a:lnTo>
                      <a:pt x="4" y="11"/>
                    </a:lnTo>
                    <a:lnTo>
                      <a:pt x="4" y="0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32" name="Line 1031"/>
              <p:cNvSpPr>
                <a:spLocks noChangeShapeType="1"/>
              </p:cNvSpPr>
              <p:nvPr/>
            </p:nvSpPr>
            <p:spPr bwMode="auto">
              <a:xfrm flipV="1">
                <a:off x="4289" y="2731"/>
                <a:ext cx="1" cy="11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33" name="Line 1032"/>
              <p:cNvSpPr>
                <a:spLocks noChangeShapeType="1"/>
              </p:cNvSpPr>
              <p:nvPr/>
            </p:nvSpPr>
            <p:spPr bwMode="auto">
              <a:xfrm flipV="1">
                <a:off x="4289" y="2546"/>
                <a:ext cx="1" cy="116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34" name="Line 1033"/>
              <p:cNvSpPr>
                <a:spLocks noChangeShapeType="1"/>
              </p:cNvSpPr>
              <p:nvPr/>
            </p:nvSpPr>
            <p:spPr bwMode="auto">
              <a:xfrm flipV="1">
                <a:off x="4289" y="2360"/>
                <a:ext cx="1" cy="11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35" name="Line 1034"/>
              <p:cNvSpPr>
                <a:spLocks noChangeShapeType="1"/>
              </p:cNvSpPr>
              <p:nvPr/>
            </p:nvSpPr>
            <p:spPr bwMode="auto">
              <a:xfrm flipV="1">
                <a:off x="4289" y="2174"/>
                <a:ext cx="1" cy="11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36" name="Line 1035"/>
              <p:cNvSpPr>
                <a:spLocks noChangeShapeType="1"/>
              </p:cNvSpPr>
              <p:nvPr/>
            </p:nvSpPr>
            <p:spPr bwMode="auto">
              <a:xfrm flipV="1">
                <a:off x="4289" y="1989"/>
                <a:ext cx="1" cy="116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37" name="Line 1036"/>
              <p:cNvSpPr>
                <a:spLocks noChangeShapeType="1"/>
              </p:cNvSpPr>
              <p:nvPr/>
            </p:nvSpPr>
            <p:spPr bwMode="auto">
              <a:xfrm flipV="1">
                <a:off x="4289" y="1803"/>
                <a:ext cx="1" cy="11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38" name="Line 1037"/>
              <p:cNvSpPr>
                <a:spLocks noChangeShapeType="1"/>
              </p:cNvSpPr>
              <p:nvPr/>
            </p:nvSpPr>
            <p:spPr bwMode="auto">
              <a:xfrm flipV="1">
                <a:off x="4289" y="1617"/>
                <a:ext cx="1" cy="11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39" name="Freeform 1038"/>
              <p:cNvSpPr>
                <a:spLocks/>
              </p:cNvSpPr>
              <p:nvPr/>
            </p:nvSpPr>
            <p:spPr bwMode="auto">
              <a:xfrm>
                <a:off x="4240" y="1464"/>
                <a:ext cx="49" cy="85"/>
              </a:xfrm>
              <a:custGeom>
                <a:avLst/>
                <a:gdLst>
                  <a:gd name="T0" fmla="*/ 49 w 10"/>
                  <a:gd name="T1" fmla="*/ 85 h 16"/>
                  <a:gd name="T2" fmla="*/ 49 w 10"/>
                  <a:gd name="T3" fmla="*/ 64 h 16"/>
                  <a:gd name="T4" fmla="*/ 44 w 10"/>
                  <a:gd name="T5" fmla="*/ 27 h 16"/>
                  <a:gd name="T6" fmla="*/ 20 w 10"/>
                  <a:gd name="T7" fmla="*/ 5 h 16"/>
                  <a:gd name="T8" fmla="*/ 0 w 10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6">
                    <a:moveTo>
                      <a:pt x="10" y="16"/>
                    </a:moveTo>
                    <a:lnTo>
                      <a:pt x="10" y="12"/>
                    </a:lnTo>
                    <a:lnTo>
                      <a:pt x="9" y="5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0" name="Freeform 1039"/>
              <p:cNvSpPr>
                <a:spLocks/>
              </p:cNvSpPr>
              <p:nvPr/>
            </p:nvSpPr>
            <p:spPr bwMode="auto">
              <a:xfrm>
                <a:off x="4074" y="1458"/>
                <a:ext cx="103" cy="11"/>
              </a:xfrm>
              <a:custGeom>
                <a:avLst/>
                <a:gdLst>
                  <a:gd name="T0" fmla="*/ 103 w 21"/>
                  <a:gd name="T1" fmla="*/ 0 h 2"/>
                  <a:gd name="T2" fmla="*/ 25 w 21"/>
                  <a:gd name="T3" fmla="*/ 0 h 2"/>
                  <a:gd name="T4" fmla="*/ 0 w 21"/>
                  <a:gd name="T5" fmla="*/ 11 h 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2">
                    <a:moveTo>
                      <a:pt x="21" y="0"/>
                    </a:moveTo>
                    <a:lnTo>
                      <a:pt x="5" y="0"/>
                    </a:lnTo>
                    <a:lnTo>
                      <a:pt x="0" y="2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1" name="Freeform 1040"/>
              <p:cNvSpPr>
                <a:spLocks/>
              </p:cNvSpPr>
              <p:nvPr/>
            </p:nvSpPr>
            <p:spPr bwMode="auto">
              <a:xfrm>
                <a:off x="4040" y="1522"/>
                <a:ext cx="1" cy="117"/>
              </a:xfrm>
              <a:custGeom>
                <a:avLst/>
                <a:gdLst>
                  <a:gd name="T0" fmla="*/ 0 w 1"/>
                  <a:gd name="T1" fmla="*/ 0 h 22"/>
                  <a:gd name="T2" fmla="*/ 0 w 1"/>
                  <a:gd name="T3" fmla="*/ 5 h 22"/>
                  <a:gd name="T4" fmla="*/ 0 w 1"/>
                  <a:gd name="T5" fmla="*/ 117 h 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22">
                    <a:moveTo>
                      <a:pt x="0" y="0"/>
                    </a:moveTo>
                    <a:lnTo>
                      <a:pt x="0" y="1"/>
                    </a:lnTo>
                    <a:lnTo>
                      <a:pt x="0" y="22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2" name="Line 1041"/>
              <p:cNvSpPr>
                <a:spLocks noChangeShapeType="1"/>
              </p:cNvSpPr>
              <p:nvPr/>
            </p:nvSpPr>
            <p:spPr bwMode="auto">
              <a:xfrm>
                <a:off x="4040" y="1708"/>
                <a:ext cx="1" cy="116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3" name="Line 1042"/>
              <p:cNvSpPr>
                <a:spLocks noChangeShapeType="1"/>
              </p:cNvSpPr>
              <p:nvPr/>
            </p:nvSpPr>
            <p:spPr bwMode="auto">
              <a:xfrm>
                <a:off x="4040" y="1893"/>
                <a:ext cx="1" cy="11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4" name="Line 1043"/>
              <p:cNvSpPr>
                <a:spLocks noChangeShapeType="1"/>
              </p:cNvSpPr>
              <p:nvPr/>
            </p:nvSpPr>
            <p:spPr bwMode="auto">
              <a:xfrm>
                <a:off x="4040" y="2079"/>
                <a:ext cx="1" cy="11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5" name="Line 1044"/>
              <p:cNvSpPr>
                <a:spLocks noChangeShapeType="1"/>
              </p:cNvSpPr>
              <p:nvPr/>
            </p:nvSpPr>
            <p:spPr bwMode="auto">
              <a:xfrm>
                <a:off x="4040" y="2265"/>
                <a:ext cx="1" cy="116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6" name="Line 1045"/>
              <p:cNvSpPr>
                <a:spLocks noChangeShapeType="1"/>
              </p:cNvSpPr>
              <p:nvPr/>
            </p:nvSpPr>
            <p:spPr bwMode="auto">
              <a:xfrm>
                <a:off x="4040" y="2450"/>
                <a:ext cx="1" cy="11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7" name="Line 1046"/>
              <p:cNvSpPr>
                <a:spLocks noChangeShapeType="1"/>
              </p:cNvSpPr>
              <p:nvPr/>
            </p:nvSpPr>
            <p:spPr bwMode="auto">
              <a:xfrm>
                <a:off x="4040" y="2636"/>
                <a:ext cx="1" cy="11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" name="Line 1047"/>
              <p:cNvSpPr>
                <a:spLocks noChangeShapeType="1"/>
              </p:cNvSpPr>
              <p:nvPr/>
            </p:nvSpPr>
            <p:spPr bwMode="auto">
              <a:xfrm>
                <a:off x="4040" y="2822"/>
                <a:ext cx="1" cy="116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9" name="Freeform 1048"/>
              <p:cNvSpPr>
                <a:spLocks/>
              </p:cNvSpPr>
              <p:nvPr/>
            </p:nvSpPr>
            <p:spPr bwMode="auto">
              <a:xfrm>
                <a:off x="4044" y="3007"/>
                <a:ext cx="54" cy="32"/>
              </a:xfrm>
              <a:custGeom>
                <a:avLst/>
                <a:gdLst>
                  <a:gd name="T0" fmla="*/ 0 w 11"/>
                  <a:gd name="T1" fmla="*/ 0 h 6"/>
                  <a:gd name="T2" fmla="*/ 25 w 11"/>
                  <a:gd name="T3" fmla="*/ 27 h 6"/>
                  <a:gd name="T4" fmla="*/ 54 w 11"/>
                  <a:gd name="T5" fmla="*/ 32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lnTo>
                      <a:pt x="5" y="5"/>
                    </a:lnTo>
                    <a:lnTo>
                      <a:pt x="11" y="6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50" name="Rectangle 1049"/>
              <p:cNvSpPr>
                <a:spLocks noChangeArrowheads="1"/>
              </p:cNvSpPr>
              <p:nvPr/>
            </p:nvSpPr>
            <p:spPr bwMode="auto">
              <a:xfrm rot="5400000">
                <a:off x="3954" y="2164"/>
                <a:ext cx="42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dirty="0" smtClean="0">
                    <a:solidFill>
                      <a:srgbClr val="000000"/>
                    </a:solidFill>
                    <a:latin typeface="Cambria" pitchFamily="18" charset="0"/>
                    <a:ea typeface="宋体"/>
                  </a:rPr>
                  <a:t>Filter</a:t>
                </a:r>
                <a:endParaRPr lang="zh-CN" altLang="en-US" sz="1600" dirty="0">
                  <a:solidFill>
                    <a:prstClr val="black"/>
                  </a:solidFill>
                  <a:latin typeface="Cambria" pitchFamily="18" charset="0"/>
                  <a:ea typeface="宋体"/>
                </a:endParaRPr>
              </a:p>
            </p:txBody>
          </p:sp>
          <p:sp>
            <p:nvSpPr>
              <p:cNvPr id="1051" name="Line 1050"/>
              <p:cNvSpPr>
                <a:spLocks noChangeShapeType="1"/>
              </p:cNvSpPr>
              <p:nvPr/>
            </p:nvSpPr>
            <p:spPr bwMode="auto">
              <a:xfrm>
                <a:off x="4299" y="2302"/>
                <a:ext cx="74" cy="1"/>
              </a:xfrm>
              <a:prstGeom prst="line">
                <a:avLst/>
              </a:prstGeom>
              <a:noFill/>
              <a:ln w="238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52" name="Freeform 1051"/>
              <p:cNvSpPr>
                <a:spLocks/>
              </p:cNvSpPr>
              <p:nvPr/>
            </p:nvSpPr>
            <p:spPr bwMode="auto">
              <a:xfrm>
                <a:off x="4368" y="2270"/>
                <a:ext cx="88" cy="64"/>
              </a:xfrm>
              <a:custGeom>
                <a:avLst/>
                <a:gdLst>
                  <a:gd name="T0" fmla="*/ 0 w 88"/>
                  <a:gd name="T1" fmla="*/ 0 h 64"/>
                  <a:gd name="T2" fmla="*/ 88 w 88"/>
                  <a:gd name="T3" fmla="*/ 32 h 64"/>
                  <a:gd name="T4" fmla="*/ 0 w 88"/>
                  <a:gd name="T5" fmla="*/ 64 h 64"/>
                  <a:gd name="T6" fmla="*/ 0 w 88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8" h="64">
                    <a:moveTo>
                      <a:pt x="0" y="0"/>
                    </a:moveTo>
                    <a:lnTo>
                      <a:pt x="88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053" name="Line 1052"/>
            <p:cNvSpPr>
              <a:spLocks noChangeShapeType="1"/>
            </p:cNvSpPr>
            <p:nvPr/>
          </p:nvSpPr>
          <p:spPr bwMode="auto">
            <a:xfrm>
              <a:off x="2916933" y="6885062"/>
              <a:ext cx="0" cy="36036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054" name="Line 1053"/>
            <p:cNvSpPr>
              <a:spLocks noChangeShapeType="1"/>
            </p:cNvSpPr>
            <p:nvPr/>
          </p:nvSpPr>
          <p:spPr bwMode="auto">
            <a:xfrm>
              <a:off x="2916933" y="7245424"/>
              <a:ext cx="446405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055" name="Line 1054"/>
            <p:cNvSpPr>
              <a:spLocks noChangeShapeType="1"/>
            </p:cNvSpPr>
            <p:nvPr/>
          </p:nvSpPr>
          <p:spPr bwMode="auto">
            <a:xfrm flipH="1" flipV="1">
              <a:off x="7380983" y="6885062"/>
              <a:ext cx="0" cy="36036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056" name="Line 1055"/>
            <p:cNvSpPr>
              <a:spLocks noChangeShapeType="1"/>
            </p:cNvSpPr>
            <p:nvPr/>
          </p:nvSpPr>
          <p:spPr bwMode="auto">
            <a:xfrm flipV="1">
              <a:off x="7380983" y="2636912"/>
              <a:ext cx="0" cy="35877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057" name="Line 1056"/>
            <p:cNvSpPr>
              <a:spLocks noChangeShapeType="1"/>
            </p:cNvSpPr>
            <p:nvPr/>
          </p:nvSpPr>
          <p:spPr bwMode="auto">
            <a:xfrm flipH="1" flipV="1">
              <a:off x="2916933" y="2636912"/>
              <a:ext cx="446405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058" name="Line 1057"/>
            <p:cNvSpPr>
              <a:spLocks noChangeShapeType="1"/>
            </p:cNvSpPr>
            <p:nvPr/>
          </p:nvSpPr>
          <p:spPr bwMode="auto">
            <a:xfrm flipH="1">
              <a:off x="2916933" y="2636912"/>
              <a:ext cx="0" cy="35877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grpSp>
          <p:nvGrpSpPr>
            <p:cNvPr id="1060" name="Group 1059"/>
            <p:cNvGrpSpPr>
              <a:grpSpLocks/>
            </p:cNvGrpSpPr>
            <p:nvPr/>
          </p:nvGrpSpPr>
          <p:grpSpPr bwMode="auto">
            <a:xfrm>
              <a:off x="7987408" y="6897762"/>
              <a:ext cx="817562" cy="850900"/>
              <a:chOff x="5031" y="3498"/>
              <a:chExt cx="515" cy="536"/>
            </a:xfrm>
          </p:grpSpPr>
          <p:sp>
            <p:nvSpPr>
              <p:cNvPr id="1061" name="Freeform 1060"/>
              <p:cNvSpPr>
                <a:spLocks/>
              </p:cNvSpPr>
              <p:nvPr/>
            </p:nvSpPr>
            <p:spPr bwMode="auto">
              <a:xfrm>
                <a:off x="5031" y="3498"/>
                <a:ext cx="515" cy="536"/>
              </a:xfrm>
              <a:custGeom>
                <a:avLst/>
                <a:gdLst>
                  <a:gd name="T0" fmla="*/ 515 w 515"/>
                  <a:gd name="T1" fmla="*/ 0 h 536"/>
                  <a:gd name="T2" fmla="*/ 446 w 515"/>
                  <a:gd name="T3" fmla="*/ 6 h 536"/>
                  <a:gd name="T4" fmla="*/ 383 w 515"/>
                  <a:gd name="T5" fmla="*/ 22 h 536"/>
                  <a:gd name="T6" fmla="*/ 319 w 515"/>
                  <a:gd name="T7" fmla="*/ 43 h 536"/>
                  <a:gd name="T8" fmla="*/ 255 w 515"/>
                  <a:gd name="T9" fmla="*/ 75 h 536"/>
                  <a:gd name="T10" fmla="*/ 201 w 515"/>
                  <a:gd name="T11" fmla="*/ 112 h 536"/>
                  <a:gd name="T12" fmla="*/ 152 w 515"/>
                  <a:gd name="T13" fmla="*/ 159 h 536"/>
                  <a:gd name="T14" fmla="*/ 103 w 515"/>
                  <a:gd name="T15" fmla="*/ 212 h 536"/>
                  <a:gd name="T16" fmla="*/ 69 w 515"/>
                  <a:gd name="T17" fmla="*/ 271 h 536"/>
                  <a:gd name="T18" fmla="*/ 40 w 515"/>
                  <a:gd name="T19" fmla="*/ 334 h 536"/>
                  <a:gd name="T20" fmla="*/ 15 w 515"/>
                  <a:gd name="T21" fmla="*/ 398 h 536"/>
                  <a:gd name="T22" fmla="*/ 5 w 515"/>
                  <a:gd name="T23" fmla="*/ 467 h 536"/>
                  <a:gd name="T24" fmla="*/ 0 w 515"/>
                  <a:gd name="T25" fmla="*/ 536 h 536"/>
                  <a:gd name="T26" fmla="*/ 0 w 515"/>
                  <a:gd name="T27" fmla="*/ 0 h 536"/>
                  <a:gd name="T28" fmla="*/ 515 w 515"/>
                  <a:gd name="T29" fmla="*/ 0 h 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15" h="536">
                    <a:moveTo>
                      <a:pt x="515" y="0"/>
                    </a:moveTo>
                    <a:lnTo>
                      <a:pt x="446" y="6"/>
                    </a:lnTo>
                    <a:lnTo>
                      <a:pt x="383" y="22"/>
                    </a:lnTo>
                    <a:lnTo>
                      <a:pt x="319" y="43"/>
                    </a:lnTo>
                    <a:lnTo>
                      <a:pt x="255" y="75"/>
                    </a:lnTo>
                    <a:lnTo>
                      <a:pt x="201" y="112"/>
                    </a:lnTo>
                    <a:lnTo>
                      <a:pt x="152" y="159"/>
                    </a:lnTo>
                    <a:lnTo>
                      <a:pt x="103" y="212"/>
                    </a:lnTo>
                    <a:lnTo>
                      <a:pt x="69" y="271"/>
                    </a:lnTo>
                    <a:lnTo>
                      <a:pt x="40" y="334"/>
                    </a:lnTo>
                    <a:lnTo>
                      <a:pt x="15" y="398"/>
                    </a:lnTo>
                    <a:lnTo>
                      <a:pt x="5" y="467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62" name="Freeform 1061"/>
              <p:cNvSpPr>
                <a:spLocks/>
              </p:cNvSpPr>
              <p:nvPr/>
            </p:nvSpPr>
            <p:spPr bwMode="auto">
              <a:xfrm>
                <a:off x="5031" y="3498"/>
                <a:ext cx="515" cy="536"/>
              </a:xfrm>
              <a:custGeom>
                <a:avLst/>
                <a:gdLst>
                  <a:gd name="T0" fmla="*/ 515 w 515"/>
                  <a:gd name="T1" fmla="*/ 0 h 536"/>
                  <a:gd name="T2" fmla="*/ 446 w 515"/>
                  <a:gd name="T3" fmla="*/ 6 h 536"/>
                  <a:gd name="T4" fmla="*/ 383 w 515"/>
                  <a:gd name="T5" fmla="*/ 22 h 536"/>
                  <a:gd name="T6" fmla="*/ 319 w 515"/>
                  <a:gd name="T7" fmla="*/ 43 h 536"/>
                  <a:gd name="T8" fmla="*/ 255 w 515"/>
                  <a:gd name="T9" fmla="*/ 75 h 536"/>
                  <a:gd name="T10" fmla="*/ 201 w 515"/>
                  <a:gd name="T11" fmla="*/ 112 h 536"/>
                  <a:gd name="T12" fmla="*/ 152 w 515"/>
                  <a:gd name="T13" fmla="*/ 159 h 536"/>
                  <a:gd name="T14" fmla="*/ 103 w 515"/>
                  <a:gd name="T15" fmla="*/ 212 h 536"/>
                  <a:gd name="T16" fmla="*/ 69 w 515"/>
                  <a:gd name="T17" fmla="*/ 271 h 536"/>
                  <a:gd name="T18" fmla="*/ 40 w 515"/>
                  <a:gd name="T19" fmla="*/ 334 h 536"/>
                  <a:gd name="T20" fmla="*/ 15 w 515"/>
                  <a:gd name="T21" fmla="*/ 398 h 536"/>
                  <a:gd name="T22" fmla="*/ 5 w 515"/>
                  <a:gd name="T23" fmla="*/ 467 h 536"/>
                  <a:gd name="T24" fmla="*/ 0 w 515"/>
                  <a:gd name="T25" fmla="*/ 536 h 536"/>
                  <a:gd name="T26" fmla="*/ 15 w 515"/>
                  <a:gd name="T27" fmla="*/ 536 h 536"/>
                  <a:gd name="T28" fmla="*/ 20 w 515"/>
                  <a:gd name="T29" fmla="*/ 472 h 536"/>
                  <a:gd name="T30" fmla="*/ 30 w 515"/>
                  <a:gd name="T31" fmla="*/ 403 h 536"/>
                  <a:gd name="T32" fmla="*/ 54 w 515"/>
                  <a:gd name="T33" fmla="*/ 340 h 536"/>
                  <a:gd name="T34" fmla="*/ 79 w 515"/>
                  <a:gd name="T35" fmla="*/ 276 h 536"/>
                  <a:gd name="T36" fmla="*/ 118 w 515"/>
                  <a:gd name="T37" fmla="*/ 223 h 536"/>
                  <a:gd name="T38" fmla="*/ 162 w 515"/>
                  <a:gd name="T39" fmla="*/ 170 h 536"/>
                  <a:gd name="T40" fmla="*/ 211 w 515"/>
                  <a:gd name="T41" fmla="*/ 122 h 536"/>
                  <a:gd name="T42" fmla="*/ 265 w 515"/>
                  <a:gd name="T43" fmla="*/ 85 h 536"/>
                  <a:gd name="T44" fmla="*/ 324 w 515"/>
                  <a:gd name="T45" fmla="*/ 59 h 536"/>
                  <a:gd name="T46" fmla="*/ 388 w 515"/>
                  <a:gd name="T47" fmla="*/ 37 h 536"/>
                  <a:gd name="T48" fmla="*/ 451 w 515"/>
                  <a:gd name="T49" fmla="*/ 22 h 536"/>
                  <a:gd name="T50" fmla="*/ 515 w 515"/>
                  <a:gd name="T51" fmla="*/ 16 h 536"/>
                  <a:gd name="T52" fmla="*/ 515 w 515"/>
                  <a:gd name="T53" fmla="*/ 0 h 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5" h="536">
                    <a:moveTo>
                      <a:pt x="515" y="0"/>
                    </a:moveTo>
                    <a:lnTo>
                      <a:pt x="446" y="6"/>
                    </a:lnTo>
                    <a:lnTo>
                      <a:pt x="383" y="22"/>
                    </a:lnTo>
                    <a:lnTo>
                      <a:pt x="319" y="43"/>
                    </a:lnTo>
                    <a:lnTo>
                      <a:pt x="255" y="75"/>
                    </a:lnTo>
                    <a:lnTo>
                      <a:pt x="201" y="112"/>
                    </a:lnTo>
                    <a:lnTo>
                      <a:pt x="152" y="159"/>
                    </a:lnTo>
                    <a:lnTo>
                      <a:pt x="103" y="212"/>
                    </a:lnTo>
                    <a:lnTo>
                      <a:pt x="69" y="271"/>
                    </a:lnTo>
                    <a:lnTo>
                      <a:pt x="40" y="334"/>
                    </a:lnTo>
                    <a:lnTo>
                      <a:pt x="15" y="398"/>
                    </a:lnTo>
                    <a:lnTo>
                      <a:pt x="5" y="467"/>
                    </a:lnTo>
                    <a:lnTo>
                      <a:pt x="0" y="536"/>
                    </a:lnTo>
                    <a:lnTo>
                      <a:pt x="15" y="536"/>
                    </a:lnTo>
                    <a:lnTo>
                      <a:pt x="20" y="472"/>
                    </a:lnTo>
                    <a:lnTo>
                      <a:pt x="30" y="403"/>
                    </a:lnTo>
                    <a:lnTo>
                      <a:pt x="54" y="340"/>
                    </a:lnTo>
                    <a:lnTo>
                      <a:pt x="79" y="276"/>
                    </a:lnTo>
                    <a:lnTo>
                      <a:pt x="118" y="223"/>
                    </a:lnTo>
                    <a:lnTo>
                      <a:pt x="162" y="170"/>
                    </a:lnTo>
                    <a:lnTo>
                      <a:pt x="211" y="122"/>
                    </a:lnTo>
                    <a:lnTo>
                      <a:pt x="265" y="85"/>
                    </a:lnTo>
                    <a:lnTo>
                      <a:pt x="324" y="59"/>
                    </a:lnTo>
                    <a:lnTo>
                      <a:pt x="388" y="37"/>
                    </a:lnTo>
                    <a:lnTo>
                      <a:pt x="451" y="22"/>
                    </a:lnTo>
                    <a:lnTo>
                      <a:pt x="515" y="16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63" name="Freeform 1062"/>
              <p:cNvSpPr>
                <a:spLocks/>
              </p:cNvSpPr>
              <p:nvPr/>
            </p:nvSpPr>
            <p:spPr bwMode="auto">
              <a:xfrm>
                <a:off x="5046" y="3514"/>
                <a:ext cx="500" cy="520"/>
              </a:xfrm>
              <a:custGeom>
                <a:avLst/>
                <a:gdLst>
                  <a:gd name="T0" fmla="*/ 500 w 500"/>
                  <a:gd name="T1" fmla="*/ 0 h 520"/>
                  <a:gd name="T2" fmla="*/ 436 w 500"/>
                  <a:gd name="T3" fmla="*/ 6 h 520"/>
                  <a:gd name="T4" fmla="*/ 373 w 500"/>
                  <a:gd name="T5" fmla="*/ 21 h 520"/>
                  <a:gd name="T6" fmla="*/ 309 w 500"/>
                  <a:gd name="T7" fmla="*/ 43 h 520"/>
                  <a:gd name="T8" fmla="*/ 250 w 500"/>
                  <a:gd name="T9" fmla="*/ 69 h 520"/>
                  <a:gd name="T10" fmla="*/ 196 w 500"/>
                  <a:gd name="T11" fmla="*/ 106 h 520"/>
                  <a:gd name="T12" fmla="*/ 147 w 500"/>
                  <a:gd name="T13" fmla="*/ 154 h 520"/>
                  <a:gd name="T14" fmla="*/ 103 w 500"/>
                  <a:gd name="T15" fmla="*/ 207 h 520"/>
                  <a:gd name="T16" fmla="*/ 64 w 500"/>
                  <a:gd name="T17" fmla="*/ 260 h 520"/>
                  <a:gd name="T18" fmla="*/ 39 w 500"/>
                  <a:gd name="T19" fmla="*/ 324 h 520"/>
                  <a:gd name="T20" fmla="*/ 15 w 500"/>
                  <a:gd name="T21" fmla="*/ 387 h 520"/>
                  <a:gd name="T22" fmla="*/ 5 w 500"/>
                  <a:gd name="T23" fmla="*/ 456 h 520"/>
                  <a:gd name="T24" fmla="*/ 0 w 500"/>
                  <a:gd name="T25" fmla="*/ 520 h 520"/>
                  <a:gd name="T26" fmla="*/ 15 w 500"/>
                  <a:gd name="T27" fmla="*/ 520 h 520"/>
                  <a:gd name="T28" fmla="*/ 20 w 500"/>
                  <a:gd name="T29" fmla="*/ 456 h 520"/>
                  <a:gd name="T30" fmla="*/ 29 w 500"/>
                  <a:gd name="T31" fmla="*/ 393 h 520"/>
                  <a:gd name="T32" fmla="*/ 49 w 500"/>
                  <a:gd name="T33" fmla="*/ 329 h 520"/>
                  <a:gd name="T34" fmla="*/ 79 w 500"/>
                  <a:gd name="T35" fmla="*/ 271 h 520"/>
                  <a:gd name="T36" fmla="*/ 113 w 500"/>
                  <a:gd name="T37" fmla="*/ 212 h 520"/>
                  <a:gd name="T38" fmla="*/ 157 w 500"/>
                  <a:gd name="T39" fmla="*/ 165 h 520"/>
                  <a:gd name="T40" fmla="*/ 206 w 500"/>
                  <a:gd name="T41" fmla="*/ 122 h 520"/>
                  <a:gd name="T42" fmla="*/ 255 w 500"/>
                  <a:gd name="T43" fmla="*/ 85 h 520"/>
                  <a:gd name="T44" fmla="*/ 314 w 500"/>
                  <a:gd name="T45" fmla="*/ 53 h 520"/>
                  <a:gd name="T46" fmla="*/ 373 w 500"/>
                  <a:gd name="T47" fmla="*/ 32 h 520"/>
                  <a:gd name="T48" fmla="*/ 436 w 500"/>
                  <a:gd name="T49" fmla="*/ 21 h 520"/>
                  <a:gd name="T50" fmla="*/ 500 w 500"/>
                  <a:gd name="T51" fmla="*/ 16 h 520"/>
                  <a:gd name="T52" fmla="*/ 500 w 500"/>
                  <a:gd name="T53" fmla="*/ 0 h 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00" h="520">
                    <a:moveTo>
                      <a:pt x="500" y="0"/>
                    </a:moveTo>
                    <a:lnTo>
                      <a:pt x="436" y="6"/>
                    </a:lnTo>
                    <a:lnTo>
                      <a:pt x="373" y="21"/>
                    </a:lnTo>
                    <a:lnTo>
                      <a:pt x="309" y="43"/>
                    </a:lnTo>
                    <a:lnTo>
                      <a:pt x="250" y="69"/>
                    </a:lnTo>
                    <a:lnTo>
                      <a:pt x="196" y="106"/>
                    </a:lnTo>
                    <a:lnTo>
                      <a:pt x="147" y="154"/>
                    </a:lnTo>
                    <a:lnTo>
                      <a:pt x="103" y="207"/>
                    </a:lnTo>
                    <a:lnTo>
                      <a:pt x="64" y="260"/>
                    </a:lnTo>
                    <a:lnTo>
                      <a:pt x="39" y="324"/>
                    </a:lnTo>
                    <a:lnTo>
                      <a:pt x="15" y="387"/>
                    </a:lnTo>
                    <a:lnTo>
                      <a:pt x="5" y="456"/>
                    </a:lnTo>
                    <a:lnTo>
                      <a:pt x="0" y="520"/>
                    </a:lnTo>
                    <a:lnTo>
                      <a:pt x="15" y="520"/>
                    </a:lnTo>
                    <a:lnTo>
                      <a:pt x="20" y="456"/>
                    </a:lnTo>
                    <a:lnTo>
                      <a:pt x="29" y="393"/>
                    </a:lnTo>
                    <a:lnTo>
                      <a:pt x="49" y="329"/>
                    </a:lnTo>
                    <a:lnTo>
                      <a:pt x="79" y="271"/>
                    </a:lnTo>
                    <a:lnTo>
                      <a:pt x="113" y="212"/>
                    </a:lnTo>
                    <a:lnTo>
                      <a:pt x="157" y="165"/>
                    </a:lnTo>
                    <a:lnTo>
                      <a:pt x="206" y="122"/>
                    </a:lnTo>
                    <a:lnTo>
                      <a:pt x="255" y="85"/>
                    </a:lnTo>
                    <a:lnTo>
                      <a:pt x="314" y="53"/>
                    </a:lnTo>
                    <a:lnTo>
                      <a:pt x="373" y="32"/>
                    </a:lnTo>
                    <a:lnTo>
                      <a:pt x="436" y="21"/>
                    </a:lnTo>
                    <a:lnTo>
                      <a:pt x="500" y="16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64" name="Freeform 1063"/>
              <p:cNvSpPr>
                <a:spLocks/>
              </p:cNvSpPr>
              <p:nvPr/>
            </p:nvSpPr>
            <p:spPr bwMode="auto">
              <a:xfrm>
                <a:off x="5061" y="3530"/>
                <a:ext cx="485" cy="504"/>
              </a:xfrm>
              <a:custGeom>
                <a:avLst/>
                <a:gdLst>
                  <a:gd name="T0" fmla="*/ 485 w 485"/>
                  <a:gd name="T1" fmla="*/ 0 h 504"/>
                  <a:gd name="T2" fmla="*/ 421 w 485"/>
                  <a:gd name="T3" fmla="*/ 5 h 504"/>
                  <a:gd name="T4" fmla="*/ 358 w 485"/>
                  <a:gd name="T5" fmla="*/ 16 h 504"/>
                  <a:gd name="T6" fmla="*/ 299 w 485"/>
                  <a:gd name="T7" fmla="*/ 37 h 504"/>
                  <a:gd name="T8" fmla="*/ 240 w 485"/>
                  <a:gd name="T9" fmla="*/ 69 h 504"/>
                  <a:gd name="T10" fmla="*/ 191 w 485"/>
                  <a:gd name="T11" fmla="*/ 106 h 504"/>
                  <a:gd name="T12" fmla="*/ 142 w 485"/>
                  <a:gd name="T13" fmla="*/ 149 h 504"/>
                  <a:gd name="T14" fmla="*/ 98 w 485"/>
                  <a:gd name="T15" fmla="*/ 196 h 504"/>
                  <a:gd name="T16" fmla="*/ 64 w 485"/>
                  <a:gd name="T17" fmla="*/ 255 h 504"/>
                  <a:gd name="T18" fmla="*/ 34 w 485"/>
                  <a:gd name="T19" fmla="*/ 313 h 504"/>
                  <a:gd name="T20" fmla="*/ 14 w 485"/>
                  <a:gd name="T21" fmla="*/ 377 h 504"/>
                  <a:gd name="T22" fmla="*/ 5 w 485"/>
                  <a:gd name="T23" fmla="*/ 440 h 504"/>
                  <a:gd name="T24" fmla="*/ 0 w 485"/>
                  <a:gd name="T25" fmla="*/ 504 h 504"/>
                  <a:gd name="T26" fmla="*/ 14 w 485"/>
                  <a:gd name="T27" fmla="*/ 504 h 504"/>
                  <a:gd name="T28" fmla="*/ 19 w 485"/>
                  <a:gd name="T29" fmla="*/ 435 h 504"/>
                  <a:gd name="T30" fmla="*/ 34 w 485"/>
                  <a:gd name="T31" fmla="*/ 366 h 504"/>
                  <a:gd name="T32" fmla="*/ 54 w 485"/>
                  <a:gd name="T33" fmla="*/ 302 h 504"/>
                  <a:gd name="T34" fmla="*/ 88 w 485"/>
                  <a:gd name="T35" fmla="*/ 239 h 504"/>
                  <a:gd name="T36" fmla="*/ 127 w 485"/>
                  <a:gd name="T37" fmla="*/ 186 h 504"/>
                  <a:gd name="T38" fmla="*/ 176 w 485"/>
                  <a:gd name="T39" fmla="*/ 138 h 504"/>
                  <a:gd name="T40" fmla="*/ 230 w 485"/>
                  <a:gd name="T41" fmla="*/ 96 h 504"/>
                  <a:gd name="T42" fmla="*/ 289 w 485"/>
                  <a:gd name="T43" fmla="*/ 58 h 504"/>
                  <a:gd name="T44" fmla="*/ 353 w 485"/>
                  <a:gd name="T45" fmla="*/ 37 h 504"/>
                  <a:gd name="T46" fmla="*/ 416 w 485"/>
                  <a:gd name="T47" fmla="*/ 21 h 504"/>
                  <a:gd name="T48" fmla="*/ 485 w 485"/>
                  <a:gd name="T49" fmla="*/ 16 h 504"/>
                  <a:gd name="T50" fmla="*/ 485 w 485"/>
                  <a:gd name="T51" fmla="*/ 0 h 50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85" h="504">
                    <a:moveTo>
                      <a:pt x="485" y="0"/>
                    </a:moveTo>
                    <a:lnTo>
                      <a:pt x="421" y="5"/>
                    </a:lnTo>
                    <a:lnTo>
                      <a:pt x="358" y="16"/>
                    </a:lnTo>
                    <a:lnTo>
                      <a:pt x="299" y="37"/>
                    </a:lnTo>
                    <a:lnTo>
                      <a:pt x="240" y="69"/>
                    </a:lnTo>
                    <a:lnTo>
                      <a:pt x="191" y="106"/>
                    </a:lnTo>
                    <a:lnTo>
                      <a:pt x="142" y="149"/>
                    </a:lnTo>
                    <a:lnTo>
                      <a:pt x="98" y="196"/>
                    </a:lnTo>
                    <a:lnTo>
                      <a:pt x="64" y="255"/>
                    </a:lnTo>
                    <a:lnTo>
                      <a:pt x="34" y="313"/>
                    </a:lnTo>
                    <a:lnTo>
                      <a:pt x="14" y="377"/>
                    </a:lnTo>
                    <a:lnTo>
                      <a:pt x="5" y="440"/>
                    </a:lnTo>
                    <a:lnTo>
                      <a:pt x="0" y="504"/>
                    </a:lnTo>
                    <a:lnTo>
                      <a:pt x="14" y="504"/>
                    </a:lnTo>
                    <a:lnTo>
                      <a:pt x="19" y="435"/>
                    </a:lnTo>
                    <a:lnTo>
                      <a:pt x="34" y="366"/>
                    </a:lnTo>
                    <a:lnTo>
                      <a:pt x="54" y="302"/>
                    </a:lnTo>
                    <a:lnTo>
                      <a:pt x="88" y="239"/>
                    </a:lnTo>
                    <a:lnTo>
                      <a:pt x="127" y="186"/>
                    </a:lnTo>
                    <a:lnTo>
                      <a:pt x="176" y="138"/>
                    </a:lnTo>
                    <a:lnTo>
                      <a:pt x="230" y="96"/>
                    </a:lnTo>
                    <a:lnTo>
                      <a:pt x="289" y="58"/>
                    </a:lnTo>
                    <a:lnTo>
                      <a:pt x="353" y="37"/>
                    </a:lnTo>
                    <a:lnTo>
                      <a:pt x="416" y="21"/>
                    </a:lnTo>
                    <a:lnTo>
                      <a:pt x="485" y="16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000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65" name="Freeform 1064"/>
              <p:cNvSpPr>
                <a:spLocks/>
              </p:cNvSpPr>
              <p:nvPr/>
            </p:nvSpPr>
            <p:spPr bwMode="auto">
              <a:xfrm>
                <a:off x="5075" y="3546"/>
                <a:ext cx="471" cy="488"/>
              </a:xfrm>
              <a:custGeom>
                <a:avLst/>
                <a:gdLst>
                  <a:gd name="T0" fmla="*/ 471 w 471"/>
                  <a:gd name="T1" fmla="*/ 0 h 488"/>
                  <a:gd name="T2" fmla="*/ 402 w 471"/>
                  <a:gd name="T3" fmla="*/ 5 h 488"/>
                  <a:gd name="T4" fmla="*/ 339 w 471"/>
                  <a:gd name="T5" fmla="*/ 21 h 488"/>
                  <a:gd name="T6" fmla="*/ 275 w 471"/>
                  <a:gd name="T7" fmla="*/ 42 h 488"/>
                  <a:gd name="T8" fmla="*/ 216 w 471"/>
                  <a:gd name="T9" fmla="*/ 80 h 488"/>
                  <a:gd name="T10" fmla="*/ 162 w 471"/>
                  <a:gd name="T11" fmla="*/ 122 h 488"/>
                  <a:gd name="T12" fmla="*/ 113 w 471"/>
                  <a:gd name="T13" fmla="*/ 170 h 488"/>
                  <a:gd name="T14" fmla="*/ 74 w 471"/>
                  <a:gd name="T15" fmla="*/ 223 h 488"/>
                  <a:gd name="T16" fmla="*/ 40 w 471"/>
                  <a:gd name="T17" fmla="*/ 286 h 488"/>
                  <a:gd name="T18" fmla="*/ 20 w 471"/>
                  <a:gd name="T19" fmla="*/ 350 h 488"/>
                  <a:gd name="T20" fmla="*/ 5 w 471"/>
                  <a:gd name="T21" fmla="*/ 419 h 488"/>
                  <a:gd name="T22" fmla="*/ 0 w 471"/>
                  <a:gd name="T23" fmla="*/ 488 h 488"/>
                  <a:gd name="T24" fmla="*/ 15 w 471"/>
                  <a:gd name="T25" fmla="*/ 488 h 488"/>
                  <a:gd name="T26" fmla="*/ 20 w 471"/>
                  <a:gd name="T27" fmla="*/ 424 h 488"/>
                  <a:gd name="T28" fmla="*/ 35 w 471"/>
                  <a:gd name="T29" fmla="*/ 355 h 488"/>
                  <a:gd name="T30" fmla="*/ 54 w 471"/>
                  <a:gd name="T31" fmla="*/ 292 h 488"/>
                  <a:gd name="T32" fmla="*/ 89 w 471"/>
                  <a:gd name="T33" fmla="*/ 233 h 488"/>
                  <a:gd name="T34" fmla="*/ 128 w 471"/>
                  <a:gd name="T35" fmla="*/ 180 h 488"/>
                  <a:gd name="T36" fmla="*/ 172 w 471"/>
                  <a:gd name="T37" fmla="*/ 133 h 488"/>
                  <a:gd name="T38" fmla="*/ 226 w 471"/>
                  <a:gd name="T39" fmla="*/ 90 h 488"/>
                  <a:gd name="T40" fmla="*/ 280 w 471"/>
                  <a:gd name="T41" fmla="*/ 58 h 488"/>
                  <a:gd name="T42" fmla="*/ 344 w 471"/>
                  <a:gd name="T43" fmla="*/ 32 h 488"/>
                  <a:gd name="T44" fmla="*/ 407 w 471"/>
                  <a:gd name="T45" fmla="*/ 21 h 488"/>
                  <a:gd name="T46" fmla="*/ 471 w 471"/>
                  <a:gd name="T47" fmla="*/ 16 h 488"/>
                  <a:gd name="T48" fmla="*/ 471 w 471"/>
                  <a:gd name="T49" fmla="*/ 0 h 48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71" h="488">
                    <a:moveTo>
                      <a:pt x="471" y="0"/>
                    </a:moveTo>
                    <a:lnTo>
                      <a:pt x="402" y="5"/>
                    </a:lnTo>
                    <a:lnTo>
                      <a:pt x="339" y="21"/>
                    </a:lnTo>
                    <a:lnTo>
                      <a:pt x="275" y="42"/>
                    </a:lnTo>
                    <a:lnTo>
                      <a:pt x="216" y="80"/>
                    </a:lnTo>
                    <a:lnTo>
                      <a:pt x="162" y="122"/>
                    </a:lnTo>
                    <a:lnTo>
                      <a:pt x="113" y="170"/>
                    </a:lnTo>
                    <a:lnTo>
                      <a:pt x="74" y="223"/>
                    </a:lnTo>
                    <a:lnTo>
                      <a:pt x="40" y="286"/>
                    </a:lnTo>
                    <a:lnTo>
                      <a:pt x="20" y="350"/>
                    </a:lnTo>
                    <a:lnTo>
                      <a:pt x="5" y="419"/>
                    </a:lnTo>
                    <a:lnTo>
                      <a:pt x="0" y="488"/>
                    </a:lnTo>
                    <a:lnTo>
                      <a:pt x="15" y="488"/>
                    </a:lnTo>
                    <a:lnTo>
                      <a:pt x="20" y="424"/>
                    </a:lnTo>
                    <a:lnTo>
                      <a:pt x="35" y="355"/>
                    </a:lnTo>
                    <a:lnTo>
                      <a:pt x="54" y="292"/>
                    </a:lnTo>
                    <a:lnTo>
                      <a:pt x="89" y="233"/>
                    </a:lnTo>
                    <a:lnTo>
                      <a:pt x="128" y="180"/>
                    </a:lnTo>
                    <a:lnTo>
                      <a:pt x="172" y="133"/>
                    </a:lnTo>
                    <a:lnTo>
                      <a:pt x="226" y="90"/>
                    </a:lnTo>
                    <a:lnTo>
                      <a:pt x="280" y="58"/>
                    </a:lnTo>
                    <a:lnTo>
                      <a:pt x="344" y="32"/>
                    </a:lnTo>
                    <a:lnTo>
                      <a:pt x="407" y="21"/>
                    </a:lnTo>
                    <a:lnTo>
                      <a:pt x="471" y="16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0000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66" name="Freeform 1065"/>
              <p:cNvSpPr>
                <a:spLocks/>
              </p:cNvSpPr>
              <p:nvPr/>
            </p:nvSpPr>
            <p:spPr bwMode="auto">
              <a:xfrm>
                <a:off x="5090" y="3562"/>
                <a:ext cx="456" cy="472"/>
              </a:xfrm>
              <a:custGeom>
                <a:avLst/>
                <a:gdLst>
                  <a:gd name="T0" fmla="*/ 456 w 456"/>
                  <a:gd name="T1" fmla="*/ 0 h 472"/>
                  <a:gd name="T2" fmla="*/ 392 w 456"/>
                  <a:gd name="T3" fmla="*/ 5 h 472"/>
                  <a:gd name="T4" fmla="*/ 329 w 456"/>
                  <a:gd name="T5" fmla="*/ 16 h 472"/>
                  <a:gd name="T6" fmla="*/ 265 w 456"/>
                  <a:gd name="T7" fmla="*/ 42 h 472"/>
                  <a:gd name="T8" fmla="*/ 211 w 456"/>
                  <a:gd name="T9" fmla="*/ 74 h 472"/>
                  <a:gd name="T10" fmla="*/ 157 w 456"/>
                  <a:gd name="T11" fmla="*/ 117 h 472"/>
                  <a:gd name="T12" fmla="*/ 113 w 456"/>
                  <a:gd name="T13" fmla="*/ 164 h 472"/>
                  <a:gd name="T14" fmla="*/ 74 w 456"/>
                  <a:gd name="T15" fmla="*/ 217 h 472"/>
                  <a:gd name="T16" fmla="*/ 39 w 456"/>
                  <a:gd name="T17" fmla="*/ 276 h 472"/>
                  <a:gd name="T18" fmla="*/ 20 w 456"/>
                  <a:gd name="T19" fmla="*/ 339 h 472"/>
                  <a:gd name="T20" fmla="*/ 5 w 456"/>
                  <a:gd name="T21" fmla="*/ 408 h 472"/>
                  <a:gd name="T22" fmla="*/ 0 w 456"/>
                  <a:gd name="T23" fmla="*/ 472 h 472"/>
                  <a:gd name="T24" fmla="*/ 15 w 456"/>
                  <a:gd name="T25" fmla="*/ 472 h 472"/>
                  <a:gd name="T26" fmla="*/ 20 w 456"/>
                  <a:gd name="T27" fmla="*/ 408 h 472"/>
                  <a:gd name="T28" fmla="*/ 30 w 456"/>
                  <a:gd name="T29" fmla="*/ 345 h 472"/>
                  <a:gd name="T30" fmla="*/ 54 w 456"/>
                  <a:gd name="T31" fmla="*/ 281 h 472"/>
                  <a:gd name="T32" fmla="*/ 84 w 456"/>
                  <a:gd name="T33" fmla="*/ 228 h 472"/>
                  <a:gd name="T34" fmla="*/ 123 w 456"/>
                  <a:gd name="T35" fmla="*/ 175 h 472"/>
                  <a:gd name="T36" fmla="*/ 167 w 456"/>
                  <a:gd name="T37" fmla="*/ 127 h 472"/>
                  <a:gd name="T38" fmla="*/ 216 w 456"/>
                  <a:gd name="T39" fmla="*/ 85 h 472"/>
                  <a:gd name="T40" fmla="*/ 275 w 456"/>
                  <a:gd name="T41" fmla="*/ 58 h 472"/>
                  <a:gd name="T42" fmla="*/ 333 w 456"/>
                  <a:gd name="T43" fmla="*/ 32 h 472"/>
                  <a:gd name="T44" fmla="*/ 392 w 456"/>
                  <a:gd name="T45" fmla="*/ 21 h 472"/>
                  <a:gd name="T46" fmla="*/ 456 w 456"/>
                  <a:gd name="T47" fmla="*/ 16 h 472"/>
                  <a:gd name="T48" fmla="*/ 456 w 456"/>
                  <a:gd name="T49" fmla="*/ 0 h 4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6" h="472">
                    <a:moveTo>
                      <a:pt x="456" y="0"/>
                    </a:moveTo>
                    <a:lnTo>
                      <a:pt x="392" y="5"/>
                    </a:lnTo>
                    <a:lnTo>
                      <a:pt x="329" y="16"/>
                    </a:lnTo>
                    <a:lnTo>
                      <a:pt x="265" y="42"/>
                    </a:lnTo>
                    <a:lnTo>
                      <a:pt x="211" y="74"/>
                    </a:lnTo>
                    <a:lnTo>
                      <a:pt x="157" y="117"/>
                    </a:lnTo>
                    <a:lnTo>
                      <a:pt x="113" y="164"/>
                    </a:lnTo>
                    <a:lnTo>
                      <a:pt x="74" y="217"/>
                    </a:lnTo>
                    <a:lnTo>
                      <a:pt x="39" y="276"/>
                    </a:lnTo>
                    <a:lnTo>
                      <a:pt x="20" y="339"/>
                    </a:lnTo>
                    <a:lnTo>
                      <a:pt x="5" y="408"/>
                    </a:lnTo>
                    <a:lnTo>
                      <a:pt x="0" y="472"/>
                    </a:lnTo>
                    <a:lnTo>
                      <a:pt x="15" y="472"/>
                    </a:lnTo>
                    <a:lnTo>
                      <a:pt x="20" y="408"/>
                    </a:lnTo>
                    <a:lnTo>
                      <a:pt x="30" y="345"/>
                    </a:lnTo>
                    <a:lnTo>
                      <a:pt x="54" y="281"/>
                    </a:lnTo>
                    <a:lnTo>
                      <a:pt x="84" y="228"/>
                    </a:lnTo>
                    <a:lnTo>
                      <a:pt x="123" y="175"/>
                    </a:lnTo>
                    <a:lnTo>
                      <a:pt x="167" y="127"/>
                    </a:lnTo>
                    <a:lnTo>
                      <a:pt x="216" y="85"/>
                    </a:lnTo>
                    <a:lnTo>
                      <a:pt x="275" y="58"/>
                    </a:lnTo>
                    <a:lnTo>
                      <a:pt x="333" y="32"/>
                    </a:lnTo>
                    <a:lnTo>
                      <a:pt x="392" y="21"/>
                    </a:lnTo>
                    <a:lnTo>
                      <a:pt x="456" y="1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000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67" name="Freeform 1066"/>
              <p:cNvSpPr>
                <a:spLocks/>
              </p:cNvSpPr>
              <p:nvPr/>
            </p:nvSpPr>
            <p:spPr bwMode="auto">
              <a:xfrm>
                <a:off x="5105" y="3578"/>
                <a:ext cx="441" cy="456"/>
              </a:xfrm>
              <a:custGeom>
                <a:avLst/>
                <a:gdLst>
                  <a:gd name="T0" fmla="*/ 441 w 441"/>
                  <a:gd name="T1" fmla="*/ 0 h 456"/>
                  <a:gd name="T2" fmla="*/ 377 w 441"/>
                  <a:gd name="T3" fmla="*/ 5 h 456"/>
                  <a:gd name="T4" fmla="*/ 318 w 441"/>
                  <a:gd name="T5" fmla="*/ 16 h 456"/>
                  <a:gd name="T6" fmla="*/ 260 w 441"/>
                  <a:gd name="T7" fmla="*/ 42 h 456"/>
                  <a:gd name="T8" fmla="*/ 201 w 441"/>
                  <a:gd name="T9" fmla="*/ 69 h 456"/>
                  <a:gd name="T10" fmla="*/ 152 w 441"/>
                  <a:gd name="T11" fmla="*/ 111 h 456"/>
                  <a:gd name="T12" fmla="*/ 108 w 441"/>
                  <a:gd name="T13" fmla="*/ 159 h 456"/>
                  <a:gd name="T14" fmla="*/ 69 w 441"/>
                  <a:gd name="T15" fmla="*/ 212 h 456"/>
                  <a:gd name="T16" fmla="*/ 39 w 441"/>
                  <a:gd name="T17" fmla="*/ 265 h 456"/>
                  <a:gd name="T18" fmla="*/ 15 w 441"/>
                  <a:gd name="T19" fmla="*/ 329 h 456"/>
                  <a:gd name="T20" fmla="*/ 5 w 441"/>
                  <a:gd name="T21" fmla="*/ 392 h 456"/>
                  <a:gd name="T22" fmla="*/ 0 w 441"/>
                  <a:gd name="T23" fmla="*/ 456 h 456"/>
                  <a:gd name="T24" fmla="*/ 15 w 441"/>
                  <a:gd name="T25" fmla="*/ 456 h 456"/>
                  <a:gd name="T26" fmla="*/ 20 w 441"/>
                  <a:gd name="T27" fmla="*/ 392 h 456"/>
                  <a:gd name="T28" fmla="*/ 29 w 441"/>
                  <a:gd name="T29" fmla="*/ 334 h 456"/>
                  <a:gd name="T30" fmla="*/ 54 w 441"/>
                  <a:gd name="T31" fmla="*/ 276 h 456"/>
                  <a:gd name="T32" fmla="*/ 83 w 441"/>
                  <a:gd name="T33" fmla="*/ 217 h 456"/>
                  <a:gd name="T34" fmla="*/ 118 w 441"/>
                  <a:gd name="T35" fmla="*/ 170 h 456"/>
                  <a:gd name="T36" fmla="*/ 162 w 441"/>
                  <a:gd name="T37" fmla="*/ 122 h 456"/>
                  <a:gd name="T38" fmla="*/ 211 w 441"/>
                  <a:gd name="T39" fmla="*/ 85 h 456"/>
                  <a:gd name="T40" fmla="*/ 265 w 441"/>
                  <a:gd name="T41" fmla="*/ 53 h 456"/>
                  <a:gd name="T42" fmla="*/ 323 w 441"/>
                  <a:gd name="T43" fmla="*/ 32 h 456"/>
                  <a:gd name="T44" fmla="*/ 382 w 441"/>
                  <a:gd name="T45" fmla="*/ 16 h 456"/>
                  <a:gd name="T46" fmla="*/ 441 w 441"/>
                  <a:gd name="T47" fmla="*/ 16 h 456"/>
                  <a:gd name="T48" fmla="*/ 441 w 441"/>
                  <a:gd name="T49" fmla="*/ 0 h 4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1" h="456">
                    <a:moveTo>
                      <a:pt x="441" y="0"/>
                    </a:moveTo>
                    <a:lnTo>
                      <a:pt x="377" y="5"/>
                    </a:lnTo>
                    <a:lnTo>
                      <a:pt x="318" y="16"/>
                    </a:lnTo>
                    <a:lnTo>
                      <a:pt x="260" y="42"/>
                    </a:lnTo>
                    <a:lnTo>
                      <a:pt x="201" y="69"/>
                    </a:lnTo>
                    <a:lnTo>
                      <a:pt x="152" y="111"/>
                    </a:lnTo>
                    <a:lnTo>
                      <a:pt x="108" y="159"/>
                    </a:lnTo>
                    <a:lnTo>
                      <a:pt x="69" y="212"/>
                    </a:lnTo>
                    <a:lnTo>
                      <a:pt x="39" y="265"/>
                    </a:lnTo>
                    <a:lnTo>
                      <a:pt x="15" y="329"/>
                    </a:lnTo>
                    <a:lnTo>
                      <a:pt x="5" y="392"/>
                    </a:lnTo>
                    <a:lnTo>
                      <a:pt x="0" y="456"/>
                    </a:lnTo>
                    <a:lnTo>
                      <a:pt x="15" y="456"/>
                    </a:lnTo>
                    <a:lnTo>
                      <a:pt x="20" y="392"/>
                    </a:lnTo>
                    <a:lnTo>
                      <a:pt x="29" y="334"/>
                    </a:lnTo>
                    <a:lnTo>
                      <a:pt x="54" y="276"/>
                    </a:lnTo>
                    <a:lnTo>
                      <a:pt x="83" y="217"/>
                    </a:lnTo>
                    <a:lnTo>
                      <a:pt x="118" y="170"/>
                    </a:lnTo>
                    <a:lnTo>
                      <a:pt x="162" y="122"/>
                    </a:lnTo>
                    <a:lnTo>
                      <a:pt x="211" y="85"/>
                    </a:lnTo>
                    <a:lnTo>
                      <a:pt x="265" y="53"/>
                    </a:lnTo>
                    <a:lnTo>
                      <a:pt x="323" y="32"/>
                    </a:lnTo>
                    <a:lnTo>
                      <a:pt x="382" y="16"/>
                    </a:lnTo>
                    <a:lnTo>
                      <a:pt x="441" y="16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000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68" name="Freeform 1067"/>
              <p:cNvSpPr>
                <a:spLocks/>
              </p:cNvSpPr>
              <p:nvPr/>
            </p:nvSpPr>
            <p:spPr bwMode="auto">
              <a:xfrm>
                <a:off x="5120" y="3594"/>
                <a:ext cx="426" cy="440"/>
              </a:xfrm>
              <a:custGeom>
                <a:avLst/>
                <a:gdLst>
                  <a:gd name="T0" fmla="*/ 426 w 426"/>
                  <a:gd name="T1" fmla="*/ 0 h 440"/>
                  <a:gd name="T2" fmla="*/ 367 w 426"/>
                  <a:gd name="T3" fmla="*/ 0 h 440"/>
                  <a:gd name="T4" fmla="*/ 308 w 426"/>
                  <a:gd name="T5" fmla="*/ 16 h 440"/>
                  <a:gd name="T6" fmla="*/ 250 w 426"/>
                  <a:gd name="T7" fmla="*/ 37 h 440"/>
                  <a:gd name="T8" fmla="*/ 196 w 426"/>
                  <a:gd name="T9" fmla="*/ 69 h 440"/>
                  <a:gd name="T10" fmla="*/ 147 w 426"/>
                  <a:gd name="T11" fmla="*/ 106 h 440"/>
                  <a:gd name="T12" fmla="*/ 103 w 426"/>
                  <a:gd name="T13" fmla="*/ 154 h 440"/>
                  <a:gd name="T14" fmla="*/ 68 w 426"/>
                  <a:gd name="T15" fmla="*/ 201 h 440"/>
                  <a:gd name="T16" fmla="*/ 39 w 426"/>
                  <a:gd name="T17" fmla="*/ 260 h 440"/>
                  <a:gd name="T18" fmla="*/ 14 w 426"/>
                  <a:gd name="T19" fmla="*/ 318 h 440"/>
                  <a:gd name="T20" fmla="*/ 5 w 426"/>
                  <a:gd name="T21" fmla="*/ 376 h 440"/>
                  <a:gd name="T22" fmla="*/ 0 w 426"/>
                  <a:gd name="T23" fmla="*/ 440 h 440"/>
                  <a:gd name="T24" fmla="*/ 14 w 426"/>
                  <a:gd name="T25" fmla="*/ 440 h 440"/>
                  <a:gd name="T26" fmla="*/ 19 w 426"/>
                  <a:gd name="T27" fmla="*/ 382 h 440"/>
                  <a:gd name="T28" fmla="*/ 29 w 426"/>
                  <a:gd name="T29" fmla="*/ 323 h 440"/>
                  <a:gd name="T30" fmla="*/ 49 w 426"/>
                  <a:gd name="T31" fmla="*/ 265 h 440"/>
                  <a:gd name="T32" fmla="*/ 78 w 426"/>
                  <a:gd name="T33" fmla="*/ 212 h 440"/>
                  <a:gd name="T34" fmla="*/ 112 w 426"/>
                  <a:gd name="T35" fmla="*/ 159 h 440"/>
                  <a:gd name="T36" fmla="*/ 156 w 426"/>
                  <a:gd name="T37" fmla="*/ 116 h 440"/>
                  <a:gd name="T38" fmla="*/ 205 w 426"/>
                  <a:gd name="T39" fmla="*/ 79 h 440"/>
                  <a:gd name="T40" fmla="*/ 254 w 426"/>
                  <a:gd name="T41" fmla="*/ 53 h 440"/>
                  <a:gd name="T42" fmla="*/ 308 w 426"/>
                  <a:gd name="T43" fmla="*/ 32 h 440"/>
                  <a:gd name="T44" fmla="*/ 367 w 426"/>
                  <a:gd name="T45" fmla="*/ 16 h 440"/>
                  <a:gd name="T46" fmla="*/ 426 w 426"/>
                  <a:gd name="T47" fmla="*/ 16 h 440"/>
                  <a:gd name="T48" fmla="*/ 426 w 426"/>
                  <a:gd name="T49" fmla="*/ 0 h 4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6" h="440">
                    <a:moveTo>
                      <a:pt x="426" y="0"/>
                    </a:moveTo>
                    <a:lnTo>
                      <a:pt x="367" y="0"/>
                    </a:lnTo>
                    <a:lnTo>
                      <a:pt x="308" y="16"/>
                    </a:lnTo>
                    <a:lnTo>
                      <a:pt x="250" y="37"/>
                    </a:lnTo>
                    <a:lnTo>
                      <a:pt x="196" y="69"/>
                    </a:lnTo>
                    <a:lnTo>
                      <a:pt x="147" y="106"/>
                    </a:lnTo>
                    <a:lnTo>
                      <a:pt x="103" y="154"/>
                    </a:lnTo>
                    <a:lnTo>
                      <a:pt x="68" y="201"/>
                    </a:lnTo>
                    <a:lnTo>
                      <a:pt x="39" y="260"/>
                    </a:lnTo>
                    <a:lnTo>
                      <a:pt x="14" y="318"/>
                    </a:lnTo>
                    <a:lnTo>
                      <a:pt x="5" y="376"/>
                    </a:lnTo>
                    <a:lnTo>
                      <a:pt x="0" y="440"/>
                    </a:lnTo>
                    <a:lnTo>
                      <a:pt x="14" y="440"/>
                    </a:lnTo>
                    <a:lnTo>
                      <a:pt x="19" y="382"/>
                    </a:lnTo>
                    <a:lnTo>
                      <a:pt x="29" y="323"/>
                    </a:lnTo>
                    <a:lnTo>
                      <a:pt x="49" y="265"/>
                    </a:lnTo>
                    <a:lnTo>
                      <a:pt x="78" y="212"/>
                    </a:lnTo>
                    <a:lnTo>
                      <a:pt x="112" y="159"/>
                    </a:lnTo>
                    <a:lnTo>
                      <a:pt x="156" y="116"/>
                    </a:lnTo>
                    <a:lnTo>
                      <a:pt x="205" y="79"/>
                    </a:lnTo>
                    <a:lnTo>
                      <a:pt x="254" y="53"/>
                    </a:lnTo>
                    <a:lnTo>
                      <a:pt x="308" y="32"/>
                    </a:lnTo>
                    <a:lnTo>
                      <a:pt x="367" y="16"/>
                    </a:lnTo>
                    <a:lnTo>
                      <a:pt x="426" y="1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000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69" name="Freeform 1068"/>
              <p:cNvSpPr>
                <a:spLocks/>
              </p:cNvSpPr>
              <p:nvPr/>
            </p:nvSpPr>
            <p:spPr bwMode="auto">
              <a:xfrm>
                <a:off x="5134" y="3610"/>
                <a:ext cx="412" cy="424"/>
              </a:xfrm>
              <a:custGeom>
                <a:avLst/>
                <a:gdLst>
                  <a:gd name="T0" fmla="*/ 412 w 412"/>
                  <a:gd name="T1" fmla="*/ 0 h 424"/>
                  <a:gd name="T2" fmla="*/ 353 w 412"/>
                  <a:gd name="T3" fmla="*/ 0 h 424"/>
                  <a:gd name="T4" fmla="*/ 294 w 412"/>
                  <a:gd name="T5" fmla="*/ 16 h 424"/>
                  <a:gd name="T6" fmla="*/ 240 w 412"/>
                  <a:gd name="T7" fmla="*/ 37 h 424"/>
                  <a:gd name="T8" fmla="*/ 191 w 412"/>
                  <a:gd name="T9" fmla="*/ 63 h 424"/>
                  <a:gd name="T10" fmla="*/ 142 w 412"/>
                  <a:gd name="T11" fmla="*/ 100 h 424"/>
                  <a:gd name="T12" fmla="*/ 98 w 412"/>
                  <a:gd name="T13" fmla="*/ 143 h 424"/>
                  <a:gd name="T14" fmla="*/ 64 w 412"/>
                  <a:gd name="T15" fmla="*/ 196 h 424"/>
                  <a:gd name="T16" fmla="*/ 35 w 412"/>
                  <a:gd name="T17" fmla="*/ 249 h 424"/>
                  <a:gd name="T18" fmla="*/ 15 w 412"/>
                  <a:gd name="T19" fmla="*/ 307 h 424"/>
                  <a:gd name="T20" fmla="*/ 5 w 412"/>
                  <a:gd name="T21" fmla="*/ 366 h 424"/>
                  <a:gd name="T22" fmla="*/ 0 w 412"/>
                  <a:gd name="T23" fmla="*/ 424 h 424"/>
                  <a:gd name="T24" fmla="*/ 15 w 412"/>
                  <a:gd name="T25" fmla="*/ 424 h 424"/>
                  <a:gd name="T26" fmla="*/ 20 w 412"/>
                  <a:gd name="T27" fmla="*/ 366 h 424"/>
                  <a:gd name="T28" fmla="*/ 30 w 412"/>
                  <a:gd name="T29" fmla="*/ 307 h 424"/>
                  <a:gd name="T30" fmla="*/ 49 w 412"/>
                  <a:gd name="T31" fmla="*/ 254 h 424"/>
                  <a:gd name="T32" fmla="*/ 79 w 412"/>
                  <a:gd name="T33" fmla="*/ 201 h 424"/>
                  <a:gd name="T34" fmla="*/ 113 w 412"/>
                  <a:gd name="T35" fmla="*/ 153 h 424"/>
                  <a:gd name="T36" fmla="*/ 152 w 412"/>
                  <a:gd name="T37" fmla="*/ 111 h 424"/>
                  <a:gd name="T38" fmla="*/ 196 w 412"/>
                  <a:gd name="T39" fmla="*/ 79 h 424"/>
                  <a:gd name="T40" fmla="*/ 245 w 412"/>
                  <a:gd name="T41" fmla="*/ 47 h 424"/>
                  <a:gd name="T42" fmla="*/ 299 w 412"/>
                  <a:gd name="T43" fmla="*/ 32 h 424"/>
                  <a:gd name="T44" fmla="*/ 358 w 412"/>
                  <a:gd name="T45" fmla="*/ 16 h 424"/>
                  <a:gd name="T46" fmla="*/ 412 w 412"/>
                  <a:gd name="T47" fmla="*/ 10 h 424"/>
                  <a:gd name="T48" fmla="*/ 412 w 412"/>
                  <a:gd name="T49" fmla="*/ 0 h 42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2" h="424">
                    <a:moveTo>
                      <a:pt x="412" y="0"/>
                    </a:moveTo>
                    <a:lnTo>
                      <a:pt x="353" y="0"/>
                    </a:lnTo>
                    <a:lnTo>
                      <a:pt x="294" y="16"/>
                    </a:lnTo>
                    <a:lnTo>
                      <a:pt x="240" y="37"/>
                    </a:lnTo>
                    <a:lnTo>
                      <a:pt x="191" y="63"/>
                    </a:lnTo>
                    <a:lnTo>
                      <a:pt x="142" y="100"/>
                    </a:lnTo>
                    <a:lnTo>
                      <a:pt x="98" y="143"/>
                    </a:lnTo>
                    <a:lnTo>
                      <a:pt x="64" y="196"/>
                    </a:lnTo>
                    <a:lnTo>
                      <a:pt x="35" y="249"/>
                    </a:lnTo>
                    <a:lnTo>
                      <a:pt x="15" y="307"/>
                    </a:lnTo>
                    <a:lnTo>
                      <a:pt x="5" y="366"/>
                    </a:lnTo>
                    <a:lnTo>
                      <a:pt x="0" y="424"/>
                    </a:lnTo>
                    <a:lnTo>
                      <a:pt x="15" y="424"/>
                    </a:lnTo>
                    <a:lnTo>
                      <a:pt x="20" y="366"/>
                    </a:lnTo>
                    <a:lnTo>
                      <a:pt x="30" y="307"/>
                    </a:lnTo>
                    <a:lnTo>
                      <a:pt x="49" y="254"/>
                    </a:lnTo>
                    <a:lnTo>
                      <a:pt x="79" y="201"/>
                    </a:lnTo>
                    <a:lnTo>
                      <a:pt x="113" y="153"/>
                    </a:lnTo>
                    <a:lnTo>
                      <a:pt x="152" y="111"/>
                    </a:lnTo>
                    <a:lnTo>
                      <a:pt x="196" y="79"/>
                    </a:lnTo>
                    <a:lnTo>
                      <a:pt x="245" y="47"/>
                    </a:lnTo>
                    <a:lnTo>
                      <a:pt x="299" y="32"/>
                    </a:lnTo>
                    <a:lnTo>
                      <a:pt x="358" y="16"/>
                    </a:lnTo>
                    <a:lnTo>
                      <a:pt x="412" y="10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000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0" name="Freeform 1069"/>
              <p:cNvSpPr>
                <a:spLocks/>
              </p:cNvSpPr>
              <p:nvPr/>
            </p:nvSpPr>
            <p:spPr bwMode="auto">
              <a:xfrm>
                <a:off x="5149" y="3620"/>
                <a:ext cx="397" cy="414"/>
              </a:xfrm>
              <a:custGeom>
                <a:avLst/>
                <a:gdLst>
                  <a:gd name="T0" fmla="*/ 397 w 397"/>
                  <a:gd name="T1" fmla="*/ 0 h 414"/>
                  <a:gd name="T2" fmla="*/ 343 w 397"/>
                  <a:gd name="T3" fmla="*/ 6 h 414"/>
                  <a:gd name="T4" fmla="*/ 284 w 397"/>
                  <a:gd name="T5" fmla="*/ 22 h 414"/>
                  <a:gd name="T6" fmla="*/ 230 w 397"/>
                  <a:gd name="T7" fmla="*/ 37 h 414"/>
                  <a:gd name="T8" fmla="*/ 181 w 397"/>
                  <a:gd name="T9" fmla="*/ 69 h 414"/>
                  <a:gd name="T10" fmla="*/ 137 w 397"/>
                  <a:gd name="T11" fmla="*/ 101 h 414"/>
                  <a:gd name="T12" fmla="*/ 98 w 397"/>
                  <a:gd name="T13" fmla="*/ 143 h 414"/>
                  <a:gd name="T14" fmla="*/ 64 w 397"/>
                  <a:gd name="T15" fmla="*/ 191 h 414"/>
                  <a:gd name="T16" fmla="*/ 34 w 397"/>
                  <a:gd name="T17" fmla="*/ 244 h 414"/>
                  <a:gd name="T18" fmla="*/ 15 w 397"/>
                  <a:gd name="T19" fmla="*/ 297 h 414"/>
                  <a:gd name="T20" fmla="*/ 5 w 397"/>
                  <a:gd name="T21" fmla="*/ 356 h 414"/>
                  <a:gd name="T22" fmla="*/ 0 w 397"/>
                  <a:gd name="T23" fmla="*/ 414 h 414"/>
                  <a:gd name="T24" fmla="*/ 15 w 397"/>
                  <a:gd name="T25" fmla="*/ 414 h 414"/>
                  <a:gd name="T26" fmla="*/ 20 w 397"/>
                  <a:gd name="T27" fmla="*/ 356 h 414"/>
                  <a:gd name="T28" fmla="*/ 34 w 397"/>
                  <a:gd name="T29" fmla="*/ 292 h 414"/>
                  <a:gd name="T30" fmla="*/ 54 w 397"/>
                  <a:gd name="T31" fmla="*/ 234 h 414"/>
                  <a:gd name="T32" fmla="*/ 88 w 397"/>
                  <a:gd name="T33" fmla="*/ 181 h 414"/>
                  <a:gd name="T34" fmla="*/ 127 w 397"/>
                  <a:gd name="T35" fmla="*/ 133 h 414"/>
                  <a:gd name="T36" fmla="*/ 172 w 397"/>
                  <a:gd name="T37" fmla="*/ 96 h 414"/>
                  <a:gd name="T38" fmla="*/ 225 w 397"/>
                  <a:gd name="T39" fmla="*/ 59 h 414"/>
                  <a:gd name="T40" fmla="*/ 279 w 397"/>
                  <a:gd name="T41" fmla="*/ 37 h 414"/>
                  <a:gd name="T42" fmla="*/ 338 w 397"/>
                  <a:gd name="T43" fmla="*/ 22 h 414"/>
                  <a:gd name="T44" fmla="*/ 397 w 397"/>
                  <a:gd name="T45" fmla="*/ 16 h 414"/>
                  <a:gd name="T46" fmla="*/ 397 w 397"/>
                  <a:gd name="T47" fmla="*/ 0 h 41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7" h="414">
                    <a:moveTo>
                      <a:pt x="397" y="0"/>
                    </a:moveTo>
                    <a:lnTo>
                      <a:pt x="343" y="6"/>
                    </a:lnTo>
                    <a:lnTo>
                      <a:pt x="284" y="22"/>
                    </a:lnTo>
                    <a:lnTo>
                      <a:pt x="230" y="37"/>
                    </a:lnTo>
                    <a:lnTo>
                      <a:pt x="181" y="69"/>
                    </a:lnTo>
                    <a:lnTo>
                      <a:pt x="137" y="101"/>
                    </a:lnTo>
                    <a:lnTo>
                      <a:pt x="98" y="143"/>
                    </a:lnTo>
                    <a:lnTo>
                      <a:pt x="64" y="191"/>
                    </a:lnTo>
                    <a:lnTo>
                      <a:pt x="34" y="244"/>
                    </a:lnTo>
                    <a:lnTo>
                      <a:pt x="15" y="297"/>
                    </a:lnTo>
                    <a:lnTo>
                      <a:pt x="5" y="356"/>
                    </a:lnTo>
                    <a:lnTo>
                      <a:pt x="0" y="414"/>
                    </a:lnTo>
                    <a:lnTo>
                      <a:pt x="15" y="414"/>
                    </a:lnTo>
                    <a:lnTo>
                      <a:pt x="20" y="356"/>
                    </a:lnTo>
                    <a:lnTo>
                      <a:pt x="34" y="292"/>
                    </a:lnTo>
                    <a:lnTo>
                      <a:pt x="54" y="234"/>
                    </a:lnTo>
                    <a:lnTo>
                      <a:pt x="88" y="181"/>
                    </a:lnTo>
                    <a:lnTo>
                      <a:pt x="127" y="133"/>
                    </a:lnTo>
                    <a:lnTo>
                      <a:pt x="172" y="96"/>
                    </a:lnTo>
                    <a:lnTo>
                      <a:pt x="225" y="59"/>
                    </a:lnTo>
                    <a:lnTo>
                      <a:pt x="279" y="37"/>
                    </a:lnTo>
                    <a:lnTo>
                      <a:pt x="338" y="22"/>
                    </a:lnTo>
                    <a:lnTo>
                      <a:pt x="397" y="16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000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1" name="Freeform 1070"/>
              <p:cNvSpPr>
                <a:spLocks/>
              </p:cNvSpPr>
              <p:nvPr/>
            </p:nvSpPr>
            <p:spPr bwMode="auto">
              <a:xfrm>
                <a:off x="5164" y="3636"/>
                <a:ext cx="382" cy="398"/>
              </a:xfrm>
              <a:custGeom>
                <a:avLst/>
                <a:gdLst>
                  <a:gd name="T0" fmla="*/ 382 w 382"/>
                  <a:gd name="T1" fmla="*/ 0 h 398"/>
                  <a:gd name="T2" fmla="*/ 323 w 382"/>
                  <a:gd name="T3" fmla="*/ 6 h 398"/>
                  <a:gd name="T4" fmla="*/ 264 w 382"/>
                  <a:gd name="T5" fmla="*/ 21 h 398"/>
                  <a:gd name="T6" fmla="*/ 210 w 382"/>
                  <a:gd name="T7" fmla="*/ 43 h 398"/>
                  <a:gd name="T8" fmla="*/ 157 w 382"/>
                  <a:gd name="T9" fmla="*/ 80 h 398"/>
                  <a:gd name="T10" fmla="*/ 112 w 382"/>
                  <a:gd name="T11" fmla="*/ 117 h 398"/>
                  <a:gd name="T12" fmla="*/ 73 w 382"/>
                  <a:gd name="T13" fmla="*/ 165 h 398"/>
                  <a:gd name="T14" fmla="*/ 39 w 382"/>
                  <a:gd name="T15" fmla="*/ 218 h 398"/>
                  <a:gd name="T16" fmla="*/ 19 w 382"/>
                  <a:gd name="T17" fmla="*/ 276 h 398"/>
                  <a:gd name="T18" fmla="*/ 5 w 382"/>
                  <a:gd name="T19" fmla="*/ 340 h 398"/>
                  <a:gd name="T20" fmla="*/ 0 w 382"/>
                  <a:gd name="T21" fmla="*/ 398 h 398"/>
                  <a:gd name="T22" fmla="*/ 14 w 382"/>
                  <a:gd name="T23" fmla="*/ 398 h 398"/>
                  <a:gd name="T24" fmla="*/ 19 w 382"/>
                  <a:gd name="T25" fmla="*/ 340 h 398"/>
                  <a:gd name="T26" fmla="*/ 34 w 382"/>
                  <a:gd name="T27" fmla="*/ 281 h 398"/>
                  <a:gd name="T28" fmla="*/ 54 w 382"/>
                  <a:gd name="T29" fmla="*/ 228 h 398"/>
                  <a:gd name="T30" fmla="*/ 83 w 382"/>
                  <a:gd name="T31" fmla="*/ 175 h 398"/>
                  <a:gd name="T32" fmla="*/ 122 w 382"/>
                  <a:gd name="T33" fmla="*/ 127 h 398"/>
                  <a:gd name="T34" fmla="*/ 166 w 382"/>
                  <a:gd name="T35" fmla="*/ 90 h 398"/>
                  <a:gd name="T36" fmla="*/ 215 w 382"/>
                  <a:gd name="T37" fmla="*/ 59 h 398"/>
                  <a:gd name="T38" fmla="*/ 269 w 382"/>
                  <a:gd name="T39" fmla="*/ 37 h 398"/>
                  <a:gd name="T40" fmla="*/ 323 w 382"/>
                  <a:gd name="T41" fmla="*/ 21 h 398"/>
                  <a:gd name="T42" fmla="*/ 382 w 382"/>
                  <a:gd name="T43" fmla="*/ 16 h 398"/>
                  <a:gd name="T44" fmla="*/ 382 w 382"/>
                  <a:gd name="T45" fmla="*/ 0 h 39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2" h="398">
                    <a:moveTo>
                      <a:pt x="382" y="0"/>
                    </a:moveTo>
                    <a:lnTo>
                      <a:pt x="323" y="6"/>
                    </a:lnTo>
                    <a:lnTo>
                      <a:pt x="264" y="21"/>
                    </a:lnTo>
                    <a:lnTo>
                      <a:pt x="210" y="43"/>
                    </a:lnTo>
                    <a:lnTo>
                      <a:pt x="157" y="80"/>
                    </a:lnTo>
                    <a:lnTo>
                      <a:pt x="112" y="117"/>
                    </a:lnTo>
                    <a:lnTo>
                      <a:pt x="73" y="165"/>
                    </a:lnTo>
                    <a:lnTo>
                      <a:pt x="39" y="218"/>
                    </a:lnTo>
                    <a:lnTo>
                      <a:pt x="19" y="276"/>
                    </a:lnTo>
                    <a:lnTo>
                      <a:pt x="5" y="340"/>
                    </a:lnTo>
                    <a:lnTo>
                      <a:pt x="0" y="398"/>
                    </a:lnTo>
                    <a:lnTo>
                      <a:pt x="14" y="398"/>
                    </a:lnTo>
                    <a:lnTo>
                      <a:pt x="19" y="340"/>
                    </a:lnTo>
                    <a:lnTo>
                      <a:pt x="34" y="281"/>
                    </a:lnTo>
                    <a:lnTo>
                      <a:pt x="54" y="228"/>
                    </a:lnTo>
                    <a:lnTo>
                      <a:pt x="83" y="175"/>
                    </a:lnTo>
                    <a:lnTo>
                      <a:pt x="122" y="127"/>
                    </a:lnTo>
                    <a:lnTo>
                      <a:pt x="166" y="90"/>
                    </a:lnTo>
                    <a:lnTo>
                      <a:pt x="215" y="59"/>
                    </a:lnTo>
                    <a:lnTo>
                      <a:pt x="269" y="37"/>
                    </a:lnTo>
                    <a:lnTo>
                      <a:pt x="323" y="21"/>
                    </a:lnTo>
                    <a:lnTo>
                      <a:pt x="382" y="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0000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2" name="Freeform 1071"/>
              <p:cNvSpPr>
                <a:spLocks/>
              </p:cNvSpPr>
              <p:nvPr/>
            </p:nvSpPr>
            <p:spPr bwMode="auto">
              <a:xfrm>
                <a:off x="5178" y="3652"/>
                <a:ext cx="368" cy="382"/>
              </a:xfrm>
              <a:custGeom>
                <a:avLst/>
                <a:gdLst>
                  <a:gd name="T0" fmla="*/ 368 w 368"/>
                  <a:gd name="T1" fmla="*/ 0 h 382"/>
                  <a:gd name="T2" fmla="*/ 309 w 368"/>
                  <a:gd name="T3" fmla="*/ 5 h 382"/>
                  <a:gd name="T4" fmla="*/ 255 w 368"/>
                  <a:gd name="T5" fmla="*/ 21 h 382"/>
                  <a:gd name="T6" fmla="*/ 201 w 368"/>
                  <a:gd name="T7" fmla="*/ 43 h 382"/>
                  <a:gd name="T8" fmla="*/ 152 w 368"/>
                  <a:gd name="T9" fmla="*/ 74 h 382"/>
                  <a:gd name="T10" fmla="*/ 108 w 368"/>
                  <a:gd name="T11" fmla="*/ 111 h 382"/>
                  <a:gd name="T12" fmla="*/ 69 w 368"/>
                  <a:gd name="T13" fmla="*/ 159 h 382"/>
                  <a:gd name="T14" fmla="*/ 40 w 368"/>
                  <a:gd name="T15" fmla="*/ 212 h 382"/>
                  <a:gd name="T16" fmla="*/ 20 w 368"/>
                  <a:gd name="T17" fmla="*/ 265 h 382"/>
                  <a:gd name="T18" fmla="*/ 5 w 368"/>
                  <a:gd name="T19" fmla="*/ 324 h 382"/>
                  <a:gd name="T20" fmla="*/ 0 w 368"/>
                  <a:gd name="T21" fmla="*/ 382 h 382"/>
                  <a:gd name="T22" fmla="*/ 15 w 368"/>
                  <a:gd name="T23" fmla="*/ 382 h 382"/>
                  <a:gd name="T24" fmla="*/ 20 w 368"/>
                  <a:gd name="T25" fmla="*/ 329 h 382"/>
                  <a:gd name="T26" fmla="*/ 30 w 368"/>
                  <a:gd name="T27" fmla="*/ 271 h 382"/>
                  <a:gd name="T28" fmla="*/ 54 w 368"/>
                  <a:gd name="T29" fmla="*/ 218 h 382"/>
                  <a:gd name="T30" fmla="*/ 84 w 368"/>
                  <a:gd name="T31" fmla="*/ 170 h 382"/>
                  <a:gd name="T32" fmla="*/ 118 w 368"/>
                  <a:gd name="T33" fmla="*/ 122 h 382"/>
                  <a:gd name="T34" fmla="*/ 162 w 368"/>
                  <a:gd name="T35" fmla="*/ 85 h 382"/>
                  <a:gd name="T36" fmla="*/ 206 w 368"/>
                  <a:gd name="T37" fmla="*/ 58 h 382"/>
                  <a:gd name="T38" fmla="*/ 260 w 368"/>
                  <a:gd name="T39" fmla="*/ 32 h 382"/>
                  <a:gd name="T40" fmla="*/ 314 w 368"/>
                  <a:gd name="T41" fmla="*/ 21 h 382"/>
                  <a:gd name="T42" fmla="*/ 368 w 368"/>
                  <a:gd name="T43" fmla="*/ 16 h 382"/>
                  <a:gd name="T44" fmla="*/ 368 w 368"/>
                  <a:gd name="T45" fmla="*/ 0 h 38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8" h="382">
                    <a:moveTo>
                      <a:pt x="368" y="0"/>
                    </a:moveTo>
                    <a:lnTo>
                      <a:pt x="309" y="5"/>
                    </a:lnTo>
                    <a:lnTo>
                      <a:pt x="255" y="21"/>
                    </a:lnTo>
                    <a:lnTo>
                      <a:pt x="201" y="43"/>
                    </a:lnTo>
                    <a:lnTo>
                      <a:pt x="152" y="74"/>
                    </a:lnTo>
                    <a:lnTo>
                      <a:pt x="108" y="111"/>
                    </a:lnTo>
                    <a:lnTo>
                      <a:pt x="69" y="159"/>
                    </a:lnTo>
                    <a:lnTo>
                      <a:pt x="40" y="212"/>
                    </a:lnTo>
                    <a:lnTo>
                      <a:pt x="20" y="265"/>
                    </a:lnTo>
                    <a:lnTo>
                      <a:pt x="5" y="324"/>
                    </a:lnTo>
                    <a:lnTo>
                      <a:pt x="0" y="382"/>
                    </a:lnTo>
                    <a:lnTo>
                      <a:pt x="15" y="382"/>
                    </a:lnTo>
                    <a:lnTo>
                      <a:pt x="20" y="329"/>
                    </a:lnTo>
                    <a:lnTo>
                      <a:pt x="30" y="271"/>
                    </a:lnTo>
                    <a:lnTo>
                      <a:pt x="54" y="218"/>
                    </a:lnTo>
                    <a:lnTo>
                      <a:pt x="84" y="170"/>
                    </a:lnTo>
                    <a:lnTo>
                      <a:pt x="118" y="122"/>
                    </a:lnTo>
                    <a:lnTo>
                      <a:pt x="162" y="85"/>
                    </a:lnTo>
                    <a:lnTo>
                      <a:pt x="206" y="58"/>
                    </a:lnTo>
                    <a:lnTo>
                      <a:pt x="260" y="32"/>
                    </a:lnTo>
                    <a:lnTo>
                      <a:pt x="314" y="21"/>
                    </a:lnTo>
                    <a:lnTo>
                      <a:pt x="368" y="16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3" name="Freeform 1072"/>
              <p:cNvSpPr>
                <a:spLocks/>
              </p:cNvSpPr>
              <p:nvPr/>
            </p:nvSpPr>
            <p:spPr bwMode="auto">
              <a:xfrm>
                <a:off x="5193" y="3668"/>
                <a:ext cx="353" cy="366"/>
              </a:xfrm>
              <a:custGeom>
                <a:avLst/>
                <a:gdLst>
                  <a:gd name="T0" fmla="*/ 353 w 353"/>
                  <a:gd name="T1" fmla="*/ 0 h 366"/>
                  <a:gd name="T2" fmla="*/ 299 w 353"/>
                  <a:gd name="T3" fmla="*/ 5 h 366"/>
                  <a:gd name="T4" fmla="*/ 245 w 353"/>
                  <a:gd name="T5" fmla="*/ 16 h 366"/>
                  <a:gd name="T6" fmla="*/ 191 w 353"/>
                  <a:gd name="T7" fmla="*/ 42 h 366"/>
                  <a:gd name="T8" fmla="*/ 147 w 353"/>
                  <a:gd name="T9" fmla="*/ 69 h 366"/>
                  <a:gd name="T10" fmla="*/ 103 w 353"/>
                  <a:gd name="T11" fmla="*/ 106 h 366"/>
                  <a:gd name="T12" fmla="*/ 69 w 353"/>
                  <a:gd name="T13" fmla="*/ 154 h 366"/>
                  <a:gd name="T14" fmla="*/ 39 w 353"/>
                  <a:gd name="T15" fmla="*/ 202 h 366"/>
                  <a:gd name="T16" fmla="*/ 15 w 353"/>
                  <a:gd name="T17" fmla="*/ 255 h 366"/>
                  <a:gd name="T18" fmla="*/ 5 w 353"/>
                  <a:gd name="T19" fmla="*/ 313 h 366"/>
                  <a:gd name="T20" fmla="*/ 0 w 353"/>
                  <a:gd name="T21" fmla="*/ 366 h 366"/>
                  <a:gd name="T22" fmla="*/ 15 w 353"/>
                  <a:gd name="T23" fmla="*/ 366 h 366"/>
                  <a:gd name="T24" fmla="*/ 20 w 353"/>
                  <a:gd name="T25" fmla="*/ 313 h 366"/>
                  <a:gd name="T26" fmla="*/ 30 w 353"/>
                  <a:gd name="T27" fmla="*/ 260 h 366"/>
                  <a:gd name="T28" fmla="*/ 49 w 353"/>
                  <a:gd name="T29" fmla="*/ 207 h 366"/>
                  <a:gd name="T30" fmla="*/ 79 w 353"/>
                  <a:gd name="T31" fmla="*/ 159 h 366"/>
                  <a:gd name="T32" fmla="*/ 113 w 353"/>
                  <a:gd name="T33" fmla="*/ 117 h 366"/>
                  <a:gd name="T34" fmla="*/ 152 w 353"/>
                  <a:gd name="T35" fmla="*/ 85 h 366"/>
                  <a:gd name="T36" fmla="*/ 201 w 353"/>
                  <a:gd name="T37" fmla="*/ 53 h 366"/>
                  <a:gd name="T38" fmla="*/ 250 w 353"/>
                  <a:gd name="T39" fmla="*/ 32 h 366"/>
                  <a:gd name="T40" fmla="*/ 299 w 353"/>
                  <a:gd name="T41" fmla="*/ 21 h 366"/>
                  <a:gd name="T42" fmla="*/ 353 w 353"/>
                  <a:gd name="T43" fmla="*/ 16 h 366"/>
                  <a:gd name="T44" fmla="*/ 353 w 353"/>
                  <a:gd name="T45" fmla="*/ 0 h 3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3" h="366">
                    <a:moveTo>
                      <a:pt x="353" y="0"/>
                    </a:moveTo>
                    <a:lnTo>
                      <a:pt x="299" y="5"/>
                    </a:lnTo>
                    <a:lnTo>
                      <a:pt x="245" y="16"/>
                    </a:lnTo>
                    <a:lnTo>
                      <a:pt x="191" y="42"/>
                    </a:lnTo>
                    <a:lnTo>
                      <a:pt x="147" y="69"/>
                    </a:lnTo>
                    <a:lnTo>
                      <a:pt x="103" y="106"/>
                    </a:lnTo>
                    <a:lnTo>
                      <a:pt x="69" y="154"/>
                    </a:lnTo>
                    <a:lnTo>
                      <a:pt x="39" y="202"/>
                    </a:lnTo>
                    <a:lnTo>
                      <a:pt x="15" y="255"/>
                    </a:lnTo>
                    <a:lnTo>
                      <a:pt x="5" y="313"/>
                    </a:lnTo>
                    <a:lnTo>
                      <a:pt x="0" y="366"/>
                    </a:lnTo>
                    <a:lnTo>
                      <a:pt x="15" y="366"/>
                    </a:lnTo>
                    <a:lnTo>
                      <a:pt x="20" y="313"/>
                    </a:lnTo>
                    <a:lnTo>
                      <a:pt x="30" y="260"/>
                    </a:lnTo>
                    <a:lnTo>
                      <a:pt x="49" y="207"/>
                    </a:lnTo>
                    <a:lnTo>
                      <a:pt x="79" y="159"/>
                    </a:lnTo>
                    <a:lnTo>
                      <a:pt x="113" y="117"/>
                    </a:lnTo>
                    <a:lnTo>
                      <a:pt x="152" y="85"/>
                    </a:lnTo>
                    <a:lnTo>
                      <a:pt x="201" y="53"/>
                    </a:lnTo>
                    <a:lnTo>
                      <a:pt x="250" y="32"/>
                    </a:lnTo>
                    <a:lnTo>
                      <a:pt x="299" y="21"/>
                    </a:lnTo>
                    <a:lnTo>
                      <a:pt x="353" y="16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4" name="Freeform 1073"/>
              <p:cNvSpPr>
                <a:spLocks/>
              </p:cNvSpPr>
              <p:nvPr/>
            </p:nvSpPr>
            <p:spPr bwMode="auto">
              <a:xfrm>
                <a:off x="5208" y="3684"/>
                <a:ext cx="338" cy="350"/>
              </a:xfrm>
              <a:custGeom>
                <a:avLst/>
                <a:gdLst>
                  <a:gd name="T0" fmla="*/ 338 w 338"/>
                  <a:gd name="T1" fmla="*/ 0 h 350"/>
                  <a:gd name="T2" fmla="*/ 284 w 338"/>
                  <a:gd name="T3" fmla="*/ 5 h 350"/>
                  <a:gd name="T4" fmla="*/ 235 w 338"/>
                  <a:gd name="T5" fmla="*/ 16 h 350"/>
                  <a:gd name="T6" fmla="*/ 186 w 338"/>
                  <a:gd name="T7" fmla="*/ 37 h 350"/>
                  <a:gd name="T8" fmla="*/ 137 w 338"/>
                  <a:gd name="T9" fmla="*/ 69 h 350"/>
                  <a:gd name="T10" fmla="*/ 98 w 338"/>
                  <a:gd name="T11" fmla="*/ 101 h 350"/>
                  <a:gd name="T12" fmla="*/ 64 w 338"/>
                  <a:gd name="T13" fmla="*/ 143 h 350"/>
                  <a:gd name="T14" fmla="*/ 34 w 338"/>
                  <a:gd name="T15" fmla="*/ 191 h 350"/>
                  <a:gd name="T16" fmla="*/ 15 w 338"/>
                  <a:gd name="T17" fmla="*/ 244 h 350"/>
                  <a:gd name="T18" fmla="*/ 5 w 338"/>
                  <a:gd name="T19" fmla="*/ 297 h 350"/>
                  <a:gd name="T20" fmla="*/ 0 w 338"/>
                  <a:gd name="T21" fmla="*/ 350 h 350"/>
                  <a:gd name="T22" fmla="*/ 15 w 338"/>
                  <a:gd name="T23" fmla="*/ 350 h 350"/>
                  <a:gd name="T24" fmla="*/ 19 w 338"/>
                  <a:gd name="T25" fmla="*/ 297 h 350"/>
                  <a:gd name="T26" fmla="*/ 29 w 338"/>
                  <a:gd name="T27" fmla="*/ 249 h 350"/>
                  <a:gd name="T28" fmla="*/ 49 w 338"/>
                  <a:gd name="T29" fmla="*/ 201 h 350"/>
                  <a:gd name="T30" fmla="*/ 78 w 338"/>
                  <a:gd name="T31" fmla="*/ 154 h 350"/>
                  <a:gd name="T32" fmla="*/ 108 w 338"/>
                  <a:gd name="T33" fmla="*/ 111 h 350"/>
                  <a:gd name="T34" fmla="*/ 147 w 338"/>
                  <a:gd name="T35" fmla="*/ 79 h 350"/>
                  <a:gd name="T36" fmla="*/ 191 w 338"/>
                  <a:gd name="T37" fmla="*/ 53 h 350"/>
                  <a:gd name="T38" fmla="*/ 240 w 338"/>
                  <a:gd name="T39" fmla="*/ 32 h 350"/>
                  <a:gd name="T40" fmla="*/ 289 w 338"/>
                  <a:gd name="T41" fmla="*/ 21 h 350"/>
                  <a:gd name="T42" fmla="*/ 338 w 338"/>
                  <a:gd name="T43" fmla="*/ 16 h 350"/>
                  <a:gd name="T44" fmla="*/ 338 w 338"/>
                  <a:gd name="T45" fmla="*/ 0 h 3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38" h="350">
                    <a:moveTo>
                      <a:pt x="338" y="0"/>
                    </a:moveTo>
                    <a:lnTo>
                      <a:pt x="284" y="5"/>
                    </a:lnTo>
                    <a:lnTo>
                      <a:pt x="235" y="16"/>
                    </a:lnTo>
                    <a:lnTo>
                      <a:pt x="186" y="37"/>
                    </a:lnTo>
                    <a:lnTo>
                      <a:pt x="137" y="69"/>
                    </a:lnTo>
                    <a:lnTo>
                      <a:pt x="98" y="101"/>
                    </a:lnTo>
                    <a:lnTo>
                      <a:pt x="64" y="143"/>
                    </a:lnTo>
                    <a:lnTo>
                      <a:pt x="34" y="191"/>
                    </a:lnTo>
                    <a:lnTo>
                      <a:pt x="15" y="244"/>
                    </a:lnTo>
                    <a:lnTo>
                      <a:pt x="5" y="297"/>
                    </a:lnTo>
                    <a:lnTo>
                      <a:pt x="0" y="350"/>
                    </a:lnTo>
                    <a:lnTo>
                      <a:pt x="15" y="350"/>
                    </a:lnTo>
                    <a:lnTo>
                      <a:pt x="19" y="297"/>
                    </a:lnTo>
                    <a:lnTo>
                      <a:pt x="29" y="249"/>
                    </a:lnTo>
                    <a:lnTo>
                      <a:pt x="49" y="201"/>
                    </a:lnTo>
                    <a:lnTo>
                      <a:pt x="78" y="154"/>
                    </a:lnTo>
                    <a:lnTo>
                      <a:pt x="108" y="111"/>
                    </a:lnTo>
                    <a:lnTo>
                      <a:pt x="147" y="79"/>
                    </a:lnTo>
                    <a:lnTo>
                      <a:pt x="191" y="53"/>
                    </a:lnTo>
                    <a:lnTo>
                      <a:pt x="240" y="32"/>
                    </a:lnTo>
                    <a:lnTo>
                      <a:pt x="289" y="21"/>
                    </a:lnTo>
                    <a:lnTo>
                      <a:pt x="338" y="16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0000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5" name="Freeform 1074"/>
              <p:cNvSpPr>
                <a:spLocks/>
              </p:cNvSpPr>
              <p:nvPr/>
            </p:nvSpPr>
            <p:spPr bwMode="auto">
              <a:xfrm>
                <a:off x="5223" y="3700"/>
                <a:ext cx="323" cy="334"/>
              </a:xfrm>
              <a:custGeom>
                <a:avLst/>
                <a:gdLst>
                  <a:gd name="T0" fmla="*/ 323 w 323"/>
                  <a:gd name="T1" fmla="*/ 0 h 334"/>
                  <a:gd name="T2" fmla="*/ 274 w 323"/>
                  <a:gd name="T3" fmla="*/ 5 h 334"/>
                  <a:gd name="T4" fmla="*/ 225 w 323"/>
                  <a:gd name="T5" fmla="*/ 16 h 334"/>
                  <a:gd name="T6" fmla="*/ 176 w 323"/>
                  <a:gd name="T7" fmla="*/ 37 h 334"/>
                  <a:gd name="T8" fmla="*/ 132 w 323"/>
                  <a:gd name="T9" fmla="*/ 63 h 334"/>
                  <a:gd name="T10" fmla="*/ 93 w 323"/>
                  <a:gd name="T11" fmla="*/ 95 h 334"/>
                  <a:gd name="T12" fmla="*/ 63 w 323"/>
                  <a:gd name="T13" fmla="*/ 138 h 334"/>
                  <a:gd name="T14" fmla="*/ 34 w 323"/>
                  <a:gd name="T15" fmla="*/ 185 h 334"/>
                  <a:gd name="T16" fmla="*/ 14 w 323"/>
                  <a:gd name="T17" fmla="*/ 233 h 334"/>
                  <a:gd name="T18" fmla="*/ 4 w 323"/>
                  <a:gd name="T19" fmla="*/ 281 h 334"/>
                  <a:gd name="T20" fmla="*/ 0 w 323"/>
                  <a:gd name="T21" fmla="*/ 334 h 334"/>
                  <a:gd name="T22" fmla="*/ 14 w 323"/>
                  <a:gd name="T23" fmla="*/ 334 h 334"/>
                  <a:gd name="T24" fmla="*/ 19 w 323"/>
                  <a:gd name="T25" fmla="*/ 281 h 334"/>
                  <a:gd name="T26" fmla="*/ 34 w 323"/>
                  <a:gd name="T27" fmla="*/ 228 h 334"/>
                  <a:gd name="T28" fmla="*/ 53 w 323"/>
                  <a:gd name="T29" fmla="*/ 175 h 334"/>
                  <a:gd name="T30" fmla="*/ 88 w 323"/>
                  <a:gd name="T31" fmla="*/ 127 h 334"/>
                  <a:gd name="T32" fmla="*/ 122 w 323"/>
                  <a:gd name="T33" fmla="*/ 90 h 334"/>
                  <a:gd name="T34" fmla="*/ 171 w 323"/>
                  <a:gd name="T35" fmla="*/ 58 h 334"/>
                  <a:gd name="T36" fmla="*/ 220 w 323"/>
                  <a:gd name="T37" fmla="*/ 32 h 334"/>
                  <a:gd name="T38" fmla="*/ 269 w 323"/>
                  <a:gd name="T39" fmla="*/ 21 h 334"/>
                  <a:gd name="T40" fmla="*/ 323 w 323"/>
                  <a:gd name="T41" fmla="*/ 16 h 334"/>
                  <a:gd name="T42" fmla="*/ 323 w 323"/>
                  <a:gd name="T43" fmla="*/ 0 h 3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3" h="334">
                    <a:moveTo>
                      <a:pt x="323" y="0"/>
                    </a:moveTo>
                    <a:lnTo>
                      <a:pt x="274" y="5"/>
                    </a:lnTo>
                    <a:lnTo>
                      <a:pt x="225" y="16"/>
                    </a:lnTo>
                    <a:lnTo>
                      <a:pt x="176" y="37"/>
                    </a:lnTo>
                    <a:lnTo>
                      <a:pt x="132" y="63"/>
                    </a:lnTo>
                    <a:lnTo>
                      <a:pt x="93" y="95"/>
                    </a:lnTo>
                    <a:lnTo>
                      <a:pt x="63" y="138"/>
                    </a:lnTo>
                    <a:lnTo>
                      <a:pt x="34" y="185"/>
                    </a:lnTo>
                    <a:lnTo>
                      <a:pt x="14" y="233"/>
                    </a:lnTo>
                    <a:lnTo>
                      <a:pt x="4" y="281"/>
                    </a:lnTo>
                    <a:lnTo>
                      <a:pt x="0" y="334"/>
                    </a:lnTo>
                    <a:lnTo>
                      <a:pt x="14" y="334"/>
                    </a:lnTo>
                    <a:lnTo>
                      <a:pt x="19" y="281"/>
                    </a:lnTo>
                    <a:lnTo>
                      <a:pt x="34" y="228"/>
                    </a:lnTo>
                    <a:lnTo>
                      <a:pt x="53" y="175"/>
                    </a:lnTo>
                    <a:lnTo>
                      <a:pt x="88" y="127"/>
                    </a:lnTo>
                    <a:lnTo>
                      <a:pt x="122" y="90"/>
                    </a:lnTo>
                    <a:lnTo>
                      <a:pt x="171" y="58"/>
                    </a:lnTo>
                    <a:lnTo>
                      <a:pt x="220" y="32"/>
                    </a:lnTo>
                    <a:lnTo>
                      <a:pt x="269" y="21"/>
                    </a:lnTo>
                    <a:lnTo>
                      <a:pt x="323" y="16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000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6" name="Freeform 1075"/>
              <p:cNvSpPr>
                <a:spLocks/>
              </p:cNvSpPr>
              <p:nvPr/>
            </p:nvSpPr>
            <p:spPr bwMode="auto">
              <a:xfrm>
                <a:off x="5237" y="3716"/>
                <a:ext cx="309" cy="318"/>
              </a:xfrm>
              <a:custGeom>
                <a:avLst/>
                <a:gdLst>
                  <a:gd name="T0" fmla="*/ 309 w 309"/>
                  <a:gd name="T1" fmla="*/ 0 h 318"/>
                  <a:gd name="T2" fmla="*/ 255 w 309"/>
                  <a:gd name="T3" fmla="*/ 5 h 318"/>
                  <a:gd name="T4" fmla="*/ 206 w 309"/>
                  <a:gd name="T5" fmla="*/ 16 h 318"/>
                  <a:gd name="T6" fmla="*/ 157 w 309"/>
                  <a:gd name="T7" fmla="*/ 42 h 318"/>
                  <a:gd name="T8" fmla="*/ 108 w 309"/>
                  <a:gd name="T9" fmla="*/ 74 h 318"/>
                  <a:gd name="T10" fmla="*/ 74 w 309"/>
                  <a:gd name="T11" fmla="*/ 111 h 318"/>
                  <a:gd name="T12" fmla="*/ 39 w 309"/>
                  <a:gd name="T13" fmla="*/ 159 h 318"/>
                  <a:gd name="T14" fmla="*/ 20 w 309"/>
                  <a:gd name="T15" fmla="*/ 212 h 318"/>
                  <a:gd name="T16" fmla="*/ 5 w 309"/>
                  <a:gd name="T17" fmla="*/ 265 h 318"/>
                  <a:gd name="T18" fmla="*/ 0 w 309"/>
                  <a:gd name="T19" fmla="*/ 318 h 318"/>
                  <a:gd name="T20" fmla="*/ 15 w 309"/>
                  <a:gd name="T21" fmla="*/ 318 h 318"/>
                  <a:gd name="T22" fmla="*/ 20 w 309"/>
                  <a:gd name="T23" fmla="*/ 265 h 318"/>
                  <a:gd name="T24" fmla="*/ 35 w 309"/>
                  <a:gd name="T25" fmla="*/ 217 h 318"/>
                  <a:gd name="T26" fmla="*/ 54 w 309"/>
                  <a:gd name="T27" fmla="*/ 164 h 318"/>
                  <a:gd name="T28" fmla="*/ 84 w 309"/>
                  <a:gd name="T29" fmla="*/ 122 h 318"/>
                  <a:gd name="T30" fmla="*/ 118 w 309"/>
                  <a:gd name="T31" fmla="*/ 85 h 318"/>
                  <a:gd name="T32" fmla="*/ 162 w 309"/>
                  <a:gd name="T33" fmla="*/ 53 h 318"/>
                  <a:gd name="T34" fmla="*/ 211 w 309"/>
                  <a:gd name="T35" fmla="*/ 32 h 318"/>
                  <a:gd name="T36" fmla="*/ 260 w 309"/>
                  <a:gd name="T37" fmla="*/ 16 h 318"/>
                  <a:gd name="T38" fmla="*/ 309 w 309"/>
                  <a:gd name="T39" fmla="*/ 16 h 318"/>
                  <a:gd name="T40" fmla="*/ 309 w 309"/>
                  <a:gd name="T41" fmla="*/ 0 h 3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9" h="318">
                    <a:moveTo>
                      <a:pt x="309" y="0"/>
                    </a:moveTo>
                    <a:lnTo>
                      <a:pt x="255" y="5"/>
                    </a:lnTo>
                    <a:lnTo>
                      <a:pt x="206" y="16"/>
                    </a:lnTo>
                    <a:lnTo>
                      <a:pt x="157" y="42"/>
                    </a:lnTo>
                    <a:lnTo>
                      <a:pt x="108" y="74"/>
                    </a:lnTo>
                    <a:lnTo>
                      <a:pt x="74" y="111"/>
                    </a:lnTo>
                    <a:lnTo>
                      <a:pt x="39" y="159"/>
                    </a:lnTo>
                    <a:lnTo>
                      <a:pt x="20" y="212"/>
                    </a:lnTo>
                    <a:lnTo>
                      <a:pt x="5" y="265"/>
                    </a:lnTo>
                    <a:lnTo>
                      <a:pt x="0" y="318"/>
                    </a:lnTo>
                    <a:lnTo>
                      <a:pt x="15" y="318"/>
                    </a:lnTo>
                    <a:lnTo>
                      <a:pt x="20" y="265"/>
                    </a:lnTo>
                    <a:lnTo>
                      <a:pt x="35" y="217"/>
                    </a:lnTo>
                    <a:lnTo>
                      <a:pt x="54" y="164"/>
                    </a:lnTo>
                    <a:lnTo>
                      <a:pt x="84" y="122"/>
                    </a:lnTo>
                    <a:lnTo>
                      <a:pt x="118" y="85"/>
                    </a:lnTo>
                    <a:lnTo>
                      <a:pt x="162" y="53"/>
                    </a:lnTo>
                    <a:lnTo>
                      <a:pt x="211" y="32"/>
                    </a:lnTo>
                    <a:lnTo>
                      <a:pt x="260" y="16"/>
                    </a:lnTo>
                    <a:lnTo>
                      <a:pt x="309" y="16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000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7" name="Freeform 1076"/>
              <p:cNvSpPr>
                <a:spLocks/>
              </p:cNvSpPr>
              <p:nvPr/>
            </p:nvSpPr>
            <p:spPr bwMode="auto">
              <a:xfrm>
                <a:off x="5252" y="3732"/>
                <a:ext cx="294" cy="302"/>
              </a:xfrm>
              <a:custGeom>
                <a:avLst/>
                <a:gdLst>
                  <a:gd name="T0" fmla="*/ 294 w 294"/>
                  <a:gd name="T1" fmla="*/ 0 h 302"/>
                  <a:gd name="T2" fmla="*/ 245 w 294"/>
                  <a:gd name="T3" fmla="*/ 0 h 302"/>
                  <a:gd name="T4" fmla="*/ 196 w 294"/>
                  <a:gd name="T5" fmla="*/ 16 h 302"/>
                  <a:gd name="T6" fmla="*/ 147 w 294"/>
                  <a:gd name="T7" fmla="*/ 37 h 302"/>
                  <a:gd name="T8" fmla="*/ 103 w 294"/>
                  <a:gd name="T9" fmla="*/ 69 h 302"/>
                  <a:gd name="T10" fmla="*/ 69 w 294"/>
                  <a:gd name="T11" fmla="*/ 106 h 302"/>
                  <a:gd name="T12" fmla="*/ 39 w 294"/>
                  <a:gd name="T13" fmla="*/ 148 h 302"/>
                  <a:gd name="T14" fmla="*/ 20 w 294"/>
                  <a:gd name="T15" fmla="*/ 201 h 302"/>
                  <a:gd name="T16" fmla="*/ 5 w 294"/>
                  <a:gd name="T17" fmla="*/ 249 h 302"/>
                  <a:gd name="T18" fmla="*/ 0 w 294"/>
                  <a:gd name="T19" fmla="*/ 302 h 302"/>
                  <a:gd name="T20" fmla="*/ 15 w 294"/>
                  <a:gd name="T21" fmla="*/ 302 h 302"/>
                  <a:gd name="T22" fmla="*/ 20 w 294"/>
                  <a:gd name="T23" fmla="*/ 254 h 302"/>
                  <a:gd name="T24" fmla="*/ 29 w 294"/>
                  <a:gd name="T25" fmla="*/ 207 h 302"/>
                  <a:gd name="T26" fmla="*/ 54 w 294"/>
                  <a:gd name="T27" fmla="*/ 159 h 302"/>
                  <a:gd name="T28" fmla="*/ 78 w 294"/>
                  <a:gd name="T29" fmla="*/ 116 h 302"/>
                  <a:gd name="T30" fmla="*/ 113 w 294"/>
                  <a:gd name="T31" fmla="*/ 79 h 302"/>
                  <a:gd name="T32" fmla="*/ 157 w 294"/>
                  <a:gd name="T33" fmla="*/ 53 h 302"/>
                  <a:gd name="T34" fmla="*/ 201 w 294"/>
                  <a:gd name="T35" fmla="*/ 31 h 302"/>
                  <a:gd name="T36" fmla="*/ 245 w 294"/>
                  <a:gd name="T37" fmla="*/ 16 h 302"/>
                  <a:gd name="T38" fmla="*/ 294 w 294"/>
                  <a:gd name="T39" fmla="*/ 10 h 302"/>
                  <a:gd name="T40" fmla="*/ 294 w 294"/>
                  <a:gd name="T41" fmla="*/ 0 h 30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4" h="302">
                    <a:moveTo>
                      <a:pt x="294" y="0"/>
                    </a:moveTo>
                    <a:lnTo>
                      <a:pt x="245" y="0"/>
                    </a:lnTo>
                    <a:lnTo>
                      <a:pt x="196" y="16"/>
                    </a:lnTo>
                    <a:lnTo>
                      <a:pt x="147" y="37"/>
                    </a:lnTo>
                    <a:lnTo>
                      <a:pt x="103" y="69"/>
                    </a:lnTo>
                    <a:lnTo>
                      <a:pt x="69" y="106"/>
                    </a:lnTo>
                    <a:lnTo>
                      <a:pt x="39" y="148"/>
                    </a:lnTo>
                    <a:lnTo>
                      <a:pt x="20" y="201"/>
                    </a:lnTo>
                    <a:lnTo>
                      <a:pt x="5" y="249"/>
                    </a:lnTo>
                    <a:lnTo>
                      <a:pt x="0" y="302"/>
                    </a:lnTo>
                    <a:lnTo>
                      <a:pt x="15" y="302"/>
                    </a:lnTo>
                    <a:lnTo>
                      <a:pt x="20" y="254"/>
                    </a:lnTo>
                    <a:lnTo>
                      <a:pt x="29" y="207"/>
                    </a:lnTo>
                    <a:lnTo>
                      <a:pt x="54" y="159"/>
                    </a:lnTo>
                    <a:lnTo>
                      <a:pt x="78" y="116"/>
                    </a:lnTo>
                    <a:lnTo>
                      <a:pt x="113" y="79"/>
                    </a:lnTo>
                    <a:lnTo>
                      <a:pt x="157" y="53"/>
                    </a:lnTo>
                    <a:lnTo>
                      <a:pt x="201" y="31"/>
                    </a:lnTo>
                    <a:lnTo>
                      <a:pt x="245" y="16"/>
                    </a:lnTo>
                    <a:lnTo>
                      <a:pt x="294" y="10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0000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8" name="Freeform 1077"/>
              <p:cNvSpPr>
                <a:spLocks/>
              </p:cNvSpPr>
              <p:nvPr/>
            </p:nvSpPr>
            <p:spPr bwMode="auto">
              <a:xfrm>
                <a:off x="5267" y="3742"/>
                <a:ext cx="279" cy="292"/>
              </a:xfrm>
              <a:custGeom>
                <a:avLst/>
                <a:gdLst>
                  <a:gd name="T0" fmla="*/ 279 w 279"/>
                  <a:gd name="T1" fmla="*/ 0 h 292"/>
                  <a:gd name="T2" fmla="*/ 230 w 279"/>
                  <a:gd name="T3" fmla="*/ 6 h 292"/>
                  <a:gd name="T4" fmla="*/ 186 w 279"/>
                  <a:gd name="T5" fmla="*/ 21 h 292"/>
                  <a:gd name="T6" fmla="*/ 142 w 279"/>
                  <a:gd name="T7" fmla="*/ 43 h 292"/>
                  <a:gd name="T8" fmla="*/ 98 w 279"/>
                  <a:gd name="T9" fmla="*/ 69 h 292"/>
                  <a:gd name="T10" fmla="*/ 63 w 279"/>
                  <a:gd name="T11" fmla="*/ 106 h 292"/>
                  <a:gd name="T12" fmla="*/ 39 w 279"/>
                  <a:gd name="T13" fmla="*/ 149 h 292"/>
                  <a:gd name="T14" fmla="*/ 14 w 279"/>
                  <a:gd name="T15" fmla="*/ 197 h 292"/>
                  <a:gd name="T16" fmla="*/ 5 w 279"/>
                  <a:gd name="T17" fmla="*/ 244 h 292"/>
                  <a:gd name="T18" fmla="*/ 0 w 279"/>
                  <a:gd name="T19" fmla="*/ 292 h 292"/>
                  <a:gd name="T20" fmla="*/ 14 w 279"/>
                  <a:gd name="T21" fmla="*/ 292 h 292"/>
                  <a:gd name="T22" fmla="*/ 19 w 279"/>
                  <a:gd name="T23" fmla="*/ 244 h 292"/>
                  <a:gd name="T24" fmla="*/ 29 w 279"/>
                  <a:gd name="T25" fmla="*/ 202 h 292"/>
                  <a:gd name="T26" fmla="*/ 49 w 279"/>
                  <a:gd name="T27" fmla="*/ 154 h 292"/>
                  <a:gd name="T28" fmla="*/ 78 w 279"/>
                  <a:gd name="T29" fmla="*/ 117 h 292"/>
                  <a:gd name="T30" fmla="*/ 107 w 279"/>
                  <a:gd name="T31" fmla="*/ 85 h 292"/>
                  <a:gd name="T32" fmla="*/ 147 w 279"/>
                  <a:gd name="T33" fmla="*/ 53 h 292"/>
                  <a:gd name="T34" fmla="*/ 191 w 279"/>
                  <a:gd name="T35" fmla="*/ 37 h 292"/>
                  <a:gd name="T36" fmla="*/ 235 w 279"/>
                  <a:gd name="T37" fmla="*/ 21 h 292"/>
                  <a:gd name="T38" fmla="*/ 279 w 279"/>
                  <a:gd name="T39" fmla="*/ 16 h 292"/>
                  <a:gd name="T40" fmla="*/ 279 w 279"/>
                  <a:gd name="T41" fmla="*/ 0 h 2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79" h="292">
                    <a:moveTo>
                      <a:pt x="279" y="0"/>
                    </a:moveTo>
                    <a:lnTo>
                      <a:pt x="230" y="6"/>
                    </a:lnTo>
                    <a:lnTo>
                      <a:pt x="186" y="21"/>
                    </a:lnTo>
                    <a:lnTo>
                      <a:pt x="142" y="43"/>
                    </a:lnTo>
                    <a:lnTo>
                      <a:pt x="98" y="69"/>
                    </a:lnTo>
                    <a:lnTo>
                      <a:pt x="63" y="106"/>
                    </a:lnTo>
                    <a:lnTo>
                      <a:pt x="39" y="149"/>
                    </a:lnTo>
                    <a:lnTo>
                      <a:pt x="14" y="197"/>
                    </a:lnTo>
                    <a:lnTo>
                      <a:pt x="5" y="244"/>
                    </a:lnTo>
                    <a:lnTo>
                      <a:pt x="0" y="292"/>
                    </a:lnTo>
                    <a:lnTo>
                      <a:pt x="14" y="292"/>
                    </a:lnTo>
                    <a:lnTo>
                      <a:pt x="19" y="244"/>
                    </a:lnTo>
                    <a:lnTo>
                      <a:pt x="29" y="202"/>
                    </a:lnTo>
                    <a:lnTo>
                      <a:pt x="49" y="154"/>
                    </a:lnTo>
                    <a:lnTo>
                      <a:pt x="78" y="117"/>
                    </a:lnTo>
                    <a:lnTo>
                      <a:pt x="107" y="85"/>
                    </a:lnTo>
                    <a:lnTo>
                      <a:pt x="147" y="53"/>
                    </a:lnTo>
                    <a:lnTo>
                      <a:pt x="191" y="37"/>
                    </a:lnTo>
                    <a:lnTo>
                      <a:pt x="235" y="21"/>
                    </a:lnTo>
                    <a:lnTo>
                      <a:pt x="279" y="16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000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79" name="Freeform 1078"/>
              <p:cNvSpPr>
                <a:spLocks/>
              </p:cNvSpPr>
              <p:nvPr/>
            </p:nvSpPr>
            <p:spPr bwMode="auto">
              <a:xfrm>
                <a:off x="5281" y="3758"/>
                <a:ext cx="265" cy="276"/>
              </a:xfrm>
              <a:custGeom>
                <a:avLst/>
                <a:gdLst>
                  <a:gd name="T0" fmla="*/ 265 w 265"/>
                  <a:gd name="T1" fmla="*/ 0 h 276"/>
                  <a:gd name="T2" fmla="*/ 221 w 265"/>
                  <a:gd name="T3" fmla="*/ 5 h 276"/>
                  <a:gd name="T4" fmla="*/ 177 w 265"/>
                  <a:gd name="T5" fmla="*/ 21 h 276"/>
                  <a:gd name="T6" fmla="*/ 133 w 265"/>
                  <a:gd name="T7" fmla="*/ 37 h 276"/>
                  <a:gd name="T8" fmla="*/ 93 w 265"/>
                  <a:gd name="T9" fmla="*/ 69 h 276"/>
                  <a:gd name="T10" fmla="*/ 64 w 265"/>
                  <a:gd name="T11" fmla="*/ 101 h 276"/>
                  <a:gd name="T12" fmla="*/ 35 w 265"/>
                  <a:gd name="T13" fmla="*/ 138 h 276"/>
                  <a:gd name="T14" fmla="*/ 15 w 265"/>
                  <a:gd name="T15" fmla="*/ 186 h 276"/>
                  <a:gd name="T16" fmla="*/ 5 w 265"/>
                  <a:gd name="T17" fmla="*/ 228 h 276"/>
                  <a:gd name="T18" fmla="*/ 0 w 265"/>
                  <a:gd name="T19" fmla="*/ 276 h 276"/>
                  <a:gd name="T20" fmla="*/ 15 w 265"/>
                  <a:gd name="T21" fmla="*/ 276 h 276"/>
                  <a:gd name="T22" fmla="*/ 20 w 265"/>
                  <a:gd name="T23" fmla="*/ 228 h 276"/>
                  <a:gd name="T24" fmla="*/ 35 w 265"/>
                  <a:gd name="T25" fmla="*/ 181 h 276"/>
                  <a:gd name="T26" fmla="*/ 59 w 265"/>
                  <a:gd name="T27" fmla="*/ 133 h 276"/>
                  <a:gd name="T28" fmla="*/ 89 w 265"/>
                  <a:gd name="T29" fmla="*/ 96 h 276"/>
                  <a:gd name="T30" fmla="*/ 128 w 265"/>
                  <a:gd name="T31" fmla="*/ 64 h 276"/>
                  <a:gd name="T32" fmla="*/ 172 w 265"/>
                  <a:gd name="T33" fmla="*/ 37 h 276"/>
                  <a:gd name="T34" fmla="*/ 216 w 265"/>
                  <a:gd name="T35" fmla="*/ 21 h 276"/>
                  <a:gd name="T36" fmla="*/ 265 w 265"/>
                  <a:gd name="T37" fmla="*/ 16 h 276"/>
                  <a:gd name="T38" fmla="*/ 265 w 265"/>
                  <a:gd name="T39" fmla="*/ 0 h 27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5" h="276">
                    <a:moveTo>
                      <a:pt x="265" y="0"/>
                    </a:moveTo>
                    <a:lnTo>
                      <a:pt x="221" y="5"/>
                    </a:lnTo>
                    <a:lnTo>
                      <a:pt x="177" y="21"/>
                    </a:lnTo>
                    <a:lnTo>
                      <a:pt x="133" y="37"/>
                    </a:lnTo>
                    <a:lnTo>
                      <a:pt x="93" y="69"/>
                    </a:lnTo>
                    <a:lnTo>
                      <a:pt x="64" y="101"/>
                    </a:lnTo>
                    <a:lnTo>
                      <a:pt x="35" y="138"/>
                    </a:lnTo>
                    <a:lnTo>
                      <a:pt x="15" y="186"/>
                    </a:lnTo>
                    <a:lnTo>
                      <a:pt x="5" y="228"/>
                    </a:lnTo>
                    <a:lnTo>
                      <a:pt x="0" y="276"/>
                    </a:lnTo>
                    <a:lnTo>
                      <a:pt x="15" y="276"/>
                    </a:lnTo>
                    <a:lnTo>
                      <a:pt x="20" y="228"/>
                    </a:lnTo>
                    <a:lnTo>
                      <a:pt x="35" y="181"/>
                    </a:lnTo>
                    <a:lnTo>
                      <a:pt x="59" y="133"/>
                    </a:lnTo>
                    <a:lnTo>
                      <a:pt x="89" y="96"/>
                    </a:lnTo>
                    <a:lnTo>
                      <a:pt x="128" y="64"/>
                    </a:lnTo>
                    <a:lnTo>
                      <a:pt x="172" y="37"/>
                    </a:lnTo>
                    <a:lnTo>
                      <a:pt x="216" y="21"/>
                    </a:lnTo>
                    <a:lnTo>
                      <a:pt x="265" y="16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0" name="Freeform 1079"/>
              <p:cNvSpPr>
                <a:spLocks/>
              </p:cNvSpPr>
              <p:nvPr/>
            </p:nvSpPr>
            <p:spPr bwMode="auto">
              <a:xfrm>
                <a:off x="5296" y="3774"/>
                <a:ext cx="250" cy="260"/>
              </a:xfrm>
              <a:custGeom>
                <a:avLst/>
                <a:gdLst>
                  <a:gd name="T0" fmla="*/ 250 w 250"/>
                  <a:gd name="T1" fmla="*/ 0 h 260"/>
                  <a:gd name="T2" fmla="*/ 201 w 250"/>
                  <a:gd name="T3" fmla="*/ 5 h 260"/>
                  <a:gd name="T4" fmla="*/ 157 w 250"/>
                  <a:gd name="T5" fmla="*/ 21 h 260"/>
                  <a:gd name="T6" fmla="*/ 113 w 250"/>
                  <a:gd name="T7" fmla="*/ 48 h 260"/>
                  <a:gd name="T8" fmla="*/ 74 w 250"/>
                  <a:gd name="T9" fmla="*/ 80 h 260"/>
                  <a:gd name="T10" fmla="*/ 44 w 250"/>
                  <a:gd name="T11" fmla="*/ 117 h 260"/>
                  <a:gd name="T12" fmla="*/ 20 w 250"/>
                  <a:gd name="T13" fmla="*/ 165 h 260"/>
                  <a:gd name="T14" fmla="*/ 5 w 250"/>
                  <a:gd name="T15" fmla="*/ 212 h 260"/>
                  <a:gd name="T16" fmla="*/ 0 w 250"/>
                  <a:gd name="T17" fmla="*/ 260 h 260"/>
                  <a:gd name="T18" fmla="*/ 15 w 250"/>
                  <a:gd name="T19" fmla="*/ 260 h 260"/>
                  <a:gd name="T20" fmla="*/ 20 w 250"/>
                  <a:gd name="T21" fmla="*/ 212 h 260"/>
                  <a:gd name="T22" fmla="*/ 34 w 250"/>
                  <a:gd name="T23" fmla="*/ 170 h 260"/>
                  <a:gd name="T24" fmla="*/ 54 w 250"/>
                  <a:gd name="T25" fmla="*/ 127 h 260"/>
                  <a:gd name="T26" fmla="*/ 83 w 250"/>
                  <a:gd name="T27" fmla="*/ 90 h 260"/>
                  <a:gd name="T28" fmla="*/ 118 w 250"/>
                  <a:gd name="T29" fmla="*/ 58 h 260"/>
                  <a:gd name="T30" fmla="*/ 162 w 250"/>
                  <a:gd name="T31" fmla="*/ 37 h 260"/>
                  <a:gd name="T32" fmla="*/ 206 w 250"/>
                  <a:gd name="T33" fmla="*/ 21 h 260"/>
                  <a:gd name="T34" fmla="*/ 250 w 250"/>
                  <a:gd name="T35" fmla="*/ 16 h 260"/>
                  <a:gd name="T36" fmla="*/ 250 w 250"/>
                  <a:gd name="T37" fmla="*/ 0 h 2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0" h="260">
                    <a:moveTo>
                      <a:pt x="250" y="0"/>
                    </a:moveTo>
                    <a:lnTo>
                      <a:pt x="201" y="5"/>
                    </a:lnTo>
                    <a:lnTo>
                      <a:pt x="157" y="21"/>
                    </a:lnTo>
                    <a:lnTo>
                      <a:pt x="113" y="48"/>
                    </a:lnTo>
                    <a:lnTo>
                      <a:pt x="74" y="80"/>
                    </a:lnTo>
                    <a:lnTo>
                      <a:pt x="44" y="117"/>
                    </a:lnTo>
                    <a:lnTo>
                      <a:pt x="20" y="165"/>
                    </a:lnTo>
                    <a:lnTo>
                      <a:pt x="5" y="212"/>
                    </a:lnTo>
                    <a:lnTo>
                      <a:pt x="0" y="260"/>
                    </a:lnTo>
                    <a:lnTo>
                      <a:pt x="15" y="260"/>
                    </a:lnTo>
                    <a:lnTo>
                      <a:pt x="20" y="212"/>
                    </a:lnTo>
                    <a:lnTo>
                      <a:pt x="34" y="170"/>
                    </a:lnTo>
                    <a:lnTo>
                      <a:pt x="54" y="127"/>
                    </a:lnTo>
                    <a:lnTo>
                      <a:pt x="83" y="90"/>
                    </a:lnTo>
                    <a:lnTo>
                      <a:pt x="118" y="58"/>
                    </a:lnTo>
                    <a:lnTo>
                      <a:pt x="162" y="37"/>
                    </a:lnTo>
                    <a:lnTo>
                      <a:pt x="206" y="21"/>
                    </a:lnTo>
                    <a:lnTo>
                      <a:pt x="250" y="1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000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1" name="Freeform 1080"/>
              <p:cNvSpPr>
                <a:spLocks/>
              </p:cNvSpPr>
              <p:nvPr/>
            </p:nvSpPr>
            <p:spPr bwMode="auto">
              <a:xfrm>
                <a:off x="5311" y="3790"/>
                <a:ext cx="235" cy="244"/>
              </a:xfrm>
              <a:custGeom>
                <a:avLst/>
                <a:gdLst>
                  <a:gd name="T0" fmla="*/ 235 w 235"/>
                  <a:gd name="T1" fmla="*/ 0 h 244"/>
                  <a:gd name="T2" fmla="*/ 191 w 235"/>
                  <a:gd name="T3" fmla="*/ 5 h 244"/>
                  <a:gd name="T4" fmla="*/ 147 w 235"/>
                  <a:gd name="T5" fmla="*/ 21 h 244"/>
                  <a:gd name="T6" fmla="*/ 103 w 235"/>
                  <a:gd name="T7" fmla="*/ 42 h 244"/>
                  <a:gd name="T8" fmla="*/ 68 w 235"/>
                  <a:gd name="T9" fmla="*/ 74 h 244"/>
                  <a:gd name="T10" fmla="*/ 39 w 235"/>
                  <a:gd name="T11" fmla="*/ 111 h 244"/>
                  <a:gd name="T12" fmla="*/ 19 w 235"/>
                  <a:gd name="T13" fmla="*/ 154 h 244"/>
                  <a:gd name="T14" fmla="*/ 5 w 235"/>
                  <a:gd name="T15" fmla="*/ 196 h 244"/>
                  <a:gd name="T16" fmla="*/ 0 w 235"/>
                  <a:gd name="T17" fmla="*/ 244 h 244"/>
                  <a:gd name="T18" fmla="*/ 14 w 235"/>
                  <a:gd name="T19" fmla="*/ 244 h 244"/>
                  <a:gd name="T20" fmla="*/ 19 w 235"/>
                  <a:gd name="T21" fmla="*/ 202 h 244"/>
                  <a:gd name="T22" fmla="*/ 29 w 235"/>
                  <a:gd name="T23" fmla="*/ 159 h 244"/>
                  <a:gd name="T24" fmla="*/ 54 w 235"/>
                  <a:gd name="T25" fmla="*/ 117 h 244"/>
                  <a:gd name="T26" fmla="*/ 78 w 235"/>
                  <a:gd name="T27" fmla="*/ 85 h 244"/>
                  <a:gd name="T28" fmla="*/ 112 w 235"/>
                  <a:gd name="T29" fmla="*/ 53 h 244"/>
                  <a:gd name="T30" fmla="*/ 152 w 235"/>
                  <a:gd name="T31" fmla="*/ 32 h 244"/>
                  <a:gd name="T32" fmla="*/ 191 w 235"/>
                  <a:gd name="T33" fmla="*/ 21 h 244"/>
                  <a:gd name="T34" fmla="*/ 235 w 235"/>
                  <a:gd name="T35" fmla="*/ 16 h 244"/>
                  <a:gd name="T36" fmla="*/ 235 w 235"/>
                  <a:gd name="T37" fmla="*/ 0 h 24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lnTo>
                      <a:pt x="191" y="5"/>
                    </a:lnTo>
                    <a:lnTo>
                      <a:pt x="147" y="21"/>
                    </a:lnTo>
                    <a:lnTo>
                      <a:pt x="103" y="42"/>
                    </a:lnTo>
                    <a:lnTo>
                      <a:pt x="68" y="74"/>
                    </a:lnTo>
                    <a:lnTo>
                      <a:pt x="39" y="111"/>
                    </a:lnTo>
                    <a:lnTo>
                      <a:pt x="19" y="154"/>
                    </a:lnTo>
                    <a:lnTo>
                      <a:pt x="5" y="196"/>
                    </a:lnTo>
                    <a:lnTo>
                      <a:pt x="0" y="244"/>
                    </a:lnTo>
                    <a:lnTo>
                      <a:pt x="14" y="244"/>
                    </a:lnTo>
                    <a:lnTo>
                      <a:pt x="19" y="202"/>
                    </a:lnTo>
                    <a:lnTo>
                      <a:pt x="29" y="159"/>
                    </a:lnTo>
                    <a:lnTo>
                      <a:pt x="54" y="117"/>
                    </a:lnTo>
                    <a:lnTo>
                      <a:pt x="78" y="85"/>
                    </a:lnTo>
                    <a:lnTo>
                      <a:pt x="112" y="53"/>
                    </a:lnTo>
                    <a:lnTo>
                      <a:pt x="152" y="32"/>
                    </a:lnTo>
                    <a:lnTo>
                      <a:pt x="191" y="21"/>
                    </a:lnTo>
                    <a:lnTo>
                      <a:pt x="235" y="16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000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2" name="Freeform 1081"/>
              <p:cNvSpPr>
                <a:spLocks/>
              </p:cNvSpPr>
              <p:nvPr/>
            </p:nvSpPr>
            <p:spPr bwMode="auto">
              <a:xfrm>
                <a:off x="5325" y="3806"/>
                <a:ext cx="221" cy="228"/>
              </a:xfrm>
              <a:custGeom>
                <a:avLst/>
                <a:gdLst>
                  <a:gd name="T0" fmla="*/ 221 w 221"/>
                  <a:gd name="T1" fmla="*/ 0 h 228"/>
                  <a:gd name="T2" fmla="*/ 177 w 221"/>
                  <a:gd name="T3" fmla="*/ 5 h 228"/>
                  <a:gd name="T4" fmla="*/ 138 w 221"/>
                  <a:gd name="T5" fmla="*/ 16 h 228"/>
                  <a:gd name="T6" fmla="*/ 98 w 221"/>
                  <a:gd name="T7" fmla="*/ 37 h 228"/>
                  <a:gd name="T8" fmla="*/ 64 w 221"/>
                  <a:gd name="T9" fmla="*/ 69 h 228"/>
                  <a:gd name="T10" fmla="*/ 40 w 221"/>
                  <a:gd name="T11" fmla="*/ 101 h 228"/>
                  <a:gd name="T12" fmla="*/ 15 w 221"/>
                  <a:gd name="T13" fmla="*/ 143 h 228"/>
                  <a:gd name="T14" fmla="*/ 5 w 221"/>
                  <a:gd name="T15" fmla="*/ 186 h 228"/>
                  <a:gd name="T16" fmla="*/ 0 w 221"/>
                  <a:gd name="T17" fmla="*/ 228 h 228"/>
                  <a:gd name="T18" fmla="*/ 15 w 221"/>
                  <a:gd name="T19" fmla="*/ 228 h 228"/>
                  <a:gd name="T20" fmla="*/ 20 w 221"/>
                  <a:gd name="T21" fmla="*/ 186 h 228"/>
                  <a:gd name="T22" fmla="*/ 30 w 221"/>
                  <a:gd name="T23" fmla="*/ 148 h 228"/>
                  <a:gd name="T24" fmla="*/ 49 w 221"/>
                  <a:gd name="T25" fmla="*/ 111 h 228"/>
                  <a:gd name="T26" fmla="*/ 74 w 221"/>
                  <a:gd name="T27" fmla="*/ 79 h 228"/>
                  <a:gd name="T28" fmla="*/ 108 w 221"/>
                  <a:gd name="T29" fmla="*/ 53 h 228"/>
                  <a:gd name="T30" fmla="*/ 143 w 221"/>
                  <a:gd name="T31" fmla="*/ 32 h 228"/>
                  <a:gd name="T32" fmla="*/ 182 w 221"/>
                  <a:gd name="T33" fmla="*/ 21 h 228"/>
                  <a:gd name="T34" fmla="*/ 221 w 221"/>
                  <a:gd name="T35" fmla="*/ 16 h 228"/>
                  <a:gd name="T36" fmla="*/ 221 w 221"/>
                  <a:gd name="T37" fmla="*/ 0 h 2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1" h="228">
                    <a:moveTo>
                      <a:pt x="221" y="0"/>
                    </a:moveTo>
                    <a:lnTo>
                      <a:pt x="177" y="5"/>
                    </a:lnTo>
                    <a:lnTo>
                      <a:pt x="138" y="16"/>
                    </a:lnTo>
                    <a:lnTo>
                      <a:pt x="98" y="37"/>
                    </a:lnTo>
                    <a:lnTo>
                      <a:pt x="64" y="69"/>
                    </a:lnTo>
                    <a:lnTo>
                      <a:pt x="40" y="101"/>
                    </a:lnTo>
                    <a:lnTo>
                      <a:pt x="15" y="143"/>
                    </a:lnTo>
                    <a:lnTo>
                      <a:pt x="5" y="186"/>
                    </a:lnTo>
                    <a:lnTo>
                      <a:pt x="0" y="228"/>
                    </a:lnTo>
                    <a:lnTo>
                      <a:pt x="15" y="228"/>
                    </a:lnTo>
                    <a:lnTo>
                      <a:pt x="20" y="186"/>
                    </a:lnTo>
                    <a:lnTo>
                      <a:pt x="30" y="148"/>
                    </a:lnTo>
                    <a:lnTo>
                      <a:pt x="49" y="111"/>
                    </a:lnTo>
                    <a:lnTo>
                      <a:pt x="74" y="79"/>
                    </a:lnTo>
                    <a:lnTo>
                      <a:pt x="108" y="53"/>
                    </a:lnTo>
                    <a:lnTo>
                      <a:pt x="143" y="32"/>
                    </a:lnTo>
                    <a:lnTo>
                      <a:pt x="182" y="21"/>
                    </a:lnTo>
                    <a:lnTo>
                      <a:pt x="221" y="16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000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3" name="Freeform 1082"/>
              <p:cNvSpPr>
                <a:spLocks/>
              </p:cNvSpPr>
              <p:nvPr/>
            </p:nvSpPr>
            <p:spPr bwMode="auto">
              <a:xfrm>
                <a:off x="5340" y="3822"/>
                <a:ext cx="206" cy="212"/>
              </a:xfrm>
              <a:custGeom>
                <a:avLst/>
                <a:gdLst>
                  <a:gd name="T0" fmla="*/ 206 w 206"/>
                  <a:gd name="T1" fmla="*/ 0 h 212"/>
                  <a:gd name="T2" fmla="*/ 167 w 206"/>
                  <a:gd name="T3" fmla="*/ 5 h 212"/>
                  <a:gd name="T4" fmla="*/ 128 w 206"/>
                  <a:gd name="T5" fmla="*/ 16 h 212"/>
                  <a:gd name="T6" fmla="*/ 93 w 206"/>
                  <a:gd name="T7" fmla="*/ 37 h 212"/>
                  <a:gd name="T8" fmla="*/ 59 w 206"/>
                  <a:gd name="T9" fmla="*/ 63 h 212"/>
                  <a:gd name="T10" fmla="*/ 34 w 206"/>
                  <a:gd name="T11" fmla="*/ 95 h 212"/>
                  <a:gd name="T12" fmla="*/ 15 w 206"/>
                  <a:gd name="T13" fmla="*/ 132 h 212"/>
                  <a:gd name="T14" fmla="*/ 5 w 206"/>
                  <a:gd name="T15" fmla="*/ 170 h 212"/>
                  <a:gd name="T16" fmla="*/ 0 w 206"/>
                  <a:gd name="T17" fmla="*/ 212 h 212"/>
                  <a:gd name="T18" fmla="*/ 15 w 206"/>
                  <a:gd name="T19" fmla="*/ 212 h 212"/>
                  <a:gd name="T20" fmla="*/ 20 w 206"/>
                  <a:gd name="T21" fmla="*/ 170 h 212"/>
                  <a:gd name="T22" fmla="*/ 34 w 206"/>
                  <a:gd name="T23" fmla="*/ 127 h 212"/>
                  <a:gd name="T24" fmla="*/ 59 w 206"/>
                  <a:gd name="T25" fmla="*/ 90 h 212"/>
                  <a:gd name="T26" fmla="*/ 88 w 206"/>
                  <a:gd name="T27" fmla="*/ 58 h 212"/>
                  <a:gd name="T28" fmla="*/ 123 w 206"/>
                  <a:gd name="T29" fmla="*/ 37 h 212"/>
                  <a:gd name="T30" fmla="*/ 162 w 206"/>
                  <a:gd name="T31" fmla="*/ 21 h 212"/>
                  <a:gd name="T32" fmla="*/ 206 w 206"/>
                  <a:gd name="T33" fmla="*/ 16 h 212"/>
                  <a:gd name="T34" fmla="*/ 206 w 206"/>
                  <a:gd name="T35" fmla="*/ 0 h 2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6" h="212">
                    <a:moveTo>
                      <a:pt x="206" y="0"/>
                    </a:moveTo>
                    <a:lnTo>
                      <a:pt x="167" y="5"/>
                    </a:lnTo>
                    <a:lnTo>
                      <a:pt x="128" y="16"/>
                    </a:lnTo>
                    <a:lnTo>
                      <a:pt x="93" y="37"/>
                    </a:lnTo>
                    <a:lnTo>
                      <a:pt x="59" y="63"/>
                    </a:lnTo>
                    <a:lnTo>
                      <a:pt x="34" y="95"/>
                    </a:lnTo>
                    <a:lnTo>
                      <a:pt x="15" y="132"/>
                    </a:lnTo>
                    <a:lnTo>
                      <a:pt x="5" y="170"/>
                    </a:lnTo>
                    <a:lnTo>
                      <a:pt x="0" y="212"/>
                    </a:lnTo>
                    <a:lnTo>
                      <a:pt x="15" y="212"/>
                    </a:lnTo>
                    <a:lnTo>
                      <a:pt x="20" y="170"/>
                    </a:lnTo>
                    <a:lnTo>
                      <a:pt x="34" y="127"/>
                    </a:lnTo>
                    <a:lnTo>
                      <a:pt x="59" y="90"/>
                    </a:lnTo>
                    <a:lnTo>
                      <a:pt x="88" y="58"/>
                    </a:lnTo>
                    <a:lnTo>
                      <a:pt x="123" y="37"/>
                    </a:lnTo>
                    <a:lnTo>
                      <a:pt x="162" y="21"/>
                    </a:lnTo>
                    <a:lnTo>
                      <a:pt x="206" y="1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4" name="Freeform 1083"/>
              <p:cNvSpPr>
                <a:spLocks/>
              </p:cNvSpPr>
              <p:nvPr/>
            </p:nvSpPr>
            <p:spPr bwMode="auto">
              <a:xfrm>
                <a:off x="5355" y="3838"/>
                <a:ext cx="191" cy="196"/>
              </a:xfrm>
              <a:custGeom>
                <a:avLst/>
                <a:gdLst>
                  <a:gd name="T0" fmla="*/ 191 w 191"/>
                  <a:gd name="T1" fmla="*/ 0 h 196"/>
                  <a:gd name="T2" fmla="*/ 147 w 191"/>
                  <a:gd name="T3" fmla="*/ 5 h 196"/>
                  <a:gd name="T4" fmla="*/ 108 w 191"/>
                  <a:gd name="T5" fmla="*/ 21 h 196"/>
                  <a:gd name="T6" fmla="*/ 73 w 191"/>
                  <a:gd name="T7" fmla="*/ 42 h 196"/>
                  <a:gd name="T8" fmla="*/ 44 w 191"/>
                  <a:gd name="T9" fmla="*/ 74 h 196"/>
                  <a:gd name="T10" fmla="*/ 19 w 191"/>
                  <a:gd name="T11" fmla="*/ 111 h 196"/>
                  <a:gd name="T12" fmla="*/ 5 w 191"/>
                  <a:gd name="T13" fmla="*/ 154 h 196"/>
                  <a:gd name="T14" fmla="*/ 0 w 191"/>
                  <a:gd name="T15" fmla="*/ 196 h 196"/>
                  <a:gd name="T16" fmla="*/ 15 w 191"/>
                  <a:gd name="T17" fmla="*/ 196 h 196"/>
                  <a:gd name="T18" fmla="*/ 19 w 191"/>
                  <a:gd name="T19" fmla="*/ 159 h 196"/>
                  <a:gd name="T20" fmla="*/ 34 w 191"/>
                  <a:gd name="T21" fmla="*/ 116 h 196"/>
                  <a:gd name="T22" fmla="*/ 54 w 191"/>
                  <a:gd name="T23" fmla="*/ 85 h 196"/>
                  <a:gd name="T24" fmla="*/ 83 w 191"/>
                  <a:gd name="T25" fmla="*/ 53 h 196"/>
                  <a:gd name="T26" fmla="*/ 113 w 191"/>
                  <a:gd name="T27" fmla="*/ 32 h 196"/>
                  <a:gd name="T28" fmla="*/ 152 w 191"/>
                  <a:gd name="T29" fmla="*/ 21 h 196"/>
                  <a:gd name="T30" fmla="*/ 191 w 191"/>
                  <a:gd name="T31" fmla="*/ 16 h 196"/>
                  <a:gd name="T32" fmla="*/ 191 w 191"/>
                  <a:gd name="T33" fmla="*/ 0 h 19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1" h="196">
                    <a:moveTo>
                      <a:pt x="191" y="0"/>
                    </a:moveTo>
                    <a:lnTo>
                      <a:pt x="147" y="5"/>
                    </a:lnTo>
                    <a:lnTo>
                      <a:pt x="108" y="21"/>
                    </a:lnTo>
                    <a:lnTo>
                      <a:pt x="73" y="42"/>
                    </a:lnTo>
                    <a:lnTo>
                      <a:pt x="44" y="74"/>
                    </a:lnTo>
                    <a:lnTo>
                      <a:pt x="19" y="111"/>
                    </a:lnTo>
                    <a:lnTo>
                      <a:pt x="5" y="154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19" y="159"/>
                    </a:lnTo>
                    <a:lnTo>
                      <a:pt x="34" y="116"/>
                    </a:lnTo>
                    <a:lnTo>
                      <a:pt x="54" y="85"/>
                    </a:lnTo>
                    <a:lnTo>
                      <a:pt x="83" y="53"/>
                    </a:lnTo>
                    <a:lnTo>
                      <a:pt x="113" y="32"/>
                    </a:lnTo>
                    <a:lnTo>
                      <a:pt x="152" y="21"/>
                    </a:lnTo>
                    <a:lnTo>
                      <a:pt x="191" y="1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5" name="Freeform 1084"/>
              <p:cNvSpPr>
                <a:spLocks/>
              </p:cNvSpPr>
              <p:nvPr/>
            </p:nvSpPr>
            <p:spPr bwMode="auto">
              <a:xfrm>
                <a:off x="5370" y="3854"/>
                <a:ext cx="176" cy="180"/>
              </a:xfrm>
              <a:custGeom>
                <a:avLst/>
                <a:gdLst>
                  <a:gd name="T0" fmla="*/ 176 w 176"/>
                  <a:gd name="T1" fmla="*/ 0 h 180"/>
                  <a:gd name="T2" fmla="*/ 137 w 176"/>
                  <a:gd name="T3" fmla="*/ 5 h 180"/>
                  <a:gd name="T4" fmla="*/ 98 w 176"/>
                  <a:gd name="T5" fmla="*/ 16 h 180"/>
                  <a:gd name="T6" fmla="*/ 68 w 176"/>
                  <a:gd name="T7" fmla="*/ 37 h 180"/>
                  <a:gd name="T8" fmla="*/ 39 w 176"/>
                  <a:gd name="T9" fmla="*/ 69 h 180"/>
                  <a:gd name="T10" fmla="*/ 19 w 176"/>
                  <a:gd name="T11" fmla="*/ 100 h 180"/>
                  <a:gd name="T12" fmla="*/ 4 w 176"/>
                  <a:gd name="T13" fmla="*/ 143 h 180"/>
                  <a:gd name="T14" fmla="*/ 0 w 176"/>
                  <a:gd name="T15" fmla="*/ 180 h 180"/>
                  <a:gd name="T16" fmla="*/ 14 w 176"/>
                  <a:gd name="T17" fmla="*/ 180 h 180"/>
                  <a:gd name="T18" fmla="*/ 19 w 176"/>
                  <a:gd name="T19" fmla="*/ 143 h 180"/>
                  <a:gd name="T20" fmla="*/ 29 w 176"/>
                  <a:gd name="T21" fmla="*/ 111 h 180"/>
                  <a:gd name="T22" fmla="*/ 49 w 176"/>
                  <a:gd name="T23" fmla="*/ 79 h 180"/>
                  <a:gd name="T24" fmla="*/ 73 w 176"/>
                  <a:gd name="T25" fmla="*/ 53 h 180"/>
                  <a:gd name="T26" fmla="*/ 107 w 176"/>
                  <a:gd name="T27" fmla="*/ 31 h 180"/>
                  <a:gd name="T28" fmla="*/ 142 w 176"/>
                  <a:gd name="T29" fmla="*/ 16 h 180"/>
                  <a:gd name="T30" fmla="*/ 176 w 176"/>
                  <a:gd name="T31" fmla="*/ 16 h 180"/>
                  <a:gd name="T32" fmla="*/ 176 w 176"/>
                  <a:gd name="T33" fmla="*/ 0 h 1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6" h="180">
                    <a:moveTo>
                      <a:pt x="176" y="0"/>
                    </a:moveTo>
                    <a:lnTo>
                      <a:pt x="137" y="5"/>
                    </a:lnTo>
                    <a:lnTo>
                      <a:pt x="98" y="16"/>
                    </a:lnTo>
                    <a:lnTo>
                      <a:pt x="68" y="37"/>
                    </a:lnTo>
                    <a:lnTo>
                      <a:pt x="39" y="69"/>
                    </a:lnTo>
                    <a:lnTo>
                      <a:pt x="19" y="100"/>
                    </a:lnTo>
                    <a:lnTo>
                      <a:pt x="4" y="143"/>
                    </a:lnTo>
                    <a:lnTo>
                      <a:pt x="0" y="180"/>
                    </a:lnTo>
                    <a:lnTo>
                      <a:pt x="14" y="180"/>
                    </a:lnTo>
                    <a:lnTo>
                      <a:pt x="19" y="143"/>
                    </a:lnTo>
                    <a:lnTo>
                      <a:pt x="29" y="111"/>
                    </a:lnTo>
                    <a:lnTo>
                      <a:pt x="49" y="79"/>
                    </a:lnTo>
                    <a:lnTo>
                      <a:pt x="73" y="53"/>
                    </a:lnTo>
                    <a:lnTo>
                      <a:pt x="107" y="31"/>
                    </a:lnTo>
                    <a:lnTo>
                      <a:pt x="142" y="16"/>
                    </a:lnTo>
                    <a:lnTo>
                      <a:pt x="176" y="16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6" name="Freeform 1085"/>
              <p:cNvSpPr>
                <a:spLocks/>
              </p:cNvSpPr>
              <p:nvPr/>
            </p:nvSpPr>
            <p:spPr bwMode="auto">
              <a:xfrm>
                <a:off x="5384" y="3870"/>
                <a:ext cx="162" cy="164"/>
              </a:xfrm>
              <a:custGeom>
                <a:avLst/>
                <a:gdLst>
                  <a:gd name="T0" fmla="*/ 162 w 162"/>
                  <a:gd name="T1" fmla="*/ 0 h 164"/>
                  <a:gd name="T2" fmla="*/ 128 w 162"/>
                  <a:gd name="T3" fmla="*/ 0 h 164"/>
                  <a:gd name="T4" fmla="*/ 93 w 162"/>
                  <a:gd name="T5" fmla="*/ 15 h 164"/>
                  <a:gd name="T6" fmla="*/ 59 w 162"/>
                  <a:gd name="T7" fmla="*/ 37 h 164"/>
                  <a:gd name="T8" fmla="*/ 35 w 162"/>
                  <a:gd name="T9" fmla="*/ 63 h 164"/>
                  <a:gd name="T10" fmla="*/ 15 w 162"/>
                  <a:gd name="T11" fmla="*/ 95 h 164"/>
                  <a:gd name="T12" fmla="*/ 5 w 162"/>
                  <a:gd name="T13" fmla="*/ 127 h 164"/>
                  <a:gd name="T14" fmla="*/ 0 w 162"/>
                  <a:gd name="T15" fmla="*/ 164 h 164"/>
                  <a:gd name="T16" fmla="*/ 15 w 162"/>
                  <a:gd name="T17" fmla="*/ 164 h 164"/>
                  <a:gd name="T18" fmla="*/ 20 w 162"/>
                  <a:gd name="T19" fmla="*/ 132 h 164"/>
                  <a:gd name="T20" fmla="*/ 30 w 162"/>
                  <a:gd name="T21" fmla="*/ 100 h 164"/>
                  <a:gd name="T22" fmla="*/ 49 w 162"/>
                  <a:gd name="T23" fmla="*/ 69 h 164"/>
                  <a:gd name="T24" fmla="*/ 69 w 162"/>
                  <a:gd name="T25" fmla="*/ 47 h 164"/>
                  <a:gd name="T26" fmla="*/ 98 w 162"/>
                  <a:gd name="T27" fmla="*/ 26 h 164"/>
                  <a:gd name="T28" fmla="*/ 128 w 162"/>
                  <a:gd name="T29" fmla="*/ 15 h 164"/>
                  <a:gd name="T30" fmla="*/ 162 w 162"/>
                  <a:gd name="T31" fmla="*/ 10 h 164"/>
                  <a:gd name="T32" fmla="*/ 162 w 16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164">
                    <a:moveTo>
                      <a:pt x="162" y="0"/>
                    </a:moveTo>
                    <a:lnTo>
                      <a:pt x="128" y="0"/>
                    </a:lnTo>
                    <a:lnTo>
                      <a:pt x="93" y="15"/>
                    </a:lnTo>
                    <a:lnTo>
                      <a:pt x="59" y="37"/>
                    </a:lnTo>
                    <a:lnTo>
                      <a:pt x="35" y="63"/>
                    </a:lnTo>
                    <a:lnTo>
                      <a:pt x="15" y="95"/>
                    </a:lnTo>
                    <a:lnTo>
                      <a:pt x="5" y="127"/>
                    </a:lnTo>
                    <a:lnTo>
                      <a:pt x="0" y="164"/>
                    </a:lnTo>
                    <a:lnTo>
                      <a:pt x="15" y="164"/>
                    </a:lnTo>
                    <a:lnTo>
                      <a:pt x="20" y="132"/>
                    </a:lnTo>
                    <a:lnTo>
                      <a:pt x="30" y="100"/>
                    </a:lnTo>
                    <a:lnTo>
                      <a:pt x="49" y="69"/>
                    </a:lnTo>
                    <a:lnTo>
                      <a:pt x="69" y="47"/>
                    </a:lnTo>
                    <a:lnTo>
                      <a:pt x="98" y="26"/>
                    </a:lnTo>
                    <a:lnTo>
                      <a:pt x="128" y="15"/>
                    </a:lnTo>
                    <a:lnTo>
                      <a:pt x="162" y="1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7" name="Freeform 1086"/>
              <p:cNvSpPr>
                <a:spLocks/>
              </p:cNvSpPr>
              <p:nvPr/>
            </p:nvSpPr>
            <p:spPr bwMode="auto">
              <a:xfrm>
                <a:off x="5399" y="3880"/>
                <a:ext cx="147" cy="154"/>
              </a:xfrm>
              <a:custGeom>
                <a:avLst/>
                <a:gdLst>
                  <a:gd name="T0" fmla="*/ 147 w 147"/>
                  <a:gd name="T1" fmla="*/ 0 h 154"/>
                  <a:gd name="T2" fmla="*/ 113 w 147"/>
                  <a:gd name="T3" fmla="*/ 5 h 154"/>
                  <a:gd name="T4" fmla="*/ 83 w 147"/>
                  <a:gd name="T5" fmla="*/ 16 h 154"/>
                  <a:gd name="T6" fmla="*/ 54 w 147"/>
                  <a:gd name="T7" fmla="*/ 37 h 154"/>
                  <a:gd name="T8" fmla="*/ 34 w 147"/>
                  <a:gd name="T9" fmla="*/ 59 h 154"/>
                  <a:gd name="T10" fmla="*/ 15 w 147"/>
                  <a:gd name="T11" fmla="*/ 90 h 154"/>
                  <a:gd name="T12" fmla="*/ 5 w 147"/>
                  <a:gd name="T13" fmla="*/ 122 h 154"/>
                  <a:gd name="T14" fmla="*/ 0 w 147"/>
                  <a:gd name="T15" fmla="*/ 154 h 154"/>
                  <a:gd name="T16" fmla="*/ 15 w 147"/>
                  <a:gd name="T17" fmla="*/ 154 h 154"/>
                  <a:gd name="T18" fmla="*/ 20 w 147"/>
                  <a:gd name="T19" fmla="*/ 122 h 154"/>
                  <a:gd name="T20" fmla="*/ 34 w 147"/>
                  <a:gd name="T21" fmla="*/ 85 h 154"/>
                  <a:gd name="T22" fmla="*/ 54 w 147"/>
                  <a:gd name="T23" fmla="*/ 59 h 154"/>
                  <a:gd name="T24" fmla="*/ 83 w 147"/>
                  <a:gd name="T25" fmla="*/ 37 h 154"/>
                  <a:gd name="T26" fmla="*/ 113 w 147"/>
                  <a:gd name="T27" fmla="*/ 21 h 154"/>
                  <a:gd name="T28" fmla="*/ 147 w 147"/>
                  <a:gd name="T29" fmla="*/ 16 h 154"/>
                  <a:gd name="T30" fmla="*/ 147 w 147"/>
                  <a:gd name="T31" fmla="*/ 0 h 1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154">
                    <a:moveTo>
                      <a:pt x="147" y="0"/>
                    </a:moveTo>
                    <a:lnTo>
                      <a:pt x="113" y="5"/>
                    </a:lnTo>
                    <a:lnTo>
                      <a:pt x="83" y="16"/>
                    </a:lnTo>
                    <a:lnTo>
                      <a:pt x="54" y="37"/>
                    </a:lnTo>
                    <a:lnTo>
                      <a:pt x="34" y="59"/>
                    </a:lnTo>
                    <a:lnTo>
                      <a:pt x="15" y="90"/>
                    </a:lnTo>
                    <a:lnTo>
                      <a:pt x="5" y="122"/>
                    </a:lnTo>
                    <a:lnTo>
                      <a:pt x="0" y="154"/>
                    </a:lnTo>
                    <a:lnTo>
                      <a:pt x="15" y="154"/>
                    </a:lnTo>
                    <a:lnTo>
                      <a:pt x="20" y="122"/>
                    </a:lnTo>
                    <a:lnTo>
                      <a:pt x="34" y="85"/>
                    </a:lnTo>
                    <a:lnTo>
                      <a:pt x="54" y="59"/>
                    </a:lnTo>
                    <a:lnTo>
                      <a:pt x="83" y="37"/>
                    </a:lnTo>
                    <a:lnTo>
                      <a:pt x="113" y="21"/>
                    </a:lnTo>
                    <a:lnTo>
                      <a:pt x="147" y="1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8" name="Freeform 1087"/>
              <p:cNvSpPr>
                <a:spLocks/>
              </p:cNvSpPr>
              <p:nvPr/>
            </p:nvSpPr>
            <p:spPr bwMode="auto">
              <a:xfrm>
                <a:off x="5414" y="3896"/>
                <a:ext cx="132" cy="138"/>
              </a:xfrm>
              <a:custGeom>
                <a:avLst/>
                <a:gdLst>
                  <a:gd name="T0" fmla="*/ 132 w 132"/>
                  <a:gd name="T1" fmla="*/ 0 h 138"/>
                  <a:gd name="T2" fmla="*/ 98 w 132"/>
                  <a:gd name="T3" fmla="*/ 5 h 138"/>
                  <a:gd name="T4" fmla="*/ 68 w 132"/>
                  <a:gd name="T5" fmla="*/ 21 h 138"/>
                  <a:gd name="T6" fmla="*/ 39 w 132"/>
                  <a:gd name="T7" fmla="*/ 43 h 138"/>
                  <a:gd name="T8" fmla="*/ 19 w 132"/>
                  <a:gd name="T9" fmla="*/ 69 h 138"/>
                  <a:gd name="T10" fmla="*/ 5 w 132"/>
                  <a:gd name="T11" fmla="*/ 106 h 138"/>
                  <a:gd name="T12" fmla="*/ 0 w 132"/>
                  <a:gd name="T13" fmla="*/ 138 h 138"/>
                  <a:gd name="T14" fmla="*/ 14 w 132"/>
                  <a:gd name="T15" fmla="*/ 138 h 138"/>
                  <a:gd name="T16" fmla="*/ 19 w 132"/>
                  <a:gd name="T17" fmla="*/ 106 h 138"/>
                  <a:gd name="T18" fmla="*/ 29 w 132"/>
                  <a:gd name="T19" fmla="*/ 80 h 138"/>
                  <a:gd name="T20" fmla="*/ 49 w 132"/>
                  <a:gd name="T21" fmla="*/ 53 h 138"/>
                  <a:gd name="T22" fmla="*/ 73 w 132"/>
                  <a:gd name="T23" fmla="*/ 32 h 138"/>
                  <a:gd name="T24" fmla="*/ 103 w 132"/>
                  <a:gd name="T25" fmla="*/ 21 h 138"/>
                  <a:gd name="T26" fmla="*/ 132 w 132"/>
                  <a:gd name="T27" fmla="*/ 16 h 138"/>
                  <a:gd name="T28" fmla="*/ 132 w 132"/>
                  <a:gd name="T29" fmla="*/ 0 h 13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2" h="138">
                    <a:moveTo>
                      <a:pt x="132" y="0"/>
                    </a:moveTo>
                    <a:lnTo>
                      <a:pt x="98" y="5"/>
                    </a:lnTo>
                    <a:lnTo>
                      <a:pt x="68" y="21"/>
                    </a:lnTo>
                    <a:lnTo>
                      <a:pt x="39" y="43"/>
                    </a:lnTo>
                    <a:lnTo>
                      <a:pt x="19" y="69"/>
                    </a:lnTo>
                    <a:lnTo>
                      <a:pt x="5" y="106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19" y="106"/>
                    </a:lnTo>
                    <a:lnTo>
                      <a:pt x="29" y="80"/>
                    </a:lnTo>
                    <a:lnTo>
                      <a:pt x="49" y="53"/>
                    </a:lnTo>
                    <a:lnTo>
                      <a:pt x="73" y="32"/>
                    </a:lnTo>
                    <a:lnTo>
                      <a:pt x="103" y="21"/>
                    </a:lnTo>
                    <a:lnTo>
                      <a:pt x="132" y="16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000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89" name="Freeform 1088"/>
              <p:cNvSpPr>
                <a:spLocks/>
              </p:cNvSpPr>
              <p:nvPr/>
            </p:nvSpPr>
            <p:spPr bwMode="auto">
              <a:xfrm>
                <a:off x="5428" y="3912"/>
                <a:ext cx="118" cy="122"/>
              </a:xfrm>
              <a:custGeom>
                <a:avLst/>
                <a:gdLst>
                  <a:gd name="T0" fmla="*/ 118 w 118"/>
                  <a:gd name="T1" fmla="*/ 0 h 122"/>
                  <a:gd name="T2" fmla="*/ 89 w 118"/>
                  <a:gd name="T3" fmla="*/ 5 h 122"/>
                  <a:gd name="T4" fmla="*/ 59 w 118"/>
                  <a:gd name="T5" fmla="*/ 16 h 122"/>
                  <a:gd name="T6" fmla="*/ 35 w 118"/>
                  <a:gd name="T7" fmla="*/ 37 h 122"/>
                  <a:gd name="T8" fmla="*/ 15 w 118"/>
                  <a:gd name="T9" fmla="*/ 64 h 122"/>
                  <a:gd name="T10" fmla="*/ 5 w 118"/>
                  <a:gd name="T11" fmla="*/ 90 h 122"/>
                  <a:gd name="T12" fmla="*/ 0 w 118"/>
                  <a:gd name="T13" fmla="*/ 122 h 122"/>
                  <a:gd name="T14" fmla="*/ 15 w 118"/>
                  <a:gd name="T15" fmla="*/ 122 h 122"/>
                  <a:gd name="T16" fmla="*/ 20 w 118"/>
                  <a:gd name="T17" fmla="*/ 95 h 122"/>
                  <a:gd name="T18" fmla="*/ 30 w 118"/>
                  <a:gd name="T19" fmla="*/ 69 h 122"/>
                  <a:gd name="T20" fmla="*/ 44 w 118"/>
                  <a:gd name="T21" fmla="*/ 48 h 122"/>
                  <a:gd name="T22" fmla="*/ 69 w 118"/>
                  <a:gd name="T23" fmla="*/ 32 h 122"/>
                  <a:gd name="T24" fmla="*/ 93 w 118"/>
                  <a:gd name="T25" fmla="*/ 21 h 122"/>
                  <a:gd name="T26" fmla="*/ 118 w 118"/>
                  <a:gd name="T27" fmla="*/ 16 h 122"/>
                  <a:gd name="T28" fmla="*/ 118 w 118"/>
                  <a:gd name="T29" fmla="*/ 0 h 1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" h="122">
                    <a:moveTo>
                      <a:pt x="118" y="0"/>
                    </a:moveTo>
                    <a:lnTo>
                      <a:pt x="89" y="5"/>
                    </a:lnTo>
                    <a:lnTo>
                      <a:pt x="59" y="16"/>
                    </a:lnTo>
                    <a:lnTo>
                      <a:pt x="35" y="37"/>
                    </a:lnTo>
                    <a:lnTo>
                      <a:pt x="15" y="64"/>
                    </a:lnTo>
                    <a:lnTo>
                      <a:pt x="5" y="90"/>
                    </a:lnTo>
                    <a:lnTo>
                      <a:pt x="0" y="122"/>
                    </a:lnTo>
                    <a:lnTo>
                      <a:pt x="15" y="122"/>
                    </a:lnTo>
                    <a:lnTo>
                      <a:pt x="20" y="95"/>
                    </a:lnTo>
                    <a:lnTo>
                      <a:pt x="30" y="69"/>
                    </a:lnTo>
                    <a:lnTo>
                      <a:pt x="44" y="48"/>
                    </a:lnTo>
                    <a:lnTo>
                      <a:pt x="69" y="32"/>
                    </a:lnTo>
                    <a:lnTo>
                      <a:pt x="93" y="21"/>
                    </a:lnTo>
                    <a:lnTo>
                      <a:pt x="118" y="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0" name="Freeform 1089"/>
              <p:cNvSpPr>
                <a:spLocks/>
              </p:cNvSpPr>
              <p:nvPr/>
            </p:nvSpPr>
            <p:spPr bwMode="auto">
              <a:xfrm>
                <a:off x="5443" y="3928"/>
                <a:ext cx="103" cy="106"/>
              </a:xfrm>
              <a:custGeom>
                <a:avLst/>
                <a:gdLst>
                  <a:gd name="T0" fmla="*/ 103 w 103"/>
                  <a:gd name="T1" fmla="*/ 0 h 106"/>
                  <a:gd name="T2" fmla="*/ 78 w 103"/>
                  <a:gd name="T3" fmla="*/ 5 h 106"/>
                  <a:gd name="T4" fmla="*/ 54 w 103"/>
                  <a:gd name="T5" fmla="*/ 16 h 106"/>
                  <a:gd name="T6" fmla="*/ 29 w 103"/>
                  <a:gd name="T7" fmla="*/ 32 h 106"/>
                  <a:gd name="T8" fmla="*/ 15 w 103"/>
                  <a:gd name="T9" fmla="*/ 53 h 106"/>
                  <a:gd name="T10" fmla="*/ 5 w 103"/>
                  <a:gd name="T11" fmla="*/ 79 h 106"/>
                  <a:gd name="T12" fmla="*/ 0 w 103"/>
                  <a:gd name="T13" fmla="*/ 106 h 106"/>
                  <a:gd name="T14" fmla="*/ 15 w 103"/>
                  <a:gd name="T15" fmla="*/ 106 h 106"/>
                  <a:gd name="T16" fmla="*/ 20 w 103"/>
                  <a:gd name="T17" fmla="*/ 79 h 106"/>
                  <a:gd name="T18" fmla="*/ 34 w 103"/>
                  <a:gd name="T19" fmla="*/ 53 h 106"/>
                  <a:gd name="T20" fmla="*/ 54 w 103"/>
                  <a:gd name="T21" fmla="*/ 32 h 106"/>
                  <a:gd name="T22" fmla="*/ 78 w 103"/>
                  <a:gd name="T23" fmla="*/ 21 h 106"/>
                  <a:gd name="T24" fmla="*/ 103 w 103"/>
                  <a:gd name="T25" fmla="*/ 16 h 106"/>
                  <a:gd name="T26" fmla="*/ 103 w 103"/>
                  <a:gd name="T27" fmla="*/ 0 h 10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106">
                    <a:moveTo>
                      <a:pt x="103" y="0"/>
                    </a:moveTo>
                    <a:lnTo>
                      <a:pt x="78" y="5"/>
                    </a:lnTo>
                    <a:lnTo>
                      <a:pt x="54" y="16"/>
                    </a:lnTo>
                    <a:lnTo>
                      <a:pt x="29" y="32"/>
                    </a:lnTo>
                    <a:lnTo>
                      <a:pt x="15" y="53"/>
                    </a:lnTo>
                    <a:lnTo>
                      <a:pt x="5" y="79"/>
                    </a:lnTo>
                    <a:lnTo>
                      <a:pt x="0" y="106"/>
                    </a:lnTo>
                    <a:lnTo>
                      <a:pt x="15" y="106"/>
                    </a:lnTo>
                    <a:lnTo>
                      <a:pt x="20" y="79"/>
                    </a:lnTo>
                    <a:lnTo>
                      <a:pt x="34" y="53"/>
                    </a:lnTo>
                    <a:lnTo>
                      <a:pt x="54" y="32"/>
                    </a:lnTo>
                    <a:lnTo>
                      <a:pt x="78" y="21"/>
                    </a:lnTo>
                    <a:lnTo>
                      <a:pt x="103" y="1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1" name="Freeform 1090"/>
              <p:cNvSpPr>
                <a:spLocks/>
              </p:cNvSpPr>
              <p:nvPr/>
            </p:nvSpPr>
            <p:spPr bwMode="auto">
              <a:xfrm>
                <a:off x="5458" y="3944"/>
                <a:ext cx="88" cy="90"/>
              </a:xfrm>
              <a:custGeom>
                <a:avLst/>
                <a:gdLst>
                  <a:gd name="T0" fmla="*/ 88 w 88"/>
                  <a:gd name="T1" fmla="*/ 0 h 90"/>
                  <a:gd name="T2" fmla="*/ 63 w 88"/>
                  <a:gd name="T3" fmla="*/ 5 h 90"/>
                  <a:gd name="T4" fmla="*/ 39 w 88"/>
                  <a:gd name="T5" fmla="*/ 16 h 90"/>
                  <a:gd name="T6" fmla="*/ 19 w 88"/>
                  <a:gd name="T7" fmla="*/ 37 h 90"/>
                  <a:gd name="T8" fmla="*/ 5 w 88"/>
                  <a:gd name="T9" fmla="*/ 63 h 90"/>
                  <a:gd name="T10" fmla="*/ 0 w 88"/>
                  <a:gd name="T11" fmla="*/ 90 h 90"/>
                  <a:gd name="T12" fmla="*/ 14 w 88"/>
                  <a:gd name="T13" fmla="*/ 90 h 90"/>
                  <a:gd name="T14" fmla="*/ 19 w 88"/>
                  <a:gd name="T15" fmla="*/ 69 h 90"/>
                  <a:gd name="T16" fmla="*/ 29 w 88"/>
                  <a:gd name="T17" fmla="*/ 48 h 90"/>
                  <a:gd name="T18" fmla="*/ 44 w 88"/>
                  <a:gd name="T19" fmla="*/ 32 h 90"/>
                  <a:gd name="T20" fmla="*/ 63 w 88"/>
                  <a:gd name="T21" fmla="*/ 21 h 90"/>
                  <a:gd name="T22" fmla="*/ 88 w 88"/>
                  <a:gd name="T23" fmla="*/ 16 h 90"/>
                  <a:gd name="T24" fmla="*/ 88 w 88"/>
                  <a:gd name="T25" fmla="*/ 0 h 9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90">
                    <a:moveTo>
                      <a:pt x="88" y="0"/>
                    </a:moveTo>
                    <a:lnTo>
                      <a:pt x="63" y="5"/>
                    </a:lnTo>
                    <a:lnTo>
                      <a:pt x="39" y="16"/>
                    </a:lnTo>
                    <a:lnTo>
                      <a:pt x="19" y="37"/>
                    </a:lnTo>
                    <a:lnTo>
                      <a:pt x="5" y="63"/>
                    </a:lnTo>
                    <a:lnTo>
                      <a:pt x="0" y="90"/>
                    </a:lnTo>
                    <a:lnTo>
                      <a:pt x="14" y="90"/>
                    </a:lnTo>
                    <a:lnTo>
                      <a:pt x="19" y="69"/>
                    </a:lnTo>
                    <a:lnTo>
                      <a:pt x="29" y="48"/>
                    </a:lnTo>
                    <a:lnTo>
                      <a:pt x="44" y="32"/>
                    </a:lnTo>
                    <a:lnTo>
                      <a:pt x="63" y="21"/>
                    </a:lnTo>
                    <a:lnTo>
                      <a:pt x="88" y="16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2" name="Freeform 1091"/>
              <p:cNvSpPr>
                <a:spLocks/>
              </p:cNvSpPr>
              <p:nvPr/>
            </p:nvSpPr>
            <p:spPr bwMode="auto">
              <a:xfrm>
                <a:off x="5472" y="3960"/>
                <a:ext cx="74" cy="74"/>
              </a:xfrm>
              <a:custGeom>
                <a:avLst/>
                <a:gdLst>
                  <a:gd name="T0" fmla="*/ 74 w 74"/>
                  <a:gd name="T1" fmla="*/ 0 h 74"/>
                  <a:gd name="T2" fmla="*/ 49 w 74"/>
                  <a:gd name="T3" fmla="*/ 5 h 74"/>
                  <a:gd name="T4" fmla="*/ 30 w 74"/>
                  <a:gd name="T5" fmla="*/ 16 h 74"/>
                  <a:gd name="T6" fmla="*/ 15 w 74"/>
                  <a:gd name="T7" fmla="*/ 32 h 74"/>
                  <a:gd name="T8" fmla="*/ 5 w 74"/>
                  <a:gd name="T9" fmla="*/ 53 h 74"/>
                  <a:gd name="T10" fmla="*/ 0 w 74"/>
                  <a:gd name="T11" fmla="*/ 74 h 74"/>
                  <a:gd name="T12" fmla="*/ 15 w 74"/>
                  <a:gd name="T13" fmla="*/ 74 h 74"/>
                  <a:gd name="T14" fmla="*/ 20 w 74"/>
                  <a:gd name="T15" fmla="*/ 53 h 74"/>
                  <a:gd name="T16" fmla="*/ 35 w 74"/>
                  <a:gd name="T17" fmla="*/ 32 h 74"/>
                  <a:gd name="T18" fmla="*/ 54 w 74"/>
                  <a:gd name="T19" fmla="*/ 21 h 74"/>
                  <a:gd name="T20" fmla="*/ 74 w 74"/>
                  <a:gd name="T21" fmla="*/ 16 h 74"/>
                  <a:gd name="T22" fmla="*/ 74 w 74"/>
                  <a:gd name="T23" fmla="*/ 0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74">
                    <a:moveTo>
                      <a:pt x="74" y="0"/>
                    </a:moveTo>
                    <a:lnTo>
                      <a:pt x="49" y="5"/>
                    </a:lnTo>
                    <a:lnTo>
                      <a:pt x="30" y="16"/>
                    </a:lnTo>
                    <a:lnTo>
                      <a:pt x="15" y="32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5" y="74"/>
                    </a:lnTo>
                    <a:lnTo>
                      <a:pt x="20" y="53"/>
                    </a:lnTo>
                    <a:lnTo>
                      <a:pt x="35" y="32"/>
                    </a:lnTo>
                    <a:lnTo>
                      <a:pt x="54" y="21"/>
                    </a:lnTo>
                    <a:lnTo>
                      <a:pt x="74" y="1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3" name="Freeform 1092"/>
              <p:cNvSpPr>
                <a:spLocks/>
              </p:cNvSpPr>
              <p:nvPr/>
            </p:nvSpPr>
            <p:spPr bwMode="auto">
              <a:xfrm>
                <a:off x="5487" y="3976"/>
                <a:ext cx="59" cy="58"/>
              </a:xfrm>
              <a:custGeom>
                <a:avLst/>
                <a:gdLst>
                  <a:gd name="T0" fmla="*/ 59 w 59"/>
                  <a:gd name="T1" fmla="*/ 0 h 58"/>
                  <a:gd name="T2" fmla="*/ 39 w 59"/>
                  <a:gd name="T3" fmla="*/ 5 h 58"/>
                  <a:gd name="T4" fmla="*/ 20 w 59"/>
                  <a:gd name="T5" fmla="*/ 16 h 58"/>
                  <a:gd name="T6" fmla="*/ 5 w 59"/>
                  <a:gd name="T7" fmla="*/ 37 h 58"/>
                  <a:gd name="T8" fmla="*/ 0 w 59"/>
                  <a:gd name="T9" fmla="*/ 58 h 58"/>
                  <a:gd name="T10" fmla="*/ 15 w 59"/>
                  <a:gd name="T11" fmla="*/ 58 h 58"/>
                  <a:gd name="T12" fmla="*/ 20 w 59"/>
                  <a:gd name="T13" fmla="*/ 42 h 58"/>
                  <a:gd name="T14" fmla="*/ 30 w 59"/>
                  <a:gd name="T15" fmla="*/ 26 h 58"/>
                  <a:gd name="T16" fmla="*/ 44 w 59"/>
                  <a:gd name="T17" fmla="*/ 16 h 58"/>
                  <a:gd name="T18" fmla="*/ 59 w 59"/>
                  <a:gd name="T19" fmla="*/ 16 h 58"/>
                  <a:gd name="T20" fmla="*/ 59 w 59"/>
                  <a:gd name="T21" fmla="*/ 0 h 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9" h="58">
                    <a:moveTo>
                      <a:pt x="59" y="0"/>
                    </a:moveTo>
                    <a:lnTo>
                      <a:pt x="39" y="5"/>
                    </a:lnTo>
                    <a:lnTo>
                      <a:pt x="20" y="16"/>
                    </a:lnTo>
                    <a:lnTo>
                      <a:pt x="5" y="37"/>
                    </a:lnTo>
                    <a:lnTo>
                      <a:pt x="0" y="58"/>
                    </a:lnTo>
                    <a:lnTo>
                      <a:pt x="15" y="58"/>
                    </a:lnTo>
                    <a:lnTo>
                      <a:pt x="20" y="42"/>
                    </a:lnTo>
                    <a:lnTo>
                      <a:pt x="30" y="26"/>
                    </a:lnTo>
                    <a:lnTo>
                      <a:pt x="44" y="16"/>
                    </a:lnTo>
                    <a:lnTo>
                      <a:pt x="59" y="1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4" name="Freeform 1093"/>
              <p:cNvSpPr>
                <a:spLocks/>
              </p:cNvSpPr>
              <p:nvPr/>
            </p:nvSpPr>
            <p:spPr bwMode="auto">
              <a:xfrm>
                <a:off x="5502" y="3992"/>
                <a:ext cx="44" cy="42"/>
              </a:xfrm>
              <a:custGeom>
                <a:avLst/>
                <a:gdLst>
                  <a:gd name="T0" fmla="*/ 44 w 44"/>
                  <a:gd name="T1" fmla="*/ 0 h 42"/>
                  <a:gd name="T2" fmla="*/ 29 w 44"/>
                  <a:gd name="T3" fmla="*/ 0 h 42"/>
                  <a:gd name="T4" fmla="*/ 15 w 44"/>
                  <a:gd name="T5" fmla="*/ 10 h 42"/>
                  <a:gd name="T6" fmla="*/ 5 w 44"/>
                  <a:gd name="T7" fmla="*/ 26 h 42"/>
                  <a:gd name="T8" fmla="*/ 0 w 44"/>
                  <a:gd name="T9" fmla="*/ 42 h 42"/>
                  <a:gd name="T10" fmla="*/ 15 w 44"/>
                  <a:gd name="T11" fmla="*/ 42 h 42"/>
                  <a:gd name="T12" fmla="*/ 19 w 44"/>
                  <a:gd name="T13" fmla="*/ 26 h 42"/>
                  <a:gd name="T14" fmla="*/ 29 w 44"/>
                  <a:gd name="T15" fmla="*/ 15 h 42"/>
                  <a:gd name="T16" fmla="*/ 44 w 44"/>
                  <a:gd name="T17" fmla="*/ 15 h 42"/>
                  <a:gd name="T18" fmla="*/ 44 w 44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42">
                    <a:moveTo>
                      <a:pt x="44" y="0"/>
                    </a:moveTo>
                    <a:lnTo>
                      <a:pt x="29" y="0"/>
                    </a:lnTo>
                    <a:lnTo>
                      <a:pt x="15" y="10"/>
                    </a:lnTo>
                    <a:lnTo>
                      <a:pt x="5" y="26"/>
                    </a:lnTo>
                    <a:lnTo>
                      <a:pt x="0" y="42"/>
                    </a:lnTo>
                    <a:lnTo>
                      <a:pt x="15" y="42"/>
                    </a:lnTo>
                    <a:lnTo>
                      <a:pt x="19" y="26"/>
                    </a:lnTo>
                    <a:lnTo>
                      <a:pt x="29" y="15"/>
                    </a:lnTo>
                    <a:lnTo>
                      <a:pt x="44" y="1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5" name="Freeform 1094"/>
              <p:cNvSpPr>
                <a:spLocks/>
              </p:cNvSpPr>
              <p:nvPr/>
            </p:nvSpPr>
            <p:spPr bwMode="auto">
              <a:xfrm>
                <a:off x="5517" y="4007"/>
                <a:ext cx="29" cy="27"/>
              </a:xfrm>
              <a:custGeom>
                <a:avLst/>
                <a:gdLst>
                  <a:gd name="T0" fmla="*/ 29 w 29"/>
                  <a:gd name="T1" fmla="*/ 0 h 27"/>
                  <a:gd name="T2" fmla="*/ 14 w 29"/>
                  <a:gd name="T3" fmla="*/ 0 h 27"/>
                  <a:gd name="T4" fmla="*/ 4 w 29"/>
                  <a:gd name="T5" fmla="*/ 11 h 27"/>
                  <a:gd name="T6" fmla="*/ 0 w 29"/>
                  <a:gd name="T7" fmla="*/ 27 h 27"/>
                  <a:gd name="T8" fmla="*/ 14 w 29"/>
                  <a:gd name="T9" fmla="*/ 27 h 27"/>
                  <a:gd name="T10" fmla="*/ 19 w 29"/>
                  <a:gd name="T11" fmla="*/ 16 h 27"/>
                  <a:gd name="T12" fmla="*/ 29 w 29"/>
                  <a:gd name="T13" fmla="*/ 11 h 27"/>
                  <a:gd name="T14" fmla="*/ 29 w 29"/>
                  <a:gd name="T15" fmla="*/ 0 h 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27">
                    <a:moveTo>
                      <a:pt x="29" y="0"/>
                    </a:moveTo>
                    <a:lnTo>
                      <a:pt x="14" y="0"/>
                    </a:lnTo>
                    <a:lnTo>
                      <a:pt x="4" y="11"/>
                    </a:lnTo>
                    <a:lnTo>
                      <a:pt x="0" y="27"/>
                    </a:lnTo>
                    <a:lnTo>
                      <a:pt x="14" y="27"/>
                    </a:lnTo>
                    <a:lnTo>
                      <a:pt x="19" y="16"/>
                    </a:lnTo>
                    <a:lnTo>
                      <a:pt x="29" y="1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6" name="Freeform 1095"/>
              <p:cNvSpPr>
                <a:spLocks/>
              </p:cNvSpPr>
              <p:nvPr/>
            </p:nvSpPr>
            <p:spPr bwMode="auto">
              <a:xfrm>
                <a:off x="5531" y="4018"/>
                <a:ext cx="15" cy="16"/>
              </a:xfrm>
              <a:custGeom>
                <a:avLst/>
                <a:gdLst>
                  <a:gd name="T0" fmla="*/ 15 w 15"/>
                  <a:gd name="T1" fmla="*/ 0 h 16"/>
                  <a:gd name="T2" fmla="*/ 5 w 15"/>
                  <a:gd name="T3" fmla="*/ 5 h 16"/>
                  <a:gd name="T4" fmla="*/ 0 w 15"/>
                  <a:gd name="T5" fmla="*/ 16 h 16"/>
                  <a:gd name="T6" fmla="*/ 15 w 15"/>
                  <a:gd name="T7" fmla="*/ 16 h 16"/>
                  <a:gd name="T8" fmla="*/ 15 w 15"/>
                  <a:gd name="T9" fmla="*/ 16 h 16"/>
                  <a:gd name="T10" fmla="*/ 15 w 15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lnTo>
                      <a:pt x="5" y="5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7" name="Freeform 1096"/>
              <p:cNvSpPr>
                <a:spLocks noEditPoints="1"/>
              </p:cNvSpPr>
              <p:nvPr/>
            </p:nvSpPr>
            <p:spPr bwMode="auto">
              <a:xfrm>
                <a:off x="5031" y="3498"/>
                <a:ext cx="515" cy="536"/>
              </a:xfrm>
              <a:custGeom>
                <a:avLst/>
                <a:gdLst>
                  <a:gd name="T0" fmla="*/ 343 w 515"/>
                  <a:gd name="T1" fmla="*/ 0 h 536"/>
                  <a:gd name="T2" fmla="*/ 515 w 515"/>
                  <a:gd name="T3" fmla="*/ 138 h 536"/>
                  <a:gd name="T4" fmla="*/ 343 w 515"/>
                  <a:gd name="T5" fmla="*/ 138 h 536"/>
                  <a:gd name="T6" fmla="*/ 343 w 515"/>
                  <a:gd name="T7" fmla="*/ 0 h 536"/>
                  <a:gd name="T8" fmla="*/ 0 w 515"/>
                  <a:gd name="T9" fmla="*/ 0 h 536"/>
                  <a:gd name="T10" fmla="*/ 0 w 515"/>
                  <a:gd name="T11" fmla="*/ 536 h 536"/>
                  <a:gd name="T12" fmla="*/ 515 w 515"/>
                  <a:gd name="T13" fmla="*/ 536 h 536"/>
                  <a:gd name="T14" fmla="*/ 515 w 515"/>
                  <a:gd name="T15" fmla="*/ 138 h 536"/>
                  <a:gd name="T16" fmla="*/ 343 w 515"/>
                  <a:gd name="T17" fmla="*/ 138 h 536"/>
                  <a:gd name="T18" fmla="*/ 343 w 515"/>
                  <a:gd name="T19" fmla="*/ 0 h 536"/>
                  <a:gd name="T20" fmla="*/ 0 w 515"/>
                  <a:gd name="T21" fmla="*/ 0 h 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15" h="536">
                    <a:moveTo>
                      <a:pt x="343" y="0"/>
                    </a:moveTo>
                    <a:lnTo>
                      <a:pt x="515" y="138"/>
                    </a:lnTo>
                    <a:lnTo>
                      <a:pt x="343" y="138"/>
                    </a:lnTo>
                    <a:lnTo>
                      <a:pt x="343" y="0"/>
                    </a:lnTo>
                    <a:close/>
                    <a:moveTo>
                      <a:pt x="0" y="0"/>
                    </a:moveTo>
                    <a:lnTo>
                      <a:pt x="0" y="536"/>
                    </a:lnTo>
                    <a:lnTo>
                      <a:pt x="515" y="536"/>
                    </a:lnTo>
                    <a:lnTo>
                      <a:pt x="515" y="138"/>
                    </a:lnTo>
                    <a:lnTo>
                      <a:pt x="343" y="138"/>
                    </a:lnTo>
                    <a:lnTo>
                      <a:pt x="3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8" name="Freeform 1097"/>
              <p:cNvSpPr>
                <a:spLocks/>
              </p:cNvSpPr>
              <p:nvPr/>
            </p:nvSpPr>
            <p:spPr bwMode="auto">
              <a:xfrm>
                <a:off x="5031" y="3498"/>
                <a:ext cx="515" cy="536"/>
              </a:xfrm>
              <a:custGeom>
                <a:avLst/>
                <a:gdLst>
                  <a:gd name="T0" fmla="*/ 515 w 515"/>
                  <a:gd name="T1" fmla="*/ 0 h 536"/>
                  <a:gd name="T2" fmla="*/ 446 w 515"/>
                  <a:gd name="T3" fmla="*/ 6 h 536"/>
                  <a:gd name="T4" fmla="*/ 383 w 515"/>
                  <a:gd name="T5" fmla="*/ 22 h 536"/>
                  <a:gd name="T6" fmla="*/ 319 w 515"/>
                  <a:gd name="T7" fmla="*/ 43 h 536"/>
                  <a:gd name="T8" fmla="*/ 255 w 515"/>
                  <a:gd name="T9" fmla="*/ 75 h 536"/>
                  <a:gd name="T10" fmla="*/ 201 w 515"/>
                  <a:gd name="T11" fmla="*/ 112 h 536"/>
                  <a:gd name="T12" fmla="*/ 152 w 515"/>
                  <a:gd name="T13" fmla="*/ 159 h 536"/>
                  <a:gd name="T14" fmla="*/ 103 w 515"/>
                  <a:gd name="T15" fmla="*/ 212 h 536"/>
                  <a:gd name="T16" fmla="*/ 69 w 515"/>
                  <a:gd name="T17" fmla="*/ 271 h 536"/>
                  <a:gd name="T18" fmla="*/ 40 w 515"/>
                  <a:gd name="T19" fmla="*/ 334 h 536"/>
                  <a:gd name="T20" fmla="*/ 15 w 515"/>
                  <a:gd name="T21" fmla="*/ 398 h 536"/>
                  <a:gd name="T22" fmla="*/ 5 w 515"/>
                  <a:gd name="T23" fmla="*/ 467 h 536"/>
                  <a:gd name="T24" fmla="*/ 0 w 515"/>
                  <a:gd name="T25" fmla="*/ 536 h 536"/>
                  <a:gd name="T26" fmla="*/ 0 w 515"/>
                  <a:gd name="T27" fmla="*/ 0 h 536"/>
                  <a:gd name="T28" fmla="*/ 515 w 515"/>
                  <a:gd name="T29" fmla="*/ 0 h 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15" h="536">
                    <a:moveTo>
                      <a:pt x="515" y="0"/>
                    </a:moveTo>
                    <a:lnTo>
                      <a:pt x="446" y="6"/>
                    </a:lnTo>
                    <a:lnTo>
                      <a:pt x="383" y="22"/>
                    </a:lnTo>
                    <a:lnTo>
                      <a:pt x="319" y="43"/>
                    </a:lnTo>
                    <a:lnTo>
                      <a:pt x="255" y="75"/>
                    </a:lnTo>
                    <a:lnTo>
                      <a:pt x="201" y="112"/>
                    </a:lnTo>
                    <a:lnTo>
                      <a:pt x="152" y="159"/>
                    </a:lnTo>
                    <a:lnTo>
                      <a:pt x="103" y="212"/>
                    </a:lnTo>
                    <a:lnTo>
                      <a:pt x="69" y="271"/>
                    </a:lnTo>
                    <a:lnTo>
                      <a:pt x="40" y="334"/>
                    </a:lnTo>
                    <a:lnTo>
                      <a:pt x="15" y="398"/>
                    </a:lnTo>
                    <a:lnTo>
                      <a:pt x="5" y="467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99" name="Freeform 1098"/>
              <p:cNvSpPr>
                <a:spLocks/>
              </p:cNvSpPr>
              <p:nvPr/>
            </p:nvSpPr>
            <p:spPr bwMode="auto">
              <a:xfrm>
                <a:off x="5031" y="3498"/>
                <a:ext cx="515" cy="536"/>
              </a:xfrm>
              <a:custGeom>
                <a:avLst/>
                <a:gdLst>
                  <a:gd name="T0" fmla="*/ 515 w 515"/>
                  <a:gd name="T1" fmla="*/ 0 h 536"/>
                  <a:gd name="T2" fmla="*/ 446 w 515"/>
                  <a:gd name="T3" fmla="*/ 6 h 536"/>
                  <a:gd name="T4" fmla="*/ 383 w 515"/>
                  <a:gd name="T5" fmla="*/ 22 h 536"/>
                  <a:gd name="T6" fmla="*/ 319 w 515"/>
                  <a:gd name="T7" fmla="*/ 43 h 536"/>
                  <a:gd name="T8" fmla="*/ 255 w 515"/>
                  <a:gd name="T9" fmla="*/ 75 h 536"/>
                  <a:gd name="T10" fmla="*/ 201 w 515"/>
                  <a:gd name="T11" fmla="*/ 112 h 536"/>
                  <a:gd name="T12" fmla="*/ 152 w 515"/>
                  <a:gd name="T13" fmla="*/ 159 h 536"/>
                  <a:gd name="T14" fmla="*/ 103 w 515"/>
                  <a:gd name="T15" fmla="*/ 212 h 536"/>
                  <a:gd name="T16" fmla="*/ 69 w 515"/>
                  <a:gd name="T17" fmla="*/ 271 h 536"/>
                  <a:gd name="T18" fmla="*/ 40 w 515"/>
                  <a:gd name="T19" fmla="*/ 334 h 536"/>
                  <a:gd name="T20" fmla="*/ 15 w 515"/>
                  <a:gd name="T21" fmla="*/ 398 h 536"/>
                  <a:gd name="T22" fmla="*/ 5 w 515"/>
                  <a:gd name="T23" fmla="*/ 467 h 536"/>
                  <a:gd name="T24" fmla="*/ 0 w 515"/>
                  <a:gd name="T25" fmla="*/ 536 h 536"/>
                  <a:gd name="T26" fmla="*/ 15 w 515"/>
                  <a:gd name="T27" fmla="*/ 536 h 536"/>
                  <a:gd name="T28" fmla="*/ 20 w 515"/>
                  <a:gd name="T29" fmla="*/ 472 h 536"/>
                  <a:gd name="T30" fmla="*/ 30 w 515"/>
                  <a:gd name="T31" fmla="*/ 403 h 536"/>
                  <a:gd name="T32" fmla="*/ 54 w 515"/>
                  <a:gd name="T33" fmla="*/ 340 h 536"/>
                  <a:gd name="T34" fmla="*/ 79 w 515"/>
                  <a:gd name="T35" fmla="*/ 276 h 536"/>
                  <a:gd name="T36" fmla="*/ 118 w 515"/>
                  <a:gd name="T37" fmla="*/ 223 h 536"/>
                  <a:gd name="T38" fmla="*/ 162 w 515"/>
                  <a:gd name="T39" fmla="*/ 170 h 536"/>
                  <a:gd name="T40" fmla="*/ 211 w 515"/>
                  <a:gd name="T41" fmla="*/ 122 h 536"/>
                  <a:gd name="T42" fmla="*/ 265 w 515"/>
                  <a:gd name="T43" fmla="*/ 85 h 536"/>
                  <a:gd name="T44" fmla="*/ 324 w 515"/>
                  <a:gd name="T45" fmla="*/ 59 h 536"/>
                  <a:gd name="T46" fmla="*/ 388 w 515"/>
                  <a:gd name="T47" fmla="*/ 37 h 536"/>
                  <a:gd name="T48" fmla="*/ 451 w 515"/>
                  <a:gd name="T49" fmla="*/ 22 h 536"/>
                  <a:gd name="T50" fmla="*/ 515 w 515"/>
                  <a:gd name="T51" fmla="*/ 16 h 536"/>
                  <a:gd name="T52" fmla="*/ 515 w 515"/>
                  <a:gd name="T53" fmla="*/ 0 h 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15" h="536">
                    <a:moveTo>
                      <a:pt x="515" y="0"/>
                    </a:moveTo>
                    <a:lnTo>
                      <a:pt x="446" y="6"/>
                    </a:lnTo>
                    <a:lnTo>
                      <a:pt x="383" y="22"/>
                    </a:lnTo>
                    <a:lnTo>
                      <a:pt x="319" y="43"/>
                    </a:lnTo>
                    <a:lnTo>
                      <a:pt x="255" y="75"/>
                    </a:lnTo>
                    <a:lnTo>
                      <a:pt x="201" y="112"/>
                    </a:lnTo>
                    <a:lnTo>
                      <a:pt x="152" y="159"/>
                    </a:lnTo>
                    <a:lnTo>
                      <a:pt x="103" y="212"/>
                    </a:lnTo>
                    <a:lnTo>
                      <a:pt x="69" y="271"/>
                    </a:lnTo>
                    <a:lnTo>
                      <a:pt x="40" y="334"/>
                    </a:lnTo>
                    <a:lnTo>
                      <a:pt x="15" y="398"/>
                    </a:lnTo>
                    <a:lnTo>
                      <a:pt x="5" y="467"/>
                    </a:lnTo>
                    <a:lnTo>
                      <a:pt x="0" y="536"/>
                    </a:lnTo>
                    <a:lnTo>
                      <a:pt x="15" y="536"/>
                    </a:lnTo>
                    <a:lnTo>
                      <a:pt x="20" y="472"/>
                    </a:lnTo>
                    <a:lnTo>
                      <a:pt x="30" y="403"/>
                    </a:lnTo>
                    <a:lnTo>
                      <a:pt x="54" y="340"/>
                    </a:lnTo>
                    <a:lnTo>
                      <a:pt x="79" y="276"/>
                    </a:lnTo>
                    <a:lnTo>
                      <a:pt x="118" y="223"/>
                    </a:lnTo>
                    <a:lnTo>
                      <a:pt x="162" y="170"/>
                    </a:lnTo>
                    <a:lnTo>
                      <a:pt x="211" y="122"/>
                    </a:lnTo>
                    <a:lnTo>
                      <a:pt x="265" y="85"/>
                    </a:lnTo>
                    <a:lnTo>
                      <a:pt x="324" y="59"/>
                    </a:lnTo>
                    <a:lnTo>
                      <a:pt x="388" y="37"/>
                    </a:lnTo>
                    <a:lnTo>
                      <a:pt x="451" y="22"/>
                    </a:lnTo>
                    <a:lnTo>
                      <a:pt x="515" y="16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0" name="Freeform 1099"/>
              <p:cNvSpPr>
                <a:spLocks/>
              </p:cNvSpPr>
              <p:nvPr/>
            </p:nvSpPr>
            <p:spPr bwMode="auto">
              <a:xfrm>
                <a:off x="5046" y="3514"/>
                <a:ext cx="500" cy="520"/>
              </a:xfrm>
              <a:custGeom>
                <a:avLst/>
                <a:gdLst>
                  <a:gd name="T0" fmla="*/ 500 w 500"/>
                  <a:gd name="T1" fmla="*/ 0 h 520"/>
                  <a:gd name="T2" fmla="*/ 436 w 500"/>
                  <a:gd name="T3" fmla="*/ 6 h 520"/>
                  <a:gd name="T4" fmla="*/ 373 w 500"/>
                  <a:gd name="T5" fmla="*/ 21 h 520"/>
                  <a:gd name="T6" fmla="*/ 309 w 500"/>
                  <a:gd name="T7" fmla="*/ 43 h 520"/>
                  <a:gd name="T8" fmla="*/ 250 w 500"/>
                  <a:gd name="T9" fmla="*/ 69 h 520"/>
                  <a:gd name="T10" fmla="*/ 196 w 500"/>
                  <a:gd name="T11" fmla="*/ 106 h 520"/>
                  <a:gd name="T12" fmla="*/ 147 w 500"/>
                  <a:gd name="T13" fmla="*/ 154 h 520"/>
                  <a:gd name="T14" fmla="*/ 103 w 500"/>
                  <a:gd name="T15" fmla="*/ 207 h 520"/>
                  <a:gd name="T16" fmla="*/ 64 w 500"/>
                  <a:gd name="T17" fmla="*/ 260 h 520"/>
                  <a:gd name="T18" fmla="*/ 39 w 500"/>
                  <a:gd name="T19" fmla="*/ 324 h 520"/>
                  <a:gd name="T20" fmla="*/ 15 w 500"/>
                  <a:gd name="T21" fmla="*/ 387 h 520"/>
                  <a:gd name="T22" fmla="*/ 5 w 500"/>
                  <a:gd name="T23" fmla="*/ 456 h 520"/>
                  <a:gd name="T24" fmla="*/ 0 w 500"/>
                  <a:gd name="T25" fmla="*/ 520 h 520"/>
                  <a:gd name="T26" fmla="*/ 15 w 500"/>
                  <a:gd name="T27" fmla="*/ 520 h 520"/>
                  <a:gd name="T28" fmla="*/ 20 w 500"/>
                  <a:gd name="T29" fmla="*/ 456 h 520"/>
                  <a:gd name="T30" fmla="*/ 29 w 500"/>
                  <a:gd name="T31" fmla="*/ 393 h 520"/>
                  <a:gd name="T32" fmla="*/ 49 w 500"/>
                  <a:gd name="T33" fmla="*/ 329 h 520"/>
                  <a:gd name="T34" fmla="*/ 79 w 500"/>
                  <a:gd name="T35" fmla="*/ 271 h 520"/>
                  <a:gd name="T36" fmla="*/ 113 w 500"/>
                  <a:gd name="T37" fmla="*/ 212 h 520"/>
                  <a:gd name="T38" fmla="*/ 157 w 500"/>
                  <a:gd name="T39" fmla="*/ 165 h 520"/>
                  <a:gd name="T40" fmla="*/ 206 w 500"/>
                  <a:gd name="T41" fmla="*/ 122 h 520"/>
                  <a:gd name="T42" fmla="*/ 255 w 500"/>
                  <a:gd name="T43" fmla="*/ 85 h 520"/>
                  <a:gd name="T44" fmla="*/ 314 w 500"/>
                  <a:gd name="T45" fmla="*/ 53 h 520"/>
                  <a:gd name="T46" fmla="*/ 373 w 500"/>
                  <a:gd name="T47" fmla="*/ 32 h 520"/>
                  <a:gd name="T48" fmla="*/ 436 w 500"/>
                  <a:gd name="T49" fmla="*/ 21 h 520"/>
                  <a:gd name="T50" fmla="*/ 500 w 500"/>
                  <a:gd name="T51" fmla="*/ 16 h 520"/>
                  <a:gd name="T52" fmla="*/ 500 w 500"/>
                  <a:gd name="T53" fmla="*/ 0 h 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00" h="520">
                    <a:moveTo>
                      <a:pt x="500" y="0"/>
                    </a:moveTo>
                    <a:lnTo>
                      <a:pt x="436" y="6"/>
                    </a:lnTo>
                    <a:lnTo>
                      <a:pt x="373" y="21"/>
                    </a:lnTo>
                    <a:lnTo>
                      <a:pt x="309" y="43"/>
                    </a:lnTo>
                    <a:lnTo>
                      <a:pt x="250" y="69"/>
                    </a:lnTo>
                    <a:lnTo>
                      <a:pt x="196" y="106"/>
                    </a:lnTo>
                    <a:lnTo>
                      <a:pt x="147" y="154"/>
                    </a:lnTo>
                    <a:lnTo>
                      <a:pt x="103" y="207"/>
                    </a:lnTo>
                    <a:lnTo>
                      <a:pt x="64" y="260"/>
                    </a:lnTo>
                    <a:lnTo>
                      <a:pt x="39" y="324"/>
                    </a:lnTo>
                    <a:lnTo>
                      <a:pt x="15" y="387"/>
                    </a:lnTo>
                    <a:lnTo>
                      <a:pt x="5" y="456"/>
                    </a:lnTo>
                    <a:lnTo>
                      <a:pt x="0" y="520"/>
                    </a:lnTo>
                    <a:lnTo>
                      <a:pt x="15" y="520"/>
                    </a:lnTo>
                    <a:lnTo>
                      <a:pt x="20" y="456"/>
                    </a:lnTo>
                    <a:lnTo>
                      <a:pt x="29" y="393"/>
                    </a:lnTo>
                    <a:lnTo>
                      <a:pt x="49" y="329"/>
                    </a:lnTo>
                    <a:lnTo>
                      <a:pt x="79" y="271"/>
                    </a:lnTo>
                    <a:lnTo>
                      <a:pt x="113" y="212"/>
                    </a:lnTo>
                    <a:lnTo>
                      <a:pt x="157" y="165"/>
                    </a:lnTo>
                    <a:lnTo>
                      <a:pt x="206" y="122"/>
                    </a:lnTo>
                    <a:lnTo>
                      <a:pt x="255" y="85"/>
                    </a:lnTo>
                    <a:lnTo>
                      <a:pt x="314" y="53"/>
                    </a:lnTo>
                    <a:lnTo>
                      <a:pt x="373" y="32"/>
                    </a:lnTo>
                    <a:lnTo>
                      <a:pt x="436" y="21"/>
                    </a:lnTo>
                    <a:lnTo>
                      <a:pt x="500" y="16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1" name="Freeform 1100"/>
              <p:cNvSpPr>
                <a:spLocks/>
              </p:cNvSpPr>
              <p:nvPr/>
            </p:nvSpPr>
            <p:spPr bwMode="auto">
              <a:xfrm>
                <a:off x="5061" y="3530"/>
                <a:ext cx="485" cy="504"/>
              </a:xfrm>
              <a:custGeom>
                <a:avLst/>
                <a:gdLst>
                  <a:gd name="T0" fmla="*/ 485 w 485"/>
                  <a:gd name="T1" fmla="*/ 0 h 504"/>
                  <a:gd name="T2" fmla="*/ 421 w 485"/>
                  <a:gd name="T3" fmla="*/ 5 h 504"/>
                  <a:gd name="T4" fmla="*/ 358 w 485"/>
                  <a:gd name="T5" fmla="*/ 16 h 504"/>
                  <a:gd name="T6" fmla="*/ 299 w 485"/>
                  <a:gd name="T7" fmla="*/ 37 h 504"/>
                  <a:gd name="T8" fmla="*/ 240 w 485"/>
                  <a:gd name="T9" fmla="*/ 69 h 504"/>
                  <a:gd name="T10" fmla="*/ 191 w 485"/>
                  <a:gd name="T11" fmla="*/ 106 h 504"/>
                  <a:gd name="T12" fmla="*/ 142 w 485"/>
                  <a:gd name="T13" fmla="*/ 149 h 504"/>
                  <a:gd name="T14" fmla="*/ 98 w 485"/>
                  <a:gd name="T15" fmla="*/ 196 h 504"/>
                  <a:gd name="T16" fmla="*/ 64 w 485"/>
                  <a:gd name="T17" fmla="*/ 255 h 504"/>
                  <a:gd name="T18" fmla="*/ 34 w 485"/>
                  <a:gd name="T19" fmla="*/ 313 h 504"/>
                  <a:gd name="T20" fmla="*/ 14 w 485"/>
                  <a:gd name="T21" fmla="*/ 377 h 504"/>
                  <a:gd name="T22" fmla="*/ 5 w 485"/>
                  <a:gd name="T23" fmla="*/ 440 h 504"/>
                  <a:gd name="T24" fmla="*/ 0 w 485"/>
                  <a:gd name="T25" fmla="*/ 504 h 504"/>
                  <a:gd name="T26" fmla="*/ 14 w 485"/>
                  <a:gd name="T27" fmla="*/ 504 h 504"/>
                  <a:gd name="T28" fmla="*/ 19 w 485"/>
                  <a:gd name="T29" fmla="*/ 435 h 504"/>
                  <a:gd name="T30" fmla="*/ 34 w 485"/>
                  <a:gd name="T31" fmla="*/ 366 h 504"/>
                  <a:gd name="T32" fmla="*/ 54 w 485"/>
                  <a:gd name="T33" fmla="*/ 302 h 504"/>
                  <a:gd name="T34" fmla="*/ 88 w 485"/>
                  <a:gd name="T35" fmla="*/ 239 h 504"/>
                  <a:gd name="T36" fmla="*/ 127 w 485"/>
                  <a:gd name="T37" fmla="*/ 186 h 504"/>
                  <a:gd name="T38" fmla="*/ 176 w 485"/>
                  <a:gd name="T39" fmla="*/ 138 h 504"/>
                  <a:gd name="T40" fmla="*/ 230 w 485"/>
                  <a:gd name="T41" fmla="*/ 96 h 504"/>
                  <a:gd name="T42" fmla="*/ 289 w 485"/>
                  <a:gd name="T43" fmla="*/ 58 h 504"/>
                  <a:gd name="T44" fmla="*/ 353 w 485"/>
                  <a:gd name="T45" fmla="*/ 37 h 504"/>
                  <a:gd name="T46" fmla="*/ 416 w 485"/>
                  <a:gd name="T47" fmla="*/ 21 h 504"/>
                  <a:gd name="T48" fmla="*/ 485 w 485"/>
                  <a:gd name="T49" fmla="*/ 16 h 504"/>
                  <a:gd name="T50" fmla="*/ 485 w 485"/>
                  <a:gd name="T51" fmla="*/ 0 h 50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85" h="504">
                    <a:moveTo>
                      <a:pt x="485" y="0"/>
                    </a:moveTo>
                    <a:lnTo>
                      <a:pt x="421" y="5"/>
                    </a:lnTo>
                    <a:lnTo>
                      <a:pt x="358" y="16"/>
                    </a:lnTo>
                    <a:lnTo>
                      <a:pt x="299" y="37"/>
                    </a:lnTo>
                    <a:lnTo>
                      <a:pt x="240" y="69"/>
                    </a:lnTo>
                    <a:lnTo>
                      <a:pt x="191" y="106"/>
                    </a:lnTo>
                    <a:lnTo>
                      <a:pt x="142" y="149"/>
                    </a:lnTo>
                    <a:lnTo>
                      <a:pt x="98" y="196"/>
                    </a:lnTo>
                    <a:lnTo>
                      <a:pt x="64" y="255"/>
                    </a:lnTo>
                    <a:lnTo>
                      <a:pt x="34" y="313"/>
                    </a:lnTo>
                    <a:lnTo>
                      <a:pt x="14" y="377"/>
                    </a:lnTo>
                    <a:lnTo>
                      <a:pt x="5" y="440"/>
                    </a:lnTo>
                    <a:lnTo>
                      <a:pt x="0" y="504"/>
                    </a:lnTo>
                    <a:lnTo>
                      <a:pt x="14" y="504"/>
                    </a:lnTo>
                    <a:lnTo>
                      <a:pt x="19" y="435"/>
                    </a:lnTo>
                    <a:lnTo>
                      <a:pt x="34" y="366"/>
                    </a:lnTo>
                    <a:lnTo>
                      <a:pt x="54" y="302"/>
                    </a:lnTo>
                    <a:lnTo>
                      <a:pt x="88" y="239"/>
                    </a:lnTo>
                    <a:lnTo>
                      <a:pt x="127" y="186"/>
                    </a:lnTo>
                    <a:lnTo>
                      <a:pt x="176" y="138"/>
                    </a:lnTo>
                    <a:lnTo>
                      <a:pt x="230" y="96"/>
                    </a:lnTo>
                    <a:lnTo>
                      <a:pt x="289" y="58"/>
                    </a:lnTo>
                    <a:lnTo>
                      <a:pt x="353" y="37"/>
                    </a:lnTo>
                    <a:lnTo>
                      <a:pt x="416" y="21"/>
                    </a:lnTo>
                    <a:lnTo>
                      <a:pt x="485" y="16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000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2" name="Freeform 1101"/>
              <p:cNvSpPr>
                <a:spLocks/>
              </p:cNvSpPr>
              <p:nvPr/>
            </p:nvSpPr>
            <p:spPr bwMode="auto">
              <a:xfrm>
                <a:off x="5075" y="3546"/>
                <a:ext cx="471" cy="488"/>
              </a:xfrm>
              <a:custGeom>
                <a:avLst/>
                <a:gdLst>
                  <a:gd name="T0" fmla="*/ 471 w 471"/>
                  <a:gd name="T1" fmla="*/ 0 h 488"/>
                  <a:gd name="T2" fmla="*/ 402 w 471"/>
                  <a:gd name="T3" fmla="*/ 5 h 488"/>
                  <a:gd name="T4" fmla="*/ 339 w 471"/>
                  <a:gd name="T5" fmla="*/ 21 h 488"/>
                  <a:gd name="T6" fmla="*/ 275 w 471"/>
                  <a:gd name="T7" fmla="*/ 42 h 488"/>
                  <a:gd name="T8" fmla="*/ 216 w 471"/>
                  <a:gd name="T9" fmla="*/ 80 h 488"/>
                  <a:gd name="T10" fmla="*/ 162 w 471"/>
                  <a:gd name="T11" fmla="*/ 122 h 488"/>
                  <a:gd name="T12" fmla="*/ 113 w 471"/>
                  <a:gd name="T13" fmla="*/ 170 h 488"/>
                  <a:gd name="T14" fmla="*/ 74 w 471"/>
                  <a:gd name="T15" fmla="*/ 223 h 488"/>
                  <a:gd name="T16" fmla="*/ 40 w 471"/>
                  <a:gd name="T17" fmla="*/ 286 h 488"/>
                  <a:gd name="T18" fmla="*/ 20 w 471"/>
                  <a:gd name="T19" fmla="*/ 350 h 488"/>
                  <a:gd name="T20" fmla="*/ 5 w 471"/>
                  <a:gd name="T21" fmla="*/ 419 h 488"/>
                  <a:gd name="T22" fmla="*/ 0 w 471"/>
                  <a:gd name="T23" fmla="*/ 488 h 488"/>
                  <a:gd name="T24" fmla="*/ 15 w 471"/>
                  <a:gd name="T25" fmla="*/ 488 h 488"/>
                  <a:gd name="T26" fmla="*/ 20 w 471"/>
                  <a:gd name="T27" fmla="*/ 424 h 488"/>
                  <a:gd name="T28" fmla="*/ 35 w 471"/>
                  <a:gd name="T29" fmla="*/ 355 h 488"/>
                  <a:gd name="T30" fmla="*/ 54 w 471"/>
                  <a:gd name="T31" fmla="*/ 292 h 488"/>
                  <a:gd name="T32" fmla="*/ 89 w 471"/>
                  <a:gd name="T33" fmla="*/ 233 h 488"/>
                  <a:gd name="T34" fmla="*/ 128 w 471"/>
                  <a:gd name="T35" fmla="*/ 180 h 488"/>
                  <a:gd name="T36" fmla="*/ 172 w 471"/>
                  <a:gd name="T37" fmla="*/ 133 h 488"/>
                  <a:gd name="T38" fmla="*/ 226 w 471"/>
                  <a:gd name="T39" fmla="*/ 90 h 488"/>
                  <a:gd name="T40" fmla="*/ 280 w 471"/>
                  <a:gd name="T41" fmla="*/ 58 h 488"/>
                  <a:gd name="T42" fmla="*/ 344 w 471"/>
                  <a:gd name="T43" fmla="*/ 32 h 488"/>
                  <a:gd name="T44" fmla="*/ 407 w 471"/>
                  <a:gd name="T45" fmla="*/ 21 h 488"/>
                  <a:gd name="T46" fmla="*/ 471 w 471"/>
                  <a:gd name="T47" fmla="*/ 16 h 488"/>
                  <a:gd name="T48" fmla="*/ 471 w 471"/>
                  <a:gd name="T49" fmla="*/ 0 h 48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71" h="488">
                    <a:moveTo>
                      <a:pt x="471" y="0"/>
                    </a:moveTo>
                    <a:lnTo>
                      <a:pt x="402" y="5"/>
                    </a:lnTo>
                    <a:lnTo>
                      <a:pt x="339" y="21"/>
                    </a:lnTo>
                    <a:lnTo>
                      <a:pt x="275" y="42"/>
                    </a:lnTo>
                    <a:lnTo>
                      <a:pt x="216" y="80"/>
                    </a:lnTo>
                    <a:lnTo>
                      <a:pt x="162" y="122"/>
                    </a:lnTo>
                    <a:lnTo>
                      <a:pt x="113" y="170"/>
                    </a:lnTo>
                    <a:lnTo>
                      <a:pt x="74" y="223"/>
                    </a:lnTo>
                    <a:lnTo>
                      <a:pt x="40" y="286"/>
                    </a:lnTo>
                    <a:lnTo>
                      <a:pt x="20" y="350"/>
                    </a:lnTo>
                    <a:lnTo>
                      <a:pt x="5" y="419"/>
                    </a:lnTo>
                    <a:lnTo>
                      <a:pt x="0" y="488"/>
                    </a:lnTo>
                    <a:lnTo>
                      <a:pt x="15" y="488"/>
                    </a:lnTo>
                    <a:lnTo>
                      <a:pt x="20" y="424"/>
                    </a:lnTo>
                    <a:lnTo>
                      <a:pt x="35" y="355"/>
                    </a:lnTo>
                    <a:lnTo>
                      <a:pt x="54" y="292"/>
                    </a:lnTo>
                    <a:lnTo>
                      <a:pt x="89" y="233"/>
                    </a:lnTo>
                    <a:lnTo>
                      <a:pt x="128" y="180"/>
                    </a:lnTo>
                    <a:lnTo>
                      <a:pt x="172" y="133"/>
                    </a:lnTo>
                    <a:lnTo>
                      <a:pt x="226" y="90"/>
                    </a:lnTo>
                    <a:lnTo>
                      <a:pt x="280" y="58"/>
                    </a:lnTo>
                    <a:lnTo>
                      <a:pt x="344" y="32"/>
                    </a:lnTo>
                    <a:lnTo>
                      <a:pt x="407" y="21"/>
                    </a:lnTo>
                    <a:lnTo>
                      <a:pt x="471" y="16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0000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3" name="Freeform 1102"/>
              <p:cNvSpPr>
                <a:spLocks/>
              </p:cNvSpPr>
              <p:nvPr/>
            </p:nvSpPr>
            <p:spPr bwMode="auto">
              <a:xfrm>
                <a:off x="5090" y="3562"/>
                <a:ext cx="456" cy="472"/>
              </a:xfrm>
              <a:custGeom>
                <a:avLst/>
                <a:gdLst>
                  <a:gd name="T0" fmla="*/ 456 w 456"/>
                  <a:gd name="T1" fmla="*/ 0 h 472"/>
                  <a:gd name="T2" fmla="*/ 392 w 456"/>
                  <a:gd name="T3" fmla="*/ 5 h 472"/>
                  <a:gd name="T4" fmla="*/ 329 w 456"/>
                  <a:gd name="T5" fmla="*/ 16 h 472"/>
                  <a:gd name="T6" fmla="*/ 265 w 456"/>
                  <a:gd name="T7" fmla="*/ 42 h 472"/>
                  <a:gd name="T8" fmla="*/ 211 w 456"/>
                  <a:gd name="T9" fmla="*/ 74 h 472"/>
                  <a:gd name="T10" fmla="*/ 157 w 456"/>
                  <a:gd name="T11" fmla="*/ 117 h 472"/>
                  <a:gd name="T12" fmla="*/ 113 w 456"/>
                  <a:gd name="T13" fmla="*/ 164 h 472"/>
                  <a:gd name="T14" fmla="*/ 74 w 456"/>
                  <a:gd name="T15" fmla="*/ 217 h 472"/>
                  <a:gd name="T16" fmla="*/ 39 w 456"/>
                  <a:gd name="T17" fmla="*/ 276 h 472"/>
                  <a:gd name="T18" fmla="*/ 20 w 456"/>
                  <a:gd name="T19" fmla="*/ 339 h 472"/>
                  <a:gd name="T20" fmla="*/ 5 w 456"/>
                  <a:gd name="T21" fmla="*/ 408 h 472"/>
                  <a:gd name="T22" fmla="*/ 0 w 456"/>
                  <a:gd name="T23" fmla="*/ 472 h 472"/>
                  <a:gd name="T24" fmla="*/ 15 w 456"/>
                  <a:gd name="T25" fmla="*/ 472 h 472"/>
                  <a:gd name="T26" fmla="*/ 20 w 456"/>
                  <a:gd name="T27" fmla="*/ 408 h 472"/>
                  <a:gd name="T28" fmla="*/ 30 w 456"/>
                  <a:gd name="T29" fmla="*/ 345 h 472"/>
                  <a:gd name="T30" fmla="*/ 54 w 456"/>
                  <a:gd name="T31" fmla="*/ 281 h 472"/>
                  <a:gd name="T32" fmla="*/ 84 w 456"/>
                  <a:gd name="T33" fmla="*/ 228 h 472"/>
                  <a:gd name="T34" fmla="*/ 123 w 456"/>
                  <a:gd name="T35" fmla="*/ 175 h 472"/>
                  <a:gd name="T36" fmla="*/ 167 w 456"/>
                  <a:gd name="T37" fmla="*/ 127 h 472"/>
                  <a:gd name="T38" fmla="*/ 216 w 456"/>
                  <a:gd name="T39" fmla="*/ 85 h 472"/>
                  <a:gd name="T40" fmla="*/ 275 w 456"/>
                  <a:gd name="T41" fmla="*/ 58 h 472"/>
                  <a:gd name="T42" fmla="*/ 333 w 456"/>
                  <a:gd name="T43" fmla="*/ 32 h 472"/>
                  <a:gd name="T44" fmla="*/ 392 w 456"/>
                  <a:gd name="T45" fmla="*/ 21 h 472"/>
                  <a:gd name="T46" fmla="*/ 456 w 456"/>
                  <a:gd name="T47" fmla="*/ 16 h 472"/>
                  <a:gd name="T48" fmla="*/ 456 w 456"/>
                  <a:gd name="T49" fmla="*/ 0 h 4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56" h="472">
                    <a:moveTo>
                      <a:pt x="456" y="0"/>
                    </a:moveTo>
                    <a:lnTo>
                      <a:pt x="392" y="5"/>
                    </a:lnTo>
                    <a:lnTo>
                      <a:pt x="329" y="16"/>
                    </a:lnTo>
                    <a:lnTo>
                      <a:pt x="265" y="42"/>
                    </a:lnTo>
                    <a:lnTo>
                      <a:pt x="211" y="74"/>
                    </a:lnTo>
                    <a:lnTo>
                      <a:pt x="157" y="117"/>
                    </a:lnTo>
                    <a:lnTo>
                      <a:pt x="113" y="164"/>
                    </a:lnTo>
                    <a:lnTo>
                      <a:pt x="74" y="217"/>
                    </a:lnTo>
                    <a:lnTo>
                      <a:pt x="39" y="276"/>
                    </a:lnTo>
                    <a:lnTo>
                      <a:pt x="20" y="339"/>
                    </a:lnTo>
                    <a:lnTo>
                      <a:pt x="5" y="408"/>
                    </a:lnTo>
                    <a:lnTo>
                      <a:pt x="0" y="472"/>
                    </a:lnTo>
                    <a:lnTo>
                      <a:pt x="15" y="472"/>
                    </a:lnTo>
                    <a:lnTo>
                      <a:pt x="20" y="408"/>
                    </a:lnTo>
                    <a:lnTo>
                      <a:pt x="30" y="345"/>
                    </a:lnTo>
                    <a:lnTo>
                      <a:pt x="54" y="281"/>
                    </a:lnTo>
                    <a:lnTo>
                      <a:pt x="84" y="228"/>
                    </a:lnTo>
                    <a:lnTo>
                      <a:pt x="123" y="175"/>
                    </a:lnTo>
                    <a:lnTo>
                      <a:pt x="167" y="127"/>
                    </a:lnTo>
                    <a:lnTo>
                      <a:pt x="216" y="85"/>
                    </a:lnTo>
                    <a:lnTo>
                      <a:pt x="275" y="58"/>
                    </a:lnTo>
                    <a:lnTo>
                      <a:pt x="333" y="32"/>
                    </a:lnTo>
                    <a:lnTo>
                      <a:pt x="392" y="21"/>
                    </a:lnTo>
                    <a:lnTo>
                      <a:pt x="456" y="1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000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4" name="Freeform 1103"/>
              <p:cNvSpPr>
                <a:spLocks/>
              </p:cNvSpPr>
              <p:nvPr/>
            </p:nvSpPr>
            <p:spPr bwMode="auto">
              <a:xfrm>
                <a:off x="5105" y="3578"/>
                <a:ext cx="441" cy="456"/>
              </a:xfrm>
              <a:custGeom>
                <a:avLst/>
                <a:gdLst>
                  <a:gd name="T0" fmla="*/ 441 w 441"/>
                  <a:gd name="T1" fmla="*/ 0 h 456"/>
                  <a:gd name="T2" fmla="*/ 377 w 441"/>
                  <a:gd name="T3" fmla="*/ 5 h 456"/>
                  <a:gd name="T4" fmla="*/ 318 w 441"/>
                  <a:gd name="T5" fmla="*/ 16 h 456"/>
                  <a:gd name="T6" fmla="*/ 260 w 441"/>
                  <a:gd name="T7" fmla="*/ 42 h 456"/>
                  <a:gd name="T8" fmla="*/ 201 w 441"/>
                  <a:gd name="T9" fmla="*/ 69 h 456"/>
                  <a:gd name="T10" fmla="*/ 152 w 441"/>
                  <a:gd name="T11" fmla="*/ 111 h 456"/>
                  <a:gd name="T12" fmla="*/ 108 w 441"/>
                  <a:gd name="T13" fmla="*/ 159 h 456"/>
                  <a:gd name="T14" fmla="*/ 69 w 441"/>
                  <a:gd name="T15" fmla="*/ 212 h 456"/>
                  <a:gd name="T16" fmla="*/ 39 w 441"/>
                  <a:gd name="T17" fmla="*/ 265 h 456"/>
                  <a:gd name="T18" fmla="*/ 15 w 441"/>
                  <a:gd name="T19" fmla="*/ 329 h 456"/>
                  <a:gd name="T20" fmla="*/ 5 w 441"/>
                  <a:gd name="T21" fmla="*/ 392 h 456"/>
                  <a:gd name="T22" fmla="*/ 0 w 441"/>
                  <a:gd name="T23" fmla="*/ 456 h 456"/>
                  <a:gd name="T24" fmla="*/ 15 w 441"/>
                  <a:gd name="T25" fmla="*/ 456 h 456"/>
                  <a:gd name="T26" fmla="*/ 20 w 441"/>
                  <a:gd name="T27" fmla="*/ 392 h 456"/>
                  <a:gd name="T28" fmla="*/ 29 w 441"/>
                  <a:gd name="T29" fmla="*/ 334 h 456"/>
                  <a:gd name="T30" fmla="*/ 54 w 441"/>
                  <a:gd name="T31" fmla="*/ 276 h 456"/>
                  <a:gd name="T32" fmla="*/ 83 w 441"/>
                  <a:gd name="T33" fmla="*/ 217 h 456"/>
                  <a:gd name="T34" fmla="*/ 118 w 441"/>
                  <a:gd name="T35" fmla="*/ 170 h 456"/>
                  <a:gd name="T36" fmla="*/ 162 w 441"/>
                  <a:gd name="T37" fmla="*/ 122 h 456"/>
                  <a:gd name="T38" fmla="*/ 211 w 441"/>
                  <a:gd name="T39" fmla="*/ 85 h 456"/>
                  <a:gd name="T40" fmla="*/ 265 w 441"/>
                  <a:gd name="T41" fmla="*/ 53 h 456"/>
                  <a:gd name="T42" fmla="*/ 323 w 441"/>
                  <a:gd name="T43" fmla="*/ 32 h 456"/>
                  <a:gd name="T44" fmla="*/ 382 w 441"/>
                  <a:gd name="T45" fmla="*/ 16 h 456"/>
                  <a:gd name="T46" fmla="*/ 441 w 441"/>
                  <a:gd name="T47" fmla="*/ 16 h 456"/>
                  <a:gd name="T48" fmla="*/ 441 w 441"/>
                  <a:gd name="T49" fmla="*/ 0 h 4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41" h="456">
                    <a:moveTo>
                      <a:pt x="441" y="0"/>
                    </a:moveTo>
                    <a:lnTo>
                      <a:pt x="377" y="5"/>
                    </a:lnTo>
                    <a:lnTo>
                      <a:pt x="318" y="16"/>
                    </a:lnTo>
                    <a:lnTo>
                      <a:pt x="260" y="42"/>
                    </a:lnTo>
                    <a:lnTo>
                      <a:pt x="201" y="69"/>
                    </a:lnTo>
                    <a:lnTo>
                      <a:pt x="152" y="111"/>
                    </a:lnTo>
                    <a:lnTo>
                      <a:pt x="108" y="159"/>
                    </a:lnTo>
                    <a:lnTo>
                      <a:pt x="69" y="212"/>
                    </a:lnTo>
                    <a:lnTo>
                      <a:pt x="39" y="265"/>
                    </a:lnTo>
                    <a:lnTo>
                      <a:pt x="15" y="329"/>
                    </a:lnTo>
                    <a:lnTo>
                      <a:pt x="5" y="392"/>
                    </a:lnTo>
                    <a:lnTo>
                      <a:pt x="0" y="456"/>
                    </a:lnTo>
                    <a:lnTo>
                      <a:pt x="15" y="456"/>
                    </a:lnTo>
                    <a:lnTo>
                      <a:pt x="20" y="392"/>
                    </a:lnTo>
                    <a:lnTo>
                      <a:pt x="29" y="334"/>
                    </a:lnTo>
                    <a:lnTo>
                      <a:pt x="54" y="276"/>
                    </a:lnTo>
                    <a:lnTo>
                      <a:pt x="83" y="217"/>
                    </a:lnTo>
                    <a:lnTo>
                      <a:pt x="118" y="170"/>
                    </a:lnTo>
                    <a:lnTo>
                      <a:pt x="162" y="122"/>
                    </a:lnTo>
                    <a:lnTo>
                      <a:pt x="211" y="85"/>
                    </a:lnTo>
                    <a:lnTo>
                      <a:pt x="265" y="53"/>
                    </a:lnTo>
                    <a:lnTo>
                      <a:pt x="323" y="32"/>
                    </a:lnTo>
                    <a:lnTo>
                      <a:pt x="382" y="16"/>
                    </a:lnTo>
                    <a:lnTo>
                      <a:pt x="441" y="16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000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5" name="Freeform 1104"/>
              <p:cNvSpPr>
                <a:spLocks/>
              </p:cNvSpPr>
              <p:nvPr/>
            </p:nvSpPr>
            <p:spPr bwMode="auto">
              <a:xfrm>
                <a:off x="5120" y="3594"/>
                <a:ext cx="426" cy="440"/>
              </a:xfrm>
              <a:custGeom>
                <a:avLst/>
                <a:gdLst>
                  <a:gd name="T0" fmla="*/ 426 w 426"/>
                  <a:gd name="T1" fmla="*/ 0 h 440"/>
                  <a:gd name="T2" fmla="*/ 367 w 426"/>
                  <a:gd name="T3" fmla="*/ 0 h 440"/>
                  <a:gd name="T4" fmla="*/ 308 w 426"/>
                  <a:gd name="T5" fmla="*/ 16 h 440"/>
                  <a:gd name="T6" fmla="*/ 250 w 426"/>
                  <a:gd name="T7" fmla="*/ 37 h 440"/>
                  <a:gd name="T8" fmla="*/ 196 w 426"/>
                  <a:gd name="T9" fmla="*/ 69 h 440"/>
                  <a:gd name="T10" fmla="*/ 147 w 426"/>
                  <a:gd name="T11" fmla="*/ 106 h 440"/>
                  <a:gd name="T12" fmla="*/ 103 w 426"/>
                  <a:gd name="T13" fmla="*/ 154 h 440"/>
                  <a:gd name="T14" fmla="*/ 68 w 426"/>
                  <a:gd name="T15" fmla="*/ 201 h 440"/>
                  <a:gd name="T16" fmla="*/ 39 w 426"/>
                  <a:gd name="T17" fmla="*/ 260 h 440"/>
                  <a:gd name="T18" fmla="*/ 14 w 426"/>
                  <a:gd name="T19" fmla="*/ 318 h 440"/>
                  <a:gd name="T20" fmla="*/ 5 w 426"/>
                  <a:gd name="T21" fmla="*/ 376 h 440"/>
                  <a:gd name="T22" fmla="*/ 0 w 426"/>
                  <a:gd name="T23" fmla="*/ 440 h 440"/>
                  <a:gd name="T24" fmla="*/ 14 w 426"/>
                  <a:gd name="T25" fmla="*/ 440 h 440"/>
                  <a:gd name="T26" fmla="*/ 19 w 426"/>
                  <a:gd name="T27" fmla="*/ 382 h 440"/>
                  <a:gd name="T28" fmla="*/ 29 w 426"/>
                  <a:gd name="T29" fmla="*/ 323 h 440"/>
                  <a:gd name="T30" fmla="*/ 49 w 426"/>
                  <a:gd name="T31" fmla="*/ 265 h 440"/>
                  <a:gd name="T32" fmla="*/ 78 w 426"/>
                  <a:gd name="T33" fmla="*/ 212 h 440"/>
                  <a:gd name="T34" fmla="*/ 112 w 426"/>
                  <a:gd name="T35" fmla="*/ 159 h 440"/>
                  <a:gd name="T36" fmla="*/ 156 w 426"/>
                  <a:gd name="T37" fmla="*/ 116 h 440"/>
                  <a:gd name="T38" fmla="*/ 205 w 426"/>
                  <a:gd name="T39" fmla="*/ 79 h 440"/>
                  <a:gd name="T40" fmla="*/ 254 w 426"/>
                  <a:gd name="T41" fmla="*/ 53 h 440"/>
                  <a:gd name="T42" fmla="*/ 308 w 426"/>
                  <a:gd name="T43" fmla="*/ 32 h 440"/>
                  <a:gd name="T44" fmla="*/ 367 w 426"/>
                  <a:gd name="T45" fmla="*/ 16 h 440"/>
                  <a:gd name="T46" fmla="*/ 426 w 426"/>
                  <a:gd name="T47" fmla="*/ 16 h 440"/>
                  <a:gd name="T48" fmla="*/ 426 w 426"/>
                  <a:gd name="T49" fmla="*/ 0 h 4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26" h="440">
                    <a:moveTo>
                      <a:pt x="426" y="0"/>
                    </a:moveTo>
                    <a:lnTo>
                      <a:pt x="367" y="0"/>
                    </a:lnTo>
                    <a:lnTo>
                      <a:pt x="308" y="16"/>
                    </a:lnTo>
                    <a:lnTo>
                      <a:pt x="250" y="37"/>
                    </a:lnTo>
                    <a:lnTo>
                      <a:pt x="196" y="69"/>
                    </a:lnTo>
                    <a:lnTo>
                      <a:pt x="147" y="106"/>
                    </a:lnTo>
                    <a:lnTo>
                      <a:pt x="103" y="154"/>
                    </a:lnTo>
                    <a:lnTo>
                      <a:pt x="68" y="201"/>
                    </a:lnTo>
                    <a:lnTo>
                      <a:pt x="39" y="260"/>
                    </a:lnTo>
                    <a:lnTo>
                      <a:pt x="14" y="318"/>
                    </a:lnTo>
                    <a:lnTo>
                      <a:pt x="5" y="376"/>
                    </a:lnTo>
                    <a:lnTo>
                      <a:pt x="0" y="440"/>
                    </a:lnTo>
                    <a:lnTo>
                      <a:pt x="14" y="440"/>
                    </a:lnTo>
                    <a:lnTo>
                      <a:pt x="19" y="382"/>
                    </a:lnTo>
                    <a:lnTo>
                      <a:pt x="29" y="323"/>
                    </a:lnTo>
                    <a:lnTo>
                      <a:pt x="49" y="265"/>
                    </a:lnTo>
                    <a:lnTo>
                      <a:pt x="78" y="212"/>
                    </a:lnTo>
                    <a:lnTo>
                      <a:pt x="112" y="159"/>
                    </a:lnTo>
                    <a:lnTo>
                      <a:pt x="156" y="116"/>
                    </a:lnTo>
                    <a:lnTo>
                      <a:pt x="205" y="79"/>
                    </a:lnTo>
                    <a:lnTo>
                      <a:pt x="254" y="53"/>
                    </a:lnTo>
                    <a:lnTo>
                      <a:pt x="308" y="32"/>
                    </a:lnTo>
                    <a:lnTo>
                      <a:pt x="367" y="16"/>
                    </a:lnTo>
                    <a:lnTo>
                      <a:pt x="426" y="1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000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6" name="Freeform 1105"/>
              <p:cNvSpPr>
                <a:spLocks/>
              </p:cNvSpPr>
              <p:nvPr/>
            </p:nvSpPr>
            <p:spPr bwMode="auto">
              <a:xfrm>
                <a:off x="5134" y="3610"/>
                <a:ext cx="412" cy="424"/>
              </a:xfrm>
              <a:custGeom>
                <a:avLst/>
                <a:gdLst>
                  <a:gd name="T0" fmla="*/ 412 w 412"/>
                  <a:gd name="T1" fmla="*/ 0 h 424"/>
                  <a:gd name="T2" fmla="*/ 353 w 412"/>
                  <a:gd name="T3" fmla="*/ 0 h 424"/>
                  <a:gd name="T4" fmla="*/ 294 w 412"/>
                  <a:gd name="T5" fmla="*/ 16 h 424"/>
                  <a:gd name="T6" fmla="*/ 240 w 412"/>
                  <a:gd name="T7" fmla="*/ 37 h 424"/>
                  <a:gd name="T8" fmla="*/ 191 w 412"/>
                  <a:gd name="T9" fmla="*/ 63 h 424"/>
                  <a:gd name="T10" fmla="*/ 142 w 412"/>
                  <a:gd name="T11" fmla="*/ 100 h 424"/>
                  <a:gd name="T12" fmla="*/ 98 w 412"/>
                  <a:gd name="T13" fmla="*/ 143 h 424"/>
                  <a:gd name="T14" fmla="*/ 64 w 412"/>
                  <a:gd name="T15" fmla="*/ 196 h 424"/>
                  <a:gd name="T16" fmla="*/ 35 w 412"/>
                  <a:gd name="T17" fmla="*/ 249 h 424"/>
                  <a:gd name="T18" fmla="*/ 15 w 412"/>
                  <a:gd name="T19" fmla="*/ 307 h 424"/>
                  <a:gd name="T20" fmla="*/ 5 w 412"/>
                  <a:gd name="T21" fmla="*/ 366 h 424"/>
                  <a:gd name="T22" fmla="*/ 0 w 412"/>
                  <a:gd name="T23" fmla="*/ 424 h 424"/>
                  <a:gd name="T24" fmla="*/ 15 w 412"/>
                  <a:gd name="T25" fmla="*/ 424 h 424"/>
                  <a:gd name="T26" fmla="*/ 20 w 412"/>
                  <a:gd name="T27" fmla="*/ 366 h 424"/>
                  <a:gd name="T28" fmla="*/ 30 w 412"/>
                  <a:gd name="T29" fmla="*/ 307 h 424"/>
                  <a:gd name="T30" fmla="*/ 49 w 412"/>
                  <a:gd name="T31" fmla="*/ 254 h 424"/>
                  <a:gd name="T32" fmla="*/ 79 w 412"/>
                  <a:gd name="T33" fmla="*/ 201 h 424"/>
                  <a:gd name="T34" fmla="*/ 113 w 412"/>
                  <a:gd name="T35" fmla="*/ 153 h 424"/>
                  <a:gd name="T36" fmla="*/ 152 w 412"/>
                  <a:gd name="T37" fmla="*/ 111 h 424"/>
                  <a:gd name="T38" fmla="*/ 196 w 412"/>
                  <a:gd name="T39" fmla="*/ 79 h 424"/>
                  <a:gd name="T40" fmla="*/ 245 w 412"/>
                  <a:gd name="T41" fmla="*/ 47 h 424"/>
                  <a:gd name="T42" fmla="*/ 299 w 412"/>
                  <a:gd name="T43" fmla="*/ 32 h 424"/>
                  <a:gd name="T44" fmla="*/ 358 w 412"/>
                  <a:gd name="T45" fmla="*/ 16 h 424"/>
                  <a:gd name="T46" fmla="*/ 412 w 412"/>
                  <a:gd name="T47" fmla="*/ 10 h 424"/>
                  <a:gd name="T48" fmla="*/ 412 w 412"/>
                  <a:gd name="T49" fmla="*/ 0 h 42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2" h="424">
                    <a:moveTo>
                      <a:pt x="412" y="0"/>
                    </a:moveTo>
                    <a:lnTo>
                      <a:pt x="353" y="0"/>
                    </a:lnTo>
                    <a:lnTo>
                      <a:pt x="294" y="16"/>
                    </a:lnTo>
                    <a:lnTo>
                      <a:pt x="240" y="37"/>
                    </a:lnTo>
                    <a:lnTo>
                      <a:pt x="191" y="63"/>
                    </a:lnTo>
                    <a:lnTo>
                      <a:pt x="142" y="100"/>
                    </a:lnTo>
                    <a:lnTo>
                      <a:pt x="98" y="143"/>
                    </a:lnTo>
                    <a:lnTo>
                      <a:pt x="64" y="196"/>
                    </a:lnTo>
                    <a:lnTo>
                      <a:pt x="35" y="249"/>
                    </a:lnTo>
                    <a:lnTo>
                      <a:pt x="15" y="307"/>
                    </a:lnTo>
                    <a:lnTo>
                      <a:pt x="5" y="366"/>
                    </a:lnTo>
                    <a:lnTo>
                      <a:pt x="0" y="424"/>
                    </a:lnTo>
                    <a:lnTo>
                      <a:pt x="15" y="424"/>
                    </a:lnTo>
                    <a:lnTo>
                      <a:pt x="20" y="366"/>
                    </a:lnTo>
                    <a:lnTo>
                      <a:pt x="30" y="307"/>
                    </a:lnTo>
                    <a:lnTo>
                      <a:pt x="49" y="254"/>
                    </a:lnTo>
                    <a:lnTo>
                      <a:pt x="79" y="201"/>
                    </a:lnTo>
                    <a:lnTo>
                      <a:pt x="113" y="153"/>
                    </a:lnTo>
                    <a:lnTo>
                      <a:pt x="152" y="111"/>
                    </a:lnTo>
                    <a:lnTo>
                      <a:pt x="196" y="79"/>
                    </a:lnTo>
                    <a:lnTo>
                      <a:pt x="245" y="47"/>
                    </a:lnTo>
                    <a:lnTo>
                      <a:pt x="299" y="32"/>
                    </a:lnTo>
                    <a:lnTo>
                      <a:pt x="358" y="16"/>
                    </a:lnTo>
                    <a:lnTo>
                      <a:pt x="412" y="10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000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7" name="Freeform 1106"/>
              <p:cNvSpPr>
                <a:spLocks/>
              </p:cNvSpPr>
              <p:nvPr/>
            </p:nvSpPr>
            <p:spPr bwMode="auto">
              <a:xfrm>
                <a:off x="5149" y="3620"/>
                <a:ext cx="397" cy="414"/>
              </a:xfrm>
              <a:custGeom>
                <a:avLst/>
                <a:gdLst>
                  <a:gd name="T0" fmla="*/ 397 w 397"/>
                  <a:gd name="T1" fmla="*/ 0 h 414"/>
                  <a:gd name="T2" fmla="*/ 343 w 397"/>
                  <a:gd name="T3" fmla="*/ 6 h 414"/>
                  <a:gd name="T4" fmla="*/ 284 w 397"/>
                  <a:gd name="T5" fmla="*/ 22 h 414"/>
                  <a:gd name="T6" fmla="*/ 230 w 397"/>
                  <a:gd name="T7" fmla="*/ 37 h 414"/>
                  <a:gd name="T8" fmla="*/ 181 w 397"/>
                  <a:gd name="T9" fmla="*/ 69 h 414"/>
                  <a:gd name="T10" fmla="*/ 137 w 397"/>
                  <a:gd name="T11" fmla="*/ 101 h 414"/>
                  <a:gd name="T12" fmla="*/ 98 w 397"/>
                  <a:gd name="T13" fmla="*/ 143 h 414"/>
                  <a:gd name="T14" fmla="*/ 64 w 397"/>
                  <a:gd name="T15" fmla="*/ 191 h 414"/>
                  <a:gd name="T16" fmla="*/ 34 w 397"/>
                  <a:gd name="T17" fmla="*/ 244 h 414"/>
                  <a:gd name="T18" fmla="*/ 15 w 397"/>
                  <a:gd name="T19" fmla="*/ 297 h 414"/>
                  <a:gd name="T20" fmla="*/ 5 w 397"/>
                  <a:gd name="T21" fmla="*/ 356 h 414"/>
                  <a:gd name="T22" fmla="*/ 0 w 397"/>
                  <a:gd name="T23" fmla="*/ 414 h 414"/>
                  <a:gd name="T24" fmla="*/ 15 w 397"/>
                  <a:gd name="T25" fmla="*/ 414 h 414"/>
                  <a:gd name="T26" fmla="*/ 20 w 397"/>
                  <a:gd name="T27" fmla="*/ 356 h 414"/>
                  <a:gd name="T28" fmla="*/ 34 w 397"/>
                  <a:gd name="T29" fmla="*/ 292 h 414"/>
                  <a:gd name="T30" fmla="*/ 54 w 397"/>
                  <a:gd name="T31" fmla="*/ 234 h 414"/>
                  <a:gd name="T32" fmla="*/ 88 w 397"/>
                  <a:gd name="T33" fmla="*/ 181 h 414"/>
                  <a:gd name="T34" fmla="*/ 127 w 397"/>
                  <a:gd name="T35" fmla="*/ 133 h 414"/>
                  <a:gd name="T36" fmla="*/ 172 w 397"/>
                  <a:gd name="T37" fmla="*/ 96 h 414"/>
                  <a:gd name="T38" fmla="*/ 225 w 397"/>
                  <a:gd name="T39" fmla="*/ 59 h 414"/>
                  <a:gd name="T40" fmla="*/ 279 w 397"/>
                  <a:gd name="T41" fmla="*/ 37 h 414"/>
                  <a:gd name="T42" fmla="*/ 338 w 397"/>
                  <a:gd name="T43" fmla="*/ 22 h 414"/>
                  <a:gd name="T44" fmla="*/ 397 w 397"/>
                  <a:gd name="T45" fmla="*/ 16 h 414"/>
                  <a:gd name="T46" fmla="*/ 397 w 397"/>
                  <a:gd name="T47" fmla="*/ 0 h 41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7" h="414">
                    <a:moveTo>
                      <a:pt x="397" y="0"/>
                    </a:moveTo>
                    <a:lnTo>
                      <a:pt x="343" y="6"/>
                    </a:lnTo>
                    <a:lnTo>
                      <a:pt x="284" y="22"/>
                    </a:lnTo>
                    <a:lnTo>
                      <a:pt x="230" y="37"/>
                    </a:lnTo>
                    <a:lnTo>
                      <a:pt x="181" y="69"/>
                    </a:lnTo>
                    <a:lnTo>
                      <a:pt x="137" y="101"/>
                    </a:lnTo>
                    <a:lnTo>
                      <a:pt x="98" y="143"/>
                    </a:lnTo>
                    <a:lnTo>
                      <a:pt x="64" y="191"/>
                    </a:lnTo>
                    <a:lnTo>
                      <a:pt x="34" y="244"/>
                    </a:lnTo>
                    <a:lnTo>
                      <a:pt x="15" y="297"/>
                    </a:lnTo>
                    <a:lnTo>
                      <a:pt x="5" y="356"/>
                    </a:lnTo>
                    <a:lnTo>
                      <a:pt x="0" y="414"/>
                    </a:lnTo>
                    <a:lnTo>
                      <a:pt x="15" y="414"/>
                    </a:lnTo>
                    <a:lnTo>
                      <a:pt x="20" y="356"/>
                    </a:lnTo>
                    <a:lnTo>
                      <a:pt x="34" y="292"/>
                    </a:lnTo>
                    <a:lnTo>
                      <a:pt x="54" y="234"/>
                    </a:lnTo>
                    <a:lnTo>
                      <a:pt x="88" y="181"/>
                    </a:lnTo>
                    <a:lnTo>
                      <a:pt x="127" y="133"/>
                    </a:lnTo>
                    <a:lnTo>
                      <a:pt x="172" y="96"/>
                    </a:lnTo>
                    <a:lnTo>
                      <a:pt x="225" y="59"/>
                    </a:lnTo>
                    <a:lnTo>
                      <a:pt x="279" y="37"/>
                    </a:lnTo>
                    <a:lnTo>
                      <a:pt x="338" y="22"/>
                    </a:lnTo>
                    <a:lnTo>
                      <a:pt x="397" y="16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0000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8" name="Freeform 1107"/>
              <p:cNvSpPr>
                <a:spLocks/>
              </p:cNvSpPr>
              <p:nvPr/>
            </p:nvSpPr>
            <p:spPr bwMode="auto">
              <a:xfrm>
                <a:off x="5164" y="3636"/>
                <a:ext cx="382" cy="398"/>
              </a:xfrm>
              <a:custGeom>
                <a:avLst/>
                <a:gdLst>
                  <a:gd name="T0" fmla="*/ 382 w 382"/>
                  <a:gd name="T1" fmla="*/ 0 h 398"/>
                  <a:gd name="T2" fmla="*/ 323 w 382"/>
                  <a:gd name="T3" fmla="*/ 6 h 398"/>
                  <a:gd name="T4" fmla="*/ 264 w 382"/>
                  <a:gd name="T5" fmla="*/ 21 h 398"/>
                  <a:gd name="T6" fmla="*/ 210 w 382"/>
                  <a:gd name="T7" fmla="*/ 43 h 398"/>
                  <a:gd name="T8" fmla="*/ 157 w 382"/>
                  <a:gd name="T9" fmla="*/ 80 h 398"/>
                  <a:gd name="T10" fmla="*/ 112 w 382"/>
                  <a:gd name="T11" fmla="*/ 117 h 398"/>
                  <a:gd name="T12" fmla="*/ 73 w 382"/>
                  <a:gd name="T13" fmla="*/ 165 h 398"/>
                  <a:gd name="T14" fmla="*/ 39 w 382"/>
                  <a:gd name="T15" fmla="*/ 218 h 398"/>
                  <a:gd name="T16" fmla="*/ 19 w 382"/>
                  <a:gd name="T17" fmla="*/ 276 h 398"/>
                  <a:gd name="T18" fmla="*/ 5 w 382"/>
                  <a:gd name="T19" fmla="*/ 340 h 398"/>
                  <a:gd name="T20" fmla="*/ 0 w 382"/>
                  <a:gd name="T21" fmla="*/ 398 h 398"/>
                  <a:gd name="T22" fmla="*/ 14 w 382"/>
                  <a:gd name="T23" fmla="*/ 398 h 398"/>
                  <a:gd name="T24" fmla="*/ 19 w 382"/>
                  <a:gd name="T25" fmla="*/ 340 h 398"/>
                  <a:gd name="T26" fmla="*/ 34 w 382"/>
                  <a:gd name="T27" fmla="*/ 281 h 398"/>
                  <a:gd name="T28" fmla="*/ 54 w 382"/>
                  <a:gd name="T29" fmla="*/ 228 h 398"/>
                  <a:gd name="T30" fmla="*/ 83 w 382"/>
                  <a:gd name="T31" fmla="*/ 175 h 398"/>
                  <a:gd name="T32" fmla="*/ 122 w 382"/>
                  <a:gd name="T33" fmla="*/ 127 h 398"/>
                  <a:gd name="T34" fmla="*/ 166 w 382"/>
                  <a:gd name="T35" fmla="*/ 90 h 398"/>
                  <a:gd name="T36" fmla="*/ 215 w 382"/>
                  <a:gd name="T37" fmla="*/ 59 h 398"/>
                  <a:gd name="T38" fmla="*/ 269 w 382"/>
                  <a:gd name="T39" fmla="*/ 37 h 398"/>
                  <a:gd name="T40" fmla="*/ 323 w 382"/>
                  <a:gd name="T41" fmla="*/ 21 h 398"/>
                  <a:gd name="T42" fmla="*/ 382 w 382"/>
                  <a:gd name="T43" fmla="*/ 16 h 398"/>
                  <a:gd name="T44" fmla="*/ 382 w 382"/>
                  <a:gd name="T45" fmla="*/ 0 h 39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2" h="398">
                    <a:moveTo>
                      <a:pt x="382" y="0"/>
                    </a:moveTo>
                    <a:lnTo>
                      <a:pt x="323" y="6"/>
                    </a:lnTo>
                    <a:lnTo>
                      <a:pt x="264" y="21"/>
                    </a:lnTo>
                    <a:lnTo>
                      <a:pt x="210" y="43"/>
                    </a:lnTo>
                    <a:lnTo>
                      <a:pt x="157" y="80"/>
                    </a:lnTo>
                    <a:lnTo>
                      <a:pt x="112" y="117"/>
                    </a:lnTo>
                    <a:lnTo>
                      <a:pt x="73" y="165"/>
                    </a:lnTo>
                    <a:lnTo>
                      <a:pt x="39" y="218"/>
                    </a:lnTo>
                    <a:lnTo>
                      <a:pt x="19" y="276"/>
                    </a:lnTo>
                    <a:lnTo>
                      <a:pt x="5" y="340"/>
                    </a:lnTo>
                    <a:lnTo>
                      <a:pt x="0" y="398"/>
                    </a:lnTo>
                    <a:lnTo>
                      <a:pt x="14" y="398"/>
                    </a:lnTo>
                    <a:lnTo>
                      <a:pt x="19" y="340"/>
                    </a:lnTo>
                    <a:lnTo>
                      <a:pt x="34" y="281"/>
                    </a:lnTo>
                    <a:lnTo>
                      <a:pt x="54" y="228"/>
                    </a:lnTo>
                    <a:lnTo>
                      <a:pt x="83" y="175"/>
                    </a:lnTo>
                    <a:lnTo>
                      <a:pt x="122" y="127"/>
                    </a:lnTo>
                    <a:lnTo>
                      <a:pt x="166" y="90"/>
                    </a:lnTo>
                    <a:lnTo>
                      <a:pt x="215" y="59"/>
                    </a:lnTo>
                    <a:lnTo>
                      <a:pt x="269" y="37"/>
                    </a:lnTo>
                    <a:lnTo>
                      <a:pt x="323" y="21"/>
                    </a:lnTo>
                    <a:lnTo>
                      <a:pt x="382" y="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0000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9" name="Freeform 1108"/>
              <p:cNvSpPr>
                <a:spLocks/>
              </p:cNvSpPr>
              <p:nvPr/>
            </p:nvSpPr>
            <p:spPr bwMode="auto">
              <a:xfrm>
                <a:off x="5178" y="3652"/>
                <a:ext cx="368" cy="382"/>
              </a:xfrm>
              <a:custGeom>
                <a:avLst/>
                <a:gdLst>
                  <a:gd name="T0" fmla="*/ 368 w 368"/>
                  <a:gd name="T1" fmla="*/ 0 h 382"/>
                  <a:gd name="T2" fmla="*/ 309 w 368"/>
                  <a:gd name="T3" fmla="*/ 5 h 382"/>
                  <a:gd name="T4" fmla="*/ 255 w 368"/>
                  <a:gd name="T5" fmla="*/ 21 h 382"/>
                  <a:gd name="T6" fmla="*/ 201 w 368"/>
                  <a:gd name="T7" fmla="*/ 43 h 382"/>
                  <a:gd name="T8" fmla="*/ 152 w 368"/>
                  <a:gd name="T9" fmla="*/ 74 h 382"/>
                  <a:gd name="T10" fmla="*/ 108 w 368"/>
                  <a:gd name="T11" fmla="*/ 111 h 382"/>
                  <a:gd name="T12" fmla="*/ 69 w 368"/>
                  <a:gd name="T13" fmla="*/ 159 h 382"/>
                  <a:gd name="T14" fmla="*/ 40 w 368"/>
                  <a:gd name="T15" fmla="*/ 212 h 382"/>
                  <a:gd name="T16" fmla="*/ 20 w 368"/>
                  <a:gd name="T17" fmla="*/ 265 h 382"/>
                  <a:gd name="T18" fmla="*/ 5 w 368"/>
                  <a:gd name="T19" fmla="*/ 324 h 382"/>
                  <a:gd name="T20" fmla="*/ 0 w 368"/>
                  <a:gd name="T21" fmla="*/ 382 h 382"/>
                  <a:gd name="T22" fmla="*/ 15 w 368"/>
                  <a:gd name="T23" fmla="*/ 382 h 382"/>
                  <a:gd name="T24" fmla="*/ 20 w 368"/>
                  <a:gd name="T25" fmla="*/ 329 h 382"/>
                  <a:gd name="T26" fmla="*/ 30 w 368"/>
                  <a:gd name="T27" fmla="*/ 271 h 382"/>
                  <a:gd name="T28" fmla="*/ 54 w 368"/>
                  <a:gd name="T29" fmla="*/ 218 h 382"/>
                  <a:gd name="T30" fmla="*/ 84 w 368"/>
                  <a:gd name="T31" fmla="*/ 170 h 382"/>
                  <a:gd name="T32" fmla="*/ 118 w 368"/>
                  <a:gd name="T33" fmla="*/ 122 h 382"/>
                  <a:gd name="T34" fmla="*/ 162 w 368"/>
                  <a:gd name="T35" fmla="*/ 85 h 382"/>
                  <a:gd name="T36" fmla="*/ 206 w 368"/>
                  <a:gd name="T37" fmla="*/ 58 h 382"/>
                  <a:gd name="T38" fmla="*/ 260 w 368"/>
                  <a:gd name="T39" fmla="*/ 32 h 382"/>
                  <a:gd name="T40" fmla="*/ 314 w 368"/>
                  <a:gd name="T41" fmla="*/ 21 h 382"/>
                  <a:gd name="T42" fmla="*/ 368 w 368"/>
                  <a:gd name="T43" fmla="*/ 16 h 382"/>
                  <a:gd name="T44" fmla="*/ 368 w 368"/>
                  <a:gd name="T45" fmla="*/ 0 h 38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8" h="382">
                    <a:moveTo>
                      <a:pt x="368" y="0"/>
                    </a:moveTo>
                    <a:lnTo>
                      <a:pt x="309" y="5"/>
                    </a:lnTo>
                    <a:lnTo>
                      <a:pt x="255" y="21"/>
                    </a:lnTo>
                    <a:lnTo>
                      <a:pt x="201" y="43"/>
                    </a:lnTo>
                    <a:lnTo>
                      <a:pt x="152" y="74"/>
                    </a:lnTo>
                    <a:lnTo>
                      <a:pt x="108" y="111"/>
                    </a:lnTo>
                    <a:lnTo>
                      <a:pt x="69" y="159"/>
                    </a:lnTo>
                    <a:lnTo>
                      <a:pt x="40" y="212"/>
                    </a:lnTo>
                    <a:lnTo>
                      <a:pt x="20" y="265"/>
                    </a:lnTo>
                    <a:lnTo>
                      <a:pt x="5" y="324"/>
                    </a:lnTo>
                    <a:lnTo>
                      <a:pt x="0" y="382"/>
                    </a:lnTo>
                    <a:lnTo>
                      <a:pt x="15" y="382"/>
                    </a:lnTo>
                    <a:lnTo>
                      <a:pt x="20" y="329"/>
                    </a:lnTo>
                    <a:lnTo>
                      <a:pt x="30" y="271"/>
                    </a:lnTo>
                    <a:lnTo>
                      <a:pt x="54" y="218"/>
                    </a:lnTo>
                    <a:lnTo>
                      <a:pt x="84" y="170"/>
                    </a:lnTo>
                    <a:lnTo>
                      <a:pt x="118" y="122"/>
                    </a:lnTo>
                    <a:lnTo>
                      <a:pt x="162" y="85"/>
                    </a:lnTo>
                    <a:lnTo>
                      <a:pt x="206" y="58"/>
                    </a:lnTo>
                    <a:lnTo>
                      <a:pt x="260" y="32"/>
                    </a:lnTo>
                    <a:lnTo>
                      <a:pt x="314" y="21"/>
                    </a:lnTo>
                    <a:lnTo>
                      <a:pt x="368" y="16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0" name="Freeform 1109"/>
              <p:cNvSpPr>
                <a:spLocks/>
              </p:cNvSpPr>
              <p:nvPr/>
            </p:nvSpPr>
            <p:spPr bwMode="auto">
              <a:xfrm>
                <a:off x="5193" y="3668"/>
                <a:ext cx="353" cy="366"/>
              </a:xfrm>
              <a:custGeom>
                <a:avLst/>
                <a:gdLst>
                  <a:gd name="T0" fmla="*/ 353 w 353"/>
                  <a:gd name="T1" fmla="*/ 0 h 366"/>
                  <a:gd name="T2" fmla="*/ 299 w 353"/>
                  <a:gd name="T3" fmla="*/ 5 h 366"/>
                  <a:gd name="T4" fmla="*/ 245 w 353"/>
                  <a:gd name="T5" fmla="*/ 16 h 366"/>
                  <a:gd name="T6" fmla="*/ 191 w 353"/>
                  <a:gd name="T7" fmla="*/ 42 h 366"/>
                  <a:gd name="T8" fmla="*/ 147 w 353"/>
                  <a:gd name="T9" fmla="*/ 69 h 366"/>
                  <a:gd name="T10" fmla="*/ 103 w 353"/>
                  <a:gd name="T11" fmla="*/ 106 h 366"/>
                  <a:gd name="T12" fmla="*/ 69 w 353"/>
                  <a:gd name="T13" fmla="*/ 154 h 366"/>
                  <a:gd name="T14" fmla="*/ 39 w 353"/>
                  <a:gd name="T15" fmla="*/ 202 h 366"/>
                  <a:gd name="T16" fmla="*/ 15 w 353"/>
                  <a:gd name="T17" fmla="*/ 255 h 366"/>
                  <a:gd name="T18" fmla="*/ 5 w 353"/>
                  <a:gd name="T19" fmla="*/ 313 h 366"/>
                  <a:gd name="T20" fmla="*/ 0 w 353"/>
                  <a:gd name="T21" fmla="*/ 366 h 366"/>
                  <a:gd name="T22" fmla="*/ 15 w 353"/>
                  <a:gd name="T23" fmla="*/ 366 h 366"/>
                  <a:gd name="T24" fmla="*/ 20 w 353"/>
                  <a:gd name="T25" fmla="*/ 313 h 366"/>
                  <a:gd name="T26" fmla="*/ 30 w 353"/>
                  <a:gd name="T27" fmla="*/ 260 h 366"/>
                  <a:gd name="T28" fmla="*/ 49 w 353"/>
                  <a:gd name="T29" fmla="*/ 207 h 366"/>
                  <a:gd name="T30" fmla="*/ 79 w 353"/>
                  <a:gd name="T31" fmla="*/ 159 h 366"/>
                  <a:gd name="T32" fmla="*/ 113 w 353"/>
                  <a:gd name="T33" fmla="*/ 117 h 366"/>
                  <a:gd name="T34" fmla="*/ 152 w 353"/>
                  <a:gd name="T35" fmla="*/ 85 h 366"/>
                  <a:gd name="T36" fmla="*/ 201 w 353"/>
                  <a:gd name="T37" fmla="*/ 53 h 366"/>
                  <a:gd name="T38" fmla="*/ 250 w 353"/>
                  <a:gd name="T39" fmla="*/ 32 h 366"/>
                  <a:gd name="T40" fmla="*/ 299 w 353"/>
                  <a:gd name="T41" fmla="*/ 21 h 366"/>
                  <a:gd name="T42" fmla="*/ 353 w 353"/>
                  <a:gd name="T43" fmla="*/ 16 h 366"/>
                  <a:gd name="T44" fmla="*/ 353 w 353"/>
                  <a:gd name="T45" fmla="*/ 0 h 3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3" h="366">
                    <a:moveTo>
                      <a:pt x="353" y="0"/>
                    </a:moveTo>
                    <a:lnTo>
                      <a:pt x="299" y="5"/>
                    </a:lnTo>
                    <a:lnTo>
                      <a:pt x="245" y="16"/>
                    </a:lnTo>
                    <a:lnTo>
                      <a:pt x="191" y="42"/>
                    </a:lnTo>
                    <a:lnTo>
                      <a:pt x="147" y="69"/>
                    </a:lnTo>
                    <a:lnTo>
                      <a:pt x="103" y="106"/>
                    </a:lnTo>
                    <a:lnTo>
                      <a:pt x="69" y="154"/>
                    </a:lnTo>
                    <a:lnTo>
                      <a:pt x="39" y="202"/>
                    </a:lnTo>
                    <a:lnTo>
                      <a:pt x="15" y="255"/>
                    </a:lnTo>
                    <a:lnTo>
                      <a:pt x="5" y="313"/>
                    </a:lnTo>
                    <a:lnTo>
                      <a:pt x="0" y="366"/>
                    </a:lnTo>
                    <a:lnTo>
                      <a:pt x="15" y="366"/>
                    </a:lnTo>
                    <a:lnTo>
                      <a:pt x="20" y="313"/>
                    </a:lnTo>
                    <a:lnTo>
                      <a:pt x="30" y="260"/>
                    </a:lnTo>
                    <a:lnTo>
                      <a:pt x="49" y="207"/>
                    </a:lnTo>
                    <a:lnTo>
                      <a:pt x="79" y="159"/>
                    </a:lnTo>
                    <a:lnTo>
                      <a:pt x="113" y="117"/>
                    </a:lnTo>
                    <a:lnTo>
                      <a:pt x="152" y="85"/>
                    </a:lnTo>
                    <a:lnTo>
                      <a:pt x="201" y="53"/>
                    </a:lnTo>
                    <a:lnTo>
                      <a:pt x="250" y="32"/>
                    </a:lnTo>
                    <a:lnTo>
                      <a:pt x="299" y="21"/>
                    </a:lnTo>
                    <a:lnTo>
                      <a:pt x="353" y="16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1" name="Freeform 1110"/>
              <p:cNvSpPr>
                <a:spLocks/>
              </p:cNvSpPr>
              <p:nvPr/>
            </p:nvSpPr>
            <p:spPr bwMode="auto">
              <a:xfrm>
                <a:off x="5208" y="3684"/>
                <a:ext cx="338" cy="350"/>
              </a:xfrm>
              <a:custGeom>
                <a:avLst/>
                <a:gdLst>
                  <a:gd name="T0" fmla="*/ 338 w 338"/>
                  <a:gd name="T1" fmla="*/ 0 h 350"/>
                  <a:gd name="T2" fmla="*/ 284 w 338"/>
                  <a:gd name="T3" fmla="*/ 5 h 350"/>
                  <a:gd name="T4" fmla="*/ 235 w 338"/>
                  <a:gd name="T5" fmla="*/ 16 h 350"/>
                  <a:gd name="T6" fmla="*/ 186 w 338"/>
                  <a:gd name="T7" fmla="*/ 37 h 350"/>
                  <a:gd name="T8" fmla="*/ 137 w 338"/>
                  <a:gd name="T9" fmla="*/ 69 h 350"/>
                  <a:gd name="T10" fmla="*/ 98 w 338"/>
                  <a:gd name="T11" fmla="*/ 101 h 350"/>
                  <a:gd name="T12" fmla="*/ 64 w 338"/>
                  <a:gd name="T13" fmla="*/ 143 h 350"/>
                  <a:gd name="T14" fmla="*/ 34 w 338"/>
                  <a:gd name="T15" fmla="*/ 191 h 350"/>
                  <a:gd name="T16" fmla="*/ 15 w 338"/>
                  <a:gd name="T17" fmla="*/ 244 h 350"/>
                  <a:gd name="T18" fmla="*/ 5 w 338"/>
                  <a:gd name="T19" fmla="*/ 297 h 350"/>
                  <a:gd name="T20" fmla="*/ 0 w 338"/>
                  <a:gd name="T21" fmla="*/ 350 h 350"/>
                  <a:gd name="T22" fmla="*/ 15 w 338"/>
                  <a:gd name="T23" fmla="*/ 350 h 350"/>
                  <a:gd name="T24" fmla="*/ 19 w 338"/>
                  <a:gd name="T25" fmla="*/ 297 h 350"/>
                  <a:gd name="T26" fmla="*/ 29 w 338"/>
                  <a:gd name="T27" fmla="*/ 249 h 350"/>
                  <a:gd name="T28" fmla="*/ 49 w 338"/>
                  <a:gd name="T29" fmla="*/ 201 h 350"/>
                  <a:gd name="T30" fmla="*/ 78 w 338"/>
                  <a:gd name="T31" fmla="*/ 154 h 350"/>
                  <a:gd name="T32" fmla="*/ 108 w 338"/>
                  <a:gd name="T33" fmla="*/ 111 h 350"/>
                  <a:gd name="T34" fmla="*/ 147 w 338"/>
                  <a:gd name="T35" fmla="*/ 79 h 350"/>
                  <a:gd name="T36" fmla="*/ 191 w 338"/>
                  <a:gd name="T37" fmla="*/ 53 h 350"/>
                  <a:gd name="T38" fmla="*/ 240 w 338"/>
                  <a:gd name="T39" fmla="*/ 32 h 350"/>
                  <a:gd name="T40" fmla="*/ 289 w 338"/>
                  <a:gd name="T41" fmla="*/ 21 h 350"/>
                  <a:gd name="T42" fmla="*/ 338 w 338"/>
                  <a:gd name="T43" fmla="*/ 16 h 350"/>
                  <a:gd name="T44" fmla="*/ 338 w 338"/>
                  <a:gd name="T45" fmla="*/ 0 h 3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38" h="350">
                    <a:moveTo>
                      <a:pt x="338" y="0"/>
                    </a:moveTo>
                    <a:lnTo>
                      <a:pt x="284" y="5"/>
                    </a:lnTo>
                    <a:lnTo>
                      <a:pt x="235" y="16"/>
                    </a:lnTo>
                    <a:lnTo>
                      <a:pt x="186" y="37"/>
                    </a:lnTo>
                    <a:lnTo>
                      <a:pt x="137" y="69"/>
                    </a:lnTo>
                    <a:lnTo>
                      <a:pt x="98" y="101"/>
                    </a:lnTo>
                    <a:lnTo>
                      <a:pt x="64" y="143"/>
                    </a:lnTo>
                    <a:lnTo>
                      <a:pt x="34" y="191"/>
                    </a:lnTo>
                    <a:lnTo>
                      <a:pt x="15" y="244"/>
                    </a:lnTo>
                    <a:lnTo>
                      <a:pt x="5" y="297"/>
                    </a:lnTo>
                    <a:lnTo>
                      <a:pt x="0" y="350"/>
                    </a:lnTo>
                    <a:lnTo>
                      <a:pt x="15" y="350"/>
                    </a:lnTo>
                    <a:lnTo>
                      <a:pt x="19" y="297"/>
                    </a:lnTo>
                    <a:lnTo>
                      <a:pt x="29" y="249"/>
                    </a:lnTo>
                    <a:lnTo>
                      <a:pt x="49" y="201"/>
                    </a:lnTo>
                    <a:lnTo>
                      <a:pt x="78" y="154"/>
                    </a:lnTo>
                    <a:lnTo>
                      <a:pt x="108" y="111"/>
                    </a:lnTo>
                    <a:lnTo>
                      <a:pt x="147" y="79"/>
                    </a:lnTo>
                    <a:lnTo>
                      <a:pt x="191" y="53"/>
                    </a:lnTo>
                    <a:lnTo>
                      <a:pt x="240" y="32"/>
                    </a:lnTo>
                    <a:lnTo>
                      <a:pt x="289" y="21"/>
                    </a:lnTo>
                    <a:lnTo>
                      <a:pt x="338" y="16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0000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2" name="Freeform 1111"/>
              <p:cNvSpPr>
                <a:spLocks/>
              </p:cNvSpPr>
              <p:nvPr/>
            </p:nvSpPr>
            <p:spPr bwMode="auto">
              <a:xfrm>
                <a:off x="5223" y="3700"/>
                <a:ext cx="323" cy="334"/>
              </a:xfrm>
              <a:custGeom>
                <a:avLst/>
                <a:gdLst>
                  <a:gd name="T0" fmla="*/ 323 w 323"/>
                  <a:gd name="T1" fmla="*/ 0 h 334"/>
                  <a:gd name="T2" fmla="*/ 274 w 323"/>
                  <a:gd name="T3" fmla="*/ 5 h 334"/>
                  <a:gd name="T4" fmla="*/ 225 w 323"/>
                  <a:gd name="T5" fmla="*/ 16 h 334"/>
                  <a:gd name="T6" fmla="*/ 176 w 323"/>
                  <a:gd name="T7" fmla="*/ 37 h 334"/>
                  <a:gd name="T8" fmla="*/ 132 w 323"/>
                  <a:gd name="T9" fmla="*/ 63 h 334"/>
                  <a:gd name="T10" fmla="*/ 93 w 323"/>
                  <a:gd name="T11" fmla="*/ 95 h 334"/>
                  <a:gd name="T12" fmla="*/ 63 w 323"/>
                  <a:gd name="T13" fmla="*/ 138 h 334"/>
                  <a:gd name="T14" fmla="*/ 34 w 323"/>
                  <a:gd name="T15" fmla="*/ 185 h 334"/>
                  <a:gd name="T16" fmla="*/ 14 w 323"/>
                  <a:gd name="T17" fmla="*/ 233 h 334"/>
                  <a:gd name="T18" fmla="*/ 4 w 323"/>
                  <a:gd name="T19" fmla="*/ 281 h 334"/>
                  <a:gd name="T20" fmla="*/ 0 w 323"/>
                  <a:gd name="T21" fmla="*/ 334 h 334"/>
                  <a:gd name="T22" fmla="*/ 14 w 323"/>
                  <a:gd name="T23" fmla="*/ 334 h 334"/>
                  <a:gd name="T24" fmla="*/ 19 w 323"/>
                  <a:gd name="T25" fmla="*/ 281 h 334"/>
                  <a:gd name="T26" fmla="*/ 34 w 323"/>
                  <a:gd name="T27" fmla="*/ 228 h 334"/>
                  <a:gd name="T28" fmla="*/ 53 w 323"/>
                  <a:gd name="T29" fmla="*/ 175 h 334"/>
                  <a:gd name="T30" fmla="*/ 88 w 323"/>
                  <a:gd name="T31" fmla="*/ 127 h 334"/>
                  <a:gd name="T32" fmla="*/ 122 w 323"/>
                  <a:gd name="T33" fmla="*/ 90 h 334"/>
                  <a:gd name="T34" fmla="*/ 171 w 323"/>
                  <a:gd name="T35" fmla="*/ 58 h 334"/>
                  <a:gd name="T36" fmla="*/ 220 w 323"/>
                  <a:gd name="T37" fmla="*/ 32 h 334"/>
                  <a:gd name="T38" fmla="*/ 269 w 323"/>
                  <a:gd name="T39" fmla="*/ 21 h 334"/>
                  <a:gd name="T40" fmla="*/ 323 w 323"/>
                  <a:gd name="T41" fmla="*/ 16 h 334"/>
                  <a:gd name="T42" fmla="*/ 323 w 323"/>
                  <a:gd name="T43" fmla="*/ 0 h 3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23" h="334">
                    <a:moveTo>
                      <a:pt x="323" y="0"/>
                    </a:moveTo>
                    <a:lnTo>
                      <a:pt x="274" y="5"/>
                    </a:lnTo>
                    <a:lnTo>
                      <a:pt x="225" y="16"/>
                    </a:lnTo>
                    <a:lnTo>
                      <a:pt x="176" y="37"/>
                    </a:lnTo>
                    <a:lnTo>
                      <a:pt x="132" y="63"/>
                    </a:lnTo>
                    <a:lnTo>
                      <a:pt x="93" y="95"/>
                    </a:lnTo>
                    <a:lnTo>
                      <a:pt x="63" y="138"/>
                    </a:lnTo>
                    <a:lnTo>
                      <a:pt x="34" y="185"/>
                    </a:lnTo>
                    <a:lnTo>
                      <a:pt x="14" y="233"/>
                    </a:lnTo>
                    <a:lnTo>
                      <a:pt x="4" y="281"/>
                    </a:lnTo>
                    <a:lnTo>
                      <a:pt x="0" y="334"/>
                    </a:lnTo>
                    <a:lnTo>
                      <a:pt x="14" y="334"/>
                    </a:lnTo>
                    <a:lnTo>
                      <a:pt x="19" y="281"/>
                    </a:lnTo>
                    <a:lnTo>
                      <a:pt x="34" y="228"/>
                    </a:lnTo>
                    <a:lnTo>
                      <a:pt x="53" y="175"/>
                    </a:lnTo>
                    <a:lnTo>
                      <a:pt x="88" y="127"/>
                    </a:lnTo>
                    <a:lnTo>
                      <a:pt x="122" y="90"/>
                    </a:lnTo>
                    <a:lnTo>
                      <a:pt x="171" y="58"/>
                    </a:lnTo>
                    <a:lnTo>
                      <a:pt x="220" y="32"/>
                    </a:lnTo>
                    <a:lnTo>
                      <a:pt x="269" y="21"/>
                    </a:lnTo>
                    <a:lnTo>
                      <a:pt x="323" y="16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000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3" name="Freeform 1112"/>
              <p:cNvSpPr>
                <a:spLocks/>
              </p:cNvSpPr>
              <p:nvPr/>
            </p:nvSpPr>
            <p:spPr bwMode="auto">
              <a:xfrm>
                <a:off x="5237" y="3716"/>
                <a:ext cx="309" cy="318"/>
              </a:xfrm>
              <a:custGeom>
                <a:avLst/>
                <a:gdLst>
                  <a:gd name="T0" fmla="*/ 309 w 309"/>
                  <a:gd name="T1" fmla="*/ 0 h 318"/>
                  <a:gd name="T2" fmla="*/ 255 w 309"/>
                  <a:gd name="T3" fmla="*/ 5 h 318"/>
                  <a:gd name="T4" fmla="*/ 206 w 309"/>
                  <a:gd name="T5" fmla="*/ 16 h 318"/>
                  <a:gd name="T6" fmla="*/ 157 w 309"/>
                  <a:gd name="T7" fmla="*/ 42 h 318"/>
                  <a:gd name="T8" fmla="*/ 108 w 309"/>
                  <a:gd name="T9" fmla="*/ 74 h 318"/>
                  <a:gd name="T10" fmla="*/ 74 w 309"/>
                  <a:gd name="T11" fmla="*/ 111 h 318"/>
                  <a:gd name="T12" fmla="*/ 39 w 309"/>
                  <a:gd name="T13" fmla="*/ 159 h 318"/>
                  <a:gd name="T14" fmla="*/ 20 w 309"/>
                  <a:gd name="T15" fmla="*/ 212 h 318"/>
                  <a:gd name="T16" fmla="*/ 5 w 309"/>
                  <a:gd name="T17" fmla="*/ 265 h 318"/>
                  <a:gd name="T18" fmla="*/ 0 w 309"/>
                  <a:gd name="T19" fmla="*/ 318 h 318"/>
                  <a:gd name="T20" fmla="*/ 15 w 309"/>
                  <a:gd name="T21" fmla="*/ 318 h 318"/>
                  <a:gd name="T22" fmla="*/ 20 w 309"/>
                  <a:gd name="T23" fmla="*/ 265 h 318"/>
                  <a:gd name="T24" fmla="*/ 35 w 309"/>
                  <a:gd name="T25" fmla="*/ 217 h 318"/>
                  <a:gd name="T26" fmla="*/ 54 w 309"/>
                  <a:gd name="T27" fmla="*/ 164 h 318"/>
                  <a:gd name="T28" fmla="*/ 84 w 309"/>
                  <a:gd name="T29" fmla="*/ 122 h 318"/>
                  <a:gd name="T30" fmla="*/ 118 w 309"/>
                  <a:gd name="T31" fmla="*/ 85 h 318"/>
                  <a:gd name="T32" fmla="*/ 162 w 309"/>
                  <a:gd name="T33" fmla="*/ 53 h 318"/>
                  <a:gd name="T34" fmla="*/ 211 w 309"/>
                  <a:gd name="T35" fmla="*/ 32 h 318"/>
                  <a:gd name="T36" fmla="*/ 260 w 309"/>
                  <a:gd name="T37" fmla="*/ 16 h 318"/>
                  <a:gd name="T38" fmla="*/ 309 w 309"/>
                  <a:gd name="T39" fmla="*/ 16 h 318"/>
                  <a:gd name="T40" fmla="*/ 309 w 309"/>
                  <a:gd name="T41" fmla="*/ 0 h 3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9" h="318">
                    <a:moveTo>
                      <a:pt x="309" y="0"/>
                    </a:moveTo>
                    <a:lnTo>
                      <a:pt x="255" y="5"/>
                    </a:lnTo>
                    <a:lnTo>
                      <a:pt x="206" y="16"/>
                    </a:lnTo>
                    <a:lnTo>
                      <a:pt x="157" y="42"/>
                    </a:lnTo>
                    <a:lnTo>
                      <a:pt x="108" y="74"/>
                    </a:lnTo>
                    <a:lnTo>
                      <a:pt x="74" y="111"/>
                    </a:lnTo>
                    <a:lnTo>
                      <a:pt x="39" y="159"/>
                    </a:lnTo>
                    <a:lnTo>
                      <a:pt x="20" y="212"/>
                    </a:lnTo>
                    <a:lnTo>
                      <a:pt x="5" y="265"/>
                    </a:lnTo>
                    <a:lnTo>
                      <a:pt x="0" y="318"/>
                    </a:lnTo>
                    <a:lnTo>
                      <a:pt x="15" y="318"/>
                    </a:lnTo>
                    <a:lnTo>
                      <a:pt x="20" y="265"/>
                    </a:lnTo>
                    <a:lnTo>
                      <a:pt x="35" y="217"/>
                    </a:lnTo>
                    <a:lnTo>
                      <a:pt x="54" y="164"/>
                    </a:lnTo>
                    <a:lnTo>
                      <a:pt x="84" y="122"/>
                    </a:lnTo>
                    <a:lnTo>
                      <a:pt x="118" y="85"/>
                    </a:lnTo>
                    <a:lnTo>
                      <a:pt x="162" y="53"/>
                    </a:lnTo>
                    <a:lnTo>
                      <a:pt x="211" y="32"/>
                    </a:lnTo>
                    <a:lnTo>
                      <a:pt x="260" y="16"/>
                    </a:lnTo>
                    <a:lnTo>
                      <a:pt x="309" y="16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000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4" name="Freeform 1113"/>
              <p:cNvSpPr>
                <a:spLocks/>
              </p:cNvSpPr>
              <p:nvPr/>
            </p:nvSpPr>
            <p:spPr bwMode="auto">
              <a:xfrm>
                <a:off x="5252" y="3732"/>
                <a:ext cx="294" cy="302"/>
              </a:xfrm>
              <a:custGeom>
                <a:avLst/>
                <a:gdLst>
                  <a:gd name="T0" fmla="*/ 294 w 294"/>
                  <a:gd name="T1" fmla="*/ 0 h 302"/>
                  <a:gd name="T2" fmla="*/ 245 w 294"/>
                  <a:gd name="T3" fmla="*/ 0 h 302"/>
                  <a:gd name="T4" fmla="*/ 196 w 294"/>
                  <a:gd name="T5" fmla="*/ 16 h 302"/>
                  <a:gd name="T6" fmla="*/ 147 w 294"/>
                  <a:gd name="T7" fmla="*/ 37 h 302"/>
                  <a:gd name="T8" fmla="*/ 103 w 294"/>
                  <a:gd name="T9" fmla="*/ 69 h 302"/>
                  <a:gd name="T10" fmla="*/ 69 w 294"/>
                  <a:gd name="T11" fmla="*/ 106 h 302"/>
                  <a:gd name="T12" fmla="*/ 39 w 294"/>
                  <a:gd name="T13" fmla="*/ 148 h 302"/>
                  <a:gd name="T14" fmla="*/ 20 w 294"/>
                  <a:gd name="T15" fmla="*/ 201 h 302"/>
                  <a:gd name="T16" fmla="*/ 5 w 294"/>
                  <a:gd name="T17" fmla="*/ 249 h 302"/>
                  <a:gd name="T18" fmla="*/ 0 w 294"/>
                  <a:gd name="T19" fmla="*/ 302 h 302"/>
                  <a:gd name="T20" fmla="*/ 15 w 294"/>
                  <a:gd name="T21" fmla="*/ 302 h 302"/>
                  <a:gd name="T22" fmla="*/ 20 w 294"/>
                  <a:gd name="T23" fmla="*/ 254 h 302"/>
                  <a:gd name="T24" fmla="*/ 29 w 294"/>
                  <a:gd name="T25" fmla="*/ 207 h 302"/>
                  <a:gd name="T26" fmla="*/ 54 w 294"/>
                  <a:gd name="T27" fmla="*/ 159 h 302"/>
                  <a:gd name="T28" fmla="*/ 78 w 294"/>
                  <a:gd name="T29" fmla="*/ 116 h 302"/>
                  <a:gd name="T30" fmla="*/ 113 w 294"/>
                  <a:gd name="T31" fmla="*/ 79 h 302"/>
                  <a:gd name="T32" fmla="*/ 157 w 294"/>
                  <a:gd name="T33" fmla="*/ 53 h 302"/>
                  <a:gd name="T34" fmla="*/ 201 w 294"/>
                  <a:gd name="T35" fmla="*/ 31 h 302"/>
                  <a:gd name="T36" fmla="*/ 245 w 294"/>
                  <a:gd name="T37" fmla="*/ 16 h 302"/>
                  <a:gd name="T38" fmla="*/ 294 w 294"/>
                  <a:gd name="T39" fmla="*/ 10 h 302"/>
                  <a:gd name="T40" fmla="*/ 294 w 294"/>
                  <a:gd name="T41" fmla="*/ 0 h 30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94" h="302">
                    <a:moveTo>
                      <a:pt x="294" y="0"/>
                    </a:moveTo>
                    <a:lnTo>
                      <a:pt x="245" y="0"/>
                    </a:lnTo>
                    <a:lnTo>
                      <a:pt x="196" y="16"/>
                    </a:lnTo>
                    <a:lnTo>
                      <a:pt x="147" y="37"/>
                    </a:lnTo>
                    <a:lnTo>
                      <a:pt x="103" y="69"/>
                    </a:lnTo>
                    <a:lnTo>
                      <a:pt x="69" y="106"/>
                    </a:lnTo>
                    <a:lnTo>
                      <a:pt x="39" y="148"/>
                    </a:lnTo>
                    <a:lnTo>
                      <a:pt x="20" y="201"/>
                    </a:lnTo>
                    <a:lnTo>
                      <a:pt x="5" y="249"/>
                    </a:lnTo>
                    <a:lnTo>
                      <a:pt x="0" y="302"/>
                    </a:lnTo>
                    <a:lnTo>
                      <a:pt x="15" y="302"/>
                    </a:lnTo>
                    <a:lnTo>
                      <a:pt x="20" y="254"/>
                    </a:lnTo>
                    <a:lnTo>
                      <a:pt x="29" y="207"/>
                    </a:lnTo>
                    <a:lnTo>
                      <a:pt x="54" y="159"/>
                    </a:lnTo>
                    <a:lnTo>
                      <a:pt x="78" y="116"/>
                    </a:lnTo>
                    <a:lnTo>
                      <a:pt x="113" y="79"/>
                    </a:lnTo>
                    <a:lnTo>
                      <a:pt x="157" y="53"/>
                    </a:lnTo>
                    <a:lnTo>
                      <a:pt x="201" y="31"/>
                    </a:lnTo>
                    <a:lnTo>
                      <a:pt x="245" y="16"/>
                    </a:lnTo>
                    <a:lnTo>
                      <a:pt x="294" y="10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0000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5" name="Freeform 1114"/>
              <p:cNvSpPr>
                <a:spLocks/>
              </p:cNvSpPr>
              <p:nvPr/>
            </p:nvSpPr>
            <p:spPr bwMode="auto">
              <a:xfrm>
                <a:off x="5267" y="3742"/>
                <a:ext cx="279" cy="292"/>
              </a:xfrm>
              <a:custGeom>
                <a:avLst/>
                <a:gdLst>
                  <a:gd name="T0" fmla="*/ 279 w 279"/>
                  <a:gd name="T1" fmla="*/ 0 h 292"/>
                  <a:gd name="T2" fmla="*/ 230 w 279"/>
                  <a:gd name="T3" fmla="*/ 6 h 292"/>
                  <a:gd name="T4" fmla="*/ 186 w 279"/>
                  <a:gd name="T5" fmla="*/ 21 h 292"/>
                  <a:gd name="T6" fmla="*/ 142 w 279"/>
                  <a:gd name="T7" fmla="*/ 43 h 292"/>
                  <a:gd name="T8" fmla="*/ 98 w 279"/>
                  <a:gd name="T9" fmla="*/ 69 h 292"/>
                  <a:gd name="T10" fmla="*/ 63 w 279"/>
                  <a:gd name="T11" fmla="*/ 106 h 292"/>
                  <a:gd name="T12" fmla="*/ 39 w 279"/>
                  <a:gd name="T13" fmla="*/ 149 h 292"/>
                  <a:gd name="T14" fmla="*/ 14 w 279"/>
                  <a:gd name="T15" fmla="*/ 197 h 292"/>
                  <a:gd name="T16" fmla="*/ 5 w 279"/>
                  <a:gd name="T17" fmla="*/ 244 h 292"/>
                  <a:gd name="T18" fmla="*/ 0 w 279"/>
                  <a:gd name="T19" fmla="*/ 292 h 292"/>
                  <a:gd name="T20" fmla="*/ 14 w 279"/>
                  <a:gd name="T21" fmla="*/ 292 h 292"/>
                  <a:gd name="T22" fmla="*/ 19 w 279"/>
                  <a:gd name="T23" fmla="*/ 244 h 292"/>
                  <a:gd name="T24" fmla="*/ 29 w 279"/>
                  <a:gd name="T25" fmla="*/ 202 h 292"/>
                  <a:gd name="T26" fmla="*/ 49 w 279"/>
                  <a:gd name="T27" fmla="*/ 154 h 292"/>
                  <a:gd name="T28" fmla="*/ 78 w 279"/>
                  <a:gd name="T29" fmla="*/ 117 h 292"/>
                  <a:gd name="T30" fmla="*/ 107 w 279"/>
                  <a:gd name="T31" fmla="*/ 85 h 292"/>
                  <a:gd name="T32" fmla="*/ 147 w 279"/>
                  <a:gd name="T33" fmla="*/ 53 h 292"/>
                  <a:gd name="T34" fmla="*/ 191 w 279"/>
                  <a:gd name="T35" fmla="*/ 37 h 292"/>
                  <a:gd name="T36" fmla="*/ 235 w 279"/>
                  <a:gd name="T37" fmla="*/ 21 h 292"/>
                  <a:gd name="T38" fmla="*/ 279 w 279"/>
                  <a:gd name="T39" fmla="*/ 16 h 292"/>
                  <a:gd name="T40" fmla="*/ 279 w 279"/>
                  <a:gd name="T41" fmla="*/ 0 h 2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79" h="292">
                    <a:moveTo>
                      <a:pt x="279" y="0"/>
                    </a:moveTo>
                    <a:lnTo>
                      <a:pt x="230" y="6"/>
                    </a:lnTo>
                    <a:lnTo>
                      <a:pt x="186" y="21"/>
                    </a:lnTo>
                    <a:lnTo>
                      <a:pt x="142" y="43"/>
                    </a:lnTo>
                    <a:lnTo>
                      <a:pt x="98" y="69"/>
                    </a:lnTo>
                    <a:lnTo>
                      <a:pt x="63" y="106"/>
                    </a:lnTo>
                    <a:lnTo>
                      <a:pt x="39" y="149"/>
                    </a:lnTo>
                    <a:lnTo>
                      <a:pt x="14" y="197"/>
                    </a:lnTo>
                    <a:lnTo>
                      <a:pt x="5" y="244"/>
                    </a:lnTo>
                    <a:lnTo>
                      <a:pt x="0" y="292"/>
                    </a:lnTo>
                    <a:lnTo>
                      <a:pt x="14" y="292"/>
                    </a:lnTo>
                    <a:lnTo>
                      <a:pt x="19" y="244"/>
                    </a:lnTo>
                    <a:lnTo>
                      <a:pt x="29" y="202"/>
                    </a:lnTo>
                    <a:lnTo>
                      <a:pt x="49" y="154"/>
                    </a:lnTo>
                    <a:lnTo>
                      <a:pt x="78" y="117"/>
                    </a:lnTo>
                    <a:lnTo>
                      <a:pt x="107" y="85"/>
                    </a:lnTo>
                    <a:lnTo>
                      <a:pt x="147" y="53"/>
                    </a:lnTo>
                    <a:lnTo>
                      <a:pt x="191" y="37"/>
                    </a:lnTo>
                    <a:lnTo>
                      <a:pt x="235" y="21"/>
                    </a:lnTo>
                    <a:lnTo>
                      <a:pt x="279" y="16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000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6" name="Freeform 1115"/>
              <p:cNvSpPr>
                <a:spLocks/>
              </p:cNvSpPr>
              <p:nvPr/>
            </p:nvSpPr>
            <p:spPr bwMode="auto">
              <a:xfrm>
                <a:off x="5281" y="3758"/>
                <a:ext cx="265" cy="276"/>
              </a:xfrm>
              <a:custGeom>
                <a:avLst/>
                <a:gdLst>
                  <a:gd name="T0" fmla="*/ 265 w 265"/>
                  <a:gd name="T1" fmla="*/ 0 h 276"/>
                  <a:gd name="T2" fmla="*/ 221 w 265"/>
                  <a:gd name="T3" fmla="*/ 5 h 276"/>
                  <a:gd name="T4" fmla="*/ 177 w 265"/>
                  <a:gd name="T5" fmla="*/ 21 h 276"/>
                  <a:gd name="T6" fmla="*/ 133 w 265"/>
                  <a:gd name="T7" fmla="*/ 37 h 276"/>
                  <a:gd name="T8" fmla="*/ 93 w 265"/>
                  <a:gd name="T9" fmla="*/ 69 h 276"/>
                  <a:gd name="T10" fmla="*/ 64 w 265"/>
                  <a:gd name="T11" fmla="*/ 101 h 276"/>
                  <a:gd name="T12" fmla="*/ 35 w 265"/>
                  <a:gd name="T13" fmla="*/ 138 h 276"/>
                  <a:gd name="T14" fmla="*/ 15 w 265"/>
                  <a:gd name="T15" fmla="*/ 186 h 276"/>
                  <a:gd name="T16" fmla="*/ 5 w 265"/>
                  <a:gd name="T17" fmla="*/ 228 h 276"/>
                  <a:gd name="T18" fmla="*/ 0 w 265"/>
                  <a:gd name="T19" fmla="*/ 276 h 276"/>
                  <a:gd name="T20" fmla="*/ 15 w 265"/>
                  <a:gd name="T21" fmla="*/ 276 h 276"/>
                  <a:gd name="T22" fmla="*/ 20 w 265"/>
                  <a:gd name="T23" fmla="*/ 228 h 276"/>
                  <a:gd name="T24" fmla="*/ 35 w 265"/>
                  <a:gd name="T25" fmla="*/ 181 h 276"/>
                  <a:gd name="T26" fmla="*/ 59 w 265"/>
                  <a:gd name="T27" fmla="*/ 133 h 276"/>
                  <a:gd name="T28" fmla="*/ 89 w 265"/>
                  <a:gd name="T29" fmla="*/ 96 h 276"/>
                  <a:gd name="T30" fmla="*/ 128 w 265"/>
                  <a:gd name="T31" fmla="*/ 64 h 276"/>
                  <a:gd name="T32" fmla="*/ 172 w 265"/>
                  <a:gd name="T33" fmla="*/ 37 h 276"/>
                  <a:gd name="T34" fmla="*/ 216 w 265"/>
                  <a:gd name="T35" fmla="*/ 21 h 276"/>
                  <a:gd name="T36" fmla="*/ 265 w 265"/>
                  <a:gd name="T37" fmla="*/ 16 h 276"/>
                  <a:gd name="T38" fmla="*/ 265 w 265"/>
                  <a:gd name="T39" fmla="*/ 0 h 27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5" h="276">
                    <a:moveTo>
                      <a:pt x="265" y="0"/>
                    </a:moveTo>
                    <a:lnTo>
                      <a:pt x="221" y="5"/>
                    </a:lnTo>
                    <a:lnTo>
                      <a:pt x="177" y="21"/>
                    </a:lnTo>
                    <a:lnTo>
                      <a:pt x="133" y="37"/>
                    </a:lnTo>
                    <a:lnTo>
                      <a:pt x="93" y="69"/>
                    </a:lnTo>
                    <a:lnTo>
                      <a:pt x="64" y="101"/>
                    </a:lnTo>
                    <a:lnTo>
                      <a:pt x="35" y="138"/>
                    </a:lnTo>
                    <a:lnTo>
                      <a:pt x="15" y="186"/>
                    </a:lnTo>
                    <a:lnTo>
                      <a:pt x="5" y="228"/>
                    </a:lnTo>
                    <a:lnTo>
                      <a:pt x="0" y="276"/>
                    </a:lnTo>
                    <a:lnTo>
                      <a:pt x="15" y="276"/>
                    </a:lnTo>
                    <a:lnTo>
                      <a:pt x="20" y="228"/>
                    </a:lnTo>
                    <a:lnTo>
                      <a:pt x="35" y="181"/>
                    </a:lnTo>
                    <a:lnTo>
                      <a:pt x="59" y="133"/>
                    </a:lnTo>
                    <a:lnTo>
                      <a:pt x="89" y="96"/>
                    </a:lnTo>
                    <a:lnTo>
                      <a:pt x="128" y="64"/>
                    </a:lnTo>
                    <a:lnTo>
                      <a:pt x="172" y="37"/>
                    </a:lnTo>
                    <a:lnTo>
                      <a:pt x="216" y="21"/>
                    </a:lnTo>
                    <a:lnTo>
                      <a:pt x="265" y="16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7" name="Freeform 1116"/>
              <p:cNvSpPr>
                <a:spLocks/>
              </p:cNvSpPr>
              <p:nvPr/>
            </p:nvSpPr>
            <p:spPr bwMode="auto">
              <a:xfrm>
                <a:off x="5296" y="3774"/>
                <a:ext cx="250" cy="260"/>
              </a:xfrm>
              <a:custGeom>
                <a:avLst/>
                <a:gdLst>
                  <a:gd name="T0" fmla="*/ 250 w 250"/>
                  <a:gd name="T1" fmla="*/ 0 h 260"/>
                  <a:gd name="T2" fmla="*/ 201 w 250"/>
                  <a:gd name="T3" fmla="*/ 5 h 260"/>
                  <a:gd name="T4" fmla="*/ 157 w 250"/>
                  <a:gd name="T5" fmla="*/ 21 h 260"/>
                  <a:gd name="T6" fmla="*/ 113 w 250"/>
                  <a:gd name="T7" fmla="*/ 48 h 260"/>
                  <a:gd name="T8" fmla="*/ 74 w 250"/>
                  <a:gd name="T9" fmla="*/ 80 h 260"/>
                  <a:gd name="T10" fmla="*/ 44 w 250"/>
                  <a:gd name="T11" fmla="*/ 117 h 260"/>
                  <a:gd name="T12" fmla="*/ 20 w 250"/>
                  <a:gd name="T13" fmla="*/ 165 h 260"/>
                  <a:gd name="T14" fmla="*/ 5 w 250"/>
                  <a:gd name="T15" fmla="*/ 212 h 260"/>
                  <a:gd name="T16" fmla="*/ 0 w 250"/>
                  <a:gd name="T17" fmla="*/ 260 h 260"/>
                  <a:gd name="T18" fmla="*/ 15 w 250"/>
                  <a:gd name="T19" fmla="*/ 260 h 260"/>
                  <a:gd name="T20" fmla="*/ 20 w 250"/>
                  <a:gd name="T21" fmla="*/ 212 h 260"/>
                  <a:gd name="T22" fmla="*/ 34 w 250"/>
                  <a:gd name="T23" fmla="*/ 170 h 260"/>
                  <a:gd name="T24" fmla="*/ 54 w 250"/>
                  <a:gd name="T25" fmla="*/ 127 h 260"/>
                  <a:gd name="T26" fmla="*/ 83 w 250"/>
                  <a:gd name="T27" fmla="*/ 90 h 260"/>
                  <a:gd name="T28" fmla="*/ 118 w 250"/>
                  <a:gd name="T29" fmla="*/ 58 h 260"/>
                  <a:gd name="T30" fmla="*/ 162 w 250"/>
                  <a:gd name="T31" fmla="*/ 37 h 260"/>
                  <a:gd name="T32" fmla="*/ 206 w 250"/>
                  <a:gd name="T33" fmla="*/ 21 h 260"/>
                  <a:gd name="T34" fmla="*/ 250 w 250"/>
                  <a:gd name="T35" fmla="*/ 16 h 260"/>
                  <a:gd name="T36" fmla="*/ 250 w 250"/>
                  <a:gd name="T37" fmla="*/ 0 h 2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50" h="260">
                    <a:moveTo>
                      <a:pt x="250" y="0"/>
                    </a:moveTo>
                    <a:lnTo>
                      <a:pt x="201" y="5"/>
                    </a:lnTo>
                    <a:lnTo>
                      <a:pt x="157" y="21"/>
                    </a:lnTo>
                    <a:lnTo>
                      <a:pt x="113" y="48"/>
                    </a:lnTo>
                    <a:lnTo>
                      <a:pt x="74" y="80"/>
                    </a:lnTo>
                    <a:lnTo>
                      <a:pt x="44" y="117"/>
                    </a:lnTo>
                    <a:lnTo>
                      <a:pt x="20" y="165"/>
                    </a:lnTo>
                    <a:lnTo>
                      <a:pt x="5" y="212"/>
                    </a:lnTo>
                    <a:lnTo>
                      <a:pt x="0" y="260"/>
                    </a:lnTo>
                    <a:lnTo>
                      <a:pt x="15" y="260"/>
                    </a:lnTo>
                    <a:lnTo>
                      <a:pt x="20" y="212"/>
                    </a:lnTo>
                    <a:lnTo>
                      <a:pt x="34" y="170"/>
                    </a:lnTo>
                    <a:lnTo>
                      <a:pt x="54" y="127"/>
                    </a:lnTo>
                    <a:lnTo>
                      <a:pt x="83" y="90"/>
                    </a:lnTo>
                    <a:lnTo>
                      <a:pt x="118" y="58"/>
                    </a:lnTo>
                    <a:lnTo>
                      <a:pt x="162" y="37"/>
                    </a:lnTo>
                    <a:lnTo>
                      <a:pt x="206" y="21"/>
                    </a:lnTo>
                    <a:lnTo>
                      <a:pt x="250" y="1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000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8" name="Freeform 1117"/>
              <p:cNvSpPr>
                <a:spLocks/>
              </p:cNvSpPr>
              <p:nvPr/>
            </p:nvSpPr>
            <p:spPr bwMode="auto">
              <a:xfrm>
                <a:off x="5311" y="3790"/>
                <a:ext cx="235" cy="244"/>
              </a:xfrm>
              <a:custGeom>
                <a:avLst/>
                <a:gdLst>
                  <a:gd name="T0" fmla="*/ 235 w 235"/>
                  <a:gd name="T1" fmla="*/ 0 h 244"/>
                  <a:gd name="T2" fmla="*/ 191 w 235"/>
                  <a:gd name="T3" fmla="*/ 5 h 244"/>
                  <a:gd name="T4" fmla="*/ 147 w 235"/>
                  <a:gd name="T5" fmla="*/ 21 h 244"/>
                  <a:gd name="T6" fmla="*/ 103 w 235"/>
                  <a:gd name="T7" fmla="*/ 42 h 244"/>
                  <a:gd name="T8" fmla="*/ 68 w 235"/>
                  <a:gd name="T9" fmla="*/ 74 h 244"/>
                  <a:gd name="T10" fmla="*/ 39 w 235"/>
                  <a:gd name="T11" fmla="*/ 111 h 244"/>
                  <a:gd name="T12" fmla="*/ 19 w 235"/>
                  <a:gd name="T13" fmla="*/ 154 h 244"/>
                  <a:gd name="T14" fmla="*/ 5 w 235"/>
                  <a:gd name="T15" fmla="*/ 196 h 244"/>
                  <a:gd name="T16" fmla="*/ 0 w 235"/>
                  <a:gd name="T17" fmla="*/ 244 h 244"/>
                  <a:gd name="T18" fmla="*/ 14 w 235"/>
                  <a:gd name="T19" fmla="*/ 244 h 244"/>
                  <a:gd name="T20" fmla="*/ 19 w 235"/>
                  <a:gd name="T21" fmla="*/ 202 h 244"/>
                  <a:gd name="T22" fmla="*/ 29 w 235"/>
                  <a:gd name="T23" fmla="*/ 159 h 244"/>
                  <a:gd name="T24" fmla="*/ 54 w 235"/>
                  <a:gd name="T25" fmla="*/ 117 h 244"/>
                  <a:gd name="T26" fmla="*/ 78 w 235"/>
                  <a:gd name="T27" fmla="*/ 85 h 244"/>
                  <a:gd name="T28" fmla="*/ 112 w 235"/>
                  <a:gd name="T29" fmla="*/ 53 h 244"/>
                  <a:gd name="T30" fmla="*/ 152 w 235"/>
                  <a:gd name="T31" fmla="*/ 32 h 244"/>
                  <a:gd name="T32" fmla="*/ 191 w 235"/>
                  <a:gd name="T33" fmla="*/ 21 h 244"/>
                  <a:gd name="T34" fmla="*/ 235 w 235"/>
                  <a:gd name="T35" fmla="*/ 16 h 244"/>
                  <a:gd name="T36" fmla="*/ 235 w 235"/>
                  <a:gd name="T37" fmla="*/ 0 h 24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lnTo>
                      <a:pt x="191" y="5"/>
                    </a:lnTo>
                    <a:lnTo>
                      <a:pt x="147" y="21"/>
                    </a:lnTo>
                    <a:lnTo>
                      <a:pt x="103" y="42"/>
                    </a:lnTo>
                    <a:lnTo>
                      <a:pt x="68" y="74"/>
                    </a:lnTo>
                    <a:lnTo>
                      <a:pt x="39" y="111"/>
                    </a:lnTo>
                    <a:lnTo>
                      <a:pt x="19" y="154"/>
                    </a:lnTo>
                    <a:lnTo>
                      <a:pt x="5" y="196"/>
                    </a:lnTo>
                    <a:lnTo>
                      <a:pt x="0" y="244"/>
                    </a:lnTo>
                    <a:lnTo>
                      <a:pt x="14" y="244"/>
                    </a:lnTo>
                    <a:lnTo>
                      <a:pt x="19" y="202"/>
                    </a:lnTo>
                    <a:lnTo>
                      <a:pt x="29" y="159"/>
                    </a:lnTo>
                    <a:lnTo>
                      <a:pt x="54" y="117"/>
                    </a:lnTo>
                    <a:lnTo>
                      <a:pt x="78" y="85"/>
                    </a:lnTo>
                    <a:lnTo>
                      <a:pt x="112" y="53"/>
                    </a:lnTo>
                    <a:lnTo>
                      <a:pt x="152" y="32"/>
                    </a:lnTo>
                    <a:lnTo>
                      <a:pt x="191" y="21"/>
                    </a:lnTo>
                    <a:lnTo>
                      <a:pt x="235" y="16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000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19" name="Freeform 1118"/>
              <p:cNvSpPr>
                <a:spLocks/>
              </p:cNvSpPr>
              <p:nvPr/>
            </p:nvSpPr>
            <p:spPr bwMode="auto">
              <a:xfrm>
                <a:off x="5325" y="3806"/>
                <a:ext cx="221" cy="228"/>
              </a:xfrm>
              <a:custGeom>
                <a:avLst/>
                <a:gdLst>
                  <a:gd name="T0" fmla="*/ 221 w 221"/>
                  <a:gd name="T1" fmla="*/ 0 h 228"/>
                  <a:gd name="T2" fmla="*/ 177 w 221"/>
                  <a:gd name="T3" fmla="*/ 5 h 228"/>
                  <a:gd name="T4" fmla="*/ 138 w 221"/>
                  <a:gd name="T5" fmla="*/ 16 h 228"/>
                  <a:gd name="T6" fmla="*/ 98 w 221"/>
                  <a:gd name="T7" fmla="*/ 37 h 228"/>
                  <a:gd name="T8" fmla="*/ 64 w 221"/>
                  <a:gd name="T9" fmla="*/ 69 h 228"/>
                  <a:gd name="T10" fmla="*/ 40 w 221"/>
                  <a:gd name="T11" fmla="*/ 101 h 228"/>
                  <a:gd name="T12" fmla="*/ 15 w 221"/>
                  <a:gd name="T13" fmla="*/ 143 h 228"/>
                  <a:gd name="T14" fmla="*/ 5 w 221"/>
                  <a:gd name="T15" fmla="*/ 186 h 228"/>
                  <a:gd name="T16" fmla="*/ 0 w 221"/>
                  <a:gd name="T17" fmla="*/ 228 h 228"/>
                  <a:gd name="T18" fmla="*/ 15 w 221"/>
                  <a:gd name="T19" fmla="*/ 228 h 228"/>
                  <a:gd name="T20" fmla="*/ 20 w 221"/>
                  <a:gd name="T21" fmla="*/ 186 h 228"/>
                  <a:gd name="T22" fmla="*/ 30 w 221"/>
                  <a:gd name="T23" fmla="*/ 148 h 228"/>
                  <a:gd name="T24" fmla="*/ 49 w 221"/>
                  <a:gd name="T25" fmla="*/ 111 h 228"/>
                  <a:gd name="T26" fmla="*/ 74 w 221"/>
                  <a:gd name="T27" fmla="*/ 79 h 228"/>
                  <a:gd name="T28" fmla="*/ 108 w 221"/>
                  <a:gd name="T29" fmla="*/ 53 h 228"/>
                  <a:gd name="T30" fmla="*/ 143 w 221"/>
                  <a:gd name="T31" fmla="*/ 32 h 228"/>
                  <a:gd name="T32" fmla="*/ 182 w 221"/>
                  <a:gd name="T33" fmla="*/ 21 h 228"/>
                  <a:gd name="T34" fmla="*/ 221 w 221"/>
                  <a:gd name="T35" fmla="*/ 16 h 228"/>
                  <a:gd name="T36" fmla="*/ 221 w 221"/>
                  <a:gd name="T37" fmla="*/ 0 h 2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21" h="228">
                    <a:moveTo>
                      <a:pt x="221" y="0"/>
                    </a:moveTo>
                    <a:lnTo>
                      <a:pt x="177" y="5"/>
                    </a:lnTo>
                    <a:lnTo>
                      <a:pt x="138" y="16"/>
                    </a:lnTo>
                    <a:lnTo>
                      <a:pt x="98" y="37"/>
                    </a:lnTo>
                    <a:lnTo>
                      <a:pt x="64" y="69"/>
                    </a:lnTo>
                    <a:lnTo>
                      <a:pt x="40" y="101"/>
                    </a:lnTo>
                    <a:lnTo>
                      <a:pt x="15" y="143"/>
                    </a:lnTo>
                    <a:lnTo>
                      <a:pt x="5" y="186"/>
                    </a:lnTo>
                    <a:lnTo>
                      <a:pt x="0" y="228"/>
                    </a:lnTo>
                    <a:lnTo>
                      <a:pt x="15" y="228"/>
                    </a:lnTo>
                    <a:lnTo>
                      <a:pt x="20" y="186"/>
                    </a:lnTo>
                    <a:lnTo>
                      <a:pt x="30" y="148"/>
                    </a:lnTo>
                    <a:lnTo>
                      <a:pt x="49" y="111"/>
                    </a:lnTo>
                    <a:lnTo>
                      <a:pt x="74" y="79"/>
                    </a:lnTo>
                    <a:lnTo>
                      <a:pt x="108" y="53"/>
                    </a:lnTo>
                    <a:lnTo>
                      <a:pt x="143" y="32"/>
                    </a:lnTo>
                    <a:lnTo>
                      <a:pt x="182" y="21"/>
                    </a:lnTo>
                    <a:lnTo>
                      <a:pt x="221" y="16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000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0" name="Freeform 1119"/>
              <p:cNvSpPr>
                <a:spLocks/>
              </p:cNvSpPr>
              <p:nvPr/>
            </p:nvSpPr>
            <p:spPr bwMode="auto">
              <a:xfrm>
                <a:off x="5340" y="3822"/>
                <a:ext cx="206" cy="212"/>
              </a:xfrm>
              <a:custGeom>
                <a:avLst/>
                <a:gdLst>
                  <a:gd name="T0" fmla="*/ 206 w 206"/>
                  <a:gd name="T1" fmla="*/ 0 h 212"/>
                  <a:gd name="T2" fmla="*/ 167 w 206"/>
                  <a:gd name="T3" fmla="*/ 5 h 212"/>
                  <a:gd name="T4" fmla="*/ 128 w 206"/>
                  <a:gd name="T5" fmla="*/ 16 h 212"/>
                  <a:gd name="T6" fmla="*/ 93 w 206"/>
                  <a:gd name="T7" fmla="*/ 37 h 212"/>
                  <a:gd name="T8" fmla="*/ 59 w 206"/>
                  <a:gd name="T9" fmla="*/ 63 h 212"/>
                  <a:gd name="T10" fmla="*/ 34 w 206"/>
                  <a:gd name="T11" fmla="*/ 95 h 212"/>
                  <a:gd name="T12" fmla="*/ 15 w 206"/>
                  <a:gd name="T13" fmla="*/ 132 h 212"/>
                  <a:gd name="T14" fmla="*/ 5 w 206"/>
                  <a:gd name="T15" fmla="*/ 170 h 212"/>
                  <a:gd name="T16" fmla="*/ 0 w 206"/>
                  <a:gd name="T17" fmla="*/ 212 h 212"/>
                  <a:gd name="T18" fmla="*/ 15 w 206"/>
                  <a:gd name="T19" fmla="*/ 212 h 212"/>
                  <a:gd name="T20" fmla="*/ 20 w 206"/>
                  <a:gd name="T21" fmla="*/ 170 h 212"/>
                  <a:gd name="T22" fmla="*/ 34 w 206"/>
                  <a:gd name="T23" fmla="*/ 127 h 212"/>
                  <a:gd name="T24" fmla="*/ 59 w 206"/>
                  <a:gd name="T25" fmla="*/ 90 h 212"/>
                  <a:gd name="T26" fmla="*/ 88 w 206"/>
                  <a:gd name="T27" fmla="*/ 58 h 212"/>
                  <a:gd name="T28" fmla="*/ 123 w 206"/>
                  <a:gd name="T29" fmla="*/ 37 h 212"/>
                  <a:gd name="T30" fmla="*/ 162 w 206"/>
                  <a:gd name="T31" fmla="*/ 21 h 212"/>
                  <a:gd name="T32" fmla="*/ 206 w 206"/>
                  <a:gd name="T33" fmla="*/ 16 h 212"/>
                  <a:gd name="T34" fmla="*/ 206 w 206"/>
                  <a:gd name="T35" fmla="*/ 0 h 2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6" h="212">
                    <a:moveTo>
                      <a:pt x="206" y="0"/>
                    </a:moveTo>
                    <a:lnTo>
                      <a:pt x="167" y="5"/>
                    </a:lnTo>
                    <a:lnTo>
                      <a:pt x="128" y="16"/>
                    </a:lnTo>
                    <a:lnTo>
                      <a:pt x="93" y="37"/>
                    </a:lnTo>
                    <a:lnTo>
                      <a:pt x="59" y="63"/>
                    </a:lnTo>
                    <a:lnTo>
                      <a:pt x="34" y="95"/>
                    </a:lnTo>
                    <a:lnTo>
                      <a:pt x="15" y="132"/>
                    </a:lnTo>
                    <a:lnTo>
                      <a:pt x="5" y="170"/>
                    </a:lnTo>
                    <a:lnTo>
                      <a:pt x="0" y="212"/>
                    </a:lnTo>
                    <a:lnTo>
                      <a:pt x="15" y="212"/>
                    </a:lnTo>
                    <a:lnTo>
                      <a:pt x="20" y="170"/>
                    </a:lnTo>
                    <a:lnTo>
                      <a:pt x="34" y="127"/>
                    </a:lnTo>
                    <a:lnTo>
                      <a:pt x="59" y="90"/>
                    </a:lnTo>
                    <a:lnTo>
                      <a:pt x="88" y="58"/>
                    </a:lnTo>
                    <a:lnTo>
                      <a:pt x="123" y="37"/>
                    </a:lnTo>
                    <a:lnTo>
                      <a:pt x="162" y="21"/>
                    </a:lnTo>
                    <a:lnTo>
                      <a:pt x="206" y="1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1" name="Freeform 1120"/>
              <p:cNvSpPr>
                <a:spLocks/>
              </p:cNvSpPr>
              <p:nvPr/>
            </p:nvSpPr>
            <p:spPr bwMode="auto">
              <a:xfrm>
                <a:off x="5355" y="3838"/>
                <a:ext cx="191" cy="196"/>
              </a:xfrm>
              <a:custGeom>
                <a:avLst/>
                <a:gdLst>
                  <a:gd name="T0" fmla="*/ 191 w 191"/>
                  <a:gd name="T1" fmla="*/ 0 h 196"/>
                  <a:gd name="T2" fmla="*/ 147 w 191"/>
                  <a:gd name="T3" fmla="*/ 5 h 196"/>
                  <a:gd name="T4" fmla="*/ 108 w 191"/>
                  <a:gd name="T5" fmla="*/ 21 h 196"/>
                  <a:gd name="T6" fmla="*/ 73 w 191"/>
                  <a:gd name="T7" fmla="*/ 42 h 196"/>
                  <a:gd name="T8" fmla="*/ 44 w 191"/>
                  <a:gd name="T9" fmla="*/ 74 h 196"/>
                  <a:gd name="T10" fmla="*/ 19 w 191"/>
                  <a:gd name="T11" fmla="*/ 111 h 196"/>
                  <a:gd name="T12" fmla="*/ 5 w 191"/>
                  <a:gd name="T13" fmla="*/ 154 h 196"/>
                  <a:gd name="T14" fmla="*/ 0 w 191"/>
                  <a:gd name="T15" fmla="*/ 196 h 196"/>
                  <a:gd name="T16" fmla="*/ 15 w 191"/>
                  <a:gd name="T17" fmla="*/ 196 h 196"/>
                  <a:gd name="T18" fmla="*/ 19 w 191"/>
                  <a:gd name="T19" fmla="*/ 159 h 196"/>
                  <a:gd name="T20" fmla="*/ 34 w 191"/>
                  <a:gd name="T21" fmla="*/ 116 h 196"/>
                  <a:gd name="T22" fmla="*/ 54 w 191"/>
                  <a:gd name="T23" fmla="*/ 85 h 196"/>
                  <a:gd name="T24" fmla="*/ 83 w 191"/>
                  <a:gd name="T25" fmla="*/ 53 h 196"/>
                  <a:gd name="T26" fmla="*/ 113 w 191"/>
                  <a:gd name="T27" fmla="*/ 32 h 196"/>
                  <a:gd name="T28" fmla="*/ 152 w 191"/>
                  <a:gd name="T29" fmla="*/ 21 h 196"/>
                  <a:gd name="T30" fmla="*/ 191 w 191"/>
                  <a:gd name="T31" fmla="*/ 16 h 196"/>
                  <a:gd name="T32" fmla="*/ 191 w 191"/>
                  <a:gd name="T33" fmla="*/ 0 h 19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1" h="196">
                    <a:moveTo>
                      <a:pt x="191" y="0"/>
                    </a:moveTo>
                    <a:lnTo>
                      <a:pt x="147" y="5"/>
                    </a:lnTo>
                    <a:lnTo>
                      <a:pt x="108" y="21"/>
                    </a:lnTo>
                    <a:lnTo>
                      <a:pt x="73" y="42"/>
                    </a:lnTo>
                    <a:lnTo>
                      <a:pt x="44" y="74"/>
                    </a:lnTo>
                    <a:lnTo>
                      <a:pt x="19" y="111"/>
                    </a:lnTo>
                    <a:lnTo>
                      <a:pt x="5" y="154"/>
                    </a:lnTo>
                    <a:lnTo>
                      <a:pt x="0" y="196"/>
                    </a:lnTo>
                    <a:lnTo>
                      <a:pt x="15" y="196"/>
                    </a:lnTo>
                    <a:lnTo>
                      <a:pt x="19" y="159"/>
                    </a:lnTo>
                    <a:lnTo>
                      <a:pt x="34" y="116"/>
                    </a:lnTo>
                    <a:lnTo>
                      <a:pt x="54" y="85"/>
                    </a:lnTo>
                    <a:lnTo>
                      <a:pt x="83" y="53"/>
                    </a:lnTo>
                    <a:lnTo>
                      <a:pt x="113" y="32"/>
                    </a:lnTo>
                    <a:lnTo>
                      <a:pt x="152" y="21"/>
                    </a:lnTo>
                    <a:lnTo>
                      <a:pt x="191" y="1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2" name="Freeform 1121"/>
              <p:cNvSpPr>
                <a:spLocks/>
              </p:cNvSpPr>
              <p:nvPr/>
            </p:nvSpPr>
            <p:spPr bwMode="auto">
              <a:xfrm>
                <a:off x="5370" y="3854"/>
                <a:ext cx="176" cy="180"/>
              </a:xfrm>
              <a:custGeom>
                <a:avLst/>
                <a:gdLst>
                  <a:gd name="T0" fmla="*/ 176 w 176"/>
                  <a:gd name="T1" fmla="*/ 0 h 180"/>
                  <a:gd name="T2" fmla="*/ 137 w 176"/>
                  <a:gd name="T3" fmla="*/ 5 h 180"/>
                  <a:gd name="T4" fmla="*/ 98 w 176"/>
                  <a:gd name="T5" fmla="*/ 16 h 180"/>
                  <a:gd name="T6" fmla="*/ 68 w 176"/>
                  <a:gd name="T7" fmla="*/ 37 h 180"/>
                  <a:gd name="T8" fmla="*/ 39 w 176"/>
                  <a:gd name="T9" fmla="*/ 69 h 180"/>
                  <a:gd name="T10" fmla="*/ 19 w 176"/>
                  <a:gd name="T11" fmla="*/ 100 h 180"/>
                  <a:gd name="T12" fmla="*/ 4 w 176"/>
                  <a:gd name="T13" fmla="*/ 143 h 180"/>
                  <a:gd name="T14" fmla="*/ 0 w 176"/>
                  <a:gd name="T15" fmla="*/ 180 h 180"/>
                  <a:gd name="T16" fmla="*/ 14 w 176"/>
                  <a:gd name="T17" fmla="*/ 180 h 180"/>
                  <a:gd name="T18" fmla="*/ 19 w 176"/>
                  <a:gd name="T19" fmla="*/ 143 h 180"/>
                  <a:gd name="T20" fmla="*/ 29 w 176"/>
                  <a:gd name="T21" fmla="*/ 111 h 180"/>
                  <a:gd name="T22" fmla="*/ 49 w 176"/>
                  <a:gd name="T23" fmla="*/ 79 h 180"/>
                  <a:gd name="T24" fmla="*/ 73 w 176"/>
                  <a:gd name="T25" fmla="*/ 53 h 180"/>
                  <a:gd name="T26" fmla="*/ 107 w 176"/>
                  <a:gd name="T27" fmla="*/ 31 h 180"/>
                  <a:gd name="T28" fmla="*/ 142 w 176"/>
                  <a:gd name="T29" fmla="*/ 16 h 180"/>
                  <a:gd name="T30" fmla="*/ 176 w 176"/>
                  <a:gd name="T31" fmla="*/ 16 h 180"/>
                  <a:gd name="T32" fmla="*/ 176 w 176"/>
                  <a:gd name="T33" fmla="*/ 0 h 1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6" h="180">
                    <a:moveTo>
                      <a:pt x="176" y="0"/>
                    </a:moveTo>
                    <a:lnTo>
                      <a:pt x="137" y="5"/>
                    </a:lnTo>
                    <a:lnTo>
                      <a:pt x="98" y="16"/>
                    </a:lnTo>
                    <a:lnTo>
                      <a:pt x="68" y="37"/>
                    </a:lnTo>
                    <a:lnTo>
                      <a:pt x="39" y="69"/>
                    </a:lnTo>
                    <a:lnTo>
                      <a:pt x="19" y="100"/>
                    </a:lnTo>
                    <a:lnTo>
                      <a:pt x="4" y="143"/>
                    </a:lnTo>
                    <a:lnTo>
                      <a:pt x="0" y="180"/>
                    </a:lnTo>
                    <a:lnTo>
                      <a:pt x="14" y="180"/>
                    </a:lnTo>
                    <a:lnTo>
                      <a:pt x="19" y="143"/>
                    </a:lnTo>
                    <a:lnTo>
                      <a:pt x="29" y="111"/>
                    </a:lnTo>
                    <a:lnTo>
                      <a:pt x="49" y="79"/>
                    </a:lnTo>
                    <a:lnTo>
                      <a:pt x="73" y="53"/>
                    </a:lnTo>
                    <a:lnTo>
                      <a:pt x="107" y="31"/>
                    </a:lnTo>
                    <a:lnTo>
                      <a:pt x="142" y="16"/>
                    </a:lnTo>
                    <a:lnTo>
                      <a:pt x="176" y="16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3" name="Freeform 1122"/>
              <p:cNvSpPr>
                <a:spLocks/>
              </p:cNvSpPr>
              <p:nvPr/>
            </p:nvSpPr>
            <p:spPr bwMode="auto">
              <a:xfrm>
                <a:off x="5384" y="3870"/>
                <a:ext cx="162" cy="164"/>
              </a:xfrm>
              <a:custGeom>
                <a:avLst/>
                <a:gdLst>
                  <a:gd name="T0" fmla="*/ 162 w 162"/>
                  <a:gd name="T1" fmla="*/ 0 h 164"/>
                  <a:gd name="T2" fmla="*/ 128 w 162"/>
                  <a:gd name="T3" fmla="*/ 0 h 164"/>
                  <a:gd name="T4" fmla="*/ 93 w 162"/>
                  <a:gd name="T5" fmla="*/ 15 h 164"/>
                  <a:gd name="T6" fmla="*/ 59 w 162"/>
                  <a:gd name="T7" fmla="*/ 37 h 164"/>
                  <a:gd name="T8" fmla="*/ 35 w 162"/>
                  <a:gd name="T9" fmla="*/ 63 h 164"/>
                  <a:gd name="T10" fmla="*/ 15 w 162"/>
                  <a:gd name="T11" fmla="*/ 95 h 164"/>
                  <a:gd name="T12" fmla="*/ 5 w 162"/>
                  <a:gd name="T13" fmla="*/ 127 h 164"/>
                  <a:gd name="T14" fmla="*/ 0 w 162"/>
                  <a:gd name="T15" fmla="*/ 164 h 164"/>
                  <a:gd name="T16" fmla="*/ 15 w 162"/>
                  <a:gd name="T17" fmla="*/ 164 h 164"/>
                  <a:gd name="T18" fmla="*/ 20 w 162"/>
                  <a:gd name="T19" fmla="*/ 132 h 164"/>
                  <a:gd name="T20" fmla="*/ 30 w 162"/>
                  <a:gd name="T21" fmla="*/ 100 h 164"/>
                  <a:gd name="T22" fmla="*/ 49 w 162"/>
                  <a:gd name="T23" fmla="*/ 69 h 164"/>
                  <a:gd name="T24" fmla="*/ 69 w 162"/>
                  <a:gd name="T25" fmla="*/ 47 h 164"/>
                  <a:gd name="T26" fmla="*/ 98 w 162"/>
                  <a:gd name="T27" fmla="*/ 26 h 164"/>
                  <a:gd name="T28" fmla="*/ 128 w 162"/>
                  <a:gd name="T29" fmla="*/ 15 h 164"/>
                  <a:gd name="T30" fmla="*/ 162 w 162"/>
                  <a:gd name="T31" fmla="*/ 10 h 164"/>
                  <a:gd name="T32" fmla="*/ 162 w 16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2" h="164">
                    <a:moveTo>
                      <a:pt x="162" y="0"/>
                    </a:moveTo>
                    <a:lnTo>
                      <a:pt x="128" y="0"/>
                    </a:lnTo>
                    <a:lnTo>
                      <a:pt x="93" y="15"/>
                    </a:lnTo>
                    <a:lnTo>
                      <a:pt x="59" y="37"/>
                    </a:lnTo>
                    <a:lnTo>
                      <a:pt x="35" y="63"/>
                    </a:lnTo>
                    <a:lnTo>
                      <a:pt x="15" y="95"/>
                    </a:lnTo>
                    <a:lnTo>
                      <a:pt x="5" y="127"/>
                    </a:lnTo>
                    <a:lnTo>
                      <a:pt x="0" y="164"/>
                    </a:lnTo>
                    <a:lnTo>
                      <a:pt x="15" y="164"/>
                    </a:lnTo>
                    <a:lnTo>
                      <a:pt x="20" y="132"/>
                    </a:lnTo>
                    <a:lnTo>
                      <a:pt x="30" y="100"/>
                    </a:lnTo>
                    <a:lnTo>
                      <a:pt x="49" y="69"/>
                    </a:lnTo>
                    <a:lnTo>
                      <a:pt x="69" y="47"/>
                    </a:lnTo>
                    <a:lnTo>
                      <a:pt x="98" y="26"/>
                    </a:lnTo>
                    <a:lnTo>
                      <a:pt x="128" y="15"/>
                    </a:lnTo>
                    <a:lnTo>
                      <a:pt x="162" y="1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4" name="Freeform 1123"/>
              <p:cNvSpPr>
                <a:spLocks/>
              </p:cNvSpPr>
              <p:nvPr/>
            </p:nvSpPr>
            <p:spPr bwMode="auto">
              <a:xfrm>
                <a:off x="5399" y="3880"/>
                <a:ext cx="147" cy="154"/>
              </a:xfrm>
              <a:custGeom>
                <a:avLst/>
                <a:gdLst>
                  <a:gd name="T0" fmla="*/ 147 w 147"/>
                  <a:gd name="T1" fmla="*/ 0 h 154"/>
                  <a:gd name="T2" fmla="*/ 113 w 147"/>
                  <a:gd name="T3" fmla="*/ 5 h 154"/>
                  <a:gd name="T4" fmla="*/ 83 w 147"/>
                  <a:gd name="T5" fmla="*/ 16 h 154"/>
                  <a:gd name="T6" fmla="*/ 54 w 147"/>
                  <a:gd name="T7" fmla="*/ 37 h 154"/>
                  <a:gd name="T8" fmla="*/ 34 w 147"/>
                  <a:gd name="T9" fmla="*/ 59 h 154"/>
                  <a:gd name="T10" fmla="*/ 15 w 147"/>
                  <a:gd name="T11" fmla="*/ 90 h 154"/>
                  <a:gd name="T12" fmla="*/ 5 w 147"/>
                  <a:gd name="T13" fmla="*/ 122 h 154"/>
                  <a:gd name="T14" fmla="*/ 0 w 147"/>
                  <a:gd name="T15" fmla="*/ 154 h 154"/>
                  <a:gd name="T16" fmla="*/ 15 w 147"/>
                  <a:gd name="T17" fmla="*/ 154 h 154"/>
                  <a:gd name="T18" fmla="*/ 20 w 147"/>
                  <a:gd name="T19" fmla="*/ 122 h 154"/>
                  <a:gd name="T20" fmla="*/ 34 w 147"/>
                  <a:gd name="T21" fmla="*/ 85 h 154"/>
                  <a:gd name="T22" fmla="*/ 54 w 147"/>
                  <a:gd name="T23" fmla="*/ 59 h 154"/>
                  <a:gd name="T24" fmla="*/ 83 w 147"/>
                  <a:gd name="T25" fmla="*/ 37 h 154"/>
                  <a:gd name="T26" fmla="*/ 113 w 147"/>
                  <a:gd name="T27" fmla="*/ 21 h 154"/>
                  <a:gd name="T28" fmla="*/ 147 w 147"/>
                  <a:gd name="T29" fmla="*/ 16 h 154"/>
                  <a:gd name="T30" fmla="*/ 147 w 147"/>
                  <a:gd name="T31" fmla="*/ 0 h 1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154">
                    <a:moveTo>
                      <a:pt x="147" y="0"/>
                    </a:moveTo>
                    <a:lnTo>
                      <a:pt x="113" y="5"/>
                    </a:lnTo>
                    <a:lnTo>
                      <a:pt x="83" y="16"/>
                    </a:lnTo>
                    <a:lnTo>
                      <a:pt x="54" y="37"/>
                    </a:lnTo>
                    <a:lnTo>
                      <a:pt x="34" y="59"/>
                    </a:lnTo>
                    <a:lnTo>
                      <a:pt x="15" y="90"/>
                    </a:lnTo>
                    <a:lnTo>
                      <a:pt x="5" y="122"/>
                    </a:lnTo>
                    <a:lnTo>
                      <a:pt x="0" y="154"/>
                    </a:lnTo>
                    <a:lnTo>
                      <a:pt x="15" y="154"/>
                    </a:lnTo>
                    <a:lnTo>
                      <a:pt x="20" y="122"/>
                    </a:lnTo>
                    <a:lnTo>
                      <a:pt x="34" y="85"/>
                    </a:lnTo>
                    <a:lnTo>
                      <a:pt x="54" y="59"/>
                    </a:lnTo>
                    <a:lnTo>
                      <a:pt x="83" y="37"/>
                    </a:lnTo>
                    <a:lnTo>
                      <a:pt x="113" y="21"/>
                    </a:lnTo>
                    <a:lnTo>
                      <a:pt x="147" y="1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5" name="Freeform 1124"/>
              <p:cNvSpPr>
                <a:spLocks/>
              </p:cNvSpPr>
              <p:nvPr/>
            </p:nvSpPr>
            <p:spPr bwMode="auto">
              <a:xfrm>
                <a:off x="5414" y="3896"/>
                <a:ext cx="132" cy="138"/>
              </a:xfrm>
              <a:custGeom>
                <a:avLst/>
                <a:gdLst>
                  <a:gd name="T0" fmla="*/ 132 w 132"/>
                  <a:gd name="T1" fmla="*/ 0 h 138"/>
                  <a:gd name="T2" fmla="*/ 98 w 132"/>
                  <a:gd name="T3" fmla="*/ 5 h 138"/>
                  <a:gd name="T4" fmla="*/ 68 w 132"/>
                  <a:gd name="T5" fmla="*/ 21 h 138"/>
                  <a:gd name="T6" fmla="*/ 39 w 132"/>
                  <a:gd name="T7" fmla="*/ 43 h 138"/>
                  <a:gd name="T8" fmla="*/ 19 w 132"/>
                  <a:gd name="T9" fmla="*/ 69 h 138"/>
                  <a:gd name="T10" fmla="*/ 5 w 132"/>
                  <a:gd name="T11" fmla="*/ 106 h 138"/>
                  <a:gd name="T12" fmla="*/ 0 w 132"/>
                  <a:gd name="T13" fmla="*/ 138 h 138"/>
                  <a:gd name="T14" fmla="*/ 14 w 132"/>
                  <a:gd name="T15" fmla="*/ 138 h 138"/>
                  <a:gd name="T16" fmla="*/ 19 w 132"/>
                  <a:gd name="T17" fmla="*/ 106 h 138"/>
                  <a:gd name="T18" fmla="*/ 29 w 132"/>
                  <a:gd name="T19" fmla="*/ 80 h 138"/>
                  <a:gd name="T20" fmla="*/ 49 w 132"/>
                  <a:gd name="T21" fmla="*/ 53 h 138"/>
                  <a:gd name="T22" fmla="*/ 73 w 132"/>
                  <a:gd name="T23" fmla="*/ 32 h 138"/>
                  <a:gd name="T24" fmla="*/ 103 w 132"/>
                  <a:gd name="T25" fmla="*/ 21 h 138"/>
                  <a:gd name="T26" fmla="*/ 132 w 132"/>
                  <a:gd name="T27" fmla="*/ 16 h 138"/>
                  <a:gd name="T28" fmla="*/ 132 w 132"/>
                  <a:gd name="T29" fmla="*/ 0 h 13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2" h="138">
                    <a:moveTo>
                      <a:pt x="132" y="0"/>
                    </a:moveTo>
                    <a:lnTo>
                      <a:pt x="98" y="5"/>
                    </a:lnTo>
                    <a:lnTo>
                      <a:pt x="68" y="21"/>
                    </a:lnTo>
                    <a:lnTo>
                      <a:pt x="39" y="43"/>
                    </a:lnTo>
                    <a:lnTo>
                      <a:pt x="19" y="69"/>
                    </a:lnTo>
                    <a:lnTo>
                      <a:pt x="5" y="106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19" y="106"/>
                    </a:lnTo>
                    <a:lnTo>
                      <a:pt x="29" y="80"/>
                    </a:lnTo>
                    <a:lnTo>
                      <a:pt x="49" y="53"/>
                    </a:lnTo>
                    <a:lnTo>
                      <a:pt x="73" y="32"/>
                    </a:lnTo>
                    <a:lnTo>
                      <a:pt x="103" y="21"/>
                    </a:lnTo>
                    <a:lnTo>
                      <a:pt x="132" y="16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000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6" name="Freeform 1125"/>
              <p:cNvSpPr>
                <a:spLocks/>
              </p:cNvSpPr>
              <p:nvPr/>
            </p:nvSpPr>
            <p:spPr bwMode="auto">
              <a:xfrm>
                <a:off x="5428" y="3912"/>
                <a:ext cx="118" cy="122"/>
              </a:xfrm>
              <a:custGeom>
                <a:avLst/>
                <a:gdLst>
                  <a:gd name="T0" fmla="*/ 118 w 118"/>
                  <a:gd name="T1" fmla="*/ 0 h 122"/>
                  <a:gd name="T2" fmla="*/ 89 w 118"/>
                  <a:gd name="T3" fmla="*/ 5 h 122"/>
                  <a:gd name="T4" fmla="*/ 59 w 118"/>
                  <a:gd name="T5" fmla="*/ 16 h 122"/>
                  <a:gd name="T6" fmla="*/ 35 w 118"/>
                  <a:gd name="T7" fmla="*/ 37 h 122"/>
                  <a:gd name="T8" fmla="*/ 15 w 118"/>
                  <a:gd name="T9" fmla="*/ 64 h 122"/>
                  <a:gd name="T10" fmla="*/ 5 w 118"/>
                  <a:gd name="T11" fmla="*/ 90 h 122"/>
                  <a:gd name="T12" fmla="*/ 0 w 118"/>
                  <a:gd name="T13" fmla="*/ 122 h 122"/>
                  <a:gd name="T14" fmla="*/ 15 w 118"/>
                  <a:gd name="T15" fmla="*/ 122 h 122"/>
                  <a:gd name="T16" fmla="*/ 20 w 118"/>
                  <a:gd name="T17" fmla="*/ 95 h 122"/>
                  <a:gd name="T18" fmla="*/ 30 w 118"/>
                  <a:gd name="T19" fmla="*/ 69 h 122"/>
                  <a:gd name="T20" fmla="*/ 44 w 118"/>
                  <a:gd name="T21" fmla="*/ 48 h 122"/>
                  <a:gd name="T22" fmla="*/ 69 w 118"/>
                  <a:gd name="T23" fmla="*/ 32 h 122"/>
                  <a:gd name="T24" fmla="*/ 93 w 118"/>
                  <a:gd name="T25" fmla="*/ 21 h 122"/>
                  <a:gd name="T26" fmla="*/ 118 w 118"/>
                  <a:gd name="T27" fmla="*/ 16 h 122"/>
                  <a:gd name="T28" fmla="*/ 118 w 118"/>
                  <a:gd name="T29" fmla="*/ 0 h 1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8" h="122">
                    <a:moveTo>
                      <a:pt x="118" y="0"/>
                    </a:moveTo>
                    <a:lnTo>
                      <a:pt x="89" y="5"/>
                    </a:lnTo>
                    <a:lnTo>
                      <a:pt x="59" y="16"/>
                    </a:lnTo>
                    <a:lnTo>
                      <a:pt x="35" y="37"/>
                    </a:lnTo>
                    <a:lnTo>
                      <a:pt x="15" y="64"/>
                    </a:lnTo>
                    <a:lnTo>
                      <a:pt x="5" y="90"/>
                    </a:lnTo>
                    <a:lnTo>
                      <a:pt x="0" y="122"/>
                    </a:lnTo>
                    <a:lnTo>
                      <a:pt x="15" y="122"/>
                    </a:lnTo>
                    <a:lnTo>
                      <a:pt x="20" y="95"/>
                    </a:lnTo>
                    <a:lnTo>
                      <a:pt x="30" y="69"/>
                    </a:lnTo>
                    <a:lnTo>
                      <a:pt x="44" y="48"/>
                    </a:lnTo>
                    <a:lnTo>
                      <a:pt x="69" y="32"/>
                    </a:lnTo>
                    <a:lnTo>
                      <a:pt x="93" y="21"/>
                    </a:lnTo>
                    <a:lnTo>
                      <a:pt x="118" y="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7" name="Freeform 1126"/>
              <p:cNvSpPr>
                <a:spLocks/>
              </p:cNvSpPr>
              <p:nvPr/>
            </p:nvSpPr>
            <p:spPr bwMode="auto">
              <a:xfrm>
                <a:off x="5443" y="3928"/>
                <a:ext cx="103" cy="106"/>
              </a:xfrm>
              <a:custGeom>
                <a:avLst/>
                <a:gdLst>
                  <a:gd name="T0" fmla="*/ 103 w 103"/>
                  <a:gd name="T1" fmla="*/ 0 h 106"/>
                  <a:gd name="T2" fmla="*/ 78 w 103"/>
                  <a:gd name="T3" fmla="*/ 5 h 106"/>
                  <a:gd name="T4" fmla="*/ 54 w 103"/>
                  <a:gd name="T5" fmla="*/ 16 h 106"/>
                  <a:gd name="T6" fmla="*/ 29 w 103"/>
                  <a:gd name="T7" fmla="*/ 32 h 106"/>
                  <a:gd name="T8" fmla="*/ 15 w 103"/>
                  <a:gd name="T9" fmla="*/ 53 h 106"/>
                  <a:gd name="T10" fmla="*/ 5 w 103"/>
                  <a:gd name="T11" fmla="*/ 79 h 106"/>
                  <a:gd name="T12" fmla="*/ 0 w 103"/>
                  <a:gd name="T13" fmla="*/ 106 h 106"/>
                  <a:gd name="T14" fmla="*/ 15 w 103"/>
                  <a:gd name="T15" fmla="*/ 106 h 106"/>
                  <a:gd name="T16" fmla="*/ 20 w 103"/>
                  <a:gd name="T17" fmla="*/ 79 h 106"/>
                  <a:gd name="T18" fmla="*/ 34 w 103"/>
                  <a:gd name="T19" fmla="*/ 53 h 106"/>
                  <a:gd name="T20" fmla="*/ 54 w 103"/>
                  <a:gd name="T21" fmla="*/ 32 h 106"/>
                  <a:gd name="T22" fmla="*/ 78 w 103"/>
                  <a:gd name="T23" fmla="*/ 21 h 106"/>
                  <a:gd name="T24" fmla="*/ 103 w 103"/>
                  <a:gd name="T25" fmla="*/ 16 h 106"/>
                  <a:gd name="T26" fmla="*/ 103 w 103"/>
                  <a:gd name="T27" fmla="*/ 0 h 10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3" h="106">
                    <a:moveTo>
                      <a:pt x="103" y="0"/>
                    </a:moveTo>
                    <a:lnTo>
                      <a:pt x="78" y="5"/>
                    </a:lnTo>
                    <a:lnTo>
                      <a:pt x="54" y="16"/>
                    </a:lnTo>
                    <a:lnTo>
                      <a:pt x="29" y="32"/>
                    </a:lnTo>
                    <a:lnTo>
                      <a:pt x="15" y="53"/>
                    </a:lnTo>
                    <a:lnTo>
                      <a:pt x="5" y="79"/>
                    </a:lnTo>
                    <a:lnTo>
                      <a:pt x="0" y="106"/>
                    </a:lnTo>
                    <a:lnTo>
                      <a:pt x="15" y="106"/>
                    </a:lnTo>
                    <a:lnTo>
                      <a:pt x="20" y="79"/>
                    </a:lnTo>
                    <a:lnTo>
                      <a:pt x="34" y="53"/>
                    </a:lnTo>
                    <a:lnTo>
                      <a:pt x="54" y="32"/>
                    </a:lnTo>
                    <a:lnTo>
                      <a:pt x="78" y="21"/>
                    </a:lnTo>
                    <a:lnTo>
                      <a:pt x="103" y="1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8" name="Freeform 1127"/>
              <p:cNvSpPr>
                <a:spLocks/>
              </p:cNvSpPr>
              <p:nvPr/>
            </p:nvSpPr>
            <p:spPr bwMode="auto">
              <a:xfrm>
                <a:off x="5458" y="3944"/>
                <a:ext cx="88" cy="90"/>
              </a:xfrm>
              <a:custGeom>
                <a:avLst/>
                <a:gdLst>
                  <a:gd name="T0" fmla="*/ 88 w 88"/>
                  <a:gd name="T1" fmla="*/ 0 h 90"/>
                  <a:gd name="T2" fmla="*/ 63 w 88"/>
                  <a:gd name="T3" fmla="*/ 5 h 90"/>
                  <a:gd name="T4" fmla="*/ 39 w 88"/>
                  <a:gd name="T5" fmla="*/ 16 h 90"/>
                  <a:gd name="T6" fmla="*/ 19 w 88"/>
                  <a:gd name="T7" fmla="*/ 37 h 90"/>
                  <a:gd name="T8" fmla="*/ 5 w 88"/>
                  <a:gd name="T9" fmla="*/ 63 h 90"/>
                  <a:gd name="T10" fmla="*/ 0 w 88"/>
                  <a:gd name="T11" fmla="*/ 90 h 90"/>
                  <a:gd name="T12" fmla="*/ 14 w 88"/>
                  <a:gd name="T13" fmla="*/ 90 h 90"/>
                  <a:gd name="T14" fmla="*/ 19 w 88"/>
                  <a:gd name="T15" fmla="*/ 69 h 90"/>
                  <a:gd name="T16" fmla="*/ 29 w 88"/>
                  <a:gd name="T17" fmla="*/ 48 h 90"/>
                  <a:gd name="T18" fmla="*/ 44 w 88"/>
                  <a:gd name="T19" fmla="*/ 32 h 90"/>
                  <a:gd name="T20" fmla="*/ 63 w 88"/>
                  <a:gd name="T21" fmla="*/ 21 h 90"/>
                  <a:gd name="T22" fmla="*/ 88 w 88"/>
                  <a:gd name="T23" fmla="*/ 16 h 90"/>
                  <a:gd name="T24" fmla="*/ 88 w 88"/>
                  <a:gd name="T25" fmla="*/ 0 h 9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90">
                    <a:moveTo>
                      <a:pt x="88" y="0"/>
                    </a:moveTo>
                    <a:lnTo>
                      <a:pt x="63" y="5"/>
                    </a:lnTo>
                    <a:lnTo>
                      <a:pt x="39" y="16"/>
                    </a:lnTo>
                    <a:lnTo>
                      <a:pt x="19" y="37"/>
                    </a:lnTo>
                    <a:lnTo>
                      <a:pt x="5" y="63"/>
                    </a:lnTo>
                    <a:lnTo>
                      <a:pt x="0" y="90"/>
                    </a:lnTo>
                    <a:lnTo>
                      <a:pt x="14" y="90"/>
                    </a:lnTo>
                    <a:lnTo>
                      <a:pt x="19" y="69"/>
                    </a:lnTo>
                    <a:lnTo>
                      <a:pt x="29" y="48"/>
                    </a:lnTo>
                    <a:lnTo>
                      <a:pt x="44" y="32"/>
                    </a:lnTo>
                    <a:lnTo>
                      <a:pt x="63" y="21"/>
                    </a:lnTo>
                    <a:lnTo>
                      <a:pt x="88" y="16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29" name="Freeform 1128"/>
              <p:cNvSpPr>
                <a:spLocks/>
              </p:cNvSpPr>
              <p:nvPr/>
            </p:nvSpPr>
            <p:spPr bwMode="auto">
              <a:xfrm>
                <a:off x="5472" y="3960"/>
                <a:ext cx="74" cy="74"/>
              </a:xfrm>
              <a:custGeom>
                <a:avLst/>
                <a:gdLst>
                  <a:gd name="T0" fmla="*/ 74 w 74"/>
                  <a:gd name="T1" fmla="*/ 0 h 74"/>
                  <a:gd name="T2" fmla="*/ 49 w 74"/>
                  <a:gd name="T3" fmla="*/ 5 h 74"/>
                  <a:gd name="T4" fmla="*/ 30 w 74"/>
                  <a:gd name="T5" fmla="*/ 16 h 74"/>
                  <a:gd name="T6" fmla="*/ 15 w 74"/>
                  <a:gd name="T7" fmla="*/ 32 h 74"/>
                  <a:gd name="T8" fmla="*/ 5 w 74"/>
                  <a:gd name="T9" fmla="*/ 53 h 74"/>
                  <a:gd name="T10" fmla="*/ 0 w 74"/>
                  <a:gd name="T11" fmla="*/ 74 h 74"/>
                  <a:gd name="T12" fmla="*/ 15 w 74"/>
                  <a:gd name="T13" fmla="*/ 74 h 74"/>
                  <a:gd name="T14" fmla="*/ 20 w 74"/>
                  <a:gd name="T15" fmla="*/ 53 h 74"/>
                  <a:gd name="T16" fmla="*/ 35 w 74"/>
                  <a:gd name="T17" fmla="*/ 32 h 74"/>
                  <a:gd name="T18" fmla="*/ 54 w 74"/>
                  <a:gd name="T19" fmla="*/ 21 h 74"/>
                  <a:gd name="T20" fmla="*/ 74 w 74"/>
                  <a:gd name="T21" fmla="*/ 16 h 74"/>
                  <a:gd name="T22" fmla="*/ 74 w 74"/>
                  <a:gd name="T23" fmla="*/ 0 h 7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74">
                    <a:moveTo>
                      <a:pt x="74" y="0"/>
                    </a:moveTo>
                    <a:lnTo>
                      <a:pt x="49" y="5"/>
                    </a:lnTo>
                    <a:lnTo>
                      <a:pt x="30" y="16"/>
                    </a:lnTo>
                    <a:lnTo>
                      <a:pt x="15" y="32"/>
                    </a:lnTo>
                    <a:lnTo>
                      <a:pt x="5" y="53"/>
                    </a:lnTo>
                    <a:lnTo>
                      <a:pt x="0" y="74"/>
                    </a:lnTo>
                    <a:lnTo>
                      <a:pt x="15" y="74"/>
                    </a:lnTo>
                    <a:lnTo>
                      <a:pt x="20" y="53"/>
                    </a:lnTo>
                    <a:lnTo>
                      <a:pt x="35" y="32"/>
                    </a:lnTo>
                    <a:lnTo>
                      <a:pt x="54" y="21"/>
                    </a:lnTo>
                    <a:lnTo>
                      <a:pt x="74" y="1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30" name="Freeform 1129"/>
              <p:cNvSpPr>
                <a:spLocks/>
              </p:cNvSpPr>
              <p:nvPr/>
            </p:nvSpPr>
            <p:spPr bwMode="auto">
              <a:xfrm>
                <a:off x="5487" y="3976"/>
                <a:ext cx="59" cy="58"/>
              </a:xfrm>
              <a:custGeom>
                <a:avLst/>
                <a:gdLst>
                  <a:gd name="T0" fmla="*/ 59 w 59"/>
                  <a:gd name="T1" fmla="*/ 0 h 58"/>
                  <a:gd name="T2" fmla="*/ 39 w 59"/>
                  <a:gd name="T3" fmla="*/ 5 h 58"/>
                  <a:gd name="T4" fmla="*/ 20 w 59"/>
                  <a:gd name="T5" fmla="*/ 16 h 58"/>
                  <a:gd name="T6" fmla="*/ 5 w 59"/>
                  <a:gd name="T7" fmla="*/ 37 h 58"/>
                  <a:gd name="T8" fmla="*/ 0 w 59"/>
                  <a:gd name="T9" fmla="*/ 58 h 58"/>
                  <a:gd name="T10" fmla="*/ 15 w 59"/>
                  <a:gd name="T11" fmla="*/ 58 h 58"/>
                  <a:gd name="T12" fmla="*/ 20 w 59"/>
                  <a:gd name="T13" fmla="*/ 42 h 58"/>
                  <a:gd name="T14" fmla="*/ 30 w 59"/>
                  <a:gd name="T15" fmla="*/ 26 h 58"/>
                  <a:gd name="T16" fmla="*/ 44 w 59"/>
                  <a:gd name="T17" fmla="*/ 16 h 58"/>
                  <a:gd name="T18" fmla="*/ 59 w 59"/>
                  <a:gd name="T19" fmla="*/ 16 h 58"/>
                  <a:gd name="T20" fmla="*/ 59 w 59"/>
                  <a:gd name="T21" fmla="*/ 0 h 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9" h="58">
                    <a:moveTo>
                      <a:pt x="59" y="0"/>
                    </a:moveTo>
                    <a:lnTo>
                      <a:pt x="39" y="5"/>
                    </a:lnTo>
                    <a:lnTo>
                      <a:pt x="20" y="16"/>
                    </a:lnTo>
                    <a:lnTo>
                      <a:pt x="5" y="37"/>
                    </a:lnTo>
                    <a:lnTo>
                      <a:pt x="0" y="58"/>
                    </a:lnTo>
                    <a:lnTo>
                      <a:pt x="15" y="58"/>
                    </a:lnTo>
                    <a:lnTo>
                      <a:pt x="20" y="42"/>
                    </a:lnTo>
                    <a:lnTo>
                      <a:pt x="30" y="26"/>
                    </a:lnTo>
                    <a:lnTo>
                      <a:pt x="44" y="16"/>
                    </a:lnTo>
                    <a:lnTo>
                      <a:pt x="59" y="1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31" name="Freeform 1130"/>
              <p:cNvSpPr>
                <a:spLocks/>
              </p:cNvSpPr>
              <p:nvPr/>
            </p:nvSpPr>
            <p:spPr bwMode="auto">
              <a:xfrm>
                <a:off x="5502" y="3992"/>
                <a:ext cx="44" cy="42"/>
              </a:xfrm>
              <a:custGeom>
                <a:avLst/>
                <a:gdLst>
                  <a:gd name="T0" fmla="*/ 44 w 44"/>
                  <a:gd name="T1" fmla="*/ 0 h 42"/>
                  <a:gd name="T2" fmla="*/ 29 w 44"/>
                  <a:gd name="T3" fmla="*/ 0 h 42"/>
                  <a:gd name="T4" fmla="*/ 15 w 44"/>
                  <a:gd name="T5" fmla="*/ 10 h 42"/>
                  <a:gd name="T6" fmla="*/ 5 w 44"/>
                  <a:gd name="T7" fmla="*/ 26 h 42"/>
                  <a:gd name="T8" fmla="*/ 0 w 44"/>
                  <a:gd name="T9" fmla="*/ 42 h 42"/>
                  <a:gd name="T10" fmla="*/ 15 w 44"/>
                  <a:gd name="T11" fmla="*/ 42 h 42"/>
                  <a:gd name="T12" fmla="*/ 19 w 44"/>
                  <a:gd name="T13" fmla="*/ 26 h 42"/>
                  <a:gd name="T14" fmla="*/ 29 w 44"/>
                  <a:gd name="T15" fmla="*/ 15 h 42"/>
                  <a:gd name="T16" fmla="*/ 44 w 44"/>
                  <a:gd name="T17" fmla="*/ 15 h 42"/>
                  <a:gd name="T18" fmla="*/ 44 w 44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42">
                    <a:moveTo>
                      <a:pt x="44" y="0"/>
                    </a:moveTo>
                    <a:lnTo>
                      <a:pt x="29" y="0"/>
                    </a:lnTo>
                    <a:lnTo>
                      <a:pt x="15" y="10"/>
                    </a:lnTo>
                    <a:lnTo>
                      <a:pt x="5" y="26"/>
                    </a:lnTo>
                    <a:lnTo>
                      <a:pt x="0" y="42"/>
                    </a:lnTo>
                    <a:lnTo>
                      <a:pt x="15" y="42"/>
                    </a:lnTo>
                    <a:lnTo>
                      <a:pt x="19" y="26"/>
                    </a:lnTo>
                    <a:lnTo>
                      <a:pt x="29" y="15"/>
                    </a:lnTo>
                    <a:lnTo>
                      <a:pt x="44" y="1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32" name="Freeform 1131"/>
              <p:cNvSpPr>
                <a:spLocks/>
              </p:cNvSpPr>
              <p:nvPr/>
            </p:nvSpPr>
            <p:spPr bwMode="auto">
              <a:xfrm>
                <a:off x="5517" y="4007"/>
                <a:ext cx="29" cy="27"/>
              </a:xfrm>
              <a:custGeom>
                <a:avLst/>
                <a:gdLst>
                  <a:gd name="T0" fmla="*/ 29 w 29"/>
                  <a:gd name="T1" fmla="*/ 0 h 27"/>
                  <a:gd name="T2" fmla="*/ 14 w 29"/>
                  <a:gd name="T3" fmla="*/ 0 h 27"/>
                  <a:gd name="T4" fmla="*/ 4 w 29"/>
                  <a:gd name="T5" fmla="*/ 11 h 27"/>
                  <a:gd name="T6" fmla="*/ 0 w 29"/>
                  <a:gd name="T7" fmla="*/ 27 h 27"/>
                  <a:gd name="T8" fmla="*/ 14 w 29"/>
                  <a:gd name="T9" fmla="*/ 27 h 27"/>
                  <a:gd name="T10" fmla="*/ 19 w 29"/>
                  <a:gd name="T11" fmla="*/ 16 h 27"/>
                  <a:gd name="T12" fmla="*/ 29 w 29"/>
                  <a:gd name="T13" fmla="*/ 11 h 27"/>
                  <a:gd name="T14" fmla="*/ 29 w 29"/>
                  <a:gd name="T15" fmla="*/ 0 h 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27">
                    <a:moveTo>
                      <a:pt x="29" y="0"/>
                    </a:moveTo>
                    <a:lnTo>
                      <a:pt x="14" y="0"/>
                    </a:lnTo>
                    <a:lnTo>
                      <a:pt x="4" y="11"/>
                    </a:lnTo>
                    <a:lnTo>
                      <a:pt x="0" y="27"/>
                    </a:lnTo>
                    <a:lnTo>
                      <a:pt x="14" y="27"/>
                    </a:lnTo>
                    <a:lnTo>
                      <a:pt x="19" y="16"/>
                    </a:lnTo>
                    <a:lnTo>
                      <a:pt x="29" y="1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33" name="Freeform 1132"/>
              <p:cNvSpPr>
                <a:spLocks/>
              </p:cNvSpPr>
              <p:nvPr/>
            </p:nvSpPr>
            <p:spPr bwMode="auto">
              <a:xfrm>
                <a:off x="5531" y="4018"/>
                <a:ext cx="15" cy="16"/>
              </a:xfrm>
              <a:custGeom>
                <a:avLst/>
                <a:gdLst>
                  <a:gd name="T0" fmla="*/ 15 w 15"/>
                  <a:gd name="T1" fmla="*/ 0 h 16"/>
                  <a:gd name="T2" fmla="*/ 5 w 15"/>
                  <a:gd name="T3" fmla="*/ 5 h 16"/>
                  <a:gd name="T4" fmla="*/ 0 w 15"/>
                  <a:gd name="T5" fmla="*/ 16 h 16"/>
                  <a:gd name="T6" fmla="*/ 15 w 15"/>
                  <a:gd name="T7" fmla="*/ 16 h 16"/>
                  <a:gd name="T8" fmla="*/ 15 w 15"/>
                  <a:gd name="T9" fmla="*/ 16 h 16"/>
                  <a:gd name="T10" fmla="*/ 15 w 15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lnTo>
                      <a:pt x="5" y="5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34" name="Freeform 1133"/>
              <p:cNvSpPr>
                <a:spLocks/>
              </p:cNvSpPr>
              <p:nvPr/>
            </p:nvSpPr>
            <p:spPr bwMode="auto">
              <a:xfrm>
                <a:off x="5374" y="3498"/>
                <a:ext cx="172" cy="138"/>
              </a:xfrm>
              <a:custGeom>
                <a:avLst/>
                <a:gdLst>
                  <a:gd name="T0" fmla="*/ 0 w 172"/>
                  <a:gd name="T1" fmla="*/ 0 h 138"/>
                  <a:gd name="T2" fmla="*/ 172 w 172"/>
                  <a:gd name="T3" fmla="*/ 138 h 138"/>
                  <a:gd name="T4" fmla="*/ 0 w 172"/>
                  <a:gd name="T5" fmla="*/ 138 h 138"/>
                  <a:gd name="T6" fmla="*/ 0 w 172"/>
                  <a:gd name="T7" fmla="*/ 0 h 1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138">
                    <a:moveTo>
                      <a:pt x="0" y="0"/>
                    </a:moveTo>
                    <a:lnTo>
                      <a:pt x="172" y="138"/>
                    </a:lnTo>
                    <a:lnTo>
                      <a:pt x="0" y="138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35" name="Freeform 1134"/>
              <p:cNvSpPr>
                <a:spLocks/>
              </p:cNvSpPr>
              <p:nvPr/>
            </p:nvSpPr>
            <p:spPr bwMode="auto">
              <a:xfrm>
                <a:off x="5031" y="3498"/>
                <a:ext cx="515" cy="536"/>
              </a:xfrm>
              <a:custGeom>
                <a:avLst/>
                <a:gdLst>
                  <a:gd name="T0" fmla="*/ 0 w 515"/>
                  <a:gd name="T1" fmla="*/ 0 h 536"/>
                  <a:gd name="T2" fmla="*/ 0 w 515"/>
                  <a:gd name="T3" fmla="*/ 536 h 536"/>
                  <a:gd name="T4" fmla="*/ 515 w 515"/>
                  <a:gd name="T5" fmla="*/ 536 h 536"/>
                  <a:gd name="T6" fmla="*/ 515 w 515"/>
                  <a:gd name="T7" fmla="*/ 138 h 536"/>
                  <a:gd name="T8" fmla="*/ 343 w 515"/>
                  <a:gd name="T9" fmla="*/ 138 h 536"/>
                  <a:gd name="T10" fmla="*/ 343 w 515"/>
                  <a:gd name="T11" fmla="*/ 0 h 536"/>
                  <a:gd name="T12" fmla="*/ 0 w 515"/>
                  <a:gd name="T13" fmla="*/ 0 h 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5" h="536">
                    <a:moveTo>
                      <a:pt x="0" y="0"/>
                    </a:moveTo>
                    <a:lnTo>
                      <a:pt x="0" y="536"/>
                    </a:lnTo>
                    <a:lnTo>
                      <a:pt x="515" y="536"/>
                    </a:lnTo>
                    <a:lnTo>
                      <a:pt x="515" y="138"/>
                    </a:lnTo>
                    <a:lnTo>
                      <a:pt x="343" y="138"/>
                    </a:lnTo>
                    <a:lnTo>
                      <a:pt x="343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36" name="Rectangle 1135"/>
              <p:cNvSpPr>
                <a:spLocks noChangeArrowheads="1"/>
              </p:cNvSpPr>
              <p:nvPr/>
            </p:nvSpPr>
            <p:spPr bwMode="auto">
              <a:xfrm>
                <a:off x="5102" y="3620"/>
                <a:ext cx="391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 b="1" dirty="0" smtClean="0">
                    <a:solidFill>
                      <a:srgbClr val="FF3300"/>
                    </a:solidFill>
                    <a:latin typeface="Cambria" pitchFamily="18" charset="0"/>
                    <a:ea typeface="宋体"/>
                  </a:rPr>
                  <a:t>Regional</a:t>
                </a:r>
                <a:br>
                  <a:rPr lang="en-US" altLang="zh-CN" sz="1200" b="1" dirty="0" smtClean="0">
                    <a:solidFill>
                      <a:srgbClr val="FF3300"/>
                    </a:solidFill>
                    <a:latin typeface="Cambria" pitchFamily="18" charset="0"/>
                    <a:ea typeface="宋体"/>
                  </a:rPr>
                </a:br>
                <a:r>
                  <a:rPr lang="en-US" altLang="zh-CN" sz="1200" b="1" dirty="0" smtClean="0">
                    <a:solidFill>
                      <a:srgbClr val="FF3300"/>
                    </a:solidFill>
                    <a:latin typeface="Cambria" pitchFamily="18" charset="0"/>
                    <a:ea typeface="宋体"/>
                  </a:rPr>
                  <a:t>model</a:t>
                </a:r>
                <a:endParaRPr lang="zh-CN" altLang="en-US" sz="1200" b="1" dirty="0">
                  <a:solidFill>
                    <a:srgbClr val="FF3300"/>
                  </a:solidFill>
                  <a:latin typeface="Cambria" pitchFamily="18" charset="0"/>
                  <a:ea typeface="宋体"/>
                </a:endParaRPr>
              </a:p>
            </p:txBody>
          </p:sp>
        </p:grpSp>
        <p:sp>
          <p:nvSpPr>
            <p:cNvPr id="1138" name="Line 1137"/>
            <p:cNvSpPr>
              <a:spLocks noChangeShapeType="1"/>
            </p:cNvSpPr>
            <p:nvPr/>
          </p:nvSpPr>
          <p:spPr bwMode="auto">
            <a:xfrm>
              <a:off x="8389045" y="6596137"/>
              <a:ext cx="0" cy="28892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139" name="Line 1138"/>
            <p:cNvSpPr>
              <a:spLocks noChangeShapeType="1"/>
            </p:cNvSpPr>
            <p:nvPr/>
          </p:nvSpPr>
          <p:spPr bwMode="auto">
            <a:xfrm>
              <a:off x="7380983" y="7245424"/>
              <a:ext cx="6477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137" name="Text Box 1058"/>
          <p:cNvSpPr txBox="1">
            <a:spLocks noChangeArrowheads="1"/>
          </p:cNvSpPr>
          <p:nvPr/>
        </p:nvSpPr>
        <p:spPr bwMode="auto">
          <a:xfrm>
            <a:off x="2699792" y="6232954"/>
            <a:ext cx="53674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504D"/>
                </a:solidFill>
                <a:latin typeface="Cambria" pitchFamily="18" charset="0"/>
              </a:rPr>
              <a:t>6h cycle, 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 pitchFamily="18" charset="0"/>
              </a:rPr>
              <a:t>only 2h for 10day global prediction</a:t>
            </a:r>
            <a:endParaRPr lang="zh-CN" alt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Development plan of GRAPES in CMA</a:t>
            </a:r>
            <a:endParaRPr lang="zh-CN" altLang="en-US" sz="3600" dirty="0"/>
          </a:p>
        </p:txBody>
      </p:sp>
      <p:sp>
        <p:nvSpPr>
          <p:cNvPr id="4" name="Line 52"/>
          <p:cNvSpPr>
            <a:spLocks noChangeShapeType="1"/>
          </p:cNvSpPr>
          <p:nvPr/>
        </p:nvSpPr>
        <p:spPr bwMode="auto">
          <a:xfrm>
            <a:off x="5580063" y="2565400"/>
            <a:ext cx="3024187" cy="73025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7181850" y="2420938"/>
            <a:ext cx="990600" cy="304800"/>
          </a:xfrm>
          <a:prstGeom prst="flowChartDisplay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851275" y="838200"/>
            <a:ext cx="34925" cy="5419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447800" y="5648325"/>
            <a:ext cx="3124200" cy="457200"/>
          </a:xfrm>
          <a:prstGeom prst="homePlate">
            <a:avLst>
              <a:gd name="adj" fmla="val 170833"/>
            </a:avLst>
          </a:prstGeom>
          <a:gradFill rotWithShape="1">
            <a:gsLst>
              <a:gs pos="0">
                <a:srgbClr val="8E6A00"/>
              </a:gs>
              <a:gs pos="100000">
                <a:srgbClr val="CC99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133600" y="5191125"/>
            <a:ext cx="1752600" cy="457200"/>
          </a:xfrm>
          <a:prstGeom prst="homePlate">
            <a:avLst>
              <a:gd name="adj" fmla="val 95833"/>
            </a:avLst>
          </a:prstGeom>
          <a:gradFill rotWithShape="1">
            <a:gsLst>
              <a:gs pos="0">
                <a:srgbClr val="8E6A00"/>
              </a:gs>
              <a:gs pos="100000">
                <a:srgbClr val="CC99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19400" y="4733925"/>
            <a:ext cx="2971800" cy="457200"/>
          </a:xfrm>
          <a:prstGeom prst="homePlate">
            <a:avLst>
              <a:gd name="adj" fmla="val 162500"/>
            </a:avLst>
          </a:prstGeom>
          <a:gradFill rotWithShape="1">
            <a:gsLst>
              <a:gs pos="0">
                <a:srgbClr val="8E6A00"/>
              </a:gs>
              <a:gs pos="100000">
                <a:srgbClr val="CC99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10000" y="4276725"/>
            <a:ext cx="3124200" cy="457200"/>
          </a:xfrm>
          <a:prstGeom prst="homePlate">
            <a:avLst>
              <a:gd name="adj" fmla="val 170833"/>
            </a:avLst>
          </a:prstGeom>
          <a:gradFill rotWithShape="1">
            <a:gsLst>
              <a:gs pos="0">
                <a:srgbClr val="8E6A00"/>
              </a:gs>
              <a:gs pos="100000">
                <a:srgbClr val="CC99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ja-JP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76800" y="3819525"/>
            <a:ext cx="3048000" cy="457200"/>
          </a:xfrm>
          <a:prstGeom prst="homePlate">
            <a:avLst>
              <a:gd name="adj" fmla="val 166667"/>
            </a:avLst>
          </a:prstGeom>
          <a:gradFill rotWithShape="1">
            <a:gsLst>
              <a:gs pos="0">
                <a:srgbClr val="8E6A00"/>
              </a:gs>
              <a:gs pos="100000">
                <a:srgbClr val="CC99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57200" y="2832100"/>
            <a:ext cx="3505200" cy="457200"/>
          </a:xfrm>
          <a:prstGeom prst="homePlate">
            <a:avLst>
              <a:gd name="adj" fmla="val 191667"/>
            </a:avLst>
          </a:prstGeom>
          <a:gradFill rotWithShape="1">
            <a:gsLst>
              <a:gs pos="0">
                <a:srgbClr val="8EB123"/>
              </a:gs>
              <a:gs pos="100000">
                <a:srgbClr val="CCFF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124075" y="2349500"/>
            <a:ext cx="3311525" cy="457200"/>
          </a:xfrm>
          <a:prstGeom prst="homePlate">
            <a:avLst>
              <a:gd name="adj" fmla="val 181076"/>
            </a:avLst>
          </a:prstGeom>
          <a:solidFill>
            <a:srgbClr val="3366FF"/>
          </a:solidFill>
          <a:ln w="539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5580063" y="1917700"/>
            <a:ext cx="3024187" cy="457200"/>
          </a:xfrm>
          <a:prstGeom prst="homePlate">
            <a:avLst>
              <a:gd name="adj" fmla="val 165365"/>
            </a:avLst>
          </a:prstGeom>
          <a:solidFill>
            <a:srgbClr val="0066FF"/>
          </a:solidFill>
          <a:ln w="476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73075" y="6257925"/>
            <a:ext cx="838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468313" y="765175"/>
            <a:ext cx="4762" cy="549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33400" y="6272213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endParaRPr lang="ja-JP" altLang="ja-JP" sz="1800" b="1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68275" y="625792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itchFamily="34" charset="0"/>
                <a:ea typeface="宋体"/>
              </a:rPr>
              <a:t>2006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828800" y="62722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itchFamily="34" charset="0"/>
                <a:ea typeface="宋体"/>
              </a:rPr>
              <a:t>2007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505200" y="62722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itchFamily="34" charset="0"/>
                <a:ea typeface="宋体"/>
              </a:rPr>
              <a:t>2008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257800" y="62722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itchFamily="34" charset="0"/>
                <a:ea typeface="宋体"/>
              </a:rPr>
              <a:t>2009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6858000" y="62722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itchFamily="34" charset="0"/>
                <a:ea typeface="宋体"/>
              </a:rPr>
              <a:t>2010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8305800" y="62722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itchFamily="34" charset="0"/>
                <a:ea typeface="宋体"/>
              </a:rPr>
              <a:t>2011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124075" y="909638"/>
            <a:ext cx="9525" cy="534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5562600" y="909638"/>
            <a:ext cx="17463" cy="534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7162800" y="982663"/>
            <a:ext cx="0" cy="5275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8604250" y="1125538"/>
            <a:ext cx="6350" cy="513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 rot="-5400000">
            <a:off x="-928687" y="3011487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>
                <a:solidFill>
                  <a:prstClr val="black"/>
                </a:solidFill>
                <a:latin typeface="Calibri" pitchFamily="34" charset="0"/>
                <a:ea typeface="宋体"/>
              </a:rPr>
              <a:t>System upgrade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33400" y="52673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itchFamily="34" charset="0"/>
                <a:ea typeface="宋体"/>
              </a:rPr>
              <a:t>GDAS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68313" y="155733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itchFamily="34" charset="0"/>
                <a:ea typeface="宋体"/>
              </a:rPr>
              <a:t>GFS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447800" y="5648325"/>
            <a:ext cx="2743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black"/>
                </a:solidFill>
                <a:latin typeface="Calibri" pitchFamily="34" charset="0"/>
                <a:ea typeface="宋体"/>
              </a:rPr>
              <a:t>Global-3DVAR NESDIS-ATOVS,  More channel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2133600" y="5191125"/>
            <a:ext cx="1371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black"/>
                </a:solidFill>
                <a:latin typeface="Calibri" pitchFamily="34" charset="0"/>
                <a:ea typeface="宋体"/>
              </a:rPr>
              <a:t>EUmetCAST-ATOVS</a:t>
            </a:r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auto">
          <a:xfrm>
            <a:off x="3886200" y="5267325"/>
            <a:ext cx="990600" cy="304800"/>
          </a:xfrm>
          <a:prstGeom prst="flowChartDisplay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886200" y="52673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3300"/>
                </a:solidFill>
                <a:latin typeface="Calibri" pitchFamily="34" charset="0"/>
                <a:ea typeface="宋体"/>
              </a:rPr>
              <a:t>Operation</a:t>
            </a:r>
          </a:p>
        </p:txBody>
      </p:sp>
      <p:sp>
        <p:nvSpPr>
          <p:cNvPr id="36" name="AutoShape 32"/>
          <p:cNvSpPr>
            <a:spLocks noChangeArrowheads="1"/>
          </p:cNvSpPr>
          <p:nvPr/>
        </p:nvSpPr>
        <p:spPr bwMode="auto">
          <a:xfrm>
            <a:off x="5791200" y="4810125"/>
            <a:ext cx="990600" cy="304800"/>
          </a:xfrm>
          <a:prstGeom prst="flowChartDisplay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791200" y="48101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3300"/>
                </a:solidFill>
                <a:latin typeface="Calibri" pitchFamily="34" charset="0"/>
                <a:ea typeface="宋体"/>
              </a:rPr>
              <a:t>Operation</a:t>
            </a:r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457200" y="5648325"/>
            <a:ext cx="990600" cy="381000"/>
          </a:xfrm>
          <a:prstGeom prst="flowChartDisplay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457200" y="57245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3300"/>
                </a:solidFill>
                <a:latin typeface="Calibri" pitchFamily="34" charset="0"/>
                <a:ea typeface="宋体"/>
              </a:rPr>
              <a:t>Operation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2819400" y="4733925"/>
            <a:ext cx="3352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7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black"/>
                </a:solidFill>
                <a:latin typeface="Calibri" pitchFamily="34" charset="0"/>
                <a:ea typeface="宋体"/>
              </a:rPr>
              <a:t>Grapes-global-3DVAR 50km,</a:t>
            </a:r>
          </a:p>
          <a:p>
            <a:pPr eaLnBrk="1" fontAlgn="auto" hangingPunct="1">
              <a:lnSpc>
                <a:spcPct val="7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black"/>
                </a:solidFill>
                <a:latin typeface="Calibri" pitchFamily="34" charset="0"/>
                <a:ea typeface="宋体"/>
              </a:rPr>
              <a:t>GPS/COSMIC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3810000" y="4276725"/>
            <a:ext cx="2667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7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black"/>
                </a:solidFill>
                <a:latin typeface="Calibri" pitchFamily="34" charset="0"/>
                <a:ea typeface="宋体"/>
              </a:rPr>
              <a:t>FY3-ATOVS, FY2-Track wind</a:t>
            </a:r>
          </a:p>
          <a:p>
            <a:pPr eaLnBrk="1" fontAlgn="auto" hangingPunct="1">
              <a:lnSpc>
                <a:spcPct val="7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black"/>
                </a:solidFill>
                <a:latin typeface="Calibri" pitchFamily="34" charset="0"/>
                <a:ea typeface="宋体"/>
              </a:rPr>
              <a:t>QuikSCAT</a:t>
            </a:r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7010400" y="4352925"/>
            <a:ext cx="990600" cy="304800"/>
          </a:xfrm>
          <a:prstGeom prst="flowChartDisplay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7010400" y="43529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3300"/>
                </a:solidFill>
                <a:latin typeface="Calibri" pitchFamily="34" charset="0"/>
                <a:ea typeface="宋体"/>
              </a:rPr>
              <a:t>Operation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4953000" y="3883025"/>
            <a:ext cx="2667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7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black"/>
                </a:solidFill>
                <a:latin typeface="Calibri" pitchFamily="34" charset="0"/>
                <a:ea typeface="宋体"/>
              </a:rPr>
              <a:t>AIRS selected channel</a:t>
            </a:r>
          </a:p>
        </p:txBody>
      </p:sp>
      <p:sp>
        <p:nvSpPr>
          <p:cNvPr id="45" name="AutoShape 41"/>
          <p:cNvSpPr>
            <a:spLocks noChangeArrowheads="1"/>
          </p:cNvSpPr>
          <p:nvPr/>
        </p:nvSpPr>
        <p:spPr bwMode="auto">
          <a:xfrm>
            <a:off x="7924800" y="3895725"/>
            <a:ext cx="990600" cy="304800"/>
          </a:xfrm>
          <a:prstGeom prst="flowChartDisplay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7924800" y="38957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3300"/>
                </a:solidFill>
                <a:latin typeface="Calibri" pitchFamily="34" charset="0"/>
                <a:ea typeface="宋体"/>
              </a:rPr>
              <a:t>Operation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533400" y="2908300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black"/>
                </a:solidFill>
                <a:latin typeface="Calibri" pitchFamily="34" charset="0"/>
                <a:ea typeface="宋体"/>
              </a:rPr>
              <a:t>T639L60-3DVAR+Model</a:t>
            </a:r>
          </a:p>
        </p:txBody>
      </p:sp>
      <p:sp>
        <p:nvSpPr>
          <p:cNvPr id="48" name="AutoShape 44"/>
          <p:cNvSpPr>
            <a:spLocks noChangeArrowheads="1"/>
          </p:cNvSpPr>
          <p:nvPr/>
        </p:nvSpPr>
        <p:spPr bwMode="auto">
          <a:xfrm>
            <a:off x="3962400" y="2908300"/>
            <a:ext cx="990600" cy="304800"/>
          </a:xfrm>
          <a:prstGeom prst="flowChartDisplay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962400" y="29083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3300"/>
                </a:solidFill>
                <a:latin typeface="Calibri" pitchFamily="34" charset="0"/>
                <a:ea typeface="宋体"/>
              </a:rPr>
              <a:t>Operation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2336800" y="2422525"/>
            <a:ext cx="266700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7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FF3300"/>
                </a:solidFill>
                <a:latin typeface="Cooper Black" pitchFamily="18" charset="0"/>
                <a:ea typeface="宋体"/>
              </a:rPr>
              <a:t>GRAPES GFS  </a:t>
            </a:r>
            <a:r>
              <a:rPr lang="en-US" altLang="zh-CN" sz="1800">
                <a:solidFill>
                  <a:srgbClr val="FFFF00"/>
                </a:solidFill>
                <a:latin typeface="Cooper Black" pitchFamily="18" charset="0"/>
                <a:ea typeface="宋体"/>
              </a:rPr>
              <a:t>50km</a:t>
            </a:r>
          </a:p>
          <a:p>
            <a:pPr eaLnBrk="1" fontAlgn="auto" hangingPunct="1">
              <a:lnSpc>
                <a:spcPct val="70000"/>
              </a:lnSpc>
              <a:spcBef>
                <a:spcPct val="30000"/>
              </a:spcBef>
              <a:spcAft>
                <a:spcPts val="0"/>
              </a:spcAft>
            </a:pPr>
            <a:endParaRPr lang="en-US" altLang="zh-CN" sz="1800">
              <a:solidFill>
                <a:prstClr val="black"/>
              </a:solidFill>
              <a:latin typeface="Cooper Black" pitchFamily="18" charset="0"/>
              <a:ea typeface="宋体"/>
            </a:endParaRPr>
          </a:p>
        </p:txBody>
      </p:sp>
      <p:sp>
        <p:nvSpPr>
          <p:cNvPr id="51" name="AutoShape 47"/>
          <p:cNvSpPr>
            <a:spLocks noChangeArrowheads="1"/>
          </p:cNvSpPr>
          <p:nvPr/>
        </p:nvSpPr>
        <p:spPr bwMode="auto">
          <a:xfrm>
            <a:off x="5453063" y="2420938"/>
            <a:ext cx="1423987" cy="304800"/>
          </a:xfrm>
          <a:prstGeom prst="flowChartDisplay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5508625" y="2420938"/>
            <a:ext cx="1427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3300"/>
                </a:solidFill>
                <a:latin typeface="Calibri" pitchFamily="34" charset="0"/>
                <a:ea typeface="宋体"/>
              </a:rPr>
              <a:t>Pre-operation</a:t>
            </a: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5580063" y="2014538"/>
            <a:ext cx="266382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7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FF3300"/>
                </a:solidFill>
                <a:latin typeface="Cooper Black" pitchFamily="18" charset="0"/>
                <a:ea typeface="宋体"/>
              </a:rPr>
              <a:t>GRAPES GFS </a:t>
            </a:r>
            <a:r>
              <a:rPr lang="en-US" altLang="zh-CN" sz="1800">
                <a:solidFill>
                  <a:srgbClr val="FFFF00"/>
                </a:solidFill>
                <a:latin typeface="Cooper Black" pitchFamily="18" charset="0"/>
                <a:ea typeface="宋体"/>
              </a:rPr>
              <a:t>25km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533400" y="2908300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black"/>
                </a:solidFill>
                <a:latin typeface="Calibri" pitchFamily="34" charset="0"/>
                <a:ea typeface="宋体"/>
              </a:rPr>
              <a:t>T639L60-3DVAR+Model</a:t>
            </a:r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4932363" y="3055938"/>
            <a:ext cx="3671887" cy="14287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6300788" y="1054100"/>
            <a:ext cx="2592387" cy="685800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1" lang="en-US" altLang="zh-CN" sz="1800" b="1">
                <a:solidFill>
                  <a:srgbClr val="FF3300"/>
                </a:solidFill>
                <a:latin typeface="Calibri" pitchFamily="34" charset="0"/>
                <a:ea typeface="宋体"/>
              </a:rPr>
              <a:t>After 2011, Only use GRAPES model </a:t>
            </a:r>
          </a:p>
        </p:txBody>
      </p:sp>
      <p:sp>
        <p:nvSpPr>
          <p:cNvPr id="57" name="AutoShape 54"/>
          <p:cNvSpPr>
            <a:spLocks noChangeArrowheads="1"/>
          </p:cNvSpPr>
          <p:nvPr/>
        </p:nvSpPr>
        <p:spPr bwMode="auto">
          <a:xfrm>
            <a:off x="7777163" y="1773238"/>
            <a:ext cx="1403350" cy="304800"/>
          </a:xfrm>
          <a:prstGeom prst="flowChartDisplay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18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7812088" y="1773238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3300"/>
                </a:solidFill>
                <a:latin typeface="Calibri" pitchFamily="34" charset="0"/>
                <a:ea typeface="宋体"/>
              </a:rPr>
              <a:t>Pre-operation</a:t>
            </a: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7092950" y="2420938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3300"/>
                </a:solidFill>
                <a:latin typeface="Calibri" pitchFamily="34" charset="0"/>
                <a:ea typeface="宋体"/>
              </a:rPr>
              <a:t>Operation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71813" y="3243263"/>
            <a:ext cx="543918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 Math" pitchFamily="18" charset="0"/>
                <a:ea typeface="宋体"/>
              </a:rPr>
              <a:t>higher </a:t>
            </a:r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 Math" pitchFamily="18" charset="0"/>
                <a:ea typeface="宋体"/>
              </a:rPr>
              <a:t>resolution is a key point of future GRAPES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itchFamily="18" charset="0"/>
              <a:ea typeface="宋体"/>
            </a:endParaRPr>
          </a:p>
        </p:txBody>
      </p:sp>
      <p:sp>
        <p:nvSpPr>
          <p:cNvPr id="61" name="上箭头 60"/>
          <p:cNvSpPr/>
          <p:nvPr/>
        </p:nvSpPr>
        <p:spPr>
          <a:xfrm>
            <a:off x="6659563" y="2420938"/>
            <a:ext cx="720725" cy="72072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8812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/>
              <a:t>Why IO?</a:t>
            </a:r>
            <a:endParaRPr lang="zh-CN" altLang="en-US" sz="4000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231007"/>
              </p:ext>
            </p:extLst>
          </p:nvPr>
        </p:nvGraphicFramePr>
        <p:xfrm>
          <a:off x="467544" y="1475492"/>
          <a:ext cx="8064896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7704" y="1556792"/>
            <a:ext cx="590465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solidFill>
                  <a:prstClr val="black"/>
                </a:solidFill>
                <a:latin typeface="Cambria" pitchFamily="18" charset="0"/>
                <a:ea typeface="宋体"/>
              </a:rPr>
              <a:t>IO dominates the time of GRAPES when &gt; 2048p</a:t>
            </a:r>
            <a:endParaRPr lang="zh-CN" altLang="en-US" sz="2000" b="1" dirty="0">
              <a:solidFill>
                <a:prstClr val="black"/>
              </a:solidFill>
              <a:latin typeface="Cambria" pitchFamily="18" charset="0"/>
              <a:ea typeface="宋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601199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prstClr val="black"/>
                </a:solidFill>
                <a:latin typeface="Cambria" pitchFamily="18" charset="0"/>
                <a:ea typeface="宋体"/>
              </a:rPr>
              <a:t>25km H-resolution Case Over Tianhe-1A</a:t>
            </a:r>
            <a:endParaRPr lang="zh-CN" altLang="en-US" sz="1800" dirty="0">
              <a:solidFill>
                <a:prstClr val="black"/>
              </a:solidFill>
              <a:latin typeface="Cambria" pitchFamily="18" charset="0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7851" y="763178"/>
            <a:ext cx="5651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 smtClean="0">
                <a:solidFill>
                  <a:prstClr val="black"/>
                </a:solidFill>
                <a:latin typeface="Calibri"/>
                <a:ea typeface="宋体"/>
              </a:rPr>
              <a:t>Grapes_input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 and </a:t>
            </a:r>
            <a:r>
              <a:rPr lang="en-US" altLang="zh-CN" sz="1800" dirty="0" err="1" smtClean="0">
                <a:solidFill>
                  <a:prstClr val="black"/>
                </a:solidFill>
                <a:latin typeface="Calibri"/>
                <a:ea typeface="宋体"/>
              </a:rPr>
              <a:t>colm_init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 are Input </a:t>
            </a:r>
            <a:r>
              <a:rPr lang="en-US" altLang="zh-CN" sz="1800" dirty="0" err="1" smtClean="0">
                <a:solidFill>
                  <a:prstClr val="black"/>
                </a:solidFill>
                <a:latin typeface="Calibri"/>
                <a:ea typeface="宋体"/>
              </a:rPr>
              <a:t>func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 smtClean="0">
                <a:solidFill>
                  <a:prstClr val="black"/>
                </a:solidFill>
                <a:latin typeface="Calibri"/>
                <a:ea typeface="宋体"/>
              </a:rPr>
              <a:t>Med_last_solve_io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/</a:t>
            </a:r>
            <a:r>
              <a:rPr lang="en-US" altLang="zh-CN" sz="1800" dirty="0" err="1" smtClean="0">
                <a:solidFill>
                  <a:prstClr val="black"/>
                </a:solidFill>
                <a:latin typeface="Calibri"/>
                <a:ea typeface="宋体"/>
              </a:rPr>
              <a:t>med_before_solve_io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 are output </a:t>
            </a:r>
            <a:r>
              <a:rPr lang="en-US" altLang="zh-CN" sz="1800" dirty="0" err="1" smtClean="0">
                <a:solidFill>
                  <a:prstClr val="black"/>
                </a:solidFill>
                <a:latin typeface="Calibri"/>
                <a:ea typeface="宋体"/>
              </a:rPr>
              <a:t>func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.</a:t>
            </a:r>
            <a:endParaRPr lang="zh-CN" altLang="en-US" sz="18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3524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I/O performance when using ADIOS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69636"/>
            <a:ext cx="8839200" cy="245918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 smtClean="0"/>
              <a:t>High </a:t>
            </a:r>
            <a:r>
              <a:rPr lang="en-US" sz="2000" dirty="0"/>
              <a:t>Writing Performance (Most codes achieve &gt; 10X speedup over other I/O libraries)</a:t>
            </a:r>
          </a:p>
          <a:p>
            <a:pPr marL="973138" lvl="1" indent="-280988">
              <a:buFont typeface="Arial"/>
              <a:buChar char="•"/>
            </a:pPr>
            <a:r>
              <a:rPr lang="en-US" dirty="0"/>
              <a:t>S3D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32 GB/s with 96K cores, 0.6% I/O overhead </a:t>
            </a:r>
          </a:p>
          <a:p>
            <a:pPr marL="973138" lvl="1" indent="-280988">
              <a:buFont typeface="Arial"/>
              <a:buChar char="•"/>
            </a:pPr>
            <a:r>
              <a:rPr lang="en-US" dirty="0">
                <a:sym typeface="Wingdings"/>
              </a:rPr>
              <a:t>XGC1 code  40 GB/s, SCEC code  30 GB/s</a:t>
            </a:r>
          </a:p>
          <a:p>
            <a:pPr marL="973138" lvl="1" indent="-280988">
              <a:buFont typeface="Arial"/>
              <a:buChar char="•"/>
            </a:pPr>
            <a:r>
              <a:rPr lang="en-US" dirty="0">
                <a:sym typeface="Wingdings"/>
              </a:rPr>
              <a:t>GTC code  40 GB/s, GTS code  35 GB/</a:t>
            </a:r>
            <a:r>
              <a:rPr lang="en-US" dirty="0" smtClean="0">
                <a:sym typeface="Wingdings"/>
              </a:rPr>
              <a:t>s</a:t>
            </a:r>
          </a:p>
          <a:p>
            <a:pPr marL="973138" lvl="1" indent="-280988">
              <a:buFont typeface="Arial"/>
              <a:buChar char="•"/>
            </a:pPr>
            <a:r>
              <a:rPr lang="en-US" dirty="0" smtClean="0">
                <a:sym typeface="Wingdings"/>
              </a:rPr>
              <a:t>Chimera  12X performance increase</a:t>
            </a:r>
          </a:p>
          <a:p>
            <a:pPr marL="973138" lvl="1" indent="-280988">
              <a:buFont typeface="Arial"/>
              <a:buChar char="•"/>
            </a:pPr>
            <a:r>
              <a:rPr lang="en-US" dirty="0" err="1" smtClean="0">
                <a:sym typeface="Wingdings"/>
              </a:rPr>
              <a:t>Ramgen</a:t>
            </a:r>
            <a:r>
              <a:rPr lang="en-US" dirty="0" smtClean="0">
                <a:sym typeface="Wingdings"/>
              </a:rPr>
              <a:t>  50X performance increase</a:t>
            </a:r>
          </a:p>
          <a:p>
            <a:pPr marL="973138" lvl="1" indent="-280988">
              <a:buFont typeface="Arial"/>
              <a:buChar char="•"/>
            </a:pPr>
            <a:endParaRPr lang="en-US" dirty="0"/>
          </a:p>
          <a:p>
            <a:pPr marL="342900" indent="-342900" algn="ctr">
              <a:buFont typeface="Arial"/>
              <a:buChar char="•"/>
            </a:pPr>
            <a:endParaRPr lang="en-US" sz="2000" dirty="0">
              <a:latin typeface="Calibri"/>
              <a:ea typeface="Calibri (Body)" charset="0"/>
              <a:cs typeface="Calibri"/>
            </a:endParaRPr>
          </a:p>
          <a:p>
            <a:endParaRPr lang="en-US" sz="160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129712" y="3194933"/>
            <a:ext cx="3624044" cy="3291840"/>
            <a:chOff x="5129713" y="3194934"/>
            <a:chExt cx="3416359" cy="3103193"/>
          </a:xfrm>
        </p:grpSpPr>
        <p:pic>
          <p:nvPicPr>
            <p:cNvPr id="6" name="Picture 5" descr="visit_screensho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721" y="3252382"/>
              <a:ext cx="1242484" cy="111471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9713" y="3194934"/>
              <a:ext cx="3416359" cy="3103193"/>
            </a:xfrm>
            <a:prstGeom prst="rect">
              <a:avLst/>
            </a:prstGeom>
          </p:spPr>
        </p:pic>
      </p:grpSp>
      <p:pic>
        <p:nvPicPr>
          <p:cNvPr id="8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296" y="3194933"/>
            <a:ext cx="4015824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5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8610600" cy="878609"/>
          </a:xfrm>
        </p:spPr>
        <p:txBody>
          <a:bodyPr/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Calibri"/>
                <a:cs typeface="Calibri"/>
              </a:rPr>
              <a:t>Details: I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cs typeface="Calibri"/>
              </a:rPr>
              <a:t>/O performance engineering of the Global Regional Assimilation and Prediction System (GRAPES) code on supercomputers using the ADIOS framework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GRAPES is increasing the resolution, and I/O performance must be reduced </a:t>
            </a:r>
          </a:p>
          <a:p>
            <a:r>
              <a:rPr lang="en-US" sz="2800" dirty="0" smtClean="0"/>
              <a:t>GRAPES will begin to need to abstract I/O away from a file format, and more into I/O services.</a:t>
            </a:r>
          </a:p>
          <a:p>
            <a:pPr lvl="1"/>
            <a:r>
              <a:rPr lang="en-US" sz="2400" dirty="0" smtClean="0"/>
              <a:t>One I/O service will be writing GRIB2 files</a:t>
            </a:r>
          </a:p>
          <a:p>
            <a:pPr lvl="1"/>
            <a:r>
              <a:rPr lang="en-US" sz="2400" dirty="0" smtClean="0"/>
              <a:t>Another I/O service will be compression methods</a:t>
            </a:r>
          </a:p>
          <a:p>
            <a:pPr lvl="1"/>
            <a:r>
              <a:rPr lang="en-US" sz="2400" dirty="0" smtClean="0"/>
              <a:t>Another I/O service will be inclusion of analytics and visualization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47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to the ADIOS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More users = more sustainability</a:t>
            </a:r>
          </a:p>
          <a:p>
            <a:r>
              <a:rPr lang="en-US" sz="2800" dirty="0" smtClean="0"/>
              <a:t>More users = more developers</a:t>
            </a:r>
          </a:p>
          <a:p>
            <a:r>
              <a:rPr lang="en-US" sz="2800" dirty="0" smtClean="0"/>
              <a:t>Easy for us to create I/O skeletons for next generation system designers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51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066800"/>
            <a:ext cx="4511964" cy="5283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Skel</a:t>
            </a:r>
            <a:r>
              <a:rPr lang="en-US" dirty="0" smtClean="0"/>
              <a:t> is a versatile tool for creating and managing I/O skeletal applications</a:t>
            </a:r>
            <a:endParaRPr lang="en-US" b="1" dirty="0" smtClean="0"/>
          </a:p>
          <a:p>
            <a:r>
              <a:rPr lang="en-US" dirty="0" err="1" smtClean="0"/>
              <a:t>Skel</a:t>
            </a:r>
            <a:r>
              <a:rPr lang="en-US" dirty="0" smtClean="0"/>
              <a:t> generates source code, </a:t>
            </a:r>
            <a:r>
              <a:rPr lang="en-US" dirty="0" err="1" smtClean="0"/>
              <a:t>makefile</a:t>
            </a:r>
            <a:r>
              <a:rPr lang="en-US" dirty="0" smtClean="0"/>
              <a:t>, and submission scripts</a:t>
            </a:r>
          </a:p>
          <a:p>
            <a:r>
              <a:rPr lang="en-US" dirty="0" smtClean="0"/>
              <a:t>The process is the same for all “</a:t>
            </a:r>
            <a:r>
              <a:rPr lang="en-US" dirty="0" err="1" smtClean="0"/>
              <a:t>ADIOSed</a:t>
            </a:r>
            <a:r>
              <a:rPr lang="en-US" dirty="0" smtClean="0"/>
              <a:t>” applications</a:t>
            </a:r>
          </a:p>
          <a:p>
            <a:r>
              <a:rPr lang="en-US" dirty="0" smtClean="0"/>
              <a:t>Measurements are consistent and output is presented in a standard way</a:t>
            </a:r>
          </a:p>
          <a:p>
            <a:r>
              <a:rPr lang="en-US" dirty="0" smtClean="0"/>
              <a:t>One tool allows us to benchmark I/O for many applications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44602" y="168427"/>
            <a:ext cx="4101341" cy="6019055"/>
            <a:chOff x="1750363" y="194236"/>
            <a:chExt cx="4101341" cy="6019055"/>
          </a:xfrm>
        </p:grpSpPr>
        <p:cxnSp>
          <p:nvCxnSpPr>
            <p:cNvPr id="5" name="Straight Arrow Connector 4"/>
            <p:cNvCxnSpPr>
              <a:endCxn id="39" idx="0"/>
            </p:cNvCxnSpPr>
            <p:nvPr/>
          </p:nvCxnSpPr>
          <p:spPr>
            <a:xfrm>
              <a:off x="5184587" y="4235079"/>
              <a:ext cx="0" cy="4372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endCxn id="33" idx="0"/>
            </p:cNvCxnSpPr>
            <p:nvPr/>
          </p:nvCxnSpPr>
          <p:spPr>
            <a:xfrm>
              <a:off x="2417481" y="4114802"/>
              <a:ext cx="667117" cy="5575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Single Corner Rectangle 6"/>
            <p:cNvSpPr/>
            <p:nvPr/>
          </p:nvSpPr>
          <p:spPr>
            <a:xfrm>
              <a:off x="1936373" y="194236"/>
              <a:ext cx="1127024" cy="545353"/>
            </a:xfrm>
            <a:prstGeom prst="snip1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grapes.xml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50363" y="1028222"/>
              <a:ext cx="1334235" cy="5525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alibri"/>
                  <a:cs typeface="Calibri"/>
                </a:rPr>
                <a:t>s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kel</a:t>
              </a:r>
              <a:r>
                <a:rPr lang="en-US" sz="1400" dirty="0" smtClean="0">
                  <a:solidFill>
                    <a:schemeClr val="tx1"/>
                  </a:solidFill>
                  <a:latin typeface="Calibri"/>
                  <a:cs typeface="Calibri"/>
                </a:rPr>
                <a:t> xml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1936373" y="1878260"/>
              <a:ext cx="962215" cy="584872"/>
            </a:xfrm>
            <a:prstGeom prst="snip1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grapes_skel.xml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0" name="Straight Arrow Connector 9"/>
            <p:cNvCxnSpPr>
              <a:stCxn id="7" idx="1"/>
              <a:endCxn id="8" idx="0"/>
            </p:cNvCxnSpPr>
            <p:nvPr/>
          </p:nvCxnSpPr>
          <p:spPr>
            <a:xfrm flipH="1">
              <a:off x="2417481" y="739589"/>
              <a:ext cx="82404" cy="2886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2"/>
              <a:endCxn id="9" idx="3"/>
            </p:cNvCxnSpPr>
            <p:nvPr/>
          </p:nvCxnSpPr>
          <p:spPr>
            <a:xfrm>
              <a:off x="2417481" y="1580777"/>
              <a:ext cx="0" cy="2974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17469" y="319876"/>
              <a:ext cx="1334235" cy="5525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alibri"/>
                  <a:cs typeface="Calibri"/>
                </a:rPr>
                <a:t>s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kel</a:t>
              </a:r>
              <a:r>
                <a:rPr lang="en-US" sz="1400" dirty="0" smtClean="0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params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3" name="Elbow Connector 12"/>
            <p:cNvCxnSpPr>
              <a:stCxn id="9" idx="0"/>
              <a:endCxn id="12" idx="1"/>
            </p:cNvCxnSpPr>
            <p:nvPr/>
          </p:nvCxnSpPr>
          <p:spPr>
            <a:xfrm flipV="1">
              <a:off x="2898588" y="596154"/>
              <a:ext cx="1618881" cy="1574542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ingle Corner Rectangle 13"/>
            <p:cNvSpPr/>
            <p:nvPr/>
          </p:nvSpPr>
          <p:spPr>
            <a:xfrm>
              <a:off x="4298766" y="1649372"/>
              <a:ext cx="1524000" cy="584872"/>
            </a:xfrm>
            <a:prstGeom prst="snip1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grapes_params.xml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5" name="Straight Arrow Connector 14"/>
            <p:cNvCxnSpPr>
              <a:stCxn id="12" idx="2"/>
              <a:endCxn id="14" idx="3"/>
            </p:cNvCxnSpPr>
            <p:nvPr/>
          </p:nvCxnSpPr>
          <p:spPr>
            <a:xfrm flipH="1">
              <a:off x="5060766" y="872431"/>
              <a:ext cx="123821" cy="776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1843368" y="2741978"/>
              <a:ext cx="1148225" cy="5525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alibri"/>
                  <a:cs typeface="Calibri"/>
                </a:rPr>
                <a:t>s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kel</a:t>
              </a:r>
              <a:r>
                <a:rPr lang="en-US" sz="1400" dirty="0" smtClean="0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src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26921" y="2741978"/>
              <a:ext cx="1148225" cy="5525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skel</a:t>
              </a:r>
              <a:r>
                <a:rPr lang="en-US" sz="1400" dirty="0" smtClean="0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makefile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10474" y="2741978"/>
              <a:ext cx="1148225" cy="5525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skel</a:t>
              </a:r>
              <a:r>
                <a:rPr lang="en-US" sz="1400" dirty="0" smtClean="0">
                  <a:solidFill>
                    <a:schemeClr val="tx1"/>
                  </a:solidFill>
                  <a:latin typeface="Calibri"/>
                  <a:cs typeface="Calibri"/>
                </a:rPr>
                <a:t> submit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9" name="Straight Arrow Connector 18"/>
            <p:cNvCxnSpPr>
              <a:stCxn id="9" idx="1"/>
              <a:endCxn id="16" idx="0"/>
            </p:cNvCxnSpPr>
            <p:nvPr/>
          </p:nvCxnSpPr>
          <p:spPr>
            <a:xfrm>
              <a:off x="2417481" y="2463132"/>
              <a:ext cx="0" cy="2788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1"/>
            </p:cNvCxnSpPr>
            <p:nvPr/>
          </p:nvCxnSpPr>
          <p:spPr>
            <a:xfrm flipH="1">
              <a:off x="2864600" y="2234244"/>
              <a:ext cx="2196166" cy="5077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1"/>
              <a:endCxn id="17" idx="0"/>
            </p:cNvCxnSpPr>
            <p:nvPr/>
          </p:nvCxnSpPr>
          <p:spPr>
            <a:xfrm flipH="1">
              <a:off x="3801034" y="2234244"/>
              <a:ext cx="1259732" cy="5077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1"/>
              <a:endCxn id="18" idx="0"/>
            </p:cNvCxnSpPr>
            <p:nvPr/>
          </p:nvCxnSpPr>
          <p:spPr>
            <a:xfrm>
              <a:off x="5060766" y="2234244"/>
              <a:ext cx="123821" cy="5077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nip Single Corner Rectangle 22"/>
            <p:cNvSpPr/>
            <p:nvPr/>
          </p:nvSpPr>
          <p:spPr>
            <a:xfrm>
              <a:off x="3319926" y="3842125"/>
              <a:ext cx="962215" cy="545353"/>
            </a:xfrm>
            <a:prstGeom prst="snip1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Makefile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24" name="Straight Arrow Connector 23"/>
            <p:cNvCxnSpPr>
              <a:stCxn id="17" idx="2"/>
              <a:endCxn id="23" idx="3"/>
            </p:cNvCxnSpPr>
            <p:nvPr/>
          </p:nvCxnSpPr>
          <p:spPr>
            <a:xfrm>
              <a:off x="3801034" y="3294533"/>
              <a:ext cx="0" cy="5475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Snip Single Corner Rectangle 24"/>
            <p:cNvSpPr/>
            <p:nvPr/>
          </p:nvSpPr>
          <p:spPr>
            <a:xfrm>
              <a:off x="4796484" y="3569449"/>
              <a:ext cx="962215" cy="545353"/>
            </a:xfrm>
            <a:prstGeom prst="snip1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26" name="Snip Single Corner Rectangle 25"/>
            <p:cNvSpPr/>
            <p:nvPr/>
          </p:nvSpPr>
          <p:spPr>
            <a:xfrm>
              <a:off x="4707576" y="3689726"/>
              <a:ext cx="962215" cy="545353"/>
            </a:xfrm>
            <a:prstGeom prst="snip1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27" name="Snip Single Corner Rectangle 26"/>
            <p:cNvSpPr/>
            <p:nvPr/>
          </p:nvSpPr>
          <p:spPr>
            <a:xfrm>
              <a:off x="4614571" y="3842126"/>
              <a:ext cx="962215" cy="545353"/>
            </a:xfrm>
            <a:prstGeom prst="snip1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 lnSpcReduction="10000"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/>
                  <a:cs typeface="Calibri"/>
                </a:rPr>
                <a:t>Submit scripts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28" name="Snip Single Corner Rectangle 27"/>
            <p:cNvSpPr/>
            <p:nvPr/>
          </p:nvSpPr>
          <p:spPr>
            <a:xfrm>
              <a:off x="2029378" y="3569449"/>
              <a:ext cx="962215" cy="545353"/>
            </a:xfrm>
            <a:prstGeom prst="snip1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29" name="Snip Single Corner Rectangle 28"/>
            <p:cNvSpPr/>
            <p:nvPr/>
          </p:nvSpPr>
          <p:spPr>
            <a:xfrm>
              <a:off x="1940470" y="3689726"/>
              <a:ext cx="962215" cy="545353"/>
            </a:xfrm>
            <a:prstGeom prst="snip1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Snip Single Corner Rectangle 29"/>
            <p:cNvSpPr/>
            <p:nvPr/>
          </p:nvSpPr>
          <p:spPr>
            <a:xfrm>
              <a:off x="1847465" y="3842126"/>
              <a:ext cx="962215" cy="545353"/>
            </a:xfrm>
            <a:prstGeom prst="snip1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/>
                  <a:cs typeface="Calibri"/>
                </a:rPr>
                <a:t>Source files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31" name="Straight Arrow Connector 30"/>
            <p:cNvCxnSpPr>
              <a:stCxn id="16" idx="2"/>
              <a:endCxn id="29" idx="3"/>
            </p:cNvCxnSpPr>
            <p:nvPr/>
          </p:nvCxnSpPr>
          <p:spPr>
            <a:xfrm>
              <a:off x="2417481" y="3294533"/>
              <a:ext cx="4097" cy="3951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2"/>
            </p:cNvCxnSpPr>
            <p:nvPr/>
          </p:nvCxnSpPr>
          <p:spPr>
            <a:xfrm>
              <a:off x="5184587" y="3294533"/>
              <a:ext cx="0" cy="4662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510485" y="4672378"/>
              <a:ext cx="1148225" cy="5525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libri"/>
                  <a:cs typeface="Calibri"/>
                </a:rPr>
                <a:t>m</a:t>
              </a:r>
              <a:r>
                <a:rPr lang="en-US" sz="1400" dirty="0" smtClean="0">
                  <a:solidFill>
                    <a:schemeClr val="tx1"/>
                  </a:solidFill>
                  <a:latin typeface="Calibri"/>
                  <a:cs typeface="Calibri"/>
                </a:rPr>
                <a:t>ake</a:t>
              </a:r>
            </a:p>
          </p:txBody>
        </p:sp>
        <p:cxnSp>
          <p:nvCxnSpPr>
            <p:cNvPr id="34" name="Straight Arrow Connector 33"/>
            <p:cNvCxnSpPr>
              <a:stCxn id="23" idx="1"/>
              <a:endCxn id="33" idx="0"/>
            </p:cNvCxnSpPr>
            <p:nvPr/>
          </p:nvCxnSpPr>
          <p:spPr>
            <a:xfrm flipH="1">
              <a:off x="3084598" y="4387478"/>
              <a:ext cx="716436" cy="284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Snip Single Corner Rectangle 34"/>
            <p:cNvSpPr/>
            <p:nvPr/>
          </p:nvSpPr>
          <p:spPr>
            <a:xfrm>
              <a:off x="2692398" y="5395261"/>
              <a:ext cx="962215" cy="545353"/>
            </a:xfrm>
            <a:prstGeom prst="snip1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36" name="Snip Single Corner Rectangle 35"/>
            <p:cNvSpPr/>
            <p:nvPr/>
          </p:nvSpPr>
          <p:spPr>
            <a:xfrm>
              <a:off x="2603490" y="5515538"/>
              <a:ext cx="962215" cy="545353"/>
            </a:xfrm>
            <a:prstGeom prst="snip1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37" name="Snip Single Corner Rectangle 36"/>
            <p:cNvSpPr/>
            <p:nvPr/>
          </p:nvSpPr>
          <p:spPr>
            <a:xfrm>
              <a:off x="2510485" y="5667938"/>
              <a:ext cx="962215" cy="545353"/>
            </a:xfrm>
            <a:prstGeom prst="snip1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>
              <a:norm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Executables</a:t>
              </a:r>
              <a:endParaRPr lang="en-US" sz="14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38" name="Straight Arrow Connector 37"/>
            <p:cNvCxnSpPr>
              <a:stCxn id="33" idx="2"/>
              <a:endCxn id="36" idx="3"/>
            </p:cNvCxnSpPr>
            <p:nvPr/>
          </p:nvCxnSpPr>
          <p:spPr>
            <a:xfrm>
              <a:off x="3084598" y="5224933"/>
              <a:ext cx="0" cy="2906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4610474" y="4672378"/>
              <a:ext cx="1148225" cy="5525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libri"/>
                  <a:cs typeface="Calibri"/>
                </a:rPr>
                <a:t>m</a:t>
              </a:r>
              <a:r>
                <a:rPr lang="en-US" sz="1400" dirty="0" smtClean="0">
                  <a:solidFill>
                    <a:schemeClr val="tx1"/>
                  </a:solidFill>
                  <a:latin typeface="Calibri"/>
                  <a:cs typeface="Calibri"/>
                </a:rPr>
                <a:t>ake deploy</a:t>
              </a:r>
            </a:p>
          </p:txBody>
        </p:sp>
        <p:sp>
          <p:nvSpPr>
            <p:cNvPr id="40" name="Cube 39"/>
            <p:cNvSpPr/>
            <p:nvPr/>
          </p:nvSpPr>
          <p:spPr>
            <a:xfrm>
              <a:off x="4194852" y="5515538"/>
              <a:ext cx="1466745" cy="697753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skel_grapes</a:t>
              </a:r>
              <a:endParaRPr lang="en-US" sz="16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41" name="Straight Arrow Connector 40"/>
            <p:cNvCxnSpPr>
              <a:stCxn id="36" idx="0"/>
              <a:endCxn id="39" idx="1"/>
            </p:cNvCxnSpPr>
            <p:nvPr/>
          </p:nvCxnSpPr>
          <p:spPr>
            <a:xfrm flipV="1">
              <a:off x="3565705" y="4948656"/>
              <a:ext cx="1044769" cy="8395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9" idx="2"/>
              <a:endCxn id="40" idx="0"/>
            </p:cNvCxnSpPr>
            <p:nvPr/>
          </p:nvCxnSpPr>
          <p:spPr>
            <a:xfrm flipH="1">
              <a:off x="5015444" y="5224933"/>
              <a:ext cx="169143" cy="2906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9" idx="2"/>
              <a:endCxn id="39" idx="3"/>
            </p:cNvCxnSpPr>
            <p:nvPr/>
          </p:nvCxnSpPr>
          <p:spPr>
            <a:xfrm rot="10800000" flipH="1" flipV="1">
              <a:off x="1936373" y="2170696"/>
              <a:ext cx="3822326" cy="2777960"/>
            </a:xfrm>
            <a:prstGeom prst="bentConnector5">
              <a:avLst>
                <a:gd name="adj1" fmla="val -9890"/>
                <a:gd name="adj2" fmla="val 158936"/>
                <a:gd name="adj3" fmla="val 10910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5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Remembering my past</a:t>
            </a:r>
            <a:endParaRPr lang="en-US" dirty="0"/>
          </a:p>
        </p:txBody>
      </p:sp>
      <p:pic>
        <p:nvPicPr>
          <p:cNvPr id="4" name="Picture 3" descr="Screen Shot 2012-03-06 at 10.16.0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2"/>
          <a:stretch/>
        </p:blipFill>
        <p:spPr>
          <a:xfrm>
            <a:off x="4687456" y="770858"/>
            <a:ext cx="4456544" cy="3707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693" y="1561218"/>
            <a:ext cx="262172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Sorry, but I was a relativist a long long time ago.</a:t>
            </a:r>
          </a:p>
          <a:p>
            <a:pPr marL="174625" indent="-17462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NSF funded the Binary Black Hole Grand Challenge 1993 – 1998</a:t>
            </a:r>
          </a:p>
          <a:p>
            <a:pPr marL="174625" indent="-17462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8 Universities: Texas, UIUC,  UNC, Penn State, Cornell, NWU, Syracuse, U. Pittsburgh</a:t>
            </a: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912" t="25586" r="7673" b="29089"/>
          <a:stretch/>
        </p:blipFill>
        <p:spPr>
          <a:xfrm>
            <a:off x="3232145" y="4461982"/>
            <a:ext cx="5911855" cy="239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55" y="241300"/>
            <a:ext cx="8610600" cy="786245"/>
          </a:xfrm>
        </p:spPr>
        <p:txBody>
          <a:bodyPr>
            <a:noAutofit/>
          </a:bodyPr>
          <a:lstStyle/>
          <a:p>
            <a:r>
              <a:rPr lang="en-US" sz="2400" dirty="0"/>
              <a:t>What are the key requirements for your collaboration - e.g., travel, student/research/developer exchange, workshop/tutorials, etc.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exchange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  <a:latin typeface="Calibri"/>
                <a:cs typeface="Calibri"/>
              </a:rPr>
              <a:t>Tsinghua University sends student to UTK/ORNL (3 months/year)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  <a:latin typeface="Calibri"/>
                <a:cs typeface="Calibri"/>
              </a:rPr>
              <a:t>Rutgers University sends student to </a:t>
            </a:r>
            <a:r>
              <a:rPr lang="en-US" altLang="zh-CN" dirty="0">
                <a:solidFill>
                  <a:prstClr val="black"/>
                </a:solidFill>
                <a:latin typeface="Calibri"/>
                <a:cs typeface="Calibri"/>
              </a:rPr>
              <a:t>Tsinghua </a:t>
            </a:r>
            <a:r>
              <a:rPr lang="en-US" altLang="zh-CN" dirty="0" smtClean="0">
                <a:solidFill>
                  <a:prstClr val="black"/>
                </a:solidFill>
                <a:latin typeface="Calibri"/>
                <a:cs typeface="Calibri"/>
              </a:rPr>
              <a:t>University (3 months/year)</a:t>
            </a:r>
          </a:p>
          <a:p>
            <a:r>
              <a:rPr lang="en-US" dirty="0" smtClean="0"/>
              <a:t>Senior research exchange</a:t>
            </a:r>
          </a:p>
          <a:p>
            <a:pPr lvl="1"/>
            <a:r>
              <a:rPr lang="en-US" dirty="0" smtClean="0"/>
              <a:t>UTK/ORNL + Rutgers + NCSU send senior researchers to Tsinghua University (1+ week * 2 times/year)</a:t>
            </a:r>
          </a:p>
          <a:p>
            <a:pPr lvl="1"/>
            <a:r>
              <a:rPr lang="en-US" dirty="0" smtClean="0"/>
              <a:t>Our group prepares tutorials for Chinese community</a:t>
            </a:r>
          </a:p>
          <a:p>
            <a:pPr lvl="2"/>
            <a:r>
              <a:rPr lang="en-US" dirty="0" smtClean="0"/>
              <a:t>Full day tutorials for each visit</a:t>
            </a:r>
          </a:p>
          <a:p>
            <a:pPr lvl="2"/>
            <a:r>
              <a:rPr lang="en-US" dirty="0" smtClean="0"/>
              <a:t>Each visit needs to allow our researchers access to the HPC systems so we can optimize</a:t>
            </a:r>
          </a:p>
          <a:p>
            <a:r>
              <a:rPr lang="en-US" dirty="0" smtClean="0"/>
              <a:t>Computer time for teams for all machines</a:t>
            </a:r>
          </a:p>
          <a:p>
            <a:pPr lvl="1"/>
            <a:r>
              <a:rPr lang="en-US" dirty="0" smtClean="0"/>
              <a:t>Need to optimize routines together, and it is much easier when we have access to machines</a:t>
            </a:r>
          </a:p>
          <a:p>
            <a:r>
              <a:rPr lang="en-US" dirty="0" smtClean="0"/>
              <a:t>2 phone calls/month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3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other funding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NSF: EAGER proposal, RDAV proposal</a:t>
            </a:r>
          </a:p>
          <a:p>
            <a:pPr lvl="1"/>
            <a:r>
              <a:rPr lang="en-US" dirty="0" smtClean="0"/>
              <a:t>Work with Climate codes, sub surfacing modeling, relativity, …</a:t>
            </a:r>
          </a:p>
          <a:p>
            <a:r>
              <a:rPr lang="en-US" dirty="0" smtClean="0"/>
              <a:t>NASA: ROSES proposal</a:t>
            </a:r>
          </a:p>
          <a:p>
            <a:pPr lvl="1"/>
            <a:r>
              <a:rPr lang="en-US" dirty="0" smtClean="0"/>
              <a:t>Work with GEOS-5 climate code</a:t>
            </a:r>
          </a:p>
          <a:p>
            <a:r>
              <a:rPr lang="en-US" dirty="0" smtClean="0"/>
              <a:t>DOE/ASCR</a:t>
            </a:r>
          </a:p>
          <a:p>
            <a:pPr lvl="1"/>
            <a:r>
              <a:rPr lang="en-US" dirty="0" smtClean="0"/>
              <a:t>Research new techniques for I/O staging, co-design hybrid-staging, I/O support for </a:t>
            </a:r>
            <a:r>
              <a:rPr lang="en-US" dirty="0" err="1" smtClean="0"/>
              <a:t>SciDAC</a:t>
            </a:r>
            <a:r>
              <a:rPr lang="en-US" dirty="0" smtClean="0"/>
              <a:t>/INCITE codes</a:t>
            </a:r>
          </a:p>
          <a:p>
            <a:r>
              <a:rPr lang="en-US" dirty="0" smtClean="0"/>
              <a:t>DOE/FES</a:t>
            </a:r>
          </a:p>
          <a:p>
            <a:pPr lvl="1"/>
            <a:r>
              <a:rPr lang="en-US" dirty="0" smtClean="0"/>
              <a:t>Support I/O pipelines, and multi-scale, multi-physics code coupling for fusion codes</a:t>
            </a:r>
          </a:p>
          <a:p>
            <a:r>
              <a:rPr lang="en-US" dirty="0" smtClean="0"/>
              <a:t>DOE/OLCF</a:t>
            </a:r>
          </a:p>
          <a:p>
            <a:pPr lvl="1"/>
            <a:r>
              <a:rPr lang="en-US" dirty="0" smtClean="0"/>
              <a:t>Support I/O and analytics on the OLCF for simulations which run at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0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specific </a:t>
            </a:r>
            <a:r>
              <a:rPr lang="en-US" dirty="0"/>
              <a:t>mechanisms </a:t>
            </a:r>
            <a:r>
              <a:rPr lang="en-US" dirty="0" smtClean="0"/>
              <a:t>need </a:t>
            </a:r>
            <a:r>
              <a:rPr lang="en-US" dirty="0"/>
              <a:t>to be set 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metrics of success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3636"/>
            <a:ext cx="8839200" cy="55533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Grapes I/O overhead is dramatically reduced</a:t>
            </a:r>
          </a:p>
          <a:p>
            <a:pPr lvl="1"/>
            <a:r>
              <a:rPr lang="en-US" dirty="0" smtClean="0"/>
              <a:t>Win for both teams</a:t>
            </a:r>
          </a:p>
          <a:p>
            <a:r>
              <a:rPr lang="en-US" dirty="0" smtClean="0"/>
              <a:t>ADIOS has new mechanism to output GRIB2 format</a:t>
            </a:r>
          </a:p>
          <a:p>
            <a:pPr lvl="1"/>
            <a:r>
              <a:rPr lang="en-US" dirty="0" smtClean="0"/>
              <a:t>Allows ADIOS to start talking to more teams doing weather modeling</a:t>
            </a:r>
          </a:p>
          <a:p>
            <a:r>
              <a:rPr lang="en-US" dirty="0" smtClean="0"/>
              <a:t>Research is performed which allow us to understand new RDMA networks</a:t>
            </a:r>
          </a:p>
          <a:p>
            <a:pPr lvl="1"/>
            <a:r>
              <a:rPr lang="en-US" dirty="0" smtClean="0"/>
              <a:t>New understanding of how to optimize data movement on exotic architecture</a:t>
            </a:r>
          </a:p>
          <a:p>
            <a:r>
              <a:rPr lang="en-US" dirty="0" smtClean="0"/>
              <a:t>New methods in ADIOS that minimize I/O in Grapes, and can help new codes</a:t>
            </a:r>
          </a:p>
          <a:p>
            <a:r>
              <a:rPr lang="en-US" dirty="0" smtClean="0"/>
              <a:t>New studies from </a:t>
            </a:r>
            <a:r>
              <a:rPr lang="en-US" dirty="0" err="1" smtClean="0"/>
              <a:t>Skel</a:t>
            </a:r>
            <a:r>
              <a:rPr lang="en-US" dirty="0" smtClean="0"/>
              <a:t> give hardware designers parameters to allow them to design file systems for next generation machines, based on Grapes, and many other codes</a:t>
            </a:r>
          </a:p>
          <a:p>
            <a:r>
              <a:rPr lang="en-US" dirty="0" smtClean="0"/>
              <a:t>Mechanisms to share open source software that can lead to new ways to share code amongst a even larger diverse set of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21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8"/>
          <p:cNvSpPr>
            <a:spLocks noGrp="1"/>
          </p:cNvSpPr>
          <p:nvPr>
            <p:ph sz="quarter" idx="4294967295"/>
          </p:nvPr>
        </p:nvSpPr>
        <p:spPr>
          <a:xfrm>
            <a:off x="4724400" y="3498850"/>
            <a:ext cx="4419600" cy="414338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1"/>
              </a:spcBef>
              <a:buNone/>
            </a:pPr>
            <a:r>
              <a:rPr lang="en-US" altLang="zh-CN" sz="1800" b="1" dirty="0">
                <a:solidFill>
                  <a:srgbClr val="000090"/>
                </a:solidFill>
                <a:latin typeface="Calibri"/>
                <a:cs typeface="Calibri"/>
              </a:rPr>
              <a:t>Team &amp; Roles </a:t>
            </a:r>
          </a:p>
        </p:txBody>
      </p:sp>
      <p:sp>
        <p:nvSpPr>
          <p:cNvPr id="4099" name="Content Placeholder 20"/>
          <p:cNvSpPr>
            <a:spLocks noGrp="1"/>
          </p:cNvSpPr>
          <p:nvPr>
            <p:ph sz="quarter" idx="4294967295"/>
          </p:nvPr>
        </p:nvSpPr>
        <p:spPr>
          <a:xfrm>
            <a:off x="4648200" y="871538"/>
            <a:ext cx="4495800" cy="579437"/>
          </a:xfrm>
        </p:spPr>
        <p:txBody>
          <a:bodyPr>
            <a:normAutofit lnSpcReduction="10000"/>
          </a:bodyPr>
          <a:lstStyle/>
          <a:p>
            <a:pPr marL="0" indent="0" defTabSz="911440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solidFill>
                  <a:srgbClr val="000090"/>
                </a:solidFill>
                <a:latin typeface="Calibri"/>
                <a:cs typeface="Calibri"/>
              </a:rPr>
              <a:t>Need for and impact of China-US collaboration</a:t>
            </a:r>
          </a:p>
          <a:p>
            <a:pPr marL="0" indent="0" defTabSz="911440">
              <a:lnSpc>
                <a:spcPct val="90000"/>
              </a:lnSpc>
              <a:buNone/>
            </a:pPr>
            <a:endParaRPr lang="en-US" altLang="zh-CN"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202911" y="940707"/>
            <a:ext cx="57370" cy="5807557"/>
          </a:xfrm>
          <a:prstGeom prst="line">
            <a:avLst/>
          </a:prstGeom>
          <a:noFill/>
          <a:ln w="1257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0" tIns="45702" rIns="91400" bIns="45702"/>
          <a:lstStyle/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sz="1600">
              <a:solidFill>
                <a:prstClr val="black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101" name="Line 1"/>
          <p:cNvSpPr>
            <a:spLocks noChangeShapeType="1"/>
          </p:cNvSpPr>
          <p:nvPr/>
        </p:nvSpPr>
        <p:spPr bwMode="auto">
          <a:xfrm>
            <a:off x="0" y="3487011"/>
            <a:ext cx="9144000" cy="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0" tIns="45702" rIns="91400" bIns="45702"/>
          <a:lstStyle/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sz="1600">
              <a:solidFill>
                <a:prstClr val="black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102" name="Line 1"/>
          <p:cNvSpPr>
            <a:spLocks noChangeShapeType="1"/>
          </p:cNvSpPr>
          <p:nvPr/>
        </p:nvSpPr>
        <p:spPr bwMode="auto">
          <a:xfrm>
            <a:off x="0" y="940705"/>
            <a:ext cx="9144000" cy="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0" tIns="45702" rIns="91400" bIns="45702"/>
          <a:lstStyle/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sz="1600">
              <a:solidFill>
                <a:prstClr val="black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103" name="Line 1"/>
          <p:cNvSpPr>
            <a:spLocks noChangeShapeType="1"/>
          </p:cNvSpPr>
          <p:nvPr/>
        </p:nvSpPr>
        <p:spPr bwMode="auto">
          <a:xfrm>
            <a:off x="0" y="6770913"/>
            <a:ext cx="9144000" cy="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0" tIns="45702" rIns="91400" bIns="45702"/>
          <a:lstStyle/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sz="1600">
              <a:solidFill>
                <a:prstClr val="black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10080" y="871292"/>
            <a:ext cx="4343040" cy="35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2" rIns="91400" bIns="45702">
            <a:spAutoFit/>
          </a:bodyPr>
          <a:lstStyle/>
          <a:p>
            <a:pPr defTabSz="911440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altLang="zh-CN" sz="1800" b="1" dirty="0">
                <a:solidFill>
                  <a:srgbClr val="000090"/>
                </a:solidFill>
                <a:latin typeface="Calibri"/>
                <a:ea typeface="ＭＳ Ｐゴシック" charset="0"/>
                <a:cs typeface="Calibri"/>
              </a:rPr>
              <a:t>Objectives and significance of the research</a:t>
            </a:r>
          </a:p>
        </p:txBody>
      </p:sp>
      <p:sp>
        <p:nvSpPr>
          <p:cNvPr id="4105" name="Content Placeholder 20"/>
          <p:cNvSpPr txBox="1">
            <a:spLocks/>
          </p:cNvSpPr>
          <p:nvPr/>
        </p:nvSpPr>
        <p:spPr bwMode="auto">
          <a:xfrm>
            <a:off x="10080" y="3509958"/>
            <a:ext cx="426672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2" rIns="91400" bIns="45702"/>
          <a:lstStyle>
            <a:lvl1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829366">
              <a:lnSpc>
                <a:spcPct val="80000"/>
              </a:lnSpc>
              <a:spcBef>
                <a:spcPts val="601"/>
              </a:spcBef>
            </a:pPr>
            <a:r>
              <a:rPr lang="en-US" altLang="zh-CN" sz="1800" b="1" dirty="0">
                <a:solidFill>
                  <a:srgbClr val="000090"/>
                </a:solidFill>
                <a:latin typeface="Calibri"/>
                <a:cs typeface="Calibri"/>
              </a:rPr>
              <a:t>Approach and mechanisms; support </a:t>
            </a:r>
            <a:r>
              <a:rPr lang="en-US" altLang="zh-CN" sz="1800" b="1" dirty="0" smtClean="0">
                <a:solidFill>
                  <a:srgbClr val="000090"/>
                </a:solidFill>
                <a:latin typeface="Calibri"/>
                <a:cs typeface="Calibri"/>
              </a:rPr>
              <a:t>required</a:t>
            </a:r>
            <a:endParaRPr lang="en-US" altLang="zh-CN" sz="18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107" name="矩形 11"/>
          <p:cNvSpPr>
            <a:spLocks noChangeArrowheads="1"/>
          </p:cNvSpPr>
          <p:nvPr/>
        </p:nvSpPr>
        <p:spPr bwMode="auto">
          <a:xfrm>
            <a:off x="0" y="1089505"/>
            <a:ext cx="4179455" cy="240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6" tIns="41469" rIns="82936" bIns="41469">
            <a:spAutoFit/>
          </a:bodyPr>
          <a:lstStyle/>
          <a:p>
            <a:pPr marL="259178" indent="-259178"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5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mprove I/O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to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meet the time-critical requirement for operation of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GRAPES</a:t>
            </a:r>
          </a:p>
          <a:p>
            <a:pPr marL="259178" indent="-259178"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Improve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ADIOS on new types of parallel simulation and platforms (such as Tianhe-1A)</a:t>
            </a:r>
          </a:p>
          <a:p>
            <a:pPr marL="259178" indent="-259178"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Extend ADIOS to support the GRIB2 format</a:t>
            </a:r>
            <a:endParaRPr lang="zh-CN" altLang="en-US" sz="1800" dirty="0">
              <a:solidFill>
                <a:prstClr val="black"/>
              </a:solidFill>
              <a:latin typeface="Calibri"/>
              <a:ea typeface="ＭＳ Ｐゴシック" charset="0"/>
              <a:cs typeface="Calibri"/>
            </a:endParaRPr>
          </a:p>
          <a:p>
            <a:pPr marL="259178" indent="-259178"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Feed back the results to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ADIOS and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help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researchers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in many communities</a:t>
            </a:r>
          </a:p>
        </p:txBody>
      </p:sp>
      <p:sp>
        <p:nvSpPr>
          <p:cNvPr id="4108" name="矩形 14"/>
          <p:cNvSpPr>
            <a:spLocks noChangeArrowheads="1"/>
          </p:cNvSpPr>
          <p:nvPr/>
        </p:nvSpPr>
        <p:spPr bwMode="auto">
          <a:xfrm>
            <a:off x="4494242" y="1424310"/>
            <a:ext cx="4649758" cy="214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6" tIns="41469" rIns="82936" bIns="41469">
            <a:spAutoFit/>
          </a:bodyPr>
          <a:lstStyle/>
          <a:p>
            <a:pPr marL="259178" indent="-259178" defTabSz="911440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Connect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/O software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from the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US with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parallel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application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and platforms in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China</a:t>
            </a:r>
          </a:p>
          <a:p>
            <a:pPr marL="259178" indent="-259178" defTabSz="911440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Service extensions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, performance optimization techniques, and evaluation results will be shared </a:t>
            </a:r>
            <a:endParaRPr lang="en-US" altLang="zh-CN" sz="1800" dirty="0" smtClean="0">
              <a:solidFill>
                <a:prstClr val="black"/>
              </a:solidFill>
              <a:latin typeface="Calibri"/>
              <a:ea typeface="ＭＳ Ｐゴシック" charset="0"/>
              <a:cs typeface="Calibri"/>
            </a:endParaRPr>
          </a:p>
          <a:p>
            <a:pPr marL="259178" indent="-259178" defTabSz="911440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Faculty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and student members of the project will gain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international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ＭＳ Ｐゴシック" charset="0"/>
                <a:cs typeface="Calibri"/>
              </a:rPr>
              <a:t>collaboration experience </a:t>
            </a:r>
            <a:endParaRPr lang="zh-CN" altLang="en-US" sz="1800" dirty="0">
              <a:solidFill>
                <a:prstClr val="black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109" name="TextBox 22"/>
          <p:cNvSpPr txBox="1">
            <a:spLocks noChangeArrowheads="1"/>
          </p:cNvSpPr>
          <p:nvPr/>
        </p:nvSpPr>
        <p:spPr bwMode="auto">
          <a:xfrm>
            <a:off x="10080" y="4028370"/>
            <a:ext cx="4492800" cy="189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6" tIns="41469" rIns="82936" bIns="41469">
            <a:spAutoFit/>
          </a:bodyPr>
          <a:lstStyle>
            <a:lvl1pPr marL="285750" indent="-28575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2"/>
              <a:buChar char="ü"/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Monthly teleconference </a:t>
            </a:r>
            <a:endParaRPr lang="en-US" altLang="zh-CN"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2"/>
              <a:buChar char="ü"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Student exchange </a:t>
            </a:r>
            <a:endParaRPr lang="en-US" altLang="zh-CN" sz="18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2"/>
              <a:buChar char="ü"/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Meetings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at Tsinghua University with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two of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the ADIOS developers </a:t>
            </a:r>
            <a:endParaRPr lang="en-US" altLang="zh-CN" sz="18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2"/>
              <a:buChar char="ü"/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Meeting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during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mutual attended conferences (SC, IPDPS)</a:t>
            </a:r>
            <a:endParaRPr lang="en-US" altLang="zh-CN"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2"/>
              <a:buChar char="ü"/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Joint publications</a:t>
            </a:r>
            <a:endParaRPr lang="zh-CN" altLang="en-US"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110" name="TextBox 26"/>
          <p:cNvSpPr txBox="1">
            <a:spLocks noChangeArrowheads="1"/>
          </p:cNvSpPr>
          <p:nvPr/>
        </p:nvSpPr>
        <p:spPr bwMode="auto">
          <a:xfrm>
            <a:off x="4191001" y="3694109"/>
            <a:ext cx="4953000" cy="31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6" tIns="41469" rIns="82936" bIns="41469">
            <a:spAutoFit/>
          </a:bodyPr>
          <a:lstStyle>
            <a:lvl1pPr marL="285750" indent="-28575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Dr.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cs typeface="Calibri"/>
              </a:rPr>
              <a:t>Zhiyan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 Jin, CMA, Design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GRAPES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I/O infrastructure</a:t>
            </a:r>
          </a:p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Dr. Scott Klasky, ORNL, Directing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ADIOS, with Drs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.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cs typeface="Calibri"/>
              </a:rPr>
              <a:t>Podhorszki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,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cs typeface="Calibri"/>
              </a:rPr>
              <a:t>Abbasi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,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cs typeface="Calibri"/>
              </a:rPr>
              <a:t>Qiu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,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Logan</a:t>
            </a:r>
            <a:endParaRPr lang="en-US" altLang="zh-CN"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Dr.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cs typeface="Calibri"/>
              </a:rPr>
              <a:t>Xiaosong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 Ma,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NCSU/ORNL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,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/O and staging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methods, to exploit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-transit processing to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GRAPES </a:t>
            </a:r>
          </a:p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Dr. Manish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cs typeface="Calibri"/>
              </a:rPr>
              <a:t>Parashar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, RU,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Optimize the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ADIOS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cs typeface="Calibri"/>
              </a:rPr>
              <a:t>Dataspace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 method for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GRAPES</a:t>
            </a:r>
          </a:p>
          <a:p>
            <a:pPr defTabSz="414683" eaLnBrk="1">
              <a:lnSpc>
                <a:spcPct val="93000"/>
              </a:lnSpc>
              <a:buClr>
                <a:srgbClr val="000000"/>
              </a:buClr>
              <a:buSzPct val="100000"/>
              <a:buFont typeface="Wingdings" charset="0"/>
              <a:buChar char="ü"/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Dr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. Wei </a:t>
            </a:r>
            <a:r>
              <a:rPr lang="en-US" altLang="zh-CN" sz="1800" dirty="0" err="1">
                <a:solidFill>
                  <a:prstClr val="black"/>
                </a:solidFill>
                <a:latin typeface="Calibri"/>
                <a:cs typeface="Calibri"/>
              </a:rPr>
              <a:t>Xue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, TSU, Developing the new I/O stack of GRAPES using ADIOS, and tuning the implementation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cs typeface="Calibri"/>
              </a:rPr>
              <a:t>for Chinese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Calibri"/>
              </a:rPr>
              <a:t>supercomputers</a:t>
            </a:r>
            <a:endParaRPr lang="zh-CN" altLang="en-US"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8" name="Title 7"/>
          <p:cNvSpPr txBox="1">
            <a:spLocks/>
          </p:cNvSpPr>
          <p:nvPr/>
        </p:nvSpPr>
        <p:spPr bwMode="auto">
          <a:xfrm>
            <a:off x="658091" y="0"/>
            <a:ext cx="8485910" cy="94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 anchor="ctr"/>
          <a:lstStyle>
            <a:lvl1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829366" eaLnBrk="1" hangingPunct="1"/>
            <a:r>
              <a:rPr lang="en-US" altLang="zh-CN" sz="2200" dirty="0">
                <a:solidFill>
                  <a:prstClr val="black"/>
                </a:solidFill>
                <a:latin typeface="Calibri"/>
                <a:cs typeface="Calibri"/>
              </a:rPr>
              <a:t>I/O performance engineering of the Global Regional Assimilation and Prediction System (GRAPES) code on supercomputers using the ADIOS framework </a:t>
            </a:r>
            <a:endParaRPr lang="en-US" altLang="zh-CN" sz="4000" dirty="0">
              <a:solidFill>
                <a:srgbClr val="0066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50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past, but with the same issues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995" t="6901" r="4892" b="5790"/>
          <a:stretch/>
        </p:blipFill>
        <p:spPr>
          <a:xfrm>
            <a:off x="1086085" y="802154"/>
            <a:ext cx="6800563" cy="50914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05334" y="5080309"/>
            <a:ext cx="5747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alibri"/>
                <a:cs typeface="Calibri"/>
              </a:rPr>
              <a:t>R. </a:t>
            </a:r>
            <a:r>
              <a:rPr lang="en-US" sz="1600" dirty="0" err="1" smtClean="0">
                <a:solidFill>
                  <a:schemeClr val="tx1"/>
                </a:solidFill>
                <a:latin typeface="Calibri"/>
                <a:cs typeface="Calibri"/>
              </a:rPr>
              <a:t>Matzner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  <a:hlinkClick r:id="rId3"/>
              </a:rPr>
              <a:t>http://www2.pv.infn.it/~spacetimeinaction/speakers/view_transp.php?speaker=</a:t>
            </a:r>
            <a:r>
              <a:rPr lang="en-US" sz="1600" dirty="0" smtClean="0">
                <a:solidFill>
                  <a:schemeClr val="tx1"/>
                </a:solidFill>
                <a:latin typeface="Calibri"/>
                <a:cs typeface="Calibri"/>
                <a:hlinkClick r:id="rId3"/>
              </a:rPr>
              <a:t>Matzner</a:t>
            </a:r>
            <a:endParaRPr lang="en-US" sz="16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15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active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727"/>
            <a:ext cx="8839200" cy="553027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DOE ASCR</a:t>
            </a:r>
            <a:r>
              <a:rPr lang="en-US" dirty="0" smtClean="0"/>
              <a:t>: Runtime Staging: </a:t>
            </a:r>
            <a:r>
              <a:rPr lang="en-US" dirty="0" smtClean="0">
                <a:solidFill>
                  <a:srgbClr val="FF0000"/>
                </a:solidFill>
              </a:rPr>
              <a:t>ORNL, Georgia Tech, NCSU, LBNL</a:t>
            </a:r>
            <a:endParaRPr lang="en-US" dirty="0" smtClean="0"/>
          </a:p>
          <a:p>
            <a:r>
              <a:rPr lang="en-US" b="1" dirty="0" smtClean="0"/>
              <a:t>DOE ASCR</a:t>
            </a:r>
            <a:r>
              <a:rPr lang="en-US" dirty="0" smtClean="0"/>
              <a:t>: Combustion Co-Design: Exact:  </a:t>
            </a:r>
            <a:r>
              <a:rPr lang="en-US" dirty="0" smtClean="0">
                <a:solidFill>
                  <a:srgbClr val="FF0000"/>
                </a:solidFill>
              </a:rPr>
              <a:t>LBNL, LLNL, LANL, NREL, ORNL, SNL, Georgia Tech, Rutgers, Stanford, U. Texas, U. Utah</a:t>
            </a:r>
          </a:p>
          <a:p>
            <a:r>
              <a:rPr lang="en-US" b="1" dirty="0" smtClean="0"/>
              <a:t>DOE ASCR</a:t>
            </a:r>
            <a:r>
              <a:rPr lang="en-US" dirty="0" smtClean="0"/>
              <a:t>: SDAV: </a:t>
            </a:r>
            <a:r>
              <a:rPr lang="en-US" dirty="0" smtClean="0">
                <a:solidFill>
                  <a:srgbClr val="FF0000"/>
                </a:solidFill>
              </a:rPr>
              <a:t>LBNL, ANL, LANL, ORNL, UC Davis, U. Utah, Northwestern, </a:t>
            </a:r>
            <a:r>
              <a:rPr lang="en-US" dirty="0" err="1" smtClean="0">
                <a:solidFill>
                  <a:srgbClr val="FF0000"/>
                </a:solidFill>
              </a:rPr>
              <a:t>Kitware</a:t>
            </a:r>
            <a:r>
              <a:rPr lang="en-US" dirty="0" smtClean="0">
                <a:solidFill>
                  <a:srgbClr val="FF0000"/>
                </a:solidFill>
              </a:rPr>
              <a:t>, SNL, Rutgers, Georgia Tech, OSU</a:t>
            </a:r>
            <a:endParaRPr lang="en-US" dirty="0" smtClean="0"/>
          </a:p>
          <a:p>
            <a:r>
              <a:rPr lang="en-US" b="1" dirty="0" smtClean="0"/>
              <a:t>DOE/ASCR/FES</a:t>
            </a:r>
            <a:r>
              <a:rPr lang="en-US" dirty="0" smtClean="0"/>
              <a:t>: Partnership for Edge Physics Simulation (EPSI): </a:t>
            </a:r>
            <a:r>
              <a:rPr lang="en-US" dirty="0" smtClean="0">
                <a:solidFill>
                  <a:srgbClr val="FF0000"/>
                </a:solidFill>
              </a:rPr>
              <a:t>PPPL, ORNL, Brown, U. Col, MIT, UCSD, Rutgers, U. Texas, Lehigh, Caltech, LBNL, RPI, NCSU</a:t>
            </a:r>
            <a:endParaRPr lang="en-US" dirty="0" smtClean="0"/>
          </a:p>
          <a:p>
            <a:r>
              <a:rPr lang="en-US" b="1" dirty="0" smtClean="0"/>
              <a:t>DOE/FES</a:t>
            </a:r>
            <a:r>
              <a:rPr lang="en-US" dirty="0"/>
              <a:t>: </a:t>
            </a:r>
            <a:r>
              <a:rPr lang="en-US" dirty="0" err="1" smtClean="0"/>
              <a:t>SciDAC</a:t>
            </a:r>
            <a:r>
              <a:rPr lang="en-US" dirty="0" smtClean="0"/>
              <a:t> Center </a:t>
            </a:r>
            <a:r>
              <a:rPr lang="en-US" dirty="0"/>
              <a:t>for Nonlinear Simulation of Energetic Particles in Burning Plasmas: </a:t>
            </a:r>
            <a:r>
              <a:rPr lang="en-US" dirty="0" smtClean="0">
                <a:solidFill>
                  <a:srgbClr val="FF0000"/>
                </a:solidFill>
              </a:rPr>
              <a:t>PPPL, U. Texas, U. Col., ORNL</a:t>
            </a:r>
            <a:endParaRPr lang="en-US" dirty="0" smtClean="0"/>
          </a:p>
          <a:p>
            <a:r>
              <a:rPr lang="en-US" b="1" dirty="0" smtClean="0"/>
              <a:t>DOE/FES</a:t>
            </a:r>
            <a:r>
              <a:rPr lang="en-US" dirty="0" smtClean="0"/>
              <a:t>: </a:t>
            </a:r>
            <a:r>
              <a:rPr lang="en-US" dirty="0" err="1" smtClean="0"/>
              <a:t>SciDAC</a:t>
            </a:r>
            <a:r>
              <a:rPr lang="en-US" dirty="0" smtClean="0"/>
              <a:t> GSEP: </a:t>
            </a:r>
            <a:r>
              <a:rPr lang="en-US" dirty="0" smtClean="0">
                <a:solidFill>
                  <a:srgbClr val="FF0000"/>
                </a:solidFill>
              </a:rPr>
              <a:t>U. Irvine, ORNL, General Atomics, LLNL</a:t>
            </a:r>
          </a:p>
          <a:p>
            <a:r>
              <a:rPr lang="en-US" b="1" dirty="0" smtClean="0"/>
              <a:t>DOE/OLCF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ORNL</a:t>
            </a:r>
          </a:p>
          <a:p>
            <a:r>
              <a:rPr lang="en-US" b="1" dirty="0"/>
              <a:t>NSF</a:t>
            </a:r>
            <a:r>
              <a:rPr lang="en-US" dirty="0"/>
              <a:t>: Remote Data and Visualization:  </a:t>
            </a:r>
            <a:r>
              <a:rPr lang="en-US" dirty="0">
                <a:solidFill>
                  <a:srgbClr val="FF0000"/>
                </a:solidFill>
              </a:rPr>
              <a:t>UTK, LBNL, U.W, NCSA</a:t>
            </a:r>
            <a:endParaRPr lang="en-US" dirty="0"/>
          </a:p>
          <a:p>
            <a:r>
              <a:rPr lang="en-US" b="1" dirty="0" smtClean="0"/>
              <a:t>NSF </a:t>
            </a:r>
            <a:r>
              <a:rPr lang="en-US" b="1" dirty="0"/>
              <a:t>Eager</a:t>
            </a:r>
            <a:r>
              <a:rPr lang="en-US" dirty="0"/>
              <a:t>:  An Application Driven I/O Optimization Approach for </a:t>
            </a:r>
            <a:r>
              <a:rPr lang="en-US" dirty="0" err="1"/>
              <a:t>PetaScale</a:t>
            </a:r>
            <a:r>
              <a:rPr lang="en-US" dirty="0"/>
              <a:t> Systems and Scientific Discoveries: </a:t>
            </a:r>
            <a:r>
              <a:rPr lang="en-US" dirty="0" smtClean="0">
                <a:solidFill>
                  <a:srgbClr val="FF0000"/>
                </a:solidFill>
              </a:rPr>
              <a:t>UTK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NSF G8: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G8 </a:t>
            </a:r>
            <a:r>
              <a:rPr lang="en-US" dirty="0" err="1"/>
              <a:t>Exascale</a:t>
            </a:r>
            <a:r>
              <a:rPr lang="en-US" dirty="0"/>
              <a:t> Software Applications: Fusion Energy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PPPL, U. Edinburgh, CEA (France), </a:t>
            </a:r>
            <a:r>
              <a:rPr lang="en-US" dirty="0" err="1" smtClean="0">
                <a:solidFill>
                  <a:srgbClr val="FF0000"/>
                </a:solidFill>
              </a:rPr>
              <a:t>Juelich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Garching</a:t>
            </a:r>
            <a:r>
              <a:rPr lang="en-US" dirty="0" smtClean="0">
                <a:solidFill>
                  <a:srgbClr val="FF0000"/>
                </a:solidFill>
              </a:rPr>
              <a:t>, Tsukuba, </a:t>
            </a:r>
            <a:r>
              <a:rPr lang="en-US" dirty="0" err="1" smtClean="0">
                <a:solidFill>
                  <a:srgbClr val="FF0000"/>
                </a:solidFill>
              </a:rPr>
              <a:t>Keldish</a:t>
            </a:r>
            <a:r>
              <a:rPr lang="en-US" dirty="0" smtClean="0">
                <a:solidFill>
                  <a:srgbClr val="FF0000"/>
                </a:solidFill>
              </a:rPr>
              <a:t> (Russia)</a:t>
            </a:r>
          </a:p>
          <a:p>
            <a:r>
              <a:rPr lang="en-US" b="1" dirty="0"/>
              <a:t>NASA/ROSES</a:t>
            </a:r>
            <a:r>
              <a:rPr lang="en-US" dirty="0"/>
              <a:t>: An Elastic Parallel I/O Framework for Computational Climate Modeling : </a:t>
            </a:r>
            <a:r>
              <a:rPr lang="en-US" dirty="0">
                <a:solidFill>
                  <a:srgbClr val="FF0000"/>
                </a:solidFill>
              </a:rPr>
              <a:t>Auburn, NASA, ORNL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8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Data Group at ORNL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40234"/>
              </p:ext>
            </p:extLst>
          </p:nvPr>
        </p:nvGraphicFramePr>
        <p:xfrm>
          <a:off x="1999673" y="692388"/>
          <a:ext cx="6878514" cy="603504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{35758FB7-9AC5-4552-8A53-C91805E547FA}</a:tableStyleId>
              </a:tblPr>
              <a:tblGrid>
                <a:gridCol w="3827319"/>
                <a:gridCol w="3051195"/>
              </a:tblGrid>
              <a:tr h="3005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Expertise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 </a:t>
                      </a:r>
                      <a:r>
                        <a:rPr lang="en-US" sz="1600" dirty="0" err="1" smtClean="0"/>
                        <a:t>Pouchard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 Semantics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Norbert </a:t>
                      </a:r>
                      <a:r>
                        <a:rPr lang="en-US" sz="1600" dirty="0" err="1" smtClean="0"/>
                        <a:t>Podhorszki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Workflow</a:t>
                      </a:r>
                      <a:r>
                        <a:rPr lang="en-US" sz="1600" baseline="0" dirty="0" smtClean="0"/>
                        <a:t> automation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Abbasi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Runtime Staging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Qing Liu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I/O frameworks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Jeremy Logan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I/O optimization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George </a:t>
                      </a:r>
                      <a:r>
                        <a:rPr lang="en-US" sz="1600" dirty="0" err="1" smtClean="0"/>
                        <a:t>Ostrouchov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Statistician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Dave </a:t>
                      </a:r>
                      <a:r>
                        <a:rPr lang="en-US" sz="1600" dirty="0" err="1" smtClean="0"/>
                        <a:t>Pugmire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Scientific</a:t>
                      </a:r>
                      <a:r>
                        <a:rPr lang="en-US" sz="1600" baseline="0" dirty="0" smtClean="0"/>
                        <a:t> Visualization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Matthew Wolf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Intensive computing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Nagiza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Samatova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Analytics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Raju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Vatsavai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Spatial Temporal</a:t>
                      </a:r>
                      <a:r>
                        <a:rPr lang="en-US" sz="1600" baseline="0" dirty="0" smtClean="0"/>
                        <a:t> Data Mining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Jong Choi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Intensive computing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Wei-</a:t>
                      </a:r>
                      <a:r>
                        <a:rPr lang="en-US" sz="1600" dirty="0" err="1" smtClean="0"/>
                        <a:t>chen</a:t>
                      </a:r>
                      <a:r>
                        <a:rPr lang="en-US" sz="1600" dirty="0" smtClean="0"/>
                        <a:t> Chen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Analytics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Xiaosong</a:t>
                      </a:r>
                      <a:r>
                        <a:rPr lang="en-US" sz="1600" dirty="0" smtClean="0"/>
                        <a:t> 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I/O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Tahsin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Kurc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Middleware</a:t>
                      </a:r>
                      <a:r>
                        <a:rPr lang="en-US" sz="1600" baseline="0" dirty="0" smtClean="0"/>
                        <a:t> for I/O &amp; imaging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Yuan </a:t>
                      </a:r>
                      <a:r>
                        <a:rPr lang="en-US" sz="1600" dirty="0" err="1" smtClean="0"/>
                        <a:t>Tian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I/O read</a:t>
                      </a:r>
                      <a:r>
                        <a:rPr lang="en-US" sz="1600" baseline="0" dirty="0" smtClean="0"/>
                        <a:t> optimizations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Roselyne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Tchoua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Portals</a:t>
                      </a:r>
                      <a:endParaRPr lang="en-US" sz="1600" dirty="0"/>
                    </a:p>
                  </a:txBody>
                  <a:tcPr/>
                </a:tc>
              </a:tr>
              <a:tr h="300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TBD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</a:t>
                      </a:r>
                      <a:r>
                        <a:rPr lang="en-US" sz="1600" baseline="0" dirty="0" smtClean="0"/>
                        <a:t> Engineer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2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of why I love collaboration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love spending my time working with a diverse set of scientist</a:t>
            </a:r>
          </a:p>
          <a:p>
            <a:r>
              <a:rPr lang="en-US" dirty="0" smtClean="0"/>
              <a:t>I like working on complex problems</a:t>
            </a:r>
          </a:p>
          <a:p>
            <a:r>
              <a:rPr lang="en-US" dirty="0" smtClean="0"/>
              <a:t>I like exchanging ideas to grow</a:t>
            </a:r>
          </a:p>
          <a:p>
            <a:r>
              <a:rPr lang="en-US" dirty="0" smtClean="0"/>
              <a:t>I want to work on large/complex problems that require many researchers to work together to solve these</a:t>
            </a:r>
          </a:p>
          <a:p>
            <a:r>
              <a:rPr lang="en-US" dirty="0" smtClean="0"/>
              <a:t>Building sustainable software is tough, I want 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82" y="749281"/>
            <a:ext cx="8839200" cy="2292220"/>
          </a:xfrm>
        </p:spPr>
        <p:txBody>
          <a:bodyPr/>
          <a:lstStyle/>
          <a:p>
            <a:pPr marL="233363" lvl="1" indent="-233363">
              <a:spcBef>
                <a:spcPts val="700"/>
              </a:spcBef>
              <a:buClr>
                <a:srgbClr val="339966"/>
              </a:buClr>
              <a:buSzPct val="80000"/>
            </a:pPr>
            <a:r>
              <a:rPr lang="en-US" sz="2800" dirty="0" smtClean="0">
                <a:solidFill>
                  <a:schemeClr val="tx1"/>
                </a:solidFill>
              </a:rPr>
              <a:t>Goal was to create a framework for I/O processing that would</a:t>
            </a:r>
          </a:p>
          <a:p>
            <a:pPr marL="577850" lvl="3">
              <a:spcBef>
                <a:spcPts val="700"/>
              </a:spcBef>
              <a:buClr>
                <a:srgbClr val="339966"/>
              </a:buClr>
              <a:buSzPct val="80000"/>
            </a:pPr>
            <a:r>
              <a:rPr lang="en-US" sz="2400" dirty="0" smtClean="0">
                <a:solidFill>
                  <a:schemeClr val="tx1"/>
                </a:solidFill>
              </a:rPr>
              <a:t>Enable us to deal with </a:t>
            </a:r>
            <a:r>
              <a:rPr lang="en-US" sz="2400" dirty="0">
                <a:solidFill>
                  <a:schemeClr val="tx1"/>
                </a:solidFill>
              </a:rPr>
              <a:t>system/application </a:t>
            </a:r>
            <a:r>
              <a:rPr lang="en-US" sz="2400" dirty="0" smtClean="0">
                <a:solidFill>
                  <a:schemeClr val="tx1"/>
                </a:solidFill>
              </a:rPr>
              <a:t>complexity</a:t>
            </a:r>
            <a:endParaRPr lang="en-US" sz="2400" dirty="0">
              <a:solidFill>
                <a:schemeClr val="tx1"/>
              </a:solidFill>
            </a:endParaRPr>
          </a:p>
          <a:p>
            <a:pPr marL="577850" lvl="3">
              <a:spcBef>
                <a:spcPts val="700"/>
              </a:spcBef>
              <a:buClr>
                <a:srgbClr val="339966"/>
              </a:buClr>
              <a:buSzPct val="80000"/>
            </a:pP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apidly </a:t>
            </a:r>
            <a:r>
              <a:rPr lang="en-US" sz="2400" dirty="0">
                <a:solidFill>
                  <a:schemeClr val="tx1"/>
                </a:solidFill>
              </a:rPr>
              <a:t>changing </a:t>
            </a:r>
            <a:r>
              <a:rPr lang="en-US" sz="2400" dirty="0" smtClean="0">
                <a:solidFill>
                  <a:schemeClr val="tx1"/>
                </a:solidFill>
              </a:rPr>
              <a:t>requirements</a:t>
            </a:r>
          </a:p>
          <a:p>
            <a:pPr marL="577850" lvl="3">
              <a:spcBef>
                <a:spcPts val="700"/>
              </a:spcBef>
              <a:buClr>
                <a:srgbClr val="339966"/>
              </a:buClr>
              <a:buSzPct val="80000"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volving </a:t>
            </a:r>
            <a:r>
              <a:rPr lang="en-US" sz="2400" dirty="0">
                <a:solidFill>
                  <a:schemeClr val="tx1"/>
                </a:solidFill>
              </a:rPr>
              <a:t>target platforms, and diverse </a:t>
            </a:r>
            <a:r>
              <a:rPr lang="en-US" sz="2400" dirty="0" smtClean="0">
                <a:solidFill>
                  <a:schemeClr val="tx1"/>
                </a:solidFill>
              </a:rPr>
              <a:t>teams</a:t>
            </a:r>
          </a:p>
          <a:p>
            <a:pPr marL="354013" lvl="2">
              <a:spcBef>
                <a:spcPts val="700"/>
              </a:spcBef>
              <a:buClr>
                <a:srgbClr val="339966"/>
              </a:buClr>
              <a:buSzPct val="80000"/>
            </a:pP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6" y="3108492"/>
            <a:ext cx="4869873" cy="32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2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ADIOS involves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Idea was to allow different groups to create different I/O methods that could ‘plug’ into our framework</a:t>
            </a:r>
          </a:p>
          <a:p>
            <a:pPr lvl="1"/>
            <a:r>
              <a:rPr lang="en-US" sz="2400" dirty="0" smtClean="0"/>
              <a:t>Groups which created ADIOS methods include: ORNL, Georgia Tech, Sandia, Rutgers, NCSU, Auburn</a:t>
            </a:r>
          </a:p>
          <a:p>
            <a:r>
              <a:rPr lang="en-US" sz="2800" dirty="0" smtClean="0"/>
              <a:t>Islands of performance for different machines dictate that there is never one ‘best’ solution for all codes</a:t>
            </a:r>
          </a:p>
          <a:p>
            <a:r>
              <a:rPr lang="en-US" sz="2800" dirty="0" smtClean="0"/>
              <a:t>New applications (such as Grapes and GEOS-5) allow new methods to evolve</a:t>
            </a:r>
          </a:p>
          <a:p>
            <a:pPr lvl="1"/>
            <a:r>
              <a:rPr lang="en-US" sz="2400" dirty="0" smtClean="0"/>
              <a:t>Sometimes just for their code for one platform, and other times ideas can be shared</a:t>
            </a:r>
          </a:p>
        </p:txBody>
      </p:sp>
    </p:spTree>
    <p:extLst>
      <p:ext uri="{BB962C8B-B14F-4D97-AF65-F5344CB8AC3E}">
        <p14:creationId xmlns:p14="http://schemas.microsoft.com/office/powerpoint/2010/main" val="245902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ADIOS collaboration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736600"/>
            <a:ext cx="64135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dav-ornl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45558</TotalTime>
  <Pages>1</Pages>
  <Words>1876</Words>
  <Application>Microsoft Macintosh PowerPoint</Application>
  <PresentationFormat>Letter Paper (8.5x11 in)</PresentationFormat>
  <Paragraphs>261</Paragraphs>
  <Slides>24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sdav-ornl</vt:lpstr>
      <vt:lpstr>China-US Software Workshop</vt:lpstr>
      <vt:lpstr>Remembering my past</vt:lpstr>
      <vt:lpstr>The past, but with the same issues</vt:lpstr>
      <vt:lpstr>Some of my active projects</vt:lpstr>
      <vt:lpstr>Scientific Data Group at ORNL</vt:lpstr>
      <vt:lpstr>Top reasons of why I love collaboration</vt:lpstr>
      <vt:lpstr>ADIOS</vt:lpstr>
      <vt:lpstr>ADIOS involves collaboration</vt:lpstr>
      <vt:lpstr>ADIOS collaboration</vt:lpstr>
      <vt:lpstr>What do I want to make collaboration easy</vt:lpstr>
      <vt:lpstr>Need to deal with collaborations gone bad</vt:lpstr>
      <vt:lpstr>Why now?</vt:lpstr>
      <vt:lpstr>What is GRAPES</vt:lpstr>
      <vt:lpstr>Development plan of GRAPES in CMA</vt:lpstr>
      <vt:lpstr>Why IO?</vt:lpstr>
      <vt:lpstr>Typical I/O performance when using ADIOS</vt:lpstr>
      <vt:lpstr>Details: I/O performance engineering of the Global Regional Assimilation and Prediction System (GRAPES) code on supercomputers using the ADIOS framework </vt:lpstr>
      <vt:lpstr>Benefits to the ADIOS community</vt:lpstr>
      <vt:lpstr>Skel</vt:lpstr>
      <vt:lpstr>What are the key requirements for your collaboration - e.g., travel, student/research/developer exchange, workshop/tutorials, etc. </vt:lpstr>
      <vt:lpstr>Leveraging other funding sources</vt:lpstr>
      <vt:lpstr>What specific mechanisms need to be set up?</vt:lpstr>
      <vt:lpstr>What the metrics of success?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adios 1.2</dc:title>
  <dc:creator>Scott A. Klasky</dc:creator>
  <cp:lastModifiedBy>Scott Klasky</cp:lastModifiedBy>
  <cp:revision>787</cp:revision>
  <cp:lastPrinted>1999-08-03T15:46:08Z</cp:lastPrinted>
  <dcterms:created xsi:type="dcterms:W3CDTF">2009-01-12T19:52:46Z</dcterms:created>
  <dcterms:modified xsi:type="dcterms:W3CDTF">2012-03-06T20:01:14Z</dcterms:modified>
</cp:coreProperties>
</file>