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8165088" cy="32764413"/>
  <p:notesSz cx="32302450" cy="37703125"/>
  <p:defaultTextStyle>
    <a:defPPr>
      <a:defRPr lang="zh-CN"/>
    </a:defPPr>
    <a:lvl1pPr marL="0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26426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52852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079278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05703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32129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158555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184981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211407" algn="l" defTabSz="4052852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154" autoAdjust="0"/>
  </p:normalViewPr>
  <p:slideViewPr>
    <p:cSldViewPr>
      <p:cViewPr>
        <p:scale>
          <a:sx n="20" d="100"/>
          <a:sy n="20" d="100"/>
        </p:scale>
        <p:origin x="-374" y="-77"/>
      </p:cViewPr>
      <p:guideLst>
        <p:guide orient="horz" pos="2176"/>
        <p:guide orient="horz" pos="1719"/>
        <p:guide orient="horz" pos="19031"/>
        <p:guide orient="horz" pos="19491"/>
        <p:guide orient="horz" pos="16625"/>
        <p:guide orient="horz" pos="16165"/>
        <p:guide orient="horz" pos="344"/>
        <p:guide orient="horz" pos="20409"/>
        <p:guide pos="573"/>
        <p:guide pos="23468"/>
        <p:guide pos="10875"/>
        <p:guide pos="11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13997727" cy="1885158"/>
          </a:xfrm>
          <a:prstGeom prst="rect">
            <a:avLst/>
          </a:prstGeom>
        </p:spPr>
        <p:txBody>
          <a:bodyPr vert="horz" lIns="400015" tIns="200008" rIns="400015" bIns="200008" rtlCol="0"/>
          <a:lstStyle>
            <a:lvl1pPr algn="l">
              <a:defRPr sz="5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8297250" y="2"/>
            <a:ext cx="13997727" cy="1885158"/>
          </a:xfrm>
          <a:prstGeom prst="rect">
            <a:avLst/>
          </a:prstGeom>
        </p:spPr>
        <p:txBody>
          <a:bodyPr vert="horz" lIns="400015" tIns="200008" rIns="400015" bIns="200008" rtlCol="0"/>
          <a:lstStyle>
            <a:lvl1pPr algn="r">
              <a:defRPr sz="5300"/>
            </a:lvl1pPr>
          </a:lstStyle>
          <a:p>
            <a:fld id="{26EA4864-3F01-42A3-BAF4-99A88F5B8115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918450" y="2830513"/>
            <a:ext cx="16465550" cy="14135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00015" tIns="200008" rIns="400015" bIns="2000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230245" y="17908984"/>
            <a:ext cx="25841960" cy="16966407"/>
          </a:xfrm>
          <a:prstGeom prst="rect">
            <a:avLst/>
          </a:prstGeom>
        </p:spPr>
        <p:txBody>
          <a:bodyPr vert="horz" lIns="400015" tIns="200008" rIns="400015" bIns="20000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35811426"/>
            <a:ext cx="13997727" cy="1885158"/>
          </a:xfrm>
          <a:prstGeom prst="rect">
            <a:avLst/>
          </a:prstGeom>
        </p:spPr>
        <p:txBody>
          <a:bodyPr vert="horz" lIns="400015" tIns="200008" rIns="400015" bIns="200008" rtlCol="0" anchor="b"/>
          <a:lstStyle>
            <a:lvl1pPr algn="l">
              <a:defRPr sz="5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8297250" y="35811426"/>
            <a:ext cx="13997727" cy="1885158"/>
          </a:xfrm>
          <a:prstGeom prst="rect">
            <a:avLst/>
          </a:prstGeom>
        </p:spPr>
        <p:txBody>
          <a:bodyPr vert="horz" lIns="400015" tIns="200008" rIns="400015" bIns="200008" rtlCol="0" anchor="b"/>
          <a:lstStyle>
            <a:lvl1pPr algn="r">
              <a:defRPr sz="5300"/>
            </a:lvl1pPr>
          </a:lstStyle>
          <a:p>
            <a:fld id="{07D66913-9095-4AB5-8AA3-5372BDA42E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944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1pPr>
    <a:lvl2pPr marL="2026426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2pPr>
    <a:lvl3pPr marL="4052852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3pPr>
    <a:lvl4pPr marL="6079278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4pPr>
    <a:lvl5pPr marL="8105703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5pPr>
    <a:lvl6pPr marL="10132129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6pPr>
    <a:lvl7pPr marL="12158555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7pPr>
    <a:lvl8pPr marL="14184981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8pPr>
    <a:lvl9pPr marL="16211407" algn="l" defTabSz="4052852" rtl="0" eaLnBrk="1" latinLnBrk="0" hangingPunct="1">
      <a:defRPr sz="5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918450" y="2830513"/>
            <a:ext cx="16465550" cy="14135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66913-9095-4AB5-8AA3-5372BDA42E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00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2386" y="10178210"/>
            <a:ext cx="32440324" cy="7023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24766" y="18566504"/>
            <a:ext cx="26715563" cy="8373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2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5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79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0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3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158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184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21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916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437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9225233" y="2889643"/>
            <a:ext cx="12171749" cy="616456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03358" y="2889643"/>
            <a:ext cx="35885784" cy="616456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772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513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4781" y="21054173"/>
            <a:ext cx="32440324" cy="6507374"/>
          </a:xfrm>
        </p:spPr>
        <p:txBody>
          <a:bodyPr anchor="t"/>
          <a:lstStyle>
            <a:lvl1pPr algn="l">
              <a:defRPr sz="17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4781" y="13886962"/>
            <a:ext cx="32440324" cy="7167213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20264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528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07927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8105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1013212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21585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418498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621140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75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03361" y="16860025"/>
            <a:ext cx="24025454" cy="47675255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8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364900" y="16860025"/>
            <a:ext cx="24032081" cy="47675255"/>
          </a:xfrm>
        </p:spPr>
        <p:txBody>
          <a:bodyPr/>
          <a:lstStyle>
            <a:lvl1pPr>
              <a:defRPr sz="12400"/>
            </a:lvl1pPr>
            <a:lvl2pPr>
              <a:defRPr sz="10600"/>
            </a:lvl2pPr>
            <a:lvl3pPr>
              <a:defRPr sz="88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341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256" y="1312098"/>
            <a:ext cx="34348578" cy="546073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08258" y="7334078"/>
            <a:ext cx="16862874" cy="3056490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26426" indent="0">
              <a:buNone/>
              <a:defRPr sz="8800" b="1"/>
            </a:lvl2pPr>
            <a:lvl3pPr marL="4052852" indent="0">
              <a:buNone/>
              <a:defRPr sz="8100" b="1"/>
            </a:lvl3pPr>
            <a:lvl4pPr marL="6079278" indent="0">
              <a:buNone/>
              <a:defRPr sz="7100" b="1"/>
            </a:lvl4pPr>
            <a:lvl5pPr marL="8105703" indent="0">
              <a:buNone/>
              <a:defRPr sz="7100" b="1"/>
            </a:lvl5pPr>
            <a:lvl6pPr marL="10132129" indent="0">
              <a:buNone/>
              <a:defRPr sz="7100" b="1"/>
            </a:lvl6pPr>
            <a:lvl7pPr marL="12158555" indent="0">
              <a:buNone/>
              <a:defRPr sz="7100" b="1"/>
            </a:lvl7pPr>
            <a:lvl8pPr marL="14184981" indent="0">
              <a:buNone/>
              <a:defRPr sz="7100" b="1"/>
            </a:lvl8pPr>
            <a:lvl9pPr marL="16211407" indent="0">
              <a:buNone/>
              <a:defRPr sz="7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908258" y="10390567"/>
            <a:ext cx="16862874" cy="18877463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9387339" y="7334078"/>
            <a:ext cx="16869501" cy="3056490"/>
          </a:xfrm>
        </p:spPr>
        <p:txBody>
          <a:bodyPr anchor="b"/>
          <a:lstStyle>
            <a:lvl1pPr marL="0" indent="0">
              <a:buNone/>
              <a:defRPr sz="10600" b="1"/>
            </a:lvl1pPr>
            <a:lvl2pPr marL="2026426" indent="0">
              <a:buNone/>
              <a:defRPr sz="8800" b="1"/>
            </a:lvl2pPr>
            <a:lvl3pPr marL="4052852" indent="0">
              <a:buNone/>
              <a:defRPr sz="8100" b="1"/>
            </a:lvl3pPr>
            <a:lvl4pPr marL="6079278" indent="0">
              <a:buNone/>
              <a:defRPr sz="7100" b="1"/>
            </a:lvl4pPr>
            <a:lvl5pPr marL="8105703" indent="0">
              <a:buNone/>
              <a:defRPr sz="7100" b="1"/>
            </a:lvl5pPr>
            <a:lvl6pPr marL="10132129" indent="0">
              <a:buNone/>
              <a:defRPr sz="7100" b="1"/>
            </a:lvl6pPr>
            <a:lvl7pPr marL="12158555" indent="0">
              <a:buNone/>
              <a:defRPr sz="7100" b="1"/>
            </a:lvl7pPr>
            <a:lvl8pPr marL="14184981" indent="0">
              <a:buNone/>
              <a:defRPr sz="7100" b="1"/>
            </a:lvl8pPr>
            <a:lvl9pPr marL="16211407" indent="0">
              <a:buNone/>
              <a:defRPr sz="7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9387339" y="10390567"/>
            <a:ext cx="16869501" cy="18877463"/>
          </a:xfrm>
        </p:spPr>
        <p:txBody>
          <a:bodyPr/>
          <a:lstStyle>
            <a:lvl1pPr>
              <a:defRPr sz="10600"/>
            </a:lvl1pPr>
            <a:lvl2pPr>
              <a:defRPr sz="88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786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500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88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8259" y="1304508"/>
            <a:ext cx="12556050" cy="5551749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21493" y="1304512"/>
            <a:ext cx="21335343" cy="27963519"/>
          </a:xfrm>
        </p:spPr>
        <p:txBody>
          <a:bodyPr/>
          <a:lstStyle>
            <a:lvl1pPr>
              <a:defRPr sz="14100"/>
            </a:lvl1pPr>
            <a:lvl2pPr>
              <a:defRPr sz="12400"/>
            </a:lvl2pPr>
            <a:lvl3pPr>
              <a:defRPr sz="106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8259" y="6856260"/>
            <a:ext cx="12556050" cy="22411770"/>
          </a:xfrm>
        </p:spPr>
        <p:txBody>
          <a:bodyPr/>
          <a:lstStyle>
            <a:lvl1pPr marL="0" indent="0">
              <a:buNone/>
              <a:defRPr sz="6300"/>
            </a:lvl1pPr>
            <a:lvl2pPr marL="2026426" indent="0">
              <a:buNone/>
              <a:defRPr sz="5300"/>
            </a:lvl2pPr>
            <a:lvl3pPr marL="4052852" indent="0">
              <a:buNone/>
              <a:defRPr sz="4500"/>
            </a:lvl3pPr>
            <a:lvl4pPr marL="6079278" indent="0">
              <a:buNone/>
              <a:defRPr sz="4000"/>
            </a:lvl4pPr>
            <a:lvl5pPr marL="8105703" indent="0">
              <a:buNone/>
              <a:defRPr sz="4000"/>
            </a:lvl5pPr>
            <a:lvl6pPr marL="10132129" indent="0">
              <a:buNone/>
              <a:defRPr sz="4000"/>
            </a:lvl6pPr>
            <a:lvl7pPr marL="12158555" indent="0">
              <a:buNone/>
              <a:defRPr sz="4000"/>
            </a:lvl7pPr>
            <a:lvl8pPr marL="14184981" indent="0">
              <a:buNone/>
              <a:defRPr sz="4000"/>
            </a:lvl8pPr>
            <a:lvl9pPr marL="16211407" indent="0">
              <a:buNone/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5516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80626" y="22935089"/>
            <a:ext cx="22899053" cy="2707617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480626" y="2927565"/>
            <a:ext cx="22899053" cy="19658648"/>
          </a:xfrm>
        </p:spPr>
        <p:txBody>
          <a:bodyPr/>
          <a:lstStyle>
            <a:lvl1pPr marL="0" indent="0">
              <a:buNone/>
              <a:defRPr sz="14100"/>
            </a:lvl1pPr>
            <a:lvl2pPr marL="2026426" indent="0">
              <a:buNone/>
              <a:defRPr sz="12400"/>
            </a:lvl2pPr>
            <a:lvl3pPr marL="4052852" indent="0">
              <a:buNone/>
              <a:defRPr sz="10600"/>
            </a:lvl3pPr>
            <a:lvl4pPr marL="6079278" indent="0">
              <a:buNone/>
              <a:defRPr sz="8800"/>
            </a:lvl4pPr>
            <a:lvl5pPr marL="8105703" indent="0">
              <a:buNone/>
              <a:defRPr sz="8800"/>
            </a:lvl5pPr>
            <a:lvl6pPr marL="10132129" indent="0">
              <a:buNone/>
              <a:defRPr sz="8800"/>
            </a:lvl6pPr>
            <a:lvl7pPr marL="12158555" indent="0">
              <a:buNone/>
              <a:defRPr sz="8800"/>
            </a:lvl7pPr>
            <a:lvl8pPr marL="14184981" indent="0">
              <a:buNone/>
              <a:defRPr sz="8800"/>
            </a:lvl8pPr>
            <a:lvl9pPr marL="16211407" indent="0">
              <a:buNone/>
              <a:defRPr sz="8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80626" y="25642707"/>
            <a:ext cx="22899053" cy="3845264"/>
          </a:xfrm>
        </p:spPr>
        <p:txBody>
          <a:bodyPr/>
          <a:lstStyle>
            <a:lvl1pPr marL="0" indent="0">
              <a:buNone/>
              <a:defRPr sz="6300"/>
            </a:lvl1pPr>
            <a:lvl2pPr marL="2026426" indent="0">
              <a:buNone/>
              <a:defRPr sz="5300"/>
            </a:lvl2pPr>
            <a:lvl3pPr marL="4052852" indent="0">
              <a:buNone/>
              <a:defRPr sz="4500"/>
            </a:lvl3pPr>
            <a:lvl4pPr marL="6079278" indent="0">
              <a:buNone/>
              <a:defRPr sz="4000"/>
            </a:lvl4pPr>
            <a:lvl5pPr marL="8105703" indent="0">
              <a:buNone/>
              <a:defRPr sz="4000"/>
            </a:lvl5pPr>
            <a:lvl6pPr marL="10132129" indent="0">
              <a:buNone/>
              <a:defRPr sz="4000"/>
            </a:lvl6pPr>
            <a:lvl7pPr marL="12158555" indent="0">
              <a:buNone/>
              <a:defRPr sz="4000"/>
            </a:lvl7pPr>
            <a:lvl8pPr marL="14184981" indent="0">
              <a:buNone/>
              <a:defRPr sz="4000"/>
            </a:lvl8pPr>
            <a:lvl9pPr marL="16211407" indent="0">
              <a:buNone/>
              <a:defRPr sz="4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58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08256" y="1312098"/>
            <a:ext cx="34348578" cy="5460736"/>
          </a:xfrm>
          <a:prstGeom prst="rect">
            <a:avLst/>
          </a:prstGeom>
        </p:spPr>
        <p:txBody>
          <a:bodyPr vert="horz" lIns="405285" tIns="202644" rIns="405285" bIns="20264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08256" y="7645034"/>
            <a:ext cx="34348578" cy="21622998"/>
          </a:xfrm>
          <a:prstGeom prst="rect">
            <a:avLst/>
          </a:prstGeom>
        </p:spPr>
        <p:txBody>
          <a:bodyPr vert="horz" lIns="405285" tIns="202644" rIns="405285" bIns="20264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908255" y="30367763"/>
            <a:ext cx="8905187" cy="1744401"/>
          </a:xfrm>
          <a:prstGeom prst="rect">
            <a:avLst/>
          </a:prstGeom>
        </p:spPr>
        <p:txBody>
          <a:bodyPr vert="horz" lIns="405285" tIns="202644" rIns="405285" bIns="202644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547E-2E63-4E60-9ECF-9C161CC5AC61}" type="datetimeFigureOut">
              <a:rPr lang="zh-CN" altLang="en-US" smtClean="0"/>
              <a:pPr/>
              <a:t>2011/9/23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039739" y="30367763"/>
            <a:ext cx="12085612" cy="1744401"/>
          </a:xfrm>
          <a:prstGeom prst="rect">
            <a:avLst/>
          </a:prstGeom>
        </p:spPr>
        <p:txBody>
          <a:bodyPr vert="horz" lIns="405285" tIns="202644" rIns="405285" bIns="202644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7351649" y="30367763"/>
            <a:ext cx="8905187" cy="1744401"/>
          </a:xfrm>
          <a:prstGeom prst="rect">
            <a:avLst/>
          </a:prstGeom>
        </p:spPr>
        <p:txBody>
          <a:bodyPr vert="horz" lIns="405285" tIns="202644" rIns="405285" bIns="202644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CF63-BC00-469B-B6A1-DAB57F200A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6584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52852" rtl="0" eaLnBrk="1" latinLnBrk="0" hangingPunct="1">
        <a:spcBef>
          <a:spcPct val="0"/>
        </a:spcBef>
        <a:buNone/>
        <a:defRPr sz="19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9821" indent="-1519821" algn="l" defTabSz="4052852" rtl="0" eaLnBrk="1" latinLnBrk="0" hangingPunct="1">
        <a:spcBef>
          <a:spcPct val="20000"/>
        </a:spcBef>
        <a:buFont typeface="Arial" pitchFamily="34" charset="0"/>
        <a:buChar char="•"/>
        <a:defRPr sz="14100" kern="1200">
          <a:solidFill>
            <a:schemeClr val="tx1"/>
          </a:solidFill>
          <a:latin typeface="+mn-lt"/>
          <a:ea typeface="+mn-ea"/>
          <a:cs typeface="+mn-cs"/>
        </a:defRPr>
      </a:lvl1pPr>
      <a:lvl2pPr marL="3292941" indent="-1266516" algn="l" defTabSz="4052852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66065" indent="-1013213" algn="l" defTabSz="4052852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092490" indent="-1013213" algn="l" defTabSz="405285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9118916" indent="-1013213" algn="l" defTabSz="405285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45342" indent="-1013213" algn="l" defTabSz="40528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171768" indent="-1013213" algn="l" defTabSz="40528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198194" indent="-1013213" algn="l" defTabSz="40528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620" indent="-1013213" algn="l" defTabSz="405285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26426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52852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079278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05703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32129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158555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184981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211407" algn="l" defTabSz="4052852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" y="2728696"/>
            <a:ext cx="38165088" cy="0"/>
          </a:xfrm>
          <a:prstGeom prst="line">
            <a:avLst/>
          </a:prstGeom>
          <a:ln w="3492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" y="31026996"/>
            <a:ext cx="38165088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5604122" y="308656"/>
            <a:ext cx="12438810" cy="233358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299335" tIns="149666" rIns="299335" bIns="149666">
            <a:spAutoFit/>
          </a:bodyPr>
          <a:lstStyle>
            <a:lvl1pPr marL="857250" indent="-8572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defRPr/>
            </a:pPr>
            <a:r>
              <a:rPr lang="en-US" altLang="zh-CN" sz="4400" b="1" dirty="0" smtClean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Wei Dong </a:t>
            </a:r>
            <a:r>
              <a:rPr lang="en-US" altLang="zh-CN" sz="4400" dirty="0" smtClean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(wdong@nudt.edu.cn</a:t>
            </a:r>
            <a:r>
              <a:rPr lang="en-US" altLang="zh-CN" sz="4400" dirty="0">
                <a:latin typeface="Times New Roman" pitchFamily="18" charset="0"/>
                <a:ea typeface="华文隶书" pitchFamily="2" charset="-122"/>
                <a:cs typeface="Times New Roman" pitchFamily="18" charset="0"/>
              </a:rPr>
              <a:t>)</a:t>
            </a:r>
            <a:endParaRPr lang="en-US" altLang="zh-CN" sz="4400" dirty="0" smtClean="0">
              <a:latin typeface="Times New Roman" pitchFamily="18" charset="0"/>
              <a:ea typeface="华文隶书" pitchFamily="2" charset="-122"/>
              <a:cs typeface="Times New Roman" pitchFamily="18" charset="0"/>
            </a:endParaRPr>
          </a:p>
          <a:p>
            <a:pPr marL="0" indent="0">
              <a:defRPr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Professor, Department of Computer Science</a:t>
            </a:r>
          </a:p>
          <a:p>
            <a:pPr marL="0" indent="0">
              <a:defRPr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National University of Defense Technology, China.</a:t>
            </a: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3453904" y="237218"/>
            <a:ext cx="18172836" cy="248086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299335" tIns="149666" rIns="299335" bIns="149666">
            <a:spAutoFit/>
          </a:bodyPr>
          <a:lstStyle>
            <a:lvl1pPr marL="857250" indent="-8572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431800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/>
            <a:r>
              <a:rPr lang="en-US" altLang="zh-CN" sz="71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Property Oriented Verification, Testing and Monitoring of Safety Critical Software</a:t>
            </a:r>
            <a:endParaRPr lang="zh-CN" altLang="en-US" sz="71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23308" y="31257449"/>
            <a:ext cx="20359830" cy="1341183"/>
          </a:xfrm>
          <a:prstGeom prst="rect">
            <a:avLst/>
          </a:prstGeom>
          <a:noFill/>
        </p:spPr>
        <p:txBody>
          <a:bodyPr wrap="square" lIns="230932" tIns="115466" rIns="230932" bIns="115466" rtlCol="0">
            <a:spAutoFit/>
          </a:bodyPr>
          <a:lstStyle/>
          <a:p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Above work has been supported in part by the National Natural Science Foundation of China  (NSFC) under Grants No. 60233020, 60303013, 60673118, 60970035,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91018013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61120106006.</a:t>
            </a:r>
            <a:endParaRPr lang="zh-CN" altLang="en-US" sz="3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2" descr="http://www.nsfc.org.cn/Portals/0/images/english2/images/e_main_pic1_01.jpg"/>
          <p:cNvPicPr>
            <a:picLocks noChangeAspect="1" noChangeArrowheads="1"/>
          </p:cNvPicPr>
          <p:nvPr/>
        </p:nvPicPr>
        <p:blipFill>
          <a:blip r:embed="rId3"/>
          <a:srcRect t="21096" b="8114"/>
          <a:stretch>
            <a:fillRect/>
          </a:stretch>
        </p:blipFill>
        <p:spPr bwMode="auto">
          <a:xfrm>
            <a:off x="722978" y="663623"/>
            <a:ext cx="2428892" cy="1435530"/>
          </a:xfrm>
          <a:prstGeom prst="rect">
            <a:avLst/>
          </a:prstGeom>
          <a:noFill/>
        </p:spPr>
      </p:pic>
      <p:pic>
        <p:nvPicPr>
          <p:cNvPr id="44" name="Picture 2" descr="100_3212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68468" y="94342"/>
            <a:ext cx="2014934" cy="2523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22978" y="3380490"/>
            <a:ext cx="17788062" cy="19502574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859" tIns="36430" rIns="72859" bIns="36430" anchor="ctr"/>
          <a:lstStyle/>
          <a:p>
            <a:endParaRPr lang="en-US" dirty="0"/>
          </a:p>
        </p:txBody>
      </p:sp>
      <p:sp>
        <p:nvSpPr>
          <p:cNvPr id="48" name="矩形 47"/>
          <p:cNvSpPr/>
          <p:nvPr/>
        </p:nvSpPr>
        <p:spPr bwMode="auto">
          <a:xfrm>
            <a:off x="1437358" y="18596784"/>
            <a:ext cx="16283510" cy="40005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441712" y="14477490"/>
            <a:ext cx="16283510" cy="39049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889523" y="5023564"/>
            <a:ext cx="17335765" cy="295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Software Active Monitoring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algn="just" defTabSz="3497504" eaLnBrk="0" hangingPunct="0">
              <a:lnSpc>
                <a:spcPct val="95000"/>
              </a:lnSpc>
            </a:pP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Improve the runtime verification technique to predict non-conformance (</a:t>
            </a:r>
            <a:r>
              <a:rPr lang="en-US" altLang="zh-CN" sz="4000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prediction</a:t>
            </a: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), and prevent the system from reaching the real violation (</a:t>
            </a:r>
            <a:r>
              <a:rPr lang="en-US" altLang="zh-CN" sz="4000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prevention</a:t>
            </a: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Feedback Loop of Active Monitoring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008994" y="3666242"/>
            <a:ext cx="13766594" cy="90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ctr" defTabSz="3497504">
              <a:spcBef>
                <a:spcPct val="50000"/>
              </a:spcBef>
            </a:pPr>
            <a:r>
              <a:rPr lang="en-US" sz="5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Runtime Verification and Active Monitoring</a:t>
            </a:r>
            <a:endParaRPr lang="en-US" sz="5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748644" y="4880688"/>
            <a:ext cx="17762396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圆角矩形 52"/>
          <p:cNvSpPr/>
          <p:nvPr/>
        </p:nvSpPr>
        <p:spPr bwMode="auto">
          <a:xfrm>
            <a:off x="7967233" y="8023960"/>
            <a:ext cx="2757378" cy="1119963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System </a:t>
            </a:r>
            <a:r>
              <a:rPr kumimoji="0" lang="en-US" altLang="zh-CN" sz="3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7992042" y="9680352"/>
            <a:ext cx="2757378" cy="1119963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Runtime</a:t>
            </a:r>
            <a:r>
              <a:rPr kumimoji="0" lang="en-US" altLang="zh-CN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Monitor</a:t>
            </a: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3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7995586" y="11382034"/>
            <a:ext cx="2757378" cy="1119963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 </a:t>
            </a:r>
          </a:p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 </a:t>
            </a:r>
            <a:r>
              <a:rPr kumimoji="0" lang="en-US" altLang="zh-CN" sz="32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606265" y="9452720"/>
            <a:ext cx="5699052" cy="366799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6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6200000" flipH="1">
            <a:off x="8407143" y="11121174"/>
            <a:ext cx="610986" cy="65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9663734" y="11099682"/>
            <a:ext cx="613064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8177952" y="12582721"/>
            <a:ext cx="2270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Supervisor </a:t>
            </a:r>
            <a:r>
              <a:rPr lang="en-US" sz="3200" i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60" name="肘形连接符 59"/>
          <p:cNvCxnSpPr>
            <a:stCxn id="53" idx="1"/>
            <a:endCxn id="56" idx="1"/>
          </p:cNvCxnSpPr>
          <p:nvPr/>
        </p:nvCxnSpPr>
        <p:spPr bwMode="auto">
          <a:xfrm rot="10800000" flipV="1">
            <a:off x="6606265" y="8583942"/>
            <a:ext cx="1360968" cy="2702774"/>
          </a:xfrm>
          <a:prstGeom prst="bentConnector3">
            <a:avLst>
              <a:gd name="adj1" fmla="val 256771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肘形连接符 60"/>
          <p:cNvCxnSpPr>
            <a:stCxn id="56" idx="3"/>
            <a:endCxn id="53" idx="3"/>
          </p:cNvCxnSpPr>
          <p:nvPr/>
        </p:nvCxnSpPr>
        <p:spPr bwMode="auto">
          <a:xfrm flipH="1" flipV="1">
            <a:off x="10724611" y="8583942"/>
            <a:ext cx="1580706" cy="2702774"/>
          </a:xfrm>
          <a:prstGeom prst="bentConnector3">
            <a:avLst>
              <a:gd name="adj1" fmla="val -163902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908056" y="10743608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588847" y="10725888"/>
            <a:ext cx="86754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+mn-lt"/>
                <a:cs typeface="Times New Roman" pitchFamily="18" charset="0"/>
              </a:rPr>
              <a:t>(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3200" dirty="0" smtClean="0">
                <a:latin typeface="+mn-lt"/>
                <a:cs typeface="Times New Roman" pitchFamily="18" charset="0"/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23440" y="13167496"/>
            <a:ext cx="1092696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finite execution trace of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P     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cs typeface="Times New Roman" pitchFamily="18" charset="0"/>
              </a:rPr>
              <a:t>(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3200" dirty="0" smtClean="0">
                <a:cs typeface="Times New Roman" pitchFamily="18" charset="0"/>
              </a:rPr>
              <a:t>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steering action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l-GR" sz="3200" i="1" dirty="0" smtClean="0">
                <a:latin typeface="Times New Roman" pitchFamily="18" charset="0"/>
                <a:cs typeface="Times New Roman" pitchFamily="18" charset="0"/>
              </a:rPr>
              <a:t>π</a:t>
            </a:r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865854" y="13667562"/>
            <a:ext cx="14237938" cy="7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Implementation Framework of Active Monitoring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3437622" y="14840787"/>
            <a:ext cx="2002631" cy="969915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Model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7366712" y="14840787"/>
            <a:ext cx="2002631" cy="969915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Target</a:t>
            </a:r>
            <a:r>
              <a:rPr kumimoji="0" lang="en-US" altLang="zh-CN" sz="3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System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11191282" y="14840787"/>
            <a:ext cx="2286016" cy="969915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Monitoring Script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15084897" y="14840787"/>
            <a:ext cx="2068821" cy="969915"/>
          </a:xfrm>
          <a:prstGeom prst="round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Verified Property</a:t>
            </a:r>
            <a:endParaRPr kumimoji="0" lang="zh-CN" altLang="en-US" sz="32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肘形连接符 69"/>
          <p:cNvCxnSpPr>
            <a:stCxn id="69" idx="1"/>
            <a:endCxn id="68" idx="3"/>
          </p:cNvCxnSpPr>
          <p:nvPr/>
        </p:nvCxnSpPr>
        <p:spPr bwMode="auto">
          <a:xfrm rot="10800000">
            <a:off x="13477299" y="15325745"/>
            <a:ext cx="1607599" cy="15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3510380" y="14453380"/>
            <a:ext cx="1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Observed Predicates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肘形连接符 71"/>
          <p:cNvCxnSpPr>
            <a:stCxn id="68" idx="1"/>
            <a:endCxn id="67" idx="3"/>
          </p:cNvCxnSpPr>
          <p:nvPr/>
        </p:nvCxnSpPr>
        <p:spPr bwMode="auto">
          <a:xfrm rot="10800000">
            <a:off x="9369344" y="15325745"/>
            <a:ext cx="1821939" cy="15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9509852" y="14453380"/>
            <a:ext cx="1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Observed Entities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肘形连接符 56"/>
          <p:cNvCxnSpPr>
            <a:stCxn id="67" idx="1"/>
            <a:endCxn id="66" idx="3"/>
          </p:cNvCxnSpPr>
          <p:nvPr/>
        </p:nvCxnSpPr>
        <p:spPr bwMode="auto">
          <a:xfrm rot="10800000">
            <a:off x="5440254" y="15325745"/>
            <a:ext cx="1926459" cy="15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80762" y="14453380"/>
            <a:ext cx="1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Controlled Entities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菱形 75"/>
          <p:cNvSpPr/>
          <p:nvPr/>
        </p:nvSpPr>
        <p:spPr bwMode="auto">
          <a:xfrm>
            <a:off x="6866646" y="16596520"/>
            <a:ext cx="2943237" cy="1214446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Instrumentation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肘形连接符 63"/>
          <p:cNvCxnSpPr>
            <a:stCxn id="68" idx="2"/>
            <a:endCxn id="76" idx="3"/>
          </p:cNvCxnSpPr>
          <p:nvPr/>
        </p:nvCxnSpPr>
        <p:spPr bwMode="auto">
          <a:xfrm rot="5400000">
            <a:off x="10375567" y="15245019"/>
            <a:ext cx="1393041" cy="2524407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stCxn id="67" idx="2"/>
          </p:cNvCxnSpPr>
          <p:nvPr/>
        </p:nvCxnSpPr>
        <p:spPr bwMode="auto">
          <a:xfrm rot="5400000">
            <a:off x="7974527" y="16203019"/>
            <a:ext cx="785818" cy="118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肘形连接符 78"/>
          <p:cNvCxnSpPr>
            <a:endCxn id="76" idx="1"/>
          </p:cNvCxnSpPr>
          <p:nvPr/>
        </p:nvCxnSpPr>
        <p:spPr bwMode="auto">
          <a:xfrm>
            <a:off x="3937688" y="15810702"/>
            <a:ext cx="2928958" cy="1393041"/>
          </a:xfrm>
          <a:prstGeom prst="bentConnector3">
            <a:avLst>
              <a:gd name="adj1" fmla="val -81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 bwMode="auto">
          <a:xfrm>
            <a:off x="4321182" y="18958328"/>
            <a:ext cx="2616902" cy="940526"/>
          </a:xfrm>
          <a:prstGeom prst="rect">
            <a:avLst/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Instrumented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316828" y="21085282"/>
            <a:ext cx="2616902" cy="940526"/>
          </a:xfrm>
          <a:prstGeom prst="rect">
            <a:avLst/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Steerer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10392861" y="18953974"/>
            <a:ext cx="2974643" cy="940526"/>
          </a:xfrm>
          <a:prstGeom prst="rect">
            <a:avLst/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Partial Model Constructor</a:t>
            </a:r>
          </a:p>
        </p:txBody>
      </p:sp>
      <p:sp>
        <p:nvSpPr>
          <p:cNvPr id="83" name="矩形 82"/>
          <p:cNvSpPr/>
          <p:nvPr/>
        </p:nvSpPr>
        <p:spPr bwMode="auto">
          <a:xfrm>
            <a:off x="10366738" y="21085282"/>
            <a:ext cx="2974643" cy="940526"/>
          </a:xfrm>
          <a:prstGeom prst="rect">
            <a:avLst/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Steering Action Generator</a:t>
            </a:r>
          </a:p>
        </p:txBody>
      </p:sp>
      <p:sp>
        <p:nvSpPr>
          <p:cNvPr id="84" name="矩形 83"/>
          <p:cNvSpPr/>
          <p:nvPr/>
        </p:nvSpPr>
        <p:spPr bwMode="auto">
          <a:xfrm>
            <a:off x="14914482" y="20013712"/>
            <a:ext cx="2453550" cy="940526"/>
          </a:xfrm>
          <a:prstGeom prst="rect">
            <a:avLst/>
          </a:prstGeom>
          <a:solidFill>
            <a:srgbClr val="CC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Anticipating Monitor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7295274" y="19882667"/>
            <a:ext cx="2313448" cy="1500199"/>
            <a:chOff x="4441371" y="25185187"/>
            <a:chExt cx="1750424" cy="1181720"/>
          </a:xfrm>
        </p:grpSpPr>
        <p:sp>
          <p:nvSpPr>
            <p:cNvPr id="86" name="椭圆 85"/>
            <p:cNvSpPr/>
            <p:nvPr/>
          </p:nvSpPr>
          <p:spPr bwMode="auto">
            <a:xfrm>
              <a:off x="4441371" y="25185187"/>
              <a:ext cx="1750424" cy="1123405"/>
            </a:xfrm>
            <a:prstGeom prst="ellipse">
              <a:avLst/>
            </a:prstGeom>
            <a:solidFill>
              <a:srgbClr val="99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19748" y="25289689"/>
              <a:ext cx="161979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Event Recognizer</a:t>
              </a:r>
              <a:endParaRPr lang="zh-CN" altLang="en-US" sz="3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88" name="肘形连接符 63"/>
          <p:cNvCxnSpPr>
            <a:stCxn id="76" idx="2"/>
            <a:endCxn id="80" idx="0"/>
          </p:cNvCxnSpPr>
          <p:nvPr/>
        </p:nvCxnSpPr>
        <p:spPr bwMode="auto">
          <a:xfrm rot="5400000">
            <a:off x="6410268" y="17030331"/>
            <a:ext cx="1147362" cy="2708632"/>
          </a:xfrm>
          <a:prstGeom prst="bentConnector3">
            <a:avLst>
              <a:gd name="adj1" fmla="val 25648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stCxn id="81" idx="0"/>
            <a:endCxn id="80" idx="2"/>
          </p:cNvCxnSpPr>
          <p:nvPr/>
        </p:nvCxnSpPr>
        <p:spPr bwMode="auto">
          <a:xfrm rot="5400000" flipH="1" flipV="1">
            <a:off x="5034242" y="20489891"/>
            <a:ext cx="1186428" cy="435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肘形连接符 97"/>
          <p:cNvCxnSpPr>
            <a:endCxn id="83" idx="2"/>
          </p:cNvCxnSpPr>
          <p:nvPr/>
        </p:nvCxnSpPr>
        <p:spPr bwMode="auto">
          <a:xfrm>
            <a:off x="3937688" y="16852942"/>
            <a:ext cx="7916372" cy="5172866"/>
          </a:xfrm>
          <a:prstGeom prst="bentConnector4">
            <a:avLst>
              <a:gd name="adj1" fmla="val -62"/>
              <a:gd name="adj2" fmla="val 106997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>
            <a:stCxn id="69" idx="2"/>
            <a:endCxn id="84" idx="0"/>
          </p:cNvCxnSpPr>
          <p:nvPr/>
        </p:nvCxnSpPr>
        <p:spPr bwMode="auto">
          <a:xfrm rot="16200000" flipH="1">
            <a:off x="14028777" y="17901232"/>
            <a:ext cx="4203010" cy="21949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>
            <a:endCxn id="82" idx="1"/>
          </p:cNvCxnSpPr>
          <p:nvPr/>
        </p:nvCxnSpPr>
        <p:spPr bwMode="auto">
          <a:xfrm rot="5400000" flipH="1" flipV="1">
            <a:off x="9336543" y="19668984"/>
            <a:ext cx="1301064" cy="81157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endCxn id="83" idx="1"/>
          </p:cNvCxnSpPr>
          <p:nvPr/>
        </p:nvCxnSpPr>
        <p:spPr bwMode="auto">
          <a:xfrm>
            <a:off x="9608722" y="20595751"/>
            <a:ext cx="758016" cy="95979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>
            <a:stCxn id="82" idx="3"/>
            <a:endCxn id="84" idx="1"/>
          </p:cNvCxnSpPr>
          <p:nvPr/>
        </p:nvCxnSpPr>
        <p:spPr bwMode="auto">
          <a:xfrm>
            <a:off x="13367504" y="19424237"/>
            <a:ext cx="1546978" cy="105973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>
            <a:stCxn id="83" idx="3"/>
            <a:endCxn id="84" idx="1"/>
          </p:cNvCxnSpPr>
          <p:nvPr/>
        </p:nvCxnSpPr>
        <p:spPr bwMode="auto">
          <a:xfrm flipV="1">
            <a:off x="13341381" y="20483975"/>
            <a:ext cx="1573101" cy="107157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96" name="肘形连接符 63"/>
          <p:cNvCxnSpPr>
            <a:stCxn id="80" idx="3"/>
          </p:cNvCxnSpPr>
          <p:nvPr/>
        </p:nvCxnSpPr>
        <p:spPr bwMode="auto">
          <a:xfrm>
            <a:off x="6938084" y="19428591"/>
            <a:ext cx="1513914" cy="454076"/>
          </a:xfrm>
          <a:prstGeom prst="bent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/>
          <p:nvPr/>
        </p:nvCxnSpPr>
        <p:spPr bwMode="auto">
          <a:xfrm rot="10800000">
            <a:off x="6938084" y="21778457"/>
            <a:ext cx="3429024" cy="158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肘形连接符 97"/>
          <p:cNvCxnSpPr>
            <a:stCxn id="66" idx="2"/>
            <a:endCxn id="82" idx="0"/>
          </p:cNvCxnSpPr>
          <p:nvPr/>
        </p:nvCxnSpPr>
        <p:spPr bwMode="auto">
          <a:xfrm rot="16200000" flipH="1">
            <a:off x="6587924" y="13661715"/>
            <a:ext cx="3143272" cy="7441245"/>
          </a:xfrm>
          <a:prstGeom prst="bentConnector3">
            <a:avLst>
              <a:gd name="adj1" fmla="val 1202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1794548" y="16882272"/>
            <a:ext cx="181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Static Phase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94548" y="18825215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Runtime Phase</a:t>
            </a:r>
          </a:p>
        </p:txBody>
      </p:sp>
      <p:sp>
        <p:nvSpPr>
          <p:cNvPr id="101" name="AutoShape 50"/>
          <p:cNvSpPr>
            <a:spLocks noChangeArrowheads="1"/>
          </p:cNvSpPr>
          <p:nvPr/>
        </p:nvSpPr>
        <p:spPr bwMode="auto">
          <a:xfrm>
            <a:off x="19511178" y="3380490"/>
            <a:ext cx="17787822" cy="1357322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859" tIns="36430" rIns="72859" bIns="36430" anchor="ctr"/>
          <a:lstStyle/>
          <a:p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19725486" y="5034544"/>
            <a:ext cx="17287996" cy="427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marL="11636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Model-based testing of reactive systems</a:t>
            </a:r>
          </a:p>
          <a:p>
            <a:pPr marL="11636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Traditional testing is not targeted but “comprehensive”</a:t>
            </a:r>
          </a:p>
          <a:p>
            <a:pPr marL="11636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It is desired to focus testing efforts on system behaviors of utmost interests</a:t>
            </a:r>
          </a:p>
          <a:p>
            <a:pPr marL="11636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Save testing budget and time</a:t>
            </a:r>
          </a:p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Principle of the Method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42"/>
          <p:cNvSpPr txBox="1">
            <a:spLocks noChangeArrowheads="1"/>
          </p:cNvSpPr>
          <p:nvPr/>
        </p:nvSpPr>
        <p:spPr bwMode="auto">
          <a:xfrm>
            <a:off x="23368824" y="3666242"/>
            <a:ext cx="10432473" cy="90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ctr" defTabSz="3497504">
              <a:spcBef>
                <a:spcPct val="50000"/>
              </a:spcBef>
            </a:pPr>
            <a:r>
              <a:rPr lang="en-US" sz="5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Property Oriented Testing</a:t>
            </a:r>
            <a:endParaRPr lang="en-US" sz="5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8"/>
          <p:cNvSpPr>
            <a:spLocks noChangeArrowheads="1"/>
          </p:cNvSpPr>
          <p:nvPr/>
        </p:nvSpPr>
        <p:spPr bwMode="auto">
          <a:xfrm>
            <a:off x="25511964" y="11772034"/>
            <a:ext cx="4153132" cy="2538470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10"/>
          <p:cNvSpPr>
            <a:spLocks noChangeArrowheads="1"/>
          </p:cNvSpPr>
          <p:nvPr/>
        </p:nvSpPr>
        <p:spPr bwMode="auto">
          <a:xfrm>
            <a:off x="25654840" y="11667298"/>
            <a:ext cx="2500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3200" b="1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endParaRPr kumimoji="0" lang="en-US" altLang="zh-CN" sz="3200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Rectangle 13"/>
          <p:cNvSpPr>
            <a:spLocks noChangeArrowheads="1"/>
          </p:cNvSpPr>
          <p:nvPr/>
        </p:nvSpPr>
        <p:spPr bwMode="auto">
          <a:xfrm>
            <a:off x="26083468" y="12256670"/>
            <a:ext cx="2214578" cy="15537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27994615" y="12468282"/>
            <a:ext cx="1160686" cy="1127845"/>
          </a:xfrm>
          <a:prstGeom prst="rect">
            <a:avLst/>
          </a:prstGeom>
          <a:solidFill>
            <a:srgbClr val="9A9A9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Rectangle 38"/>
          <p:cNvSpPr>
            <a:spLocks noChangeArrowheads="1"/>
          </p:cNvSpPr>
          <p:nvPr/>
        </p:nvSpPr>
        <p:spPr bwMode="auto">
          <a:xfrm>
            <a:off x="24654708" y="10662648"/>
            <a:ext cx="333379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Behaviors of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when the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premise 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true</a:t>
            </a:r>
            <a:endParaRPr kumimoji="0"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Line 39"/>
          <p:cNvSpPr>
            <a:spLocks noChangeShapeType="1"/>
          </p:cNvSpPr>
          <p:nvPr/>
        </p:nvSpPr>
        <p:spPr bwMode="auto">
          <a:xfrm>
            <a:off x="24011766" y="10595728"/>
            <a:ext cx="4643470" cy="1857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20868494" y="11953050"/>
            <a:ext cx="371736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Behaviors of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when the </a:t>
            </a:r>
          </a:p>
          <a:p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premise is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true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(behaviors to be tested)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Rectangle 50"/>
          <p:cNvSpPr>
            <a:spLocks noChangeArrowheads="1"/>
          </p:cNvSpPr>
          <p:nvPr/>
        </p:nvSpPr>
        <p:spPr bwMode="auto">
          <a:xfrm>
            <a:off x="33297376" y="12445165"/>
            <a:ext cx="2358305" cy="10795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kumimoji="0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 Oracle</a:t>
            </a:r>
            <a:endParaRPr kumimoji="0"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Rectangle 54"/>
          <p:cNvSpPr>
            <a:spLocks noChangeArrowheads="1"/>
          </p:cNvSpPr>
          <p:nvPr/>
        </p:nvSpPr>
        <p:spPr bwMode="auto">
          <a:xfrm>
            <a:off x="29227867" y="14596256"/>
            <a:ext cx="3324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constructing test oracle</a:t>
            </a:r>
            <a:endParaRPr kumimoji="0"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Rectangle 59"/>
          <p:cNvSpPr>
            <a:spLocks noChangeArrowheads="1"/>
          </p:cNvSpPr>
          <p:nvPr/>
        </p:nvSpPr>
        <p:spPr bwMode="auto">
          <a:xfrm>
            <a:off x="30442313" y="12024488"/>
            <a:ext cx="253881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deriving test sequences</a:t>
            </a:r>
            <a:endParaRPr kumimoji="0"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Freeform 61"/>
          <p:cNvSpPr>
            <a:spLocks/>
          </p:cNvSpPr>
          <p:nvPr/>
        </p:nvSpPr>
        <p:spPr bwMode="auto">
          <a:xfrm>
            <a:off x="20654180" y="10017146"/>
            <a:ext cx="10145323" cy="6436498"/>
          </a:xfrm>
          <a:custGeom>
            <a:avLst/>
            <a:gdLst/>
            <a:ahLst/>
            <a:cxnLst>
              <a:cxn ang="0">
                <a:pos x="5617" y="4287"/>
              </a:cxn>
              <a:cxn ang="0">
                <a:pos x="5638" y="4285"/>
              </a:cxn>
              <a:cxn ang="0">
                <a:pos x="5658" y="4279"/>
              </a:cxn>
              <a:cxn ang="0">
                <a:pos x="5676" y="4269"/>
              </a:cxn>
              <a:cxn ang="0">
                <a:pos x="5690" y="4256"/>
              </a:cxn>
              <a:cxn ang="0">
                <a:pos x="5703" y="4241"/>
              </a:cxn>
              <a:cxn ang="0">
                <a:pos x="5713" y="4223"/>
              </a:cxn>
              <a:cxn ang="0">
                <a:pos x="5720" y="4204"/>
              </a:cxn>
              <a:cxn ang="0">
                <a:pos x="5721" y="4182"/>
              </a:cxn>
              <a:cxn ang="0">
                <a:pos x="5721" y="4182"/>
              </a:cxn>
              <a:cxn ang="0">
                <a:pos x="5721" y="93"/>
              </a:cxn>
              <a:cxn ang="0">
                <a:pos x="5716" y="73"/>
              </a:cxn>
              <a:cxn ang="0">
                <a:pos x="5708" y="53"/>
              </a:cxn>
              <a:cxn ang="0">
                <a:pos x="5697" y="37"/>
              </a:cxn>
              <a:cxn ang="0">
                <a:pos x="5684" y="24"/>
              </a:cxn>
              <a:cxn ang="0">
                <a:pos x="5666" y="13"/>
              </a:cxn>
              <a:cxn ang="0">
                <a:pos x="5648" y="5"/>
              </a:cxn>
              <a:cxn ang="0">
                <a:pos x="5627" y="0"/>
              </a:cxn>
              <a:cxn ang="0">
                <a:pos x="5617" y="0"/>
              </a:cxn>
              <a:cxn ang="0">
                <a:pos x="93" y="0"/>
              </a:cxn>
              <a:cxn ang="0">
                <a:pos x="73" y="5"/>
              </a:cxn>
              <a:cxn ang="0">
                <a:pos x="53" y="13"/>
              </a:cxn>
              <a:cxn ang="0">
                <a:pos x="37" y="24"/>
              </a:cxn>
              <a:cxn ang="0">
                <a:pos x="24" y="37"/>
              </a:cxn>
              <a:cxn ang="0">
                <a:pos x="13" y="53"/>
              </a:cxn>
              <a:cxn ang="0">
                <a:pos x="5" y="73"/>
              </a:cxn>
              <a:cxn ang="0">
                <a:pos x="0" y="93"/>
              </a:cxn>
              <a:cxn ang="0">
                <a:pos x="0" y="104"/>
              </a:cxn>
              <a:cxn ang="0">
                <a:pos x="0" y="4192"/>
              </a:cxn>
              <a:cxn ang="0">
                <a:pos x="5" y="4213"/>
              </a:cxn>
              <a:cxn ang="0">
                <a:pos x="13" y="4231"/>
              </a:cxn>
              <a:cxn ang="0">
                <a:pos x="24" y="4249"/>
              </a:cxn>
              <a:cxn ang="0">
                <a:pos x="37" y="4262"/>
              </a:cxn>
              <a:cxn ang="0">
                <a:pos x="53" y="4274"/>
              </a:cxn>
              <a:cxn ang="0">
                <a:pos x="73" y="4282"/>
              </a:cxn>
              <a:cxn ang="0">
                <a:pos x="93" y="4287"/>
              </a:cxn>
            </a:cxnLst>
            <a:rect l="0" t="0" r="r" b="b"/>
            <a:pathLst>
              <a:path w="5721" h="4287">
                <a:moveTo>
                  <a:pt x="104" y="4287"/>
                </a:moveTo>
                <a:lnTo>
                  <a:pt x="5617" y="4287"/>
                </a:lnTo>
                <a:lnTo>
                  <a:pt x="5627" y="4287"/>
                </a:lnTo>
                <a:lnTo>
                  <a:pt x="5638" y="4285"/>
                </a:lnTo>
                <a:lnTo>
                  <a:pt x="5648" y="4282"/>
                </a:lnTo>
                <a:lnTo>
                  <a:pt x="5658" y="4279"/>
                </a:lnTo>
                <a:lnTo>
                  <a:pt x="5666" y="4274"/>
                </a:lnTo>
                <a:lnTo>
                  <a:pt x="5676" y="4269"/>
                </a:lnTo>
                <a:lnTo>
                  <a:pt x="5684" y="4262"/>
                </a:lnTo>
                <a:lnTo>
                  <a:pt x="5690" y="4256"/>
                </a:lnTo>
                <a:lnTo>
                  <a:pt x="5697" y="4249"/>
                </a:lnTo>
                <a:lnTo>
                  <a:pt x="5703" y="4241"/>
                </a:lnTo>
                <a:lnTo>
                  <a:pt x="5708" y="4231"/>
                </a:lnTo>
                <a:lnTo>
                  <a:pt x="5713" y="4223"/>
                </a:lnTo>
                <a:lnTo>
                  <a:pt x="5716" y="4213"/>
                </a:lnTo>
                <a:lnTo>
                  <a:pt x="5720" y="4204"/>
                </a:lnTo>
                <a:lnTo>
                  <a:pt x="5721" y="4192"/>
                </a:lnTo>
                <a:lnTo>
                  <a:pt x="5721" y="4182"/>
                </a:lnTo>
                <a:lnTo>
                  <a:pt x="5721" y="4182"/>
                </a:lnTo>
                <a:lnTo>
                  <a:pt x="5721" y="4182"/>
                </a:lnTo>
                <a:lnTo>
                  <a:pt x="5721" y="104"/>
                </a:lnTo>
                <a:lnTo>
                  <a:pt x="5721" y="93"/>
                </a:lnTo>
                <a:lnTo>
                  <a:pt x="5720" y="83"/>
                </a:lnTo>
                <a:lnTo>
                  <a:pt x="5716" y="73"/>
                </a:lnTo>
                <a:lnTo>
                  <a:pt x="5713" y="63"/>
                </a:lnTo>
                <a:lnTo>
                  <a:pt x="5708" y="53"/>
                </a:lnTo>
                <a:lnTo>
                  <a:pt x="5703" y="45"/>
                </a:lnTo>
                <a:lnTo>
                  <a:pt x="5697" y="37"/>
                </a:lnTo>
                <a:lnTo>
                  <a:pt x="5690" y="31"/>
                </a:lnTo>
                <a:lnTo>
                  <a:pt x="5684" y="24"/>
                </a:lnTo>
                <a:lnTo>
                  <a:pt x="5676" y="18"/>
                </a:lnTo>
                <a:lnTo>
                  <a:pt x="5666" y="13"/>
                </a:lnTo>
                <a:lnTo>
                  <a:pt x="5658" y="8"/>
                </a:lnTo>
                <a:lnTo>
                  <a:pt x="5648" y="5"/>
                </a:lnTo>
                <a:lnTo>
                  <a:pt x="5638" y="1"/>
                </a:lnTo>
                <a:lnTo>
                  <a:pt x="5627" y="0"/>
                </a:lnTo>
                <a:lnTo>
                  <a:pt x="5617" y="0"/>
                </a:lnTo>
                <a:lnTo>
                  <a:pt x="5617" y="0"/>
                </a:lnTo>
                <a:lnTo>
                  <a:pt x="104" y="0"/>
                </a:lnTo>
                <a:lnTo>
                  <a:pt x="93" y="0"/>
                </a:lnTo>
                <a:lnTo>
                  <a:pt x="83" y="1"/>
                </a:lnTo>
                <a:lnTo>
                  <a:pt x="73" y="5"/>
                </a:lnTo>
                <a:lnTo>
                  <a:pt x="63" y="8"/>
                </a:lnTo>
                <a:lnTo>
                  <a:pt x="53" y="13"/>
                </a:lnTo>
                <a:lnTo>
                  <a:pt x="45" y="18"/>
                </a:lnTo>
                <a:lnTo>
                  <a:pt x="37" y="24"/>
                </a:lnTo>
                <a:lnTo>
                  <a:pt x="31" y="31"/>
                </a:lnTo>
                <a:lnTo>
                  <a:pt x="24" y="37"/>
                </a:lnTo>
                <a:lnTo>
                  <a:pt x="18" y="45"/>
                </a:lnTo>
                <a:lnTo>
                  <a:pt x="13" y="53"/>
                </a:lnTo>
                <a:lnTo>
                  <a:pt x="8" y="63"/>
                </a:lnTo>
                <a:lnTo>
                  <a:pt x="5" y="73"/>
                </a:lnTo>
                <a:lnTo>
                  <a:pt x="1" y="83"/>
                </a:lnTo>
                <a:lnTo>
                  <a:pt x="0" y="93"/>
                </a:lnTo>
                <a:lnTo>
                  <a:pt x="0" y="104"/>
                </a:lnTo>
                <a:lnTo>
                  <a:pt x="0" y="104"/>
                </a:lnTo>
                <a:lnTo>
                  <a:pt x="0" y="4182"/>
                </a:lnTo>
                <a:lnTo>
                  <a:pt x="0" y="4192"/>
                </a:lnTo>
                <a:lnTo>
                  <a:pt x="1" y="4204"/>
                </a:lnTo>
                <a:lnTo>
                  <a:pt x="5" y="4213"/>
                </a:lnTo>
                <a:lnTo>
                  <a:pt x="8" y="4223"/>
                </a:lnTo>
                <a:lnTo>
                  <a:pt x="13" y="4231"/>
                </a:lnTo>
                <a:lnTo>
                  <a:pt x="18" y="4241"/>
                </a:lnTo>
                <a:lnTo>
                  <a:pt x="24" y="4249"/>
                </a:lnTo>
                <a:lnTo>
                  <a:pt x="31" y="4256"/>
                </a:lnTo>
                <a:lnTo>
                  <a:pt x="37" y="4262"/>
                </a:lnTo>
                <a:lnTo>
                  <a:pt x="45" y="4269"/>
                </a:lnTo>
                <a:lnTo>
                  <a:pt x="53" y="4274"/>
                </a:lnTo>
                <a:lnTo>
                  <a:pt x="63" y="4279"/>
                </a:lnTo>
                <a:lnTo>
                  <a:pt x="73" y="4282"/>
                </a:lnTo>
                <a:lnTo>
                  <a:pt x="83" y="4285"/>
                </a:lnTo>
                <a:lnTo>
                  <a:pt x="93" y="4287"/>
                </a:lnTo>
                <a:lnTo>
                  <a:pt x="104" y="4287"/>
                </a:lnTo>
              </a:path>
            </a:pathLst>
          </a:custGeom>
          <a:noFill/>
          <a:ln w="28575" cmpd="sng">
            <a:solidFill>
              <a:srgbClr val="8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Rectangle 62"/>
          <p:cNvSpPr>
            <a:spLocks noChangeArrowheads="1"/>
          </p:cNvSpPr>
          <p:nvPr/>
        </p:nvSpPr>
        <p:spPr bwMode="auto">
          <a:xfrm>
            <a:off x="20725618" y="15889763"/>
            <a:ext cx="45452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 Sequence Generation</a:t>
            </a:r>
            <a:endParaRPr kumimoji="0" lang="en-US" altLang="zh-CN" sz="32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Freeform 64"/>
          <p:cNvSpPr>
            <a:spLocks/>
          </p:cNvSpPr>
          <p:nvPr/>
        </p:nvSpPr>
        <p:spPr bwMode="auto">
          <a:xfrm>
            <a:off x="32656891" y="10024223"/>
            <a:ext cx="3571900" cy="6448609"/>
          </a:xfrm>
          <a:custGeom>
            <a:avLst/>
            <a:gdLst/>
            <a:ahLst/>
            <a:cxnLst>
              <a:cxn ang="0">
                <a:pos x="2606" y="4274"/>
              </a:cxn>
              <a:cxn ang="0">
                <a:pos x="2618" y="4274"/>
              </a:cxn>
              <a:cxn ang="0">
                <a:pos x="2637" y="4269"/>
              </a:cxn>
              <a:cxn ang="0">
                <a:pos x="2655" y="4261"/>
              </a:cxn>
              <a:cxn ang="0">
                <a:pos x="2673" y="4249"/>
              </a:cxn>
              <a:cxn ang="0">
                <a:pos x="2686" y="4236"/>
              </a:cxn>
              <a:cxn ang="0">
                <a:pos x="2698" y="4218"/>
              </a:cxn>
              <a:cxn ang="0">
                <a:pos x="2706" y="4200"/>
              </a:cxn>
              <a:cxn ang="0">
                <a:pos x="2711" y="4181"/>
              </a:cxn>
              <a:cxn ang="0">
                <a:pos x="2711" y="4169"/>
              </a:cxn>
              <a:cxn ang="0">
                <a:pos x="2711" y="104"/>
              </a:cxn>
              <a:cxn ang="0">
                <a:pos x="2709" y="83"/>
              </a:cxn>
              <a:cxn ang="0">
                <a:pos x="2703" y="63"/>
              </a:cxn>
              <a:cxn ang="0">
                <a:pos x="2693" y="45"/>
              </a:cxn>
              <a:cxn ang="0">
                <a:pos x="2680" y="31"/>
              </a:cxn>
              <a:cxn ang="0">
                <a:pos x="2665" y="18"/>
              </a:cxn>
              <a:cxn ang="0">
                <a:pos x="2647" y="8"/>
              </a:cxn>
              <a:cxn ang="0">
                <a:pos x="2628" y="1"/>
              </a:cxn>
              <a:cxn ang="0">
                <a:pos x="2606" y="0"/>
              </a:cxn>
              <a:cxn ang="0">
                <a:pos x="104" y="0"/>
              </a:cxn>
              <a:cxn ang="0">
                <a:pos x="83" y="1"/>
              </a:cxn>
              <a:cxn ang="0">
                <a:pos x="63" y="8"/>
              </a:cxn>
              <a:cxn ang="0">
                <a:pos x="45" y="18"/>
              </a:cxn>
              <a:cxn ang="0">
                <a:pos x="31" y="31"/>
              </a:cxn>
              <a:cxn ang="0">
                <a:pos x="18" y="45"/>
              </a:cxn>
              <a:cxn ang="0">
                <a:pos x="8" y="63"/>
              </a:cxn>
              <a:cxn ang="0">
                <a:pos x="1" y="83"/>
              </a:cxn>
              <a:cxn ang="0">
                <a:pos x="0" y="104"/>
              </a:cxn>
              <a:cxn ang="0">
                <a:pos x="0" y="4169"/>
              </a:cxn>
              <a:cxn ang="0">
                <a:pos x="1" y="4191"/>
              </a:cxn>
              <a:cxn ang="0">
                <a:pos x="8" y="4210"/>
              </a:cxn>
              <a:cxn ang="0">
                <a:pos x="18" y="4228"/>
              </a:cxn>
              <a:cxn ang="0">
                <a:pos x="31" y="4243"/>
              </a:cxn>
              <a:cxn ang="0">
                <a:pos x="45" y="4256"/>
              </a:cxn>
              <a:cxn ang="0">
                <a:pos x="63" y="4266"/>
              </a:cxn>
              <a:cxn ang="0">
                <a:pos x="83" y="4272"/>
              </a:cxn>
              <a:cxn ang="0">
                <a:pos x="104" y="4274"/>
              </a:cxn>
            </a:cxnLst>
            <a:rect l="0" t="0" r="r" b="b"/>
            <a:pathLst>
              <a:path w="2711" h="4274">
                <a:moveTo>
                  <a:pt x="104" y="4274"/>
                </a:moveTo>
                <a:lnTo>
                  <a:pt x="2606" y="4274"/>
                </a:lnTo>
                <a:lnTo>
                  <a:pt x="2606" y="4274"/>
                </a:lnTo>
                <a:lnTo>
                  <a:pt x="2618" y="4274"/>
                </a:lnTo>
                <a:lnTo>
                  <a:pt x="2628" y="4272"/>
                </a:lnTo>
                <a:lnTo>
                  <a:pt x="2637" y="4269"/>
                </a:lnTo>
                <a:lnTo>
                  <a:pt x="2647" y="4266"/>
                </a:lnTo>
                <a:lnTo>
                  <a:pt x="2655" y="4261"/>
                </a:lnTo>
                <a:lnTo>
                  <a:pt x="2665" y="4256"/>
                </a:lnTo>
                <a:lnTo>
                  <a:pt x="2673" y="4249"/>
                </a:lnTo>
                <a:lnTo>
                  <a:pt x="2680" y="4243"/>
                </a:lnTo>
                <a:lnTo>
                  <a:pt x="2686" y="4236"/>
                </a:lnTo>
                <a:lnTo>
                  <a:pt x="2693" y="4228"/>
                </a:lnTo>
                <a:lnTo>
                  <a:pt x="2698" y="4218"/>
                </a:lnTo>
                <a:lnTo>
                  <a:pt x="2703" y="4210"/>
                </a:lnTo>
                <a:lnTo>
                  <a:pt x="2706" y="4200"/>
                </a:lnTo>
                <a:lnTo>
                  <a:pt x="2709" y="4191"/>
                </a:lnTo>
                <a:lnTo>
                  <a:pt x="2711" y="4181"/>
                </a:lnTo>
                <a:lnTo>
                  <a:pt x="2711" y="4169"/>
                </a:lnTo>
                <a:lnTo>
                  <a:pt x="2711" y="4169"/>
                </a:lnTo>
                <a:lnTo>
                  <a:pt x="2711" y="4169"/>
                </a:lnTo>
                <a:lnTo>
                  <a:pt x="2711" y="104"/>
                </a:lnTo>
                <a:lnTo>
                  <a:pt x="2711" y="93"/>
                </a:lnTo>
                <a:lnTo>
                  <a:pt x="2709" y="83"/>
                </a:lnTo>
                <a:lnTo>
                  <a:pt x="2706" y="73"/>
                </a:lnTo>
                <a:lnTo>
                  <a:pt x="2703" y="63"/>
                </a:lnTo>
                <a:lnTo>
                  <a:pt x="2698" y="53"/>
                </a:lnTo>
                <a:lnTo>
                  <a:pt x="2693" y="45"/>
                </a:lnTo>
                <a:lnTo>
                  <a:pt x="2686" y="37"/>
                </a:lnTo>
                <a:lnTo>
                  <a:pt x="2680" y="31"/>
                </a:lnTo>
                <a:lnTo>
                  <a:pt x="2673" y="24"/>
                </a:lnTo>
                <a:lnTo>
                  <a:pt x="2665" y="18"/>
                </a:lnTo>
                <a:lnTo>
                  <a:pt x="2655" y="13"/>
                </a:lnTo>
                <a:lnTo>
                  <a:pt x="2647" y="8"/>
                </a:lnTo>
                <a:lnTo>
                  <a:pt x="2637" y="5"/>
                </a:lnTo>
                <a:lnTo>
                  <a:pt x="2628" y="1"/>
                </a:lnTo>
                <a:lnTo>
                  <a:pt x="2618" y="0"/>
                </a:lnTo>
                <a:lnTo>
                  <a:pt x="2606" y="0"/>
                </a:lnTo>
                <a:lnTo>
                  <a:pt x="2606" y="0"/>
                </a:lnTo>
                <a:lnTo>
                  <a:pt x="104" y="0"/>
                </a:lnTo>
                <a:lnTo>
                  <a:pt x="93" y="0"/>
                </a:lnTo>
                <a:lnTo>
                  <a:pt x="83" y="1"/>
                </a:lnTo>
                <a:lnTo>
                  <a:pt x="73" y="5"/>
                </a:lnTo>
                <a:lnTo>
                  <a:pt x="63" y="8"/>
                </a:lnTo>
                <a:lnTo>
                  <a:pt x="53" y="13"/>
                </a:lnTo>
                <a:lnTo>
                  <a:pt x="45" y="18"/>
                </a:lnTo>
                <a:lnTo>
                  <a:pt x="37" y="24"/>
                </a:lnTo>
                <a:lnTo>
                  <a:pt x="31" y="31"/>
                </a:lnTo>
                <a:lnTo>
                  <a:pt x="24" y="37"/>
                </a:lnTo>
                <a:lnTo>
                  <a:pt x="18" y="45"/>
                </a:lnTo>
                <a:lnTo>
                  <a:pt x="13" y="53"/>
                </a:lnTo>
                <a:lnTo>
                  <a:pt x="8" y="63"/>
                </a:lnTo>
                <a:lnTo>
                  <a:pt x="5" y="73"/>
                </a:lnTo>
                <a:lnTo>
                  <a:pt x="1" y="83"/>
                </a:lnTo>
                <a:lnTo>
                  <a:pt x="0" y="93"/>
                </a:lnTo>
                <a:lnTo>
                  <a:pt x="0" y="104"/>
                </a:lnTo>
                <a:lnTo>
                  <a:pt x="0" y="104"/>
                </a:lnTo>
                <a:lnTo>
                  <a:pt x="0" y="4169"/>
                </a:lnTo>
                <a:lnTo>
                  <a:pt x="0" y="4181"/>
                </a:lnTo>
                <a:lnTo>
                  <a:pt x="1" y="4191"/>
                </a:lnTo>
                <a:lnTo>
                  <a:pt x="5" y="4200"/>
                </a:lnTo>
                <a:lnTo>
                  <a:pt x="8" y="4210"/>
                </a:lnTo>
                <a:lnTo>
                  <a:pt x="13" y="4218"/>
                </a:lnTo>
                <a:lnTo>
                  <a:pt x="18" y="4228"/>
                </a:lnTo>
                <a:lnTo>
                  <a:pt x="24" y="4236"/>
                </a:lnTo>
                <a:lnTo>
                  <a:pt x="31" y="4243"/>
                </a:lnTo>
                <a:lnTo>
                  <a:pt x="37" y="4249"/>
                </a:lnTo>
                <a:lnTo>
                  <a:pt x="45" y="4256"/>
                </a:lnTo>
                <a:lnTo>
                  <a:pt x="53" y="4261"/>
                </a:lnTo>
                <a:lnTo>
                  <a:pt x="63" y="4266"/>
                </a:lnTo>
                <a:lnTo>
                  <a:pt x="73" y="4269"/>
                </a:lnTo>
                <a:lnTo>
                  <a:pt x="83" y="4272"/>
                </a:lnTo>
                <a:lnTo>
                  <a:pt x="93" y="4274"/>
                </a:lnTo>
                <a:lnTo>
                  <a:pt x="104" y="4274"/>
                </a:lnTo>
              </a:path>
            </a:pathLst>
          </a:custGeom>
          <a:noFill/>
          <a:ln w="28575" cap="flat" cmpd="sng">
            <a:solidFill>
              <a:srgbClr val="8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Rectangle 65"/>
          <p:cNvSpPr>
            <a:spLocks noChangeArrowheads="1"/>
          </p:cNvSpPr>
          <p:nvPr/>
        </p:nvSpPr>
        <p:spPr bwMode="auto">
          <a:xfrm>
            <a:off x="33226573" y="15882140"/>
            <a:ext cx="257359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 Execution</a:t>
            </a:r>
            <a:endParaRPr kumimoji="0"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Freeform 67"/>
          <p:cNvSpPr>
            <a:spLocks/>
          </p:cNvSpPr>
          <p:nvPr/>
        </p:nvSpPr>
        <p:spPr bwMode="auto">
          <a:xfrm>
            <a:off x="34791115" y="10773525"/>
            <a:ext cx="107950" cy="107950"/>
          </a:xfrm>
          <a:custGeom>
            <a:avLst/>
            <a:gdLst/>
            <a:ahLst/>
            <a:cxnLst>
              <a:cxn ang="0">
                <a:pos x="69" y="137"/>
              </a:cxn>
              <a:cxn ang="0">
                <a:pos x="0" y="0"/>
              </a:cxn>
              <a:cxn ang="0">
                <a:pos x="8" y="3"/>
              </a:cxn>
              <a:cxn ang="0">
                <a:pos x="16" y="7"/>
              </a:cxn>
              <a:cxn ang="0">
                <a:pos x="25" y="10"/>
              </a:cxn>
              <a:cxn ang="0">
                <a:pos x="33" y="12"/>
              </a:cxn>
              <a:cxn ang="0">
                <a:pos x="43" y="13"/>
              </a:cxn>
              <a:cxn ang="0">
                <a:pos x="51" y="15"/>
              </a:cxn>
              <a:cxn ang="0">
                <a:pos x="60" y="16"/>
              </a:cxn>
              <a:cxn ang="0">
                <a:pos x="69" y="16"/>
              </a:cxn>
              <a:cxn ang="0">
                <a:pos x="77" y="16"/>
              </a:cxn>
              <a:cxn ang="0">
                <a:pos x="87" y="15"/>
              </a:cxn>
              <a:cxn ang="0">
                <a:pos x="95" y="13"/>
              </a:cxn>
              <a:cxn ang="0">
                <a:pos x="103" y="12"/>
              </a:cxn>
              <a:cxn ang="0">
                <a:pos x="113" y="10"/>
              </a:cxn>
              <a:cxn ang="0">
                <a:pos x="121" y="7"/>
              </a:cxn>
              <a:cxn ang="0">
                <a:pos x="129" y="3"/>
              </a:cxn>
              <a:cxn ang="0">
                <a:pos x="137" y="0"/>
              </a:cxn>
              <a:cxn ang="0">
                <a:pos x="69" y="137"/>
              </a:cxn>
              <a:cxn ang="0">
                <a:pos x="69" y="137"/>
              </a:cxn>
            </a:cxnLst>
            <a:rect l="0" t="0" r="r" b="b"/>
            <a:pathLst>
              <a:path w="137" h="137">
                <a:moveTo>
                  <a:pt x="69" y="137"/>
                </a:moveTo>
                <a:lnTo>
                  <a:pt x="0" y="0"/>
                </a:lnTo>
                <a:lnTo>
                  <a:pt x="8" y="3"/>
                </a:lnTo>
                <a:lnTo>
                  <a:pt x="16" y="7"/>
                </a:lnTo>
                <a:lnTo>
                  <a:pt x="25" y="10"/>
                </a:lnTo>
                <a:lnTo>
                  <a:pt x="33" y="12"/>
                </a:lnTo>
                <a:lnTo>
                  <a:pt x="43" y="13"/>
                </a:lnTo>
                <a:lnTo>
                  <a:pt x="51" y="15"/>
                </a:lnTo>
                <a:lnTo>
                  <a:pt x="60" y="16"/>
                </a:lnTo>
                <a:lnTo>
                  <a:pt x="69" y="16"/>
                </a:lnTo>
                <a:lnTo>
                  <a:pt x="77" y="16"/>
                </a:lnTo>
                <a:lnTo>
                  <a:pt x="87" y="15"/>
                </a:lnTo>
                <a:lnTo>
                  <a:pt x="95" y="13"/>
                </a:lnTo>
                <a:lnTo>
                  <a:pt x="103" y="12"/>
                </a:lnTo>
                <a:lnTo>
                  <a:pt x="113" y="10"/>
                </a:lnTo>
                <a:lnTo>
                  <a:pt x="121" y="7"/>
                </a:lnTo>
                <a:lnTo>
                  <a:pt x="129" y="3"/>
                </a:lnTo>
                <a:lnTo>
                  <a:pt x="137" y="0"/>
                </a:lnTo>
                <a:lnTo>
                  <a:pt x="69" y="137"/>
                </a:lnTo>
                <a:lnTo>
                  <a:pt x="69" y="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Freeform 69"/>
          <p:cNvSpPr>
            <a:spLocks/>
          </p:cNvSpPr>
          <p:nvPr/>
        </p:nvSpPr>
        <p:spPr bwMode="auto">
          <a:xfrm>
            <a:off x="34327565" y="10881475"/>
            <a:ext cx="1035050" cy="62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3" y="684"/>
              </a:cxn>
              <a:cxn ang="0">
                <a:pos x="1266" y="661"/>
              </a:cxn>
              <a:cxn ang="0">
                <a:pos x="1227" y="642"/>
              </a:cxn>
              <a:cxn ang="0">
                <a:pos x="1186" y="624"/>
              </a:cxn>
              <a:cxn ang="0">
                <a:pos x="1145" y="611"/>
              </a:cxn>
              <a:cxn ang="0">
                <a:pos x="1105" y="599"/>
              </a:cxn>
              <a:cxn ang="0">
                <a:pos x="1062" y="593"/>
              </a:cxn>
              <a:cxn ang="0">
                <a:pos x="1020" y="588"/>
              </a:cxn>
              <a:cxn ang="0">
                <a:pos x="977" y="586"/>
              </a:cxn>
              <a:cxn ang="0">
                <a:pos x="935" y="588"/>
              </a:cxn>
              <a:cxn ang="0">
                <a:pos x="893" y="593"/>
              </a:cxn>
              <a:cxn ang="0">
                <a:pos x="850" y="599"/>
              </a:cxn>
              <a:cxn ang="0">
                <a:pos x="810" y="611"/>
              </a:cxn>
              <a:cxn ang="0">
                <a:pos x="769" y="624"/>
              </a:cxn>
              <a:cxn ang="0">
                <a:pos x="728" y="642"/>
              </a:cxn>
              <a:cxn ang="0">
                <a:pos x="689" y="661"/>
              </a:cxn>
              <a:cxn ang="0">
                <a:pos x="652" y="684"/>
              </a:cxn>
              <a:cxn ang="0">
                <a:pos x="614" y="707"/>
              </a:cxn>
              <a:cxn ang="0">
                <a:pos x="575" y="726"/>
              </a:cxn>
              <a:cxn ang="0">
                <a:pos x="534" y="744"/>
              </a:cxn>
              <a:cxn ang="0">
                <a:pos x="494" y="757"/>
              </a:cxn>
              <a:cxn ang="0">
                <a:pos x="453" y="769"/>
              </a:cxn>
              <a:cxn ang="0">
                <a:pos x="410" y="775"/>
              </a:cxn>
              <a:cxn ang="0">
                <a:pos x="368" y="780"/>
              </a:cxn>
              <a:cxn ang="0">
                <a:pos x="326" y="782"/>
              </a:cxn>
              <a:cxn ang="0">
                <a:pos x="283" y="780"/>
              </a:cxn>
              <a:cxn ang="0">
                <a:pos x="241" y="775"/>
              </a:cxn>
              <a:cxn ang="0">
                <a:pos x="199" y="769"/>
              </a:cxn>
              <a:cxn ang="0">
                <a:pos x="158" y="757"/>
              </a:cxn>
              <a:cxn ang="0">
                <a:pos x="117" y="744"/>
              </a:cxn>
              <a:cxn ang="0">
                <a:pos x="77" y="726"/>
              </a:cxn>
              <a:cxn ang="0">
                <a:pos x="37" y="707"/>
              </a:cxn>
              <a:cxn ang="0">
                <a:pos x="0" y="684"/>
              </a:cxn>
            </a:cxnLst>
            <a:rect l="0" t="0" r="r" b="b"/>
            <a:pathLst>
              <a:path w="1303" h="782">
                <a:moveTo>
                  <a:pt x="0" y="684"/>
                </a:moveTo>
                <a:lnTo>
                  <a:pt x="0" y="0"/>
                </a:lnTo>
                <a:lnTo>
                  <a:pt x="1303" y="0"/>
                </a:lnTo>
                <a:lnTo>
                  <a:pt x="1303" y="684"/>
                </a:lnTo>
                <a:lnTo>
                  <a:pt x="1285" y="673"/>
                </a:lnTo>
                <a:lnTo>
                  <a:pt x="1266" y="661"/>
                </a:lnTo>
                <a:lnTo>
                  <a:pt x="1246" y="652"/>
                </a:lnTo>
                <a:lnTo>
                  <a:pt x="1227" y="642"/>
                </a:lnTo>
                <a:lnTo>
                  <a:pt x="1207" y="632"/>
                </a:lnTo>
                <a:lnTo>
                  <a:pt x="1186" y="624"/>
                </a:lnTo>
                <a:lnTo>
                  <a:pt x="1166" y="617"/>
                </a:lnTo>
                <a:lnTo>
                  <a:pt x="1145" y="611"/>
                </a:lnTo>
                <a:lnTo>
                  <a:pt x="1126" y="606"/>
                </a:lnTo>
                <a:lnTo>
                  <a:pt x="1105" y="599"/>
                </a:lnTo>
                <a:lnTo>
                  <a:pt x="1083" y="596"/>
                </a:lnTo>
                <a:lnTo>
                  <a:pt x="1062" y="593"/>
                </a:lnTo>
                <a:lnTo>
                  <a:pt x="1041" y="590"/>
                </a:lnTo>
                <a:lnTo>
                  <a:pt x="1020" y="588"/>
                </a:lnTo>
                <a:lnTo>
                  <a:pt x="999" y="586"/>
                </a:lnTo>
                <a:lnTo>
                  <a:pt x="977" y="586"/>
                </a:lnTo>
                <a:lnTo>
                  <a:pt x="956" y="586"/>
                </a:lnTo>
                <a:lnTo>
                  <a:pt x="935" y="588"/>
                </a:lnTo>
                <a:lnTo>
                  <a:pt x="914" y="590"/>
                </a:lnTo>
                <a:lnTo>
                  <a:pt x="893" y="593"/>
                </a:lnTo>
                <a:lnTo>
                  <a:pt x="872" y="596"/>
                </a:lnTo>
                <a:lnTo>
                  <a:pt x="850" y="599"/>
                </a:lnTo>
                <a:lnTo>
                  <a:pt x="829" y="606"/>
                </a:lnTo>
                <a:lnTo>
                  <a:pt x="810" y="611"/>
                </a:lnTo>
                <a:lnTo>
                  <a:pt x="788" y="617"/>
                </a:lnTo>
                <a:lnTo>
                  <a:pt x="769" y="624"/>
                </a:lnTo>
                <a:lnTo>
                  <a:pt x="748" y="632"/>
                </a:lnTo>
                <a:lnTo>
                  <a:pt x="728" y="642"/>
                </a:lnTo>
                <a:lnTo>
                  <a:pt x="709" y="652"/>
                </a:lnTo>
                <a:lnTo>
                  <a:pt x="689" y="661"/>
                </a:lnTo>
                <a:lnTo>
                  <a:pt x="670" y="673"/>
                </a:lnTo>
                <a:lnTo>
                  <a:pt x="652" y="684"/>
                </a:lnTo>
                <a:lnTo>
                  <a:pt x="634" y="696"/>
                </a:lnTo>
                <a:lnTo>
                  <a:pt x="614" y="707"/>
                </a:lnTo>
                <a:lnTo>
                  <a:pt x="595" y="717"/>
                </a:lnTo>
                <a:lnTo>
                  <a:pt x="575" y="726"/>
                </a:lnTo>
                <a:lnTo>
                  <a:pt x="555" y="736"/>
                </a:lnTo>
                <a:lnTo>
                  <a:pt x="534" y="744"/>
                </a:lnTo>
                <a:lnTo>
                  <a:pt x="515" y="751"/>
                </a:lnTo>
                <a:lnTo>
                  <a:pt x="494" y="757"/>
                </a:lnTo>
                <a:lnTo>
                  <a:pt x="474" y="764"/>
                </a:lnTo>
                <a:lnTo>
                  <a:pt x="453" y="769"/>
                </a:lnTo>
                <a:lnTo>
                  <a:pt x="432" y="772"/>
                </a:lnTo>
                <a:lnTo>
                  <a:pt x="410" y="775"/>
                </a:lnTo>
                <a:lnTo>
                  <a:pt x="389" y="779"/>
                </a:lnTo>
                <a:lnTo>
                  <a:pt x="368" y="780"/>
                </a:lnTo>
                <a:lnTo>
                  <a:pt x="347" y="782"/>
                </a:lnTo>
                <a:lnTo>
                  <a:pt x="326" y="782"/>
                </a:lnTo>
                <a:lnTo>
                  <a:pt x="305" y="782"/>
                </a:lnTo>
                <a:lnTo>
                  <a:pt x="283" y="780"/>
                </a:lnTo>
                <a:lnTo>
                  <a:pt x="262" y="779"/>
                </a:lnTo>
                <a:lnTo>
                  <a:pt x="241" y="775"/>
                </a:lnTo>
                <a:lnTo>
                  <a:pt x="220" y="772"/>
                </a:lnTo>
                <a:lnTo>
                  <a:pt x="199" y="769"/>
                </a:lnTo>
                <a:lnTo>
                  <a:pt x="178" y="764"/>
                </a:lnTo>
                <a:lnTo>
                  <a:pt x="158" y="757"/>
                </a:lnTo>
                <a:lnTo>
                  <a:pt x="137" y="751"/>
                </a:lnTo>
                <a:lnTo>
                  <a:pt x="117" y="744"/>
                </a:lnTo>
                <a:lnTo>
                  <a:pt x="96" y="736"/>
                </a:lnTo>
                <a:lnTo>
                  <a:pt x="77" y="726"/>
                </a:lnTo>
                <a:lnTo>
                  <a:pt x="57" y="717"/>
                </a:lnTo>
                <a:lnTo>
                  <a:pt x="37" y="707"/>
                </a:lnTo>
                <a:lnTo>
                  <a:pt x="18" y="696"/>
                </a:lnTo>
                <a:lnTo>
                  <a:pt x="0" y="684"/>
                </a:lnTo>
                <a:lnTo>
                  <a:pt x="0" y="6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1" name="Freeform 70"/>
          <p:cNvSpPr>
            <a:spLocks/>
          </p:cNvSpPr>
          <p:nvPr/>
        </p:nvSpPr>
        <p:spPr bwMode="auto">
          <a:xfrm>
            <a:off x="33299833" y="14336357"/>
            <a:ext cx="2381248" cy="133146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03" y="684"/>
              </a:cxn>
              <a:cxn ang="0">
                <a:pos x="1266" y="661"/>
              </a:cxn>
              <a:cxn ang="0">
                <a:pos x="1227" y="642"/>
              </a:cxn>
              <a:cxn ang="0">
                <a:pos x="1186" y="624"/>
              </a:cxn>
              <a:cxn ang="0">
                <a:pos x="1145" y="611"/>
              </a:cxn>
              <a:cxn ang="0">
                <a:pos x="1105" y="599"/>
              </a:cxn>
              <a:cxn ang="0">
                <a:pos x="1062" y="593"/>
              </a:cxn>
              <a:cxn ang="0">
                <a:pos x="1020" y="588"/>
              </a:cxn>
              <a:cxn ang="0">
                <a:pos x="977" y="586"/>
              </a:cxn>
              <a:cxn ang="0">
                <a:pos x="935" y="588"/>
              </a:cxn>
              <a:cxn ang="0">
                <a:pos x="893" y="593"/>
              </a:cxn>
              <a:cxn ang="0">
                <a:pos x="850" y="599"/>
              </a:cxn>
              <a:cxn ang="0">
                <a:pos x="810" y="611"/>
              </a:cxn>
              <a:cxn ang="0">
                <a:pos x="769" y="624"/>
              </a:cxn>
              <a:cxn ang="0">
                <a:pos x="728" y="642"/>
              </a:cxn>
              <a:cxn ang="0">
                <a:pos x="689" y="661"/>
              </a:cxn>
              <a:cxn ang="0">
                <a:pos x="652" y="684"/>
              </a:cxn>
              <a:cxn ang="0">
                <a:pos x="614" y="707"/>
              </a:cxn>
              <a:cxn ang="0">
                <a:pos x="575" y="726"/>
              </a:cxn>
              <a:cxn ang="0">
                <a:pos x="534" y="744"/>
              </a:cxn>
              <a:cxn ang="0">
                <a:pos x="494" y="757"/>
              </a:cxn>
              <a:cxn ang="0">
                <a:pos x="453" y="769"/>
              </a:cxn>
              <a:cxn ang="0">
                <a:pos x="410" y="775"/>
              </a:cxn>
              <a:cxn ang="0">
                <a:pos x="368" y="780"/>
              </a:cxn>
              <a:cxn ang="0">
                <a:pos x="326" y="782"/>
              </a:cxn>
              <a:cxn ang="0">
                <a:pos x="283" y="780"/>
              </a:cxn>
              <a:cxn ang="0">
                <a:pos x="241" y="775"/>
              </a:cxn>
              <a:cxn ang="0">
                <a:pos x="199" y="769"/>
              </a:cxn>
              <a:cxn ang="0">
                <a:pos x="158" y="757"/>
              </a:cxn>
              <a:cxn ang="0">
                <a:pos x="117" y="744"/>
              </a:cxn>
              <a:cxn ang="0">
                <a:pos x="77" y="726"/>
              </a:cxn>
              <a:cxn ang="0">
                <a:pos x="37" y="707"/>
              </a:cxn>
              <a:cxn ang="0">
                <a:pos x="0" y="684"/>
              </a:cxn>
            </a:cxnLst>
            <a:rect l="0" t="0" r="r" b="b"/>
            <a:pathLst>
              <a:path w="1303" h="782">
                <a:moveTo>
                  <a:pt x="0" y="684"/>
                </a:moveTo>
                <a:lnTo>
                  <a:pt x="0" y="0"/>
                </a:lnTo>
                <a:lnTo>
                  <a:pt x="1303" y="0"/>
                </a:lnTo>
                <a:lnTo>
                  <a:pt x="1303" y="684"/>
                </a:lnTo>
                <a:lnTo>
                  <a:pt x="1285" y="673"/>
                </a:lnTo>
                <a:lnTo>
                  <a:pt x="1266" y="661"/>
                </a:lnTo>
                <a:lnTo>
                  <a:pt x="1246" y="652"/>
                </a:lnTo>
                <a:lnTo>
                  <a:pt x="1227" y="642"/>
                </a:lnTo>
                <a:lnTo>
                  <a:pt x="1207" y="632"/>
                </a:lnTo>
                <a:lnTo>
                  <a:pt x="1186" y="624"/>
                </a:lnTo>
                <a:lnTo>
                  <a:pt x="1166" y="617"/>
                </a:lnTo>
                <a:lnTo>
                  <a:pt x="1145" y="611"/>
                </a:lnTo>
                <a:lnTo>
                  <a:pt x="1126" y="606"/>
                </a:lnTo>
                <a:lnTo>
                  <a:pt x="1105" y="599"/>
                </a:lnTo>
                <a:lnTo>
                  <a:pt x="1083" y="596"/>
                </a:lnTo>
                <a:lnTo>
                  <a:pt x="1062" y="593"/>
                </a:lnTo>
                <a:lnTo>
                  <a:pt x="1041" y="590"/>
                </a:lnTo>
                <a:lnTo>
                  <a:pt x="1020" y="588"/>
                </a:lnTo>
                <a:lnTo>
                  <a:pt x="999" y="586"/>
                </a:lnTo>
                <a:lnTo>
                  <a:pt x="977" y="586"/>
                </a:lnTo>
                <a:lnTo>
                  <a:pt x="956" y="586"/>
                </a:lnTo>
                <a:lnTo>
                  <a:pt x="935" y="588"/>
                </a:lnTo>
                <a:lnTo>
                  <a:pt x="914" y="590"/>
                </a:lnTo>
                <a:lnTo>
                  <a:pt x="893" y="593"/>
                </a:lnTo>
                <a:lnTo>
                  <a:pt x="872" y="596"/>
                </a:lnTo>
                <a:lnTo>
                  <a:pt x="850" y="599"/>
                </a:lnTo>
                <a:lnTo>
                  <a:pt x="829" y="606"/>
                </a:lnTo>
                <a:lnTo>
                  <a:pt x="810" y="611"/>
                </a:lnTo>
                <a:lnTo>
                  <a:pt x="788" y="617"/>
                </a:lnTo>
                <a:lnTo>
                  <a:pt x="769" y="624"/>
                </a:lnTo>
                <a:lnTo>
                  <a:pt x="748" y="632"/>
                </a:lnTo>
                <a:lnTo>
                  <a:pt x="728" y="642"/>
                </a:lnTo>
                <a:lnTo>
                  <a:pt x="709" y="652"/>
                </a:lnTo>
                <a:lnTo>
                  <a:pt x="689" y="661"/>
                </a:lnTo>
                <a:lnTo>
                  <a:pt x="670" y="673"/>
                </a:lnTo>
                <a:lnTo>
                  <a:pt x="652" y="684"/>
                </a:lnTo>
                <a:lnTo>
                  <a:pt x="634" y="696"/>
                </a:lnTo>
                <a:lnTo>
                  <a:pt x="614" y="707"/>
                </a:lnTo>
                <a:lnTo>
                  <a:pt x="595" y="717"/>
                </a:lnTo>
                <a:lnTo>
                  <a:pt x="575" y="726"/>
                </a:lnTo>
                <a:lnTo>
                  <a:pt x="555" y="736"/>
                </a:lnTo>
                <a:lnTo>
                  <a:pt x="534" y="744"/>
                </a:lnTo>
                <a:lnTo>
                  <a:pt x="515" y="751"/>
                </a:lnTo>
                <a:lnTo>
                  <a:pt x="494" y="757"/>
                </a:lnTo>
                <a:lnTo>
                  <a:pt x="474" y="764"/>
                </a:lnTo>
                <a:lnTo>
                  <a:pt x="453" y="769"/>
                </a:lnTo>
                <a:lnTo>
                  <a:pt x="432" y="772"/>
                </a:lnTo>
                <a:lnTo>
                  <a:pt x="410" y="775"/>
                </a:lnTo>
                <a:lnTo>
                  <a:pt x="389" y="779"/>
                </a:lnTo>
                <a:lnTo>
                  <a:pt x="368" y="780"/>
                </a:lnTo>
                <a:lnTo>
                  <a:pt x="347" y="782"/>
                </a:lnTo>
                <a:lnTo>
                  <a:pt x="326" y="782"/>
                </a:lnTo>
                <a:lnTo>
                  <a:pt x="305" y="782"/>
                </a:lnTo>
                <a:lnTo>
                  <a:pt x="283" y="780"/>
                </a:lnTo>
                <a:lnTo>
                  <a:pt x="262" y="779"/>
                </a:lnTo>
                <a:lnTo>
                  <a:pt x="241" y="775"/>
                </a:lnTo>
                <a:lnTo>
                  <a:pt x="220" y="772"/>
                </a:lnTo>
                <a:lnTo>
                  <a:pt x="199" y="769"/>
                </a:lnTo>
                <a:lnTo>
                  <a:pt x="178" y="764"/>
                </a:lnTo>
                <a:lnTo>
                  <a:pt x="158" y="757"/>
                </a:lnTo>
                <a:lnTo>
                  <a:pt x="137" y="751"/>
                </a:lnTo>
                <a:lnTo>
                  <a:pt x="117" y="744"/>
                </a:lnTo>
                <a:lnTo>
                  <a:pt x="96" y="736"/>
                </a:lnTo>
                <a:lnTo>
                  <a:pt x="77" y="726"/>
                </a:lnTo>
                <a:lnTo>
                  <a:pt x="57" y="717"/>
                </a:lnTo>
                <a:lnTo>
                  <a:pt x="37" y="707"/>
                </a:lnTo>
                <a:lnTo>
                  <a:pt x="18" y="696"/>
                </a:lnTo>
                <a:lnTo>
                  <a:pt x="0" y="684"/>
                </a:lnTo>
                <a:lnTo>
                  <a:pt x="0" y="684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22" name="Rectangle 72"/>
          <p:cNvSpPr>
            <a:spLocks noChangeArrowheads="1"/>
          </p:cNvSpPr>
          <p:nvPr/>
        </p:nvSpPr>
        <p:spPr bwMode="auto">
          <a:xfrm>
            <a:off x="33299834" y="14310504"/>
            <a:ext cx="235745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 Result</a:t>
            </a:r>
          </a:p>
          <a:p>
            <a:pPr algn="ctr"/>
            <a:r>
              <a:rPr kumimoji="0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pass/fail)</a:t>
            </a:r>
            <a:endParaRPr kumimoji="0"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Rectangle 76"/>
          <p:cNvSpPr>
            <a:spLocks noChangeArrowheads="1"/>
          </p:cNvSpPr>
          <p:nvPr/>
        </p:nvSpPr>
        <p:spPr bwMode="auto">
          <a:xfrm>
            <a:off x="34745078" y="11433925"/>
            <a:ext cx="68287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Actual</a:t>
            </a:r>
          </a:p>
          <a:p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</a:t>
            </a:r>
            <a:endParaRPr kumimoji="0"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Rectangle 85"/>
          <p:cNvSpPr>
            <a:spLocks noChangeArrowheads="1"/>
          </p:cNvSpPr>
          <p:nvPr/>
        </p:nvSpPr>
        <p:spPr bwMode="auto">
          <a:xfrm>
            <a:off x="29156429" y="10595728"/>
            <a:ext cx="37734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model-based development</a:t>
            </a:r>
            <a:endParaRPr kumimoji="0"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Line 89"/>
          <p:cNvSpPr>
            <a:spLocks noChangeShapeType="1"/>
          </p:cNvSpPr>
          <p:nvPr/>
        </p:nvSpPr>
        <p:spPr bwMode="auto">
          <a:xfrm flipH="1">
            <a:off x="23511700" y="13524686"/>
            <a:ext cx="2928958" cy="92869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" name="Rectangle 90"/>
          <p:cNvSpPr>
            <a:spLocks noChangeArrowheads="1"/>
          </p:cNvSpPr>
          <p:nvPr/>
        </p:nvSpPr>
        <p:spPr bwMode="auto">
          <a:xfrm>
            <a:off x="21654312" y="14596256"/>
            <a:ext cx="24221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Behaviors of </a:t>
            </a:r>
            <a:r>
              <a:rPr kumimoji="0" lang="en-US" altLang="zh-CN" sz="2800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0"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</a:t>
            </a:r>
            <a:endParaRPr kumimoji="0"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27" name="Group 91"/>
          <p:cNvGrpSpPr>
            <a:grpSpLocks/>
          </p:cNvGrpSpPr>
          <p:nvPr/>
        </p:nvGrpSpPr>
        <p:grpSpPr bwMode="auto">
          <a:xfrm>
            <a:off x="24137597" y="14203450"/>
            <a:ext cx="1224737" cy="1546998"/>
            <a:chOff x="1097" y="2807"/>
            <a:chExt cx="451" cy="653"/>
          </a:xfrm>
        </p:grpSpPr>
        <p:sp>
          <p:nvSpPr>
            <p:cNvPr id="128" name="Freeform 92"/>
            <p:cNvSpPr>
              <a:spLocks/>
            </p:cNvSpPr>
            <p:nvPr/>
          </p:nvSpPr>
          <p:spPr bwMode="auto">
            <a:xfrm>
              <a:off x="1100" y="2995"/>
              <a:ext cx="448" cy="438"/>
            </a:xfrm>
            <a:custGeom>
              <a:avLst/>
              <a:gdLst/>
              <a:ahLst/>
              <a:cxnLst>
                <a:cxn ang="0">
                  <a:pos x="757" y="873"/>
                </a:cxn>
                <a:cxn ang="0">
                  <a:pos x="787" y="868"/>
                </a:cxn>
                <a:cxn ang="0">
                  <a:pos x="814" y="857"/>
                </a:cxn>
                <a:cxn ang="0">
                  <a:pos x="839" y="840"/>
                </a:cxn>
                <a:cxn ang="0">
                  <a:pos x="860" y="819"/>
                </a:cxn>
                <a:cxn ang="0">
                  <a:pos x="876" y="795"/>
                </a:cxn>
                <a:cxn ang="0">
                  <a:pos x="888" y="767"/>
                </a:cxn>
                <a:cxn ang="0">
                  <a:pos x="893" y="738"/>
                </a:cxn>
                <a:cxn ang="0">
                  <a:pos x="894" y="151"/>
                </a:cxn>
                <a:cxn ang="0">
                  <a:pos x="891" y="120"/>
                </a:cxn>
                <a:cxn ang="0">
                  <a:pos x="883" y="93"/>
                </a:cxn>
                <a:cxn ang="0">
                  <a:pos x="868" y="67"/>
                </a:cxn>
                <a:cxn ang="0">
                  <a:pos x="850" y="44"/>
                </a:cxn>
                <a:cxn ang="0">
                  <a:pos x="828" y="26"/>
                </a:cxn>
                <a:cxn ang="0">
                  <a:pos x="801" y="11"/>
                </a:cxn>
                <a:cxn ang="0">
                  <a:pos x="774" y="3"/>
                </a:cxn>
                <a:cxn ang="0">
                  <a:pos x="743" y="0"/>
                </a:cxn>
                <a:cxn ang="0">
                  <a:pos x="151" y="0"/>
                </a:cxn>
                <a:cxn ang="0">
                  <a:pos x="122" y="3"/>
                </a:cxn>
                <a:cxn ang="0">
                  <a:pos x="93" y="11"/>
                </a:cxn>
                <a:cxn ang="0">
                  <a:pos x="67" y="26"/>
                </a:cxn>
                <a:cxn ang="0">
                  <a:pos x="46" y="44"/>
                </a:cxn>
                <a:cxn ang="0">
                  <a:pos x="26" y="67"/>
                </a:cxn>
                <a:cxn ang="0">
                  <a:pos x="13" y="93"/>
                </a:cxn>
                <a:cxn ang="0">
                  <a:pos x="3" y="120"/>
                </a:cxn>
                <a:cxn ang="0">
                  <a:pos x="0" y="151"/>
                </a:cxn>
                <a:cxn ang="0">
                  <a:pos x="0" y="723"/>
                </a:cxn>
                <a:cxn ang="0">
                  <a:pos x="3" y="754"/>
                </a:cxn>
                <a:cxn ang="0">
                  <a:pos x="13" y="782"/>
                </a:cxn>
                <a:cxn ang="0">
                  <a:pos x="26" y="808"/>
                </a:cxn>
                <a:cxn ang="0">
                  <a:pos x="46" y="830"/>
                </a:cxn>
                <a:cxn ang="0">
                  <a:pos x="67" y="848"/>
                </a:cxn>
                <a:cxn ang="0">
                  <a:pos x="93" y="863"/>
                </a:cxn>
                <a:cxn ang="0">
                  <a:pos x="122" y="871"/>
                </a:cxn>
                <a:cxn ang="0">
                  <a:pos x="151" y="874"/>
                </a:cxn>
                <a:cxn ang="0">
                  <a:pos x="743" y="874"/>
                </a:cxn>
              </a:cxnLst>
              <a:rect l="0" t="0" r="r" b="b"/>
              <a:pathLst>
                <a:path w="894" h="874">
                  <a:moveTo>
                    <a:pt x="743" y="874"/>
                  </a:moveTo>
                  <a:lnTo>
                    <a:pt x="757" y="873"/>
                  </a:lnTo>
                  <a:lnTo>
                    <a:pt x="774" y="871"/>
                  </a:lnTo>
                  <a:lnTo>
                    <a:pt x="787" y="868"/>
                  </a:lnTo>
                  <a:lnTo>
                    <a:pt x="801" y="863"/>
                  </a:lnTo>
                  <a:lnTo>
                    <a:pt x="814" y="857"/>
                  </a:lnTo>
                  <a:lnTo>
                    <a:pt x="828" y="848"/>
                  </a:lnTo>
                  <a:lnTo>
                    <a:pt x="839" y="840"/>
                  </a:lnTo>
                  <a:lnTo>
                    <a:pt x="850" y="830"/>
                  </a:lnTo>
                  <a:lnTo>
                    <a:pt x="860" y="819"/>
                  </a:lnTo>
                  <a:lnTo>
                    <a:pt x="868" y="808"/>
                  </a:lnTo>
                  <a:lnTo>
                    <a:pt x="876" y="795"/>
                  </a:lnTo>
                  <a:lnTo>
                    <a:pt x="883" y="782"/>
                  </a:lnTo>
                  <a:lnTo>
                    <a:pt x="888" y="767"/>
                  </a:lnTo>
                  <a:lnTo>
                    <a:pt x="891" y="754"/>
                  </a:lnTo>
                  <a:lnTo>
                    <a:pt x="893" y="738"/>
                  </a:lnTo>
                  <a:lnTo>
                    <a:pt x="894" y="723"/>
                  </a:lnTo>
                  <a:lnTo>
                    <a:pt x="894" y="151"/>
                  </a:lnTo>
                  <a:lnTo>
                    <a:pt x="893" y="137"/>
                  </a:lnTo>
                  <a:lnTo>
                    <a:pt x="891" y="120"/>
                  </a:lnTo>
                  <a:lnTo>
                    <a:pt x="888" y="106"/>
                  </a:lnTo>
                  <a:lnTo>
                    <a:pt x="883" y="93"/>
                  </a:lnTo>
                  <a:lnTo>
                    <a:pt x="876" y="80"/>
                  </a:lnTo>
                  <a:lnTo>
                    <a:pt x="868" y="67"/>
                  </a:lnTo>
                  <a:lnTo>
                    <a:pt x="860" y="55"/>
                  </a:lnTo>
                  <a:lnTo>
                    <a:pt x="850" y="44"/>
                  </a:lnTo>
                  <a:lnTo>
                    <a:pt x="839" y="34"/>
                  </a:lnTo>
                  <a:lnTo>
                    <a:pt x="828" y="26"/>
                  </a:lnTo>
                  <a:lnTo>
                    <a:pt x="814" y="18"/>
                  </a:lnTo>
                  <a:lnTo>
                    <a:pt x="801" y="11"/>
                  </a:lnTo>
                  <a:lnTo>
                    <a:pt x="787" y="6"/>
                  </a:lnTo>
                  <a:lnTo>
                    <a:pt x="774" y="3"/>
                  </a:lnTo>
                  <a:lnTo>
                    <a:pt x="757" y="1"/>
                  </a:lnTo>
                  <a:lnTo>
                    <a:pt x="743" y="0"/>
                  </a:lnTo>
                  <a:lnTo>
                    <a:pt x="743" y="0"/>
                  </a:lnTo>
                  <a:lnTo>
                    <a:pt x="151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7" y="6"/>
                  </a:lnTo>
                  <a:lnTo>
                    <a:pt x="93" y="11"/>
                  </a:lnTo>
                  <a:lnTo>
                    <a:pt x="80" y="18"/>
                  </a:lnTo>
                  <a:lnTo>
                    <a:pt x="67" y="26"/>
                  </a:lnTo>
                  <a:lnTo>
                    <a:pt x="55" y="34"/>
                  </a:lnTo>
                  <a:lnTo>
                    <a:pt x="46" y="44"/>
                  </a:lnTo>
                  <a:lnTo>
                    <a:pt x="36" y="55"/>
                  </a:lnTo>
                  <a:lnTo>
                    <a:pt x="26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2" y="13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0" y="723"/>
                  </a:lnTo>
                  <a:lnTo>
                    <a:pt x="2" y="738"/>
                  </a:lnTo>
                  <a:lnTo>
                    <a:pt x="3" y="754"/>
                  </a:lnTo>
                  <a:lnTo>
                    <a:pt x="6" y="767"/>
                  </a:lnTo>
                  <a:lnTo>
                    <a:pt x="13" y="782"/>
                  </a:lnTo>
                  <a:lnTo>
                    <a:pt x="18" y="795"/>
                  </a:lnTo>
                  <a:lnTo>
                    <a:pt x="26" y="808"/>
                  </a:lnTo>
                  <a:lnTo>
                    <a:pt x="36" y="819"/>
                  </a:lnTo>
                  <a:lnTo>
                    <a:pt x="46" y="830"/>
                  </a:lnTo>
                  <a:lnTo>
                    <a:pt x="55" y="840"/>
                  </a:lnTo>
                  <a:lnTo>
                    <a:pt x="67" y="848"/>
                  </a:lnTo>
                  <a:lnTo>
                    <a:pt x="80" y="857"/>
                  </a:lnTo>
                  <a:lnTo>
                    <a:pt x="93" y="863"/>
                  </a:lnTo>
                  <a:lnTo>
                    <a:pt x="107" y="868"/>
                  </a:lnTo>
                  <a:lnTo>
                    <a:pt x="122" y="871"/>
                  </a:lnTo>
                  <a:lnTo>
                    <a:pt x="137" y="873"/>
                  </a:lnTo>
                  <a:lnTo>
                    <a:pt x="151" y="874"/>
                  </a:lnTo>
                  <a:lnTo>
                    <a:pt x="151" y="874"/>
                  </a:lnTo>
                  <a:lnTo>
                    <a:pt x="743" y="874"/>
                  </a:lnTo>
                </a:path>
              </a:pathLst>
            </a:custGeom>
            <a:noFill/>
            <a:ln w="31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29" name="Freeform 93"/>
            <p:cNvSpPr>
              <a:spLocks/>
            </p:cNvSpPr>
            <p:nvPr/>
          </p:nvSpPr>
          <p:spPr bwMode="auto">
            <a:xfrm>
              <a:off x="1139" y="3058"/>
              <a:ext cx="102" cy="115"/>
            </a:xfrm>
            <a:custGeom>
              <a:avLst/>
              <a:gdLst/>
              <a:ahLst/>
              <a:cxnLst>
                <a:cxn ang="0">
                  <a:pos x="170" y="230"/>
                </a:cxn>
                <a:cxn ang="0">
                  <a:pos x="178" y="230"/>
                </a:cxn>
                <a:cxn ang="0">
                  <a:pos x="185" y="227"/>
                </a:cxn>
                <a:cxn ang="0">
                  <a:pos x="189" y="223"/>
                </a:cxn>
                <a:cxn ang="0">
                  <a:pos x="194" y="220"/>
                </a:cxn>
                <a:cxn ang="0">
                  <a:pos x="199" y="215"/>
                </a:cxn>
                <a:cxn ang="0">
                  <a:pos x="202" y="209"/>
                </a:cxn>
                <a:cxn ang="0">
                  <a:pos x="204" y="202"/>
                </a:cxn>
                <a:cxn ang="0">
                  <a:pos x="206" y="196"/>
                </a:cxn>
                <a:cxn ang="0">
                  <a:pos x="206" y="34"/>
                </a:cxn>
                <a:cxn ang="0">
                  <a:pos x="204" y="28"/>
                </a:cxn>
                <a:cxn ang="0">
                  <a:pos x="202" y="21"/>
                </a:cxn>
                <a:cxn ang="0">
                  <a:pos x="199" y="15"/>
                </a:cxn>
                <a:cxn ang="0">
                  <a:pos x="194" y="10"/>
                </a:cxn>
                <a:cxn ang="0">
                  <a:pos x="189" y="7"/>
                </a:cxn>
                <a:cxn ang="0">
                  <a:pos x="185" y="3"/>
                </a:cxn>
                <a:cxn ang="0">
                  <a:pos x="178" y="0"/>
                </a:cxn>
                <a:cxn ang="0">
                  <a:pos x="170" y="0"/>
                </a:cxn>
                <a:cxn ang="0">
                  <a:pos x="36" y="0"/>
                </a:cxn>
                <a:cxn ang="0">
                  <a:pos x="28" y="0"/>
                </a:cxn>
                <a:cxn ang="0">
                  <a:pos x="22" y="3"/>
                </a:cxn>
                <a:cxn ang="0">
                  <a:pos x="17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4" y="21"/>
                </a:cxn>
                <a:cxn ang="0">
                  <a:pos x="2" y="2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196"/>
                </a:cxn>
                <a:cxn ang="0">
                  <a:pos x="2" y="202"/>
                </a:cxn>
                <a:cxn ang="0">
                  <a:pos x="4" y="209"/>
                </a:cxn>
                <a:cxn ang="0">
                  <a:pos x="7" y="215"/>
                </a:cxn>
                <a:cxn ang="0">
                  <a:pos x="10" y="220"/>
                </a:cxn>
                <a:cxn ang="0">
                  <a:pos x="17" y="223"/>
                </a:cxn>
                <a:cxn ang="0">
                  <a:pos x="22" y="227"/>
                </a:cxn>
                <a:cxn ang="0">
                  <a:pos x="28" y="230"/>
                </a:cxn>
                <a:cxn ang="0">
                  <a:pos x="36" y="230"/>
                </a:cxn>
                <a:cxn ang="0">
                  <a:pos x="170" y="230"/>
                </a:cxn>
              </a:cxnLst>
              <a:rect l="0" t="0" r="r" b="b"/>
              <a:pathLst>
                <a:path w="206" h="230">
                  <a:moveTo>
                    <a:pt x="170" y="230"/>
                  </a:moveTo>
                  <a:lnTo>
                    <a:pt x="178" y="230"/>
                  </a:lnTo>
                  <a:lnTo>
                    <a:pt x="185" y="227"/>
                  </a:lnTo>
                  <a:lnTo>
                    <a:pt x="189" y="223"/>
                  </a:lnTo>
                  <a:lnTo>
                    <a:pt x="194" y="220"/>
                  </a:lnTo>
                  <a:lnTo>
                    <a:pt x="199" y="215"/>
                  </a:lnTo>
                  <a:lnTo>
                    <a:pt x="202" y="209"/>
                  </a:lnTo>
                  <a:lnTo>
                    <a:pt x="204" y="202"/>
                  </a:lnTo>
                  <a:lnTo>
                    <a:pt x="206" y="196"/>
                  </a:lnTo>
                  <a:lnTo>
                    <a:pt x="206" y="34"/>
                  </a:lnTo>
                  <a:lnTo>
                    <a:pt x="204" y="28"/>
                  </a:lnTo>
                  <a:lnTo>
                    <a:pt x="202" y="21"/>
                  </a:lnTo>
                  <a:lnTo>
                    <a:pt x="199" y="15"/>
                  </a:lnTo>
                  <a:lnTo>
                    <a:pt x="194" y="10"/>
                  </a:lnTo>
                  <a:lnTo>
                    <a:pt x="189" y="7"/>
                  </a:lnTo>
                  <a:lnTo>
                    <a:pt x="185" y="3"/>
                  </a:lnTo>
                  <a:lnTo>
                    <a:pt x="178" y="0"/>
                  </a:lnTo>
                  <a:lnTo>
                    <a:pt x="170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7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4" y="21"/>
                  </a:lnTo>
                  <a:lnTo>
                    <a:pt x="2" y="2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196"/>
                  </a:lnTo>
                  <a:lnTo>
                    <a:pt x="2" y="202"/>
                  </a:lnTo>
                  <a:lnTo>
                    <a:pt x="4" y="209"/>
                  </a:lnTo>
                  <a:lnTo>
                    <a:pt x="7" y="215"/>
                  </a:lnTo>
                  <a:lnTo>
                    <a:pt x="10" y="220"/>
                  </a:lnTo>
                  <a:lnTo>
                    <a:pt x="17" y="223"/>
                  </a:lnTo>
                  <a:lnTo>
                    <a:pt x="22" y="227"/>
                  </a:lnTo>
                  <a:lnTo>
                    <a:pt x="28" y="230"/>
                  </a:lnTo>
                  <a:lnTo>
                    <a:pt x="36" y="230"/>
                  </a:lnTo>
                  <a:lnTo>
                    <a:pt x="170" y="230"/>
                  </a:lnTo>
                </a:path>
              </a:pathLst>
            </a:custGeom>
            <a:noFill/>
            <a:ln w="31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30" name="Rectangle 94"/>
            <p:cNvSpPr>
              <a:spLocks noChangeArrowheads="1"/>
            </p:cNvSpPr>
            <p:nvPr/>
          </p:nvSpPr>
          <p:spPr bwMode="auto">
            <a:xfrm>
              <a:off x="1175" y="3070"/>
              <a:ext cx="5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Freeform 95"/>
            <p:cNvSpPr>
              <a:spLocks/>
            </p:cNvSpPr>
            <p:nvPr/>
          </p:nvSpPr>
          <p:spPr bwMode="auto">
            <a:xfrm>
              <a:off x="1395" y="3056"/>
              <a:ext cx="114" cy="121"/>
            </a:xfrm>
            <a:custGeom>
              <a:avLst/>
              <a:gdLst/>
              <a:ahLst/>
              <a:cxnLst>
                <a:cxn ang="0">
                  <a:pos x="191" y="243"/>
                </a:cxn>
                <a:cxn ang="0">
                  <a:pos x="194" y="243"/>
                </a:cxn>
                <a:cxn ang="0">
                  <a:pos x="199" y="243"/>
                </a:cxn>
                <a:cxn ang="0">
                  <a:pos x="205" y="240"/>
                </a:cxn>
                <a:cxn ang="0">
                  <a:pos x="212" y="237"/>
                </a:cxn>
                <a:cxn ang="0">
                  <a:pos x="218" y="232"/>
                </a:cxn>
                <a:cxn ang="0">
                  <a:pos x="223" y="227"/>
                </a:cxn>
                <a:cxn ang="0">
                  <a:pos x="226" y="220"/>
                </a:cxn>
                <a:cxn ang="0">
                  <a:pos x="228" y="212"/>
                </a:cxn>
                <a:cxn ang="0">
                  <a:pos x="230" y="204"/>
                </a:cxn>
                <a:cxn ang="0">
                  <a:pos x="230" y="39"/>
                </a:cxn>
                <a:cxn ang="0">
                  <a:pos x="228" y="33"/>
                </a:cxn>
                <a:cxn ang="0">
                  <a:pos x="226" y="25"/>
                </a:cxn>
                <a:cxn ang="0">
                  <a:pos x="223" y="18"/>
                </a:cxn>
                <a:cxn ang="0">
                  <a:pos x="218" y="12"/>
                </a:cxn>
                <a:cxn ang="0">
                  <a:pos x="212" y="8"/>
                </a:cxn>
                <a:cxn ang="0">
                  <a:pos x="205" y="4"/>
                </a:cxn>
                <a:cxn ang="0">
                  <a:pos x="199" y="2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39" y="0"/>
                </a:cxn>
                <a:cxn ang="0">
                  <a:pos x="31" y="2"/>
                </a:cxn>
                <a:cxn ang="0">
                  <a:pos x="23" y="4"/>
                </a:cxn>
                <a:cxn ang="0">
                  <a:pos x="16" y="8"/>
                </a:cxn>
                <a:cxn ang="0">
                  <a:pos x="11" y="12"/>
                </a:cxn>
                <a:cxn ang="0">
                  <a:pos x="7" y="18"/>
                </a:cxn>
                <a:cxn ang="0">
                  <a:pos x="3" y="25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0" y="204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3" y="220"/>
                </a:cxn>
                <a:cxn ang="0">
                  <a:pos x="7" y="227"/>
                </a:cxn>
                <a:cxn ang="0">
                  <a:pos x="11" y="232"/>
                </a:cxn>
                <a:cxn ang="0">
                  <a:pos x="16" y="237"/>
                </a:cxn>
                <a:cxn ang="0">
                  <a:pos x="23" y="240"/>
                </a:cxn>
                <a:cxn ang="0">
                  <a:pos x="31" y="243"/>
                </a:cxn>
                <a:cxn ang="0">
                  <a:pos x="34" y="243"/>
                </a:cxn>
                <a:cxn ang="0">
                  <a:pos x="39" y="243"/>
                </a:cxn>
                <a:cxn ang="0">
                  <a:pos x="39" y="243"/>
                </a:cxn>
                <a:cxn ang="0">
                  <a:pos x="191" y="243"/>
                </a:cxn>
              </a:cxnLst>
              <a:rect l="0" t="0" r="r" b="b"/>
              <a:pathLst>
                <a:path w="230" h="243">
                  <a:moveTo>
                    <a:pt x="191" y="243"/>
                  </a:moveTo>
                  <a:lnTo>
                    <a:pt x="194" y="243"/>
                  </a:lnTo>
                  <a:lnTo>
                    <a:pt x="199" y="243"/>
                  </a:lnTo>
                  <a:lnTo>
                    <a:pt x="205" y="240"/>
                  </a:lnTo>
                  <a:lnTo>
                    <a:pt x="212" y="237"/>
                  </a:lnTo>
                  <a:lnTo>
                    <a:pt x="218" y="232"/>
                  </a:lnTo>
                  <a:lnTo>
                    <a:pt x="223" y="227"/>
                  </a:lnTo>
                  <a:lnTo>
                    <a:pt x="226" y="220"/>
                  </a:lnTo>
                  <a:lnTo>
                    <a:pt x="228" y="212"/>
                  </a:lnTo>
                  <a:lnTo>
                    <a:pt x="230" y="204"/>
                  </a:lnTo>
                  <a:lnTo>
                    <a:pt x="230" y="39"/>
                  </a:lnTo>
                  <a:lnTo>
                    <a:pt x="228" y="33"/>
                  </a:lnTo>
                  <a:lnTo>
                    <a:pt x="226" y="25"/>
                  </a:lnTo>
                  <a:lnTo>
                    <a:pt x="223" y="18"/>
                  </a:lnTo>
                  <a:lnTo>
                    <a:pt x="218" y="12"/>
                  </a:lnTo>
                  <a:lnTo>
                    <a:pt x="212" y="8"/>
                  </a:lnTo>
                  <a:lnTo>
                    <a:pt x="205" y="4"/>
                  </a:lnTo>
                  <a:lnTo>
                    <a:pt x="199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39" y="0"/>
                  </a:lnTo>
                  <a:lnTo>
                    <a:pt x="31" y="2"/>
                  </a:lnTo>
                  <a:lnTo>
                    <a:pt x="23" y="4"/>
                  </a:lnTo>
                  <a:lnTo>
                    <a:pt x="16" y="8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3" y="220"/>
                  </a:lnTo>
                  <a:lnTo>
                    <a:pt x="7" y="227"/>
                  </a:lnTo>
                  <a:lnTo>
                    <a:pt x="11" y="232"/>
                  </a:lnTo>
                  <a:lnTo>
                    <a:pt x="16" y="237"/>
                  </a:lnTo>
                  <a:lnTo>
                    <a:pt x="23" y="240"/>
                  </a:lnTo>
                  <a:lnTo>
                    <a:pt x="31" y="243"/>
                  </a:lnTo>
                  <a:lnTo>
                    <a:pt x="34" y="243"/>
                  </a:lnTo>
                  <a:lnTo>
                    <a:pt x="39" y="243"/>
                  </a:lnTo>
                  <a:lnTo>
                    <a:pt x="39" y="243"/>
                  </a:lnTo>
                  <a:lnTo>
                    <a:pt x="191" y="243"/>
                  </a:lnTo>
                </a:path>
              </a:pathLst>
            </a:custGeom>
            <a:noFill/>
            <a:ln w="31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32" name="Rectangle 96"/>
            <p:cNvSpPr>
              <a:spLocks noChangeArrowheads="1"/>
            </p:cNvSpPr>
            <p:nvPr/>
          </p:nvSpPr>
          <p:spPr bwMode="auto">
            <a:xfrm>
              <a:off x="1431" y="3071"/>
              <a:ext cx="5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" name="Freeform 97"/>
            <p:cNvSpPr>
              <a:spLocks/>
            </p:cNvSpPr>
            <p:nvPr/>
          </p:nvSpPr>
          <p:spPr bwMode="auto">
            <a:xfrm>
              <a:off x="1139" y="3267"/>
              <a:ext cx="115" cy="127"/>
            </a:xfrm>
            <a:custGeom>
              <a:avLst/>
              <a:gdLst/>
              <a:ahLst/>
              <a:cxnLst>
                <a:cxn ang="0">
                  <a:pos x="191" y="256"/>
                </a:cxn>
                <a:cxn ang="0">
                  <a:pos x="199" y="254"/>
                </a:cxn>
                <a:cxn ang="0">
                  <a:pos x="207" y="253"/>
                </a:cxn>
                <a:cxn ang="0">
                  <a:pos x="214" y="249"/>
                </a:cxn>
                <a:cxn ang="0">
                  <a:pos x="219" y="245"/>
                </a:cxn>
                <a:cxn ang="0">
                  <a:pos x="224" y="238"/>
                </a:cxn>
                <a:cxn ang="0">
                  <a:pos x="229" y="231"/>
                </a:cxn>
                <a:cxn ang="0">
                  <a:pos x="230" y="225"/>
                </a:cxn>
                <a:cxn ang="0">
                  <a:pos x="230" y="220"/>
                </a:cxn>
                <a:cxn ang="0">
                  <a:pos x="230" y="217"/>
                </a:cxn>
                <a:cxn ang="0">
                  <a:pos x="230" y="217"/>
                </a:cxn>
                <a:cxn ang="0">
                  <a:pos x="230" y="39"/>
                </a:cxn>
                <a:cxn ang="0">
                  <a:pos x="230" y="36"/>
                </a:cxn>
                <a:cxn ang="0">
                  <a:pos x="230" y="31"/>
                </a:cxn>
                <a:cxn ang="0">
                  <a:pos x="229" y="25"/>
                </a:cxn>
                <a:cxn ang="0">
                  <a:pos x="224" y="18"/>
                </a:cxn>
                <a:cxn ang="0">
                  <a:pos x="219" y="12"/>
                </a:cxn>
                <a:cxn ang="0">
                  <a:pos x="214" y="7"/>
                </a:cxn>
                <a:cxn ang="0">
                  <a:pos x="207" y="3"/>
                </a:cxn>
                <a:cxn ang="0">
                  <a:pos x="199" y="2"/>
                </a:cxn>
                <a:cxn ang="0">
                  <a:pos x="191" y="0"/>
                </a:cxn>
                <a:cxn ang="0">
                  <a:pos x="40" y="0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7"/>
                </a:cxn>
                <a:cxn ang="0">
                  <a:pos x="12" y="12"/>
                </a:cxn>
                <a:cxn ang="0">
                  <a:pos x="7" y="18"/>
                </a:cxn>
                <a:cxn ang="0">
                  <a:pos x="4" y="25"/>
                </a:cxn>
                <a:cxn ang="0">
                  <a:pos x="2" y="31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0" y="217"/>
                </a:cxn>
                <a:cxn ang="0">
                  <a:pos x="0" y="220"/>
                </a:cxn>
                <a:cxn ang="0">
                  <a:pos x="2" y="225"/>
                </a:cxn>
                <a:cxn ang="0">
                  <a:pos x="4" y="231"/>
                </a:cxn>
                <a:cxn ang="0">
                  <a:pos x="7" y="238"/>
                </a:cxn>
                <a:cxn ang="0">
                  <a:pos x="12" y="245"/>
                </a:cxn>
                <a:cxn ang="0">
                  <a:pos x="18" y="249"/>
                </a:cxn>
                <a:cxn ang="0">
                  <a:pos x="25" y="253"/>
                </a:cxn>
                <a:cxn ang="0">
                  <a:pos x="31" y="254"/>
                </a:cxn>
                <a:cxn ang="0">
                  <a:pos x="40" y="256"/>
                </a:cxn>
                <a:cxn ang="0">
                  <a:pos x="40" y="256"/>
                </a:cxn>
                <a:cxn ang="0">
                  <a:pos x="191" y="256"/>
                </a:cxn>
              </a:cxnLst>
              <a:rect l="0" t="0" r="r" b="b"/>
              <a:pathLst>
                <a:path w="230" h="256">
                  <a:moveTo>
                    <a:pt x="191" y="256"/>
                  </a:moveTo>
                  <a:lnTo>
                    <a:pt x="199" y="254"/>
                  </a:lnTo>
                  <a:lnTo>
                    <a:pt x="207" y="253"/>
                  </a:lnTo>
                  <a:lnTo>
                    <a:pt x="214" y="249"/>
                  </a:lnTo>
                  <a:lnTo>
                    <a:pt x="219" y="245"/>
                  </a:lnTo>
                  <a:lnTo>
                    <a:pt x="224" y="238"/>
                  </a:lnTo>
                  <a:lnTo>
                    <a:pt x="229" y="231"/>
                  </a:lnTo>
                  <a:lnTo>
                    <a:pt x="230" y="225"/>
                  </a:lnTo>
                  <a:lnTo>
                    <a:pt x="230" y="220"/>
                  </a:lnTo>
                  <a:lnTo>
                    <a:pt x="230" y="217"/>
                  </a:lnTo>
                  <a:lnTo>
                    <a:pt x="230" y="217"/>
                  </a:lnTo>
                  <a:lnTo>
                    <a:pt x="230" y="39"/>
                  </a:lnTo>
                  <a:lnTo>
                    <a:pt x="230" y="36"/>
                  </a:lnTo>
                  <a:lnTo>
                    <a:pt x="230" y="31"/>
                  </a:lnTo>
                  <a:lnTo>
                    <a:pt x="229" y="25"/>
                  </a:lnTo>
                  <a:lnTo>
                    <a:pt x="224" y="18"/>
                  </a:lnTo>
                  <a:lnTo>
                    <a:pt x="219" y="12"/>
                  </a:lnTo>
                  <a:lnTo>
                    <a:pt x="214" y="7"/>
                  </a:lnTo>
                  <a:lnTo>
                    <a:pt x="207" y="3"/>
                  </a:lnTo>
                  <a:lnTo>
                    <a:pt x="199" y="2"/>
                  </a:lnTo>
                  <a:lnTo>
                    <a:pt x="191" y="0"/>
                  </a:lnTo>
                  <a:lnTo>
                    <a:pt x="40" y="0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2" y="31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2" y="225"/>
                  </a:lnTo>
                  <a:lnTo>
                    <a:pt x="4" y="231"/>
                  </a:lnTo>
                  <a:lnTo>
                    <a:pt x="7" y="238"/>
                  </a:lnTo>
                  <a:lnTo>
                    <a:pt x="12" y="245"/>
                  </a:lnTo>
                  <a:lnTo>
                    <a:pt x="18" y="249"/>
                  </a:lnTo>
                  <a:lnTo>
                    <a:pt x="25" y="253"/>
                  </a:lnTo>
                  <a:lnTo>
                    <a:pt x="31" y="254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191" y="256"/>
                  </a:lnTo>
                </a:path>
              </a:pathLst>
            </a:custGeom>
            <a:noFill/>
            <a:ln w="31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34" name="Rectangle 98"/>
            <p:cNvSpPr>
              <a:spLocks noChangeArrowheads="1"/>
            </p:cNvSpPr>
            <p:nvPr/>
          </p:nvSpPr>
          <p:spPr bwMode="auto">
            <a:xfrm>
              <a:off x="1175" y="3284"/>
              <a:ext cx="5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Freeform 99"/>
            <p:cNvSpPr>
              <a:spLocks/>
            </p:cNvSpPr>
            <p:nvPr/>
          </p:nvSpPr>
          <p:spPr bwMode="auto">
            <a:xfrm>
              <a:off x="1388" y="3263"/>
              <a:ext cx="115" cy="135"/>
            </a:xfrm>
            <a:custGeom>
              <a:avLst/>
              <a:gdLst/>
              <a:ahLst/>
              <a:cxnLst>
                <a:cxn ang="0">
                  <a:pos x="191" y="268"/>
                </a:cxn>
                <a:cxn ang="0">
                  <a:pos x="194" y="268"/>
                </a:cxn>
                <a:cxn ang="0">
                  <a:pos x="199" y="267"/>
                </a:cxn>
                <a:cxn ang="0">
                  <a:pos x="205" y="265"/>
                </a:cxn>
                <a:cxn ang="0">
                  <a:pos x="212" y="262"/>
                </a:cxn>
                <a:cxn ang="0">
                  <a:pos x="218" y="257"/>
                </a:cxn>
                <a:cxn ang="0">
                  <a:pos x="223" y="251"/>
                </a:cxn>
                <a:cxn ang="0">
                  <a:pos x="226" y="244"/>
                </a:cxn>
                <a:cxn ang="0">
                  <a:pos x="230" y="237"/>
                </a:cxn>
                <a:cxn ang="0">
                  <a:pos x="230" y="233"/>
                </a:cxn>
                <a:cxn ang="0">
                  <a:pos x="230" y="229"/>
                </a:cxn>
                <a:cxn ang="0">
                  <a:pos x="230" y="229"/>
                </a:cxn>
                <a:cxn ang="0">
                  <a:pos x="230" y="39"/>
                </a:cxn>
                <a:cxn ang="0">
                  <a:pos x="230" y="36"/>
                </a:cxn>
                <a:cxn ang="0">
                  <a:pos x="230" y="31"/>
                </a:cxn>
                <a:cxn ang="0">
                  <a:pos x="226" y="24"/>
                </a:cxn>
                <a:cxn ang="0">
                  <a:pos x="223" y="18"/>
                </a:cxn>
                <a:cxn ang="0">
                  <a:pos x="218" y="11"/>
                </a:cxn>
                <a:cxn ang="0">
                  <a:pos x="212" y="6"/>
                </a:cxn>
                <a:cxn ang="0">
                  <a:pos x="205" y="3"/>
                </a:cxn>
                <a:cxn ang="0">
                  <a:pos x="199" y="1"/>
                </a:cxn>
                <a:cxn ang="0">
                  <a:pos x="194" y="0"/>
                </a:cxn>
                <a:cxn ang="0">
                  <a:pos x="191" y="0"/>
                </a:cxn>
                <a:cxn ang="0">
                  <a:pos x="191" y="0"/>
                </a:cxn>
                <a:cxn ang="0">
                  <a:pos x="39" y="0"/>
                </a:cxn>
                <a:cxn ang="0">
                  <a:pos x="34" y="0"/>
                </a:cxn>
                <a:cxn ang="0">
                  <a:pos x="31" y="1"/>
                </a:cxn>
                <a:cxn ang="0">
                  <a:pos x="24" y="3"/>
                </a:cxn>
                <a:cxn ang="0">
                  <a:pos x="16" y="6"/>
                </a:cxn>
                <a:cxn ang="0">
                  <a:pos x="11" y="11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1"/>
                </a:cxn>
                <a:cxn ang="0">
                  <a:pos x="0" y="36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0" y="229"/>
                </a:cxn>
                <a:cxn ang="0">
                  <a:pos x="0" y="233"/>
                </a:cxn>
                <a:cxn ang="0">
                  <a:pos x="0" y="237"/>
                </a:cxn>
                <a:cxn ang="0">
                  <a:pos x="3" y="244"/>
                </a:cxn>
                <a:cxn ang="0">
                  <a:pos x="7" y="251"/>
                </a:cxn>
                <a:cxn ang="0">
                  <a:pos x="11" y="257"/>
                </a:cxn>
                <a:cxn ang="0">
                  <a:pos x="16" y="262"/>
                </a:cxn>
                <a:cxn ang="0">
                  <a:pos x="24" y="265"/>
                </a:cxn>
                <a:cxn ang="0">
                  <a:pos x="31" y="267"/>
                </a:cxn>
                <a:cxn ang="0">
                  <a:pos x="34" y="268"/>
                </a:cxn>
                <a:cxn ang="0">
                  <a:pos x="39" y="268"/>
                </a:cxn>
                <a:cxn ang="0">
                  <a:pos x="191" y="268"/>
                </a:cxn>
              </a:cxnLst>
              <a:rect l="0" t="0" r="r" b="b"/>
              <a:pathLst>
                <a:path w="230" h="268">
                  <a:moveTo>
                    <a:pt x="191" y="268"/>
                  </a:moveTo>
                  <a:lnTo>
                    <a:pt x="194" y="268"/>
                  </a:lnTo>
                  <a:lnTo>
                    <a:pt x="199" y="267"/>
                  </a:lnTo>
                  <a:lnTo>
                    <a:pt x="205" y="265"/>
                  </a:lnTo>
                  <a:lnTo>
                    <a:pt x="212" y="262"/>
                  </a:lnTo>
                  <a:lnTo>
                    <a:pt x="218" y="257"/>
                  </a:lnTo>
                  <a:lnTo>
                    <a:pt x="223" y="251"/>
                  </a:lnTo>
                  <a:lnTo>
                    <a:pt x="226" y="244"/>
                  </a:lnTo>
                  <a:lnTo>
                    <a:pt x="230" y="237"/>
                  </a:lnTo>
                  <a:lnTo>
                    <a:pt x="230" y="233"/>
                  </a:lnTo>
                  <a:lnTo>
                    <a:pt x="230" y="229"/>
                  </a:lnTo>
                  <a:lnTo>
                    <a:pt x="230" y="229"/>
                  </a:lnTo>
                  <a:lnTo>
                    <a:pt x="230" y="39"/>
                  </a:lnTo>
                  <a:lnTo>
                    <a:pt x="230" y="36"/>
                  </a:lnTo>
                  <a:lnTo>
                    <a:pt x="230" y="31"/>
                  </a:lnTo>
                  <a:lnTo>
                    <a:pt x="226" y="24"/>
                  </a:lnTo>
                  <a:lnTo>
                    <a:pt x="223" y="18"/>
                  </a:lnTo>
                  <a:lnTo>
                    <a:pt x="218" y="11"/>
                  </a:lnTo>
                  <a:lnTo>
                    <a:pt x="212" y="6"/>
                  </a:lnTo>
                  <a:lnTo>
                    <a:pt x="205" y="3"/>
                  </a:lnTo>
                  <a:lnTo>
                    <a:pt x="199" y="1"/>
                  </a:lnTo>
                  <a:lnTo>
                    <a:pt x="194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24" y="3"/>
                  </a:lnTo>
                  <a:lnTo>
                    <a:pt x="16" y="6"/>
                  </a:lnTo>
                  <a:lnTo>
                    <a:pt x="11" y="11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229"/>
                  </a:lnTo>
                  <a:lnTo>
                    <a:pt x="0" y="233"/>
                  </a:lnTo>
                  <a:lnTo>
                    <a:pt x="0" y="237"/>
                  </a:lnTo>
                  <a:lnTo>
                    <a:pt x="3" y="244"/>
                  </a:lnTo>
                  <a:lnTo>
                    <a:pt x="7" y="251"/>
                  </a:lnTo>
                  <a:lnTo>
                    <a:pt x="11" y="257"/>
                  </a:lnTo>
                  <a:lnTo>
                    <a:pt x="16" y="262"/>
                  </a:lnTo>
                  <a:lnTo>
                    <a:pt x="24" y="265"/>
                  </a:lnTo>
                  <a:lnTo>
                    <a:pt x="31" y="267"/>
                  </a:lnTo>
                  <a:lnTo>
                    <a:pt x="34" y="268"/>
                  </a:lnTo>
                  <a:lnTo>
                    <a:pt x="39" y="268"/>
                  </a:lnTo>
                  <a:lnTo>
                    <a:pt x="191" y="268"/>
                  </a:lnTo>
                </a:path>
              </a:pathLst>
            </a:custGeom>
            <a:noFill/>
            <a:ln w="31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36" name="Rectangle 100"/>
            <p:cNvSpPr>
              <a:spLocks noChangeArrowheads="1"/>
            </p:cNvSpPr>
            <p:nvPr/>
          </p:nvSpPr>
          <p:spPr bwMode="auto">
            <a:xfrm>
              <a:off x="1425" y="3284"/>
              <a:ext cx="5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E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7" name="Freeform 101"/>
            <p:cNvSpPr>
              <a:spLocks noEditPoints="1"/>
            </p:cNvSpPr>
            <p:nvPr/>
          </p:nvSpPr>
          <p:spPr bwMode="auto">
            <a:xfrm>
              <a:off x="1097" y="3210"/>
              <a:ext cx="451" cy="8"/>
            </a:xfrm>
            <a:custGeom>
              <a:avLst/>
              <a:gdLst/>
              <a:ahLst/>
              <a:cxnLst>
                <a:cxn ang="0">
                  <a:pos x="25" y="11"/>
                </a:cxn>
                <a:cxn ang="0">
                  <a:pos x="0" y="5"/>
                </a:cxn>
                <a:cxn ang="0">
                  <a:pos x="66" y="3"/>
                </a:cxn>
                <a:cxn ang="0">
                  <a:pos x="44" y="13"/>
                </a:cxn>
                <a:cxn ang="0">
                  <a:pos x="48" y="0"/>
                </a:cxn>
                <a:cxn ang="0">
                  <a:pos x="105" y="11"/>
                </a:cxn>
                <a:cxn ang="0">
                  <a:pos x="80" y="5"/>
                </a:cxn>
                <a:cxn ang="0">
                  <a:pos x="144" y="3"/>
                </a:cxn>
                <a:cxn ang="0">
                  <a:pos x="124" y="13"/>
                </a:cxn>
                <a:cxn ang="0">
                  <a:pos x="126" y="0"/>
                </a:cxn>
                <a:cxn ang="0">
                  <a:pos x="184" y="11"/>
                </a:cxn>
                <a:cxn ang="0">
                  <a:pos x="160" y="5"/>
                </a:cxn>
                <a:cxn ang="0">
                  <a:pos x="224" y="3"/>
                </a:cxn>
                <a:cxn ang="0">
                  <a:pos x="204" y="13"/>
                </a:cxn>
                <a:cxn ang="0">
                  <a:pos x="206" y="0"/>
                </a:cxn>
                <a:cxn ang="0">
                  <a:pos x="264" y="11"/>
                </a:cxn>
                <a:cxn ang="0">
                  <a:pos x="240" y="5"/>
                </a:cxn>
                <a:cxn ang="0">
                  <a:pos x="303" y="3"/>
                </a:cxn>
                <a:cxn ang="0">
                  <a:pos x="282" y="13"/>
                </a:cxn>
                <a:cxn ang="0">
                  <a:pos x="285" y="0"/>
                </a:cxn>
                <a:cxn ang="0">
                  <a:pos x="343" y="11"/>
                </a:cxn>
                <a:cxn ang="0">
                  <a:pos x="320" y="5"/>
                </a:cxn>
                <a:cxn ang="0">
                  <a:pos x="383" y="3"/>
                </a:cxn>
                <a:cxn ang="0">
                  <a:pos x="362" y="13"/>
                </a:cxn>
                <a:cxn ang="0">
                  <a:pos x="365" y="0"/>
                </a:cxn>
                <a:cxn ang="0">
                  <a:pos x="422" y="11"/>
                </a:cxn>
                <a:cxn ang="0">
                  <a:pos x="398" y="5"/>
                </a:cxn>
                <a:cxn ang="0">
                  <a:pos x="461" y="3"/>
                </a:cxn>
                <a:cxn ang="0">
                  <a:pos x="442" y="13"/>
                </a:cxn>
                <a:cxn ang="0">
                  <a:pos x="445" y="0"/>
                </a:cxn>
                <a:cxn ang="0">
                  <a:pos x="502" y="11"/>
                </a:cxn>
                <a:cxn ang="0">
                  <a:pos x="478" y="5"/>
                </a:cxn>
                <a:cxn ang="0">
                  <a:pos x="541" y="3"/>
                </a:cxn>
                <a:cxn ang="0">
                  <a:pos x="522" y="13"/>
                </a:cxn>
                <a:cxn ang="0">
                  <a:pos x="523" y="0"/>
                </a:cxn>
                <a:cxn ang="0">
                  <a:pos x="582" y="11"/>
                </a:cxn>
                <a:cxn ang="0">
                  <a:pos x="558" y="5"/>
                </a:cxn>
                <a:cxn ang="0">
                  <a:pos x="621" y="3"/>
                </a:cxn>
                <a:cxn ang="0">
                  <a:pos x="600" y="13"/>
                </a:cxn>
                <a:cxn ang="0">
                  <a:pos x="603" y="0"/>
                </a:cxn>
                <a:cxn ang="0">
                  <a:pos x="660" y="11"/>
                </a:cxn>
                <a:cxn ang="0">
                  <a:pos x="637" y="5"/>
                </a:cxn>
                <a:cxn ang="0">
                  <a:pos x="701" y="3"/>
                </a:cxn>
                <a:cxn ang="0">
                  <a:pos x="680" y="13"/>
                </a:cxn>
                <a:cxn ang="0">
                  <a:pos x="683" y="0"/>
                </a:cxn>
                <a:cxn ang="0">
                  <a:pos x="740" y="11"/>
                </a:cxn>
                <a:cxn ang="0">
                  <a:pos x="716" y="5"/>
                </a:cxn>
                <a:cxn ang="0">
                  <a:pos x="781" y="3"/>
                </a:cxn>
                <a:cxn ang="0">
                  <a:pos x="760" y="13"/>
                </a:cxn>
                <a:cxn ang="0">
                  <a:pos x="763" y="0"/>
                </a:cxn>
                <a:cxn ang="0">
                  <a:pos x="820" y="11"/>
                </a:cxn>
                <a:cxn ang="0">
                  <a:pos x="795" y="5"/>
                </a:cxn>
                <a:cxn ang="0">
                  <a:pos x="859" y="3"/>
                </a:cxn>
                <a:cxn ang="0">
                  <a:pos x="839" y="13"/>
                </a:cxn>
                <a:cxn ang="0">
                  <a:pos x="841" y="0"/>
                </a:cxn>
                <a:cxn ang="0">
                  <a:pos x="900" y="11"/>
                </a:cxn>
                <a:cxn ang="0">
                  <a:pos x="875" y="5"/>
                </a:cxn>
              </a:cxnLst>
              <a:rect l="0" t="0" r="r" b="b"/>
              <a:pathLst>
                <a:path w="901" h="14">
                  <a:moveTo>
                    <a:pt x="7" y="0"/>
                  </a:moveTo>
                  <a:lnTo>
                    <a:pt x="20" y="0"/>
                  </a:lnTo>
                  <a:lnTo>
                    <a:pt x="23" y="1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8" y="6"/>
                  </a:lnTo>
                  <a:lnTo>
                    <a:pt x="26" y="10"/>
                  </a:lnTo>
                  <a:lnTo>
                    <a:pt x="25" y="11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7" y="14"/>
                  </a:lnTo>
                  <a:lnTo>
                    <a:pt x="5" y="1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48" y="0"/>
                  </a:moveTo>
                  <a:lnTo>
                    <a:pt x="61" y="0"/>
                  </a:lnTo>
                  <a:lnTo>
                    <a:pt x="62" y="1"/>
                  </a:lnTo>
                  <a:lnTo>
                    <a:pt x="66" y="3"/>
                  </a:lnTo>
                  <a:lnTo>
                    <a:pt x="67" y="5"/>
                  </a:lnTo>
                  <a:lnTo>
                    <a:pt x="67" y="6"/>
                  </a:lnTo>
                  <a:lnTo>
                    <a:pt x="67" y="10"/>
                  </a:lnTo>
                  <a:lnTo>
                    <a:pt x="66" y="11"/>
                  </a:lnTo>
                  <a:lnTo>
                    <a:pt x="62" y="13"/>
                  </a:lnTo>
                  <a:lnTo>
                    <a:pt x="61" y="14"/>
                  </a:lnTo>
                  <a:lnTo>
                    <a:pt x="48" y="14"/>
                  </a:lnTo>
                  <a:lnTo>
                    <a:pt x="44" y="13"/>
                  </a:lnTo>
                  <a:lnTo>
                    <a:pt x="43" y="11"/>
                  </a:lnTo>
                  <a:lnTo>
                    <a:pt x="41" y="10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43" y="3"/>
                  </a:lnTo>
                  <a:lnTo>
                    <a:pt x="44" y="1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87" y="0"/>
                  </a:moveTo>
                  <a:lnTo>
                    <a:pt x="100" y="0"/>
                  </a:lnTo>
                  <a:lnTo>
                    <a:pt x="103" y="1"/>
                  </a:lnTo>
                  <a:lnTo>
                    <a:pt x="105" y="3"/>
                  </a:lnTo>
                  <a:lnTo>
                    <a:pt x="106" y="5"/>
                  </a:lnTo>
                  <a:lnTo>
                    <a:pt x="106" y="6"/>
                  </a:lnTo>
                  <a:lnTo>
                    <a:pt x="106" y="10"/>
                  </a:lnTo>
                  <a:lnTo>
                    <a:pt x="105" y="11"/>
                  </a:lnTo>
                  <a:lnTo>
                    <a:pt x="103" y="13"/>
                  </a:lnTo>
                  <a:lnTo>
                    <a:pt x="100" y="14"/>
                  </a:lnTo>
                  <a:lnTo>
                    <a:pt x="87" y="14"/>
                  </a:lnTo>
                  <a:lnTo>
                    <a:pt x="83" y="13"/>
                  </a:lnTo>
                  <a:lnTo>
                    <a:pt x="82" y="11"/>
                  </a:lnTo>
                  <a:lnTo>
                    <a:pt x="80" y="10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2" y="3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87" y="0"/>
                  </a:lnTo>
                  <a:close/>
                  <a:moveTo>
                    <a:pt x="126" y="0"/>
                  </a:moveTo>
                  <a:lnTo>
                    <a:pt x="140" y="0"/>
                  </a:lnTo>
                  <a:lnTo>
                    <a:pt x="142" y="1"/>
                  </a:lnTo>
                  <a:lnTo>
                    <a:pt x="144" y="3"/>
                  </a:lnTo>
                  <a:lnTo>
                    <a:pt x="145" y="5"/>
                  </a:lnTo>
                  <a:lnTo>
                    <a:pt x="147" y="6"/>
                  </a:lnTo>
                  <a:lnTo>
                    <a:pt x="145" y="10"/>
                  </a:lnTo>
                  <a:lnTo>
                    <a:pt x="144" y="11"/>
                  </a:lnTo>
                  <a:lnTo>
                    <a:pt x="142" y="13"/>
                  </a:lnTo>
                  <a:lnTo>
                    <a:pt x="140" y="14"/>
                  </a:lnTo>
                  <a:lnTo>
                    <a:pt x="126" y="14"/>
                  </a:lnTo>
                  <a:lnTo>
                    <a:pt x="124" y="13"/>
                  </a:lnTo>
                  <a:lnTo>
                    <a:pt x="123" y="11"/>
                  </a:lnTo>
                  <a:lnTo>
                    <a:pt x="121" y="10"/>
                  </a:lnTo>
                  <a:lnTo>
                    <a:pt x="119" y="6"/>
                  </a:lnTo>
                  <a:lnTo>
                    <a:pt x="121" y="5"/>
                  </a:lnTo>
                  <a:lnTo>
                    <a:pt x="123" y="3"/>
                  </a:lnTo>
                  <a:lnTo>
                    <a:pt x="124" y="1"/>
                  </a:lnTo>
                  <a:lnTo>
                    <a:pt x="126" y="0"/>
                  </a:lnTo>
                  <a:lnTo>
                    <a:pt x="126" y="0"/>
                  </a:lnTo>
                  <a:close/>
                  <a:moveTo>
                    <a:pt x="167" y="0"/>
                  </a:moveTo>
                  <a:lnTo>
                    <a:pt x="180" y="0"/>
                  </a:lnTo>
                  <a:lnTo>
                    <a:pt x="181" y="1"/>
                  </a:lnTo>
                  <a:lnTo>
                    <a:pt x="184" y="3"/>
                  </a:lnTo>
                  <a:lnTo>
                    <a:pt x="186" y="5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4" y="11"/>
                  </a:lnTo>
                  <a:lnTo>
                    <a:pt x="181" y="13"/>
                  </a:lnTo>
                  <a:lnTo>
                    <a:pt x="180" y="14"/>
                  </a:lnTo>
                  <a:lnTo>
                    <a:pt x="167" y="14"/>
                  </a:lnTo>
                  <a:lnTo>
                    <a:pt x="163" y="13"/>
                  </a:lnTo>
                  <a:lnTo>
                    <a:pt x="162" y="11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60" y="5"/>
                  </a:lnTo>
                  <a:lnTo>
                    <a:pt x="162" y="3"/>
                  </a:lnTo>
                  <a:lnTo>
                    <a:pt x="163" y="1"/>
                  </a:lnTo>
                  <a:lnTo>
                    <a:pt x="167" y="0"/>
                  </a:lnTo>
                  <a:lnTo>
                    <a:pt x="167" y="0"/>
                  </a:lnTo>
                  <a:close/>
                  <a:moveTo>
                    <a:pt x="206" y="0"/>
                  </a:moveTo>
                  <a:lnTo>
                    <a:pt x="219" y="0"/>
                  </a:lnTo>
                  <a:lnTo>
                    <a:pt x="222" y="1"/>
                  </a:lnTo>
                  <a:lnTo>
                    <a:pt x="224" y="3"/>
                  </a:lnTo>
                  <a:lnTo>
                    <a:pt x="225" y="5"/>
                  </a:lnTo>
                  <a:lnTo>
                    <a:pt x="225" y="6"/>
                  </a:lnTo>
                  <a:lnTo>
                    <a:pt x="225" y="10"/>
                  </a:lnTo>
                  <a:lnTo>
                    <a:pt x="224" y="11"/>
                  </a:lnTo>
                  <a:lnTo>
                    <a:pt x="222" y="13"/>
                  </a:lnTo>
                  <a:lnTo>
                    <a:pt x="219" y="14"/>
                  </a:lnTo>
                  <a:lnTo>
                    <a:pt x="206" y="14"/>
                  </a:lnTo>
                  <a:lnTo>
                    <a:pt x="204" y="13"/>
                  </a:lnTo>
                  <a:lnTo>
                    <a:pt x="201" y="11"/>
                  </a:lnTo>
                  <a:lnTo>
                    <a:pt x="199" y="10"/>
                  </a:lnTo>
                  <a:lnTo>
                    <a:pt x="199" y="6"/>
                  </a:lnTo>
                  <a:lnTo>
                    <a:pt x="199" y="5"/>
                  </a:lnTo>
                  <a:lnTo>
                    <a:pt x="201" y="3"/>
                  </a:lnTo>
                  <a:lnTo>
                    <a:pt x="204" y="1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246" y="0"/>
                  </a:moveTo>
                  <a:lnTo>
                    <a:pt x="259" y="0"/>
                  </a:lnTo>
                  <a:lnTo>
                    <a:pt x="261" y="1"/>
                  </a:lnTo>
                  <a:lnTo>
                    <a:pt x="264" y="3"/>
                  </a:lnTo>
                  <a:lnTo>
                    <a:pt x="264" y="5"/>
                  </a:lnTo>
                  <a:lnTo>
                    <a:pt x="266" y="6"/>
                  </a:lnTo>
                  <a:lnTo>
                    <a:pt x="264" y="10"/>
                  </a:lnTo>
                  <a:lnTo>
                    <a:pt x="264" y="11"/>
                  </a:lnTo>
                  <a:lnTo>
                    <a:pt x="261" y="13"/>
                  </a:lnTo>
                  <a:lnTo>
                    <a:pt x="259" y="14"/>
                  </a:lnTo>
                  <a:lnTo>
                    <a:pt x="246" y="14"/>
                  </a:lnTo>
                  <a:lnTo>
                    <a:pt x="243" y="13"/>
                  </a:lnTo>
                  <a:lnTo>
                    <a:pt x="241" y="11"/>
                  </a:lnTo>
                  <a:lnTo>
                    <a:pt x="240" y="10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41" y="3"/>
                  </a:lnTo>
                  <a:lnTo>
                    <a:pt x="243" y="1"/>
                  </a:lnTo>
                  <a:lnTo>
                    <a:pt x="246" y="0"/>
                  </a:lnTo>
                  <a:lnTo>
                    <a:pt x="246" y="0"/>
                  </a:lnTo>
                  <a:close/>
                  <a:moveTo>
                    <a:pt x="285" y="0"/>
                  </a:moveTo>
                  <a:lnTo>
                    <a:pt x="299" y="0"/>
                  </a:lnTo>
                  <a:lnTo>
                    <a:pt x="302" y="1"/>
                  </a:lnTo>
                  <a:lnTo>
                    <a:pt x="303" y="3"/>
                  </a:lnTo>
                  <a:lnTo>
                    <a:pt x="305" y="5"/>
                  </a:lnTo>
                  <a:lnTo>
                    <a:pt x="305" y="6"/>
                  </a:lnTo>
                  <a:lnTo>
                    <a:pt x="305" y="10"/>
                  </a:lnTo>
                  <a:lnTo>
                    <a:pt x="303" y="11"/>
                  </a:lnTo>
                  <a:lnTo>
                    <a:pt x="302" y="13"/>
                  </a:lnTo>
                  <a:lnTo>
                    <a:pt x="299" y="14"/>
                  </a:lnTo>
                  <a:lnTo>
                    <a:pt x="285" y="14"/>
                  </a:lnTo>
                  <a:lnTo>
                    <a:pt x="282" y="13"/>
                  </a:lnTo>
                  <a:lnTo>
                    <a:pt x="281" y="11"/>
                  </a:lnTo>
                  <a:lnTo>
                    <a:pt x="279" y="10"/>
                  </a:lnTo>
                  <a:lnTo>
                    <a:pt x="279" y="6"/>
                  </a:lnTo>
                  <a:lnTo>
                    <a:pt x="279" y="5"/>
                  </a:lnTo>
                  <a:lnTo>
                    <a:pt x="281" y="3"/>
                  </a:lnTo>
                  <a:lnTo>
                    <a:pt x="282" y="1"/>
                  </a:lnTo>
                  <a:lnTo>
                    <a:pt x="285" y="0"/>
                  </a:lnTo>
                  <a:lnTo>
                    <a:pt x="285" y="0"/>
                  </a:lnTo>
                  <a:close/>
                  <a:moveTo>
                    <a:pt x="325" y="0"/>
                  </a:moveTo>
                  <a:lnTo>
                    <a:pt x="339" y="0"/>
                  </a:lnTo>
                  <a:lnTo>
                    <a:pt x="341" y="1"/>
                  </a:lnTo>
                  <a:lnTo>
                    <a:pt x="343" y="3"/>
                  </a:lnTo>
                  <a:lnTo>
                    <a:pt x="344" y="5"/>
                  </a:lnTo>
                  <a:lnTo>
                    <a:pt x="346" y="6"/>
                  </a:lnTo>
                  <a:lnTo>
                    <a:pt x="344" y="10"/>
                  </a:lnTo>
                  <a:lnTo>
                    <a:pt x="343" y="11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25" y="14"/>
                  </a:lnTo>
                  <a:lnTo>
                    <a:pt x="323" y="13"/>
                  </a:lnTo>
                  <a:lnTo>
                    <a:pt x="320" y="11"/>
                  </a:lnTo>
                  <a:lnTo>
                    <a:pt x="320" y="10"/>
                  </a:lnTo>
                  <a:lnTo>
                    <a:pt x="318" y="6"/>
                  </a:lnTo>
                  <a:lnTo>
                    <a:pt x="320" y="5"/>
                  </a:lnTo>
                  <a:lnTo>
                    <a:pt x="320" y="3"/>
                  </a:lnTo>
                  <a:lnTo>
                    <a:pt x="323" y="1"/>
                  </a:lnTo>
                  <a:lnTo>
                    <a:pt x="325" y="0"/>
                  </a:lnTo>
                  <a:lnTo>
                    <a:pt x="325" y="0"/>
                  </a:lnTo>
                  <a:close/>
                  <a:moveTo>
                    <a:pt x="365" y="0"/>
                  </a:moveTo>
                  <a:lnTo>
                    <a:pt x="378" y="0"/>
                  </a:lnTo>
                  <a:lnTo>
                    <a:pt x="380" y="1"/>
                  </a:lnTo>
                  <a:lnTo>
                    <a:pt x="383" y="3"/>
                  </a:lnTo>
                  <a:lnTo>
                    <a:pt x="385" y="5"/>
                  </a:lnTo>
                  <a:lnTo>
                    <a:pt x="385" y="6"/>
                  </a:lnTo>
                  <a:lnTo>
                    <a:pt x="385" y="10"/>
                  </a:lnTo>
                  <a:lnTo>
                    <a:pt x="383" y="11"/>
                  </a:lnTo>
                  <a:lnTo>
                    <a:pt x="380" y="13"/>
                  </a:lnTo>
                  <a:lnTo>
                    <a:pt x="378" y="14"/>
                  </a:lnTo>
                  <a:lnTo>
                    <a:pt x="365" y="14"/>
                  </a:lnTo>
                  <a:lnTo>
                    <a:pt x="362" y="13"/>
                  </a:lnTo>
                  <a:lnTo>
                    <a:pt x="360" y="11"/>
                  </a:lnTo>
                  <a:lnTo>
                    <a:pt x="359" y="10"/>
                  </a:lnTo>
                  <a:lnTo>
                    <a:pt x="359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2" y="1"/>
                  </a:lnTo>
                  <a:lnTo>
                    <a:pt x="365" y="0"/>
                  </a:lnTo>
                  <a:lnTo>
                    <a:pt x="365" y="0"/>
                  </a:lnTo>
                  <a:close/>
                  <a:moveTo>
                    <a:pt x="404" y="0"/>
                  </a:moveTo>
                  <a:lnTo>
                    <a:pt x="417" y="0"/>
                  </a:lnTo>
                  <a:lnTo>
                    <a:pt x="421" y="1"/>
                  </a:lnTo>
                  <a:lnTo>
                    <a:pt x="422" y="3"/>
                  </a:lnTo>
                  <a:lnTo>
                    <a:pt x="424" y="5"/>
                  </a:lnTo>
                  <a:lnTo>
                    <a:pt x="424" y="6"/>
                  </a:lnTo>
                  <a:lnTo>
                    <a:pt x="424" y="10"/>
                  </a:lnTo>
                  <a:lnTo>
                    <a:pt x="422" y="11"/>
                  </a:lnTo>
                  <a:lnTo>
                    <a:pt x="421" y="13"/>
                  </a:lnTo>
                  <a:lnTo>
                    <a:pt x="417" y="14"/>
                  </a:lnTo>
                  <a:lnTo>
                    <a:pt x="404" y="14"/>
                  </a:lnTo>
                  <a:lnTo>
                    <a:pt x="403" y="13"/>
                  </a:lnTo>
                  <a:lnTo>
                    <a:pt x="400" y="11"/>
                  </a:lnTo>
                  <a:lnTo>
                    <a:pt x="398" y="10"/>
                  </a:lnTo>
                  <a:lnTo>
                    <a:pt x="398" y="6"/>
                  </a:lnTo>
                  <a:lnTo>
                    <a:pt x="398" y="5"/>
                  </a:lnTo>
                  <a:lnTo>
                    <a:pt x="400" y="3"/>
                  </a:lnTo>
                  <a:lnTo>
                    <a:pt x="403" y="1"/>
                  </a:lnTo>
                  <a:lnTo>
                    <a:pt x="404" y="0"/>
                  </a:lnTo>
                  <a:lnTo>
                    <a:pt x="404" y="0"/>
                  </a:lnTo>
                  <a:close/>
                  <a:moveTo>
                    <a:pt x="445" y="0"/>
                  </a:moveTo>
                  <a:lnTo>
                    <a:pt x="458" y="0"/>
                  </a:lnTo>
                  <a:lnTo>
                    <a:pt x="460" y="1"/>
                  </a:lnTo>
                  <a:lnTo>
                    <a:pt x="461" y="3"/>
                  </a:lnTo>
                  <a:lnTo>
                    <a:pt x="463" y="5"/>
                  </a:lnTo>
                  <a:lnTo>
                    <a:pt x="465" y="6"/>
                  </a:lnTo>
                  <a:lnTo>
                    <a:pt x="463" y="10"/>
                  </a:lnTo>
                  <a:lnTo>
                    <a:pt x="461" y="11"/>
                  </a:lnTo>
                  <a:lnTo>
                    <a:pt x="460" y="13"/>
                  </a:lnTo>
                  <a:lnTo>
                    <a:pt x="458" y="14"/>
                  </a:lnTo>
                  <a:lnTo>
                    <a:pt x="445" y="14"/>
                  </a:lnTo>
                  <a:lnTo>
                    <a:pt x="442" y="13"/>
                  </a:lnTo>
                  <a:lnTo>
                    <a:pt x="440" y="11"/>
                  </a:lnTo>
                  <a:lnTo>
                    <a:pt x="439" y="10"/>
                  </a:lnTo>
                  <a:lnTo>
                    <a:pt x="437" y="6"/>
                  </a:lnTo>
                  <a:lnTo>
                    <a:pt x="439" y="5"/>
                  </a:lnTo>
                  <a:lnTo>
                    <a:pt x="440" y="3"/>
                  </a:lnTo>
                  <a:lnTo>
                    <a:pt x="442" y="1"/>
                  </a:lnTo>
                  <a:lnTo>
                    <a:pt x="445" y="0"/>
                  </a:lnTo>
                  <a:lnTo>
                    <a:pt x="445" y="0"/>
                  </a:lnTo>
                  <a:close/>
                  <a:moveTo>
                    <a:pt x="484" y="0"/>
                  </a:moveTo>
                  <a:lnTo>
                    <a:pt x="497" y="0"/>
                  </a:lnTo>
                  <a:lnTo>
                    <a:pt x="501" y="1"/>
                  </a:lnTo>
                  <a:lnTo>
                    <a:pt x="502" y="3"/>
                  </a:lnTo>
                  <a:lnTo>
                    <a:pt x="504" y="5"/>
                  </a:lnTo>
                  <a:lnTo>
                    <a:pt x="504" y="6"/>
                  </a:lnTo>
                  <a:lnTo>
                    <a:pt x="504" y="10"/>
                  </a:lnTo>
                  <a:lnTo>
                    <a:pt x="502" y="11"/>
                  </a:lnTo>
                  <a:lnTo>
                    <a:pt x="501" y="13"/>
                  </a:lnTo>
                  <a:lnTo>
                    <a:pt x="497" y="14"/>
                  </a:lnTo>
                  <a:lnTo>
                    <a:pt x="484" y="14"/>
                  </a:lnTo>
                  <a:lnTo>
                    <a:pt x="481" y="13"/>
                  </a:lnTo>
                  <a:lnTo>
                    <a:pt x="479" y="11"/>
                  </a:lnTo>
                  <a:lnTo>
                    <a:pt x="478" y="10"/>
                  </a:lnTo>
                  <a:lnTo>
                    <a:pt x="478" y="6"/>
                  </a:lnTo>
                  <a:lnTo>
                    <a:pt x="478" y="5"/>
                  </a:lnTo>
                  <a:lnTo>
                    <a:pt x="479" y="3"/>
                  </a:lnTo>
                  <a:lnTo>
                    <a:pt x="481" y="1"/>
                  </a:lnTo>
                  <a:lnTo>
                    <a:pt x="484" y="0"/>
                  </a:lnTo>
                  <a:lnTo>
                    <a:pt x="484" y="0"/>
                  </a:lnTo>
                  <a:close/>
                  <a:moveTo>
                    <a:pt x="523" y="0"/>
                  </a:moveTo>
                  <a:lnTo>
                    <a:pt x="536" y="0"/>
                  </a:lnTo>
                  <a:lnTo>
                    <a:pt x="540" y="1"/>
                  </a:lnTo>
                  <a:lnTo>
                    <a:pt x="541" y="3"/>
                  </a:lnTo>
                  <a:lnTo>
                    <a:pt x="543" y="5"/>
                  </a:lnTo>
                  <a:lnTo>
                    <a:pt x="543" y="6"/>
                  </a:lnTo>
                  <a:lnTo>
                    <a:pt x="543" y="10"/>
                  </a:lnTo>
                  <a:lnTo>
                    <a:pt x="541" y="11"/>
                  </a:lnTo>
                  <a:lnTo>
                    <a:pt x="540" y="13"/>
                  </a:lnTo>
                  <a:lnTo>
                    <a:pt x="536" y="14"/>
                  </a:lnTo>
                  <a:lnTo>
                    <a:pt x="523" y="14"/>
                  </a:lnTo>
                  <a:lnTo>
                    <a:pt x="522" y="13"/>
                  </a:lnTo>
                  <a:lnTo>
                    <a:pt x="518" y="11"/>
                  </a:lnTo>
                  <a:lnTo>
                    <a:pt x="517" y="10"/>
                  </a:lnTo>
                  <a:lnTo>
                    <a:pt x="517" y="6"/>
                  </a:lnTo>
                  <a:lnTo>
                    <a:pt x="517" y="5"/>
                  </a:lnTo>
                  <a:lnTo>
                    <a:pt x="518" y="3"/>
                  </a:lnTo>
                  <a:lnTo>
                    <a:pt x="522" y="1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564" y="0"/>
                  </a:moveTo>
                  <a:lnTo>
                    <a:pt x="577" y="0"/>
                  </a:lnTo>
                  <a:lnTo>
                    <a:pt x="579" y="1"/>
                  </a:lnTo>
                  <a:lnTo>
                    <a:pt x="582" y="3"/>
                  </a:lnTo>
                  <a:lnTo>
                    <a:pt x="584" y="5"/>
                  </a:lnTo>
                  <a:lnTo>
                    <a:pt x="584" y="6"/>
                  </a:lnTo>
                  <a:lnTo>
                    <a:pt x="584" y="10"/>
                  </a:lnTo>
                  <a:lnTo>
                    <a:pt x="582" y="11"/>
                  </a:lnTo>
                  <a:lnTo>
                    <a:pt x="579" y="13"/>
                  </a:lnTo>
                  <a:lnTo>
                    <a:pt x="577" y="14"/>
                  </a:lnTo>
                  <a:lnTo>
                    <a:pt x="564" y="14"/>
                  </a:lnTo>
                  <a:lnTo>
                    <a:pt x="561" y="13"/>
                  </a:lnTo>
                  <a:lnTo>
                    <a:pt x="559" y="11"/>
                  </a:lnTo>
                  <a:lnTo>
                    <a:pt x="558" y="10"/>
                  </a:lnTo>
                  <a:lnTo>
                    <a:pt x="558" y="6"/>
                  </a:lnTo>
                  <a:lnTo>
                    <a:pt x="558" y="5"/>
                  </a:lnTo>
                  <a:lnTo>
                    <a:pt x="559" y="3"/>
                  </a:lnTo>
                  <a:lnTo>
                    <a:pt x="561" y="1"/>
                  </a:lnTo>
                  <a:lnTo>
                    <a:pt x="564" y="0"/>
                  </a:lnTo>
                  <a:lnTo>
                    <a:pt x="564" y="0"/>
                  </a:lnTo>
                  <a:close/>
                  <a:moveTo>
                    <a:pt x="603" y="0"/>
                  </a:moveTo>
                  <a:lnTo>
                    <a:pt x="616" y="0"/>
                  </a:lnTo>
                  <a:lnTo>
                    <a:pt x="619" y="1"/>
                  </a:lnTo>
                  <a:lnTo>
                    <a:pt x="621" y="3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23" y="10"/>
                  </a:lnTo>
                  <a:lnTo>
                    <a:pt x="621" y="11"/>
                  </a:lnTo>
                  <a:lnTo>
                    <a:pt x="619" y="13"/>
                  </a:lnTo>
                  <a:lnTo>
                    <a:pt x="616" y="14"/>
                  </a:lnTo>
                  <a:lnTo>
                    <a:pt x="603" y="14"/>
                  </a:lnTo>
                  <a:lnTo>
                    <a:pt x="600" y="13"/>
                  </a:lnTo>
                  <a:lnTo>
                    <a:pt x="598" y="11"/>
                  </a:lnTo>
                  <a:lnTo>
                    <a:pt x="597" y="10"/>
                  </a:lnTo>
                  <a:lnTo>
                    <a:pt x="597" y="6"/>
                  </a:lnTo>
                  <a:lnTo>
                    <a:pt x="597" y="5"/>
                  </a:lnTo>
                  <a:lnTo>
                    <a:pt x="598" y="3"/>
                  </a:lnTo>
                  <a:lnTo>
                    <a:pt x="600" y="1"/>
                  </a:lnTo>
                  <a:lnTo>
                    <a:pt x="603" y="0"/>
                  </a:lnTo>
                  <a:lnTo>
                    <a:pt x="603" y="0"/>
                  </a:lnTo>
                  <a:close/>
                  <a:moveTo>
                    <a:pt x="642" y="0"/>
                  </a:moveTo>
                  <a:lnTo>
                    <a:pt x="657" y="0"/>
                  </a:lnTo>
                  <a:lnTo>
                    <a:pt x="659" y="1"/>
                  </a:lnTo>
                  <a:lnTo>
                    <a:pt x="660" y="3"/>
                  </a:lnTo>
                  <a:lnTo>
                    <a:pt x="662" y="5"/>
                  </a:lnTo>
                  <a:lnTo>
                    <a:pt x="663" y="6"/>
                  </a:lnTo>
                  <a:lnTo>
                    <a:pt x="662" y="10"/>
                  </a:lnTo>
                  <a:lnTo>
                    <a:pt x="660" y="11"/>
                  </a:lnTo>
                  <a:lnTo>
                    <a:pt x="659" y="13"/>
                  </a:lnTo>
                  <a:lnTo>
                    <a:pt x="657" y="14"/>
                  </a:lnTo>
                  <a:lnTo>
                    <a:pt x="642" y="14"/>
                  </a:lnTo>
                  <a:lnTo>
                    <a:pt x="641" y="13"/>
                  </a:lnTo>
                  <a:lnTo>
                    <a:pt x="639" y="11"/>
                  </a:lnTo>
                  <a:lnTo>
                    <a:pt x="637" y="10"/>
                  </a:lnTo>
                  <a:lnTo>
                    <a:pt x="636" y="6"/>
                  </a:lnTo>
                  <a:lnTo>
                    <a:pt x="637" y="5"/>
                  </a:lnTo>
                  <a:lnTo>
                    <a:pt x="639" y="3"/>
                  </a:lnTo>
                  <a:lnTo>
                    <a:pt x="641" y="1"/>
                  </a:lnTo>
                  <a:lnTo>
                    <a:pt x="642" y="0"/>
                  </a:lnTo>
                  <a:lnTo>
                    <a:pt x="642" y="0"/>
                  </a:lnTo>
                  <a:close/>
                  <a:moveTo>
                    <a:pt x="683" y="0"/>
                  </a:moveTo>
                  <a:lnTo>
                    <a:pt x="696" y="0"/>
                  </a:lnTo>
                  <a:lnTo>
                    <a:pt x="698" y="1"/>
                  </a:lnTo>
                  <a:lnTo>
                    <a:pt x="701" y="3"/>
                  </a:lnTo>
                  <a:lnTo>
                    <a:pt x="703" y="5"/>
                  </a:lnTo>
                  <a:lnTo>
                    <a:pt x="703" y="6"/>
                  </a:lnTo>
                  <a:lnTo>
                    <a:pt x="703" y="10"/>
                  </a:lnTo>
                  <a:lnTo>
                    <a:pt x="701" y="11"/>
                  </a:lnTo>
                  <a:lnTo>
                    <a:pt x="698" y="13"/>
                  </a:lnTo>
                  <a:lnTo>
                    <a:pt x="696" y="14"/>
                  </a:lnTo>
                  <a:lnTo>
                    <a:pt x="683" y="14"/>
                  </a:lnTo>
                  <a:lnTo>
                    <a:pt x="680" y="13"/>
                  </a:lnTo>
                  <a:lnTo>
                    <a:pt x="678" y="11"/>
                  </a:lnTo>
                  <a:lnTo>
                    <a:pt x="676" y="10"/>
                  </a:lnTo>
                  <a:lnTo>
                    <a:pt x="676" y="6"/>
                  </a:lnTo>
                  <a:lnTo>
                    <a:pt x="676" y="5"/>
                  </a:lnTo>
                  <a:lnTo>
                    <a:pt x="678" y="3"/>
                  </a:lnTo>
                  <a:lnTo>
                    <a:pt x="680" y="1"/>
                  </a:lnTo>
                  <a:lnTo>
                    <a:pt x="683" y="0"/>
                  </a:lnTo>
                  <a:lnTo>
                    <a:pt x="683" y="0"/>
                  </a:lnTo>
                  <a:close/>
                  <a:moveTo>
                    <a:pt x="722" y="0"/>
                  </a:moveTo>
                  <a:lnTo>
                    <a:pt x="735" y="0"/>
                  </a:lnTo>
                  <a:lnTo>
                    <a:pt x="738" y="1"/>
                  </a:lnTo>
                  <a:lnTo>
                    <a:pt x="740" y="3"/>
                  </a:lnTo>
                  <a:lnTo>
                    <a:pt x="742" y="5"/>
                  </a:lnTo>
                  <a:lnTo>
                    <a:pt x="742" y="6"/>
                  </a:lnTo>
                  <a:lnTo>
                    <a:pt x="742" y="10"/>
                  </a:lnTo>
                  <a:lnTo>
                    <a:pt x="740" y="11"/>
                  </a:lnTo>
                  <a:lnTo>
                    <a:pt x="738" y="13"/>
                  </a:lnTo>
                  <a:lnTo>
                    <a:pt x="735" y="14"/>
                  </a:lnTo>
                  <a:lnTo>
                    <a:pt x="722" y="14"/>
                  </a:lnTo>
                  <a:lnTo>
                    <a:pt x="720" y="13"/>
                  </a:lnTo>
                  <a:lnTo>
                    <a:pt x="717" y="11"/>
                  </a:lnTo>
                  <a:lnTo>
                    <a:pt x="716" y="10"/>
                  </a:lnTo>
                  <a:lnTo>
                    <a:pt x="716" y="6"/>
                  </a:lnTo>
                  <a:lnTo>
                    <a:pt x="716" y="5"/>
                  </a:lnTo>
                  <a:lnTo>
                    <a:pt x="717" y="3"/>
                  </a:lnTo>
                  <a:lnTo>
                    <a:pt x="720" y="1"/>
                  </a:lnTo>
                  <a:lnTo>
                    <a:pt x="722" y="0"/>
                  </a:lnTo>
                  <a:lnTo>
                    <a:pt x="722" y="0"/>
                  </a:lnTo>
                  <a:close/>
                  <a:moveTo>
                    <a:pt x="763" y="0"/>
                  </a:moveTo>
                  <a:lnTo>
                    <a:pt x="776" y="0"/>
                  </a:lnTo>
                  <a:lnTo>
                    <a:pt x="777" y="1"/>
                  </a:lnTo>
                  <a:lnTo>
                    <a:pt x="781" y="3"/>
                  </a:lnTo>
                  <a:lnTo>
                    <a:pt x="781" y="5"/>
                  </a:lnTo>
                  <a:lnTo>
                    <a:pt x="782" y="6"/>
                  </a:lnTo>
                  <a:lnTo>
                    <a:pt x="781" y="10"/>
                  </a:lnTo>
                  <a:lnTo>
                    <a:pt x="781" y="11"/>
                  </a:lnTo>
                  <a:lnTo>
                    <a:pt x="777" y="13"/>
                  </a:lnTo>
                  <a:lnTo>
                    <a:pt x="776" y="14"/>
                  </a:lnTo>
                  <a:lnTo>
                    <a:pt x="763" y="14"/>
                  </a:lnTo>
                  <a:lnTo>
                    <a:pt x="760" y="13"/>
                  </a:lnTo>
                  <a:lnTo>
                    <a:pt x="758" y="11"/>
                  </a:lnTo>
                  <a:lnTo>
                    <a:pt x="756" y="10"/>
                  </a:lnTo>
                  <a:lnTo>
                    <a:pt x="756" y="6"/>
                  </a:lnTo>
                  <a:lnTo>
                    <a:pt x="756" y="5"/>
                  </a:lnTo>
                  <a:lnTo>
                    <a:pt x="758" y="3"/>
                  </a:lnTo>
                  <a:lnTo>
                    <a:pt x="760" y="1"/>
                  </a:lnTo>
                  <a:lnTo>
                    <a:pt x="763" y="0"/>
                  </a:lnTo>
                  <a:lnTo>
                    <a:pt x="763" y="0"/>
                  </a:lnTo>
                  <a:close/>
                  <a:moveTo>
                    <a:pt x="802" y="0"/>
                  </a:moveTo>
                  <a:lnTo>
                    <a:pt x="815" y="0"/>
                  </a:lnTo>
                  <a:lnTo>
                    <a:pt x="818" y="1"/>
                  </a:lnTo>
                  <a:lnTo>
                    <a:pt x="820" y="3"/>
                  </a:lnTo>
                  <a:lnTo>
                    <a:pt x="821" y="5"/>
                  </a:lnTo>
                  <a:lnTo>
                    <a:pt x="821" y="6"/>
                  </a:lnTo>
                  <a:lnTo>
                    <a:pt x="821" y="10"/>
                  </a:lnTo>
                  <a:lnTo>
                    <a:pt x="820" y="11"/>
                  </a:lnTo>
                  <a:lnTo>
                    <a:pt x="818" y="13"/>
                  </a:lnTo>
                  <a:lnTo>
                    <a:pt x="815" y="14"/>
                  </a:lnTo>
                  <a:lnTo>
                    <a:pt x="802" y="14"/>
                  </a:lnTo>
                  <a:lnTo>
                    <a:pt x="799" y="13"/>
                  </a:lnTo>
                  <a:lnTo>
                    <a:pt x="797" y="11"/>
                  </a:lnTo>
                  <a:lnTo>
                    <a:pt x="795" y="10"/>
                  </a:lnTo>
                  <a:lnTo>
                    <a:pt x="795" y="6"/>
                  </a:lnTo>
                  <a:lnTo>
                    <a:pt x="795" y="5"/>
                  </a:lnTo>
                  <a:lnTo>
                    <a:pt x="797" y="3"/>
                  </a:lnTo>
                  <a:lnTo>
                    <a:pt x="799" y="1"/>
                  </a:lnTo>
                  <a:lnTo>
                    <a:pt x="802" y="0"/>
                  </a:lnTo>
                  <a:lnTo>
                    <a:pt x="802" y="0"/>
                  </a:lnTo>
                  <a:close/>
                  <a:moveTo>
                    <a:pt x="841" y="0"/>
                  </a:moveTo>
                  <a:lnTo>
                    <a:pt x="856" y="0"/>
                  </a:lnTo>
                  <a:lnTo>
                    <a:pt x="857" y="1"/>
                  </a:lnTo>
                  <a:lnTo>
                    <a:pt x="859" y="3"/>
                  </a:lnTo>
                  <a:lnTo>
                    <a:pt x="861" y="5"/>
                  </a:lnTo>
                  <a:lnTo>
                    <a:pt x="862" y="6"/>
                  </a:lnTo>
                  <a:lnTo>
                    <a:pt x="861" y="10"/>
                  </a:lnTo>
                  <a:lnTo>
                    <a:pt x="859" y="11"/>
                  </a:lnTo>
                  <a:lnTo>
                    <a:pt x="857" y="13"/>
                  </a:lnTo>
                  <a:lnTo>
                    <a:pt x="856" y="14"/>
                  </a:lnTo>
                  <a:lnTo>
                    <a:pt x="841" y="14"/>
                  </a:lnTo>
                  <a:lnTo>
                    <a:pt x="839" y="13"/>
                  </a:lnTo>
                  <a:lnTo>
                    <a:pt x="836" y="11"/>
                  </a:lnTo>
                  <a:lnTo>
                    <a:pt x="836" y="10"/>
                  </a:lnTo>
                  <a:lnTo>
                    <a:pt x="835" y="6"/>
                  </a:lnTo>
                  <a:lnTo>
                    <a:pt x="836" y="5"/>
                  </a:lnTo>
                  <a:lnTo>
                    <a:pt x="836" y="3"/>
                  </a:lnTo>
                  <a:lnTo>
                    <a:pt x="839" y="1"/>
                  </a:lnTo>
                  <a:lnTo>
                    <a:pt x="841" y="0"/>
                  </a:lnTo>
                  <a:lnTo>
                    <a:pt x="841" y="0"/>
                  </a:lnTo>
                  <a:close/>
                  <a:moveTo>
                    <a:pt x="882" y="0"/>
                  </a:moveTo>
                  <a:lnTo>
                    <a:pt x="895" y="0"/>
                  </a:lnTo>
                  <a:lnTo>
                    <a:pt x="896" y="1"/>
                  </a:lnTo>
                  <a:lnTo>
                    <a:pt x="900" y="3"/>
                  </a:lnTo>
                  <a:lnTo>
                    <a:pt x="901" y="5"/>
                  </a:lnTo>
                  <a:lnTo>
                    <a:pt x="901" y="6"/>
                  </a:lnTo>
                  <a:lnTo>
                    <a:pt x="901" y="10"/>
                  </a:lnTo>
                  <a:lnTo>
                    <a:pt x="900" y="11"/>
                  </a:lnTo>
                  <a:lnTo>
                    <a:pt x="896" y="13"/>
                  </a:lnTo>
                  <a:lnTo>
                    <a:pt x="895" y="14"/>
                  </a:lnTo>
                  <a:lnTo>
                    <a:pt x="882" y="14"/>
                  </a:lnTo>
                  <a:lnTo>
                    <a:pt x="879" y="13"/>
                  </a:lnTo>
                  <a:lnTo>
                    <a:pt x="877" y="11"/>
                  </a:lnTo>
                  <a:lnTo>
                    <a:pt x="875" y="10"/>
                  </a:lnTo>
                  <a:lnTo>
                    <a:pt x="875" y="6"/>
                  </a:lnTo>
                  <a:lnTo>
                    <a:pt x="875" y="5"/>
                  </a:lnTo>
                  <a:lnTo>
                    <a:pt x="877" y="3"/>
                  </a:lnTo>
                  <a:lnTo>
                    <a:pt x="879" y="1"/>
                  </a:lnTo>
                  <a:lnTo>
                    <a:pt x="882" y="0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FF"/>
            </a:solidFill>
            <a:ln w="15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1241" y="3116"/>
              <a:ext cx="108" cy="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39" name="Freeform 103"/>
            <p:cNvSpPr>
              <a:spLocks/>
            </p:cNvSpPr>
            <p:nvPr/>
          </p:nvSpPr>
          <p:spPr bwMode="auto">
            <a:xfrm>
              <a:off x="1334" y="3087"/>
              <a:ext cx="61" cy="59"/>
            </a:xfrm>
            <a:custGeom>
              <a:avLst/>
              <a:gdLst/>
              <a:ahLst/>
              <a:cxnLst>
                <a:cxn ang="0">
                  <a:pos x="121" y="60"/>
                </a:cxn>
                <a:cxn ang="0">
                  <a:pos x="0" y="119"/>
                </a:cxn>
                <a:cxn ang="0">
                  <a:pos x="4" y="113"/>
                </a:cxn>
                <a:cxn ang="0">
                  <a:pos x="7" y="104"/>
                </a:cxn>
                <a:cxn ang="0">
                  <a:pos x="10" y="98"/>
                </a:cxn>
                <a:cxn ang="0">
                  <a:pos x="12" y="90"/>
                </a:cxn>
                <a:cxn ang="0">
                  <a:pos x="14" y="82"/>
                </a:cxn>
                <a:cxn ang="0">
                  <a:pos x="15" y="75"/>
                </a:cxn>
                <a:cxn ang="0">
                  <a:pos x="15" y="67"/>
                </a:cxn>
                <a:cxn ang="0">
                  <a:pos x="15" y="59"/>
                </a:cxn>
                <a:cxn ang="0">
                  <a:pos x="15" y="52"/>
                </a:cxn>
                <a:cxn ang="0">
                  <a:pos x="15" y="44"/>
                </a:cxn>
                <a:cxn ang="0">
                  <a:pos x="14" y="36"/>
                </a:cxn>
                <a:cxn ang="0">
                  <a:pos x="12" y="30"/>
                </a:cxn>
                <a:cxn ang="0">
                  <a:pos x="10" y="21"/>
                </a:cxn>
                <a:cxn ang="0">
                  <a:pos x="9" y="15"/>
                </a:cxn>
                <a:cxn ang="0">
                  <a:pos x="5" y="7"/>
                </a:cxn>
                <a:cxn ang="0">
                  <a:pos x="2" y="0"/>
                </a:cxn>
                <a:cxn ang="0">
                  <a:pos x="121" y="60"/>
                </a:cxn>
                <a:cxn ang="0">
                  <a:pos x="121" y="60"/>
                </a:cxn>
              </a:cxnLst>
              <a:rect l="0" t="0" r="r" b="b"/>
              <a:pathLst>
                <a:path w="121" h="119">
                  <a:moveTo>
                    <a:pt x="121" y="60"/>
                  </a:moveTo>
                  <a:lnTo>
                    <a:pt x="0" y="119"/>
                  </a:lnTo>
                  <a:lnTo>
                    <a:pt x="4" y="113"/>
                  </a:lnTo>
                  <a:lnTo>
                    <a:pt x="7" y="104"/>
                  </a:lnTo>
                  <a:lnTo>
                    <a:pt x="10" y="98"/>
                  </a:lnTo>
                  <a:lnTo>
                    <a:pt x="12" y="90"/>
                  </a:lnTo>
                  <a:lnTo>
                    <a:pt x="14" y="82"/>
                  </a:lnTo>
                  <a:lnTo>
                    <a:pt x="15" y="75"/>
                  </a:lnTo>
                  <a:lnTo>
                    <a:pt x="15" y="67"/>
                  </a:lnTo>
                  <a:lnTo>
                    <a:pt x="15" y="59"/>
                  </a:lnTo>
                  <a:lnTo>
                    <a:pt x="15" y="52"/>
                  </a:lnTo>
                  <a:lnTo>
                    <a:pt x="15" y="44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10" y="21"/>
                  </a:lnTo>
                  <a:lnTo>
                    <a:pt x="9" y="15"/>
                  </a:lnTo>
                  <a:lnTo>
                    <a:pt x="5" y="7"/>
                  </a:lnTo>
                  <a:lnTo>
                    <a:pt x="2" y="0"/>
                  </a:lnTo>
                  <a:lnTo>
                    <a:pt x="121" y="60"/>
                  </a:lnTo>
                  <a:lnTo>
                    <a:pt x="121" y="6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1241" y="3292"/>
              <a:ext cx="108" cy="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1" name="Freeform 105"/>
            <p:cNvSpPr>
              <a:spLocks/>
            </p:cNvSpPr>
            <p:nvPr/>
          </p:nvSpPr>
          <p:spPr bwMode="auto">
            <a:xfrm>
              <a:off x="1335" y="3263"/>
              <a:ext cx="60" cy="59"/>
            </a:xfrm>
            <a:custGeom>
              <a:avLst/>
              <a:gdLst/>
              <a:ahLst/>
              <a:cxnLst>
                <a:cxn ang="0">
                  <a:pos x="119" y="59"/>
                </a:cxn>
                <a:cxn ang="0">
                  <a:pos x="0" y="119"/>
                </a:cxn>
                <a:cxn ang="0">
                  <a:pos x="3" y="112"/>
                </a:cxn>
                <a:cxn ang="0">
                  <a:pos x="5" y="104"/>
                </a:cxn>
                <a:cxn ang="0">
                  <a:pos x="8" y="98"/>
                </a:cxn>
                <a:cxn ang="0">
                  <a:pos x="10" y="90"/>
                </a:cxn>
                <a:cxn ang="0">
                  <a:pos x="12" y="83"/>
                </a:cxn>
                <a:cxn ang="0">
                  <a:pos x="13" y="75"/>
                </a:cxn>
                <a:cxn ang="0">
                  <a:pos x="13" y="67"/>
                </a:cxn>
                <a:cxn ang="0">
                  <a:pos x="13" y="59"/>
                </a:cxn>
                <a:cxn ang="0">
                  <a:pos x="13" y="52"/>
                </a:cxn>
                <a:cxn ang="0">
                  <a:pos x="13" y="44"/>
                </a:cxn>
                <a:cxn ang="0">
                  <a:pos x="12" y="36"/>
                </a:cxn>
                <a:cxn ang="0">
                  <a:pos x="10" y="29"/>
                </a:cxn>
                <a:cxn ang="0">
                  <a:pos x="8" y="21"/>
                </a:cxn>
                <a:cxn ang="0">
                  <a:pos x="5" y="15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19" y="59"/>
                </a:cxn>
                <a:cxn ang="0">
                  <a:pos x="119" y="59"/>
                </a:cxn>
              </a:cxnLst>
              <a:rect l="0" t="0" r="r" b="b"/>
              <a:pathLst>
                <a:path w="119" h="119">
                  <a:moveTo>
                    <a:pt x="119" y="59"/>
                  </a:moveTo>
                  <a:lnTo>
                    <a:pt x="0" y="119"/>
                  </a:lnTo>
                  <a:lnTo>
                    <a:pt x="3" y="112"/>
                  </a:lnTo>
                  <a:lnTo>
                    <a:pt x="5" y="104"/>
                  </a:lnTo>
                  <a:lnTo>
                    <a:pt x="8" y="98"/>
                  </a:lnTo>
                  <a:lnTo>
                    <a:pt x="10" y="90"/>
                  </a:lnTo>
                  <a:lnTo>
                    <a:pt x="12" y="83"/>
                  </a:lnTo>
                  <a:lnTo>
                    <a:pt x="13" y="75"/>
                  </a:lnTo>
                  <a:lnTo>
                    <a:pt x="13" y="67"/>
                  </a:lnTo>
                  <a:lnTo>
                    <a:pt x="13" y="59"/>
                  </a:lnTo>
                  <a:lnTo>
                    <a:pt x="13" y="52"/>
                  </a:lnTo>
                  <a:lnTo>
                    <a:pt x="13" y="44"/>
                  </a:lnTo>
                  <a:lnTo>
                    <a:pt x="12" y="36"/>
                  </a:lnTo>
                  <a:lnTo>
                    <a:pt x="10" y="29"/>
                  </a:lnTo>
                  <a:lnTo>
                    <a:pt x="8" y="21"/>
                  </a:lnTo>
                  <a:lnTo>
                    <a:pt x="5" y="15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9" y="59"/>
                  </a:lnTo>
                  <a:lnTo>
                    <a:pt x="119" y="5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>
              <a:off x="1299" y="3356"/>
              <a:ext cx="96" cy="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3" name="Freeform 107"/>
            <p:cNvSpPr>
              <a:spLocks/>
            </p:cNvSpPr>
            <p:nvPr/>
          </p:nvSpPr>
          <p:spPr bwMode="auto">
            <a:xfrm>
              <a:off x="1254" y="3326"/>
              <a:ext cx="60" cy="59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121" y="0"/>
                </a:cxn>
                <a:cxn ang="0">
                  <a:pos x="116" y="8"/>
                </a:cxn>
                <a:cxn ang="0">
                  <a:pos x="114" y="15"/>
                </a:cxn>
                <a:cxn ang="0">
                  <a:pos x="111" y="23"/>
                </a:cxn>
                <a:cxn ang="0">
                  <a:pos x="109" y="29"/>
                </a:cxn>
                <a:cxn ang="0">
                  <a:pos x="108" y="38"/>
                </a:cxn>
                <a:cxn ang="0">
                  <a:pos x="106" y="44"/>
                </a:cxn>
                <a:cxn ang="0">
                  <a:pos x="106" y="52"/>
                </a:cxn>
                <a:cxn ang="0">
                  <a:pos x="106" y="60"/>
                </a:cxn>
                <a:cxn ang="0">
                  <a:pos x="106" y="69"/>
                </a:cxn>
                <a:cxn ang="0">
                  <a:pos x="106" y="75"/>
                </a:cxn>
                <a:cxn ang="0">
                  <a:pos x="108" y="83"/>
                </a:cxn>
                <a:cxn ang="0">
                  <a:pos x="109" y="91"/>
                </a:cxn>
                <a:cxn ang="0">
                  <a:pos x="111" y="98"/>
                </a:cxn>
                <a:cxn ang="0">
                  <a:pos x="114" y="106"/>
                </a:cxn>
                <a:cxn ang="0">
                  <a:pos x="116" y="112"/>
                </a:cxn>
                <a:cxn ang="0">
                  <a:pos x="121" y="119"/>
                </a:cxn>
                <a:cxn ang="0">
                  <a:pos x="0" y="60"/>
                </a:cxn>
                <a:cxn ang="0">
                  <a:pos x="0" y="60"/>
                </a:cxn>
              </a:cxnLst>
              <a:rect l="0" t="0" r="r" b="b"/>
              <a:pathLst>
                <a:path w="121" h="119">
                  <a:moveTo>
                    <a:pt x="0" y="60"/>
                  </a:moveTo>
                  <a:lnTo>
                    <a:pt x="121" y="0"/>
                  </a:lnTo>
                  <a:lnTo>
                    <a:pt x="116" y="8"/>
                  </a:lnTo>
                  <a:lnTo>
                    <a:pt x="114" y="15"/>
                  </a:lnTo>
                  <a:lnTo>
                    <a:pt x="111" y="23"/>
                  </a:lnTo>
                  <a:lnTo>
                    <a:pt x="109" y="29"/>
                  </a:lnTo>
                  <a:lnTo>
                    <a:pt x="108" y="38"/>
                  </a:lnTo>
                  <a:lnTo>
                    <a:pt x="106" y="44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9"/>
                  </a:lnTo>
                  <a:lnTo>
                    <a:pt x="106" y="75"/>
                  </a:lnTo>
                  <a:lnTo>
                    <a:pt x="108" y="83"/>
                  </a:lnTo>
                  <a:lnTo>
                    <a:pt x="109" y="91"/>
                  </a:lnTo>
                  <a:lnTo>
                    <a:pt x="111" y="98"/>
                  </a:lnTo>
                  <a:lnTo>
                    <a:pt x="114" y="106"/>
                  </a:lnTo>
                  <a:lnTo>
                    <a:pt x="116" y="112"/>
                  </a:lnTo>
                  <a:lnTo>
                    <a:pt x="121" y="119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4" name="Freeform 108"/>
            <p:cNvSpPr>
              <a:spLocks/>
            </p:cNvSpPr>
            <p:nvPr/>
          </p:nvSpPr>
          <p:spPr bwMode="auto">
            <a:xfrm>
              <a:off x="1177" y="2807"/>
              <a:ext cx="103" cy="115"/>
            </a:xfrm>
            <a:custGeom>
              <a:avLst/>
              <a:gdLst/>
              <a:ahLst/>
              <a:cxnLst>
                <a:cxn ang="0">
                  <a:pos x="169" y="229"/>
                </a:cxn>
                <a:cxn ang="0">
                  <a:pos x="178" y="228"/>
                </a:cxn>
                <a:cxn ang="0">
                  <a:pos x="184" y="226"/>
                </a:cxn>
                <a:cxn ang="0">
                  <a:pos x="189" y="223"/>
                </a:cxn>
                <a:cxn ang="0">
                  <a:pos x="194" y="219"/>
                </a:cxn>
                <a:cxn ang="0">
                  <a:pos x="199" y="215"/>
                </a:cxn>
                <a:cxn ang="0">
                  <a:pos x="202" y="208"/>
                </a:cxn>
                <a:cxn ang="0">
                  <a:pos x="204" y="202"/>
                </a:cxn>
                <a:cxn ang="0">
                  <a:pos x="205" y="195"/>
                </a:cxn>
                <a:cxn ang="0">
                  <a:pos x="205" y="34"/>
                </a:cxn>
                <a:cxn ang="0">
                  <a:pos x="204" y="27"/>
                </a:cxn>
                <a:cxn ang="0">
                  <a:pos x="202" y="21"/>
                </a:cxn>
                <a:cxn ang="0">
                  <a:pos x="199" y="14"/>
                </a:cxn>
                <a:cxn ang="0">
                  <a:pos x="194" y="9"/>
                </a:cxn>
                <a:cxn ang="0">
                  <a:pos x="189" y="4"/>
                </a:cxn>
                <a:cxn ang="0">
                  <a:pos x="184" y="3"/>
                </a:cxn>
                <a:cxn ang="0">
                  <a:pos x="178" y="0"/>
                </a:cxn>
                <a:cxn ang="0">
                  <a:pos x="169" y="0"/>
                </a:cxn>
                <a:cxn ang="0">
                  <a:pos x="169" y="0"/>
                </a:cxn>
                <a:cxn ang="0">
                  <a:pos x="36" y="0"/>
                </a:cxn>
                <a:cxn ang="0">
                  <a:pos x="28" y="0"/>
                </a:cxn>
                <a:cxn ang="0">
                  <a:pos x="21" y="3"/>
                </a:cxn>
                <a:cxn ang="0">
                  <a:pos x="16" y="4"/>
                </a:cxn>
                <a:cxn ang="0">
                  <a:pos x="11" y="9"/>
                </a:cxn>
                <a:cxn ang="0">
                  <a:pos x="7" y="14"/>
                </a:cxn>
                <a:cxn ang="0">
                  <a:pos x="3" y="21"/>
                </a:cxn>
                <a:cxn ang="0">
                  <a:pos x="2" y="27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195"/>
                </a:cxn>
                <a:cxn ang="0">
                  <a:pos x="2" y="202"/>
                </a:cxn>
                <a:cxn ang="0">
                  <a:pos x="3" y="208"/>
                </a:cxn>
                <a:cxn ang="0">
                  <a:pos x="7" y="215"/>
                </a:cxn>
                <a:cxn ang="0">
                  <a:pos x="11" y="219"/>
                </a:cxn>
                <a:cxn ang="0">
                  <a:pos x="16" y="223"/>
                </a:cxn>
                <a:cxn ang="0">
                  <a:pos x="21" y="226"/>
                </a:cxn>
                <a:cxn ang="0">
                  <a:pos x="28" y="228"/>
                </a:cxn>
                <a:cxn ang="0">
                  <a:pos x="36" y="229"/>
                </a:cxn>
                <a:cxn ang="0">
                  <a:pos x="169" y="229"/>
                </a:cxn>
              </a:cxnLst>
              <a:rect l="0" t="0" r="r" b="b"/>
              <a:pathLst>
                <a:path w="205" h="229">
                  <a:moveTo>
                    <a:pt x="169" y="229"/>
                  </a:moveTo>
                  <a:lnTo>
                    <a:pt x="178" y="228"/>
                  </a:lnTo>
                  <a:lnTo>
                    <a:pt x="184" y="226"/>
                  </a:lnTo>
                  <a:lnTo>
                    <a:pt x="189" y="223"/>
                  </a:lnTo>
                  <a:lnTo>
                    <a:pt x="194" y="219"/>
                  </a:lnTo>
                  <a:lnTo>
                    <a:pt x="199" y="215"/>
                  </a:lnTo>
                  <a:lnTo>
                    <a:pt x="202" y="208"/>
                  </a:lnTo>
                  <a:lnTo>
                    <a:pt x="204" y="202"/>
                  </a:lnTo>
                  <a:lnTo>
                    <a:pt x="205" y="195"/>
                  </a:lnTo>
                  <a:lnTo>
                    <a:pt x="205" y="34"/>
                  </a:lnTo>
                  <a:lnTo>
                    <a:pt x="204" y="27"/>
                  </a:lnTo>
                  <a:lnTo>
                    <a:pt x="202" y="21"/>
                  </a:lnTo>
                  <a:lnTo>
                    <a:pt x="199" y="14"/>
                  </a:lnTo>
                  <a:lnTo>
                    <a:pt x="194" y="9"/>
                  </a:lnTo>
                  <a:lnTo>
                    <a:pt x="189" y="4"/>
                  </a:lnTo>
                  <a:lnTo>
                    <a:pt x="184" y="3"/>
                  </a:lnTo>
                  <a:lnTo>
                    <a:pt x="17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1" y="3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195"/>
                  </a:lnTo>
                  <a:lnTo>
                    <a:pt x="2" y="202"/>
                  </a:lnTo>
                  <a:lnTo>
                    <a:pt x="3" y="208"/>
                  </a:lnTo>
                  <a:lnTo>
                    <a:pt x="7" y="215"/>
                  </a:lnTo>
                  <a:lnTo>
                    <a:pt x="11" y="219"/>
                  </a:lnTo>
                  <a:lnTo>
                    <a:pt x="16" y="223"/>
                  </a:lnTo>
                  <a:lnTo>
                    <a:pt x="21" y="226"/>
                  </a:lnTo>
                  <a:lnTo>
                    <a:pt x="28" y="228"/>
                  </a:lnTo>
                  <a:lnTo>
                    <a:pt x="36" y="229"/>
                  </a:lnTo>
                  <a:lnTo>
                    <a:pt x="169" y="229"/>
                  </a:lnTo>
                </a:path>
              </a:pathLst>
            </a:custGeom>
            <a:noFill/>
            <a:ln w="317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auto">
            <a:xfrm>
              <a:off x="1214" y="2818"/>
              <a:ext cx="54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600" b="1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>
              <a:off x="1228" y="2922"/>
              <a:ext cx="1" cy="19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7" name="Freeform 111"/>
            <p:cNvSpPr>
              <a:spLocks/>
            </p:cNvSpPr>
            <p:nvPr/>
          </p:nvSpPr>
          <p:spPr bwMode="auto">
            <a:xfrm>
              <a:off x="1198" y="2926"/>
              <a:ext cx="60" cy="60"/>
            </a:xfrm>
            <a:custGeom>
              <a:avLst/>
              <a:gdLst/>
              <a:ahLst/>
              <a:cxnLst>
                <a:cxn ang="0">
                  <a:pos x="61" y="119"/>
                </a:cxn>
                <a:cxn ang="0">
                  <a:pos x="0" y="0"/>
                </a:cxn>
                <a:cxn ang="0">
                  <a:pos x="9" y="4"/>
                </a:cxn>
                <a:cxn ang="0">
                  <a:pos x="15" y="7"/>
                </a:cxn>
                <a:cxn ang="0">
                  <a:pos x="23" y="8"/>
                </a:cxn>
                <a:cxn ang="0">
                  <a:pos x="30" y="12"/>
                </a:cxn>
                <a:cxn ang="0">
                  <a:pos x="38" y="13"/>
                </a:cxn>
                <a:cxn ang="0">
                  <a:pos x="46" y="13"/>
                </a:cxn>
                <a:cxn ang="0">
                  <a:pos x="53" y="15"/>
                </a:cxn>
                <a:cxn ang="0">
                  <a:pos x="61" y="15"/>
                </a:cxn>
                <a:cxn ang="0">
                  <a:pos x="69" y="15"/>
                </a:cxn>
                <a:cxn ang="0">
                  <a:pos x="75" y="13"/>
                </a:cxn>
                <a:cxn ang="0">
                  <a:pos x="83" y="13"/>
                </a:cxn>
                <a:cxn ang="0">
                  <a:pos x="92" y="12"/>
                </a:cxn>
                <a:cxn ang="0">
                  <a:pos x="98" y="8"/>
                </a:cxn>
                <a:cxn ang="0">
                  <a:pos x="106" y="7"/>
                </a:cxn>
                <a:cxn ang="0">
                  <a:pos x="113" y="4"/>
                </a:cxn>
                <a:cxn ang="0">
                  <a:pos x="121" y="0"/>
                </a:cxn>
                <a:cxn ang="0">
                  <a:pos x="121" y="0"/>
                </a:cxn>
                <a:cxn ang="0">
                  <a:pos x="61" y="119"/>
                </a:cxn>
                <a:cxn ang="0">
                  <a:pos x="61" y="119"/>
                </a:cxn>
              </a:cxnLst>
              <a:rect l="0" t="0" r="r" b="b"/>
              <a:pathLst>
                <a:path w="121" h="119">
                  <a:moveTo>
                    <a:pt x="61" y="119"/>
                  </a:moveTo>
                  <a:lnTo>
                    <a:pt x="0" y="0"/>
                  </a:lnTo>
                  <a:lnTo>
                    <a:pt x="9" y="4"/>
                  </a:lnTo>
                  <a:lnTo>
                    <a:pt x="15" y="7"/>
                  </a:lnTo>
                  <a:lnTo>
                    <a:pt x="23" y="8"/>
                  </a:lnTo>
                  <a:lnTo>
                    <a:pt x="30" y="12"/>
                  </a:lnTo>
                  <a:lnTo>
                    <a:pt x="38" y="13"/>
                  </a:lnTo>
                  <a:lnTo>
                    <a:pt x="46" y="13"/>
                  </a:lnTo>
                  <a:lnTo>
                    <a:pt x="53" y="15"/>
                  </a:lnTo>
                  <a:lnTo>
                    <a:pt x="61" y="15"/>
                  </a:lnTo>
                  <a:lnTo>
                    <a:pt x="69" y="15"/>
                  </a:lnTo>
                  <a:lnTo>
                    <a:pt x="75" y="13"/>
                  </a:lnTo>
                  <a:lnTo>
                    <a:pt x="83" y="13"/>
                  </a:lnTo>
                  <a:lnTo>
                    <a:pt x="92" y="12"/>
                  </a:lnTo>
                  <a:lnTo>
                    <a:pt x="98" y="8"/>
                  </a:lnTo>
                  <a:lnTo>
                    <a:pt x="106" y="7"/>
                  </a:lnTo>
                  <a:lnTo>
                    <a:pt x="113" y="4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61" y="119"/>
                  </a:lnTo>
                  <a:lnTo>
                    <a:pt x="61" y="119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3800" b="1"/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auto">
            <a:xfrm>
              <a:off x="1301" y="2977"/>
              <a:ext cx="3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800" b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e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9" name="Rectangle 113"/>
            <p:cNvSpPr>
              <a:spLocks noChangeArrowheads="1"/>
            </p:cNvSpPr>
            <p:nvPr/>
          </p:nvSpPr>
          <p:spPr bwMode="auto">
            <a:xfrm>
              <a:off x="1338" y="3031"/>
              <a:ext cx="2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200" b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1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Rectangle 114"/>
            <p:cNvSpPr>
              <a:spLocks noChangeArrowheads="1"/>
            </p:cNvSpPr>
            <p:nvPr/>
          </p:nvSpPr>
          <p:spPr bwMode="auto">
            <a:xfrm>
              <a:off x="1255" y="3198"/>
              <a:ext cx="3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800" b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e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1" name="Rectangle 115"/>
            <p:cNvSpPr>
              <a:spLocks noChangeArrowheads="1"/>
            </p:cNvSpPr>
            <p:nvPr/>
          </p:nvSpPr>
          <p:spPr bwMode="auto">
            <a:xfrm>
              <a:off x="1293" y="3251"/>
              <a:ext cx="2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200" b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2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" name="Rectangle 116"/>
            <p:cNvSpPr>
              <a:spLocks noChangeArrowheads="1"/>
            </p:cNvSpPr>
            <p:nvPr/>
          </p:nvSpPr>
          <p:spPr bwMode="auto">
            <a:xfrm>
              <a:off x="1340" y="3328"/>
              <a:ext cx="3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800" b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e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" name="Rectangle 117"/>
            <p:cNvSpPr>
              <a:spLocks noChangeArrowheads="1"/>
            </p:cNvSpPr>
            <p:nvPr/>
          </p:nvSpPr>
          <p:spPr bwMode="auto">
            <a:xfrm>
              <a:off x="1377" y="3382"/>
              <a:ext cx="26" cy="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zh-CN" sz="1200" b="1">
                  <a:solidFill>
                    <a:srgbClr val="000000"/>
                  </a:solidFill>
                  <a:latin typeface="Arial Narrow" pitchFamily="34" charset="0"/>
                  <a:ea typeface="宋体" pitchFamily="2" charset="-122"/>
                </a:rPr>
                <a:t>3</a:t>
              </a:r>
              <a:endParaRPr kumimoji="0" lang="en-US" altLang="zh-CN" sz="4800" b="1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4" name="Text Box 121"/>
          <p:cNvSpPr txBox="1">
            <a:spLocks noChangeArrowheads="1"/>
          </p:cNvSpPr>
          <p:nvPr/>
        </p:nvSpPr>
        <p:spPr bwMode="auto">
          <a:xfrm>
            <a:off x="21039248" y="10064318"/>
            <a:ext cx="718736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Behaviors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0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3200" i="1" u="sng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→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 → 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(@</a:t>
            </a:r>
            <a:r>
              <a:rPr lang="en-US" altLang="zh-CN" sz="32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2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155" name="Line 122"/>
          <p:cNvSpPr>
            <a:spLocks noChangeShapeType="1"/>
          </p:cNvSpPr>
          <p:nvPr/>
        </p:nvSpPr>
        <p:spPr bwMode="auto">
          <a:xfrm>
            <a:off x="22797320" y="10595728"/>
            <a:ext cx="2928958" cy="1714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21297122" y="9238406"/>
            <a:ext cx="3993401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specification model</a:t>
            </a:r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Rectangle 17"/>
          <p:cNvSpPr>
            <a:spLocks noChangeArrowheads="1"/>
          </p:cNvSpPr>
          <p:nvPr/>
        </p:nvSpPr>
        <p:spPr bwMode="auto">
          <a:xfrm>
            <a:off x="27611826" y="12468278"/>
            <a:ext cx="686220" cy="11278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Rectangle 10"/>
          <p:cNvSpPr>
            <a:spLocks noChangeArrowheads="1"/>
          </p:cNvSpPr>
          <p:nvPr/>
        </p:nvSpPr>
        <p:spPr bwMode="auto">
          <a:xfrm>
            <a:off x="26218049" y="12167364"/>
            <a:ext cx="36548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0" lang="en-US" altLang="zh-CN" sz="3200" b="1" i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endParaRPr kumimoji="0" lang="en-US" altLang="zh-CN" sz="3200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Freeform 44"/>
          <p:cNvSpPr>
            <a:spLocks/>
          </p:cNvSpPr>
          <p:nvPr/>
        </p:nvSpPr>
        <p:spPr bwMode="auto">
          <a:xfrm rot="159308">
            <a:off x="22204666" y="10652420"/>
            <a:ext cx="5697231" cy="2303121"/>
          </a:xfrm>
          <a:custGeom>
            <a:avLst/>
            <a:gdLst/>
            <a:ahLst/>
            <a:cxnLst>
              <a:cxn ang="0">
                <a:pos x="573" y="0"/>
              </a:cxn>
              <a:cxn ang="0">
                <a:pos x="495" y="74"/>
              </a:cxn>
              <a:cxn ang="0">
                <a:pos x="423" y="149"/>
              </a:cxn>
              <a:cxn ang="0">
                <a:pos x="357" y="221"/>
              </a:cxn>
              <a:cxn ang="0">
                <a:pos x="296" y="291"/>
              </a:cxn>
              <a:cxn ang="0">
                <a:pos x="241" y="358"/>
              </a:cxn>
              <a:cxn ang="0">
                <a:pos x="192" y="425"/>
              </a:cxn>
              <a:cxn ang="0">
                <a:pos x="148" y="488"/>
              </a:cxn>
              <a:cxn ang="0">
                <a:pos x="111" y="550"/>
              </a:cxn>
              <a:cxn ang="0">
                <a:pos x="78" y="610"/>
              </a:cxn>
              <a:cxn ang="0">
                <a:pos x="50" y="667"/>
              </a:cxn>
              <a:cxn ang="0">
                <a:pos x="29" y="723"/>
              </a:cxn>
              <a:cxn ang="0">
                <a:pos x="15" y="777"/>
              </a:cxn>
              <a:cxn ang="0">
                <a:pos x="5" y="829"/>
              </a:cxn>
              <a:cxn ang="0">
                <a:pos x="0" y="879"/>
              </a:cxn>
              <a:cxn ang="0">
                <a:pos x="1" y="926"/>
              </a:cxn>
              <a:cxn ang="0">
                <a:pos x="8" y="974"/>
              </a:cxn>
              <a:cxn ang="0">
                <a:pos x="21" y="1018"/>
              </a:cxn>
              <a:cxn ang="0">
                <a:pos x="39" y="1058"/>
              </a:cxn>
              <a:cxn ang="0">
                <a:pos x="62" y="1099"/>
              </a:cxn>
              <a:cxn ang="0">
                <a:pos x="91" y="1136"/>
              </a:cxn>
              <a:cxn ang="0">
                <a:pos x="127" y="1172"/>
              </a:cxn>
              <a:cxn ang="0">
                <a:pos x="168" y="1207"/>
              </a:cxn>
              <a:cxn ang="0">
                <a:pos x="213" y="1239"/>
              </a:cxn>
              <a:cxn ang="0">
                <a:pos x="265" y="1268"/>
              </a:cxn>
              <a:cxn ang="0">
                <a:pos x="322" y="1298"/>
              </a:cxn>
              <a:cxn ang="0">
                <a:pos x="386" y="1324"/>
              </a:cxn>
              <a:cxn ang="0">
                <a:pos x="454" y="1348"/>
              </a:cxn>
              <a:cxn ang="0">
                <a:pos x="529" y="1369"/>
              </a:cxn>
              <a:cxn ang="0">
                <a:pos x="609" y="1389"/>
              </a:cxn>
              <a:cxn ang="0">
                <a:pos x="695" y="1408"/>
              </a:cxn>
              <a:cxn ang="0">
                <a:pos x="787" y="1425"/>
              </a:cxn>
              <a:cxn ang="0">
                <a:pos x="883" y="1438"/>
              </a:cxn>
              <a:cxn ang="0">
                <a:pos x="985" y="1451"/>
              </a:cxn>
              <a:cxn ang="0">
                <a:pos x="1095" y="1461"/>
              </a:cxn>
              <a:cxn ang="0">
                <a:pos x="1209" y="1469"/>
              </a:cxn>
              <a:cxn ang="0">
                <a:pos x="1328" y="1475"/>
              </a:cxn>
              <a:cxn ang="0">
                <a:pos x="1453" y="1479"/>
              </a:cxn>
              <a:cxn ang="0">
                <a:pos x="1583" y="1482"/>
              </a:cxn>
              <a:cxn ang="0">
                <a:pos x="1720" y="1482"/>
              </a:cxn>
              <a:cxn ang="0">
                <a:pos x="1862" y="1480"/>
              </a:cxn>
              <a:cxn ang="0">
                <a:pos x="2009" y="1477"/>
              </a:cxn>
              <a:cxn ang="0">
                <a:pos x="2162" y="1470"/>
              </a:cxn>
              <a:cxn ang="0">
                <a:pos x="2321" y="1464"/>
              </a:cxn>
            </a:cxnLst>
            <a:rect l="0" t="0" r="r" b="b"/>
            <a:pathLst>
              <a:path w="2321" h="1482">
                <a:moveTo>
                  <a:pt x="573" y="0"/>
                </a:moveTo>
                <a:lnTo>
                  <a:pt x="495" y="74"/>
                </a:lnTo>
                <a:lnTo>
                  <a:pt x="423" y="149"/>
                </a:lnTo>
                <a:lnTo>
                  <a:pt x="357" y="221"/>
                </a:lnTo>
                <a:lnTo>
                  <a:pt x="296" y="291"/>
                </a:lnTo>
                <a:lnTo>
                  <a:pt x="241" y="358"/>
                </a:lnTo>
                <a:lnTo>
                  <a:pt x="192" y="425"/>
                </a:lnTo>
                <a:lnTo>
                  <a:pt x="148" y="488"/>
                </a:lnTo>
                <a:lnTo>
                  <a:pt x="111" y="550"/>
                </a:lnTo>
                <a:lnTo>
                  <a:pt x="78" y="610"/>
                </a:lnTo>
                <a:lnTo>
                  <a:pt x="50" y="667"/>
                </a:lnTo>
                <a:lnTo>
                  <a:pt x="29" y="723"/>
                </a:lnTo>
                <a:lnTo>
                  <a:pt x="15" y="777"/>
                </a:lnTo>
                <a:lnTo>
                  <a:pt x="5" y="829"/>
                </a:lnTo>
                <a:lnTo>
                  <a:pt x="0" y="879"/>
                </a:lnTo>
                <a:lnTo>
                  <a:pt x="1" y="926"/>
                </a:lnTo>
                <a:lnTo>
                  <a:pt x="8" y="974"/>
                </a:lnTo>
                <a:lnTo>
                  <a:pt x="21" y="1018"/>
                </a:lnTo>
                <a:lnTo>
                  <a:pt x="39" y="1058"/>
                </a:lnTo>
                <a:lnTo>
                  <a:pt x="62" y="1099"/>
                </a:lnTo>
                <a:lnTo>
                  <a:pt x="91" y="1136"/>
                </a:lnTo>
                <a:lnTo>
                  <a:pt x="127" y="1172"/>
                </a:lnTo>
                <a:lnTo>
                  <a:pt x="168" y="1207"/>
                </a:lnTo>
                <a:lnTo>
                  <a:pt x="213" y="1239"/>
                </a:lnTo>
                <a:lnTo>
                  <a:pt x="265" y="1268"/>
                </a:lnTo>
                <a:lnTo>
                  <a:pt x="322" y="1298"/>
                </a:lnTo>
                <a:lnTo>
                  <a:pt x="386" y="1324"/>
                </a:lnTo>
                <a:lnTo>
                  <a:pt x="454" y="1348"/>
                </a:lnTo>
                <a:lnTo>
                  <a:pt x="529" y="1369"/>
                </a:lnTo>
                <a:lnTo>
                  <a:pt x="609" y="1389"/>
                </a:lnTo>
                <a:lnTo>
                  <a:pt x="695" y="1408"/>
                </a:lnTo>
                <a:lnTo>
                  <a:pt x="787" y="1425"/>
                </a:lnTo>
                <a:lnTo>
                  <a:pt x="883" y="1438"/>
                </a:lnTo>
                <a:lnTo>
                  <a:pt x="985" y="1451"/>
                </a:lnTo>
                <a:lnTo>
                  <a:pt x="1095" y="1461"/>
                </a:lnTo>
                <a:lnTo>
                  <a:pt x="1209" y="1469"/>
                </a:lnTo>
                <a:lnTo>
                  <a:pt x="1328" y="1475"/>
                </a:lnTo>
                <a:lnTo>
                  <a:pt x="1453" y="1479"/>
                </a:lnTo>
                <a:lnTo>
                  <a:pt x="1583" y="1482"/>
                </a:lnTo>
                <a:lnTo>
                  <a:pt x="1720" y="1482"/>
                </a:lnTo>
                <a:lnTo>
                  <a:pt x="1862" y="1480"/>
                </a:lnTo>
                <a:lnTo>
                  <a:pt x="2009" y="1477"/>
                </a:lnTo>
                <a:lnTo>
                  <a:pt x="2162" y="1470"/>
                </a:lnTo>
                <a:lnTo>
                  <a:pt x="2321" y="1464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Rectangle 50"/>
          <p:cNvSpPr>
            <a:spLocks noChangeArrowheads="1"/>
          </p:cNvSpPr>
          <p:nvPr/>
        </p:nvSpPr>
        <p:spPr bwMode="auto">
          <a:xfrm>
            <a:off x="33297376" y="10533813"/>
            <a:ext cx="2358305" cy="10795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kumimoji="0"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SUT</a:t>
            </a:r>
            <a:endParaRPr kumimoji="0" lang="en-US" altLang="zh-CN" sz="3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1" name="直接箭头连接符 160"/>
          <p:cNvCxnSpPr>
            <a:stCxn id="160" idx="2"/>
            <a:endCxn id="112" idx="0"/>
          </p:cNvCxnSpPr>
          <p:nvPr/>
        </p:nvCxnSpPr>
        <p:spPr bwMode="auto">
          <a:xfrm rot="5400000">
            <a:off x="34060614" y="12029249"/>
            <a:ext cx="831831" cy="158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2" name="直接箭头连接符 161"/>
          <p:cNvCxnSpPr>
            <a:stCxn id="112" idx="2"/>
            <a:endCxn id="122" idx="0"/>
          </p:cNvCxnSpPr>
          <p:nvPr/>
        </p:nvCxnSpPr>
        <p:spPr bwMode="auto">
          <a:xfrm rot="16200000" flipH="1">
            <a:off x="34084636" y="13916579"/>
            <a:ext cx="785818" cy="2032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3" name="弧形 162"/>
          <p:cNvSpPr/>
          <p:nvPr/>
        </p:nvSpPr>
        <p:spPr bwMode="auto">
          <a:xfrm rot="20609383">
            <a:off x="28414452" y="10757864"/>
            <a:ext cx="5094010" cy="3715921"/>
          </a:xfrm>
          <a:prstGeom prst="arc">
            <a:avLst>
              <a:gd name="adj1" fmla="val 1509755"/>
              <a:gd name="adj2" fmla="val 10381285"/>
            </a:avLst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4" name="弧形 163"/>
          <p:cNvSpPr/>
          <p:nvPr/>
        </p:nvSpPr>
        <p:spPr bwMode="auto">
          <a:xfrm rot="19871510">
            <a:off x="27200716" y="8925259"/>
            <a:ext cx="7736699" cy="3487639"/>
          </a:xfrm>
          <a:prstGeom prst="arc">
            <a:avLst>
              <a:gd name="adj1" fmla="val 2617537"/>
              <a:gd name="adj2" fmla="val 10381285"/>
            </a:avLst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5" name="弧形 164"/>
          <p:cNvSpPr/>
          <p:nvPr/>
        </p:nvSpPr>
        <p:spPr bwMode="auto">
          <a:xfrm rot="20994793">
            <a:off x="26600541" y="10561286"/>
            <a:ext cx="7188609" cy="3204502"/>
          </a:xfrm>
          <a:prstGeom prst="arc">
            <a:avLst>
              <a:gd name="adj1" fmla="val 11295694"/>
              <a:gd name="adj2" fmla="val 20901713"/>
            </a:avLst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6083468" y="9238406"/>
            <a:ext cx="401424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property to be tested</a:t>
            </a:r>
            <a:endParaRPr lang="en-US" sz="32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7" name="直接连接符 166"/>
          <p:cNvCxnSpPr/>
          <p:nvPr/>
        </p:nvCxnSpPr>
        <p:spPr bwMode="auto">
          <a:xfrm rot="16200000" flipH="1">
            <a:off x="25402428" y="9557497"/>
            <a:ext cx="361949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直接连接符 167"/>
          <p:cNvCxnSpPr/>
          <p:nvPr/>
        </p:nvCxnSpPr>
        <p:spPr bwMode="auto">
          <a:xfrm>
            <a:off x="25592927" y="9500349"/>
            <a:ext cx="180975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直接连接符 168"/>
          <p:cNvCxnSpPr/>
          <p:nvPr/>
        </p:nvCxnSpPr>
        <p:spPr bwMode="auto">
          <a:xfrm>
            <a:off x="25592927" y="9614649"/>
            <a:ext cx="180975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AutoShape 50"/>
          <p:cNvSpPr>
            <a:spLocks noChangeArrowheads="1"/>
          </p:cNvSpPr>
          <p:nvPr/>
        </p:nvSpPr>
        <p:spPr bwMode="auto">
          <a:xfrm>
            <a:off x="19511172" y="17504156"/>
            <a:ext cx="17787600" cy="1309421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859" tIns="36430" rIns="72859" bIns="36430" anchor="ctr"/>
          <a:lstStyle/>
          <a:p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 Box 9"/>
          <p:cNvSpPr txBox="1">
            <a:spLocks noChangeArrowheads="1"/>
          </p:cNvSpPr>
          <p:nvPr/>
        </p:nvSpPr>
        <p:spPr bwMode="auto">
          <a:xfrm>
            <a:off x="19939800" y="27549077"/>
            <a:ext cx="9059575" cy="276353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Domain Specified Property Mining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6302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Domain experience, e.g. failure modes</a:t>
            </a:r>
          </a:p>
          <a:p>
            <a:pPr marL="6302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Method based on analysis, e.g. via temporal fault tree analysis</a:t>
            </a:r>
          </a:p>
          <a:p>
            <a:pPr marL="6302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Described by temporal logic, etc.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20654180" y="17835092"/>
            <a:ext cx="15930674" cy="90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defTabSz="3497504">
              <a:spcBef>
                <a:spcPct val="50000"/>
              </a:spcBef>
            </a:pPr>
            <a:r>
              <a:rPr lang="en-US" sz="5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Trustworthy Property Guided Software Development</a:t>
            </a:r>
            <a:endParaRPr lang="en-US" sz="5400" b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>
            <a:off x="19542881" y="19025412"/>
            <a:ext cx="177300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Rectangle 3"/>
          <p:cNvSpPr>
            <a:spLocks noChangeArrowheads="1"/>
          </p:cNvSpPr>
          <p:nvPr/>
        </p:nvSpPr>
        <p:spPr bwMode="auto">
          <a:xfrm>
            <a:off x="23511700" y="21743549"/>
            <a:ext cx="3906894" cy="1081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Property Mining</a:t>
            </a:r>
          </a:p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(e.g. Temporal FTA)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5" name="AutoShape 14"/>
          <p:cNvCxnSpPr>
            <a:cxnSpLocks noChangeShapeType="1"/>
            <a:stCxn id="174" idx="2"/>
            <a:endCxn id="200" idx="0"/>
          </p:cNvCxnSpPr>
          <p:nvPr/>
        </p:nvCxnSpPr>
        <p:spPr bwMode="auto">
          <a:xfrm rot="16200000" flipH="1">
            <a:off x="29835298" y="18454535"/>
            <a:ext cx="1220479" cy="9960781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76" name="AutoShape 15"/>
          <p:cNvCxnSpPr>
            <a:cxnSpLocks noChangeShapeType="1"/>
            <a:stCxn id="174" idx="2"/>
            <a:endCxn id="199" idx="0"/>
          </p:cNvCxnSpPr>
          <p:nvPr/>
        </p:nvCxnSpPr>
        <p:spPr bwMode="auto">
          <a:xfrm rot="16200000" flipH="1">
            <a:off x="28141434" y="20148399"/>
            <a:ext cx="1220479" cy="657305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77" name="AutoShape 16"/>
          <p:cNvCxnSpPr>
            <a:cxnSpLocks noChangeShapeType="1"/>
            <a:stCxn id="174" idx="2"/>
            <a:endCxn id="198" idx="0"/>
          </p:cNvCxnSpPr>
          <p:nvPr/>
        </p:nvCxnSpPr>
        <p:spPr bwMode="auto">
          <a:xfrm rot="16200000" flipH="1">
            <a:off x="26426922" y="21862911"/>
            <a:ext cx="1220479" cy="314402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78" name="AutoShape 17"/>
          <p:cNvCxnSpPr>
            <a:cxnSpLocks noChangeShapeType="1"/>
            <a:stCxn id="174" idx="2"/>
            <a:endCxn id="197" idx="0"/>
          </p:cNvCxnSpPr>
          <p:nvPr/>
        </p:nvCxnSpPr>
        <p:spPr bwMode="auto">
          <a:xfrm rot="5400000">
            <a:off x="24676692" y="23256710"/>
            <a:ext cx="1220479" cy="35643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79" name="AutoShape 18"/>
          <p:cNvCxnSpPr>
            <a:cxnSpLocks noChangeShapeType="1"/>
            <a:stCxn id="174" idx="2"/>
            <a:endCxn id="196" idx="0"/>
          </p:cNvCxnSpPr>
          <p:nvPr/>
        </p:nvCxnSpPr>
        <p:spPr bwMode="auto">
          <a:xfrm rot="5400000">
            <a:off x="22936802" y="21516820"/>
            <a:ext cx="1220479" cy="38362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prstDash val="dash"/>
            <a:miter lim="800000"/>
            <a:headEnd/>
            <a:tailEnd type="triangle" w="med" len="med"/>
          </a:ln>
        </p:spPr>
      </p:cxnSp>
      <p:cxnSp>
        <p:nvCxnSpPr>
          <p:cNvPr id="180" name="AutoShape 20"/>
          <p:cNvCxnSpPr>
            <a:cxnSpLocks noChangeShapeType="1"/>
            <a:stCxn id="194" idx="2"/>
          </p:cNvCxnSpPr>
          <p:nvPr/>
        </p:nvCxnSpPr>
        <p:spPr bwMode="auto">
          <a:xfrm rot="5400000">
            <a:off x="31052154" y="22875712"/>
            <a:ext cx="1182337" cy="1118387"/>
          </a:xfrm>
          <a:prstGeom prst="bentConnector3">
            <a:avLst>
              <a:gd name="adj1" fmla="val 27443"/>
            </a:avLst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</p:spPr>
      </p:cxnSp>
      <p:cxnSp>
        <p:nvCxnSpPr>
          <p:cNvPr id="181" name="AutoShape 21"/>
          <p:cNvCxnSpPr>
            <a:cxnSpLocks noChangeShapeType="1"/>
            <a:stCxn id="197" idx="2"/>
            <a:endCxn id="202" idx="0"/>
          </p:cNvCxnSpPr>
          <p:nvPr/>
        </p:nvCxnSpPr>
        <p:spPr bwMode="auto">
          <a:xfrm rot="5400000">
            <a:off x="23258870" y="24309876"/>
            <a:ext cx="1066824" cy="26328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2" name="AutoShape 22"/>
          <p:cNvCxnSpPr>
            <a:cxnSpLocks noChangeShapeType="1"/>
            <a:stCxn id="200" idx="2"/>
            <a:endCxn id="206" idx="0"/>
          </p:cNvCxnSpPr>
          <p:nvPr/>
        </p:nvCxnSpPr>
        <p:spPr bwMode="auto">
          <a:xfrm rot="5400000">
            <a:off x="34558772" y="25297310"/>
            <a:ext cx="1071570" cy="66274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3" name="AutoShape 23"/>
          <p:cNvCxnSpPr>
            <a:cxnSpLocks noChangeShapeType="1"/>
            <a:stCxn id="199" idx="2"/>
            <a:endCxn id="205" idx="0"/>
          </p:cNvCxnSpPr>
          <p:nvPr/>
        </p:nvCxnSpPr>
        <p:spPr bwMode="auto">
          <a:xfrm rot="5400000">
            <a:off x="31328991" y="25455257"/>
            <a:ext cx="1071570" cy="3468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" name="AutoShape 24"/>
          <p:cNvCxnSpPr>
            <a:cxnSpLocks noChangeShapeType="1"/>
            <a:stCxn id="198" idx="2"/>
            <a:endCxn id="205" idx="0"/>
          </p:cNvCxnSpPr>
          <p:nvPr/>
        </p:nvCxnSpPr>
        <p:spPr bwMode="auto">
          <a:xfrm rot="16200000" flipH="1">
            <a:off x="29614478" y="24087593"/>
            <a:ext cx="1071570" cy="3082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5" name="AutoShape 25"/>
          <p:cNvCxnSpPr>
            <a:cxnSpLocks noChangeShapeType="1"/>
            <a:stCxn id="196" idx="2"/>
            <a:endCxn id="202" idx="0"/>
          </p:cNvCxnSpPr>
          <p:nvPr/>
        </p:nvCxnSpPr>
        <p:spPr bwMode="auto">
          <a:xfrm rot="16200000" flipH="1">
            <a:off x="21518979" y="25202850"/>
            <a:ext cx="1066824" cy="8469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6" name="AutoShape 26"/>
          <p:cNvCxnSpPr>
            <a:cxnSpLocks noChangeShapeType="1"/>
            <a:stCxn id="196" idx="2"/>
            <a:endCxn id="203" idx="0"/>
          </p:cNvCxnSpPr>
          <p:nvPr/>
        </p:nvCxnSpPr>
        <p:spPr bwMode="auto">
          <a:xfrm rot="16200000" flipH="1">
            <a:off x="23052523" y="23669306"/>
            <a:ext cx="1071570" cy="39187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7" name="AutoShape 27"/>
          <p:cNvCxnSpPr>
            <a:cxnSpLocks noChangeShapeType="1"/>
            <a:stCxn id="204" idx="0"/>
            <a:endCxn id="198" idx="2"/>
          </p:cNvCxnSpPr>
          <p:nvPr/>
        </p:nvCxnSpPr>
        <p:spPr bwMode="auto">
          <a:xfrm rot="16200000" flipV="1">
            <a:off x="28078562" y="25623510"/>
            <a:ext cx="1071570" cy="103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8" name="AutoShape 28"/>
          <p:cNvCxnSpPr>
            <a:cxnSpLocks noChangeShapeType="1"/>
            <a:stCxn id="203" idx="0"/>
            <a:endCxn id="198" idx="2"/>
          </p:cNvCxnSpPr>
          <p:nvPr/>
        </p:nvCxnSpPr>
        <p:spPr bwMode="auto">
          <a:xfrm rot="5400000" flipH="1" flipV="1">
            <a:off x="26542644" y="24097935"/>
            <a:ext cx="1071570" cy="306149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9" name="AutoShape 29"/>
          <p:cNvCxnSpPr>
            <a:cxnSpLocks noChangeShapeType="1"/>
            <a:stCxn id="203" idx="0"/>
            <a:endCxn id="197" idx="2"/>
          </p:cNvCxnSpPr>
          <p:nvPr/>
        </p:nvCxnSpPr>
        <p:spPr bwMode="auto">
          <a:xfrm rot="16200000" flipV="1">
            <a:off x="24792414" y="25409196"/>
            <a:ext cx="1071570" cy="438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0" name="AutoShape 30"/>
          <p:cNvCxnSpPr>
            <a:cxnSpLocks noChangeShapeType="1"/>
            <a:stCxn id="204" idx="0"/>
            <a:endCxn id="197" idx="2"/>
          </p:cNvCxnSpPr>
          <p:nvPr/>
        </p:nvCxnSpPr>
        <p:spPr bwMode="auto">
          <a:xfrm rot="16200000" flipV="1">
            <a:off x="26328331" y="23873279"/>
            <a:ext cx="1071570" cy="351080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2" name="右箭头 191"/>
          <p:cNvSpPr/>
          <p:nvPr/>
        </p:nvSpPr>
        <p:spPr>
          <a:xfrm rot="9124545">
            <a:off x="26095107" y="21019089"/>
            <a:ext cx="1506538" cy="4242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/>
          </a:p>
        </p:txBody>
      </p:sp>
      <p:grpSp>
        <p:nvGrpSpPr>
          <p:cNvPr id="455" name="组合 454"/>
          <p:cNvGrpSpPr/>
          <p:nvPr/>
        </p:nvGrpSpPr>
        <p:grpSpPr>
          <a:xfrm>
            <a:off x="27012162" y="19333707"/>
            <a:ext cx="3773522" cy="1785950"/>
            <a:chOff x="29012426" y="19096850"/>
            <a:chExt cx="3773522" cy="1785950"/>
          </a:xfrm>
        </p:grpSpPr>
        <p:sp>
          <p:nvSpPr>
            <p:cNvPr id="191" name="椭圆 190"/>
            <p:cNvSpPr/>
            <p:nvPr/>
          </p:nvSpPr>
          <p:spPr>
            <a:xfrm>
              <a:off x="29012426" y="19096850"/>
              <a:ext cx="3773522" cy="1709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9226740" y="19313140"/>
              <a:ext cx="335596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Times New Roman" pitchFamily="18" charset="0"/>
                  <a:cs typeface="Times New Roman" pitchFamily="18" charset="0"/>
                </a:rPr>
                <a:t>Trustworthiness of Embedded Control Software</a:t>
              </a:r>
              <a:endParaRPr lang="zh-CN" altLang="en-US" sz="3200" dirty="0"/>
            </a:p>
          </p:txBody>
        </p:sp>
      </p:grpSp>
      <p:sp>
        <p:nvSpPr>
          <p:cNvPr id="194" name="Rectangle 3"/>
          <p:cNvSpPr>
            <a:spLocks noChangeArrowheads="1"/>
          </p:cNvSpPr>
          <p:nvPr/>
        </p:nvSpPr>
        <p:spPr bwMode="auto">
          <a:xfrm>
            <a:off x="30249068" y="21762599"/>
            <a:ext cx="3906894" cy="10811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Properties</a:t>
            </a:r>
          </a:p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(e.g.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errors)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Rectangle 3"/>
          <p:cNvSpPr>
            <a:spLocks noChangeArrowheads="1"/>
          </p:cNvSpPr>
          <p:nvPr/>
        </p:nvSpPr>
        <p:spPr bwMode="auto">
          <a:xfrm>
            <a:off x="20154114" y="24045166"/>
            <a:ext cx="2949640" cy="10477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Rectangle 3"/>
          <p:cNvSpPr>
            <a:spLocks noChangeArrowheads="1"/>
          </p:cNvSpPr>
          <p:nvPr/>
        </p:nvSpPr>
        <p:spPr bwMode="auto">
          <a:xfrm>
            <a:off x="23633894" y="24045166"/>
            <a:ext cx="2949640" cy="10477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Design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27134356" y="24045166"/>
            <a:ext cx="2949640" cy="10477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Implementation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Rectangle 3"/>
          <p:cNvSpPr>
            <a:spLocks noChangeArrowheads="1"/>
          </p:cNvSpPr>
          <p:nvPr/>
        </p:nvSpPr>
        <p:spPr bwMode="auto">
          <a:xfrm>
            <a:off x="30563380" y="24045166"/>
            <a:ext cx="2949640" cy="10477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Rectangle 3"/>
          <p:cNvSpPr>
            <a:spLocks noChangeArrowheads="1"/>
          </p:cNvSpPr>
          <p:nvPr/>
        </p:nvSpPr>
        <p:spPr bwMode="auto">
          <a:xfrm>
            <a:off x="33951108" y="24045166"/>
            <a:ext cx="2949640" cy="10477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Deployment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1" name="AutoShape 20"/>
          <p:cNvCxnSpPr>
            <a:cxnSpLocks noChangeShapeType="1"/>
          </p:cNvCxnSpPr>
          <p:nvPr/>
        </p:nvCxnSpPr>
        <p:spPr bwMode="auto">
          <a:xfrm rot="10800000" flipV="1">
            <a:off x="27655104" y="23168816"/>
            <a:ext cx="3429024" cy="857256"/>
          </a:xfrm>
          <a:prstGeom prst="bentConnector3">
            <a:avLst>
              <a:gd name="adj1" fmla="val 100000"/>
            </a:avLst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</p:spPr>
      </p:cxnSp>
      <p:sp>
        <p:nvSpPr>
          <p:cNvPr id="202" name="Rectangle 3"/>
          <p:cNvSpPr>
            <a:spLocks noChangeArrowheads="1"/>
          </p:cNvSpPr>
          <p:nvPr/>
        </p:nvSpPr>
        <p:spPr bwMode="auto">
          <a:xfrm>
            <a:off x="21225684" y="26159720"/>
            <a:ext cx="2500330" cy="10048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Safety Analysis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Rectangle 3"/>
          <p:cNvSpPr>
            <a:spLocks noChangeArrowheads="1"/>
          </p:cNvSpPr>
          <p:nvPr/>
        </p:nvSpPr>
        <p:spPr bwMode="auto">
          <a:xfrm>
            <a:off x="24297518" y="26164466"/>
            <a:ext cx="2500330" cy="10048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Checking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Rectangle 3"/>
          <p:cNvSpPr>
            <a:spLocks noChangeArrowheads="1"/>
          </p:cNvSpPr>
          <p:nvPr/>
        </p:nvSpPr>
        <p:spPr bwMode="auto">
          <a:xfrm>
            <a:off x="27369352" y="26164466"/>
            <a:ext cx="2500330" cy="10048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Theorem Proving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Rectangle 3"/>
          <p:cNvSpPr>
            <a:spLocks noChangeArrowheads="1"/>
          </p:cNvSpPr>
          <p:nvPr/>
        </p:nvSpPr>
        <p:spPr bwMode="auto">
          <a:xfrm>
            <a:off x="30441186" y="26164466"/>
            <a:ext cx="2500330" cy="10048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 Analysis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" name="Rectangle 3"/>
          <p:cNvSpPr>
            <a:spLocks noChangeArrowheads="1"/>
          </p:cNvSpPr>
          <p:nvPr/>
        </p:nvSpPr>
        <p:spPr bwMode="auto">
          <a:xfrm>
            <a:off x="33513020" y="26164466"/>
            <a:ext cx="2500330" cy="10048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 Monitoring</a:t>
            </a:r>
            <a:endParaRPr lang="zh-CN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Text Box 9"/>
          <p:cNvSpPr txBox="1">
            <a:spLocks noChangeArrowheads="1"/>
          </p:cNvSpPr>
          <p:nvPr/>
        </p:nvSpPr>
        <p:spPr bwMode="auto">
          <a:xfrm>
            <a:off x="29369616" y="27610813"/>
            <a:ext cx="7500990" cy="223724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l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General Property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6302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Language 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related, 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such as 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null </a:t>
            </a: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pointer , memory leak, etc.</a:t>
            </a:r>
            <a:endParaRPr lang="en-US" altLang="zh-CN" sz="36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630238" lvl="2" indent="-436563" algn="just" defTabSz="3497504" eaLnBrk="0" hangingPunct="0">
              <a:lnSpc>
                <a:spcPct val="95000"/>
              </a:lnSpc>
              <a:buFont typeface="Arial" pitchFamily="34" charset="0"/>
              <a:buChar char="•"/>
            </a:pPr>
            <a:r>
              <a:rPr lang="en-US" altLang="zh-CN" sz="36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Coding rules, e.g. MISRA C, etc.</a:t>
            </a:r>
          </a:p>
        </p:txBody>
      </p:sp>
      <p:cxnSp>
        <p:nvCxnSpPr>
          <p:cNvPr id="344" name="直接箭头连接符 343"/>
          <p:cNvCxnSpPr>
            <a:endCxn id="81" idx="1"/>
          </p:cNvCxnSpPr>
          <p:nvPr/>
        </p:nvCxnSpPr>
        <p:spPr>
          <a:xfrm flipV="1">
            <a:off x="3937688" y="21555545"/>
            <a:ext cx="3791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肘形连接符 347"/>
          <p:cNvCxnSpPr/>
          <p:nvPr/>
        </p:nvCxnSpPr>
        <p:spPr bwMode="auto">
          <a:xfrm rot="5400000">
            <a:off x="8974069" y="15989297"/>
            <a:ext cx="4214840" cy="3857654"/>
          </a:xfrm>
          <a:prstGeom prst="bentConnector3">
            <a:avLst>
              <a:gd name="adj1" fmla="val 46384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2" name="TextBox 351"/>
          <p:cNvSpPr txBox="1"/>
          <p:nvPr/>
        </p:nvSpPr>
        <p:spPr>
          <a:xfrm>
            <a:off x="7652464" y="21349829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Steering Action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3" name="直接连接符 352"/>
          <p:cNvCxnSpPr/>
          <p:nvPr/>
        </p:nvCxnSpPr>
        <p:spPr bwMode="auto">
          <a:xfrm>
            <a:off x="19536838" y="4880688"/>
            <a:ext cx="17762396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5" name="右箭头 484"/>
          <p:cNvSpPr/>
          <p:nvPr/>
        </p:nvSpPr>
        <p:spPr>
          <a:xfrm rot="1835691">
            <a:off x="30229975" y="21044885"/>
            <a:ext cx="1506538" cy="42426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/>
          </a:p>
        </p:txBody>
      </p:sp>
      <p:pic>
        <p:nvPicPr>
          <p:cNvPr id="534" name="Picture 2" descr="http://www.nsfc.org.cn/Portals/0/images/english2/images/e_main_pic1_01.jpg"/>
          <p:cNvPicPr>
            <a:picLocks noChangeAspect="1" noChangeArrowheads="1"/>
          </p:cNvPicPr>
          <p:nvPr/>
        </p:nvPicPr>
        <p:blipFill>
          <a:blip r:embed="rId3"/>
          <a:srcRect t="21096" b="8114"/>
          <a:stretch>
            <a:fillRect/>
          </a:stretch>
        </p:blipFill>
        <p:spPr bwMode="auto">
          <a:xfrm>
            <a:off x="722978" y="31098434"/>
            <a:ext cx="2428892" cy="1435530"/>
          </a:xfrm>
          <a:prstGeom prst="rect">
            <a:avLst/>
          </a:prstGeom>
          <a:noFill/>
        </p:spPr>
      </p:pic>
      <p:pic>
        <p:nvPicPr>
          <p:cNvPr id="2166" name="Picture 118" descr="http://www.nudt.edu.cn/cssnew/logo.jpg"/>
          <p:cNvPicPr>
            <a:picLocks noChangeAspect="1" noChangeArrowheads="1"/>
          </p:cNvPicPr>
          <p:nvPr/>
        </p:nvPicPr>
        <p:blipFill>
          <a:blip r:embed="rId5"/>
          <a:srcRect t="13972" r="20573"/>
          <a:stretch>
            <a:fillRect/>
          </a:stretch>
        </p:blipFill>
        <p:spPr bwMode="auto">
          <a:xfrm>
            <a:off x="24083204" y="31095475"/>
            <a:ext cx="14073286" cy="1668938"/>
          </a:xfrm>
          <a:prstGeom prst="rect">
            <a:avLst/>
          </a:prstGeom>
          <a:noFill/>
        </p:spPr>
      </p:pic>
      <p:sp>
        <p:nvSpPr>
          <p:cNvPr id="195" name="AutoShape 50"/>
          <p:cNvSpPr>
            <a:spLocks noChangeArrowheads="1"/>
          </p:cNvSpPr>
          <p:nvPr/>
        </p:nvSpPr>
        <p:spPr bwMode="auto">
          <a:xfrm>
            <a:off x="794416" y="23454568"/>
            <a:ext cx="17787600" cy="71438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2859" tIns="36430" rIns="72859" bIns="36430" anchor="ctr"/>
          <a:lstStyle/>
          <a:p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Text Box 42"/>
          <p:cNvSpPr txBox="1">
            <a:spLocks noChangeArrowheads="1"/>
          </p:cNvSpPr>
          <p:nvPr/>
        </p:nvSpPr>
        <p:spPr bwMode="auto">
          <a:xfrm>
            <a:off x="1937424" y="23651218"/>
            <a:ext cx="15930674" cy="108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ctr" defTabSz="3497504">
              <a:spcBef>
                <a:spcPct val="50000"/>
              </a:spcBef>
            </a:pPr>
            <a:r>
              <a:rPr lang="en-US" sz="6600" b="1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Some of Our Main Interests in Future</a:t>
            </a:r>
            <a:endParaRPr lang="en-US" sz="6600" b="1" dirty="0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9" name="直接连接符 208"/>
          <p:cNvCxnSpPr/>
          <p:nvPr/>
        </p:nvCxnSpPr>
        <p:spPr bwMode="auto">
          <a:xfrm>
            <a:off x="826125" y="24883328"/>
            <a:ext cx="17730000" cy="158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Text Box 9"/>
          <p:cNvSpPr txBox="1">
            <a:spLocks noChangeArrowheads="1"/>
          </p:cNvSpPr>
          <p:nvPr/>
        </p:nvSpPr>
        <p:spPr bwMode="auto">
          <a:xfrm>
            <a:off x="9795604" y="24954766"/>
            <a:ext cx="8715436" cy="566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ctr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II: Verification-Driven Embedded OS Development</a:t>
            </a:r>
          </a:p>
          <a:p>
            <a:pPr marL="0" lvl="2" indent="533400" algn="just" defTabSz="3497504" eaLnBrk="0" hangingPunct="0">
              <a:lnSpc>
                <a:spcPct val="95000"/>
              </a:lnSpc>
            </a:pP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Integrating formal methods and tools, which include model checking, static analysis and theorem proving, to develop trustworthy microkernel based embedded operating system which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will be use in critical areas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endParaRPr lang="en-US" altLang="zh-CN" sz="44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215" name="直接连接符 214"/>
          <p:cNvCxnSpPr>
            <a:endCxn id="195" idx="2"/>
          </p:cNvCxnSpPr>
          <p:nvPr/>
        </p:nvCxnSpPr>
        <p:spPr>
          <a:xfrm rot="5400000">
            <a:off x="6902365" y="27776567"/>
            <a:ext cx="56436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Box 9"/>
          <p:cNvSpPr txBox="1">
            <a:spLocks noChangeArrowheads="1"/>
          </p:cNvSpPr>
          <p:nvPr/>
        </p:nvSpPr>
        <p:spPr bwMode="auto">
          <a:xfrm>
            <a:off x="865854" y="24954766"/>
            <a:ext cx="8715436" cy="584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859" tIns="36430" rIns="72859" bIns="36430">
            <a:spAutoFit/>
          </a:bodyPr>
          <a:lstStyle/>
          <a:p>
            <a:pPr algn="ctr" defTabSz="3497504" eaLnBrk="0" hangingPunc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Analysis and 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Verification 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Physical Software</a:t>
            </a:r>
            <a:endParaRPr lang="en-US" sz="54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2" indent="533400" algn="just" defTabSz="3497504" eaLnBrk="0" hangingPunct="0">
              <a:lnSpc>
                <a:spcPct val="95000"/>
              </a:lnSpc>
            </a:pP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Cyber-Physical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ystem features the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tight combination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and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coordination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between computational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and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physical 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elements</a:t>
            </a:r>
            <a:r>
              <a:rPr lang="en-US" altLang="zh-CN" sz="4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. Analysis and verification of CPS software will face some grand challenges which are also interesting.</a:t>
            </a:r>
            <a:endParaRPr lang="en-US" altLang="zh-CN" sz="44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91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481</Words>
  <Application>Microsoft Office PowerPoint</Application>
  <PresentationFormat>自定义</PresentationFormat>
  <Paragraphs>103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huakang-lee</dc:creator>
  <cp:lastModifiedBy>DongWei</cp:lastModifiedBy>
  <cp:revision>86</cp:revision>
  <dcterms:created xsi:type="dcterms:W3CDTF">2011-09-15T06:15:48Z</dcterms:created>
  <dcterms:modified xsi:type="dcterms:W3CDTF">2011-09-23T01:31:57Z</dcterms:modified>
</cp:coreProperties>
</file>