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38404800"/>
  <p:notesSz cx="32099250" cy="3672205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9821" autoAdjust="0"/>
  </p:normalViewPr>
  <p:slideViewPr>
    <p:cSldViewPr>
      <p:cViewPr>
        <p:scale>
          <a:sx n="30" d="100"/>
          <a:sy n="30" d="100"/>
        </p:scale>
        <p:origin x="-408" y="2508"/>
      </p:cViewPr>
      <p:guideLst>
        <p:guide orient="horz" pos="12096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Classification Accuracy (P)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Sheet1!$B$20</c:f>
              <c:strCache>
                <c:ptCount val="1"/>
                <c:pt idx="0">
                  <c:v>K-Means</c:v>
                </c:pt>
              </c:strCache>
            </c:strRef>
          </c:tx>
          <c:cat>
            <c:strRef>
              <c:f>Sheet1!$A$21:$A$27</c:f>
              <c:strCache>
                <c:ptCount val="7"/>
                <c:pt idx="0">
                  <c:v>adult_a2a</c:v>
                </c:pt>
                <c:pt idx="1">
                  <c:v>australian</c:v>
                </c:pt>
                <c:pt idx="2">
                  <c:v>breast-cancer</c:v>
                </c:pt>
                <c:pt idx="3">
                  <c:v>dna</c:v>
                </c:pt>
                <c:pt idx="4">
                  <c:v>splice</c:v>
                </c:pt>
                <c:pt idx="5">
                  <c:v>180txt</c:v>
                </c:pt>
                <c:pt idx="6">
                  <c:v>300txt</c:v>
                </c:pt>
              </c:strCache>
            </c:strRef>
          </c:cat>
          <c:val>
            <c:numRef>
              <c:f>Sheet1!$B$21:$B$27</c:f>
              <c:numCache>
                <c:formatCode>General</c:formatCode>
                <c:ptCount val="7"/>
                <c:pt idx="0">
                  <c:v>70.599999999999994</c:v>
                </c:pt>
                <c:pt idx="1">
                  <c:v>85.51</c:v>
                </c:pt>
                <c:pt idx="2">
                  <c:v>93.7</c:v>
                </c:pt>
                <c:pt idx="3">
                  <c:v>72.679999999999978</c:v>
                </c:pt>
                <c:pt idx="4">
                  <c:v>55.8</c:v>
                </c:pt>
                <c:pt idx="5">
                  <c:v>73.33</c:v>
                </c:pt>
                <c:pt idx="6">
                  <c:v>78.669999999999987</c:v>
                </c:pt>
              </c:numCache>
            </c:numRef>
          </c:val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GraClus</c:v>
                </c:pt>
              </c:strCache>
            </c:strRef>
          </c:tx>
          <c:cat>
            <c:strRef>
              <c:f>Sheet1!$A$21:$A$27</c:f>
              <c:strCache>
                <c:ptCount val="7"/>
                <c:pt idx="0">
                  <c:v>adult_a2a</c:v>
                </c:pt>
                <c:pt idx="1">
                  <c:v>australian</c:v>
                </c:pt>
                <c:pt idx="2">
                  <c:v>breast-cancer</c:v>
                </c:pt>
                <c:pt idx="3">
                  <c:v>dna</c:v>
                </c:pt>
                <c:pt idx="4">
                  <c:v>splice</c:v>
                </c:pt>
                <c:pt idx="5">
                  <c:v>180txt</c:v>
                </c:pt>
                <c:pt idx="6">
                  <c:v>300txt</c:v>
                </c:pt>
              </c:strCache>
            </c:strRef>
          </c:cat>
          <c:val>
            <c:numRef>
              <c:f>Sheet1!$C$21:$C$27</c:f>
              <c:numCache>
                <c:formatCode>General</c:formatCode>
                <c:ptCount val="7"/>
                <c:pt idx="0">
                  <c:v>52.49</c:v>
                </c:pt>
                <c:pt idx="1">
                  <c:v>74.2</c:v>
                </c:pt>
                <c:pt idx="2">
                  <c:v>69.69</c:v>
                </c:pt>
                <c:pt idx="3">
                  <c:v>70.75</c:v>
                </c:pt>
                <c:pt idx="4">
                  <c:v>53.2</c:v>
                </c:pt>
                <c:pt idx="5">
                  <c:v>91.669999999999987</c:v>
                </c:pt>
                <c:pt idx="6">
                  <c:v>64.33</c:v>
                </c:pt>
              </c:numCache>
            </c:numRef>
          </c:val>
        </c:ser>
        <c:ser>
          <c:idx val="2"/>
          <c:order val="2"/>
          <c:tx>
            <c:strRef>
              <c:f>Sheet1!$D$20</c:f>
              <c:strCache>
                <c:ptCount val="1"/>
                <c:pt idx="0">
                  <c:v>FST-K-Means</c:v>
                </c:pt>
              </c:strCache>
            </c:strRef>
          </c:tx>
          <c:cat>
            <c:strRef>
              <c:f>Sheet1!$A$21:$A$27</c:f>
              <c:strCache>
                <c:ptCount val="7"/>
                <c:pt idx="0">
                  <c:v>adult_a2a</c:v>
                </c:pt>
                <c:pt idx="1">
                  <c:v>australian</c:v>
                </c:pt>
                <c:pt idx="2">
                  <c:v>breast-cancer</c:v>
                </c:pt>
                <c:pt idx="3">
                  <c:v>dna</c:v>
                </c:pt>
                <c:pt idx="4">
                  <c:v>splice</c:v>
                </c:pt>
                <c:pt idx="5">
                  <c:v>180txt</c:v>
                </c:pt>
                <c:pt idx="6">
                  <c:v>300txt</c:v>
                </c:pt>
              </c:strCache>
            </c:strRef>
          </c:cat>
          <c:val>
            <c:numRef>
              <c:f>Sheet1!$D$21:$D$27</c:f>
              <c:numCache>
                <c:formatCode>General</c:formatCode>
                <c:ptCount val="7"/>
                <c:pt idx="0">
                  <c:v>74.169999999999987</c:v>
                </c:pt>
                <c:pt idx="1">
                  <c:v>85.36</c:v>
                </c:pt>
                <c:pt idx="2">
                  <c:v>83.16</c:v>
                </c:pt>
                <c:pt idx="3">
                  <c:v>70.75</c:v>
                </c:pt>
                <c:pt idx="4">
                  <c:v>69.900000000000006</c:v>
                </c:pt>
                <c:pt idx="5">
                  <c:v>91.669999999999987</c:v>
                </c:pt>
                <c:pt idx="6">
                  <c:v>95</c:v>
                </c:pt>
              </c:numCache>
            </c:numRef>
          </c:val>
        </c:ser>
        <c:axId val="79094144"/>
        <c:axId val="79097216"/>
      </c:barChart>
      <c:catAx>
        <c:axId val="790941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Data Sets</a:t>
                </a:r>
              </a:p>
            </c:rich>
          </c:tx>
          <c:layout/>
        </c:title>
        <c:majorTickMark val="none"/>
        <c:tickLblPos val="nextTo"/>
        <c:crossAx val="79097216"/>
        <c:crosses val="autoZero"/>
        <c:auto val="1"/>
        <c:lblAlgn val="ctr"/>
        <c:lblOffset val="100"/>
      </c:catAx>
      <c:valAx>
        <c:axId val="790972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Percent</a:t>
                </a:r>
              </a:p>
            </c:rich>
          </c:tx>
          <c:layout/>
        </c:title>
        <c:numFmt formatCode="General" sourceLinked="1"/>
        <c:tickLblPos val="nextTo"/>
        <c:crossAx val="7909414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Cluster Cohesiveness (J)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Sheet1!$B$3</c:f>
              <c:strCache>
                <c:ptCount val="1"/>
                <c:pt idx="0">
                  <c:v>K-Means</c:v>
                </c:pt>
              </c:strCache>
            </c:strRef>
          </c:tx>
          <c:cat>
            <c:strRef>
              <c:f>Sheet1!$A$4:$A$10</c:f>
              <c:strCache>
                <c:ptCount val="7"/>
                <c:pt idx="0">
                  <c:v>adult_a2aa2a</c:v>
                </c:pt>
                <c:pt idx="1">
                  <c:v>australian</c:v>
                </c:pt>
                <c:pt idx="2">
                  <c:v>breast-cancer</c:v>
                </c:pt>
                <c:pt idx="3">
                  <c:v>dna</c:v>
                </c:pt>
                <c:pt idx="4">
                  <c:v>splice</c:v>
                </c:pt>
                <c:pt idx="5">
                  <c:v>180txt</c:v>
                </c:pt>
                <c:pt idx="6">
                  <c:v>300txt</c:v>
                </c:pt>
              </c:strCache>
            </c:strRef>
          </c:cat>
          <c:val>
            <c:numRef>
              <c:f>Sheet1!$B$4:$B$10</c:f>
              <c:numCache>
                <c:formatCode>#,##0</c:formatCode>
                <c:ptCount val="7"/>
                <c:pt idx="0">
                  <c:v>24013</c:v>
                </c:pt>
                <c:pt idx="1">
                  <c:v>4266</c:v>
                </c:pt>
                <c:pt idx="2">
                  <c:v>2475</c:v>
                </c:pt>
                <c:pt idx="3">
                  <c:v>84063</c:v>
                </c:pt>
                <c:pt idx="4">
                  <c:v>31883</c:v>
                </c:pt>
                <c:pt idx="5">
                  <c:v>25681</c:v>
                </c:pt>
                <c:pt idx="6">
                  <c:v>47235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GraClus</c:v>
                </c:pt>
              </c:strCache>
            </c:strRef>
          </c:tx>
          <c:cat>
            <c:strRef>
              <c:f>Sheet1!$A$4:$A$10</c:f>
              <c:strCache>
                <c:ptCount val="7"/>
                <c:pt idx="0">
                  <c:v>adult_a2aa2a</c:v>
                </c:pt>
                <c:pt idx="1">
                  <c:v>australian</c:v>
                </c:pt>
                <c:pt idx="2">
                  <c:v>breast-cancer</c:v>
                </c:pt>
                <c:pt idx="3">
                  <c:v>dna</c:v>
                </c:pt>
                <c:pt idx="4">
                  <c:v>splice</c:v>
                </c:pt>
                <c:pt idx="5">
                  <c:v>180txt</c:v>
                </c:pt>
                <c:pt idx="6">
                  <c:v>300txt</c:v>
                </c:pt>
              </c:strCache>
            </c:strRef>
          </c:cat>
          <c:val>
            <c:numRef>
              <c:f>Sheet1!$C$4:$C$10</c:f>
              <c:numCache>
                <c:formatCode>#,##0</c:formatCode>
                <c:ptCount val="7"/>
                <c:pt idx="0">
                  <c:v>16665</c:v>
                </c:pt>
                <c:pt idx="1">
                  <c:v>3034</c:v>
                </c:pt>
                <c:pt idx="2">
                  <c:v>2203</c:v>
                </c:pt>
                <c:pt idx="3">
                  <c:v>65035</c:v>
                </c:pt>
                <c:pt idx="4">
                  <c:v>31618</c:v>
                </c:pt>
                <c:pt idx="5">
                  <c:v>23776</c:v>
                </c:pt>
                <c:pt idx="6">
                  <c:v>44667</c:v>
                </c:pt>
              </c:numCache>
            </c:numRef>
          </c:val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FST-K-Means</c:v>
                </c:pt>
              </c:strCache>
            </c:strRef>
          </c:tx>
          <c:cat>
            <c:strRef>
              <c:f>Sheet1!$A$4:$A$10</c:f>
              <c:strCache>
                <c:ptCount val="7"/>
                <c:pt idx="0">
                  <c:v>adult_a2aa2a</c:v>
                </c:pt>
                <c:pt idx="1">
                  <c:v>australian</c:v>
                </c:pt>
                <c:pt idx="2">
                  <c:v>breast-cancer</c:v>
                </c:pt>
                <c:pt idx="3">
                  <c:v>dna</c:v>
                </c:pt>
                <c:pt idx="4">
                  <c:v>splice</c:v>
                </c:pt>
                <c:pt idx="5">
                  <c:v>180txt</c:v>
                </c:pt>
                <c:pt idx="6">
                  <c:v>300txt</c:v>
                </c:pt>
              </c:strCache>
            </c:strRef>
          </c:cat>
          <c:val>
            <c:numRef>
              <c:f>Sheet1!$D$4:$D$10</c:f>
              <c:numCache>
                <c:formatCode>#,##0</c:formatCode>
                <c:ptCount val="7"/>
                <c:pt idx="0">
                  <c:v>16721</c:v>
                </c:pt>
                <c:pt idx="1">
                  <c:v>2638</c:v>
                </c:pt>
                <c:pt idx="2">
                  <c:v>1366</c:v>
                </c:pt>
                <c:pt idx="3">
                  <c:v>65545</c:v>
                </c:pt>
                <c:pt idx="4">
                  <c:v>31205</c:v>
                </c:pt>
                <c:pt idx="5">
                  <c:v>24131</c:v>
                </c:pt>
                <c:pt idx="6">
                  <c:v>45052</c:v>
                </c:pt>
              </c:numCache>
            </c:numRef>
          </c:val>
        </c:ser>
        <c:axId val="65276928"/>
        <c:axId val="65295488"/>
      </c:barChart>
      <c:catAx>
        <c:axId val="652769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Data</a:t>
                </a:r>
                <a:r>
                  <a:rPr lang="en-US" baseline="0" dirty="0"/>
                  <a:t> Sets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8473960491780695"/>
              <c:y val="0.80986111111111114"/>
            </c:manualLayout>
          </c:layout>
        </c:title>
        <c:majorTickMark val="none"/>
        <c:tickLblPos val="nextTo"/>
        <c:crossAx val="65295488"/>
        <c:crosses val="autoZero"/>
        <c:auto val="1"/>
        <c:lblAlgn val="ctr"/>
        <c:lblOffset val="100"/>
      </c:catAx>
      <c:valAx>
        <c:axId val="652954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Cohesiveness</a:t>
                </a:r>
              </a:p>
            </c:rich>
          </c:tx>
          <c:layout/>
        </c:title>
        <c:numFmt formatCode="#,##0" sourceLinked="1"/>
        <c:tickLblPos val="nextTo"/>
        <c:crossAx val="652769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1930384"/>
            <a:ext cx="2798064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1762720"/>
            <a:ext cx="230428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64F1-AD20-45EF-B3E9-0A2CF12E32EE}" type="datetimeFigureOut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FBBA-333C-4C0D-8FE3-FE3B7C0BD9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64F1-AD20-45EF-B3E9-0A2CF12E32EE}" type="datetimeFigureOut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FBBA-333C-4C0D-8FE3-FE3B7C0BD9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537976"/>
            <a:ext cx="740664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537976"/>
            <a:ext cx="2167128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64F1-AD20-45EF-B3E9-0A2CF12E32EE}" type="datetimeFigureOut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FBBA-333C-4C0D-8FE3-FE3B7C0BD9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64F1-AD20-45EF-B3E9-0A2CF12E32EE}" type="datetimeFigureOut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FBBA-333C-4C0D-8FE3-FE3B7C0BD9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4678642"/>
            <a:ext cx="27980640" cy="762762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6277596"/>
            <a:ext cx="27980640" cy="840104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64F1-AD20-45EF-B3E9-0A2CF12E32EE}" type="datetimeFigureOut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FBBA-333C-4C0D-8FE3-FE3B7C0BD9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8961124"/>
            <a:ext cx="14538960" cy="2534539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8961124"/>
            <a:ext cx="14538960" cy="2534539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64F1-AD20-45EF-B3E9-0A2CF12E32EE}" type="datetimeFigureOut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FBBA-333C-4C0D-8FE3-FE3B7C0BD9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596633"/>
            <a:ext cx="14544677" cy="358266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2179300"/>
            <a:ext cx="14544677" cy="22127213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8596633"/>
            <a:ext cx="14550390" cy="358266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2179300"/>
            <a:ext cx="14550390" cy="22127213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64F1-AD20-45EF-B3E9-0A2CF12E32EE}" type="datetimeFigureOut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FBBA-333C-4C0D-8FE3-FE3B7C0BD9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64F1-AD20-45EF-B3E9-0A2CF12E32EE}" type="datetimeFigureOut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FBBA-333C-4C0D-8FE3-FE3B7C0BD9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64F1-AD20-45EF-B3E9-0A2CF12E32EE}" type="datetimeFigureOut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FBBA-333C-4C0D-8FE3-FE3B7C0BD9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529080"/>
            <a:ext cx="10829927" cy="650748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529083"/>
            <a:ext cx="18402300" cy="3277743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8036563"/>
            <a:ext cx="10829927" cy="26269953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64F1-AD20-45EF-B3E9-0A2CF12E32EE}" type="datetimeFigureOut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FBBA-333C-4C0D-8FE3-FE3B7C0BD9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6883361"/>
            <a:ext cx="19751040" cy="317373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431540"/>
            <a:ext cx="19751040" cy="2304288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0057094"/>
            <a:ext cx="19751040" cy="4507227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64F1-AD20-45EF-B3E9-0A2CF12E32EE}" type="datetimeFigureOut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FBBA-333C-4C0D-8FE3-FE3B7C0BD9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537973"/>
            <a:ext cx="29626560" cy="64008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961124"/>
            <a:ext cx="29626560" cy="25345392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5595563"/>
            <a:ext cx="7680960" cy="20447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64F1-AD20-45EF-B3E9-0A2CF12E32EE}" type="datetimeFigureOut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5595563"/>
            <a:ext cx="10424160" cy="20447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5595563"/>
            <a:ext cx="7680960" cy="20447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FBBA-333C-4C0D-8FE3-FE3B7C0BD9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3" indent="-1567533" algn="l" defTabSz="4180088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14.png"/><Relationship Id="rId18" Type="http://schemas.openxmlformats.org/officeDocument/2006/relationships/oleObject" Target="../embeddings/oleObject6.bin"/><Relationship Id="rId26" Type="http://schemas.openxmlformats.org/officeDocument/2006/relationships/image" Target="../media/image22.png"/><Relationship Id="rId3" Type="http://schemas.openxmlformats.org/officeDocument/2006/relationships/image" Target="../media/image8.jpeg"/><Relationship Id="rId21" Type="http://schemas.openxmlformats.org/officeDocument/2006/relationships/image" Target="../media/image17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3.png"/><Relationship Id="rId17" Type="http://schemas.openxmlformats.org/officeDocument/2006/relationships/oleObject" Target="../embeddings/oleObject5.bin"/><Relationship Id="rId25" Type="http://schemas.openxmlformats.org/officeDocument/2006/relationships/image" Target="../media/image21.jpeg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.bin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2.jpeg"/><Relationship Id="rId24" Type="http://schemas.openxmlformats.org/officeDocument/2006/relationships/image" Target="../media/image20.jpeg"/><Relationship Id="rId5" Type="http://schemas.openxmlformats.org/officeDocument/2006/relationships/image" Target="../media/image10.png"/><Relationship Id="rId15" Type="http://schemas.openxmlformats.org/officeDocument/2006/relationships/image" Target="../media/image15.jpe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chart" Target="../charts/chart2.xml"/><Relationship Id="rId19" Type="http://schemas.openxmlformats.org/officeDocument/2006/relationships/oleObject" Target="../embeddings/oleObject7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3.bin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N-Body problem B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38960" y="7615755"/>
            <a:ext cx="3429000" cy="366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480060" y="480060"/>
          <a:ext cx="31971996" cy="37444680"/>
        </p:xfrm>
        <a:graphic>
          <a:graphicData uri="http://schemas.openxmlformats.org/drawingml/2006/table">
            <a:tbl>
              <a:tblPr/>
              <a:tblGrid>
                <a:gridCol w="31971996"/>
              </a:tblGrid>
              <a:tr h="37444680">
                <a:tc>
                  <a:txBody>
                    <a:bodyPr/>
                    <a:lstStyle/>
                    <a:p>
                      <a:endParaRPr lang="en-US" sz="8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82296" marR="82296" marT="48006" marB="480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54980" y="97793"/>
            <a:ext cx="24003000" cy="1982467"/>
          </a:xfrm>
        </p:spPr>
        <p:txBody>
          <a:bodyPr>
            <a:normAutofit/>
          </a:bodyPr>
          <a:lstStyle/>
          <a:p>
            <a:r>
              <a:rPr lang="en-US" sz="8400" b="1" dirty="0" smtClean="0"/>
              <a:t>Sparse Computations: Better, Faster, Cheaper!</a:t>
            </a:r>
            <a:endParaRPr lang="en-US" sz="8400" b="1" dirty="0"/>
          </a:p>
        </p:txBody>
      </p:sp>
      <p:pic>
        <p:nvPicPr>
          <p:cNvPr id="29" name="Picture 8" descr="penn-state-shield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78448"/>
            <a:ext cx="4495800" cy="3080318"/>
          </a:xfrm>
          <a:prstGeom prst="rect">
            <a:avLst/>
          </a:prstGeom>
          <a:noFill/>
        </p:spPr>
      </p:pic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48640" y="12115376"/>
          <a:ext cx="31821120" cy="2415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040"/>
                <a:gridCol w="10607040"/>
                <a:gridCol w="10607040"/>
              </a:tblGrid>
              <a:tr h="24155824">
                <a:tc>
                  <a:txBody>
                    <a:bodyPr/>
                    <a:lstStyle/>
                    <a:p>
                      <a:pPr marL="0" marR="0" lvl="0" indent="0" algn="just" defTabSz="54340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742950" indent="-742950">
                        <a:buFont typeface="Wingdings" pitchFamily="2" charset="2"/>
                        <a:buChar char="ü"/>
                      </a:pPr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  <a:p>
                      <a:endParaRPr lang="en-US" sz="3800" dirty="0" smtClean="0"/>
                    </a:p>
                  </a:txBody>
                  <a:tcPr marL="82296" marR="82296" marT="48006" marB="48006">
                    <a:gradFill>
                      <a:gsLst>
                        <a:gs pos="0">
                          <a:srgbClr val="003300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600" b="0" dirty="0"/>
                    </a:p>
                  </a:txBody>
                  <a:tcPr marL="82296" marR="82296" marT="48006" marB="48006">
                    <a:gradFill>
                      <a:gsLst>
                        <a:gs pos="0">
                          <a:schemeClr val="tx2">
                            <a:lumMod val="5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600" dirty="0"/>
                    </a:p>
                  </a:txBody>
                  <a:tcPr marL="82296" marR="82296" marT="48006" marB="48006">
                    <a:gradFill>
                      <a:gsLst>
                        <a:gs pos="0">
                          <a:srgbClr val="003300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13" name="Title 4"/>
          <p:cNvSpPr txBox="1">
            <a:spLocks/>
          </p:cNvSpPr>
          <p:nvPr/>
        </p:nvSpPr>
        <p:spPr>
          <a:xfrm>
            <a:off x="8915400" y="1360170"/>
            <a:ext cx="17282160" cy="232029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 fontScale="62500" lnSpcReduction="20000"/>
          </a:bodyPr>
          <a:lstStyle/>
          <a:p>
            <a:pPr marL="0" marR="0" lvl="0" indent="0" algn="ctr" defTabSz="4180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Padma Raghavan</a:t>
            </a:r>
          </a:p>
          <a:p>
            <a:pPr algn="ctr" defTabSz="4527770"/>
            <a:r>
              <a:rPr lang="en-US" sz="5400" b="1" dirty="0" smtClean="0"/>
              <a:t>Department of Computer Science and Engineering, The Pennsylvania State University</a:t>
            </a:r>
          </a:p>
          <a:p>
            <a:pPr algn="ctr" defTabSz="4527770"/>
            <a:r>
              <a:rPr lang="en-US" sz="5400" b="1" dirty="0" smtClean="0"/>
              <a:t>padma@psu.edu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315700" y="12321540"/>
            <a:ext cx="10218420" cy="3416320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Issue: 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Can we  make sparse  matrix vector multiplication (SMV)  </a:t>
            </a:r>
            <a:r>
              <a:rPr lang="en-US" sz="36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FASTER 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on 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multicores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?</a:t>
            </a:r>
          </a:p>
          <a:p>
            <a:pPr algn="just"/>
            <a:r>
              <a:rPr lang="en-US" sz="3600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Focus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:  Performance</a:t>
            </a:r>
          </a:p>
          <a:p>
            <a:pPr lvl="0" algn="just" defTabSz="5434013" fontAlgn="base">
              <a:spcBef>
                <a:spcPct val="0"/>
              </a:spcBef>
              <a:spcAft>
                <a:spcPct val="0"/>
              </a:spcAft>
            </a:pPr>
            <a:r>
              <a:rPr lang="en-US" sz="3600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Method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: Identify and use smaller dense sub-matrices ‘hidden’ in the sparse matrix -- Sparsity-exploiting effectively dense (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SpEED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-SMV )</a:t>
            </a:r>
            <a:endParaRPr lang="en-US" sz="36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33" name="Picture 29" descr="desc-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00300" y="15925800"/>
            <a:ext cx="6858000" cy="8787701"/>
          </a:xfrm>
          <a:prstGeom prst="rect">
            <a:avLst/>
          </a:prstGeom>
          <a:noFill/>
        </p:spPr>
      </p:pic>
      <p:sp>
        <p:nvSpPr>
          <p:cNvPr id="51" name="Text Box 59"/>
          <p:cNvSpPr txBox="1">
            <a:spLocks noChangeArrowheads="1"/>
          </p:cNvSpPr>
          <p:nvPr/>
        </p:nvSpPr>
        <p:spPr bwMode="auto">
          <a:xfrm>
            <a:off x="762000" y="27355800"/>
            <a:ext cx="5029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  <a:buSzPct val="90000"/>
              <a:buFont typeface="Wingdings" pitchFamily="2" charset="2"/>
              <a:buBlip>
                <a:blip r:embed="rId6"/>
              </a:buBlip>
            </a:pPr>
            <a:r>
              <a:rPr lang="en-US" sz="2800" dirty="0" smtClean="0"/>
              <a:t>FST-K-Means </a:t>
            </a:r>
            <a:r>
              <a:rPr lang="en-US" sz="2800" dirty="0"/>
              <a:t>improves the classification accuracy of 5 out of 8 datasets. 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609600" y="24917399"/>
            <a:ext cx="6377940" cy="2400294"/>
            <a:chOff x="1066800" y="22530702"/>
            <a:chExt cx="8001000" cy="1857370"/>
          </a:xfrm>
        </p:grpSpPr>
        <p:graphicFrame>
          <p:nvGraphicFramePr>
            <p:cNvPr id="52" name="Object 61"/>
            <p:cNvGraphicFramePr>
              <a:graphicFrameLocks noChangeAspect="1"/>
            </p:cNvGraphicFramePr>
            <p:nvPr/>
          </p:nvGraphicFramePr>
          <p:xfrm>
            <a:off x="1066800" y="23140298"/>
            <a:ext cx="1447799" cy="1247774"/>
          </p:xfrm>
          <a:graphic>
            <a:graphicData uri="http://schemas.openxmlformats.org/presentationml/2006/ole">
              <p:oleObj spid="_x0000_s1026" name="Equation" r:id="rId7" imgW="457200" imgH="393480" progId="Equation.3">
                <p:embed/>
              </p:oleObj>
            </a:graphicData>
          </a:graphic>
        </p:graphicFrame>
        <p:sp>
          <p:nvSpPr>
            <p:cNvPr id="53" name="Rectangle 62"/>
            <p:cNvSpPr>
              <a:spLocks noChangeArrowheads="1"/>
            </p:cNvSpPr>
            <p:nvPr/>
          </p:nvSpPr>
          <p:spPr bwMode="auto">
            <a:xfrm>
              <a:off x="2438400" y="22530702"/>
              <a:ext cx="4953001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389438"/>
              <a:r>
                <a:rPr lang="en-US" sz="2800" b="1" dirty="0"/>
                <a:t>Classification </a:t>
              </a:r>
              <a:r>
                <a:rPr lang="en-US" sz="2800" b="1" dirty="0" smtClean="0"/>
                <a:t>Accuracy (</a:t>
              </a:r>
              <a:r>
                <a:rPr lang="en-US" sz="2800" b="1" dirty="0"/>
                <a:t>P)</a:t>
              </a:r>
            </a:p>
          </p:txBody>
        </p:sp>
        <p:sp>
          <p:nvSpPr>
            <p:cNvPr id="54" name="Text Box 63"/>
            <p:cNvSpPr txBox="1">
              <a:spLocks noChangeArrowheads="1"/>
            </p:cNvSpPr>
            <p:nvPr/>
          </p:nvSpPr>
          <p:spPr bwMode="auto">
            <a:xfrm>
              <a:off x="3352801" y="23180390"/>
              <a:ext cx="5029200" cy="643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4389438"/>
              <a:r>
                <a:rPr lang="en-US" sz="2400" dirty="0">
                  <a:sym typeface="Wingdings" pitchFamily="2" charset="2"/>
                </a:rPr>
                <a:t>Number of correctly classified documents</a:t>
              </a:r>
              <a:endParaRPr lang="en-US" sz="1600" dirty="0">
                <a:sym typeface="Wingdings" pitchFamily="2" charset="2"/>
              </a:endParaRPr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auto">
            <a:xfrm>
              <a:off x="3352801" y="23942390"/>
              <a:ext cx="5714999" cy="357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4389438">
                <a:spcBef>
                  <a:spcPct val="50000"/>
                </a:spcBef>
              </a:pPr>
              <a:r>
                <a:rPr lang="en-US" sz="2400" dirty="0">
                  <a:sym typeface="Wingdings" pitchFamily="2" charset="2"/>
                </a:rPr>
                <a:t>Total number of documents</a:t>
              </a:r>
              <a:endParaRPr lang="en-US" sz="2000" dirty="0"/>
            </a:p>
          </p:txBody>
        </p:sp>
        <p:sp>
          <p:nvSpPr>
            <p:cNvPr id="56" name="Line 65"/>
            <p:cNvSpPr>
              <a:spLocks noChangeShapeType="1"/>
            </p:cNvSpPr>
            <p:nvPr/>
          </p:nvSpPr>
          <p:spPr bwMode="auto">
            <a:xfrm>
              <a:off x="2590800" y="23521298"/>
              <a:ext cx="762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Line 66"/>
            <p:cNvSpPr>
              <a:spLocks noChangeShapeType="1"/>
            </p:cNvSpPr>
            <p:nvPr/>
          </p:nvSpPr>
          <p:spPr bwMode="auto">
            <a:xfrm>
              <a:off x="2590800" y="24130898"/>
              <a:ext cx="762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aphicFrame>
        <p:nvGraphicFramePr>
          <p:cNvPr id="65" name="Chart 64"/>
          <p:cNvGraphicFramePr/>
          <p:nvPr/>
        </p:nvGraphicFramePr>
        <p:xfrm>
          <a:off x="6096000" y="24841200"/>
          <a:ext cx="4953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06" name="Group 105"/>
          <p:cNvGrpSpPr/>
          <p:nvPr/>
        </p:nvGrpSpPr>
        <p:grpSpPr>
          <a:xfrm>
            <a:off x="525778" y="29184597"/>
            <a:ext cx="10523222" cy="6400803"/>
            <a:chOff x="19354800" y="27813000"/>
            <a:chExt cx="11692470" cy="6096004"/>
          </a:xfrm>
        </p:grpSpPr>
        <p:sp>
          <p:nvSpPr>
            <p:cNvPr id="50" name="Text Box 54"/>
            <p:cNvSpPr txBox="1">
              <a:spLocks noChangeArrowheads="1"/>
            </p:cNvSpPr>
            <p:nvPr/>
          </p:nvSpPr>
          <p:spPr bwMode="auto">
            <a:xfrm>
              <a:off x="19532601" y="31368998"/>
              <a:ext cx="5842000" cy="1729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4389438">
                <a:spcBef>
                  <a:spcPct val="50000"/>
                </a:spcBef>
                <a:buSzPct val="90000"/>
                <a:buFontTx/>
                <a:buBlip>
                  <a:blip r:embed="rId6"/>
                </a:buBlip>
              </a:pPr>
              <a:r>
                <a:rPr lang="en-US" sz="2800" dirty="0"/>
                <a:t> </a:t>
              </a:r>
              <a:r>
                <a:rPr lang="en-US" sz="2800" dirty="0" smtClean="0"/>
                <a:t>FST-K-Means </a:t>
              </a:r>
              <a:r>
                <a:rPr lang="en-US" sz="2800" dirty="0"/>
                <a:t>improves the cluster cohesiveness for K-Means and is competitive with </a:t>
              </a:r>
              <a:r>
                <a:rPr lang="en-US" sz="2800" dirty="0"/>
                <a:t>GraClus</a:t>
              </a:r>
              <a:r>
                <a:rPr lang="en-US" sz="2800" dirty="0"/>
                <a:t> on the benchmark datasets. </a:t>
              </a:r>
            </a:p>
          </p:txBody>
        </p:sp>
        <p:sp>
          <p:nvSpPr>
            <p:cNvPr id="58" name="Rectangle 67"/>
            <p:cNvSpPr>
              <a:spLocks noChangeArrowheads="1"/>
            </p:cNvSpPr>
            <p:nvPr/>
          </p:nvSpPr>
          <p:spPr bwMode="auto">
            <a:xfrm>
              <a:off x="20463933" y="27813000"/>
              <a:ext cx="4953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389438"/>
              <a:r>
                <a:rPr lang="en-US" sz="2800" b="1" dirty="0"/>
                <a:t>Cluster Cohesiveness (J)</a:t>
              </a: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9354800" y="28422600"/>
              <a:ext cx="9296400" cy="1740977"/>
              <a:chOff x="19354800" y="28422600"/>
              <a:chExt cx="9296400" cy="1740977"/>
            </a:xfrm>
          </p:grpSpPr>
          <p:sp>
            <p:nvSpPr>
              <p:cNvPr id="61" name="Text Box 70"/>
              <p:cNvSpPr txBox="1">
                <a:spLocks noChangeArrowheads="1"/>
              </p:cNvSpPr>
              <p:nvPr/>
            </p:nvSpPr>
            <p:spPr bwMode="auto">
              <a:xfrm>
                <a:off x="25984200" y="29489400"/>
                <a:ext cx="2667000" cy="674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4389438">
                  <a:spcBef>
                    <a:spcPct val="50000"/>
                  </a:spcBef>
                </a:pPr>
                <a:r>
                  <a:rPr lang="en-US" sz="2000" dirty="0">
                    <a:sym typeface="Wingdings" pitchFamily="2" charset="2"/>
                  </a:rPr>
                  <a:t>Centroid</a:t>
                </a:r>
                <a:r>
                  <a:rPr lang="en-US" sz="2000" dirty="0">
                    <a:sym typeface="Wingdings" pitchFamily="2" charset="2"/>
                  </a:rPr>
                  <a:t> of cluster </a:t>
                </a:r>
                <a:r>
                  <a:rPr lang="en-US" sz="2000" b="1" i="1" dirty="0">
                    <a:latin typeface="Times New Roman" pitchFamily="18" charset="0"/>
                    <a:sym typeface="Wingdings" pitchFamily="2" charset="2"/>
                  </a:rPr>
                  <a:t>M</a:t>
                </a:r>
                <a:r>
                  <a:rPr lang="en-US" sz="2000" b="1" i="1" baseline="-25000" dirty="0">
                    <a:latin typeface="Times New Roman" pitchFamily="18" charset="0"/>
                    <a:sym typeface="Wingdings" pitchFamily="2" charset="2"/>
                  </a:rPr>
                  <a:t>k</a:t>
                </a: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19354800" y="28422600"/>
                <a:ext cx="8534400" cy="1347844"/>
                <a:chOff x="24079200" y="28422600"/>
                <a:chExt cx="8534400" cy="1347844"/>
              </a:xfrm>
            </p:grpSpPr>
            <p:graphicFrame>
              <p:nvGraphicFramePr>
                <p:cNvPr id="59" name="Object 68"/>
                <p:cNvGraphicFramePr>
                  <a:graphicFrameLocks noChangeAspect="1"/>
                </p:cNvGraphicFramePr>
                <p:nvPr/>
              </p:nvGraphicFramePr>
              <p:xfrm>
                <a:off x="24079200" y="28422600"/>
                <a:ext cx="8534400" cy="1084262"/>
              </p:xfrm>
              <a:graphic>
                <a:graphicData uri="http://schemas.openxmlformats.org/presentationml/2006/ole">
                  <p:oleObj spid="_x0000_s1027" name="Equation" r:id="rId9" imgW="3441600" imgH="419040" progId="Equation.3">
                    <p:embed/>
                  </p:oleObj>
                </a:graphicData>
              </a:graphic>
            </p:graphicFrame>
            <p:sp>
              <p:nvSpPr>
                <p:cNvPr id="60" name="Line 69"/>
                <p:cNvSpPr>
                  <a:spLocks noChangeShapeType="1"/>
                </p:cNvSpPr>
                <p:nvPr/>
              </p:nvSpPr>
              <p:spPr bwMode="auto">
                <a:xfrm>
                  <a:off x="32156400" y="29024262"/>
                  <a:ext cx="0" cy="38100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6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6746200" y="29389387"/>
                  <a:ext cx="3352800" cy="3810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defTabSz="4389438">
                    <a:spcBef>
                      <a:spcPct val="50000"/>
                    </a:spcBef>
                  </a:pPr>
                  <a:r>
                    <a:rPr lang="en-US" sz="2000" b="1" i="1" dirty="0">
                      <a:solidFill>
                        <a:srgbClr val="000000"/>
                      </a:solidFill>
                      <a:latin typeface="Times New Roman" pitchFamily="18" charset="0"/>
                      <a:sym typeface="Wingdings" pitchFamily="2" charset="2"/>
                    </a:rPr>
                    <a:t>jth</a:t>
                  </a:r>
                  <a:r>
                    <a:rPr lang="en-US" sz="2000" dirty="0">
                      <a:solidFill>
                        <a:srgbClr val="000000"/>
                      </a:solidFill>
                      <a:sym typeface="Wingdings" pitchFamily="2" charset="2"/>
                    </a:rPr>
                    <a:t> document of cluster </a:t>
                  </a:r>
                  <a:r>
                    <a:rPr lang="en-US" sz="2000" b="1" i="1" dirty="0">
                      <a:solidFill>
                        <a:srgbClr val="000000"/>
                      </a:solidFill>
                      <a:latin typeface="Times New Roman" pitchFamily="18" charset="0"/>
                      <a:sym typeface="Wingdings" pitchFamily="2" charset="2"/>
                    </a:rPr>
                    <a:t>M</a:t>
                  </a:r>
                  <a:r>
                    <a:rPr lang="en-US" sz="2000" b="1" i="1" baseline="-25000" dirty="0">
                      <a:solidFill>
                        <a:srgbClr val="000000"/>
                      </a:solidFill>
                      <a:latin typeface="Times New Roman" pitchFamily="18" charset="0"/>
                      <a:sym typeface="Wingdings" pitchFamily="2" charset="2"/>
                    </a:rPr>
                    <a:t>i</a:t>
                  </a:r>
                </a:p>
              </p:txBody>
            </p:sp>
            <p:sp>
              <p:nvSpPr>
                <p:cNvPr id="63" name="Line 72"/>
                <p:cNvSpPr>
                  <a:spLocks noChangeShapeType="1"/>
                </p:cNvSpPr>
                <p:nvPr/>
              </p:nvSpPr>
              <p:spPr bwMode="auto">
                <a:xfrm>
                  <a:off x="28117800" y="29024262"/>
                  <a:ext cx="0" cy="38100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aphicFrame>
          <p:nvGraphicFramePr>
            <p:cNvPr id="66" name="Chart 65"/>
            <p:cNvGraphicFramePr/>
            <p:nvPr/>
          </p:nvGraphicFramePr>
          <p:xfrm>
            <a:off x="25628603" y="30062718"/>
            <a:ext cx="5418667" cy="38462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sp>
        <p:nvSpPr>
          <p:cNvPr id="72" name="Rounded Rectangle 71"/>
          <p:cNvSpPr/>
          <p:nvPr/>
        </p:nvSpPr>
        <p:spPr bwMode="auto">
          <a:xfrm>
            <a:off x="3581400" y="3760470"/>
            <a:ext cx="5638800" cy="104013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5434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charset="0"/>
                <a:cs typeface="Calibri" pitchFamily="34" charset="0"/>
              </a:rPr>
              <a:t>User</a:t>
            </a:r>
            <a:endParaRPr kumimoji="0" 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Arial" charset="0"/>
              <a:cs typeface="Calibr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067800" y="3352800"/>
            <a:ext cx="14401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B00000"/>
                </a:solidFill>
                <a:latin typeface="Calibri" pitchFamily="34" charset="0"/>
                <a:cs typeface="Calibri" pitchFamily="34" charset="0"/>
              </a:rPr>
              <a:t>Challenges in Processing</a:t>
            </a:r>
          </a:p>
          <a:p>
            <a:pPr algn="ctr"/>
            <a:r>
              <a:rPr lang="en-US" sz="5400" b="1" dirty="0" smtClean="0">
                <a:solidFill>
                  <a:srgbClr val="B00000"/>
                </a:solidFill>
                <a:latin typeface="Calibri" pitchFamily="34" charset="0"/>
                <a:cs typeface="Calibri" pitchFamily="34" charset="0"/>
              </a:rPr>
              <a:t>High Dimensional Sparse Data</a:t>
            </a: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4191000" y="5078730"/>
            <a:ext cx="11963400" cy="1093470"/>
          </a:xfrm>
          <a:prstGeom prst="wedgeRoundRectCallout">
            <a:avLst>
              <a:gd name="adj1" fmla="val -54613"/>
              <a:gd name="adj2" fmla="val -32979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21347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5434013"/>
            <a:r>
              <a:rPr lang="en-US" sz="3600" i="1" dirty="0" smtClean="0">
                <a:latin typeface="Calibri" pitchFamily="34" charset="0"/>
                <a:cs typeface="Calibri" pitchFamily="34" charset="0"/>
              </a:rPr>
              <a:t>Will my application </a:t>
            </a:r>
            <a:r>
              <a:rPr lang="en-US" sz="3600" b="1" i="1" dirty="0" smtClean="0">
                <a:latin typeface="Calibri" pitchFamily="34" charset="0"/>
                <a:cs typeface="Calibri" pitchFamily="34" charset="0"/>
              </a:rPr>
              <a:t>speed-up, compute high quality solutions?</a:t>
            </a:r>
            <a:endParaRPr kumimoji="0" lang="en-US" sz="3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Arial" charset="0"/>
              <a:cs typeface="Calibri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6383000" y="3648457"/>
            <a:ext cx="15849607" cy="4093535"/>
            <a:chOff x="16170526" y="4953000"/>
            <a:chExt cx="16347740" cy="3048000"/>
          </a:xfrm>
        </p:grpSpPr>
        <p:sp>
          <p:nvSpPr>
            <p:cNvPr id="80" name="Rounded Rectangle 79"/>
            <p:cNvSpPr/>
            <p:nvPr/>
          </p:nvSpPr>
          <p:spPr bwMode="auto">
            <a:xfrm>
              <a:off x="22536709" y="4976830"/>
              <a:ext cx="6287589" cy="850946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rgbClr val="FAF6DA"/>
                </a:gs>
              </a:gsLst>
              <a:lin ang="5400000" scaled="0"/>
            </a:gra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54340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000" b="1" dirty="0" smtClean="0">
                  <a:solidFill>
                    <a:schemeClr val="tx1"/>
                  </a:solidFill>
                  <a:latin typeface="Calibri" pitchFamily="34" charset="0"/>
                  <a:ea typeface="Arial" charset="0"/>
                  <a:cs typeface="Calibri" pitchFamily="34" charset="0"/>
                </a:rPr>
                <a:t>Developer</a:t>
              </a:r>
              <a:endParaRPr kumimoji="0" 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itchFamily="34" charset="0"/>
                <a:ea typeface="Arial" charset="0"/>
                <a:cs typeface="Calibri" pitchFamily="34" charset="0"/>
              </a:endParaRPr>
            </a:p>
          </p:txBody>
        </p:sp>
        <p:pic>
          <p:nvPicPr>
            <p:cNvPr id="81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8651200" y="4953000"/>
              <a:ext cx="3867066" cy="3048000"/>
            </a:xfrm>
            <a:prstGeom prst="rect">
              <a:avLst/>
            </a:prstGeom>
            <a:ln w="190500" cap="rnd">
              <a:noFill/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</p:spPr>
        </p:pic>
        <p:sp>
          <p:nvSpPr>
            <p:cNvPr id="82" name="Rounded Rectangular Callout 81"/>
            <p:cNvSpPr/>
            <p:nvPr/>
          </p:nvSpPr>
          <p:spPr bwMode="auto">
            <a:xfrm>
              <a:off x="16170526" y="6037823"/>
              <a:ext cx="11749934" cy="794327"/>
            </a:xfrm>
            <a:prstGeom prst="wedgeRoundRectCallout">
              <a:avLst>
                <a:gd name="adj1" fmla="val 55747"/>
                <a:gd name="adj2" fmla="val -33198"/>
                <a:gd name="adj3" fmla="val 16667"/>
              </a:avLst>
            </a:prstGeom>
            <a:solidFill>
              <a:schemeClr val="bg1"/>
            </a:solidFill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434013"/>
              <a:r>
                <a:rPr lang="en-US" sz="3600" i="1" dirty="0" smtClean="0">
                  <a:latin typeface="Calibri" pitchFamily="34" charset="0"/>
                  <a:cs typeface="Calibri" pitchFamily="34" charset="0"/>
                </a:rPr>
                <a:t>Can I make sparse codes </a:t>
              </a:r>
              <a:r>
                <a:rPr lang="en-US" sz="3600" b="1" i="1" dirty="0" smtClean="0">
                  <a:latin typeface="Calibri" pitchFamily="34" charset="0"/>
                  <a:cs typeface="Calibri" pitchFamily="34" charset="0"/>
                </a:rPr>
                <a:t>better, faster, cheaper?</a:t>
              </a:r>
              <a:endParaRPr lang="en-US" sz="3600" b="1" i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83" name="Picture 15" descr="C:\Users\Mike\Desktop\nsf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718000" y="640080"/>
            <a:ext cx="2377440" cy="2287197"/>
          </a:xfrm>
          <a:prstGeom prst="rect">
            <a:avLst/>
          </a:prstGeom>
          <a:noFill/>
        </p:spPr>
      </p:pic>
      <p:grpSp>
        <p:nvGrpSpPr>
          <p:cNvPr id="91" name="Group 90"/>
          <p:cNvGrpSpPr/>
          <p:nvPr/>
        </p:nvGrpSpPr>
        <p:grpSpPr>
          <a:xfrm>
            <a:off x="609600" y="7543800"/>
            <a:ext cx="5410200" cy="3276600"/>
            <a:chOff x="838200" y="8686800"/>
            <a:chExt cx="6773333" cy="2438400"/>
          </a:xfrm>
        </p:grpSpPr>
        <p:sp>
          <p:nvSpPr>
            <p:cNvPr id="98" name="Rounded Rectangle 97"/>
            <p:cNvSpPr/>
            <p:nvPr/>
          </p:nvSpPr>
          <p:spPr>
            <a:xfrm>
              <a:off x="838200" y="8686800"/>
              <a:ext cx="6477000" cy="24384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FAF6DA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14401" y="8802231"/>
              <a:ext cx="6697132" cy="2313334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square" rtlCol="0">
              <a:spAutoFit/>
            </a:bodyPr>
            <a:lstStyle/>
            <a:p>
              <a:pPr marL="431800" indent="-323850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/>
              </a:pPr>
              <a:r>
                <a:rPr lang="en-GB" sz="2800" b="1" dirty="0" smtClean="0"/>
                <a:t>WHAT IS SPARSITY? </a:t>
              </a:r>
            </a:p>
            <a:p>
              <a:pPr marL="431800" indent="-323850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/>
              </a:pPr>
              <a:r>
                <a:rPr lang="en-GB" sz="2800" dirty="0" smtClean="0"/>
                <a:t>Consider N </a:t>
              </a:r>
              <a:r>
                <a:rPr lang="en-GB" sz="2800" dirty="0" smtClean="0">
                  <a:solidFill>
                    <a:srgbClr val="000066"/>
                  </a:solidFill>
                </a:rPr>
                <a:t>interacting</a:t>
              </a:r>
              <a:r>
                <a:rPr lang="en-GB" sz="2800" dirty="0" smtClean="0"/>
                <a:t> variables</a:t>
              </a:r>
            </a:p>
            <a:p>
              <a:pPr marL="0" lvl="1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/>
              </a:pPr>
              <a:r>
                <a:rPr lang="en-GB" sz="2800" dirty="0" smtClean="0"/>
                <a:t>NxN  pair-wise interactions</a:t>
              </a:r>
            </a:p>
            <a:p>
              <a:pPr marL="0" lvl="1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/>
              </a:pPr>
              <a:r>
                <a:rPr lang="en-GB" sz="2800" u="sng" dirty="0" smtClean="0"/>
                <a:t>Dense</a:t>
              </a:r>
              <a:r>
                <a:rPr lang="en-GB" sz="2800" dirty="0" smtClean="0"/>
                <a:t>:        elements,  NxN matrix/array</a:t>
              </a:r>
            </a:p>
            <a:p>
              <a:pPr marL="0" lvl="1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/>
              </a:pPr>
              <a:r>
                <a:rPr lang="en-GB" sz="2800" u="sng" dirty="0" smtClean="0"/>
                <a:t>Sparse:</a:t>
              </a:r>
              <a:r>
                <a:rPr lang="en-GB" sz="2800" dirty="0" smtClean="0"/>
                <a:t>    c N elements, c is a small number</a:t>
              </a:r>
              <a:endParaRPr lang="en-GB" sz="2800" b="1" dirty="0" smtClean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6441400" y="8020050"/>
            <a:ext cx="5539740" cy="2952750"/>
            <a:chOff x="28803600" y="8991600"/>
            <a:chExt cx="7086600" cy="2292180"/>
          </a:xfrm>
        </p:grpSpPr>
        <p:sp>
          <p:nvSpPr>
            <p:cNvPr id="105" name="Rounded Rectangle 104"/>
            <p:cNvSpPr/>
            <p:nvPr/>
          </p:nvSpPr>
          <p:spPr>
            <a:xfrm>
              <a:off x="28803600" y="8991600"/>
              <a:ext cx="7086600" cy="21336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FAF6DA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032200" y="9144000"/>
              <a:ext cx="6629400" cy="2139780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square" rtlCol="0">
              <a:spAutoFit/>
            </a:bodyPr>
            <a:lstStyle/>
            <a:p>
              <a:pPr marL="431800" indent="-323850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/>
              </a:pPr>
              <a:r>
                <a:rPr lang="en-GB" sz="2800" b="1" dirty="0" smtClean="0"/>
                <a:t>SPARSITY PROPERTIES</a:t>
              </a:r>
            </a:p>
            <a:p>
              <a:pPr marL="431800" indent="-323850" defTabSz="457200">
                <a:buFont typeface="Wingdings" pitchFamily="2" charset="2"/>
                <a:buChar char="ü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/>
              </a:pPr>
              <a:r>
                <a:rPr lang="en-GB" sz="2800" dirty="0" smtClean="0"/>
                <a:t>Compact representation</a:t>
              </a:r>
            </a:p>
            <a:p>
              <a:pPr marL="431800" indent="-323850" defTabSz="457200">
                <a:buFont typeface="Wingdings" pitchFamily="2" charset="2"/>
                <a:buChar char="ü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/>
              </a:pPr>
              <a:r>
                <a:rPr lang="en-GB" sz="2800" dirty="0" smtClean="0"/>
                <a:t>Memory and computational cost scaling</a:t>
              </a:r>
            </a:p>
            <a:p>
              <a:pPr marL="431800" indent="-323850" defTabSz="457200">
                <a:buFont typeface="Wingdings" pitchFamily="2" charset="2"/>
                <a:buChar char="ü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/>
              </a:pPr>
              <a:r>
                <a:rPr lang="en-GB" sz="2800" dirty="0" smtClean="0"/>
                <a:t>O(N) per sweep through data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583680" y="10449580"/>
            <a:ext cx="2179320" cy="523220"/>
          </a:xfrm>
          <a:prstGeom prst="rect">
            <a:avLst/>
          </a:prstGeom>
          <a:noFill/>
          <a:ln cmpd="sng">
            <a:noFill/>
          </a:ln>
        </p:spPr>
        <p:txBody>
          <a:bodyPr wrap="square" rtlCol="0">
            <a:sp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dirty="0" smtClean="0"/>
              <a:t>Data mining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725400" y="10830580"/>
            <a:ext cx="2674620" cy="523220"/>
          </a:xfrm>
          <a:prstGeom prst="rect">
            <a:avLst/>
          </a:prstGeom>
          <a:noFill/>
          <a:ln cmpd="sng">
            <a:noFill/>
          </a:ln>
        </p:spPr>
        <p:txBody>
          <a:bodyPr wrap="square" rtlCol="0">
            <a:spAutoFit/>
          </a:bodyPr>
          <a:lstStyle/>
          <a:p>
            <a:pPr algn="ctr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dirty="0" smtClean="0"/>
              <a:t>Approximations</a:t>
            </a:r>
            <a:endParaRPr lang="en-GB" sz="2800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9829800" y="8315980"/>
            <a:ext cx="2209800" cy="533399"/>
          </a:xfrm>
          <a:prstGeom prst="rect">
            <a:avLst/>
          </a:prstGeom>
          <a:noFill/>
          <a:ln cmpd="sng">
            <a:noFill/>
          </a:ln>
        </p:spPr>
        <p:txBody>
          <a:bodyPr wrap="square" rtlCol="0">
            <a:sp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dirty="0" smtClean="0"/>
              <a:t>Discretization</a:t>
            </a:r>
          </a:p>
        </p:txBody>
      </p:sp>
      <p:pic>
        <p:nvPicPr>
          <p:cNvPr id="67" name="Picture 13" descr="img33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540240" y="9001780"/>
            <a:ext cx="2880360" cy="183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TextBox 106"/>
          <p:cNvSpPr txBox="1"/>
          <p:nvPr/>
        </p:nvSpPr>
        <p:spPr>
          <a:xfrm>
            <a:off x="754380" y="12321540"/>
            <a:ext cx="10218420" cy="3416320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Issue: 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Can we transform data for </a:t>
            </a:r>
            <a:r>
              <a:rPr lang="en-US" sz="36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BETTER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 classification?</a:t>
            </a:r>
          </a:p>
          <a:p>
            <a:pPr algn="just"/>
            <a:r>
              <a:rPr lang="en-US" sz="3600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Focus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: Quality of classification </a:t>
            </a:r>
          </a:p>
          <a:p>
            <a:pPr lvl="0" algn="just" defTabSz="5434013" fontAlgn="base">
              <a:spcBef>
                <a:spcPct val="0"/>
              </a:spcBef>
              <a:spcAft>
                <a:spcPct val="0"/>
              </a:spcAft>
            </a:pPr>
            <a:r>
              <a:rPr lang="en-US" sz="3600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Method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: Feature subspace transformation (FST) by force-directed graph embedding. Apply K-Means on transformed data (FST K-Means)</a:t>
            </a:r>
            <a:endParaRPr lang="en-US" sz="36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2593455" y="16859250"/>
          <a:ext cx="7706226" cy="2800350"/>
        </p:xfrm>
        <a:graphic>
          <a:graphicData uri="http://schemas.openxmlformats.org/presentationml/2006/ole">
            <p:oleObj spid="_x0000_s1031" name="Acrobat Document" r:id="rId14" imgW="8523360" imgH="2654640" progId="AcroExch.Document.7">
              <p:embed/>
            </p:oleObj>
          </a:graphicData>
        </a:graphic>
      </p:graphicFrame>
      <p:pic>
        <p:nvPicPr>
          <p:cNvPr id="1032" name="Picture 8" descr="C:\Users\manu\Desktop\speedRCM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2550140" y="20789271"/>
            <a:ext cx="7680960" cy="2756529"/>
          </a:xfrm>
          <a:prstGeom prst="rect">
            <a:avLst/>
          </a:prstGeom>
          <a:noFill/>
        </p:spPr>
      </p:pic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11349724" y="25153393"/>
          <a:ext cx="5033276" cy="2888207"/>
        </p:xfrm>
        <a:graphic>
          <a:graphicData uri="http://schemas.openxmlformats.org/presentationml/2006/ole">
            <p:oleObj spid="_x0000_s1033" name="Acrobat Document" r:id="rId16" imgW="10746360" imgH="5284440" progId="AcroExch.Document.7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6687800" y="25153393"/>
          <a:ext cx="4900599" cy="2868930"/>
        </p:xfrm>
        <a:graphic>
          <a:graphicData uri="http://schemas.openxmlformats.org/presentationml/2006/ole">
            <p:oleObj spid="_x0000_s1034" name="Acrobat Document" r:id="rId17" imgW="10758960" imgH="5398560" progId="AcroExch.Document.7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11328718" y="29253212"/>
          <a:ext cx="4983878" cy="2750788"/>
        </p:xfrm>
        <a:graphic>
          <a:graphicData uri="http://schemas.openxmlformats.org/presentationml/2006/ole">
            <p:oleObj spid="_x0000_s1035" name="Acrobat Document" r:id="rId18" imgW="10441440" imgH="4941360" progId="AcroExch.Document.7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16535400" y="29253210"/>
          <a:ext cx="5000114" cy="2700679"/>
        </p:xfrm>
        <a:graphic>
          <a:graphicData uri="http://schemas.openxmlformats.org/presentationml/2006/ole">
            <p:oleObj spid="_x0000_s1036" name="Acrobat Document" r:id="rId19" imgW="10428840" imgH="4826880" progId="AcroExch.Document.7">
              <p:embed/>
            </p:oleObj>
          </a:graphicData>
        </a:graphic>
      </p:graphicFrame>
      <p:sp>
        <p:nvSpPr>
          <p:cNvPr id="71" name="Rectangle 62"/>
          <p:cNvSpPr>
            <a:spLocks noChangeArrowheads="1"/>
          </p:cNvSpPr>
          <p:nvPr/>
        </p:nvSpPr>
        <p:spPr bwMode="auto">
          <a:xfrm>
            <a:off x="12268200" y="24384000"/>
            <a:ext cx="840486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389438"/>
            <a:r>
              <a:rPr lang="en-US" sz="2800" b="1" dirty="0" smtClean="0"/>
              <a:t>Decreasing memory loads by reducing index overheads</a:t>
            </a:r>
            <a:endParaRPr lang="en-US" sz="2800" b="1" dirty="0"/>
          </a:p>
        </p:txBody>
      </p:sp>
      <p:sp>
        <p:nvSpPr>
          <p:cNvPr id="78" name="Rectangle 62"/>
          <p:cNvSpPr>
            <a:spLocks noChangeArrowheads="1"/>
          </p:cNvSpPr>
          <p:nvPr/>
        </p:nvSpPr>
        <p:spPr bwMode="auto">
          <a:xfrm>
            <a:off x="12550140" y="16131540"/>
            <a:ext cx="7749540" cy="4800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389438"/>
            <a:r>
              <a:rPr lang="en-US" sz="2800" b="1" dirty="0" smtClean="0">
                <a:solidFill>
                  <a:schemeClr val="bg1"/>
                </a:solidFill>
              </a:rPr>
              <a:t>Obtaining a supernodal ordered matrix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4" name="Rectangle 62"/>
          <p:cNvSpPr>
            <a:spLocks noChangeArrowheads="1"/>
          </p:cNvSpPr>
          <p:nvPr/>
        </p:nvSpPr>
        <p:spPr bwMode="auto">
          <a:xfrm>
            <a:off x="11963400" y="19872960"/>
            <a:ext cx="8747760" cy="70104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389438"/>
            <a:r>
              <a:rPr lang="en-US" sz="2800" b="1" dirty="0" smtClean="0">
                <a:solidFill>
                  <a:schemeClr val="bg1"/>
                </a:solidFill>
              </a:rPr>
              <a:t>Ordering supernodal matrix using RCM ordering scheme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5" name="Rectangle 62"/>
          <p:cNvSpPr>
            <a:spLocks noChangeArrowheads="1"/>
          </p:cNvSpPr>
          <p:nvPr/>
        </p:nvSpPr>
        <p:spPr bwMode="auto">
          <a:xfrm>
            <a:off x="12687300" y="28677289"/>
            <a:ext cx="7749540" cy="4800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389438"/>
            <a:r>
              <a:rPr lang="en-US" sz="2800" b="1" dirty="0" smtClean="0"/>
              <a:t>Performance comparison: </a:t>
            </a:r>
            <a:r>
              <a:rPr lang="en-US" sz="2800" b="1" dirty="0" smtClean="0"/>
              <a:t>SpEED</a:t>
            </a:r>
            <a:r>
              <a:rPr lang="en-US" sz="2800" b="1" dirty="0" smtClean="0"/>
              <a:t>-SMV </a:t>
            </a:r>
            <a:r>
              <a:rPr lang="en-US" sz="2800" b="1" dirty="0" smtClean="0"/>
              <a:t>vs. </a:t>
            </a:r>
            <a:r>
              <a:rPr lang="en-US" sz="2800" b="1" dirty="0" smtClean="0"/>
              <a:t>RxC</a:t>
            </a:r>
            <a:r>
              <a:rPr lang="en-US" sz="2800" b="1" dirty="0" smtClean="0"/>
              <a:t>-SMV</a:t>
            </a:r>
            <a:endParaRPr lang="en-US" sz="28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1945600" y="12321540"/>
            <a:ext cx="10218420" cy="3416320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Issue: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Can we schedule for energy efficiency (</a:t>
            </a:r>
            <a:r>
              <a:rPr lang="en-US" sz="36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CHEAPER)</a:t>
            </a:r>
            <a:r>
              <a:rPr lang="en-US" sz="36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?</a:t>
            </a:r>
          </a:p>
          <a:p>
            <a:pPr algn="just"/>
            <a:r>
              <a:rPr lang="en-US" sz="3600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Focus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: Reduce energy delay product  (EDP)</a:t>
            </a:r>
          </a:p>
          <a:p>
            <a:pPr algn="just"/>
            <a:r>
              <a:rPr lang="en-US" sz="3600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Method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: Dynamic scheduling with helper threads that learn application profile to select n</a:t>
            </a:r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umber of cores, threads  and voltage/frequency levels </a:t>
            </a:r>
            <a:endParaRPr lang="en-US" sz="36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01" name="Rectangle 192"/>
          <p:cNvSpPr>
            <a:spLocks noChangeArrowheads="1"/>
          </p:cNvSpPr>
          <p:nvPr/>
        </p:nvSpPr>
        <p:spPr bwMode="auto">
          <a:xfrm>
            <a:off x="27512654" y="19507200"/>
            <a:ext cx="3360420" cy="90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Run away leakage on idle cores</a:t>
            </a:r>
          </a:p>
        </p:txBody>
      </p:sp>
      <p:sp>
        <p:nvSpPr>
          <p:cNvPr id="302" name="Rectangle 193"/>
          <p:cNvSpPr>
            <a:spLocks noChangeArrowheads="1"/>
          </p:cNvSpPr>
          <p:nvPr/>
        </p:nvSpPr>
        <p:spPr bwMode="auto">
          <a:xfrm>
            <a:off x="27512654" y="20907375"/>
            <a:ext cx="3577671" cy="50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Thermal emergencies</a:t>
            </a:r>
          </a:p>
        </p:txBody>
      </p:sp>
      <p:sp>
        <p:nvSpPr>
          <p:cNvPr id="303" name="Rectangle 194"/>
          <p:cNvSpPr>
            <a:spLocks noChangeArrowheads="1"/>
          </p:cNvSpPr>
          <p:nvPr/>
        </p:nvSpPr>
        <p:spPr bwMode="auto">
          <a:xfrm>
            <a:off x="27508200" y="21872055"/>
            <a:ext cx="3633479" cy="53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Transient errors</a:t>
            </a:r>
          </a:p>
        </p:txBody>
      </p:sp>
      <p:pic>
        <p:nvPicPr>
          <p:cNvPr id="1038" name="Picture 14" descr="C:\Users\manu\Desktop\Picture2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2402800" y="18516600"/>
            <a:ext cx="4272839" cy="4935416"/>
          </a:xfrm>
          <a:prstGeom prst="rect">
            <a:avLst/>
          </a:prstGeom>
          <a:noFill/>
        </p:spPr>
      </p:pic>
      <p:pic>
        <p:nvPicPr>
          <p:cNvPr id="1039" name="Picture 15" descr="C:\Users\manu\Desktop\Picture1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7137414" y="23961326"/>
            <a:ext cx="5018986" cy="3851674"/>
          </a:xfrm>
          <a:prstGeom prst="rect">
            <a:avLst/>
          </a:prstGeom>
          <a:noFill/>
        </p:spPr>
      </p:pic>
      <p:pic>
        <p:nvPicPr>
          <p:cNvPr id="1040" name="Picture 16" descr="C:\Users\manu\Desktop\Picture1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2185154" y="28041600"/>
            <a:ext cx="7552610" cy="5965746"/>
          </a:xfrm>
          <a:prstGeom prst="rect">
            <a:avLst/>
          </a:prstGeom>
          <a:noFill/>
        </p:spPr>
      </p:pic>
      <p:sp>
        <p:nvSpPr>
          <p:cNvPr id="304" name="Rectangle 65"/>
          <p:cNvSpPr>
            <a:spLocks noChangeArrowheads="1"/>
          </p:cNvSpPr>
          <p:nvPr/>
        </p:nvSpPr>
        <p:spPr bwMode="auto">
          <a:xfrm>
            <a:off x="29043153" y="31607046"/>
            <a:ext cx="26060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1800" dirty="0">
                <a:latin typeface="Tahoma" pitchFamily="34" charset="0"/>
              </a:rPr>
              <a:t>Best EDP </a:t>
            </a:r>
            <a:r>
              <a:rPr lang="en-US" altLang="zh-CN" sz="1800" dirty="0">
                <a:latin typeface="Tahoma" pitchFamily="34" charset="0"/>
              </a:rPr>
              <a:t>adaptivity</a:t>
            </a:r>
            <a:r>
              <a:rPr lang="en-US" altLang="zh-CN" sz="1800" dirty="0">
                <a:latin typeface="Tahoma" pitchFamily="34" charset="0"/>
              </a:rPr>
              <a:t>?</a:t>
            </a:r>
          </a:p>
          <a:p>
            <a:pPr marL="0" lvl="1"/>
            <a:endParaRPr lang="en-US" altLang="zh-CN" sz="1800" b="1" dirty="0" smtClean="0">
              <a:solidFill>
                <a:srgbClr val="990000"/>
              </a:solidFill>
              <a:latin typeface="Tahoma" pitchFamily="34" charset="0"/>
            </a:endParaRPr>
          </a:p>
          <a:p>
            <a:pPr marL="0" lvl="1"/>
            <a:r>
              <a:rPr lang="en-US" altLang="zh-CN" sz="1800" b="1" dirty="0" smtClean="0">
                <a:solidFill>
                  <a:srgbClr val="990000"/>
                </a:solidFill>
                <a:latin typeface="Tahoma" pitchFamily="34" charset="0"/>
              </a:rPr>
              <a:t>Monitor</a:t>
            </a:r>
            <a:r>
              <a:rPr lang="en-US" altLang="zh-CN" sz="1800" b="1" dirty="0">
                <a:solidFill>
                  <a:srgbClr val="990000"/>
                </a:solidFill>
                <a:latin typeface="Tahoma" pitchFamily="34" charset="0"/>
              </a:rPr>
              <a:t>-</a:t>
            </a:r>
            <a:r>
              <a:rPr lang="en-US" altLang="zh-CN" sz="1800" b="1" dirty="0" smtClean="0">
                <a:solidFill>
                  <a:srgbClr val="990000"/>
                </a:solidFill>
                <a:latin typeface="Tahoma" pitchFamily="34" charset="0"/>
              </a:rPr>
              <a:t> Model- </a:t>
            </a:r>
            <a:r>
              <a:rPr lang="en-US" altLang="zh-CN" sz="1800" b="1" dirty="0">
                <a:solidFill>
                  <a:srgbClr val="990000"/>
                </a:solidFill>
                <a:latin typeface="Tahoma" pitchFamily="34" charset="0"/>
              </a:rPr>
              <a:t>Adapt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21910833" y="24003000"/>
            <a:ext cx="52925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Helper thread’s recipe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Collect performance/energy statistics as the execution progresses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Calculate EDP values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Use  data fitting with available data and interpolate to predict configuration</a:t>
            </a:r>
            <a:endParaRPr lang="en-US" sz="32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3400" y="3276600"/>
            <a:ext cx="3200400" cy="33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Rounded Rectangle 86"/>
          <p:cNvSpPr/>
          <p:nvPr/>
        </p:nvSpPr>
        <p:spPr>
          <a:xfrm>
            <a:off x="13944600" y="7467600"/>
            <a:ext cx="4038600" cy="3962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8" name="Picture 8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6106459" y="8163580"/>
            <a:ext cx="318994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Rounded Rectangle 102"/>
          <p:cNvSpPr/>
          <p:nvPr/>
        </p:nvSpPr>
        <p:spPr>
          <a:xfrm>
            <a:off x="7391400" y="7020580"/>
            <a:ext cx="6477000" cy="640081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AF6D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543800" y="7096780"/>
            <a:ext cx="6248400" cy="523220"/>
          </a:xfrm>
          <a:prstGeom prst="rect">
            <a:avLst/>
          </a:prstGeom>
          <a:noFill/>
          <a:ln cmpd="sng">
            <a:noFill/>
          </a:ln>
        </p:spPr>
        <p:txBody>
          <a:bodyPr wrap="square" rtlCol="0">
            <a:spAutoFit/>
          </a:bodyPr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b="1" dirty="0" smtClean="0"/>
              <a:t>WHERE DOES SPARSITY COME FROM?</a:t>
            </a:r>
          </a:p>
        </p:txBody>
      </p:sp>
      <p:pic>
        <p:nvPicPr>
          <p:cNvPr id="89" name="Picture 2" descr="N-Body problem BH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2725400" y="8163581"/>
            <a:ext cx="282746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Left-Right-Up Arrow 91"/>
          <p:cNvSpPr/>
          <p:nvPr/>
        </p:nvSpPr>
        <p:spPr bwMode="auto">
          <a:xfrm>
            <a:off x="19050000" y="9677400"/>
            <a:ext cx="3962400" cy="2209800"/>
          </a:xfrm>
          <a:prstGeom prst="leftRightUpArrow">
            <a:avLst>
              <a:gd name="adj1" fmla="val 27626"/>
              <a:gd name="adj2" fmla="val 13813"/>
              <a:gd name="adj3" fmla="val 25000"/>
            </a:avLst>
          </a:prstGeom>
          <a:solidFill>
            <a:srgbClr val="666633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2800" dirty="0" smtClean="0">
              <a:latin typeface="+mj-lt"/>
            </a:endParaRPr>
          </a:p>
          <a:p>
            <a:pPr eaLnBrk="0" hangingPunct="0">
              <a:defRPr/>
            </a:pPr>
            <a:endParaRPr lang="en-US" dirty="0">
              <a:cs typeface="Arial" pitchFamily="34" charset="0"/>
            </a:endParaRPr>
          </a:p>
        </p:txBody>
      </p:sp>
      <p:pic>
        <p:nvPicPr>
          <p:cNvPr id="3" name="Picture 15" descr="C:\Users\manu\Desktop\Picture2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23254137" y="9808621"/>
            <a:ext cx="1891863" cy="2154779"/>
          </a:xfrm>
          <a:prstGeom prst="rect">
            <a:avLst/>
          </a:prstGeom>
          <a:noFill/>
        </p:spPr>
      </p:pic>
      <p:pic>
        <p:nvPicPr>
          <p:cNvPr id="4" name="Picture 16" descr="C:\Users\manu\Desktop\Picture1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19964400" y="7924800"/>
            <a:ext cx="2049311" cy="2057400"/>
          </a:xfrm>
          <a:prstGeom prst="rect">
            <a:avLst/>
          </a:prstGeom>
          <a:noFill/>
        </p:spPr>
      </p:pic>
      <p:pic>
        <p:nvPicPr>
          <p:cNvPr id="1041" name="Picture 17" descr="C:\Users\manu\Desktop\Picture2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6840200" y="9829800"/>
            <a:ext cx="1869285" cy="2057400"/>
          </a:xfrm>
          <a:prstGeom prst="rect">
            <a:avLst/>
          </a:prstGeom>
          <a:noFill/>
        </p:spPr>
      </p:pic>
      <p:sp>
        <p:nvSpPr>
          <p:cNvPr id="102" name="TextBox 101"/>
          <p:cNvSpPr txBox="1"/>
          <p:nvPr/>
        </p:nvSpPr>
        <p:spPr>
          <a:xfrm>
            <a:off x="19278600" y="11328654"/>
            <a:ext cx="1282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Matrix</a:t>
            </a:r>
            <a:endParaRPr lang="en-US" sz="3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1667789" y="1130242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Mesh</a:t>
            </a:r>
            <a:endParaRPr lang="en-US" sz="3200" dirty="0"/>
          </a:p>
        </p:txBody>
      </p:sp>
      <p:sp>
        <p:nvSpPr>
          <p:cNvPr id="109" name="TextBox 108"/>
          <p:cNvSpPr txBox="1"/>
          <p:nvPr/>
        </p:nvSpPr>
        <p:spPr>
          <a:xfrm rot="16200000">
            <a:off x="20439312" y="10225463"/>
            <a:ext cx="1208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Graph</a:t>
            </a:r>
            <a:endParaRPr lang="en-US" sz="3200" dirty="0"/>
          </a:p>
        </p:txBody>
      </p:sp>
      <p:pic>
        <p:nvPicPr>
          <p:cNvPr id="1042" name="Picture 18" descr="C:\Users\manu\Desktop\Picture1.png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27813000" y="15925800"/>
            <a:ext cx="3537490" cy="3429000"/>
          </a:xfrm>
          <a:prstGeom prst="rect">
            <a:avLst/>
          </a:prstGeom>
          <a:noFill/>
        </p:spPr>
      </p:pic>
      <p:sp>
        <p:nvSpPr>
          <p:cNvPr id="111" name="TextBox 110"/>
          <p:cNvSpPr txBox="1"/>
          <p:nvPr/>
        </p:nvSpPr>
        <p:spPr>
          <a:xfrm>
            <a:off x="23012400" y="16306800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EnergyDelayProduct</a:t>
            </a:r>
            <a:r>
              <a:rPr lang="en-US" sz="3200" dirty="0" smtClean="0">
                <a:solidFill>
                  <a:schemeClr val="bg1"/>
                </a:solidFill>
              </a:rPr>
              <a:t> [EDP] (</a:t>
            </a:r>
            <a:r>
              <a:rPr lang="en-US" sz="3200" u="sng" dirty="0" smtClean="0">
                <a:solidFill>
                  <a:schemeClr val="bg1"/>
                </a:solidFill>
              </a:rPr>
              <a:t>E</a:t>
            </a:r>
            <a:r>
              <a:rPr lang="en-US" sz="3200" dirty="0" smtClean="0">
                <a:solidFill>
                  <a:schemeClr val="bg1"/>
                </a:solidFill>
              </a:rPr>
              <a:t>nergy X </a:t>
            </a:r>
            <a:r>
              <a:rPr lang="en-US" sz="3200" u="sng" dirty="0" smtClean="0">
                <a:solidFill>
                  <a:schemeClr val="bg1"/>
                </a:solidFill>
              </a:rPr>
              <a:t>T</a:t>
            </a:r>
            <a:r>
              <a:rPr lang="en-US" sz="3200" dirty="0" smtClean="0">
                <a:solidFill>
                  <a:schemeClr val="bg1"/>
                </a:solidFill>
              </a:rPr>
              <a:t>ime) is lower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for faster system 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260800" y="17297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609600" y="36195000"/>
          <a:ext cx="316992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9200"/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 for sparse computations can deliver high quality solutions that are scalable and energy efficient  by exploiting  latent structure in the data and adapting to match hardware attributes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8" name="Group 363"/>
          <p:cNvGraphicFramePr>
            <a:graphicFrameLocks noGrp="1"/>
          </p:cNvGraphicFramePr>
          <p:nvPr/>
        </p:nvGraphicFramePr>
        <p:xfrm>
          <a:off x="7696200" y="37338000"/>
          <a:ext cx="18821400" cy="457200"/>
        </p:xfrm>
        <a:graphic>
          <a:graphicData uri="http://schemas.openxmlformats.org/drawingml/2006/table">
            <a:tbl>
              <a:tblPr/>
              <a:tblGrid>
                <a:gridCol w="188214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This research was funded in part by the NSF Grants CSR-SMA 0720769, CCF 0830679 and OCI 0821527</a:t>
                      </a:r>
                    </a:p>
                  </a:txBody>
                  <a:tcPr marL="80010" marR="80010" marT="40005" marB="400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413"/>
                    </a:solidFill>
                  </a:tcPr>
                </a:tc>
              </a:tr>
            </a:tbl>
          </a:graphicData>
        </a:graphic>
      </p:graphicFrame>
      <p:sp>
        <p:nvSpPr>
          <p:cNvPr id="123" name="Rounded Rectangle 122"/>
          <p:cNvSpPr/>
          <p:nvPr/>
        </p:nvSpPr>
        <p:spPr>
          <a:xfrm>
            <a:off x="17068800" y="6400800"/>
            <a:ext cx="7086600" cy="13716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AF6D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One sparse dataset: 3 forms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 Matrix   </a:t>
            </a:r>
            <a:r>
              <a:rPr lang="en-US" sz="3200" dirty="0" smtClean="0">
                <a:solidFill>
                  <a:schemeClr val="tx1"/>
                </a:solidFill>
                <a:sym typeface="Wingdings" pitchFamily="2" charset="2"/>
              </a:rPr>
              <a:t></a:t>
            </a:r>
            <a:r>
              <a:rPr lang="en-US" sz="3200" dirty="0" smtClean="0">
                <a:solidFill>
                  <a:schemeClr val="tx1"/>
                </a:solidFill>
              </a:rPr>
              <a:t>       Graph       </a:t>
            </a:r>
            <a:r>
              <a:rPr lang="en-US" sz="3200" dirty="0" smtClean="0">
                <a:solidFill>
                  <a:schemeClr val="tx1"/>
                </a:solidFill>
                <a:sym typeface="Wingdings" pitchFamily="2" charset="2"/>
              </a:rPr>
              <a:t>    </a:t>
            </a:r>
            <a:r>
              <a:rPr lang="en-US" sz="3200" dirty="0" smtClean="0">
                <a:solidFill>
                  <a:schemeClr val="tx1"/>
                </a:solidFill>
              </a:rPr>
              <a:t> Mesh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Algebraic     Combinatorial    </a:t>
            </a:r>
            <a:r>
              <a:rPr lang="en-US" sz="3200" dirty="0" smtClean="0">
                <a:solidFill>
                  <a:schemeClr val="tx1"/>
                </a:solidFill>
              </a:rPr>
              <a:t>  </a:t>
            </a:r>
            <a:r>
              <a:rPr lang="en-US" sz="3200" dirty="0" smtClean="0">
                <a:solidFill>
                  <a:schemeClr val="tx1"/>
                </a:solidFill>
              </a:rPr>
              <a:t>Geometry</a:t>
            </a:r>
            <a:endParaRPr lang="en-US" dirty="0"/>
          </a:p>
        </p:txBody>
      </p:sp>
      <p:sp>
        <p:nvSpPr>
          <p:cNvPr id="124" name="Text Box 59"/>
          <p:cNvSpPr txBox="1">
            <a:spLocks noChangeArrowheads="1"/>
          </p:cNvSpPr>
          <p:nvPr/>
        </p:nvSpPr>
        <p:spPr bwMode="auto">
          <a:xfrm>
            <a:off x="11353800" y="32981205"/>
            <a:ext cx="10134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  <a:buSzPct val="90000"/>
              <a:buFont typeface="Wingdings" pitchFamily="2" charset="2"/>
              <a:buBlip>
                <a:blip r:embed="rId6"/>
              </a:buBlip>
            </a:pPr>
            <a:r>
              <a:rPr lang="en-US" sz="2800" dirty="0" smtClean="0"/>
              <a:t>SpEED</a:t>
            </a:r>
            <a:r>
              <a:rPr lang="en-US" sz="2800" dirty="0" smtClean="0"/>
              <a:t>-SMV  improves the performance of SMV by as much as 59.35% and 50.32%, and on average, 37.35% and 6.07%, compared to traditional compressed sparse row and blocked compressed sparse row schemes</a:t>
            </a:r>
            <a:endParaRPr lang="en-US" sz="2800" dirty="0"/>
          </a:p>
        </p:txBody>
      </p:sp>
      <p:sp>
        <p:nvSpPr>
          <p:cNvPr id="125" name="Text Box 59"/>
          <p:cNvSpPr txBox="1">
            <a:spLocks noChangeArrowheads="1"/>
          </p:cNvSpPr>
          <p:nvPr/>
        </p:nvSpPr>
        <p:spPr bwMode="auto">
          <a:xfrm>
            <a:off x="22098000" y="34053658"/>
            <a:ext cx="10058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  <a:buSzPct val="90000"/>
              <a:buFont typeface="Wingdings" pitchFamily="2" charset="2"/>
              <a:buBlip>
                <a:blip r:embed="rId6"/>
              </a:buBlip>
            </a:pPr>
            <a:r>
              <a:rPr lang="en-US" sz="2800" dirty="0" smtClean="0"/>
              <a:t>Achieve up to 66:3% and 83:3% savings in EDP when adjusting all the parameters properly in applications FFT and MG, respectively</a:t>
            </a:r>
            <a:endParaRPr lang="en-US" sz="2800" dirty="0"/>
          </a:p>
        </p:txBody>
      </p:sp>
      <p:sp>
        <p:nvSpPr>
          <p:cNvPr id="126" name="Text Box 59"/>
          <p:cNvSpPr txBox="1">
            <a:spLocks noChangeArrowheads="1"/>
          </p:cNvSpPr>
          <p:nvPr/>
        </p:nvSpPr>
        <p:spPr bwMode="auto">
          <a:xfrm>
            <a:off x="762000" y="35433000"/>
            <a:ext cx="1013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  <a:buSzPct val="90000"/>
            </a:pPr>
            <a:r>
              <a:rPr lang="en-US" sz="2000" dirty="0" smtClean="0"/>
              <a:t>Anirban Chatterjee, Sanjukta Bhowmick, Padma Raghavan: Feature subspace transformations for enhancing k-means clustering. CIKM 2010: 1801-1804</a:t>
            </a:r>
            <a:endParaRPr lang="en-US" sz="2000" dirty="0"/>
          </a:p>
        </p:txBody>
      </p:sp>
      <p:sp>
        <p:nvSpPr>
          <p:cNvPr id="127" name="Text Box 59"/>
          <p:cNvSpPr txBox="1">
            <a:spLocks noChangeArrowheads="1"/>
          </p:cNvSpPr>
          <p:nvPr/>
        </p:nvSpPr>
        <p:spPr bwMode="auto">
          <a:xfrm>
            <a:off x="21869400" y="35433000"/>
            <a:ext cx="1013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  <a:buSzPct val="90000"/>
            </a:pPr>
            <a:r>
              <a:rPr lang="en-US" sz="2000" dirty="0" smtClean="0"/>
              <a:t>Yang Ding, Mahmut T. Kandemir, Padma Raghavan, Mary Jane Irwin: A helper thread based EDP reduction scheme for adapting application execution in CMPs. IPDPS 2008: 1-14 </a:t>
            </a:r>
            <a:endParaRPr lang="en-US" sz="2000" dirty="0"/>
          </a:p>
        </p:txBody>
      </p:sp>
      <p:sp>
        <p:nvSpPr>
          <p:cNvPr id="128" name="Text Box 59"/>
          <p:cNvSpPr txBox="1">
            <a:spLocks noChangeArrowheads="1"/>
          </p:cNvSpPr>
          <p:nvPr/>
        </p:nvSpPr>
        <p:spPr bwMode="auto">
          <a:xfrm>
            <a:off x="11353800" y="35433000"/>
            <a:ext cx="1013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  <a:buSzPct val="90000"/>
            </a:pPr>
            <a:r>
              <a:rPr lang="en-US" sz="2000" dirty="0" smtClean="0"/>
              <a:t>Manu Shantharam, Anirban Chatterjee, Padma Raghavan: Exploiting dense substructures for fast sparse matrix vector multiplication. IJHPCA 25(3): 328-341 (2011)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586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Acrobat Document</vt:lpstr>
      <vt:lpstr>Sparse Computations: Better, Faster, Cheaper!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manu</dc:creator>
  <cp:lastModifiedBy>szb172</cp:lastModifiedBy>
  <cp:revision>91</cp:revision>
  <dcterms:created xsi:type="dcterms:W3CDTF">2011-09-20T15:09:25Z</dcterms:created>
  <dcterms:modified xsi:type="dcterms:W3CDTF">2011-09-23T18:39:13Z</dcterms:modified>
</cp:coreProperties>
</file>