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5122525" cy="12961938"/>
  <p:notesSz cx="6858000" cy="9144000"/>
  <p:defaultTextStyle>
    <a:defPPr>
      <a:defRPr lang="zh-CN"/>
    </a:defPPr>
    <a:lvl1pPr marL="0" algn="l" defTabSz="16047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2386" algn="l" defTabSz="16047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4772" algn="l" defTabSz="16047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07158" algn="l" defTabSz="16047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09544" algn="l" defTabSz="16047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11930" algn="l" defTabSz="16047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14316" algn="l" defTabSz="16047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16702" algn="l" defTabSz="16047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19088" algn="l" defTabSz="160477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2" autoAdjust="0"/>
  </p:normalViewPr>
  <p:slideViewPr>
    <p:cSldViewPr>
      <p:cViewPr>
        <p:scale>
          <a:sx n="50" d="100"/>
          <a:sy n="50" d="100"/>
        </p:scale>
        <p:origin x="-1164" y="936"/>
      </p:cViewPr>
      <p:guideLst>
        <p:guide orient="horz" pos="861"/>
        <p:guide orient="horz" pos="680"/>
        <p:guide orient="horz" pos="7529"/>
        <p:guide orient="horz" pos="7711"/>
        <p:guide orient="horz" pos="6577"/>
        <p:guide orient="horz" pos="6395"/>
        <p:guide orient="horz" pos="136"/>
        <p:guide orient="horz" pos="8074"/>
        <p:guide pos="227"/>
        <p:guide pos="9299"/>
        <p:guide pos="4309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A4864-3F01-42A3-BAF4-99A88F5B8115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685800"/>
            <a:ext cx="400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66913-9095-4AB5-8AA3-5372BDA42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4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47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2386" algn="l" defTabSz="16047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4772" algn="l" defTabSz="16047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7158" algn="l" defTabSz="16047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9544" algn="l" defTabSz="16047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11930" algn="l" defTabSz="16047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14316" algn="l" defTabSz="16047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16702" algn="l" defTabSz="16047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19088" algn="l" defTabSz="160477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0" y="685800"/>
            <a:ext cx="40005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feet by 3.5 feet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66913-9095-4AB5-8AA3-5372BDA42E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4191" y="4026604"/>
            <a:ext cx="12854146" cy="27784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8380" y="7345099"/>
            <a:ext cx="10585768" cy="3312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2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07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0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1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19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6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0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42596" y="1143172"/>
            <a:ext cx="4822931" cy="24387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1178" y="1143172"/>
            <a:ext cx="14219374" cy="24387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2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3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576" y="8329247"/>
            <a:ext cx="12854146" cy="2574384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4576" y="5493824"/>
            <a:ext cx="12854146" cy="2835423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8023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0477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071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0954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119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143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1670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4190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1179" y="6669999"/>
            <a:ext cx="9519840" cy="18860820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43061" y="6669999"/>
            <a:ext cx="9522466" cy="18860820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127" y="519079"/>
            <a:ext cx="13610272" cy="21603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127" y="2901436"/>
            <a:ext cx="6681741" cy="1209179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2386" indent="0">
              <a:buNone/>
              <a:defRPr sz="3500" b="1"/>
            </a:lvl2pPr>
            <a:lvl3pPr marL="1604772" indent="0">
              <a:buNone/>
              <a:defRPr sz="3200" b="1"/>
            </a:lvl3pPr>
            <a:lvl4pPr marL="2407158" indent="0">
              <a:buNone/>
              <a:defRPr sz="2800" b="1"/>
            </a:lvl4pPr>
            <a:lvl5pPr marL="3209544" indent="0">
              <a:buNone/>
              <a:defRPr sz="2800" b="1"/>
            </a:lvl5pPr>
            <a:lvl6pPr marL="4011930" indent="0">
              <a:buNone/>
              <a:defRPr sz="2800" b="1"/>
            </a:lvl6pPr>
            <a:lvl7pPr marL="4814316" indent="0">
              <a:buNone/>
              <a:defRPr sz="2800" b="1"/>
            </a:lvl7pPr>
            <a:lvl8pPr marL="5616702" indent="0">
              <a:buNone/>
              <a:defRPr sz="2800" b="1"/>
            </a:lvl8pPr>
            <a:lvl9pPr marL="6419088" indent="0">
              <a:buNone/>
              <a:defRPr sz="2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6127" y="4110615"/>
            <a:ext cx="6681741" cy="746811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682034" y="2901436"/>
            <a:ext cx="6684367" cy="1209179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2386" indent="0">
              <a:buNone/>
              <a:defRPr sz="3500" b="1"/>
            </a:lvl2pPr>
            <a:lvl3pPr marL="1604772" indent="0">
              <a:buNone/>
              <a:defRPr sz="3200" b="1"/>
            </a:lvl3pPr>
            <a:lvl4pPr marL="2407158" indent="0">
              <a:buNone/>
              <a:defRPr sz="2800" b="1"/>
            </a:lvl4pPr>
            <a:lvl5pPr marL="3209544" indent="0">
              <a:buNone/>
              <a:defRPr sz="2800" b="1"/>
            </a:lvl5pPr>
            <a:lvl6pPr marL="4011930" indent="0">
              <a:buNone/>
              <a:defRPr sz="2800" b="1"/>
            </a:lvl6pPr>
            <a:lvl7pPr marL="4814316" indent="0">
              <a:buNone/>
              <a:defRPr sz="2800" b="1"/>
            </a:lvl7pPr>
            <a:lvl8pPr marL="5616702" indent="0">
              <a:buNone/>
              <a:defRPr sz="2800" b="1"/>
            </a:lvl8pPr>
            <a:lvl9pPr marL="6419088" indent="0">
              <a:buNone/>
              <a:defRPr sz="2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682034" y="4110615"/>
            <a:ext cx="6684367" cy="746811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6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128" y="516076"/>
            <a:ext cx="4975206" cy="2196329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2488" y="516078"/>
            <a:ext cx="8453911" cy="11062655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6128" y="2712407"/>
            <a:ext cx="4975206" cy="8866326"/>
          </a:xfrm>
        </p:spPr>
        <p:txBody>
          <a:bodyPr/>
          <a:lstStyle>
            <a:lvl1pPr marL="0" indent="0">
              <a:buNone/>
              <a:defRPr sz="2500"/>
            </a:lvl1pPr>
            <a:lvl2pPr marL="802386" indent="0">
              <a:buNone/>
              <a:defRPr sz="2100"/>
            </a:lvl2pPr>
            <a:lvl3pPr marL="1604772" indent="0">
              <a:buNone/>
              <a:defRPr sz="1800"/>
            </a:lvl3pPr>
            <a:lvl4pPr marL="2407158" indent="0">
              <a:buNone/>
              <a:defRPr sz="1600"/>
            </a:lvl4pPr>
            <a:lvl5pPr marL="3209544" indent="0">
              <a:buNone/>
              <a:defRPr sz="1600"/>
            </a:lvl5pPr>
            <a:lvl6pPr marL="4011930" indent="0">
              <a:buNone/>
              <a:defRPr sz="1600"/>
            </a:lvl6pPr>
            <a:lvl7pPr marL="4814316" indent="0">
              <a:buNone/>
              <a:defRPr sz="1600"/>
            </a:lvl7pPr>
            <a:lvl8pPr marL="5616702" indent="0">
              <a:buNone/>
              <a:defRPr sz="1600"/>
            </a:lvl8pPr>
            <a:lvl9pPr marL="64190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6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4121" y="9073356"/>
            <a:ext cx="9073515" cy="107116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64121" y="1158174"/>
            <a:ext cx="9073515" cy="7777163"/>
          </a:xfrm>
        </p:spPr>
        <p:txBody>
          <a:bodyPr/>
          <a:lstStyle>
            <a:lvl1pPr marL="0" indent="0">
              <a:buNone/>
              <a:defRPr sz="5600"/>
            </a:lvl1pPr>
            <a:lvl2pPr marL="802386" indent="0">
              <a:buNone/>
              <a:defRPr sz="4900"/>
            </a:lvl2pPr>
            <a:lvl3pPr marL="1604772" indent="0">
              <a:buNone/>
              <a:defRPr sz="4200"/>
            </a:lvl3pPr>
            <a:lvl4pPr marL="2407158" indent="0">
              <a:buNone/>
              <a:defRPr sz="3500"/>
            </a:lvl4pPr>
            <a:lvl5pPr marL="3209544" indent="0">
              <a:buNone/>
              <a:defRPr sz="3500"/>
            </a:lvl5pPr>
            <a:lvl6pPr marL="4011930" indent="0">
              <a:buNone/>
              <a:defRPr sz="3500"/>
            </a:lvl6pPr>
            <a:lvl7pPr marL="4814316" indent="0">
              <a:buNone/>
              <a:defRPr sz="3500"/>
            </a:lvl7pPr>
            <a:lvl8pPr marL="5616702" indent="0">
              <a:buNone/>
              <a:defRPr sz="3500"/>
            </a:lvl8pPr>
            <a:lvl9pPr marL="6419088" indent="0">
              <a:buNone/>
              <a:defRPr sz="3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64121" y="10144518"/>
            <a:ext cx="9073515" cy="1521226"/>
          </a:xfrm>
        </p:spPr>
        <p:txBody>
          <a:bodyPr/>
          <a:lstStyle>
            <a:lvl1pPr marL="0" indent="0">
              <a:buNone/>
              <a:defRPr sz="2500"/>
            </a:lvl1pPr>
            <a:lvl2pPr marL="802386" indent="0">
              <a:buNone/>
              <a:defRPr sz="2100"/>
            </a:lvl2pPr>
            <a:lvl3pPr marL="1604772" indent="0">
              <a:buNone/>
              <a:defRPr sz="1800"/>
            </a:lvl3pPr>
            <a:lvl4pPr marL="2407158" indent="0">
              <a:buNone/>
              <a:defRPr sz="1600"/>
            </a:lvl4pPr>
            <a:lvl5pPr marL="3209544" indent="0">
              <a:buNone/>
              <a:defRPr sz="1600"/>
            </a:lvl5pPr>
            <a:lvl6pPr marL="4011930" indent="0">
              <a:buNone/>
              <a:defRPr sz="1600"/>
            </a:lvl6pPr>
            <a:lvl7pPr marL="4814316" indent="0">
              <a:buNone/>
              <a:defRPr sz="1600"/>
            </a:lvl7pPr>
            <a:lvl8pPr marL="5616702" indent="0">
              <a:buNone/>
              <a:defRPr sz="1600"/>
            </a:lvl8pPr>
            <a:lvl9pPr marL="64190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6127" y="519079"/>
            <a:ext cx="13610272" cy="2160323"/>
          </a:xfrm>
          <a:prstGeom prst="rect">
            <a:avLst/>
          </a:prstGeom>
        </p:spPr>
        <p:txBody>
          <a:bodyPr vert="horz" lIns="160477" tIns="80239" rIns="160477" bIns="8023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127" y="3024454"/>
            <a:ext cx="13610272" cy="8554280"/>
          </a:xfrm>
          <a:prstGeom prst="rect">
            <a:avLst/>
          </a:prstGeom>
        </p:spPr>
        <p:txBody>
          <a:bodyPr vert="horz" lIns="160477" tIns="80239" rIns="160477" bIns="8023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6126" y="12013798"/>
            <a:ext cx="3528589" cy="690103"/>
          </a:xfrm>
          <a:prstGeom prst="rect">
            <a:avLst/>
          </a:prstGeom>
        </p:spPr>
        <p:txBody>
          <a:bodyPr vert="horz" lIns="160477" tIns="80239" rIns="160477" bIns="80239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547E-2E63-4E60-9ECF-9C161CC5AC61}" type="datetimeFigureOut">
              <a:rPr lang="zh-CN" altLang="en-US" smtClean="0"/>
              <a:t>2011-9-24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66863" y="12013798"/>
            <a:ext cx="4788800" cy="690103"/>
          </a:xfrm>
          <a:prstGeom prst="rect">
            <a:avLst/>
          </a:prstGeom>
        </p:spPr>
        <p:txBody>
          <a:bodyPr vert="horz" lIns="160477" tIns="80239" rIns="160477" bIns="80239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810" y="12013798"/>
            <a:ext cx="3528589" cy="690103"/>
          </a:xfrm>
          <a:prstGeom prst="rect">
            <a:avLst/>
          </a:prstGeom>
        </p:spPr>
        <p:txBody>
          <a:bodyPr vert="horz" lIns="160477" tIns="80239" rIns="160477" bIns="80239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CF63-BC00-469B-B6A1-DAB57F20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4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04772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1790" indent="-601790" algn="l" defTabSz="1604772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03877" indent="-501491" algn="l" defTabSz="1604772" rtl="0" eaLnBrk="1" latinLnBrk="0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05965" indent="-401193" algn="l" defTabSz="1604772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808351" indent="-401193" algn="l" defTabSz="1604772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10737" indent="-401193" algn="l" defTabSz="1604772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13123" indent="-401193" algn="l" defTabSz="1604772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15509" indent="-401193" algn="l" defTabSz="1604772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17895" indent="-401193" algn="l" defTabSz="1604772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820281" indent="-401193" algn="l" defTabSz="1604772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047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2386" algn="l" defTabSz="16047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4772" algn="l" defTabSz="16047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07158" algn="l" defTabSz="16047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algn="l" defTabSz="16047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11930" algn="l" defTabSz="16047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14316" algn="l" defTabSz="16047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16702" algn="l" defTabSz="16047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19088" algn="l" defTabSz="160477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1079500"/>
            <a:ext cx="15122525" cy="0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241213"/>
            <a:ext cx="15122525" cy="0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10131513" y="262674"/>
            <a:ext cx="4630550" cy="67367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square" lIns="118525" tIns="59262" rIns="118525" bIns="59262">
            <a:spAutoFit/>
          </a:bodyPr>
          <a:lstStyle>
            <a:lvl1pPr marL="857250" indent="-8572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>
              <a:defRPr/>
            </a:pPr>
            <a:r>
              <a:rPr lang="en-US" altLang="zh-CN" sz="1200" b="1" dirty="0" smtClean="0">
                <a:latin typeface="Times New Roman" pitchFamily="18" charset="0"/>
                <a:ea typeface="华文隶书" pitchFamily="2" charset="-122"/>
                <a:cs typeface="Times New Roman" pitchFamily="18" charset="0"/>
              </a:rPr>
              <a:t>Lu Zhang   </a:t>
            </a:r>
            <a:r>
              <a:rPr lang="en-US" altLang="zh-CN" sz="1200" dirty="0" smtClean="0">
                <a:latin typeface="Times New Roman" pitchFamily="18" charset="0"/>
                <a:ea typeface="华文隶书" pitchFamily="2" charset="-122"/>
                <a:cs typeface="Times New Roman" pitchFamily="18" charset="0"/>
              </a:rPr>
              <a:t>(zhanglu@sei.pku.edu.cn</a:t>
            </a:r>
            <a:r>
              <a:rPr lang="en-US" altLang="zh-CN" sz="1200" dirty="0">
                <a:latin typeface="Times New Roman" pitchFamily="18" charset="0"/>
                <a:ea typeface="华文隶书" pitchFamily="2" charset="-122"/>
                <a:cs typeface="Times New Roman" pitchFamily="18" charset="0"/>
              </a:rPr>
              <a:t>)</a:t>
            </a:r>
            <a:endParaRPr lang="en-US" altLang="zh-CN" sz="1200" dirty="0" smtClean="0">
              <a:latin typeface="Times New Roman" pitchFamily="18" charset="0"/>
              <a:ea typeface="华文隶书" pitchFamily="2" charset="-122"/>
              <a:cs typeface="Times New Roman" pitchFamily="18" charset="0"/>
            </a:endParaRPr>
          </a:p>
          <a:p>
            <a:pPr marL="0" indent="0">
              <a:defRPr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Professor in School of Computer Science and Electronics Engineering, Peking University, China.</a:t>
            </a: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448694" y="72257"/>
            <a:ext cx="7200800" cy="9814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18525" tIns="59262" rIns="118525" bIns="59262">
            <a:spAutoFit/>
          </a:bodyPr>
          <a:lstStyle>
            <a:lvl1pPr marL="857250" indent="-8572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Research on techniques for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evolutionary software development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45438" y="10585425"/>
            <a:ext cx="5896296" cy="15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have investigated a series of facilitating techniques for evolutionary software development. According to our empirical results, our techniques 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may provide 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substantial help for software developers. We have published our research in top venues in software engineering, such </a:t>
            </a:r>
            <a:r>
              <a:rPr lang="en-US" altLang="zh-CN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TOSEM, </a:t>
            </a:r>
            <a:r>
              <a:rPr lang="en-US" altLang="zh-CN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ICSE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FSE, ISSTA, ECOOP, and ASE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494" y="12304906"/>
            <a:ext cx="649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The research is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carried out in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the Key Laboratory of High Confidence Software Technologies (Peking University), Ministry of Education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76" name="Picture 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910" y="12385625"/>
            <a:ext cx="16478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7" name="Picture 1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" y="12375802"/>
            <a:ext cx="5048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8" name="Picture 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1"/>
            <a:ext cx="237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47234" y="1368401"/>
            <a:ext cx="8638164" cy="4680521"/>
            <a:chOff x="421" y="1872456"/>
            <a:chExt cx="8638164" cy="4680521"/>
          </a:xfrm>
        </p:grpSpPr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>
              <a:off x="2354805" y="5095507"/>
              <a:ext cx="1678065" cy="88140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9412"/>
                    <a:invGamma/>
                  </a:srgbClr>
                </a:gs>
                <a:gs pos="100000">
                  <a:srgbClr val="FF6600"/>
                </a:gs>
              </a:gsLst>
              <a:lin ang="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 dirty="0" smtClean="0">
                  <a:solidFill>
                    <a:srgbClr val="0033CC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Bug </a:t>
              </a:r>
            </a:p>
            <a:p>
              <a:pPr algn="ctr"/>
              <a:r>
                <a:rPr kumimoji="1" lang="en-US" altLang="zh-CN" sz="1800" b="1" dirty="0" smtClean="0">
                  <a:solidFill>
                    <a:srgbClr val="0033CC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Repositories</a:t>
              </a:r>
              <a:endParaRPr kumimoji="1" lang="zh-CN" altLang="en-US" sz="18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2" name="AutoShape 5"/>
            <p:cNvSpPr>
              <a:spLocks noChangeArrowheads="1"/>
            </p:cNvSpPr>
            <p:nvPr/>
          </p:nvSpPr>
          <p:spPr bwMode="auto">
            <a:xfrm>
              <a:off x="4741196" y="5111278"/>
              <a:ext cx="1678065" cy="86563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9412"/>
                    <a:invGamma/>
                  </a:srgbClr>
                </a:gs>
                <a:gs pos="100000">
                  <a:srgbClr val="FF6600"/>
                </a:gs>
              </a:gsLst>
              <a:lin ang="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 dirty="0" smtClean="0">
                  <a:solidFill>
                    <a:srgbClr val="0033CC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Software </a:t>
              </a:r>
            </a:p>
            <a:p>
              <a:pPr algn="ctr"/>
              <a:r>
                <a:rPr kumimoji="1" lang="en-US" altLang="zh-CN" sz="1800" b="1" dirty="0" smtClean="0">
                  <a:solidFill>
                    <a:srgbClr val="0033CC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Libraries</a:t>
              </a:r>
              <a:endParaRPr kumimoji="1" lang="zh-CN" altLang="en-US" sz="18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3" name="AutoShape 6"/>
            <p:cNvSpPr>
              <a:spLocks noChangeArrowheads="1"/>
            </p:cNvSpPr>
            <p:nvPr/>
          </p:nvSpPr>
          <p:spPr bwMode="auto">
            <a:xfrm>
              <a:off x="3471549" y="3467977"/>
              <a:ext cx="1544885" cy="1138640"/>
            </a:xfrm>
            <a:prstGeom prst="flowChartMultidocument">
              <a:avLst/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9412"/>
                    <a:invGamma/>
                  </a:srgbClr>
                </a:gs>
                <a:gs pos="100000">
                  <a:srgbClr val="FF6600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 dirty="0" smtClean="0">
                  <a:solidFill>
                    <a:srgbClr val="0033CC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Source </a:t>
              </a:r>
            </a:p>
            <a:p>
              <a:pPr algn="ctr"/>
              <a:r>
                <a:rPr kumimoji="1" lang="en-US" altLang="zh-CN" sz="1800" b="1" dirty="0" smtClean="0">
                  <a:solidFill>
                    <a:srgbClr val="0033CC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Code</a:t>
              </a:r>
              <a:endParaRPr kumimoji="1" lang="zh-CN" altLang="en-US" sz="18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4" name="AutoShape 7"/>
            <p:cNvSpPr>
              <a:spLocks noChangeArrowheads="1"/>
            </p:cNvSpPr>
            <p:nvPr/>
          </p:nvSpPr>
          <p:spPr bwMode="auto">
            <a:xfrm>
              <a:off x="1440582" y="3609912"/>
              <a:ext cx="1572237" cy="8216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9412"/>
                    <a:invGamma/>
                  </a:srgbClr>
                </a:gs>
                <a:gs pos="100000">
                  <a:srgbClr val="FF6600"/>
                </a:gs>
              </a:gsLst>
              <a:lin ang="0" scaled="1"/>
            </a:gra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 dirty="0">
                  <a:solidFill>
                    <a:srgbClr val="0033CC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 </a:t>
              </a:r>
              <a:r>
                <a:rPr kumimoji="1" lang="en-US" altLang="zh-CN" sz="1800" b="1" dirty="0" smtClean="0">
                  <a:solidFill>
                    <a:srgbClr val="0033CC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Developers</a:t>
              </a:r>
              <a:endParaRPr kumimoji="1" lang="zh-CN" altLang="en-US" sz="18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5" name="AutoShape 8"/>
            <p:cNvSpPr>
              <a:spLocks noChangeArrowheads="1"/>
            </p:cNvSpPr>
            <p:nvPr/>
          </p:nvSpPr>
          <p:spPr bwMode="auto">
            <a:xfrm>
              <a:off x="5447048" y="3611489"/>
              <a:ext cx="1401348" cy="8216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9412"/>
                    <a:invGamma/>
                  </a:srgbClr>
                </a:gs>
                <a:gs pos="100000">
                  <a:srgbClr val="FF6600"/>
                </a:gs>
              </a:gsLst>
              <a:lin ang="0" scaled="1"/>
            </a:gra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1800" b="1" dirty="0" smtClean="0">
                  <a:solidFill>
                    <a:srgbClr val="0033CC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Testers</a:t>
              </a:r>
              <a:endParaRPr kumimoji="1" lang="zh-CN" altLang="en-US" sz="18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6" name="AutoShape 9"/>
            <p:cNvSpPr>
              <a:spLocks noChangeArrowheads="1"/>
            </p:cNvSpPr>
            <p:nvPr/>
          </p:nvSpPr>
          <p:spPr bwMode="auto">
            <a:xfrm>
              <a:off x="3072010" y="3944250"/>
              <a:ext cx="335908" cy="157706"/>
            </a:xfrm>
            <a:prstGeom prst="leftRightArrow">
              <a:avLst>
                <a:gd name="adj1" fmla="val 50000"/>
                <a:gd name="adj2" fmla="val 45400"/>
              </a:avLst>
            </a:prstGeom>
            <a:solidFill>
              <a:srgbClr val="3366FF"/>
            </a:solidFill>
            <a:ln w="9525" algn="ctr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AutoShape 10"/>
            <p:cNvSpPr>
              <a:spLocks noChangeArrowheads="1"/>
            </p:cNvSpPr>
            <p:nvPr/>
          </p:nvSpPr>
          <p:spPr bwMode="auto">
            <a:xfrm>
              <a:off x="5044550" y="3945827"/>
              <a:ext cx="335909" cy="157706"/>
            </a:xfrm>
            <a:prstGeom prst="leftRightArrow">
              <a:avLst>
                <a:gd name="adj1" fmla="val 50000"/>
                <a:gd name="adj2" fmla="val 45400"/>
              </a:avLst>
            </a:prstGeom>
            <a:solidFill>
              <a:srgbClr val="3366FF"/>
            </a:solidFill>
            <a:ln w="9525" algn="ctr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AutoShape 11"/>
            <p:cNvSpPr>
              <a:spLocks noChangeArrowheads="1"/>
            </p:cNvSpPr>
            <p:nvPr/>
          </p:nvSpPr>
          <p:spPr bwMode="auto">
            <a:xfrm rot="7455741">
              <a:off x="3292552" y="4799941"/>
              <a:ext cx="357993" cy="147978"/>
            </a:xfrm>
            <a:prstGeom prst="leftRightArrow">
              <a:avLst>
                <a:gd name="adj1" fmla="val 50000"/>
                <a:gd name="adj2" fmla="val 45400"/>
              </a:avLst>
            </a:prstGeom>
            <a:solidFill>
              <a:srgbClr val="3366FF"/>
            </a:solidFill>
            <a:ln w="9525" algn="ctr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AutoShape 12"/>
            <p:cNvSpPr>
              <a:spLocks noChangeArrowheads="1"/>
            </p:cNvSpPr>
            <p:nvPr/>
          </p:nvSpPr>
          <p:spPr bwMode="auto">
            <a:xfrm rot="2950134">
              <a:off x="4791564" y="4746320"/>
              <a:ext cx="357993" cy="147978"/>
            </a:xfrm>
            <a:prstGeom prst="leftRightArrow">
              <a:avLst>
                <a:gd name="adj1" fmla="val 50000"/>
                <a:gd name="adj2" fmla="val 45400"/>
              </a:avLst>
            </a:prstGeom>
            <a:solidFill>
              <a:srgbClr val="3366FF"/>
            </a:solidFill>
            <a:ln w="9525" algn="ctr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AutoShape 14"/>
            <p:cNvSpPr>
              <a:spLocks noChangeArrowheads="1"/>
            </p:cNvSpPr>
            <p:nvPr/>
          </p:nvSpPr>
          <p:spPr bwMode="auto">
            <a:xfrm>
              <a:off x="6697166" y="4104705"/>
              <a:ext cx="1941419" cy="2103631"/>
            </a:xfrm>
            <a:prstGeom prst="wedgeEllipseCallout">
              <a:avLst>
                <a:gd name="adj1" fmla="val -102983"/>
                <a:gd name="adj2" fmla="val -17327"/>
              </a:avLst>
            </a:prstGeom>
            <a:solidFill>
              <a:srgbClr val="FFFF9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8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Problem3</a:t>
              </a:r>
              <a:r>
                <a:rPr kumimoji="1" lang="zh-CN" altLang="en-US" sz="18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  <a:r>
                <a:rPr kumimoji="1" lang="en-US" altLang="zh-CN" sz="18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Facilitating the Use of </a:t>
              </a:r>
              <a:r>
                <a:rPr kumimoji="1" lang="en-US" altLang="zh-CN" sz="18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Software Libraries</a:t>
              </a:r>
              <a:endParaRPr kumimoji="1" lang="zh-CN" altLang="en-US" sz="1800" b="1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91" name="AutoShape 15"/>
            <p:cNvSpPr>
              <a:spLocks noChangeArrowheads="1"/>
            </p:cNvSpPr>
            <p:nvPr/>
          </p:nvSpPr>
          <p:spPr bwMode="auto">
            <a:xfrm>
              <a:off x="5046030" y="1872456"/>
              <a:ext cx="2515618" cy="1321111"/>
            </a:xfrm>
            <a:prstGeom prst="wedgeEllipseCallout">
              <a:avLst>
                <a:gd name="adj1" fmla="val -38704"/>
                <a:gd name="adj2" fmla="val 77157"/>
              </a:avLst>
            </a:prstGeom>
            <a:solidFill>
              <a:srgbClr val="FFFF9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8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Problem 2</a:t>
              </a:r>
              <a:r>
                <a:rPr kumimoji="1" lang="zh-CN" altLang="en-US" sz="18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  <a:r>
                <a:rPr kumimoji="1" lang="en-US" altLang="zh-CN" sz="18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Test Reuse and Optimization</a:t>
              </a:r>
              <a:endParaRPr kumimoji="1" lang="zh-CN" altLang="en-US" sz="1800" b="1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92" name="AutoShape 16"/>
            <p:cNvSpPr>
              <a:spLocks noChangeArrowheads="1"/>
            </p:cNvSpPr>
            <p:nvPr/>
          </p:nvSpPr>
          <p:spPr bwMode="auto">
            <a:xfrm>
              <a:off x="1564837" y="1872457"/>
              <a:ext cx="2866496" cy="1248566"/>
            </a:xfrm>
            <a:prstGeom prst="wedgeEllipseCallout">
              <a:avLst>
                <a:gd name="adj1" fmla="val 18588"/>
                <a:gd name="adj2" fmla="val 85097"/>
              </a:avLst>
            </a:prstGeom>
            <a:solidFill>
              <a:srgbClr val="FFFF9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8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Problem 1</a:t>
              </a:r>
              <a:r>
                <a:rPr kumimoji="1" lang="zh-CN" altLang="en-US" sz="18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  <a:r>
                <a:rPr kumimoji="1" lang="en-US" altLang="zh-CN" sz="18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Incremental Code Modification</a:t>
              </a:r>
              <a:endParaRPr kumimoji="1" lang="zh-CN" altLang="en-US" sz="1800" b="1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93" name="AutoShape 18"/>
            <p:cNvSpPr>
              <a:spLocks noChangeArrowheads="1"/>
            </p:cNvSpPr>
            <p:nvPr/>
          </p:nvSpPr>
          <p:spPr bwMode="auto">
            <a:xfrm>
              <a:off x="421" y="4304016"/>
              <a:ext cx="1975327" cy="2248961"/>
            </a:xfrm>
            <a:prstGeom prst="wedgeEllipseCallout">
              <a:avLst>
                <a:gd name="adj1" fmla="val 71812"/>
                <a:gd name="adj2" fmla="val -26891"/>
              </a:avLst>
            </a:prstGeom>
            <a:solidFill>
              <a:srgbClr val="FFFF9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8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Problem 4</a:t>
              </a:r>
              <a:r>
                <a:rPr kumimoji="1" lang="zh-CN" altLang="en-US" sz="18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  <a:r>
                <a:rPr kumimoji="1" lang="en-US" altLang="zh-CN" sz="18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Facilitating the Use of Bug Repositories</a:t>
              </a:r>
              <a:endParaRPr kumimoji="1" lang="zh-CN" altLang="en-US" sz="1800" b="1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94" name="Group 24"/>
            <p:cNvGrpSpPr>
              <a:grpSpLocks/>
            </p:cNvGrpSpPr>
            <p:nvPr/>
          </p:nvGrpSpPr>
          <p:grpSpPr bwMode="auto">
            <a:xfrm>
              <a:off x="1504166" y="3647762"/>
              <a:ext cx="368464" cy="761722"/>
              <a:chOff x="249" y="861"/>
              <a:chExt cx="249" cy="483"/>
            </a:xfrm>
          </p:grpSpPr>
          <p:sp>
            <p:nvSpPr>
              <p:cNvPr id="101" name="Oval 19"/>
              <p:cNvSpPr>
                <a:spLocks noChangeArrowheads="1"/>
              </p:cNvSpPr>
              <p:nvPr/>
            </p:nvSpPr>
            <p:spPr bwMode="auto">
              <a:xfrm>
                <a:off x="290" y="861"/>
                <a:ext cx="159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Line 20"/>
              <p:cNvSpPr>
                <a:spLocks noChangeShapeType="1"/>
              </p:cNvSpPr>
              <p:nvPr/>
            </p:nvSpPr>
            <p:spPr bwMode="auto">
              <a:xfrm>
                <a:off x="249" y="1117"/>
                <a:ext cx="2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Line 21"/>
              <p:cNvSpPr>
                <a:spLocks noChangeShapeType="1"/>
              </p:cNvSpPr>
              <p:nvPr/>
            </p:nvSpPr>
            <p:spPr bwMode="auto">
              <a:xfrm>
                <a:off x="369" y="10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Line 22"/>
              <p:cNvSpPr>
                <a:spLocks noChangeShapeType="1"/>
              </p:cNvSpPr>
              <p:nvPr/>
            </p:nvSpPr>
            <p:spPr bwMode="auto">
              <a:xfrm flipH="1">
                <a:off x="272" y="1207"/>
                <a:ext cx="9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Line 23"/>
              <p:cNvSpPr>
                <a:spLocks noChangeShapeType="1"/>
              </p:cNvSpPr>
              <p:nvPr/>
            </p:nvSpPr>
            <p:spPr bwMode="auto">
              <a:xfrm>
                <a:off x="374" y="1207"/>
                <a:ext cx="91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6328702" y="3647762"/>
              <a:ext cx="368464" cy="761722"/>
              <a:chOff x="249" y="861"/>
              <a:chExt cx="249" cy="483"/>
            </a:xfrm>
          </p:grpSpPr>
          <p:sp>
            <p:nvSpPr>
              <p:cNvPr id="96" name="Oval 26"/>
              <p:cNvSpPr>
                <a:spLocks noChangeArrowheads="1"/>
              </p:cNvSpPr>
              <p:nvPr/>
            </p:nvSpPr>
            <p:spPr bwMode="auto">
              <a:xfrm>
                <a:off x="290" y="861"/>
                <a:ext cx="159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Line 27"/>
              <p:cNvSpPr>
                <a:spLocks noChangeShapeType="1"/>
              </p:cNvSpPr>
              <p:nvPr/>
            </p:nvSpPr>
            <p:spPr bwMode="auto">
              <a:xfrm>
                <a:off x="249" y="1117"/>
                <a:ext cx="2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Line 28"/>
              <p:cNvSpPr>
                <a:spLocks noChangeShapeType="1"/>
              </p:cNvSpPr>
              <p:nvPr/>
            </p:nvSpPr>
            <p:spPr bwMode="auto">
              <a:xfrm>
                <a:off x="369" y="102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Line 29"/>
              <p:cNvSpPr>
                <a:spLocks noChangeShapeType="1"/>
              </p:cNvSpPr>
              <p:nvPr/>
            </p:nvSpPr>
            <p:spPr bwMode="auto">
              <a:xfrm flipH="1">
                <a:off x="272" y="1207"/>
                <a:ext cx="9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Line 30"/>
              <p:cNvSpPr>
                <a:spLocks noChangeShapeType="1"/>
              </p:cNvSpPr>
              <p:nvPr/>
            </p:nvSpPr>
            <p:spPr bwMode="auto">
              <a:xfrm>
                <a:off x="374" y="1207"/>
                <a:ext cx="91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73156" y="1224385"/>
            <a:ext cx="8928266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45438" y="1224385"/>
            <a:ext cx="5904656" cy="4320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145437" y="5704282"/>
            <a:ext cx="5896297" cy="4737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2430" y="6264945"/>
            <a:ext cx="8928266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2430" y="9649321"/>
            <a:ext cx="892826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44438" y="9649321"/>
            <a:ext cx="6128039" cy="2363304"/>
            <a:chOff x="-95689" y="2111375"/>
            <a:chExt cx="9114278" cy="4154488"/>
          </a:xfrm>
        </p:grpSpPr>
        <p:graphicFrame>
          <p:nvGraphicFramePr>
            <p:cNvPr id="5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058653"/>
                </p:ext>
              </p:extLst>
            </p:nvPr>
          </p:nvGraphicFramePr>
          <p:xfrm>
            <a:off x="917576" y="2184400"/>
            <a:ext cx="8101013" cy="350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Visio" r:id="rId7" imgW="7211383" imgH="2556399" progId="Visio.Drawing.11">
                    <p:embed/>
                  </p:oleObj>
                </mc:Choice>
                <mc:Fallback>
                  <p:oleObj name="Visio" r:id="rId7" imgW="7211383" imgH="255639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576" y="2184400"/>
                          <a:ext cx="8101013" cy="3503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649288" y="2692400"/>
              <a:ext cx="2362200" cy="2995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5" name="Picture 33" descr="MCj02808030000[1]"/>
            <p:cNvPicPr>
              <a:picLocks noChangeAspect="1" noChangeArrowheads="1"/>
            </p:cNvPicPr>
            <p:nvPr>
              <p:ph idx="1"/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106613" y="2735263"/>
              <a:ext cx="701675" cy="719137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 Box 34"/>
            <p:cNvSpPr txBox="1">
              <a:spLocks noChangeArrowheads="1"/>
            </p:cNvSpPr>
            <p:nvPr/>
          </p:nvSpPr>
          <p:spPr bwMode="auto">
            <a:xfrm>
              <a:off x="1574800" y="2111375"/>
              <a:ext cx="17653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400" b="0">
                  <a:solidFill>
                    <a:schemeClr val="tx1"/>
                  </a:solidFill>
                  <a:latin typeface="Verdana" pitchFamily="34" charset="0"/>
                  <a:ea typeface="宋体" charset="-122"/>
                </a:rPr>
                <a:t>Natural Language</a:t>
              </a:r>
            </a:p>
            <a:p>
              <a:r>
                <a:rPr kumimoji="0" lang="en-US" altLang="zh-CN" sz="1400" b="0">
                  <a:solidFill>
                    <a:schemeClr val="tx1"/>
                  </a:solidFill>
                  <a:latin typeface="Verdana" pitchFamily="34" charset="0"/>
                  <a:ea typeface="宋体" charset="-122"/>
                </a:rPr>
                <a:t>Similarity</a:t>
              </a:r>
              <a:endParaRPr kumimoji="0" lang="en-US" sz="1400" b="0">
                <a:solidFill>
                  <a:schemeClr val="tx1"/>
                </a:solidFill>
                <a:latin typeface="Verdana" pitchFamily="34" charset="0"/>
                <a:ea typeface="宋体" charset="-122"/>
              </a:endParaRPr>
            </a:p>
          </p:txBody>
        </p:sp>
        <p:pic>
          <p:nvPicPr>
            <p:cNvPr id="57" name="Picture 36" descr="MCj02808030000[1]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261" y="5037138"/>
              <a:ext cx="701307" cy="718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2036763" y="5744094"/>
              <a:ext cx="1052512" cy="517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sz="1400" b="0">
                  <a:solidFill>
                    <a:schemeClr val="tx1"/>
                  </a:solidFill>
                  <a:latin typeface="Verdana" pitchFamily="34" charset="0"/>
                  <a:ea typeface="宋体" charset="-122"/>
                </a:rPr>
                <a:t>Execution</a:t>
              </a:r>
            </a:p>
            <a:p>
              <a:r>
                <a:rPr kumimoji="0" lang="en-US" altLang="zh-CN" sz="1400" b="0">
                  <a:solidFill>
                    <a:schemeClr val="tx1"/>
                  </a:solidFill>
                  <a:latin typeface="Verdana" pitchFamily="34" charset="0"/>
                  <a:ea typeface="宋体" charset="-122"/>
                </a:rPr>
                <a:t>Similarity</a:t>
              </a:r>
              <a:endParaRPr kumimoji="0" lang="en-US" sz="1400" b="0">
                <a:solidFill>
                  <a:schemeClr val="tx1"/>
                </a:solidFill>
                <a:latin typeface="Verdana" pitchFamily="34" charset="0"/>
                <a:ea typeface="宋体" charset="-122"/>
              </a:endParaRPr>
            </a:p>
          </p:txBody>
        </p:sp>
        <p:cxnSp>
          <p:nvCxnSpPr>
            <p:cNvPr id="59" name="AutoShape 38"/>
            <p:cNvCxnSpPr>
              <a:cxnSpLocks noChangeShapeType="1"/>
              <a:endCxn id="55" idx="1"/>
            </p:cNvCxnSpPr>
            <p:nvPr/>
          </p:nvCxnSpPr>
          <p:spPr bwMode="auto">
            <a:xfrm flipV="1">
              <a:off x="1041400" y="3095625"/>
              <a:ext cx="1065213" cy="225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39"/>
            <p:cNvCxnSpPr>
              <a:cxnSpLocks noChangeShapeType="1"/>
              <a:endCxn id="57" idx="1"/>
            </p:cNvCxnSpPr>
            <p:nvPr/>
          </p:nvCxnSpPr>
          <p:spPr bwMode="auto">
            <a:xfrm flipV="1">
              <a:off x="992188" y="5397500"/>
              <a:ext cx="1219200" cy="619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40"/>
            <p:cNvCxnSpPr>
              <a:cxnSpLocks noChangeShapeType="1"/>
              <a:endCxn id="57" idx="1"/>
            </p:cNvCxnSpPr>
            <p:nvPr/>
          </p:nvCxnSpPr>
          <p:spPr bwMode="auto">
            <a:xfrm>
              <a:off x="1041400" y="3322638"/>
              <a:ext cx="1169988" cy="2074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41"/>
            <p:cNvCxnSpPr>
              <a:cxnSpLocks noChangeShapeType="1"/>
              <a:endCxn id="55" idx="1"/>
            </p:cNvCxnSpPr>
            <p:nvPr/>
          </p:nvCxnSpPr>
          <p:spPr bwMode="auto">
            <a:xfrm flipV="1">
              <a:off x="992188" y="3095625"/>
              <a:ext cx="1114425" cy="2362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AutoShape 43"/>
            <p:cNvSpPr>
              <a:spLocks noChangeArrowheads="1"/>
            </p:cNvSpPr>
            <p:nvPr/>
          </p:nvSpPr>
          <p:spPr bwMode="auto">
            <a:xfrm>
              <a:off x="9852" y="2628900"/>
              <a:ext cx="987384" cy="1331913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dirty="0"/>
                <a:t>New</a:t>
              </a:r>
            </a:p>
            <a:p>
              <a:r>
                <a:rPr lang="en-US" altLang="zh-CN" sz="1400" dirty="0"/>
                <a:t>Report</a:t>
              </a:r>
            </a:p>
          </p:txBody>
        </p:sp>
        <p:sp>
          <p:nvSpPr>
            <p:cNvPr id="64" name="AutoShape 44"/>
            <p:cNvSpPr>
              <a:spLocks noChangeArrowheads="1"/>
            </p:cNvSpPr>
            <p:nvPr/>
          </p:nvSpPr>
          <p:spPr bwMode="auto">
            <a:xfrm>
              <a:off x="-95689" y="4648200"/>
              <a:ext cx="1087878" cy="1617663"/>
            </a:xfrm>
            <a:prstGeom prst="flowChartMulti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dirty="0"/>
                <a:t>Existing</a:t>
              </a:r>
            </a:p>
            <a:p>
              <a:r>
                <a:rPr lang="en-US" altLang="zh-CN" sz="1400" dirty="0"/>
                <a:t>Reports</a:t>
              </a:r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>
              <a:off x="2603500" y="3270250"/>
              <a:ext cx="485775" cy="52705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46"/>
            <p:cNvSpPr>
              <a:spLocks noChangeShapeType="1"/>
            </p:cNvSpPr>
            <p:nvPr/>
          </p:nvSpPr>
          <p:spPr bwMode="auto">
            <a:xfrm flipV="1">
              <a:off x="2603500" y="4533900"/>
              <a:ext cx="485775" cy="55403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389" y="6362055"/>
            <a:ext cx="47720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96838" y="6336953"/>
            <a:ext cx="40274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 automatic approach to static feature location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 application of information retrieval to feature location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Competitive to dynamic approach to feature location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ACM SIGSOFT Distinguished Paper Award</a:t>
            </a:r>
            <a:endParaRPr lang="zh-CN" altLang="en-US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297814" y="3268929"/>
            <a:ext cx="5680272" cy="2244415"/>
            <a:chOff x="9297814" y="3268929"/>
            <a:chExt cx="5680272" cy="2244415"/>
          </a:xfrm>
        </p:grpSpPr>
        <p:pic>
          <p:nvPicPr>
            <p:cNvPr id="70" name="Picture 4"/>
            <p:cNvPicPr>
              <a:picLocks noChangeAspect="1" noChangeArrowheads="1"/>
            </p:cNvPicPr>
            <p:nvPr>
              <p:ph sz="half" idx="4294967295"/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297814" y="3312617"/>
              <a:ext cx="5680272" cy="2200727"/>
            </a:xfrm>
            <a:prstGeom prst="rect">
              <a:avLst/>
            </a:prstGeom>
            <a:noFill/>
            <a:ln/>
          </p:spPr>
        </p:pic>
        <p:sp>
          <p:nvSpPr>
            <p:cNvPr id="7" name="矩形 6"/>
            <p:cNvSpPr/>
            <p:nvPr/>
          </p:nvSpPr>
          <p:spPr>
            <a:xfrm>
              <a:off x="10203521" y="3268929"/>
              <a:ext cx="886133" cy="403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3515889" y="3312617"/>
              <a:ext cx="886133" cy="403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0801622" y="3905429"/>
            <a:ext cx="576064" cy="1423412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4113990" y="3977437"/>
            <a:ext cx="576064" cy="1423412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265118" y="9721329"/>
            <a:ext cx="28170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Combining natural language info and execution info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20-30% more accurate than previous approaches</a:t>
            </a:r>
            <a:endParaRPr lang="zh-CN" altLang="en-US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894" y="8131021"/>
            <a:ext cx="5796000" cy="223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9197400" y="5746948"/>
            <a:ext cx="5924702" cy="2800767"/>
          </a:xfrm>
          <a:prstGeom prst="rect">
            <a:avLst/>
          </a:prstGeom>
          <a:noFill/>
        </p:spPr>
        <p:txBody>
          <a:bodyPr wrap="square" numCol="2" spcCol="0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Inferring implicit resource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specifications from documentation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Based on NER and class-hierarchy analysis</a:t>
            </a:r>
          </a:p>
          <a:p>
            <a:endParaRPr lang="en-US" altLang="zh-CN" sz="2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Able to detect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 faults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various open-source systems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ACM SIGSOFT Distinguished Paper Award</a:t>
            </a:r>
            <a:endParaRPr lang="zh-CN" altLang="en-US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97400" y="1296625"/>
            <a:ext cx="5564663" cy="2123658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Able to adjust regression test execution in respect to time constraints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integer linear programming 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Empirically much more effective than previous approaches to time-aware test-case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32291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252</Words>
  <Application>Microsoft Office PowerPoint</Application>
  <PresentationFormat>自定义</PresentationFormat>
  <Paragraphs>42</Paragraphs>
  <Slides>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主题​​</vt:lpstr>
      <vt:lpstr>Microsoft Visio 绘图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huakang-lee</dc:creator>
  <cp:lastModifiedBy>winxp</cp:lastModifiedBy>
  <cp:revision>69</cp:revision>
  <dcterms:created xsi:type="dcterms:W3CDTF">2011-09-15T06:15:48Z</dcterms:created>
  <dcterms:modified xsi:type="dcterms:W3CDTF">2011-09-24T05:50:29Z</dcterms:modified>
</cp:coreProperties>
</file>