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73" r:id="rId5"/>
    <p:sldId id="260" r:id="rId6"/>
    <p:sldId id="261" r:id="rId7"/>
    <p:sldId id="262" r:id="rId8"/>
    <p:sldId id="264" r:id="rId9"/>
    <p:sldId id="267" r:id="rId10"/>
    <p:sldId id="265" r:id="rId11"/>
    <p:sldId id="266" r:id="rId12"/>
    <p:sldId id="271" r:id="rId13"/>
    <p:sldId id="270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37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51" autoAdjust="0"/>
    <p:restoredTop sz="81304" autoAdjust="0"/>
  </p:normalViewPr>
  <p:slideViewPr>
    <p:cSldViewPr snapToGrid="0" snapToObjects="1">
      <p:cViewPr>
        <p:scale>
          <a:sx n="100" d="100"/>
          <a:sy n="100" d="100"/>
        </p:scale>
        <p:origin x="-480" y="7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B4C81B-596A-3740-848A-C0FE7586A022}" type="datetimeFigureOut">
              <a:rPr lang="en-US" smtClean="0"/>
              <a:t>4/8/15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9838E1-923D-EA4B-9D3E-C78BBED57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3126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9838E1-923D-EA4B-9D3E-C78BBED57F6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2008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9838E1-923D-EA4B-9D3E-C78BBED57F6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4826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9838E1-923D-EA4B-9D3E-C78BBED57F6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7724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F71113-7839-C440-8F55-7342D839256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2357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9838E1-923D-EA4B-9D3E-C78BBED57F6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2113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9838E1-923D-EA4B-9D3E-C78BBED57F6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5081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9838E1-923D-EA4B-9D3E-C78BBED57F6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7004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D2102-8C59-0446-98C7-08F6334323C2}" type="datetimeFigureOut">
              <a:rPr lang="en-US" smtClean="0"/>
              <a:t>4/8/15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E1EBC-2C40-1D43-9D46-D425B7C3E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888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D2102-8C59-0446-98C7-08F6334323C2}" type="datetimeFigureOut">
              <a:rPr lang="en-US" smtClean="0"/>
              <a:t>4/8/15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E1EBC-2C40-1D43-9D46-D425B7C3E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876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D2102-8C59-0446-98C7-08F6334323C2}" type="datetimeFigureOut">
              <a:rPr lang="en-US" smtClean="0"/>
              <a:t>4/8/15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E1EBC-2C40-1D43-9D46-D425B7C3E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920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D2102-8C59-0446-98C7-08F6334323C2}" type="datetimeFigureOut">
              <a:rPr lang="en-US" smtClean="0"/>
              <a:t>4/8/15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E1EBC-2C40-1D43-9D46-D425B7C3E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03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D2102-8C59-0446-98C7-08F6334323C2}" type="datetimeFigureOut">
              <a:rPr lang="en-US" smtClean="0"/>
              <a:t>4/8/15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E1EBC-2C40-1D43-9D46-D425B7C3E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350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D2102-8C59-0446-98C7-08F6334323C2}" type="datetimeFigureOut">
              <a:rPr lang="en-US" smtClean="0"/>
              <a:t>4/8/15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E1EBC-2C40-1D43-9D46-D425B7C3E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803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D2102-8C59-0446-98C7-08F6334323C2}" type="datetimeFigureOut">
              <a:rPr lang="en-US" smtClean="0"/>
              <a:t>4/8/15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E1EBC-2C40-1D43-9D46-D425B7C3E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871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D2102-8C59-0446-98C7-08F6334323C2}" type="datetimeFigureOut">
              <a:rPr lang="en-US" smtClean="0"/>
              <a:t>4/8/15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E1EBC-2C40-1D43-9D46-D425B7C3E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318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D2102-8C59-0446-98C7-08F6334323C2}" type="datetimeFigureOut">
              <a:rPr lang="en-US" smtClean="0"/>
              <a:t>4/8/15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E1EBC-2C40-1D43-9D46-D425B7C3E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487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D2102-8C59-0446-98C7-08F6334323C2}" type="datetimeFigureOut">
              <a:rPr lang="en-US" smtClean="0"/>
              <a:t>4/8/15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E1EBC-2C40-1D43-9D46-D425B7C3E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213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D2102-8C59-0446-98C7-08F6334323C2}" type="datetimeFigureOut">
              <a:rPr lang="en-US" smtClean="0"/>
              <a:t>4/8/15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E1EBC-2C40-1D43-9D46-D425B7C3E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785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1" y="274638"/>
            <a:ext cx="718654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4D2102-8C59-0446-98C7-08F6334323C2}" type="datetimeFigureOut">
              <a:rPr lang="en-US" smtClean="0"/>
              <a:t>4/8/15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AE1EBC-2C40-1D43-9D46-D425B7C3E458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643749" y="274638"/>
            <a:ext cx="1371600" cy="1062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090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tiff"/><Relationship Id="rId3" Type="http://schemas.openxmlformats.org/officeDocument/2006/relationships/image" Target="../media/image24.tif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tif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pragmagrid/cloud-scheduler" TargetMode="External"/><Relationship Id="rId3" Type="http://schemas.openxmlformats.org/officeDocument/2006/relationships/hyperlink" Target="https://github.com/pragmagrid/pcc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ssmallen@sdsc.edu" TargetMode="External"/><Relationship Id="rId3" Type="http://schemas.openxmlformats.org/officeDocument/2006/relationships/hyperlink" Target="mailto:nadya@sdsc.edu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2.png"/><Relationship Id="rId12" Type="http://schemas.openxmlformats.org/officeDocument/2006/relationships/image" Target="../media/image13.png"/><Relationship Id="rId13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0.png"/><Relationship Id="rId10" Type="http://schemas.openxmlformats.org/officeDocument/2006/relationships/image" Target="../media/image1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iff"/><Relationship Id="rId4" Type="http://schemas.openxmlformats.org/officeDocument/2006/relationships/hyperlink" Target="http://www.bookedscheduler.com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calit2-119-121.ucsd.edu/cloud-scheduler" TargetMode="External"/><Relationship Id="rId4" Type="http://schemas.openxmlformats.org/officeDocument/2006/relationships/image" Target="../media/image17.tif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tif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iff"/><Relationship Id="rId4" Type="http://schemas.openxmlformats.org/officeDocument/2006/relationships/image" Target="../media/image19.tif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tiff"/><Relationship Id="rId3" Type="http://schemas.openxmlformats.org/officeDocument/2006/relationships/image" Target="../media/image21.tif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 Lightweight Scheduler for PRAGMA </a:t>
            </a:r>
            <a:r>
              <a:rPr lang="en-US" dirty="0" err="1"/>
              <a:t>Testbed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4497" y="3886200"/>
            <a:ext cx="8280702" cy="1752600"/>
          </a:xfrm>
        </p:spPr>
        <p:txBody>
          <a:bodyPr>
            <a:normAutofit/>
          </a:bodyPr>
          <a:lstStyle/>
          <a:p>
            <a:r>
              <a:rPr lang="en-US" dirty="0" smtClean="0"/>
              <a:t>Shava Smallen Montoya,</a:t>
            </a:r>
          </a:p>
          <a:p>
            <a:r>
              <a:rPr lang="en-US" dirty="0" err="1" smtClean="0"/>
              <a:t>Nadya</a:t>
            </a:r>
            <a:r>
              <a:rPr lang="en-US" dirty="0" smtClean="0"/>
              <a:t> Williams, Phil Papadopoulos, </a:t>
            </a:r>
          </a:p>
          <a:p>
            <a:r>
              <a:rPr lang="en-US" dirty="0" smtClean="0"/>
              <a:t>Mauricio </a:t>
            </a:r>
            <a:r>
              <a:rPr lang="en-US" dirty="0" err="1" smtClean="0"/>
              <a:t>Tsugawa</a:t>
            </a:r>
            <a:r>
              <a:rPr lang="en-US" dirty="0" smtClean="0"/>
              <a:t>, Jose Fortes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4715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Demo: Common Reports</a:t>
            </a:r>
            <a:endParaRPr lang="en-US" dirty="0"/>
          </a:p>
        </p:txBody>
      </p:sp>
      <p:pic>
        <p:nvPicPr>
          <p:cNvPr id="6" name="Picture 5" descr="report-common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1581318"/>
            <a:ext cx="7819860" cy="380445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 descr="report-graph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8816" y="2029548"/>
            <a:ext cx="6238998" cy="462516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447004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Demo: Custom Report</a:t>
            </a:r>
            <a:endParaRPr lang="en-US" dirty="0"/>
          </a:p>
        </p:txBody>
      </p:sp>
      <p:pic>
        <p:nvPicPr>
          <p:cNvPr id="4" name="Picture 3" descr="report-custom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839" y="1535137"/>
            <a:ext cx="7048043" cy="485555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089642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status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32468"/>
            <a:ext cx="8229600" cy="4986867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 smtClean="0"/>
              <a:t>Prototype code available at:</a:t>
            </a:r>
          </a:p>
          <a:p>
            <a:pPr lvl="1"/>
            <a:r>
              <a:rPr lang="en-US" dirty="0" smtClean="0">
                <a:hlinkClick r:id="rId2"/>
              </a:rPr>
              <a:t>https://github.com/pragmagrid/cloud-scheduler</a:t>
            </a:r>
            <a:endParaRPr lang="en-US" dirty="0" smtClean="0"/>
          </a:p>
          <a:p>
            <a:pPr lvl="1"/>
            <a:r>
              <a:rPr lang="en-US" dirty="0" smtClean="0">
                <a:hlinkClick r:id="rId3"/>
              </a:rPr>
              <a:t>https://github.com/pragmagrid/pcc</a:t>
            </a:r>
            <a:endParaRPr lang="en-US" dirty="0" smtClean="0"/>
          </a:p>
          <a:p>
            <a:r>
              <a:rPr lang="en-US" b="1" dirty="0" smtClean="0"/>
              <a:t>Several Missing Pieces</a:t>
            </a:r>
          </a:p>
          <a:p>
            <a:endParaRPr lang="en-US" b="1" dirty="0" smtClean="0"/>
          </a:p>
          <a:p>
            <a:pPr lvl="1"/>
            <a:r>
              <a:rPr lang="en-US" u="sng" dirty="0" smtClean="0"/>
              <a:t>GUI</a:t>
            </a:r>
            <a:r>
              <a:rPr lang="en-US" dirty="0" smtClean="0"/>
              <a:t>:  Ability to reserve more than one virtual cluster per resource </a:t>
            </a:r>
          </a:p>
          <a:p>
            <a:pPr lvl="1"/>
            <a:r>
              <a:rPr lang="en-US" u="sng" dirty="0" smtClean="0"/>
              <a:t>PCC</a:t>
            </a:r>
            <a:r>
              <a:rPr lang="en-US" dirty="0" smtClean="0"/>
              <a:t>:  Enable Condor Glide-in, automatic shutdown of reservations, enabling extension of reservations, network overlay/ENT integration</a:t>
            </a:r>
          </a:p>
          <a:p>
            <a:pPr lvl="1"/>
            <a:r>
              <a:rPr lang="en-US" u="sng" dirty="0" err="1" smtClean="0"/>
              <a:t>pragma_boot</a:t>
            </a:r>
            <a:r>
              <a:rPr lang="en-US" dirty="0" smtClean="0"/>
              <a:t>: Efficient VM/VC startup, port to other </a:t>
            </a:r>
            <a:r>
              <a:rPr lang="en-US" dirty="0" err="1" smtClean="0"/>
              <a:t>provisioners</a:t>
            </a:r>
            <a:r>
              <a:rPr lang="en-US" dirty="0" smtClean="0"/>
              <a:t> (</a:t>
            </a:r>
            <a:r>
              <a:rPr lang="en-US" dirty="0" err="1" smtClean="0"/>
              <a:t>OpenNebula</a:t>
            </a:r>
            <a:r>
              <a:rPr lang="en-US" dirty="0" smtClean="0"/>
              <a:t>, </a:t>
            </a:r>
            <a:r>
              <a:rPr lang="en-US" dirty="0" err="1" smtClean="0"/>
              <a:t>Openstack</a:t>
            </a:r>
            <a:r>
              <a:rPr lang="en-US" dirty="0" smtClean="0"/>
              <a:t>, </a:t>
            </a:r>
            <a:r>
              <a:rPr lang="en-US" dirty="0" err="1" smtClean="0"/>
              <a:t>Cloudstack</a:t>
            </a:r>
            <a:r>
              <a:rPr lang="en-US" dirty="0" smtClean="0"/>
              <a:t>)</a:t>
            </a:r>
          </a:p>
          <a:p>
            <a:pPr lvl="1"/>
            <a:r>
              <a:rPr lang="en-US" u="sng" dirty="0" smtClean="0"/>
              <a:t>Images</a:t>
            </a:r>
            <a:r>
              <a:rPr lang="en-US" dirty="0" smtClean="0"/>
              <a:t>: storage and management, library of base images</a:t>
            </a:r>
          </a:p>
          <a:p>
            <a:pPr lvl="1"/>
            <a:r>
              <a:rPr lang="en-US" u="sng" dirty="0" smtClean="0"/>
              <a:t>Documentation</a:t>
            </a:r>
            <a:r>
              <a:rPr lang="en-US" dirty="0" smtClean="0"/>
              <a:t>: </a:t>
            </a:r>
            <a:r>
              <a:rPr lang="en-US" dirty="0"/>
              <a:t>H</a:t>
            </a:r>
            <a:r>
              <a:rPr lang="en-US" dirty="0" smtClean="0"/>
              <a:t>ow to guides (site, user)</a:t>
            </a:r>
          </a:p>
          <a:p>
            <a:pPr lvl="1"/>
            <a:r>
              <a:rPr lang="en-US" u="sng" dirty="0" smtClean="0"/>
              <a:t>User management</a:t>
            </a:r>
            <a:r>
              <a:rPr lang="en-US" dirty="0" smtClean="0"/>
              <a:t>:  Integration with </a:t>
            </a:r>
            <a:r>
              <a:rPr lang="en-US" dirty="0" err="1" smtClean="0"/>
              <a:t>OpenID</a:t>
            </a:r>
            <a:r>
              <a:rPr lang="en-US" dirty="0" smtClean="0"/>
              <a:t>?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6447600"/>
              </p:ext>
            </p:extLst>
          </p:nvPr>
        </p:nvGraphicFramePr>
        <p:xfrm>
          <a:off x="846667" y="3040041"/>
          <a:ext cx="8128000" cy="34520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2438"/>
                <a:gridCol w="6565562"/>
              </a:tblGrid>
              <a:tr h="338272">
                <a:tc>
                  <a:txBody>
                    <a:bodyPr/>
                    <a:lstStyle/>
                    <a:p>
                      <a:r>
                        <a:rPr lang="en-US" dirty="0" smtClean="0"/>
                        <a:t>Component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Features</a:t>
                      </a:r>
                      <a:endParaRPr lang="en-US" dirty="0"/>
                    </a:p>
                  </a:txBody>
                  <a:tcPr/>
                </a:tc>
              </a:tr>
              <a:tr h="591976">
                <a:tc>
                  <a:txBody>
                    <a:bodyPr/>
                    <a:lstStyle/>
                    <a:p>
                      <a:r>
                        <a:rPr lang="en-US" dirty="0" smtClean="0"/>
                        <a:t>Booking (GUI)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Ability to reserve more than one virtual cluster per resource,</a:t>
                      </a:r>
                      <a:r>
                        <a:rPr lang="en-US" baseline="0" dirty="0" smtClean="0"/>
                        <a:t> i</a:t>
                      </a:r>
                      <a:r>
                        <a:rPr lang="en-US" dirty="0" smtClean="0"/>
                        <a:t>ntegration with </a:t>
                      </a:r>
                      <a:r>
                        <a:rPr lang="en-US" dirty="0" err="1" smtClean="0"/>
                        <a:t>OpenID</a:t>
                      </a:r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</a:tr>
              <a:tr h="591976">
                <a:tc>
                  <a:txBody>
                    <a:bodyPr/>
                    <a:lstStyle/>
                    <a:p>
                      <a:r>
                        <a:rPr lang="en-US" dirty="0" smtClean="0"/>
                        <a:t>PCC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Enable Condor Glide-in, automatic shutdown of reservations, enabling extension of reservations, network overlay/ENT integration</a:t>
                      </a:r>
                      <a:endParaRPr lang="en-US" dirty="0"/>
                    </a:p>
                  </a:txBody>
                  <a:tcPr/>
                </a:tc>
              </a:tr>
              <a:tr h="591976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pragma_boot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Efficient VM/VC startup, port to other </a:t>
                      </a:r>
                      <a:r>
                        <a:rPr lang="en-US" dirty="0" err="1" smtClean="0"/>
                        <a:t>provisioners</a:t>
                      </a:r>
                      <a:r>
                        <a:rPr lang="en-US" dirty="0" smtClean="0"/>
                        <a:t> (</a:t>
                      </a:r>
                      <a:r>
                        <a:rPr lang="en-US" dirty="0" err="1" smtClean="0"/>
                        <a:t>OpenNebula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Openstack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Cloudstack</a:t>
                      </a:r>
                      <a:r>
                        <a:rPr lang="en-US" dirty="0" smtClean="0"/>
                        <a:t>)</a:t>
                      </a:r>
                    </a:p>
                  </a:txBody>
                  <a:tcPr/>
                </a:tc>
              </a:tr>
              <a:tr h="338272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pragma_agent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Needs</a:t>
                      </a:r>
                      <a:r>
                        <a:rPr lang="en-US" baseline="0" dirty="0" smtClean="0"/>
                        <a:t> to be written and ported to other </a:t>
                      </a:r>
                      <a:r>
                        <a:rPr lang="en-US" baseline="0" dirty="0" err="1" smtClean="0"/>
                        <a:t>provisioners</a:t>
                      </a:r>
                      <a:r>
                        <a:rPr lang="en-US" baseline="0" dirty="0" smtClean="0"/>
                        <a:t> too</a:t>
                      </a:r>
                      <a:endParaRPr lang="en-US" dirty="0" smtClean="0"/>
                    </a:p>
                  </a:txBody>
                  <a:tcPr/>
                </a:tc>
              </a:tr>
              <a:tr h="338272">
                <a:tc>
                  <a:txBody>
                    <a:bodyPr/>
                    <a:lstStyle/>
                    <a:p>
                      <a:r>
                        <a:rPr lang="en-US" dirty="0" smtClean="0"/>
                        <a:t>Images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storage and management, library of base images</a:t>
                      </a:r>
                      <a:endParaRPr lang="en-US" dirty="0"/>
                    </a:p>
                  </a:txBody>
                  <a:tcPr/>
                </a:tc>
              </a:tr>
              <a:tr h="434551">
                <a:tc>
                  <a:txBody>
                    <a:bodyPr/>
                    <a:lstStyle/>
                    <a:p>
                      <a:r>
                        <a:rPr lang="en-US" dirty="0" smtClean="0"/>
                        <a:t>Doc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How to guides for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sites</a:t>
                      </a:r>
                      <a:r>
                        <a:rPr lang="en-US" baseline="0" dirty="0" smtClean="0"/>
                        <a:t> and </a:t>
                      </a:r>
                      <a:r>
                        <a:rPr lang="en-US" dirty="0" smtClean="0"/>
                        <a:t>users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2133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Feedback?  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02200"/>
          </a:xfrm>
        </p:spPr>
        <p:txBody>
          <a:bodyPr>
            <a:normAutofit/>
          </a:bodyPr>
          <a:lstStyle/>
          <a:p>
            <a:r>
              <a:rPr lang="en-US" dirty="0" smtClean="0"/>
              <a:t>What </a:t>
            </a:r>
            <a:r>
              <a:rPr lang="en-US" dirty="0" smtClean="0"/>
              <a:t>applications would you like to run?</a:t>
            </a:r>
          </a:p>
          <a:p>
            <a:r>
              <a:rPr lang="en-US" dirty="0" smtClean="0"/>
              <a:t>Would you be willing to volunteer to test/run </a:t>
            </a:r>
            <a:r>
              <a:rPr lang="en-US" dirty="0" smtClean="0"/>
              <a:t>your application </a:t>
            </a:r>
            <a:r>
              <a:rPr lang="en-US" dirty="0"/>
              <a:t>across </a:t>
            </a:r>
            <a:r>
              <a:rPr lang="en-US" dirty="0" smtClean="0"/>
              <a:t>the PRAGMA </a:t>
            </a:r>
            <a:r>
              <a:rPr lang="en-US" dirty="0" err="1"/>
              <a:t>T</a:t>
            </a:r>
            <a:r>
              <a:rPr lang="en-US" dirty="0" err="1" smtClean="0"/>
              <a:t>estbed</a:t>
            </a:r>
            <a:r>
              <a:rPr lang="en-US" dirty="0" smtClean="0"/>
              <a:t>?</a:t>
            </a:r>
            <a:endParaRPr lang="en-US" dirty="0" smtClean="0"/>
          </a:p>
          <a:p>
            <a:r>
              <a:rPr lang="en-US" dirty="0" smtClean="0"/>
              <a:t>What additional features would you like</a:t>
            </a:r>
            <a:r>
              <a:rPr lang="en-US" dirty="0" smtClean="0"/>
              <a:t>?</a:t>
            </a:r>
          </a:p>
          <a:p>
            <a:endParaRPr lang="en-US" dirty="0" smtClean="0"/>
          </a:p>
          <a:p>
            <a:pPr marL="0" indent="0" algn="ctr">
              <a:buNone/>
            </a:pPr>
            <a:r>
              <a:rPr lang="en-US" u="sng" dirty="0" smtClean="0"/>
              <a:t>Contact Info</a:t>
            </a:r>
            <a:endParaRPr lang="en-US" u="sng" dirty="0"/>
          </a:p>
          <a:p>
            <a:pPr marL="0" indent="0" algn="ctr">
              <a:buNone/>
            </a:pPr>
            <a:r>
              <a:rPr lang="en-US" dirty="0" smtClean="0"/>
              <a:t>Shava Smallen:  </a:t>
            </a:r>
            <a:r>
              <a:rPr lang="en-US" dirty="0" smtClean="0">
                <a:hlinkClick r:id="rId2"/>
              </a:rPr>
              <a:t>ssmallen@sdsc.edu</a:t>
            </a:r>
            <a:endParaRPr lang="en-US" dirty="0" smtClean="0"/>
          </a:p>
          <a:p>
            <a:pPr marL="0" indent="0" algn="ctr">
              <a:buNone/>
            </a:pPr>
            <a:r>
              <a:rPr lang="en-US" dirty="0" err="1" smtClean="0"/>
              <a:t>Nadya</a:t>
            </a:r>
            <a:r>
              <a:rPr lang="en-US" dirty="0" smtClean="0"/>
              <a:t> Williams: </a:t>
            </a:r>
            <a:r>
              <a:rPr lang="en-US" dirty="0" smtClean="0">
                <a:hlinkClick r:id="rId3"/>
              </a:rPr>
              <a:t>nadya@sdsc.edu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5128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 PRAGMA meeting…</a:t>
            </a:r>
            <a:endParaRPr lang="en-US" dirty="0"/>
          </a:p>
        </p:txBody>
      </p:sp>
      <p:pic>
        <p:nvPicPr>
          <p:cNvPr id="4" name="Picture 3" descr="slide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058" y="1641725"/>
            <a:ext cx="5091852" cy="36623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7" descr="slide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235" y="2394856"/>
            <a:ext cx="5508994" cy="40521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TextBox 8"/>
          <p:cNvSpPr txBox="1"/>
          <p:nvPr/>
        </p:nvSpPr>
        <p:spPr>
          <a:xfrm>
            <a:off x="3628571" y="4644571"/>
            <a:ext cx="5366658" cy="1124858"/>
          </a:xfrm>
          <a:prstGeom prst="rect">
            <a:avLst/>
          </a:prstGeom>
          <a:solidFill>
            <a:srgbClr val="FFFF00">
              <a:alpha val="25000"/>
            </a:srgbClr>
          </a:solidFill>
        </p:spPr>
        <p:txBody>
          <a:bodyPr wrap="square" rtlCol="0">
            <a:noAutofit/>
          </a:bodyPr>
          <a:lstStyle/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57201" y="5491525"/>
            <a:ext cx="26987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Notes from Resources WG discussion meeting at PRAGMA27</a:t>
            </a:r>
            <a:endParaRPr lang="en-US" i="1" dirty="0"/>
          </a:p>
        </p:txBody>
      </p:sp>
      <p:sp>
        <p:nvSpPr>
          <p:cNvPr id="11" name="TextBox 10"/>
          <p:cNvSpPr txBox="1"/>
          <p:nvPr/>
        </p:nvSpPr>
        <p:spPr>
          <a:xfrm>
            <a:off x="4038599" y="3898899"/>
            <a:ext cx="4152901" cy="190501"/>
          </a:xfrm>
          <a:prstGeom prst="rect">
            <a:avLst/>
          </a:prstGeom>
          <a:solidFill>
            <a:srgbClr val="FFFF00">
              <a:alpha val="25000"/>
            </a:srgbClr>
          </a:solidFill>
        </p:spPr>
        <p:txBody>
          <a:bodyPr wrap="square" rtlCol="0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5927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188993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Requirements for </a:t>
            </a:r>
            <a:r>
              <a:rPr lang="en-US" dirty="0" err="1"/>
              <a:t>T</a:t>
            </a:r>
            <a:r>
              <a:rPr lang="en-US" dirty="0" err="1" smtClean="0"/>
              <a:t>estbed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</a:t>
            </a:r>
            <a:r>
              <a:rPr lang="en-US" dirty="0" smtClean="0"/>
              <a:t>cale </a:t>
            </a:r>
            <a:r>
              <a:rPr lang="en-US" dirty="0"/>
              <a:t>to tens of users (not necessarily to hundreds or thousands</a:t>
            </a:r>
            <a:r>
              <a:rPr lang="en-US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Leverage existing tools such as PRAGMA Boot, Personal Cloud Controller, and overlay networks to deploy virtual clusters/machines.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Needs to work with multiple cloud deployment tools (e.g., Rocks, </a:t>
            </a:r>
            <a:r>
              <a:rPr lang="en-US" dirty="0" err="1" smtClean="0"/>
              <a:t>Openstack</a:t>
            </a:r>
            <a:r>
              <a:rPr lang="en-US" dirty="0" smtClean="0"/>
              <a:t>, </a:t>
            </a:r>
            <a:r>
              <a:rPr lang="en-US" dirty="0" err="1" smtClean="0"/>
              <a:t>OpenNebula</a:t>
            </a:r>
            <a:r>
              <a:rPr lang="en-US" dirty="0" smtClean="0"/>
              <a:t>, and </a:t>
            </a:r>
            <a:r>
              <a:rPr lang="en-US" dirty="0" err="1" smtClean="0"/>
              <a:t>CloudStack</a:t>
            </a:r>
            <a:r>
              <a:rPr lang="en-US" dirty="0" smtClean="0"/>
              <a:t>).  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</a:t>
            </a:r>
            <a:r>
              <a:rPr lang="en-US" dirty="0" smtClean="0"/>
              <a:t>articipating sites should only need to </a:t>
            </a:r>
            <a:r>
              <a:rPr lang="en-US" dirty="0"/>
              <a:t>install a small amount of </a:t>
            </a:r>
            <a:r>
              <a:rPr lang="en-US" dirty="0" smtClean="0"/>
              <a:t>software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9944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PRAGMA scheduler architecture</a:t>
            </a:r>
            <a:br>
              <a:rPr lang="en-US" dirty="0" smtClean="0"/>
            </a:br>
            <a:endParaRPr lang="en-US" dirty="0"/>
          </a:p>
        </p:txBody>
      </p:sp>
      <p:grpSp>
        <p:nvGrpSpPr>
          <p:cNvPr id="248" name="Group 247"/>
          <p:cNvGrpSpPr/>
          <p:nvPr/>
        </p:nvGrpSpPr>
        <p:grpSpPr>
          <a:xfrm>
            <a:off x="307285" y="1001888"/>
            <a:ext cx="5068588" cy="4949466"/>
            <a:chOff x="378079" y="1386646"/>
            <a:chExt cx="5068588" cy="4949466"/>
          </a:xfrm>
        </p:grpSpPr>
        <p:grpSp>
          <p:nvGrpSpPr>
            <p:cNvPr id="10" name="Group 9"/>
            <p:cNvGrpSpPr/>
            <p:nvPr/>
          </p:nvGrpSpPr>
          <p:grpSpPr>
            <a:xfrm>
              <a:off x="378079" y="1386646"/>
              <a:ext cx="5068588" cy="3499555"/>
              <a:chOff x="378079" y="1386646"/>
              <a:chExt cx="5068588" cy="3499555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3977640" y="1549609"/>
                <a:ext cx="1469027" cy="3157858"/>
                <a:chOff x="4014807" y="1549609"/>
                <a:chExt cx="1469027" cy="2698696"/>
              </a:xfrm>
            </p:grpSpPr>
            <p:grpSp>
              <p:nvGrpSpPr>
                <p:cNvPr id="110" name="Group 109"/>
                <p:cNvGrpSpPr/>
                <p:nvPr/>
              </p:nvGrpSpPr>
              <p:grpSpPr>
                <a:xfrm>
                  <a:off x="4014807" y="1549609"/>
                  <a:ext cx="1469027" cy="2698696"/>
                  <a:chOff x="506980" y="1481845"/>
                  <a:chExt cx="2776196" cy="4300423"/>
                </a:xfrm>
              </p:grpSpPr>
              <p:sp>
                <p:nvSpPr>
                  <p:cNvPr id="111" name="Rounded Rectangle 110"/>
                  <p:cNvSpPr/>
                  <p:nvPr/>
                </p:nvSpPr>
                <p:spPr>
                  <a:xfrm>
                    <a:off x="506980" y="1481845"/>
                    <a:ext cx="2776196" cy="4300423"/>
                  </a:xfrm>
                  <a:prstGeom prst="roundRect">
                    <a:avLst/>
                  </a:prstGeom>
                  <a:gradFill>
                    <a:gsLst>
                      <a:gs pos="0">
                        <a:schemeClr val="accent1">
                          <a:lumMod val="40000"/>
                          <a:lumOff val="60000"/>
                        </a:schemeClr>
                      </a:gs>
                      <a:gs pos="100000">
                        <a:schemeClr val="bg1"/>
                      </a:gs>
                    </a:gsLst>
                  </a:gradFill>
                </p:spPr>
                <p:style>
                  <a:lnRef idx="0">
                    <a:schemeClr val="lt1">
                      <a:hueOff val="0"/>
                      <a:satOff val="0"/>
                      <a:lumOff val="0"/>
                      <a:alphaOff val="0"/>
                    </a:schemeClr>
                  </a:lnRef>
                  <a:fillRef idx="3">
                    <a:schemeClr val="accent1">
                      <a:hueOff val="0"/>
                      <a:satOff val="0"/>
                      <a:lumOff val="0"/>
                      <a:alphaOff val="0"/>
                    </a:schemeClr>
                  </a:fillRef>
                  <a:effectRef idx="2">
                    <a:schemeClr val="accent1"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lt1"/>
                  </a:fontRef>
                </p:style>
              </p:sp>
              <p:sp>
                <p:nvSpPr>
                  <p:cNvPr id="112" name="TextBox 111"/>
                  <p:cNvSpPr txBox="1"/>
                  <p:nvPr/>
                </p:nvSpPr>
                <p:spPr>
                  <a:xfrm>
                    <a:off x="762514" y="1675191"/>
                    <a:ext cx="2452275" cy="63758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2000" b="1" dirty="0" smtClean="0">
                        <a:solidFill>
                          <a:srgbClr val="0A60D5"/>
                        </a:solidFill>
                      </a:rPr>
                      <a:t>UF</a:t>
                    </a:r>
                  </a:p>
                </p:txBody>
              </p:sp>
            </p:grpSp>
            <p:sp>
              <p:nvSpPr>
                <p:cNvPr id="200" name="TextBox 199"/>
                <p:cNvSpPr txBox="1"/>
                <p:nvPr/>
              </p:nvSpPr>
              <p:spPr>
                <a:xfrm>
                  <a:off x="4518372" y="3871909"/>
                  <a:ext cx="45397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b="1" dirty="0" smtClean="0"/>
                    <a:t>site</a:t>
                  </a:r>
                  <a:endParaRPr lang="en-US" sz="1400" b="1" dirty="0"/>
                </a:p>
              </p:txBody>
            </p:sp>
          </p:grpSp>
          <p:grpSp>
            <p:nvGrpSpPr>
              <p:cNvPr id="5" name="Group 4"/>
              <p:cNvGrpSpPr/>
              <p:nvPr/>
            </p:nvGrpSpPr>
            <p:grpSpPr>
              <a:xfrm>
                <a:off x="378079" y="1549609"/>
                <a:ext cx="1469027" cy="3157858"/>
                <a:chOff x="378079" y="1549609"/>
                <a:chExt cx="1469027" cy="2698696"/>
              </a:xfrm>
            </p:grpSpPr>
            <p:grpSp>
              <p:nvGrpSpPr>
                <p:cNvPr id="150" name="Group 149"/>
                <p:cNvGrpSpPr/>
                <p:nvPr/>
              </p:nvGrpSpPr>
              <p:grpSpPr>
                <a:xfrm>
                  <a:off x="378079" y="1549609"/>
                  <a:ext cx="1469027" cy="2698696"/>
                  <a:chOff x="506980" y="1481845"/>
                  <a:chExt cx="2776196" cy="4300423"/>
                </a:xfrm>
              </p:grpSpPr>
              <p:sp>
                <p:nvSpPr>
                  <p:cNvPr id="167" name="Rounded Rectangle 166"/>
                  <p:cNvSpPr/>
                  <p:nvPr/>
                </p:nvSpPr>
                <p:spPr>
                  <a:xfrm>
                    <a:off x="506980" y="1481845"/>
                    <a:ext cx="2776196" cy="4300423"/>
                  </a:xfrm>
                  <a:prstGeom prst="roundRect">
                    <a:avLst/>
                  </a:prstGeom>
                  <a:gradFill>
                    <a:gsLst>
                      <a:gs pos="0">
                        <a:schemeClr val="accent1">
                          <a:lumMod val="40000"/>
                          <a:lumOff val="60000"/>
                        </a:schemeClr>
                      </a:gs>
                      <a:gs pos="100000">
                        <a:schemeClr val="bg1"/>
                      </a:gs>
                    </a:gsLst>
                  </a:gradFill>
                </p:spPr>
                <p:style>
                  <a:lnRef idx="0">
                    <a:schemeClr val="lt1">
                      <a:hueOff val="0"/>
                      <a:satOff val="0"/>
                      <a:lumOff val="0"/>
                      <a:alphaOff val="0"/>
                    </a:schemeClr>
                  </a:lnRef>
                  <a:fillRef idx="3">
                    <a:schemeClr val="accent1">
                      <a:hueOff val="0"/>
                      <a:satOff val="0"/>
                      <a:lumOff val="0"/>
                      <a:alphaOff val="0"/>
                    </a:schemeClr>
                  </a:fillRef>
                  <a:effectRef idx="2">
                    <a:schemeClr val="accent1"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lt1"/>
                  </a:fontRef>
                </p:style>
              </p:sp>
              <p:sp>
                <p:nvSpPr>
                  <p:cNvPr id="168" name="TextBox 167"/>
                  <p:cNvSpPr txBox="1"/>
                  <p:nvPr/>
                </p:nvSpPr>
                <p:spPr>
                  <a:xfrm>
                    <a:off x="762514" y="1675192"/>
                    <a:ext cx="2452276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2000" b="1" dirty="0" smtClean="0">
                        <a:solidFill>
                          <a:srgbClr val="0A60D5"/>
                        </a:solidFill>
                      </a:rPr>
                      <a:t>SDSC</a:t>
                    </a:r>
                  </a:p>
                </p:txBody>
              </p:sp>
            </p:grpSp>
            <p:sp>
              <p:nvSpPr>
                <p:cNvPr id="201" name="TextBox 200"/>
                <p:cNvSpPr txBox="1"/>
                <p:nvPr/>
              </p:nvSpPr>
              <p:spPr>
                <a:xfrm>
                  <a:off x="827493" y="3883693"/>
                  <a:ext cx="45397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b="1" dirty="0" smtClean="0"/>
                    <a:t>site</a:t>
                  </a:r>
                  <a:endParaRPr lang="en-US" sz="1400" b="1" dirty="0"/>
                </a:p>
              </p:txBody>
            </p:sp>
          </p:grpSp>
          <p:grpSp>
            <p:nvGrpSpPr>
              <p:cNvPr id="7" name="Group 6"/>
              <p:cNvGrpSpPr/>
              <p:nvPr/>
            </p:nvGrpSpPr>
            <p:grpSpPr>
              <a:xfrm>
                <a:off x="2173849" y="1386646"/>
                <a:ext cx="1469027" cy="3499555"/>
                <a:chOff x="2173849" y="1410341"/>
                <a:chExt cx="1469027" cy="2990709"/>
              </a:xfrm>
            </p:grpSpPr>
            <p:grpSp>
              <p:nvGrpSpPr>
                <p:cNvPr id="107" name="Group 106"/>
                <p:cNvGrpSpPr/>
                <p:nvPr/>
              </p:nvGrpSpPr>
              <p:grpSpPr>
                <a:xfrm>
                  <a:off x="2173849" y="1410341"/>
                  <a:ext cx="1469027" cy="2990709"/>
                  <a:chOff x="506980" y="1259920"/>
                  <a:chExt cx="2776196" cy="4765751"/>
                </a:xfrm>
              </p:grpSpPr>
              <p:sp>
                <p:nvSpPr>
                  <p:cNvPr id="108" name="Rounded Rectangle 107"/>
                  <p:cNvSpPr/>
                  <p:nvPr/>
                </p:nvSpPr>
                <p:spPr>
                  <a:xfrm>
                    <a:off x="506980" y="1259920"/>
                    <a:ext cx="2776196" cy="4765751"/>
                  </a:xfrm>
                  <a:prstGeom prst="roundRect">
                    <a:avLst/>
                  </a:prstGeom>
                  <a:gradFill>
                    <a:gsLst>
                      <a:gs pos="0">
                        <a:schemeClr val="accent1">
                          <a:lumMod val="40000"/>
                          <a:lumOff val="60000"/>
                        </a:schemeClr>
                      </a:gs>
                      <a:gs pos="100000">
                        <a:schemeClr val="bg1"/>
                      </a:gs>
                    </a:gsLst>
                  </a:gradFill>
                </p:spPr>
                <p:style>
                  <a:lnRef idx="0">
                    <a:schemeClr val="lt1">
                      <a:hueOff val="0"/>
                      <a:satOff val="0"/>
                      <a:lumOff val="0"/>
                      <a:alphaOff val="0"/>
                    </a:schemeClr>
                  </a:lnRef>
                  <a:fillRef idx="3">
                    <a:schemeClr val="accent1">
                      <a:hueOff val="0"/>
                      <a:satOff val="0"/>
                      <a:lumOff val="0"/>
                      <a:alphaOff val="0"/>
                    </a:schemeClr>
                  </a:fillRef>
                  <a:effectRef idx="2">
                    <a:schemeClr val="accent1"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lt1"/>
                  </a:fontRef>
                </p:style>
              </p:sp>
              <p:sp>
                <p:nvSpPr>
                  <p:cNvPr id="109" name="TextBox 108"/>
                  <p:cNvSpPr txBox="1"/>
                  <p:nvPr/>
                </p:nvSpPr>
                <p:spPr>
                  <a:xfrm>
                    <a:off x="762514" y="1675192"/>
                    <a:ext cx="2452276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2000" b="1" dirty="0" smtClean="0">
                        <a:solidFill>
                          <a:srgbClr val="0A60D5"/>
                        </a:solidFill>
                      </a:rPr>
                      <a:t>SDSC</a:t>
                    </a:r>
                  </a:p>
                </p:txBody>
              </p:sp>
            </p:grpSp>
            <p:sp>
              <p:nvSpPr>
                <p:cNvPr id="202" name="TextBox 201"/>
                <p:cNvSpPr txBox="1"/>
                <p:nvPr/>
              </p:nvSpPr>
              <p:spPr>
                <a:xfrm>
                  <a:off x="2428044" y="3894802"/>
                  <a:ext cx="103413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b="1" dirty="0" smtClean="0"/>
                    <a:t>Central site</a:t>
                  </a:r>
                  <a:endParaRPr lang="en-US" sz="1400" b="1" dirty="0"/>
                </a:p>
              </p:txBody>
            </p:sp>
          </p:grpSp>
          <p:grpSp>
            <p:nvGrpSpPr>
              <p:cNvPr id="9" name="Group 8"/>
              <p:cNvGrpSpPr/>
              <p:nvPr/>
            </p:nvGrpSpPr>
            <p:grpSpPr>
              <a:xfrm>
                <a:off x="513295" y="2098804"/>
                <a:ext cx="4765494" cy="2161499"/>
                <a:chOff x="513295" y="4422503"/>
                <a:chExt cx="4765494" cy="2161499"/>
              </a:xfrm>
            </p:grpSpPr>
            <p:cxnSp>
              <p:nvCxnSpPr>
                <p:cNvPr id="26" name="Straight Connector 25"/>
                <p:cNvCxnSpPr/>
                <p:nvPr/>
              </p:nvCxnSpPr>
              <p:spPr>
                <a:xfrm>
                  <a:off x="1096664" y="5432528"/>
                  <a:ext cx="3276975" cy="0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5" name="Group 34"/>
                <p:cNvGrpSpPr/>
                <p:nvPr/>
              </p:nvGrpSpPr>
              <p:grpSpPr>
                <a:xfrm>
                  <a:off x="513295" y="4445773"/>
                  <a:ext cx="1159537" cy="2138229"/>
                  <a:chOff x="2081060" y="2526313"/>
                  <a:chExt cx="1159537" cy="2138229"/>
                </a:xfrm>
              </p:grpSpPr>
              <p:grpSp>
                <p:nvGrpSpPr>
                  <p:cNvPr id="119" name="Group 118"/>
                  <p:cNvGrpSpPr/>
                  <p:nvPr/>
                </p:nvGrpSpPr>
                <p:grpSpPr>
                  <a:xfrm>
                    <a:off x="2081060" y="2704457"/>
                    <a:ext cx="1159537" cy="1960085"/>
                    <a:chOff x="739719" y="3653306"/>
                    <a:chExt cx="1159537" cy="1960085"/>
                  </a:xfrm>
                </p:grpSpPr>
                <p:grpSp>
                  <p:nvGrpSpPr>
                    <p:cNvPr id="120" name="Group 119"/>
                    <p:cNvGrpSpPr/>
                    <p:nvPr/>
                  </p:nvGrpSpPr>
                  <p:grpSpPr>
                    <a:xfrm>
                      <a:off x="1020403" y="4230297"/>
                      <a:ext cx="552450" cy="1383094"/>
                      <a:chOff x="1020403" y="4230297"/>
                      <a:chExt cx="552450" cy="1383094"/>
                    </a:xfrm>
                  </p:grpSpPr>
                  <p:cxnSp>
                    <p:nvCxnSpPr>
                      <p:cNvPr id="122" name="Straight Connector 121"/>
                      <p:cNvCxnSpPr/>
                      <p:nvPr/>
                    </p:nvCxnSpPr>
                    <p:spPr>
                      <a:xfrm>
                        <a:off x="1319488" y="4230297"/>
                        <a:ext cx="0" cy="286511"/>
                      </a:xfrm>
                      <a:prstGeom prst="line">
                        <a:avLst/>
                      </a:prstGeom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123" name="Group 122"/>
                      <p:cNvGrpSpPr/>
                      <p:nvPr/>
                    </p:nvGrpSpPr>
                    <p:grpSpPr>
                      <a:xfrm>
                        <a:off x="1020403" y="4378466"/>
                        <a:ext cx="552450" cy="1234925"/>
                        <a:chOff x="1020403" y="4378466"/>
                        <a:chExt cx="552450" cy="1234925"/>
                      </a:xfrm>
                    </p:grpSpPr>
                    <p:grpSp>
                      <p:nvGrpSpPr>
                        <p:cNvPr id="124" name="Group 123"/>
                        <p:cNvGrpSpPr/>
                        <p:nvPr/>
                      </p:nvGrpSpPr>
                      <p:grpSpPr>
                        <a:xfrm>
                          <a:off x="1136608" y="4539226"/>
                          <a:ext cx="320040" cy="286511"/>
                          <a:chOff x="4251960" y="4570564"/>
                          <a:chExt cx="320040" cy="286511"/>
                        </a:xfrm>
                      </p:grpSpPr>
                      <p:grpSp>
                        <p:nvGrpSpPr>
                          <p:cNvPr id="127" name="Group 126"/>
                          <p:cNvGrpSpPr/>
                          <p:nvPr/>
                        </p:nvGrpSpPr>
                        <p:grpSpPr>
                          <a:xfrm>
                            <a:off x="4251960" y="4570564"/>
                            <a:ext cx="137160" cy="286511"/>
                            <a:chOff x="4251960" y="4570564"/>
                            <a:chExt cx="137160" cy="286511"/>
                          </a:xfrm>
                        </p:grpSpPr>
                        <p:cxnSp>
                          <p:nvCxnSpPr>
                            <p:cNvPr id="133" name="Straight Connector 132"/>
                            <p:cNvCxnSpPr/>
                            <p:nvPr/>
                          </p:nvCxnSpPr>
                          <p:spPr>
                            <a:xfrm>
                              <a:off x="4251960" y="4570564"/>
                              <a:ext cx="0" cy="286511"/>
                            </a:xfrm>
                            <a:prstGeom prst="line">
                              <a:avLst/>
                            </a:prstGeom>
                          </p:spPr>
                          <p:style>
                            <a:lnRef idx="2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1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34" name="Straight Connector 133"/>
                            <p:cNvCxnSpPr/>
                            <p:nvPr/>
                          </p:nvCxnSpPr>
                          <p:spPr>
                            <a:xfrm>
                              <a:off x="4297680" y="4570564"/>
                              <a:ext cx="0" cy="286511"/>
                            </a:xfrm>
                            <a:prstGeom prst="line">
                              <a:avLst/>
                            </a:prstGeom>
                          </p:spPr>
                          <p:style>
                            <a:lnRef idx="2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1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35" name="Straight Connector 134"/>
                            <p:cNvCxnSpPr/>
                            <p:nvPr/>
                          </p:nvCxnSpPr>
                          <p:spPr>
                            <a:xfrm>
                              <a:off x="4343400" y="4570564"/>
                              <a:ext cx="0" cy="286511"/>
                            </a:xfrm>
                            <a:prstGeom prst="line">
                              <a:avLst/>
                            </a:prstGeom>
                          </p:spPr>
                          <p:style>
                            <a:lnRef idx="2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1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36" name="Straight Connector 135"/>
                            <p:cNvCxnSpPr/>
                            <p:nvPr/>
                          </p:nvCxnSpPr>
                          <p:spPr>
                            <a:xfrm>
                              <a:off x="4389120" y="4570564"/>
                              <a:ext cx="0" cy="286511"/>
                            </a:xfrm>
                            <a:prstGeom prst="line">
                              <a:avLst/>
                            </a:prstGeom>
                          </p:spPr>
                          <p:style>
                            <a:lnRef idx="2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1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  <p:grpSp>
                        <p:nvGrpSpPr>
                          <p:cNvPr id="128" name="Group 127"/>
                          <p:cNvGrpSpPr/>
                          <p:nvPr/>
                        </p:nvGrpSpPr>
                        <p:grpSpPr>
                          <a:xfrm>
                            <a:off x="4434840" y="4570564"/>
                            <a:ext cx="137160" cy="286511"/>
                            <a:chOff x="4251960" y="4570564"/>
                            <a:chExt cx="137160" cy="286511"/>
                          </a:xfrm>
                        </p:grpSpPr>
                        <p:cxnSp>
                          <p:nvCxnSpPr>
                            <p:cNvPr id="129" name="Straight Connector 128"/>
                            <p:cNvCxnSpPr/>
                            <p:nvPr/>
                          </p:nvCxnSpPr>
                          <p:spPr>
                            <a:xfrm>
                              <a:off x="4251960" y="4570564"/>
                              <a:ext cx="0" cy="286511"/>
                            </a:xfrm>
                            <a:prstGeom prst="line">
                              <a:avLst/>
                            </a:prstGeom>
                          </p:spPr>
                          <p:style>
                            <a:lnRef idx="2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1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30" name="Straight Connector 129"/>
                            <p:cNvCxnSpPr/>
                            <p:nvPr/>
                          </p:nvCxnSpPr>
                          <p:spPr>
                            <a:xfrm>
                              <a:off x="4297680" y="4570564"/>
                              <a:ext cx="0" cy="286511"/>
                            </a:xfrm>
                            <a:prstGeom prst="line">
                              <a:avLst/>
                            </a:prstGeom>
                          </p:spPr>
                          <p:style>
                            <a:lnRef idx="2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1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31" name="Straight Connector 130"/>
                            <p:cNvCxnSpPr/>
                            <p:nvPr/>
                          </p:nvCxnSpPr>
                          <p:spPr>
                            <a:xfrm>
                              <a:off x="4343400" y="4570564"/>
                              <a:ext cx="0" cy="286511"/>
                            </a:xfrm>
                            <a:prstGeom prst="line">
                              <a:avLst/>
                            </a:prstGeom>
                          </p:spPr>
                          <p:style>
                            <a:lnRef idx="2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1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32" name="Straight Connector 131"/>
                            <p:cNvCxnSpPr/>
                            <p:nvPr/>
                          </p:nvCxnSpPr>
                          <p:spPr>
                            <a:xfrm>
                              <a:off x="4389120" y="4570564"/>
                              <a:ext cx="0" cy="286511"/>
                            </a:xfrm>
                            <a:prstGeom prst="line">
                              <a:avLst/>
                            </a:prstGeom>
                          </p:spPr>
                          <p:style>
                            <a:lnRef idx="2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1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</p:grpSp>
                    <p:pic>
                      <p:nvPicPr>
                        <p:cNvPr id="125" name="Picture 124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1020403" y="4378466"/>
                          <a:ext cx="552450" cy="2286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126" name="Picture 125" descr="Screen shot 2013-10-03 at 6.11.14 PM.png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080728" y="4744355"/>
                          <a:ext cx="431800" cy="869036"/>
                        </a:xfrm>
                        <a:prstGeom prst="rect">
                          <a:avLst/>
                        </a:prstGeom>
                      </p:spPr>
                    </p:pic>
                  </p:grpSp>
                </p:grpSp>
                <p:sp>
                  <p:nvSpPr>
                    <p:cNvPr id="121" name="Cloud 120"/>
                    <p:cNvSpPr/>
                    <p:nvPr/>
                  </p:nvSpPr>
                  <p:spPr>
                    <a:xfrm>
                      <a:off x="739719" y="3653306"/>
                      <a:ext cx="1159537" cy="607351"/>
                    </a:xfrm>
                    <a:prstGeom prst="cloud">
                      <a:avLst/>
                    </a:prstGeom>
                    <a:gradFill>
                      <a:gsLst>
                        <a:gs pos="0">
                          <a:schemeClr val="accent1">
                            <a:lumMod val="20000"/>
                            <a:lumOff val="80000"/>
                          </a:schemeClr>
                        </a:gs>
                        <a:gs pos="100000">
                          <a:schemeClr val="bg1"/>
                        </a:gs>
                      </a:gsLst>
                    </a:gradFill>
                    <a:ln w="12700"/>
                    <a:effectLst>
                      <a:innerShdw blurRad="63500" dist="50800" dir="13500000">
                        <a:srgbClr val="000000">
                          <a:alpha val="50000"/>
                        </a:srgbClr>
                      </a:innerShdw>
                    </a:effectLst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400" b="1" dirty="0">
                        <a:solidFill>
                          <a:srgbClr val="0000FF"/>
                        </a:solidFill>
                      </a:endParaRPr>
                    </a:p>
                  </p:txBody>
                </p:sp>
              </p:grpSp>
              <p:grpSp>
                <p:nvGrpSpPr>
                  <p:cNvPr id="6" name="Group 5"/>
                  <p:cNvGrpSpPr/>
                  <p:nvPr/>
                </p:nvGrpSpPr>
                <p:grpSpPr>
                  <a:xfrm>
                    <a:off x="2300025" y="2704457"/>
                    <a:ext cx="431799" cy="593294"/>
                    <a:chOff x="4267200" y="3527964"/>
                    <a:chExt cx="431799" cy="593294"/>
                  </a:xfrm>
                </p:grpSpPr>
                <p:pic>
                  <p:nvPicPr>
                    <p:cNvPr id="4" name="Picture 3"/>
                    <p:cNvPicPr>
                      <a:picLocks noChangeAspect="1"/>
                    </p:cNvPicPr>
                    <p:nvPr/>
                  </p:nvPicPr>
                  <p:blipFill>
                    <a:blip r:embed="rId5"/>
                    <a:stretch>
                      <a:fillRect/>
                    </a:stretch>
                  </p:blipFill>
                  <p:spPr>
                    <a:xfrm>
                      <a:off x="4267200" y="3527964"/>
                      <a:ext cx="323615" cy="593294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3" name="TextBox 2"/>
                    <p:cNvSpPr txBox="1"/>
                    <p:nvPr/>
                  </p:nvSpPr>
                  <p:spPr>
                    <a:xfrm>
                      <a:off x="4267200" y="3677740"/>
                      <a:ext cx="431799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200" b="1" dirty="0" smtClean="0">
                          <a:solidFill>
                            <a:srgbClr val="EFBE00"/>
                          </a:solidFill>
                        </a:rPr>
                        <a:t>VC</a:t>
                      </a:r>
                      <a:endParaRPr lang="en-US" sz="1200" b="1" dirty="0">
                        <a:solidFill>
                          <a:srgbClr val="EFBE00"/>
                        </a:solidFill>
                      </a:endParaRPr>
                    </a:p>
                  </p:txBody>
                </p:sp>
              </p:grpSp>
              <p:grpSp>
                <p:nvGrpSpPr>
                  <p:cNvPr id="137" name="Group 136"/>
                  <p:cNvGrpSpPr/>
                  <p:nvPr/>
                </p:nvGrpSpPr>
                <p:grpSpPr>
                  <a:xfrm>
                    <a:off x="2660829" y="2526313"/>
                    <a:ext cx="431799" cy="593294"/>
                    <a:chOff x="4267200" y="3527964"/>
                    <a:chExt cx="431799" cy="593294"/>
                  </a:xfrm>
                </p:grpSpPr>
                <p:pic>
                  <p:nvPicPr>
                    <p:cNvPr id="138" name="Picture 137"/>
                    <p:cNvPicPr>
                      <a:picLocks noChangeAspect="1"/>
                    </p:cNvPicPr>
                    <p:nvPr/>
                  </p:nvPicPr>
                  <p:blipFill>
                    <a:blip r:embed="rId5"/>
                    <a:stretch>
                      <a:fillRect/>
                    </a:stretch>
                  </p:blipFill>
                  <p:spPr>
                    <a:xfrm>
                      <a:off x="4267200" y="3527964"/>
                      <a:ext cx="323615" cy="593294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139" name="TextBox 138"/>
                    <p:cNvSpPr txBox="1"/>
                    <p:nvPr/>
                  </p:nvSpPr>
                  <p:spPr>
                    <a:xfrm>
                      <a:off x="4267200" y="3677740"/>
                      <a:ext cx="431799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200" b="1" dirty="0" smtClean="0">
                          <a:solidFill>
                            <a:srgbClr val="EFBE00"/>
                          </a:solidFill>
                        </a:rPr>
                        <a:t>VC</a:t>
                      </a:r>
                      <a:endParaRPr lang="en-US" sz="1200" b="1" dirty="0">
                        <a:solidFill>
                          <a:srgbClr val="EFBE00"/>
                        </a:solidFill>
                      </a:endParaRPr>
                    </a:p>
                  </p:txBody>
                </p:sp>
              </p:grpSp>
            </p:grpSp>
            <p:grpSp>
              <p:nvGrpSpPr>
                <p:cNvPr id="38" name="Group 37"/>
                <p:cNvGrpSpPr/>
                <p:nvPr/>
              </p:nvGrpSpPr>
              <p:grpSpPr>
                <a:xfrm>
                  <a:off x="2324847" y="4511573"/>
                  <a:ext cx="1205819" cy="1622737"/>
                  <a:chOff x="3220953" y="2618285"/>
                  <a:chExt cx="1205819" cy="1622737"/>
                </a:xfrm>
              </p:grpSpPr>
              <p:grpSp>
                <p:nvGrpSpPr>
                  <p:cNvPr id="24" name="Group 23"/>
                  <p:cNvGrpSpPr/>
                  <p:nvPr/>
                </p:nvGrpSpPr>
                <p:grpSpPr>
                  <a:xfrm>
                    <a:off x="3220953" y="2618285"/>
                    <a:ext cx="1205819" cy="1622737"/>
                    <a:chOff x="2963520" y="1939721"/>
                    <a:chExt cx="1205819" cy="1622737"/>
                  </a:xfrm>
                </p:grpSpPr>
                <p:grpSp>
                  <p:nvGrpSpPr>
                    <p:cNvPr id="74" name="Group 73"/>
                    <p:cNvGrpSpPr/>
                    <p:nvPr/>
                  </p:nvGrpSpPr>
                  <p:grpSpPr>
                    <a:xfrm>
                      <a:off x="3111592" y="2624738"/>
                      <a:ext cx="831859" cy="937720"/>
                      <a:chOff x="5244646" y="4416037"/>
                      <a:chExt cx="831859" cy="937720"/>
                    </a:xfrm>
                  </p:grpSpPr>
                  <p:cxnSp>
                    <p:nvCxnSpPr>
                      <p:cNvPr id="76" name="Straight Connector 75"/>
                      <p:cNvCxnSpPr/>
                      <p:nvPr/>
                    </p:nvCxnSpPr>
                    <p:spPr>
                      <a:xfrm>
                        <a:off x="5662154" y="4416037"/>
                        <a:ext cx="0" cy="286511"/>
                      </a:xfrm>
                      <a:prstGeom prst="line">
                        <a:avLst/>
                      </a:prstGeom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77" name="Group 76"/>
                      <p:cNvGrpSpPr/>
                      <p:nvPr/>
                    </p:nvGrpSpPr>
                    <p:grpSpPr>
                      <a:xfrm>
                        <a:off x="5244646" y="4607066"/>
                        <a:ext cx="831859" cy="746691"/>
                        <a:chOff x="5244646" y="4607066"/>
                        <a:chExt cx="831859" cy="746691"/>
                      </a:xfrm>
                    </p:grpSpPr>
                    <p:grpSp>
                      <p:nvGrpSpPr>
                        <p:cNvPr id="78" name="Group 77"/>
                        <p:cNvGrpSpPr/>
                        <p:nvPr/>
                      </p:nvGrpSpPr>
                      <p:grpSpPr>
                        <a:xfrm>
                          <a:off x="5383358" y="4635619"/>
                          <a:ext cx="548641" cy="295714"/>
                          <a:chOff x="6245351" y="5585784"/>
                          <a:chExt cx="548641" cy="295714"/>
                        </a:xfrm>
                      </p:grpSpPr>
                      <p:cxnSp>
                        <p:nvCxnSpPr>
                          <p:cNvPr id="85" name="Straight Connector 84"/>
                          <p:cNvCxnSpPr/>
                          <p:nvPr/>
                        </p:nvCxnSpPr>
                        <p:spPr>
                          <a:xfrm>
                            <a:off x="6248158" y="5594986"/>
                            <a:ext cx="0" cy="286511"/>
                          </a:xfrm>
                          <a:prstGeom prst="line">
                            <a:avLst/>
                          </a:prstGeom>
                        </p:spPr>
                        <p:style>
                          <a:lnRef idx="2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1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86" name="Straight Connector 85"/>
                          <p:cNvCxnSpPr/>
                          <p:nvPr/>
                        </p:nvCxnSpPr>
                        <p:spPr>
                          <a:xfrm>
                            <a:off x="6245351" y="5594986"/>
                            <a:ext cx="539496" cy="1"/>
                          </a:xfrm>
                          <a:prstGeom prst="line">
                            <a:avLst/>
                          </a:prstGeom>
                        </p:spPr>
                        <p:style>
                          <a:lnRef idx="2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1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87" name="Straight Connector 86"/>
                          <p:cNvCxnSpPr/>
                          <p:nvPr/>
                        </p:nvCxnSpPr>
                        <p:spPr>
                          <a:xfrm>
                            <a:off x="6428232" y="5585784"/>
                            <a:ext cx="0" cy="286511"/>
                          </a:xfrm>
                          <a:prstGeom prst="line">
                            <a:avLst/>
                          </a:prstGeom>
                        </p:spPr>
                        <p:style>
                          <a:lnRef idx="2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1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88" name="Straight Connector 87"/>
                          <p:cNvCxnSpPr/>
                          <p:nvPr/>
                        </p:nvCxnSpPr>
                        <p:spPr>
                          <a:xfrm>
                            <a:off x="6609945" y="5594986"/>
                            <a:ext cx="0" cy="286511"/>
                          </a:xfrm>
                          <a:prstGeom prst="line">
                            <a:avLst/>
                          </a:prstGeom>
                        </p:spPr>
                        <p:style>
                          <a:lnRef idx="2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1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89" name="Straight Connector 88"/>
                          <p:cNvCxnSpPr/>
                          <p:nvPr/>
                        </p:nvCxnSpPr>
                        <p:spPr>
                          <a:xfrm>
                            <a:off x="6793992" y="5594987"/>
                            <a:ext cx="0" cy="286511"/>
                          </a:xfrm>
                          <a:prstGeom prst="line">
                            <a:avLst/>
                          </a:prstGeom>
                        </p:spPr>
                        <p:style>
                          <a:lnRef idx="2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1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pic>
                      <p:nvPicPr>
                        <p:cNvPr id="79" name="Picture 78" descr="Screen Shot 2015-03-30 at 4.32.35 PM.png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 flipV="1">
                          <a:off x="5244646" y="4607066"/>
                          <a:ext cx="762000" cy="106754"/>
                        </a:xfrm>
                        <a:prstGeom prst="rect">
                          <a:avLst/>
                        </a:prstGeom>
                      </p:spPr>
                    </p:pic>
                    <p:grpSp>
                      <p:nvGrpSpPr>
                        <p:cNvPr id="80" name="Group 79"/>
                        <p:cNvGrpSpPr/>
                        <p:nvPr/>
                      </p:nvGrpSpPr>
                      <p:grpSpPr>
                        <a:xfrm>
                          <a:off x="5246608" y="4830309"/>
                          <a:ext cx="829897" cy="523448"/>
                          <a:chOff x="3891071" y="5198400"/>
                          <a:chExt cx="1962855" cy="1012517"/>
                        </a:xfrm>
                      </p:grpSpPr>
                      <p:pic>
                        <p:nvPicPr>
                          <p:cNvPr id="81" name="Picture 80"/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7"/>
                          <a:stretch>
                            <a:fillRect/>
                          </a:stretch>
                        </p:blipFill>
                        <p:spPr>
                          <a:xfrm>
                            <a:off x="3891071" y="5207617"/>
                            <a:ext cx="495300" cy="1003300"/>
                          </a:xfrm>
                          <a:prstGeom prst="rect">
                            <a:avLst/>
                          </a:prstGeom>
                        </p:spPr>
                      </p:pic>
                      <p:pic>
                        <p:nvPicPr>
                          <p:cNvPr id="82" name="Picture 81"/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7"/>
                          <a:stretch>
                            <a:fillRect/>
                          </a:stretch>
                        </p:blipFill>
                        <p:spPr>
                          <a:xfrm>
                            <a:off x="4386371" y="5207617"/>
                            <a:ext cx="495300" cy="1003300"/>
                          </a:xfrm>
                          <a:prstGeom prst="rect">
                            <a:avLst/>
                          </a:prstGeom>
                        </p:spPr>
                      </p:pic>
                      <p:pic>
                        <p:nvPicPr>
                          <p:cNvPr id="83" name="Picture 82"/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7"/>
                          <a:stretch>
                            <a:fillRect/>
                          </a:stretch>
                        </p:blipFill>
                        <p:spPr>
                          <a:xfrm>
                            <a:off x="4881671" y="5207617"/>
                            <a:ext cx="495300" cy="1003300"/>
                          </a:xfrm>
                          <a:prstGeom prst="rect">
                            <a:avLst/>
                          </a:prstGeom>
                        </p:spPr>
                      </p:pic>
                      <p:pic>
                        <p:nvPicPr>
                          <p:cNvPr id="84" name="Picture 83"/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7"/>
                          <a:stretch>
                            <a:fillRect/>
                          </a:stretch>
                        </p:blipFill>
                        <p:spPr>
                          <a:xfrm>
                            <a:off x="5358626" y="5198400"/>
                            <a:ext cx="495300" cy="1003300"/>
                          </a:xfrm>
                          <a:prstGeom prst="rect">
                            <a:avLst/>
                          </a:prstGeom>
                        </p:spPr>
                      </p:pic>
                    </p:grpSp>
                  </p:grpSp>
                </p:grpSp>
                <p:sp>
                  <p:nvSpPr>
                    <p:cNvPr id="75" name="Cloud 74"/>
                    <p:cNvSpPr/>
                    <p:nvPr/>
                  </p:nvSpPr>
                  <p:spPr>
                    <a:xfrm>
                      <a:off x="2963520" y="1939721"/>
                      <a:ext cx="1205819" cy="778785"/>
                    </a:xfrm>
                    <a:prstGeom prst="cloud">
                      <a:avLst/>
                    </a:prstGeom>
                    <a:gradFill>
                      <a:gsLst>
                        <a:gs pos="0">
                          <a:schemeClr val="accent1">
                            <a:lumMod val="20000"/>
                            <a:lumOff val="80000"/>
                          </a:schemeClr>
                        </a:gs>
                        <a:gs pos="100000">
                          <a:schemeClr val="bg1"/>
                        </a:gs>
                      </a:gsLst>
                    </a:gradFill>
                    <a:ln w="12700"/>
                    <a:effectLst>
                      <a:innerShdw blurRad="63500" dist="50800" dir="13500000">
                        <a:srgbClr val="000000">
                          <a:alpha val="50000"/>
                        </a:srgbClr>
                      </a:innerShdw>
                    </a:effectLst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400" b="1" dirty="0">
                        <a:solidFill>
                          <a:srgbClr val="0000FF"/>
                        </a:solidFill>
                      </a:endParaRPr>
                    </a:p>
                  </p:txBody>
                </p:sp>
              </p:grpSp>
              <p:grpSp>
                <p:nvGrpSpPr>
                  <p:cNvPr id="140" name="Group 139"/>
                  <p:cNvGrpSpPr/>
                  <p:nvPr/>
                </p:nvGrpSpPr>
                <p:grpSpPr>
                  <a:xfrm>
                    <a:off x="3753317" y="2625439"/>
                    <a:ext cx="431799" cy="593294"/>
                    <a:chOff x="4105392" y="3608072"/>
                    <a:chExt cx="431799" cy="593294"/>
                  </a:xfrm>
                </p:grpSpPr>
                <p:pic>
                  <p:nvPicPr>
                    <p:cNvPr id="141" name="Picture 140"/>
                    <p:cNvPicPr>
                      <a:picLocks noChangeAspect="1"/>
                    </p:cNvPicPr>
                    <p:nvPr/>
                  </p:nvPicPr>
                  <p:blipFill>
                    <a:blip r:embed="rId5"/>
                    <a:stretch>
                      <a:fillRect/>
                    </a:stretch>
                  </p:blipFill>
                  <p:spPr>
                    <a:xfrm>
                      <a:off x="4105392" y="3608072"/>
                      <a:ext cx="323615" cy="593294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142" name="TextBox 141"/>
                    <p:cNvSpPr txBox="1"/>
                    <p:nvPr/>
                  </p:nvSpPr>
                  <p:spPr>
                    <a:xfrm>
                      <a:off x="4105392" y="3760134"/>
                      <a:ext cx="431799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VC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</p:grpSp>
            <p:grpSp>
              <p:nvGrpSpPr>
                <p:cNvPr id="73" name="Group 72"/>
                <p:cNvGrpSpPr/>
                <p:nvPr/>
              </p:nvGrpSpPr>
              <p:grpSpPr>
                <a:xfrm>
                  <a:off x="4119252" y="4422503"/>
                  <a:ext cx="1159537" cy="1733796"/>
                  <a:chOff x="5645207" y="2526313"/>
                  <a:chExt cx="1159537" cy="1733796"/>
                </a:xfrm>
              </p:grpSpPr>
              <p:grpSp>
                <p:nvGrpSpPr>
                  <p:cNvPr id="71" name="Group 70"/>
                  <p:cNvGrpSpPr/>
                  <p:nvPr/>
                </p:nvGrpSpPr>
                <p:grpSpPr>
                  <a:xfrm>
                    <a:off x="5645207" y="2782520"/>
                    <a:ext cx="1159537" cy="1477589"/>
                    <a:chOff x="3644194" y="4744355"/>
                    <a:chExt cx="1159537" cy="1477589"/>
                  </a:xfrm>
                </p:grpSpPr>
                <p:sp>
                  <p:nvSpPr>
                    <p:cNvPr id="55" name="Cloud 54"/>
                    <p:cNvSpPr/>
                    <p:nvPr/>
                  </p:nvSpPr>
                  <p:spPr>
                    <a:xfrm>
                      <a:off x="3644194" y="4744355"/>
                      <a:ext cx="1159537" cy="493051"/>
                    </a:xfrm>
                    <a:prstGeom prst="cloud">
                      <a:avLst/>
                    </a:prstGeom>
                    <a:gradFill>
                      <a:gsLst>
                        <a:gs pos="0">
                          <a:schemeClr val="accent1">
                            <a:lumMod val="20000"/>
                            <a:lumOff val="80000"/>
                          </a:schemeClr>
                        </a:gs>
                        <a:gs pos="100000">
                          <a:schemeClr val="bg1"/>
                        </a:gs>
                      </a:gsLst>
                    </a:gradFill>
                    <a:ln w="12700"/>
                    <a:effectLst>
                      <a:innerShdw blurRad="63500" dist="50800" dir="13500000">
                        <a:srgbClr val="000000">
                          <a:alpha val="50000"/>
                        </a:srgbClr>
                      </a:innerShdw>
                    </a:effectLst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400" b="1" dirty="0">
                        <a:solidFill>
                          <a:srgbClr val="0000FF"/>
                        </a:solidFill>
                      </a:endParaRPr>
                    </a:p>
                  </p:txBody>
                </p:sp>
                <p:grpSp>
                  <p:nvGrpSpPr>
                    <p:cNvPr id="65" name="Group 64"/>
                    <p:cNvGrpSpPr/>
                    <p:nvPr/>
                  </p:nvGrpSpPr>
                  <p:grpSpPr>
                    <a:xfrm>
                      <a:off x="3891071" y="5174404"/>
                      <a:ext cx="661446" cy="1047540"/>
                      <a:chOff x="3709821" y="5141459"/>
                      <a:chExt cx="661446" cy="1047540"/>
                    </a:xfrm>
                  </p:grpSpPr>
                  <p:cxnSp>
                    <p:nvCxnSpPr>
                      <p:cNvPr id="64" name="Straight Connector 63"/>
                      <p:cNvCxnSpPr/>
                      <p:nvPr/>
                    </p:nvCxnSpPr>
                    <p:spPr>
                      <a:xfrm>
                        <a:off x="4056615" y="5141459"/>
                        <a:ext cx="0" cy="286511"/>
                      </a:xfrm>
                      <a:prstGeom prst="line">
                        <a:avLst/>
                      </a:prstGeom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63" name="Group 62"/>
                      <p:cNvGrpSpPr/>
                      <p:nvPr/>
                    </p:nvGrpSpPr>
                    <p:grpSpPr>
                      <a:xfrm>
                        <a:off x="3709821" y="5348992"/>
                        <a:ext cx="661446" cy="840007"/>
                        <a:chOff x="3709821" y="5348992"/>
                        <a:chExt cx="661446" cy="840007"/>
                      </a:xfrm>
                    </p:grpSpPr>
                    <p:cxnSp>
                      <p:nvCxnSpPr>
                        <p:cNvPr id="61" name="Straight Connector 60"/>
                        <p:cNvCxnSpPr/>
                        <p:nvPr/>
                      </p:nvCxnSpPr>
                      <p:spPr>
                        <a:xfrm>
                          <a:off x="3891071" y="5499100"/>
                          <a:ext cx="0" cy="286511"/>
                        </a:xfrm>
                        <a:prstGeom prst="line">
                          <a:avLst/>
                        </a:prstGeom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62" name="Straight Connector 61"/>
                        <p:cNvCxnSpPr/>
                        <p:nvPr/>
                      </p:nvCxnSpPr>
                      <p:spPr>
                        <a:xfrm>
                          <a:off x="4199916" y="5508244"/>
                          <a:ext cx="0" cy="286511"/>
                        </a:xfrm>
                        <a:prstGeom prst="line">
                          <a:avLst/>
                        </a:prstGeom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grpSp>
                      <p:nvGrpSpPr>
                        <p:cNvPr id="59" name="Group 58"/>
                        <p:cNvGrpSpPr/>
                        <p:nvPr/>
                      </p:nvGrpSpPr>
                      <p:grpSpPr>
                        <a:xfrm>
                          <a:off x="3719827" y="5613390"/>
                          <a:ext cx="651440" cy="575609"/>
                          <a:chOff x="3719827" y="5198400"/>
                          <a:chExt cx="971344" cy="990600"/>
                        </a:xfrm>
                      </p:grpSpPr>
                      <p:pic>
                        <p:nvPicPr>
                          <p:cNvPr id="57" name="Picture 56"/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8"/>
                          <a:stretch>
                            <a:fillRect/>
                          </a:stretch>
                        </p:blipFill>
                        <p:spPr>
                          <a:xfrm>
                            <a:off x="3719827" y="5198400"/>
                            <a:ext cx="495300" cy="990600"/>
                          </a:xfrm>
                          <a:prstGeom prst="rect">
                            <a:avLst/>
                          </a:prstGeom>
                        </p:spPr>
                      </p:pic>
                      <p:pic>
                        <p:nvPicPr>
                          <p:cNvPr id="58" name="Picture 57"/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8"/>
                          <a:stretch>
                            <a:fillRect/>
                          </a:stretch>
                        </p:blipFill>
                        <p:spPr>
                          <a:xfrm>
                            <a:off x="4195871" y="5198400"/>
                            <a:ext cx="495300" cy="990600"/>
                          </a:xfrm>
                          <a:prstGeom prst="rect">
                            <a:avLst/>
                          </a:prstGeom>
                        </p:spPr>
                      </p:pic>
                    </p:grpSp>
                    <p:pic>
                      <p:nvPicPr>
                        <p:cNvPr id="60" name="Picture 59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3709821" y="5348992"/>
                          <a:ext cx="661446" cy="228600"/>
                        </a:xfrm>
                        <a:prstGeom prst="rect">
                          <a:avLst/>
                        </a:prstGeom>
                      </p:spPr>
                    </p:pic>
                  </p:grpSp>
                </p:grpSp>
              </p:grpSp>
              <p:grpSp>
                <p:nvGrpSpPr>
                  <p:cNvPr id="143" name="Group 142"/>
                  <p:cNvGrpSpPr/>
                  <p:nvPr/>
                </p:nvGrpSpPr>
                <p:grpSpPr>
                  <a:xfrm>
                    <a:off x="5756083" y="2676356"/>
                    <a:ext cx="373263" cy="566741"/>
                    <a:chOff x="4220088" y="3527964"/>
                    <a:chExt cx="431800" cy="593294"/>
                  </a:xfrm>
                </p:grpSpPr>
                <p:pic>
                  <p:nvPicPr>
                    <p:cNvPr id="144" name="Picture 143"/>
                    <p:cNvPicPr>
                      <a:picLocks noChangeAspect="1"/>
                    </p:cNvPicPr>
                    <p:nvPr/>
                  </p:nvPicPr>
                  <p:blipFill>
                    <a:blip r:embed="rId5"/>
                    <a:stretch>
                      <a:fillRect/>
                    </a:stretch>
                  </p:blipFill>
                  <p:spPr>
                    <a:xfrm>
                      <a:off x="4267200" y="3527964"/>
                      <a:ext cx="323615" cy="593294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145" name="TextBox 144"/>
                    <p:cNvSpPr txBox="1"/>
                    <p:nvPr/>
                  </p:nvSpPr>
                  <p:spPr>
                    <a:xfrm>
                      <a:off x="4220088" y="3677740"/>
                      <a:ext cx="431800" cy="28997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200" b="1" dirty="0" smtClean="0">
                          <a:solidFill>
                            <a:srgbClr val="6EF569"/>
                          </a:solidFill>
                        </a:rPr>
                        <a:t>VC</a:t>
                      </a:r>
                      <a:endParaRPr lang="en-US" sz="1200" b="1" dirty="0">
                        <a:solidFill>
                          <a:srgbClr val="6EF569"/>
                        </a:solidFill>
                      </a:endParaRPr>
                    </a:p>
                  </p:txBody>
                </p:sp>
              </p:grpSp>
              <p:grpSp>
                <p:nvGrpSpPr>
                  <p:cNvPr id="146" name="Group 145"/>
                  <p:cNvGrpSpPr/>
                  <p:nvPr/>
                </p:nvGrpSpPr>
                <p:grpSpPr>
                  <a:xfrm>
                    <a:off x="6335161" y="2526313"/>
                    <a:ext cx="431799" cy="577930"/>
                    <a:chOff x="4267200" y="3527964"/>
                    <a:chExt cx="431799" cy="593294"/>
                  </a:xfrm>
                </p:grpSpPr>
                <p:pic>
                  <p:nvPicPr>
                    <p:cNvPr id="147" name="Picture 146"/>
                    <p:cNvPicPr>
                      <a:picLocks noChangeAspect="1"/>
                    </p:cNvPicPr>
                    <p:nvPr/>
                  </p:nvPicPr>
                  <p:blipFill>
                    <a:blip r:embed="rId5"/>
                    <a:stretch>
                      <a:fillRect/>
                    </a:stretch>
                  </p:blipFill>
                  <p:spPr>
                    <a:xfrm>
                      <a:off x="4267200" y="3527964"/>
                      <a:ext cx="323615" cy="593294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148" name="TextBox 147"/>
                    <p:cNvSpPr txBox="1"/>
                    <p:nvPr/>
                  </p:nvSpPr>
                  <p:spPr>
                    <a:xfrm>
                      <a:off x="4267200" y="3677740"/>
                      <a:ext cx="431799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200" b="1" dirty="0" smtClean="0">
                          <a:solidFill>
                            <a:srgbClr val="0FEFE9"/>
                          </a:solidFill>
                        </a:rPr>
                        <a:t>VC</a:t>
                      </a:r>
                      <a:endParaRPr lang="en-US" sz="1200" b="1" dirty="0">
                        <a:solidFill>
                          <a:srgbClr val="0FEFE9"/>
                        </a:solidFill>
                      </a:endParaRPr>
                    </a:p>
                  </p:txBody>
                </p:sp>
              </p:grpSp>
            </p:grpSp>
            <p:sp>
              <p:nvSpPr>
                <p:cNvPr id="182" name="Oval 181"/>
                <p:cNvSpPr>
                  <a:spLocks noChangeAspect="1"/>
                </p:cNvSpPr>
                <p:nvPr/>
              </p:nvSpPr>
              <p:spPr>
                <a:xfrm>
                  <a:off x="812032" y="4690667"/>
                  <a:ext cx="127679" cy="128016"/>
                </a:xfrm>
                <a:prstGeom prst="ellipse">
                  <a:avLst/>
                </a:prstGeom>
                <a:gradFill>
                  <a:gsLst>
                    <a:gs pos="0">
                      <a:srgbClr val="FF0000"/>
                    </a:gs>
                    <a:gs pos="100000">
                      <a:srgbClr val="ECE0CE"/>
                    </a:gs>
                  </a:gsLst>
                </a:gradFill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3" name="Oval 182"/>
                <p:cNvSpPr>
                  <a:spLocks noChangeAspect="1"/>
                </p:cNvSpPr>
                <p:nvPr/>
              </p:nvSpPr>
              <p:spPr>
                <a:xfrm>
                  <a:off x="1184504" y="4542773"/>
                  <a:ext cx="127679" cy="128016"/>
                </a:xfrm>
                <a:prstGeom prst="ellipse">
                  <a:avLst/>
                </a:prstGeom>
                <a:gradFill>
                  <a:gsLst>
                    <a:gs pos="0">
                      <a:srgbClr val="FF0000"/>
                    </a:gs>
                    <a:gs pos="100000">
                      <a:srgbClr val="ECE0CE"/>
                    </a:gs>
                  </a:gsLst>
                </a:gradFill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4" name="Oval 183"/>
                <p:cNvSpPr>
                  <a:spLocks noChangeAspect="1"/>
                </p:cNvSpPr>
                <p:nvPr/>
              </p:nvSpPr>
              <p:spPr>
                <a:xfrm>
                  <a:off x="2930405" y="4587603"/>
                  <a:ext cx="127679" cy="128016"/>
                </a:xfrm>
                <a:prstGeom prst="ellipse">
                  <a:avLst/>
                </a:prstGeom>
                <a:gradFill>
                  <a:gsLst>
                    <a:gs pos="0">
                      <a:srgbClr val="FF0000"/>
                    </a:gs>
                    <a:gs pos="100000">
                      <a:srgbClr val="ECE0CE"/>
                    </a:gs>
                  </a:gsLst>
                </a:gradFill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5" name="Oval 184"/>
                <p:cNvSpPr>
                  <a:spLocks noChangeAspect="1"/>
                </p:cNvSpPr>
                <p:nvPr/>
              </p:nvSpPr>
              <p:spPr>
                <a:xfrm>
                  <a:off x="926308" y="5804153"/>
                  <a:ext cx="127679" cy="128016"/>
                </a:xfrm>
                <a:prstGeom prst="ellipse">
                  <a:avLst/>
                </a:prstGeom>
                <a:gradFill>
                  <a:gsLst>
                    <a:gs pos="0">
                      <a:srgbClr val="791CE9"/>
                    </a:gs>
                    <a:gs pos="100000">
                      <a:schemeClr val="accent4">
                        <a:lumMod val="20000"/>
                        <a:lumOff val="80000"/>
                      </a:schemeClr>
                    </a:gs>
                  </a:gsLst>
                </a:gradFill>
                <a:ln>
                  <a:solidFill>
                    <a:srgbClr val="791CE9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8" name="Oval 187"/>
                <p:cNvSpPr>
                  <a:spLocks noChangeAspect="1"/>
                </p:cNvSpPr>
                <p:nvPr/>
              </p:nvSpPr>
              <p:spPr>
                <a:xfrm flipH="1">
                  <a:off x="2487553" y="5685654"/>
                  <a:ext cx="152400" cy="152802"/>
                </a:xfrm>
                <a:prstGeom prst="ellipse">
                  <a:avLst/>
                </a:prstGeom>
                <a:gradFill>
                  <a:gsLst>
                    <a:gs pos="0">
                      <a:srgbClr val="0000FF"/>
                    </a:gs>
                    <a:gs pos="100000">
                      <a:schemeClr val="tx2">
                        <a:lumMod val="20000"/>
                        <a:lumOff val="80000"/>
                      </a:schemeClr>
                    </a:gs>
                  </a:gsLst>
                </a:gradFill>
                <a:ln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1" name="Oval 190"/>
                <p:cNvSpPr>
                  <a:spLocks noChangeAspect="1"/>
                </p:cNvSpPr>
                <p:nvPr/>
              </p:nvSpPr>
              <p:spPr>
                <a:xfrm>
                  <a:off x="2499914" y="5868161"/>
                  <a:ext cx="127679" cy="128016"/>
                </a:xfrm>
                <a:prstGeom prst="ellipse">
                  <a:avLst/>
                </a:prstGeom>
                <a:gradFill>
                  <a:gsLst>
                    <a:gs pos="0">
                      <a:srgbClr val="791CE9"/>
                    </a:gs>
                    <a:gs pos="100000">
                      <a:schemeClr val="accent4">
                        <a:lumMod val="20000"/>
                        <a:lumOff val="80000"/>
                      </a:schemeClr>
                    </a:gs>
                  </a:gsLst>
                </a:gradFill>
                <a:ln>
                  <a:solidFill>
                    <a:srgbClr val="791CE9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2" name="Oval 191"/>
                <p:cNvSpPr>
                  <a:spLocks noChangeAspect="1"/>
                </p:cNvSpPr>
                <p:nvPr/>
              </p:nvSpPr>
              <p:spPr>
                <a:xfrm>
                  <a:off x="4475712" y="5668332"/>
                  <a:ext cx="127679" cy="128016"/>
                </a:xfrm>
                <a:prstGeom prst="ellipse">
                  <a:avLst/>
                </a:prstGeom>
                <a:gradFill>
                  <a:gsLst>
                    <a:gs pos="0">
                      <a:srgbClr val="791CE9"/>
                    </a:gs>
                    <a:gs pos="100000">
                      <a:schemeClr val="accent4">
                        <a:lumMod val="20000"/>
                        <a:lumOff val="80000"/>
                      </a:schemeClr>
                    </a:gs>
                  </a:gsLst>
                </a:gradFill>
                <a:ln>
                  <a:solidFill>
                    <a:srgbClr val="791CE9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9" name="Oval 198"/>
                <p:cNvSpPr>
                  <a:spLocks noChangeAspect="1"/>
                </p:cNvSpPr>
                <p:nvPr/>
              </p:nvSpPr>
              <p:spPr>
                <a:xfrm>
                  <a:off x="4370434" y="4662456"/>
                  <a:ext cx="127679" cy="128016"/>
                </a:xfrm>
                <a:prstGeom prst="ellipse">
                  <a:avLst/>
                </a:prstGeom>
                <a:gradFill>
                  <a:gsLst>
                    <a:gs pos="0">
                      <a:srgbClr val="FF0000"/>
                    </a:gs>
                    <a:gs pos="100000">
                      <a:srgbClr val="ECE0CE"/>
                    </a:gs>
                  </a:gsLst>
                </a:gradFill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3" name="Oval 112"/>
                <p:cNvSpPr>
                  <a:spLocks noChangeAspect="1"/>
                </p:cNvSpPr>
                <p:nvPr/>
              </p:nvSpPr>
              <p:spPr>
                <a:xfrm>
                  <a:off x="4908502" y="4495901"/>
                  <a:ext cx="127679" cy="128016"/>
                </a:xfrm>
                <a:prstGeom prst="ellipse">
                  <a:avLst/>
                </a:prstGeom>
                <a:gradFill>
                  <a:gsLst>
                    <a:gs pos="0">
                      <a:srgbClr val="FF0000"/>
                    </a:gs>
                    <a:gs pos="100000">
                      <a:srgbClr val="ECE0CE"/>
                    </a:gs>
                  </a:gsLst>
                </a:gradFill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247" name="Group 246"/>
            <p:cNvGrpSpPr/>
            <p:nvPr/>
          </p:nvGrpSpPr>
          <p:grpSpPr>
            <a:xfrm>
              <a:off x="430145" y="3544462"/>
              <a:ext cx="1467827" cy="2708169"/>
              <a:chOff x="430145" y="3544462"/>
              <a:chExt cx="1467827" cy="2708169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430145" y="4993237"/>
                <a:ext cx="1467827" cy="1259394"/>
                <a:chOff x="430145" y="4993237"/>
                <a:chExt cx="1467827" cy="1259394"/>
              </a:xfrm>
            </p:grpSpPr>
            <p:grpSp>
              <p:nvGrpSpPr>
                <p:cNvPr id="18" name="Group 17"/>
                <p:cNvGrpSpPr/>
                <p:nvPr/>
              </p:nvGrpSpPr>
              <p:grpSpPr>
                <a:xfrm>
                  <a:off x="558071" y="5270498"/>
                  <a:ext cx="1077185" cy="982133"/>
                  <a:chOff x="594818" y="5019901"/>
                  <a:chExt cx="1077185" cy="982133"/>
                </a:xfrm>
              </p:grpSpPr>
              <p:sp>
                <p:nvSpPr>
                  <p:cNvPr id="13" name="Rounded Rectangle 12"/>
                  <p:cNvSpPr/>
                  <p:nvPr/>
                </p:nvSpPr>
                <p:spPr>
                  <a:xfrm>
                    <a:off x="594818" y="5019901"/>
                    <a:ext cx="1077185" cy="982133"/>
                  </a:xfrm>
                  <a:prstGeom prst="roundRect">
                    <a:avLst/>
                  </a:prstGeom>
                  <a:gradFill>
                    <a:gsLst>
                      <a:gs pos="0">
                        <a:schemeClr val="accent4">
                          <a:tint val="100000"/>
                          <a:shade val="100000"/>
                          <a:satMod val="130000"/>
                        </a:schemeClr>
                      </a:gs>
                      <a:gs pos="100000">
                        <a:schemeClr val="accent4">
                          <a:tint val="50000"/>
                          <a:shade val="100000"/>
                          <a:satMod val="350000"/>
                          <a:alpha val="43000"/>
                        </a:schemeClr>
                      </a:gs>
                    </a:gsLst>
                  </a:gradFill>
                </p:spPr>
                <p:style>
                  <a:lnRef idx="1">
                    <a:schemeClr val="accent4"/>
                  </a:lnRef>
                  <a:fillRef idx="3">
                    <a:schemeClr val="accent4"/>
                  </a:fillRef>
                  <a:effectRef idx="2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" name="Magnetic Disk 13"/>
                  <p:cNvSpPr/>
                  <p:nvPr/>
                </p:nvSpPr>
                <p:spPr>
                  <a:xfrm>
                    <a:off x="677671" y="5681132"/>
                    <a:ext cx="353265" cy="160867"/>
                  </a:xfrm>
                  <a:prstGeom prst="flowChartMagneticDisk">
                    <a:avLst/>
                  </a:prstGeom>
                  <a:gradFill>
                    <a:gsLst>
                      <a:gs pos="0">
                        <a:srgbClr val="FFD347"/>
                      </a:gs>
                      <a:gs pos="100000">
                        <a:srgbClr val="FFF5C5"/>
                      </a:gs>
                    </a:gsLst>
                  </a:gradFill>
                  <a:ln w="12700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0">
                    <a:schemeClr val="accent6"/>
                  </a:lnRef>
                  <a:fillRef idx="3">
                    <a:schemeClr val="accent6"/>
                  </a:fillRef>
                  <a:effectRef idx="3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9" name="Magnetic Disk 148"/>
                  <p:cNvSpPr/>
                  <p:nvPr/>
                </p:nvSpPr>
                <p:spPr>
                  <a:xfrm>
                    <a:off x="805838" y="5761565"/>
                    <a:ext cx="353265" cy="160867"/>
                  </a:xfrm>
                  <a:prstGeom prst="flowChartMagneticDisk">
                    <a:avLst/>
                  </a:prstGeom>
                  <a:gradFill>
                    <a:gsLst>
                      <a:gs pos="0">
                        <a:srgbClr val="FFD347"/>
                      </a:gs>
                      <a:gs pos="100000">
                        <a:srgbClr val="FFF5C5"/>
                      </a:gs>
                    </a:gsLst>
                  </a:gradFill>
                  <a:ln w="12700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0">
                    <a:schemeClr val="accent6"/>
                  </a:lnRef>
                  <a:fillRef idx="3">
                    <a:schemeClr val="accent6"/>
                  </a:fillRef>
                  <a:effectRef idx="3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1" name="Magnetic Disk 150"/>
                  <p:cNvSpPr/>
                  <p:nvPr/>
                </p:nvSpPr>
                <p:spPr>
                  <a:xfrm>
                    <a:off x="962151" y="5803897"/>
                    <a:ext cx="353265" cy="160867"/>
                  </a:xfrm>
                  <a:prstGeom prst="flowChartMagneticDisk">
                    <a:avLst/>
                  </a:prstGeom>
                  <a:gradFill>
                    <a:gsLst>
                      <a:gs pos="0">
                        <a:srgbClr val="FFD347"/>
                      </a:gs>
                      <a:gs pos="100000">
                        <a:srgbClr val="FFF5C5"/>
                      </a:gs>
                    </a:gsLst>
                  </a:gradFill>
                  <a:ln w="12700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0">
                    <a:schemeClr val="accent6"/>
                  </a:lnRef>
                  <a:fillRef idx="3">
                    <a:schemeClr val="accent6"/>
                  </a:fillRef>
                  <a:effectRef idx="3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5" name="TextBox 14"/>
                <p:cNvSpPr txBox="1"/>
                <p:nvPr/>
              </p:nvSpPr>
              <p:spPr>
                <a:xfrm>
                  <a:off x="430145" y="4993237"/>
                  <a:ext cx="1467827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b="1" dirty="0" smtClean="0">
                      <a:solidFill>
                        <a:srgbClr val="791CE9"/>
                      </a:solidFill>
                    </a:rPr>
                    <a:t>PRAGMA package</a:t>
                  </a:r>
                </a:p>
                <a:p>
                  <a:r>
                    <a:rPr lang="en-US" sz="1400" dirty="0" smtClean="0"/>
                    <a:t>   </a:t>
                  </a:r>
                  <a:r>
                    <a:rPr lang="en-US" sz="1100" b="1" dirty="0" smtClean="0"/>
                    <a:t>           </a:t>
                  </a:r>
                  <a:r>
                    <a:rPr lang="en-US" sz="1100" b="1" dirty="0" err="1" smtClean="0"/>
                    <a:t>ssh</a:t>
                  </a:r>
                  <a:r>
                    <a:rPr lang="en-US" sz="1100" b="1" dirty="0" smtClean="0"/>
                    <a:t> *</a:t>
                  </a:r>
                </a:p>
                <a:p>
                  <a:r>
                    <a:rPr lang="en-US" sz="1100" b="1" dirty="0" smtClean="0"/>
                    <a:t>     </a:t>
                  </a:r>
                  <a:r>
                    <a:rPr lang="en-US" sz="1100" b="1" dirty="0" err="1" smtClean="0"/>
                    <a:t>pragma_boot</a:t>
                  </a:r>
                  <a:r>
                    <a:rPr lang="en-US" sz="1100" b="1" dirty="0" smtClean="0"/>
                    <a:t> *</a:t>
                  </a:r>
                </a:p>
                <a:p>
                  <a:r>
                    <a:rPr lang="en-US" sz="1100" b="1" dirty="0" smtClean="0"/>
                    <a:t>     </a:t>
                  </a:r>
                  <a:r>
                    <a:rPr lang="en-US" sz="1100" b="1" dirty="0" err="1" smtClean="0"/>
                    <a:t>pragma_agent</a:t>
                  </a:r>
                  <a:endParaRPr lang="en-US" sz="1100" b="1" dirty="0"/>
                </a:p>
              </p:txBody>
            </p:sp>
          </p:grpSp>
          <p:sp>
            <p:nvSpPr>
              <p:cNvPr id="20" name="Curved Right Arrow 19"/>
              <p:cNvSpPr/>
              <p:nvPr/>
            </p:nvSpPr>
            <p:spPr>
              <a:xfrm>
                <a:off x="430145" y="3544462"/>
                <a:ext cx="397348" cy="1510138"/>
              </a:xfrm>
              <a:prstGeom prst="curvedRightArrow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46" name="Group 245"/>
            <p:cNvGrpSpPr/>
            <p:nvPr/>
          </p:nvGrpSpPr>
          <p:grpSpPr>
            <a:xfrm>
              <a:off x="1948416" y="3443751"/>
              <a:ext cx="1972066" cy="2892361"/>
              <a:chOff x="1948416" y="3443751"/>
              <a:chExt cx="1972066" cy="2892361"/>
            </a:xfrm>
          </p:grpSpPr>
          <p:grpSp>
            <p:nvGrpSpPr>
              <p:cNvPr id="245" name="Group 244"/>
              <p:cNvGrpSpPr/>
              <p:nvPr/>
            </p:nvGrpSpPr>
            <p:grpSpPr>
              <a:xfrm>
                <a:off x="2031967" y="5193945"/>
                <a:ext cx="1888515" cy="1142167"/>
                <a:chOff x="3431877" y="5023221"/>
                <a:chExt cx="1888515" cy="1142167"/>
              </a:xfrm>
            </p:grpSpPr>
            <p:sp>
              <p:nvSpPr>
                <p:cNvPr id="231" name="Rounded Rectangle 230"/>
                <p:cNvSpPr/>
                <p:nvPr/>
              </p:nvSpPr>
              <p:spPr>
                <a:xfrm>
                  <a:off x="3431877" y="5023221"/>
                  <a:ext cx="1888515" cy="1142167"/>
                </a:xfrm>
                <a:prstGeom prst="roundRect">
                  <a:avLst/>
                </a:prstGeom>
                <a:gradFill>
                  <a:gsLst>
                    <a:gs pos="0">
                      <a:srgbClr val="0000FF">
                        <a:alpha val="75000"/>
                      </a:srgbClr>
                    </a:gs>
                    <a:gs pos="100000">
                      <a:schemeClr val="accent1">
                        <a:tint val="50000"/>
                        <a:shade val="100000"/>
                        <a:satMod val="350000"/>
                      </a:schemeClr>
                    </a:gs>
                  </a:gsLst>
                </a:gra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38" name="Group 237"/>
                <p:cNvGrpSpPr/>
                <p:nvPr/>
              </p:nvGrpSpPr>
              <p:grpSpPr>
                <a:xfrm>
                  <a:off x="3556672" y="5111972"/>
                  <a:ext cx="815022" cy="461665"/>
                  <a:chOff x="2482916" y="5220295"/>
                  <a:chExt cx="815022" cy="461665"/>
                </a:xfrm>
              </p:grpSpPr>
              <p:sp>
                <p:nvSpPr>
                  <p:cNvPr id="232" name="Rounded Rectangle 231"/>
                  <p:cNvSpPr/>
                  <p:nvPr/>
                </p:nvSpPr>
                <p:spPr>
                  <a:xfrm>
                    <a:off x="2510527" y="5270498"/>
                    <a:ext cx="759800" cy="411462"/>
                  </a:xfrm>
                  <a:prstGeom prst="roundRect">
                    <a:avLst/>
                  </a:prstGeom>
                  <a:gradFill>
                    <a:gsLst>
                      <a:gs pos="1000">
                        <a:schemeClr val="bg1">
                          <a:lumMod val="85000"/>
                        </a:schemeClr>
                      </a:gs>
                      <a:gs pos="100000">
                        <a:schemeClr val="bg1"/>
                      </a:gs>
                    </a:gsLst>
                  </a:gradFill>
                  <a:ln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1">
                    <a:schemeClr val="accent5"/>
                  </a:lnRef>
                  <a:fillRef idx="3">
                    <a:schemeClr val="accent5"/>
                  </a:fillRef>
                  <a:effectRef idx="2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6" name="TextBox 235"/>
                  <p:cNvSpPr txBox="1"/>
                  <p:nvPr/>
                </p:nvSpPr>
                <p:spPr>
                  <a:xfrm>
                    <a:off x="2482916" y="5220295"/>
                    <a:ext cx="815022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200" b="1" dirty="0" smtClean="0"/>
                      <a:t>PRAGMA</a:t>
                    </a:r>
                  </a:p>
                  <a:p>
                    <a:r>
                      <a:rPr lang="en-US" sz="1200" b="1" dirty="0" smtClean="0"/>
                      <a:t>Booking *</a:t>
                    </a:r>
                    <a:endParaRPr lang="en-US" sz="1200" b="1" dirty="0"/>
                  </a:p>
                </p:txBody>
              </p:sp>
            </p:grpSp>
            <p:sp>
              <p:nvSpPr>
                <p:cNvPr id="155" name="Oval 154"/>
                <p:cNvSpPr/>
                <p:nvPr/>
              </p:nvSpPr>
              <p:spPr>
                <a:xfrm>
                  <a:off x="4270853" y="5573637"/>
                  <a:ext cx="701127" cy="428397"/>
                </a:xfrm>
                <a:prstGeom prst="ellipse">
                  <a:avLst/>
                </a:prstGeom>
                <a:gradFill>
                  <a:gsLst>
                    <a:gs pos="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</a:gra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6" name="Oval 155"/>
                <p:cNvSpPr/>
                <p:nvPr/>
              </p:nvSpPr>
              <p:spPr>
                <a:xfrm>
                  <a:off x="4415147" y="5641996"/>
                  <a:ext cx="701127" cy="428397"/>
                </a:xfrm>
                <a:prstGeom prst="ellipse">
                  <a:avLst/>
                </a:prstGeom>
                <a:gradFill>
                  <a:gsLst>
                    <a:gs pos="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</a:gra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44" name="Group 243"/>
                <p:cNvGrpSpPr/>
                <p:nvPr/>
              </p:nvGrpSpPr>
              <p:grpSpPr>
                <a:xfrm>
                  <a:off x="4583857" y="5681960"/>
                  <a:ext cx="702636" cy="428397"/>
                  <a:chOff x="5723942" y="5923152"/>
                  <a:chExt cx="702636" cy="428397"/>
                </a:xfrm>
              </p:grpSpPr>
              <p:sp>
                <p:nvSpPr>
                  <p:cNvPr id="239" name="Oval 238"/>
                  <p:cNvSpPr/>
                  <p:nvPr/>
                </p:nvSpPr>
                <p:spPr>
                  <a:xfrm>
                    <a:off x="5724697" y="5923152"/>
                    <a:ext cx="701127" cy="428397"/>
                  </a:xfrm>
                  <a:prstGeom prst="ellipse">
                    <a:avLst/>
                  </a:prstGeom>
                  <a:gradFill>
                    <a:gsLst>
                      <a:gs pos="0">
                        <a:schemeClr val="bg1">
                          <a:lumMod val="75000"/>
                        </a:schemeClr>
                      </a:gs>
                      <a:gs pos="100000">
                        <a:schemeClr val="bg1"/>
                      </a:gs>
                    </a:gsLst>
                  </a:gradFill>
                  <a:ln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40" name="TextBox 239"/>
                  <p:cNvSpPr txBox="1"/>
                  <p:nvPr/>
                </p:nvSpPr>
                <p:spPr>
                  <a:xfrm>
                    <a:off x="5723942" y="5937295"/>
                    <a:ext cx="702636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000" b="1" dirty="0" smtClean="0"/>
                      <a:t>PCC </a:t>
                    </a:r>
                  </a:p>
                  <a:p>
                    <a:pPr algn="ctr"/>
                    <a:r>
                      <a:rPr lang="en-US" sz="1000" b="1" dirty="0" smtClean="0"/>
                      <a:t>(per user)</a:t>
                    </a:r>
                    <a:endParaRPr lang="en-US" dirty="0"/>
                  </a:p>
                </p:txBody>
              </p:sp>
            </p:grpSp>
          </p:grpSp>
          <p:sp>
            <p:nvSpPr>
              <p:cNvPr id="157" name="Curved Right Arrow 156"/>
              <p:cNvSpPr/>
              <p:nvPr/>
            </p:nvSpPr>
            <p:spPr>
              <a:xfrm>
                <a:off x="1948416" y="3443751"/>
                <a:ext cx="450865" cy="1610849"/>
              </a:xfrm>
              <a:prstGeom prst="curvedRightArrow">
                <a:avLst/>
              </a:prstGeom>
              <a:gradFill>
                <a:gsLst>
                  <a:gs pos="1000">
                    <a:srgbClr val="3366FF"/>
                  </a:gs>
                  <a:gs pos="100000">
                    <a:srgbClr val="9ABFFF"/>
                  </a:gs>
                </a:gsLst>
              </a:gradFill>
              <a:ln>
                <a:solidFill>
                  <a:srgbClr val="3366FF"/>
                </a:solidFill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pic>
        <p:nvPicPr>
          <p:cNvPr id="158" name="Picture 157" descr="rocks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129" y="5896323"/>
            <a:ext cx="632104" cy="63210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157104" y="6180668"/>
            <a:ext cx="476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6.2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850226" y="6458003"/>
            <a:ext cx="3998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 </a:t>
            </a:r>
            <a:r>
              <a:rPr lang="en-US" i="1" dirty="0" smtClean="0"/>
              <a:t>Components integrated into prototype</a:t>
            </a:r>
            <a:endParaRPr lang="en-US" i="1" dirty="0"/>
          </a:p>
        </p:txBody>
      </p:sp>
      <p:sp>
        <p:nvSpPr>
          <p:cNvPr id="153" name="TextBox 152"/>
          <p:cNvSpPr txBox="1"/>
          <p:nvPr/>
        </p:nvSpPr>
        <p:spPr>
          <a:xfrm>
            <a:off x="4852629" y="4872401"/>
            <a:ext cx="2949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Planned VM/VC </a:t>
            </a:r>
            <a:r>
              <a:rPr lang="en-US" b="1" dirty="0" err="1" smtClean="0"/>
              <a:t>provisioner</a:t>
            </a:r>
            <a:r>
              <a:rPr lang="en-US" b="1" dirty="0" err="1"/>
              <a:t>s</a:t>
            </a:r>
            <a:endParaRPr lang="en-US" b="1" dirty="0"/>
          </a:p>
        </p:txBody>
      </p:sp>
      <p:pic>
        <p:nvPicPr>
          <p:cNvPr id="154" name="Picture 153" descr="cloudstack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4801" y="5282833"/>
            <a:ext cx="1930513" cy="510967"/>
          </a:xfrm>
          <a:prstGeom prst="rect">
            <a:avLst/>
          </a:prstGeom>
        </p:spPr>
      </p:pic>
      <p:pic>
        <p:nvPicPr>
          <p:cNvPr id="159" name="Picture 158" descr="openstack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1260" y="5219061"/>
            <a:ext cx="1033541" cy="1018038"/>
          </a:xfrm>
          <a:prstGeom prst="rect">
            <a:avLst/>
          </a:prstGeom>
        </p:spPr>
      </p:pic>
      <p:pic>
        <p:nvPicPr>
          <p:cNvPr id="160" name="Picture 159" descr="one_small_logo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1412" y="5846776"/>
            <a:ext cx="1072724" cy="369642"/>
          </a:xfrm>
          <a:prstGeom prst="rect">
            <a:avLst/>
          </a:prstGeom>
        </p:spPr>
      </p:pic>
      <p:grpSp>
        <p:nvGrpSpPr>
          <p:cNvPr id="208" name="Group 207"/>
          <p:cNvGrpSpPr/>
          <p:nvPr/>
        </p:nvGrpSpPr>
        <p:grpSpPr>
          <a:xfrm>
            <a:off x="349526" y="2267617"/>
            <a:ext cx="431799" cy="593294"/>
            <a:chOff x="4256823" y="3527964"/>
            <a:chExt cx="431799" cy="593294"/>
          </a:xfrm>
        </p:grpSpPr>
        <p:pic>
          <p:nvPicPr>
            <p:cNvPr id="209" name="Picture 20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267200" y="3527964"/>
              <a:ext cx="323615" cy="593294"/>
            </a:xfrm>
            <a:prstGeom prst="rect">
              <a:avLst/>
            </a:prstGeom>
          </p:spPr>
        </p:pic>
        <p:sp>
          <p:nvSpPr>
            <p:cNvPr id="210" name="TextBox 209"/>
            <p:cNvSpPr txBox="1"/>
            <p:nvPr/>
          </p:nvSpPr>
          <p:spPr>
            <a:xfrm>
              <a:off x="4256823" y="3677740"/>
              <a:ext cx="4317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rgbClr val="EFBE00"/>
                  </a:solidFill>
                </a:rPr>
                <a:t>LC</a:t>
              </a:r>
              <a:endParaRPr lang="en-US" sz="1600" b="1" dirty="0">
                <a:solidFill>
                  <a:srgbClr val="EFBE00"/>
                </a:solidFill>
              </a:endParaRPr>
            </a:p>
          </p:txBody>
        </p:sp>
      </p:grpSp>
      <p:pic>
        <p:nvPicPr>
          <p:cNvPr id="256" name="Picture 255" descr="Screen Shot 2015-03-30 at 6.48.37 PM.png"/>
          <p:cNvPicPr>
            <a:picLocks noChangeAspect="1"/>
          </p:cNvPicPr>
          <p:nvPr/>
        </p:nvPicPr>
        <p:blipFill>
          <a:blip r:embed="rId1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429" y="1737729"/>
            <a:ext cx="3339671" cy="1805782"/>
          </a:xfrm>
          <a:prstGeom prst="rect">
            <a:avLst/>
          </a:prstGeom>
        </p:spPr>
      </p:pic>
      <p:sp>
        <p:nvSpPr>
          <p:cNvPr id="313" name="Heptagon 312"/>
          <p:cNvSpPr/>
          <p:nvPr/>
        </p:nvSpPr>
        <p:spPr>
          <a:xfrm>
            <a:off x="6063712" y="2605680"/>
            <a:ext cx="220864" cy="228600"/>
          </a:xfrm>
          <a:prstGeom prst="heptagon">
            <a:avLst/>
          </a:prstGeom>
          <a:gradFill>
            <a:gsLst>
              <a:gs pos="0">
                <a:srgbClr val="D90000"/>
              </a:gs>
              <a:gs pos="100000">
                <a:schemeClr val="accent2">
                  <a:lumMod val="20000"/>
                  <a:lumOff val="80000"/>
                </a:schemeClr>
              </a:gs>
            </a:gsLst>
          </a:gradFill>
          <a:ln>
            <a:solidFill>
              <a:srgbClr val="D9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4" name="TextBox 313"/>
          <p:cNvSpPr txBox="1"/>
          <p:nvPr/>
        </p:nvSpPr>
        <p:spPr>
          <a:xfrm>
            <a:off x="5616900" y="2878129"/>
            <a:ext cx="10695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San Diego, CA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315" name="Heptagon 314"/>
          <p:cNvSpPr/>
          <p:nvPr/>
        </p:nvSpPr>
        <p:spPr>
          <a:xfrm>
            <a:off x="8229505" y="3045404"/>
            <a:ext cx="220864" cy="228600"/>
          </a:xfrm>
          <a:prstGeom prst="heptagon">
            <a:avLst/>
          </a:prstGeom>
          <a:gradFill>
            <a:gsLst>
              <a:gs pos="0">
                <a:srgbClr val="D90000"/>
              </a:gs>
              <a:gs pos="100000">
                <a:schemeClr val="accent2">
                  <a:lumMod val="20000"/>
                  <a:lumOff val="80000"/>
                </a:schemeClr>
              </a:gs>
            </a:gsLst>
          </a:gradFill>
          <a:ln>
            <a:solidFill>
              <a:srgbClr val="D9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6" name="TextBox 315"/>
          <p:cNvSpPr txBox="1"/>
          <p:nvPr/>
        </p:nvSpPr>
        <p:spPr>
          <a:xfrm>
            <a:off x="7902783" y="3223712"/>
            <a:ext cx="10951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Gainesville, FL</a:t>
            </a:r>
            <a:endParaRPr lang="en-US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12879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PRAGMA Booking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635" y="1471920"/>
            <a:ext cx="8929110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i="1" dirty="0" smtClean="0"/>
              <a:t>Can we leverage an existing room reservation scheduler?</a:t>
            </a:r>
            <a:endParaRPr lang="en-US" sz="2800" i="1" dirty="0"/>
          </a:p>
        </p:txBody>
      </p:sp>
      <p:pic>
        <p:nvPicPr>
          <p:cNvPr id="4" name="Picture 3" descr="booked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9238" y="2616842"/>
            <a:ext cx="4795809" cy="398459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102634" y="2379772"/>
            <a:ext cx="209397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Pros:</a:t>
            </a:r>
            <a:endParaRPr lang="en-US" dirty="0"/>
          </a:p>
          <a:p>
            <a:pPr marL="285750" indent="-285750">
              <a:buClr>
                <a:srgbClr val="008000"/>
              </a:buClr>
              <a:buFont typeface="Wingdings" charset="2"/>
              <a:buChar char="ü"/>
            </a:pPr>
            <a:r>
              <a:rPr lang="en-US" dirty="0" smtClean="0"/>
              <a:t>Open source</a:t>
            </a:r>
          </a:p>
          <a:p>
            <a:pPr marL="285750" indent="-285750">
              <a:buClr>
                <a:srgbClr val="008000"/>
              </a:buClr>
              <a:buFont typeface="Wingdings" charset="2"/>
              <a:buChar char="ü"/>
            </a:pPr>
            <a:r>
              <a:rPr lang="en-US" dirty="0" smtClean="0"/>
              <a:t>Easy to setup</a:t>
            </a:r>
          </a:p>
          <a:p>
            <a:pPr marL="285750" indent="-285750">
              <a:buClr>
                <a:srgbClr val="008000"/>
              </a:buClr>
              <a:buFont typeface="Wingdings" charset="2"/>
              <a:buChar char="ü"/>
            </a:pPr>
            <a:r>
              <a:rPr lang="en-US" dirty="0" smtClean="0"/>
              <a:t>Nice GUI interface</a:t>
            </a:r>
          </a:p>
          <a:p>
            <a:pPr marL="285750" indent="-285750">
              <a:buClr>
                <a:srgbClr val="008000"/>
              </a:buClr>
              <a:buFont typeface="Wingdings" charset="2"/>
              <a:buChar char="ü"/>
            </a:pPr>
            <a:r>
              <a:rPr lang="en-US" dirty="0" smtClean="0"/>
              <a:t>Report features</a:t>
            </a:r>
          </a:p>
          <a:p>
            <a:pPr marL="285750" indent="-285750">
              <a:buClr>
                <a:srgbClr val="008000"/>
              </a:buClr>
              <a:buFont typeface="Wingdings" charset="2"/>
              <a:buChar char="ü"/>
            </a:pPr>
            <a:r>
              <a:rPr lang="en-US" dirty="0" smtClean="0"/>
              <a:t>REST API</a:t>
            </a:r>
          </a:p>
          <a:p>
            <a:pPr marL="285750" indent="-285750">
              <a:buClr>
                <a:srgbClr val="008000"/>
              </a:buClr>
              <a:buFont typeface="Wingdings" charset="2"/>
              <a:buChar char="ü"/>
            </a:pPr>
            <a:r>
              <a:rPr lang="en-US" dirty="0" smtClean="0"/>
              <a:t>Customizable-</a:t>
            </a:r>
            <a:r>
              <a:rPr lang="en-US" i="1" dirty="0" err="1" smtClean="0"/>
              <a:t>ish</a:t>
            </a:r>
            <a:endParaRPr lang="en-US" i="1" dirty="0"/>
          </a:p>
          <a:p>
            <a:pPr marL="285750" indent="-285750">
              <a:buClr>
                <a:srgbClr val="008000"/>
              </a:buClr>
              <a:buFont typeface="Wingdings" charset="2"/>
              <a:buChar char="ü"/>
            </a:pPr>
            <a:r>
              <a:rPr lang="en-US" dirty="0" smtClean="0"/>
              <a:t>LDAP </a:t>
            </a:r>
            <a:r>
              <a:rPr lang="en-US" dirty="0"/>
              <a:t>and Active Directory </a:t>
            </a:r>
            <a:r>
              <a:rPr lang="en-US" dirty="0" smtClean="0"/>
              <a:t>support.</a:t>
            </a:r>
          </a:p>
          <a:p>
            <a:pPr marL="285750" indent="-285750">
              <a:buClr>
                <a:srgbClr val="008000"/>
              </a:buClr>
              <a:buFont typeface="Wingdings" charset="2"/>
              <a:buChar char="ü"/>
            </a:pPr>
            <a:r>
              <a:rPr lang="en-US" dirty="0" smtClean="0"/>
              <a:t>Fine </a:t>
            </a:r>
            <a:r>
              <a:rPr lang="en-US" dirty="0"/>
              <a:t>tuned roles and </a:t>
            </a:r>
            <a:r>
              <a:rPr lang="en-US" dirty="0" smtClean="0"/>
              <a:t>permissions.</a:t>
            </a:r>
          </a:p>
          <a:p>
            <a:pPr marL="285750" indent="-285750">
              <a:buClr>
                <a:srgbClr val="008000"/>
              </a:buClr>
              <a:buFont typeface="Wingdings" charset="2"/>
              <a:buChar char="ü"/>
            </a:pPr>
            <a:r>
              <a:rPr lang="en-US" dirty="0" smtClean="0"/>
              <a:t>User </a:t>
            </a:r>
            <a:r>
              <a:rPr lang="en-US" dirty="0"/>
              <a:t>and group quotas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248266" y="2377440"/>
            <a:ext cx="1783479" cy="4524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Cons</a:t>
            </a:r>
            <a:r>
              <a:rPr lang="en-US" dirty="0" smtClean="0"/>
              <a:t>:</a:t>
            </a:r>
          </a:p>
          <a:p>
            <a:pPr marL="285750" indent="-285750">
              <a:buClr>
                <a:srgbClr val="800000"/>
              </a:buClr>
              <a:buFont typeface="Wingdings" charset="2"/>
              <a:buChar char="v"/>
            </a:pPr>
            <a:r>
              <a:rPr lang="en-US" dirty="0" smtClean="0"/>
              <a:t>Can only handle one reservation per resource at a time</a:t>
            </a:r>
          </a:p>
          <a:p>
            <a:pPr marL="285750" indent="-285750">
              <a:buClr>
                <a:srgbClr val="800000"/>
              </a:buClr>
              <a:buFont typeface="Wingdings" charset="2"/>
              <a:buChar char="v"/>
            </a:pPr>
            <a:r>
              <a:rPr lang="en-US" dirty="0" smtClean="0"/>
              <a:t>PHP changes can be painful (heavy OO makes it hard to find right files)</a:t>
            </a:r>
          </a:p>
          <a:p>
            <a:pPr marL="285750" indent="-285750">
              <a:buClr>
                <a:srgbClr val="800000"/>
              </a:buClr>
              <a:buFont typeface="Wingdings" charset="2"/>
              <a:buChar char="v"/>
            </a:pPr>
            <a:r>
              <a:rPr lang="en-US" dirty="0" smtClean="0"/>
              <a:t>Doc is sparse</a:t>
            </a:r>
          </a:p>
          <a:p>
            <a:pPr marL="285750" indent="-285750">
              <a:buClr>
                <a:srgbClr val="800000"/>
              </a:buClr>
              <a:buFont typeface="Wingdings" charset="2"/>
              <a:buChar char="v"/>
            </a:pPr>
            <a:endParaRPr lang="en-US" dirty="0" smtClean="0"/>
          </a:p>
          <a:p>
            <a:pPr marL="285750" indent="-285750">
              <a:buClr>
                <a:srgbClr val="800000"/>
              </a:buClr>
              <a:buFont typeface="Wingdings" charset="2"/>
              <a:buChar char="v"/>
            </a:pPr>
            <a:endParaRPr lang="en-US" dirty="0" smtClean="0"/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847159" y="2195106"/>
            <a:ext cx="34496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hlinkClick r:id="rId4"/>
              </a:rPr>
              <a:t>http://www.bookedscheduler.com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4104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Demo: Login/Register </a:t>
            </a:r>
            <a:endParaRPr lang="en-US" dirty="0"/>
          </a:p>
        </p:txBody>
      </p:sp>
      <p:pic>
        <p:nvPicPr>
          <p:cNvPr id="4" name="Picture 3" descr="login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422" y="1417638"/>
            <a:ext cx="5592672" cy="299626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299422" y="4413898"/>
            <a:ext cx="4660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3"/>
              </a:rPr>
              <a:t>http://calit2-119-121.ucsd.edu/cloud-scheduler</a:t>
            </a:r>
            <a:endParaRPr lang="en-US" dirty="0" smtClean="0"/>
          </a:p>
        </p:txBody>
      </p:sp>
      <p:pic>
        <p:nvPicPr>
          <p:cNvPr id="6" name="Picture 5" descr="create.tif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7617" y="109447"/>
            <a:ext cx="2859440" cy="6583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4992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Demo: Resources</a:t>
            </a:r>
            <a:endParaRPr lang="en-US" dirty="0"/>
          </a:p>
        </p:txBody>
      </p:sp>
      <p:pic>
        <p:nvPicPr>
          <p:cNvPr id="4" name="Picture 3" descr="resources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748" y="1500233"/>
            <a:ext cx="5559508" cy="47486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 descr="filter.tif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0506" y="3060157"/>
            <a:ext cx="6159582" cy="338452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32277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Demo: Reservations</a:t>
            </a:r>
            <a:endParaRPr lang="en-US" dirty="0"/>
          </a:p>
        </p:txBody>
      </p:sp>
      <p:pic>
        <p:nvPicPr>
          <p:cNvPr id="4" name="Picture 3" descr="reservation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1290554"/>
            <a:ext cx="6739990" cy="50299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 descr="confirmation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8988" y="4119854"/>
            <a:ext cx="4486739" cy="234563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758774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Activating reservations</a:t>
            </a:r>
            <a:endParaRPr lang="en-US" dirty="0"/>
          </a:p>
        </p:txBody>
      </p:sp>
      <p:pic>
        <p:nvPicPr>
          <p:cNvPr id="4" name="Picture 3" descr="PRAGMA Scheduler v2-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015" y="1215768"/>
            <a:ext cx="7233891" cy="5425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512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16318</TotalTime>
  <Words>519</Words>
  <Application>Microsoft Macintosh PowerPoint</Application>
  <PresentationFormat>On-screen Show (4:3)</PresentationFormat>
  <Paragraphs>103</Paragraphs>
  <Slides>13</Slides>
  <Notes>7</Notes>
  <HiddenSlides>5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A Lightweight Scheduler for PRAGMA Testbed</vt:lpstr>
      <vt:lpstr>Last PRAGMA meeting…</vt:lpstr>
      <vt:lpstr>Requirements for Testbed</vt:lpstr>
      <vt:lpstr>PRAGMA scheduler architecture </vt:lpstr>
      <vt:lpstr>PRAGMA Booking</vt:lpstr>
      <vt:lpstr>Demo: Login/Register </vt:lpstr>
      <vt:lpstr>Demo: Resources</vt:lpstr>
      <vt:lpstr>Demo: Reservations</vt:lpstr>
      <vt:lpstr>Activating reservations</vt:lpstr>
      <vt:lpstr>Demo: Common Reports</vt:lpstr>
      <vt:lpstr>Demo: Custom Report</vt:lpstr>
      <vt:lpstr>Implementation status</vt:lpstr>
      <vt:lpstr>Feedback?  Questions?</vt:lpstr>
    </vt:vector>
  </TitlesOfParts>
  <Company>University of California, San Diego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Lightweight Scheduler for PRAGMA Testbed</dc:title>
  <dc:creator>Shava Smallen</dc:creator>
  <cp:lastModifiedBy>Shava Smallen</cp:lastModifiedBy>
  <cp:revision>61</cp:revision>
  <dcterms:created xsi:type="dcterms:W3CDTF">2015-03-28T23:39:19Z</dcterms:created>
  <dcterms:modified xsi:type="dcterms:W3CDTF">2015-04-10T01:54:39Z</dcterms:modified>
</cp:coreProperties>
</file>