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93" d="100"/>
          <a:sy n="93" d="100"/>
        </p:scale>
        <p:origin x="624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554E-024A-4277-B839-DEBEB84A14A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5F14-1B55-46E8-9029-AB6FD3EEF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1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554E-024A-4277-B839-DEBEB84A14A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5F14-1B55-46E8-9029-AB6FD3EEF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2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554E-024A-4277-B839-DEBEB84A14A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5F14-1B55-46E8-9029-AB6FD3EEF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554E-024A-4277-B839-DEBEB84A14A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5F14-1B55-46E8-9029-AB6FD3EEF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8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554E-024A-4277-B839-DEBEB84A14A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5F14-1B55-46E8-9029-AB6FD3EEF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0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554E-024A-4277-B839-DEBEB84A14A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5F14-1B55-46E8-9029-AB6FD3EEF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1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554E-024A-4277-B839-DEBEB84A14A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5F14-1B55-46E8-9029-AB6FD3EEF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0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554E-024A-4277-B839-DEBEB84A14A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5F14-1B55-46E8-9029-AB6FD3EEF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3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554E-024A-4277-B839-DEBEB84A14A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5F14-1B55-46E8-9029-AB6FD3EEF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4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554E-024A-4277-B839-DEBEB84A14A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5F14-1B55-46E8-9029-AB6FD3EEF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554E-024A-4277-B839-DEBEB84A14A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5F14-1B55-46E8-9029-AB6FD3EEF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3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2554E-024A-4277-B839-DEBEB84A14A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05F14-1B55-46E8-9029-AB6FD3EEF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7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F1A46BE-3480-4893-BA8E-1530E0DC80E8}"/>
              </a:ext>
            </a:extLst>
          </p:cNvPr>
          <p:cNvSpPr/>
          <p:nvPr/>
        </p:nvSpPr>
        <p:spPr>
          <a:xfrm>
            <a:off x="0" y="0"/>
            <a:ext cx="9144000" cy="169838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18000"/>
              </a:schemeClr>
            </a:solidFill>
          </a:ln>
          <a:effectLst>
            <a:outerShdw blurRad="2286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825DC-7A63-47D3-A95E-D9F7A62CC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48" y="97243"/>
            <a:ext cx="2116446" cy="10560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08BDA4-F20C-446A-9B89-0FC46B2E680D}"/>
              </a:ext>
            </a:extLst>
          </p:cNvPr>
          <p:cNvSpPr/>
          <p:nvPr/>
        </p:nvSpPr>
        <p:spPr>
          <a:xfrm>
            <a:off x="2517041" y="103671"/>
            <a:ext cx="722893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4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SAGE2 Component for AUAV Applications for Smart Agriculture</a:t>
            </a:r>
          </a:p>
        </p:txBody>
      </p:sp>
      <p:sp>
        <p:nvSpPr>
          <p:cNvPr id="5" name="Text Placeholder 31">
            <a:extLst>
              <a:ext uri="{FF2B5EF4-FFF2-40B4-BE49-F238E27FC236}">
                <a16:creationId xmlns:a16="http://schemas.microsoft.com/office/drawing/2014/main" id="{A415C485-B1F8-4218-8419-92DF56244740}"/>
              </a:ext>
            </a:extLst>
          </p:cNvPr>
          <p:cNvSpPr txBox="1">
            <a:spLocks/>
          </p:cNvSpPr>
          <p:nvPr/>
        </p:nvSpPr>
        <p:spPr>
          <a:xfrm>
            <a:off x="654665" y="1119056"/>
            <a:ext cx="9232900" cy="838200"/>
          </a:xfrm>
          <a:prstGeom prst="rect">
            <a:avLst/>
          </a:prstGeom>
          <a:extLst/>
        </p:spPr>
        <p:txBody>
          <a:bodyPr vert="horz" lIns="68580" tIns="34290" rIns="68580" bIns="3429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67533" indent="-1567533" algn="l" defTabSz="4180088">
              <a:defRPr/>
            </a:pPr>
            <a:r>
              <a:rPr lang="en-US" sz="115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Michael Elliott</a:t>
            </a:r>
            <a:r>
              <a:rPr lang="en-US" sz="1150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115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Parth Patel</a:t>
            </a:r>
            <a:r>
              <a:rPr lang="en-US" sz="1150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115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Ming-Der Yang</a:t>
            </a:r>
            <a:r>
              <a:rPr lang="en-US" sz="1150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15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Hui Ping Tsai</a:t>
            </a:r>
            <a:r>
              <a:rPr lang="en-US" sz="1150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15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Cloud Tseng</a:t>
            </a:r>
            <a:r>
              <a:rPr lang="en-US" sz="1150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15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Yu-Chun Hsu</a:t>
            </a:r>
            <a:r>
              <a:rPr lang="en-US" sz="1150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15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and Christopher Stewart</a:t>
            </a:r>
            <a:r>
              <a:rPr lang="en-US" sz="1150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115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José A. B. Fortes</a:t>
            </a:r>
            <a:r>
              <a:rPr lang="en-US" sz="1150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15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1567533" indent="-1567533" algn="l" defTabSz="4180088">
              <a:defRPr/>
            </a:pPr>
            <a:r>
              <a:rPr lang="en-US" sz="115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University of Florida, USA; 2 National Chung </a:t>
            </a:r>
            <a:r>
              <a:rPr lang="en-US" sz="115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Hsing</a:t>
            </a:r>
            <a:r>
              <a:rPr lang="en-US" sz="115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University, Taiwan; 3 Ohio State University, USA</a:t>
            </a:r>
          </a:p>
          <a:p>
            <a:pPr marL="1175650" indent="-1175650" algn="l" defTabSz="3135066">
              <a:defRPr/>
            </a:pPr>
            <a:endParaRPr lang="en-US" sz="115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95EB95-0655-40BF-9E69-ABC8ABA88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95" y="6073903"/>
            <a:ext cx="2481522" cy="4296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F7BFD7-B462-4C4C-A7A5-481FE4B37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10" y="5880100"/>
            <a:ext cx="794110" cy="8004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055725C-0A3A-4A17-AF41-A41097C24B91}"/>
              </a:ext>
            </a:extLst>
          </p:cNvPr>
          <p:cNvSpPr txBox="1"/>
          <p:nvPr/>
        </p:nvSpPr>
        <p:spPr>
          <a:xfrm>
            <a:off x="29392" y="1879269"/>
            <a:ext cx="470882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Extends the "AUAV Applications for Smart Agriculture” project by the IDCSA lab at NCHU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Replaces the mobile device component with a remotely-accessible alternative built on SAGE2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application visualizes raw and inferenced image streams sent from an aerial drone.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application also includes a GUI for plotting a flight path and displays logistics and controls for the drone itself.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Case: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 operator could use the SAGE2 application to monitor multiple smart agricultural UAVs. </a:t>
            </a:r>
          </a:p>
        </p:txBody>
      </p:sp>
      <p:pic>
        <p:nvPicPr>
          <p:cNvPr id="21" name="圖片 57">
            <a:extLst>
              <a:ext uri="{FF2B5EF4-FFF2-40B4-BE49-F238E27FC236}">
                <a16:creationId xmlns:a16="http://schemas.microsoft.com/office/drawing/2014/main" id="{7C11942E-A6F5-4F01-963C-12FFBEFCB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876" y="2075590"/>
            <a:ext cx="4314390" cy="165665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5E7F119-B7D9-4A72-A6A6-7D4FBF5DD4B1}"/>
              </a:ext>
            </a:extLst>
          </p:cNvPr>
          <p:cNvGrpSpPr/>
          <p:nvPr/>
        </p:nvGrpSpPr>
        <p:grpSpPr>
          <a:xfrm>
            <a:off x="5714534" y="3929725"/>
            <a:ext cx="3030910" cy="670694"/>
            <a:chOff x="3359940" y="31066118"/>
            <a:chExt cx="10136258" cy="227917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3B96C24-B203-4AA2-A5D3-F54A92438570}"/>
                </a:ext>
              </a:extLst>
            </p:cNvPr>
            <p:cNvGrpSpPr/>
            <p:nvPr/>
          </p:nvGrpSpPr>
          <p:grpSpPr>
            <a:xfrm>
              <a:off x="8918754" y="31362084"/>
              <a:ext cx="4577444" cy="1633908"/>
              <a:chOff x="11081657" y="13238001"/>
              <a:chExt cx="4577444" cy="1633908"/>
            </a:xfrm>
          </p:grpSpPr>
          <p:sp>
            <p:nvSpPr>
              <p:cNvPr id="29" name="Rectangle: Diagonal Corners Rounded 28">
                <a:extLst>
                  <a:ext uri="{FF2B5EF4-FFF2-40B4-BE49-F238E27FC236}">
                    <a16:creationId xmlns:a16="http://schemas.microsoft.com/office/drawing/2014/main" id="{175D05A6-D811-4EF2-BB81-DA252C9CB245}"/>
                  </a:ext>
                </a:extLst>
              </p:cNvPr>
              <p:cNvSpPr/>
              <p:nvPr/>
            </p:nvSpPr>
            <p:spPr>
              <a:xfrm>
                <a:off x="11081657" y="13238001"/>
                <a:ext cx="4577444" cy="1633908"/>
              </a:xfrm>
              <a:prstGeom prst="round2DiagRect">
                <a:avLst/>
              </a:prstGeom>
              <a:ln w="76200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Picture 29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B2504130-6FE9-4157-A497-EA1BDAF628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89" t="5052" r="8290" b="12821"/>
              <a:stretch/>
            </p:blipFill>
            <p:spPr>
              <a:xfrm>
                <a:off x="11226297" y="13420498"/>
                <a:ext cx="4343400" cy="1306285"/>
              </a:xfrm>
              <a:prstGeom prst="rect">
                <a:avLst/>
              </a:prstGeom>
              <a:ln w="12700">
                <a:noFill/>
              </a:ln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99482BA-C935-48E7-9278-51D3E261FCC0}"/>
                </a:ext>
              </a:extLst>
            </p:cNvPr>
            <p:cNvGrpSpPr/>
            <p:nvPr/>
          </p:nvGrpSpPr>
          <p:grpSpPr>
            <a:xfrm>
              <a:off x="3359940" y="31066118"/>
              <a:ext cx="3747473" cy="2279173"/>
              <a:chOff x="5272702" y="30988014"/>
              <a:chExt cx="3747473" cy="2279173"/>
            </a:xfrm>
          </p:grpSpPr>
          <p:sp>
            <p:nvSpPr>
              <p:cNvPr id="32" name="Rectangle: Diagonal Corners Rounded 31">
                <a:extLst>
                  <a:ext uri="{FF2B5EF4-FFF2-40B4-BE49-F238E27FC236}">
                    <a16:creationId xmlns:a16="http://schemas.microsoft.com/office/drawing/2014/main" id="{7B9A12E3-32F4-4748-A106-C29021B13D8B}"/>
                  </a:ext>
                </a:extLst>
              </p:cNvPr>
              <p:cNvSpPr/>
              <p:nvPr/>
            </p:nvSpPr>
            <p:spPr>
              <a:xfrm>
                <a:off x="5272702" y="30988014"/>
                <a:ext cx="3747473" cy="2279173"/>
              </a:xfrm>
              <a:prstGeom prst="round2Diag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" name="圖片 57">
                <a:extLst>
                  <a:ext uri="{FF2B5EF4-FFF2-40B4-BE49-F238E27FC236}">
                    <a16:creationId xmlns:a16="http://schemas.microsoft.com/office/drawing/2014/main" id="{3E74E7B0-84DC-4D2D-BB6D-63EE80489E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0743" t="1" r="5621" b="63560"/>
              <a:stretch/>
            </p:blipFill>
            <p:spPr>
              <a:xfrm>
                <a:off x="5288296" y="31077283"/>
                <a:ext cx="3619501" cy="2142672"/>
              </a:xfrm>
              <a:prstGeom prst="rect">
                <a:avLst/>
              </a:prstGeom>
            </p:spPr>
          </p:pic>
        </p:grpSp>
        <p:sp>
          <p:nvSpPr>
            <p:cNvPr id="34" name="Arrow: Left-Right 33">
              <a:extLst>
                <a:ext uri="{FF2B5EF4-FFF2-40B4-BE49-F238E27FC236}">
                  <a16:creationId xmlns:a16="http://schemas.microsoft.com/office/drawing/2014/main" id="{722F95C1-0A01-4DC7-A9E7-43E3474C5916}"/>
                </a:ext>
              </a:extLst>
            </p:cNvPr>
            <p:cNvSpPr/>
            <p:nvPr/>
          </p:nvSpPr>
          <p:spPr>
            <a:xfrm>
              <a:off x="7440441" y="31858100"/>
              <a:ext cx="1152542" cy="673099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5" name="Picture 34" descr="A picture containing grass, tree, outdoor&#10;&#10;Description automatically generated">
            <a:extLst>
              <a:ext uri="{FF2B5EF4-FFF2-40B4-BE49-F238E27FC236}">
                <a16:creationId xmlns:a16="http://schemas.microsoft.com/office/drawing/2014/main" id="{4D11F2BA-8760-4F2E-9171-F6FABB918C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660" y="4870774"/>
            <a:ext cx="1936145" cy="16327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6" name="Picture 35" descr="A picture containing grass, green&#10;&#10;Description automatically generated">
            <a:extLst>
              <a:ext uri="{FF2B5EF4-FFF2-40B4-BE49-F238E27FC236}">
                <a16:creationId xmlns:a16="http://schemas.microsoft.com/office/drawing/2014/main" id="{7BADFDE4-A86C-42C1-B654-47FF9D81D3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308" y="4919808"/>
            <a:ext cx="2483245" cy="1396825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/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26849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138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Elliott</dc:creator>
  <cp:lastModifiedBy>Parth Patel</cp:lastModifiedBy>
  <cp:revision>14</cp:revision>
  <dcterms:created xsi:type="dcterms:W3CDTF">2018-09-30T18:11:54Z</dcterms:created>
  <dcterms:modified xsi:type="dcterms:W3CDTF">2019-04-18T21:11:39Z</dcterms:modified>
</cp:coreProperties>
</file>