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9" r:id="rId2"/>
    <p:sldId id="281" r:id="rId3"/>
    <p:sldId id="262" r:id="rId4"/>
    <p:sldId id="276" r:id="rId5"/>
    <p:sldId id="264" r:id="rId6"/>
    <p:sldId id="270" r:id="rId7"/>
    <p:sldId id="267" r:id="rId8"/>
    <p:sldId id="265" r:id="rId9"/>
    <p:sldId id="282" r:id="rId10"/>
    <p:sldId id="283" r:id="rId11"/>
    <p:sldId id="284" r:id="rId12"/>
    <p:sldId id="285" r:id="rId13"/>
    <p:sldId id="286" r:id="rId14"/>
    <p:sldId id="287" r:id="rId15"/>
    <p:sldId id="288" r:id="rId16"/>
    <p:sldId id="289" r:id="rId17"/>
    <p:sldId id="29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222" autoAdjust="0"/>
  </p:normalViewPr>
  <p:slideViewPr>
    <p:cSldViewPr snapToGrid="0" snapToObjects="1">
      <p:cViewPr>
        <p:scale>
          <a:sx n="75" d="100"/>
          <a:sy n="75" d="100"/>
        </p:scale>
        <p:origin x="-1096"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20510B-E50C-AC4E-A94F-E0BA554FF347}" type="datetimeFigureOut">
              <a:rPr lang="en-US" smtClean="0"/>
              <a:t>1/27/16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0642B-E2B6-3F40-8E20-A19A5D9DAA96}" type="slidenum">
              <a:rPr lang="en-US" smtClean="0"/>
              <a:t>‹#›</a:t>
            </a:fld>
            <a:endParaRPr lang="en-US"/>
          </a:p>
        </p:txBody>
      </p:sp>
    </p:spTree>
    <p:extLst>
      <p:ext uri="{BB962C8B-B14F-4D97-AF65-F5344CB8AC3E}">
        <p14:creationId xmlns:p14="http://schemas.microsoft.com/office/powerpoint/2010/main" val="37893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A23533-1134-4D38-8B96-AA5FBF7063FB}" type="slidenum">
              <a:rPr lang="en-US" smtClean="0"/>
              <a:t>1</a:t>
            </a:fld>
            <a:endParaRPr lang="en-US"/>
          </a:p>
        </p:txBody>
      </p:sp>
    </p:spTree>
    <p:extLst>
      <p:ext uri="{BB962C8B-B14F-4D97-AF65-F5344CB8AC3E}">
        <p14:creationId xmlns:p14="http://schemas.microsoft.com/office/powerpoint/2010/main" val="3846363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Many</a:t>
            </a:r>
            <a:r>
              <a:rPr lang="en-US" sz="1200" baseline="0" dirty="0" smtClean="0"/>
              <a:t> major communities utilize a disaster management cycle to plan against disasters. </a:t>
            </a:r>
            <a:r>
              <a:rPr lang="en-US" sz="1200" dirty="0" smtClean="0"/>
              <a:t>Disaster management cycle is the creation of plans through which communities reduce vulnerability to hazards and cope with disasters.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The purpose</a:t>
            </a:r>
            <a:r>
              <a:rPr lang="en-US" sz="1200" baseline="0" dirty="0" smtClean="0"/>
              <a:t> of the application is to assist in the </a:t>
            </a:r>
            <a:r>
              <a:rPr lang="en-US" sz="1200" u="sng" baseline="0" dirty="0" smtClean="0"/>
              <a:t>response</a:t>
            </a:r>
            <a:r>
              <a:rPr lang="en-US" sz="1200" u="none" baseline="0" dirty="0" smtClean="0"/>
              <a:t> phase of the cycle, during which the disaster is occurring. The purpose of the app is that geographic-specific data can be processed and pushed to users at multiple-sites.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u="none" baseline="0" dirty="0" smtClean="0"/>
              <a:t> This is key in decision-making because decision-makers may not necessarily be able to meet up in one location to discuss their response plans.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u="none" baseline="0" dirty="0" smtClean="0"/>
              <a:t>The users can then simultaneously interact and discuss their plan of action while presenting their case with real-time data being displayed on the application through SAGE2.</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u="none" baseline="0" dirty="0" smtClean="0"/>
              <a:t>Prior methods of screen-sharing have limited capabilities with regards to interaction. For example, screen-sharing is a collaborative medium that limits the control to only one user, which would make it difficult for other users to communicate their ideas.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a:t>
            </a:r>
            <a:r>
              <a:rPr lang="en-US" sz="1200" baseline="0" dirty="0" smtClean="0"/>
              <a:t> d</a:t>
            </a:r>
            <a:r>
              <a:rPr lang="en-US" sz="1200" dirty="0" smtClean="0"/>
              <a:t>isaster</a:t>
            </a:r>
            <a:r>
              <a:rPr lang="en-US" sz="1200" baseline="0" dirty="0" smtClean="0"/>
              <a:t> management cycle f</a:t>
            </a:r>
            <a:r>
              <a:rPr lang="en-US" sz="1200" dirty="0" smtClean="0"/>
              <a:t>ocuses on creating plans to decrease the impact of disasters which would otherwise lead to damage to assets, human mortality, and lost revenue. This application can assist during</a:t>
            </a:r>
            <a:r>
              <a:rPr lang="en-US" sz="1200" baseline="0" dirty="0" smtClean="0"/>
              <a:t> real-time crises where crucial decisions need to be made.</a:t>
            </a:r>
            <a:endParaRPr lang="en-US" baseline="0" dirty="0" smtClean="0"/>
          </a:p>
        </p:txBody>
      </p:sp>
      <p:sp>
        <p:nvSpPr>
          <p:cNvPr id="4" name="Slide Number Placeholder 3"/>
          <p:cNvSpPr>
            <a:spLocks noGrp="1"/>
          </p:cNvSpPr>
          <p:nvPr>
            <p:ph type="sldNum" sz="quarter" idx="10"/>
          </p:nvPr>
        </p:nvSpPr>
        <p:spPr/>
        <p:txBody>
          <a:bodyPr/>
          <a:lstStyle/>
          <a:p>
            <a:fld id="{71A23533-1134-4D38-8B96-AA5FBF7063FB}" type="slidenum">
              <a:rPr lang="en-US" smtClean="0"/>
              <a:t>2</a:t>
            </a:fld>
            <a:endParaRPr lang="en-US"/>
          </a:p>
        </p:txBody>
      </p:sp>
    </p:spTree>
    <p:extLst>
      <p:ext uri="{BB962C8B-B14F-4D97-AF65-F5344CB8AC3E}">
        <p14:creationId xmlns:p14="http://schemas.microsoft.com/office/powerpoint/2010/main" val="452521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r>
              <a:rPr lang="en-US" dirty="0" smtClean="0"/>
              <a:t>Objectives:</a:t>
            </a:r>
          </a:p>
          <a:p>
            <a:endParaRPr lang="en-US" dirty="0" smtClean="0"/>
          </a:p>
          <a:p>
            <a:r>
              <a:rPr lang="en-US" dirty="0" smtClean="0"/>
              <a:t>-selectively view – we want the program to streamlined, straightforward, and transparent</a:t>
            </a:r>
            <a:r>
              <a:rPr lang="en-US" baseline="0" dirty="0" smtClean="0"/>
              <a:t> to the user. We’re giving them a set of information that they can look at to help them gauge/estimate their choices/judgement. It’ll remove clutter. Corroboration is key.</a:t>
            </a:r>
            <a:endParaRPr lang="en-US" dirty="0"/>
          </a:p>
        </p:txBody>
      </p:sp>
      <p:sp>
        <p:nvSpPr>
          <p:cNvPr id="4" name="Slide Number Placeholder 3"/>
          <p:cNvSpPr>
            <a:spLocks noGrp="1"/>
          </p:cNvSpPr>
          <p:nvPr>
            <p:ph type="sldNum" sz="quarter" idx="10"/>
          </p:nvPr>
        </p:nvSpPr>
        <p:spPr/>
        <p:txBody>
          <a:bodyPr/>
          <a:lstStyle/>
          <a:p>
            <a:fld id="{71A23533-1134-4D38-8B96-AA5FBF7063FB}" type="slidenum">
              <a:rPr lang="en-US" smtClean="0"/>
              <a:t>9</a:t>
            </a:fld>
            <a:endParaRPr lang="en-US"/>
          </a:p>
        </p:txBody>
      </p:sp>
    </p:spTree>
    <p:extLst>
      <p:ext uri="{BB962C8B-B14F-4D97-AF65-F5344CB8AC3E}">
        <p14:creationId xmlns:p14="http://schemas.microsoft.com/office/powerpoint/2010/main" val="325341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Methods to develop the Application</a:t>
            </a:r>
          </a:p>
          <a:p>
            <a:endParaRPr lang="en-US" dirty="0" smtClean="0"/>
          </a:p>
          <a:p>
            <a:pPr marL="171450" indent="-171450">
              <a:buFont typeface="Arial" panose="020B0604020202020204" pitchFamily="34" charset="0"/>
              <a:buChar char="•"/>
            </a:pPr>
            <a:r>
              <a:rPr lang="en-US" dirty="0" smtClean="0"/>
              <a:t>SAGE2</a:t>
            </a:r>
            <a:r>
              <a:rPr lang="en-US" baseline="0" dirty="0" smtClean="0"/>
              <a:t> – Scalable Amplified Group Environment 2. </a:t>
            </a:r>
          </a:p>
          <a:p>
            <a:pPr marL="628650" lvl="1" indent="-171450">
              <a:buFont typeface="Arial" panose="020B0604020202020204" pitchFamily="34" charset="0"/>
              <a:buChar char="•"/>
            </a:pPr>
            <a:r>
              <a:rPr lang="en-US" baseline="0" dirty="0" smtClean="0"/>
              <a:t>Scalable solution for viewing and interacting with arbitrary content. Develop and tested various methods of synchronizing data across multiple sites.</a:t>
            </a:r>
          </a:p>
          <a:p>
            <a:pPr marL="628650" lvl="1" indent="-171450">
              <a:buFont typeface="Arial" panose="020B0604020202020204" pitchFamily="34" charset="0"/>
              <a:buChar char="•"/>
            </a:pPr>
            <a:r>
              <a:rPr lang="en-US" baseline="0" dirty="0" smtClean="0"/>
              <a:t>middleware to display and interact intensive information from multiple sources of display of arbitrary size.</a:t>
            </a:r>
          </a:p>
          <a:p>
            <a:pPr marL="628650" lvl="1" indent="-171450">
              <a:buFont typeface="Arial" panose="020B0604020202020204" pitchFamily="34" charset="0"/>
              <a:buChar char="•"/>
            </a:pPr>
            <a:r>
              <a:rPr lang="en-US" baseline="0" dirty="0" smtClean="0"/>
              <a:t>Generally, commercial software has enabled groups to collaborate over distance but only when display environment is cloned in all locations (desktop mirroring and video conferencing).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Why do we choose SAGE2?</a:t>
            </a:r>
          </a:p>
          <a:p>
            <a:pPr marL="628650" lvl="1" indent="-171450">
              <a:buFont typeface="Arial" panose="020B0604020202020204" pitchFamily="34" charset="0"/>
              <a:buChar char="•"/>
            </a:pPr>
            <a:r>
              <a:rPr lang="en-US" baseline="0" dirty="0" smtClean="0"/>
              <a:t>Disaster response decision-makers need to be able to make strategic and critical choices during the onset of disasters. </a:t>
            </a:r>
          </a:p>
          <a:p>
            <a:pPr marL="628650" marR="0" lvl="3"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SAGE2 is an answer for the limitations of cloned environment. It enables groups to work in front of large shared displays in order to solve problems that require juxtaposing large volumes of synchronized information</a:t>
            </a:r>
          </a:p>
          <a:p>
            <a:pPr marL="171450" indent="-171450">
              <a:buFont typeface="Arial" panose="020B0604020202020204" pitchFamily="34" charset="0"/>
              <a:buChar char="•"/>
            </a:pPr>
            <a:r>
              <a:rPr lang="en-US" baseline="0" dirty="0" smtClean="0"/>
              <a:t>SAGE2 is a proper platform for this because it allows users to examine and manipulate data. Users can explain their thought processes both visually from their own interface at the same time as other players. It  is a collaborative environment that extends beyond a show-and-tell through desktop mirroring and video conferencing.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Teams at different locations are able to corroborate with one another, which can be key during a disaster when travel might not be practical. There really is not time for everyone to get into the same room to collaborate.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 team needs to be both be able to examine relevant data and work in collaboration.</a:t>
            </a:r>
          </a:p>
          <a:p>
            <a:pPr marL="628650" lvl="1" indent="-171450">
              <a:buFont typeface="Arial" panose="020B0604020202020204" pitchFamily="34" charset="0"/>
              <a:buChar char="•"/>
            </a:pPr>
            <a:r>
              <a:rPr lang="en-US" baseline="0" dirty="0" smtClean="0"/>
              <a:t>SAGE2 is a middleware that displays and allows users to interact with data-intensive information from multiple sources. It is a scalable environment that can be accessible over multiple sources of display.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r>
              <a:rPr lang="en-US" b="1" baseline="0" dirty="0" smtClean="0"/>
              <a:t>JavaScript</a:t>
            </a:r>
          </a:p>
          <a:p>
            <a:pPr marL="171450" indent="-171450">
              <a:buFont typeface="Arial" panose="020B0604020202020204" pitchFamily="34" charset="0"/>
              <a:buChar char="•"/>
            </a:pPr>
            <a:r>
              <a:rPr lang="en-US" baseline="0" dirty="0" smtClean="0"/>
              <a:t>SAGE2 applications run off of JavaScript files. </a:t>
            </a:r>
          </a:p>
          <a:p>
            <a:pPr marL="628650" lvl="1" indent="-171450">
              <a:buFont typeface="Arial" panose="020B0604020202020204" pitchFamily="34" charset="0"/>
              <a:buChar char="•"/>
            </a:pPr>
            <a:r>
              <a:rPr lang="en-US" baseline="0" dirty="0" smtClean="0"/>
              <a:t>To create the UI, the Document Object Model (DOM/tree of objects to create dynamic HTML) was accessed in JavaScript to create/interact with elements in an HTML document.</a:t>
            </a:r>
          </a:p>
          <a:p>
            <a:pPr marL="171450" lvl="0" indent="-171450">
              <a:buFont typeface="Arial" panose="020B0604020202020204" pitchFamily="34" charset="0"/>
              <a:buChar char="•"/>
            </a:pPr>
            <a:r>
              <a:rPr lang="en-US" baseline="0" dirty="0" smtClean="0"/>
              <a:t> SAGE2 applications are able to use libraries and cascading style-sheets (CSS). </a:t>
            </a:r>
          </a:p>
          <a:p>
            <a:pPr marL="628650" lvl="1" indent="-171450">
              <a:buFont typeface="Arial" panose="020B0604020202020204" pitchFamily="34" charset="0"/>
              <a:buChar char="•"/>
            </a:pPr>
            <a:r>
              <a:rPr lang="en-US" baseline="0" dirty="0" smtClean="0"/>
              <a:t>The Leaflet library was used to initialize a tile layered map. </a:t>
            </a:r>
          </a:p>
          <a:p>
            <a:pPr marL="628650" lvl="1" indent="-171450">
              <a:buFont typeface="Arial" panose="020B0604020202020204" pitchFamily="34" charset="0"/>
              <a:buChar char="•"/>
            </a:pPr>
            <a:r>
              <a:rPr lang="en-US" baseline="0" dirty="0" smtClean="0"/>
              <a:t>The d3 (data-driven document) library was used to overlay and manipulate data on the map. </a:t>
            </a:r>
          </a:p>
          <a:p>
            <a:pPr marL="628650" lvl="1" indent="-171450">
              <a:buFont typeface="Arial" panose="020B0604020202020204" pitchFamily="34" charset="0"/>
              <a:buChar char="•"/>
            </a:pPr>
            <a:r>
              <a:rPr lang="en-US" baseline="0" dirty="0" smtClean="0"/>
              <a:t>The </a:t>
            </a:r>
            <a:r>
              <a:rPr lang="en-US" baseline="0" dirty="0" err="1" smtClean="0"/>
              <a:t>heatmap</a:t>
            </a:r>
            <a:r>
              <a:rPr lang="en-US" baseline="0" dirty="0" smtClean="0"/>
              <a:t> library was used to layer a </a:t>
            </a:r>
            <a:r>
              <a:rPr lang="en-US" baseline="0" dirty="0" err="1" smtClean="0"/>
              <a:t>heatmap</a:t>
            </a:r>
            <a:r>
              <a:rPr lang="en-US" baseline="0" dirty="0" smtClean="0"/>
              <a:t> for three-dimensional data. </a:t>
            </a:r>
          </a:p>
          <a:p>
            <a:pPr marL="628650" lvl="1" indent="-171450">
              <a:buFont typeface="Arial" panose="020B0604020202020204" pitchFamily="34" charset="0"/>
              <a:buChar char="•"/>
            </a:pPr>
            <a:r>
              <a:rPr lang="en-US" baseline="0" dirty="0" smtClean="0"/>
              <a:t>The user interface was a combination of CSS and HTML elements.</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Note: I initially tried Google Maps. There exists a google maps application for SAGE2, but it was not recommended by one of the developers as it required special attention to produce in SAGE2. Google maps doesn’t really like sharing space on a web page with other d3 charts and graphs and the updates were odd when data was overlaid map. Leaflet was the alternative with layer capabilities and libraries that were relevant in the data application.</a:t>
            </a:r>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71A23533-1134-4D38-8B96-AA5FBF7063FB}" type="slidenum">
              <a:rPr lang="en-US" smtClean="0"/>
              <a:t>10</a:t>
            </a:fld>
            <a:endParaRPr lang="en-US"/>
          </a:p>
        </p:txBody>
      </p:sp>
    </p:spTree>
    <p:extLst>
      <p:ext uri="{BB962C8B-B14F-4D97-AF65-F5344CB8AC3E}">
        <p14:creationId xmlns:p14="http://schemas.microsoft.com/office/powerpoint/2010/main" val="2534302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smtClean="0"/>
              <a:t>How to Showcase</a:t>
            </a:r>
          </a:p>
          <a:p>
            <a:pPr marL="171450" indent="-171450">
              <a:buFont typeface="Arial" panose="020B0604020202020204" pitchFamily="34" charset="0"/>
              <a:buChar char="•"/>
            </a:pPr>
            <a:r>
              <a:rPr lang="en-US" b="0" dirty="0" smtClean="0"/>
              <a:t>1.</a:t>
            </a:r>
            <a:r>
              <a:rPr lang="en-US" b="0" baseline="0" dirty="0" smtClean="0"/>
              <a:t> Boot up SAGE2 and load the </a:t>
            </a:r>
            <a:r>
              <a:rPr lang="en-US" b="0" baseline="0" dirty="0" err="1" smtClean="0"/>
              <a:t>DADm</a:t>
            </a:r>
            <a:r>
              <a:rPr lang="en-US" b="0" baseline="0" dirty="0" smtClean="0"/>
              <a:t> Application</a:t>
            </a:r>
          </a:p>
          <a:p>
            <a:pPr marL="628650" lvl="1" indent="-171450">
              <a:buFont typeface="Arial" panose="020B0604020202020204" pitchFamily="34" charset="0"/>
              <a:buChar char="•"/>
            </a:pPr>
            <a:r>
              <a:rPr lang="en-US" b="0" baseline="0" dirty="0" smtClean="0"/>
              <a:t>We should be centered over Chicago, overlooking most of the city.</a:t>
            </a:r>
          </a:p>
          <a:p>
            <a:pPr marL="171450" lvl="0" indent="-171450">
              <a:buFont typeface="Arial" panose="020B0604020202020204" pitchFamily="34" charset="0"/>
              <a:buChar char="•"/>
            </a:pPr>
            <a:r>
              <a:rPr lang="en-US" b="0" baseline="0" dirty="0" smtClean="0"/>
              <a:t>2. Showcase the Leaflet Map.</a:t>
            </a:r>
          </a:p>
          <a:p>
            <a:pPr marL="628650" lvl="1" indent="-171450">
              <a:buFont typeface="Arial" panose="020B0604020202020204" pitchFamily="34" charset="0"/>
              <a:buChar char="•"/>
            </a:pPr>
            <a:r>
              <a:rPr lang="en-US" b="0" baseline="0" dirty="0" smtClean="0"/>
              <a:t>Using the SAGE2 pointer, we can “zoom-in” and “zoom-out” using the Widget buttons (Right-click with the SAGE2 Pointer)</a:t>
            </a:r>
          </a:p>
          <a:p>
            <a:pPr marL="628650" lvl="1" indent="-171450">
              <a:buFont typeface="Arial" panose="020B0604020202020204" pitchFamily="34" charset="0"/>
              <a:buChar char="•"/>
            </a:pPr>
            <a:r>
              <a:rPr lang="en-US" b="0" baseline="0" dirty="0" smtClean="0"/>
              <a:t>Using deep-mouse interaction (</a:t>
            </a:r>
            <a:r>
              <a:rPr lang="en-US" b="0" baseline="0" dirty="0" err="1" smtClean="0"/>
              <a:t>Shift+click</a:t>
            </a:r>
            <a:r>
              <a:rPr lang="en-US" b="0" baseline="0" dirty="0" smtClean="0"/>
              <a:t>), we can click and drag to move around the map.</a:t>
            </a:r>
          </a:p>
          <a:p>
            <a:pPr marL="171450" lvl="0" indent="-171450">
              <a:buFont typeface="Arial" panose="020B0604020202020204" pitchFamily="34" charset="0"/>
              <a:buChar char="•"/>
            </a:pPr>
            <a:r>
              <a:rPr lang="en-US" b="0" baseline="0" dirty="0" smtClean="0"/>
              <a:t>3. Showcase the UI for data.</a:t>
            </a:r>
          </a:p>
          <a:p>
            <a:pPr marL="628650" lvl="1" indent="-171450">
              <a:buFont typeface="Arial" panose="020B0604020202020204" pitchFamily="34" charset="0"/>
              <a:buChar char="•"/>
            </a:pPr>
            <a:r>
              <a:rPr lang="en-US" b="0" baseline="0" dirty="0" smtClean="0"/>
              <a:t>Using the regular mouse, we can just click on the Toolbar Button on the right.</a:t>
            </a:r>
          </a:p>
          <a:p>
            <a:pPr marL="1085850" lvl="2" indent="-171450">
              <a:buFont typeface="Arial" panose="020B0604020202020204" pitchFamily="34" charset="0"/>
              <a:buChar char="•"/>
            </a:pPr>
            <a:r>
              <a:rPr lang="en-US" b="0" baseline="0" dirty="0" smtClean="0"/>
              <a:t>Or Using the SAGE2 pointer, we can click on it with </a:t>
            </a:r>
            <a:r>
              <a:rPr lang="en-US" b="0" i="1" baseline="0" dirty="0" smtClean="0"/>
              <a:t>deep-mouse</a:t>
            </a:r>
            <a:r>
              <a:rPr lang="en-US" b="0" i="0" baseline="0" dirty="0" smtClean="0"/>
              <a:t> or through the Widget buttons</a:t>
            </a:r>
          </a:p>
          <a:p>
            <a:pPr marL="628650" lvl="1" indent="-171450">
              <a:buFont typeface="Arial" panose="020B0604020202020204" pitchFamily="34" charset="0"/>
              <a:buChar char="•"/>
            </a:pPr>
            <a:r>
              <a:rPr lang="en-US" b="0" i="0" baseline="0" dirty="0" smtClean="0"/>
              <a:t>Continuing the interaction with regular mouse or </a:t>
            </a:r>
            <a:r>
              <a:rPr lang="en-US" b="0" i="1" baseline="0" dirty="0" smtClean="0"/>
              <a:t>deep-mouse</a:t>
            </a:r>
            <a:r>
              <a:rPr lang="en-US" b="0" i="0" baseline="0" dirty="0" smtClean="0"/>
              <a:t>, we can click each individual item on the list to show the legend</a:t>
            </a:r>
          </a:p>
          <a:p>
            <a:pPr marL="1085850" lvl="2" indent="-171450">
              <a:buFont typeface="Arial" panose="020B0604020202020204" pitchFamily="34" charset="0"/>
              <a:buChar char="•"/>
            </a:pPr>
            <a:r>
              <a:rPr lang="en-US" b="0" i="0" baseline="0" dirty="0" smtClean="0"/>
              <a:t>By clicking “Police Stations” or “Fire Stations”, we can visualize the coordinate-specific JSON data available in Chicago</a:t>
            </a:r>
          </a:p>
          <a:p>
            <a:pPr marL="1085850" lvl="2" indent="-171450">
              <a:buFont typeface="Arial" panose="020B0604020202020204" pitchFamily="34" charset="0"/>
              <a:buChar char="•"/>
            </a:pPr>
            <a:r>
              <a:rPr lang="en-US" b="0" i="0" baseline="0" dirty="0" smtClean="0"/>
              <a:t>Hover over the markers with the regular mouse or </a:t>
            </a:r>
            <a:r>
              <a:rPr lang="en-US" b="0" i="1" baseline="0" dirty="0" smtClean="0"/>
              <a:t>deep-mouse</a:t>
            </a:r>
            <a:r>
              <a:rPr lang="en-US" b="0" i="0" baseline="0" dirty="0" smtClean="0"/>
              <a:t> pointer to display a tooltip</a:t>
            </a:r>
          </a:p>
          <a:p>
            <a:pPr marL="628650" lvl="1" indent="-171450">
              <a:buFont typeface="Arial" panose="020B0604020202020204" pitchFamily="34" charset="0"/>
              <a:buChar char="•"/>
            </a:pPr>
            <a:r>
              <a:rPr lang="en-US" b="0" i="0" baseline="0" dirty="0" smtClean="0"/>
              <a:t>Continue showcasing by zooming out and showing Hospital locations sprawled across the US</a:t>
            </a:r>
          </a:p>
          <a:p>
            <a:pPr marL="171450" lvl="0" indent="-171450">
              <a:buFont typeface="Arial" panose="020B0604020202020204" pitchFamily="34" charset="0"/>
              <a:buChar char="•"/>
            </a:pPr>
            <a:r>
              <a:rPr lang="en-US" b="0" i="0" baseline="0" dirty="0" smtClean="0"/>
              <a:t>4. Showcase disaster/</a:t>
            </a:r>
            <a:r>
              <a:rPr lang="en-US" b="0" i="0" baseline="0" dirty="0" err="1" smtClean="0"/>
              <a:t>heatmap</a:t>
            </a:r>
            <a:r>
              <a:rPr lang="en-US" b="0" i="0" baseline="0" dirty="0" smtClean="0"/>
              <a:t> data</a:t>
            </a:r>
          </a:p>
          <a:p>
            <a:pPr marL="628650" lvl="1" indent="-171450">
              <a:buFont typeface="Arial" panose="020B0604020202020204" pitchFamily="34" charset="0"/>
              <a:buChar char="•"/>
            </a:pPr>
            <a:r>
              <a:rPr lang="en-US" b="0" i="0" baseline="0" dirty="0" smtClean="0"/>
              <a:t>Zoom-out and drag the map to the right across toward the eastern coast of Japan.</a:t>
            </a:r>
          </a:p>
          <a:p>
            <a:pPr marL="1085850" lvl="2" indent="-171450">
              <a:buFont typeface="Arial" panose="020B0604020202020204" pitchFamily="34" charset="0"/>
              <a:buChar char="•"/>
            </a:pPr>
            <a:r>
              <a:rPr lang="en-US" b="0" i="0" baseline="0" dirty="0" smtClean="0"/>
              <a:t>Note: The </a:t>
            </a:r>
            <a:r>
              <a:rPr lang="en-US" b="0" i="0" baseline="0" dirty="0" err="1" smtClean="0"/>
              <a:t>Heatmap</a:t>
            </a:r>
            <a:r>
              <a:rPr lang="en-US" b="0" i="0" baseline="0" dirty="0" smtClean="0"/>
              <a:t> should already be loaded</a:t>
            </a:r>
          </a:p>
          <a:p>
            <a:pPr marL="628650" lvl="1" indent="-171450">
              <a:buFont typeface="Arial" panose="020B0604020202020204" pitchFamily="34" charset="0"/>
              <a:buChar char="•"/>
            </a:pPr>
            <a:r>
              <a:rPr lang="en-US" b="0" i="0" baseline="0" dirty="0" smtClean="0"/>
              <a:t>Click the “Earthquakes” to display the coordinate-specific geographic data</a:t>
            </a:r>
          </a:p>
          <a:p>
            <a:pPr marL="1085850" lvl="2" indent="-171450">
              <a:buFont typeface="Arial" panose="020B0604020202020204" pitchFamily="34" charset="0"/>
              <a:buChar char="•"/>
            </a:pPr>
            <a:r>
              <a:rPr lang="en-US" b="0" i="0" baseline="0" dirty="0" smtClean="0"/>
              <a:t>We should see markers on the map at the epicenters of the earthquake/</a:t>
            </a:r>
            <a:r>
              <a:rPr lang="en-US" b="0" i="0" baseline="0" dirty="0" err="1" smtClean="0"/>
              <a:t>heatmap</a:t>
            </a:r>
            <a:endParaRPr lang="en-US" b="0" i="0" baseline="0" dirty="0" smtClean="0"/>
          </a:p>
          <a:p>
            <a:pPr marL="1085850" lvl="2" indent="-171450">
              <a:buFont typeface="Arial" panose="020B0604020202020204" pitchFamily="34" charset="0"/>
              <a:buChar char="•"/>
            </a:pPr>
            <a:r>
              <a:rPr lang="en-US" b="0" i="0" baseline="0" dirty="0" smtClean="0"/>
              <a:t>Note: The </a:t>
            </a:r>
            <a:r>
              <a:rPr lang="en-US" b="0" i="0" baseline="0" dirty="0" err="1" smtClean="0"/>
              <a:t>heatmap</a:t>
            </a:r>
            <a:r>
              <a:rPr lang="en-US" b="0" i="0" baseline="0" dirty="0" smtClean="0"/>
              <a:t> scales with the magnitude of the Earthquake</a:t>
            </a:r>
          </a:p>
          <a:p>
            <a:pPr marL="171450" lvl="0" indent="-171450">
              <a:buFont typeface="Arial" panose="020B0604020202020204" pitchFamily="34" charset="0"/>
              <a:buChar char="•"/>
            </a:pPr>
            <a:r>
              <a:rPr lang="en-US" b="0" i="0" baseline="0" dirty="0" smtClean="0"/>
              <a:t>5. Optional: Showcase the multiple layers and </a:t>
            </a:r>
            <a:r>
              <a:rPr lang="en-US" b="0" i="0" baseline="0" dirty="0" err="1" smtClean="0"/>
              <a:t>heatmap</a:t>
            </a:r>
            <a:r>
              <a:rPr lang="en-US" b="0" i="0" baseline="0" dirty="0" smtClean="0"/>
              <a:t> </a:t>
            </a:r>
            <a:r>
              <a:rPr lang="en-US" b="0" i="0" baseline="0" dirty="0" err="1" smtClean="0"/>
              <a:t>boolean</a:t>
            </a:r>
            <a:r>
              <a:rPr lang="en-US" b="0" i="0" baseline="0" dirty="0" smtClean="0"/>
              <a:t> using the buttons on the top right of the Leaflet map. </a:t>
            </a:r>
          </a:p>
          <a:p>
            <a:pPr marL="628650" lvl="1" indent="-171450">
              <a:buFont typeface="Arial" panose="020B0604020202020204" pitchFamily="34" charset="0"/>
              <a:buChar char="•"/>
            </a:pPr>
            <a:r>
              <a:rPr lang="en-US" b="0" i="0" baseline="0" dirty="0" smtClean="0"/>
              <a:t>Note: This is a little buggy with the deep mouse interaction. It is much better for it to be used with the regular mouse.</a:t>
            </a:r>
          </a:p>
          <a:p>
            <a:pPr marL="628650" lvl="1" indent="-171450">
              <a:buFont typeface="Arial" panose="020B0604020202020204" pitchFamily="34" charset="0"/>
              <a:buChar char="•"/>
            </a:pPr>
            <a:r>
              <a:rPr lang="en-US" b="0" i="0" baseline="0" dirty="0" smtClean="0"/>
              <a:t>We can also showcase scalability by scrolling up and down with the SAGE2 pointer</a:t>
            </a:r>
            <a:endParaRPr lang="en-US" b="0" baseline="0" dirty="0" smtClean="0"/>
          </a:p>
        </p:txBody>
      </p:sp>
      <p:sp>
        <p:nvSpPr>
          <p:cNvPr id="4" name="Slide Number Placeholder 3"/>
          <p:cNvSpPr>
            <a:spLocks noGrp="1"/>
          </p:cNvSpPr>
          <p:nvPr>
            <p:ph type="sldNum" sz="quarter" idx="10"/>
          </p:nvPr>
        </p:nvSpPr>
        <p:spPr/>
        <p:txBody>
          <a:bodyPr/>
          <a:lstStyle/>
          <a:p>
            <a:fld id="{71A23533-1134-4D38-8B96-AA5FBF7063FB}" type="slidenum">
              <a:rPr lang="en-US" smtClean="0"/>
              <a:t>11</a:t>
            </a:fld>
            <a:endParaRPr lang="en-US"/>
          </a:p>
        </p:txBody>
      </p:sp>
    </p:spTree>
    <p:extLst>
      <p:ext uri="{BB962C8B-B14F-4D97-AF65-F5344CB8AC3E}">
        <p14:creationId xmlns:p14="http://schemas.microsoft.com/office/powerpoint/2010/main" val="1432437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Overall, the application, named </a:t>
            </a:r>
            <a:r>
              <a:rPr lang="en-US" sz="1200" kern="1200" dirty="0" err="1" smtClean="0">
                <a:solidFill>
                  <a:schemeClr val="tx1"/>
                </a:solidFill>
                <a:effectLst/>
                <a:latin typeface="+mn-lt"/>
                <a:ea typeface="+mn-ea"/>
                <a:cs typeface="+mn-cs"/>
              </a:rPr>
              <a:t>DADm</a:t>
            </a:r>
            <a:r>
              <a:rPr lang="en-US" sz="1200" kern="1200" dirty="0" smtClean="0">
                <a:solidFill>
                  <a:schemeClr val="tx1"/>
                </a:solidFill>
                <a:effectLst/>
                <a:latin typeface="+mn-lt"/>
                <a:ea typeface="+mn-ea"/>
                <a:cs typeface="+mn-cs"/>
              </a:rPr>
              <a:t> (Disaster Application for Decision-makers) was able to fulfill the design objectives, being a multi-site application that could display coordinate-specific JSON data based on the users’ specifications. There is no conclusive real-time application, which is crucial for disaster management tools, because of the lack of a database; however, this application is an insightful step for application development on SAGE2. Future work will include improving </a:t>
            </a:r>
            <a:r>
              <a:rPr lang="en-US" sz="1200" kern="1200" dirty="0" err="1" smtClean="0">
                <a:solidFill>
                  <a:schemeClr val="tx1"/>
                </a:solidFill>
                <a:effectLst/>
                <a:latin typeface="+mn-lt"/>
                <a:ea typeface="+mn-ea"/>
                <a:cs typeface="+mn-cs"/>
              </a:rPr>
              <a:t>DADm</a:t>
            </a:r>
            <a:r>
              <a:rPr lang="en-US" sz="1200" kern="1200" dirty="0" smtClean="0">
                <a:solidFill>
                  <a:schemeClr val="tx1"/>
                </a:solidFill>
                <a:effectLst/>
                <a:latin typeface="+mn-lt"/>
                <a:ea typeface="+mn-ea"/>
                <a:cs typeface="+mn-cs"/>
              </a:rPr>
              <a:t> to display real-time data in a more streamlined manner and with a more universal data broker. </a:t>
            </a:r>
          </a:p>
          <a:p>
            <a:endParaRPr lang="en-US" dirty="0"/>
          </a:p>
        </p:txBody>
      </p:sp>
      <p:sp>
        <p:nvSpPr>
          <p:cNvPr id="4" name="Slide Number Placeholder 3"/>
          <p:cNvSpPr>
            <a:spLocks noGrp="1"/>
          </p:cNvSpPr>
          <p:nvPr>
            <p:ph type="sldNum" sz="quarter" idx="10"/>
          </p:nvPr>
        </p:nvSpPr>
        <p:spPr/>
        <p:txBody>
          <a:bodyPr/>
          <a:lstStyle/>
          <a:p>
            <a:fld id="{71A23533-1134-4D38-8B96-AA5FBF7063FB}" type="slidenum">
              <a:rPr lang="en-US" smtClean="0"/>
              <a:t>15</a:t>
            </a:fld>
            <a:endParaRPr lang="en-US"/>
          </a:p>
        </p:txBody>
      </p:sp>
    </p:spTree>
    <p:extLst>
      <p:ext uri="{BB962C8B-B14F-4D97-AF65-F5344CB8AC3E}">
        <p14:creationId xmlns:p14="http://schemas.microsoft.com/office/powerpoint/2010/main" val="1458235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smtClean="0"/>
              <a:t>Integration</a:t>
            </a:r>
            <a:r>
              <a:rPr lang="en-US" b="1" baseline="0" dirty="0" smtClean="0"/>
              <a:t> of Different Types of Dataset </a:t>
            </a:r>
            <a:r>
              <a:rPr lang="en-US" b="0" baseline="0" dirty="0" smtClean="0"/>
              <a:t>– Currently, it only incorporates and reads JSON </a:t>
            </a:r>
            <a:r>
              <a:rPr lang="en-US" b="0" baseline="0" dirty="0" err="1" smtClean="0"/>
              <a:t>filetypes</a:t>
            </a:r>
            <a:endParaRPr lang="en-US" b="0" baseline="0" dirty="0" smtClean="0"/>
          </a:p>
          <a:p>
            <a:pPr marL="171450" indent="-171450">
              <a:buFont typeface="Arial" panose="020B0604020202020204" pitchFamily="34" charset="0"/>
              <a:buChar char="•"/>
            </a:pPr>
            <a:r>
              <a:rPr lang="en-US" b="1" baseline="0" dirty="0" smtClean="0"/>
              <a:t>Advanced Data Broker</a:t>
            </a:r>
            <a:r>
              <a:rPr lang="en-US" b="0" baseline="0" dirty="0" smtClean="0"/>
              <a:t> – The current way it parses JSON datasets is through recursive functions. Perhaps, there is a more robust way to parse.</a:t>
            </a:r>
          </a:p>
          <a:p>
            <a:pPr marL="171450" indent="-171450">
              <a:buFont typeface="Arial" panose="020B0604020202020204" pitchFamily="34" charset="0"/>
              <a:buChar char="•"/>
            </a:pPr>
            <a:r>
              <a:rPr lang="en-US" b="1" baseline="0" dirty="0" smtClean="0"/>
              <a:t>More Detail on Each Data Point</a:t>
            </a:r>
            <a:r>
              <a:rPr lang="en-US" b="0" baseline="0" dirty="0" smtClean="0"/>
              <a:t> – Currently, it can only display the Geographical Coordinate and arbitrary numbering on the data point</a:t>
            </a:r>
            <a:r>
              <a:rPr lang="en-US" b="1" baseline="0" dirty="0" smtClean="0"/>
              <a:t> </a:t>
            </a:r>
            <a:r>
              <a:rPr lang="en-US" b="0" baseline="0" dirty="0" smtClean="0"/>
              <a:t>given by the parser</a:t>
            </a:r>
          </a:p>
          <a:p>
            <a:pPr marL="171450" indent="-171450">
              <a:buFont typeface="Arial" panose="020B0604020202020204" pitchFamily="34" charset="0"/>
              <a:buChar char="•"/>
            </a:pPr>
            <a:r>
              <a:rPr lang="en-US" b="1" baseline="0" dirty="0" smtClean="0"/>
              <a:t>Tuning the Heat Map Features</a:t>
            </a:r>
            <a:r>
              <a:rPr lang="en-US" b="0" baseline="0" dirty="0" smtClean="0"/>
              <a:t> – Currently, the </a:t>
            </a:r>
            <a:r>
              <a:rPr lang="en-US" b="0" baseline="0" dirty="0" err="1" smtClean="0"/>
              <a:t>heatmap</a:t>
            </a:r>
            <a:r>
              <a:rPr lang="en-US" b="0" baseline="0" dirty="0" smtClean="0"/>
              <a:t> is show-case only. Preferably, it should options that allow for easier manipulation by the user in the SAGE2 interface and have a much more streamlined way of implementing onto the Leaflet map</a:t>
            </a:r>
          </a:p>
          <a:p>
            <a:pPr marL="171450" indent="-171450">
              <a:buFont typeface="Arial" panose="020B0604020202020204" pitchFamily="34" charset="0"/>
              <a:buChar char="•"/>
            </a:pPr>
            <a:r>
              <a:rPr lang="en-US" b="1" baseline="0" dirty="0" smtClean="0"/>
              <a:t>Real-time Data</a:t>
            </a:r>
            <a:r>
              <a:rPr lang="en-US" b="0" baseline="0" dirty="0" smtClean="0"/>
              <a:t> – Currently, no real-time data is easily accessible for me to test the application with so I have been using static datasets.</a:t>
            </a:r>
          </a:p>
          <a:p>
            <a:pPr marL="171450" indent="-171450">
              <a:buFont typeface="Arial" panose="020B0604020202020204" pitchFamily="34" charset="0"/>
              <a:buChar char="•"/>
            </a:pPr>
            <a:r>
              <a:rPr lang="en-US" b="1" baseline="0" dirty="0" smtClean="0"/>
              <a:t>Further UI improvements</a:t>
            </a:r>
            <a:r>
              <a:rPr lang="en-US" b="0" baseline="0" dirty="0" smtClean="0"/>
              <a:t> – Just to make it look better</a:t>
            </a:r>
            <a:endParaRPr lang="en-US" b="1" baseline="0" dirty="0" smtClean="0"/>
          </a:p>
        </p:txBody>
      </p:sp>
      <p:sp>
        <p:nvSpPr>
          <p:cNvPr id="4" name="Slide Number Placeholder 3"/>
          <p:cNvSpPr>
            <a:spLocks noGrp="1"/>
          </p:cNvSpPr>
          <p:nvPr>
            <p:ph type="sldNum" sz="quarter" idx="10"/>
          </p:nvPr>
        </p:nvSpPr>
        <p:spPr/>
        <p:txBody>
          <a:bodyPr/>
          <a:lstStyle/>
          <a:p>
            <a:fld id="{71A23533-1134-4D38-8B96-AA5FBF7063FB}" type="slidenum">
              <a:rPr lang="en-US" smtClean="0"/>
              <a:t>16</a:t>
            </a:fld>
            <a:endParaRPr lang="en-US"/>
          </a:p>
        </p:txBody>
      </p:sp>
    </p:spTree>
    <p:extLst>
      <p:ext uri="{BB962C8B-B14F-4D97-AF65-F5344CB8AC3E}">
        <p14:creationId xmlns:p14="http://schemas.microsoft.com/office/powerpoint/2010/main" val="3357989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A23533-1134-4D38-8B96-AA5FBF7063FB}" type="slidenum">
              <a:rPr lang="en-US" smtClean="0"/>
              <a:t>17</a:t>
            </a:fld>
            <a:endParaRPr lang="en-US"/>
          </a:p>
        </p:txBody>
      </p:sp>
    </p:spTree>
    <p:extLst>
      <p:ext uri="{BB962C8B-B14F-4D97-AF65-F5344CB8AC3E}">
        <p14:creationId xmlns:p14="http://schemas.microsoft.com/office/powerpoint/2010/main" val="1974603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5DE0F1-5A13-EB45-8813-A9F9186DF9BF}"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36D23-A516-544E-ADB4-8AA610EB57A4}" type="slidenum">
              <a:rPr lang="en-US" smtClean="0"/>
              <a:t>‹#›</a:t>
            </a:fld>
            <a:endParaRPr lang="en-US"/>
          </a:p>
        </p:txBody>
      </p:sp>
    </p:spTree>
    <p:extLst>
      <p:ext uri="{BB962C8B-B14F-4D97-AF65-F5344CB8AC3E}">
        <p14:creationId xmlns:p14="http://schemas.microsoft.com/office/powerpoint/2010/main" val="10318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DE0F1-5A13-EB45-8813-A9F9186DF9BF}"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36D23-A516-544E-ADB4-8AA610EB57A4}" type="slidenum">
              <a:rPr lang="en-US" smtClean="0"/>
              <a:t>‹#›</a:t>
            </a:fld>
            <a:endParaRPr lang="en-US"/>
          </a:p>
        </p:txBody>
      </p:sp>
    </p:spTree>
    <p:extLst>
      <p:ext uri="{BB962C8B-B14F-4D97-AF65-F5344CB8AC3E}">
        <p14:creationId xmlns:p14="http://schemas.microsoft.com/office/powerpoint/2010/main" val="321665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DE0F1-5A13-EB45-8813-A9F9186DF9BF}"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36D23-A516-544E-ADB4-8AA610EB57A4}" type="slidenum">
              <a:rPr lang="en-US" smtClean="0"/>
              <a:t>‹#›</a:t>
            </a:fld>
            <a:endParaRPr lang="en-US"/>
          </a:p>
        </p:txBody>
      </p:sp>
    </p:spTree>
    <p:extLst>
      <p:ext uri="{BB962C8B-B14F-4D97-AF65-F5344CB8AC3E}">
        <p14:creationId xmlns:p14="http://schemas.microsoft.com/office/powerpoint/2010/main" val="343257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5DE0F1-5A13-EB45-8813-A9F9186DF9BF}"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36D23-A516-544E-ADB4-8AA610EB57A4}" type="slidenum">
              <a:rPr lang="en-US" smtClean="0"/>
              <a:t>‹#›</a:t>
            </a:fld>
            <a:endParaRPr lang="en-US"/>
          </a:p>
        </p:txBody>
      </p:sp>
    </p:spTree>
    <p:extLst>
      <p:ext uri="{BB962C8B-B14F-4D97-AF65-F5344CB8AC3E}">
        <p14:creationId xmlns:p14="http://schemas.microsoft.com/office/powerpoint/2010/main" val="26668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5DE0F1-5A13-EB45-8813-A9F9186DF9BF}" type="datetimeFigureOut">
              <a:rPr lang="en-US" smtClean="0"/>
              <a:t>1/27/16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36D23-A516-544E-ADB4-8AA610EB57A4}" type="slidenum">
              <a:rPr lang="en-US" smtClean="0"/>
              <a:t>‹#›</a:t>
            </a:fld>
            <a:endParaRPr lang="en-US"/>
          </a:p>
        </p:txBody>
      </p:sp>
    </p:spTree>
    <p:extLst>
      <p:ext uri="{BB962C8B-B14F-4D97-AF65-F5344CB8AC3E}">
        <p14:creationId xmlns:p14="http://schemas.microsoft.com/office/powerpoint/2010/main" val="172465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5DE0F1-5A13-EB45-8813-A9F9186DF9BF}" type="datetimeFigureOut">
              <a:rPr lang="en-US" smtClean="0"/>
              <a:t>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36D23-A516-544E-ADB4-8AA610EB57A4}" type="slidenum">
              <a:rPr lang="en-US" smtClean="0"/>
              <a:t>‹#›</a:t>
            </a:fld>
            <a:endParaRPr lang="en-US"/>
          </a:p>
        </p:txBody>
      </p:sp>
    </p:spTree>
    <p:extLst>
      <p:ext uri="{BB962C8B-B14F-4D97-AF65-F5344CB8AC3E}">
        <p14:creationId xmlns:p14="http://schemas.microsoft.com/office/powerpoint/2010/main" val="203201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5DE0F1-5A13-EB45-8813-A9F9186DF9BF}" type="datetimeFigureOut">
              <a:rPr lang="en-US" smtClean="0"/>
              <a:t>1/27/16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36D23-A516-544E-ADB4-8AA610EB57A4}" type="slidenum">
              <a:rPr lang="en-US" smtClean="0"/>
              <a:t>‹#›</a:t>
            </a:fld>
            <a:endParaRPr lang="en-US"/>
          </a:p>
        </p:txBody>
      </p:sp>
    </p:spTree>
    <p:extLst>
      <p:ext uri="{BB962C8B-B14F-4D97-AF65-F5344CB8AC3E}">
        <p14:creationId xmlns:p14="http://schemas.microsoft.com/office/powerpoint/2010/main" val="2616554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5DE0F1-5A13-EB45-8813-A9F9186DF9BF}" type="datetimeFigureOut">
              <a:rPr lang="en-US" smtClean="0"/>
              <a:t>1/27/16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36D23-A516-544E-ADB4-8AA610EB57A4}" type="slidenum">
              <a:rPr lang="en-US" smtClean="0"/>
              <a:t>‹#›</a:t>
            </a:fld>
            <a:endParaRPr lang="en-US"/>
          </a:p>
        </p:txBody>
      </p:sp>
    </p:spTree>
    <p:extLst>
      <p:ext uri="{BB962C8B-B14F-4D97-AF65-F5344CB8AC3E}">
        <p14:creationId xmlns:p14="http://schemas.microsoft.com/office/powerpoint/2010/main" val="1695636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DE0F1-5A13-EB45-8813-A9F9186DF9BF}" type="datetimeFigureOut">
              <a:rPr lang="en-US" smtClean="0"/>
              <a:t>1/27/16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936D23-A516-544E-ADB4-8AA610EB57A4}" type="slidenum">
              <a:rPr lang="en-US" smtClean="0"/>
              <a:t>‹#›</a:t>
            </a:fld>
            <a:endParaRPr lang="en-US"/>
          </a:p>
        </p:txBody>
      </p:sp>
    </p:spTree>
    <p:extLst>
      <p:ext uri="{BB962C8B-B14F-4D97-AF65-F5344CB8AC3E}">
        <p14:creationId xmlns:p14="http://schemas.microsoft.com/office/powerpoint/2010/main" val="535088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5DE0F1-5A13-EB45-8813-A9F9186DF9BF}" type="datetimeFigureOut">
              <a:rPr lang="en-US" smtClean="0"/>
              <a:t>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36D23-A516-544E-ADB4-8AA610EB57A4}" type="slidenum">
              <a:rPr lang="en-US" smtClean="0"/>
              <a:t>‹#›</a:t>
            </a:fld>
            <a:endParaRPr lang="en-US"/>
          </a:p>
        </p:txBody>
      </p:sp>
    </p:spTree>
    <p:extLst>
      <p:ext uri="{BB962C8B-B14F-4D97-AF65-F5344CB8AC3E}">
        <p14:creationId xmlns:p14="http://schemas.microsoft.com/office/powerpoint/2010/main" val="230876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5DE0F1-5A13-EB45-8813-A9F9186DF9BF}" type="datetimeFigureOut">
              <a:rPr lang="en-US" smtClean="0"/>
              <a:t>1/27/16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36D23-A516-544E-ADB4-8AA610EB57A4}" type="slidenum">
              <a:rPr lang="en-US" smtClean="0"/>
              <a:t>‹#›</a:t>
            </a:fld>
            <a:endParaRPr lang="en-US"/>
          </a:p>
        </p:txBody>
      </p:sp>
    </p:spTree>
    <p:extLst>
      <p:ext uri="{BB962C8B-B14F-4D97-AF65-F5344CB8AC3E}">
        <p14:creationId xmlns:p14="http://schemas.microsoft.com/office/powerpoint/2010/main" val="10751915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004952"/>
            <a:ext cx="8229600" cy="56571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5DE0F1-5A13-EB45-8813-A9F9186DF9BF}" type="datetimeFigureOut">
              <a:rPr lang="en-US" smtClean="0"/>
              <a:t>1/27/16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936D23-A516-544E-ADB4-8AA610EB57A4}" type="slidenum">
              <a:rPr lang="en-US" smtClean="0"/>
              <a:t>‹#›</a:t>
            </a:fld>
            <a:endParaRPr lang="en-US"/>
          </a:p>
        </p:txBody>
      </p:sp>
      <p:pic>
        <p:nvPicPr>
          <p:cNvPr id="7" name="Picture 6"/>
          <p:cNvPicPr>
            <a:picLocks noChangeAspect="1"/>
          </p:cNvPicPr>
          <p:nvPr userDrawn="1"/>
        </p:nvPicPr>
        <p:blipFill>
          <a:blip r:embed="rId13"/>
          <a:stretch>
            <a:fillRect/>
          </a:stretch>
        </p:blipFill>
        <p:spPr>
          <a:xfrm>
            <a:off x="95278" y="77564"/>
            <a:ext cx="1581122" cy="532036"/>
          </a:xfrm>
          <a:prstGeom prst="rect">
            <a:avLst/>
          </a:prstGeom>
        </p:spPr>
      </p:pic>
    </p:spTree>
    <p:extLst>
      <p:ext uri="{BB962C8B-B14F-4D97-AF65-F5344CB8AC3E}">
        <p14:creationId xmlns:p14="http://schemas.microsoft.com/office/powerpoint/2010/main" val="2412234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11894"/>
            <a:ext cx="7772400" cy="1470025"/>
          </a:xfrm>
        </p:spPr>
        <p:txBody>
          <a:bodyPr>
            <a:normAutofit fontScale="90000"/>
          </a:bodyPr>
          <a:lstStyle/>
          <a:p>
            <a:r>
              <a:rPr lang="en-US" sz="4000" dirty="0">
                <a:ea typeface="Mensch" pitchFamily="2" charset="0"/>
              </a:rPr>
              <a:t>An Information Interface for Disaster Management Professionals - </a:t>
            </a:r>
            <a:r>
              <a:rPr lang="en-US" sz="4000" dirty="0" err="1">
                <a:ea typeface="Mensch" pitchFamily="2" charset="0"/>
              </a:rPr>
              <a:t>DADm</a:t>
            </a:r>
            <a:endParaRPr lang="en-US" sz="4000" dirty="0">
              <a:ea typeface="Mensch" pitchFamily="2" charset="0"/>
            </a:endParaRPr>
          </a:p>
        </p:txBody>
      </p:sp>
      <p:sp>
        <p:nvSpPr>
          <p:cNvPr id="3" name="Subtitle 2"/>
          <p:cNvSpPr>
            <a:spLocks noGrp="1"/>
          </p:cNvSpPr>
          <p:nvPr>
            <p:ph type="subTitle" idx="1"/>
          </p:nvPr>
        </p:nvSpPr>
        <p:spPr>
          <a:xfrm>
            <a:off x="685800" y="3911600"/>
            <a:ext cx="7772400" cy="2565400"/>
          </a:xfrm>
        </p:spPr>
        <p:txBody>
          <a:bodyPr>
            <a:noAutofit/>
          </a:bodyPr>
          <a:lstStyle/>
          <a:p>
            <a:pPr marL="0" lvl="1"/>
            <a:r>
              <a:rPr lang="en-US" sz="2400" dirty="0" smtClean="0"/>
              <a:t>Jason H. Haga, Richard Hsiao, Hironori </a:t>
            </a:r>
            <a:r>
              <a:rPr lang="en-US" sz="2400" dirty="0" err="1" smtClean="0"/>
              <a:t>Shigeta</a:t>
            </a:r>
            <a:r>
              <a:rPr lang="en-US" sz="2400" dirty="0" smtClean="0"/>
              <a:t>, Yoshiyuki Kido, Susumu Date, Shinji </a:t>
            </a:r>
            <a:r>
              <a:rPr lang="en-US" sz="2400" dirty="0" err="1" smtClean="0"/>
              <a:t>Shimojo</a:t>
            </a:r>
            <a:endParaRPr lang="en-US" sz="2400" dirty="0"/>
          </a:p>
          <a:p>
            <a:r>
              <a:rPr lang="en-US" altLang="ja-JP" sz="2000" dirty="0" smtClean="0"/>
              <a:t>Cyber-physical Cloud Research Group</a:t>
            </a:r>
            <a:endParaRPr lang="en-US" altLang="ja-JP" sz="2000" dirty="0"/>
          </a:p>
          <a:p>
            <a:r>
              <a:rPr lang="en-US" altLang="ja-JP" sz="2000" dirty="0"/>
              <a:t>National Institute for Advanced Industrial Science and Technology (AIST</a:t>
            </a:r>
            <a:r>
              <a:rPr lang="en-US" altLang="ja-JP" sz="2000" dirty="0" smtClean="0"/>
              <a:t>)</a:t>
            </a:r>
          </a:p>
          <a:p>
            <a:r>
              <a:rPr lang="en-US" altLang="ja-JP" sz="2000" dirty="0" err="1" smtClean="0"/>
              <a:t>Cybermedia</a:t>
            </a:r>
            <a:r>
              <a:rPr lang="en-US" altLang="ja-JP" sz="2000" dirty="0" smtClean="0"/>
              <a:t> Center, Osaka University</a:t>
            </a:r>
            <a:endParaRPr lang="en-US" altLang="ja-JP" sz="2000" dirty="0"/>
          </a:p>
        </p:txBody>
      </p:sp>
    </p:spTree>
    <p:extLst>
      <p:ext uri="{BB962C8B-B14F-4D97-AF65-F5344CB8AC3E}">
        <p14:creationId xmlns:p14="http://schemas.microsoft.com/office/powerpoint/2010/main" val="3000774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Methods</a:t>
            </a:r>
            <a:endParaRPr lang="en-US" dirty="0"/>
          </a:p>
        </p:txBody>
      </p:sp>
      <p:sp>
        <p:nvSpPr>
          <p:cNvPr id="3" name="Content Placeholder 2"/>
          <p:cNvSpPr>
            <a:spLocks noGrp="1"/>
          </p:cNvSpPr>
          <p:nvPr>
            <p:ph idx="1"/>
          </p:nvPr>
        </p:nvSpPr>
        <p:spPr>
          <a:xfrm>
            <a:off x="474133" y="1888061"/>
            <a:ext cx="8229600" cy="4525963"/>
          </a:xfrm>
        </p:spPr>
        <p:txBody>
          <a:bodyPr/>
          <a:lstStyle/>
          <a:p>
            <a:r>
              <a:rPr lang="en-US" dirty="0" smtClean="0"/>
              <a:t>Development on a Shared Collaborative Environment (SAGE2)</a:t>
            </a:r>
          </a:p>
          <a:p>
            <a:endParaRPr lang="en-US" dirty="0" smtClean="0"/>
          </a:p>
          <a:p>
            <a:endParaRPr lang="en-US" dirty="0" smtClean="0"/>
          </a:p>
          <a:p>
            <a:r>
              <a:rPr lang="en-US" dirty="0" smtClean="0"/>
              <a:t>JavaScript</a:t>
            </a:r>
          </a:p>
          <a:p>
            <a:pPr lvl="1"/>
            <a:r>
              <a:rPr lang="en-US" dirty="0" smtClean="0"/>
              <a:t>Leaflet Map, D3, and </a:t>
            </a:r>
            <a:r>
              <a:rPr lang="en-US" dirty="0" err="1" smtClean="0"/>
              <a:t>Heatmap</a:t>
            </a:r>
            <a:r>
              <a:rPr lang="en-US" dirty="0" smtClean="0"/>
              <a:t> Libraries</a:t>
            </a:r>
          </a:p>
          <a:p>
            <a:pPr lvl="1"/>
            <a:r>
              <a:rPr lang="en-US" dirty="0" smtClean="0"/>
              <a:t>Data Broker (JSON datasets)</a:t>
            </a:r>
          </a:p>
          <a:p>
            <a:pPr lvl="1"/>
            <a:r>
              <a:rPr lang="en-US" dirty="0" smtClean="0"/>
              <a:t>HTML Document Object Model (DOM)</a:t>
            </a:r>
          </a:p>
          <a:p>
            <a:endParaRPr lang="en-US" dirty="0"/>
          </a:p>
        </p:txBody>
      </p:sp>
      <p:pic>
        <p:nvPicPr>
          <p:cNvPr id="1028" name="Picture 4" descr="C:\Users\Richard\Documents\PRIME\SAGE2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2121" y="2539994"/>
            <a:ext cx="2925349" cy="86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202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Application Demo</a:t>
            </a:r>
          </a:p>
        </p:txBody>
      </p:sp>
      <p:sp>
        <p:nvSpPr>
          <p:cNvPr id="3" name="Content Placeholder 2"/>
          <p:cNvSpPr>
            <a:spLocks noGrp="1"/>
          </p:cNvSpPr>
          <p:nvPr>
            <p:ph idx="1"/>
          </p:nvPr>
        </p:nvSpPr>
        <p:spPr>
          <a:xfrm>
            <a:off x="457200" y="2006592"/>
            <a:ext cx="8229600" cy="4525963"/>
          </a:xfrm>
        </p:spPr>
        <p:txBody>
          <a:bodyPr/>
          <a:lstStyle/>
          <a:p>
            <a:r>
              <a:rPr lang="en-US" dirty="0" smtClean="0"/>
              <a:t>Created a working prototype SAGE2 application with a simple user interface</a:t>
            </a:r>
          </a:p>
          <a:p>
            <a:r>
              <a:rPr lang="en-US" dirty="0" smtClean="0"/>
              <a:t>Allows user to link JSON datasets and tag them with keywords through the data broker</a:t>
            </a:r>
          </a:p>
          <a:p>
            <a:r>
              <a:rPr lang="en-US" dirty="0" smtClean="0"/>
              <a:t>Users can see both static 2D data and 3D data with the heat map layers</a:t>
            </a:r>
          </a:p>
          <a:p>
            <a:r>
              <a:rPr lang="en-US" dirty="0" smtClean="0"/>
              <a:t>Show the feasibility of creating a data-intensive application on SAGE2</a:t>
            </a:r>
          </a:p>
        </p:txBody>
      </p:sp>
    </p:spTree>
    <p:extLst>
      <p:ext uri="{BB962C8B-B14F-4D97-AF65-F5344CB8AC3E}">
        <p14:creationId xmlns:p14="http://schemas.microsoft.com/office/powerpoint/2010/main" val="64367865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ichard\Desktop\projectsnippet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30" y="938212"/>
            <a:ext cx="7124170" cy="54488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07530" y="6368534"/>
            <a:ext cx="7405745" cy="369332"/>
          </a:xfrm>
          <a:prstGeom prst="rect">
            <a:avLst/>
          </a:prstGeom>
          <a:noFill/>
        </p:spPr>
        <p:txBody>
          <a:bodyPr wrap="none" rtlCol="0">
            <a:spAutoFit/>
          </a:bodyPr>
          <a:lstStyle/>
          <a:p>
            <a:r>
              <a:rPr lang="en-US" dirty="0" smtClean="0"/>
              <a:t>Figure 1: Early renditions of the application with a static UI and sample data</a:t>
            </a:r>
            <a:endParaRPr lang="en-US" dirty="0"/>
          </a:p>
        </p:txBody>
      </p:sp>
    </p:spTree>
    <p:extLst>
      <p:ext uri="{BB962C8B-B14F-4D97-AF65-F5344CB8AC3E}">
        <p14:creationId xmlns:p14="http://schemas.microsoft.com/office/powerpoint/2010/main" val="219621506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2908" y="6383867"/>
            <a:ext cx="8639175" cy="457200"/>
          </a:xfrm>
        </p:spPr>
        <p:txBody>
          <a:bodyPr>
            <a:normAutofit fontScale="85000" lnSpcReduction="10000"/>
          </a:bodyPr>
          <a:lstStyle/>
          <a:p>
            <a:pPr marL="0" indent="0" algn="ctr">
              <a:buNone/>
            </a:pPr>
            <a:r>
              <a:rPr lang="en-US" sz="1800" dirty="0" smtClean="0"/>
              <a:t>Figure 2: Current rendition of the application overlooking Chicago with Police &amp; Fire Station Data</a:t>
            </a:r>
            <a:endParaRPr lang="en-US" sz="1800" dirty="0"/>
          </a:p>
        </p:txBody>
      </p:sp>
      <p:pic>
        <p:nvPicPr>
          <p:cNvPr id="2050" name="Picture 2" descr="C:\Users\Richard\Documents\PRIME\APP_IMG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254" y="1058338"/>
            <a:ext cx="8789494"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352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200" y="6214533"/>
            <a:ext cx="9067800" cy="609600"/>
          </a:xfrm>
        </p:spPr>
        <p:txBody>
          <a:bodyPr>
            <a:normAutofit/>
          </a:bodyPr>
          <a:lstStyle/>
          <a:p>
            <a:pPr marL="0" indent="0" algn="ctr">
              <a:buNone/>
            </a:pPr>
            <a:r>
              <a:rPr lang="en-US" sz="1800" dirty="0" smtClean="0"/>
              <a:t>Figure 3: Current rendition overlooking the East Coast of Japan with earthquake disaster data</a:t>
            </a:r>
            <a:endParaRPr lang="en-US" sz="1800" dirty="0"/>
          </a:p>
        </p:txBody>
      </p:sp>
      <p:pic>
        <p:nvPicPr>
          <p:cNvPr id="3074" name="Picture 2" descr="C:\Users\Richard\Documents\PRIME\APP_IMG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233" y="1045635"/>
            <a:ext cx="7381875"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695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Conclusion</a:t>
            </a:r>
            <a:endParaRPr lang="en-US" dirty="0"/>
          </a:p>
        </p:txBody>
      </p:sp>
      <p:sp>
        <p:nvSpPr>
          <p:cNvPr id="3" name="Content Placeholder 2"/>
          <p:cNvSpPr>
            <a:spLocks noGrp="1"/>
          </p:cNvSpPr>
          <p:nvPr>
            <p:ph idx="1"/>
          </p:nvPr>
        </p:nvSpPr>
        <p:spPr>
          <a:xfrm>
            <a:off x="457200" y="1862666"/>
            <a:ext cx="8229600" cy="4919133"/>
          </a:xfrm>
        </p:spPr>
        <p:txBody>
          <a:bodyPr>
            <a:normAutofit fontScale="92500"/>
          </a:bodyPr>
          <a:lstStyle/>
          <a:p>
            <a:r>
              <a:rPr lang="en-US" dirty="0" smtClean="0"/>
              <a:t>SAGE2 is meant to be used as a shared multi-site collaborative environment for viewing and interacting with content. </a:t>
            </a:r>
          </a:p>
          <a:p>
            <a:r>
              <a:rPr lang="en-US" dirty="0" err="1" smtClean="0"/>
              <a:t>DADm</a:t>
            </a:r>
            <a:r>
              <a:rPr lang="en-US" dirty="0" smtClean="0"/>
              <a:t> is one application of SAGE2 that displays coordinate-specific JSON data based on the user’s specifications</a:t>
            </a:r>
          </a:p>
          <a:p>
            <a:r>
              <a:rPr lang="en-US" dirty="0" smtClean="0"/>
              <a:t>Further development will display disaster-management data in both a more streamlined and effective manner</a:t>
            </a:r>
          </a:p>
          <a:p>
            <a:r>
              <a:rPr lang="en-US" dirty="0" smtClean="0"/>
              <a:t>No conclusive real-time application due to lack of an available dataset, but as a whole it is a step toward app development in the SAGE2 platform</a:t>
            </a:r>
          </a:p>
        </p:txBody>
      </p:sp>
    </p:spTree>
    <p:extLst>
      <p:ext uri="{BB962C8B-B14F-4D97-AF65-F5344CB8AC3E}">
        <p14:creationId xmlns:p14="http://schemas.microsoft.com/office/powerpoint/2010/main" val="427033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Future Work</a:t>
            </a:r>
            <a:endParaRPr lang="en-US" dirty="0"/>
          </a:p>
        </p:txBody>
      </p:sp>
      <p:sp>
        <p:nvSpPr>
          <p:cNvPr id="3" name="Content Placeholder 2"/>
          <p:cNvSpPr>
            <a:spLocks noGrp="1"/>
          </p:cNvSpPr>
          <p:nvPr>
            <p:ph idx="1"/>
          </p:nvPr>
        </p:nvSpPr>
        <p:spPr>
          <a:xfrm>
            <a:off x="440266" y="1854205"/>
            <a:ext cx="8415867" cy="4525963"/>
          </a:xfrm>
        </p:spPr>
        <p:txBody>
          <a:bodyPr>
            <a:normAutofit/>
          </a:bodyPr>
          <a:lstStyle/>
          <a:p>
            <a:r>
              <a:rPr lang="en-US" dirty="0"/>
              <a:t>Tuning the heat map feature </a:t>
            </a:r>
            <a:r>
              <a:rPr lang="en-US" dirty="0" smtClean="0"/>
              <a:t>and UI improvement</a:t>
            </a:r>
          </a:p>
          <a:p>
            <a:pPr lvl="1"/>
            <a:r>
              <a:rPr lang="en-US" dirty="0" smtClean="0"/>
              <a:t>Working within SAGE2</a:t>
            </a:r>
          </a:p>
          <a:p>
            <a:r>
              <a:rPr lang="en-US" dirty="0" smtClean="0"/>
              <a:t>Integration of different types of datasets</a:t>
            </a:r>
          </a:p>
          <a:p>
            <a:pPr lvl="1"/>
            <a:r>
              <a:rPr lang="en-US" dirty="0" smtClean="0"/>
              <a:t>Open vs. usable</a:t>
            </a:r>
          </a:p>
          <a:p>
            <a:r>
              <a:rPr lang="en-US" dirty="0" smtClean="0"/>
              <a:t>More advanced data broker</a:t>
            </a:r>
          </a:p>
          <a:p>
            <a:r>
              <a:rPr lang="en-US" dirty="0" smtClean="0"/>
              <a:t>More detail each data point</a:t>
            </a:r>
          </a:p>
          <a:p>
            <a:r>
              <a:rPr lang="en-US" dirty="0" smtClean="0"/>
              <a:t>Further testing with real-time data to mimic intended application</a:t>
            </a:r>
          </a:p>
        </p:txBody>
      </p:sp>
    </p:spTree>
    <p:extLst>
      <p:ext uri="{BB962C8B-B14F-4D97-AF65-F5344CB8AC3E}">
        <p14:creationId xmlns:p14="http://schemas.microsoft.com/office/powerpoint/2010/main" val="9266872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042" y="729688"/>
            <a:ext cx="8229600" cy="565712"/>
          </a:xfrm>
        </p:spPr>
        <p:txBody>
          <a:bodyPr>
            <a:noAutofit/>
          </a:bodyPr>
          <a:lstStyle/>
          <a:p>
            <a:r>
              <a:rPr lang="en-US" dirty="0" smtClean="0"/>
              <a:t>Acknowledgements</a:t>
            </a:r>
            <a:endParaRPr lang="en-US" dirty="0"/>
          </a:p>
        </p:txBody>
      </p:sp>
      <p:sp>
        <p:nvSpPr>
          <p:cNvPr id="3" name="Content Placeholder 2"/>
          <p:cNvSpPr>
            <a:spLocks noGrp="1"/>
          </p:cNvSpPr>
          <p:nvPr>
            <p:ph idx="1"/>
          </p:nvPr>
        </p:nvSpPr>
        <p:spPr>
          <a:xfrm>
            <a:off x="270933" y="1434996"/>
            <a:ext cx="6677294" cy="5208235"/>
          </a:xfrm>
        </p:spPr>
        <p:txBody>
          <a:bodyPr>
            <a:noAutofit/>
          </a:bodyPr>
          <a:lstStyle/>
          <a:p>
            <a:r>
              <a:rPr lang="en-US" sz="2200" b="1" dirty="0">
                <a:ea typeface="Verdana" panose="020B0604030504040204" pitchFamily="34" charset="0"/>
                <a:cs typeface="Verdana" panose="020B0604030504040204" pitchFamily="34" charset="0"/>
              </a:rPr>
              <a:t>University of California, San Diego</a:t>
            </a:r>
          </a:p>
          <a:p>
            <a:r>
              <a:rPr lang="en-US" sz="2200" b="1" dirty="0" smtClean="0">
                <a:ea typeface="Verdana" panose="020B0604030504040204" pitchFamily="34" charset="0"/>
                <a:cs typeface="Verdana" panose="020B0604030504040204" pitchFamily="34" charset="0"/>
              </a:rPr>
              <a:t>Prime </a:t>
            </a:r>
            <a:r>
              <a:rPr lang="en-US" sz="2200" b="1" dirty="0">
                <a:ea typeface="Verdana" panose="020B0604030504040204" pitchFamily="34" charset="0"/>
                <a:cs typeface="Verdana" panose="020B0604030504040204" pitchFamily="34" charset="0"/>
              </a:rPr>
              <a:t>Alumna Haley Hunter-</a:t>
            </a:r>
            <a:r>
              <a:rPr lang="en-US" sz="2200" b="1" dirty="0" err="1">
                <a:ea typeface="Verdana" panose="020B0604030504040204" pitchFamily="34" charset="0"/>
                <a:cs typeface="Verdana" panose="020B0604030504040204" pitchFamily="34" charset="0"/>
              </a:rPr>
              <a:t>Zinck</a:t>
            </a:r>
            <a:endParaRPr lang="en-US" sz="2200" b="1" dirty="0">
              <a:ea typeface="Verdana" panose="020B0604030504040204" pitchFamily="34" charset="0"/>
              <a:cs typeface="Verdana" panose="020B0604030504040204" pitchFamily="34" charset="0"/>
            </a:endParaRPr>
          </a:p>
          <a:p>
            <a:r>
              <a:rPr lang="en-US" sz="2200" b="1" dirty="0">
                <a:ea typeface="Verdana" panose="020B0604030504040204" pitchFamily="34" charset="0"/>
                <a:cs typeface="Verdana" panose="020B0604030504040204" pitchFamily="34" charset="0"/>
              </a:rPr>
              <a:t>The </a:t>
            </a:r>
            <a:r>
              <a:rPr lang="en-US" sz="2200" b="1" dirty="0" err="1">
                <a:ea typeface="Verdana" panose="020B0604030504040204" pitchFamily="34" charset="0"/>
                <a:cs typeface="Verdana" panose="020B0604030504040204" pitchFamily="34" charset="0"/>
              </a:rPr>
              <a:t>Ledell</a:t>
            </a:r>
            <a:r>
              <a:rPr lang="en-US" sz="2200" b="1" dirty="0">
                <a:ea typeface="Verdana" panose="020B0604030504040204" pitchFamily="34" charset="0"/>
                <a:cs typeface="Verdana" panose="020B0604030504040204" pitchFamily="34" charset="0"/>
              </a:rPr>
              <a:t> Family </a:t>
            </a:r>
            <a:r>
              <a:rPr lang="en-US" sz="2200" b="1" dirty="0" smtClean="0">
                <a:ea typeface="Verdana" panose="020B0604030504040204" pitchFamily="34" charset="0"/>
                <a:cs typeface="Verdana" panose="020B0604030504040204" pitchFamily="34" charset="0"/>
              </a:rPr>
              <a:t>URS</a:t>
            </a:r>
            <a:endParaRPr lang="en-US" sz="2200" dirty="0">
              <a:ea typeface="Verdana" panose="020B0604030504040204" pitchFamily="34" charset="0"/>
              <a:cs typeface="Verdana" panose="020B0604030504040204" pitchFamily="34" charset="0"/>
            </a:endParaRPr>
          </a:p>
          <a:p>
            <a:r>
              <a:rPr lang="en-US" sz="2200" b="1" dirty="0">
                <a:ea typeface="Verdana" panose="020B0604030504040204" pitchFamily="34" charset="0"/>
                <a:cs typeface="Verdana" panose="020B0604030504040204" pitchFamily="34" charset="0"/>
              </a:rPr>
              <a:t>National Institute of Information and Technology (</a:t>
            </a:r>
            <a:r>
              <a:rPr lang="en-US" sz="2200" b="1">
                <a:ea typeface="Verdana" panose="020B0604030504040204" pitchFamily="34" charset="0"/>
                <a:cs typeface="Verdana" panose="020B0604030504040204" pitchFamily="34" charset="0"/>
              </a:rPr>
              <a:t>NICT</a:t>
            </a:r>
            <a:r>
              <a:rPr lang="en-US" sz="2200" b="1" smtClean="0">
                <a:ea typeface="Verdana" panose="020B0604030504040204" pitchFamily="34" charset="0"/>
                <a:cs typeface="Verdana" panose="020B0604030504040204" pitchFamily="34" charset="0"/>
              </a:rPr>
              <a:t>)</a:t>
            </a:r>
            <a:endParaRPr lang="en-US" sz="2200" b="1" dirty="0">
              <a:ea typeface="Verdana" panose="020B0604030504040204" pitchFamily="34" charset="0"/>
              <a:cs typeface="Verdana" panose="020B0604030504040204" pitchFamily="34" charset="0"/>
            </a:endParaRPr>
          </a:p>
          <a:p>
            <a:pPr lvl="1"/>
            <a:r>
              <a:rPr lang="en-US" sz="2200" b="1" dirty="0" smtClean="0">
                <a:ea typeface="Verdana" panose="020B0604030504040204" pitchFamily="34" charset="0"/>
                <a:cs typeface="Verdana" panose="020B0604030504040204" pitchFamily="34" charset="0"/>
              </a:rPr>
              <a:t>Dr. Masanori </a:t>
            </a:r>
            <a:r>
              <a:rPr lang="en-US" sz="2200" b="1" dirty="0" err="1" smtClean="0">
                <a:ea typeface="Verdana" panose="020B0604030504040204" pitchFamily="34" charset="0"/>
                <a:cs typeface="Verdana" panose="020B0604030504040204" pitchFamily="34" charset="0"/>
              </a:rPr>
              <a:t>Goto</a:t>
            </a:r>
            <a:endParaRPr lang="en-US" sz="2200" b="1" dirty="0">
              <a:ea typeface="Verdana" panose="020B0604030504040204" pitchFamily="34" charset="0"/>
              <a:cs typeface="Verdana" panose="020B0604030504040204" pitchFamily="34" charset="0"/>
            </a:endParaRPr>
          </a:p>
          <a:p>
            <a:r>
              <a:rPr lang="en-US" sz="2200" b="1" dirty="0" smtClean="0">
                <a:ea typeface="Verdana" panose="020B0604030504040204" pitchFamily="34" charset="0"/>
                <a:cs typeface="Verdana" panose="020B0604030504040204" pitchFamily="34" charset="0"/>
              </a:rPr>
              <a:t>Osaka </a:t>
            </a:r>
            <a:r>
              <a:rPr lang="en-US" sz="2200" b="1" dirty="0">
                <a:ea typeface="Verdana" panose="020B0604030504040204" pitchFamily="34" charset="0"/>
                <a:cs typeface="Verdana" panose="020B0604030504040204" pitchFamily="34" charset="0"/>
              </a:rPr>
              <a:t>University</a:t>
            </a:r>
          </a:p>
          <a:p>
            <a:pPr lvl="1"/>
            <a:r>
              <a:rPr lang="en-US" sz="2200" b="1" dirty="0" smtClean="0">
                <a:ea typeface="Verdana" panose="020B0604030504040204" pitchFamily="34" charset="0"/>
                <a:cs typeface="Verdana" panose="020B0604030504040204" pitchFamily="34" charset="0"/>
              </a:rPr>
              <a:t>Dr. S</a:t>
            </a:r>
            <a:r>
              <a:rPr lang="en-US" sz="2200" b="1" dirty="0">
                <a:ea typeface="Verdana" panose="020B0604030504040204" pitchFamily="34" charset="0"/>
                <a:cs typeface="Verdana" panose="020B0604030504040204" pitchFamily="34" charset="0"/>
              </a:rPr>
              <a:t>. Matsumoto</a:t>
            </a:r>
          </a:p>
          <a:p>
            <a:r>
              <a:rPr lang="en-US" sz="2200" b="1" dirty="0" smtClean="0">
                <a:ea typeface="Verdana" panose="020B0604030504040204" pitchFamily="34" charset="0"/>
                <a:cs typeface="Verdana" panose="020B0604030504040204" pitchFamily="34" charset="0"/>
              </a:rPr>
              <a:t>SAGE2 </a:t>
            </a:r>
            <a:r>
              <a:rPr lang="en-US" sz="2200" b="1" dirty="0">
                <a:ea typeface="Verdana" panose="020B0604030504040204" pitchFamily="34" charset="0"/>
                <a:cs typeface="Verdana" panose="020B0604030504040204" pitchFamily="34" charset="0"/>
              </a:rPr>
              <a:t>Development </a:t>
            </a:r>
            <a:r>
              <a:rPr lang="en-US" sz="2200" b="1" dirty="0" smtClean="0">
                <a:ea typeface="Verdana" panose="020B0604030504040204" pitchFamily="34" charset="0"/>
                <a:cs typeface="Verdana" panose="020B0604030504040204" pitchFamily="34" charset="0"/>
              </a:rPr>
              <a:t>Group and SAGE2 Google Groups</a:t>
            </a:r>
          </a:p>
          <a:p>
            <a:pPr lvl="1"/>
            <a:r>
              <a:rPr lang="en-US" sz="2200" b="1" dirty="0" smtClean="0">
                <a:ea typeface="Verdana" panose="020B0604030504040204" pitchFamily="34" charset="0"/>
                <a:cs typeface="Verdana" panose="020B0604030504040204" pitchFamily="34" charset="0"/>
              </a:rPr>
              <a:t>Dr. Andy Johnson</a:t>
            </a:r>
          </a:p>
          <a:p>
            <a:pPr lvl="1"/>
            <a:r>
              <a:rPr lang="en-US" sz="2200" b="1" dirty="0" smtClean="0">
                <a:ea typeface="Verdana" panose="020B0604030504040204" pitchFamily="34" charset="0"/>
                <a:cs typeface="Verdana" panose="020B0604030504040204" pitchFamily="34" charset="0"/>
              </a:rPr>
              <a:t>Dr. Luc </a:t>
            </a:r>
            <a:r>
              <a:rPr lang="en-US" sz="2200" b="1" dirty="0" err="1" smtClean="0">
                <a:ea typeface="Verdana" panose="020B0604030504040204" pitchFamily="34" charset="0"/>
                <a:cs typeface="Verdana" panose="020B0604030504040204" pitchFamily="34" charset="0"/>
              </a:rPr>
              <a:t>Renambot</a:t>
            </a:r>
            <a:endParaRPr lang="en-US" sz="2200" b="1" dirty="0" smtClean="0">
              <a:ea typeface="Verdana" panose="020B0604030504040204" pitchFamily="34" charset="0"/>
              <a:cs typeface="Verdana" panose="020B0604030504040204" pitchFamily="34" charset="0"/>
            </a:endParaRPr>
          </a:p>
        </p:txBody>
      </p:sp>
      <p:pic>
        <p:nvPicPr>
          <p:cNvPr id="2050" name="Picture 2" descr="C:\Users\Richard\Documents\PRIME\SAGE2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27" y="5862181"/>
            <a:ext cx="1961818" cy="5821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Richard\Documents\PRIME\NICT 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8774" y="3320405"/>
            <a:ext cx="1320724" cy="87758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Richard\Documents\PRIME\Osaka Un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2341" y="4670811"/>
            <a:ext cx="2213590" cy="5740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Richard\Desktop\icons\PRIME\PRIME.png"/>
          <p:cNvPicPr>
            <a:picLocks noChangeAspect="1" noChangeArrowheads="1"/>
          </p:cNvPicPr>
          <p:nvPr/>
        </p:nvPicPr>
        <p:blipFill rotWithShape="1">
          <a:blip r:embed="rId6">
            <a:extLst>
              <a:ext uri="{28A0092B-C50C-407E-A947-70E740481C1C}">
                <a14:useLocalDpi xmlns:a14="http://schemas.microsoft.com/office/drawing/2010/main" val="0"/>
              </a:ext>
            </a:extLst>
          </a:blip>
          <a:srcRect l="4018" t="15248" r="6070"/>
          <a:stretch/>
        </p:blipFill>
        <p:spPr bwMode="auto">
          <a:xfrm>
            <a:off x="6827141" y="2319867"/>
            <a:ext cx="2203991" cy="7617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commons/f/f6/UCSD_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77349" y="1672057"/>
            <a:ext cx="2103574" cy="40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1213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3485"/>
            <a:ext cx="8229600" cy="565712"/>
          </a:xfrm>
        </p:spPr>
        <p:txBody>
          <a:bodyPr>
            <a:noAutofit/>
          </a:bodyPr>
          <a:lstStyle/>
          <a:p>
            <a:r>
              <a:rPr lang="en-US" dirty="0" smtClean="0">
                <a:ea typeface="Mensch" pitchFamily="2" charset="0"/>
              </a:rPr>
              <a:t>Disaster Management Cycle</a:t>
            </a:r>
            <a:endParaRPr lang="en-US" dirty="0">
              <a:ea typeface="Mensch" pitchFamily="2" charset="0"/>
            </a:endParaRPr>
          </a:p>
        </p:txBody>
      </p:sp>
      <p:sp>
        <p:nvSpPr>
          <p:cNvPr id="3" name="Content Placeholder 2"/>
          <p:cNvSpPr>
            <a:spLocks noGrp="1"/>
          </p:cNvSpPr>
          <p:nvPr>
            <p:ph idx="1"/>
          </p:nvPr>
        </p:nvSpPr>
        <p:spPr>
          <a:xfrm>
            <a:off x="457200" y="1964264"/>
            <a:ext cx="8229600" cy="4487333"/>
          </a:xfrm>
        </p:spPr>
        <p:txBody>
          <a:bodyPr>
            <a:noAutofit/>
          </a:bodyPr>
          <a:lstStyle/>
          <a:p>
            <a:pPr>
              <a:buBlip>
                <a:blip r:embed="rId3"/>
              </a:buBlip>
            </a:pPr>
            <a:r>
              <a:rPr lang="en-US" dirty="0" smtClean="0"/>
              <a:t>Mitigation </a:t>
            </a:r>
            <a:r>
              <a:rPr lang="en-US" sz="2000" dirty="0" smtClean="0"/>
              <a:t>– Preemptive actions to reduce severity, consequences, and risks to people</a:t>
            </a:r>
          </a:p>
          <a:p>
            <a:pPr>
              <a:buBlip>
                <a:blip r:embed="rId4"/>
              </a:buBlip>
            </a:pPr>
            <a:r>
              <a:rPr lang="en-US" dirty="0" smtClean="0"/>
              <a:t>Preparedness </a:t>
            </a:r>
            <a:r>
              <a:rPr lang="en-US" sz="2000" dirty="0" smtClean="0"/>
              <a:t>– range of critical tasks and activities necessary to build, sustain and to improve operational capability to prevent, protect against, respond to, and recover from disaster</a:t>
            </a:r>
          </a:p>
          <a:p>
            <a:pPr>
              <a:buBlip>
                <a:blip r:embed="rId5"/>
              </a:buBlip>
            </a:pPr>
            <a:r>
              <a:rPr lang="en-US" dirty="0" smtClean="0"/>
              <a:t>Response </a:t>
            </a:r>
            <a:r>
              <a:rPr lang="en-US" sz="2000" dirty="0" smtClean="0"/>
              <a:t>– immediate/ongoing activities and systems to manage the effects of an incident and help reach a stable status for the entity</a:t>
            </a:r>
          </a:p>
          <a:p>
            <a:pPr>
              <a:buBlip>
                <a:blip r:embed="rId6"/>
              </a:buBlip>
            </a:pPr>
            <a:r>
              <a:rPr lang="en-US" dirty="0" smtClean="0"/>
              <a:t>Recovery </a:t>
            </a:r>
            <a:r>
              <a:rPr lang="en-US" sz="2000" dirty="0" smtClean="0"/>
              <a:t>– programs designed to return conditions to a level that is acceptable to the entity. Assisting victims and restore institutions. Rebuilding. </a:t>
            </a:r>
          </a:p>
        </p:txBody>
      </p:sp>
    </p:spTree>
    <p:extLst>
      <p:ext uri="{BB962C8B-B14F-4D97-AF65-F5344CB8AC3E}">
        <p14:creationId xmlns:p14="http://schemas.microsoft.com/office/powerpoint/2010/main" val="10216052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Shonan</a:t>
            </a:r>
            <a:r>
              <a:rPr lang="en-US" dirty="0" smtClean="0"/>
              <a:t> Meeting 2014 - User Card Stories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method to help define what end users will/want to do with interface</a:t>
            </a:r>
          </a:p>
          <a:p>
            <a:endParaRPr lang="en-US" dirty="0"/>
          </a:p>
          <a:p>
            <a:r>
              <a:rPr lang="en-US" dirty="0"/>
              <a:t>What do they look like?</a:t>
            </a:r>
          </a:p>
          <a:p>
            <a:pPr marL="0" indent="0" algn="ctr">
              <a:buNone/>
            </a:pPr>
            <a:r>
              <a:rPr lang="en-US" i="1" dirty="0" smtClean="0"/>
              <a:t>As </a:t>
            </a:r>
            <a:r>
              <a:rPr lang="en-US" i="1" dirty="0"/>
              <a:t>a </a:t>
            </a:r>
            <a:r>
              <a:rPr lang="en-US" i="1" dirty="0">
                <a:solidFill>
                  <a:schemeClr val="tx2">
                    <a:lumMod val="60000"/>
                    <a:lumOff val="40000"/>
                  </a:schemeClr>
                </a:solidFill>
              </a:rPr>
              <a:t>[user]</a:t>
            </a:r>
            <a:r>
              <a:rPr lang="en-US" i="1" dirty="0"/>
              <a:t> I want </a:t>
            </a:r>
            <a:r>
              <a:rPr lang="en-US" i="1" dirty="0" smtClean="0"/>
              <a:t>to </a:t>
            </a:r>
            <a:r>
              <a:rPr lang="en-US" i="1" dirty="0" smtClean="0">
                <a:solidFill>
                  <a:srgbClr val="558ED5"/>
                </a:solidFill>
              </a:rPr>
              <a:t>[</a:t>
            </a:r>
            <a:r>
              <a:rPr lang="en-US" i="1" dirty="0">
                <a:solidFill>
                  <a:srgbClr val="558ED5"/>
                </a:solidFill>
              </a:rPr>
              <a:t>action]</a:t>
            </a:r>
            <a:r>
              <a:rPr lang="en-US" i="1" dirty="0"/>
              <a:t> in order to </a:t>
            </a:r>
            <a:r>
              <a:rPr lang="en-US" i="1" dirty="0">
                <a:solidFill>
                  <a:srgbClr val="558ED5"/>
                </a:solidFill>
              </a:rPr>
              <a:t>[goal</a:t>
            </a:r>
            <a:r>
              <a:rPr lang="en-US" i="1" dirty="0" smtClean="0">
                <a:solidFill>
                  <a:srgbClr val="558ED5"/>
                </a:solidFill>
              </a:rPr>
              <a:t>]</a:t>
            </a:r>
            <a:r>
              <a:rPr lang="en-US" i="1" dirty="0" smtClean="0"/>
              <a:t>.</a:t>
            </a:r>
          </a:p>
          <a:p>
            <a:pPr marL="0" indent="0">
              <a:buNone/>
            </a:pPr>
            <a:endParaRPr lang="en-US" dirty="0"/>
          </a:p>
          <a:p>
            <a:r>
              <a:rPr lang="en-US" dirty="0"/>
              <a:t>Prioritize – </a:t>
            </a:r>
            <a:r>
              <a:rPr lang="en-US" dirty="0" err="1"/>
              <a:t>MoSCoW</a:t>
            </a:r>
            <a:r>
              <a:rPr lang="en-US" dirty="0"/>
              <a:t> </a:t>
            </a:r>
            <a:r>
              <a:rPr lang="en-US" dirty="0" smtClean="0"/>
              <a:t>method</a:t>
            </a:r>
            <a:endParaRPr lang="en-US" dirty="0"/>
          </a:p>
          <a:p>
            <a:pPr lvl="1"/>
            <a:r>
              <a:rPr lang="en-US" dirty="0" smtClean="0"/>
              <a:t>Must = Minimum features for product to be useful</a:t>
            </a:r>
            <a:endParaRPr lang="en-US" dirty="0"/>
          </a:p>
          <a:p>
            <a:pPr lvl="1"/>
            <a:r>
              <a:rPr lang="en-US" dirty="0" smtClean="0"/>
              <a:t>Should = Not critical but high value and important</a:t>
            </a:r>
            <a:endParaRPr lang="en-US" dirty="0"/>
          </a:p>
          <a:p>
            <a:pPr lvl="1"/>
            <a:r>
              <a:rPr lang="en-US" dirty="0" smtClean="0"/>
              <a:t>Could = Nice to have without incurring too much cost</a:t>
            </a:r>
            <a:endParaRPr lang="en-US" dirty="0"/>
          </a:p>
          <a:p>
            <a:pPr lvl="1"/>
            <a:r>
              <a:rPr lang="en-US" dirty="0" smtClean="0"/>
              <a:t>Won’t = Outside of scope, possible for the future</a:t>
            </a:r>
          </a:p>
          <a:p>
            <a:endParaRPr lang="en-US" dirty="0"/>
          </a:p>
        </p:txBody>
      </p:sp>
    </p:spTree>
    <p:extLst>
      <p:ext uri="{BB962C8B-B14F-4D97-AF65-F5344CB8AC3E}">
        <p14:creationId xmlns:p14="http://schemas.microsoft.com/office/powerpoint/2010/main" val="29678876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1925"/>
            <a:ext cx="8229600" cy="952922"/>
          </a:xfrm>
        </p:spPr>
        <p:txBody>
          <a:bodyPr>
            <a:noAutofit/>
          </a:bodyPr>
          <a:lstStyle/>
          <a:p>
            <a:r>
              <a:rPr lang="en-US" sz="3200" dirty="0" smtClean="0"/>
              <a:t>Key Points of User Card Stories</a:t>
            </a:r>
            <a:endParaRPr lang="en-US" sz="3200" dirty="0"/>
          </a:p>
        </p:txBody>
      </p:sp>
      <p:sp>
        <p:nvSpPr>
          <p:cNvPr id="3" name="Content Placeholder 2"/>
          <p:cNvSpPr>
            <a:spLocks noGrp="1"/>
          </p:cNvSpPr>
          <p:nvPr>
            <p:ph idx="1"/>
          </p:nvPr>
        </p:nvSpPr>
        <p:spPr>
          <a:xfrm>
            <a:off x="457200" y="2151686"/>
            <a:ext cx="8229600" cy="4525963"/>
          </a:xfrm>
        </p:spPr>
        <p:txBody>
          <a:bodyPr>
            <a:normAutofit/>
          </a:bodyPr>
          <a:lstStyle/>
          <a:p>
            <a:r>
              <a:rPr lang="en-US" dirty="0" smtClean="0"/>
              <a:t>Data/information is critical</a:t>
            </a:r>
          </a:p>
          <a:p>
            <a:pPr lvl="1"/>
            <a:r>
              <a:rPr lang="en-US" dirty="0" smtClean="0"/>
              <a:t>Real-time</a:t>
            </a:r>
          </a:p>
          <a:p>
            <a:pPr lvl="1"/>
            <a:r>
              <a:rPr lang="en-US" dirty="0" smtClean="0"/>
              <a:t>Updatable</a:t>
            </a:r>
          </a:p>
          <a:p>
            <a:pPr lvl="1"/>
            <a:r>
              <a:rPr lang="en-US" dirty="0" smtClean="0"/>
              <a:t>Filtered</a:t>
            </a:r>
          </a:p>
          <a:p>
            <a:pPr lvl="1"/>
            <a:r>
              <a:rPr lang="en-US" dirty="0" smtClean="0"/>
              <a:t>Sharable</a:t>
            </a:r>
          </a:p>
          <a:p>
            <a:pPr lvl="1"/>
            <a:r>
              <a:rPr lang="en-US" dirty="0" smtClean="0"/>
              <a:t>Continuous</a:t>
            </a:r>
          </a:p>
          <a:p>
            <a:pPr lvl="1"/>
            <a:r>
              <a:rPr lang="en-US" dirty="0" smtClean="0"/>
              <a:t>Accessible</a:t>
            </a:r>
          </a:p>
          <a:p>
            <a:pPr lvl="1"/>
            <a:endParaRPr lang="en-US" dirty="0" smtClean="0"/>
          </a:p>
          <a:p>
            <a:endParaRPr lang="en-US" dirty="0" smtClean="0"/>
          </a:p>
        </p:txBody>
      </p:sp>
    </p:spTree>
    <p:extLst>
      <p:ext uri="{BB962C8B-B14F-4D97-AF65-F5344CB8AC3E}">
        <p14:creationId xmlns:p14="http://schemas.microsoft.com/office/powerpoint/2010/main" val="19161192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User Interface Requirements</a:t>
            </a:r>
            <a:endParaRPr lang="en-US" dirty="0"/>
          </a:p>
        </p:txBody>
      </p:sp>
      <p:sp>
        <p:nvSpPr>
          <p:cNvPr id="3" name="Content Placeholder 2"/>
          <p:cNvSpPr>
            <a:spLocks noGrp="1"/>
          </p:cNvSpPr>
          <p:nvPr>
            <p:ph idx="1"/>
          </p:nvPr>
        </p:nvSpPr>
        <p:spPr>
          <a:xfrm>
            <a:off x="457200" y="1744133"/>
            <a:ext cx="8229600" cy="4521200"/>
          </a:xfrm>
        </p:spPr>
        <p:txBody>
          <a:bodyPr>
            <a:normAutofit fontScale="92500" lnSpcReduction="20000"/>
          </a:bodyPr>
          <a:lstStyle/>
          <a:p>
            <a:r>
              <a:rPr lang="en-US" dirty="0" smtClean="0"/>
              <a:t>Data-centric</a:t>
            </a:r>
          </a:p>
          <a:p>
            <a:pPr lvl="1"/>
            <a:r>
              <a:rPr lang="en-US" dirty="0" smtClean="0"/>
              <a:t>Collect different data types, but basic information</a:t>
            </a:r>
          </a:p>
          <a:p>
            <a:pPr lvl="1"/>
            <a:r>
              <a:rPr lang="en-US" dirty="0" smtClean="0"/>
              <a:t>Data is updated and always presents current status</a:t>
            </a:r>
          </a:p>
          <a:p>
            <a:pPr lvl="1"/>
            <a:r>
              <a:rPr lang="en-US" dirty="0" smtClean="0"/>
              <a:t>Temporal and spatial referenced data</a:t>
            </a:r>
          </a:p>
          <a:p>
            <a:pPr lvl="1"/>
            <a:r>
              <a:rPr lang="en-US" dirty="0" smtClean="0"/>
              <a:t>Simple</a:t>
            </a:r>
            <a:r>
              <a:rPr lang="en-US" dirty="0"/>
              <a:t>, easy to </a:t>
            </a:r>
            <a:r>
              <a:rPr lang="en-US" dirty="0" smtClean="0"/>
              <a:t>access and interpret</a:t>
            </a:r>
          </a:p>
          <a:p>
            <a:pPr lvl="1"/>
            <a:r>
              <a:rPr lang="en-US" dirty="0" smtClean="0"/>
              <a:t>User has limited IT experience</a:t>
            </a:r>
          </a:p>
          <a:p>
            <a:pPr marL="0" indent="0">
              <a:buNone/>
            </a:pPr>
            <a:endParaRPr lang="en-US" dirty="0"/>
          </a:p>
          <a:p>
            <a:r>
              <a:rPr lang="en-US" dirty="0" smtClean="0"/>
              <a:t>Workspace application</a:t>
            </a:r>
          </a:p>
          <a:p>
            <a:pPr lvl="1"/>
            <a:r>
              <a:rPr lang="en-US" dirty="0" smtClean="0"/>
              <a:t>Present different types of data (simulation/sensor/crowd)</a:t>
            </a:r>
          </a:p>
          <a:p>
            <a:pPr lvl="1"/>
            <a:r>
              <a:rPr lang="en-US" dirty="0" smtClean="0"/>
              <a:t>Aggregate/filter data</a:t>
            </a:r>
          </a:p>
          <a:p>
            <a:pPr lvl="1"/>
            <a:r>
              <a:rPr lang="en-US" dirty="0" smtClean="0"/>
              <a:t>Shareable data</a:t>
            </a:r>
          </a:p>
          <a:p>
            <a:pPr lvl="1"/>
            <a:r>
              <a:rPr lang="en-US" dirty="0" smtClean="0"/>
              <a:t>Ability to view data individually or </a:t>
            </a:r>
            <a:r>
              <a:rPr lang="en-US" dirty="0" err="1" smtClean="0"/>
              <a:t>overlayed</a:t>
            </a:r>
            <a:endParaRPr lang="en-US" dirty="0" smtClean="0"/>
          </a:p>
          <a:p>
            <a:endParaRPr lang="en-US" dirty="0"/>
          </a:p>
        </p:txBody>
      </p:sp>
    </p:spTree>
    <p:extLst>
      <p:ext uri="{BB962C8B-B14F-4D97-AF65-F5344CB8AC3E}">
        <p14:creationId xmlns:p14="http://schemas.microsoft.com/office/powerpoint/2010/main" val="22327612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Multisite Visualization Interface</a:t>
            </a:r>
            <a:endParaRPr lang="en-US" dirty="0"/>
          </a:p>
        </p:txBody>
      </p:sp>
      <p:sp>
        <p:nvSpPr>
          <p:cNvPr id="5" name="Cloud 4"/>
          <p:cNvSpPr/>
          <p:nvPr/>
        </p:nvSpPr>
        <p:spPr>
          <a:xfrm>
            <a:off x="2359378" y="2033329"/>
            <a:ext cx="4178034" cy="2218438"/>
          </a:xfrm>
          <a:prstGeom prst="cloud">
            <a:avLst/>
          </a:prstGeom>
          <a:solidFill>
            <a:schemeClr val="accent3">
              <a:lumMod val="40000"/>
              <a:lumOff val="60000"/>
              <a:alpha val="5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6" name="Rectangle 5"/>
          <p:cNvSpPr/>
          <p:nvPr/>
        </p:nvSpPr>
        <p:spPr>
          <a:xfrm>
            <a:off x="702353" y="2687924"/>
            <a:ext cx="1350405" cy="2017354"/>
          </a:xfrm>
          <a:prstGeom prst="rect">
            <a:avLst/>
          </a:prstGeom>
          <a:gradFill>
            <a:gsLst>
              <a:gs pos="0">
                <a:schemeClr val="accent4">
                  <a:lumMod val="75000"/>
                </a:schemeClr>
              </a:gs>
              <a:gs pos="100000">
                <a:schemeClr val="accent4">
                  <a:lumMod val="40000"/>
                  <a:lumOff val="60000"/>
                </a:schemeClr>
              </a:gs>
            </a:gsLst>
          </a:gradFill>
          <a:ln>
            <a:solidFill>
              <a:schemeClr val="accent4">
                <a:lumMod val="75000"/>
              </a:schemeClr>
            </a:solidFill>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200" dirty="0" smtClean="0">
                <a:solidFill>
                  <a:schemeClr val="tx1"/>
                </a:solidFill>
              </a:rPr>
              <a:t>Map view/overlay</a:t>
            </a:r>
          </a:p>
          <a:p>
            <a:pPr algn="ctr"/>
            <a:r>
              <a:rPr lang="en-US" sz="1200" dirty="0" smtClean="0">
                <a:solidFill>
                  <a:schemeClr val="tx1"/>
                </a:solidFill>
              </a:rPr>
              <a:t>workspace</a:t>
            </a:r>
            <a:endParaRPr lang="en-US" sz="1200" dirty="0">
              <a:solidFill>
                <a:schemeClr val="tx1"/>
              </a:solidFill>
            </a:endParaRPr>
          </a:p>
        </p:txBody>
      </p:sp>
      <p:sp>
        <p:nvSpPr>
          <p:cNvPr id="7" name="Rectangle 6"/>
          <p:cNvSpPr/>
          <p:nvPr/>
        </p:nvSpPr>
        <p:spPr>
          <a:xfrm>
            <a:off x="2067024" y="2685057"/>
            <a:ext cx="1093271" cy="654271"/>
          </a:xfrm>
          <a:prstGeom prst="rect">
            <a:avLst/>
          </a:prstGeom>
          <a:gradFill>
            <a:gsLst>
              <a:gs pos="0">
                <a:schemeClr val="accent5">
                  <a:lumMod val="75000"/>
                </a:schemeClr>
              </a:gs>
              <a:gs pos="100000">
                <a:schemeClr val="accent5">
                  <a:lumMod val="40000"/>
                  <a:lumOff val="60000"/>
                </a:schemeClr>
              </a:gs>
            </a:gsLst>
          </a:gradFill>
          <a:ln>
            <a:solidFill>
              <a:schemeClr val="accent5">
                <a:lumMod val="75000"/>
              </a:schemeClr>
            </a:solidFill>
          </a:ln>
        </p:spPr>
        <p:style>
          <a:lnRef idx="1">
            <a:schemeClr val="accent3"/>
          </a:lnRef>
          <a:fillRef idx="3">
            <a:schemeClr val="accent3"/>
          </a:fillRef>
          <a:effectRef idx="2">
            <a:schemeClr val="accent3"/>
          </a:effectRef>
          <a:fontRef idx="minor">
            <a:schemeClr val="lt1"/>
          </a:fontRef>
        </p:style>
        <p:txBody>
          <a:bodyPr lIns="0" rIns="0" rtlCol="0" anchor="ctr"/>
          <a:lstStyle/>
          <a:p>
            <a:pPr algn="ctr"/>
            <a:endParaRPr lang="en-US" sz="1200" dirty="0">
              <a:solidFill>
                <a:schemeClr val="tx1"/>
              </a:solidFill>
            </a:endParaRPr>
          </a:p>
        </p:txBody>
      </p:sp>
      <p:sp>
        <p:nvSpPr>
          <p:cNvPr id="8" name="Rectangle 7"/>
          <p:cNvSpPr/>
          <p:nvPr/>
        </p:nvSpPr>
        <p:spPr>
          <a:xfrm>
            <a:off x="2067024" y="3347328"/>
            <a:ext cx="1093271" cy="654271"/>
          </a:xfrm>
          <a:prstGeom prst="rect">
            <a:avLst/>
          </a:prstGeom>
          <a:gradFill>
            <a:gsLst>
              <a:gs pos="0">
                <a:schemeClr val="accent5">
                  <a:lumMod val="75000"/>
                </a:schemeClr>
              </a:gs>
              <a:gs pos="100000">
                <a:schemeClr val="accent5">
                  <a:lumMod val="40000"/>
                  <a:lumOff val="60000"/>
                </a:schemeClr>
              </a:gs>
            </a:gsLst>
          </a:gradFill>
          <a:ln>
            <a:solidFill>
              <a:schemeClr val="accent5">
                <a:lumMod val="75000"/>
              </a:schemeClr>
            </a:solidFill>
          </a:ln>
        </p:spPr>
        <p:style>
          <a:lnRef idx="1">
            <a:schemeClr val="accent3"/>
          </a:lnRef>
          <a:fillRef idx="3">
            <a:schemeClr val="accent3"/>
          </a:fillRef>
          <a:effectRef idx="2">
            <a:schemeClr val="accent3"/>
          </a:effectRef>
          <a:fontRef idx="minor">
            <a:schemeClr val="lt1"/>
          </a:fontRef>
        </p:style>
        <p:txBody>
          <a:bodyPr lIns="0" rIns="0" rtlCol="0" anchor="ctr"/>
          <a:lstStyle/>
          <a:p>
            <a:pPr algn="ctr"/>
            <a:endParaRPr lang="en-US" sz="1200" dirty="0">
              <a:solidFill>
                <a:schemeClr val="tx1"/>
              </a:solidFill>
            </a:endParaRPr>
          </a:p>
        </p:txBody>
      </p:sp>
      <p:sp>
        <p:nvSpPr>
          <p:cNvPr id="9" name="Rectangle 8"/>
          <p:cNvSpPr/>
          <p:nvPr/>
        </p:nvSpPr>
        <p:spPr>
          <a:xfrm>
            <a:off x="161600" y="2691162"/>
            <a:ext cx="535569" cy="2015084"/>
          </a:xfrm>
          <a:prstGeom prst="rect">
            <a:avLst/>
          </a:prstGeom>
          <a:solidFill>
            <a:schemeClr val="accent4">
              <a:lumMod val="40000"/>
              <a:lumOff val="60000"/>
            </a:schemeClr>
          </a:solidFill>
          <a:ln>
            <a:solidFill>
              <a:schemeClr val="accent4">
                <a:lumMod val="75000"/>
              </a:schemeClr>
            </a:solidFill>
          </a:ln>
        </p:spPr>
        <p:style>
          <a:lnRef idx="1">
            <a:schemeClr val="accent2"/>
          </a:lnRef>
          <a:fillRef idx="3">
            <a:schemeClr val="accent2"/>
          </a:fillRef>
          <a:effectRef idx="2">
            <a:schemeClr val="accent2"/>
          </a:effectRef>
          <a:fontRef idx="minor">
            <a:schemeClr val="lt1"/>
          </a:fontRef>
        </p:style>
        <p:txBody>
          <a:bodyPr lIns="0" rIns="0" rtlCol="0" anchor="ctr"/>
          <a:lstStyle/>
          <a:p>
            <a:pPr algn="ctr"/>
            <a:endParaRPr lang="en-US" sz="1000" dirty="0">
              <a:solidFill>
                <a:schemeClr val="tx1"/>
              </a:solidFill>
            </a:endParaRPr>
          </a:p>
        </p:txBody>
      </p:sp>
      <p:sp>
        <p:nvSpPr>
          <p:cNvPr id="10" name="Rectangle 9"/>
          <p:cNvSpPr/>
          <p:nvPr/>
        </p:nvSpPr>
        <p:spPr>
          <a:xfrm>
            <a:off x="3160296" y="3356894"/>
            <a:ext cx="525037" cy="652351"/>
          </a:xfrm>
          <a:prstGeom prst="rect">
            <a:avLst/>
          </a:prstGeom>
          <a:solidFill>
            <a:schemeClr val="accent5">
              <a:lumMod val="40000"/>
              <a:lumOff val="60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dirty="0" smtClean="0">
              <a:solidFill>
                <a:schemeClr val="tx1"/>
              </a:solidFill>
            </a:endParaRPr>
          </a:p>
        </p:txBody>
      </p:sp>
      <p:sp>
        <p:nvSpPr>
          <p:cNvPr id="11" name="Rectangle 10"/>
          <p:cNvSpPr/>
          <p:nvPr/>
        </p:nvSpPr>
        <p:spPr>
          <a:xfrm>
            <a:off x="3160296" y="2693480"/>
            <a:ext cx="525037" cy="652351"/>
          </a:xfrm>
          <a:prstGeom prst="rect">
            <a:avLst/>
          </a:prstGeom>
          <a:solidFill>
            <a:schemeClr val="accent5">
              <a:lumMod val="40000"/>
              <a:lumOff val="60000"/>
            </a:schemeClr>
          </a:solidFill>
          <a:ln>
            <a:solidFill>
              <a:schemeClr val="accent5">
                <a:lumMod val="75000"/>
              </a:schemeClr>
            </a:solidFill>
          </a:ln>
          <a:effectLst/>
        </p:spPr>
        <p:style>
          <a:lnRef idx="1">
            <a:schemeClr val="accent4"/>
          </a:lnRef>
          <a:fillRef idx="3">
            <a:schemeClr val="accent4"/>
          </a:fillRef>
          <a:effectRef idx="2">
            <a:schemeClr val="accent4"/>
          </a:effectRef>
          <a:fontRef idx="minor">
            <a:schemeClr val="lt1"/>
          </a:fontRef>
        </p:style>
        <p:txBody>
          <a:bodyPr lIns="0" rIns="0" rtlCol="0" anchor="ctr"/>
          <a:lstStyle/>
          <a:p>
            <a:pPr algn="ctr"/>
            <a:endParaRPr lang="en-US" sz="1000" dirty="0" smtClean="0">
              <a:solidFill>
                <a:schemeClr val="tx1"/>
              </a:solidFill>
            </a:endParaRPr>
          </a:p>
        </p:txBody>
      </p:sp>
      <p:sp>
        <p:nvSpPr>
          <p:cNvPr id="12" name="Rectangle 11"/>
          <p:cNvSpPr/>
          <p:nvPr/>
        </p:nvSpPr>
        <p:spPr>
          <a:xfrm>
            <a:off x="2067024" y="4017847"/>
            <a:ext cx="1093271" cy="654271"/>
          </a:xfrm>
          <a:prstGeom prst="rect">
            <a:avLst/>
          </a:prstGeom>
          <a:gradFill>
            <a:gsLst>
              <a:gs pos="0">
                <a:schemeClr val="accent5">
                  <a:lumMod val="75000"/>
                </a:schemeClr>
              </a:gs>
              <a:gs pos="100000">
                <a:schemeClr val="accent5">
                  <a:lumMod val="40000"/>
                  <a:lumOff val="60000"/>
                </a:schemeClr>
              </a:gs>
            </a:gsLst>
          </a:gradFill>
          <a:ln>
            <a:solidFill>
              <a:schemeClr val="accent5">
                <a:lumMod val="75000"/>
              </a:schemeClr>
            </a:solidFill>
          </a:ln>
        </p:spPr>
        <p:style>
          <a:lnRef idx="1">
            <a:schemeClr val="accent3"/>
          </a:lnRef>
          <a:fillRef idx="3">
            <a:schemeClr val="accent3"/>
          </a:fillRef>
          <a:effectRef idx="2">
            <a:schemeClr val="accent3"/>
          </a:effectRef>
          <a:fontRef idx="minor">
            <a:schemeClr val="lt1"/>
          </a:fontRef>
        </p:style>
        <p:txBody>
          <a:bodyPr lIns="0" rIns="0" rtlCol="0" anchor="ctr"/>
          <a:lstStyle/>
          <a:p>
            <a:pPr algn="ctr"/>
            <a:endParaRPr lang="en-US" sz="1200" dirty="0">
              <a:solidFill>
                <a:schemeClr val="tx1"/>
              </a:solidFill>
            </a:endParaRPr>
          </a:p>
        </p:txBody>
      </p:sp>
      <p:sp>
        <p:nvSpPr>
          <p:cNvPr id="13" name="Rectangle 12"/>
          <p:cNvSpPr/>
          <p:nvPr/>
        </p:nvSpPr>
        <p:spPr>
          <a:xfrm>
            <a:off x="3161246" y="4020695"/>
            <a:ext cx="525037" cy="652351"/>
          </a:xfrm>
          <a:prstGeom prst="rect">
            <a:avLst/>
          </a:prstGeom>
          <a:solidFill>
            <a:schemeClr val="accent5">
              <a:lumMod val="40000"/>
              <a:lumOff val="60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dirty="0">
              <a:solidFill>
                <a:schemeClr val="tx1"/>
              </a:solidFill>
            </a:endParaRPr>
          </a:p>
        </p:txBody>
      </p:sp>
      <p:sp>
        <p:nvSpPr>
          <p:cNvPr id="14" name="Rectangle 13"/>
          <p:cNvSpPr/>
          <p:nvPr/>
        </p:nvSpPr>
        <p:spPr>
          <a:xfrm>
            <a:off x="161601" y="2670034"/>
            <a:ext cx="3536652" cy="2029892"/>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400"/>
          </a:p>
        </p:txBody>
      </p:sp>
      <p:sp>
        <p:nvSpPr>
          <p:cNvPr id="15" name="Rectangle 14"/>
          <p:cNvSpPr/>
          <p:nvPr/>
        </p:nvSpPr>
        <p:spPr>
          <a:xfrm>
            <a:off x="4019880" y="2716017"/>
            <a:ext cx="1244255" cy="6018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SD</a:t>
            </a:r>
          </a:p>
          <a:p>
            <a:pPr algn="ctr"/>
            <a:r>
              <a:rPr lang="en-US" sz="1400" dirty="0" smtClean="0"/>
              <a:t>infrastructure</a:t>
            </a:r>
            <a:endParaRPr lang="en-US" sz="1400" dirty="0"/>
          </a:p>
        </p:txBody>
      </p:sp>
      <p:sp>
        <p:nvSpPr>
          <p:cNvPr id="16" name="Rectangle 15"/>
          <p:cNvSpPr/>
          <p:nvPr/>
        </p:nvSpPr>
        <p:spPr>
          <a:xfrm>
            <a:off x="772696" y="2819865"/>
            <a:ext cx="1217857" cy="169248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dirty="0" smtClean="0">
              <a:solidFill>
                <a:schemeClr val="tx1"/>
              </a:solidFill>
            </a:endParaRPr>
          </a:p>
        </p:txBody>
      </p:sp>
      <p:sp>
        <p:nvSpPr>
          <p:cNvPr id="17" name="Rectangle 16"/>
          <p:cNvSpPr/>
          <p:nvPr/>
        </p:nvSpPr>
        <p:spPr>
          <a:xfrm>
            <a:off x="879480" y="3558332"/>
            <a:ext cx="279918" cy="255520"/>
          </a:xfrm>
          <a:prstGeom prst="rect">
            <a:avLst/>
          </a:prstGeom>
          <a:gradFill>
            <a:gsLst>
              <a:gs pos="0">
                <a:schemeClr val="bg2">
                  <a:lumMod val="50000"/>
                </a:schemeClr>
              </a:gs>
              <a:gs pos="100000">
                <a:schemeClr val="bg2">
                  <a:lumMod val="90000"/>
                </a:schemeClr>
              </a:gs>
            </a:gsLst>
          </a:gra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1574092" y="3746827"/>
            <a:ext cx="331755" cy="331755"/>
          </a:xfrm>
          <a:prstGeom prst="ellipse">
            <a:avLst/>
          </a:prstGeom>
          <a:gradFill>
            <a:gsLst>
              <a:gs pos="0">
                <a:schemeClr val="bg2">
                  <a:lumMod val="50000"/>
                </a:schemeClr>
              </a:gs>
              <a:gs pos="100000">
                <a:schemeClr val="bg2">
                  <a:lumMod val="90000"/>
                </a:schemeClr>
              </a:gs>
            </a:gsLst>
          </a:gra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Isosceles Triangle 18"/>
          <p:cNvSpPr/>
          <p:nvPr/>
        </p:nvSpPr>
        <p:spPr>
          <a:xfrm>
            <a:off x="1092010" y="4092843"/>
            <a:ext cx="368041" cy="334514"/>
          </a:xfrm>
          <a:prstGeom prst="triangle">
            <a:avLst/>
          </a:prstGeom>
          <a:gradFill>
            <a:gsLst>
              <a:gs pos="0">
                <a:schemeClr val="bg2">
                  <a:lumMod val="50000"/>
                </a:schemeClr>
              </a:gs>
              <a:gs pos="100000">
                <a:schemeClr val="bg2">
                  <a:lumMod val="90000"/>
                </a:schemeClr>
              </a:gs>
            </a:gsLst>
          </a:gra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Freeform 19"/>
          <p:cNvSpPr/>
          <p:nvPr/>
        </p:nvSpPr>
        <p:spPr>
          <a:xfrm>
            <a:off x="780990" y="3878830"/>
            <a:ext cx="1207796" cy="492318"/>
          </a:xfrm>
          <a:custGeom>
            <a:avLst/>
            <a:gdLst>
              <a:gd name="connsiteX0" fmla="*/ 0 w 1202612"/>
              <a:gd name="connsiteY0" fmla="*/ 332876 h 439592"/>
              <a:gd name="connsiteX1" fmla="*/ 191796 w 1202612"/>
              <a:gd name="connsiteY1" fmla="*/ 203284 h 439592"/>
              <a:gd name="connsiteX2" fmla="*/ 456163 w 1202612"/>
              <a:gd name="connsiteY2" fmla="*/ 1121 h 439592"/>
              <a:gd name="connsiteX3" fmla="*/ 689428 w 1202612"/>
              <a:gd name="connsiteY3" fmla="*/ 135896 h 439592"/>
              <a:gd name="connsiteX4" fmla="*/ 844938 w 1202612"/>
              <a:gd name="connsiteY4" fmla="*/ 426182 h 439592"/>
              <a:gd name="connsiteX5" fmla="*/ 1130040 w 1202612"/>
              <a:gd name="connsiteY5" fmla="*/ 379529 h 439592"/>
              <a:gd name="connsiteX6" fmla="*/ 1202612 w 1202612"/>
              <a:gd name="connsiteY6" fmla="*/ 275856 h 439592"/>
              <a:gd name="connsiteX0" fmla="*/ 0 w 1202612"/>
              <a:gd name="connsiteY0" fmla="*/ 332876 h 439592"/>
              <a:gd name="connsiteX1" fmla="*/ 191796 w 1202612"/>
              <a:gd name="connsiteY1" fmla="*/ 203284 h 439592"/>
              <a:gd name="connsiteX2" fmla="*/ 456163 w 1202612"/>
              <a:gd name="connsiteY2" fmla="*/ 1121 h 439592"/>
              <a:gd name="connsiteX3" fmla="*/ 689428 w 1202612"/>
              <a:gd name="connsiteY3" fmla="*/ 135896 h 439592"/>
              <a:gd name="connsiteX4" fmla="*/ 844938 w 1202612"/>
              <a:gd name="connsiteY4" fmla="*/ 426182 h 439592"/>
              <a:gd name="connsiteX5" fmla="*/ 1130040 w 1202612"/>
              <a:gd name="connsiteY5" fmla="*/ 379529 h 439592"/>
              <a:gd name="connsiteX6" fmla="*/ 1202612 w 1202612"/>
              <a:gd name="connsiteY6" fmla="*/ 275856 h 439592"/>
              <a:gd name="connsiteX0" fmla="*/ 0 w 1202612"/>
              <a:gd name="connsiteY0" fmla="*/ 332876 h 439592"/>
              <a:gd name="connsiteX1" fmla="*/ 191796 w 1202612"/>
              <a:gd name="connsiteY1" fmla="*/ 203284 h 439592"/>
              <a:gd name="connsiteX2" fmla="*/ 456163 w 1202612"/>
              <a:gd name="connsiteY2" fmla="*/ 1121 h 439592"/>
              <a:gd name="connsiteX3" fmla="*/ 689428 w 1202612"/>
              <a:gd name="connsiteY3" fmla="*/ 135896 h 439592"/>
              <a:gd name="connsiteX4" fmla="*/ 844938 w 1202612"/>
              <a:gd name="connsiteY4" fmla="*/ 426182 h 439592"/>
              <a:gd name="connsiteX5" fmla="*/ 1130040 w 1202612"/>
              <a:gd name="connsiteY5" fmla="*/ 379529 h 439592"/>
              <a:gd name="connsiteX6" fmla="*/ 1202612 w 1202612"/>
              <a:gd name="connsiteY6" fmla="*/ 275856 h 439592"/>
              <a:gd name="connsiteX0" fmla="*/ 0 w 1202612"/>
              <a:gd name="connsiteY0" fmla="*/ 332876 h 439592"/>
              <a:gd name="connsiteX1" fmla="*/ 191796 w 1202612"/>
              <a:gd name="connsiteY1" fmla="*/ 203284 h 439592"/>
              <a:gd name="connsiteX2" fmla="*/ 456163 w 1202612"/>
              <a:gd name="connsiteY2" fmla="*/ 1121 h 439592"/>
              <a:gd name="connsiteX3" fmla="*/ 689428 w 1202612"/>
              <a:gd name="connsiteY3" fmla="*/ 135896 h 439592"/>
              <a:gd name="connsiteX4" fmla="*/ 844938 w 1202612"/>
              <a:gd name="connsiteY4" fmla="*/ 426182 h 439592"/>
              <a:gd name="connsiteX5" fmla="*/ 1130040 w 1202612"/>
              <a:gd name="connsiteY5" fmla="*/ 379529 h 439592"/>
              <a:gd name="connsiteX6" fmla="*/ 1202612 w 1202612"/>
              <a:gd name="connsiteY6" fmla="*/ 275856 h 439592"/>
              <a:gd name="connsiteX0" fmla="*/ 0 w 1202612"/>
              <a:gd name="connsiteY0" fmla="*/ 332876 h 439592"/>
              <a:gd name="connsiteX1" fmla="*/ 191796 w 1202612"/>
              <a:gd name="connsiteY1" fmla="*/ 203284 h 439592"/>
              <a:gd name="connsiteX2" fmla="*/ 456163 w 1202612"/>
              <a:gd name="connsiteY2" fmla="*/ 1121 h 439592"/>
              <a:gd name="connsiteX3" fmla="*/ 689428 w 1202612"/>
              <a:gd name="connsiteY3" fmla="*/ 135896 h 439592"/>
              <a:gd name="connsiteX4" fmla="*/ 844938 w 1202612"/>
              <a:gd name="connsiteY4" fmla="*/ 426182 h 439592"/>
              <a:gd name="connsiteX5" fmla="*/ 1130040 w 1202612"/>
              <a:gd name="connsiteY5" fmla="*/ 379529 h 439592"/>
              <a:gd name="connsiteX6" fmla="*/ 1202612 w 1202612"/>
              <a:gd name="connsiteY6" fmla="*/ 275856 h 439592"/>
              <a:gd name="connsiteX0" fmla="*/ 0 w 1202612"/>
              <a:gd name="connsiteY0" fmla="*/ 332876 h 450010"/>
              <a:gd name="connsiteX1" fmla="*/ 191796 w 1202612"/>
              <a:gd name="connsiteY1" fmla="*/ 203284 h 450010"/>
              <a:gd name="connsiteX2" fmla="*/ 456163 w 1202612"/>
              <a:gd name="connsiteY2" fmla="*/ 1121 h 450010"/>
              <a:gd name="connsiteX3" fmla="*/ 689428 w 1202612"/>
              <a:gd name="connsiteY3" fmla="*/ 135896 h 450010"/>
              <a:gd name="connsiteX4" fmla="*/ 844938 w 1202612"/>
              <a:gd name="connsiteY4" fmla="*/ 426182 h 450010"/>
              <a:gd name="connsiteX5" fmla="*/ 1031550 w 1202612"/>
              <a:gd name="connsiteY5" fmla="*/ 415814 h 450010"/>
              <a:gd name="connsiteX6" fmla="*/ 1202612 w 1202612"/>
              <a:gd name="connsiteY6" fmla="*/ 275856 h 450010"/>
              <a:gd name="connsiteX0" fmla="*/ 0 w 1155959"/>
              <a:gd name="connsiteY0" fmla="*/ 332876 h 448088"/>
              <a:gd name="connsiteX1" fmla="*/ 191796 w 1155959"/>
              <a:gd name="connsiteY1" fmla="*/ 203284 h 448088"/>
              <a:gd name="connsiteX2" fmla="*/ 456163 w 1155959"/>
              <a:gd name="connsiteY2" fmla="*/ 1121 h 448088"/>
              <a:gd name="connsiteX3" fmla="*/ 689428 w 1155959"/>
              <a:gd name="connsiteY3" fmla="*/ 135896 h 448088"/>
              <a:gd name="connsiteX4" fmla="*/ 844938 w 1155959"/>
              <a:gd name="connsiteY4" fmla="*/ 426182 h 448088"/>
              <a:gd name="connsiteX5" fmla="*/ 1031550 w 1155959"/>
              <a:gd name="connsiteY5" fmla="*/ 415814 h 448088"/>
              <a:gd name="connsiteX6" fmla="*/ 1155959 w 1155959"/>
              <a:gd name="connsiteY6" fmla="*/ 322509 h 448088"/>
              <a:gd name="connsiteX0" fmla="*/ 0 w 1207796"/>
              <a:gd name="connsiteY0" fmla="*/ 332876 h 444688"/>
              <a:gd name="connsiteX1" fmla="*/ 191796 w 1207796"/>
              <a:gd name="connsiteY1" fmla="*/ 203284 h 444688"/>
              <a:gd name="connsiteX2" fmla="*/ 456163 w 1207796"/>
              <a:gd name="connsiteY2" fmla="*/ 1121 h 444688"/>
              <a:gd name="connsiteX3" fmla="*/ 689428 w 1207796"/>
              <a:gd name="connsiteY3" fmla="*/ 135896 h 444688"/>
              <a:gd name="connsiteX4" fmla="*/ 844938 w 1207796"/>
              <a:gd name="connsiteY4" fmla="*/ 426182 h 444688"/>
              <a:gd name="connsiteX5" fmla="*/ 1031550 w 1207796"/>
              <a:gd name="connsiteY5" fmla="*/ 415814 h 444688"/>
              <a:gd name="connsiteX6" fmla="*/ 1207796 w 1207796"/>
              <a:gd name="connsiteY6" fmla="*/ 420999 h 444688"/>
              <a:gd name="connsiteX0" fmla="*/ 0 w 1207796"/>
              <a:gd name="connsiteY0" fmla="*/ 332876 h 449565"/>
              <a:gd name="connsiteX1" fmla="*/ 191796 w 1207796"/>
              <a:gd name="connsiteY1" fmla="*/ 203284 h 449565"/>
              <a:gd name="connsiteX2" fmla="*/ 456163 w 1207796"/>
              <a:gd name="connsiteY2" fmla="*/ 1121 h 449565"/>
              <a:gd name="connsiteX3" fmla="*/ 689428 w 1207796"/>
              <a:gd name="connsiteY3" fmla="*/ 135896 h 449565"/>
              <a:gd name="connsiteX4" fmla="*/ 844938 w 1207796"/>
              <a:gd name="connsiteY4" fmla="*/ 426182 h 449565"/>
              <a:gd name="connsiteX5" fmla="*/ 1031550 w 1207796"/>
              <a:gd name="connsiteY5" fmla="*/ 415814 h 449565"/>
              <a:gd name="connsiteX6" fmla="*/ 1207796 w 1207796"/>
              <a:gd name="connsiteY6" fmla="*/ 286223 h 449565"/>
              <a:gd name="connsiteX0" fmla="*/ 0 w 1207796"/>
              <a:gd name="connsiteY0" fmla="*/ 332876 h 466725"/>
              <a:gd name="connsiteX1" fmla="*/ 191796 w 1207796"/>
              <a:gd name="connsiteY1" fmla="*/ 203284 h 466725"/>
              <a:gd name="connsiteX2" fmla="*/ 456163 w 1207796"/>
              <a:gd name="connsiteY2" fmla="*/ 1121 h 466725"/>
              <a:gd name="connsiteX3" fmla="*/ 689428 w 1207796"/>
              <a:gd name="connsiteY3" fmla="*/ 135896 h 466725"/>
              <a:gd name="connsiteX4" fmla="*/ 844938 w 1207796"/>
              <a:gd name="connsiteY4" fmla="*/ 426182 h 466725"/>
              <a:gd name="connsiteX5" fmla="*/ 1031550 w 1207796"/>
              <a:gd name="connsiteY5" fmla="*/ 415814 h 466725"/>
              <a:gd name="connsiteX6" fmla="*/ 1207796 w 1207796"/>
              <a:gd name="connsiteY6" fmla="*/ 286223 h 466725"/>
              <a:gd name="connsiteX0" fmla="*/ 0 w 1207796"/>
              <a:gd name="connsiteY0" fmla="*/ 332876 h 479231"/>
              <a:gd name="connsiteX1" fmla="*/ 191796 w 1207796"/>
              <a:gd name="connsiteY1" fmla="*/ 203284 h 479231"/>
              <a:gd name="connsiteX2" fmla="*/ 456163 w 1207796"/>
              <a:gd name="connsiteY2" fmla="*/ 1121 h 479231"/>
              <a:gd name="connsiteX3" fmla="*/ 689428 w 1207796"/>
              <a:gd name="connsiteY3" fmla="*/ 135896 h 479231"/>
              <a:gd name="connsiteX4" fmla="*/ 844938 w 1207796"/>
              <a:gd name="connsiteY4" fmla="*/ 426182 h 479231"/>
              <a:gd name="connsiteX5" fmla="*/ 1031550 w 1207796"/>
              <a:gd name="connsiteY5" fmla="*/ 415814 h 479231"/>
              <a:gd name="connsiteX6" fmla="*/ 1207796 w 1207796"/>
              <a:gd name="connsiteY6" fmla="*/ 286223 h 479231"/>
              <a:gd name="connsiteX0" fmla="*/ 0 w 1207796"/>
              <a:gd name="connsiteY0" fmla="*/ 332876 h 501204"/>
              <a:gd name="connsiteX1" fmla="*/ 191796 w 1207796"/>
              <a:gd name="connsiteY1" fmla="*/ 203284 h 501204"/>
              <a:gd name="connsiteX2" fmla="*/ 456163 w 1207796"/>
              <a:gd name="connsiteY2" fmla="*/ 1121 h 501204"/>
              <a:gd name="connsiteX3" fmla="*/ 689428 w 1207796"/>
              <a:gd name="connsiteY3" fmla="*/ 135896 h 501204"/>
              <a:gd name="connsiteX4" fmla="*/ 844938 w 1207796"/>
              <a:gd name="connsiteY4" fmla="*/ 426182 h 501204"/>
              <a:gd name="connsiteX5" fmla="*/ 1031550 w 1207796"/>
              <a:gd name="connsiteY5" fmla="*/ 415814 h 501204"/>
              <a:gd name="connsiteX6" fmla="*/ 1207796 w 1207796"/>
              <a:gd name="connsiteY6" fmla="*/ 286223 h 501204"/>
              <a:gd name="connsiteX0" fmla="*/ 0 w 1207796"/>
              <a:gd name="connsiteY0" fmla="*/ 332876 h 492318"/>
              <a:gd name="connsiteX1" fmla="*/ 191796 w 1207796"/>
              <a:gd name="connsiteY1" fmla="*/ 203284 h 492318"/>
              <a:gd name="connsiteX2" fmla="*/ 456163 w 1207796"/>
              <a:gd name="connsiteY2" fmla="*/ 1121 h 492318"/>
              <a:gd name="connsiteX3" fmla="*/ 689428 w 1207796"/>
              <a:gd name="connsiteY3" fmla="*/ 135896 h 492318"/>
              <a:gd name="connsiteX4" fmla="*/ 844938 w 1207796"/>
              <a:gd name="connsiteY4" fmla="*/ 426182 h 492318"/>
              <a:gd name="connsiteX5" fmla="*/ 1031550 w 1207796"/>
              <a:gd name="connsiteY5" fmla="*/ 415814 h 492318"/>
              <a:gd name="connsiteX6" fmla="*/ 1207796 w 1207796"/>
              <a:gd name="connsiteY6" fmla="*/ 286223 h 49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7796" h="492318">
                <a:moveTo>
                  <a:pt x="0" y="332876"/>
                </a:moveTo>
                <a:cubicBezTo>
                  <a:pt x="99353" y="332011"/>
                  <a:pt x="115769" y="258576"/>
                  <a:pt x="191796" y="203284"/>
                </a:cubicBezTo>
                <a:cubicBezTo>
                  <a:pt x="267823" y="147991"/>
                  <a:pt x="373224" y="12352"/>
                  <a:pt x="456163" y="1121"/>
                </a:cubicBezTo>
                <a:cubicBezTo>
                  <a:pt x="539102" y="-10110"/>
                  <a:pt x="624632" y="65053"/>
                  <a:pt x="689428" y="135896"/>
                </a:cubicBezTo>
                <a:cubicBezTo>
                  <a:pt x="754224" y="206739"/>
                  <a:pt x="787918" y="379529"/>
                  <a:pt x="844938" y="426182"/>
                </a:cubicBezTo>
                <a:cubicBezTo>
                  <a:pt x="901958" y="472835"/>
                  <a:pt x="965891" y="553182"/>
                  <a:pt x="1031550" y="415814"/>
                </a:cubicBezTo>
                <a:cubicBezTo>
                  <a:pt x="1097209" y="278446"/>
                  <a:pt x="1207796" y="286223"/>
                  <a:pt x="1207796" y="286223"/>
                </a:cubicBezTo>
              </a:path>
            </a:pathLst>
          </a:custGeom>
          <a:ln w="762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1" name="Straight Arrow Connector 20"/>
          <p:cNvCxnSpPr/>
          <p:nvPr/>
        </p:nvCxnSpPr>
        <p:spPr>
          <a:xfrm flipV="1">
            <a:off x="1330453" y="3050562"/>
            <a:ext cx="0" cy="419878"/>
          </a:xfrm>
          <a:prstGeom prst="straightConnector1">
            <a:avLst/>
          </a:prstGeom>
          <a:ln w="38100" cmpd="sng">
            <a:solidFill>
              <a:schemeClr val="accent6"/>
            </a:solidFill>
            <a:headEnd type="oval" w="med" len="med"/>
            <a:tailEnd type="stealth" w="lg" len="lg"/>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351186" y="2944959"/>
            <a:ext cx="701572" cy="646331"/>
          </a:xfrm>
          <a:prstGeom prst="rect">
            <a:avLst/>
          </a:prstGeom>
          <a:noFill/>
        </p:spPr>
        <p:txBody>
          <a:bodyPr wrap="square" rtlCol="0">
            <a:spAutoFit/>
          </a:bodyPr>
          <a:lstStyle/>
          <a:p>
            <a:r>
              <a:rPr lang="en-US" sz="1200" b="1" dirty="0" smtClean="0"/>
              <a:t>User moves map up</a:t>
            </a:r>
            <a:endParaRPr lang="en-US" sz="1200" b="1" dirty="0"/>
          </a:p>
        </p:txBody>
      </p:sp>
      <p:sp>
        <p:nvSpPr>
          <p:cNvPr id="23" name="Rectangle 22"/>
          <p:cNvSpPr/>
          <p:nvPr/>
        </p:nvSpPr>
        <p:spPr>
          <a:xfrm>
            <a:off x="6023923" y="2702947"/>
            <a:ext cx="1350405" cy="2017354"/>
          </a:xfrm>
          <a:prstGeom prst="rect">
            <a:avLst/>
          </a:prstGeom>
          <a:gradFill>
            <a:gsLst>
              <a:gs pos="0">
                <a:schemeClr val="accent4">
                  <a:lumMod val="75000"/>
                </a:schemeClr>
              </a:gs>
              <a:gs pos="100000">
                <a:schemeClr val="accent4">
                  <a:lumMod val="40000"/>
                  <a:lumOff val="60000"/>
                </a:schemeClr>
              </a:gs>
            </a:gsLst>
          </a:gradFill>
          <a:ln>
            <a:solidFill>
              <a:schemeClr val="accent4">
                <a:lumMod val="75000"/>
              </a:schemeClr>
            </a:solidFill>
          </a:ln>
        </p:spPr>
        <p:style>
          <a:lnRef idx="1">
            <a:schemeClr val="accent2"/>
          </a:lnRef>
          <a:fillRef idx="3">
            <a:schemeClr val="accent2"/>
          </a:fillRef>
          <a:effectRef idx="2">
            <a:schemeClr val="accent2"/>
          </a:effectRef>
          <a:fontRef idx="minor">
            <a:schemeClr val="lt1"/>
          </a:fontRef>
        </p:style>
        <p:txBody>
          <a:bodyPr lIns="0" rIns="0" rtlCol="0" anchor="ctr"/>
          <a:lstStyle/>
          <a:p>
            <a:pPr algn="ctr"/>
            <a:r>
              <a:rPr lang="en-US" sz="1200" dirty="0" smtClean="0">
                <a:solidFill>
                  <a:schemeClr val="tx1"/>
                </a:solidFill>
              </a:rPr>
              <a:t>Map view/overlay</a:t>
            </a:r>
          </a:p>
          <a:p>
            <a:pPr algn="ctr"/>
            <a:r>
              <a:rPr lang="en-US" sz="1200" dirty="0" smtClean="0">
                <a:solidFill>
                  <a:schemeClr val="tx1"/>
                </a:solidFill>
              </a:rPr>
              <a:t>workspace</a:t>
            </a:r>
            <a:endParaRPr lang="en-US" sz="1200" dirty="0">
              <a:solidFill>
                <a:schemeClr val="tx1"/>
              </a:solidFill>
            </a:endParaRPr>
          </a:p>
        </p:txBody>
      </p:sp>
      <p:sp>
        <p:nvSpPr>
          <p:cNvPr id="24" name="Rectangle 23"/>
          <p:cNvSpPr/>
          <p:nvPr/>
        </p:nvSpPr>
        <p:spPr>
          <a:xfrm>
            <a:off x="7388594" y="2700080"/>
            <a:ext cx="1093271" cy="654271"/>
          </a:xfrm>
          <a:prstGeom prst="rect">
            <a:avLst/>
          </a:prstGeom>
          <a:gradFill>
            <a:gsLst>
              <a:gs pos="0">
                <a:schemeClr val="accent5">
                  <a:lumMod val="75000"/>
                </a:schemeClr>
              </a:gs>
              <a:gs pos="100000">
                <a:schemeClr val="accent5">
                  <a:lumMod val="40000"/>
                  <a:lumOff val="60000"/>
                </a:schemeClr>
              </a:gs>
            </a:gsLst>
          </a:gradFill>
          <a:ln>
            <a:solidFill>
              <a:schemeClr val="accent5">
                <a:lumMod val="75000"/>
              </a:schemeClr>
            </a:solidFill>
          </a:ln>
        </p:spPr>
        <p:style>
          <a:lnRef idx="1">
            <a:schemeClr val="accent3"/>
          </a:lnRef>
          <a:fillRef idx="3">
            <a:schemeClr val="accent3"/>
          </a:fillRef>
          <a:effectRef idx="2">
            <a:schemeClr val="accent3"/>
          </a:effectRef>
          <a:fontRef idx="minor">
            <a:schemeClr val="lt1"/>
          </a:fontRef>
        </p:style>
        <p:txBody>
          <a:bodyPr lIns="0" rIns="0" rtlCol="0" anchor="ctr"/>
          <a:lstStyle/>
          <a:p>
            <a:pPr algn="ctr"/>
            <a:endParaRPr lang="en-US" sz="1200" dirty="0">
              <a:solidFill>
                <a:schemeClr val="tx1"/>
              </a:solidFill>
            </a:endParaRPr>
          </a:p>
        </p:txBody>
      </p:sp>
      <p:sp>
        <p:nvSpPr>
          <p:cNvPr id="25" name="Rectangle 24"/>
          <p:cNvSpPr/>
          <p:nvPr/>
        </p:nvSpPr>
        <p:spPr>
          <a:xfrm>
            <a:off x="7388594" y="3362351"/>
            <a:ext cx="1093271" cy="654271"/>
          </a:xfrm>
          <a:prstGeom prst="rect">
            <a:avLst/>
          </a:prstGeom>
          <a:gradFill>
            <a:gsLst>
              <a:gs pos="0">
                <a:schemeClr val="accent5">
                  <a:lumMod val="75000"/>
                </a:schemeClr>
              </a:gs>
              <a:gs pos="100000">
                <a:schemeClr val="accent5">
                  <a:lumMod val="40000"/>
                  <a:lumOff val="60000"/>
                </a:schemeClr>
              </a:gs>
            </a:gsLst>
          </a:gradFill>
          <a:ln>
            <a:solidFill>
              <a:schemeClr val="accent5">
                <a:lumMod val="75000"/>
              </a:schemeClr>
            </a:solidFill>
          </a:ln>
        </p:spPr>
        <p:style>
          <a:lnRef idx="1">
            <a:schemeClr val="accent3"/>
          </a:lnRef>
          <a:fillRef idx="3">
            <a:schemeClr val="accent3"/>
          </a:fillRef>
          <a:effectRef idx="2">
            <a:schemeClr val="accent3"/>
          </a:effectRef>
          <a:fontRef idx="minor">
            <a:schemeClr val="lt1"/>
          </a:fontRef>
        </p:style>
        <p:txBody>
          <a:bodyPr lIns="0" rIns="0" rtlCol="0" anchor="ctr"/>
          <a:lstStyle/>
          <a:p>
            <a:pPr algn="ctr"/>
            <a:endParaRPr lang="en-US" sz="1200" dirty="0">
              <a:solidFill>
                <a:schemeClr val="tx1"/>
              </a:solidFill>
            </a:endParaRPr>
          </a:p>
        </p:txBody>
      </p:sp>
      <p:sp>
        <p:nvSpPr>
          <p:cNvPr id="26" name="Rectangle 25"/>
          <p:cNvSpPr/>
          <p:nvPr/>
        </p:nvSpPr>
        <p:spPr>
          <a:xfrm>
            <a:off x="5483170" y="2706185"/>
            <a:ext cx="535569" cy="2015084"/>
          </a:xfrm>
          <a:prstGeom prst="rect">
            <a:avLst/>
          </a:prstGeom>
          <a:solidFill>
            <a:schemeClr val="accent4">
              <a:lumMod val="40000"/>
              <a:lumOff val="60000"/>
            </a:schemeClr>
          </a:solidFill>
          <a:ln>
            <a:solidFill>
              <a:schemeClr val="accent4">
                <a:lumMod val="75000"/>
              </a:schemeClr>
            </a:solidFill>
          </a:ln>
        </p:spPr>
        <p:style>
          <a:lnRef idx="1">
            <a:schemeClr val="accent2"/>
          </a:lnRef>
          <a:fillRef idx="3">
            <a:schemeClr val="accent2"/>
          </a:fillRef>
          <a:effectRef idx="2">
            <a:schemeClr val="accent2"/>
          </a:effectRef>
          <a:fontRef idx="minor">
            <a:schemeClr val="lt1"/>
          </a:fontRef>
        </p:style>
        <p:txBody>
          <a:bodyPr lIns="0" rIns="0" rtlCol="0" anchor="ctr"/>
          <a:lstStyle/>
          <a:p>
            <a:pPr algn="ctr"/>
            <a:endParaRPr lang="en-US" sz="1000" dirty="0">
              <a:solidFill>
                <a:schemeClr val="tx1"/>
              </a:solidFill>
            </a:endParaRPr>
          </a:p>
        </p:txBody>
      </p:sp>
      <p:sp>
        <p:nvSpPr>
          <p:cNvPr id="27" name="Rectangle 26"/>
          <p:cNvSpPr/>
          <p:nvPr/>
        </p:nvSpPr>
        <p:spPr>
          <a:xfrm>
            <a:off x="8481866" y="3371917"/>
            <a:ext cx="525037" cy="652351"/>
          </a:xfrm>
          <a:prstGeom prst="rect">
            <a:avLst/>
          </a:prstGeom>
          <a:solidFill>
            <a:schemeClr val="accent5">
              <a:lumMod val="40000"/>
              <a:lumOff val="60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dirty="0" smtClean="0">
              <a:solidFill>
                <a:schemeClr val="tx1"/>
              </a:solidFill>
            </a:endParaRPr>
          </a:p>
        </p:txBody>
      </p:sp>
      <p:sp>
        <p:nvSpPr>
          <p:cNvPr id="28" name="Rectangle 27"/>
          <p:cNvSpPr/>
          <p:nvPr/>
        </p:nvSpPr>
        <p:spPr>
          <a:xfrm>
            <a:off x="8481866" y="2708503"/>
            <a:ext cx="525037" cy="652351"/>
          </a:xfrm>
          <a:prstGeom prst="rect">
            <a:avLst/>
          </a:prstGeom>
          <a:solidFill>
            <a:schemeClr val="accent5">
              <a:lumMod val="40000"/>
              <a:lumOff val="60000"/>
            </a:schemeClr>
          </a:solidFill>
          <a:ln>
            <a:solidFill>
              <a:schemeClr val="accent5">
                <a:lumMod val="75000"/>
              </a:schemeClr>
            </a:solidFill>
          </a:ln>
          <a:effectLst/>
        </p:spPr>
        <p:style>
          <a:lnRef idx="1">
            <a:schemeClr val="accent4"/>
          </a:lnRef>
          <a:fillRef idx="3">
            <a:schemeClr val="accent4"/>
          </a:fillRef>
          <a:effectRef idx="2">
            <a:schemeClr val="accent4"/>
          </a:effectRef>
          <a:fontRef idx="minor">
            <a:schemeClr val="lt1"/>
          </a:fontRef>
        </p:style>
        <p:txBody>
          <a:bodyPr lIns="0" rIns="0" rtlCol="0" anchor="ctr"/>
          <a:lstStyle/>
          <a:p>
            <a:pPr algn="ctr"/>
            <a:endParaRPr lang="en-US" sz="1000" dirty="0" smtClean="0">
              <a:solidFill>
                <a:schemeClr val="tx1"/>
              </a:solidFill>
            </a:endParaRPr>
          </a:p>
        </p:txBody>
      </p:sp>
      <p:sp>
        <p:nvSpPr>
          <p:cNvPr id="29" name="Rectangle 28"/>
          <p:cNvSpPr/>
          <p:nvPr/>
        </p:nvSpPr>
        <p:spPr>
          <a:xfrm>
            <a:off x="7388594" y="4032870"/>
            <a:ext cx="1093271" cy="654271"/>
          </a:xfrm>
          <a:prstGeom prst="rect">
            <a:avLst/>
          </a:prstGeom>
          <a:gradFill>
            <a:gsLst>
              <a:gs pos="0">
                <a:schemeClr val="accent5">
                  <a:lumMod val="75000"/>
                </a:schemeClr>
              </a:gs>
              <a:gs pos="100000">
                <a:schemeClr val="accent5">
                  <a:lumMod val="40000"/>
                  <a:lumOff val="60000"/>
                </a:schemeClr>
              </a:gs>
            </a:gsLst>
          </a:gradFill>
          <a:ln>
            <a:solidFill>
              <a:schemeClr val="accent5">
                <a:lumMod val="75000"/>
              </a:schemeClr>
            </a:solidFill>
          </a:ln>
        </p:spPr>
        <p:style>
          <a:lnRef idx="1">
            <a:schemeClr val="accent3"/>
          </a:lnRef>
          <a:fillRef idx="3">
            <a:schemeClr val="accent3"/>
          </a:fillRef>
          <a:effectRef idx="2">
            <a:schemeClr val="accent3"/>
          </a:effectRef>
          <a:fontRef idx="minor">
            <a:schemeClr val="lt1"/>
          </a:fontRef>
        </p:style>
        <p:txBody>
          <a:bodyPr lIns="0" rIns="0" rtlCol="0" anchor="ctr"/>
          <a:lstStyle/>
          <a:p>
            <a:pPr algn="ctr"/>
            <a:endParaRPr lang="en-US" sz="1200" dirty="0">
              <a:solidFill>
                <a:schemeClr val="tx1"/>
              </a:solidFill>
            </a:endParaRPr>
          </a:p>
        </p:txBody>
      </p:sp>
      <p:sp>
        <p:nvSpPr>
          <p:cNvPr id="30" name="Rectangle 29"/>
          <p:cNvSpPr/>
          <p:nvPr/>
        </p:nvSpPr>
        <p:spPr>
          <a:xfrm>
            <a:off x="8482816" y="4035718"/>
            <a:ext cx="525037" cy="652351"/>
          </a:xfrm>
          <a:prstGeom prst="rect">
            <a:avLst/>
          </a:prstGeom>
          <a:solidFill>
            <a:schemeClr val="accent5">
              <a:lumMod val="40000"/>
              <a:lumOff val="60000"/>
            </a:schemeClr>
          </a:solidFill>
          <a:ln>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dirty="0">
              <a:solidFill>
                <a:schemeClr val="tx1"/>
              </a:solidFill>
            </a:endParaRPr>
          </a:p>
        </p:txBody>
      </p:sp>
      <p:sp>
        <p:nvSpPr>
          <p:cNvPr id="31" name="Rectangle 30"/>
          <p:cNvSpPr/>
          <p:nvPr/>
        </p:nvSpPr>
        <p:spPr>
          <a:xfrm>
            <a:off x="5483171" y="2685057"/>
            <a:ext cx="3536652" cy="2029892"/>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400"/>
          </a:p>
        </p:txBody>
      </p:sp>
      <p:sp>
        <p:nvSpPr>
          <p:cNvPr id="32" name="Rectangle 31"/>
          <p:cNvSpPr/>
          <p:nvPr/>
        </p:nvSpPr>
        <p:spPr>
          <a:xfrm>
            <a:off x="6094266" y="2834888"/>
            <a:ext cx="1217857" cy="1692487"/>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dirty="0" smtClean="0">
              <a:solidFill>
                <a:schemeClr val="tx1"/>
              </a:solidFill>
            </a:endParaRPr>
          </a:p>
        </p:txBody>
      </p:sp>
      <p:sp>
        <p:nvSpPr>
          <p:cNvPr id="33" name="Rectangle 32"/>
          <p:cNvSpPr/>
          <p:nvPr/>
        </p:nvSpPr>
        <p:spPr>
          <a:xfrm>
            <a:off x="6201050" y="2904025"/>
            <a:ext cx="279918" cy="255520"/>
          </a:xfrm>
          <a:prstGeom prst="rect">
            <a:avLst/>
          </a:prstGeom>
          <a:gradFill>
            <a:gsLst>
              <a:gs pos="0">
                <a:schemeClr val="bg2">
                  <a:lumMod val="50000"/>
                </a:schemeClr>
              </a:gs>
              <a:gs pos="100000">
                <a:schemeClr val="bg2">
                  <a:lumMod val="90000"/>
                </a:schemeClr>
              </a:gs>
            </a:gsLst>
          </a:gra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6895662" y="3092520"/>
            <a:ext cx="331755" cy="331755"/>
          </a:xfrm>
          <a:prstGeom prst="ellipse">
            <a:avLst/>
          </a:prstGeom>
          <a:gradFill>
            <a:gsLst>
              <a:gs pos="0">
                <a:schemeClr val="bg2">
                  <a:lumMod val="50000"/>
                </a:schemeClr>
              </a:gs>
              <a:gs pos="100000">
                <a:schemeClr val="bg2">
                  <a:lumMod val="90000"/>
                </a:schemeClr>
              </a:gs>
            </a:gsLst>
          </a:gra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Isosceles Triangle 34"/>
          <p:cNvSpPr/>
          <p:nvPr/>
        </p:nvSpPr>
        <p:spPr>
          <a:xfrm>
            <a:off x="6413580" y="3438536"/>
            <a:ext cx="368041" cy="334514"/>
          </a:xfrm>
          <a:prstGeom prst="triangle">
            <a:avLst/>
          </a:prstGeom>
          <a:gradFill>
            <a:gsLst>
              <a:gs pos="0">
                <a:schemeClr val="bg2">
                  <a:lumMod val="50000"/>
                </a:schemeClr>
              </a:gs>
              <a:gs pos="100000">
                <a:schemeClr val="bg2">
                  <a:lumMod val="90000"/>
                </a:schemeClr>
              </a:gs>
            </a:gsLst>
          </a:gra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Freeform 35"/>
          <p:cNvSpPr/>
          <p:nvPr/>
        </p:nvSpPr>
        <p:spPr>
          <a:xfrm>
            <a:off x="6102560" y="3224523"/>
            <a:ext cx="1207796" cy="492318"/>
          </a:xfrm>
          <a:custGeom>
            <a:avLst/>
            <a:gdLst>
              <a:gd name="connsiteX0" fmla="*/ 0 w 1202612"/>
              <a:gd name="connsiteY0" fmla="*/ 332876 h 439592"/>
              <a:gd name="connsiteX1" fmla="*/ 191796 w 1202612"/>
              <a:gd name="connsiteY1" fmla="*/ 203284 h 439592"/>
              <a:gd name="connsiteX2" fmla="*/ 456163 w 1202612"/>
              <a:gd name="connsiteY2" fmla="*/ 1121 h 439592"/>
              <a:gd name="connsiteX3" fmla="*/ 689428 w 1202612"/>
              <a:gd name="connsiteY3" fmla="*/ 135896 h 439592"/>
              <a:gd name="connsiteX4" fmla="*/ 844938 w 1202612"/>
              <a:gd name="connsiteY4" fmla="*/ 426182 h 439592"/>
              <a:gd name="connsiteX5" fmla="*/ 1130040 w 1202612"/>
              <a:gd name="connsiteY5" fmla="*/ 379529 h 439592"/>
              <a:gd name="connsiteX6" fmla="*/ 1202612 w 1202612"/>
              <a:gd name="connsiteY6" fmla="*/ 275856 h 439592"/>
              <a:gd name="connsiteX0" fmla="*/ 0 w 1202612"/>
              <a:gd name="connsiteY0" fmla="*/ 332876 h 439592"/>
              <a:gd name="connsiteX1" fmla="*/ 191796 w 1202612"/>
              <a:gd name="connsiteY1" fmla="*/ 203284 h 439592"/>
              <a:gd name="connsiteX2" fmla="*/ 456163 w 1202612"/>
              <a:gd name="connsiteY2" fmla="*/ 1121 h 439592"/>
              <a:gd name="connsiteX3" fmla="*/ 689428 w 1202612"/>
              <a:gd name="connsiteY3" fmla="*/ 135896 h 439592"/>
              <a:gd name="connsiteX4" fmla="*/ 844938 w 1202612"/>
              <a:gd name="connsiteY4" fmla="*/ 426182 h 439592"/>
              <a:gd name="connsiteX5" fmla="*/ 1130040 w 1202612"/>
              <a:gd name="connsiteY5" fmla="*/ 379529 h 439592"/>
              <a:gd name="connsiteX6" fmla="*/ 1202612 w 1202612"/>
              <a:gd name="connsiteY6" fmla="*/ 275856 h 439592"/>
              <a:gd name="connsiteX0" fmla="*/ 0 w 1202612"/>
              <a:gd name="connsiteY0" fmla="*/ 332876 h 439592"/>
              <a:gd name="connsiteX1" fmla="*/ 191796 w 1202612"/>
              <a:gd name="connsiteY1" fmla="*/ 203284 h 439592"/>
              <a:gd name="connsiteX2" fmla="*/ 456163 w 1202612"/>
              <a:gd name="connsiteY2" fmla="*/ 1121 h 439592"/>
              <a:gd name="connsiteX3" fmla="*/ 689428 w 1202612"/>
              <a:gd name="connsiteY3" fmla="*/ 135896 h 439592"/>
              <a:gd name="connsiteX4" fmla="*/ 844938 w 1202612"/>
              <a:gd name="connsiteY4" fmla="*/ 426182 h 439592"/>
              <a:gd name="connsiteX5" fmla="*/ 1130040 w 1202612"/>
              <a:gd name="connsiteY5" fmla="*/ 379529 h 439592"/>
              <a:gd name="connsiteX6" fmla="*/ 1202612 w 1202612"/>
              <a:gd name="connsiteY6" fmla="*/ 275856 h 439592"/>
              <a:gd name="connsiteX0" fmla="*/ 0 w 1202612"/>
              <a:gd name="connsiteY0" fmla="*/ 332876 h 439592"/>
              <a:gd name="connsiteX1" fmla="*/ 191796 w 1202612"/>
              <a:gd name="connsiteY1" fmla="*/ 203284 h 439592"/>
              <a:gd name="connsiteX2" fmla="*/ 456163 w 1202612"/>
              <a:gd name="connsiteY2" fmla="*/ 1121 h 439592"/>
              <a:gd name="connsiteX3" fmla="*/ 689428 w 1202612"/>
              <a:gd name="connsiteY3" fmla="*/ 135896 h 439592"/>
              <a:gd name="connsiteX4" fmla="*/ 844938 w 1202612"/>
              <a:gd name="connsiteY4" fmla="*/ 426182 h 439592"/>
              <a:gd name="connsiteX5" fmla="*/ 1130040 w 1202612"/>
              <a:gd name="connsiteY5" fmla="*/ 379529 h 439592"/>
              <a:gd name="connsiteX6" fmla="*/ 1202612 w 1202612"/>
              <a:gd name="connsiteY6" fmla="*/ 275856 h 439592"/>
              <a:gd name="connsiteX0" fmla="*/ 0 w 1202612"/>
              <a:gd name="connsiteY0" fmla="*/ 332876 h 439592"/>
              <a:gd name="connsiteX1" fmla="*/ 191796 w 1202612"/>
              <a:gd name="connsiteY1" fmla="*/ 203284 h 439592"/>
              <a:gd name="connsiteX2" fmla="*/ 456163 w 1202612"/>
              <a:gd name="connsiteY2" fmla="*/ 1121 h 439592"/>
              <a:gd name="connsiteX3" fmla="*/ 689428 w 1202612"/>
              <a:gd name="connsiteY3" fmla="*/ 135896 h 439592"/>
              <a:gd name="connsiteX4" fmla="*/ 844938 w 1202612"/>
              <a:gd name="connsiteY4" fmla="*/ 426182 h 439592"/>
              <a:gd name="connsiteX5" fmla="*/ 1130040 w 1202612"/>
              <a:gd name="connsiteY5" fmla="*/ 379529 h 439592"/>
              <a:gd name="connsiteX6" fmla="*/ 1202612 w 1202612"/>
              <a:gd name="connsiteY6" fmla="*/ 275856 h 439592"/>
              <a:gd name="connsiteX0" fmla="*/ 0 w 1202612"/>
              <a:gd name="connsiteY0" fmla="*/ 332876 h 450010"/>
              <a:gd name="connsiteX1" fmla="*/ 191796 w 1202612"/>
              <a:gd name="connsiteY1" fmla="*/ 203284 h 450010"/>
              <a:gd name="connsiteX2" fmla="*/ 456163 w 1202612"/>
              <a:gd name="connsiteY2" fmla="*/ 1121 h 450010"/>
              <a:gd name="connsiteX3" fmla="*/ 689428 w 1202612"/>
              <a:gd name="connsiteY3" fmla="*/ 135896 h 450010"/>
              <a:gd name="connsiteX4" fmla="*/ 844938 w 1202612"/>
              <a:gd name="connsiteY4" fmla="*/ 426182 h 450010"/>
              <a:gd name="connsiteX5" fmla="*/ 1031550 w 1202612"/>
              <a:gd name="connsiteY5" fmla="*/ 415814 h 450010"/>
              <a:gd name="connsiteX6" fmla="*/ 1202612 w 1202612"/>
              <a:gd name="connsiteY6" fmla="*/ 275856 h 450010"/>
              <a:gd name="connsiteX0" fmla="*/ 0 w 1155959"/>
              <a:gd name="connsiteY0" fmla="*/ 332876 h 448088"/>
              <a:gd name="connsiteX1" fmla="*/ 191796 w 1155959"/>
              <a:gd name="connsiteY1" fmla="*/ 203284 h 448088"/>
              <a:gd name="connsiteX2" fmla="*/ 456163 w 1155959"/>
              <a:gd name="connsiteY2" fmla="*/ 1121 h 448088"/>
              <a:gd name="connsiteX3" fmla="*/ 689428 w 1155959"/>
              <a:gd name="connsiteY3" fmla="*/ 135896 h 448088"/>
              <a:gd name="connsiteX4" fmla="*/ 844938 w 1155959"/>
              <a:gd name="connsiteY4" fmla="*/ 426182 h 448088"/>
              <a:gd name="connsiteX5" fmla="*/ 1031550 w 1155959"/>
              <a:gd name="connsiteY5" fmla="*/ 415814 h 448088"/>
              <a:gd name="connsiteX6" fmla="*/ 1155959 w 1155959"/>
              <a:gd name="connsiteY6" fmla="*/ 322509 h 448088"/>
              <a:gd name="connsiteX0" fmla="*/ 0 w 1207796"/>
              <a:gd name="connsiteY0" fmla="*/ 332876 h 444688"/>
              <a:gd name="connsiteX1" fmla="*/ 191796 w 1207796"/>
              <a:gd name="connsiteY1" fmla="*/ 203284 h 444688"/>
              <a:gd name="connsiteX2" fmla="*/ 456163 w 1207796"/>
              <a:gd name="connsiteY2" fmla="*/ 1121 h 444688"/>
              <a:gd name="connsiteX3" fmla="*/ 689428 w 1207796"/>
              <a:gd name="connsiteY3" fmla="*/ 135896 h 444688"/>
              <a:gd name="connsiteX4" fmla="*/ 844938 w 1207796"/>
              <a:gd name="connsiteY4" fmla="*/ 426182 h 444688"/>
              <a:gd name="connsiteX5" fmla="*/ 1031550 w 1207796"/>
              <a:gd name="connsiteY5" fmla="*/ 415814 h 444688"/>
              <a:gd name="connsiteX6" fmla="*/ 1207796 w 1207796"/>
              <a:gd name="connsiteY6" fmla="*/ 420999 h 444688"/>
              <a:gd name="connsiteX0" fmla="*/ 0 w 1207796"/>
              <a:gd name="connsiteY0" fmla="*/ 332876 h 449565"/>
              <a:gd name="connsiteX1" fmla="*/ 191796 w 1207796"/>
              <a:gd name="connsiteY1" fmla="*/ 203284 h 449565"/>
              <a:gd name="connsiteX2" fmla="*/ 456163 w 1207796"/>
              <a:gd name="connsiteY2" fmla="*/ 1121 h 449565"/>
              <a:gd name="connsiteX3" fmla="*/ 689428 w 1207796"/>
              <a:gd name="connsiteY3" fmla="*/ 135896 h 449565"/>
              <a:gd name="connsiteX4" fmla="*/ 844938 w 1207796"/>
              <a:gd name="connsiteY4" fmla="*/ 426182 h 449565"/>
              <a:gd name="connsiteX5" fmla="*/ 1031550 w 1207796"/>
              <a:gd name="connsiteY5" fmla="*/ 415814 h 449565"/>
              <a:gd name="connsiteX6" fmla="*/ 1207796 w 1207796"/>
              <a:gd name="connsiteY6" fmla="*/ 286223 h 449565"/>
              <a:gd name="connsiteX0" fmla="*/ 0 w 1207796"/>
              <a:gd name="connsiteY0" fmla="*/ 332876 h 466725"/>
              <a:gd name="connsiteX1" fmla="*/ 191796 w 1207796"/>
              <a:gd name="connsiteY1" fmla="*/ 203284 h 466725"/>
              <a:gd name="connsiteX2" fmla="*/ 456163 w 1207796"/>
              <a:gd name="connsiteY2" fmla="*/ 1121 h 466725"/>
              <a:gd name="connsiteX3" fmla="*/ 689428 w 1207796"/>
              <a:gd name="connsiteY3" fmla="*/ 135896 h 466725"/>
              <a:gd name="connsiteX4" fmla="*/ 844938 w 1207796"/>
              <a:gd name="connsiteY4" fmla="*/ 426182 h 466725"/>
              <a:gd name="connsiteX5" fmla="*/ 1031550 w 1207796"/>
              <a:gd name="connsiteY5" fmla="*/ 415814 h 466725"/>
              <a:gd name="connsiteX6" fmla="*/ 1207796 w 1207796"/>
              <a:gd name="connsiteY6" fmla="*/ 286223 h 466725"/>
              <a:gd name="connsiteX0" fmla="*/ 0 w 1207796"/>
              <a:gd name="connsiteY0" fmla="*/ 332876 h 479231"/>
              <a:gd name="connsiteX1" fmla="*/ 191796 w 1207796"/>
              <a:gd name="connsiteY1" fmla="*/ 203284 h 479231"/>
              <a:gd name="connsiteX2" fmla="*/ 456163 w 1207796"/>
              <a:gd name="connsiteY2" fmla="*/ 1121 h 479231"/>
              <a:gd name="connsiteX3" fmla="*/ 689428 w 1207796"/>
              <a:gd name="connsiteY3" fmla="*/ 135896 h 479231"/>
              <a:gd name="connsiteX4" fmla="*/ 844938 w 1207796"/>
              <a:gd name="connsiteY4" fmla="*/ 426182 h 479231"/>
              <a:gd name="connsiteX5" fmla="*/ 1031550 w 1207796"/>
              <a:gd name="connsiteY5" fmla="*/ 415814 h 479231"/>
              <a:gd name="connsiteX6" fmla="*/ 1207796 w 1207796"/>
              <a:gd name="connsiteY6" fmla="*/ 286223 h 479231"/>
              <a:gd name="connsiteX0" fmla="*/ 0 w 1207796"/>
              <a:gd name="connsiteY0" fmla="*/ 332876 h 501204"/>
              <a:gd name="connsiteX1" fmla="*/ 191796 w 1207796"/>
              <a:gd name="connsiteY1" fmla="*/ 203284 h 501204"/>
              <a:gd name="connsiteX2" fmla="*/ 456163 w 1207796"/>
              <a:gd name="connsiteY2" fmla="*/ 1121 h 501204"/>
              <a:gd name="connsiteX3" fmla="*/ 689428 w 1207796"/>
              <a:gd name="connsiteY3" fmla="*/ 135896 h 501204"/>
              <a:gd name="connsiteX4" fmla="*/ 844938 w 1207796"/>
              <a:gd name="connsiteY4" fmla="*/ 426182 h 501204"/>
              <a:gd name="connsiteX5" fmla="*/ 1031550 w 1207796"/>
              <a:gd name="connsiteY5" fmla="*/ 415814 h 501204"/>
              <a:gd name="connsiteX6" fmla="*/ 1207796 w 1207796"/>
              <a:gd name="connsiteY6" fmla="*/ 286223 h 501204"/>
              <a:gd name="connsiteX0" fmla="*/ 0 w 1207796"/>
              <a:gd name="connsiteY0" fmla="*/ 332876 h 492318"/>
              <a:gd name="connsiteX1" fmla="*/ 191796 w 1207796"/>
              <a:gd name="connsiteY1" fmla="*/ 203284 h 492318"/>
              <a:gd name="connsiteX2" fmla="*/ 456163 w 1207796"/>
              <a:gd name="connsiteY2" fmla="*/ 1121 h 492318"/>
              <a:gd name="connsiteX3" fmla="*/ 689428 w 1207796"/>
              <a:gd name="connsiteY3" fmla="*/ 135896 h 492318"/>
              <a:gd name="connsiteX4" fmla="*/ 844938 w 1207796"/>
              <a:gd name="connsiteY4" fmla="*/ 426182 h 492318"/>
              <a:gd name="connsiteX5" fmla="*/ 1031550 w 1207796"/>
              <a:gd name="connsiteY5" fmla="*/ 415814 h 492318"/>
              <a:gd name="connsiteX6" fmla="*/ 1207796 w 1207796"/>
              <a:gd name="connsiteY6" fmla="*/ 286223 h 49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7796" h="492318">
                <a:moveTo>
                  <a:pt x="0" y="332876"/>
                </a:moveTo>
                <a:cubicBezTo>
                  <a:pt x="99353" y="332011"/>
                  <a:pt x="115769" y="258576"/>
                  <a:pt x="191796" y="203284"/>
                </a:cubicBezTo>
                <a:cubicBezTo>
                  <a:pt x="267823" y="147991"/>
                  <a:pt x="373224" y="12352"/>
                  <a:pt x="456163" y="1121"/>
                </a:cubicBezTo>
                <a:cubicBezTo>
                  <a:pt x="539102" y="-10110"/>
                  <a:pt x="624632" y="65053"/>
                  <a:pt x="689428" y="135896"/>
                </a:cubicBezTo>
                <a:cubicBezTo>
                  <a:pt x="754224" y="206739"/>
                  <a:pt x="787918" y="379529"/>
                  <a:pt x="844938" y="426182"/>
                </a:cubicBezTo>
                <a:cubicBezTo>
                  <a:pt x="901958" y="472835"/>
                  <a:pt x="965891" y="553182"/>
                  <a:pt x="1031550" y="415814"/>
                </a:cubicBezTo>
                <a:cubicBezTo>
                  <a:pt x="1097209" y="278446"/>
                  <a:pt x="1207796" y="286223"/>
                  <a:pt x="1207796" y="286223"/>
                </a:cubicBezTo>
              </a:path>
            </a:pathLst>
          </a:custGeom>
          <a:ln w="7620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TextBox 36"/>
          <p:cNvSpPr txBox="1"/>
          <p:nvPr/>
        </p:nvSpPr>
        <p:spPr>
          <a:xfrm>
            <a:off x="7875997" y="4092843"/>
            <a:ext cx="1143826" cy="461665"/>
          </a:xfrm>
          <a:prstGeom prst="rect">
            <a:avLst/>
          </a:prstGeom>
          <a:noFill/>
        </p:spPr>
        <p:txBody>
          <a:bodyPr wrap="square" rtlCol="0">
            <a:spAutoFit/>
          </a:bodyPr>
          <a:lstStyle/>
          <a:p>
            <a:r>
              <a:rPr lang="en-US" sz="1200" b="1" dirty="0" smtClean="0"/>
              <a:t>User adds new data here</a:t>
            </a:r>
            <a:endParaRPr lang="en-US" sz="1200" b="1" dirty="0"/>
          </a:p>
        </p:txBody>
      </p:sp>
      <p:pic>
        <p:nvPicPr>
          <p:cNvPr id="38" name="Picture 37"/>
          <p:cNvPicPr>
            <a:picLocks noChangeAspect="1"/>
          </p:cNvPicPr>
          <p:nvPr/>
        </p:nvPicPr>
        <p:blipFill>
          <a:blip r:embed="rId2"/>
          <a:stretch>
            <a:fillRect/>
          </a:stretch>
        </p:blipFill>
        <p:spPr>
          <a:xfrm>
            <a:off x="1869672" y="4790811"/>
            <a:ext cx="918884" cy="918884"/>
          </a:xfrm>
          <a:prstGeom prst="rect">
            <a:avLst/>
          </a:prstGeom>
        </p:spPr>
      </p:pic>
      <p:pic>
        <p:nvPicPr>
          <p:cNvPr id="39" name="Picture 38"/>
          <p:cNvPicPr>
            <a:picLocks noChangeAspect="1"/>
          </p:cNvPicPr>
          <p:nvPr/>
        </p:nvPicPr>
        <p:blipFill>
          <a:blip r:embed="rId2"/>
          <a:stretch>
            <a:fillRect/>
          </a:stretch>
        </p:blipFill>
        <p:spPr>
          <a:xfrm>
            <a:off x="6617733" y="4814924"/>
            <a:ext cx="918884" cy="918884"/>
          </a:xfrm>
          <a:prstGeom prst="rect">
            <a:avLst/>
          </a:prstGeom>
        </p:spPr>
      </p:pic>
      <p:sp>
        <p:nvSpPr>
          <p:cNvPr id="40" name="Rectangle 39"/>
          <p:cNvSpPr/>
          <p:nvPr/>
        </p:nvSpPr>
        <p:spPr>
          <a:xfrm>
            <a:off x="7430772" y="4860478"/>
            <a:ext cx="1052408" cy="830997"/>
          </a:xfrm>
          <a:prstGeom prst="rect">
            <a:avLst/>
          </a:prstGeom>
        </p:spPr>
        <p:txBody>
          <a:bodyPr wrap="square">
            <a:spAutoFit/>
          </a:bodyPr>
          <a:lstStyle/>
          <a:p>
            <a:pPr algn="ctr"/>
            <a:r>
              <a:rPr lang="en-US" sz="1600" dirty="0" smtClean="0"/>
              <a:t>Decision Makers at Site E</a:t>
            </a:r>
            <a:endParaRPr lang="en-US" sz="1600" dirty="0"/>
          </a:p>
        </p:txBody>
      </p:sp>
      <p:sp>
        <p:nvSpPr>
          <p:cNvPr id="41" name="Rectangle 40"/>
          <p:cNvSpPr/>
          <p:nvPr/>
        </p:nvSpPr>
        <p:spPr>
          <a:xfrm>
            <a:off x="771908" y="4902811"/>
            <a:ext cx="1052408" cy="830997"/>
          </a:xfrm>
          <a:prstGeom prst="rect">
            <a:avLst/>
          </a:prstGeom>
        </p:spPr>
        <p:txBody>
          <a:bodyPr wrap="square">
            <a:spAutoFit/>
          </a:bodyPr>
          <a:lstStyle/>
          <a:p>
            <a:pPr algn="ctr"/>
            <a:r>
              <a:rPr lang="en-US" sz="1600" dirty="0" smtClean="0"/>
              <a:t>Decision Makers at Site D</a:t>
            </a:r>
            <a:endParaRPr lang="en-US" sz="1600" dirty="0"/>
          </a:p>
        </p:txBody>
      </p:sp>
      <p:sp>
        <p:nvSpPr>
          <p:cNvPr id="42" name="Freeform 41"/>
          <p:cNvSpPr/>
          <p:nvPr/>
        </p:nvSpPr>
        <p:spPr>
          <a:xfrm>
            <a:off x="1642918" y="2389589"/>
            <a:ext cx="5138703" cy="624664"/>
          </a:xfrm>
          <a:custGeom>
            <a:avLst/>
            <a:gdLst>
              <a:gd name="connsiteX0" fmla="*/ 0 w 1465368"/>
              <a:gd name="connsiteY0" fmla="*/ 2040687 h 2040687"/>
              <a:gd name="connsiteX1" fmla="*/ 1412806 w 1465368"/>
              <a:gd name="connsiteY1" fmla="*/ 1626888 h 2040687"/>
              <a:gd name="connsiteX2" fmla="*/ 1070308 w 1465368"/>
              <a:gd name="connsiteY2" fmla="*/ 1098938 h 2040687"/>
              <a:gd name="connsiteX3" fmla="*/ 185520 w 1465368"/>
              <a:gd name="connsiteY3" fmla="*/ 1070400 h 2040687"/>
              <a:gd name="connsiteX4" fmla="*/ 99895 w 1465368"/>
              <a:gd name="connsiteY4" fmla="*/ 685139 h 2040687"/>
              <a:gd name="connsiteX5" fmla="*/ 356769 w 1465368"/>
              <a:gd name="connsiteY5" fmla="*/ 57307 h 2040687"/>
              <a:gd name="connsiteX6" fmla="*/ 827705 w 1465368"/>
              <a:gd name="connsiteY6" fmla="*/ 28769 h 2040687"/>
              <a:gd name="connsiteX0" fmla="*/ 0 w 1465368"/>
              <a:gd name="connsiteY0" fmla="*/ 2040687 h 2040687"/>
              <a:gd name="connsiteX1" fmla="*/ 1412806 w 1465368"/>
              <a:gd name="connsiteY1" fmla="*/ 1626888 h 2040687"/>
              <a:gd name="connsiteX2" fmla="*/ 1070308 w 1465368"/>
              <a:gd name="connsiteY2" fmla="*/ 1098938 h 2040687"/>
              <a:gd name="connsiteX3" fmla="*/ 185520 w 1465368"/>
              <a:gd name="connsiteY3" fmla="*/ 1127476 h 2040687"/>
              <a:gd name="connsiteX4" fmla="*/ 99895 w 1465368"/>
              <a:gd name="connsiteY4" fmla="*/ 685139 h 2040687"/>
              <a:gd name="connsiteX5" fmla="*/ 356769 w 1465368"/>
              <a:gd name="connsiteY5" fmla="*/ 57307 h 2040687"/>
              <a:gd name="connsiteX6" fmla="*/ 827705 w 1465368"/>
              <a:gd name="connsiteY6" fmla="*/ 28769 h 2040687"/>
              <a:gd name="connsiteX0" fmla="*/ 0 w 1109153"/>
              <a:gd name="connsiteY0" fmla="*/ 2040687 h 2040687"/>
              <a:gd name="connsiteX1" fmla="*/ 856246 w 1109153"/>
              <a:gd name="connsiteY1" fmla="*/ 1769577 h 2040687"/>
              <a:gd name="connsiteX2" fmla="*/ 1070308 w 1109153"/>
              <a:gd name="connsiteY2" fmla="*/ 1098938 h 2040687"/>
              <a:gd name="connsiteX3" fmla="*/ 185520 w 1109153"/>
              <a:gd name="connsiteY3" fmla="*/ 1127476 h 2040687"/>
              <a:gd name="connsiteX4" fmla="*/ 99895 w 1109153"/>
              <a:gd name="connsiteY4" fmla="*/ 685139 h 2040687"/>
              <a:gd name="connsiteX5" fmla="*/ 356769 w 1109153"/>
              <a:gd name="connsiteY5" fmla="*/ 57307 h 2040687"/>
              <a:gd name="connsiteX6" fmla="*/ 827705 w 1109153"/>
              <a:gd name="connsiteY6" fmla="*/ 28769 h 2040687"/>
              <a:gd name="connsiteX0" fmla="*/ 0 w 1005332"/>
              <a:gd name="connsiteY0" fmla="*/ 2040687 h 2040687"/>
              <a:gd name="connsiteX1" fmla="*/ 856246 w 1005332"/>
              <a:gd name="connsiteY1" fmla="*/ 1769577 h 2040687"/>
              <a:gd name="connsiteX2" fmla="*/ 941871 w 1005332"/>
              <a:gd name="connsiteY2" fmla="*/ 1184551 h 2040687"/>
              <a:gd name="connsiteX3" fmla="*/ 185520 w 1005332"/>
              <a:gd name="connsiteY3" fmla="*/ 1127476 h 2040687"/>
              <a:gd name="connsiteX4" fmla="*/ 99895 w 1005332"/>
              <a:gd name="connsiteY4" fmla="*/ 685139 h 2040687"/>
              <a:gd name="connsiteX5" fmla="*/ 356769 w 1005332"/>
              <a:gd name="connsiteY5" fmla="*/ 57307 h 2040687"/>
              <a:gd name="connsiteX6" fmla="*/ 827705 w 1005332"/>
              <a:gd name="connsiteY6" fmla="*/ 28769 h 2040687"/>
              <a:gd name="connsiteX0" fmla="*/ 329960 w 1335292"/>
              <a:gd name="connsiteY0" fmla="*/ 2058266 h 2058266"/>
              <a:gd name="connsiteX1" fmla="*/ 1186206 w 1335292"/>
              <a:gd name="connsiteY1" fmla="*/ 1787156 h 2058266"/>
              <a:gd name="connsiteX2" fmla="*/ 1271831 w 1335292"/>
              <a:gd name="connsiteY2" fmla="*/ 1202130 h 2058266"/>
              <a:gd name="connsiteX3" fmla="*/ 515480 w 1335292"/>
              <a:gd name="connsiteY3" fmla="*/ 1145055 h 2058266"/>
              <a:gd name="connsiteX4" fmla="*/ 1732 w 1335292"/>
              <a:gd name="connsiteY4" fmla="*/ 945289 h 2058266"/>
              <a:gd name="connsiteX5" fmla="*/ 686729 w 1335292"/>
              <a:gd name="connsiteY5" fmla="*/ 74886 h 2058266"/>
              <a:gd name="connsiteX6" fmla="*/ 1157665 w 1335292"/>
              <a:gd name="connsiteY6" fmla="*/ 46348 h 2058266"/>
              <a:gd name="connsiteX0" fmla="*/ 328242 w 1333574"/>
              <a:gd name="connsiteY0" fmla="*/ 2011918 h 2011918"/>
              <a:gd name="connsiteX1" fmla="*/ 1184488 w 1333574"/>
              <a:gd name="connsiteY1" fmla="*/ 1740808 h 2011918"/>
              <a:gd name="connsiteX2" fmla="*/ 1270113 w 1333574"/>
              <a:gd name="connsiteY2" fmla="*/ 1155782 h 2011918"/>
              <a:gd name="connsiteX3" fmla="*/ 513762 w 1333574"/>
              <a:gd name="connsiteY3" fmla="*/ 1098707 h 2011918"/>
              <a:gd name="connsiteX4" fmla="*/ 14 w 1333574"/>
              <a:gd name="connsiteY4" fmla="*/ 898941 h 2011918"/>
              <a:gd name="connsiteX5" fmla="*/ 499491 w 1333574"/>
              <a:gd name="connsiteY5" fmla="*/ 727715 h 2011918"/>
              <a:gd name="connsiteX6" fmla="*/ 1155947 w 1333574"/>
              <a:gd name="connsiteY6" fmla="*/ 0 h 2011918"/>
              <a:gd name="connsiteX0" fmla="*/ 328240 w 1333572"/>
              <a:gd name="connsiteY0" fmla="*/ 1954842 h 1954842"/>
              <a:gd name="connsiteX1" fmla="*/ 1184486 w 1333572"/>
              <a:gd name="connsiteY1" fmla="*/ 1683732 h 1954842"/>
              <a:gd name="connsiteX2" fmla="*/ 1270111 w 1333572"/>
              <a:gd name="connsiteY2" fmla="*/ 1098706 h 1954842"/>
              <a:gd name="connsiteX3" fmla="*/ 513760 w 1333572"/>
              <a:gd name="connsiteY3" fmla="*/ 1041631 h 1954842"/>
              <a:gd name="connsiteX4" fmla="*/ 12 w 1333572"/>
              <a:gd name="connsiteY4" fmla="*/ 841865 h 1954842"/>
              <a:gd name="connsiteX5" fmla="*/ 499489 w 1333572"/>
              <a:gd name="connsiteY5" fmla="*/ 670639 h 1954842"/>
              <a:gd name="connsiteX6" fmla="*/ 784905 w 1333572"/>
              <a:gd name="connsiteY6" fmla="*/ 0 h 1954842"/>
              <a:gd name="connsiteX0" fmla="*/ 340686 w 1346018"/>
              <a:gd name="connsiteY0" fmla="*/ 1954842 h 1954842"/>
              <a:gd name="connsiteX1" fmla="*/ 1196932 w 1346018"/>
              <a:gd name="connsiteY1" fmla="*/ 1683732 h 1954842"/>
              <a:gd name="connsiteX2" fmla="*/ 1282557 w 1346018"/>
              <a:gd name="connsiteY2" fmla="*/ 1098706 h 1954842"/>
              <a:gd name="connsiteX3" fmla="*/ 526206 w 1346018"/>
              <a:gd name="connsiteY3" fmla="*/ 1041631 h 1954842"/>
              <a:gd name="connsiteX4" fmla="*/ 12458 w 1346018"/>
              <a:gd name="connsiteY4" fmla="*/ 841865 h 1954842"/>
              <a:gd name="connsiteX5" fmla="*/ 212249 w 1346018"/>
              <a:gd name="connsiteY5" fmla="*/ 499412 h 1954842"/>
              <a:gd name="connsiteX6" fmla="*/ 797351 w 1346018"/>
              <a:gd name="connsiteY6" fmla="*/ 0 h 1954842"/>
              <a:gd name="connsiteX0" fmla="*/ 331867 w 1337199"/>
              <a:gd name="connsiteY0" fmla="*/ 1954842 h 1954842"/>
              <a:gd name="connsiteX1" fmla="*/ 1188113 w 1337199"/>
              <a:gd name="connsiteY1" fmla="*/ 1683732 h 1954842"/>
              <a:gd name="connsiteX2" fmla="*/ 1273738 w 1337199"/>
              <a:gd name="connsiteY2" fmla="*/ 1098706 h 1954842"/>
              <a:gd name="connsiteX3" fmla="*/ 517387 w 1337199"/>
              <a:gd name="connsiteY3" fmla="*/ 1041631 h 1954842"/>
              <a:gd name="connsiteX4" fmla="*/ 3639 w 1337199"/>
              <a:gd name="connsiteY4" fmla="*/ 841865 h 1954842"/>
              <a:gd name="connsiteX5" fmla="*/ 774261 w 1337199"/>
              <a:gd name="connsiteY5" fmla="*/ 642101 h 1954842"/>
              <a:gd name="connsiteX6" fmla="*/ 788532 w 1337199"/>
              <a:gd name="connsiteY6" fmla="*/ 0 h 1954842"/>
              <a:gd name="connsiteX0" fmla="*/ 329155 w 1326192"/>
              <a:gd name="connsiteY0" fmla="*/ 1954842 h 1954842"/>
              <a:gd name="connsiteX1" fmla="*/ 1185401 w 1326192"/>
              <a:gd name="connsiteY1" fmla="*/ 1683732 h 1954842"/>
              <a:gd name="connsiteX2" fmla="*/ 1271026 w 1326192"/>
              <a:gd name="connsiteY2" fmla="*/ 1098706 h 1954842"/>
              <a:gd name="connsiteX3" fmla="*/ 628841 w 1326192"/>
              <a:gd name="connsiteY3" fmla="*/ 1269933 h 1954842"/>
              <a:gd name="connsiteX4" fmla="*/ 927 w 1326192"/>
              <a:gd name="connsiteY4" fmla="*/ 841865 h 1954842"/>
              <a:gd name="connsiteX5" fmla="*/ 771549 w 1326192"/>
              <a:gd name="connsiteY5" fmla="*/ 642101 h 1954842"/>
              <a:gd name="connsiteX6" fmla="*/ 785820 w 1326192"/>
              <a:gd name="connsiteY6" fmla="*/ 0 h 1954842"/>
              <a:gd name="connsiteX0" fmla="*/ 0 w 997037"/>
              <a:gd name="connsiteY0" fmla="*/ 1954842 h 1954842"/>
              <a:gd name="connsiteX1" fmla="*/ 856246 w 997037"/>
              <a:gd name="connsiteY1" fmla="*/ 1683732 h 1954842"/>
              <a:gd name="connsiteX2" fmla="*/ 941871 w 997037"/>
              <a:gd name="connsiteY2" fmla="*/ 1098706 h 1954842"/>
              <a:gd name="connsiteX3" fmla="*/ 299686 w 997037"/>
              <a:gd name="connsiteY3" fmla="*/ 1269933 h 1954842"/>
              <a:gd name="connsiteX4" fmla="*/ 185520 w 997037"/>
              <a:gd name="connsiteY4" fmla="*/ 1070168 h 1954842"/>
              <a:gd name="connsiteX5" fmla="*/ 442394 w 997037"/>
              <a:gd name="connsiteY5" fmla="*/ 642101 h 1954842"/>
              <a:gd name="connsiteX6" fmla="*/ 456665 w 997037"/>
              <a:gd name="connsiteY6" fmla="*/ 0 h 1954842"/>
              <a:gd name="connsiteX0" fmla="*/ 1008892 w 1223700"/>
              <a:gd name="connsiteY0" fmla="*/ 2026186 h 2026186"/>
              <a:gd name="connsiteX1" fmla="*/ 680664 w 1223700"/>
              <a:gd name="connsiteY1" fmla="*/ 1683732 h 2026186"/>
              <a:gd name="connsiteX2" fmla="*/ 766289 w 1223700"/>
              <a:gd name="connsiteY2" fmla="*/ 1098706 h 2026186"/>
              <a:gd name="connsiteX3" fmla="*/ 124104 w 1223700"/>
              <a:gd name="connsiteY3" fmla="*/ 1269933 h 2026186"/>
              <a:gd name="connsiteX4" fmla="*/ 9938 w 1223700"/>
              <a:gd name="connsiteY4" fmla="*/ 1070168 h 2026186"/>
              <a:gd name="connsiteX5" fmla="*/ 266812 w 1223700"/>
              <a:gd name="connsiteY5" fmla="*/ 642101 h 2026186"/>
              <a:gd name="connsiteX6" fmla="*/ 281083 w 1223700"/>
              <a:gd name="connsiteY6" fmla="*/ 0 h 2026186"/>
              <a:gd name="connsiteX0" fmla="*/ 1299802 w 1424345"/>
              <a:gd name="connsiteY0" fmla="*/ 2026186 h 2026186"/>
              <a:gd name="connsiteX1" fmla="*/ 1162 w 1424345"/>
              <a:gd name="connsiteY1" fmla="*/ 1683732 h 2026186"/>
              <a:gd name="connsiteX2" fmla="*/ 1057199 w 1424345"/>
              <a:gd name="connsiteY2" fmla="*/ 1098706 h 2026186"/>
              <a:gd name="connsiteX3" fmla="*/ 415014 w 1424345"/>
              <a:gd name="connsiteY3" fmla="*/ 1269933 h 2026186"/>
              <a:gd name="connsiteX4" fmla="*/ 300848 w 1424345"/>
              <a:gd name="connsiteY4" fmla="*/ 1070168 h 2026186"/>
              <a:gd name="connsiteX5" fmla="*/ 557722 w 1424345"/>
              <a:gd name="connsiteY5" fmla="*/ 642101 h 2026186"/>
              <a:gd name="connsiteX6" fmla="*/ 571993 w 1424345"/>
              <a:gd name="connsiteY6" fmla="*/ 0 h 2026186"/>
              <a:gd name="connsiteX0" fmla="*/ 1299802 w 1299802"/>
              <a:gd name="connsiteY0" fmla="*/ 2026186 h 2026186"/>
              <a:gd name="connsiteX1" fmla="*/ 1162 w 1299802"/>
              <a:gd name="connsiteY1" fmla="*/ 1683732 h 2026186"/>
              <a:gd name="connsiteX2" fmla="*/ 1057199 w 1299802"/>
              <a:gd name="connsiteY2" fmla="*/ 1098706 h 2026186"/>
              <a:gd name="connsiteX3" fmla="*/ 415014 w 1299802"/>
              <a:gd name="connsiteY3" fmla="*/ 1269933 h 2026186"/>
              <a:gd name="connsiteX4" fmla="*/ 300848 w 1299802"/>
              <a:gd name="connsiteY4" fmla="*/ 1070168 h 2026186"/>
              <a:gd name="connsiteX5" fmla="*/ 557722 w 1299802"/>
              <a:gd name="connsiteY5" fmla="*/ 642101 h 2026186"/>
              <a:gd name="connsiteX6" fmla="*/ 571993 w 1299802"/>
              <a:gd name="connsiteY6" fmla="*/ 0 h 2026186"/>
              <a:gd name="connsiteX0" fmla="*/ 1325244 w 1325244"/>
              <a:gd name="connsiteY0" fmla="*/ 2026186 h 2026186"/>
              <a:gd name="connsiteX1" fmla="*/ 26604 w 1325244"/>
              <a:gd name="connsiteY1" fmla="*/ 1683732 h 2026186"/>
              <a:gd name="connsiteX2" fmla="*/ 440456 w 1325244"/>
              <a:gd name="connsiteY2" fmla="*/ 1269933 h 2026186"/>
              <a:gd name="connsiteX3" fmla="*/ 326290 w 1325244"/>
              <a:gd name="connsiteY3" fmla="*/ 1070168 h 2026186"/>
              <a:gd name="connsiteX4" fmla="*/ 583164 w 1325244"/>
              <a:gd name="connsiteY4" fmla="*/ 642101 h 2026186"/>
              <a:gd name="connsiteX5" fmla="*/ 597435 w 1325244"/>
              <a:gd name="connsiteY5" fmla="*/ 0 h 2026186"/>
              <a:gd name="connsiteX0" fmla="*/ 1364650 w 1364650"/>
              <a:gd name="connsiteY0" fmla="*/ 2026186 h 2026186"/>
              <a:gd name="connsiteX1" fmla="*/ 66010 w 1364650"/>
              <a:gd name="connsiteY1" fmla="*/ 1683732 h 2026186"/>
              <a:gd name="connsiteX2" fmla="*/ 208717 w 1364650"/>
              <a:gd name="connsiteY2" fmla="*/ 1241395 h 2026186"/>
              <a:gd name="connsiteX3" fmla="*/ 365696 w 1364650"/>
              <a:gd name="connsiteY3" fmla="*/ 1070168 h 2026186"/>
              <a:gd name="connsiteX4" fmla="*/ 622570 w 1364650"/>
              <a:gd name="connsiteY4" fmla="*/ 642101 h 2026186"/>
              <a:gd name="connsiteX5" fmla="*/ 636841 w 1364650"/>
              <a:gd name="connsiteY5" fmla="*/ 0 h 2026186"/>
              <a:gd name="connsiteX0" fmla="*/ 1304077 w 1304077"/>
              <a:gd name="connsiteY0" fmla="*/ 2026186 h 2026186"/>
              <a:gd name="connsiteX1" fmla="*/ 76790 w 1304077"/>
              <a:gd name="connsiteY1" fmla="*/ 1726539 h 2026186"/>
              <a:gd name="connsiteX2" fmla="*/ 148144 w 1304077"/>
              <a:gd name="connsiteY2" fmla="*/ 1241395 h 2026186"/>
              <a:gd name="connsiteX3" fmla="*/ 305123 w 1304077"/>
              <a:gd name="connsiteY3" fmla="*/ 1070168 h 2026186"/>
              <a:gd name="connsiteX4" fmla="*/ 561997 w 1304077"/>
              <a:gd name="connsiteY4" fmla="*/ 642101 h 2026186"/>
              <a:gd name="connsiteX5" fmla="*/ 576268 w 1304077"/>
              <a:gd name="connsiteY5" fmla="*/ 0 h 2026186"/>
              <a:gd name="connsiteX0" fmla="*/ 1304944 w 1304944"/>
              <a:gd name="connsiteY0" fmla="*/ 2026186 h 2026186"/>
              <a:gd name="connsiteX1" fmla="*/ 77657 w 1304944"/>
              <a:gd name="connsiteY1" fmla="*/ 1726539 h 2026186"/>
              <a:gd name="connsiteX2" fmla="*/ 149011 w 1304944"/>
              <a:gd name="connsiteY2" fmla="*/ 1241395 h 2026186"/>
              <a:gd name="connsiteX3" fmla="*/ 334532 w 1304944"/>
              <a:gd name="connsiteY3" fmla="*/ 998824 h 2026186"/>
              <a:gd name="connsiteX4" fmla="*/ 562864 w 1304944"/>
              <a:gd name="connsiteY4" fmla="*/ 642101 h 2026186"/>
              <a:gd name="connsiteX5" fmla="*/ 577135 w 1304944"/>
              <a:gd name="connsiteY5" fmla="*/ 0 h 2026186"/>
              <a:gd name="connsiteX0" fmla="*/ 1304944 w 1304944"/>
              <a:gd name="connsiteY0" fmla="*/ 2040455 h 2040455"/>
              <a:gd name="connsiteX1" fmla="*/ 77657 w 1304944"/>
              <a:gd name="connsiteY1" fmla="*/ 1740808 h 2040455"/>
              <a:gd name="connsiteX2" fmla="*/ 149011 w 1304944"/>
              <a:gd name="connsiteY2" fmla="*/ 1255664 h 2040455"/>
              <a:gd name="connsiteX3" fmla="*/ 334532 w 1304944"/>
              <a:gd name="connsiteY3" fmla="*/ 1013093 h 2040455"/>
              <a:gd name="connsiteX4" fmla="*/ 562864 w 1304944"/>
              <a:gd name="connsiteY4" fmla="*/ 656370 h 2040455"/>
              <a:gd name="connsiteX5" fmla="*/ 491511 w 1304944"/>
              <a:gd name="connsiteY5" fmla="*/ 0 h 2040455"/>
              <a:gd name="connsiteX0" fmla="*/ 1340106 w 1340106"/>
              <a:gd name="connsiteY0" fmla="*/ 2040455 h 2040455"/>
              <a:gd name="connsiteX1" fmla="*/ 112819 w 1340106"/>
              <a:gd name="connsiteY1" fmla="*/ 1740808 h 2040455"/>
              <a:gd name="connsiteX2" fmla="*/ 84278 w 1340106"/>
              <a:gd name="connsiteY2" fmla="*/ 1255664 h 2040455"/>
              <a:gd name="connsiteX3" fmla="*/ 369694 w 1340106"/>
              <a:gd name="connsiteY3" fmla="*/ 1013093 h 2040455"/>
              <a:gd name="connsiteX4" fmla="*/ 598026 w 1340106"/>
              <a:gd name="connsiteY4" fmla="*/ 656370 h 2040455"/>
              <a:gd name="connsiteX5" fmla="*/ 526673 w 1340106"/>
              <a:gd name="connsiteY5" fmla="*/ 0 h 2040455"/>
              <a:gd name="connsiteX0" fmla="*/ 1353284 w 1353284"/>
              <a:gd name="connsiteY0" fmla="*/ 2040455 h 2040455"/>
              <a:gd name="connsiteX1" fmla="*/ 125997 w 1353284"/>
              <a:gd name="connsiteY1" fmla="*/ 1740808 h 2040455"/>
              <a:gd name="connsiteX2" fmla="*/ 68915 w 1353284"/>
              <a:gd name="connsiteY2" fmla="*/ 1341278 h 2040455"/>
              <a:gd name="connsiteX3" fmla="*/ 382872 w 1353284"/>
              <a:gd name="connsiteY3" fmla="*/ 1013093 h 2040455"/>
              <a:gd name="connsiteX4" fmla="*/ 611204 w 1353284"/>
              <a:gd name="connsiteY4" fmla="*/ 656370 h 2040455"/>
              <a:gd name="connsiteX5" fmla="*/ 539851 w 1353284"/>
              <a:gd name="connsiteY5" fmla="*/ 0 h 2040455"/>
              <a:gd name="connsiteX0" fmla="*/ 1315824 w 1315824"/>
              <a:gd name="connsiteY0" fmla="*/ 2040455 h 2040455"/>
              <a:gd name="connsiteX1" fmla="*/ 88537 w 1315824"/>
              <a:gd name="connsiteY1" fmla="*/ 1740808 h 2040455"/>
              <a:gd name="connsiteX2" fmla="*/ 31455 w 1315824"/>
              <a:gd name="connsiteY2" fmla="*/ 1341278 h 2040455"/>
              <a:gd name="connsiteX3" fmla="*/ 345412 w 1315824"/>
              <a:gd name="connsiteY3" fmla="*/ 1013093 h 2040455"/>
              <a:gd name="connsiteX4" fmla="*/ 573744 w 1315824"/>
              <a:gd name="connsiteY4" fmla="*/ 656370 h 2040455"/>
              <a:gd name="connsiteX5" fmla="*/ 502391 w 1315824"/>
              <a:gd name="connsiteY5" fmla="*/ 0 h 2040455"/>
              <a:gd name="connsiteX0" fmla="*/ 1293470 w 1293470"/>
              <a:gd name="connsiteY0" fmla="*/ 2040455 h 2040455"/>
              <a:gd name="connsiteX1" fmla="*/ 66183 w 1293470"/>
              <a:gd name="connsiteY1" fmla="*/ 1740808 h 2040455"/>
              <a:gd name="connsiteX2" fmla="*/ 9101 w 1293470"/>
              <a:gd name="connsiteY2" fmla="*/ 1341278 h 2040455"/>
              <a:gd name="connsiteX3" fmla="*/ 323058 w 1293470"/>
              <a:gd name="connsiteY3" fmla="*/ 1013093 h 2040455"/>
              <a:gd name="connsiteX4" fmla="*/ 551390 w 1293470"/>
              <a:gd name="connsiteY4" fmla="*/ 656370 h 2040455"/>
              <a:gd name="connsiteX5" fmla="*/ 480037 w 1293470"/>
              <a:gd name="connsiteY5" fmla="*/ 0 h 2040455"/>
              <a:gd name="connsiteX0" fmla="*/ 1293470 w 1293470"/>
              <a:gd name="connsiteY0" fmla="*/ 2040455 h 2040455"/>
              <a:gd name="connsiteX1" fmla="*/ 66183 w 1293470"/>
              <a:gd name="connsiteY1" fmla="*/ 1740808 h 2040455"/>
              <a:gd name="connsiteX2" fmla="*/ 9101 w 1293470"/>
              <a:gd name="connsiteY2" fmla="*/ 1341278 h 2040455"/>
              <a:gd name="connsiteX3" fmla="*/ 323058 w 1293470"/>
              <a:gd name="connsiteY3" fmla="*/ 1013093 h 2040455"/>
              <a:gd name="connsiteX4" fmla="*/ 551390 w 1293470"/>
              <a:gd name="connsiteY4" fmla="*/ 656370 h 2040455"/>
              <a:gd name="connsiteX5" fmla="*/ 822536 w 1293470"/>
              <a:gd name="connsiteY5" fmla="*/ 0 h 2040455"/>
              <a:gd name="connsiteX0" fmla="*/ 1293470 w 1293470"/>
              <a:gd name="connsiteY0" fmla="*/ 2040455 h 2040455"/>
              <a:gd name="connsiteX1" fmla="*/ 66183 w 1293470"/>
              <a:gd name="connsiteY1" fmla="*/ 1740808 h 2040455"/>
              <a:gd name="connsiteX2" fmla="*/ 9101 w 1293470"/>
              <a:gd name="connsiteY2" fmla="*/ 1341278 h 2040455"/>
              <a:gd name="connsiteX3" fmla="*/ 323058 w 1293470"/>
              <a:gd name="connsiteY3" fmla="*/ 1013093 h 2040455"/>
              <a:gd name="connsiteX4" fmla="*/ 594202 w 1293470"/>
              <a:gd name="connsiteY4" fmla="*/ 699177 h 2040455"/>
              <a:gd name="connsiteX5" fmla="*/ 822536 w 1293470"/>
              <a:gd name="connsiteY5" fmla="*/ 0 h 2040455"/>
              <a:gd name="connsiteX0" fmla="*/ 1293470 w 1293470"/>
              <a:gd name="connsiteY0" fmla="*/ 2040455 h 2040455"/>
              <a:gd name="connsiteX1" fmla="*/ 66183 w 1293470"/>
              <a:gd name="connsiteY1" fmla="*/ 1740808 h 2040455"/>
              <a:gd name="connsiteX2" fmla="*/ 9101 w 1293470"/>
              <a:gd name="connsiteY2" fmla="*/ 1341278 h 2040455"/>
              <a:gd name="connsiteX3" fmla="*/ 323058 w 1293470"/>
              <a:gd name="connsiteY3" fmla="*/ 1013093 h 2040455"/>
              <a:gd name="connsiteX4" fmla="*/ 679826 w 1293470"/>
              <a:gd name="connsiteY4" fmla="*/ 627832 h 2040455"/>
              <a:gd name="connsiteX5" fmla="*/ 822536 w 1293470"/>
              <a:gd name="connsiteY5" fmla="*/ 0 h 2040455"/>
              <a:gd name="connsiteX0" fmla="*/ 1323897 w 1323897"/>
              <a:gd name="connsiteY0" fmla="*/ 2040455 h 2040455"/>
              <a:gd name="connsiteX1" fmla="*/ 96610 w 1323897"/>
              <a:gd name="connsiteY1" fmla="*/ 1740808 h 2040455"/>
              <a:gd name="connsiteX2" fmla="*/ 39528 w 1323897"/>
              <a:gd name="connsiteY2" fmla="*/ 1341278 h 2040455"/>
              <a:gd name="connsiteX3" fmla="*/ 467651 w 1323897"/>
              <a:gd name="connsiteY3" fmla="*/ 1013093 h 2040455"/>
              <a:gd name="connsiteX4" fmla="*/ 710253 w 1323897"/>
              <a:gd name="connsiteY4" fmla="*/ 627832 h 2040455"/>
              <a:gd name="connsiteX5" fmla="*/ 852963 w 1323897"/>
              <a:gd name="connsiteY5" fmla="*/ 0 h 2040455"/>
              <a:gd name="connsiteX0" fmla="*/ 1312991 w 1312991"/>
              <a:gd name="connsiteY0" fmla="*/ 2040455 h 2040455"/>
              <a:gd name="connsiteX1" fmla="*/ 85704 w 1312991"/>
              <a:gd name="connsiteY1" fmla="*/ 1740808 h 2040455"/>
              <a:gd name="connsiteX2" fmla="*/ 142788 w 1312991"/>
              <a:gd name="connsiteY2" fmla="*/ 1298471 h 2040455"/>
              <a:gd name="connsiteX3" fmla="*/ 456745 w 1312991"/>
              <a:gd name="connsiteY3" fmla="*/ 1013093 h 2040455"/>
              <a:gd name="connsiteX4" fmla="*/ 699347 w 1312991"/>
              <a:gd name="connsiteY4" fmla="*/ 627832 h 2040455"/>
              <a:gd name="connsiteX5" fmla="*/ 842057 w 1312991"/>
              <a:gd name="connsiteY5" fmla="*/ 0 h 2040455"/>
              <a:gd name="connsiteX0" fmla="*/ 1214883 w 1214883"/>
              <a:gd name="connsiteY0" fmla="*/ 2040455 h 2040455"/>
              <a:gd name="connsiteX1" fmla="*/ 130304 w 1214883"/>
              <a:gd name="connsiteY1" fmla="*/ 1740808 h 2040455"/>
              <a:gd name="connsiteX2" fmla="*/ 44680 w 1214883"/>
              <a:gd name="connsiteY2" fmla="*/ 1298471 h 2040455"/>
              <a:gd name="connsiteX3" fmla="*/ 358637 w 1214883"/>
              <a:gd name="connsiteY3" fmla="*/ 1013093 h 2040455"/>
              <a:gd name="connsiteX4" fmla="*/ 601239 w 1214883"/>
              <a:gd name="connsiteY4" fmla="*/ 627832 h 2040455"/>
              <a:gd name="connsiteX5" fmla="*/ 743949 w 1214883"/>
              <a:gd name="connsiteY5" fmla="*/ 0 h 2040455"/>
              <a:gd name="connsiteX0" fmla="*/ 1189256 w 1189256"/>
              <a:gd name="connsiteY0" fmla="*/ 2040455 h 2040455"/>
              <a:gd name="connsiteX1" fmla="*/ 161760 w 1189256"/>
              <a:gd name="connsiteY1" fmla="*/ 1783615 h 2040455"/>
              <a:gd name="connsiteX2" fmla="*/ 19053 w 1189256"/>
              <a:gd name="connsiteY2" fmla="*/ 1298471 h 2040455"/>
              <a:gd name="connsiteX3" fmla="*/ 333010 w 1189256"/>
              <a:gd name="connsiteY3" fmla="*/ 1013093 h 2040455"/>
              <a:gd name="connsiteX4" fmla="*/ 575612 w 1189256"/>
              <a:gd name="connsiteY4" fmla="*/ 627832 h 2040455"/>
              <a:gd name="connsiteX5" fmla="*/ 718322 w 1189256"/>
              <a:gd name="connsiteY5" fmla="*/ 0 h 2040455"/>
              <a:gd name="connsiteX0" fmla="*/ 1200930 w 1200930"/>
              <a:gd name="connsiteY0" fmla="*/ 2040455 h 2040455"/>
              <a:gd name="connsiteX1" fmla="*/ 173434 w 1200930"/>
              <a:gd name="connsiteY1" fmla="*/ 1783615 h 2040455"/>
              <a:gd name="connsiteX2" fmla="*/ 30727 w 1200930"/>
              <a:gd name="connsiteY2" fmla="*/ 1298471 h 2040455"/>
              <a:gd name="connsiteX3" fmla="*/ 344684 w 1200930"/>
              <a:gd name="connsiteY3" fmla="*/ 1013093 h 2040455"/>
              <a:gd name="connsiteX4" fmla="*/ 587286 w 1200930"/>
              <a:gd name="connsiteY4" fmla="*/ 627832 h 2040455"/>
              <a:gd name="connsiteX5" fmla="*/ 729996 w 1200930"/>
              <a:gd name="connsiteY5" fmla="*/ 0 h 2040455"/>
              <a:gd name="connsiteX0" fmla="*/ 1873736 w 1873736"/>
              <a:gd name="connsiteY0" fmla="*/ 2040455 h 2040455"/>
              <a:gd name="connsiteX1" fmla="*/ 47077 w 1873736"/>
              <a:gd name="connsiteY1" fmla="*/ 1612388 h 2040455"/>
              <a:gd name="connsiteX2" fmla="*/ 703533 w 1873736"/>
              <a:gd name="connsiteY2" fmla="*/ 1298471 h 2040455"/>
              <a:gd name="connsiteX3" fmla="*/ 1017490 w 1873736"/>
              <a:gd name="connsiteY3" fmla="*/ 1013093 h 2040455"/>
              <a:gd name="connsiteX4" fmla="*/ 1260092 w 1873736"/>
              <a:gd name="connsiteY4" fmla="*/ 627832 h 2040455"/>
              <a:gd name="connsiteX5" fmla="*/ 1402802 w 1873736"/>
              <a:gd name="connsiteY5" fmla="*/ 0 h 2040455"/>
              <a:gd name="connsiteX0" fmla="*/ 133717 w 1475171"/>
              <a:gd name="connsiteY0" fmla="*/ 2011918 h 2011918"/>
              <a:gd name="connsiteX1" fmla="*/ 119446 w 1475171"/>
              <a:gd name="connsiteY1" fmla="*/ 1612388 h 2011918"/>
              <a:gd name="connsiteX2" fmla="*/ 775902 w 1475171"/>
              <a:gd name="connsiteY2" fmla="*/ 1298471 h 2011918"/>
              <a:gd name="connsiteX3" fmla="*/ 1089859 w 1475171"/>
              <a:gd name="connsiteY3" fmla="*/ 1013093 h 2011918"/>
              <a:gd name="connsiteX4" fmla="*/ 1332461 w 1475171"/>
              <a:gd name="connsiteY4" fmla="*/ 627832 h 2011918"/>
              <a:gd name="connsiteX5" fmla="*/ 1475171 w 1475171"/>
              <a:gd name="connsiteY5" fmla="*/ 0 h 2011918"/>
              <a:gd name="connsiteX0" fmla="*/ 116191 w 1457645"/>
              <a:gd name="connsiteY0" fmla="*/ 2011918 h 2011918"/>
              <a:gd name="connsiteX1" fmla="*/ 101920 w 1457645"/>
              <a:gd name="connsiteY1" fmla="*/ 1612388 h 2011918"/>
              <a:gd name="connsiteX2" fmla="*/ 758376 w 1457645"/>
              <a:gd name="connsiteY2" fmla="*/ 1298471 h 2011918"/>
              <a:gd name="connsiteX3" fmla="*/ 1072333 w 1457645"/>
              <a:gd name="connsiteY3" fmla="*/ 1013093 h 2011918"/>
              <a:gd name="connsiteX4" fmla="*/ 1314935 w 1457645"/>
              <a:gd name="connsiteY4" fmla="*/ 627832 h 2011918"/>
              <a:gd name="connsiteX5" fmla="*/ 1457645 w 1457645"/>
              <a:gd name="connsiteY5" fmla="*/ 0 h 2011918"/>
              <a:gd name="connsiteX0" fmla="*/ 84099 w 1425553"/>
              <a:gd name="connsiteY0" fmla="*/ 2011918 h 2011918"/>
              <a:gd name="connsiteX1" fmla="*/ 69828 w 1425553"/>
              <a:gd name="connsiteY1" fmla="*/ 1612388 h 2011918"/>
              <a:gd name="connsiteX2" fmla="*/ 726284 w 1425553"/>
              <a:gd name="connsiteY2" fmla="*/ 1298471 h 2011918"/>
              <a:gd name="connsiteX3" fmla="*/ 1040241 w 1425553"/>
              <a:gd name="connsiteY3" fmla="*/ 1013093 h 2011918"/>
              <a:gd name="connsiteX4" fmla="*/ 1282843 w 1425553"/>
              <a:gd name="connsiteY4" fmla="*/ 627832 h 2011918"/>
              <a:gd name="connsiteX5" fmla="*/ 1425553 w 1425553"/>
              <a:gd name="connsiteY5" fmla="*/ 0 h 2011918"/>
              <a:gd name="connsiteX0" fmla="*/ 59723 w 1401177"/>
              <a:gd name="connsiteY0" fmla="*/ 2011918 h 2011918"/>
              <a:gd name="connsiteX1" fmla="*/ 45452 w 1401177"/>
              <a:gd name="connsiteY1" fmla="*/ 1612388 h 2011918"/>
              <a:gd name="connsiteX2" fmla="*/ 316597 w 1401177"/>
              <a:gd name="connsiteY2" fmla="*/ 1155782 h 2011918"/>
              <a:gd name="connsiteX3" fmla="*/ 1015865 w 1401177"/>
              <a:gd name="connsiteY3" fmla="*/ 1013093 h 2011918"/>
              <a:gd name="connsiteX4" fmla="*/ 1258467 w 1401177"/>
              <a:gd name="connsiteY4" fmla="*/ 627832 h 2011918"/>
              <a:gd name="connsiteX5" fmla="*/ 1401177 w 1401177"/>
              <a:gd name="connsiteY5" fmla="*/ 0 h 2011918"/>
              <a:gd name="connsiteX0" fmla="*/ 59723 w 1401177"/>
              <a:gd name="connsiteY0" fmla="*/ 2011918 h 2011918"/>
              <a:gd name="connsiteX1" fmla="*/ 45452 w 1401177"/>
              <a:gd name="connsiteY1" fmla="*/ 1612388 h 2011918"/>
              <a:gd name="connsiteX2" fmla="*/ 316597 w 1401177"/>
              <a:gd name="connsiteY2" fmla="*/ 1155782 h 2011918"/>
              <a:gd name="connsiteX3" fmla="*/ 858886 w 1401177"/>
              <a:gd name="connsiteY3" fmla="*/ 841866 h 2011918"/>
              <a:gd name="connsiteX4" fmla="*/ 1258467 w 1401177"/>
              <a:gd name="connsiteY4" fmla="*/ 627832 h 2011918"/>
              <a:gd name="connsiteX5" fmla="*/ 1401177 w 1401177"/>
              <a:gd name="connsiteY5" fmla="*/ 0 h 2011918"/>
              <a:gd name="connsiteX0" fmla="*/ 59723 w 1401177"/>
              <a:gd name="connsiteY0" fmla="*/ 2011918 h 2011918"/>
              <a:gd name="connsiteX1" fmla="*/ 45452 w 1401177"/>
              <a:gd name="connsiteY1" fmla="*/ 1612388 h 2011918"/>
              <a:gd name="connsiteX2" fmla="*/ 316597 w 1401177"/>
              <a:gd name="connsiteY2" fmla="*/ 1155782 h 2011918"/>
              <a:gd name="connsiteX3" fmla="*/ 858886 w 1401177"/>
              <a:gd name="connsiteY3" fmla="*/ 841866 h 2011918"/>
              <a:gd name="connsiteX4" fmla="*/ 1272738 w 1401177"/>
              <a:gd name="connsiteY4" fmla="*/ 542219 h 2011918"/>
              <a:gd name="connsiteX5" fmla="*/ 1401177 w 1401177"/>
              <a:gd name="connsiteY5" fmla="*/ 0 h 2011918"/>
              <a:gd name="connsiteX0" fmla="*/ 83261 w 1424715"/>
              <a:gd name="connsiteY0" fmla="*/ 2011918 h 2011918"/>
              <a:gd name="connsiteX1" fmla="*/ 26178 w 1424715"/>
              <a:gd name="connsiteY1" fmla="*/ 1598119 h 2011918"/>
              <a:gd name="connsiteX2" fmla="*/ 340135 w 1424715"/>
              <a:gd name="connsiteY2" fmla="*/ 1155782 h 2011918"/>
              <a:gd name="connsiteX3" fmla="*/ 882424 w 1424715"/>
              <a:gd name="connsiteY3" fmla="*/ 841866 h 2011918"/>
              <a:gd name="connsiteX4" fmla="*/ 1296276 w 1424715"/>
              <a:gd name="connsiteY4" fmla="*/ 542219 h 2011918"/>
              <a:gd name="connsiteX5" fmla="*/ 1424715 w 1424715"/>
              <a:gd name="connsiteY5" fmla="*/ 0 h 2011918"/>
              <a:gd name="connsiteX0" fmla="*/ 59548 w 1450706"/>
              <a:gd name="connsiteY0" fmla="*/ 1913140 h 1913140"/>
              <a:gd name="connsiteX1" fmla="*/ 52169 w 1450706"/>
              <a:gd name="connsiteY1" fmla="*/ 1598119 h 1913140"/>
              <a:gd name="connsiteX2" fmla="*/ 366126 w 1450706"/>
              <a:gd name="connsiteY2" fmla="*/ 1155782 h 1913140"/>
              <a:gd name="connsiteX3" fmla="*/ 908415 w 1450706"/>
              <a:gd name="connsiteY3" fmla="*/ 841866 h 1913140"/>
              <a:gd name="connsiteX4" fmla="*/ 1322267 w 1450706"/>
              <a:gd name="connsiteY4" fmla="*/ 542219 h 1913140"/>
              <a:gd name="connsiteX5" fmla="*/ 1450706 w 1450706"/>
              <a:gd name="connsiteY5" fmla="*/ 0 h 1913140"/>
              <a:gd name="connsiteX0" fmla="*/ 29284 w 1420442"/>
              <a:gd name="connsiteY0" fmla="*/ 1913140 h 1913140"/>
              <a:gd name="connsiteX1" fmla="*/ 151901 w 1420442"/>
              <a:gd name="connsiteY1" fmla="*/ 1358230 h 1913140"/>
              <a:gd name="connsiteX2" fmla="*/ 335862 w 1420442"/>
              <a:gd name="connsiteY2" fmla="*/ 1155782 h 1913140"/>
              <a:gd name="connsiteX3" fmla="*/ 878151 w 1420442"/>
              <a:gd name="connsiteY3" fmla="*/ 841866 h 1913140"/>
              <a:gd name="connsiteX4" fmla="*/ 1292003 w 1420442"/>
              <a:gd name="connsiteY4" fmla="*/ 542219 h 1913140"/>
              <a:gd name="connsiteX5" fmla="*/ 1420442 w 1420442"/>
              <a:gd name="connsiteY5" fmla="*/ 0 h 1913140"/>
              <a:gd name="connsiteX0" fmla="*/ 32992 w 1424150"/>
              <a:gd name="connsiteY0" fmla="*/ 1913140 h 1913140"/>
              <a:gd name="connsiteX1" fmla="*/ 155609 w 1424150"/>
              <a:gd name="connsiteY1" fmla="*/ 1358230 h 1913140"/>
              <a:gd name="connsiteX2" fmla="*/ 523093 w 1424150"/>
              <a:gd name="connsiteY2" fmla="*/ 1000560 h 1913140"/>
              <a:gd name="connsiteX3" fmla="*/ 881859 w 1424150"/>
              <a:gd name="connsiteY3" fmla="*/ 841866 h 1913140"/>
              <a:gd name="connsiteX4" fmla="*/ 1295711 w 1424150"/>
              <a:gd name="connsiteY4" fmla="*/ 542219 h 1913140"/>
              <a:gd name="connsiteX5" fmla="*/ 1424150 w 1424150"/>
              <a:gd name="connsiteY5" fmla="*/ 0 h 1913140"/>
              <a:gd name="connsiteX0" fmla="*/ 32992 w 1515912"/>
              <a:gd name="connsiteY0" fmla="*/ 1380966 h 1380966"/>
              <a:gd name="connsiteX1" fmla="*/ 155609 w 1515912"/>
              <a:gd name="connsiteY1" fmla="*/ 826056 h 1380966"/>
              <a:gd name="connsiteX2" fmla="*/ 523093 w 1515912"/>
              <a:gd name="connsiteY2" fmla="*/ 468386 h 1380966"/>
              <a:gd name="connsiteX3" fmla="*/ 881859 w 1515912"/>
              <a:gd name="connsiteY3" fmla="*/ 309692 h 1380966"/>
              <a:gd name="connsiteX4" fmla="*/ 1295711 w 1515912"/>
              <a:gd name="connsiteY4" fmla="*/ 10045 h 1380966"/>
              <a:gd name="connsiteX5" fmla="*/ 1515912 w 1515912"/>
              <a:gd name="connsiteY5" fmla="*/ 1245826 h 1380966"/>
              <a:gd name="connsiteX0" fmla="*/ 32992 w 1515912"/>
              <a:gd name="connsiteY0" fmla="*/ 1157010 h 1157010"/>
              <a:gd name="connsiteX1" fmla="*/ 155609 w 1515912"/>
              <a:gd name="connsiteY1" fmla="*/ 602100 h 1157010"/>
              <a:gd name="connsiteX2" fmla="*/ 523093 w 1515912"/>
              <a:gd name="connsiteY2" fmla="*/ 244430 h 1157010"/>
              <a:gd name="connsiteX3" fmla="*/ 881859 w 1515912"/>
              <a:gd name="connsiteY3" fmla="*/ 85736 h 1157010"/>
              <a:gd name="connsiteX4" fmla="*/ 1203950 w 1515912"/>
              <a:gd name="connsiteY4" fmla="*/ 11867 h 1157010"/>
              <a:gd name="connsiteX5" fmla="*/ 1515912 w 1515912"/>
              <a:gd name="connsiteY5" fmla="*/ 1021870 h 1157010"/>
              <a:gd name="connsiteX0" fmla="*/ 32992 w 1515912"/>
              <a:gd name="connsiteY0" fmla="*/ 1145143 h 1145143"/>
              <a:gd name="connsiteX1" fmla="*/ 155609 w 1515912"/>
              <a:gd name="connsiteY1" fmla="*/ 590233 h 1145143"/>
              <a:gd name="connsiteX2" fmla="*/ 523093 w 1515912"/>
              <a:gd name="connsiteY2" fmla="*/ 232563 h 1145143"/>
              <a:gd name="connsiteX3" fmla="*/ 881859 w 1515912"/>
              <a:gd name="connsiteY3" fmla="*/ 73869 h 1145143"/>
              <a:gd name="connsiteX4" fmla="*/ 1203950 w 1515912"/>
              <a:gd name="connsiteY4" fmla="*/ 0 h 1145143"/>
              <a:gd name="connsiteX5" fmla="*/ 1515912 w 1515912"/>
              <a:gd name="connsiteY5" fmla="*/ 1010003 h 1145143"/>
              <a:gd name="connsiteX0" fmla="*/ 32992 w 1515912"/>
              <a:gd name="connsiteY0" fmla="*/ 1157753 h 1157753"/>
              <a:gd name="connsiteX1" fmla="*/ 155609 w 1515912"/>
              <a:gd name="connsiteY1" fmla="*/ 602843 h 1157753"/>
              <a:gd name="connsiteX2" fmla="*/ 523093 w 1515912"/>
              <a:gd name="connsiteY2" fmla="*/ 245173 h 1157753"/>
              <a:gd name="connsiteX3" fmla="*/ 881859 w 1515912"/>
              <a:gd name="connsiteY3" fmla="*/ 86479 h 1157753"/>
              <a:gd name="connsiteX4" fmla="*/ 1203950 w 1515912"/>
              <a:gd name="connsiteY4" fmla="*/ 12610 h 1157753"/>
              <a:gd name="connsiteX5" fmla="*/ 1515912 w 1515912"/>
              <a:gd name="connsiteY5" fmla="*/ 1022613 h 1157753"/>
              <a:gd name="connsiteX0" fmla="*/ 32992 w 1515912"/>
              <a:gd name="connsiteY0" fmla="*/ 1174334 h 1174334"/>
              <a:gd name="connsiteX1" fmla="*/ 155609 w 1515912"/>
              <a:gd name="connsiteY1" fmla="*/ 619424 h 1174334"/>
              <a:gd name="connsiteX2" fmla="*/ 523093 w 1515912"/>
              <a:gd name="connsiteY2" fmla="*/ 261754 h 1174334"/>
              <a:gd name="connsiteX3" fmla="*/ 847448 w 1515912"/>
              <a:gd name="connsiteY3" fmla="*/ 32505 h 1174334"/>
              <a:gd name="connsiteX4" fmla="*/ 1203950 w 1515912"/>
              <a:gd name="connsiteY4" fmla="*/ 29191 h 1174334"/>
              <a:gd name="connsiteX5" fmla="*/ 1515912 w 1515912"/>
              <a:gd name="connsiteY5" fmla="*/ 1039194 h 1174334"/>
              <a:gd name="connsiteX0" fmla="*/ 32992 w 1515912"/>
              <a:gd name="connsiteY0" fmla="*/ 1143917 h 1143917"/>
              <a:gd name="connsiteX1" fmla="*/ 155609 w 1515912"/>
              <a:gd name="connsiteY1" fmla="*/ 589007 h 1143917"/>
              <a:gd name="connsiteX2" fmla="*/ 523093 w 1515912"/>
              <a:gd name="connsiteY2" fmla="*/ 231337 h 1143917"/>
              <a:gd name="connsiteX3" fmla="*/ 847448 w 1515912"/>
              <a:gd name="connsiteY3" fmla="*/ 2088 h 1143917"/>
              <a:gd name="connsiteX4" fmla="*/ 1226891 w 1515912"/>
              <a:gd name="connsiteY4" fmla="*/ 125774 h 1143917"/>
              <a:gd name="connsiteX5" fmla="*/ 1515912 w 1515912"/>
              <a:gd name="connsiteY5" fmla="*/ 1008777 h 1143917"/>
              <a:gd name="connsiteX0" fmla="*/ 23537 w 1506457"/>
              <a:gd name="connsiteY0" fmla="*/ 1143917 h 1143917"/>
              <a:gd name="connsiteX1" fmla="*/ 234092 w 1506457"/>
              <a:gd name="connsiteY1" fmla="*/ 504341 h 1143917"/>
              <a:gd name="connsiteX2" fmla="*/ 513638 w 1506457"/>
              <a:gd name="connsiteY2" fmla="*/ 231337 h 1143917"/>
              <a:gd name="connsiteX3" fmla="*/ 837993 w 1506457"/>
              <a:gd name="connsiteY3" fmla="*/ 2088 h 1143917"/>
              <a:gd name="connsiteX4" fmla="*/ 1217436 w 1506457"/>
              <a:gd name="connsiteY4" fmla="*/ 125774 h 1143917"/>
              <a:gd name="connsiteX5" fmla="*/ 1506457 w 1506457"/>
              <a:gd name="connsiteY5" fmla="*/ 1008777 h 1143917"/>
              <a:gd name="connsiteX0" fmla="*/ 0 w 1482920"/>
              <a:gd name="connsiteY0" fmla="*/ 1143917 h 1143917"/>
              <a:gd name="connsiteX1" fmla="*/ 210555 w 1482920"/>
              <a:gd name="connsiteY1" fmla="*/ 504341 h 1143917"/>
              <a:gd name="connsiteX2" fmla="*/ 490101 w 1482920"/>
              <a:gd name="connsiteY2" fmla="*/ 231337 h 1143917"/>
              <a:gd name="connsiteX3" fmla="*/ 814456 w 1482920"/>
              <a:gd name="connsiteY3" fmla="*/ 2088 h 1143917"/>
              <a:gd name="connsiteX4" fmla="*/ 1193899 w 1482920"/>
              <a:gd name="connsiteY4" fmla="*/ 125774 h 1143917"/>
              <a:gd name="connsiteX5" fmla="*/ 1482920 w 1482920"/>
              <a:gd name="connsiteY5" fmla="*/ 1008777 h 1143917"/>
              <a:gd name="connsiteX0" fmla="*/ 0 w 1482920"/>
              <a:gd name="connsiteY0" fmla="*/ 1141861 h 1141861"/>
              <a:gd name="connsiteX1" fmla="*/ 210555 w 1482920"/>
              <a:gd name="connsiteY1" fmla="*/ 502285 h 1141861"/>
              <a:gd name="connsiteX2" fmla="*/ 562745 w 1482920"/>
              <a:gd name="connsiteY2" fmla="*/ 116392 h 1141861"/>
              <a:gd name="connsiteX3" fmla="*/ 814456 w 1482920"/>
              <a:gd name="connsiteY3" fmla="*/ 32 h 1141861"/>
              <a:gd name="connsiteX4" fmla="*/ 1193899 w 1482920"/>
              <a:gd name="connsiteY4" fmla="*/ 123718 h 1141861"/>
              <a:gd name="connsiteX5" fmla="*/ 1482920 w 1482920"/>
              <a:gd name="connsiteY5" fmla="*/ 1006721 h 1141861"/>
              <a:gd name="connsiteX0" fmla="*/ 0 w 1482920"/>
              <a:gd name="connsiteY0" fmla="*/ 1155963 h 1155963"/>
              <a:gd name="connsiteX1" fmla="*/ 210555 w 1482920"/>
              <a:gd name="connsiteY1" fmla="*/ 516387 h 1155963"/>
              <a:gd name="connsiteX2" fmla="*/ 562745 w 1482920"/>
              <a:gd name="connsiteY2" fmla="*/ 130494 h 1155963"/>
              <a:gd name="connsiteX3" fmla="*/ 955922 w 1482920"/>
              <a:gd name="connsiteY3" fmla="*/ 23 h 1155963"/>
              <a:gd name="connsiteX4" fmla="*/ 1193899 w 1482920"/>
              <a:gd name="connsiteY4" fmla="*/ 137820 h 1155963"/>
              <a:gd name="connsiteX5" fmla="*/ 1482920 w 1482920"/>
              <a:gd name="connsiteY5" fmla="*/ 1020823 h 1155963"/>
              <a:gd name="connsiteX0" fmla="*/ 0 w 1482920"/>
              <a:gd name="connsiteY0" fmla="*/ 1155963 h 1155963"/>
              <a:gd name="connsiteX1" fmla="*/ 210555 w 1482920"/>
              <a:gd name="connsiteY1" fmla="*/ 516387 h 1155963"/>
              <a:gd name="connsiteX2" fmla="*/ 562745 w 1482920"/>
              <a:gd name="connsiteY2" fmla="*/ 130494 h 1155963"/>
              <a:gd name="connsiteX3" fmla="*/ 955922 w 1482920"/>
              <a:gd name="connsiteY3" fmla="*/ 23 h 1155963"/>
              <a:gd name="connsiteX4" fmla="*/ 1224486 w 1482920"/>
              <a:gd name="connsiteY4" fmla="*/ 137820 h 1155963"/>
              <a:gd name="connsiteX5" fmla="*/ 1482920 w 1482920"/>
              <a:gd name="connsiteY5" fmla="*/ 1020823 h 1155963"/>
              <a:gd name="connsiteX0" fmla="*/ 0 w 1482920"/>
              <a:gd name="connsiteY0" fmla="*/ 1155963 h 1155963"/>
              <a:gd name="connsiteX1" fmla="*/ 210555 w 1482920"/>
              <a:gd name="connsiteY1" fmla="*/ 516387 h 1155963"/>
              <a:gd name="connsiteX2" fmla="*/ 562745 w 1482920"/>
              <a:gd name="connsiteY2" fmla="*/ 130494 h 1155963"/>
              <a:gd name="connsiteX3" fmla="*/ 955922 w 1482920"/>
              <a:gd name="connsiteY3" fmla="*/ 23 h 1155963"/>
              <a:gd name="connsiteX4" fmla="*/ 1224486 w 1482920"/>
              <a:gd name="connsiteY4" fmla="*/ 137820 h 1155963"/>
              <a:gd name="connsiteX5" fmla="*/ 1482920 w 1482920"/>
              <a:gd name="connsiteY5" fmla="*/ 1020823 h 1155963"/>
              <a:gd name="connsiteX0" fmla="*/ 0 w 1482920"/>
              <a:gd name="connsiteY0" fmla="*/ 1155963 h 1155963"/>
              <a:gd name="connsiteX1" fmla="*/ 210555 w 1482920"/>
              <a:gd name="connsiteY1" fmla="*/ 516387 h 1155963"/>
              <a:gd name="connsiteX2" fmla="*/ 562745 w 1482920"/>
              <a:gd name="connsiteY2" fmla="*/ 130494 h 1155963"/>
              <a:gd name="connsiteX3" fmla="*/ 955922 w 1482920"/>
              <a:gd name="connsiteY3" fmla="*/ 23 h 1155963"/>
              <a:gd name="connsiteX4" fmla="*/ 1224486 w 1482920"/>
              <a:gd name="connsiteY4" fmla="*/ 137820 h 1155963"/>
              <a:gd name="connsiteX5" fmla="*/ 1482920 w 1482920"/>
              <a:gd name="connsiteY5" fmla="*/ 1020823 h 1155963"/>
              <a:gd name="connsiteX0" fmla="*/ 0 w 1482920"/>
              <a:gd name="connsiteY0" fmla="*/ 1160304 h 1160304"/>
              <a:gd name="connsiteX1" fmla="*/ 210555 w 1482920"/>
              <a:gd name="connsiteY1" fmla="*/ 520728 h 1160304"/>
              <a:gd name="connsiteX2" fmla="*/ 562745 w 1482920"/>
              <a:gd name="connsiteY2" fmla="*/ 134835 h 1160304"/>
              <a:gd name="connsiteX3" fmla="*/ 955922 w 1482920"/>
              <a:gd name="connsiteY3" fmla="*/ 4364 h 1160304"/>
              <a:gd name="connsiteX4" fmla="*/ 1270367 w 1482920"/>
              <a:gd name="connsiteY4" fmla="*/ 269161 h 1160304"/>
              <a:gd name="connsiteX5" fmla="*/ 1482920 w 1482920"/>
              <a:gd name="connsiteY5" fmla="*/ 1025164 h 1160304"/>
              <a:gd name="connsiteX0" fmla="*/ 0 w 1482920"/>
              <a:gd name="connsiteY0" fmla="*/ 1160304 h 1307387"/>
              <a:gd name="connsiteX1" fmla="*/ 210555 w 1482920"/>
              <a:gd name="connsiteY1" fmla="*/ 520728 h 1307387"/>
              <a:gd name="connsiteX2" fmla="*/ 562745 w 1482920"/>
              <a:gd name="connsiteY2" fmla="*/ 134835 h 1307387"/>
              <a:gd name="connsiteX3" fmla="*/ 955922 w 1482920"/>
              <a:gd name="connsiteY3" fmla="*/ 4364 h 1307387"/>
              <a:gd name="connsiteX4" fmla="*/ 1270367 w 1482920"/>
              <a:gd name="connsiteY4" fmla="*/ 269161 h 1307387"/>
              <a:gd name="connsiteX5" fmla="*/ 1482920 w 1482920"/>
              <a:gd name="connsiteY5" fmla="*/ 1307387 h 1307387"/>
              <a:gd name="connsiteX0" fmla="*/ 0 w 1448509"/>
              <a:gd name="connsiteY0" fmla="*/ 1160304 h 1160304"/>
              <a:gd name="connsiteX1" fmla="*/ 210555 w 1448509"/>
              <a:gd name="connsiteY1" fmla="*/ 520728 h 1160304"/>
              <a:gd name="connsiteX2" fmla="*/ 562745 w 1448509"/>
              <a:gd name="connsiteY2" fmla="*/ 134835 h 1160304"/>
              <a:gd name="connsiteX3" fmla="*/ 955922 w 1448509"/>
              <a:gd name="connsiteY3" fmla="*/ 4364 h 1160304"/>
              <a:gd name="connsiteX4" fmla="*/ 1270367 w 1448509"/>
              <a:gd name="connsiteY4" fmla="*/ 269161 h 1160304"/>
              <a:gd name="connsiteX5" fmla="*/ 1448509 w 1448509"/>
              <a:gd name="connsiteY5" fmla="*/ 1011053 h 1160304"/>
              <a:gd name="connsiteX0" fmla="*/ 0 w 1486743"/>
              <a:gd name="connsiteY0" fmla="*/ 1160304 h 1166276"/>
              <a:gd name="connsiteX1" fmla="*/ 210555 w 1486743"/>
              <a:gd name="connsiteY1" fmla="*/ 520728 h 1166276"/>
              <a:gd name="connsiteX2" fmla="*/ 562745 w 1486743"/>
              <a:gd name="connsiteY2" fmla="*/ 134835 h 1166276"/>
              <a:gd name="connsiteX3" fmla="*/ 955922 w 1486743"/>
              <a:gd name="connsiteY3" fmla="*/ 4364 h 1166276"/>
              <a:gd name="connsiteX4" fmla="*/ 1270367 w 1486743"/>
              <a:gd name="connsiteY4" fmla="*/ 269161 h 1166276"/>
              <a:gd name="connsiteX5" fmla="*/ 1486743 w 1486743"/>
              <a:gd name="connsiteY5" fmla="*/ 1166276 h 1166276"/>
              <a:gd name="connsiteX0" fmla="*/ 0 w 1486743"/>
              <a:gd name="connsiteY0" fmla="*/ 1175295 h 1181267"/>
              <a:gd name="connsiteX1" fmla="*/ 562745 w 1486743"/>
              <a:gd name="connsiteY1" fmla="*/ 149826 h 1181267"/>
              <a:gd name="connsiteX2" fmla="*/ 955922 w 1486743"/>
              <a:gd name="connsiteY2" fmla="*/ 19355 h 1181267"/>
              <a:gd name="connsiteX3" fmla="*/ 1270367 w 1486743"/>
              <a:gd name="connsiteY3" fmla="*/ 284152 h 1181267"/>
              <a:gd name="connsiteX4" fmla="*/ 1486743 w 1486743"/>
              <a:gd name="connsiteY4" fmla="*/ 1181267 h 1181267"/>
              <a:gd name="connsiteX0" fmla="*/ 0 w 1444685"/>
              <a:gd name="connsiteY0" fmla="*/ 1028570 h 1175653"/>
              <a:gd name="connsiteX1" fmla="*/ 520687 w 1444685"/>
              <a:gd name="connsiteY1" fmla="*/ 144212 h 1175653"/>
              <a:gd name="connsiteX2" fmla="*/ 913864 w 1444685"/>
              <a:gd name="connsiteY2" fmla="*/ 13741 h 1175653"/>
              <a:gd name="connsiteX3" fmla="*/ 1228309 w 1444685"/>
              <a:gd name="connsiteY3" fmla="*/ 278538 h 1175653"/>
              <a:gd name="connsiteX4" fmla="*/ 1444685 w 1444685"/>
              <a:gd name="connsiteY4" fmla="*/ 1175653 h 1175653"/>
              <a:gd name="connsiteX0" fmla="*/ 0 w 1444685"/>
              <a:gd name="connsiteY0" fmla="*/ 1015415 h 1162498"/>
              <a:gd name="connsiteX1" fmla="*/ 367751 w 1444685"/>
              <a:gd name="connsiteY1" fmla="*/ 328613 h 1162498"/>
              <a:gd name="connsiteX2" fmla="*/ 913864 w 1444685"/>
              <a:gd name="connsiteY2" fmla="*/ 586 h 1162498"/>
              <a:gd name="connsiteX3" fmla="*/ 1228309 w 1444685"/>
              <a:gd name="connsiteY3" fmla="*/ 265383 h 1162498"/>
              <a:gd name="connsiteX4" fmla="*/ 1444685 w 1444685"/>
              <a:gd name="connsiteY4" fmla="*/ 1162498 h 1162498"/>
              <a:gd name="connsiteX0" fmla="*/ 0 w 1444685"/>
              <a:gd name="connsiteY0" fmla="*/ 931544 h 1078627"/>
              <a:gd name="connsiteX1" fmla="*/ 367751 w 1444685"/>
              <a:gd name="connsiteY1" fmla="*/ 244742 h 1078627"/>
              <a:gd name="connsiteX2" fmla="*/ 787692 w 1444685"/>
              <a:gd name="connsiteY2" fmla="*/ 1382 h 1078627"/>
              <a:gd name="connsiteX3" fmla="*/ 1228309 w 1444685"/>
              <a:gd name="connsiteY3" fmla="*/ 181512 h 1078627"/>
              <a:gd name="connsiteX4" fmla="*/ 1444685 w 1444685"/>
              <a:gd name="connsiteY4" fmla="*/ 1078627 h 1078627"/>
              <a:gd name="connsiteX0" fmla="*/ 0 w 1444685"/>
              <a:gd name="connsiteY0" fmla="*/ 931544 h 1078627"/>
              <a:gd name="connsiteX1" fmla="*/ 367751 w 1444685"/>
              <a:gd name="connsiteY1" fmla="*/ 244742 h 1078627"/>
              <a:gd name="connsiteX2" fmla="*/ 787692 w 1444685"/>
              <a:gd name="connsiteY2" fmla="*/ 1382 h 1078627"/>
              <a:gd name="connsiteX3" fmla="*/ 1178605 w 1444685"/>
              <a:gd name="connsiteY3" fmla="*/ 181512 h 1078627"/>
              <a:gd name="connsiteX4" fmla="*/ 1444685 w 1444685"/>
              <a:gd name="connsiteY4" fmla="*/ 1078627 h 1078627"/>
              <a:gd name="connsiteX0" fmla="*/ 0 w 1444685"/>
              <a:gd name="connsiteY0" fmla="*/ 934544 h 1081627"/>
              <a:gd name="connsiteX1" fmla="*/ 367751 w 1444685"/>
              <a:gd name="connsiteY1" fmla="*/ 247742 h 1081627"/>
              <a:gd name="connsiteX2" fmla="*/ 787692 w 1444685"/>
              <a:gd name="connsiteY2" fmla="*/ 4382 h 1081627"/>
              <a:gd name="connsiteX3" fmla="*/ 1178605 w 1444685"/>
              <a:gd name="connsiteY3" fmla="*/ 184512 h 1081627"/>
              <a:gd name="connsiteX4" fmla="*/ 1444685 w 1444685"/>
              <a:gd name="connsiteY4" fmla="*/ 1081627 h 1081627"/>
              <a:gd name="connsiteX0" fmla="*/ 0 w 1444685"/>
              <a:gd name="connsiteY0" fmla="*/ 960596 h 1107679"/>
              <a:gd name="connsiteX1" fmla="*/ 367751 w 1444685"/>
              <a:gd name="connsiteY1" fmla="*/ 273794 h 1107679"/>
              <a:gd name="connsiteX2" fmla="*/ 745635 w 1444685"/>
              <a:gd name="connsiteY2" fmla="*/ 2212 h 1107679"/>
              <a:gd name="connsiteX3" fmla="*/ 1178605 w 1444685"/>
              <a:gd name="connsiteY3" fmla="*/ 210564 h 1107679"/>
              <a:gd name="connsiteX4" fmla="*/ 1444685 w 1444685"/>
              <a:gd name="connsiteY4" fmla="*/ 1107679 h 1107679"/>
              <a:gd name="connsiteX0" fmla="*/ 0 w 1444685"/>
              <a:gd name="connsiteY0" fmla="*/ 960596 h 1107679"/>
              <a:gd name="connsiteX1" fmla="*/ 367751 w 1444685"/>
              <a:gd name="connsiteY1" fmla="*/ 273794 h 1107679"/>
              <a:gd name="connsiteX2" fmla="*/ 745635 w 1444685"/>
              <a:gd name="connsiteY2" fmla="*/ 2212 h 1107679"/>
              <a:gd name="connsiteX3" fmla="*/ 1140371 w 1444685"/>
              <a:gd name="connsiteY3" fmla="*/ 210564 h 1107679"/>
              <a:gd name="connsiteX4" fmla="*/ 1444685 w 1444685"/>
              <a:gd name="connsiteY4" fmla="*/ 1107679 h 1107679"/>
              <a:gd name="connsiteX0" fmla="*/ 0 w 1444685"/>
              <a:gd name="connsiteY0" fmla="*/ 960596 h 1107679"/>
              <a:gd name="connsiteX1" fmla="*/ 367751 w 1444685"/>
              <a:gd name="connsiteY1" fmla="*/ 273794 h 1107679"/>
              <a:gd name="connsiteX2" fmla="*/ 745635 w 1444685"/>
              <a:gd name="connsiteY2" fmla="*/ 2212 h 1107679"/>
              <a:gd name="connsiteX3" fmla="*/ 1140371 w 1444685"/>
              <a:gd name="connsiteY3" fmla="*/ 210564 h 1107679"/>
              <a:gd name="connsiteX4" fmla="*/ 1444685 w 1444685"/>
              <a:gd name="connsiteY4" fmla="*/ 1107679 h 1107679"/>
              <a:gd name="connsiteX0" fmla="*/ 0 w 1444685"/>
              <a:gd name="connsiteY0" fmla="*/ 964657 h 1111740"/>
              <a:gd name="connsiteX1" fmla="*/ 367751 w 1444685"/>
              <a:gd name="connsiteY1" fmla="*/ 277855 h 1111740"/>
              <a:gd name="connsiteX2" fmla="*/ 745635 w 1444685"/>
              <a:gd name="connsiteY2" fmla="*/ 6273 h 1111740"/>
              <a:gd name="connsiteX3" fmla="*/ 1109784 w 1444685"/>
              <a:gd name="connsiteY3" fmla="*/ 186403 h 1111740"/>
              <a:gd name="connsiteX4" fmla="*/ 1444685 w 1444685"/>
              <a:gd name="connsiteY4" fmla="*/ 1111740 h 1111740"/>
              <a:gd name="connsiteX0" fmla="*/ 0 w 1444685"/>
              <a:gd name="connsiteY0" fmla="*/ 960403 h 1107486"/>
              <a:gd name="connsiteX1" fmla="*/ 367751 w 1444685"/>
              <a:gd name="connsiteY1" fmla="*/ 273601 h 1107486"/>
              <a:gd name="connsiteX2" fmla="*/ 745635 w 1444685"/>
              <a:gd name="connsiteY2" fmla="*/ 2019 h 1107486"/>
              <a:gd name="connsiteX3" fmla="*/ 1140371 w 1444685"/>
              <a:gd name="connsiteY3" fmla="*/ 393816 h 1107486"/>
              <a:gd name="connsiteX4" fmla="*/ 1444685 w 1444685"/>
              <a:gd name="connsiteY4" fmla="*/ 1107486 h 1107486"/>
              <a:gd name="connsiteX0" fmla="*/ 0 w 1444685"/>
              <a:gd name="connsiteY0" fmla="*/ 958430 h 1105513"/>
              <a:gd name="connsiteX1" fmla="*/ 379221 w 1444685"/>
              <a:gd name="connsiteY1" fmla="*/ 412740 h 1105513"/>
              <a:gd name="connsiteX2" fmla="*/ 745635 w 1444685"/>
              <a:gd name="connsiteY2" fmla="*/ 46 h 1105513"/>
              <a:gd name="connsiteX3" fmla="*/ 1140371 w 1444685"/>
              <a:gd name="connsiteY3" fmla="*/ 391843 h 1105513"/>
              <a:gd name="connsiteX4" fmla="*/ 1444685 w 1444685"/>
              <a:gd name="connsiteY4" fmla="*/ 1105513 h 1105513"/>
              <a:gd name="connsiteX0" fmla="*/ 0 w 1444685"/>
              <a:gd name="connsiteY0" fmla="*/ 817425 h 964508"/>
              <a:gd name="connsiteX1" fmla="*/ 379221 w 1444685"/>
              <a:gd name="connsiteY1" fmla="*/ 271735 h 964508"/>
              <a:gd name="connsiteX2" fmla="*/ 776222 w 1444685"/>
              <a:gd name="connsiteY2" fmla="*/ 152 h 964508"/>
              <a:gd name="connsiteX3" fmla="*/ 1140371 w 1444685"/>
              <a:gd name="connsiteY3" fmla="*/ 250838 h 964508"/>
              <a:gd name="connsiteX4" fmla="*/ 1444685 w 1444685"/>
              <a:gd name="connsiteY4" fmla="*/ 964508 h 964508"/>
              <a:gd name="connsiteX0" fmla="*/ 0 w 1421745"/>
              <a:gd name="connsiteY0" fmla="*/ 817425 h 865730"/>
              <a:gd name="connsiteX1" fmla="*/ 379221 w 1421745"/>
              <a:gd name="connsiteY1" fmla="*/ 271735 h 865730"/>
              <a:gd name="connsiteX2" fmla="*/ 776222 w 1421745"/>
              <a:gd name="connsiteY2" fmla="*/ 152 h 865730"/>
              <a:gd name="connsiteX3" fmla="*/ 1140371 w 1421745"/>
              <a:gd name="connsiteY3" fmla="*/ 250838 h 865730"/>
              <a:gd name="connsiteX4" fmla="*/ 1421745 w 1421745"/>
              <a:gd name="connsiteY4" fmla="*/ 865730 h 865730"/>
              <a:gd name="connsiteX0" fmla="*/ 0 w 1429392"/>
              <a:gd name="connsiteY0" fmla="*/ 817425 h 908063"/>
              <a:gd name="connsiteX1" fmla="*/ 379221 w 1429392"/>
              <a:gd name="connsiteY1" fmla="*/ 271735 h 908063"/>
              <a:gd name="connsiteX2" fmla="*/ 776222 w 1429392"/>
              <a:gd name="connsiteY2" fmla="*/ 152 h 908063"/>
              <a:gd name="connsiteX3" fmla="*/ 1140371 w 1429392"/>
              <a:gd name="connsiteY3" fmla="*/ 250838 h 908063"/>
              <a:gd name="connsiteX4" fmla="*/ 1429392 w 1429392"/>
              <a:gd name="connsiteY4" fmla="*/ 908063 h 908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9392" h="908063">
                <a:moveTo>
                  <a:pt x="0" y="817425"/>
                </a:moveTo>
                <a:cubicBezTo>
                  <a:pt x="117239" y="603786"/>
                  <a:pt x="249851" y="407947"/>
                  <a:pt x="379221" y="271735"/>
                </a:cubicBezTo>
                <a:cubicBezTo>
                  <a:pt x="508591" y="135523"/>
                  <a:pt x="649364" y="3635"/>
                  <a:pt x="776222" y="152"/>
                </a:cubicBezTo>
                <a:cubicBezTo>
                  <a:pt x="903080" y="-3331"/>
                  <a:pt x="984992" y="52482"/>
                  <a:pt x="1140371" y="250838"/>
                </a:cubicBezTo>
                <a:cubicBezTo>
                  <a:pt x="1307221" y="632638"/>
                  <a:pt x="1429392" y="908063"/>
                  <a:pt x="1429392" y="908063"/>
                </a:cubicBezTo>
              </a:path>
            </a:pathLst>
          </a:custGeom>
          <a:ln w="76200" cmpd="sng">
            <a:solidFill>
              <a:srgbClr val="FF0000">
                <a:alpha val="61000"/>
              </a:srgbClr>
            </a:solidFill>
            <a:prstDash val="sysDash"/>
            <a:headEnd type="none"/>
            <a:tailEnd type="triangl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3" name="Freeform 42"/>
          <p:cNvSpPr/>
          <p:nvPr/>
        </p:nvSpPr>
        <p:spPr>
          <a:xfrm flipH="1">
            <a:off x="2788556" y="3724009"/>
            <a:ext cx="4642216" cy="592343"/>
          </a:xfrm>
          <a:custGeom>
            <a:avLst/>
            <a:gdLst>
              <a:gd name="connsiteX0" fmla="*/ 0 w 1465368"/>
              <a:gd name="connsiteY0" fmla="*/ 2040687 h 2040687"/>
              <a:gd name="connsiteX1" fmla="*/ 1412806 w 1465368"/>
              <a:gd name="connsiteY1" fmla="*/ 1626888 h 2040687"/>
              <a:gd name="connsiteX2" fmla="*/ 1070308 w 1465368"/>
              <a:gd name="connsiteY2" fmla="*/ 1098938 h 2040687"/>
              <a:gd name="connsiteX3" fmla="*/ 185520 w 1465368"/>
              <a:gd name="connsiteY3" fmla="*/ 1070400 h 2040687"/>
              <a:gd name="connsiteX4" fmla="*/ 99895 w 1465368"/>
              <a:gd name="connsiteY4" fmla="*/ 685139 h 2040687"/>
              <a:gd name="connsiteX5" fmla="*/ 356769 w 1465368"/>
              <a:gd name="connsiteY5" fmla="*/ 57307 h 2040687"/>
              <a:gd name="connsiteX6" fmla="*/ 827705 w 1465368"/>
              <a:gd name="connsiteY6" fmla="*/ 28769 h 2040687"/>
              <a:gd name="connsiteX0" fmla="*/ 0 w 1465368"/>
              <a:gd name="connsiteY0" fmla="*/ 2040687 h 2040687"/>
              <a:gd name="connsiteX1" fmla="*/ 1412806 w 1465368"/>
              <a:gd name="connsiteY1" fmla="*/ 1626888 h 2040687"/>
              <a:gd name="connsiteX2" fmla="*/ 1070308 w 1465368"/>
              <a:gd name="connsiteY2" fmla="*/ 1098938 h 2040687"/>
              <a:gd name="connsiteX3" fmla="*/ 185520 w 1465368"/>
              <a:gd name="connsiteY3" fmla="*/ 1127476 h 2040687"/>
              <a:gd name="connsiteX4" fmla="*/ 99895 w 1465368"/>
              <a:gd name="connsiteY4" fmla="*/ 685139 h 2040687"/>
              <a:gd name="connsiteX5" fmla="*/ 356769 w 1465368"/>
              <a:gd name="connsiteY5" fmla="*/ 57307 h 2040687"/>
              <a:gd name="connsiteX6" fmla="*/ 827705 w 1465368"/>
              <a:gd name="connsiteY6" fmla="*/ 28769 h 2040687"/>
              <a:gd name="connsiteX0" fmla="*/ 0 w 1109153"/>
              <a:gd name="connsiteY0" fmla="*/ 2040687 h 2040687"/>
              <a:gd name="connsiteX1" fmla="*/ 856246 w 1109153"/>
              <a:gd name="connsiteY1" fmla="*/ 1769577 h 2040687"/>
              <a:gd name="connsiteX2" fmla="*/ 1070308 w 1109153"/>
              <a:gd name="connsiteY2" fmla="*/ 1098938 h 2040687"/>
              <a:gd name="connsiteX3" fmla="*/ 185520 w 1109153"/>
              <a:gd name="connsiteY3" fmla="*/ 1127476 h 2040687"/>
              <a:gd name="connsiteX4" fmla="*/ 99895 w 1109153"/>
              <a:gd name="connsiteY4" fmla="*/ 685139 h 2040687"/>
              <a:gd name="connsiteX5" fmla="*/ 356769 w 1109153"/>
              <a:gd name="connsiteY5" fmla="*/ 57307 h 2040687"/>
              <a:gd name="connsiteX6" fmla="*/ 827705 w 1109153"/>
              <a:gd name="connsiteY6" fmla="*/ 28769 h 2040687"/>
              <a:gd name="connsiteX0" fmla="*/ 0 w 1005332"/>
              <a:gd name="connsiteY0" fmla="*/ 2040687 h 2040687"/>
              <a:gd name="connsiteX1" fmla="*/ 856246 w 1005332"/>
              <a:gd name="connsiteY1" fmla="*/ 1769577 h 2040687"/>
              <a:gd name="connsiteX2" fmla="*/ 941871 w 1005332"/>
              <a:gd name="connsiteY2" fmla="*/ 1184551 h 2040687"/>
              <a:gd name="connsiteX3" fmla="*/ 185520 w 1005332"/>
              <a:gd name="connsiteY3" fmla="*/ 1127476 h 2040687"/>
              <a:gd name="connsiteX4" fmla="*/ 99895 w 1005332"/>
              <a:gd name="connsiteY4" fmla="*/ 685139 h 2040687"/>
              <a:gd name="connsiteX5" fmla="*/ 356769 w 1005332"/>
              <a:gd name="connsiteY5" fmla="*/ 57307 h 2040687"/>
              <a:gd name="connsiteX6" fmla="*/ 827705 w 1005332"/>
              <a:gd name="connsiteY6" fmla="*/ 28769 h 2040687"/>
              <a:gd name="connsiteX0" fmla="*/ 329960 w 1335292"/>
              <a:gd name="connsiteY0" fmla="*/ 2058266 h 2058266"/>
              <a:gd name="connsiteX1" fmla="*/ 1186206 w 1335292"/>
              <a:gd name="connsiteY1" fmla="*/ 1787156 h 2058266"/>
              <a:gd name="connsiteX2" fmla="*/ 1271831 w 1335292"/>
              <a:gd name="connsiteY2" fmla="*/ 1202130 h 2058266"/>
              <a:gd name="connsiteX3" fmla="*/ 515480 w 1335292"/>
              <a:gd name="connsiteY3" fmla="*/ 1145055 h 2058266"/>
              <a:gd name="connsiteX4" fmla="*/ 1732 w 1335292"/>
              <a:gd name="connsiteY4" fmla="*/ 945289 h 2058266"/>
              <a:gd name="connsiteX5" fmla="*/ 686729 w 1335292"/>
              <a:gd name="connsiteY5" fmla="*/ 74886 h 2058266"/>
              <a:gd name="connsiteX6" fmla="*/ 1157665 w 1335292"/>
              <a:gd name="connsiteY6" fmla="*/ 46348 h 2058266"/>
              <a:gd name="connsiteX0" fmla="*/ 328242 w 1333574"/>
              <a:gd name="connsiteY0" fmla="*/ 2011918 h 2011918"/>
              <a:gd name="connsiteX1" fmla="*/ 1184488 w 1333574"/>
              <a:gd name="connsiteY1" fmla="*/ 1740808 h 2011918"/>
              <a:gd name="connsiteX2" fmla="*/ 1270113 w 1333574"/>
              <a:gd name="connsiteY2" fmla="*/ 1155782 h 2011918"/>
              <a:gd name="connsiteX3" fmla="*/ 513762 w 1333574"/>
              <a:gd name="connsiteY3" fmla="*/ 1098707 h 2011918"/>
              <a:gd name="connsiteX4" fmla="*/ 14 w 1333574"/>
              <a:gd name="connsiteY4" fmla="*/ 898941 h 2011918"/>
              <a:gd name="connsiteX5" fmla="*/ 499491 w 1333574"/>
              <a:gd name="connsiteY5" fmla="*/ 727715 h 2011918"/>
              <a:gd name="connsiteX6" fmla="*/ 1155947 w 1333574"/>
              <a:gd name="connsiteY6" fmla="*/ 0 h 2011918"/>
              <a:gd name="connsiteX0" fmla="*/ 328240 w 1333572"/>
              <a:gd name="connsiteY0" fmla="*/ 1954842 h 1954842"/>
              <a:gd name="connsiteX1" fmla="*/ 1184486 w 1333572"/>
              <a:gd name="connsiteY1" fmla="*/ 1683732 h 1954842"/>
              <a:gd name="connsiteX2" fmla="*/ 1270111 w 1333572"/>
              <a:gd name="connsiteY2" fmla="*/ 1098706 h 1954842"/>
              <a:gd name="connsiteX3" fmla="*/ 513760 w 1333572"/>
              <a:gd name="connsiteY3" fmla="*/ 1041631 h 1954842"/>
              <a:gd name="connsiteX4" fmla="*/ 12 w 1333572"/>
              <a:gd name="connsiteY4" fmla="*/ 841865 h 1954842"/>
              <a:gd name="connsiteX5" fmla="*/ 499489 w 1333572"/>
              <a:gd name="connsiteY5" fmla="*/ 670639 h 1954842"/>
              <a:gd name="connsiteX6" fmla="*/ 784905 w 1333572"/>
              <a:gd name="connsiteY6" fmla="*/ 0 h 1954842"/>
              <a:gd name="connsiteX0" fmla="*/ 340686 w 1346018"/>
              <a:gd name="connsiteY0" fmla="*/ 1954842 h 1954842"/>
              <a:gd name="connsiteX1" fmla="*/ 1196932 w 1346018"/>
              <a:gd name="connsiteY1" fmla="*/ 1683732 h 1954842"/>
              <a:gd name="connsiteX2" fmla="*/ 1282557 w 1346018"/>
              <a:gd name="connsiteY2" fmla="*/ 1098706 h 1954842"/>
              <a:gd name="connsiteX3" fmla="*/ 526206 w 1346018"/>
              <a:gd name="connsiteY3" fmla="*/ 1041631 h 1954842"/>
              <a:gd name="connsiteX4" fmla="*/ 12458 w 1346018"/>
              <a:gd name="connsiteY4" fmla="*/ 841865 h 1954842"/>
              <a:gd name="connsiteX5" fmla="*/ 212249 w 1346018"/>
              <a:gd name="connsiteY5" fmla="*/ 499412 h 1954842"/>
              <a:gd name="connsiteX6" fmla="*/ 797351 w 1346018"/>
              <a:gd name="connsiteY6" fmla="*/ 0 h 1954842"/>
              <a:gd name="connsiteX0" fmla="*/ 331867 w 1337199"/>
              <a:gd name="connsiteY0" fmla="*/ 1954842 h 1954842"/>
              <a:gd name="connsiteX1" fmla="*/ 1188113 w 1337199"/>
              <a:gd name="connsiteY1" fmla="*/ 1683732 h 1954842"/>
              <a:gd name="connsiteX2" fmla="*/ 1273738 w 1337199"/>
              <a:gd name="connsiteY2" fmla="*/ 1098706 h 1954842"/>
              <a:gd name="connsiteX3" fmla="*/ 517387 w 1337199"/>
              <a:gd name="connsiteY3" fmla="*/ 1041631 h 1954842"/>
              <a:gd name="connsiteX4" fmla="*/ 3639 w 1337199"/>
              <a:gd name="connsiteY4" fmla="*/ 841865 h 1954842"/>
              <a:gd name="connsiteX5" fmla="*/ 774261 w 1337199"/>
              <a:gd name="connsiteY5" fmla="*/ 642101 h 1954842"/>
              <a:gd name="connsiteX6" fmla="*/ 788532 w 1337199"/>
              <a:gd name="connsiteY6" fmla="*/ 0 h 1954842"/>
              <a:gd name="connsiteX0" fmla="*/ 329155 w 1326192"/>
              <a:gd name="connsiteY0" fmla="*/ 1954842 h 1954842"/>
              <a:gd name="connsiteX1" fmla="*/ 1185401 w 1326192"/>
              <a:gd name="connsiteY1" fmla="*/ 1683732 h 1954842"/>
              <a:gd name="connsiteX2" fmla="*/ 1271026 w 1326192"/>
              <a:gd name="connsiteY2" fmla="*/ 1098706 h 1954842"/>
              <a:gd name="connsiteX3" fmla="*/ 628841 w 1326192"/>
              <a:gd name="connsiteY3" fmla="*/ 1269933 h 1954842"/>
              <a:gd name="connsiteX4" fmla="*/ 927 w 1326192"/>
              <a:gd name="connsiteY4" fmla="*/ 841865 h 1954842"/>
              <a:gd name="connsiteX5" fmla="*/ 771549 w 1326192"/>
              <a:gd name="connsiteY5" fmla="*/ 642101 h 1954842"/>
              <a:gd name="connsiteX6" fmla="*/ 785820 w 1326192"/>
              <a:gd name="connsiteY6" fmla="*/ 0 h 1954842"/>
              <a:gd name="connsiteX0" fmla="*/ 0 w 997037"/>
              <a:gd name="connsiteY0" fmla="*/ 1954842 h 1954842"/>
              <a:gd name="connsiteX1" fmla="*/ 856246 w 997037"/>
              <a:gd name="connsiteY1" fmla="*/ 1683732 h 1954842"/>
              <a:gd name="connsiteX2" fmla="*/ 941871 w 997037"/>
              <a:gd name="connsiteY2" fmla="*/ 1098706 h 1954842"/>
              <a:gd name="connsiteX3" fmla="*/ 299686 w 997037"/>
              <a:gd name="connsiteY3" fmla="*/ 1269933 h 1954842"/>
              <a:gd name="connsiteX4" fmla="*/ 185520 w 997037"/>
              <a:gd name="connsiteY4" fmla="*/ 1070168 h 1954842"/>
              <a:gd name="connsiteX5" fmla="*/ 442394 w 997037"/>
              <a:gd name="connsiteY5" fmla="*/ 642101 h 1954842"/>
              <a:gd name="connsiteX6" fmla="*/ 456665 w 997037"/>
              <a:gd name="connsiteY6" fmla="*/ 0 h 1954842"/>
              <a:gd name="connsiteX0" fmla="*/ 1008892 w 1223700"/>
              <a:gd name="connsiteY0" fmla="*/ 2026186 h 2026186"/>
              <a:gd name="connsiteX1" fmla="*/ 680664 w 1223700"/>
              <a:gd name="connsiteY1" fmla="*/ 1683732 h 2026186"/>
              <a:gd name="connsiteX2" fmla="*/ 766289 w 1223700"/>
              <a:gd name="connsiteY2" fmla="*/ 1098706 h 2026186"/>
              <a:gd name="connsiteX3" fmla="*/ 124104 w 1223700"/>
              <a:gd name="connsiteY3" fmla="*/ 1269933 h 2026186"/>
              <a:gd name="connsiteX4" fmla="*/ 9938 w 1223700"/>
              <a:gd name="connsiteY4" fmla="*/ 1070168 h 2026186"/>
              <a:gd name="connsiteX5" fmla="*/ 266812 w 1223700"/>
              <a:gd name="connsiteY5" fmla="*/ 642101 h 2026186"/>
              <a:gd name="connsiteX6" fmla="*/ 281083 w 1223700"/>
              <a:gd name="connsiteY6" fmla="*/ 0 h 2026186"/>
              <a:gd name="connsiteX0" fmla="*/ 1299802 w 1424345"/>
              <a:gd name="connsiteY0" fmla="*/ 2026186 h 2026186"/>
              <a:gd name="connsiteX1" fmla="*/ 1162 w 1424345"/>
              <a:gd name="connsiteY1" fmla="*/ 1683732 h 2026186"/>
              <a:gd name="connsiteX2" fmla="*/ 1057199 w 1424345"/>
              <a:gd name="connsiteY2" fmla="*/ 1098706 h 2026186"/>
              <a:gd name="connsiteX3" fmla="*/ 415014 w 1424345"/>
              <a:gd name="connsiteY3" fmla="*/ 1269933 h 2026186"/>
              <a:gd name="connsiteX4" fmla="*/ 300848 w 1424345"/>
              <a:gd name="connsiteY4" fmla="*/ 1070168 h 2026186"/>
              <a:gd name="connsiteX5" fmla="*/ 557722 w 1424345"/>
              <a:gd name="connsiteY5" fmla="*/ 642101 h 2026186"/>
              <a:gd name="connsiteX6" fmla="*/ 571993 w 1424345"/>
              <a:gd name="connsiteY6" fmla="*/ 0 h 2026186"/>
              <a:gd name="connsiteX0" fmla="*/ 1299802 w 1299802"/>
              <a:gd name="connsiteY0" fmla="*/ 2026186 h 2026186"/>
              <a:gd name="connsiteX1" fmla="*/ 1162 w 1299802"/>
              <a:gd name="connsiteY1" fmla="*/ 1683732 h 2026186"/>
              <a:gd name="connsiteX2" fmla="*/ 1057199 w 1299802"/>
              <a:gd name="connsiteY2" fmla="*/ 1098706 h 2026186"/>
              <a:gd name="connsiteX3" fmla="*/ 415014 w 1299802"/>
              <a:gd name="connsiteY3" fmla="*/ 1269933 h 2026186"/>
              <a:gd name="connsiteX4" fmla="*/ 300848 w 1299802"/>
              <a:gd name="connsiteY4" fmla="*/ 1070168 h 2026186"/>
              <a:gd name="connsiteX5" fmla="*/ 557722 w 1299802"/>
              <a:gd name="connsiteY5" fmla="*/ 642101 h 2026186"/>
              <a:gd name="connsiteX6" fmla="*/ 571993 w 1299802"/>
              <a:gd name="connsiteY6" fmla="*/ 0 h 2026186"/>
              <a:gd name="connsiteX0" fmla="*/ 1325244 w 1325244"/>
              <a:gd name="connsiteY0" fmla="*/ 2026186 h 2026186"/>
              <a:gd name="connsiteX1" fmla="*/ 26604 w 1325244"/>
              <a:gd name="connsiteY1" fmla="*/ 1683732 h 2026186"/>
              <a:gd name="connsiteX2" fmla="*/ 440456 w 1325244"/>
              <a:gd name="connsiteY2" fmla="*/ 1269933 h 2026186"/>
              <a:gd name="connsiteX3" fmla="*/ 326290 w 1325244"/>
              <a:gd name="connsiteY3" fmla="*/ 1070168 h 2026186"/>
              <a:gd name="connsiteX4" fmla="*/ 583164 w 1325244"/>
              <a:gd name="connsiteY4" fmla="*/ 642101 h 2026186"/>
              <a:gd name="connsiteX5" fmla="*/ 597435 w 1325244"/>
              <a:gd name="connsiteY5" fmla="*/ 0 h 2026186"/>
              <a:gd name="connsiteX0" fmla="*/ 1364650 w 1364650"/>
              <a:gd name="connsiteY0" fmla="*/ 2026186 h 2026186"/>
              <a:gd name="connsiteX1" fmla="*/ 66010 w 1364650"/>
              <a:gd name="connsiteY1" fmla="*/ 1683732 h 2026186"/>
              <a:gd name="connsiteX2" fmla="*/ 208717 w 1364650"/>
              <a:gd name="connsiteY2" fmla="*/ 1241395 h 2026186"/>
              <a:gd name="connsiteX3" fmla="*/ 365696 w 1364650"/>
              <a:gd name="connsiteY3" fmla="*/ 1070168 h 2026186"/>
              <a:gd name="connsiteX4" fmla="*/ 622570 w 1364650"/>
              <a:gd name="connsiteY4" fmla="*/ 642101 h 2026186"/>
              <a:gd name="connsiteX5" fmla="*/ 636841 w 1364650"/>
              <a:gd name="connsiteY5" fmla="*/ 0 h 2026186"/>
              <a:gd name="connsiteX0" fmla="*/ 1304077 w 1304077"/>
              <a:gd name="connsiteY0" fmla="*/ 2026186 h 2026186"/>
              <a:gd name="connsiteX1" fmla="*/ 76790 w 1304077"/>
              <a:gd name="connsiteY1" fmla="*/ 1726539 h 2026186"/>
              <a:gd name="connsiteX2" fmla="*/ 148144 w 1304077"/>
              <a:gd name="connsiteY2" fmla="*/ 1241395 h 2026186"/>
              <a:gd name="connsiteX3" fmla="*/ 305123 w 1304077"/>
              <a:gd name="connsiteY3" fmla="*/ 1070168 h 2026186"/>
              <a:gd name="connsiteX4" fmla="*/ 561997 w 1304077"/>
              <a:gd name="connsiteY4" fmla="*/ 642101 h 2026186"/>
              <a:gd name="connsiteX5" fmla="*/ 576268 w 1304077"/>
              <a:gd name="connsiteY5" fmla="*/ 0 h 2026186"/>
              <a:gd name="connsiteX0" fmla="*/ 1304944 w 1304944"/>
              <a:gd name="connsiteY0" fmla="*/ 2026186 h 2026186"/>
              <a:gd name="connsiteX1" fmla="*/ 77657 w 1304944"/>
              <a:gd name="connsiteY1" fmla="*/ 1726539 h 2026186"/>
              <a:gd name="connsiteX2" fmla="*/ 149011 w 1304944"/>
              <a:gd name="connsiteY2" fmla="*/ 1241395 h 2026186"/>
              <a:gd name="connsiteX3" fmla="*/ 334532 w 1304944"/>
              <a:gd name="connsiteY3" fmla="*/ 998824 h 2026186"/>
              <a:gd name="connsiteX4" fmla="*/ 562864 w 1304944"/>
              <a:gd name="connsiteY4" fmla="*/ 642101 h 2026186"/>
              <a:gd name="connsiteX5" fmla="*/ 577135 w 1304944"/>
              <a:gd name="connsiteY5" fmla="*/ 0 h 2026186"/>
              <a:gd name="connsiteX0" fmla="*/ 1304944 w 1304944"/>
              <a:gd name="connsiteY0" fmla="*/ 2040455 h 2040455"/>
              <a:gd name="connsiteX1" fmla="*/ 77657 w 1304944"/>
              <a:gd name="connsiteY1" fmla="*/ 1740808 h 2040455"/>
              <a:gd name="connsiteX2" fmla="*/ 149011 w 1304944"/>
              <a:gd name="connsiteY2" fmla="*/ 1255664 h 2040455"/>
              <a:gd name="connsiteX3" fmla="*/ 334532 w 1304944"/>
              <a:gd name="connsiteY3" fmla="*/ 1013093 h 2040455"/>
              <a:gd name="connsiteX4" fmla="*/ 562864 w 1304944"/>
              <a:gd name="connsiteY4" fmla="*/ 656370 h 2040455"/>
              <a:gd name="connsiteX5" fmla="*/ 491511 w 1304944"/>
              <a:gd name="connsiteY5" fmla="*/ 0 h 2040455"/>
              <a:gd name="connsiteX0" fmla="*/ 1340106 w 1340106"/>
              <a:gd name="connsiteY0" fmla="*/ 2040455 h 2040455"/>
              <a:gd name="connsiteX1" fmla="*/ 112819 w 1340106"/>
              <a:gd name="connsiteY1" fmla="*/ 1740808 h 2040455"/>
              <a:gd name="connsiteX2" fmla="*/ 84278 w 1340106"/>
              <a:gd name="connsiteY2" fmla="*/ 1255664 h 2040455"/>
              <a:gd name="connsiteX3" fmla="*/ 369694 w 1340106"/>
              <a:gd name="connsiteY3" fmla="*/ 1013093 h 2040455"/>
              <a:gd name="connsiteX4" fmla="*/ 598026 w 1340106"/>
              <a:gd name="connsiteY4" fmla="*/ 656370 h 2040455"/>
              <a:gd name="connsiteX5" fmla="*/ 526673 w 1340106"/>
              <a:gd name="connsiteY5" fmla="*/ 0 h 2040455"/>
              <a:gd name="connsiteX0" fmla="*/ 1353284 w 1353284"/>
              <a:gd name="connsiteY0" fmla="*/ 2040455 h 2040455"/>
              <a:gd name="connsiteX1" fmla="*/ 125997 w 1353284"/>
              <a:gd name="connsiteY1" fmla="*/ 1740808 h 2040455"/>
              <a:gd name="connsiteX2" fmla="*/ 68915 w 1353284"/>
              <a:gd name="connsiteY2" fmla="*/ 1341278 h 2040455"/>
              <a:gd name="connsiteX3" fmla="*/ 382872 w 1353284"/>
              <a:gd name="connsiteY3" fmla="*/ 1013093 h 2040455"/>
              <a:gd name="connsiteX4" fmla="*/ 611204 w 1353284"/>
              <a:gd name="connsiteY4" fmla="*/ 656370 h 2040455"/>
              <a:gd name="connsiteX5" fmla="*/ 539851 w 1353284"/>
              <a:gd name="connsiteY5" fmla="*/ 0 h 2040455"/>
              <a:gd name="connsiteX0" fmla="*/ 1315824 w 1315824"/>
              <a:gd name="connsiteY0" fmla="*/ 2040455 h 2040455"/>
              <a:gd name="connsiteX1" fmla="*/ 88537 w 1315824"/>
              <a:gd name="connsiteY1" fmla="*/ 1740808 h 2040455"/>
              <a:gd name="connsiteX2" fmla="*/ 31455 w 1315824"/>
              <a:gd name="connsiteY2" fmla="*/ 1341278 h 2040455"/>
              <a:gd name="connsiteX3" fmla="*/ 345412 w 1315824"/>
              <a:gd name="connsiteY3" fmla="*/ 1013093 h 2040455"/>
              <a:gd name="connsiteX4" fmla="*/ 573744 w 1315824"/>
              <a:gd name="connsiteY4" fmla="*/ 656370 h 2040455"/>
              <a:gd name="connsiteX5" fmla="*/ 502391 w 1315824"/>
              <a:gd name="connsiteY5" fmla="*/ 0 h 2040455"/>
              <a:gd name="connsiteX0" fmla="*/ 1293470 w 1293470"/>
              <a:gd name="connsiteY0" fmla="*/ 2040455 h 2040455"/>
              <a:gd name="connsiteX1" fmla="*/ 66183 w 1293470"/>
              <a:gd name="connsiteY1" fmla="*/ 1740808 h 2040455"/>
              <a:gd name="connsiteX2" fmla="*/ 9101 w 1293470"/>
              <a:gd name="connsiteY2" fmla="*/ 1341278 h 2040455"/>
              <a:gd name="connsiteX3" fmla="*/ 323058 w 1293470"/>
              <a:gd name="connsiteY3" fmla="*/ 1013093 h 2040455"/>
              <a:gd name="connsiteX4" fmla="*/ 551390 w 1293470"/>
              <a:gd name="connsiteY4" fmla="*/ 656370 h 2040455"/>
              <a:gd name="connsiteX5" fmla="*/ 480037 w 1293470"/>
              <a:gd name="connsiteY5" fmla="*/ 0 h 2040455"/>
              <a:gd name="connsiteX0" fmla="*/ 1293470 w 1293470"/>
              <a:gd name="connsiteY0" fmla="*/ 2040455 h 2040455"/>
              <a:gd name="connsiteX1" fmla="*/ 66183 w 1293470"/>
              <a:gd name="connsiteY1" fmla="*/ 1740808 h 2040455"/>
              <a:gd name="connsiteX2" fmla="*/ 9101 w 1293470"/>
              <a:gd name="connsiteY2" fmla="*/ 1341278 h 2040455"/>
              <a:gd name="connsiteX3" fmla="*/ 323058 w 1293470"/>
              <a:gd name="connsiteY3" fmla="*/ 1013093 h 2040455"/>
              <a:gd name="connsiteX4" fmla="*/ 551390 w 1293470"/>
              <a:gd name="connsiteY4" fmla="*/ 656370 h 2040455"/>
              <a:gd name="connsiteX5" fmla="*/ 822536 w 1293470"/>
              <a:gd name="connsiteY5" fmla="*/ 0 h 2040455"/>
              <a:gd name="connsiteX0" fmla="*/ 1293470 w 1293470"/>
              <a:gd name="connsiteY0" fmla="*/ 2040455 h 2040455"/>
              <a:gd name="connsiteX1" fmla="*/ 66183 w 1293470"/>
              <a:gd name="connsiteY1" fmla="*/ 1740808 h 2040455"/>
              <a:gd name="connsiteX2" fmla="*/ 9101 w 1293470"/>
              <a:gd name="connsiteY2" fmla="*/ 1341278 h 2040455"/>
              <a:gd name="connsiteX3" fmla="*/ 323058 w 1293470"/>
              <a:gd name="connsiteY3" fmla="*/ 1013093 h 2040455"/>
              <a:gd name="connsiteX4" fmla="*/ 594202 w 1293470"/>
              <a:gd name="connsiteY4" fmla="*/ 699177 h 2040455"/>
              <a:gd name="connsiteX5" fmla="*/ 822536 w 1293470"/>
              <a:gd name="connsiteY5" fmla="*/ 0 h 2040455"/>
              <a:gd name="connsiteX0" fmla="*/ 1293470 w 1293470"/>
              <a:gd name="connsiteY0" fmla="*/ 2040455 h 2040455"/>
              <a:gd name="connsiteX1" fmla="*/ 66183 w 1293470"/>
              <a:gd name="connsiteY1" fmla="*/ 1740808 h 2040455"/>
              <a:gd name="connsiteX2" fmla="*/ 9101 w 1293470"/>
              <a:gd name="connsiteY2" fmla="*/ 1341278 h 2040455"/>
              <a:gd name="connsiteX3" fmla="*/ 323058 w 1293470"/>
              <a:gd name="connsiteY3" fmla="*/ 1013093 h 2040455"/>
              <a:gd name="connsiteX4" fmla="*/ 679826 w 1293470"/>
              <a:gd name="connsiteY4" fmla="*/ 627832 h 2040455"/>
              <a:gd name="connsiteX5" fmla="*/ 822536 w 1293470"/>
              <a:gd name="connsiteY5" fmla="*/ 0 h 2040455"/>
              <a:gd name="connsiteX0" fmla="*/ 1323897 w 1323897"/>
              <a:gd name="connsiteY0" fmla="*/ 2040455 h 2040455"/>
              <a:gd name="connsiteX1" fmla="*/ 96610 w 1323897"/>
              <a:gd name="connsiteY1" fmla="*/ 1740808 h 2040455"/>
              <a:gd name="connsiteX2" fmla="*/ 39528 w 1323897"/>
              <a:gd name="connsiteY2" fmla="*/ 1341278 h 2040455"/>
              <a:gd name="connsiteX3" fmla="*/ 467651 w 1323897"/>
              <a:gd name="connsiteY3" fmla="*/ 1013093 h 2040455"/>
              <a:gd name="connsiteX4" fmla="*/ 710253 w 1323897"/>
              <a:gd name="connsiteY4" fmla="*/ 627832 h 2040455"/>
              <a:gd name="connsiteX5" fmla="*/ 852963 w 1323897"/>
              <a:gd name="connsiteY5" fmla="*/ 0 h 2040455"/>
              <a:gd name="connsiteX0" fmla="*/ 1312991 w 1312991"/>
              <a:gd name="connsiteY0" fmla="*/ 2040455 h 2040455"/>
              <a:gd name="connsiteX1" fmla="*/ 85704 w 1312991"/>
              <a:gd name="connsiteY1" fmla="*/ 1740808 h 2040455"/>
              <a:gd name="connsiteX2" fmla="*/ 142788 w 1312991"/>
              <a:gd name="connsiteY2" fmla="*/ 1298471 h 2040455"/>
              <a:gd name="connsiteX3" fmla="*/ 456745 w 1312991"/>
              <a:gd name="connsiteY3" fmla="*/ 1013093 h 2040455"/>
              <a:gd name="connsiteX4" fmla="*/ 699347 w 1312991"/>
              <a:gd name="connsiteY4" fmla="*/ 627832 h 2040455"/>
              <a:gd name="connsiteX5" fmla="*/ 842057 w 1312991"/>
              <a:gd name="connsiteY5" fmla="*/ 0 h 2040455"/>
              <a:gd name="connsiteX0" fmla="*/ 1214883 w 1214883"/>
              <a:gd name="connsiteY0" fmla="*/ 2040455 h 2040455"/>
              <a:gd name="connsiteX1" fmla="*/ 130304 w 1214883"/>
              <a:gd name="connsiteY1" fmla="*/ 1740808 h 2040455"/>
              <a:gd name="connsiteX2" fmla="*/ 44680 w 1214883"/>
              <a:gd name="connsiteY2" fmla="*/ 1298471 h 2040455"/>
              <a:gd name="connsiteX3" fmla="*/ 358637 w 1214883"/>
              <a:gd name="connsiteY3" fmla="*/ 1013093 h 2040455"/>
              <a:gd name="connsiteX4" fmla="*/ 601239 w 1214883"/>
              <a:gd name="connsiteY4" fmla="*/ 627832 h 2040455"/>
              <a:gd name="connsiteX5" fmla="*/ 743949 w 1214883"/>
              <a:gd name="connsiteY5" fmla="*/ 0 h 2040455"/>
              <a:gd name="connsiteX0" fmla="*/ 1189256 w 1189256"/>
              <a:gd name="connsiteY0" fmla="*/ 2040455 h 2040455"/>
              <a:gd name="connsiteX1" fmla="*/ 161760 w 1189256"/>
              <a:gd name="connsiteY1" fmla="*/ 1783615 h 2040455"/>
              <a:gd name="connsiteX2" fmla="*/ 19053 w 1189256"/>
              <a:gd name="connsiteY2" fmla="*/ 1298471 h 2040455"/>
              <a:gd name="connsiteX3" fmla="*/ 333010 w 1189256"/>
              <a:gd name="connsiteY3" fmla="*/ 1013093 h 2040455"/>
              <a:gd name="connsiteX4" fmla="*/ 575612 w 1189256"/>
              <a:gd name="connsiteY4" fmla="*/ 627832 h 2040455"/>
              <a:gd name="connsiteX5" fmla="*/ 718322 w 1189256"/>
              <a:gd name="connsiteY5" fmla="*/ 0 h 2040455"/>
              <a:gd name="connsiteX0" fmla="*/ 1200930 w 1200930"/>
              <a:gd name="connsiteY0" fmla="*/ 2040455 h 2040455"/>
              <a:gd name="connsiteX1" fmla="*/ 173434 w 1200930"/>
              <a:gd name="connsiteY1" fmla="*/ 1783615 h 2040455"/>
              <a:gd name="connsiteX2" fmla="*/ 30727 w 1200930"/>
              <a:gd name="connsiteY2" fmla="*/ 1298471 h 2040455"/>
              <a:gd name="connsiteX3" fmla="*/ 344684 w 1200930"/>
              <a:gd name="connsiteY3" fmla="*/ 1013093 h 2040455"/>
              <a:gd name="connsiteX4" fmla="*/ 587286 w 1200930"/>
              <a:gd name="connsiteY4" fmla="*/ 627832 h 2040455"/>
              <a:gd name="connsiteX5" fmla="*/ 729996 w 1200930"/>
              <a:gd name="connsiteY5" fmla="*/ 0 h 2040455"/>
              <a:gd name="connsiteX0" fmla="*/ 1873736 w 1873736"/>
              <a:gd name="connsiteY0" fmla="*/ 2040455 h 2040455"/>
              <a:gd name="connsiteX1" fmla="*/ 47077 w 1873736"/>
              <a:gd name="connsiteY1" fmla="*/ 1612388 h 2040455"/>
              <a:gd name="connsiteX2" fmla="*/ 703533 w 1873736"/>
              <a:gd name="connsiteY2" fmla="*/ 1298471 h 2040455"/>
              <a:gd name="connsiteX3" fmla="*/ 1017490 w 1873736"/>
              <a:gd name="connsiteY3" fmla="*/ 1013093 h 2040455"/>
              <a:gd name="connsiteX4" fmla="*/ 1260092 w 1873736"/>
              <a:gd name="connsiteY4" fmla="*/ 627832 h 2040455"/>
              <a:gd name="connsiteX5" fmla="*/ 1402802 w 1873736"/>
              <a:gd name="connsiteY5" fmla="*/ 0 h 2040455"/>
              <a:gd name="connsiteX0" fmla="*/ 133717 w 1475171"/>
              <a:gd name="connsiteY0" fmla="*/ 2011918 h 2011918"/>
              <a:gd name="connsiteX1" fmla="*/ 119446 w 1475171"/>
              <a:gd name="connsiteY1" fmla="*/ 1612388 h 2011918"/>
              <a:gd name="connsiteX2" fmla="*/ 775902 w 1475171"/>
              <a:gd name="connsiteY2" fmla="*/ 1298471 h 2011918"/>
              <a:gd name="connsiteX3" fmla="*/ 1089859 w 1475171"/>
              <a:gd name="connsiteY3" fmla="*/ 1013093 h 2011918"/>
              <a:gd name="connsiteX4" fmla="*/ 1332461 w 1475171"/>
              <a:gd name="connsiteY4" fmla="*/ 627832 h 2011918"/>
              <a:gd name="connsiteX5" fmla="*/ 1475171 w 1475171"/>
              <a:gd name="connsiteY5" fmla="*/ 0 h 2011918"/>
              <a:gd name="connsiteX0" fmla="*/ 116191 w 1457645"/>
              <a:gd name="connsiteY0" fmla="*/ 2011918 h 2011918"/>
              <a:gd name="connsiteX1" fmla="*/ 101920 w 1457645"/>
              <a:gd name="connsiteY1" fmla="*/ 1612388 h 2011918"/>
              <a:gd name="connsiteX2" fmla="*/ 758376 w 1457645"/>
              <a:gd name="connsiteY2" fmla="*/ 1298471 h 2011918"/>
              <a:gd name="connsiteX3" fmla="*/ 1072333 w 1457645"/>
              <a:gd name="connsiteY3" fmla="*/ 1013093 h 2011918"/>
              <a:gd name="connsiteX4" fmla="*/ 1314935 w 1457645"/>
              <a:gd name="connsiteY4" fmla="*/ 627832 h 2011918"/>
              <a:gd name="connsiteX5" fmla="*/ 1457645 w 1457645"/>
              <a:gd name="connsiteY5" fmla="*/ 0 h 2011918"/>
              <a:gd name="connsiteX0" fmla="*/ 84099 w 1425553"/>
              <a:gd name="connsiteY0" fmla="*/ 2011918 h 2011918"/>
              <a:gd name="connsiteX1" fmla="*/ 69828 w 1425553"/>
              <a:gd name="connsiteY1" fmla="*/ 1612388 h 2011918"/>
              <a:gd name="connsiteX2" fmla="*/ 726284 w 1425553"/>
              <a:gd name="connsiteY2" fmla="*/ 1298471 h 2011918"/>
              <a:gd name="connsiteX3" fmla="*/ 1040241 w 1425553"/>
              <a:gd name="connsiteY3" fmla="*/ 1013093 h 2011918"/>
              <a:gd name="connsiteX4" fmla="*/ 1282843 w 1425553"/>
              <a:gd name="connsiteY4" fmla="*/ 627832 h 2011918"/>
              <a:gd name="connsiteX5" fmla="*/ 1425553 w 1425553"/>
              <a:gd name="connsiteY5" fmla="*/ 0 h 2011918"/>
              <a:gd name="connsiteX0" fmla="*/ 59723 w 1401177"/>
              <a:gd name="connsiteY0" fmla="*/ 2011918 h 2011918"/>
              <a:gd name="connsiteX1" fmla="*/ 45452 w 1401177"/>
              <a:gd name="connsiteY1" fmla="*/ 1612388 h 2011918"/>
              <a:gd name="connsiteX2" fmla="*/ 316597 w 1401177"/>
              <a:gd name="connsiteY2" fmla="*/ 1155782 h 2011918"/>
              <a:gd name="connsiteX3" fmla="*/ 1015865 w 1401177"/>
              <a:gd name="connsiteY3" fmla="*/ 1013093 h 2011918"/>
              <a:gd name="connsiteX4" fmla="*/ 1258467 w 1401177"/>
              <a:gd name="connsiteY4" fmla="*/ 627832 h 2011918"/>
              <a:gd name="connsiteX5" fmla="*/ 1401177 w 1401177"/>
              <a:gd name="connsiteY5" fmla="*/ 0 h 2011918"/>
              <a:gd name="connsiteX0" fmla="*/ 59723 w 1401177"/>
              <a:gd name="connsiteY0" fmla="*/ 2011918 h 2011918"/>
              <a:gd name="connsiteX1" fmla="*/ 45452 w 1401177"/>
              <a:gd name="connsiteY1" fmla="*/ 1612388 h 2011918"/>
              <a:gd name="connsiteX2" fmla="*/ 316597 w 1401177"/>
              <a:gd name="connsiteY2" fmla="*/ 1155782 h 2011918"/>
              <a:gd name="connsiteX3" fmla="*/ 858886 w 1401177"/>
              <a:gd name="connsiteY3" fmla="*/ 841866 h 2011918"/>
              <a:gd name="connsiteX4" fmla="*/ 1258467 w 1401177"/>
              <a:gd name="connsiteY4" fmla="*/ 627832 h 2011918"/>
              <a:gd name="connsiteX5" fmla="*/ 1401177 w 1401177"/>
              <a:gd name="connsiteY5" fmla="*/ 0 h 2011918"/>
              <a:gd name="connsiteX0" fmla="*/ 59723 w 1401177"/>
              <a:gd name="connsiteY0" fmla="*/ 2011918 h 2011918"/>
              <a:gd name="connsiteX1" fmla="*/ 45452 w 1401177"/>
              <a:gd name="connsiteY1" fmla="*/ 1612388 h 2011918"/>
              <a:gd name="connsiteX2" fmla="*/ 316597 w 1401177"/>
              <a:gd name="connsiteY2" fmla="*/ 1155782 h 2011918"/>
              <a:gd name="connsiteX3" fmla="*/ 858886 w 1401177"/>
              <a:gd name="connsiteY3" fmla="*/ 841866 h 2011918"/>
              <a:gd name="connsiteX4" fmla="*/ 1272738 w 1401177"/>
              <a:gd name="connsiteY4" fmla="*/ 542219 h 2011918"/>
              <a:gd name="connsiteX5" fmla="*/ 1401177 w 1401177"/>
              <a:gd name="connsiteY5" fmla="*/ 0 h 2011918"/>
              <a:gd name="connsiteX0" fmla="*/ 83261 w 1424715"/>
              <a:gd name="connsiteY0" fmla="*/ 2011918 h 2011918"/>
              <a:gd name="connsiteX1" fmla="*/ 26178 w 1424715"/>
              <a:gd name="connsiteY1" fmla="*/ 1598119 h 2011918"/>
              <a:gd name="connsiteX2" fmla="*/ 340135 w 1424715"/>
              <a:gd name="connsiteY2" fmla="*/ 1155782 h 2011918"/>
              <a:gd name="connsiteX3" fmla="*/ 882424 w 1424715"/>
              <a:gd name="connsiteY3" fmla="*/ 841866 h 2011918"/>
              <a:gd name="connsiteX4" fmla="*/ 1296276 w 1424715"/>
              <a:gd name="connsiteY4" fmla="*/ 542219 h 2011918"/>
              <a:gd name="connsiteX5" fmla="*/ 1424715 w 1424715"/>
              <a:gd name="connsiteY5" fmla="*/ 0 h 2011918"/>
              <a:gd name="connsiteX0" fmla="*/ 59548 w 1450706"/>
              <a:gd name="connsiteY0" fmla="*/ 1913140 h 1913140"/>
              <a:gd name="connsiteX1" fmla="*/ 52169 w 1450706"/>
              <a:gd name="connsiteY1" fmla="*/ 1598119 h 1913140"/>
              <a:gd name="connsiteX2" fmla="*/ 366126 w 1450706"/>
              <a:gd name="connsiteY2" fmla="*/ 1155782 h 1913140"/>
              <a:gd name="connsiteX3" fmla="*/ 908415 w 1450706"/>
              <a:gd name="connsiteY3" fmla="*/ 841866 h 1913140"/>
              <a:gd name="connsiteX4" fmla="*/ 1322267 w 1450706"/>
              <a:gd name="connsiteY4" fmla="*/ 542219 h 1913140"/>
              <a:gd name="connsiteX5" fmla="*/ 1450706 w 1450706"/>
              <a:gd name="connsiteY5" fmla="*/ 0 h 1913140"/>
              <a:gd name="connsiteX0" fmla="*/ 29284 w 1420442"/>
              <a:gd name="connsiteY0" fmla="*/ 1913140 h 1913140"/>
              <a:gd name="connsiteX1" fmla="*/ 151901 w 1420442"/>
              <a:gd name="connsiteY1" fmla="*/ 1358230 h 1913140"/>
              <a:gd name="connsiteX2" fmla="*/ 335862 w 1420442"/>
              <a:gd name="connsiteY2" fmla="*/ 1155782 h 1913140"/>
              <a:gd name="connsiteX3" fmla="*/ 878151 w 1420442"/>
              <a:gd name="connsiteY3" fmla="*/ 841866 h 1913140"/>
              <a:gd name="connsiteX4" fmla="*/ 1292003 w 1420442"/>
              <a:gd name="connsiteY4" fmla="*/ 542219 h 1913140"/>
              <a:gd name="connsiteX5" fmla="*/ 1420442 w 1420442"/>
              <a:gd name="connsiteY5" fmla="*/ 0 h 1913140"/>
              <a:gd name="connsiteX0" fmla="*/ 32992 w 1424150"/>
              <a:gd name="connsiteY0" fmla="*/ 1913140 h 1913140"/>
              <a:gd name="connsiteX1" fmla="*/ 155609 w 1424150"/>
              <a:gd name="connsiteY1" fmla="*/ 1358230 h 1913140"/>
              <a:gd name="connsiteX2" fmla="*/ 523093 w 1424150"/>
              <a:gd name="connsiteY2" fmla="*/ 1000560 h 1913140"/>
              <a:gd name="connsiteX3" fmla="*/ 881859 w 1424150"/>
              <a:gd name="connsiteY3" fmla="*/ 841866 h 1913140"/>
              <a:gd name="connsiteX4" fmla="*/ 1295711 w 1424150"/>
              <a:gd name="connsiteY4" fmla="*/ 542219 h 1913140"/>
              <a:gd name="connsiteX5" fmla="*/ 1424150 w 1424150"/>
              <a:gd name="connsiteY5" fmla="*/ 0 h 1913140"/>
              <a:gd name="connsiteX0" fmla="*/ 32992 w 1515912"/>
              <a:gd name="connsiteY0" fmla="*/ 1380966 h 1380966"/>
              <a:gd name="connsiteX1" fmla="*/ 155609 w 1515912"/>
              <a:gd name="connsiteY1" fmla="*/ 826056 h 1380966"/>
              <a:gd name="connsiteX2" fmla="*/ 523093 w 1515912"/>
              <a:gd name="connsiteY2" fmla="*/ 468386 h 1380966"/>
              <a:gd name="connsiteX3" fmla="*/ 881859 w 1515912"/>
              <a:gd name="connsiteY3" fmla="*/ 309692 h 1380966"/>
              <a:gd name="connsiteX4" fmla="*/ 1295711 w 1515912"/>
              <a:gd name="connsiteY4" fmla="*/ 10045 h 1380966"/>
              <a:gd name="connsiteX5" fmla="*/ 1515912 w 1515912"/>
              <a:gd name="connsiteY5" fmla="*/ 1245826 h 1380966"/>
              <a:gd name="connsiteX0" fmla="*/ 32992 w 1515912"/>
              <a:gd name="connsiteY0" fmla="*/ 1157010 h 1157010"/>
              <a:gd name="connsiteX1" fmla="*/ 155609 w 1515912"/>
              <a:gd name="connsiteY1" fmla="*/ 602100 h 1157010"/>
              <a:gd name="connsiteX2" fmla="*/ 523093 w 1515912"/>
              <a:gd name="connsiteY2" fmla="*/ 244430 h 1157010"/>
              <a:gd name="connsiteX3" fmla="*/ 881859 w 1515912"/>
              <a:gd name="connsiteY3" fmla="*/ 85736 h 1157010"/>
              <a:gd name="connsiteX4" fmla="*/ 1203950 w 1515912"/>
              <a:gd name="connsiteY4" fmla="*/ 11867 h 1157010"/>
              <a:gd name="connsiteX5" fmla="*/ 1515912 w 1515912"/>
              <a:gd name="connsiteY5" fmla="*/ 1021870 h 1157010"/>
              <a:gd name="connsiteX0" fmla="*/ 32992 w 1515912"/>
              <a:gd name="connsiteY0" fmla="*/ 1145143 h 1145143"/>
              <a:gd name="connsiteX1" fmla="*/ 155609 w 1515912"/>
              <a:gd name="connsiteY1" fmla="*/ 590233 h 1145143"/>
              <a:gd name="connsiteX2" fmla="*/ 523093 w 1515912"/>
              <a:gd name="connsiteY2" fmla="*/ 232563 h 1145143"/>
              <a:gd name="connsiteX3" fmla="*/ 881859 w 1515912"/>
              <a:gd name="connsiteY3" fmla="*/ 73869 h 1145143"/>
              <a:gd name="connsiteX4" fmla="*/ 1203950 w 1515912"/>
              <a:gd name="connsiteY4" fmla="*/ 0 h 1145143"/>
              <a:gd name="connsiteX5" fmla="*/ 1515912 w 1515912"/>
              <a:gd name="connsiteY5" fmla="*/ 1010003 h 1145143"/>
              <a:gd name="connsiteX0" fmla="*/ 32992 w 1515912"/>
              <a:gd name="connsiteY0" fmla="*/ 1157753 h 1157753"/>
              <a:gd name="connsiteX1" fmla="*/ 155609 w 1515912"/>
              <a:gd name="connsiteY1" fmla="*/ 602843 h 1157753"/>
              <a:gd name="connsiteX2" fmla="*/ 523093 w 1515912"/>
              <a:gd name="connsiteY2" fmla="*/ 245173 h 1157753"/>
              <a:gd name="connsiteX3" fmla="*/ 881859 w 1515912"/>
              <a:gd name="connsiteY3" fmla="*/ 86479 h 1157753"/>
              <a:gd name="connsiteX4" fmla="*/ 1203950 w 1515912"/>
              <a:gd name="connsiteY4" fmla="*/ 12610 h 1157753"/>
              <a:gd name="connsiteX5" fmla="*/ 1515912 w 1515912"/>
              <a:gd name="connsiteY5" fmla="*/ 1022613 h 1157753"/>
              <a:gd name="connsiteX0" fmla="*/ 32992 w 1515912"/>
              <a:gd name="connsiteY0" fmla="*/ 1174334 h 1174334"/>
              <a:gd name="connsiteX1" fmla="*/ 155609 w 1515912"/>
              <a:gd name="connsiteY1" fmla="*/ 619424 h 1174334"/>
              <a:gd name="connsiteX2" fmla="*/ 523093 w 1515912"/>
              <a:gd name="connsiteY2" fmla="*/ 261754 h 1174334"/>
              <a:gd name="connsiteX3" fmla="*/ 847448 w 1515912"/>
              <a:gd name="connsiteY3" fmla="*/ 32505 h 1174334"/>
              <a:gd name="connsiteX4" fmla="*/ 1203950 w 1515912"/>
              <a:gd name="connsiteY4" fmla="*/ 29191 h 1174334"/>
              <a:gd name="connsiteX5" fmla="*/ 1515912 w 1515912"/>
              <a:gd name="connsiteY5" fmla="*/ 1039194 h 1174334"/>
              <a:gd name="connsiteX0" fmla="*/ 32992 w 1515912"/>
              <a:gd name="connsiteY0" fmla="*/ 1143917 h 1143917"/>
              <a:gd name="connsiteX1" fmla="*/ 155609 w 1515912"/>
              <a:gd name="connsiteY1" fmla="*/ 589007 h 1143917"/>
              <a:gd name="connsiteX2" fmla="*/ 523093 w 1515912"/>
              <a:gd name="connsiteY2" fmla="*/ 231337 h 1143917"/>
              <a:gd name="connsiteX3" fmla="*/ 847448 w 1515912"/>
              <a:gd name="connsiteY3" fmla="*/ 2088 h 1143917"/>
              <a:gd name="connsiteX4" fmla="*/ 1226891 w 1515912"/>
              <a:gd name="connsiteY4" fmla="*/ 125774 h 1143917"/>
              <a:gd name="connsiteX5" fmla="*/ 1515912 w 1515912"/>
              <a:gd name="connsiteY5" fmla="*/ 1008777 h 1143917"/>
              <a:gd name="connsiteX0" fmla="*/ 23537 w 1506457"/>
              <a:gd name="connsiteY0" fmla="*/ 1143917 h 1143917"/>
              <a:gd name="connsiteX1" fmla="*/ 234092 w 1506457"/>
              <a:gd name="connsiteY1" fmla="*/ 504341 h 1143917"/>
              <a:gd name="connsiteX2" fmla="*/ 513638 w 1506457"/>
              <a:gd name="connsiteY2" fmla="*/ 231337 h 1143917"/>
              <a:gd name="connsiteX3" fmla="*/ 837993 w 1506457"/>
              <a:gd name="connsiteY3" fmla="*/ 2088 h 1143917"/>
              <a:gd name="connsiteX4" fmla="*/ 1217436 w 1506457"/>
              <a:gd name="connsiteY4" fmla="*/ 125774 h 1143917"/>
              <a:gd name="connsiteX5" fmla="*/ 1506457 w 1506457"/>
              <a:gd name="connsiteY5" fmla="*/ 1008777 h 1143917"/>
              <a:gd name="connsiteX0" fmla="*/ 0 w 1482920"/>
              <a:gd name="connsiteY0" fmla="*/ 1143917 h 1143917"/>
              <a:gd name="connsiteX1" fmla="*/ 210555 w 1482920"/>
              <a:gd name="connsiteY1" fmla="*/ 504341 h 1143917"/>
              <a:gd name="connsiteX2" fmla="*/ 490101 w 1482920"/>
              <a:gd name="connsiteY2" fmla="*/ 231337 h 1143917"/>
              <a:gd name="connsiteX3" fmla="*/ 814456 w 1482920"/>
              <a:gd name="connsiteY3" fmla="*/ 2088 h 1143917"/>
              <a:gd name="connsiteX4" fmla="*/ 1193899 w 1482920"/>
              <a:gd name="connsiteY4" fmla="*/ 125774 h 1143917"/>
              <a:gd name="connsiteX5" fmla="*/ 1482920 w 1482920"/>
              <a:gd name="connsiteY5" fmla="*/ 1008777 h 1143917"/>
              <a:gd name="connsiteX0" fmla="*/ 0 w 1482920"/>
              <a:gd name="connsiteY0" fmla="*/ 1141861 h 1141861"/>
              <a:gd name="connsiteX1" fmla="*/ 210555 w 1482920"/>
              <a:gd name="connsiteY1" fmla="*/ 502285 h 1141861"/>
              <a:gd name="connsiteX2" fmla="*/ 562745 w 1482920"/>
              <a:gd name="connsiteY2" fmla="*/ 116392 h 1141861"/>
              <a:gd name="connsiteX3" fmla="*/ 814456 w 1482920"/>
              <a:gd name="connsiteY3" fmla="*/ 32 h 1141861"/>
              <a:gd name="connsiteX4" fmla="*/ 1193899 w 1482920"/>
              <a:gd name="connsiteY4" fmla="*/ 123718 h 1141861"/>
              <a:gd name="connsiteX5" fmla="*/ 1482920 w 1482920"/>
              <a:gd name="connsiteY5" fmla="*/ 1006721 h 1141861"/>
              <a:gd name="connsiteX0" fmla="*/ 0 w 1482920"/>
              <a:gd name="connsiteY0" fmla="*/ 1155963 h 1155963"/>
              <a:gd name="connsiteX1" fmla="*/ 210555 w 1482920"/>
              <a:gd name="connsiteY1" fmla="*/ 516387 h 1155963"/>
              <a:gd name="connsiteX2" fmla="*/ 562745 w 1482920"/>
              <a:gd name="connsiteY2" fmla="*/ 130494 h 1155963"/>
              <a:gd name="connsiteX3" fmla="*/ 955922 w 1482920"/>
              <a:gd name="connsiteY3" fmla="*/ 23 h 1155963"/>
              <a:gd name="connsiteX4" fmla="*/ 1193899 w 1482920"/>
              <a:gd name="connsiteY4" fmla="*/ 137820 h 1155963"/>
              <a:gd name="connsiteX5" fmla="*/ 1482920 w 1482920"/>
              <a:gd name="connsiteY5" fmla="*/ 1020823 h 1155963"/>
              <a:gd name="connsiteX0" fmla="*/ 0 w 1482920"/>
              <a:gd name="connsiteY0" fmla="*/ 1155963 h 1155963"/>
              <a:gd name="connsiteX1" fmla="*/ 210555 w 1482920"/>
              <a:gd name="connsiteY1" fmla="*/ 516387 h 1155963"/>
              <a:gd name="connsiteX2" fmla="*/ 562745 w 1482920"/>
              <a:gd name="connsiteY2" fmla="*/ 130494 h 1155963"/>
              <a:gd name="connsiteX3" fmla="*/ 955922 w 1482920"/>
              <a:gd name="connsiteY3" fmla="*/ 23 h 1155963"/>
              <a:gd name="connsiteX4" fmla="*/ 1224486 w 1482920"/>
              <a:gd name="connsiteY4" fmla="*/ 137820 h 1155963"/>
              <a:gd name="connsiteX5" fmla="*/ 1482920 w 1482920"/>
              <a:gd name="connsiteY5" fmla="*/ 1020823 h 1155963"/>
              <a:gd name="connsiteX0" fmla="*/ 0 w 1482920"/>
              <a:gd name="connsiteY0" fmla="*/ 1155963 h 1155963"/>
              <a:gd name="connsiteX1" fmla="*/ 210555 w 1482920"/>
              <a:gd name="connsiteY1" fmla="*/ 516387 h 1155963"/>
              <a:gd name="connsiteX2" fmla="*/ 562745 w 1482920"/>
              <a:gd name="connsiteY2" fmla="*/ 130494 h 1155963"/>
              <a:gd name="connsiteX3" fmla="*/ 955922 w 1482920"/>
              <a:gd name="connsiteY3" fmla="*/ 23 h 1155963"/>
              <a:gd name="connsiteX4" fmla="*/ 1224486 w 1482920"/>
              <a:gd name="connsiteY4" fmla="*/ 137820 h 1155963"/>
              <a:gd name="connsiteX5" fmla="*/ 1482920 w 1482920"/>
              <a:gd name="connsiteY5" fmla="*/ 1020823 h 1155963"/>
              <a:gd name="connsiteX0" fmla="*/ 0 w 1482920"/>
              <a:gd name="connsiteY0" fmla="*/ 1155963 h 1155963"/>
              <a:gd name="connsiteX1" fmla="*/ 210555 w 1482920"/>
              <a:gd name="connsiteY1" fmla="*/ 516387 h 1155963"/>
              <a:gd name="connsiteX2" fmla="*/ 562745 w 1482920"/>
              <a:gd name="connsiteY2" fmla="*/ 130494 h 1155963"/>
              <a:gd name="connsiteX3" fmla="*/ 955922 w 1482920"/>
              <a:gd name="connsiteY3" fmla="*/ 23 h 1155963"/>
              <a:gd name="connsiteX4" fmla="*/ 1224486 w 1482920"/>
              <a:gd name="connsiteY4" fmla="*/ 137820 h 1155963"/>
              <a:gd name="connsiteX5" fmla="*/ 1482920 w 1482920"/>
              <a:gd name="connsiteY5" fmla="*/ 1020823 h 1155963"/>
              <a:gd name="connsiteX0" fmla="*/ 0 w 1482920"/>
              <a:gd name="connsiteY0" fmla="*/ 1160304 h 1160304"/>
              <a:gd name="connsiteX1" fmla="*/ 210555 w 1482920"/>
              <a:gd name="connsiteY1" fmla="*/ 520728 h 1160304"/>
              <a:gd name="connsiteX2" fmla="*/ 562745 w 1482920"/>
              <a:gd name="connsiteY2" fmla="*/ 134835 h 1160304"/>
              <a:gd name="connsiteX3" fmla="*/ 955922 w 1482920"/>
              <a:gd name="connsiteY3" fmla="*/ 4364 h 1160304"/>
              <a:gd name="connsiteX4" fmla="*/ 1270367 w 1482920"/>
              <a:gd name="connsiteY4" fmla="*/ 269161 h 1160304"/>
              <a:gd name="connsiteX5" fmla="*/ 1482920 w 1482920"/>
              <a:gd name="connsiteY5" fmla="*/ 1025164 h 1160304"/>
              <a:gd name="connsiteX0" fmla="*/ 0 w 1482920"/>
              <a:gd name="connsiteY0" fmla="*/ 1160304 h 1307387"/>
              <a:gd name="connsiteX1" fmla="*/ 210555 w 1482920"/>
              <a:gd name="connsiteY1" fmla="*/ 520728 h 1307387"/>
              <a:gd name="connsiteX2" fmla="*/ 562745 w 1482920"/>
              <a:gd name="connsiteY2" fmla="*/ 134835 h 1307387"/>
              <a:gd name="connsiteX3" fmla="*/ 955922 w 1482920"/>
              <a:gd name="connsiteY3" fmla="*/ 4364 h 1307387"/>
              <a:gd name="connsiteX4" fmla="*/ 1270367 w 1482920"/>
              <a:gd name="connsiteY4" fmla="*/ 269161 h 1307387"/>
              <a:gd name="connsiteX5" fmla="*/ 1482920 w 1482920"/>
              <a:gd name="connsiteY5" fmla="*/ 1307387 h 1307387"/>
              <a:gd name="connsiteX0" fmla="*/ 0 w 1448509"/>
              <a:gd name="connsiteY0" fmla="*/ 1160304 h 1160304"/>
              <a:gd name="connsiteX1" fmla="*/ 210555 w 1448509"/>
              <a:gd name="connsiteY1" fmla="*/ 520728 h 1160304"/>
              <a:gd name="connsiteX2" fmla="*/ 562745 w 1448509"/>
              <a:gd name="connsiteY2" fmla="*/ 134835 h 1160304"/>
              <a:gd name="connsiteX3" fmla="*/ 955922 w 1448509"/>
              <a:gd name="connsiteY3" fmla="*/ 4364 h 1160304"/>
              <a:gd name="connsiteX4" fmla="*/ 1270367 w 1448509"/>
              <a:gd name="connsiteY4" fmla="*/ 269161 h 1160304"/>
              <a:gd name="connsiteX5" fmla="*/ 1448509 w 1448509"/>
              <a:gd name="connsiteY5" fmla="*/ 1011053 h 1160304"/>
              <a:gd name="connsiteX0" fmla="*/ 0 w 1486743"/>
              <a:gd name="connsiteY0" fmla="*/ 1160304 h 1166276"/>
              <a:gd name="connsiteX1" fmla="*/ 210555 w 1486743"/>
              <a:gd name="connsiteY1" fmla="*/ 520728 h 1166276"/>
              <a:gd name="connsiteX2" fmla="*/ 562745 w 1486743"/>
              <a:gd name="connsiteY2" fmla="*/ 134835 h 1166276"/>
              <a:gd name="connsiteX3" fmla="*/ 955922 w 1486743"/>
              <a:gd name="connsiteY3" fmla="*/ 4364 h 1166276"/>
              <a:gd name="connsiteX4" fmla="*/ 1270367 w 1486743"/>
              <a:gd name="connsiteY4" fmla="*/ 269161 h 1166276"/>
              <a:gd name="connsiteX5" fmla="*/ 1486743 w 1486743"/>
              <a:gd name="connsiteY5" fmla="*/ 1166276 h 1166276"/>
              <a:gd name="connsiteX0" fmla="*/ 0 w 1486743"/>
              <a:gd name="connsiteY0" fmla="*/ 1175295 h 1181267"/>
              <a:gd name="connsiteX1" fmla="*/ 562745 w 1486743"/>
              <a:gd name="connsiteY1" fmla="*/ 149826 h 1181267"/>
              <a:gd name="connsiteX2" fmla="*/ 955922 w 1486743"/>
              <a:gd name="connsiteY2" fmla="*/ 19355 h 1181267"/>
              <a:gd name="connsiteX3" fmla="*/ 1270367 w 1486743"/>
              <a:gd name="connsiteY3" fmla="*/ 284152 h 1181267"/>
              <a:gd name="connsiteX4" fmla="*/ 1486743 w 1486743"/>
              <a:gd name="connsiteY4" fmla="*/ 1181267 h 1181267"/>
              <a:gd name="connsiteX0" fmla="*/ 0 w 1444685"/>
              <a:gd name="connsiteY0" fmla="*/ 1028570 h 1175653"/>
              <a:gd name="connsiteX1" fmla="*/ 520687 w 1444685"/>
              <a:gd name="connsiteY1" fmla="*/ 144212 h 1175653"/>
              <a:gd name="connsiteX2" fmla="*/ 913864 w 1444685"/>
              <a:gd name="connsiteY2" fmla="*/ 13741 h 1175653"/>
              <a:gd name="connsiteX3" fmla="*/ 1228309 w 1444685"/>
              <a:gd name="connsiteY3" fmla="*/ 278538 h 1175653"/>
              <a:gd name="connsiteX4" fmla="*/ 1444685 w 1444685"/>
              <a:gd name="connsiteY4" fmla="*/ 1175653 h 1175653"/>
              <a:gd name="connsiteX0" fmla="*/ 0 w 1444685"/>
              <a:gd name="connsiteY0" fmla="*/ 1015415 h 1162498"/>
              <a:gd name="connsiteX1" fmla="*/ 367751 w 1444685"/>
              <a:gd name="connsiteY1" fmla="*/ 328613 h 1162498"/>
              <a:gd name="connsiteX2" fmla="*/ 913864 w 1444685"/>
              <a:gd name="connsiteY2" fmla="*/ 586 h 1162498"/>
              <a:gd name="connsiteX3" fmla="*/ 1228309 w 1444685"/>
              <a:gd name="connsiteY3" fmla="*/ 265383 h 1162498"/>
              <a:gd name="connsiteX4" fmla="*/ 1444685 w 1444685"/>
              <a:gd name="connsiteY4" fmla="*/ 1162498 h 1162498"/>
              <a:gd name="connsiteX0" fmla="*/ 0 w 1444685"/>
              <a:gd name="connsiteY0" fmla="*/ 931544 h 1078627"/>
              <a:gd name="connsiteX1" fmla="*/ 367751 w 1444685"/>
              <a:gd name="connsiteY1" fmla="*/ 244742 h 1078627"/>
              <a:gd name="connsiteX2" fmla="*/ 787692 w 1444685"/>
              <a:gd name="connsiteY2" fmla="*/ 1382 h 1078627"/>
              <a:gd name="connsiteX3" fmla="*/ 1228309 w 1444685"/>
              <a:gd name="connsiteY3" fmla="*/ 181512 h 1078627"/>
              <a:gd name="connsiteX4" fmla="*/ 1444685 w 1444685"/>
              <a:gd name="connsiteY4" fmla="*/ 1078627 h 1078627"/>
              <a:gd name="connsiteX0" fmla="*/ 0 w 1444685"/>
              <a:gd name="connsiteY0" fmla="*/ 931544 h 1078627"/>
              <a:gd name="connsiteX1" fmla="*/ 367751 w 1444685"/>
              <a:gd name="connsiteY1" fmla="*/ 244742 h 1078627"/>
              <a:gd name="connsiteX2" fmla="*/ 787692 w 1444685"/>
              <a:gd name="connsiteY2" fmla="*/ 1382 h 1078627"/>
              <a:gd name="connsiteX3" fmla="*/ 1178605 w 1444685"/>
              <a:gd name="connsiteY3" fmla="*/ 181512 h 1078627"/>
              <a:gd name="connsiteX4" fmla="*/ 1444685 w 1444685"/>
              <a:gd name="connsiteY4" fmla="*/ 1078627 h 1078627"/>
              <a:gd name="connsiteX0" fmla="*/ 0 w 1444685"/>
              <a:gd name="connsiteY0" fmla="*/ 934544 h 1081627"/>
              <a:gd name="connsiteX1" fmla="*/ 367751 w 1444685"/>
              <a:gd name="connsiteY1" fmla="*/ 247742 h 1081627"/>
              <a:gd name="connsiteX2" fmla="*/ 787692 w 1444685"/>
              <a:gd name="connsiteY2" fmla="*/ 4382 h 1081627"/>
              <a:gd name="connsiteX3" fmla="*/ 1178605 w 1444685"/>
              <a:gd name="connsiteY3" fmla="*/ 184512 h 1081627"/>
              <a:gd name="connsiteX4" fmla="*/ 1444685 w 1444685"/>
              <a:gd name="connsiteY4" fmla="*/ 1081627 h 1081627"/>
              <a:gd name="connsiteX0" fmla="*/ 0 w 1444685"/>
              <a:gd name="connsiteY0" fmla="*/ 960596 h 1107679"/>
              <a:gd name="connsiteX1" fmla="*/ 367751 w 1444685"/>
              <a:gd name="connsiteY1" fmla="*/ 273794 h 1107679"/>
              <a:gd name="connsiteX2" fmla="*/ 745635 w 1444685"/>
              <a:gd name="connsiteY2" fmla="*/ 2212 h 1107679"/>
              <a:gd name="connsiteX3" fmla="*/ 1178605 w 1444685"/>
              <a:gd name="connsiteY3" fmla="*/ 210564 h 1107679"/>
              <a:gd name="connsiteX4" fmla="*/ 1444685 w 1444685"/>
              <a:gd name="connsiteY4" fmla="*/ 1107679 h 1107679"/>
              <a:gd name="connsiteX0" fmla="*/ 0 w 1444685"/>
              <a:gd name="connsiteY0" fmla="*/ 960596 h 1107679"/>
              <a:gd name="connsiteX1" fmla="*/ 367751 w 1444685"/>
              <a:gd name="connsiteY1" fmla="*/ 273794 h 1107679"/>
              <a:gd name="connsiteX2" fmla="*/ 745635 w 1444685"/>
              <a:gd name="connsiteY2" fmla="*/ 2212 h 1107679"/>
              <a:gd name="connsiteX3" fmla="*/ 1140371 w 1444685"/>
              <a:gd name="connsiteY3" fmla="*/ 210564 h 1107679"/>
              <a:gd name="connsiteX4" fmla="*/ 1444685 w 1444685"/>
              <a:gd name="connsiteY4" fmla="*/ 1107679 h 1107679"/>
              <a:gd name="connsiteX0" fmla="*/ 0 w 1444685"/>
              <a:gd name="connsiteY0" fmla="*/ 960596 h 1107679"/>
              <a:gd name="connsiteX1" fmla="*/ 367751 w 1444685"/>
              <a:gd name="connsiteY1" fmla="*/ 273794 h 1107679"/>
              <a:gd name="connsiteX2" fmla="*/ 745635 w 1444685"/>
              <a:gd name="connsiteY2" fmla="*/ 2212 h 1107679"/>
              <a:gd name="connsiteX3" fmla="*/ 1140371 w 1444685"/>
              <a:gd name="connsiteY3" fmla="*/ 210564 h 1107679"/>
              <a:gd name="connsiteX4" fmla="*/ 1444685 w 1444685"/>
              <a:gd name="connsiteY4" fmla="*/ 1107679 h 1107679"/>
              <a:gd name="connsiteX0" fmla="*/ 0 w 1444685"/>
              <a:gd name="connsiteY0" fmla="*/ 964657 h 1111740"/>
              <a:gd name="connsiteX1" fmla="*/ 367751 w 1444685"/>
              <a:gd name="connsiteY1" fmla="*/ 277855 h 1111740"/>
              <a:gd name="connsiteX2" fmla="*/ 745635 w 1444685"/>
              <a:gd name="connsiteY2" fmla="*/ 6273 h 1111740"/>
              <a:gd name="connsiteX3" fmla="*/ 1109784 w 1444685"/>
              <a:gd name="connsiteY3" fmla="*/ 186403 h 1111740"/>
              <a:gd name="connsiteX4" fmla="*/ 1444685 w 1444685"/>
              <a:gd name="connsiteY4" fmla="*/ 1111740 h 1111740"/>
              <a:gd name="connsiteX0" fmla="*/ 0 w 1469131"/>
              <a:gd name="connsiteY0" fmla="*/ 1133990 h 1133990"/>
              <a:gd name="connsiteX1" fmla="*/ 392197 w 1469131"/>
              <a:gd name="connsiteY1" fmla="*/ 277855 h 1133990"/>
              <a:gd name="connsiteX2" fmla="*/ 770081 w 1469131"/>
              <a:gd name="connsiteY2" fmla="*/ 6273 h 1133990"/>
              <a:gd name="connsiteX3" fmla="*/ 1134230 w 1469131"/>
              <a:gd name="connsiteY3" fmla="*/ 186403 h 1133990"/>
              <a:gd name="connsiteX4" fmla="*/ 1469131 w 1469131"/>
              <a:gd name="connsiteY4" fmla="*/ 1111740 h 1133990"/>
              <a:gd name="connsiteX0" fmla="*/ 0 w 1469131"/>
              <a:gd name="connsiteY0" fmla="*/ 1133990 h 1133990"/>
              <a:gd name="connsiteX1" fmla="*/ 392197 w 1469131"/>
              <a:gd name="connsiteY1" fmla="*/ 277855 h 1133990"/>
              <a:gd name="connsiteX2" fmla="*/ 770081 w 1469131"/>
              <a:gd name="connsiteY2" fmla="*/ 6273 h 1133990"/>
              <a:gd name="connsiteX3" fmla="*/ 1134230 w 1469131"/>
              <a:gd name="connsiteY3" fmla="*/ 186403 h 1133990"/>
              <a:gd name="connsiteX4" fmla="*/ 1469131 w 1469131"/>
              <a:gd name="connsiteY4" fmla="*/ 1111740 h 1133990"/>
              <a:gd name="connsiteX0" fmla="*/ 0 w 1469131"/>
              <a:gd name="connsiteY0" fmla="*/ 1143841 h 1143841"/>
              <a:gd name="connsiteX1" fmla="*/ 465534 w 1469131"/>
              <a:gd name="connsiteY1" fmla="*/ 428817 h 1143841"/>
              <a:gd name="connsiteX2" fmla="*/ 770081 w 1469131"/>
              <a:gd name="connsiteY2" fmla="*/ 16124 h 1143841"/>
              <a:gd name="connsiteX3" fmla="*/ 1134230 w 1469131"/>
              <a:gd name="connsiteY3" fmla="*/ 196254 h 1143841"/>
              <a:gd name="connsiteX4" fmla="*/ 1469131 w 1469131"/>
              <a:gd name="connsiteY4" fmla="*/ 1121591 h 1143841"/>
              <a:gd name="connsiteX0" fmla="*/ 0 w 1469131"/>
              <a:gd name="connsiteY0" fmla="*/ 1021087 h 1021087"/>
              <a:gd name="connsiteX1" fmla="*/ 465534 w 1469131"/>
              <a:gd name="connsiteY1" fmla="*/ 306063 h 1021087"/>
              <a:gd name="connsiteX2" fmla="*/ 827121 w 1469131"/>
              <a:gd name="connsiteY2" fmla="*/ 175592 h 1021087"/>
              <a:gd name="connsiteX3" fmla="*/ 1134230 w 1469131"/>
              <a:gd name="connsiteY3" fmla="*/ 73500 h 1021087"/>
              <a:gd name="connsiteX4" fmla="*/ 1469131 w 1469131"/>
              <a:gd name="connsiteY4" fmla="*/ 998837 h 1021087"/>
              <a:gd name="connsiteX0" fmla="*/ 0 w 1469131"/>
              <a:gd name="connsiteY0" fmla="*/ 852422 h 852422"/>
              <a:gd name="connsiteX1" fmla="*/ 465534 w 1469131"/>
              <a:gd name="connsiteY1" fmla="*/ 137398 h 852422"/>
              <a:gd name="connsiteX2" fmla="*/ 827121 w 1469131"/>
              <a:gd name="connsiteY2" fmla="*/ 6927 h 852422"/>
              <a:gd name="connsiteX3" fmla="*/ 1183121 w 1469131"/>
              <a:gd name="connsiteY3" fmla="*/ 243502 h 852422"/>
              <a:gd name="connsiteX4" fmla="*/ 1469131 w 1469131"/>
              <a:gd name="connsiteY4" fmla="*/ 830172 h 852422"/>
              <a:gd name="connsiteX0" fmla="*/ 0 w 1469131"/>
              <a:gd name="connsiteY0" fmla="*/ 858351 h 858351"/>
              <a:gd name="connsiteX1" fmla="*/ 465534 w 1469131"/>
              <a:gd name="connsiteY1" fmla="*/ 143327 h 858351"/>
              <a:gd name="connsiteX2" fmla="*/ 827121 w 1469131"/>
              <a:gd name="connsiteY2" fmla="*/ 12856 h 858351"/>
              <a:gd name="connsiteX3" fmla="*/ 1203493 w 1469131"/>
              <a:gd name="connsiteY3" fmla="*/ 334098 h 858351"/>
              <a:gd name="connsiteX4" fmla="*/ 1469131 w 1469131"/>
              <a:gd name="connsiteY4" fmla="*/ 836101 h 858351"/>
              <a:gd name="connsiteX0" fmla="*/ 0 w 1469131"/>
              <a:gd name="connsiteY0" fmla="*/ 858351 h 858351"/>
              <a:gd name="connsiteX1" fmla="*/ 465534 w 1469131"/>
              <a:gd name="connsiteY1" fmla="*/ 143327 h 858351"/>
              <a:gd name="connsiteX2" fmla="*/ 827121 w 1469131"/>
              <a:gd name="connsiteY2" fmla="*/ 12856 h 858351"/>
              <a:gd name="connsiteX3" fmla="*/ 1203493 w 1469131"/>
              <a:gd name="connsiteY3" fmla="*/ 334098 h 858351"/>
              <a:gd name="connsiteX4" fmla="*/ 1469131 w 1469131"/>
              <a:gd name="connsiteY4" fmla="*/ 836101 h 858351"/>
              <a:gd name="connsiteX0" fmla="*/ 0 w 1469131"/>
              <a:gd name="connsiteY0" fmla="*/ 766805 h 766805"/>
              <a:gd name="connsiteX1" fmla="*/ 465534 w 1469131"/>
              <a:gd name="connsiteY1" fmla="*/ 51781 h 766805"/>
              <a:gd name="connsiteX2" fmla="*/ 867864 w 1469131"/>
              <a:gd name="connsiteY2" fmla="*/ 76532 h 766805"/>
              <a:gd name="connsiteX3" fmla="*/ 1203493 w 1469131"/>
              <a:gd name="connsiteY3" fmla="*/ 242552 h 766805"/>
              <a:gd name="connsiteX4" fmla="*/ 1469131 w 1469131"/>
              <a:gd name="connsiteY4" fmla="*/ 744555 h 766805"/>
              <a:gd name="connsiteX0" fmla="*/ 0 w 1469131"/>
              <a:gd name="connsiteY0" fmla="*/ 697732 h 697732"/>
              <a:gd name="connsiteX1" fmla="*/ 494054 w 1469131"/>
              <a:gd name="connsiteY1" fmla="*/ 250820 h 697732"/>
              <a:gd name="connsiteX2" fmla="*/ 867864 w 1469131"/>
              <a:gd name="connsiteY2" fmla="*/ 7459 h 697732"/>
              <a:gd name="connsiteX3" fmla="*/ 1203493 w 1469131"/>
              <a:gd name="connsiteY3" fmla="*/ 173479 h 697732"/>
              <a:gd name="connsiteX4" fmla="*/ 1469131 w 1469131"/>
              <a:gd name="connsiteY4" fmla="*/ 675482 h 697732"/>
              <a:gd name="connsiteX0" fmla="*/ 0 w 1420240"/>
              <a:gd name="connsiteY0" fmla="*/ 782399 h 782399"/>
              <a:gd name="connsiteX1" fmla="*/ 445163 w 1420240"/>
              <a:gd name="connsiteY1" fmla="*/ 250820 h 782399"/>
              <a:gd name="connsiteX2" fmla="*/ 818973 w 1420240"/>
              <a:gd name="connsiteY2" fmla="*/ 7459 h 782399"/>
              <a:gd name="connsiteX3" fmla="*/ 1154602 w 1420240"/>
              <a:gd name="connsiteY3" fmla="*/ 173479 h 782399"/>
              <a:gd name="connsiteX4" fmla="*/ 1420240 w 1420240"/>
              <a:gd name="connsiteY4" fmla="*/ 675482 h 782399"/>
              <a:gd name="connsiteX0" fmla="*/ 0 w 1420240"/>
              <a:gd name="connsiteY0" fmla="*/ 782399 h 782399"/>
              <a:gd name="connsiteX1" fmla="*/ 445163 w 1420240"/>
              <a:gd name="connsiteY1" fmla="*/ 250820 h 782399"/>
              <a:gd name="connsiteX2" fmla="*/ 818973 w 1420240"/>
              <a:gd name="connsiteY2" fmla="*/ 7459 h 782399"/>
              <a:gd name="connsiteX3" fmla="*/ 1154602 w 1420240"/>
              <a:gd name="connsiteY3" fmla="*/ 173479 h 782399"/>
              <a:gd name="connsiteX4" fmla="*/ 1420240 w 1420240"/>
              <a:gd name="connsiteY4" fmla="*/ 675482 h 782399"/>
              <a:gd name="connsiteX0" fmla="*/ 0 w 1395794"/>
              <a:gd name="connsiteY0" fmla="*/ 782399 h 782399"/>
              <a:gd name="connsiteX1" fmla="*/ 420717 w 1395794"/>
              <a:gd name="connsiteY1" fmla="*/ 250820 h 782399"/>
              <a:gd name="connsiteX2" fmla="*/ 794527 w 1395794"/>
              <a:gd name="connsiteY2" fmla="*/ 7459 h 782399"/>
              <a:gd name="connsiteX3" fmla="*/ 1130156 w 1395794"/>
              <a:gd name="connsiteY3" fmla="*/ 173479 h 782399"/>
              <a:gd name="connsiteX4" fmla="*/ 1395794 w 1395794"/>
              <a:gd name="connsiteY4" fmla="*/ 675482 h 782399"/>
              <a:gd name="connsiteX0" fmla="*/ 0 w 1395794"/>
              <a:gd name="connsiteY0" fmla="*/ 751828 h 751828"/>
              <a:gd name="connsiteX1" fmla="*/ 420717 w 1395794"/>
              <a:gd name="connsiteY1" fmla="*/ 220249 h 751828"/>
              <a:gd name="connsiteX2" fmla="*/ 839344 w 1395794"/>
              <a:gd name="connsiteY2" fmla="*/ 19222 h 751828"/>
              <a:gd name="connsiteX3" fmla="*/ 1130156 w 1395794"/>
              <a:gd name="connsiteY3" fmla="*/ 142908 h 751828"/>
              <a:gd name="connsiteX4" fmla="*/ 1395794 w 1395794"/>
              <a:gd name="connsiteY4" fmla="*/ 644911 h 751828"/>
              <a:gd name="connsiteX0" fmla="*/ 0 w 1395794"/>
              <a:gd name="connsiteY0" fmla="*/ 732620 h 732620"/>
              <a:gd name="connsiteX1" fmla="*/ 420717 w 1395794"/>
              <a:gd name="connsiteY1" fmla="*/ 201041 h 732620"/>
              <a:gd name="connsiteX2" fmla="*/ 839344 w 1395794"/>
              <a:gd name="connsiteY2" fmla="*/ 14 h 732620"/>
              <a:gd name="connsiteX3" fmla="*/ 1146453 w 1395794"/>
              <a:gd name="connsiteY3" fmla="*/ 208366 h 732620"/>
              <a:gd name="connsiteX4" fmla="*/ 1395794 w 1395794"/>
              <a:gd name="connsiteY4" fmla="*/ 625703 h 732620"/>
              <a:gd name="connsiteX0" fmla="*/ 0 w 1395794"/>
              <a:gd name="connsiteY0" fmla="*/ 732620 h 732620"/>
              <a:gd name="connsiteX1" fmla="*/ 420717 w 1395794"/>
              <a:gd name="connsiteY1" fmla="*/ 201041 h 732620"/>
              <a:gd name="connsiteX2" fmla="*/ 839344 w 1395794"/>
              <a:gd name="connsiteY2" fmla="*/ 14 h 732620"/>
              <a:gd name="connsiteX3" fmla="*/ 1146453 w 1395794"/>
              <a:gd name="connsiteY3" fmla="*/ 208366 h 732620"/>
              <a:gd name="connsiteX4" fmla="*/ 1395794 w 1395794"/>
              <a:gd name="connsiteY4" fmla="*/ 625703 h 732620"/>
              <a:gd name="connsiteX0" fmla="*/ 0 w 1395794"/>
              <a:gd name="connsiteY0" fmla="*/ 732620 h 732620"/>
              <a:gd name="connsiteX1" fmla="*/ 420717 w 1395794"/>
              <a:gd name="connsiteY1" fmla="*/ 201041 h 732620"/>
              <a:gd name="connsiteX2" fmla="*/ 839344 w 1395794"/>
              <a:gd name="connsiteY2" fmla="*/ 14 h 732620"/>
              <a:gd name="connsiteX3" fmla="*/ 1146453 w 1395794"/>
              <a:gd name="connsiteY3" fmla="*/ 208366 h 732620"/>
              <a:gd name="connsiteX4" fmla="*/ 1395794 w 1395794"/>
              <a:gd name="connsiteY4" fmla="*/ 625703 h 732620"/>
              <a:gd name="connsiteX0" fmla="*/ 0 w 1395794"/>
              <a:gd name="connsiteY0" fmla="*/ 599474 h 599474"/>
              <a:gd name="connsiteX1" fmla="*/ 420717 w 1395794"/>
              <a:gd name="connsiteY1" fmla="*/ 67895 h 599474"/>
              <a:gd name="connsiteX2" fmla="*/ 827121 w 1395794"/>
              <a:gd name="connsiteY2" fmla="*/ 7979 h 599474"/>
              <a:gd name="connsiteX3" fmla="*/ 1146453 w 1395794"/>
              <a:gd name="connsiteY3" fmla="*/ 75220 h 599474"/>
              <a:gd name="connsiteX4" fmla="*/ 1395794 w 1395794"/>
              <a:gd name="connsiteY4" fmla="*/ 492557 h 599474"/>
              <a:gd name="connsiteX0" fmla="*/ 0 w 1395794"/>
              <a:gd name="connsiteY0" fmla="*/ 605434 h 605434"/>
              <a:gd name="connsiteX1" fmla="*/ 420717 w 1395794"/>
              <a:gd name="connsiteY1" fmla="*/ 73855 h 605434"/>
              <a:gd name="connsiteX2" fmla="*/ 827121 w 1395794"/>
              <a:gd name="connsiteY2" fmla="*/ 13939 h 605434"/>
              <a:gd name="connsiteX3" fmla="*/ 1150527 w 1395794"/>
              <a:gd name="connsiteY3" fmla="*/ 165847 h 605434"/>
              <a:gd name="connsiteX4" fmla="*/ 1395794 w 1395794"/>
              <a:gd name="connsiteY4" fmla="*/ 498517 h 605434"/>
              <a:gd name="connsiteX0" fmla="*/ 0 w 1395794"/>
              <a:gd name="connsiteY0" fmla="*/ 605434 h 605434"/>
              <a:gd name="connsiteX1" fmla="*/ 420717 w 1395794"/>
              <a:gd name="connsiteY1" fmla="*/ 73855 h 605434"/>
              <a:gd name="connsiteX2" fmla="*/ 827121 w 1395794"/>
              <a:gd name="connsiteY2" fmla="*/ 13939 h 605434"/>
              <a:gd name="connsiteX3" fmla="*/ 1150527 w 1395794"/>
              <a:gd name="connsiteY3" fmla="*/ 165847 h 605434"/>
              <a:gd name="connsiteX4" fmla="*/ 1395794 w 1395794"/>
              <a:gd name="connsiteY4" fmla="*/ 498517 h 605434"/>
              <a:gd name="connsiteX0" fmla="*/ 0 w 1395794"/>
              <a:gd name="connsiteY0" fmla="*/ 592343 h 592343"/>
              <a:gd name="connsiteX1" fmla="*/ 428866 w 1395794"/>
              <a:gd name="connsiteY1" fmla="*/ 117209 h 592343"/>
              <a:gd name="connsiteX2" fmla="*/ 827121 w 1395794"/>
              <a:gd name="connsiteY2" fmla="*/ 848 h 592343"/>
              <a:gd name="connsiteX3" fmla="*/ 1150527 w 1395794"/>
              <a:gd name="connsiteY3" fmla="*/ 152756 h 592343"/>
              <a:gd name="connsiteX4" fmla="*/ 1395794 w 1395794"/>
              <a:gd name="connsiteY4" fmla="*/ 485426 h 592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5794" h="592343">
                <a:moveTo>
                  <a:pt x="0" y="592343"/>
                </a:moveTo>
                <a:cubicBezTo>
                  <a:pt x="117239" y="435149"/>
                  <a:pt x="291013" y="215792"/>
                  <a:pt x="428866" y="117209"/>
                </a:cubicBezTo>
                <a:cubicBezTo>
                  <a:pt x="566720" y="18627"/>
                  <a:pt x="706844" y="-5076"/>
                  <a:pt x="827121" y="848"/>
                </a:cubicBezTo>
                <a:cubicBezTo>
                  <a:pt x="947398" y="6772"/>
                  <a:pt x="1044039" y="53178"/>
                  <a:pt x="1150527" y="152756"/>
                </a:cubicBezTo>
                <a:cubicBezTo>
                  <a:pt x="1248115" y="252333"/>
                  <a:pt x="1395794" y="485426"/>
                  <a:pt x="1395794" y="485426"/>
                </a:cubicBezTo>
              </a:path>
            </a:pathLst>
          </a:custGeom>
          <a:ln w="76200" cmpd="sng">
            <a:solidFill>
              <a:srgbClr val="FF0000">
                <a:alpha val="61000"/>
              </a:srgbClr>
            </a:solidFill>
            <a:prstDash val="sysDash"/>
            <a:headEnd type="none"/>
            <a:tailEnd type="triangl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Freeform 43"/>
          <p:cNvSpPr/>
          <p:nvPr/>
        </p:nvSpPr>
        <p:spPr>
          <a:xfrm>
            <a:off x="7524047" y="4120915"/>
            <a:ext cx="423332" cy="345246"/>
          </a:xfrm>
          <a:custGeom>
            <a:avLst/>
            <a:gdLst>
              <a:gd name="connsiteX0" fmla="*/ 0 w 705555"/>
              <a:gd name="connsiteY0" fmla="*/ 0 h 987778"/>
              <a:gd name="connsiteX1" fmla="*/ 0 w 705555"/>
              <a:gd name="connsiteY1" fmla="*/ 0 h 987778"/>
              <a:gd name="connsiteX2" fmla="*/ 14111 w 705555"/>
              <a:gd name="connsiteY2" fmla="*/ 903111 h 987778"/>
              <a:gd name="connsiteX3" fmla="*/ 42333 w 705555"/>
              <a:gd name="connsiteY3" fmla="*/ 987778 h 987778"/>
              <a:gd name="connsiteX4" fmla="*/ 705555 w 705555"/>
              <a:gd name="connsiteY4" fmla="*/ 987778 h 987778"/>
              <a:gd name="connsiteX5" fmla="*/ 705555 w 705555"/>
              <a:gd name="connsiteY5" fmla="*/ 987778 h 987778"/>
              <a:gd name="connsiteX0" fmla="*/ 40915 w 746470"/>
              <a:gd name="connsiteY0" fmla="*/ 0 h 1001942"/>
              <a:gd name="connsiteX1" fmla="*/ 40915 w 746470"/>
              <a:gd name="connsiteY1" fmla="*/ 0 h 1001942"/>
              <a:gd name="connsiteX2" fmla="*/ 55026 w 746470"/>
              <a:gd name="connsiteY2" fmla="*/ 903111 h 1001942"/>
              <a:gd name="connsiteX3" fmla="*/ 746470 w 746470"/>
              <a:gd name="connsiteY3" fmla="*/ 987778 h 1001942"/>
              <a:gd name="connsiteX4" fmla="*/ 746470 w 746470"/>
              <a:gd name="connsiteY4" fmla="*/ 987778 h 1001942"/>
              <a:gd name="connsiteX0" fmla="*/ 52263 w 757818"/>
              <a:gd name="connsiteY0" fmla="*/ 0 h 1010528"/>
              <a:gd name="connsiteX1" fmla="*/ 52263 w 757818"/>
              <a:gd name="connsiteY1" fmla="*/ 0 h 1010528"/>
              <a:gd name="connsiteX2" fmla="*/ 52262 w 757818"/>
              <a:gd name="connsiteY2" fmla="*/ 917223 h 1010528"/>
              <a:gd name="connsiteX3" fmla="*/ 757818 w 757818"/>
              <a:gd name="connsiteY3" fmla="*/ 987778 h 1010528"/>
              <a:gd name="connsiteX4" fmla="*/ 757818 w 757818"/>
              <a:gd name="connsiteY4" fmla="*/ 987778 h 1010528"/>
              <a:gd name="connsiteX0" fmla="*/ 12512 w 718067"/>
              <a:gd name="connsiteY0" fmla="*/ 0 h 987778"/>
              <a:gd name="connsiteX1" fmla="*/ 12512 w 718067"/>
              <a:gd name="connsiteY1" fmla="*/ 0 h 987778"/>
              <a:gd name="connsiteX2" fmla="*/ 68956 w 718067"/>
              <a:gd name="connsiteY2" fmla="*/ 860779 h 987778"/>
              <a:gd name="connsiteX3" fmla="*/ 718067 w 718067"/>
              <a:gd name="connsiteY3" fmla="*/ 987778 h 987778"/>
              <a:gd name="connsiteX4" fmla="*/ 718067 w 718067"/>
              <a:gd name="connsiteY4" fmla="*/ 987778 h 987778"/>
              <a:gd name="connsiteX0" fmla="*/ 39986 w 745541"/>
              <a:gd name="connsiteY0" fmla="*/ 0 h 987778"/>
              <a:gd name="connsiteX1" fmla="*/ 39986 w 745541"/>
              <a:gd name="connsiteY1" fmla="*/ 0 h 987778"/>
              <a:gd name="connsiteX2" fmla="*/ 96430 w 745541"/>
              <a:gd name="connsiteY2" fmla="*/ 860779 h 987778"/>
              <a:gd name="connsiteX3" fmla="*/ 745541 w 745541"/>
              <a:gd name="connsiteY3" fmla="*/ 987778 h 987778"/>
              <a:gd name="connsiteX4" fmla="*/ 745541 w 745541"/>
              <a:gd name="connsiteY4" fmla="*/ 987778 h 987778"/>
              <a:gd name="connsiteX0" fmla="*/ 52162 w 757717"/>
              <a:gd name="connsiteY0" fmla="*/ 0 h 987778"/>
              <a:gd name="connsiteX1" fmla="*/ 52162 w 757717"/>
              <a:gd name="connsiteY1" fmla="*/ 0 h 987778"/>
              <a:gd name="connsiteX2" fmla="*/ 108606 w 757717"/>
              <a:gd name="connsiteY2" fmla="*/ 860779 h 987778"/>
              <a:gd name="connsiteX3" fmla="*/ 757717 w 757717"/>
              <a:gd name="connsiteY3" fmla="*/ 987778 h 987778"/>
              <a:gd name="connsiteX4" fmla="*/ 757717 w 757717"/>
              <a:gd name="connsiteY4" fmla="*/ 987778 h 987778"/>
              <a:gd name="connsiteX0" fmla="*/ 0 w 705555"/>
              <a:gd name="connsiteY0" fmla="*/ 0 h 987778"/>
              <a:gd name="connsiteX1" fmla="*/ 0 w 705555"/>
              <a:gd name="connsiteY1" fmla="*/ 0 h 987778"/>
              <a:gd name="connsiteX2" fmla="*/ 155222 w 705555"/>
              <a:gd name="connsiteY2" fmla="*/ 705557 h 987778"/>
              <a:gd name="connsiteX3" fmla="*/ 705555 w 705555"/>
              <a:gd name="connsiteY3" fmla="*/ 987778 h 987778"/>
              <a:gd name="connsiteX4" fmla="*/ 705555 w 705555"/>
              <a:gd name="connsiteY4" fmla="*/ 987778 h 987778"/>
              <a:gd name="connsiteX0" fmla="*/ 0 w 705555"/>
              <a:gd name="connsiteY0" fmla="*/ 0 h 987778"/>
              <a:gd name="connsiteX1" fmla="*/ 0 w 705555"/>
              <a:gd name="connsiteY1" fmla="*/ 0 h 987778"/>
              <a:gd name="connsiteX2" fmla="*/ 155222 w 705555"/>
              <a:gd name="connsiteY2" fmla="*/ 705557 h 987778"/>
              <a:gd name="connsiteX3" fmla="*/ 705555 w 705555"/>
              <a:gd name="connsiteY3" fmla="*/ 987778 h 987778"/>
              <a:gd name="connsiteX4" fmla="*/ 705555 w 705555"/>
              <a:gd name="connsiteY4" fmla="*/ 987778 h 987778"/>
              <a:gd name="connsiteX0" fmla="*/ 0 w 705555"/>
              <a:gd name="connsiteY0" fmla="*/ 0 h 987778"/>
              <a:gd name="connsiteX1" fmla="*/ 0 w 705555"/>
              <a:gd name="connsiteY1" fmla="*/ 0 h 987778"/>
              <a:gd name="connsiteX2" fmla="*/ 155222 w 705555"/>
              <a:gd name="connsiteY2" fmla="*/ 705557 h 987778"/>
              <a:gd name="connsiteX3" fmla="*/ 705555 w 705555"/>
              <a:gd name="connsiteY3" fmla="*/ 987778 h 987778"/>
              <a:gd name="connsiteX4" fmla="*/ 705555 w 705555"/>
              <a:gd name="connsiteY4" fmla="*/ 987778 h 987778"/>
              <a:gd name="connsiteX0" fmla="*/ 0 w 759244"/>
              <a:gd name="connsiteY0" fmla="*/ 0 h 988419"/>
              <a:gd name="connsiteX1" fmla="*/ 0 w 759244"/>
              <a:gd name="connsiteY1" fmla="*/ 0 h 988419"/>
              <a:gd name="connsiteX2" fmla="*/ 155222 w 759244"/>
              <a:gd name="connsiteY2" fmla="*/ 705557 h 988419"/>
              <a:gd name="connsiteX3" fmla="*/ 705555 w 759244"/>
              <a:gd name="connsiteY3" fmla="*/ 987778 h 988419"/>
              <a:gd name="connsiteX4" fmla="*/ 747888 w 759244"/>
              <a:gd name="connsiteY4" fmla="*/ 776111 h 988419"/>
              <a:gd name="connsiteX0" fmla="*/ 0 w 747888"/>
              <a:gd name="connsiteY0" fmla="*/ 0 h 828959"/>
              <a:gd name="connsiteX1" fmla="*/ 0 w 747888"/>
              <a:gd name="connsiteY1" fmla="*/ 0 h 828959"/>
              <a:gd name="connsiteX2" fmla="*/ 155222 w 747888"/>
              <a:gd name="connsiteY2" fmla="*/ 705557 h 828959"/>
              <a:gd name="connsiteX3" fmla="*/ 508000 w 747888"/>
              <a:gd name="connsiteY3" fmla="*/ 818444 h 828959"/>
              <a:gd name="connsiteX4" fmla="*/ 747888 w 747888"/>
              <a:gd name="connsiteY4" fmla="*/ 776111 h 828959"/>
              <a:gd name="connsiteX0" fmla="*/ 0 w 508000"/>
              <a:gd name="connsiteY0" fmla="*/ 0 h 818444"/>
              <a:gd name="connsiteX1" fmla="*/ 0 w 508000"/>
              <a:gd name="connsiteY1" fmla="*/ 0 h 818444"/>
              <a:gd name="connsiteX2" fmla="*/ 155222 w 508000"/>
              <a:gd name="connsiteY2" fmla="*/ 705557 h 818444"/>
              <a:gd name="connsiteX3" fmla="*/ 508000 w 508000"/>
              <a:gd name="connsiteY3" fmla="*/ 818444 h 818444"/>
              <a:gd name="connsiteX0" fmla="*/ 0 w 733777"/>
              <a:gd name="connsiteY0" fmla="*/ 0 h 818444"/>
              <a:gd name="connsiteX1" fmla="*/ 0 w 733777"/>
              <a:gd name="connsiteY1" fmla="*/ 0 h 818444"/>
              <a:gd name="connsiteX2" fmla="*/ 155222 w 733777"/>
              <a:gd name="connsiteY2" fmla="*/ 705557 h 818444"/>
              <a:gd name="connsiteX3" fmla="*/ 733777 w 733777"/>
              <a:gd name="connsiteY3" fmla="*/ 818444 h 818444"/>
            </a:gdLst>
            <a:ahLst/>
            <a:cxnLst>
              <a:cxn ang="0">
                <a:pos x="connsiteX0" y="connsiteY0"/>
              </a:cxn>
              <a:cxn ang="0">
                <a:pos x="connsiteX1" y="connsiteY1"/>
              </a:cxn>
              <a:cxn ang="0">
                <a:pos x="connsiteX2" y="connsiteY2"/>
              </a:cxn>
              <a:cxn ang="0">
                <a:pos x="connsiteX3" y="connsiteY3"/>
              </a:cxn>
            </a:cxnLst>
            <a:rect l="l" t="t" r="r" b="b"/>
            <a:pathLst>
              <a:path w="733777" h="818444">
                <a:moveTo>
                  <a:pt x="0" y="0"/>
                </a:moveTo>
                <a:lnTo>
                  <a:pt x="0" y="0"/>
                </a:lnTo>
                <a:cubicBezTo>
                  <a:pt x="25870" y="117593"/>
                  <a:pt x="32926" y="569150"/>
                  <a:pt x="155222" y="705557"/>
                </a:cubicBezTo>
                <a:cubicBezTo>
                  <a:pt x="277518" y="841964"/>
                  <a:pt x="634999" y="806685"/>
                  <a:pt x="733777" y="818444"/>
                </a:cubicBezTo>
              </a:path>
            </a:pathLst>
          </a:custGeom>
          <a:ln w="38100" cmpd="sng">
            <a:solidFill>
              <a:schemeClr val="accent6"/>
            </a:solidFill>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45" name="Straight Connector 44"/>
          <p:cNvCxnSpPr/>
          <p:nvPr/>
        </p:nvCxnSpPr>
        <p:spPr>
          <a:xfrm flipH="1">
            <a:off x="7465578" y="4078582"/>
            <a:ext cx="2025" cy="49861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7473106" y="4563087"/>
            <a:ext cx="474273" cy="1411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7" name="Freeform 46"/>
          <p:cNvSpPr/>
          <p:nvPr/>
        </p:nvSpPr>
        <p:spPr>
          <a:xfrm>
            <a:off x="2191203" y="4135176"/>
            <a:ext cx="423332" cy="345246"/>
          </a:xfrm>
          <a:custGeom>
            <a:avLst/>
            <a:gdLst>
              <a:gd name="connsiteX0" fmla="*/ 0 w 705555"/>
              <a:gd name="connsiteY0" fmla="*/ 0 h 987778"/>
              <a:gd name="connsiteX1" fmla="*/ 0 w 705555"/>
              <a:gd name="connsiteY1" fmla="*/ 0 h 987778"/>
              <a:gd name="connsiteX2" fmla="*/ 14111 w 705555"/>
              <a:gd name="connsiteY2" fmla="*/ 903111 h 987778"/>
              <a:gd name="connsiteX3" fmla="*/ 42333 w 705555"/>
              <a:gd name="connsiteY3" fmla="*/ 987778 h 987778"/>
              <a:gd name="connsiteX4" fmla="*/ 705555 w 705555"/>
              <a:gd name="connsiteY4" fmla="*/ 987778 h 987778"/>
              <a:gd name="connsiteX5" fmla="*/ 705555 w 705555"/>
              <a:gd name="connsiteY5" fmla="*/ 987778 h 987778"/>
              <a:gd name="connsiteX0" fmla="*/ 40915 w 746470"/>
              <a:gd name="connsiteY0" fmla="*/ 0 h 1001942"/>
              <a:gd name="connsiteX1" fmla="*/ 40915 w 746470"/>
              <a:gd name="connsiteY1" fmla="*/ 0 h 1001942"/>
              <a:gd name="connsiteX2" fmla="*/ 55026 w 746470"/>
              <a:gd name="connsiteY2" fmla="*/ 903111 h 1001942"/>
              <a:gd name="connsiteX3" fmla="*/ 746470 w 746470"/>
              <a:gd name="connsiteY3" fmla="*/ 987778 h 1001942"/>
              <a:gd name="connsiteX4" fmla="*/ 746470 w 746470"/>
              <a:gd name="connsiteY4" fmla="*/ 987778 h 1001942"/>
              <a:gd name="connsiteX0" fmla="*/ 52263 w 757818"/>
              <a:gd name="connsiteY0" fmla="*/ 0 h 1010528"/>
              <a:gd name="connsiteX1" fmla="*/ 52263 w 757818"/>
              <a:gd name="connsiteY1" fmla="*/ 0 h 1010528"/>
              <a:gd name="connsiteX2" fmla="*/ 52262 w 757818"/>
              <a:gd name="connsiteY2" fmla="*/ 917223 h 1010528"/>
              <a:gd name="connsiteX3" fmla="*/ 757818 w 757818"/>
              <a:gd name="connsiteY3" fmla="*/ 987778 h 1010528"/>
              <a:gd name="connsiteX4" fmla="*/ 757818 w 757818"/>
              <a:gd name="connsiteY4" fmla="*/ 987778 h 1010528"/>
              <a:gd name="connsiteX0" fmla="*/ 12512 w 718067"/>
              <a:gd name="connsiteY0" fmla="*/ 0 h 987778"/>
              <a:gd name="connsiteX1" fmla="*/ 12512 w 718067"/>
              <a:gd name="connsiteY1" fmla="*/ 0 h 987778"/>
              <a:gd name="connsiteX2" fmla="*/ 68956 w 718067"/>
              <a:gd name="connsiteY2" fmla="*/ 860779 h 987778"/>
              <a:gd name="connsiteX3" fmla="*/ 718067 w 718067"/>
              <a:gd name="connsiteY3" fmla="*/ 987778 h 987778"/>
              <a:gd name="connsiteX4" fmla="*/ 718067 w 718067"/>
              <a:gd name="connsiteY4" fmla="*/ 987778 h 987778"/>
              <a:gd name="connsiteX0" fmla="*/ 39986 w 745541"/>
              <a:gd name="connsiteY0" fmla="*/ 0 h 987778"/>
              <a:gd name="connsiteX1" fmla="*/ 39986 w 745541"/>
              <a:gd name="connsiteY1" fmla="*/ 0 h 987778"/>
              <a:gd name="connsiteX2" fmla="*/ 96430 w 745541"/>
              <a:gd name="connsiteY2" fmla="*/ 860779 h 987778"/>
              <a:gd name="connsiteX3" fmla="*/ 745541 w 745541"/>
              <a:gd name="connsiteY3" fmla="*/ 987778 h 987778"/>
              <a:gd name="connsiteX4" fmla="*/ 745541 w 745541"/>
              <a:gd name="connsiteY4" fmla="*/ 987778 h 987778"/>
              <a:gd name="connsiteX0" fmla="*/ 52162 w 757717"/>
              <a:gd name="connsiteY0" fmla="*/ 0 h 987778"/>
              <a:gd name="connsiteX1" fmla="*/ 52162 w 757717"/>
              <a:gd name="connsiteY1" fmla="*/ 0 h 987778"/>
              <a:gd name="connsiteX2" fmla="*/ 108606 w 757717"/>
              <a:gd name="connsiteY2" fmla="*/ 860779 h 987778"/>
              <a:gd name="connsiteX3" fmla="*/ 757717 w 757717"/>
              <a:gd name="connsiteY3" fmla="*/ 987778 h 987778"/>
              <a:gd name="connsiteX4" fmla="*/ 757717 w 757717"/>
              <a:gd name="connsiteY4" fmla="*/ 987778 h 987778"/>
              <a:gd name="connsiteX0" fmla="*/ 0 w 705555"/>
              <a:gd name="connsiteY0" fmla="*/ 0 h 987778"/>
              <a:gd name="connsiteX1" fmla="*/ 0 w 705555"/>
              <a:gd name="connsiteY1" fmla="*/ 0 h 987778"/>
              <a:gd name="connsiteX2" fmla="*/ 155222 w 705555"/>
              <a:gd name="connsiteY2" fmla="*/ 705557 h 987778"/>
              <a:gd name="connsiteX3" fmla="*/ 705555 w 705555"/>
              <a:gd name="connsiteY3" fmla="*/ 987778 h 987778"/>
              <a:gd name="connsiteX4" fmla="*/ 705555 w 705555"/>
              <a:gd name="connsiteY4" fmla="*/ 987778 h 987778"/>
              <a:gd name="connsiteX0" fmla="*/ 0 w 705555"/>
              <a:gd name="connsiteY0" fmla="*/ 0 h 987778"/>
              <a:gd name="connsiteX1" fmla="*/ 0 w 705555"/>
              <a:gd name="connsiteY1" fmla="*/ 0 h 987778"/>
              <a:gd name="connsiteX2" fmla="*/ 155222 w 705555"/>
              <a:gd name="connsiteY2" fmla="*/ 705557 h 987778"/>
              <a:gd name="connsiteX3" fmla="*/ 705555 w 705555"/>
              <a:gd name="connsiteY3" fmla="*/ 987778 h 987778"/>
              <a:gd name="connsiteX4" fmla="*/ 705555 w 705555"/>
              <a:gd name="connsiteY4" fmla="*/ 987778 h 987778"/>
              <a:gd name="connsiteX0" fmla="*/ 0 w 705555"/>
              <a:gd name="connsiteY0" fmla="*/ 0 h 987778"/>
              <a:gd name="connsiteX1" fmla="*/ 0 w 705555"/>
              <a:gd name="connsiteY1" fmla="*/ 0 h 987778"/>
              <a:gd name="connsiteX2" fmla="*/ 155222 w 705555"/>
              <a:gd name="connsiteY2" fmla="*/ 705557 h 987778"/>
              <a:gd name="connsiteX3" fmla="*/ 705555 w 705555"/>
              <a:gd name="connsiteY3" fmla="*/ 987778 h 987778"/>
              <a:gd name="connsiteX4" fmla="*/ 705555 w 705555"/>
              <a:gd name="connsiteY4" fmla="*/ 987778 h 987778"/>
              <a:gd name="connsiteX0" fmla="*/ 0 w 759244"/>
              <a:gd name="connsiteY0" fmla="*/ 0 h 988419"/>
              <a:gd name="connsiteX1" fmla="*/ 0 w 759244"/>
              <a:gd name="connsiteY1" fmla="*/ 0 h 988419"/>
              <a:gd name="connsiteX2" fmla="*/ 155222 w 759244"/>
              <a:gd name="connsiteY2" fmla="*/ 705557 h 988419"/>
              <a:gd name="connsiteX3" fmla="*/ 705555 w 759244"/>
              <a:gd name="connsiteY3" fmla="*/ 987778 h 988419"/>
              <a:gd name="connsiteX4" fmla="*/ 747888 w 759244"/>
              <a:gd name="connsiteY4" fmla="*/ 776111 h 988419"/>
              <a:gd name="connsiteX0" fmla="*/ 0 w 747888"/>
              <a:gd name="connsiteY0" fmla="*/ 0 h 828959"/>
              <a:gd name="connsiteX1" fmla="*/ 0 w 747888"/>
              <a:gd name="connsiteY1" fmla="*/ 0 h 828959"/>
              <a:gd name="connsiteX2" fmla="*/ 155222 w 747888"/>
              <a:gd name="connsiteY2" fmla="*/ 705557 h 828959"/>
              <a:gd name="connsiteX3" fmla="*/ 508000 w 747888"/>
              <a:gd name="connsiteY3" fmla="*/ 818444 h 828959"/>
              <a:gd name="connsiteX4" fmla="*/ 747888 w 747888"/>
              <a:gd name="connsiteY4" fmla="*/ 776111 h 828959"/>
              <a:gd name="connsiteX0" fmla="*/ 0 w 508000"/>
              <a:gd name="connsiteY0" fmla="*/ 0 h 818444"/>
              <a:gd name="connsiteX1" fmla="*/ 0 w 508000"/>
              <a:gd name="connsiteY1" fmla="*/ 0 h 818444"/>
              <a:gd name="connsiteX2" fmla="*/ 155222 w 508000"/>
              <a:gd name="connsiteY2" fmla="*/ 705557 h 818444"/>
              <a:gd name="connsiteX3" fmla="*/ 508000 w 508000"/>
              <a:gd name="connsiteY3" fmla="*/ 818444 h 818444"/>
              <a:gd name="connsiteX0" fmla="*/ 0 w 733777"/>
              <a:gd name="connsiteY0" fmla="*/ 0 h 818444"/>
              <a:gd name="connsiteX1" fmla="*/ 0 w 733777"/>
              <a:gd name="connsiteY1" fmla="*/ 0 h 818444"/>
              <a:gd name="connsiteX2" fmla="*/ 155222 w 733777"/>
              <a:gd name="connsiteY2" fmla="*/ 705557 h 818444"/>
              <a:gd name="connsiteX3" fmla="*/ 733777 w 733777"/>
              <a:gd name="connsiteY3" fmla="*/ 818444 h 818444"/>
            </a:gdLst>
            <a:ahLst/>
            <a:cxnLst>
              <a:cxn ang="0">
                <a:pos x="connsiteX0" y="connsiteY0"/>
              </a:cxn>
              <a:cxn ang="0">
                <a:pos x="connsiteX1" y="connsiteY1"/>
              </a:cxn>
              <a:cxn ang="0">
                <a:pos x="connsiteX2" y="connsiteY2"/>
              </a:cxn>
              <a:cxn ang="0">
                <a:pos x="connsiteX3" y="connsiteY3"/>
              </a:cxn>
            </a:cxnLst>
            <a:rect l="l" t="t" r="r" b="b"/>
            <a:pathLst>
              <a:path w="733777" h="818444">
                <a:moveTo>
                  <a:pt x="0" y="0"/>
                </a:moveTo>
                <a:lnTo>
                  <a:pt x="0" y="0"/>
                </a:lnTo>
                <a:cubicBezTo>
                  <a:pt x="25870" y="117593"/>
                  <a:pt x="32926" y="569150"/>
                  <a:pt x="155222" y="705557"/>
                </a:cubicBezTo>
                <a:cubicBezTo>
                  <a:pt x="277518" y="841964"/>
                  <a:pt x="634999" y="806685"/>
                  <a:pt x="733777" y="818444"/>
                </a:cubicBezTo>
              </a:path>
            </a:pathLst>
          </a:custGeom>
          <a:ln w="38100" cmpd="sng">
            <a:solidFill>
              <a:schemeClr val="accent6"/>
            </a:solidFill>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48" name="Straight Connector 47"/>
          <p:cNvCxnSpPr/>
          <p:nvPr/>
        </p:nvCxnSpPr>
        <p:spPr>
          <a:xfrm flipH="1">
            <a:off x="2132734" y="4092843"/>
            <a:ext cx="2025" cy="49861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140262" y="4577348"/>
            <a:ext cx="474273" cy="1411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4578507" y="5089659"/>
            <a:ext cx="1371255" cy="601815"/>
          </a:xfrm>
          <a:prstGeom prst="rect">
            <a:avLst/>
          </a:prstGeom>
          <a:solidFill>
            <a:schemeClr val="bg1">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Mobile devices</a:t>
            </a:r>
            <a:endParaRPr lang="en-US" sz="1400" dirty="0">
              <a:solidFill>
                <a:schemeClr val="tx1"/>
              </a:solidFill>
            </a:endParaRPr>
          </a:p>
        </p:txBody>
      </p:sp>
      <p:sp>
        <p:nvSpPr>
          <p:cNvPr id="51" name="Rectangle 50"/>
          <p:cNvSpPr/>
          <p:nvPr/>
        </p:nvSpPr>
        <p:spPr>
          <a:xfrm>
            <a:off x="3080486" y="5089660"/>
            <a:ext cx="1371255" cy="601815"/>
          </a:xfrm>
          <a:prstGeom prst="rect">
            <a:avLst/>
          </a:prstGeom>
          <a:solidFill>
            <a:schemeClr val="bg1">
              <a:lumMod val="85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chemeClr val="tx1"/>
                </a:solidFill>
              </a:rPr>
              <a:t>L</a:t>
            </a:r>
            <a:r>
              <a:rPr lang="en-US" sz="1400" dirty="0" smtClean="0">
                <a:solidFill>
                  <a:schemeClr val="tx1"/>
                </a:solidFill>
              </a:rPr>
              <a:t>aptops</a:t>
            </a:r>
            <a:endParaRPr lang="en-US" sz="1400" dirty="0">
              <a:solidFill>
                <a:schemeClr val="tx1"/>
              </a:solidFill>
            </a:endParaRPr>
          </a:p>
        </p:txBody>
      </p:sp>
      <p:cxnSp>
        <p:nvCxnSpPr>
          <p:cNvPr id="52" name="Straight Arrow Connector 51"/>
          <p:cNvCxnSpPr>
            <a:stCxn id="5" idx="1"/>
            <a:endCxn id="50" idx="0"/>
          </p:cNvCxnSpPr>
          <p:nvPr/>
        </p:nvCxnSpPr>
        <p:spPr>
          <a:xfrm>
            <a:off x="4448395" y="4249405"/>
            <a:ext cx="815740" cy="840254"/>
          </a:xfrm>
          <a:prstGeom prst="straightConnector1">
            <a:avLst/>
          </a:prstGeom>
          <a:ln w="25400">
            <a:solidFill>
              <a:schemeClr val="accent2"/>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 idx="1"/>
            <a:endCxn id="51" idx="0"/>
          </p:cNvCxnSpPr>
          <p:nvPr/>
        </p:nvCxnSpPr>
        <p:spPr>
          <a:xfrm flipH="1">
            <a:off x="3766114" y="4249405"/>
            <a:ext cx="682281" cy="840255"/>
          </a:xfrm>
          <a:prstGeom prst="straightConnector1">
            <a:avLst/>
          </a:prstGeom>
          <a:ln w="25400">
            <a:solidFill>
              <a:schemeClr val="accent2"/>
            </a:solidFill>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44185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Data Requirements</a:t>
            </a:r>
            <a:br>
              <a:rPr lang="en-US" dirty="0" smtClean="0"/>
            </a:br>
            <a:r>
              <a:rPr lang="en-US" dirty="0" smtClean="0"/>
              <a:t>Spatial/temporal or Where/when</a:t>
            </a:r>
            <a:endParaRPr lang="en-US" dirty="0"/>
          </a:p>
        </p:txBody>
      </p:sp>
      <p:sp>
        <p:nvSpPr>
          <p:cNvPr id="3" name="Content Placeholder 2"/>
          <p:cNvSpPr>
            <a:spLocks noGrp="1"/>
          </p:cNvSpPr>
          <p:nvPr>
            <p:ph idx="1"/>
          </p:nvPr>
        </p:nvSpPr>
        <p:spPr>
          <a:xfrm>
            <a:off x="457200" y="2160909"/>
            <a:ext cx="8229600" cy="4321818"/>
          </a:xfrm>
        </p:spPr>
        <p:txBody>
          <a:bodyPr numCol="2">
            <a:normAutofit fontScale="92500" lnSpcReduction="20000"/>
          </a:bodyPr>
          <a:lstStyle/>
          <a:p>
            <a:r>
              <a:rPr lang="en-US" dirty="0" smtClean="0"/>
              <a:t>Infrastructure</a:t>
            </a:r>
          </a:p>
          <a:p>
            <a:pPr lvl="1"/>
            <a:r>
              <a:rPr lang="en-US" dirty="0" smtClean="0"/>
              <a:t>Transportation</a:t>
            </a:r>
          </a:p>
          <a:p>
            <a:pPr lvl="2"/>
            <a:r>
              <a:rPr lang="en-US" dirty="0" smtClean="0"/>
              <a:t>Roads/bridges intact, congested</a:t>
            </a:r>
          </a:p>
          <a:p>
            <a:pPr lvl="1"/>
            <a:r>
              <a:rPr lang="en-US" dirty="0" smtClean="0"/>
              <a:t>Power</a:t>
            </a:r>
          </a:p>
          <a:p>
            <a:pPr lvl="2"/>
            <a:r>
              <a:rPr lang="en-US" dirty="0" smtClean="0"/>
              <a:t>On or off, power station locations</a:t>
            </a:r>
          </a:p>
          <a:p>
            <a:pPr lvl="1"/>
            <a:r>
              <a:rPr lang="en-US" dirty="0" smtClean="0"/>
              <a:t>Water</a:t>
            </a:r>
          </a:p>
          <a:p>
            <a:pPr lvl="2"/>
            <a:r>
              <a:rPr lang="en-US" dirty="0" smtClean="0"/>
              <a:t>On or off</a:t>
            </a:r>
          </a:p>
          <a:p>
            <a:pPr lvl="1"/>
            <a:r>
              <a:rPr lang="en-US" dirty="0" smtClean="0"/>
              <a:t>Gas</a:t>
            </a:r>
          </a:p>
          <a:p>
            <a:pPr lvl="2"/>
            <a:r>
              <a:rPr lang="en-US" dirty="0" smtClean="0"/>
              <a:t>On or off, fires?</a:t>
            </a:r>
          </a:p>
          <a:p>
            <a:pPr lvl="1"/>
            <a:r>
              <a:rPr lang="en-US" dirty="0" smtClean="0"/>
              <a:t>Communication</a:t>
            </a:r>
          </a:p>
          <a:p>
            <a:pPr lvl="2"/>
            <a:r>
              <a:rPr lang="en-US" dirty="0" smtClean="0"/>
              <a:t>Landline and cellular</a:t>
            </a:r>
          </a:p>
          <a:p>
            <a:r>
              <a:rPr lang="en-US" dirty="0" smtClean="0"/>
              <a:t>Hazards</a:t>
            </a:r>
          </a:p>
          <a:p>
            <a:pPr lvl="1"/>
            <a:r>
              <a:rPr lang="en-US" dirty="0" smtClean="0"/>
              <a:t>Structural</a:t>
            </a:r>
          </a:p>
          <a:p>
            <a:pPr lvl="2"/>
            <a:r>
              <a:rPr lang="en-US" dirty="0" smtClean="0"/>
              <a:t>Buildings destroyed</a:t>
            </a:r>
          </a:p>
          <a:p>
            <a:pPr lvl="1"/>
            <a:r>
              <a:rPr lang="en-US" dirty="0" smtClean="0"/>
              <a:t>Combustible</a:t>
            </a:r>
          </a:p>
          <a:p>
            <a:pPr lvl="2"/>
            <a:r>
              <a:rPr lang="en-US" dirty="0" smtClean="0"/>
              <a:t>Ongoing fires</a:t>
            </a:r>
          </a:p>
          <a:p>
            <a:pPr lvl="1"/>
            <a:r>
              <a:rPr lang="en-US" dirty="0" smtClean="0"/>
              <a:t>Water</a:t>
            </a:r>
          </a:p>
          <a:p>
            <a:pPr lvl="2"/>
            <a:r>
              <a:rPr lang="en-US" dirty="0" smtClean="0"/>
              <a:t>Areas that are flooded and inaccessible</a:t>
            </a:r>
          </a:p>
          <a:p>
            <a:r>
              <a:rPr lang="en-US" dirty="0" smtClean="0"/>
              <a:t>Health/safety</a:t>
            </a:r>
          </a:p>
          <a:p>
            <a:pPr lvl="1"/>
            <a:r>
              <a:rPr lang="en-US" dirty="0" smtClean="0"/>
              <a:t>Fire department</a:t>
            </a:r>
          </a:p>
          <a:p>
            <a:pPr lvl="1"/>
            <a:r>
              <a:rPr lang="en-US" dirty="0" smtClean="0"/>
              <a:t>Police</a:t>
            </a:r>
          </a:p>
          <a:p>
            <a:pPr lvl="1"/>
            <a:r>
              <a:rPr lang="en-US" dirty="0" smtClean="0"/>
              <a:t>Medical</a:t>
            </a:r>
          </a:p>
          <a:p>
            <a:pPr lvl="1"/>
            <a:r>
              <a:rPr lang="en-US" dirty="0" smtClean="0"/>
              <a:t>Military</a:t>
            </a:r>
          </a:p>
          <a:p>
            <a:endParaRPr lang="en-US" dirty="0"/>
          </a:p>
        </p:txBody>
      </p:sp>
    </p:spTree>
    <p:extLst>
      <p:ext uri="{BB962C8B-B14F-4D97-AF65-F5344CB8AC3E}">
        <p14:creationId xmlns:p14="http://schemas.microsoft.com/office/powerpoint/2010/main" val="24946674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8" end="1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9" end="1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20" end="2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21" end="2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Workspace Concept</a:t>
            </a:r>
            <a:endParaRPr lang="en-US" dirty="0"/>
          </a:p>
        </p:txBody>
      </p:sp>
      <p:sp>
        <p:nvSpPr>
          <p:cNvPr id="3" name="Content Placeholder 2"/>
          <p:cNvSpPr>
            <a:spLocks noGrp="1"/>
          </p:cNvSpPr>
          <p:nvPr>
            <p:ph idx="1"/>
          </p:nvPr>
        </p:nvSpPr>
        <p:spPr/>
        <p:txBody>
          <a:bodyPr>
            <a:normAutofit/>
          </a:bodyPr>
          <a:lstStyle/>
          <a:p>
            <a:endParaRPr lang="en-US" dirty="0" smtClean="0"/>
          </a:p>
        </p:txBody>
      </p:sp>
      <p:sp>
        <p:nvSpPr>
          <p:cNvPr id="4" name="Rectangle 3"/>
          <p:cNvSpPr/>
          <p:nvPr/>
        </p:nvSpPr>
        <p:spPr>
          <a:xfrm>
            <a:off x="1616436" y="1600200"/>
            <a:ext cx="3372459" cy="452596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Map View</a:t>
            </a:r>
          </a:p>
          <a:p>
            <a:pPr algn="ctr"/>
            <a:r>
              <a:rPr lang="en-US" dirty="0" smtClean="0"/>
              <a:t>(Google maps based)</a:t>
            </a:r>
          </a:p>
          <a:p>
            <a:pPr algn="ctr"/>
            <a:r>
              <a:rPr lang="en-US" dirty="0" smtClean="0"/>
              <a:t>workspace</a:t>
            </a:r>
            <a:endParaRPr lang="en-US" dirty="0"/>
          </a:p>
        </p:txBody>
      </p:sp>
      <p:sp>
        <p:nvSpPr>
          <p:cNvPr id="5" name="Rectangle 4"/>
          <p:cNvSpPr/>
          <p:nvPr/>
        </p:nvSpPr>
        <p:spPr>
          <a:xfrm>
            <a:off x="4988896" y="1641651"/>
            <a:ext cx="2623313" cy="146399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Infrastructure data</a:t>
            </a:r>
          </a:p>
        </p:txBody>
      </p:sp>
      <p:sp>
        <p:nvSpPr>
          <p:cNvPr id="6" name="Rectangle 5"/>
          <p:cNvSpPr/>
          <p:nvPr/>
        </p:nvSpPr>
        <p:spPr>
          <a:xfrm>
            <a:off x="4988896" y="3130612"/>
            <a:ext cx="2623313" cy="14547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Hazards data</a:t>
            </a:r>
          </a:p>
        </p:txBody>
      </p:sp>
      <p:sp>
        <p:nvSpPr>
          <p:cNvPr id="7" name="Rectangle 6"/>
          <p:cNvSpPr/>
          <p:nvPr/>
        </p:nvSpPr>
        <p:spPr>
          <a:xfrm>
            <a:off x="473909" y="1603438"/>
            <a:ext cx="1142527" cy="4525963"/>
          </a:xfrm>
          <a:prstGeom prst="rect">
            <a:avLst/>
          </a:prstGeom>
          <a:solidFill>
            <a:schemeClr val="accent2">
              <a:lumMod val="60000"/>
              <a:lumOff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u="sng" dirty="0" smtClean="0"/>
              <a:t>Area selection:</a:t>
            </a:r>
          </a:p>
          <a:p>
            <a:pPr algn="ctr"/>
            <a:r>
              <a:rPr lang="en-US" dirty="0" err="1" smtClean="0"/>
              <a:t>lat</a:t>
            </a:r>
            <a:r>
              <a:rPr lang="en-US" dirty="0" smtClean="0"/>
              <a:t>, long</a:t>
            </a:r>
            <a:endParaRPr lang="en-US" dirty="0"/>
          </a:p>
          <a:p>
            <a:pPr algn="ctr"/>
            <a:r>
              <a:rPr lang="en-US" dirty="0"/>
              <a:t>n</a:t>
            </a:r>
            <a:r>
              <a:rPr lang="en-US" dirty="0" smtClean="0"/>
              <a:t>ame</a:t>
            </a:r>
          </a:p>
          <a:p>
            <a:pPr algn="ctr"/>
            <a:endParaRPr lang="en-US" dirty="0"/>
          </a:p>
          <a:p>
            <a:pPr algn="ctr"/>
            <a:r>
              <a:rPr lang="en-US" u="sng" dirty="0" smtClean="0"/>
              <a:t>Overlay:</a:t>
            </a:r>
          </a:p>
          <a:p>
            <a:pPr algn="ctr"/>
            <a:r>
              <a:rPr lang="en-US" sz="1600" dirty="0" smtClean="0">
                <a:latin typeface="Wingdings"/>
                <a:ea typeface="Wingdings"/>
                <a:cs typeface="Wingdings"/>
                <a:sym typeface="Wingdings"/>
              </a:rPr>
              <a:t></a:t>
            </a:r>
            <a:r>
              <a:rPr lang="en-US" sz="1600" dirty="0" smtClean="0"/>
              <a:t>Infra</a:t>
            </a:r>
          </a:p>
          <a:p>
            <a:pPr algn="ctr"/>
            <a:r>
              <a:rPr lang="en-US" sz="1600" dirty="0" smtClean="0">
                <a:latin typeface="ＭＳ ゴシック"/>
                <a:ea typeface="ＭＳ ゴシック"/>
                <a:cs typeface="ＭＳ ゴシック"/>
              </a:rPr>
              <a:t>☐</a:t>
            </a:r>
            <a:r>
              <a:rPr lang="en-US" sz="1600" dirty="0" smtClean="0"/>
              <a:t>Hazards</a:t>
            </a:r>
          </a:p>
          <a:p>
            <a:pPr algn="ctr"/>
            <a:r>
              <a:rPr lang="en-US" sz="1600" dirty="0" smtClean="0">
                <a:latin typeface="ＭＳ ゴシック"/>
                <a:ea typeface="ＭＳ ゴシック"/>
                <a:cs typeface="ＭＳ ゴシック"/>
              </a:rPr>
              <a:t>☐</a:t>
            </a:r>
            <a:r>
              <a:rPr lang="en-US" sz="1600" dirty="0" smtClean="0"/>
              <a:t>H/S</a:t>
            </a:r>
            <a:endParaRPr lang="en-US" sz="1600" dirty="0"/>
          </a:p>
        </p:txBody>
      </p:sp>
      <p:sp>
        <p:nvSpPr>
          <p:cNvPr id="8" name="Rectangle 7"/>
          <p:cNvSpPr/>
          <p:nvPr/>
        </p:nvSpPr>
        <p:spPr>
          <a:xfrm>
            <a:off x="7628703" y="3127460"/>
            <a:ext cx="1019249" cy="1454712"/>
          </a:xfrm>
          <a:prstGeom prst="rect">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Wingdings"/>
                <a:ea typeface="Wingdings"/>
                <a:cs typeface="Wingdings"/>
                <a:sym typeface="Wingdings"/>
              </a:rPr>
              <a:t></a:t>
            </a:r>
            <a:r>
              <a:rPr lang="en-US" sz="1200" dirty="0">
                <a:sym typeface="Wingdings"/>
              </a:rPr>
              <a:t> </a:t>
            </a:r>
            <a:r>
              <a:rPr lang="en-US" sz="1200" dirty="0" smtClean="0"/>
              <a:t>Structural</a:t>
            </a:r>
          </a:p>
          <a:p>
            <a:r>
              <a:rPr lang="en-US" sz="1200" dirty="0" smtClean="0">
                <a:latin typeface="ＭＳ ゴシック"/>
                <a:ea typeface="ＭＳ ゴシック"/>
                <a:cs typeface="ＭＳ ゴシック"/>
              </a:rPr>
              <a:t>☐</a:t>
            </a:r>
            <a:r>
              <a:rPr lang="en-US" sz="1200" dirty="0"/>
              <a:t> </a:t>
            </a:r>
            <a:r>
              <a:rPr lang="en-US" sz="1200" dirty="0" smtClean="0"/>
              <a:t>Fire</a:t>
            </a:r>
          </a:p>
          <a:p>
            <a:r>
              <a:rPr lang="en-US" sz="1200" dirty="0" smtClean="0">
                <a:latin typeface="ＭＳ ゴシック"/>
                <a:ea typeface="ＭＳ ゴシック"/>
                <a:cs typeface="ＭＳ ゴシック"/>
              </a:rPr>
              <a:t>☐</a:t>
            </a:r>
            <a:r>
              <a:rPr lang="en-US" sz="1200" dirty="0" smtClean="0"/>
              <a:t> Water</a:t>
            </a:r>
          </a:p>
          <a:p>
            <a:r>
              <a:rPr lang="en-US" sz="1200" dirty="0" smtClean="0">
                <a:latin typeface="ＭＳ ゴシック"/>
                <a:ea typeface="ＭＳ ゴシック"/>
                <a:cs typeface="ＭＳ ゴシック"/>
              </a:rPr>
              <a:t>☐</a:t>
            </a:r>
            <a:r>
              <a:rPr lang="en-US" sz="1200" dirty="0"/>
              <a:t> </a:t>
            </a:r>
            <a:r>
              <a:rPr lang="en-US" sz="1200" dirty="0" smtClean="0"/>
              <a:t>Wind</a:t>
            </a:r>
            <a:endParaRPr lang="en-US" sz="1200" dirty="0"/>
          </a:p>
        </p:txBody>
      </p:sp>
      <p:sp>
        <p:nvSpPr>
          <p:cNvPr id="9" name="Rectangle 8"/>
          <p:cNvSpPr/>
          <p:nvPr/>
        </p:nvSpPr>
        <p:spPr>
          <a:xfrm>
            <a:off x="7634563" y="1644901"/>
            <a:ext cx="1019249" cy="1463999"/>
          </a:xfrm>
          <a:prstGeom prst="rect">
            <a:avLst/>
          </a:prstGeom>
          <a:solidFill>
            <a:schemeClr val="accent4">
              <a:lumMod val="60000"/>
              <a:lumOff val="40000"/>
            </a:schemeClr>
          </a:solidFill>
        </p:spPr>
        <p:style>
          <a:lnRef idx="1">
            <a:schemeClr val="accent4"/>
          </a:lnRef>
          <a:fillRef idx="3">
            <a:schemeClr val="accent4"/>
          </a:fillRef>
          <a:effectRef idx="2">
            <a:schemeClr val="accent4"/>
          </a:effectRef>
          <a:fontRef idx="minor">
            <a:schemeClr val="lt1"/>
          </a:fontRef>
        </p:style>
        <p:txBody>
          <a:bodyPr rtlCol="0" anchor="ctr"/>
          <a:lstStyle/>
          <a:p>
            <a:r>
              <a:rPr lang="en-US" sz="1400" dirty="0" smtClean="0">
                <a:latin typeface="Wingdings"/>
                <a:ea typeface="Wingdings"/>
                <a:cs typeface="Wingdings"/>
                <a:sym typeface="Wingdings"/>
              </a:rPr>
              <a:t></a:t>
            </a:r>
            <a:r>
              <a:rPr lang="en-US" sz="1400" dirty="0">
                <a:sym typeface="Wingdings"/>
              </a:rPr>
              <a:t> </a:t>
            </a:r>
            <a:r>
              <a:rPr lang="en-US" sz="1400" dirty="0" smtClean="0"/>
              <a:t>Traffic</a:t>
            </a:r>
          </a:p>
          <a:p>
            <a:r>
              <a:rPr lang="en-US" sz="1400" dirty="0" smtClean="0">
                <a:latin typeface="ＭＳ ゴシック"/>
                <a:ea typeface="ＭＳ ゴシック"/>
                <a:cs typeface="ＭＳ ゴシック"/>
              </a:rPr>
              <a:t>☐</a:t>
            </a:r>
            <a:r>
              <a:rPr lang="en-US" sz="1400" dirty="0"/>
              <a:t> </a:t>
            </a:r>
            <a:r>
              <a:rPr lang="en-US" sz="1400" dirty="0" smtClean="0"/>
              <a:t>Power</a:t>
            </a:r>
          </a:p>
          <a:p>
            <a:r>
              <a:rPr lang="en-US" sz="1400" dirty="0" smtClean="0">
                <a:latin typeface="ＭＳ ゴシック"/>
                <a:ea typeface="ＭＳ ゴシック"/>
                <a:cs typeface="ＭＳ ゴシック"/>
              </a:rPr>
              <a:t>☐</a:t>
            </a:r>
            <a:r>
              <a:rPr lang="en-US" sz="1400" dirty="0" smtClean="0"/>
              <a:t> Water</a:t>
            </a:r>
          </a:p>
          <a:p>
            <a:r>
              <a:rPr lang="en-US" sz="1400" dirty="0" smtClean="0">
                <a:latin typeface="ＭＳ ゴシック"/>
                <a:ea typeface="ＭＳ ゴシック"/>
                <a:cs typeface="ＭＳ ゴシック"/>
              </a:rPr>
              <a:t>☐</a:t>
            </a:r>
            <a:r>
              <a:rPr lang="en-US" sz="1400" dirty="0"/>
              <a:t> </a:t>
            </a:r>
            <a:r>
              <a:rPr lang="en-US" sz="1400" dirty="0" smtClean="0"/>
              <a:t>Gas</a:t>
            </a:r>
          </a:p>
          <a:p>
            <a:r>
              <a:rPr lang="en-US" sz="1400" dirty="0" smtClean="0">
                <a:latin typeface="ＭＳ ゴシック"/>
                <a:ea typeface="ＭＳ ゴシック"/>
                <a:cs typeface="ＭＳ ゴシック"/>
              </a:rPr>
              <a:t>☐</a:t>
            </a:r>
            <a:r>
              <a:rPr lang="en-US" sz="1400" dirty="0"/>
              <a:t> </a:t>
            </a:r>
            <a:r>
              <a:rPr lang="en-US" sz="1400" dirty="0" err="1" smtClean="0"/>
              <a:t>Comm</a:t>
            </a:r>
            <a:endParaRPr lang="en-US" sz="1400" dirty="0" smtClean="0"/>
          </a:p>
        </p:txBody>
      </p:sp>
      <p:sp>
        <p:nvSpPr>
          <p:cNvPr id="10" name="Rectangle 9"/>
          <p:cNvSpPr/>
          <p:nvPr/>
        </p:nvSpPr>
        <p:spPr>
          <a:xfrm>
            <a:off x="434433" y="1600199"/>
            <a:ext cx="8252367" cy="4529202"/>
          </a:xfrm>
          <a:prstGeom prst="rect">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988895" y="4610725"/>
            <a:ext cx="2623314" cy="148240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Health/safety data</a:t>
            </a:r>
            <a:endParaRPr lang="en-US" dirty="0"/>
          </a:p>
        </p:txBody>
      </p:sp>
      <p:sp>
        <p:nvSpPr>
          <p:cNvPr id="13" name="Rectangle 12"/>
          <p:cNvSpPr/>
          <p:nvPr/>
        </p:nvSpPr>
        <p:spPr>
          <a:xfrm>
            <a:off x="7634348" y="4610725"/>
            <a:ext cx="1019249" cy="1473938"/>
          </a:xfrm>
          <a:prstGeom prst="rect">
            <a:avLst/>
          </a:prstGeom>
          <a:solidFill>
            <a:schemeClr val="accent3">
              <a:lumMod val="60000"/>
              <a:lumOff val="40000"/>
            </a:schemeClr>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latin typeface="Wingdings"/>
                <a:ea typeface="Wingdings"/>
                <a:cs typeface="Wingdings"/>
                <a:sym typeface="Wingdings"/>
              </a:rPr>
              <a:t></a:t>
            </a:r>
            <a:r>
              <a:rPr lang="en-US" sz="1200" dirty="0" smtClean="0"/>
              <a:t> Fire </a:t>
            </a:r>
            <a:r>
              <a:rPr lang="en-US" sz="1200" dirty="0" err="1" smtClean="0"/>
              <a:t>dept</a:t>
            </a:r>
            <a:endParaRPr lang="en-US" sz="1200" dirty="0" smtClean="0"/>
          </a:p>
          <a:p>
            <a:r>
              <a:rPr lang="en-US" sz="1200" dirty="0" smtClean="0">
                <a:latin typeface="ＭＳ ゴシック"/>
                <a:ea typeface="ＭＳ ゴシック"/>
                <a:cs typeface="ＭＳ ゴシック"/>
              </a:rPr>
              <a:t>☐</a:t>
            </a:r>
            <a:r>
              <a:rPr lang="en-US" sz="1200" dirty="0" smtClean="0"/>
              <a:t> Police</a:t>
            </a:r>
          </a:p>
          <a:p>
            <a:r>
              <a:rPr lang="en-US" sz="1200" dirty="0" smtClean="0">
                <a:latin typeface="ＭＳ ゴシック"/>
                <a:ea typeface="ＭＳ ゴシック"/>
                <a:cs typeface="ＭＳ ゴシック"/>
              </a:rPr>
              <a:t>☐</a:t>
            </a:r>
            <a:r>
              <a:rPr lang="en-US" sz="1200" dirty="0" smtClean="0"/>
              <a:t> Medical</a:t>
            </a:r>
          </a:p>
          <a:p>
            <a:r>
              <a:rPr lang="en-US" sz="1200" dirty="0" smtClean="0">
                <a:latin typeface="ＭＳ ゴシック"/>
                <a:ea typeface="ＭＳ ゴシック"/>
                <a:cs typeface="ＭＳ ゴシック"/>
              </a:rPr>
              <a:t>☐</a:t>
            </a:r>
            <a:r>
              <a:rPr lang="en-US" sz="1200" dirty="0" smtClean="0"/>
              <a:t> Military</a:t>
            </a:r>
            <a:endParaRPr lang="en-US" sz="1200" dirty="0"/>
          </a:p>
        </p:txBody>
      </p:sp>
      <p:sp>
        <p:nvSpPr>
          <p:cNvPr id="14" name="Rectangle 13"/>
          <p:cNvSpPr/>
          <p:nvPr/>
        </p:nvSpPr>
        <p:spPr>
          <a:xfrm>
            <a:off x="575733" y="3259667"/>
            <a:ext cx="922867" cy="254000"/>
          </a:xfrm>
          <a:prstGeom prst="rect">
            <a:avLst/>
          </a:prstGeom>
          <a:no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chemeClr val="tx1"/>
                </a:solidFill>
              </a:ln>
            </a:endParaRPr>
          </a:p>
        </p:txBody>
      </p:sp>
      <p:sp>
        <p:nvSpPr>
          <p:cNvPr id="15" name="Rectangle 14"/>
          <p:cNvSpPr/>
          <p:nvPr/>
        </p:nvSpPr>
        <p:spPr>
          <a:xfrm>
            <a:off x="575733" y="3547534"/>
            <a:ext cx="922867" cy="254000"/>
          </a:xfrm>
          <a:prstGeom prst="rect">
            <a:avLst/>
          </a:prstGeom>
          <a:noFill/>
          <a:ln w="190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76200" cmpd="sng">
                <a:solidFill>
                  <a:schemeClr val="tx1"/>
                </a:solidFill>
              </a:ln>
            </a:endParaRPr>
          </a:p>
        </p:txBody>
      </p:sp>
    </p:spTree>
    <p:extLst>
      <p:ext uri="{BB962C8B-B14F-4D97-AF65-F5344CB8AC3E}">
        <p14:creationId xmlns:p14="http://schemas.microsoft.com/office/powerpoint/2010/main" val="38069226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smtClean="0"/>
              <a:t>DADm</a:t>
            </a:r>
            <a:r>
              <a:rPr lang="en-US" dirty="0" smtClean="0"/>
              <a:t> - Research Objective</a:t>
            </a:r>
            <a:endParaRPr lang="en-US" dirty="0"/>
          </a:p>
        </p:txBody>
      </p:sp>
      <p:sp>
        <p:nvSpPr>
          <p:cNvPr id="3" name="Content Placeholder 2"/>
          <p:cNvSpPr>
            <a:spLocks noGrp="1"/>
          </p:cNvSpPr>
          <p:nvPr>
            <p:ph idx="1"/>
          </p:nvPr>
        </p:nvSpPr>
        <p:spPr>
          <a:xfrm>
            <a:off x="457200" y="1803400"/>
            <a:ext cx="8229600" cy="4525963"/>
          </a:xfrm>
        </p:spPr>
        <p:txBody>
          <a:bodyPr>
            <a:noAutofit/>
          </a:bodyPr>
          <a:lstStyle/>
          <a:p>
            <a:r>
              <a:rPr lang="en-US" dirty="0" smtClean="0"/>
              <a:t>Deployment of a multi-site visualization tool for disaster management</a:t>
            </a:r>
          </a:p>
          <a:p>
            <a:r>
              <a:rPr lang="en-US" dirty="0" smtClean="0"/>
              <a:t>Design Objectives</a:t>
            </a:r>
          </a:p>
          <a:p>
            <a:pPr lvl="1"/>
            <a:r>
              <a:rPr lang="en-US" sz="2400" dirty="0" smtClean="0"/>
              <a:t>Being able to geographically visualize regions of interest</a:t>
            </a:r>
          </a:p>
          <a:p>
            <a:pPr lvl="1"/>
            <a:r>
              <a:rPr lang="en-US" sz="2400" dirty="0" smtClean="0"/>
              <a:t>Being able to access multiple unique datasets to gauge disaster action choices </a:t>
            </a:r>
          </a:p>
          <a:p>
            <a:pPr lvl="1"/>
            <a:r>
              <a:rPr lang="en-US" sz="2400" dirty="0" smtClean="0"/>
              <a:t>Selectively view and toggle relevant datasets</a:t>
            </a:r>
          </a:p>
          <a:p>
            <a:r>
              <a:rPr lang="en-US" dirty="0" smtClean="0"/>
              <a:t>The application needs to be streamlined, straightforward, and transparent to the user</a:t>
            </a:r>
          </a:p>
        </p:txBody>
      </p:sp>
    </p:spTree>
    <p:extLst>
      <p:ext uri="{BB962C8B-B14F-4D97-AF65-F5344CB8AC3E}">
        <p14:creationId xmlns:p14="http://schemas.microsoft.com/office/powerpoint/2010/main" val="1787059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12636</TotalTime>
  <Words>2240</Words>
  <Application>Microsoft Macintosh PowerPoint</Application>
  <PresentationFormat>On-screen Show (4:3)</PresentationFormat>
  <Paragraphs>228</Paragraphs>
  <Slides>17</Slides>
  <Notes>8</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An Information Interface for Disaster Management Professionals - DADm</vt:lpstr>
      <vt:lpstr>Disaster Management Cycle</vt:lpstr>
      <vt:lpstr>Shonan Meeting 2014 - User Card Stories</vt:lpstr>
      <vt:lpstr>Key Points of User Card Stories</vt:lpstr>
      <vt:lpstr>User Interface Requirements</vt:lpstr>
      <vt:lpstr>Multisite Visualization Interface</vt:lpstr>
      <vt:lpstr>Key Data Requirements Spatial/temporal or Where/when</vt:lpstr>
      <vt:lpstr>Workspace Concept</vt:lpstr>
      <vt:lpstr>DADm - Research Objective</vt:lpstr>
      <vt:lpstr>Methods</vt:lpstr>
      <vt:lpstr>Application Demo</vt:lpstr>
      <vt:lpstr>PowerPoint Presentation</vt:lpstr>
      <vt:lpstr>PowerPoint Presentation</vt:lpstr>
      <vt:lpstr>PowerPoint Presentation</vt:lpstr>
      <vt:lpstr>Conclusion</vt:lpstr>
      <vt:lpstr>Future Work</vt:lpstr>
      <vt:lpstr>Acknowledgements</vt:lpstr>
    </vt:vector>
  </TitlesOfParts>
  <Company>AIST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Breakout Session End User Scenarios and Interfaces</dc:title>
  <dc:creator>J H</dc:creator>
  <cp:lastModifiedBy>J H</cp:lastModifiedBy>
  <cp:revision>79</cp:revision>
  <dcterms:created xsi:type="dcterms:W3CDTF">2014-07-01T01:42:01Z</dcterms:created>
  <dcterms:modified xsi:type="dcterms:W3CDTF">2016-01-27T08:25:49Z</dcterms:modified>
</cp:coreProperties>
</file>