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68959" y="2695786"/>
            <a:ext cx="11868107" cy="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7093" tIns="27093" rIns="27093" bIns="27093" anchor="ctr"/>
          <a:lstStyle/>
          <a:p>
            <a:pPr lvl="0" algn="l" defTabSz="457200">
              <a:defRPr sz="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568959" y="1469813"/>
            <a:ext cx="11860108" cy="1049867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825500"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CDEE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 lvl="0">
              <a:defRPr sz="1800"/>
            </a:pPr>
            <a:r>
              <a:rPr sz="5900"/>
              <a:t>Bandwidth and Latency Aware Routing using OpenFlow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2705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Pongsakorn U-chupala, Kohei Ichikawa, Putchong Uthayopas, Susumu Date, Hirotake Abe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3163" y="8410022"/>
            <a:ext cx="9301309" cy="782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28" y="8083756"/>
            <a:ext cx="1834379" cy="1256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Application-aware Routing</a:t>
            </a:r>
          </a:p>
        </p:txBody>
      </p:sp>
      <p:sp>
        <p:nvSpPr>
          <p:cNvPr id="41" name="Shape 41"/>
          <p:cNvSpPr/>
          <p:nvPr/>
        </p:nvSpPr>
        <p:spPr>
          <a:xfrm flipV="1">
            <a:off x="5064269" y="3815002"/>
            <a:ext cx="3965293" cy="3680491"/>
          </a:xfrm>
          <a:prstGeom prst="line">
            <a:avLst/>
          </a:prstGeom>
          <a:ln w="12700">
            <a:solidFill>
              <a:srgbClr val="747474"/>
            </a:solidFill>
            <a:custDash>
              <a:ds d="2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2" name="Shape 42"/>
          <p:cNvSpPr/>
          <p:nvPr/>
        </p:nvSpPr>
        <p:spPr>
          <a:xfrm flipV="1">
            <a:off x="8122981" y="3851912"/>
            <a:ext cx="910260" cy="3719057"/>
          </a:xfrm>
          <a:prstGeom prst="line">
            <a:avLst/>
          </a:prstGeom>
          <a:ln w="12700">
            <a:solidFill>
              <a:srgbClr val="747474"/>
            </a:solidFill>
            <a:custDash>
              <a:ds d="2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3" name="Shape 43"/>
          <p:cNvSpPr/>
          <p:nvPr/>
        </p:nvSpPr>
        <p:spPr>
          <a:xfrm flipV="1">
            <a:off x="2740241" y="3812006"/>
            <a:ext cx="6163999" cy="2345107"/>
          </a:xfrm>
          <a:prstGeom prst="line">
            <a:avLst/>
          </a:prstGeom>
          <a:ln w="12700">
            <a:solidFill>
              <a:srgbClr val="747474"/>
            </a:solidFill>
            <a:custDash>
              <a:ds d="2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4" name="Shape 44"/>
          <p:cNvSpPr/>
          <p:nvPr/>
        </p:nvSpPr>
        <p:spPr>
          <a:xfrm flipV="1">
            <a:off x="6559897" y="3814348"/>
            <a:ext cx="2429405" cy="1416403"/>
          </a:xfrm>
          <a:prstGeom prst="line">
            <a:avLst/>
          </a:prstGeom>
          <a:ln w="12700">
            <a:solidFill>
              <a:srgbClr val="747474"/>
            </a:solidFill>
            <a:custDash>
              <a:ds d="2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5" name="Shape 45"/>
          <p:cNvSpPr/>
          <p:nvPr/>
        </p:nvSpPr>
        <p:spPr>
          <a:xfrm flipH="1" flipV="1">
            <a:off x="9137581" y="3807732"/>
            <a:ext cx="1229901" cy="2053118"/>
          </a:xfrm>
          <a:prstGeom prst="line">
            <a:avLst/>
          </a:prstGeom>
          <a:ln w="12700">
            <a:solidFill>
              <a:srgbClr val="747474"/>
            </a:solidFill>
            <a:custDash>
              <a:ds d="2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6" name="Shape 46"/>
          <p:cNvSpPr/>
          <p:nvPr/>
        </p:nvSpPr>
        <p:spPr>
          <a:xfrm flipV="1">
            <a:off x="3238757" y="5370548"/>
            <a:ext cx="2723943" cy="681785"/>
          </a:xfrm>
          <a:prstGeom prst="line">
            <a:avLst/>
          </a:prstGeom>
          <a:ln w="38100">
            <a:solidFill>
              <a:srgbClr val="275664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6802946" y="5321233"/>
            <a:ext cx="3314127" cy="668029"/>
          </a:xfrm>
          <a:prstGeom prst="line">
            <a:avLst/>
          </a:prstGeom>
          <a:ln w="38100">
            <a:solidFill>
              <a:srgbClr val="275664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6492071" y="5397270"/>
            <a:ext cx="1516005" cy="2119078"/>
          </a:xfrm>
          <a:prstGeom prst="line">
            <a:avLst/>
          </a:prstGeom>
          <a:ln w="38100">
            <a:solidFill>
              <a:srgbClr val="275664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9" name="Shape 49"/>
          <p:cNvSpPr/>
          <p:nvPr/>
        </p:nvSpPr>
        <p:spPr>
          <a:xfrm flipV="1">
            <a:off x="8384143" y="6161417"/>
            <a:ext cx="1866759" cy="1436275"/>
          </a:xfrm>
          <a:prstGeom prst="line">
            <a:avLst/>
          </a:prstGeom>
          <a:ln w="38100">
            <a:solidFill>
              <a:srgbClr val="275664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2924922" y="6458019"/>
            <a:ext cx="1872478" cy="1124992"/>
          </a:xfrm>
          <a:prstGeom prst="line">
            <a:avLst/>
          </a:prstGeom>
          <a:ln w="38100">
            <a:solidFill>
              <a:srgbClr val="275664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5259683" y="7583010"/>
            <a:ext cx="2266204" cy="1"/>
          </a:xfrm>
          <a:prstGeom prst="line">
            <a:avLst/>
          </a:prstGeom>
          <a:ln w="38100">
            <a:solidFill>
              <a:srgbClr val="275664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52" name="workgroup switch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654" y="5888410"/>
            <a:ext cx="1426154" cy="727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workgroup switch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9708" y="4916540"/>
            <a:ext cx="1426154" cy="727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c ma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668" y="7476284"/>
            <a:ext cx="1170084" cy="164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mac woman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11695661" y="7188858"/>
            <a:ext cx="1067443" cy="164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workgroup switch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9952" y="5685527"/>
            <a:ext cx="1426154" cy="727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workgroup switch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9383" y="7237804"/>
            <a:ext cx="1426154" cy="72763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335509" y="4587863"/>
            <a:ext cx="874785" cy="56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825500">
              <a:defRPr b="1" sz="3400">
                <a:solidFill>
                  <a:srgbClr val="557E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557E8A"/>
                </a:solidFill>
              </a:rPr>
              <a:t>FTP</a:t>
            </a:r>
          </a:p>
        </p:txBody>
      </p:sp>
      <p:sp>
        <p:nvSpPr>
          <p:cNvPr id="59" name="Shape 59"/>
          <p:cNvSpPr/>
          <p:nvPr/>
        </p:nvSpPr>
        <p:spPr>
          <a:xfrm>
            <a:off x="2755353" y="3764178"/>
            <a:ext cx="947328" cy="56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825500">
              <a:defRPr b="1" sz="3400">
                <a:solidFill>
                  <a:srgbClr val="BB7B5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BB7B52"/>
                </a:solidFill>
              </a:rPr>
              <a:t>SSH</a:t>
            </a:r>
          </a:p>
        </p:txBody>
      </p:sp>
      <p:sp>
        <p:nvSpPr>
          <p:cNvPr id="60" name="Shape 60"/>
          <p:cNvSpPr/>
          <p:nvPr/>
        </p:nvSpPr>
        <p:spPr>
          <a:xfrm>
            <a:off x="9781767" y="7827458"/>
            <a:ext cx="1202522" cy="56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825500">
              <a:defRPr b="1" sz="3400">
                <a:solidFill>
                  <a:srgbClr val="8888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88885A"/>
                </a:solidFill>
              </a:rPr>
              <a:t>HTTP</a:t>
            </a:r>
          </a:p>
        </p:txBody>
      </p:sp>
      <p:pic>
        <p:nvPicPr>
          <p:cNvPr id="61" name="workgroup switch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6797" y="7237804"/>
            <a:ext cx="1426154" cy="727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3174 (desktop)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32480" y="3455012"/>
            <a:ext cx="1170085" cy="50598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8623712" y="2923420"/>
            <a:ext cx="1648038" cy="50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825500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000"/>
              <a:t>Controller</a:t>
            </a:r>
          </a:p>
        </p:txBody>
      </p:sp>
      <p:sp>
        <p:nvSpPr>
          <p:cNvPr id="71" name="Shape 71"/>
          <p:cNvSpPr/>
          <p:nvPr/>
        </p:nvSpPr>
        <p:spPr>
          <a:xfrm>
            <a:off x="1834142" y="4257437"/>
            <a:ext cx="9538473" cy="1351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7" fill="norm" stroke="1" extrusionOk="0">
                <a:moveTo>
                  <a:pt x="0" y="14180"/>
                </a:moveTo>
                <a:cubicBezTo>
                  <a:pt x="3916" y="-5383"/>
                  <a:pt x="11116" y="-4704"/>
                  <a:pt x="21600" y="16217"/>
                </a:cubicBezTo>
              </a:path>
            </a:pathLst>
          </a:custGeom>
          <a:ln w="63500">
            <a:solidFill>
              <a:srgbClr val="B15E29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72" name="Shape 72"/>
          <p:cNvSpPr/>
          <p:nvPr/>
        </p:nvSpPr>
        <p:spPr>
          <a:xfrm>
            <a:off x="1574597" y="6677868"/>
            <a:ext cx="10050774" cy="1768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7953" y="21461"/>
                  <a:pt x="15153" y="21600"/>
                  <a:pt x="21600" y="416"/>
                </a:cubicBezTo>
              </a:path>
            </a:pathLst>
          </a:custGeom>
          <a:ln w="63500">
            <a:solidFill>
              <a:srgbClr val="88885A"/>
            </a:solidFill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/>
        </p:nvSpPr>
        <p:spPr>
          <a:xfrm>
            <a:off x="2153218" y="5138237"/>
            <a:ext cx="8999220" cy="2865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57" fill="norm" stroke="1" extrusionOk="0">
                <a:moveTo>
                  <a:pt x="0" y="3544"/>
                </a:moveTo>
                <a:cubicBezTo>
                  <a:pt x="1686" y="237"/>
                  <a:pt x="3724" y="-733"/>
                  <a:pt x="5620" y="538"/>
                </a:cubicBezTo>
                <a:cubicBezTo>
                  <a:pt x="6727" y="1281"/>
                  <a:pt x="7772" y="2798"/>
                  <a:pt x="8705" y="4949"/>
                </a:cubicBezTo>
                <a:cubicBezTo>
                  <a:pt x="9605" y="7025"/>
                  <a:pt x="10328" y="9623"/>
                  <a:pt x="11044" y="12212"/>
                </a:cubicBezTo>
                <a:cubicBezTo>
                  <a:pt x="11805" y="14964"/>
                  <a:pt x="12590" y="17806"/>
                  <a:pt x="13742" y="18968"/>
                </a:cubicBezTo>
                <a:cubicBezTo>
                  <a:pt x="15622" y="20867"/>
                  <a:pt x="17541" y="17868"/>
                  <a:pt x="19132" y="14277"/>
                </a:cubicBezTo>
                <a:cubicBezTo>
                  <a:pt x="20002" y="12313"/>
                  <a:pt x="20826" y="10191"/>
                  <a:pt x="21600" y="7925"/>
                </a:cubicBezTo>
              </a:path>
            </a:pathLst>
          </a:custGeom>
          <a:ln w="63500">
            <a:solidFill>
              <a:srgbClr val="557E8A"/>
            </a:solidFill>
            <a:miter lim="400000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7" name="Shape 67"/>
          <p:cNvSpPr/>
          <p:nvPr/>
        </p:nvSpPr>
        <p:spPr>
          <a:xfrm flipV="1">
            <a:off x="11134786" y="6111753"/>
            <a:ext cx="201068" cy="201067"/>
          </a:xfrm>
          <a:prstGeom prst="line">
            <a:avLst/>
          </a:prstGeom>
          <a:ln w="63500">
            <a:solidFill>
              <a:srgbClr val="557E8A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8" name="Shape 68"/>
          <p:cNvSpPr/>
          <p:nvPr/>
        </p:nvSpPr>
        <p:spPr>
          <a:xfrm flipV="1">
            <a:off x="3717309" y="3490846"/>
            <a:ext cx="4905655" cy="464181"/>
          </a:xfrm>
          <a:prstGeom prst="line">
            <a:avLst/>
          </a:prstGeom>
          <a:ln w="63500">
            <a:solidFill>
              <a:srgbClr val="BB7B5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9" name="Shape 69"/>
          <p:cNvSpPr/>
          <p:nvPr/>
        </p:nvSpPr>
        <p:spPr>
          <a:xfrm flipV="1">
            <a:off x="5259325" y="3974991"/>
            <a:ext cx="3413213" cy="716219"/>
          </a:xfrm>
          <a:prstGeom prst="line">
            <a:avLst/>
          </a:prstGeom>
          <a:ln w="63500">
            <a:solidFill>
              <a:srgbClr val="557E8A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0" name="Shape 70"/>
          <p:cNvSpPr/>
          <p:nvPr/>
        </p:nvSpPr>
        <p:spPr>
          <a:xfrm flipH="1" flipV="1">
            <a:off x="9458555" y="4126788"/>
            <a:ext cx="850563" cy="3680943"/>
          </a:xfrm>
          <a:prstGeom prst="line">
            <a:avLst/>
          </a:prstGeom>
          <a:ln w="63500">
            <a:solidFill>
              <a:srgbClr val="88885A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lvl="0" defTabSz="825500"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presetClass="exi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5"/>
      <p:bldP build="whole" bldLvl="1" animBg="1" rev="0" advAuto="0" spid="69" grpId="8"/>
      <p:bldP build="whole" bldLvl="1" animBg="1" rev="0" advAuto="0" spid="72" grpId="12"/>
      <p:bldP build="whole" bldLvl="1" animBg="1" rev="0" advAuto="0" spid="67" grpId="13"/>
      <p:bldP build="whole" bldLvl="1" animBg="1" rev="0" advAuto="0" spid="60" grpId="3"/>
      <p:bldP build="whole" bldLvl="1" animBg="1" rev="0" advAuto="0" spid="66" grpId="11"/>
      <p:bldP build="whole" bldLvl="1" animBg="1" rev="0" advAuto="0" spid="68" grpId="4"/>
      <p:bldP build="whole" bldLvl="1" animBg="1" rev="0" advAuto="0" spid="68" grpId="7"/>
      <p:bldP build="whole" bldLvl="1" animBg="1" rev="0" advAuto="0" spid="59" grpId="1"/>
      <p:bldP build="whole" bldLvl="1" animBg="1" rev="0" advAuto="0" spid="71" grpId="10"/>
      <p:bldP build="whole" bldLvl="1" animBg="1" rev="0" advAuto="0" spid="58" grpId="2"/>
      <p:bldP build="whole" bldLvl="1" animBg="1" rev="0" advAuto="0" spid="70" grpId="6"/>
      <p:bldP build="whole" bldLvl="1" animBg="1" rev="0" advAuto="0" spid="70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Architecture</a:t>
            </a:r>
          </a:p>
        </p:txBody>
      </p:sp>
      <p:sp>
        <p:nvSpPr>
          <p:cNvPr id="75" name="Shape 75"/>
          <p:cNvSpPr/>
          <p:nvPr/>
        </p:nvSpPr>
        <p:spPr>
          <a:xfrm>
            <a:off x="956003" y="6790312"/>
            <a:ext cx="11099801" cy="1395215"/>
          </a:xfrm>
          <a:prstGeom prst="roundRect">
            <a:avLst>
              <a:gd name="adj" fmla="val 12506"/>
            </a:avLst>
          </a:prstGeom>
          <a:gradFill>
            <a:gsLst>
              <a:gs pos="0">
                <a:srgbClr val="AD584F"/>
              </a:gs>
              <a:gs pos="100000">
                <a:srgbClr val="763A34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defRPr sz="5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OpenFlow Network</a:t>
            </a:r>
          </a:p>
        </p:txBody>
      </p:sp>
      <p:sp>
        <p:nvSpPr>
          <p:cNvPr id="76" name="Shape 76"/>
          <p:cNvSpPr/>
          <p:nvPr/>
        </p:nvSpPr>
        <p:spPr>
          <a:xfrm>
            <a:off x="948996" y="3320673"/>
            <a:ext cx="3348211" cy="1395215"/>
          </a:xfrm>
          <a:prstGeom prst="roundRect">
            <a:avLst>
              <a:gd name="adj" fmla="val 11237"/>
            </a:avLst>
          </a:prstGeom>
          <a:solidFill>
            <a:srgbClr val="325D6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defRPr sz="5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77" name="Shape 77"/>
          <p:cNvSpPr/>
          <p:nvPr/>
        </p:nvSpPr>
        <p:spPr>
          <a:xfrm>
            <a:off x="4831798" y="3320673"/>
            <a:ext cx="3348210" cy="1395215"/>
          </a:xfrm>
          <a:prstGeom prst="roundRect">
            <a:avLst>
              <a:gd name="adj" fmla="val 11237"/>
            </a:avLst>
          </a:prstGeom>
          <a:solidFill>
            <a:srgbClr val="325D6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defRPr sz="5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78" name="Shape 78"/>
          <p:cNvSpPr/>
          <p:nvPr/>
        </p:nvSpPr>
        <p:spPr>
          <a:xfrm>
            <a:off x="8642042" y="3320673"/>
            <a:ext cx="3348210" cy="1395215"/>
          </a:xfrm>
          <a:prstGeom prst="roundRect">
            <a:avLst>
              <a:gd name="adj" fmla="val 13654"/>
            </a:avLst>
          </a:prstGeom>
          <a:solidFill>
            <a:srgbClr val="325D6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defRPr sz="5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79" name="Shape 79"/>
          <p:cNvSpPr/>
          <p:nvPr/>
        </p:nvSpPr>
        <p:spPr>
          <a:xfrm>
            <a:off x="962353" y="5061842"/>
            <a:ext cx="11087101" cy="1382516"/>
          </a:xfrm>
          <a:prstGeom prst="roundRect">
            <a:avLst>
              <a:gd name="adj" fmla="val 12776"/>
            </a:avLst>
          </a:prstGeom>
          <a:solidFill>
            <a:srgbClr val="B15E29"/>
          </a:solidFill>
          <a:ln w="12700">
            <a:solidFill/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defRPr sz="5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Controller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Mechanism</a:t>
            </a:r>
          </a:p>
        </p:txBody>
      </p:sp>
      <p:pic>
        <p:nvPicPr>
          <p:cNvPr id="8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6790" y="2393950"/>
            <a:ext cx="8611820" cy="669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Mechanism</a:t>
            </a:r>
          </a:p>
        </p:txBody>
      </p:sp>
      <p:pic>
        <p:nvPicPr>
          <p:cNvPr id="8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405637"/>
            <a:ext cx="8890000" cy="669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Mechanism</a:t>
            </a:r>
          </a:p>
        </p:txBody>
      </p:sp>
      <p:pic>
        <p:nvPicPr>
          <p:cNvPr id="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854" y="2402214"/>
            <a:ext cx="8899092" cy="6701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Path Preference Table</a:t>
            </a:r>
          </a:p>
        </p:txBody>
      </p:sp>
      <p:graphicFrame>
        <p:nvGraphicFramePr>
          <p:cNvPr id="91" name="Table 91"/>
          <p:cNvGraphicFramePr/>
          <p:nvPr/>
        </p:nvGraphicFramePr>
        <p:xfrm>
          <a:off x="1270000" y="2794000"/>
          <a:ext cx="104648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32400"/>
                <a:gridCol w="5232400"/>
              </a:tblGrid>
              <a:tr h="9525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Path Identifier
(src_ip, src_port, dst_ip, dst_port)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Preference
(DEFAULT / MAX_BW / MIN_LAT)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(10.0.0.1, 1234, 10.0.0.2, 80)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DEFAULT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(10.0.0.1, *, 10.0.0.2, 80)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MAX_BW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(10.0.0.2, 80, 10.0.0.1, *)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MAX_BW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(10.0.0.1, *, 10.0.0.2, *)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MIN_LAT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(*, *, *, *)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DEFAULT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Lightning Talk.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502400" cy="487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Lightning Talk.00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1438" y="-12700"/>
            <a:ext cx="6502401" cy="487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Lightning Talk.006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872019"/>
            <a:ext cx="6502400" cy="487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Lightning Talk.007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34288" y="4879957"/>
            <a:ext cx="6616701" cy="496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