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315" r:id="rId3"/>
    <p:sldId id="320" r:id="rId4"/>
    <p:sldId id="306" r:id="rId5"/>
    <p:sldId id="260" r:id="rId6"/>
    <p:sldId id="259" r:id="rId7"/>
    <p:sldId id="316" r:id="rId8"/>
    <p:sldId id="293" r:id="rId9"/>
    <p:sldId id="296" r:id="rId10"/>
    <p:sldId id="317" r:id="rId11"/>
    <p:sldId id="318" r:id="rId12"/>
    <p:sldId id="319" r:id="rId13"/>
    <p:sldId id="30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19" autoAdjust="0"/>
  </p:normalViewPr>
  <p:slideViewPr>
    <p:cSldViewPr snapToGrid="0" snapToObjects="1">
      <p:cViewPr>
        <p:scale>
          <a:sx n="95" d="100"/>
          <a:sy n="95" d="100"/>
        </p:scale>
        <p:origin x="-102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B2735-C55E-FF46-A074-CF9C293C45EA}" type="datetimeFigureOut">
              <a:rPr lang="en-US" smtClean="0"/>
              <a:t>4/7/14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900EF-36B8-334D-ADDB-7AB63F1FB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43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02BA-8074-894B-8268-1CE0945967B6}" type="datetimeFigureOut">
              <a:rPr lang="en-US" smtClean="0"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0D00-CA34-FD48-878A-E37F1ACA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9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02BA-8074-894B-8268-1CE0945967B6}" type="datetimeFigureOut">
              <a:rPr lang="en-US" smtClean="0"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0D00-CA34-FD48-878A-E37F1ACA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8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02BA-8074-894B-8268-1CE0945967B6}" type="datetimeFigureOut">
              <a:rPr lang="en-US" smtClean="0"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0D00-CA34-FD48-878A-E37F1ACA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7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02BA-8074-894B-8268-1CE0945967B6}" type="datetimeFigureOut">
              <a:rPr lang="en-US" smtClean="0"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0D00-CA34-FD48-878A-E37F1ACA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7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02BA-8074-894B-8268-1CE0945967B6}" type="datetimeFigureOut">
              <a:rPr lang="en-US" smtClean="0"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0D00-CA34-FD48-878A-E37F1ACA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1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02BA-8074-894B-8268-1CE0945967B6}" type="datetimeFigureOut">
              <a:rPr lang="en-US" smtClean="0"/>
              <a:t>4/7/14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0D00-CA34-FD48-878A-E37F1ACA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8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02BA-8074-894B-8268-1CE0945967B6}" type="datetimeFigureOut">
              <a:rPr lang="en-US" smtClean="0"/>
              <a:t>4/7/14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0D00-CA34-FD48-878A-E37F1ACA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02BA-8074-894B-8268-1CE0945967B6}" type="datetimeFigureOut">
              <a:rPr lang="en-US" smtClean="0"/>
              <a:t>4/7/14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0D00-CA34-FD48-878A-E37F1ACA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3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02BA-8074-894B-8268-1CE0945967B6}" type="datetimeFigureOut">
              <a:rPr lang="en-US" smtClean="0"/>
              <a:t>4/7/14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0D00-CA34-FD48-878A-E37F1ACA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9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02BA-8074-894B-8268-1CE0945967B6}" type="datetimeFigureOut">
              <a:rPr lang="en-US" smtClean="0"/>
              <a:t>4/7/14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0D00-CA34-FD48-878A-E37F1ACA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0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02BA-8074-894B-8268-1CE0945967B6}" type="datetimeFigureOut">
              <a:rPr lang="en-US" smtClean="0"/>
              <a:t>4/7/14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0D00-CA34-FD48-878A-E37F1ACA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7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F02BA-8074-894B-8268-1CE0945967B6}" type="datetimeFigureOut">
              <a:rPr lang="en-US" smtClean="0"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E0D00-CA34-FD48-878A-E37F1ACA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0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hyperlink" Target="http://www.plosone.org/article/info:doi/10.1371/journal.pone.008960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jpe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jpe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hyperlink" Target="http://www.plosone.org/article/info:doi/10.1371/journal.pone.0089606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3155"/>
            <a:ext cx="7772400" cy="250423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Linking collections to </a:t>
            </a:r>
            <a:br>
              <a:rPr lang="en-US" sz="3600" dirty="0"/>
            </a:br>
            <a:r>
              <a:rPr lang="en-US" sz="3600" dirty="0"/>
              <a:t>related </a:t>
            </a:r>
            <a:r>
              <a:rPr lang="en-US" sz="3600" dirty="0" smtClean="0"/>
              <a:t>resources: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Multi</a:t>
            </a:r>
            <a:r>
              <a:rPr lang="en-US" sz="3600" dirty="0" smtClean="0">
                <a:effectLst/>
              </a:rPr>
              <a:t>-scale, multi-dimensional, multi-disciplinary collaborative research</a:t>
            </a:r>
            <a:br>
              <a:rPr lang="en-US" sz="3600" dirty="0" smtClean="0">
                <a:effectLst/>
              </a:rPr>
            </a:br>
            <a:r>
              <a:rPr lang="en-US" sz="3600" dirty="0" smtClean="0"/>
              <a:t>in</a:t>
            </a:r>
            <a:r>
              <a:rPr lang="en-US" sz="3600" dirty="0" smtClean="0">
                <a:effectLst/>
              </a:rPr>
              <a:t> biodiversity.  Is this </a:t>
            </a:r>
            <a:br>
              <a:rPr lang="en-US" sz="3600" dirty="0" smtClean="0">
                <a:effectLst/>
              </a:rPr>
            </a:br>
            <a:r>
              <a:rPr lang="en-US" sz="3600" dirty="0" smtClean="0"/>
              <a:t>a “Big Data” </a:t>
            </a:r>
            <a:r>
              <a:rPr lang="en-US" sz="3600" dirty="0"/>
              <a:t>p</a:t>
            </a:r>
            <a:r>
              <a:rPr lang="en-US" sz="3600" dirty="0" smtClean="0"/>
              <a:t>aradigm?</a:t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33768"/>
            <a:ext cx="6400800" cy="1752600"/>
          </a:xfrm>
        </p:spPr>
        <p:txBody>
          <a:bodyPr>
            <a:normAutofit fontScale="85000" lnSpcReduction="10000"/>
          </a:bodyPr>
          <a:lstStyle/>
          <a:p>
            <a:r>
              <a:rPr lang="en-US" i="1" dirty="0" smtClean="0">
                <a:effectLst/>
              </a:rPr>
              <a:t>Reed Beaman,</a:t>
            </a:r>
            <a:r>
              <a:rPr lang="en-US" i="1" dirty="0" smtClean="0"/>
              <a:t> </a:t>
            </a:r>
            <a:r>
              <a:rPr lang="en-US" i="1" dirty="0" smtClean="0">
                <a:effectLst/>
              </a:rPr>
              <a:t/>
            </a:r>
            <a:br>
              <a:rPr lang="en-US" i="1" dirty="0" smtClean="0">
                <a:effectLst/>
              </a:rPr>
            </a:br>
            <a:r>
              <a:rPr lang="en-US" i="1" dirty="0" smtClean="0"/>
              <a:t>, </a:t>
            </a:r>
            <a:r>
              <a:rPr lang="en-US" i="1" dirty="0" smtClean="0"/>
              <a:t>University of Florida, Gainesville, FL, USA</a:t>
            </a:r>
            <a:br>
              <a:rPr lang="en-US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PRAGMA 26:  </a:t>
            </a:r>
            <a:r>
              <a:rPr lang="en-US" i="1" dirty="0" smtClean="0"/>
              <a:t>10</a:t>
            </a:r>
            <a:r>
              <a:rPr lang="en-US" i="1" dirty="0" smtClean="0"/>
              <a:t> April </a:t>
            </a:r>
            <a:r>
              <a:rPr lang="en-US" i="1" dirty="0" smtClean="0"/>
              <a:t>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337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637" y="762000"/>
            <a:ext cx="6026727" cy="484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273" y="246529"/>
            <a:ext cx="8509000" cy="307777"/>
          </a:xfrm>
          <a:noFill/>
          <a:ln/>
        </p:spPr>
        <p:txBody>
          <a:bodyPr>
            <a:sp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US" sz="1400" b="1">
                <a:solidFill>
                  <a:schemeClr val="tx2"/>
                </a:solidFill>
              </a:rPr>
              <a:t>Figure 2. Core terms of the Biological Collections Ontology (BCO) and their relations to upper ontologies.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04091" y="5748618"/>
            <a:ext cx="8347364" cy="590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/>
          <a:p>
            <a:r>
              <a:rPr lang="en-US" sz="1100" b="1" dirty="0"/>
              <a:t>Citation: </a:t>
            </a:r>
            <a:r>
              <a:rPr lang="en-US" sz="1100" dirty="0"/>
              <a:t>Walls RL, Deck J, </a:t>
            </a:r>
            <a:r>
              <a:rPr lang="en-US" sz="1100" dirty="0" err="1"/>
              <a:t>Guralnick</a:t>
            </a:r>
            <a:r>
              <a:rPr lang="en-US" sz="1100" dirty="0"/>
              <a:t> R, </a:t>
            </a:r>
            <a:r>
              <a:rPr lang="en-US" sz="1100" dirty="0" err="1"/>
              <a:t>Baskauf</a:t>
            </a:r>
            <a:r>
              <a:rPr lang="en-US" sz="1100" dirty="0"/>
              <a:t> S, Beaman R, et al. (2014) Semantics in Support of Biodiversity Knowledge Discovery: An Introduction to the Biological Collections Ontology and Related Ontologies. </a:t>
            </a:r>
            <a:r>
              <a:rPr lang="en-US" sz="1100" dirty="0" err="1"/>
              <a:t>PLoS</a:t>
            </a:r>
            <a:r>
              <a:rPr lang="en-US" sz="1100" dirty="0"/>
              <a:t> ONE 9(3): e89606. doi:10.1371/journal.pone.</a:t>
            </a:r>
            <a:r>
              <a:rPr lang="en-US" sz="1100" dirty="0" smtClean="0"/>
              <a:t>0089606 </a:t>
            </a:r>
            <a:r>
              <a:rPr lang="en-US" sz="1100" dirty="0" err="1" smtClean="0">
                <a:hlinkClick r:id="rId3"/>
              </a:rPr>
              <a:t>httphttp</a:t>
            </a:r>
            <a:r>
              <a:rPr lang="en-US" sz="1100" dirty="0">
                <a:hlinkClick r:id="rId3"/>
              </a:rPr>
              <a:t>://www.plosone.org/article/info:doi/10.1371/journal.pone.0089606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65639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3222"/>
            <a:ext cx="8229600" cy="1143000"/>
          </a:xfrm>
        </p:spPr>
        <p:txBody>
          <a:bodyPr/>
          <a:lstStyle/>
          <a:p>
            <a:r>
              <a:rPr lang="en-US" dirty="0" smtClean="0"/>
              <a:t>Trust Envelope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 l="1387"/>
          <a:stretch>
            <a:fillRect/>
          </a:stretch>
        </p:blipFill>
        <p:spPr bwMode="auto">
          <a:xfrm>
            <a:off x="34596" y="358584"/>
            <a:ext cx="910940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-313761" y="358584"/>
            <a:ext cx="9144000" cy="68580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1390389" y="2074650"/>
            <a:ext cx="7086580" cy="4459266"/>
          </a:xfrm>
          <a:custGeom>
            <a:avLst/>
            <a:gdLst>
              <a:gd name="connsiteX0" fmla="*/ 0 w 6588690"/>
              <a:gd name="connsiteY0" fmla="*/ 1653435 h 4484318"/>
              <a:gd name="connsiteX1" fmla="*/ 0 w 6588690"/>
              <a:gd name="connsiteY1" fmla="*/ 3507287 h 4484318"/>
              <a:gd name="connsiteX2" fmla="*/ 2141951 w 6588690"/>
              <a:gd name="connsiteY2" fmla="*/ 3507287 h 4484318"/>
              <a:gd name="connsiteX3" fmla="*/ 2141951 w 6588690"/>
              <a:gd name="connsiteY3" fmla="*/ 4484318 h 4484318"/>
              <a:gd name="connsiteX4" fmla="*/ 3469710 w 6588690"/>
              <a:gd name="connsiteY4" fmla="*/ 4459265 h 4484318"/>
              <a:gd name="connsiteX5" fmla="*/ 3457184 w 6588690"/>
              <a:gd name="connsiteY5" fmla="*/ 3469709 h 4484318"/>
              <a:gd name="connsiteX6" fmla="*/ 2931090 w 6588690"/>
              <a:gd name="connsiteY6" fmla="*/ 2442575 h 4484318"/>
              <a:gd name="connsiteX7" fmla="*/ 4133589 w 6588690"/>
              <a:gd name="connsiteY7" fmla="*/ 2129424 h 4484318"/>
              <a:gd name="connsiteX8" fmla="*/ 4121063 w 6588690"/>
              <a:gd name="connsiteY8" fmla="*/ 2517731 h 4484318"/>
              <a:gd name="connsiteX9" fmla="*/ 5398718 w 6588690"/>
              <a:gd name="connsiteY9" fmla="*/ 2542783 h 4484318"/>
              <a:gd name="connsiteX10" fmla="*/ 5348614 w 6588690"/>
              <a:gd name="connsiteY10" fmla="*/ 1528175 h 4484318"/>
              <a:gd name="connsiteX11" fmla="*/ 6563638 w 6588690"/>
              <a:gd name="connsiteY11" fmla="*/ 1077238 h 4484318"/>
              <a:gd name="connsiteX12" fmla="*/ 6588690 w 6588690"/>
              <a:gd name="connsiteY12" fmla="*/ 75156 h 4484318"/>
              <a:gd name="connsiteX13" fmla="*/ 4296427 w 6588690"/>
              <a:gd name="connsiteY13" fmla="*/ 87682 h 4484318"/>
              <a:gd name="connsiteX14" fmla="*/ 2617940 w 6588690"/>
              <a:gd name="connsiteY14" fmla="*/ 1415441 h 4484318"/>
              <a:gd name="connsiteX15" fmla="*/ 2304789 w 6588690"/>
              <a:gd name="connsiteY15" fmla="*/ 1039660 h 4484318"/>
              <a:gd name="connsiteX16" fmla="*/ 2592888 w 6588690"/>
              <a:gd name="connsiteY16" fmla="*/ 926926 h 4484318"/>
              <a:gd name="connsiteX17" fmla="*/ 2567836 w 6588690"/>
              <a:gd name="connsiteY17" fmla="*/ 25052 h 4484318"/>
              <a:gd name="connsiteX18" fmla="*/ 1002082 w 6588690"/>
              <a:gd name="connsiteY18" fmla="*/ 0 h 4484318"/>
              <a:gd name="connsiteX19" fmla="*/ 1002082 w 6588690"/>
              <a:gd name="connsiteY19" fmla="*/ 914400 h 4484318"/>
              <a:gd name="connsiteX20" fmla="*/ 0 w 6588690"/>
              <a:gd name="connsiteY20" fmla="*/ 1653435 h 4484318"/>
              <a:gd name="connsiteX0" fmla="*/ 0 w 6588690"/>
              <a:gd name="connsiteY0" fmla="*/ 1653435 h 4484318"/>
              <a:gd name="connsiteX1" fmla="*/ 0 w 6588690"/>
              <a:gd name="connsiteY1" fmla="*/ 3507287 h 4484318"/>
              <a:gd name="connsiteX2" fmla="*/ 2141951 w 6588690"/>
              <a:gd name="connsiteY2" fmla="*/ 3507287 h 4484318"/>
              <a:gd name="connsiteX3" fmla="*/ 2141951 w 6588690"/>
              <a:gd name="connsiteY3" fmla="*/ 4484318 h 4484318"/>
              <a:gd name="connsiteX4" fmla="*/ 3469710 w 6588690"/>
              <a:gd name="connsiteY4" fmla="*/ 4459265 h 4484318"/>
              <a:gd name="connsiteX5" fmla="*/ 3457184 w 6588690"/>
              <a:gd name="connsiteY5" fmla="*/ 3469709 h 4484318"/>
              <a:gd name="connsiteX6" fmla="*/ 2931090 w 6588690"/>
              <a:gd name="connsiteY6" fmla="*/ 2442575 h 4484318"/>
              <a:gd name="connsiteX7" fmla="*/ 4133589 w 6588690"/>
              <a:gd name="connsiteY7" fmla="*/ 2129424 h 4484318"/>
              <a:gd name="connsiteX8" fmla="*/ 4121063 w 6588690"/>
              <a:gd name="connsiteY8" fmla="*/ 2517731 h 4484318"/>
              <a:gd name="connsiteX9" fmla="*/ 5398718 w 6588690"/>
              <a:gd name="connsiteY9" fmla="*/ 2542783 h 4484318"/>
              <a:gd name="connsiteX10" fmla="*/ 5348614 w 6588690"/>
              <a:gd name="connsiteY10" fmla="*/ 1528175 h 4484318"/>
              <a:gd name="connsiteX11" fmla="*/ 6563638 w 6588690"/>
              <a:gd name="connsiteY11" fmla="*/ 1077238 h 4484318"/>
              <a:gd name="connsiteX12" fmla="*/ 6588690 w 6588690"/>
              <a:gd name="connsiteY12" fmla="*/ 75156 h 4484318"/>
              <a:gd name="connsiteX13" fmla="*/ 4296427 w 6588690"/>
              <a:gd name="connsiteY13" fmla="*/ 87682 h 4484318"/>
              <a:gd name="connsiteX14" fmla="*/ 2617940 w 6588690"/>
              <a:gd name="connsiteY14" fmla="*/ 1415441 h 4484318"/>
              <a:gd name="connsiteX15" fmla="*/ 2304789 w 6588690"/>
              <a:gd name="connsiteY15" fmla="*/ 1039660 h 4484318"/>
              <a:gd name="connsiteX16" fmla="*/ 2592888 w 6588690"/>
              <a:gd name="connsiteY16" fmla="*/ 926926 h 4484318"/>
              <a:gd name="connsiteX17" fmla="*/ 2567836 w 6588690"/>
              <a:gd name="connsiteY17" fmla="*/ 25052 h 4484318"/>
              <a:gd name="connsiteX18" fmla="*/ 1002082 w 6588690"/>
              <a:gd name="connsiteY18" fmla="*/ 0 h 4484318"/>
              <a:gd name="connsiteX19" fmla="*/ 895611 w 6588690"/>
              <a:gd name="connsiteY19" fmla="*/ 899786 h 4484318"/>
              <a:gd name="connsiteX20" fmla="*/ 0 w 6588690"/>
              <a:gd name="connsiteY20" fmla="*/ 1653435 h 4484318"/>
              <a:gd name="connsiteX0" fmla="*/ 0 w 6588690"/>
              <a:gd name="connsiteY0" fmla="*/ 1668049 h 4498932"/>
              <a:gd name="connsiteX1" fmla="*/ 0 w 6588690"/>
              <a:gd name="connsiteY1" fmla="*/ 3521901 h 4498932"/>
              <a:gd name="connsiteX2" fmla="*/ 2141951 w 6588690"/>
              <a:gd name="connsiteY2" fmla="*/ 3521901 h 4498932"/>
              <a:gd name="connsiteX3" fmla="*/ 2141951 w 6588690"/>
              <a:gd name="connsiteY3" fmla="*/ 4498932 h 4498932"/>
              <a:gd name="connsiteX4" fmla="*/ 3469710 w 6588690"/>
              <a:gd name="connsiteY4" fmla="*/ 4473879 h 4498932"/>
              <a:gd name="connsiteX5" fmla="*/ 3457184 w 6588690"/>
              <a:gd name="connsiteY5" fmla="*/ 3484323 h 4498932"/>
              <a:gd name="connsiteX6" fmla="*/ 2931090 w 6588690"/>
              <a:gd name="connsiteY6" fmla="*/ 2457189 h 4498932"/>
              <a:gd name="connsiteX7" fmla="*/ 4133589 w 6588690"/>
              <a:gd name="connsiteY7" fmla="*/ 2144038 h 4498932"/>
              <a:gd name="connsiteX8" fmla="*/ 4121063 w 6588690"/>
              <a:gd name="connsiteY8" fmla="*/ 2532345 h 4498932"/>
              <a:gd name="connsiteX9" fmla="*/ 5398718 w 6588690"/>
              <a:gd name="connsiteY9" fmla="*/ 2557397 h 4498932"/>
              <a:gd name="connsiteX10" fmla="*/ 5348614 w 6588690"/>
              <a:gd name="connsiteY10" fmla="*/ 1542789 h 4498932"/>
              <a:gd name="connsiteX11" fmla="*/ 6563638 w 6588690"/>
              <a:gd name="connsiteY11" fmla="*/ 1091852 h 4498932"/>
              <a:gd name="connsiteX12" fmla="*/ 6588690 w 6588690"/>
              <a:gd name="connsiteY12" fmla="*/ 89770 h 4498932"/>
              <a:gd name="connsiteX13" fmla="*/ 4296427 w 6588690"/>
              <a:gd name="connsiteY13" fmla="*/ 102296 h 4498932"/>
              <a:gd name="connsiteX14" fmla="*/ 2617940 w 6588690"/>
              <a:gd name="connsiteY14" fmla="*/ 1430055 h 4498932"/>
              <a:gd name="connsiteX15" fmla="*/ 2304789 w 6588690"/>
              <a:gd name="connsiteY15" fmla="*/ 1054274 h 4498932"/>
              <a:gd name="connsiteX16" fmla="*/ 2592888 w 6588690"/>
              <a:gd name="connsiteY16" fmla="*/ 941540 h 4498932"/>
              <a:gd name="connsiteX17" fmla="*/ 2567836 w 6588690"/>
              <a:gd name="connsiteY17" fmla="*/ 39666 h 4498932"/>
              <a:gd name="connsiteX18" fmla="*/ 895611 w 6588690"/>
              <a:gd name="connsiteY18" fmla="*/ 0 h 4498932"/>
              <a:gd name="connsiteX19" fmla="*/ 895611 w 6588690"/>
              <a:gd name="connsiteY19" fmla="*/ 914400 h 4498932"/>
              <a:gd name="connsiteX20" fmla="*/ 0 w 6588690"/>
              <a:gd name="connsiteY20" fmla="*/ 1668049 h 4498932"/>
              <a:gd name="connsiteX0" fmla="*/ 0 w 6588690"/>
              <a:gd name="connsiteY0" fmla="*/ 1628383 h 4459266"/>
              <a:gd name="connsiteX1" fmla="*/ 0 w 6588690"/>
              <a:gd name="connsiteY1" fmla="*/ 3482235 h 4459266"/>
              <a:gd name="connsiteX2" fmla="*/ 2141951 w 6588690"/>
              <a:gd name="connsiteY2" fmla="*/ 3482235 h 4459266"/>
              <a:gd name="connsiteX3" fmla="*/ 2141951 w 6588690"/>
              <a:gd name="connsiteY3" fmla="*/ 4459266 h 4459266"/>
              <a:gd name="connsiteX4" fmla="*/ 3469710 w 6588690"/>
              <a:gd name="connsiteY4" fmla="*/ 4434213 h 4459266"/>
              <a:gd name="connsiteX5" fmla="*/ 3457184 w 6588690"/>
              <a:gd name="connsiteY5" fmla="*/ 3444657 h 4459266"/>
              <a:gd name="connsiteX6" fmla="*/ 2931090 w 6588690"/>
              <a:gd name="connsiteY6" fmla="*/ 2417523 h 4459266"/>
              <a:gd name="connsiteX7" fmla="*/ 4133589 w 6588690"/>
              <a:gd name="connsiteY7" fmla="*/ 2104372 h 4459266"/>
              <a:gd name="connsiteX8" fmla="*/ 4121063 w 6588690"/>
              <a:gd name="connsiteY8" fmla="*/ 2492679 h 4459266"/>
              <a:gd name="connsiteX9" fmla="*/ 5398718 w 6588690"/>
              <a:gd name="connsiteY9" fmla="*/ 2517731 h 4459266"/>
              <a:gd name="connsiteX10" fmla="*/ 5348614 w 6588690"/>
              <a:gd name="connsiteY10" fmla="*/ 1503123 h 4459266"/>
              <a:gd name="connsiteX11" fmla="*/ 6563638 w 6588690"/>
              <a:gd name="connsiteY11" fmla="*/ 1052186 h 4459266"/>
              <a:gd name="connsiteX12" fmla="*/ 6588690 w 6588690"/>
              <a:gd name="connsiteY12" fmla="*/ 50104 h 4459266"/>
              <a:gd name="connsiteX13" fmla="*/ 4296427 w 6588690"/>
              <a:gd name="connsiteY13" fmla="*/ 62630 h 4459266"/>
              <a:gd name="connsiteX14" fmla="*/ 2617940 w 6588690"/>
              <a:gd name="connsiteY14" fmla="*/ 1390389 h 4459266"/>
              <a:gd name="connsiteX15" fmla="*/ 2304789 w 6588690"/>
              <a:gd name="connsiteY15" fmla="*/ 1014608 h 4459266"/>
              <a:gd name="connsiteX16" fmla="*/ 2592888 w 6588690"/>
              <a:gd name="connsiteY16" fmla="*/ 901874 h 4459266"/>
              <a:gd name="connsiteX17" fmla="*/ 2567836 w 6588690"/>
              <a:gd name="connsiteY17" fmla="*/ 0 h 4459266"/>
              <a:gd name="connsiteX18" fmla="*/ 895611 w 6588690"/>
              <a:gd name="connsiteY18" fmla="*/ 36534 h 4459266"/>
              <a:gd name="connsiteX19" fmla="*/ 895611 w 6588690"/>
              <a:gd name="connsiteY19" fmla="*/ 874734 h 4459266"/>
              <a:gd name="connsiteX20" fmla="*/ 0 w 6588690"/>
              <a:gd name="connsiteY20" fmla="*/ 1628383 h 4459266"/>
              <a:gd name="connsiteX0" fmla="*/ 0 w 7086580"/>
              <a:gd name="connsiteY0" fmla="*/ 1628383 h 4459266"/>
              <a:gd name="connsiteX1" fmla="*/ 0 w 7086580"/>
              <a:gd name="connsiteY1" fmla="*/ 3482235 h 4459266"/>
              <a:gd name="connsiteX2" fmla="*/ 2141951 w 7086580"/>
              <a:gd name="connsiteY2" fmla="*/ 3482235 h 4459266"/>
              <a:gd name="connsiteX3" fmla="*/ 2141951 w 7086580"/>
              <a:gd name="connsiteY3" fmla="*/ 4459266 h 4459266"/>
              <a:gd name="connsiteX4" fmla="*/ 3469710 w 7086580"/>
              <a:gd name="connsiteY4" fmla="*/ 4434213 h 4459266"/>
              <a:gd name="connsiteX5" fmla="*/ 3457184 w 7086580"/>
              <a:gd name="connsiteY5" fmla="*/ 3444657 h 4459266"/>
              <a:gd name="connsiteX6" fmla="*/ 2931090 w 7086580"/>
              <a:gd name="connsiteY6" fmla="*/ 2417523 h 4459266"/>
              <a:gd name="connsiteX7" fmla="*/ 4133589 w 7086580"/>
              <a:gd name="connsiteY7" fmla="*/ 2104372 h 4459266"/>
              <a:gd name="connsiteX8" fmla="*/ 4121063 w 7086580"/>
              <a:gd name="connsiteY8" fmla="*/ 2492679 h 4459266"/>
              <a:gd name="connsiteX9" fmla="*/ 5398718 w 7086580"/>
              <a:gd name="connsiteY9" fmla="*/ 2517731 h 4459266"/>
              <a:gd name="connsiteX10" fmla="*/ 5348614 w 7086580"/>
              <a:gd name="connsiteY10" fmla="*/ 1503123 h 4459266"/>
              <a:gd name="connsiteX11" fmla="*/ 7086580 w 7086580"/>
              <a:gd name="connsiteY11" fmla="*/ 1037245 h 4459266"/>
              <a:gd name="connsiteX12" fmla="*/ 6588690 w 7086580"/>
              <a:gd name="connsiteY12" fmla="*/ 50104 h 4459266"/>
              <a:gd name="connsiteX13" fmla="*/ 4296427 w 7086580"/>
              <a:gd name="connsiteY13" fmla="*/ 62630 h 4459266"/>
              <a:gd name="connsiteX14" fmla="*/ 2617940 w 7086580"/>
              <a:gd name="connsiteY14" fmla="*/ 1390389 h 4459266"/>
              <a:gd name="connsiteX15" fmla="*/ 2304789 w 7086580"/>
              <a:gd name="connsiteY15" fmla="*/ 1014608 h 4459266"/>
              <a:gd name="connsiteX16" fmla="*/ 2592888 w 7086580"/>
              <a:gd name="connsiteY16" fmla="*/ 901874 h 4459266"/>
              <a:gd name="connsiteX17" fmla="*/ 2567836 w 7086580"/>
              <a:gd name="connsiteY17" fmla="*/ 0 h 4459266"/>
              <a:gd name="connsiteX18" fmla="*/ 895611 w 7086580"/>
              <a:gd name="connsiteY18" fmla="*/ 36534 h 4459266"/>
              <a:gd name="connsiteX19" fmla="*/ 895611 w 7086580"/>
              <a:gd name="connsiteY19" fmla="*/ 874734 h 4459266"/>
              <a:gd name="connsiteX20" fmla="*/ 0 w 7086580"/>
              <a:gd name="connsiteY20" fmla="*/ 1628383 h 4459266"/>
              <a:gd name="connsiteX0" fmla="*/ 0 w 7086580"/>
              <a:gd name="connsiteY0" fmla="*/ 1628383 h 4459266"/>
              <a:gd name="connsiteX1" fmla="*/ 0 w 7086580"/>
              <a:gd name="connsiteY1" fmla="*/ 3482235 h 4459266"/>
              <a:gd name="connsiteX2" fmla="*/ 2141951 w 7086580"/>
              <a:gd name="connsiteY2" fmla="*/ 3482235 h 4459266"/>
              <a:gd name="connsiteX3" fmla="*/ 2141951 w 7086580"/>
              <a:gd name="connsiteY3" fmla="*/ 4459266 h 4459266"/>
              <a:gd name="connsiteX4" fmla="*/ 3469710 w 7086580"/>
              <a:gd name="connsiteY4" fmla="*/ 4434213 h 4459266"/>
              <a:gd name="connsiteX5" fmla="*/ 3457184 w 7086580"/>
              <a:gd name="connsiteY5" fmla="*/ 3444657 h 4459266"/>
              <a:gd name="connsiteX6" fmla="*/ 2931090 w 7086580"/>
              <a:gd name="connsiteY6" fmla="*/ 2417523 h 4459266"/>
              <a:gd name="connsiteX7" fmla="*/ 4133589 w 7086580"/>
              <a:gd name="connsiteY7" fmla="*/ 2104372 h 4459266"/>
              <a:gd name="connsiteX8" fmla="*/ 4121063 w 7086580"/>
              <a:gd name="connsiteY8" fmla="*/ 2492679 h 4459266"/>
              <a:gd name="connsiteX9" fmla="*/ 5398718 w 7086580"/>
              <a:gd name="connsiteY9" fmla="*/ 2517731 h 4459266"/>
              <a:gd name="connsiteX10" fmla="*/ 5348614 w 7086580"/>
              <a:gd name="connsiteY10" fmla="*/ 1503123 h 4459266"/>
              <a:gd name="connsiteX11" fmla="*/ 7086580 w 7086580"/>
              <a:gd name="connsiteY11" fmla="*/ 1037245 h 4459266"/>
              <a:gd name="connsiteX12" fmla="*/ 7066808 w 7086580"/>
              <a:gd name="connsiteY12" fmla="*/ 50104 h 4459266"/>
              <a:gd name="connsiteX13" fmla="*/ 4296427 w 7086580"/>
              <a:gd name="connsiteY13" fmla="*/ 62630 h 4459266"/>
              <a:gd name="connsiteX14" fmla="*/ 2617940 w 7086580"/>
              <a:gd name="connsiteY14" fmla="*/ 1390389 h 4459266"/>
              <a:gd name="connsiteX15" fmla="*/ 2304789 w 7086580"/>
              <a:gd name="connsiteY15" fmla="*/ 1014608 h 4459266"/>
              <a:gd name="connsiteX16" fmla="*/ 2592888 w 7086580"/>
              <a:gd name="connsiteY16" fmla="*/ 901874 h 4459266"/>
              <a:gd name="connsiteX17" fmla="*/ 2567836 w 7086580"/>
              <a:gd name="connsiteY17" fmla="*/ 0 h 4459266"/>
              <a:gd name="connsiteX18" fmla="*/ 895611 w 7086580"/>
              <a:gd name="connsiteY18" fmla="*/ 36534 h 4459266"/>
              <a:gd name="connsiteX19" fmla="*/ 895611 w 7086580"/>
              <a:gd name="connsiteY19" fmla="*/ 874734 h 4459266"/>
              <a:gd name="connsiteX20" fmla="*/ 0 w 7086580"/>
              <a:gd name="connsiteY20" fmla="*/ 1628383 h 4459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086580" h="4459266">
                <a:moveTo>
                  <a:pt x="0" y="1628383"/>
                </a:moveTo>
                <a:lnTo>
                  <a:pt x="0" y="3482235"/>
                </a:lnTo>
                <a:lnTo>
                  <a:pt x="2141951" y="3482235"/>
                </a:lnTo>
                <a:lnTo>
                  <a:pt x="2141951" y="4459266"/>
                </a:lnTo>
                <a:lnTo>
                  <a:pt x="3469710" y="4434213"/>
                </a:lnTo>
                <a:lnTo>
                  <a:pt x="3457184" y="3444657"/>
                </a:lnTo>
                <a:lnTo>
                  <a:pt x="2931090" y="2417523"/>
                </a:lnTo>
                <a:lnTo>
                  <a:pt x="4133589" y="2104372"/>
                </a:lnTo>
                <a:lnTo>
                  <a:pt x="4121063" y="2492679"/>
                </a:lnTo>
                <a:lnTo>
                  <a:pt x="5398718" y="2517731"/>
                </a:lnTo>
                <a:lnTo>
                  <a:pt x="5348614" y="1503123"/>
                </a:lnTo>
                <a:lnTo>
                  <a:pt x="7086580" y="1037245"/>
                </a:lnTo>
                <a:lnTo>
                  <a:pt x="7066808" y="50104"/>
                </a:lnTo>
                <a:lnTo>
                  <a:pt x="4296427" y="62630"/>
                </a:lnTo>
                <a:lnTo>
                  <a:pt x="2617940" y="1390389"/>
                </a:lnTo>
                <a:lnTo>
                  <a:pt x="2304789" y="1014608"/>
                </a:lnTo>
                <a:lnTo>
                  <a:pt x="2592888" y="901874"/>
                </a:lnTo>
                <a:lnTo>
                  <a:pt x="2567836" y="0"/>
                </a:lnTo>
                <a:lnTo>
                  <a:pt x="895611" y="36534"/>
                </a:lnTo>
                <a:lnTo>
                  <a:pt x="895611" y="874734"/>
                </a:lnTo>
                <a:lnTo>
                  <a:pt x="0" y="1628383"/>
                </a:lnTo>
                <a:close/>
              </a:path>
            </a:pathLst>
          </a:custGeom>
          <a:solidFill>
            <a:srgbClr val="FFFF66">
              <a:alpha val="46000"/>
            </a:srgbClr>
          </a:solidFill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3" descr="C:\Documents and Settings\phil\Local Settings\Temporary Internet Files\Content.IE5\ILQ4QT1E\MC900434845[1].png"/>
          <p:cNvPicPr>
            <a:picLocks noChangeAspect="1" noChangeArrowheads="1"/>
          </p:cNvPicPr>
          <p:nvPr/>
        </p:nvPicPr>
        <p:blipFill>
          <a:blip r:embed="rId3" cstate="print">
            <a:lum bright="-35000"/>
          </a:blip>
          <a:srcRect/>
          <a:stretch>
            <a:fillRect/>
          </a:stretch>
        </p:blipFill>
        <p:spPr bwMode="auto">
          <a:xfrm>
            <a:off x="7149354" y="2640099"/>
            <a:ext cx="742950" cy="74295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420225" y="2199954"/>
            <a:ext cx="1993151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Virtual Cluster</a:t>
            </a:r>
            <a:endParaRPr lang="en-US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9" name="Picture 3" descr="C:\Documents and Settings\phil\Local Settings\Temporary Internet Files\Content.IE5\ILQ4QT1E\MC900434845[1].png"/>
          <p:cNvPicPr>
            <a:picLocks noChangeAspect="1" noChangeArrowheads="1"/>
          </p:cNvPicPr>
          <p:nvPr/>
        </p:nvPicPr>
        <p:blipFill>
          <a:blip r:embed="rId3" cstate="print">
            <a:lum bright="-35000"/>
          </a:blip>
          <a:srcRect/>
          <a:stretch>
            <a:fillRect/>
          </a:stretch>
        </p:blipFill>
        <p:spPr bwMode="auto">
          <a:xfrm>
            <a:off x="5401239" y="2175433"/>
            <a:ext cx="742950" cy="742950"/>
          </a:xfrm>
          <a:prstGeom prst="rect">
            <a:avLst/>
          </a:prstGeom>
          <a:noFill/>
        </p:spPr>
      </p:pic>
      <p:pic>
        <p:nvPicPr>
          <p:cNvPr id="10" name="Picture 3" descr="C:\Documents and Settings\phil\Local Settings\Temporary Internet Files\Content.IE5\ILQ4QT1E\MC900434845[1].png"/>
          <p:cNvPicPr>
            <a:picLocks noChangeAspect="1" noChangeArrowheads="1"/>
          </p:cNvPicPr>
          <p:nvPr/>
        </p:nvPicPr>
        <p:blipFill>
          <a:blip r:embed="rId3" cstate="print">
            <a:lum bright="-35000"/>
          </a:blip>
          <a:srcRect/>
          <a:stretch>
            <a:fillRect/>
          </a:stretch>
        </p:blipFill>
        <p:spPr bwMode="auto">
          <a:xfrm>
            <a:off x="5715000" y="3254184"/>
            <a:ext cx="742950" cy="742950"/>
          </a:xfrm>
          <a:prstGeom prst="rect">
            <a:avLst/>
          </a:prstGeom>
          <a:noFill/>
        </p:spPr>
      </p:pic>
      <p:pic>
        <p:nvPicPr>
          <p:cNvPr id="11" name="Picture 3" descr="C:\Documents and Settings\phil\Local Settings\Temporary Internet Files\Content.IE5\ILQ4QT1E\MC900434845[1].png"/>
          <p:cNvPicPr>
            <a:picLocks noChangeAspect="1" noChangeArrowheads="1"/>
          </p:cNvPicPr>
          <p:nvPr/>
        </p:nvPicPr>
        <p:blipFill>
          <a:blip r:embed="rId3" cstate="print">
            <a:lum bright="-35000"/>
          </a:blip>
          <a:srcRect/>
          <a:stretch>
            <a:fillRect/>
          </a:stretch>
        </p:blipFill>
        <p:spPr bwMode="auto">
          <a:xfrm>
            <a:off x="2743200" y="2720784"/>
            <a:ext cx="742950" cy="742950"/>
          </a:xfrm>
          <a:prstGeom prst="rect">
            <a:avLst/>
          </a:prstGeom>
          <a:noFill/>
        </p:spPr>
      </p:pic>
      <p:pic>
        <p:nvPicPr>
          <p:cNvPr id="12" name="Picture 3" descr="C:\Documents and Settings\phil\Local Settings\Temporary Internet Files\Content.IE5\ILQ4QT1E\MC900434845[1].png"/>
          <p:cNvPicPr>
            <a:picLocks noChangeAspect="1" noChangeArrowheads="1"/>
          </p:cNvPicPr>
          <p:nvPr/>
        </p:nvPicPr>
        <p:blipFill>
          <a:blip r:embed="rId3" cstate="print">
            <a:lum bright="-35000"/>
          </a:blip>
          <a:srcRect/>
          <a:stretch>
            <a:fillRect/>
          </a:stretch>
        </p:blipFill>
        <p:spPr bwMode="auto">
          <a:xfrm>
            <a:off x="3886200" y="5540184"/>
            <a:ext cx="742950" cy="742950"/>
          </a:xfrm>
          <a:prstGeom prst="rect">
            <a:avLst/>
          </a:prstGeom>
          <a:noFill/>
        </p:spPr>
      </p:pic>
      <p:pic>
        <p:nvPicPr>
          <p:cNvPr id="13" name="Picture 3" descr="C:\Documents and Settings\phil\Local Settings\Temporary Internet Files\Content.IE5\ILQ4QT1E\MC900434845[1].png"/>
          <p:cNvPicPr>
            <a:picLocks noChangeAspect="1" noChangeArrowheads="1"/>
          </p:cNvPicPr>
          <p:nvPr/>
        </p:nvPicPr>
        <p:blipFill>
          <a:blip r:embed="rId3" cstate="print">
            <a:lum bright="-35000"/>
          </a:blip>
          <a:srcRect/>
          <a:stretch>
            <a:fillRect/>
          </a:stretch>
        </p:blipFill>
        <p:spPr bwMode="auto">
          <a:xfrm>
            <a:off x="1447800" y="3787584"/>
            <a:ext cx="742950" cy="74295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648013" y="4836453"/>
            <a:ext cx="9906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Data Server</a:t>
            </a:r>
            <a:endParaRPr lang="en-US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5" name="Picture 5" descr="C:\Documents and Settings\phil\Local Settings\Temporary Internet Files\Content.IE5\WLK0X81M\MC900433880[1].png"/>
          <p:cNvPicPr>
            <a:picLocks noChangeAspect="1" noChangeArrowheads="1"/>
          </p:cNvPicPr>
          <p:nvPr/>
        </p:nvPicPr>
        <p:blipFill>
          <a:blip r:embed="rId4" cstate="print">
            <a:lum bright="-32000" contrast="51000"/>
          </a:blip>
          <a:srcRect/>
          <a:stretch>
            <a:fillRect/>
          </a:stretch>
        </p:blipFill>
        <p:spPr bwMode="auto">
          <a:xfrm>
            <a:off x="1905000" y="4168584"/>
            <a:ext cx="692150" cy="692150"/>
          </a:xfrm>
          <a:prstGeom prst="rect">
            <a:avLst/>
          </a:prstGeom>
          <a:noFill/>
        </p:spPr>
      </p:pic>
      <p:pic>
        <p:nvPicPr>
          <p:cNvPr id="16" name="Picture 5" descr="C:\Documents and Settings\phil\Local Settings\Temporary Internet Files\Content.IE5\WLK0X81M\MC900433880[1].png"/>
          <p:cNvPicPr>
            <a:picLocks noChangeAspect="1" noChangeArrowheads="1"/>
          </p:cNvPicPr>
          <p:nvPr/>
        </p:nvPicPr>
        <p:blipFill>
          <a:blip r:embed="rId4" cstate="print">
            <a:lum bright="-32000" contrast="51000"/>
          </a:blip>
          <a:srcRect/>
          <a:stretch>
            <a:fillRect/>
          </a:stretch>
        </p:blipFill>
        <p:spPr bwMode="auto">
          <a:xfrm>
            <a:off x="6019800" y="3787584"/>
            <a:ext cx="692150" cy="692150"/>
          </a:xfrm>
          <a:prstGeom prst="rect">
            <a:avLst/>
          </a:prstGeom>
          <a:noFill/>
        </p:spPr>
      </p:pic>
      <p:cxnSp>
        <p:nvCxnSpPr>
          <p:cNvPr id="17" name="Straight Connector 16"/>
          <p:cNvCxnSpPr>
            <a:stCxn id="35" idx="6"/>
            <a:endCxn id="36" idx="2"/>
          </p:cNvCxnSpPr>
          <p:nvPr/>
        </p:nvCxnSpPr>
        <p:spPr>
          <a:xfrm flipV="1">
            <a:off x="3451860" y="3330385"/>
            <a:ext cx="1630681" cy="609600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2"/>
            <a:endCxn id="35" idx="1"/>
          </p:cNvCxnSpPr>
          <p:nvPr/>
        </p:nvCxnSpPr>
        <p:spPr>
          <a:xfrm>
            <a:off x="3114675" y="3463734"/>
            <a:ext cx="298161" cy="460086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3"/>
            <a:endCxn id="35" idx="2"/>
          </p:cNvCxnSpPr>
          <p:nvPr/>
        </p:nvCxnSpPr>
        <p:spPr>
          <a:xfrm flipV="1">
            <a:off x="2190750" y="3939985"/>
            <a:ext cx="1215391" cy="219074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5" idx="3"/>
            <a:endCxn id="35" idx="2"/>
          </p:cNvCxnSpPr>
          <p:nvPr/>
        </p:nvCxnSpPr>
        <p:spPr>
          <a:xfrm flipV="1">
            <a:off x="2597150" y="3939985"/>
            <a:ext cx="808991" cy="574674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0"/>
            <a:endCxn id="35" idx="5"/>
          </p:cNvCxnSpPr>
          <p:nvPr/>
        </p:nvCxnSpPr>
        <p:spPr>
          <a:xfrm flipH="1" flipV="1">
            <a:off x="3445165" y="3956149"/>
            <a:ext cx="812510" cy="1584035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36" idx="0"/>
          </p:cNvCxnSpPr>
          <p:nvPr/>
        </p:nvCxnSpPr>
        <p:spPr>
          <a:xfrm flipH="1">
            <a:off x="5105401" y="2720784"/>
            <a:ext cx="609599" cy="586741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1"/>
            <a:endCxn id="36" idx="4"/>
          </p:cNvCxnSpPr>
          <p:nvPr/>
        </p:nvCxnSpPr>
        <p:spPr>
          <a:xfrm flipH="1" flipV="1">
            <a:off x="5105401" y="3353244"/>
            <a:ext cx="609599" cy="272415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5128260" y="2951810"/>
            <a:ext cx="2186940" cy="393516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6" idx="1"/>
            <a:endCxn id="36" idx="3"/>
          </p:cNvCxnSpPr>
          <p:nvPr/>
        </p:nvCxnSpPr>
        <p:spPr>
          <a:xfrm flipH="1" flipV="1">
            <a:off x="5089236" y="3346549"/>
            <a:ext cx="930564" cy="787110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10400" y="3904122"/>
            <a:ext cx="1447800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Overlay Network</a:t>
            </a:r>
            <a:endParaRPr lang="en-US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27" name="Straight Arrow Connector 26"/>
          <p:cNvCxnSpPr>
            <a:stCxn id="26" idx="0"/>
          </p:cNvCxnSpPr>
          <p:nvPr/>
        </p:nvCxnSpPr>
        <p:spPr>
          <a:xfrm flipH="1" flipV="1">
            <a:off x="6530232" y="3084723"/>
            <a:ext cx="1204068" cy="81939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57675" y="1356703"/>
            <a:ext cx="568325" cy="136408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16200000" flipV="1">
            <a:off x="5113987" y="3763006"/>
            <a:ext cx="1436900" cy="1454071"/>
          </a:xfrm>
          <a:prstGeom prst="bentConnector3">
            <a:avLst>
              <a:gd name="adj1" fmla="val -12389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Multidocument 86"/>
          <p:cNvSpPr/>
          <p:nvPr/>
        </p:nvSpPr>
        <p:spPr>
          <a:xfrm>
            <a:off x="5248839" y="4909672"/>
            <a:ext cx="1752600" cy="1143000"/>
          </a:xfrm>
          <a:prstGeom prst="flowChartMulti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Other Networks</a:t>
            </a:r>
            <a:endParaRPr lang="en-US" b="1" dirty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2" name="Firewall"/>
          <p:cNvSpPr>
            <a:spLocks noEditPoints="1" noChangeArrowheads="1"/>
          </p:cNvSpPr>
          <p:nvPr/>
        </p:nvSpPr>
        <p:spPr bwMode="auto">
          <a:xfrm>
            <a:off x="4648200" y="4016184"/>
            <a:ext cx="914400" cy="6794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060 w 21600"/>
              <a:gd name="T7" fmla="*/ 10800 h 21600"/>
              <a:gd name="T8" fmla="*/ 21060 w 21600"/>
              <a:gd name="T9" fmla="*/ 21600 h 21600"/>
              <a:gd name="T10" fmla="*/ 10800 w 21600"/>
              <a:gd name="T11" fmla="*/ 21600 h 21600"/>
              <a:gd name="T12" fmla="*/ 540 w 21600"/>
              <a:gd name="T13" fmla="*/ 21600 h 21600"/>
              <a:gd name="T14" fmla="*/ 540 w 21600"/>
              <a:gd name="T15" fmla="*/ 10800 h 21600"/>
              <a:gd name="T16" fmla="*/ 761 w 21600"/>
              <a:gd name="T17" fmla="*/ 22454 h 21600"/>
              <a:gd name="T18" fmla="*/ 21069 w 21600"/>
              <a:gd name="T19" fmla="*/ 32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540" y="4628"/>
                </a:moveTo>
                <a:lnTo>
                  <a:pt x="0" y="4628"/>
                </a:lnTo>
                <a:lnTo>
                  <a:pt x="0" y="0"/>
                </a:lnTo>
                <a:lnTo>
                  <a:pt x="21600" y="0"/>
                </a:lnTo>
                <a:lnTo>
                  <a:pt x="21600" y="4628"/>
                </a:lnTo>
                <a:lnTo>
                  <a:pt x="21060" y="4628"/>
                </a:lnTo>
                <a:lnTo>
                  <a:pt x="21060" y="21600"/>
                </a:lnTo>
                <a:lnTo>
                  <a:pt x="540" y="21600"/>
                </a:lnTo>
                <a:lnTo>
                  <a:pt x="540" y="4628"/>
                </a:lnTo>
                <a:close/>
              </a:path>
              <a:path w="21600" h="21600" extrusionOk="0">
                <a:moveTo>
                  <a:pt x="540" y="4628"/>
                </a:moveTo>
                <a:lnTo>
                  <a:pt x="540" y="6171"/>
                </a:lnTo>
                <a:lnTo>
                  <a:pt x="2700" y="6171"/>
                </a:lnTo>
                <a:lnTo>
                  <a:pt x="2700" y="4628"/>
                </a:lnTo>
                <a:lnTo>
                  <a:pt x="540" y="4628"/>
                </a:lnTo>
                <a:close/>
              </a:path>
              <a:path w="21600" h="21600" extrusionOk="0">
                <a:moveTo>
                  <a:pt x="2700" y="4628"/>
                </a:moveTo>
                <a:lnTo>
                  <a:pt x="2700" y="6171"/>
                </a:lnTo>
                <a:lnTo>
                  <a:pt x="4860" y="6171"/>
                </a:lnTo>
                <a:lnTo>
                  <a:pt x="4860" y="4628"/>
                </a:lnTo>
                <a:lnTo>
                  <a:pt x="2700" y="4628"/>
                </a:lnTo>
                <a:close/>
              </a:path>
              <a:path w="21600" h="21600" extrusionOk="0">
                <a:moveTo>
                  <a:pt x="4860" y="4628"/>
                </a:moveTo>
                <a:lnTo>
                  <a:pt x="4860" y="6171"/>
                </a:lnTo>
                <a:lnTo>
                  <a:pt x="7020" y="6171"/>
                </a:lnTo>
                <a:lnTo>
                  <a:pt x="7020" y="4628"/>
                </a:lnTo>
                <a:lnTo>
                  <a:pt x="4860" y="4628"/>
                </a:lnTo>
                <a:close/>
              </a:path>
              <a:path w="21600" h="21600" extrusionOk="0">
                <a:moveTo>
                  <a:pt x="7020" y="4628"/>
                </a:moveTo>
                <a:lnTo>
                  <a:pt x="7020" y="6171"/>
                </a:lnTo>
                <a:lnTo>
                  <a:pt x="9180" y="6171"/>
                </a:lnTo>
                <a:lnTo>
                  <a:pt x="9180" y="4628"/>
                </a:lnTo>
                <a:lnTo>
                  <a:pt x="7020" y="4628"/>
                </a:lnTo>
                <a:close/>
              </a:path>
              <a:path w="21600" h="21600" extrusionOk="0">
                <a:moveTo>
                  <a:pt x="9180" y="4628"/>
                </a:moveTo>
                <a:lnTo>
                  <a:pt x="9180" y="6171"/>
                </a:lnTo>
                <a:lnTo>
                  <a:pt x="11340" y="6171"/>
                </a:lnTo>
                <a:lnTo>
                  <a:pt x="11340" y="4628"/>
                </a:lnTo>
                <a:lnTo>
                  <a:pt x="9180" y="4628"/>
                </a:lnTo>
                <a:close/>
              </a:path>
              <a:path w="21600" h="21600" extrusionOk="0">
                <a:moveTo>
                  <a:pt x="11340" y="4628"/>
                </a:moveTo>
                <a:lnTo>
                  <a:pt x="11340" y="6171"/>
                </a:lnTo>
                <a:lnTo>
                  <a:pt x="13500" y="6171"/>
                </a:lnTo>
                <a:lnTo>
                  <a:pt x="13500" y="4628"/>
                </a:lnTo>
                <a:lnTo>
                  <a:pt x="11340" y="4628"/>
                </a:lnTo>
                <a:close/>
              </a:path>
              <a:path w="21600" h="21600" extrusionOk="0">
                <a:moveTo>
                  <a:pt x="13500" y="4628"/>
                </a:moveTo>
                <a:lnTo>
                  <a:pt x="13500" y="6171"/>
                </a:lnTo>
                <a:lnTo>
                  <a:pt x="15660" y="6171"/>
                </a:lnTo>
                <a:lnTo>
                  <a:pt x="15660" y="4628"/>
                </a:lnTo>
                <a:lnTo>
                  <a:pt x="13500" y="4628"/>
                </a:lnTo>
                <a:close/>
              </a:path>
              <a:path w="21600" h="21600" extrusionOk="0">
                <a:moveTo>
                  <a:pt x="15660" y="4628"/>
                </a:moveTo>
                <a:lnTo>
                  <a:pt x="15660" y="6171"/>
                </a:lnTo>
                <a:lnTo>
                  <a:pt x="17820" y="6171"/>
                </a:lnTo>
                <a:lnTo>
                  <a:pt x="17820" y="4628"/>
                </a:lnTo>
                <a:lnTo>
                  <a:pt x="15660" y="4628"/>
                </a:lnTo>
                <a:close/>
              </a:path>
              <a:path w="21600" h="21600" extrusionOk="0">
                <a:moveTo>
                  <a:pt x="17820" y="4628"/>
                </a:moveTo>
                <a:lnTo>
                  <a:pt x="17820" y="6171"/>
                </a:lnTo>
                <a:lnTo>
                  <a:pt x="19980" y="6171"/>
                </a:lnTo>
                <a:lnTo>
                  <a:pt x="19980" y="4628"/>
                </a:lnTo>
                <a:lnTo>
                  <a:pt x="17820" y="4628"/>
                </a:lnTo>
                <a:close/>
              </a:path>
              <a:path w="21600" h="21600" extrusionOk="0">
                <a:moveTo>
                  <a:pt x="1620" y="6171"/>
                </a:moveTo>
                <a:lnTo>
                  <a:pt x="1620" y="7714"/>
                </a:lnTo>
                <a:lnTo>
                  <a:pt x="3779" y="7714"/>
                </a:lnTo>
                <a:lnTo>
                  <a:pt x="3779" y="6171"/>
                </a:lnTo>
                <a:lnTo>
                  <a:pt x="1620" y="6171"/>
                </a:lnTo>
                <a:close/>
              </a:path>
              <a:path w="21600" h="21600" extrusionOk="0">
                <a:moveTo>
                  <a:pt x="3779" y="6171"/>
                </a:moveTo>
                <a:lnTo>
                  <a:pt x="3779" y="7714"/>
                </a:lnTo>
                <a:lnTo>
                  <a:pt x="5940" y="7714"/>
                </a:lnTo>
                <a:lnTo>
                  <a:pt x="5940" y="6171"/>
                </a:lnTo>
                <a:lnTo>
                  <a:pt x="3779" y="6171"/>
                </a:lnTo>
                <a:close/>
              </a:path>
              <a:path w="21600" h="21600" extrusionOk="0">
                <a:moveTo>
                  <a:pt x="5940" y="6171"/>
                </a:moveTo>
                <a:lnTo>
                  <a:pt x="5940" y="7714"/>
                </a:lnTo>
                <a:lnTo>
                  <a:pt x="8100" y="7714"/>
                </a:lnTo>
                <a:lnTo>
                  <a:pt x="8100" y="6171"/>
                </a:lnTo>
                <a:lnTo>
                  <a:pt x="5940" y="6171"/>
                </a:lnTo>
                <a:close/>
              </a:path>
              <a:path w="21600" h="21600" extrusionOk="0">
                <a:moveTo>
                  <a:pt x="8100" y="6171"/>
                </a:moveTo>
                <a:lnTo>
                  <a:pt x="8100" y="7714"/>
                </a:lnTo>
                <a:lnTo>
                  <a:pt x="10260" y="7714"/>
                </a:lnTo>
                <a:lnTo>
                  <a:pt x="10260" y="6171"/>
                </a:lnTo>
                <a:lnTo>
                  <a:pt x="8100" y="6171"/>
                </a:lnTo>
                <a:close/>
              </a:path>
              <a:path w="21600" h="21600" extrusionOk="0">
                <a:moveTo>
                  <a:pt x="10260" y="6171"/>
                </a:moveTo>
                <a:lnTo>
                  <a:pt x="10260" y="7714"/>
                </a:lnTo>
                <a:lnTo>
                  <a:pt x="12419" y="7714"/>
                </a:lnTo>
                <a:lnTo>
                  <a:pt x="12419" y="6171"/>
                </a:lnTo>
                <a:lnTo>
                  <a:pt x="10260" y="6171"/>
                </a:lnTo>
                <a:close/>
              </a:path>
              <a:path w="21600" h="21600" extrusionOk="0">
                <a:moveTo>
                  <a:pt x="12419" y="6171"/>
                </a:moveTo>
                <a:lnTo>
                  <a:pt x="12419" y="7714"/>
                </a:lnTo>
                <a:lnTo>
                  <a:pt x="14580" y="7714"/>
                </a:lnTo>
                <a:lnTo>
                  <a:pt x="14580" y="6171"/>
                </a:lnTo>
                <a:lnTo>
                  <a:pt x="12419" y="6171"/>
                </a:lnTo>
                <a:close/>
              </a:path>
              <a:path w="21600" h="21600" extrusionOk="0">
                <a:moveTo>
                  <a:pt x="14580" y="6171"/>
                </a:moveTo>
                <a:lnTo>
                  <a:pt x="14580" y="7714"/>
                </a:lnTo>
                <a:lnTo>
                  <a:pt x="16740" y="7714"/>
                </a:lnTo>
                <a:lnTo>
                  <a:pt x="16740" y="6171"/>
                </a:lnTo>
                <a:lnTo>
                  <a:pt x="14580" y="6171"/>
                </a:lnTo>
                <a:close/>
              </a:path>
              <a:path w="21600" h="21600" extrusionOk="0">
                <a:moveTo>
                  <a:pt x="16740" y="6171"/>
                </a:moveTo>
                <a:lnTo>
                  <a:pt x="16740" y="7714"/>
                </a:lnTo>
                <a:lnTo>
                  <a:pt x="18900" y="7714"/>
                </a:lnTo>
                <a:lnTo>
                  <a:pt x="18900" y="6171"/>
                </a:lnTo>
                <a:lnTo>
                  <a:pt x="16740" y="6171"/>
                </a:lnTo>
                <a:close/>
              </a:path>
              <a:path w="21600" h="21600" extrusionOk="0">
                <a:moveTo>
                  <a:pt x="18900" y="6171"/>
                </a:moveTo>
                <a:lnTo>
                  <a:pt x="18900" y="7714"/>
                </a:lnTo>
                <a:lnTo>
                  <a:pt x="21060" y="7714"/>
                </a:lnTo>
                <a:lnTo>
                  <a:pt x="21060" y="6171"/>
                </a:lnTo>
                <a:lnTo>
                  <a:pt x="18900" y="6171"/>
                </a:lnTo>
                <a:close/>
              </a:path>
              <a:path w="21600" h="21600" extrusionOk="0">
                <a:moveTo>
                  <a:pt x="540" y="7714"/>
                </a:moveTo>
                <a:lnTo>
                  <a:pt x="540" y="9257"/>
                </a:lnTo>
                <a:lnTo>
                  <a:pt x="2700" y="9257"/>
                </a:lnTo>
                <a:lnTo>
                  <a:pt x="2700" y="7714"/>
                </a:lnTo>
                <a:lnTo>
                  <a:pt x="540" y="7714"/>
                </a:lnTo>
                <a:close/>
              </a:path>
              <a:path w="21600" h="21600" extrusionOk="0">
                <a:moveTo>
                  <a:pt x="2700" y="7714"/>
                </a:moveTo>
                <a:lnTo>
                  <a:pt x="2700" y="9257"/>
                </a:lnTo>
                <a:lnTo>
                  <a:pt x="4860" y="9257"/>
                </a:lnTo>
                <a:lnTo>
                  <a:pt x="4860" y="7714"/>
                </a:lnTo>
                <a:lnTo>
                  <a:pt x="2700" y="7714"/>
                </a:lnTo>
                <a:close/>
              </a:path>
              <a:path w="21600" h="21600" extrusionOk="0">
                <a:moveTo>
                  <a:pt x="4860" y="7714"/>
                </a:moveTo>
                <a:lnTo>
                  <a:pt x="4860" y="9257"/>
                </a:lnTo>
                <a:lnTo>
                  <a:pt x="7020" y="9257"/>
                </a:lnTo>
                <a:lnTo>
                  <a:pt x="7020" y="7714"/>
                </a:lnTo>
                <a:lnTo>
                  <a:pt x="4860" y="7714"/>
                </a:lnTo>
                <a:close/>
              </a:path>
              <a:path w="21600" h="21600" extrusionOk="0">
                <a:moveTo>
                  <a:pt x="7020" y="7714"/>
                </a:moveTo>
                <a:lnTo>
                  <a:pt x="7020" y="9257"/>
                </a:lnTo>
                <a:lnTo>
                  <a:pt x="9180" y="9257"/>
                </a:lnTo>
                <a:lnTo>
                  <a:pt x="9180" y="7714"/>
                </a:lnTo>
                <a:lnTo>
                  <a:pt x="7020" y="7714"/>
                </a:lnTo>
                <a:close/>
              </a:path>
              <a:path w="21600" h="21600" extrusionOk="0">
                <a:moveTo>
                  <a:pt x="9180" y="7714"/>
                </a:moveTo>
                <a:lnTo>
                  <a:pt x="9180" y="9257"/>
                </a:lnTo>
                <a:lnTo>
                  <a:pt x="11340" y="9257"/>
                </a:lnTo>
                <a:lnTo>
                  <a:pt x="11340" y="7714"/>
                </a:lnTo>
                <a:lnTo>
                  <a:pt x="9180" y="7714"/>
                </a:lnTo>
                <a:close/>
              </a:path>
              <a:path w="21600" h="21600" extrusionOk="0">
                <a:moveTo>
                  <a:pt x="11340" y="7714"/>
                </a:moveTo>
                <a:lnTo>
                  <a:pt x="11340" y="9257"/>
                </a:lnTo>
                <a:lnTo>
                  <a:pt x="13500" y="9257"/>
                </a:lnTo>
                <a:lnTo>
                  <a:pt x="13500" y="7714"/>
                </a:lnTo>
                <a:lnTo>
                  <a:pt x="11340" y="7714"/>
                </a:lnTo>
                <a:close/>
              </a:path>
              <a:path w="21600" h="21600" extrusionOk="0">
                <a:moveTo>
                  <a:pt x="13500" y="7714"/>
                </a:moveTo>
                <a:lnTo>
                  <a:pt x="13500" y="9257"/>
                </a:lnTo>
                <a:lnTo>
                  <a:pt x="15660" y="9257"/>
                </a:lnTo>
                <a:lnTo>
                  <a:pt x="15660" y="7714"/>
                </a:lnTo>
                <a:lnTo>
                  <a:pt x="13500" y="7714"/>
                </a:lnTo>
                <a:close/>
              </a:path>
              <a:path w="21600" h="21600" extrusionOk="0">
                <a:moveTo>
                  <a:pt x="15660" y="7714"/>
                </a:moveTo>
                <a:lnTo>
                  <a:pt x="15660" y="9257"/>
                </a:lnTo>
                <a:lnTo>
                  <a:pt x="17820" y="9257"/>
                </a:lnTo>
                <a:lnTo>
                  <a:pt x="17820" y="7714"/>
                </a:lnTo>
                <a:lnTo>
                  <a:pt x="15660" y="7714"/>
                </a:lnTo>
                <a:close/>
              </a:path>
              <a:path w="21600" h="21600" extrusionOk="0">
                <a:moveTo>
                  <a:pt x="17820" y="7714"/>
                </a:moveTo>
                <a:lnTo>
                  <a:pt x="17820" y="9257"/>
                </a:lnTo>
                <a:lnTo>
                  <a:pt x="19980" y="9257"/>
                </a:lnTo>
                <a:lnTo>
                  <a:pt x="19980" y="7714"/>
                </a:lnTo>
                <a:lnTo>
                  <a:pt x="17820" y="7714"/>
                </a:lnTo>
                <a:close/>
              </a:path>
              <a:path w="21600" h="21600" extrusionOk="0">
                <a:moveTo>
                  <a:pt x="1620" y="9257"/>
                </a:moveTo>
                <a:lnTo>
                  <a:pt x="1620" y="10800"/>
                </a:lnTo>
                <a:lnTo>
                  <a:pt x="3779" y="10800"/>
                </a:lnTo>
                <a:lnTo>
                  <a:pt x="3779" y="9257"/>
                </a:lnTo>
                <a:lnTo>
                  <a:pt x="1620" y="9257"/>
                </a:lnTo>
                <a:close/>
              </a:path>
              <a:path w="21600" h="21600" extrusionOk="0">
                <a:moveTo>
                  <a:pt x="3779" y="9257"/>
                </a:moveTo>
                <a:lnTo>
                  <a:pt x="3779" y="10800"/>
                </a:lnTo>
                <a:lnTo>
                  <a:pt x="5940" y="10800"/>
                </a:lnTo>
                <a:lnTo>
                  <a:pt x="5940" y="9257"/>
                </a:lnTo>
                <a:lnTo>
                  <a:pt x="3779" y="9257"/>
                </a:lnTo>
                <a:close/>
              </a:path>
              <a:path w="21600" h="21600" extrusionOk="0">
                <a:moveTo>
                  <a:pt x="5940" y="9257"/>
                </a:moveTo>
                <a:lnTo>
                  <a:pt x="5940" y="10800"/>
                </a:lnTo>
                <a:lnTo>
                  <a:pt x="8100" y="10800"/>
                </a:lnTo>
                <a:lnTo>
                  <a:pt x="8100" y="9257"/>
                </a:lnTo>
                <a:lnTo>
                  <a:pt x="5940" y="9257"/>
                </a:lnTo>
                <a:close/>
              </a:path>
              <a:path w="21600" h="21600" extrusionOk="0">
                <a:moveTo>
                  <a:pt x="8100" y="9257"/>
                </a:moveTo>
                <a:lnTo>
                  <a:pt x="8100" y="10800"/>
                </a:lnTo>
                <a:lnTo>
                  <a:pt x="10260" y="10800"/>
                </a:lnTo>
                <a:lnTo>
                  <a:pt x="10260" y="9257"/>
                </a:lnTo>
                <a:lnTo>
                  <a:pt x="8100" y="9257"/>
                </a:lnTo>
                <a:close/>
              </a:path>
              <a:path w="21600" h="21600" extrusionOk="0">
                <a:moveTo>
                  <a:pt x="10260" y="9257"/>
                </a:moveTo>
                <a:lnTo>
                  <a:pt x="10260" y="10800"/>
                </a:lnTo>
                <a:lnTo>
                  <a:pt x="12419" y="10800"/>
                </a:lnTo>
                <a:lnTo>
                  <a:pt x="12419" y="9257"/>
                </a:lnTo>
                <a:lnTo>
                  <a:pt x="10260" y="9257"/>
                </a:lnTo>
                <a:close/>
              </a:path>
              <a:path w="21600" h="21600" extrusionOk="0">
                <a:moveTo>
                  <a:pt x="12419" y="9257"/>
                </a:moveTo>
                <a:lnTo>
                  <a:pt x="12419" y="10800"/>
                </a:lnTo>
                <a:lnTo>
                  <a:pt x="14580" y="10800"/>
                </a:lnTo>
                <a:lnTo>
                  <a:pt x="14580" y="9257"/>
                </a:lnTo>
                <a:lnTo>
                  <a:pt x="12419" y="9257"/>
                </a:lnTo>
                <a:close/>
              </a:path>
              <a:path w="21600" h="21600" extrusionOk="0">
                <a:moveTo>
                  <a:pt x="14580" y="9257"/>
                </a:moveTo>
                <a:lnTo>
                  <a:pt x="14580" y="10800"/>
                </a:lnTo>
                <a:lnTo>
                  <a:pt x="16740" y="10800"/>
                </a:lnTo>
                <a:lnTo>
                  <a:pt x="16740" y="9257"/>
                </a:lnTo>
                <a:lnTo>
                  <a:pt x="14580" y="9257"/>
                </a:lnTo>
                <a:close/>
              </a:path>
              <a:path w="21600" h="21600" extrusionOk="0">
                <a:moveTo>
                  <a:pt x="16740" y="9257"/>
                </a:moveTo>
                <a:lnTo>
                  <a:pt x="16740" y="10800"/>
                </a:lnTo>
                <a:lnTo>
                  <a:pt x="18900" y="10800"/>
                </a:lnTo>
                <a:lnTo>
                  <a:pt x="18900" y="9257"/>
                </a:lnTo>
                <a:lnTo>
                  <a:pt x="16740" y="9257"/>
                </a:lnTo>
                <a:close/>
              </a:path>
              <a:path w="21600" h="21600" extrusionOk="0">
                <a:moveTo>
                  <a:pt x="18900" y="9257"/>
                </a:moveTo>
                <a:lnTo>
                  <a:pt x="18900" y="10800"/>
                </a:lnTo>
                <a:lnTo>
                  <a:pt x="21060" y="10800"/>
                </a:lnTo>
                <a:lnTo>
                  <a:pt x="21060" y="9257"/>
                </a:lnTo>
                <a:lnTo>
                  <a:pt x="18900" y="9257"/>
                </a:lnTo>
                <a:close/>
              </a:path>
              <a:path w="21600" h="21600" extrusionOk="0">
                <a:moveTo>
                  <a:pt x="540" y="10800"/>
                </a:moveTo>
                <a:lnTo>
                  <a:pt x="540" y="12342"/>
                </a:lnTo>
                <a:lnTo>
                  <a:pt x="2700" y="12342"/>
                </a:lnTo>
                <a:lnTo>
                  <a:pt x="2700" y="10800"/>
                </a:lnTo>
                <a:lnTo>
                  <a:pt x="540" y="10800"/>
                </a:lnTo>
                <a:close/>
              </a:path>
              <a:path w="21600" h="21600" extrusionOk="0">
                <a:moveTo>
                  <a:pt x="2700" y="10800"/>
                </a:moveTo>
                <a:lnTo>
                  <a:pt x="2700" y="12342"/>
                </a:lnTo>
                <a:lnTo>
                  <a:pt x="4860" y="12342"/>
                </a:lnTo>
                <a:lnTo>
                  <a:pt x="4860" y="10800"/>
                </a:lnTo>
                <a:lnTo>
                  <a:pt x="2700" y="10800"/>
                </a:lnTo>
                <a:close/>
              </a:path>
              <a:path w="21600" h="21600" extrusionOk="0">
                <a:moveTo>
                  <a:pt x="4860" y="10800"/>
                </a:moveTo>
                <a:lnTo>
                  <a:pt x="4860" y="12342"/>
                </a:lnTo>
                <a:lnTo>
                  <a:pt x="7020" y="12342"/>
                </a:lnTo>
                <a:lnTo>
                  <a:pt x="7020" y="10800"/>
                </a:lnTo>
                <a:lnTo>
                  <a:pt x="4860" y="10800"/>
                </a:lnTo>
                <a:close/>
              </a:path>
              <a:path w="21600" h="21600" extrusionOk="0">
                <a:moveTo>
                  <a:pt x="7020" y="10800"/>
                </a:moveTo>
                <a:lnTo>
                  <a:pt x="7020" y="12342"/>
                </a:lnTo>
                <a:lnTo>
                  <a:pt x="9180" y="12342"/>
                </a:lnTo>
                <a:lnTo>
                  <a:pt x="9180" y="10800"/>
                </a:lnTo>
                <a:lnTo>
                  <a:pt x="7020" y="10800"/>
                </a:lnTo>
                <a:close/>
              </a:path>
              <a:path w="21600" h="21600" extrusionOk="0">
                <a:moveTo>
                  <a:pt x="9180" y="10800"/>
                </a:moveTo>
                <a:lnTo>
                  <a:pt x="9180" y="12342"/>
                </a:lnTo>
                <a:lnTo>
                  <a:pt x="11340" y="12342"/>
                </a:lnTo>
                <a:lnTo>
                  <a:pt x="11340" y="10800"/>
                </a:lnTo>
                <a:lnTo>
                  <a:pt x="9180" y="10800"/>
                </a:lnTo>
                <a:close/>
              </a:path>
              <a:path w="21600" h="21600" extrusionOk="0">
                <a:moveTo>
                  <a:pt x="11340" y="10800"/>
                </a:moveTo>
                <a:lnTo>
                  <a:pt x="11340" y="12342"/>
                </a:lnTo>
                <a:lnTo>
                  <a:pt x="13500" y="12342"/>
                </a:lnTo>
                <a:lnTo>
                  <a:pt x="13500" y="10800"/>
                </a:lnTo>
                <a:lnTo>
                  <a:pt x="11340" y="10800"/>
                </a:lnTo>
                <a:close/>
              </a:path>
              <a:path w="21600" h="21600" extrusionOk="0">
                <a:moveTo>
                  <a:pt x="13500" y="10800"/>
                </a:moveTo>
                <a:lnTo>
                  <a:pt x="13500" y="12342"/>
                </a:lnTo>
                <a:lnTo>
                  <a:pt x="15660" y="12342"/>
                </a:lnTo>
                <a:lnTo>
                  <a:pt x="15660" y="10800"/>
                </a:lnTo>
                <a:lnTo>
                  <a:pt x="13500" y="10800"/>
                </a:lnTo>
                <a:close/>
              </a:path>
              <a:path w="21600" h="21600" extrusionOk="0">
                <a:moveTo>
                  <a:pt x="15660" y="10800"/>
                </a:moveTo>
                <a:lnTo>
                  <a:pt x="15660" y="12342"/>
                </a:lnTo>
                <a:lnTo>
                  <a:pt x="17820" y="12342"/>
                </a:lnTo>
                <a:lnTo>
                  <a:pt x="17820" y="10800"/>
                </a:lnTo>
                <a:lnTo>
                  <a:pt x="15660" y="10800"/>
                </a:lnTo>
                <a:close/>
              </a:path>
              <a:path w="21600" h="21600" extrusionOk="0">
                <a:moveTo>
                  <a:pt x="17820" y="10800"/>
                </a:moveTo>
                <a:lnTo>
                  <a:pt x="17820" y="12342"/>
                </a:lnTo>
                <a:lnTo>
                  <a:pt x="19980" y="12342"/>
                </a:lnTo>
                <a:lnTo>
                  <a:pt x="19980" y="10800"/>
                </a:lnTo>
                <a:lnTo>
                  <a:pt x="17820" y="10800"/>
                </a:lnTo>
                <a:close/>
              </a:path>
              <a:path w="21600" h="21600" extrusionOk="0">
                <a:moveTo>
                  <a:pt x="1620" y="12342"/>
                </a:moveTo>
                <a:lnTo>
                  <a:pt x="1620" y="13885"/>
                </a:lnTo>
                <a:lnTo>
                  <a:pt x="3779" y="13885"/>
                </a:lnTo>
                <a:lnTo>
                  <a:pt x="3779" y="12342"/>
                </a:lnTo>
                <a:lnTo>
                  <a:pt x="1620" y="12342"/>
                </a:lnTo>
                <a:close/>
              </a:path>
              <a:path w="21600" h="21600" extrusionOk="0">
                <a:moveTo>
                  <a:pt x="3779" y="12342"/>
                </a:moveTo>
                <a:lnTo>
                  <a:pt x="3779" y="13885"/>
                </a:lnTo>
                <a:lnTo>
                  <a:pt x="5940" y="13885"/>
                </a:lnTo>
                <a:lnTo>
                  <a:pt x="5940" y="12342"/>
                </a:lnTo>
                <a:lnTo>
                  <a:pt x="3779" y="12342"/>
                </a:lnTo>
                <a:close/>
              </a:path>
              <a:path w="21600" h="21600" extrusionOk="0">
                <a:moveTo>
                  <a:pt x="5940" y="12342"/>
                </a:moveTo>
                <a:lnTo>
                  <a:pt x="5940" y="13885"/>
                </a:lnTo>
                <a:lnTo>
                  <a:pt x="8100" y="13885"/>
                </a:lnTo>
                <a:lnTo>
                  <a:pt x="8100" y="12342"/>
                </a:lnTo>
                <a:lnTo>
                  <a:pt x="5940" y="12342"/>
                </a:lnTo>
                <a:close/>
              </a:path>
              <a:path w="21600" h="21600" extrusionOk="0">
                <a:moveTo>
                  <a:pt x="8100" y="12342"/>
                </a:moveTo>
                <a:lnTo>
                  <a:pt x="8100" y="13885"/>
                </a:lnTo>
                <a:lnTo>
                  <a:pt x="10260" y="13885"/>
                </a:lnTo>
                <a:lnTo>
                  <a:pt x="10260" y="12342"/>
                </a:lnTo>
                <a:lnTo>
                  <a:pt x="8100" y="12342"/>
                </a:lnTo>
                <a:close/>
              </a:path>
              <a:path w="21600" h="21600" extrusionOk="0">
                <a:moveTo>
                  <a:pt x="10260" y="12342"/>
                </a:moveTo>
                <a:lnTo>
                  <a:pt x="10260" y="13885"/>
                </a:lnTo>
                <a:lnTo>
                  <a:pt x="12419" y="13885"/>
                </a:lnTo>
                <a:lnTo>
                  <a:pt x="12419" y="12342"/>
                </a:lnTo>
                <a:lnTo>
                  <a:pt x="10260" y="12342"/>
                </a:lnTo>
                <a:close/>
              </a:path>
              <a:path w="21600" h="21600" extrusionOk="0">
                <a:moveTo>
                  <a:pt x="12419" y="12342"/>
                </a:moveTo>
                <a:lnTo>
                  <a:pt x="12419" y="13885"/>
                </a:lnTo>
                <a:lnTo>
                  <a:pt x="14580" y="13885"/>
                </a:lnTo>
                <a:lnTo>
                  <a:pt x="14580" y="12342"/>
                </a:lnTo>
                <a:lnTo>
                  <a:pt x="12419" y="12342"/>
                </a:lnTo>
                <a:close/>
              </a:path>
              <a:path w="21600" h="21600" extrusionOk="0">
                <a:moveTo>
                  <a:pt x="14580" y="12342"/>
                </a:moveTo>
                <a:lnTo>
                  <a:pt x="14580" y="13885"/>
                </a:lnTo>
                <a:lnTo>
                  <a:pt x="16740" y="13885"/>
                </a:lnTo>
                <a:lnTo>
                  <a:pt x="16740" y="12342"/>
                </a:lnTo>
                <a:lnTo>
                  <a:pt x="14580" y="12342"/>
                </a:lnTo>
                <a:close/>
              </a:path>
              <a:path w="21600" h="21600" extrusionOk="0">
                <a:moveTo>
                  <a:pt x="16740" y="12342"/>
                </a:moveTo>
                <a:lnTo>
                  <a:pt x="16740" y="13885"/>
                </a:lnTo>
                <a:lnTo>
                  <a:pt x="18900" y="13885"/>
                </a:lnTo>
                <a:lnTo>
                  <a:pt x="18900" y="12342"/>
                </a:lnTo>
                <a:lnTo>
                  <a:pt x="16740" y="12342"/>
                </a:lnTo>
                <a:close/>
              </a:path>
              <a:path w="21600" h="21600" extrusionOk="0">
                <a:moveTo>
                  <a:pt x="18900" y="12342"/>
                </a:moveTo>
                <a:lnTo>
                  <a:pt x="18900" y="13885"/>
                </a:lnTo>
                <a:lnTo>
                  <a:pt x="21060" y="13885"/>
                </a:lnTo>
                <a:lnTo>
                  <a:pt x="21060" y="12342"/>
                </a:lnTo>
                <a:lnTo>
                  <a:pt x="18900" y="12342"/>
                </a:lnTo>
                <a:close/>
              </a:path>
              <a:path w="21600" h="21600" extrusionOk="0">
                <a:moveTo>
                  <a:pt x="540" y="13885"/>
                </a:moveTo>
                <a:lnTo>
                  <a:pt x="540" y="15428"/>
                </a:lnTo>
                <a:lnTo>
                  <a:pt x="2700" y="15428"/>
                </a:lnTo>
                <a:lnTo>
                  <a:pt x="2700" y="13885"/>
                </a:lnTo>
                <a:lnTo>
                  <a:pt x="540" y="13885"/>
                </a:lnTo>
                <a:close/>
              </a:path>
              <a:path w="21600" h="21600" extrusionOk="0">
                <a:moveTo>
                  <a:pt x="2700" y="13885"/>
                </a:moveTo>
                <a:lnTo>
                  <a:pt x="2700" y="15428"/>
                </a:lnTo>
                <a:lnTo>
                  <a:pt x="4860" y="15428"/>
                </a:lnTo>
                <a:lnTo>
                  <a:pt x="4860" y="13885"/>
                </a:lnTo>
                <a:lnTo>
                  <a:pt x="2700" y="13885"/>
                </a:lnTo>
                <a:close/>
              </a:path>
              <a:path w="21600" h="21600" extrusionOk="0">
                <a:moveTo>
                  <a:pt x="4860" y="13885"/>
                </a:moveTo>
                <a:lnTo>
                  <a:pt x="4860" y="15428"/>
                </a:lnTo>
                <a:lnTo>
                  <a:pt x="7020" y="15428"/>
                </a:lnTo>
                <a:lnTo>
                  <a:pt x="7020" y="13885"/>
                </a:lnTo>
                <a:lnTo>
                  <a:pt x="4860" y="13885"/>
                </a:lnTo>
                <a:close/>
              </a:path>
              <a:path w="21600" h="21600" extrusionOk="0">
                <a:moveTo>
                  <a:pt x="7020" y="13885"/>
                </a:moveTo>
                <a:lnTo>
                  <a:pt x="7020" y="15428"/>
                </a:lnTo>
                <a:lnTo>
                  <a:pt x="9180" y="15428"/>
                </a:lnTo>
                <a:lnTo>
                  <a:pt x="9180" y="13885"/>
                </a:lnTo>
                <a:lnTo>
                  <a:pt x="7020" y="13885"/>
                </a:lnTo>
                <a:close/>
              </a:path>
              <a:path w="21600" h="21600" extrusionOk="0">
                <a:moveTo>
                  <a:pt x="9180" y="13885"/>
                </a:moveTo>
                <a:lnTo>
                  <a:pt x="9180" y="15428"/>
                </a:lnTo>
                <a:lnTo>
                  <a:pt x="11340" y="15428"/>
                </a:lnTo>
                <a:lnTo>
                  <a:pt x="11340" y="13885"/>
                </a:lnTo>
                <a:lnTo>
                  <a:pt x="9180" y="13885"/>
                </a:lnTo>
                <a:close/>
              </a:path>
              <a:path w="21600" h="21600" extrusionOk="0">
                <a:moveTo>
                  <a:pt x="11340" y="13885"/>
                </a:moveTo>
                <a:lnTo>
                  <a:pt x="11340" y="15428"/>
                </a:lnTo>
                <a:lnTo>
                  <a:pt x="13500" y="15428"/>
                </a:lnTo>
                <a:lnTo>
                  <a:pt x="13500" y="13885"/>
                </a:lnTo>
                <a:lnTo>
                  <a:pt x="11340" y="13885"/>
                </a:lnTo>
                <a:close/>
              </a:path>
              <a:path w="21600" h="21600" extrusionOk="0">
                <a:moveTo>
                  <a:pt x="13500" y="13885"/>
                </a:moveTo>
                <a:lnTo>
                  <a:pt x="13500" y="15428"/>
                </a:lnTo>
                <a:lnTo>
                  <a:pt x="15660" y="15428"/>
                </a:lnTo>
                <a:lnTo>
                  <a:pt x="15660" y="13885"/>
                </a:lnTo>
                <a:lnTo>
                  <a:pt x="13500" y="13885"/>
                </a:lnTo>
                <a:close/>
              </a:path>
              <a:path w="21600" h="21600" extrusionOk="0">
                <a:moveTo>
                  <a:pt x="15660" y="13885"/>
                </a:moveTo>
                <a:lnTo>
                  <a:pt x="15660" y="15428"/>
                </a:lnTo>
                <a:lnTo>
                  <a:pt x="17820" y="15428"/>
                </a:lnTo>
                <a:lnTo>
                  <a:pt x="17820" y="13885"/>
                </a:lnTo>
                <a:lnTo>
                  <a:pt x="15660" y="13885"/>
                </a:lnTo>
                <a:close/>
              </a:path>
              <a:path w="21600" h="21600" extrusionOk="0">
                <a:moveTo>
                  <a:pt x="17820" y="13885"/>
                </a:moveTo>
                <a:lnTo>
                  <a:pt x="17820" y="15428"/>
                </a:lnTo>
                <a:lnTo>
                  <a:pt x="19980" y="15428"/>
                </a:lnTo>
                <a:lnTo>
                  <a:pt x="19980" y="13885"/>
                </a:lnTo>
                <a:lnTo>
                  <a:pt x="17820" y="13885"/>
                </a:lnTo>
                <a:close/>
              </a:path>
              <a:path w="21600" h="21600" extrusionOk="0">
                <a:moveTo>
                  <a:pt x="1620" y="15428"/>
                </a:moveTo>
                <a:lnTo>
                  <a:pt x="1620" y="16971"/>
                </a:lnTo>
                <a:lnTo>
                  <a:pt x="3779" y="16971"/>
                </a:lnTo>
                <a:lnTo>
                  <a:pt x="3779" y="15428"/>
                </a:lnTo>
                <a:lnTo>
                  <a:pt x="1620" y="15428"/>
                </a:lnTo>
                <a:close/>
              </a:path>
              <a:path w="21600" h="21600" extrusionOk="0">
                <a:moveTo>
                  <a:pt x="3779" y="15428"/>
                </a:moveTo>
                <a:lnTo>
                  <a:pt x="3779" y="16971"/>
                </a:lnTo>
                <a:lnTo>
                  <a:pt x="5940" y="16971"/>
                </a:lnTo>
                <a:lnTo>
                  <a:pt x="5940" y="15428"/>
                </a:lnTo>
                <a:lnTo>
                  <a:pt x="3779" y="15428"/>
                </a:lnTo>
                <a:close/>
              </a:path>
              <a:path w="21600" h="21600" extrusionOk="0">
                <a:moveTo>
                  <a:pt x="5940" y="15428"/>
                </a:moveTo>
                <a:lnTo>
                  <a:pt x="5940" y="16971"/>
                </a:lnTo>
                <a:lnTo>
                  <a:pt x="8100" y="16971"/>
                </a:lnTo>
                <a:lnTo>
                  <a:pt x="8100" y="15428"/>
                </a:lnTo>
                <a:lnTo>
                  <a:pt x="5940" y="15428"/>
                </a:lnTo>
                <a:close/>
              </a:path>
              <a:path w="21600" h="21600" extrusionOk="0">
                <a:moveTo>
                  <a:pt x="8100" y="15428"/>
                </a:moveTo>
                <a:lnTo>
                  <a:pt x="8100" y="16971"/>
                </a:lnTo>
                <a:lnTo>
                  <a:pt x="10260" y="16971"/>
                </a:lnTo>
                <a:lnTo>
                  <a:pt x="10260" y="15428"/>
                </a:lnTo>
                <a:lnTo>
                  <a:pt x="8100" y="15428"/>
                </a:lnTo>
                <a:close/>
              </a:path>
              <a:path w="21600" h="21600" extrusionOk="0">
                <a:moveTo>
                  <a:pt x="10260" y="15428"/>
                </a:moveTo>
                <a:lnTo>
                  <a:pt x="10260" y="16971"/>
                </a:lnTo>
                <a:lnTo>
                  <a:pt x="12419" y="16971"/>
                </a:lnTo>
                <a:lnTo>
                  <a:pt x="12419" y="15428"/>
                </a:lnTo>
                <a:lnTo>
                  <a:pt x="10260" y="15428"/>
                </a:lnTo>
                <a:close/>
              </a:path>
              <a:path w="21600" h="21600" extrusionOk="0">
                <a:moveTo>
                  <a:pt x="12419" y="15428"/>
                </a:moveTo>
                <a:lnTo>
                  <a:pt x="12419" y="16971"/>
                </a:lnTo>
                <a:lnTo>
                  <a:pt x="14580" y="16971"/>
                </a:lnTo>
                <a:lnTo>
                  <a:pt x="14580" y="15428"/>
                </a:lnTo>
                <a:lnTo>
                  <a:pt x="12419" y="15428"/>
                </a:lnTo>
                <a:close/>
              </a:path>
              <a:path w="21600" h="21600" extrusionOk="0">
                <a:moveTo>
                  <a:pt x="14580" y="15428"/>
                </a:moveTo>
                <a:lnTo>
                  <a:pt x="14580" y="16971"/>
                </a:lnTo>
                <a:lnTo>
                  <a:pt x="16740" y="16971"/>
                </a:lnTo>
                <a:lnTo>
                  <a:pt x="16740" y="15428"/>
                </a:lnTo>
                <a:lnTo>
                  <a:pt x="14580" y="15428"/>
                </a:lnTo>
                <a:close/>
              </a:path>
              <a:path w="21600" h="21600" extrusionOk="0">
                <a:moveTo>
                  <a:pt x="16740" y="15428"/>
                </a:moveTo>
                <a:lnTo>
                  <a:pt x="16740" y="16971"/>
                </a:lnTo>
                <a:lnTo>
                  <a:pt x="18900" y="16971"/>
                </a:lnTo>
                <a:lnTo>
                  <a:pt x="18900" y="15428"/>
                </a:lnTo>
                <a:lnTo>
                  <a:pt x="16740" y="15428"/>
                </a:lnTo>
                <a:close/>
              </a:path>
              <a:path w="21600" h="21600" extrusionOk="0">
                <a:moveTo>
                  <a:pt x="18900" y="15428"/>
                </a:moveTo>
                <a:lnTo>
                  <a:pt x="18900" y="16971"/>
                </a:lnTo>
                <a:lnTo>
                  <a:pt x="21060" y="16971"/>
                </a:lnTo>
                <a:lnTo>
                  <a:pt x="21060" y="15428"/>
                </a:lnTo>
                <a:lnTo>
                  <a:pt x="18900" y="15428"/>
                </a:lnTo>
                <a:close/>
              </a:path>
              <a:path w="21600" h="21600" extrusionOk="0">
                <a:moveTo>
                  <a:pt x="540" y="16971"/>
                </a:moveTo>
                <a:lnTo>
                  <a:pt x="540" y="18514"/>
                </a:lnTo>
                <a:lnTo>
                  <a:pt x="2700" y="18514"/>
                </a:lnTo>
                <a:lnTo>
                  <a:pt x="2700" y="16971"/>
                </a:lnTo>
                <a:lnTo>
                  <a:pt x="540" y="16971"/>
                </a:lnTo>
                <a:close/>
              </a:path>
              <a:path w="21600" h="21600" extrusionOk="0">
                <a:moveTo>
                  <a:pt x="2700" y="16971"/>
                </a:moveTo>
                <a:lnTo>
                  <a:pt x="2700" y="18514"/>
                </a:lnTo>
                <a:lnTo>
                  <a:pt x="4860" y="18514"/>
                </a:lnTo>
                <a:lnTo>
                  <a:pt x="4860" y="16971"/>
                </a:lnTo>
                <a:lnTo>
                  <a:pt x="2700" y="16971"/>
                </a:lnTo>
                <a:close/>
              </a:path>
              <a:path w="21600" h="21600" extrusionOk="0">
                <a:moveTo>
                  <a:pt x="4860" y="16971"/>
                </a:moveTo>
                <a:lnTo>
                  <a:pt x="4860" y="18514"/>
                </a:lnTo>
                <a:lnTo>
                  <a:pt x="7020" y="18514"/>
                </a:lnTo>
                <a:lnTo>
                  <a:pt x="7020" y="16971"/>
                </a:lnTo>
                <a:lnTo>
                  <a:pt x="4860" y="16971"/>
                </a:lnTo>
                <a:close/>
              </a:path>
              <a:path w="21600" h="21600" extrusionOk="0">
                <a:moveTo>
                  <a:pt x="7020" y="16971"/>
                </a:moveTo>
                <a:lnTo>
                  <a:pt x="7020" y="18514"/>
                </a:lnTo>
                <a:lnTo>
                  <a:pt x="9180" y="18514"/>
                </a:lnTo>
                <a:lnTo>
                  <a:pt x="9180" y="16971"/>
                </a:lnTo>
                <a:lnTo>
                  <a:pt x="7020" y="16971"/>
                </a:lnTo>
                <a:close/>
              </a:path>
              <a:path w="21600" h="21600" extrusionOk="0">
                <a:moveTo>
                  <a:pt x="9180" y="16971"/>
                </a:moveTo>
                <a:lnTo>
                  <a:pt x="9180" y="18514"/>
                </a:lnTo>
                <a:lnTo>
                  <a:pt x="11340" y="18514"/>
                </a:lnTo>
                <a:lnTo>
                  <a:pt x="11340" y="16971"/>
                </a:lnTo>
                <a:lnTo>
                  <a:pt x="9180" y="16971"/>
                </a:lnTo>
                <a:close/>
              </a:path>
              <a:path w="21600" h="21600" extrusionOk="0">
                <a:moveTo>
                  <a:pt x="11340" y="16971"/>
                </a:moveTo>
                <a:lnTo>
                  <a:pt x="11340" y="18514"/>
                </a:lnTo>
                <a:lnTo>
                  <a:pt x="13500" y="18514"/>
                </a:lnTo>
                <a:lnTo>
                  <a:pt x="13500" y="16971"/>
                </a:lnTo>
                <a:lnTo>
                  <a:pt x="11340" y="16971"/>
                </a:lnTo>
                <a:close/>
              </a:path>
              <a:path w="21600" h="21600" extrusionOk="0">
                <a:moveTo>
                  <a:pt x="13500" y="16971"/>
                </a:moveTo>
                <a:lnTo>
                  <a:pt x="13500" y="18514"/>
                </a:lnTo>
                <a:lnTo>
                  <a:pt x="15660" y="18514"/>
                </a:lnTo>
                <a:lnTo>
                  <a:pt x="15660" y="16971"/>
                </a:lnTo>
                <a:lnTo>
                  <a:pt x="13500" y="16971"/>
                </a:lnTo>
                <a:close/>
              </a:path>
              <a:path w="21600" h="21600" extrusionOk="0">
                <a:moveTo>
                  <a:pt x="15660" y="16971"/>
                </a:moveTo>
                <a:lnTo>
                  <a:pt x="15660" y="18514"/>
                </a:lnTo>
                <a:lnTo>
                  <a:pt x="17820" y="18514"/>
                </a:lnTo>
                <a:lnTo>
                  <a:pt x="17820" y="16971"/>
                </a:lnTo>
                <a:lnTo>
                  <a:pt x="15660" y="16971"/>
                </a:lnTo>
                <a:close/>
              </a:path>
              <a:path w="21600" h="21600" extrusionOk="0">
                <a:moveTo>
                  <a:pt x="17820" y="16971"/>
                </a:moveTo>
                <a:lnTo>
                  <a:pt x="17820" y="18514"/>
                </a:lnTo>
                <a:lnTo>
                  <a:pt x="19980" y="18514"/>
                </a:lnTo>
                <a:lnTo>
                  <a:pt x="19980" y="16971"/>
                </a:lnTo>
                <a:lnTo>
                  <a:pt x="17820" y="16971"/>
                </a:lnTo>
                <a:close/>
              </a:path>
              <a:path w="21600" h="21600" extrusionOk="0">
                <a:moveTo>
                  <a:pt x="1620" y="18514"/>
                </a:moveTo>
                <a:lnTo>
                  <a:pt x="1620" y="20057"/>
                </a:lnTo>
                <a:lnTo>
                  <a:pt x="3779" y="20057"/>
                </a:lnTo>
                <a:lnTo>
                  <a:pt x="3779" y="18514"/>
                </a:lnTo>
                <a:lnTo>
                  <a:pt x="1620" y="18514"/>
                </a:lnTo>
                <a:close/>
              </a:path>
              <a:path w="21600" h="21600" extrusionOk="0">
                <a:moveTo>
                  <a:pt x="3779" y="18514"/>
                </a:moveTo>
                <a:lnTo>
                  <a:pt x="3779" y="20057"/>
                </a:lnTo>
                <a:lnTo>
                  <a:pt x="5940" y="20057"/>
                </a:lnTo>
                <a:lnTo>
                  <a:pt x="5940" y="18514"/>
                </a:lnTo>
                <a:lnTo>
                  <a:pt x="3779" y="18514"/>
                </a:lnTo>
                <a:close/>
              </a:path>
              <a:path w="21600" h="21600" extrusionOk="0">
                <a:moveTo>
                  <a:pt x="5940" y="18514"/>
                </a:moveTo>
                <a:lnTo>
                  <a:pt x="5940" y="20057"/>
                </a:lnTo>
                <a:lnTo>
                  <a:pt x="8100" y="20057"/>
                </a:lnTo>
                <a:lnTo>
                  <a:pt x="8100" y="18514"/>
                </a:lnTo>
                <a:lnTo>
                  <a:pt x="5940" y="18514"/>
                </a:lnTo>
                <a:close/>
              </a:path>
              <a:path w="21600" h="21600" extrusionOk="0">
                <a:moveTo>
                  <a:pt x="8100" y="18514"/>
                </a:moveTo>
                <a:lnTo>
                  <a:pt x="8100" y="20057"/>
                </a:lnTo>
                <a:lnTo>
                  <a:pt x="10260" y="20057"/>
                </a:lnTo>
                <a:lnTo>
                  <a:pt x="10260" y="18514"/>
                </a:lnTo>
                <a:lnTo>
                  <a:pt x="8100" y="18514"/>
                </a:lnTo>
                <a:close/>
              </a:path>
              <a:path w="21600" h="21600" extrusionOk="0">
                <a:moveTo>
                  <a:pt x="10260" y="18514"/>
                </a:moveTo>
                <a:lnTo>
                  <a:pt x="10260" y="20057"/>
                </a:lnTo>
                <a:lnTo>
                  <a:pt x="12419" y="20057"/>
                </a:lnTo>
                <a:lnTo>
                  <a:pt x="12419" y="18514"/>
                </a:lnTo>
                <a:lnTo>
                  <a:pt x="10260" y="18514"/>
                </a:lnTo>
                <a:close/>
              </a:path>
              <a:path w="21600" h="21600" extrusionOk="0">
                <a:moveTo>
                  <a:pt x="12419" y="18514"/>
                </a:moveTo>
                <a:lnTo>
                  <a:pt x="12419" y="20057"/>
                </a:lnTo>
                <a:lnTo>
                  <a:pt x="14580" y="20057"/>
                </a:lnTo>
                <a:lnTo>
                  <a:pt x="14580" y="18514"/>
                </a:lnTo>
                <a:lnTo>
                  <a:pt x="12419" y="18514"/>
                </a:lnTo>
                <a:close/>
              </a:path>
              <a:path w="21600" h="21600" extrusionOk="0">
                <a:moveTo>
                  <a:pt x="14580" y="18514"/>
                </a:moveTo>
                <a:lnTo>
                  <a:pt x="14580" y="20057"/>
                </a:lnTo>
                <a:lnTo>
                  <a:pt x="16740" y="20057"/>
                </a:lnTo>
                <a:lnTo>
                  <a:pt x="16740" y="18514"/>
                </a:lnTo>
                <a:lnTo>
                  <a:pt x="14580" y="18514"/>
                </a:lnTo>
                <a:close/>
              </a:path>
              <a:path w="21600" h="21600" extrusionOk="0">
                <a:moveTo>
                  <a:pt x="16740" y="18514"/>
                </a:moveTo>
                <a:lnTo>
                  <a:pt x="16740" y="20057"/>
                </a:lnTo>
                <a:lnTo>
                  <a:pt x="18900" y="20057"/>
                </a:lnTo>
                <a:lnTo>
                  <a:pt x="18900" y="18514"/>
                </a:lnTo>
                <a:lnTo>
                  <a:pt x="16740" y="18514"/>
                </a:lnTo>
                <a:close/>
              </a:path>
              <a:path w="21600" h="21600" extrusionOk="0">
                <a:moveTo>
                  <a:pt x="18900" y="18514"/>
                </a:moveTo>
                <a:lnTo>
                  <a:pt x="18900" y="20057"/>
                </a:lnTo>
                <a:lnTo>
                  <a:pt x="21060" y="20057"/>
                </a:lnTo>
                <a:lnTo>
                  <a:pt x="21060" y="18514"/>
                </a:lnTo>
                <a:lnTo>
                  <a:pt x="18900" y="18514"/>
                </a:lnTo>
                <a:close/>
              </a:path>
              <a:path w="21600" h="21600" extrusionOk="0">
                <a:moveTo>
                  <a:pt x="540" y="20057"/>
                </a:moveTo>
                <a:lnTo>
                  <a:pt x="540" y="21600"/>
                </a:lnTo>
                <a:lnTo>
                  <a:pt x="2700" y="21600"/>
                </a:lnTo>
                <a:lnTo>
                  <a:pt x="2700" y="20057"/>
                </a:lnTo>
                <a:lnTo>
                  <a:pt x="540" y="20057"/>
                </a:lnTo>
                <a:close/>
              </a:path>
              <a:path w="21600" h="21600" extrusionOk="0">
                <a:moveTo>
                  <a:pt x="2700" y="20057"/>
                </a:moveTo>
                <a:lnTo>
                  <a:pt x="2700" y="21600"/>
                </a:lnTo>
                <a:lnTo>
                  <a:pt x="4860" y="21600"/>
                </a:lnTo>
                <a:lnTo>
                  <a:pt x="4860" y="20057"/>
                </a:lnTo>
                <a:lnTo>
                  <a:pt x="2700" y="20057"/>
                </a:lnTo>
                <a:close/>
              </a:path>
              <a:path w="21600" h="21600" extrusionOk="0">
                <a:moveTo>
                  <a:pt x="4860" y="20057"/>
                </a:moveTo>
                <a:lnTo>
                  <a:pt x="4860" y="21600"/>
                </a:lnTo>
                <a:lnTo>
                  <a:pt x="7020" y="21600"/>
                </a:lnTo>
                <a:lnTo>
                  <a:pt x="7020" y="20057"/>
                </a:lnTo>
                <a:lnTo>
                  <a:pt x="4860" y="20057"/>
                </a:lnTo>
                <a:close/>
              </a:path>
              <a:path w="21600" h="21600" extrusionOk="0">
                <a:moveTo>
                  <a:pt x="7020" y="20057"/>
                </a:moveTo>
                <a:lnTo>
                  <a:pt x="7020" y="21600"/>
                </a:lnTo>
                <a:lnTo>
                  <a:pt x="9180" y="21600"/>
                </a:lnTo>
                <a:lnTo>
                  <a:pt x="9180" y="20057"/>
                </a:lnTo>
                <a:lnTo>
                  <a:pt x="7020" y="20057"/>
                </a:lnTo>
                <a:close/>
              </a:path>
              <a:path w="21600" h="21600" extrusionOk="0">
                <a:moveTo>
                  <a:pt x="9180" y="20057"/>
                </a:moveTo>
                <a:lnTo>
                  <a:pt x="9180" y="21600"/>
                </a:lnTo>
                <a:lnTo>
                  <a:pt x="11340" y="21600"/>
                </a:lnTo>
                <a:lnTo>
                  <a:pt x="11340" y="20057"/>
                </a:lnTo>
                <a:lnTo>
                  <a:pt x="9180" y="20057"/>
                </a:lnTo>
                <a:close/>
              </a:path>
              <a:path w="21600" h="21600" extrusionOk="0">
                <a:moveTo>
                  <a:pt x="11340" y="20057"/>
                </a:moveTo>
                <a:lnTo>
                  <a:pt x="11340" y="21600"/>
                </a:lnTo>
                <a:lnTo>
                  <a:pt x="13500" y="21600"/>
                </a:lnTo>
                <a:lnTo>
                  <a:pt x="13500" y="20057"/>
                </a:lnTo>
                <a:lnTo>
                  <a:pt x="11340" y="20057"/>
                </a:lnTo>
                <a:close/>
              </a:path>
              <a:path w="21600" h="21600" extrusionOk="0">
                <a:moveTo>
                  <a:pt x="13500" y="20057"/>
                </a:moveTo>
                <a:lnTo>
                  <a:pt x="13500" y="21600"/>
                </a:lnTo>
                <a:lnTo>
                  <a:pt x="15660" y="21600"/>
                </a:lnTo>
                <a:lnTo>
                  <a:pt x="15660" y="20057"/>
                </a:lnTo>
                <a:lnTo>
                  <a:pt x="13500" y="20057"/>
                </a:lnTo>
                <a:close/>
              </a:path>
              <a:path w="21600" h="21600" extrusionOk="0">
                <a:moveTo>
                  <a:pt x="15660" y="20057"/>
                </a:moveTo>
                <a:lnTo>
                  <a:pt x="15660" y="21600"/>
                </a:lnTo>
                <a:lnTo>
                  <a:pt x="17820" y="21600"/>
                </a:lnTo>
                <a:lnTo>
                  <a:pt x="17820" y="20057"/>
                </a:lnTo>
                <a:lnTo>
                  <a:pt x="15660" y="20057"/>
                </a:lnTo>
                <a:close/>
              </a:path>
              <a:path w="21600" h="21600" extrusionOk="0">
                <a:moveTo>
                  <a:pt x="17820" y="20057"/>
                </a:moveTo>
                <a:lnTo>
                  <a:pt x="17820" y="21600"/>
                </a:lnTo>
                <a:lnTo>
                  <a:pt x="19980" y="21600"/>
                </a:lnTo>
                <a:lnTo>
                  <a:pt x="19980" y="20057"/>
                </a:lnTo>
                <a:lnTo>
                  <a:pt x="17820" y="20057"/>
                </a:lnTo>
                <a:close/>
              </a:path>
              <a:path w="21600" h="21600" extrusionOk="0">
                <a:moveTo>
                  <a:pt x="19980" y="4628"/>
                </a:moveTo>
                <a:lnTo>
                  <a:pt x="21060" y="4628"/>
                </a:lnTo>
                <a:lnTo>
                  <a:pt x="21060" y="6171"/>
                </a:lnTo>
                <a:lnTo>
                  <a:pt x="19980" y="6171"/>
                </a:lnTo>
                <a:lnTo>
                  <a:pt x="19980" y="4628"/>
                </a:lnTo>
                <a:close/>
              </a:path>
            </a:pathLst>
          </a:cu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76600" y="3787584"/>
            <a:ext cx="304800" cy="3048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953000" y="3177984"/>
            <a:ext cx="304800" cy="3048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406141" y="39171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082541" y="33075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584194" y="35233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Software Defined System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6614" y="1840197"/>
            <a:ext cx="198755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Adjusts </a:t>
            </a:r>
            <a:r>
              <a:rPr lang="en-US" sz="2400" dirty="0"/>
              <a:t>to changing needs and environments</a:t>
            </a:r>
          </a:p>
          <a:p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70867" y="5659712"/>
            <a:ext cx="28682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Move the software </a:t>
            </a:r>
            <a:r>
              <a:rPr lang="en-US" sz="2400" dirty="0"/>
              <a:t>to </a:t>
            </a:r>
            <a:r>
              <a:rPr lang="en-US" sz="2400" dirty="0" smtClean="0"/>
              <a:t>the </a:t>
            </a:r>
            <a:r>
              <a:rPr lang="en-US" sz="2400" dirty="0"/>
              <a:t>data</a:t>
            </a:r>
          </a:p>
          <a:p>
            <a:endParaRPr lang="en-US" dirty="0"/>
          </a:p>
        </p:txBody>
      </p:sp>
      <p:pic>
        <p:nvPicPr>
          <p:cNvPr id="40" name="Picture 3" descr="C:\Documents and Settings\phil\Local Settings\Temporary Internet Files\Content.IE5\ILQ4QT1E\MC900434845[1].png"/>
          <p:cNvPicPr>
            <a:picLocks noChangeAspect="1" noChangeArrowheads="1"/>
          </p:cNvPicPr>
          <p:nvPr/>
        </p:nvPicPr>
        <p:blipFill>
          <a:blip r:embed="rId3" cstate="print">
            <a:lum bright="-35000"/>
          </a:blip>
          <a:srcRect/>
          <a:stretch>
            <a:fillRect/>
          </a:stretch>
        </p:blipFill>
        <p:spPr bwMode="auto">
          <a:xfrm>
            <a:off x="5613403" y="2165907"/>
            <a:ext cx="742950" cy="742950"/>
          </a:xfrm>
          <a:prstGeom prst="rect">
            <a:avLst/>
          </a:prstGeom>
          <a:noFill/>
        </p:spPr>
      </p:pic>
      <p:pic>
        <p:nvPicPr>
          <p:cNvPr id="41" name="Picture 3" descr="C:\Documents and Settings\phil\Local Settings\Temporary Internet Files\Content.IE5\ILQ4QT1E\MC900434845[1].png"/>
          <p:cNvPicPr>
            <a:picLocks noChangeAspect="1" noChangeArrowheads="1"/>
          </p:cNvPicPr>
          <p:nvPr/>
        </p:nvPicPr>
        <p:blipFill>
          <a:blip r:embed="rId3" cstate="print">
            <a:lum bright="-35000"/>
          </a:blip>
          <a:srcRect/>
          <a:stretch>
            <a:fillRect/>
          </a:stretch>
        </p:blipFill>
        <p:spPr bwMode="auto">
          <a:xfrm>
            <a:off x="5867964" y="2139573"/>
            <a:ext cx="742950" cy="742950"/>
          </a:xfrm>
          <a:prstGeom prst="rect">
            <a:avLst/>
          </a:prstGeom>
          <a:noFill/>
        </p:spPr>
      </p:pic>
      <p:sp>
        <p:nvSpPr>
          <p:cNvPr id="42" name="TextBox 41"/>
          <p:cNvSpPr txBox="1"/>
          <p:nvPr/>
        </p:nvSpPr>
        <p:spPr>
          <a:xfrm>
            <a:off x="2280396" y="2133036"/>
            <a:ext cx="169545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Application</a:t>
            </a:r>
            <a:endParaRPr lang="en-US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/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VM</a:t>
            </a:r>
            <a:endParaRPr lang="en-US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12423" y="1356703"/>
            <a:ext cx="37566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From Virtual Machines to Virtual Clusters</a:t>
            </a:r>
            <a:endParaRPr lang="en-US" sz="2400" dirty="0"/>
          </a:p>
          <a:p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515635" y="4464291"/>
            <a:ext cx="1472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sharing over multiple networks</a:t>
            </a:r>
          </a:p>
        </p:txBody>
      </p:sp>
    </p:spTree>
    <p:extLst>
      <p:ext uri="{BB962C8B-B14F-4D97-AF65-F5344CB8AC3E}">
        <p14:creationId xmlns:p14="http://schemas.microsoft.com/office/powerpoint/2010/main" val="1511666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8163"/>
            <a:ext cx="8229600" cy="1143000"/>
          </a:xfrm>
        </p:spPr>
        <p:txBody>
          <a:bodyPr/>
          <a:lstStyle/>
          <a:p>
            <a:r>
              <a:rPr lang="en-US" dirty="0" smtClean="0"/>
              <a:t>Trust Envelope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 l="1387"/>
          <a:stretch>
            <a:fillRect/>
          </a:stretch>
        </p:blipFill>
        <p:spPr bwMode="auto">
          <a:xfrm>
            <a:off x="34596" y="224115"/>
            <a:ext cx="910940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9764" y="59764"/>
            <a:ext cx="9144000" cy="68580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1360506" y="1955122"/>
            <a:ext cx="7247105" cy="4459266"/>
          </a:xfrm>
          <a:custGeom>
            <a:avLst/>
            <a:gdLst>
              <a:gd name="connsiteX0" fmla="*/ 0 w 6588690"/>
              <a:gd name="connsiteY0" fmla="*/ 1653435 h 4484318"/>
              <a:gd name="connsiteX1" fmla="*/ 0 w 6588690"/>
              <a:gd name="connsiteY1" fmla="*/ 3507287 h 4484318"/>
              <a:gd name="connsiteX2" fmla="*/ 2141951 w 6588690"/>
              <a:gd name="connsiteY2" fmla="*/ 3507287 h 4484318"/>
              <a:gd name="connsiteX3" fmla="*/ 2141951 w 6588690"/>
              <a:gd name="connsiteY3" fmla="*/ 4484318 h 4484318"/>
              <a:gd name="connsiteX4" fmla="*/ 3469710 w 6588690"/>
              <a:gd name="connsiteY4" fmla="*/ 4459265 h 4484318"/>
              <a:gd name="connsiteX5" fmla="*/ 3457184 w 6588690"/>
              <a:gd name="connsiteY5" fmla="*/ 3469709 h 4484318"/>
              <a:gd name="connsiteX6" fmla="*/ 2931090 w 6588690"/>
              <a:gd name="connsiteY6" fmla="*/ 2442575 h 4484318"/>
              <a:gd name="connsiteX7" fmla="*/ 4133589 w 6588690"/>
              <a:gd name="connsiteY7" fmla="*/ 2129424 h 4484318"/>
              <a:gd name="connsiteX8" fmla="*/ 4121063 w 6588690"/>
              <a:gd name="connsiteY8" fmla="*/ 2517731 h 4484318"/>
              <a:gd name="connsiteX9" fmla="*/ 5398718 w 6588690"/>
              <a:gd name="connsiteY9" fmla="*/ 2542783 h 4484318"/>
              <a:gd name="connsiteX10" fmla="*/ 5348614 w 6588690"/>
              <a:gd name="connsiteY10" fmla="*/ 1528175 h 4484318"/>
              <a:gd name="connsiteX11" fmla="*/ 6563638 w 6588690"/>
              <a:gd name="connsiteY11" fmla="*/ 1077238 h 4484318"/>
              <a:gd name="connsiteX12" fmla="*/ 6588690 w 6588690"/>
              <a:gd name="connsiteY12" fmla="*/ 75156 h 4484318"/>
              <a:gd name="connsiteX13" fmla="*/ 4296427 w 6588690"/>
              <a:gd name="connsiteY13" fmla="*/ 87682 h 4484318"/>
              <a:gd name="connsiteX14" fmla="*/ 2617940 w 6588690"/>
              <a:gd name="connsiteY14" fmla="*/ 1415441 h 4484318"/>
              <a:gd name="connsiteX15" fmla="*/ 2304789 w 6588690"/>
              <a:gd name="connsiteY15" fmla="*/ 1039660 h 4484318"/>
              <a:gd name="connsiteX16" fmla="*/ 2592888 w 6588690"/>
              <a:gd name="connsiteY16" fmla="*/ 926926 h 4484318"/>
              <a:gd name="connsiteX17" fmla="*/ 2567836 w 6588690"/>
              <a:gd name="connsiteY17" fmla="*/ 25052 h 4484318"/>
              <a:gd name="connsiteX18" fmla="*/ 1002082 w 6588690"/>
              <a:gd name="connsiteY18" fmla="*/ 0 h 4484318"/>
              <a:gd name="connsiteX19" fmla="*/ 1002082 w 6588690"/>
              <a:gd name="connsiteY19" fmla="*/ 914400 h 4484318"/>
              <a:gd name="connsiteX20" fmla="*/ 0 w 6588690"/>
              <a:gd name="connsiteY20" fmla="*/ 1653435 h 4484318"/>
              <a:gd name="connsiteX0" fmla="*/ 0 w 6588690"/>
              <a:gd name="connsiteY0" fmla="*/ 1653435 h 4484318"/>
              <a:gd name="connsiteX1" fmla="*/ 0 w 6588690"/>
              <a:gd name="connsiteY1" fmla="*/ 3507287 h 4484318"/>
              <a:gd name="connsiteX2" fmla="*/ 2141951 w 6588690"/>
              <a:gd name="connsiteY2" fmla="*/ 3507287 h 4484318"/>
              <a:gd name="connsiteX3" fmla="*/ 2141951 w 6588690"/>
              <a:gd name="connsiteY3" fmla="*/ 4484318 h 4484318"/>
              <a:gd name="connsiteX4" fmla="*/ 3469710 w 6588690"/>
              <a:gd name="connsiteY4" fmla="*/ 4459265 h 4484318"/>
              <a:gd name="connsiteX5" fmla="*/ 3457184 w 6588690"/>
              <a:gd name="connsiteY5" fmla="*/ 3469709 h 4484318"/>
              <a:gd name="connsiteX6" fmla="*/ 2931090 w 6588690"/>
              <a:gd name="connsiteY6" fmla="*/ 2442575 h 4484318"/>
              <a:gd name="connsiteX7" fmla="*/ 4133589 w 6588690"/>
              <a:gd name="connsiteY7" fmla="*/ 2129424 h 4484318"/>
              <a:gd name="connsiteX8" fmla="*/ 4121063 w 6588690"/>
              <a:gd name="connsiteY8" fmla="*/ 2517731 h 4484318"/>
              <a:gd name="connsiteX9" fmla="*/ 5398718 w 6588690"/>
              <a:gd name="connsiteY9" fmla="*/ 2542783 h 4484318"/>
              <a:gd name="connsiteX10" fmla="*/ 5348614 w 6588690"/>
              <a:gd name="connsiteY10" fmla="*/ 1528175 h 4484318"/>
              <a:gd name="connsiteX11" fmla="*/ 6563638 w 6588690"/>
              <a:gd name="connsiteY11" fmla="*/ 1077238 h 4484318"/>
              <a:gd name="connsiteX12" fmla="*/ 6588690 w 6588690"/>
              <a:gd name="connsiteY12" fmla="*/ 75156 h 4484318"/>
              <a:gd name="connsiteX13" fmla="*/ 4296427 w 6588690"/>
              <a:gd name="connsiteY13" fmla="*/ 87682 h 4484318"/>
              <a:gd name="connsiteX14" fmla="*/ 2617940 w 6588690"/>
              <a:gd name="connsiteY14" fmla="*/ 1415441 h 4484318"/>
              <a:gd name="connsiteX15" fmla="*/ 2304789 w 6588690"/>
              <a:gd name="connsiteY15" fmla="*/ 1039660 h 4484318"/>
              <a:gd name="connsiteX16" fmla="*/ 2592888 w 6588690"/>
              <a:gd name="connsiteY16" fmla="*/ 926926 h 4484318"/>
              <a:gd name="connsiteX17" fmla="*/ 2567836 w 6588690"/>
              <a:gd name="connsiteY17" fmla="*/ 25052 h 4484318"/>
              <a:gd name="connsiteX18" fmla="*/ 1002082 w 6588690"/>
              <a:gd name="connsiteY18" fmla="*/ 0 h 4484318"/>
              <a:gd name="connsiteX19" fmla="*/ 895611 w 6588690"/>
              <a:gd name="connsiteY19" fmla="*/ 899786 h 4484318"/>
              <a:gd name="connsiteX20" fmla="*/ 0 w 6588690"/>
              <a:gd name="connsiteY20" fmla="*/ 1653435 h 4484318"/>
              <a:gd name="connsiteX0" fmla="*/ 0 w 6588690"/>
              <a:gd name="connsiteY0" fmla="*/ 1668049 h 4498932"/>
              <a:gd name="connsiteX1" fmla="*/ 0 w 6588690"/>
              <a:gd name="connsiteY1" fmla="*/ 3521901 h 4498932"/>
              <a:gd name="connsiteX2" fmla="*/ 2141951 w 6588690"/>
              <a:gd name="connsiteY2" fmla="*/ 3521901 h 4498932"/>
              <a:gd name="connsiteX3" fmla="*/ 2141951 w 6588690"/>
              <a:gd name="connsiteY3" fmla="*/ 4498932 h 4498932"/>
              <a:gd name="connsiteX4" fmla="*/ 3469710 w 6588690"/>
              <a:gd name="connsiteY4" fmla="*/ 4473879 h 4498932"/>
              <a:gd name="connsiteX5" fmla="*/ 3457184 w 6588690"/>
              <a:gd name="connsiteY5" fmla="*/ 3484323 h 4498932"/>
              <a:gd name="connsiteX6" fmla="*/ 2931090 w 6588690"/>
              <a:gd name="connsiteY6" fmla="*/ 2457189 h 4498932"/>
              <a:gd name="connsiteX7" fmla="*/ 4133589 w 6588690"/>
              <a:gd name="connsiteY7" fmla="*/ 2144038 h 4498932"/>
              <a:gd name="connsiteX8" fmla="*/ 4121063 w 6588690"/>
              <a:gd name="connsiteY8" fmla="*/ 2532345 h 4498932"/>
              <a:gd name="connsiteX9" fmla="*/ 5398718 w 6588690"/>
              <a:gd name="connsiteY9" fmla="*/ 2557397 h 4498932"/>
              <a:gd name="connsiteX10" fmla="*/ 5348614 w 6588690"/>
              <a:gd name="connsiteY10" fmla="*/ 1542789 h 4498932"/>
              <a:gd name="connsiteX11" fmla="*/ 6563638 w 6588690"/>
              <a:gd name="connsiteY11" fmla="*/ 1091852 h 4498932"/>
              <a:gd name="connsiteX12" fmla="*/ 6588690 w 6588690"/>
              <a:gd name="connsiteY12" fmla="*/ 89770 h 4498932"/>
              <a:gd name="connsiteX13" fmla="*/ 4296427 w 6588690"/>
              <a:gd name="connsiteY13" fmla="*/ 102296 h 4498932"/>
              <a:gd name="connsiteX14" fmla="*/ 2617940 w 6588690"/>
              <a:gd name="connsiteY14" fmla="*/ 1430055 h 4498932"/>
              <a:gd name="connsiteX15" fmla="*/ 2304789 w 6588690"/>
              <a:gd name="connsiteY15" fmla="*/ 1054274 h 4498932"/>
              <a:gd name="connsiteX16" fmla="*/ 2592888 w 6588690"/>
              <a:gd name="connsiteY16" fmla="*/ 941540 h 4498932"/>
              <a:gd name="connsiteX17" fmla="*/ 2567836 w 6588690"/>
              <a:gd name="connsiteY17" fmla="*/ 39666 h 4498932"/>
              <a:gd name="connsiteX18" fmla="*/ 895611 w 6588690"/>
              <a:gd name="connsiteY18" fmla="*/ 0 h 4498932"/>
              <a:gd name="connsiteX19" fmla="*/ 895611 w 6588690"/>
              <a:gd name="connsiteY19" fmla="*/ 914400 h 4498932"/>
              <a:gd name="connsiteX20" fmla="*/ 0 w 6588690"/>
              <a:gd name="connsiteY20" fmla="*/ 1668049 h 4498932"/>
              <a:gd name="connsiteX0" fmla="*/ 0 w 6588690"/>
              <a:gd name="connsiteY0" fmla="*/ 1628383 h 4459266"/>
              <a:gd name="connsiteX1" fmla="*/ 0 w 6588690"/>
              <a:gd name="connsiteY1" fmla="*/ 3482235 h 4459266"/>
              <a:gd name="connsiteX2" fmla="*/ 2141951 w 6588690"/>
              <a:gd name="connsiteY2" fmla="*/ 3482235 h 4459266"/>
              <a:gd name="connsiteX3" fmla="*/ 2141951 w 6588690"/>
              <a:gd name="connsiteY3" fmla="*/ 4459266 h 4459266"/>
              <a:gd name="connsiteX4" fmla="*/ 3469710 w 6588690"/>
              <a:gd name="connsiteY4" fmla="*/ 4434213 h 4459266"/>
              <a:gd name="connsiteX5" fmla="*/ 3457184 w 6588690"/>
              <a:gd name="connsiteY5" fmla="*/ 3444657 h 4459266"/>
              <a:gd name="connsiteX6" fmla="*/ 2931090 w 6588690"/>
              <a:gd name="connsiteY6" fmla="*/ 2417523 h 4459266"/>
              <a:gd name="connsiteX7" fmla="*/ 4133589 w 6588690"/>
              <a:gd name="connsiteY7" fmla="*/ 2104372 h 4459266"/>
              <a:gd name="connsiteX8" fmla="*/ 4121063 w 6588690"/>
              <a:gd name="connsiteY8" fmla="*/ 2492679 h 4459266"/>
              <a:gd name="connsiteX9" fmla="*/ 5398718 w 6588690"/>
              <a:gd name="connsiteY9" fmla="*/ 2517731 h 4459266"/>
              <a:gd name="connsiteX10" fmla="*/ 5348614 w 6588690"/>
              <a:gd name="connsiteY10" fmla="*/ 1503123 h 4459266"/>
              <a:gd name="connsiteX11" fmla="*/ 6563638 w 6588690"/>
              <a:gd name="connsiteY11" fmla="*/ 1052186 h 4459266"/>
              <a:gd name="connsiteX12" fmla="*/ 6588690 w 6588690"/>
              <a:gd name="connsiteY12" fmla="*/ 50104 h 4459266"/>
              <a:gd name="connsiteX13" fmla="*/ 4296427 w 6588690"/>
              <a:gd name="connsiteY13" fmla="*/ 62630 h 4459266"/>
              <a:gd name="connsiteX14" fmla="*/ 2617940 w 6588690"/>
              <a:gd name="connsiteY14" fmla="*/ 1390389 h 4459266"/>
              <a:gd name="connsiteX15" fmla="*/ 2304789 w 6588690"/>
              <a:gd name="connsiteY15" fmla="*/ 1014608 h 4459266"/>
              <a:gd name="connsiteX16" fmla="*/ 2592888 w 6588690"/>
              <a:gd name="connsiteY16" fmla="*/ 901874 h 4459266"/>
              <a:gd name="connsiteX17" fmla="*/ 2567836 w 6588690"/>
              <a:gd name="connsiteY17" fmla="*/ 0 h 4459266"/>
              <a:gd name="connsiteX18" fmla="*/ 895611 w 6588690"/>
              <a:gd name="connsiteY18" fmla="*/ 36534 h 4459266"/>
              <a:gd name="connsiteX19" fmla="*/ 895611 w 6588690"/>
              <a:gd name="connsiteY19" fmla="*/ 874734 h 4459266"/>
              <a:gd name="connsiteX20" fmla="*/ 0 w 6588690"/>
              <a:gd name="connsiteY20" fmla="*/ 1628383 h 4459266"/>
              <a:gd name="connsiteX0" fmla="*/ 0 w 6588690"/>
              <a:gd name="connsiteY0" fmla="*/ 1628383 h 4459266"/>
              <a:gd name="connsiteX1" fmla="*/ 0 w 6588690"/>
              <a:gd name="connsiteY1" fmla="*/ 3482235 h 4459266"/>
              <a:gd name="connsiteX2" fmla="*/ 2141951 w 6588690"/>
              <a:gd name="connsiteY2" fmla="*/ 3482235 h 4459266"/>
              <a:gd name="connsiteX3" fmla="*/ 2141951 w 6588690"/>
              <a:gd name="connsiteY3" fmla="*/ 4459266 h 4459266"/>
              <a:gd name="connsiteX4" fmla="*/ 3469710 w 6588690"/>
              <a:gd name="connsiteY4" fmla="*/ 4434213 h 4459266"/>
              <a:gd name="connsiteX5" fmla="*/ 3457184 w 6588690"/>
              <a:gd name="connsiteY5" fmla="*/ 3444657 h 4459266"/>
              <a:gd name="connsiteX6" fmla="*/ 2931090 w 6588690"/>
              <a:gd name="connsiteY6" fmla="*/ 2417523 h 4459266"/>
              <a:gd name="connsiteX7" fmla="*/ 4133589 w 6588690"/>
              <a:gd name="connsiteY7" fmla="*/ 2104372 h 4459266"/>
              <a:gd name="connsiteX8" fmla="*/ 4121063 w 6588690"/>
              <a:gd name="connsiteY8" fmla="*/ 2492679 h 4459266"/>
              <a:gd name="connsiteX9" fmla="*/ 5398718 w 6588690"/>
              <a:gd name="connsiteY9" fmla="*/ 2517731 h 4459266"/>
              <a:gd name="connsiteX10" fmla="*/ 6435023 w 6588690"/>
              <a:gd name="connsiteY10" fmla="*/ 1742181 h 4459266"/>
              <a:gd name="connsiteX11" fmla="*/ 6563638 w 6588690"/>
              <a:gd name="connsiteY11" fmla="*/ 1052186 h 4459266"/>
              <a:gd name="connsiteX12" fmla="*/ 6588690 w 6588690"/>
              <a:gd name="connsiteY12" fmla="*/ 50104 h 4459266"/>
              <a:gd name="connsiteX13" fmla="*/ 4296427 w 6588690"/>
              <a:gd name="connsiteY13" fmla="*/ 62630 h 4459266"/>
              <a:gd name="connsiteX14" fmla="*/ 2617940 w 6588690"/>
              <a:gd name="connsiteY14" fmla="*/ 1390389 h 4459266"/>
              <a:gd name="connsiteX15" fmla="*/ 2304789 w 6588690"/>
              <a:gd name="connsiteY15" fmla="*/ 1014608 h 4459266"/>
              <a:gd name="connsiteX16" fmla="*/ 2592888 w 6588690"/>
              <a:gd name="connsiteY16" fmla="*/ 901874 h 4459266"/>
              <a:gd name="connsiteX17" fmla="*/ 2567836 w 6588690"/>
              <a:gd name="connsiteY17" fmla="*/ 0 h 4459266"/>
              <a:gd name="connsiteX18" fmla="*/ 895611 w 6588690"/>
              <a:gd name="connsiteY18" fmla="*/ 36534 h 4459266"/>
              <a:gd name="connsiteX19" fmla="*/ 895611 w 6588690"/>
              <a:gd name="connsiteY19" fmla="*/ 874734 h 4459266"/>
              <a:gd name="connsiteX20" fmla="*/ 0 w 6588690"/>
              <a:gd name="connsiteY20" fmla="*/ 1628383 h 4459266"/>
              <a:gd name="connsiteX0" fmla="*/ 0 w 6588690"/>
              <a:gd name="connsiteY0" fmla="*/ 1628383 h 4459266"/>
              <a:gd name="connsiteX1" fmla="*/ 0 w 6588690"/>
              <a:gd name="connsiteY1" fmla="*/ 3482235 h 4459266"/>
              <a:gd name="connsiteX2" fmla="*/ 2141951 w 6588690"/>
              <a:gd name="connsiteY2" fmla="*/ 3482235 h 4459266"/>
              <a:gd name="connsiteX3" fmla="*/ 2141951 w 6588690"/>
              <a:gd name="connsiteY3" fmla="*/ 4459266 h 4459266"/>
              <a:gd name="connsiteX4" fmla="*/ 3469710 w 6588690"/>
              <a:gd name="connsiteY4" fmla="*/ 4434213 h 4459266"/>
              <a:gd name="connsiteX5" fmla="*/ 3457184 w 6588690"/>
              <a:gd name="connsiteY5" fmla="*/ 3444657 h 4459266"/>
              <a:gd name="connsiteX6" fmla="*/ 2931090 w 6588690"/>
              <a:gd name="connsiteY6" fmla="*/ 2417523 h 4459266"/>
              <a:gd name="connsiteX7" fmla="*/ 4133589 w 6588690"/>
              <a:gd name="connsiteY7" fmla="*/ 2104372 h 4459266"/>
              <a:gd name="connsiteX8" fmla="*/ 4121063 w 6588690"/>
              <a:gd name="connsiteY8" fmla="*/ 2492679 h 4459266"/>
              <a:gd name="connsiteX9" fmla="*/ 5398718 w 6588690"/>
              <a:gd name="connsiteY9" fmla="*/ 2517731 h 4459266"/>
              <a:gd name="connsiteX10" fmla="*/ 6435023 w 6588690"/>
              <a:gd name="connsiteY10" fmla="*/ 1742181 h 4459266"/>
              <a:gd name="connsiteX11" fmla="*/ 6563638 w 6588690"/>
              <a:gd name="connsiteY11" fmla="*/ 1052186 h 4459266"/>
              <a:gd name="connsiteX12" fmla="*/ 6588690 w 6588690"/>
              <a:gd name="connsiteY12" fmla="*/ 50104 h 4459266"/>
              <a:gd name="connsiteX13" fmla="*/ 3251803 w 6588690"/>
              <a:gd name="connsiteY13" fmla="*/ 62630 h 4459266"/>
              <a:gd name="connsiteX14" fmla="*/ 2617940 w 6588690"/>
              <a:gd name="connsiteY14" fmla="*/ 1390389 h 4459266"/>
              <a:gd name="connsiteX15" fmla="*/ 2304789 w 6588690"/>
              <a:gd name="connsiteY15" fmla="*/ 1014608 h 4459266"/>
              <a:gd name="connsiteX16" fmla="*/ 2592888 w 6588690"/>
              <a:gd name="connsiteY16" fmla="*/ 901874 h 4459266"/>
              <a:gd name="connsiteX17" fmla="*/ 2567836 w 6588690"/>
              <a:gd name="connsiteY17" fmla="*/ 0 h 4459266"/>
              <a:gd name="connsiteX18" fmla="*/ 895611 w 6588690"/>
              <a:gd name="connsiteY18" fmla="*/ 36534 h 4459266"/>
              <a:gd name="connsiteX19" fmla="*/ 895611 w 6588690"/>
              <a:gd name="connsiteY19" fmla="*/ 874734 h 4459266"/>
              <a:gd name="connsiteX20" fmla="*/ 0 w 6588690"/>
              <a:gd name="connsiteY20" fmla="*/ 1628383 h 4459266"/>
              <a:gd name="connsiteX0" fmla="*/ 0 w 6755830"/>
              <a:gd name="connsiteY0" fmla="*/ 1628383 h 4459266"/>
              <a:gd name="connsiteX1" fmla="*/ 0 w 6755830"/>
              <a:gd name="connsiteY1" fmla="*/ 3482235 h 4459266"/>
              <a:gd name="connsiteX2" fmla="*/ 2141951 w 6755830"/>
              <a:gd name="connsiteY2" fmla="*/ 3482235 h 4459266"/>
              <a:gd name="connsiteX3" fmla="*/ 2141951 w 6755830"/>
              <a:gd name="connsiteY3" fmla="*/ 4459266 h 4459266"/>
              <a:gd name="connsiteX4" fmla="*/ 3469710 w 6755830"/>
              <a:gd name="connsiteY4" fmla="*/ 4434213 h 4459266"/>
              <a:gd name="connsiteX5" fmla="*/ 3457184 w 6755830"/>
              <a:gd name="connsiteY5" fmla="*/ 3444657 h 4459266"/>
              <a:gd name="connsiteX6" fmla="*/ 2931090 w 6755830"/>
              <a:gd name="connsiteY6" fmla="*/ 2417523 h 4459266"/>
              <a:gd name="connsiteX7" fmla="*/ 4133589 w 6755830"/>
              <a:gd name="connsiteY7" fmla="*/ 2104372 h 4459266"/>
              <a:gd name="connsiteX8" fmla="*/ 4121063 w 6755830"/>
              <a:gd name="connsiteY8" fmla="*/ 2492679 h 4459266"/>
              <a:gd name="connsiteX9" fmla="*/ 5398718 w 6755830"/>
              <a:gd name="connsiteY9" fmla="*/ 2517731 h 4459266"/>
              <a:gd name="connsiteX10" fmla="*/ 6435023 w 6755830"/>
              <a:gd name="connsiteY10" fmla="*/ 1742181 h 4459266"/>
              <a:gd name="connsiteX11" fmla="*/ 6563638 w 6755830"/>
              <a:gd name="connsiteY11" fmla="*/ 1052186 h 4459266"/>
              <a:gd name="connsiteX12" fmla="*/ 6755830 w 6755830"/>
              <a:gd name="connsiteY12" fmla="*/ 79986 h 4459266"/>
              <a:gd name="connsiteX13" fmla="*/ 3251803 w 6755830"/>
              <a:gd name="connsiteY13" fmla="*/ 62630 h 4459266"/>
              <a:gd name="connsiteX14" fmla="*/ 2617940 w 6755830"/>
              <a:gd name="connsiteY14" fmla="*/ 1390389 h 4459266"/>
              <a:gd name="connsiteX15" fmla="*/ 2304789 w 6755830"/>
              <a:gd name="connsiteY15" fmla="*/ 1014608 h 4459266"/>
              <a:gd name="connsiteX16" fmla="*/ 2592888 w 6755830"/>
              <a:gd name="connsiteY16" fmla="*/ 901874 h 4459266"/>
              <a:gd name="connsiteX17" fmla="*/ 2567836 w 6755830"/>
              <a:gd name="connsiteY17" fmla="*/ 0 h 4459266"/>
              <a:gd name="connsiteX18" fmla="*/ 895611 w 6755830"/>
              <a:gd name="connsiteY18" fmla="*/ 36534 h 4459266"/>
              <a:gd name="connsiteX19" fmla="*/ 895611 w 6755830"/>
              <a:gd name="connsiteY19" fmla="*/ 874734 h 4459266"/>
              <a:gd name="connsiteX20" fmla="*/ 0 w 6755830"/>
              <a:gd name="connsiteY20" fmla="*/ 1628383 h 4459266"/>
              <a:gd name="connsiteX0" fmla="*/ 0 w 6755830"/>
              <a:gd name="connsiteY0" fmla="*/ 1628383 h 4459266"/>
              <a:gd name="connsiteX1" fmla="*/ 0 w 6755830"/>
              <a:gd name="connsiteY1" fmla="*/ 3482235 h 4459266"/>
              <a:gd name="connsiteX2" fmla="*/ 2141951 w 6755830"/>
              <a:gd name="connsiteY2" fmla="*/ 3482235 h 4459266"/>
              <a:gd name="connsiteX3" fmla="*/ 2141951 w 6755830"/>
              <a:gd name="connsiteY3" fmla="*/ 4459266 h 4459266"/>
              <a:gd name="connsiteX4" fmla="*/ 3469710 w 6755830"/>
              <a:gd name="connsiteY4" fmla="*/ 4434213 h 4459266"/>
              <a:gd name="connsiteX5" fmla="*/ 3457184 w 6755830"/>
              <a:gd name="connsiteY5" fmla="*/ 3444657 h 4459266"/>
              <a:gd name="connsiteX6" fmla="*/ 2931090 w 6755830"/>
              <a:gd name="connsiteY6" fmla="*/ 2417523 h 4459266"/>
              <a:gd name="connsiteX7" fmla="*/ 4133589 w 6755830"/>
              <a:gd name="connsiteY7" fmla="*/ 2104372 h 4459266"/>
              <a:gd name="connsiteX8" fmla="*/ 4121063 w 6755830"/>
              <a:gd name="connsiteY8" fmla="*/ 2492679 h 4459266"/>
              <a:gd name="connsiteX9" fmla="*/ 5398718 w 6755830"/>
              <a:gd name="connsiteY9" fmla="*/ 2517731 h 4459266"/>
              <a:gd name="connsiteX10" fmla="*/ 6435023 w 6755830"/>
              <a:gd name="connsiteY10" fmla="*/ 1742181 h 4459266"/>
              <a:gd name="connsiteX11" fmla="*/ 6730778 w 6755830"/>
              <a:gd name="connsiteY11" fmla="*/ 1052186 h 4459266"/>
              <a:gd name="connsiteX12" fmla="*/ 6755830 w 6755830"/>
              <a:gd name="connsiteY12" fmla="*/ 79986 h 4459266"/>
              <a:gd name="connsiteX13" fmla="*/ 3251803 w 6755830"/>
              <a:gd name="connsiteY13" fmla="*/ 62630 h 4459266"/>
              <a:gd name="connsiteX14" fmla="*/ 2617940 w 6755830"/>
              <a:gd name="connsiteY14" fmla="*/ 1390389 h 4459266"/>
              <a:gd name="connsiteX15" fmla="*/ 2304789 w 6755830"/>
              <a:gd name="connsiteY15" fmla="*/ 1014608 h 4459266"/>
              <a:gd name="connsiteX16" fmla="*/ 2592888 w 6755830"/>
              <a:gd name="connsiteY16" fmla="*/ 901874 h 4459266"/>
              <a:gd name="connsiteX17" fmla="*/ 2567836 w 6755830"/>
              <a:gd name="connsiteY17" fmla="*/ 0 h 4459266"/>
              <a:gd name="connsiteX18" fmla="*/ 895611 w 6755830"/>
              <a:gd name="connsiteY18" fmla="*/ 36534 h 4459266"/>
              <a:gd name="connsiteX19" fmla="*/ 895611 w 6755830"/>
              <a:gd name="connsiteY19" fmla="*/ 874734 h 4459266"/>
              <a:gd name="connsiteX20" fmla="*/ 0 w 6755830"/>
              <a:gd name="connsiteY20" fmla="*/ 1628383 h 4459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755830" h="4459266">
                <a:moveTo>
                  <a:pt x="0" y="1628383"/>
                </a:moveTo>
                <a:lnTo>
                  <a:pt x="0" y="3482235"/>
                </a:lnTo>
                <a:lnTo>
                  <a:pt x="2141951" y="3482235"/>
                </a:lnTo>
                <a:lnTo>
                  <a:pt x="2141951" y="4459266"/>
                </a:lnTo>
                <a:lnTo>
                  <a:pt x="3469710" y="4434213"/>
                </a:lnTo>
                <a:lnTo>
                  <a:pt x="3457184" y="3444657"/>
                </a:lnTo>
                <a:lnTo>
                  <a:pt x="2931090" y="2417523"/>
                </a:lnTo>
                <a:lnTo>
                  <a:pt x="4133589" y="2104372"/>
                </a:lnTo>
                <a:lnTo>
                  <a:pt x="4121063" y="2492679"/>
                </a:lnTo>
                <a:lnTo>
                  <a:pt x="5398718" y="2517731"/>
                </a:lnTo>
                <a:lnTo>
                  <a:pt x="6435023" y="1742181"/>
                </a:lnTo>
                <a:lnTo>
                  <a:pt x="6730778" y="1052186"/>
                </a:lnTo>
                <a:lnTo>
                  <a:pt x="6755830" y="79986"/>
                </a:lnTo>
                <a:lnTo>
                  <a:pt x="3251803" y="62630"/>
                </a:lnTo>
                <a:lnTo>
                  <a:pt x="2617940" y="1390389"/>
                </a:lnTo>
                <a:lnTo>
                  <a:pt x="2304789" y="1014608"/>
                </a:lnTo>
                <a:lnTo>
                  <a:pt x="2592888" y="901874"/>
                </a:lnTo>
                <a:lnTo>
                  <a:pt x="2567836" y="0"/>
                </a:lnTo>
                <a:lnTo>
                  <a:pt x="895611" y="36534"/>
                </a:lnTo>
                <a:lnTo>
                  <a:pt x="895611" y="874734"/>
                </a:lnTo>
                <a:lnTo>
                  <a:pt x="0" y="1628383"/>
                </a:lnTo>
                <a:close/>
              </a:path>
            </a:pathLst>
          </a:custGeom>
          <a:solidFill>
            <a:srgbClr val="FFFF66">
              <a:alpha val="46000"/>
            </a:srgbClr>
          </a:solidFill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C:\Documents and Settings\phil\Local Settings\Temporary Internet Files\Content.IE5\ILQ4QT1E\MC900434845[1].png"/>
          <p:cNvPicPr>
            <a:picLocks noChangeAspect="1" noChangeArrowheads="1"/>
          </p:cNvPicPr>
          <p:nvPr/>
        </p:nvPicPr>
        <p:blipFill>
          <a:blip r:embed="rId3" cstate="print">
            <a:lum bright="-35000"/>
          </a:blip>
          <a:srcRect/>
          <a:stretch>
            <a:fillRect/>
          </a:stretch>
        </p:blipFill>
        <p:spPr bwMode="auto">
          <a:xfrm>
            <a:off x="7328418" y="3307525"/>
            <a:ext cx="742950" cy="74295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384164" y="2052915"/>
            <a:ext cx="1502036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LifeMapper</a:t>
            </a:r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AIST</a:t>
            </a:r>
            <a:endParaRPr lang="en-US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9" name="Picture 3" descr="C:\Documents and Settings\phil\Local Settings\Temporary Internet Files\Content.IE5\ILQ4QT1E\MC900434845[1].png"/>
          <p:cNvPicPr>
            <a:picLocks noChangeAspect="1" noChangeArrowheads="1"/>
          </p:cNvPicPr>
          <p:nvPr/>
        </p:nvPicPr>
        <p:blipFill>
          <a:blip r:embed="rId3" cstate="print">
            <a:lum bright="-35000"/>
          </a:blip>
          <a:srcRect/>
          <a:stretch>
            <a:fillRect/>
          </a:stretch>
        </p:blipFill>
        <p:spPr bwMode="auto">
          <a:xfrm>
            <a:off x="6461848" y="2452966"/>
            <a:ext cx="742950" cy="742950"/>
          </a:xfrm>
          <a:prstGeom prst="rect">
            <a:avLst/>
          </a:prstGeom>
          <a:noFill/>
        </p:spPr>
      </p:pic>
      <p:pic>
        <p:nvPicPr>
          <p:cNvPr id="10" name="Picture 3" descr="C:\Documents and Settings\phil\Local Settings\Temporary Internet Files\Content.IE5\ILQ4QT1E\MC900434845[1].png"/>
          <p:cNvPicPr>
            <a:picLocks noChangeAspect="1" noChangeArrowheads="1"/>
          </p:cNvPicPr>
          <p:nvPr/>
        </p:nvPicPr>
        <p:blipFill>
          <a:blip r:embed="rId3" cstate="print">
            <a:lum bright="-35000"/>
          </a:blip>
          <a:srcRect/>
          <a:stretch>
            <a:fillRect/>
          </a:stretch>
        </p:blipFill>
        <p:spPr bwMode="auto">
          <a:xfrm>
            <a:off x="5972601" y="3456900"/>
            <a:ext cx="742950" cy="742950"/>
          </a:xfrm>
          <a:prstGeom prst="rect">
            <a:avLst/>
          </a:prstGeom>
          <a:noFill/>
        </p:spPr>
      </p:pic>
      <p:pic>
        <p:nvPicPr>
          <p:cNvPr id="11" name="Picture 3" descr="C:\Documents and Settings\phil\Local Settings\Temporary Internet Files\Content.IE5\ILQ4QT1E\MC900434845[1].png"/>
          <p:cNvPicPr>
            <a:picLocks noChangeAspect="1" noChangeArrowheads="1"/>
          </p:cNvPicPr>
          <p:nvPr/>
        </p:nvPicPr>
        <p:blipFill>
          <a:blip r:embed="rId3" cstate="print">
            <a:lum bright="-35000"/>
          </a:blip>
          <a:srcRect/>
          <a:stretch>
            <a:fillRect/>
          </a:stretch>
        </p:blipFill>
        <p:spPr bwMode="auto">
          <a:xfrm>
            <a:off x="2668495" y="2705843"/>
            <a:ext cx="742950" cy="742950"/>
          </a:xfrm>
          <a:prstGeom prst="rect">
            <a:avLst/>
          </a:prstGeom>
          <a:noFill/>
        </p:spPr>
      </p:pic>
      <p:pic>
        <p:nvPicPr>
          <p:cNvPr id="12" name="Picture 3" descr="C:\Documents and Settings\phil\Local Settings\Temporary Internet Files\Content.IE5\ILQ4QT1E\MC900434845[1].png"/>
          <p:cNvPicPr>
            <a:picLocks noChangeAspect="1" noChangeArrowheads="1"/>
          </p:cNvPicPr>
          <p:nvPr/>
        </p:nvPicPr>
        <p:blipFill>
          <a:blip r:embed="rId3" cstate="print">
            <a:lum bright="-35000"/>
          </a:blip>
          <a:srcRect/>
          <a:stretch>
            <a:fillRect/>
          </a:stretch>
        </p:blipFill>
        <p:spPr bwMode="auto">
          <a:xfrm>
            <a:off x="4196616" y="4782293"/>
            <a:ext cx="742950" cy="742950"/>
          </a:xfrm>
          <a:prstGeom prst="rect">
            <a:avLst/>
          </a:prstGeom>
          <a:noFill/>
        </p:spPr>
      </p:pic>
      <p:pic>
        <p:nvPicPr>
          <p:cNvPr id="13" name="Picture 3" descr="C:\Documents and Settings\phil\Local Settings\Temporary Internet Files\Content.IE5\ILQ4QT1E\MC900434845[1].png"/>
          <p:cNvPicPr>
            <a:picLocks noChangeAspect="1" noChangeArrowheads="1"/>
          </p:cNvPicPr>
          <p:nvPr/>
        </p:nvPicPr>
        <p:blipFill>
          <a:blip r:embed="rId3" cstate="print">
            <a:lum bright="-35000"/>
          </a:blip>
          <a:srcRect/>
          <a:stretch>
            <a:fillRect/>
          </a:stretch>
        </p:blipFill>
        <p:spPr bwMode="auto">
          <a:xfrm>
            <a:off x="1627092" y="3354295"/>
            <a:ext cx="742950" cy="742950"/>
          </a:xfrm>
          <a:prstGeom prst="rect">
            <a:avLst/>
          </a:prstGeom>
          <a:noFill/>
        </p:spPr>
      </p:pic>
      <p:pic>
        <p:nvPicPr>
          <p:cNvPr id="15" name="Picture 5" descr="C:\Documents and Settings\phil\Local Settings\Temporary Internet Files\Content.IE5\WLK0X81M\MC900433880[1].png"/>
          <p:cNvPicPr>
            <a:picLocks noChangeAspect="1" noChangeArrowheads="1"/>
          </p:cNvPicPr>
          <p:nvPr/>
        </p:nvPicPr>
        <p:blipFill>
          <a:blip r:embed="rId4" cstate="print">
            <a:lum bright="-32000" contrast="51000"/>
          </a:blip>
          <a:srcRect/>
          <a:stretch>
            <a:fillRect/>
          </a:stretch>
        </p:blipFill>
        <p:spPr bwMode="auto">
          <a:xfrm>
            <a:off x="1860177" y="3824941"/>
            <a:ext cx="692150" cy="692150"/>
          </a:xfrm>
          <a:prstGeom prst="rect">
            <a:avLst/>
          </a:prstGeom>
          <a:noFill/>
        </p:spPr>
      </p:pic>
      <p:pic>
        <p:nvPicPr>
          <p:cNvPr id="16" name="Picture 5" descr="C:\Documents and Settings\phil\Local Settings\Temporary Internet Files\Content.IE5\WLK0X81M\MC900433880[1].png"/>
          <p:cNvPicPr>
            <a:picLocks noChangeAspect="1" noChangeArrowheads="1"/>
          </p:cNvPicPr>
          <p:nvPr/>
        </p:nvPicPr>
        <p:blipFill>
          <a:blip r:embed="rId4" cstate="print">
            <a:lum bright="-32000" contrast="51000"/>
          </a:blip>
          <a:srcRect/>
          <a:stretch>
            <a:fillRect/>
          </a:stretch>
        </p:blipFill>
        <p:spPr bwMode="auto">
          <a:xfrm>
            <a:off x="7648156" y="2776063"/>
            <a:ext cx="692150" cy="692150"/>
          </a:xfrm>
          <a:prstGeom prst="rect">
            <a:avLst/>
          </a:prstGeom>
          <a:noFill/>
        </p:spPr>
      </p:pic>
      <p:cxnSp>
        <p:nvCxnSpPr>
          <p:cNvPr id="17" name="Straight Connector 16"/>
          <p:cNvCxnSpPr>
            <a:stCxn id="35" idx="6"/>
            <a:endCxn id="36" idx="2"/>
          </p:cNvCxnSpPr>
          <p:nvPr/>
        </p:nvCxnSpPr>
        <p:spPr>
          <a:xfrm flipV="1">
            <a:off x="3451860" y="3195916"/>
            <a:ext cx="1630681" cy="609600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2"/>
            <a:endCxn id="35" idx="1"/>
          </p:cNvCxnSpPr>
          <p:nvPr/>
        </p:nvCxnSpPr>
        <p:spPr>
          <a:xfrm>
            <a:off x="3039970" y="3448793"/>
            <a:ext cx="372866" cy="340558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3"/>
            <a:endCxn id="35" idx="2"/>
          </p:cNvCxnSpPr>
          <p:nvPr/>
        </p:nvCxnSpPr>
        <p:spPr>
          <a:xfrm>
            <a:off x="2370042" y="3725770"/>
            <a:ext cx="1036099" cy="79746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5" idx="3"/>
            <a:endCxn id="35" idx="2"/>
          </p:cNvCxnSpPr>
          <p:nvPr/>
        </p:nvCxnSpPr>
        <p:spPr>
          <a:xfrm flipV="1">
            <a:off x="2552327" y="3805516"/>
            <a:ext cx="853814" cy="365500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3473823" y="3913092"/>
            <a:ext cx="838200" cy="1928910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1"/>
            <a:endCxn id="36" idx="0"/>
          </p:cNvCxnSpPr>
          <p:nvPr/>
        </p:nvCxnSpPr>
        <p:spPr>
          <a:xfrm flipH="1">
            <a:off x="5105401" y="2824441"/>
            <a:ext cx="1356447" cy="348615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1"/>
            <a:endCxn id="36" idx="4"/>
          </p:cNvCxnSpPr>
          <p:nvPr/>
        </p:nvCxnSpPr>
        <p:spPr>
          <a:xfrm flipH="1" flipV="1">
            <a:off x="5105401" y="3218775"/>
            <a:ext cx="867200" cy="609600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1"/>
            <a:endCxn id="36" idx="6"/>
          </p:cNvCxnSpPr>
          <p:nvPr/>
        </p:nvCxnSpPr>
        <p:spPr>
          <a:xfrm flipH="1" flipV="1">
            <a:off x="5128260" y="3195916"/>
            <a:ext cx="2200158" cy="483084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5089236" y="3167257"/>
            <a:ext cx="2680176" cy="51518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65842" y="4547971"/>
            <a:ext cx="1447800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Overlay Network</a:t>
            </a:r>
            <a:endParaRPr lang="en-US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27" name="Straight Arrow Connector 26"/>
          <p:cNvCxnSpPr>
            <a:stCxn id="26" idx="0"/>
          </p:cNvCxnSpPr>
          <p:nvPr/>
        </p:nvCxnSpPr>
        <p:spPr>
          <a:xfrm flipH="1" flipV="1">
            <a:off x="6828118" y="3552387"/>
            <a:ext cx="1161624" cy="99558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Multidocument 86"/>
          <p:cNvSpPr/>
          <p:nvPr/>
        </p:nvSpPr>
        <p:spPr>
          <a:xfrm>
            <a:off x="5562600" y="5253315"/>
            <a:ext cx="1752600" cy="1143000"/>
          </a:xfrm>
          <a:prstGeom prst="flowChartMulti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iDigBio</a:t>
            </a:r>
            <a:r>
              <a:rPr lang="en-US" b="1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GBIF</a:t>
            </a:r>
            <a:endParaRPr lang="en-US" b="1" dirty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31" name="Elbow Connector 30"/>
          <p:cNvCxnSpPr>
            <a:stCxn id="30" idx="0"/>
            <a:endCxn id="36" idx="4"/>
          </p:cNvCxnSpPr>
          <p:nvPr/>
        </p:nvCxnSpPr>
        <p:spPr>
          <a:xfrm rot="16200000" flipV="1">
            <a:off x="4815167" y="3509009"/>
            <a:ext cx="2034540" cy="1454071"/>
          </a:xfrm>
          <a:prstGeom prst="bentConnector3">
            <a:avLst>
              <a:gd name="adj1" fmla="val 43071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irewall"/>
          <p:cNvSpPr>
            <a:spLocks noEditPoints="1" noChangeArrowheads="1"/>
          </p:cNvSpPr>
          <p:nvPr/>
        </p:nvSpPr>
        <p:spPr bwMode="auto">
          <a:xfrm>
            <a:off x="4648200" y="3881715"/>
            <a:ext cx="914400" cy="6794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060 w 21600"/>
              <a:gd name="T7" fmla="*/ 10800 h 21600"/>
              <a:gd name="T8" fmla="*/ 21060 w 21600"/>
              <a:gd name="T9" fmla="*/ 21600 h 21600"/>
              <a:gd name="T10" fmla="*/ 10800 w 21600"/>
              <a:gd name="T11" fmla="*/ 21600 h 21600"/>
              <a:gd name="T12" fmla="*/ 540 w 21600"/>
              <a:gd name="T13" fmla="*/ 21600 h 21600"/>
              <a:gd name="T14" fmla="*/ 540 w 21600"/>
              <a:gd name="T15" fmla="*/ 10800 h 21600"/>
              <a:gd name="T16" fmla="*/ 761 w 21600"/>
              <a:gd name="T17" fmla="*/ 22454 h 21600"/>
              <a:gd name="T18" fmla="*/ 21069 w 21600"/>
              <a:gd name="T19" fmla="*/ 32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540" y="4628"/>
                </a:moveTo>
                <a:lnTo>
                  <a:pt x="0" y="4628"/>
                </a:lnTo>
                <a:lnTo>
                  <a:pt x="0" y="0"/>
                </a:lnTo>
                <a:lnTo>
                  <a:pt x="21600" y="0"/>
                </a:lnTo>
                <a:lnTo>
                  <a:pt x="21600" y="4628"/>
                </a:lnTo>
                <a:lnTo>
                  <a:pt x="21060" y="4628"/>
                </a:lnTo>
                <a:lnTo>
                  <a:pt x="21060" y="21600"/>
                </a:lnTo>
                <a:lnTo>
                  <a:pt x="540" y="21600"/>
                </a:lnTo>
                <a:lnTo>
                  <a:pt x="540" y="4628"/>
                </a:lnTo>
                <a:close/>
              </a:path>
              <a:path w="21600" h="21600" extrusionOk="0">
                <a:moveTo>
                  <a:pt x="540" y="4628"/>
                </a:moveTo>
                <a:lnTo>
                  <a:pt x="540" y="6171"/>
                </a:lnTo>
                <a:lnTo>
                  <a:pt x="2700" y="6171"/>
                </a:lnTo>
                <a:lnTo>
                  <a:pt x="2700" y="4628"/>
                </a:lnTo>
                <a:lnTo>
                  <a:pt x="540" y="4628"/>
                </a:lnTo>
                <a:close/>
              </a:path>
              <a:path w="21600" h="21600" extrusionOk="0">
                <a:moveTo>
                  <a:pt x="2700" y="4628"/>
                </a:moveTo>
                <a:lnTo>
                  <a:pt x="2700" y="6171"/>
                </a:lnTo>
                <a:lnTo>
                  <a:pt x="4860" y="6171"/>
                </a:lnTo>
                <a:lnTo>
                  <a:pt x="4860" y="4628"/>
                </a:lnTo>
                <a:lnTo>
                  <a:pt x="2700" y="4628"/>
                </a:lnTo>
                <a:close/>
              </a:path>
              <a:path w="21600" h="21600" extrusionOk="0">
                <a:moveTo>
                  <a:pt x="4860" y="4628"/>
                </a:moveTo>
                <a:lnTo>
                  <a:pt x="4860" y="6171"/>
                </a:lnTo>
                <a:lnTo>
                  <a:pt x="7020" y="6171"/>
                </a:lnTo>
                <a:lnTo>
                  <a:pt x="7020" y="4628"/>
                </a:lnTo>
                <a:lnTo>
                  <a:pt x="4860" y="4628"/>
                </a:lnTo>
                <a:close/>
              </a:path>
              <a:path w="21600" h="21600" extrusionOk="0">
                <a:moveTo>
                  <a:pt x="7020" y="4628"/>
                </a:moveTo>
                <a:lnTo>
                  <a:pt x="7020" y="6171"/>
                </a:lnTo>
                <a:lnTo>
                  <a:pt x="9180" y="6171"/>
                </a:lnTo>
                <a:lnTo>
                  <a:pt x="9180" y="4628"/>
                </a:lnTo>
                <a:lnTo>
                  <a:pt x="7020" y="4628"/>
                </a:lnTo>
                <a:close/>
              </a:path>
              <a:path w="21600" h="21600" extrusionOk="0">
                <a:moveTo>
                  <a:pt x="9180" y="4628"/>
                </a:moveTo>
                <a:lnTo>
                  <a:pt x="9180" y="6171"/>
                </a:lnTo>
                <a:lnTo>
                  <a:pt x="11340" y="6171"/>
                </a:lnTo>
                <a:lnTo>
                  <a:pt x="11340" y="4628"/>
                </a:lnTo>
                <a:lnTo>
                  <a:pt x="9180" y="4628"/>
                </a:lnTo>
                <a:close/>
              </a:path>
              <a:path w="21600" h="21600" extrusionOk="0">
                <a:moveTo>
                  <a:pt x="11340" y="4628"/>
                </a:moveTo>
                <a:lnTo>
                  <a:pt x="11340" y="6171"/>
                </a:lnTo>
                <a:lnTo>
                  <a:pt x="13500" y="6171"/>
                </a:lnTo>
                <a:lnTo>
                  <a:pt x="13500" y="4628"/>
                </a:lnTo>
                <a:lnTo>
                  <a:pt x="11340" y="4628"/>
                </a:lnTo>
                <a:close/>
              </a:path>
              <a:path w="21600" h="21600" extrusionOk="0">
                <a:moveTo>
                  <a:pt x="13500" y="4628"/>
                </a:moveTo>
                <a:lnTo>
                  <a:pt x="13500" y="6171"/>
                </a:lnTo>
                <a:lnTo>
                  <a:pt x="15660" y="6171"/>
                </a:lnTo>
                <a:lnTo>
                  <a:pt x="15660" y="4628"/>
                </a:lnTo>
                <a:lnTo>
                  <a:pt x="13500" y="4628"/>
                </a:lnTo>
                <a:close/>
              </a:path>
              <a:path w="21600" h="21600" extrusionOk="0">
                <a:moveTo>
                  <a:pt x="15660" y="4628"/>
                </a:moveTo>
                <a:lnTo>
                  <a:pt x="15660" y="6171"/>
                </a:lnTo>
                <a:lnTo>
                  <a:pt x="17820" y="6171"/>
                </a:lnTo>
                <a:lnTo>
                  <a:pt x="17820" y="4628"/>
                </a:lnTo>
                <a:lnTo>
                  <a:pt x="15660" y="4628"/>
                </a:lnTo>
                <a:close/>
              </a:path>
              <a:path w="21600" h="21600" extrusionOk="0">
                <a:moveTo>
                  <a:pt x="17820" y="4628"/>
                </a:moveTo>
                <a:lnTo>
                  <a:pt x="17820" y="6171"/>
                </a:lnTo>
                <a:lnTo>
                  <a:pt x="19980" y="6171"/>
                </a:lnTo>
                <a:lnTo>
                  <a:pt x="19980" y="4628"/>
                </a:lnTo>
                <a:lnTo>
                  <a:pt x="17820" y="4628"/>
                </a:lnTo>
                <a:close/>
              </a:path>
              <a:path w="21600" h="21600" extrusionOk="0">
                <a:moveTo>
                  <a:pt x="1620" y="6171"/>
                </a:moveTo>
                <a:lnTo>
                  <a:pt x="1620" y="7714"/>
                </a:lnTo>
                <a:lnTo>
                  <a:pt x="3779" y="7714"/>
                </a:lnTo>
                <a:lnTo>
                  <a:pt x="3779" y="6171"/>
                </a:lnTo>
                <a:lnTo>
                  <a:pt x="1620" y="6171"/>
                </a:lnTo>
                <a:close/>
              </a:path>
              <a:path w="21600" h="21600" extrusionOk="0">
                <a:moveTo>
                  <a:pt x="3779" y="6171"/>
                </a:moveTo>
                <a:lnTo>
                  <a:pt x="3779" y="7714"/>
                </a:lnTo>
                <a:lnTo>
                  <a:pt x="5940" y="7714"/>
                </a:lnTo>
                <a:lnTo>
                  <a:pt x="5940" y="6171"/>
                </a:lnTo>
                <a:lnTo>
                  <a:pt x="3779" y="6171"/>
                </a:lnTo>
                <a:close/>
              </a:path>
              <a:path w="21600" h="21600" extrusionOk="0">
                <a:moveTo>
                  <a:pt x="5940" y="6171"/>
                </a:moveTo>
                <a:lnTo>
                  <a:pt x="5940" y="7714"/>
                </a:lnTo>
                <a:lnTo>
                  <a:pt x="8100" y="7714"/>
                </a:lnTo>
                <a:lnTo>
                  <a:pt x="8100" y="6171"/>
                </a:lnTo>
                <a:lnTo>
                  <a:pt x="5940" y="6171"/>
                </a:lnTo>
                <a:close/>
              </a:path>
              <a:path w="21600" h="21600" extrusionOk="0">
                <a:moveTo>
                  <a:pt x="8100" y="6171"/>
                </a:moveTo>
                <a:lnTo>
                  <a:pt x="8100" y="7714"/>
                </a:lnTo>
                <a:lnTo>
                  <a:pt x="10260" y="7714"/>
                </a:lnTo>
                <a:lnTo>
                  <a:pt x="10260" y="6171"/>
                </a:lnTo>
                <a:lnTo>
                  <a:pt x="8100" y="6171"/>
                </a:lnTo>
                <a:close/>
              </a:path>
              <a:path w="21600" h="21600" extrusionOk="0">
                <a:moveTo>
                  <a:pt x="10260" y="6171"/>
                </a:moveTo>
                <a:lnTo>
                  <a:pt x="10260" y="7714"/>
                </a:lnTo>
                <a:lnTo>
                  <a:pt x="12419" y="7714"/>
                </a:lnTo>
                <a:lnTo>
                  <a:pt x="12419" y="6171"/>
                </a:lnTo>
                <a:lnTo>
                  <a:pt x="10260" y="6171"/>
                </a:lnTo>
                <a:close/>
              </a:path>
              <a:path w="21600" h="21600" extrusionOk="0">
                <a:moveTo>
                  <a:pt x="12419" y="6171"/>
                </a:moveTo>
                <a:lnTo>
                  <a:pt x="12419" y="7714"/>
                </a:lnTo>
                <a:lnTo>
                  <a:pt x="14580" y="7714"/>
                </a:lnTo>
                <a:lnTo>
                  <a:pt x="14580" y="6171"/>
                </a:lnTo>
                <a:lnTo>
                  <a:pt x="12419" y="6171"/>
                </a:lnTo>
                <a:close/>
              </a:path>
              <a:path w="21600" h="21600" extrusionOk="0">
                <a:moveTo>
                  <a:pt x="14580" y="6171"/>
                </a:moveTo>
                <a:lnTo>
                  <a:pt x="14580" y="7714"/>
                </a:lnTo>
                <a:lnTo>
                  <a:pt x="16740" y="7714"/>
                </a:lnTo>
                <a:lnTo>
                  <a:pt x="16740" y="6171"/>
                </a:lnTo>
                <a:lnTo>
                  <a:pt x="14580" y="6171"/>
                </a:lnTo>
                <a:close/>
              </a:path>
              <a:path w="21600" h="21600" extrusionOk="0">
                <a:moveTo>
                  <a:pt x="16740" y="6171"/>
                </a:moveTo>
                <a:lnTo>
                  <a:pt x="16740" y="7714"/>
                </a:lnTo>
                <a:lnTo>
                  <a:pt x="18900" y="7714"/>
                </a:lnTo>
                <a:lnTo>
                  <a:pt x="18900" y="6171"/>
                </a:lnTo>
                <a:lnTo>
                  <a:pt x="16740" y="6171"/>
                </a:lnTo>
                <a:close/>
              </a:path>
              <a:path w="21600" h="21600" extrusionOk="0">
                <a:moveTo>
                  <a:pt x="18900" y="6171"/>
                </a:moveTo>
                <a:lnTo>
                  <a:pt x="18900" y="7714"/>
                </a:lnTo>
                <a:lnTo>
                  <a:pt x="21060" y="7714"/>
                </a:lnTo>
                <a:lnTo>
                  <a:pt x="21060" y="6171"/>
                </a:lnTo>
                <a:lnTo>
                  <a:pt x="18900" y="6171"/>
                </a:lnTo>
                <a:close/>
              </a:path>
              <a:path w="21600" h="21600" extrusionOk="0">
                <a:moveTo>
                  <a:pt x="540" y="7714"/>
                </a:moveTo>
                <a:lnTo>
                  <a:pt x="540" y="9257"/>
                </a:lnTo>
                <a:lnTo>
                  <a:pt x="2700" y="9257"/>
                </a:lnTo>
                <a:lnTo>
                  <a:pt x="2700" y="7714"/>
                </a:lnTo>
                <a:lnTo>
                  <a:pt x="540" y="7714"/>
                </a:lnTo>
                <a:close/>
              </a:path>
              <a:path w="21600" h="21600" extrusionOk="0">
                <a:moveTo>
                  <a:pt x="2700" y="7714"/>
                </a:moveTo>
                <a:lnTo>
                  <a:pt x="2700" y="9257"/>
                </a:lnTo>
                <a:lnTo>
                  <a:pt x="4860" y="9257"/>
                </a:lnTo>
                <a:lnTo>
                  <a:pt x="4860" y="7714"/>
                </a:lnTo>
                <a:lnTo>
                  <a:pt x="2700" y="7714"/>
                </a:lnTo>
                <a:close/>
              </a:path>
              <a:path w="21600" h="21600" extrusionOk="0">
                <a:moveTo>
                  <a:pt x="4860" y="7714"/>
                </a:moveTo>
                <a:lnTo>
                  <a:pt x="4860" y="9257"/>
                </a:lnTo>
                <a:lnTo>
                  <a:pt x="7020" y="9257"/>
                </a:lnTo>
                <a:lnTo>
                  <a:pt x="7020" y="7714"/>
                </a:lnTo>
                <a:lnTo>
                  <a:pt x="4860" y="7714"/>
                </a:lnTo>
                <a:close/>
              </a:path>
              <a:path w="21600" h="21600" extrusionOk="0">
                <a:moveTo>
                  <a:pt x="7020" y="7714"/>
                </a:moveTo>
                <a:lnTo>
                  <a:pt x="7020" y="9257"/>
                </a:lnTo>
                <a:lnTo>
                  <a:pt x="9180" y="9257"/>
                </a:lnTo>
                <a:lnTo>
                  <a:pt x="9180" y="7714"/>
                </a:lnTo>
                <a:lnTo>
                  <a:pt x="7020" y="7714"/>
                </a:lnTo>
                <a:close/>
              </a:path>
              <a:path w="21600" h="21600" extrusionOk="0">
                <a:moveTo>
                  <a:pt x="9180" y="7714"/>
                </a:moveTo>
                <a:lnTo>
                  <a:pt x="9180" y="9257"/>
                </a:lnTo>
                <a:lnTo>
                  <a:pt x="11340" y="9257"/>
                </a:lnTo>
                <a:lnTo>
                  <a:pt x="11340" y="7714"/>
                </a:lnTo>
                <a:lnTo>
                  <a:pt x="9180" y="7714"/>
                </a:lnTo>
                <a:close/>
              </a:path>
              <a:path w="21600" h="21600" extrusionOk="0">
                <a:moveTo>
                  <a:pt x="11340" y="7714"/>
                </a:moveTo>
                <a:lnTo>
                  <a:pt x="11340" y="9257"/>
                </a:lnTo>
                <a:lnTo>
                  <a:pt x="13500" y="9257"/>
                </a:lnTo>
                <a:lnTo>
                  <a:pt x="13500" y="7714"/>
                </a:lnTo>
                <a:lnTo>
                  <a:pt x="11340" y="7714"/>
                </a:lnTo>
                <a:close/>
              </a:path>
              <a:path w="21600" h="21600" extrusionOk="0">
                <a:moveTo>
                  <a:pt x="13500" y="7714"/>
                </a:moveTo>
                <a:lnTo>
                  <a:pt x="13500" y="9257"/>
                </a:lnTo>
                <a:lnTo>
                  <a:pt x="15660" y="9257"/>
                </a:lnTo>
                <a:lnTo>
                  <a:pt x="15660" y="7714"/>
                </a:lnTo>
                <a:lnTo>
                  <a:pt x="13500" y="7714"/>
                </a:lnTo>
                <a:close/>
              </a:path>
              <a:path w="21600" h="21600" extrusionOk="0">
                <a:moveTo>
                  <a:pt x="15660" y="7714"/>
                </a:moveTo>
                <a:lnTo>
                  <a:pt x="15660" y="9257"/>
                </a:lnTo>
                <a:lnTo>
                  <a:pt x="17820" y="9257"/>
                </a:lnTo>
                <a:lnTo>
                  <a:pt x="17820" y="7714"/>
                </a:lnTo>
                <a:lnTo>
                  <a:pt x="15660" y="7714"/>
                </a:lnTo>
                <a:close/>
              </a:path>
              <a:path w="21600" h="21600" extrusionOk="0">
                <a:moveTo>
                  <a:pt x="17820" y="7714"/>
                </a:moveTo>
                <a:lnTo>
                  <a:pt x="17820" y="9257"/>
                </a:lnTo>
                <a:lnTo>
                  <a:pt x="19980" y="9257"/>
                </a:lnTo>
                <a:lnTo>
                  <a:pt x="19980" y="7714"/>
                </a:lnTo>
                <a:lnTo>
                  <a:pt x="17820" y="7714"/>
                </a:lnTo>
                <a:close/>
              </a:path>
              <a:path w="21600" h="21600" extrusionOk="0">
                <a:moveTo>
                  <a:pt x="1620" y="9257"/>
                </a:moveTo>
                <a:lnTo>
                  <a:pt x="1620" y="10800"/>
                </a:lnTo>
                <a:lnTo>
                  <a:pt x="3779" y="10800"/>
                </a:lnTo>
                <a:lnTo>
                  <a:pt x="3779" y="9257"/>
                </a:lnTo>
                <a:lnTo>
                  <a:pt x="1620" y="9257"/>
                </a:lnTo>
                <a:close/>
              </a:path>
              <a:path w="21600" h="21600" extrusionOk="0">
                <a:moveTo>
                  <a:pt x="3779" y="9257"/>
                </a:moveTo>
                <a:lnTo>
                  <a:pt x="3779" y="10800"/>
                </a:lnTo>
                <a:lnTo>
                  <a:pt x="5940" y="10800"/>
                </a:lnTo>
                <a:lnTo>
                  <a:pt x="5940" y="9257"/>
                </a:lnTo>
                <a:lnTo>
                  <a:pt x="3779" y="9257"/>
                </a:lnTo>
                <a:close/>
              </a:path>
              <a:path w="21600" h="21600" extrusionOk="0">
                <a:moveTo>
                  <a:pt x="5940" y="9257"/>
                </a:moveTo>
                <a:lnTo>
                  <a:pt x="5940" y="10800"/>
                </a:lnTo>
                <a:lnTo>
                  <a:pt x="8100" y="10800"/>
                </a:lnTo>
                <a:lnTo>
                  <a:pt x="8100" y="9257"/>
                </a:lnTo>
                <a:lnTo>
                  <a:pt x="5940" y="9257"/>
                </a:lnTo>
                <a:close/>
              </a:path>
              <a:path w="21600" h="21600" extrusionOk="0">
                <a:moveTo>
                  <a:pt x="8100" y="9257"/>
                </a:moveTo>
                <a:lnTo>
                  <a:pt x="8100" y="10800"/>
                </a:lnTo>
                <a:lnTo>
                  <a:pt x="10260" y="10800"/>
                </a:lnTo>
                <a:lnTo>
                  <a:pt x="10260" y="9257"/>
                </a:lnTo>
                <a:lnTo>
                  <a:pt x="8100" y="9257"/>
                </a:lnTo>
                <a:close/>
              </a:path>
              <a:path w="21600" h="21600" extrusionOk="0">
                <a:moveTo>
                  <a:pt x="10260" y="9257"/>
                </a:moveTo>
                <a:lnTo>
                  <a:pt x="10260" y="10800"/>
                </a:lnTo>
                <a:lnTo>
                  <a:pt x="12419" y="10800"/>
                </a:lnTo>
                <a:lnTo>
                  <a:pt x="12419" y="9257"/>
                </a:lnTo>
                <a:lnTo>
                  <a:pt x="10260" y="9257"/>
                </a:lnTo>
                <a:close/>
              </a:path>
              <a:path w="21600" h="21600" extrusionOk="0">
                <a:moveTo>
                  <a:pt x="12419" y="9257"/>
                </a:moveTo>
                <a:lnTo>
                  <a:pt x="12419" y="10800"/>
                </a:lnTo>
                <a:lnTo>
                  <a:pt x="14580" y="10800"/>
                </a:lnTo>
                <a:lnTo>
                  <a:pt x="14580" y="9257"/>
                </a:lnTo>
                <a:lnTo>
                  <a:pt x="12419" y="9257"/>
                </a:lnTo>
                <a:close/>
              </a:path>
              <a:path w="21600" h="21600" extrusionOk="0">
                <a:moveTo>
                  <a:pt x="14580" y="9257"/>
                </a:moveTo>
                <a:lnTo>
                  <a:pt x="14580" y="10800"/>
                </a:lnTo>
                <a:lnTo>
                  <a:pt x="16740" y="10800"/>
                </a:lnTo>
                <a:lnTo>
                  <a:pt x="16740" y="9257"/>
                </a:lnTo>
                <a:lnTo>
                  <a:pt x="14580" y="9257"/>
                </a:lnTo>
                <a:close/>
              </a:path>
              <a:path w="21600" h="21600" extrusionOk="0">
                <a:moveTo>
                  <a:pt x="16740" y="9257"/>
                </a:moveTo>
                <a:lnTo>
                  <a:pt x="16740" y="10800"/>
                </a:lnTo>
                <a:lnTo>
                  <a:pt x="18900" y="10800"/>
                </a:lnTo>
                <a:lnTo>
                  <a:pt x="18900" y="9257"/>
                </a:lnTo>
                <a:lnTo>
                  <a:pt x="16740" y="9257"/>
                </a:lnTo>
                <a:close/>
              </a:path>
              <a:path w="21600" h="21600" extrusionOk="0">
                <a:moveTo>
                  <a:pt x="18900" y="9257"/>
                </a:moveTo>
                <a:lnTo>
                  <a:pt x="18900" y="10800"/>
                </a:lnTo>
                <a:lnTo>
                  <a:pt x="21060" y="10800"/>
                </a:lnTo>
                <a:lnTo>
                  <a:pt x="21060" y="9257"/>
                </a:lnTo>
                <a:lnTo>
                  <a:pt x="18900" y="9257"/>
                </a:lnTo>
                <a:close/>
              </a:path>
              <a:path w="21600" h="21600" extrusionOk="0">
                <a:moveTo>
                  <a:pt x="540" y="10800"/>
                </a:moveTo>
                <a:lnTo>
                  <a:pt x="540" y="12342"/>
                </a:lnTo>
                <a:lnTo>
                  <a:pt x="2700" y="12342"/>
                </a:lnTo>
                <a:lnTo>
                  <a:pt x="2700" y="10800"/>
                </a:lnTo>
                <a:lnTo>
                  <a:pt x="540" y="10800"/>
                </a:lnTo>
                <a:close/>
              </a:path>
              <a:path w="21600" h="21600" extrusionOk="0">
                <a:moveTo>
                  <a:pt x="2700" y="10800"/>
                </a:moveTo>
                <a:lnTo>
                  <a:pt x="2700" y="12342"/>
                </a:lnTo>
                <a:lnTo>
                  <a:pt x="4860" y="12342"/>
                </a:lnTo>
                <a:lnTo>
                  <a:pt x="4860" y="10800"/>
                </a:lnTo>
                <a:lnTo>
                  <a:pt x="2700" y="10800"/>
                </a:lnTo>
                <a:close/>
              </a:path>
              <a:path w="21600" h="21600" extrusionOk="0">
                <a:moveTo>
                  <a:pt x="4860" y="10800"/>
                </a:moveTo>
                <a:lnTo>
                  <a:pt x="4860" y="12342"/>
                </a:lnTo>
                <a:lnTo>
                  <a:pt x="7020" y="12342"/>
                </a:lnTo>
                <a:lnTo>
                  <a:pt x="7020" y="10800"/>
                </a:lnTo>
                <a:lnTo>
                  <a:pt x="4860" y="10800"/>
                </a:lnTo>
                <a:close/>
              </a:path>
              <a:path w="21600" h="21600" extrusionOk="0">
                <a:moveTo>
                  <a:pt x="7020" y="10800"/>
                </a:moveTo>
                <a:lnTo>
                  <a:pt x="7020" y="12342"/>
                </a:lnTo>
                <a:lnTo>
                  <a:pt x="9180" y="12342"/>
                </a:lnTo>
                <a:lnTo>
                  <a:pt x="9180" y="10800"/>
                </a:lnTo>
                <a:lnTo>
                  <a:pt x="7020" y="10800"/>
                </a:lnTo>
                <a:close/>
              </a:path>
              <a:path w="21600" h="21600" extrusionOk="0">
                <a:moveTo>
                  <a:pt x="9180" y="10800"/>
                </a:moveTo>
                <a:lnTo>
                  <a:pt x="9180" y="12342"/>
                </a:lnTo>
                <a:lnTo>
                  <a:pt x="11340" y="12342"/>
                </a:lnTo>
                <a:lnTo>
                  <a:pt x="11340" y="10800"/>
                </a:lnTo>
                <a:lnTo>
                  <a:pt x="9180" y="10800"/>
                </a:lnTo>
                <a:close/>
              </a:path>
              <a:path w="21600" h="21600" extrusionOk="0">
                <a:moveTo>
                  <a:pt x="11340" y="10800"/>
                </a:moveTo>
                <a:lnTo>
                  <a:pt x="11340" y="12342"/>
                </a:lnTo>
                <a:lnTo>
                  <a:pt x="13500" y="12342"/>
                </a:lnTo>
                <a:lnTo>
                  <a:pt x="13500" y="10800"/>
                </a:lnTo>
                <a:lnTo>
                  <a:pt x="11340" y="10800"/>
                </a:lnTo>
                <a:close/>
              </a:path>
              <a:path w="21600" h="21600" extrusionOk="0">
                <a:moveTo>
                  <a:pt x="13500" y="10800"/>
                </a:moveTo>
                <a:lnTo>
                  <a:pt x="13500" y="12342"/>
                </a:lnTo>
                <a:lnTo>
                  <a:pt x="15660" y="12342"/>
                </a:lnTo>
                <a:lnTo>
                  <a:pt x="15660" y="10800"/>
                </a:lnTo>
                <a:lnTo>
                  <a:pt x="13500" y="10800"/>
                </a:lnTo>
                <a:close/>
              </a:path>
              <a:path w="21600" h="21600" extrusionOk="0">
                <a:moveTo>
                  <a:pt x="15660" y="10800"/>
                </a:moveTo>
                <a:lnTo>
                  <a:pt x="15660" y="12342"/>
                </a:lnTo>
                <a:lnTo>
                  <a:pt x="17820" y="12342"/>
                </a:lnTo>
                <a:lnTo>
                  <a:pt x="17820" y="10800"/>
                </a:lnTo>
                <a:lnTo>
                  <a:pt x="15660" y="10800"/>
                </a:lnTo>
                <a:close/>
              </a:path>
              <a:path w="21600" h="21600" extrusionOk="0">
                <a:moveTo>
                  <a:pt x="17820" y="10800"/>
                </a:moveTo>
                <a:lnTo>
                  <a:pt x="17820" y="12342"/>
                </a:lnTo>
                <a:lnTo>
                  <a:pt x="19980" y="12342"/>
                </a:lnTo>
                <a:lnTo>
                  <a:pt x="19980" y="10800"/>
                </a:lnTo>
                <a:lnTo>
                  <a:pt x="17820" y="10800"/>
                </a:lnTo>
                <a:close/>
              </a:path>
              <a:path w="21600" h="21600" extrusionOk="0">
                <a:moveTo>
                  <a:pt x="1620" y="12342"/>
                </a:moveTo>
                <a:lnTo>
                  <a:pt x="1620" y="13885"/>
                </a:lnTo>
                <a:lnTo>
                  <a:pt x="3779" y="13885"/>
                </a:lnTo>
                <a:lnTo>
                  <a:pt x="3779" y="12342"/>
                </a:lnTo>
                <a:lnTo>
                  <a:pt x="1620" y="12342"/>
                </a:lnTo>
                <a:close/>
              </a:path>
              <a:path w="21600" h="21600" extrusionOk="0">
                <a:moveTo>
                  <a:pt x="3779" y="12342"/>
                </a:moveTo>
                <a:lnTo>
                  <a:pt x="3779" y="13885"/>
                </a:lnTo>
                <a:lnTo>
                  <a:pt x="5940" y="13885"/>
                </a:lnTo>
                <a:lnTo>
                  <a:pt x="5940" y="12342"/>
                </a:lnTo>
                <a:lnTo>
                  <a:pt x="3779" y="12342"/>
                </a:lnTo>
                <a:close/>
              </a:path>
              <a:path w="21600" h="21600" extrusionOk="0">
                <a:moveTo>
                  <a:pt x="5940" y="12342"/>
                </a:moveTo>
                <a:lnTo>
                  <a:pt x="5940" y="13885"/>
                </a:lnTo>
                <a:lnTo>
                  <a:pt x="8100" y="13885"/>
                </a:lnTo>
                <a:lnTo>
                  <a:pt x="8100" y="12342"/>
                </a:lnTo>
                <a:lnTo>
                  <a:pt x="5940" y="12342"/>
                </a:lnTo>
                <a:close/>
              </a:path>
              <a:path w="21600" h="21600" extrusionOk="0">
                <a:moveTo>
                  <a:pt x="8100" y="12342"/>
                </a:moveTo>
                <a:lnTo>
                  <a:pt x="8100" y="13885"/>
                </a:lnTo>
                <a:lnTo>
                  <a:pt x="10260" y="13885"/>
                </a:lnTo>
                <a:lnTo>
                  <a:pt x="10260" y="12342"/>
                </a:lnTo>
                <a:lnTo>
                  <a:pt x="8100" y="12342"/>
                </a:lnTo>
                <a:close/>
              </a:path>
              <a:path w="21600" h="21600" extrusionOk="0">
                <a:moveTo>
                  <a:pt x="10260" y="12342"/>
                </a:moveTo>
                <a:lnTo>
                  <a:pt x="10260" y="13885"/>
                </a:lnTo>
                <a:lnTo>
                  <a:pt x="12419" y="13885"/>
                </a:lnTo>
                <a:lnTo>
                  <a:pt x="12419" y="12342"/>
                </a:lnTo>
                <a:lnTo>
                  <a:pt x="10260" y="12342"/>
                </a:lnTo>
                <a:close/>
              </a:path>
              <a:path w="21600" h="21600" extrusionOk="0">
                <a:moveTo>
                  <a:pt x="12419" y="12342"/>
                </a:moveTo>
                <a:lnTo>
                  <a:pt x="12419" y="13885"/>
                </a:lnTo>
                <a:lnTo>
                  <a:pt x="14580" y="13885"/>
                </a:lnTo>
                <a:lnTo>
                  <a:pt x="14580" y="12342"/>
                </a:lnTo>
                <a:lnTo>
                  <a:pt x="12419" y="12342"/>
                </a:lnTo>
                <a:close/>
              </a:path>
              <a:path w="21600" h="21600" extrusionOk="0">
                <a:moveTo>
                  <a:pt x="14580" y="12342"/>
                </a:moveTo>
                <a:lnTo>
                  <a:pt x="14580" y="13885"/>
                </a:lnTo>
                <a:lnTo>
                  <a:pt x="16740" y="13885"/>
                </a:lnTo>
                <a:lnTo>
                  <a:pt x="16740" y="12342"/>
                </a:lnTo>
                <a:lnTo>
                  <a:pt x="14580" y="12342"/>
                </a:lnTo>
                <a:close/>
              </a:path>
              <a:path w="21600" h="21600" extrusionOk="0">
                <a:moveTo>
                  <a:pt x="16740" y="12342"/>
                </a:moveTo>
                <a:lnTo>
                  <a:pt x="16740" y="13885"/>
                </a:lnTo>
                <a:lnTo>
                  <a:pt x="18900" y="13885"/>
                </a:lnTo>
                <a:lnTo>
                  <a:pt x="18900" y="12342"/>
                </a:lnTo>
                <a:lnTo>
                  <a:pt x="16740" y="12342"/>
                </a:lnTo>
                <a:close/>
              </a:path>
              <a:path w="21600" h="21600" extrusionOk="0">
                <a:moveTo>
                  <a:pt x="18900" y="12342"/>
                </a:moveTo>
                <a:lnTo>
                  <a:pt x="18900" y="13885"/>
                </a:lnTo>
                <a:lnTo>
                  <a:pt x="21060" y="13885"/>
                </a:lnTo>
                <a:lnTo>
                  <a:pt x="21060" y="12342"/>
                </a:lnTo>
                <a:lnTo>
                  <a:pt x="18900" y="12342"/>
                </a:lnTo>
                <a:close/>
              </a:path>
              <a:path w="21600" h="21600" extrusionOk="0">
                <a:moveTo>
                  <a:pt x="540" y="13885"/>
                </a:moveTo>
                <a:lnTo>
                  <a:pt x="540" y="15428"/>
                </a:lnTo>
                <a:lnTo>
                  <a:pt x="2700" y="15428"/>
                </a:lnTo>
                <a:lnTo>
                  <a:pt x="2700" y="13885"/>
                </a:lnTo>
                <a:lnTo>
                  <a:pt x="540" y="13885"/>
                </a:lnTo>
                <a:close/>
              </a:path>
              <a:path w="21600" h="21600" extrusionOk="0">
                <a:moveTo>
                  <a:pt x="2700" y="13885"/>
                </a:moveTo>
                <a:lnTo>
                  <a:pt x="2700" y="15428"/>
                </a:lnTo>
                <a:lnTo>
                  <a:pt x="4860" y="15428"/>
                </a:lnTo>
                <a:lnTo>
                  <a:pt x="4860" y="13885"/>
                </a:lnTo>
                <a:lnTo>
                  <a:pt x="2700" y="13885"/>
                </a:lnTo>
                <a:close/>
              </a:path>
              <a:path w="21600" h="21600" extrusionOk="0">
                <a:moveTo>
                  <a:pt x="4860" y="13885"/>
                </a:moveTo>
                <a:lnTo>
                  <a:pt x="4860" y="15428"/>
                </a:lnTo>
                <a:lnTo>
                  <a:pt x="7020" y="15428"/>
                </a:lnTo>
                <a:lnTo>
                  <a:pt x="7020" y="13885"/>
                </a:lnTo>
                <a:lnTo>
                  <a:pt x="4860" y="13885"/>
                </a:lnTo>
                <a:close/>
              </a:path>
              <a:path w="21600" h="21600" extrusionOk="0">
                <a:moveTo>
                  <a:pt x="7020" y="13885"/>
                </a:moveTo>
                <a:lnTo>
                  <a:pt x="7020" y="15428"/>
                </a:lnTo>
                <a:lnTo>
                  <a:pt x="9180" y="15428"/>
                </a:lnTo>
                <a:lnTo>
                  <a:pt x="9180" y="13885"/>
                </a:lnTo>
                <a:lnTo>
                  <a:pt x="7020" y="13885"/>
                </a:lnTo>
                <a:close/>
              </a:path>
              <a:path w="21600" h="21600" extrusionOk="0">
                <a:moveTo>
                  <a:pt x="9180" y="13885"/>
                </a:moveTo>
                <a:lnTo>
                  <a:pt x="9180" y="15428"/>
                </a:lnTo>
                <a:lnTo>
                  <a:pt x="11340" y="15428"/>
                </a:lnTo>
                <a:lnTo>
                  <a:pt x="11340" y="13885"/>
                </a:lnTo>
                <a:lnTo>
                  <a:pt x="9180" y="13885"/>
                </a:lnTo>
                <a:close/>
              </a:path>
              <a:path w="21600" h="21600" extrusionOk="0">
                <a:moveTo>
                  <a:pt x="11340" y="13885"/>
                </a:moveTo>
                <a:lnTo>
                  <a:pt x="11340" y="15428"/>
                </a:lnTo>
                <a:lnTo>
                  <a:pt x="13500" y="15428"/>
                </a:lnTo>
                <a:lnTo>
                  <a:pt x="13500" y="13885"/>
                </a:lnTo>
                <a:lnTo>
                  <a:pt x="11340" y="13885"/>
                </a:lnTo>
                <a:close/>
              </a:path>
              <a:path w="21600" h="21600" extrusionOk="0">
                <a:moveTo>
                  <a:pt x="13500" y="13885"/>
                </a:moveTo>
                <a:lnTo>
                  <a:pt x="13500" y="15428"/>
                </a:lnTo>
                <a:lnTo>
                  <a:pt x="15660" y="15428"/>
                </a:lnTo>
                <a:lnTo>
                  <a:pt x="15660" y="13885"/>
                </a:lnTo>
                <a:lnTo>
                  <a:pt x="13500" y="13885"/>
                </a:lnTo>
                <a:close/>
              </a:path>
              <a:path w="21600" h="21600" extrusionOk="0">
                <a:moveTo>
                  <a:pt x="15660" y="13885"/>
                </a:moveTo>
                <a:lnTo>
                  <a:pt x="15660" y="15428"/>
                </a:lnTo>
                <a:lnTo>
                  <a:pt x="17820" y="15428"/>
                </a:lnTo>
                <a:lnTo>
                  <a:pt x="17820" y="13885"/>
                </a:lnTo>
                <a:lnTo>
                  <a:pt x="15660" y="13885"/>
                </a:lnTo>
                <a:close/>
              </a:path>
              <a:path w="21600" h="21600" extrusionOk="0">
                <a:moveTo>
                  <a:pt x="17820" y="13885"/>
                </a:moveTo>
                <a:lnTo>
                  <a:pt x="17820" y="15428"/>
                </a:lnTo>
                <a:lnTo>
                  <a:pt x="19980" y="15428"/>
                </a:lnTo>
                <a:lnTo>
                  <a:pt x="19980" y="13885"/>
                </a:lnTo>
                <a:lnTo>
                  <a:pt x="17820" y="13885"/>
                </a:lnTo>
                <a:close/>
              </a:path>
              <a:path w="21600" h="21600" extrusionOk="0">
                <a:moveTo>
                  <a:pt x="1620" y="15428"/>
                </a:moveTo>
                <a:lnTo>
                  <a:pt x="1620" y="16971"/>
                </a:lnTo>
                <a:lnTo>
                  <a:pt x="3779" y="16971"/>
                </a:lnTo>
                <a:lnTo>
                  <a:pt x="3779" y="15428"/>
                </a:lnTo>
                <a:lnTo>
                  <a:pt x="1620" y="15428"/>
                </a:lnTo>
                <a:close/>
              </a:path>
              <a:path w="21600" h="21600" extrusionOk="0">
                <a:moveTo>
                  <a:pt x="3779" y="15428"/>
                </a:moveTo>
                <a:lnTo>
                  <a:pt x="3779" y="16971"/>
                </a:lnTo>
                <a:lnTo>
                  <a:pt x="5940" y="16971"/>
                </a:lnTo>
                <a:lnTo>
                  <a:pt x="5940" y="15428"/>
                </a:lnTo>
                <a:lnTo>
                  <a:pt x="3779" y="15428"/>
                </a:lnTo>
                <a:close/>
              </a:path>
              <a:path w="21600" h="21600" extrusionOk="0">
                <a:moveTo>
                  <a:pt x="5940" y="15428"/>
                </a:moveTo>
                <a:lnTo>
                  <a:pt x="5940" y="16971"/>
                </a:lnTo>
                <a:lnTo>
                  <a:pt x="8100" y="16971"/>
                </a:lnTo>
                <a:lnTo>
                  <a:pt x="8100" y="15428"/>
                </a:lnTo>
                <a:lnTo>
                  <a:pt x="5940" y="15428"/>
                </a:lnTo>
                <a:close/>
              </a:path>
              <a:path w="21600" h="21600" extrusionOk="0">
                <a:moveTo>
                  <a:pt x="8100" y="15428"/>
                </a:moveTo>
                <a:lnTo>
                  <a:pt x="8100" y="16971"/>
                </a:lnTo>
                <a:lnTo>
                  <a:pt x="10260" y="16971"/>
                </a:lnTo>
                <a:lnTo>
                  <a:pt x="10260" y="15428"/>
                </a:lnTo>
                <a:lnTo>
                  <a:pt x="8100" y="15428"/>
                </a:lnTo>
                <a:close/>
              </a:path>
              <a:path w="21600" h="21600" extrusionOk="0">
                <a:moveTo>
                  <a:pt x="10260" y="15428"/>
                </a:moveTo>
                <a:lnTo>
                  <a:pt x="10260" y="16971"/>
                </a:lnTo>
                <a:lnTo>
                  <a:pt x="12419" y="16971"/>
                </a:lnTo>
                <a:lnTo>
                  <a:pt x="12419" y="15428"/>
                </a:lnTo>
                <a:lnTo>
                  <a:pt x="10260" y="15428"/>
                </a:lnTo>
                <a:close/>
              </a:path>
              <a:path w="21600" h="21600" extrusionOk="0">
                <a:moveTo>
                  <a:pt x="12419" y="15428"/>
                </a:moveTo>
                <a:lnTo>
                  <a:pt x="12419" y="16971"/>
                </a:lnTo>
                <a:lnTo>
                  <a:pt x="14580" y="16971"/>
                </a:lnTo>
                <a:lnTo>
                  <a:pt x="14580" y="15428"/>
                </a:lnTo>
                <a:lnTo>
                  <a:pt x="12419" y="15428"/>
                </a:lnTo>
                <a:close/>
              </a:path>
              <a:path w="21600" h="21600" extrusionOk="0">
                <a:moveTo>
                  <a:pt x="14580" y="15428"/>
                </a:moveTo>
                <a:lnTo>
                  <a:pt x="14580" y="16971"/>
                </a:lnTo>
                <a:lnTo>
                  <a:pt x="16740" y="16971"/>
                </a:lnTo>
                <a:lnTo>
                  <a:pt x="16740" y="15428"/>
                </a:lnTo>
                <a:lnTo>
                  <a:pt x="14580" y="15428"/>
                </a:lnTo>
                <a:close/>
              </a:path>
              <a:path w="21600" h="21600" extrusionOk="0">
                <a:moveTo>
                  <a:pt x="16740" y="15428"/>
                </a:moveTo>
                <a:lnTo>
                  <a:pt x="16740" y="16971"/>
                </a:lnTo>
                <a:lnTo>
                  <a:pt x="18900" y="16971"/>
                </a:lnTo>
                <a:lnTo>
                  <a:pt x="18900" y="15428"/>
                </a:lnTo>
                <a:lnTo>
                  <a:pt x="16740" y="15428"/>
                </a:lnTo>
                <a:close/>
              </a:path>
              <a:path w="21600" h="21600" extrusionOk="0">
                <a:moveTo>
                  <a:pt x="18900" y="15428"/>
                </a:moveTo>
                <a:lnTo>
                  <a:pt x="18900" y="16971"/>
                </a:lnTo>
                <a:lnTo>
                  <a:pt x="21060" y="16971"/>
                </a:lnTo>
                <a:lnTo>
                  <a:pt x="21060" y="15428"/>
                </a:lnTo>
                <a:lnTo>
                  <a:pt x="18900" y="15428"/>
                </a:lnTo>
                <a:close/>
              </a:path>
              <a:path w="21600" h="21600" extrusionOk="0">
                <a:moveTo>
                  <a:pt x="540" y="16971"/>
                </a:moveTo>
                <a:lnTo>
                  <a:pt x="540" y="18514"/>
                </a:lnTo>
                <a:lnTo>
                  <a:pt x="2700" y="18514"/>
                </a:lnTo>
                <a:lnTo>
                  <a:pt x="2700" y="16971"/>
                </a:lnTo>
                <a:lnTo>
                  <a:pt x="540" y="16971"/>
                </a:lnTo>
                <a:close/>
              </a:path>
              <a:path w="21600" h="21600" extrusionOk="0">
                <a:moveTo>
                  <a:pt x="2700" y="16971"/>
                </a:moveTo>
                <a:lnTo>
                  <a:pt x="2700" y="18514"/>
                </a:lnTo>
                <a:lnTo>
                  <a:pt x="4860" y="18514"/>
                </a:lnTo>
                <a:lnTo>
                  <a:pt x="4860" y="16971"/>
                </a:lnTo>
                <a:lnTo>
                  <a:pt x="2700" y="16971"/>
                </a:lnTo>
                <a:close/>
              </a:path>
              <a:path w="21600" h="21600" extrusionOk="0">
                <a:moveTo>
                  <a:pt x="4860" y="16971"/>
                </a:moveTo>
                <a:lnTo>
                  <a:pt x="4860" y="18514"/>
                </a:lnTo>
                <a:lnTo>
                  <a:pt x="7020" y="18514"/>
                </a:lnTo>
                <a:lnTo>
                  <a:pt x="7020" y="16971"/>
                </a:lnTo>
                <a:lnTo>
                  <a:pt x="4860" y="16971"/>
                </a:lnTo>
                <a:close/>
              </a:path>
              <a:path w="21600" h="21600" extrusionOk="0">
                <a:moveTo>
                  <a:pt x="7020" y="16971"/>
                </a:moveTo>
                <a:lnTo>
                  <a:pt x="7020" y="18514"/>
                </a:lnTo>
                <a:lnTo>
                  <a:pt x="9180" y="18514"/>
                </a:lnTo>
                <a:lnTo>
                  <a:pt x="9180" y="16971"/>
                </a:lnTo>
                <a:lnTo>
                  <a:pt x="7020" y="16971"/>
                </a:lnTo>
                <a:close/>
              </a:path>
              <a:path w="21600" h="21600" extrusionOk="0">
                <a:moveTo>
                  <a:pt x="9180" y="16971"/>
                </a:moveTo>
                <a:lnTo>
                  <a:pt x="9180" y="18514"/>
                </a:lnTo>
                <a:lnTo>
                  <a:pt x="11340" y="18514"/>
                </a:lnTo>
                <a:lnTo>
                  <a:pt x="11340" y="16971"/>
                </a:lnTo>
                <a:lnTo>
                  <a:pt x="9180" y="16971"/>
                </a:lnTo>
                <a:close/>
              </a:path>
              <a:path w="21600" h="21600" extrusionOk="0">
                <a:moveTo>
                  <a:pt x="11340" y="16971"/>
                </a:moveTo>
                <a:lnTo>
                  <a:pt x="11340" y="18514"/>
                </a:lnTo>
                <a:lnTo>
                  <a:pt x="13500" y="18514"/>
                </a:lnTo>
                <a:lnTo>
                  <a:pt x="13500" y="16971"/>
                </a:lnTo>
                <a:lnTo>
                  <a:pt x="11340" y="16971"/>
                </a:lnTo>
                <a:close/>
              </a:path>
              <a:path w="21600" h="21600" extrusionOk="0">
                <a:moveTo>
                  <a:pt x="13500" y="16971"/>
                </a:moveTo>
                <a:lnTo>
                  <a:pt x="13500" y="18514"/>
                </a:lnTo>
                <a:lnTo>
                  <a:pt x="15660" y="18514"/>
                </a:lnTo>
                <a:lnTo>
                  <a:pt x="15660" y="16971"/>
                </a:lnTo>
                <a:lnTo>
                  <a:pt x="13500" y="16971"/>
                </a:lnTo>
                <a:close/>
              </a:path>
              <a:path w="21600" h="21600" extrusionOk="0">
                <a:moveTo>
                  <a:pt x="15660" y="16971"/>
                </a:moveTo>
                <a:lnTo>
                  <a:pt x="15660" y="18514"/>
                </a:lnTo>
                <a:lnTo>
                  <a:pt x="17820" y="18514"/>
                </a:lnTo>
                <a:lnTo>
                  <a:pt x="17820" y="16971"/>
                </a:lnTo>
                <a:lnTo>
                  <a:pt x="15660" y="16971"/>
                </a:lnTo>
                <a:close/>
              </a:path>
              <a:path w="21600" h="21600" extrusionOk="0">
                <a:moveTo>
                  <a:pt x="17820" y="16971"/>
                </a:moveTo>
                <a:lnTo>
                  <a:pt x="17820" y="18514"/>
                </a:lnTo>
                <a:lnTo>
                  <a:pt x="19980" y="18514"/>
                </a:lnTo>
                <a:lnTo>
                  <a:pt x="19980" y="16971"/>
                </a:lnTo>
                <a:lnTo>
                  <a:pt x="17820" y="16971"/>
                </a:lnTo>
                <a:close/>
              </a:path>
              <a:path w="21600" h="21600" extrusionOk="0">
                <a:moveTo>
                  <a:pt x="1620" y="18514"/>
                </a:moveTo>
                <a:lnTo>
                  <a:pt x="1620" y="20057"/>
                </a:lnTo>
                <a:lnTo>
                  <a:pt x="3779" y="20057"/>
                </a:lnTo>
                <a:lnTo>
                  <a:pt x="3779" y="18514"/>
                </a:lnTo>
                <a:lnTo>
                  <a:pt x="1620" y="18514"/>
                </a:lnTo>
                <a:close/>
              </a:path>
              <a:path w="21600" h="21600" extrusionOk="0">
                <a:moveTo>
                  <a:pt x="3779" y="18514"/>
                </a:moveTo>
                <a:lnTo>
                  <a:pt x="3779" y="20057"/>
                </a:lnTo>
                <a:lnTo>
                  <a:pt x="5940" y="20057"/>
                </a:lnTo>
                <a:lnTo>
                  <a:pt x="5940" y="18514"/>
                </a:lnTo>
                <a:lnTo>
                  <a:pt x="3779" y="18514"/>
                </a:lnTo>
                <a:close/>
              </a:path>
              <a:path w="21600" h="21600" extrusionOk="0">
                <a:moveTo>
                  <a:pt x="5940" y="18514"/>
                </a:moveTo>
                <a:lnTo>
                  <a:pt x="5940" y="20057"/>
                </a:lnTo>
                <a:lnTo>
                  <a:pt x="8100" y="20057"/>
                </a:lnTo>
                <a:lnTo>
                  <a:pt x="8100" y="18514"/>
                </a:lnTo>
                <a:lnTo>
                  <a:pt x="5940" y="18514"/>
                </a:lnTo>
                <a:close/>
              </a:path>
              <a:path w="21600" h="21600" extrusionOk="0">
                <a:moveTo>
                  <a:pt x="8100" y="18514"/>
                </a:moveTo>
                <a:lnTo>
                  <a:pt x="8100" y="20057"/>
                </a:lnTo>
                <a:lnTo>
                  <a:pt x="10260" y="20057"/>
                </a:lnTo>
                <a:lnTo>
                  <a:pt x="10260" y="18514"/>
                </a:lnTo>
                <a:lnTo>
                  <a:pt x="8100" y="18514"/>
                </a:lnTo>
                <a:close/>
              </a:path>
              <a:path w="21600" h="21600" extrusionOk="0">
                <a:moveTo>
                  <a:pt x="10260" y="18514"/>
                </a:moveTo>
                <a:lnTo>
                  <a:pt x="10260" y="20057"/>
                </a:lnTo>
                <a:lnTo>
                  <a:pt x="12419" y="20057"/>
                </a:lnTo>
                <a:lnTo>
                  <a:pt x="12419" y="18514"/>
                </a:lnTo>
                <a:lnTo>
                  <a:pt x="10260" y="18514"/>
                </a:lnTo>
                <a:close/>
              </a:path>
              <a:path w="21600" h="21600" extrusionOk="0">
                <a:moveTo>
                  <a:pt x="12419" y="18514"/>
                </a:moveTo>
                <a:lnTo>
                  <a:pt x="12419" y="20057"/>
                </a:lnTo>
                <a:lnTo>
                  <a:pt x="14580" y="20057"/>
                </a:lnTo>
                <a:lnTo>
                  <a:pt x="14580" y="18514"/>
                </a:lnTo>
                <a:lnTo>
                  <a:pt x="12419" y="18514"/>
                </a:lnTo>
                <a:close/>
              </a:path>
              <a:path w="21600" h="21600" extrusionOk="0">
                <a:moveTo>
                  <a:pt x="14580" y="18514"/>
                </a:moveTo>
                <a:lnTo>
                  <a:pt x="14580" y="20057"/>
                </a:lnTo>
                <a:lnTo>
                  <a:pt x="16740" y="20057"/>
                </a:lnTo>
                <a:lnTo>
                  <a:pt x="16740" y="18514"/>
                </a:lnTo>
                <a:lnTo>
                  <a:pt x="14580" y="18514"/>
                </a:lnTo>
                <a:close/>
              </a:path>
              <a:path w="21600" h="21600" extrusionOk="0">
                <a:moveTo>
                  <a:pt x="16740" y="18514"/>
                </a:moveTo>
                <a:lnTo>
                  <a:pt x="16740" y="20057"/>
                </a:lnTo>
                <a:lnTo>
                  <a:pt x="18900" y="20057"/>
                </a:lnTo>
                <a:lnTo>
                  <a:pt x="18900" y="18514"/>
                </a:lnTo>
                <a:lnTo>
                  <a:pt x="16740" y="18514"/>
                </a:lnTo>
                <a:close/>
              </a:path>
              <a:path w="21600" h="21600" extrusionOk="0">
                <a:moveTo>
                  <a:pt x="18900" y="18514"/>
                </a:moveTo>
                <a:lnTo>
                  <a:pt x="18900" y="20057"/>
                </a:lnTo>
                <a:lnTo>
                  <a:pt x="21060" y="20057"/>
                </a:lnTo>
                <a:lnTo>
                  <a:pt x="21060" y="18514"/>
                </a:lnTo>
                <a:lnTo>
                  <a:pt x="18900" y="18514"/>
                </a:lnTo>
                <a:close/>
              </a:path>
              <a:path w="21600" h="21600" extrusionOk="0">
                <a:moveTo>
                  <a:pt x="540" y="20057"/>
                </a:moveTo>
                <a:lnTo>
                  <a:pt x="540" y="21600"/>
                </a:lnTo>
                <a:lnTo>
                  <a:pt x="2700" y="21600"/>
                </a:lnTo>
                <a:lnTo>
                  <a:pt x="2700" y="20057"/>
                </a:lnTo>
                <a:lnTo>
                  <a:pt x="540" y="20057"/>
                </a:lnTo>
                <a:close/>
              </a:path>
              <a:path w="21600" h="21600" extrusionOk="0">
                <a:moveTo>
                  <a:pt x="2700" y="20057"/>
                </a:moveTo>
                <a:lnTo>
                  <a:pt x="2700" y="21600"/>
                </a:lnTo>
                <a:lnTo>
                  <a:pt x="4860" y="21600"/>
                </a:lnTo>
                <a:lnTo>
                  <a:pt x="4860" y="20057"/>
                </a:lnTo>
                <a:lnTo>
                  <a:pt x="2700" y="20057"/>
                </a:lnTo>
                <a:close/>
              </a:path>
              <a:path w="21600" h="21600" extrusionOk="0">
                <a:moveTo>
                  <a:pt x="4860" y="20057"/>
                </a:moveTo>
                <a:lnTo>
                  <a:pt x="4860" y="21600"/>
                </a:lnTo>
                <a:lnTo>
                  <a:pt x="7020" y="21600"/>
                </a:lnTo>
                <a:lnTo>
                  <a:pt x="7020" y="20057"/>
                </a:lnTo>
                <a:lnTo>
                  <a:pt x="4860" y="20057"/>
                </a:lnTo>
                <a:close/>
              </a:path>
              <a:path w="21600" h="21600" extrusionOk="0">
                <a:moveTo>
                  <a:pt x="7020" y="20057"/>
                </a:moveTo>
                <a:lnTo>
                  <a:pt x="7020" y="21600"/>
                </a:lnTo>
                <a:lnTo>
                  <a:pt x="9180" y="21600"/>
                </a:lnTo>
                <a:lnTo>
                  <a:pt x="9180" y="20057"/>
                </a:lnTo>
                <a:lnTo>
                  <a:pt x="7020" y="20057"/>
                </a:lnTo>
                <a:close/>
              </a:path>
              <a:path w="21600" h="21600" extrusionOk="0">
                <a:moveTo>
                  <a:pt x="9180" y="20057"/>
                </a:moveTo>
                <a:lnTo>
                  <a:pt x="9180" y="21600"/>
                </a:lnTo>
                <a:lnTo>
                  <a:pt x="11340" y="21600"/>
                </a:lnTo>
                <a:lnTo>
                  <a:pt x="11340" y="20057"/>
                </a:lnTo>
                <a:lnTo>
                  <a:pt x="9180" y="20057"/>
                </a:lnTo>
                <a:close/>
              </a:path>
              <a:path w="21600" h="21600" extrusionOk="0">
                <a:moveTo>
                  <a:pt x="11340" y="20057"/>
                </a:moveTo>
                <a:lnTo>
                  <a:pt x="11340" y="21600"/>
                </a:lnTo>
                <a:lnTo>
                  <a:pt x="13500" y="21600"/>
                </a:lnTo>
                <a:lnTo>
                  <a:pt x="13500" y="20057"/>
                </a:lnTo>
                <a:lnTo>
                  <a:pt x="11340" y="20057"/>
                </a:lnTo>
                <a:close/>
              </a:path>
              <a:path w="21600" h="21600" extrusionOk="0">
                <a:moveTo>
                  <a:pt x="13500" y="20057"/>
                </a:moveTo>
                <a:lnTo>
                  <a:pt x="13500" y="21600"/>
                </a:lnTo>
                <a:lnTo>
                  <a:pt x="15660" y="21600"/>
                </a:lnTo>
                <a:lnTo>
                  <a:pt x="15660" y="20057"/>
                </a:lnTo>
                <a:lnTo>
                  <a:pt x="13500" y="20057"/>
                </a:lnTo>
                <a:close/>
              </a:path>
              <a:path w="21600" h="21600" extrusionOk="0">
                <a:moveTo>
                  <a:pt x="15660" y="20057"/>
                </a:moveTo>
                <a:lnTo>
                  <a:pt x="15660" y="21600"/>
                </a:lnTo>
                <a:lnTo>
                  <a:pt x="17820" y="21600"/>
                </a:lnTo>
                <a:lnTo>
                  <a:pt x="17820" y="20057"/>
                </a:lnTo>
                <a:lnTo>
                  <a:pt x="15660" y="20057"/>
                </a:lnTo>
                <a:close/>
              </a:path>
              <a:path w="21600" h="21600" extrusionOk="0">
                <a:moveTo>
                  <a:pt x="17820" y="20057"/>
                </a:moveTo>
                <a:lnTo>
                  <a:pt x="17820" y="21600"/>
                </a:lnTo>
                <a:lnTo>
                  <a:pt x="19980" y="21600"/>
                </a:lnTo>
                <a:lnTo>
                  <a:pt x="19980" y="20057"/>
                </a:lnTo>
                <a:lnTo>
                  <a:pt x="17820" y="20057"/>
                </a:lnTo>
                <a:close/>
              </a:path>
              <a:path w="21600" h="21600" extrusionOk="0">
                <a:moveTo>
                  <a:pt x="19980" y="4628"/>
                </a:moveTo>
                <a:lnTo>
                  <a:pt x="21060" y="4628"/>
                </a:lnTo>
                <a:lnTo>
                  <a:pt x="21060" y="6171"/>
                </a:lnTo>
                <a:lnTo>
                  <a:pt x="19980" y="6171"/>
                </a:lnTo>
                <a:lnTo>
                  <a:pt x="19980" y="4628"/>
                </a:lnTo>
                <a:close/>
              </a:path>
            </a:pathLst>
          </a:cu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76600" y="3653115"/>
            <a:ext cx="304800" cy="3048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953000" y="3043515"/>
            <a:ext cx="304800" cy="3048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406141" y="37826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082541" y="31730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609600" y="21786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Trust Envelope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6614" y="1541377"/>
            <a:ext cx="234658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AIST Japan may have more compute resources</a:t>
            </a:r>
            <a:endParaRPr lang="en-US" sz="2400" dirty="0"/>
          </a:p>
          <a:p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37876" y="5525243"/>
            <a:ext cx="33483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Sensitive or licensed data may not be portable</a:t>
            </a:r>
            <a:endParaRPr lang="en-US" sz="2400" dirty="0"/>
          </a:p>
          <a:p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141880" y="2131815"/>
            <a:ext cx="1382342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Satellite  imagery</a:t>
            </a:r>
            <a:endParaRPr lang="en-US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97610" y="2119059"/>
            <a:ext cx="1823272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LifeMapper</a:t>
            </a:r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Virtual Cluster</a:t>
            </a:r>
            <a:endParaRPr lang="en-US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56" name="Picture 5" descr="C:\Documents and Settings\phil\Local Settings\Temporary Internet Files\Content.IE5\WLK0X81M\MC900433880[1].png"/>
          <p:cNvPicPr>
            <a:picLocks noChangeAspect="1" noChangeArrowheads="1"/>
          </p:cNvPicPr>
          <p:nvPr/>
        </p:nvPicPr>
        <p:blipFill>
          <a:blip r:embed="rId4" cstate="print">
            <a:lum bright="-32000" contrast="51000"/>
          </a:blip>
          <a:srcRect/>
          <a:stretch>
            <a:fillRect/>
          </a:stretch>
        </p:blipFill>
        <p:spPr bwMode="auto">
          <a:xfrm>
            <a:off x="3954653" y="5525243"/>
            <a:ext cx="692150" cy="692150"/>
          </a:xfrm>
          <a:prstGeom prst="rect">
            <a:avLst/>
          </a:prstGeom>
          <a:noFill/>
        </p:spPr>
      </p:pic>
      <p:cxnSp>
        <p:nvCxnSpPr>
          <p:cNvPr id="58" name="Straight Connector 57"/>
          <p:cNvCxnSpPr>
            <a:endCxn id="33" idx="5"/>
          </p:cNvCxnSpPr>
          <p:nvPr/>
        </p:nvCxnSpPr>
        <p:spPr>
          <a:xfrm flipH="1" flipV="1">
            <a:off x="3536763" y="3913278"/>
            <a:ext cx="1034113" cy="1632762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34355" y="4433046"/>
            <a:ext cx="2683435" cy="9233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Sensitive </a:t>
            </a:r>
            <a:r>
              <a:rPr lang="en-US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</a:t>
            </a:r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iodiversity data and UAV </a:t>
            </a:r>
            <a:b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b="1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(Drone) imagery</a:t>
            </a:r>
            <a:endParaRPr lang="en-US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1589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Integrative </a:t>
            </a:r>
            <a:r>
              <a:rPr lang="en-US" dirty="0" smtClean="0"/>
              <a:t>Biodiversity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17395" y="2015638"/>
            <a:ext cx="3923635" cy="4610613"/>
            <a:chOff x="3657601" y="609556"/>
            <a:chExt cx="5390505" cy="601669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alphaModFix amt="48000"/>
            </a:blip>
            <a:stretch>
              <a:fillRect/>
            </a:stretch>
          </p:blipFill>
          <p:spPr>
            <a:xfrm flipH="1">
              <a:off x="7848600" y="4876039"/>
              <a:ext cx="1199506" cy="106756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05095" y="3429000"/>
              <a:ext cx="1957905" cy="14478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43400" y="1489956"/>
              <a:ext cx="2612572" cy="9144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rcRect l="50357" t="14590" r="2393" b="2787"/>
            <a:stretch>
              <a:fillRect/>
            </a:stretch>
          </p:blipFill>
          <p:spPr>
            <a:xfrm>
              <a:off x="6888764" y="5203851"/>
              <a:ext cx="1066800" cy="14224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6200000">
              <a:off x="3293065" y="4471805"/>
              <a:ext cx="2476094" cy="1747022"/>
            </a:xfrm>
            <a:prstGeom prst="rect">
              <a:avLst/>
            </a:prstGeom>
          </p:spPr>
        </p:pic>
        <p:pic>
          <p:nvPicPr>
            <p:cNvPr id="12" name="Picture 11" descr="PRAGMA22_14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99" t="9020" r="12436" b="7619"/>
            <a:stretch>
              <a:fillRect/>
            </a:stretch>
          </p:blipFill>
          <p:spPr>
            <a:xfrm>
              <a:off x="7955564" y="609556"/>
              <a:ext cx="995833" cy="190868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/>
            <a:srcRect l="24005"/>
            <a:stretch>
              <a:fillRect/>
            </a:stretch>
          </p:blipFill>
          <p:spPr>
            <a:xfrm>
              <a:off x="4654124" y="2406235"/>
              <a:ext cx="1745647" cy="1524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00800" y="1143133"/>
              <a:ext cx="1523148" cy="224267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65746" y="3779576"/>
              <a:ext cx="1623018" cy="2164024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947160" y="2057400"/>
              <a:ext cx="624840" cy="914400"/>
            </a:xfrm>
            <a:prstGeom prst="rect">
              <a:avLst/>
            </a:prstGeom>
          </p:spPr>
        </p:pic>
      </p:grpSp>
      <p:pic>
        <p:nvPicPr>
          <p:cNvPr id="17" name="Picture 16" descr="Screen Shot 2013-03-22 at 12.08.10 PM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95" y="2866938"/>
            <a:ext cx="4514192" cy="3145268"/>
          </a:xfrm>
          <a:prstGeom prst="rect">
            <a:avLst/>
          </a:prstGeom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228600" y="1430095"/>
            <a:ext cx="6626187" cy="133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</a:t>
            </a:r>
            <a:r>
              <a:rPr lang="en-US" dirty="0" smtClean="0"/>
              <a:t>rand challenge science:  Big data is about asking big questions 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81050" y="2907293"/>
            <a:ext cx="4943420" cy="3671115"/>
            <a:chOff x="181050" y="2907293"/>
            <a:chExt cx="4943420" cy="3671115"/>
          </a:xfrm>
        </p:grpSpPr>
        <p:sp>
          <p:nvSpPr>
            <p:cNvPr id="7" name="TextBox 6"/>
            <p:cNvSpPr txBox="1"/>
            <p:nvPr/>
          </p:nvSpPr>
          <p:spPr>
            <a:xfrm>
              <a:off x="3250084" y="5655078"/>
              <a:ext cx="157270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dirty="0" smtClean="0">
                  <a:solidFill>
                    <a:srgbClr val="FF6600"/>
                  </a:solidFill>
                </a:rPr>
                <a:t>Molecular </a:t>
              </a:r>
              <a:br>
                <a:rPr lang="en-US" dirty="0" smtClean="0">
                  <a:solidFill>
                    <a:srgbClr val="FF6600"/>
                  </a:solidFill>
                </a:rPr>
              </a:br>
              <a:r>
                <a:rPr lang="en-US" dirty="0" smtClean="0">
                  <a:solidFill>
                    <a:srgbClr val="FF6600"/>
                  </a:solidFill>
                </a:rPr>
                <a:t>   -&gt; Ecosystem</a:t>
              </a:r>
            </a:p>
            <a:p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1050" y="4435536"/>
              <a:ext cx="159817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dirty="0" smtClean="0">
                  <a:solidFill>
                    <a:srgbClr val="FF6600"/>
                  </a:solidFill>
                </a:rPr>
                <a:t>Tree of Life, </a:t>
              </a:r>
              <a:br>
                <a:rPr lang="en-US" dirty="0" smtClean="0">
                  <a:solidFill>
                    <a:srgbClr val="FF6600"/>
                  </a:solidFill>
                </a:rPr>
              </a:br>
              <a:r>
                <a:rPr lang="en-US" dirty="0" err="1" smtClean="0">
                  <a:solidFill>
                    <a:srgbClr val="FF6600"/>
                  </a:solidFill>
                </a:rPr>
                <a:t>phylogenomics</a:t>
              </a:r>
              <a:endParaRPr lang="en-US" dirty="0" smtClean="0">
                <a:solidFill>
                  <a:srgbClr val="FF6600"/>
                </a:solidFill>
              </a:endParaRPr>
            </a:p>
            <a:p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39446" y="2907293"/>
              <a:ext cx="11764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dirty="0" smtClean="0">
                  <a:solidFill>
                    <a:srgbClr val="FF6600"/>
                  </a:solidFill>
                </a:rPr>
                <a:t>Organisms</a:t>
              </a:r>
              <a:br>
                <a:rPr lang="en-US" dirty="0" smtClean="0">
                  <a:solidFill>
                    <a:srgbClr val="FF6600"/>
                  </a:solidFill>
                </a:rPr>
              </a:br>
              <a:r>
                <a:rPr lang="en-US" dirty="0" smtClean="0">
                  <a:solidFill>
                    <a:srgbClr val="FF6600"/>
                  </a:solidFill>
                </a:rPr>
                <a:t> -&gt; species</a:t>
              </a:r>
            </a:p>
            <a:p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38723" y="3172530"/>
              <a:ext cx="12367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Phenotypic</a:t>
              </a:r>
              <a:br>
                <a:rPr lang="en-US" dirty="0" smtClean="0">
                  <a:solidFill>
                    <a:srgbClr val="FF6600"/>
                  </a:solidFill>
                </a:rPr>
              </a:br>
              <a:r>
                <a:rPr lang="en-US" dirty="0" smtClean="0">
                  <a:solidFill>
                    <a:srgbClr val="FF6600"/>
                  </a:solidFill>
                </a:rPr>
                <a:t>expression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7871" y="5408684"/>
              <a:ext cx="23006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Bioactive</a:t>
              </a:r>
              <a:br>
                <a:rPr lang="en-US" dirty="0" smtClean="0">
                  <a:solidFill>
                    <a:srgbClr val="FF6600"/>
                  </a:solidFill>
                </a:rPr>
              </a:br>
              <a:r>
                <a:rPr lang="en-US" dirty="0" smtClean="0">
                  <a:solidFill>
                    <a:srgbClr val="FF6600"/>
                  </a:solidFill>
                </a:rPr>
                <a:t>compounds/chemistry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20444" y="3789205"/>
              <a:ext cx="12040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Trophic </a:t>
              </a:r>
              <a:br>
                <a:rPr lang="en-US" dirty="0" smtClean="0">
                  <a:solidFill>
                    <a:srgbClr val="FF6600"/>
                  </a:solidFill>
                </a:rPr>
              </a:br>
              <a:r>
                <a:rPr lang="en-US" dirty="0" err="1" smtClean="0">
                  <a:solidFill>
                    <a:srgbClr val="FF6600"/>
                  </a:solidFill>
                </a:rPr>
                <a:t>interations</a:t>
              </a:r>
              <a:endParaRPr lang="en-US" dirty="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126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3 or 4 </a:t>
            </a:r>
            <a:r>
              <a:rPr lang="en-US" dirty="0" err="1" smtClean="0"/>
              <a:t>Vs</a:t>
            </a:r>
            <a:r>
              <a:rPr lang="en-US" dirty="0" smtClean="0"/>
              <a:t> of Big 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8949" y="5847937"/>
            <a:ext cx="7299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“Big data is data that’s an order of magnitude bigger than you’re accustomed to, Grasshopper.</a:t>
            </a:r>
            <a:r>
              <a:rPr lang="en-US" dirty="0" smtClean="0"/>
              <a:t>”   Doug Laney, Gartner</a:t>
            </a:r>
            <a:endParaRPr lang="en-US" dirty="0"/>
          </a:p>
        </p:txBody>
      </p:sp>
      <p:pic>
        <p:nvPicPr>
          <p:cNvPr id="9" name="Picture 8" descr="Screen Shot 2014-03-25 at 10.25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8" y="3472073"/>
            <a:ext cx="3651602" cy="2259264"/>
          </a:xfrm>
          <a:prstGeom prst="rect">
            <a:avLst/>
          </a:prstGeom>
        </p:spPr>
      </p:pic>
      <p:pic>
        <p:nvPicPr>
          <p:cNvPr id="6" name="Content Placeholder 5" descr="Screen Shot 2014-03-25 at 10.17.53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14" r="-10514"/>
          <a:stretch>
            <a:fillRect/>
          </a:stretch>
        </p:blipFill>
        <p:spPr>
          <a:xfrm>
            <a:off x="2662995" y="1314934"/>
            <a:ext cx="7066863" cy="3886502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29" y="1478520"/>
            <a:ext cx="3185214" cy="195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98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Integrative Biodiversity:  </a:t>
            </a:r>
            <a:r>
              <a:rPr lang="en-US" dirty="0" err="1" smtClean="0"/>
              <a:t>Multiscale</a:t>
            </a:r>
            <a:r>
              <a:rPr lang="en-US" dirty="0" smtClean="0"/>
              <a:t>, Multi-disciplinary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17395" y="2015638"/>
            <a:ext cx="3923635" cy="4610613"/>
            <a:chOff x="3657601" y="609556"/>
            <a:chExt cx="5390505" cy="601669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alphaModFix amt="48000"/>
            </a:blip>
            <a:stretch>
              <a:fillRect/>
            </a:stretch>
          </p:blipFill>
          <p:spPr>
            <a:xfrm flipH="1">
              <a:off x="7848600" y="4876039"/>
              <a:ext cx="1199506" cy="106756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05095" y="3429000"/>
              <a:ext cx="1957905" cy="14478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43400" y="1489956"/>
              <a:ext cx="2612572" cy="9144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rcRect l="50357" t="14590" r="2393" b="2787"/>
            <a:stretch>
              <a:fillRect/>
            </a:stretch>
          </p:blipFill>
          <p:spPr>
            <a:xfrm>
              <a:off x="6888764" y="5203851"/>
              <a:ext cx="1066800" cy="14224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6200000">
              <a:off x="3293065" y="4471805"/>
              <a:ext cx="2476094" cy="1747022"/>
            </a:xfrm>
            <a:prstGeom prst="rect">
              <a:avLst/>
            </a:prstGeom>
          </p:spPr>
        </p:pic>
        <p:pic>
          <p:nvPicPr>
            <p:cNvPr id="12" name="Picture 11" descr="PRAGMA22_14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99" t="9020" r="12436" b="7619"/>
            <a:stretch>
              <a:fillRect/>
            </a:stretch>
          </p:blipFill>
          <p:spPr>
            <a:xfrm>
              <a:off x="7955564" y="609556"/>
              <a:ext cx="995833" cy="190868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/>
            <a:srcRect l="24005"/>
            <a:stretch>
              <a:fillRect/>
            </a:stretch>
          </p:blipFill>
          <p:spPr>
            <a:xfrm>
              <a:off x="4654124" y="2406235"/>
              <a:ext cx="1745647" cy="1524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00800" y="1143133"/>
              <a:ext cx="1523148" cy="224267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65746" y="3779576"/>
              <a:ext cx="1623018" cy="2164024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947160" y="2057400"/>
              <a:ext cx="624840" cy="914400"/>
            </a:xfrm>
            <a:prstGeom prst="rect">
              <a:avLst/>
            </a:prstGeom>
          </p:spPr>
        </p:pic>
      </p:grpSp>
      <p:pic>
        <p:nvPicPr>
          <p:cNvPr id="17" name="Picture 16" descr="Screen Shot 2013-03-22 at 12.08.10 PM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95" y="2866938"/>
            <a:ext cx="4514192" cy="3145268"/>
          </a:xfrm>
          <a:prstGeom prst="rect">
            <a:avLst/>
          </a:prstGeom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228600" y="1430095"/>
            <a:ext cx="6626187" cy="1331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 NSF Dimensions of Biodiversity program)</a:t>
            </a:r>
          </a:p>
          <a:p>
            <a:pPr lvl="1"/>
            <a:r>
              <a:rPr lang="en-US" dirty="0" smtClean="0"/>
              <a:t>Interaction at the intersection of taxonomic, genetic, functional domains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81050" y="2907293"/>
            <a:ext cx="4943420" cy="3671115"/>
            <a:chOff x="181050" y="2907293"/>
            <a:chExt cx="4943420" cy="3671115"/>
          </a:xfrm>
        </p:grpSpPr>
        <p:sp>
          <p:nvSpPr>
            <p:cNvPr id="7" name="TextBox 6"/>
            <p:cNvSpPr txBox="1"/>
            <p:nvPr/>
          </p:nvSpPr>
          <p:spPr>
            <a:xfrm>
              <a:off x="3250084" y="5655078"/>
              <a:ext cx="157270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dirty="0" smtClean="0">
                  <a:solidFill>
                    <a:srgbClr val="FF6600"/>
                  </a:solidFill>
                </a:rPr>
                <a:t>Molecular </a:t>
              </a:r>
              <a:br>
                <a:rPr lang="en-US" dirty="0" smtClean="0">
                  <a:solidFill>
                    <a:srgbClr val="FF6600"/>
                  </a:solidFill>
                </a:rPr>
              </a:br>
              <a:r>
                <a:rPr lang="en-US" dirty="0" smtClean="0">
                  <a:solidFill>
                    <a:srgbClr val="FF6600"/>
                  </a:solidFill>
                </a:rPr>
                <a:t>   -&gt; Ecosystem</a:t>
              </a:r>
            </a:p>
            <a:p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1050" y="4435536"/>
              <a:ext cx="159817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dirty="0" smtClean="0">
                  <a:solidFill>
                    <a:srgbClr val="FF6600"/>
                  </a:solidFill>
                </a:rPr>
                <a:t>Tree of Life, </a:t>
              </a:r>
              <a:br>
                <a:rPr lang="en-US" dirty="0" smtClean="0">
                  <a:solidFill>
                    <a:srgbClr val="FF6600"/>
                  </a:solidFill>
                </a:rPr>
              </a:br>
              <a:r>
                <a:rPr lang="en-US" dirty="0" err="1" smtClean="0">
                  <a:solidFill>
                    <a:srgbClr val="FF6600"/>
                  </a:solidFill>
                </a:rPr>
                <a:t>phylogenomics</a:t>
              </a:r>
              <a:endParaRPr lang="en-US" dirty="0" smtClean="0">
                <a:solidFill>
                  <a:srgbClr val="FF6600"/>
                </a:solidFill>
              </a:endParaRPr>
            </a:p>
            <a:p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39446" y="2907293"/>
              <a:ext cx="11764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dirty="0" smtClean="0">
                  <a:solidFill>
                    <a:srgbClr val="FF6600"/>
                  </a:solidFill>
                </a:rPr>
                <a:t>Organisms</a:t>
              </a:r>
              <a:br>
                <a:rPr lang="en-US" dirty="0" smtClean="0">
                  <a:solidFill>
                    <a:srgbClr val="FF6600"/>
                  </a:solidFill>
                </a:rPr>
              </a:br>
              <a:r>
                <a:rPr lang="en-US" dirty="0" smtClean="0">
                  <a:solidFill>
                    <a:srgbClr val="FF6600"/>
                  </a:solidFill>
                </a:rPr>
                <a:t> -&gt; species</a:t>
              </a:r>
            </a:p>
            <a:p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38723" y="3172530"/>
              <a:ext cx="12367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Phenotypic</a:t>
              </a:r>
              <a:br>
                <a:rPr lang="en-US" dirty="0" smtClean="0">
                  <a:solidFill>
                    <a:srgbClr val="FF6600"/>
                  </a:solidFill>
                </a:rPr>
              </a:br>
              <a:r>
                <a:rPr lang="en-US" dirty="0" smtClean="0">
                  <a:solidFill>
                    <a:srgbClr val="FF6600"/>
                  </a:solidFill>
                </a:rPr>
                <a:t>expression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7871" y="5408684"/>
              <a:ext cx="23006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Bioactive</a:t>
              </a:r>
              <a:br>
                <a:rPr lang="en-US" dirty="0" smtClean="0">
                  <a:solidFill>
                    <a:srgbClr val="FF6600"/>
                  </a:solidFill>
                </a:rPr>
              </a:br>
              <a:r>
                <a:rPr lang="en-US" dirty="0" smtClean="0">
                  <a:solidFill>
                    <a:srgbClr val="FF6600"/>
                  </a:solidFill>
                </a:rPr>
                <a:t>compounds/chemistry</a:t>
              </a:r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20444" y="3789205"/>
              <a:ext cx="12040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</a:rPr>
                <a:t>Trophic </a:t>
              </a:r>
              <a:br>
                <a:rPr lang="en-US" dirty="0" smtClean="0">
                  <a:solidFill>
                    <a:srgbClr val="FF6600"/>
                  </a:solidFill>
                </a:rPr>
              </a:br>
              <a:r>
                <a:rPr lang="en-US" dirty="0" err="1" smtClean="0">
                  <a:solidFill>
                    <a:srgbClr val="FF6600"/>
                  </a:solidFill>
                </a:rPr>
                <a:t>interations</a:t>
              </a:r>
              <a:endParaRPr lang="en-US" dirty="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272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3-12-02 at 3.57.3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495" r="-18495"/>
          <a:stretch>
            <a:fillRect/>
          </a:stretch>
        </p:blipFill>
        <p:spPr>
          <a:xfrm>
            <a:off x="-1147012" y="274638"/>
            <a:ext cx="11373853" cy="6255181"/>
          </a:xfrm>
        </p:spPr>
      </p:pic>
      <p:sp>
        <p:nvSpPr>
          <p:cNvPr id="3" name="TextBox 2"/>
          <p:cNvSpPr txBox="1"/>
          <p:nvPr/>
        </p:nvSpPr>
        <p:spPr>
          <a:xfrm>
            <a:off x="1417053" y="6421828"/>
            <a:ext cx="27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 Andrea </a:t>
            </a:r>
            <a:r>
              <a:rPr lang="en-US" dirty="0" err="1" smtClean="0"/>
              <a:t>Matsunaga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92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Big data is a given for genomics, high throughput sequencing, analysis, and visualization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hat about all the other data that </a:t>
            </a:r>
            <a:r>
              <a:rPr lang="en-US" b="1" i="1" dirty="0" smtClean="0"/>
              <a:t>relates</a:t>
            </a:r>
            <a:r>
              <a:rPr lang="en-US" dirty="0" smtClean="0"/>
              <a:t> to genetic and genomic data?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735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4Vs for Biodiversity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Volume:  billion or more specimens, 2-10 million species (excluding microbial), 10 billion plus related edges</a:t>
            </a:r>
            <a:endParaRPr lang="en-US" dirty="0"/>
          </a:p>
          <a:p>
            <a:r>
              <a:rPr lang="en-US" dirty="0"/>
              <a:t>Velocity:  S</a:t>
            </a:r>
            <a:r>
              <a:rPr lang="en-US" dirty="0" smtClean="0"/>
              <a:t>nail’s pace?  250 year long-tail legacy of taxonomic data -&gt; rapid digitization &lt;-&gt; large scale genomic sequencing</a:t>
            </a:r>
            <a:endParaRPr lang="en-US" dirty="0"/>
          </a:p>
          <a:p>
            <a:r>
              <a:rPr lang="en-US" dirty="0"/>
              <a:t>Variety:  </a:t>
            </a:r>
            <a:r>
              <a:rPr lang="en-US" dirty="0" smtClean="0"/>
              <a:t>Occurrences, sequences, morphological, geospatial; structured and unstructured</a:t>
            </a:r>
          </a:p>
          <a:p>
            <a:r>
              <a:rPr lang="en-US" dirty="0" smtClean="0"/>
              <a:t>Veracity:  Very challenging to validate?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79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493" y="762000"/>
            <a:ext cx="3336636" cy="484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273" y="246529"/>
            <a:ext cx="8509000" cy="307777"/>
          </a:xfrm>
          <a:noFill/>
          <a:ln/>
        </p:spPr>
        <p:txBody>
          <a:bodyPr>
            <a:sp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US" sz="1400" b="1">
                <a:solidFill>
                  <a:schemeClr val="tx2"/>
                </a:solidFill>
              </a:rPr>
              <a:t>Figure 3. Linking samples and derivatives from the Moorea Biocode project.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04091" y="5748618"/>
            <a:ext cx="8347364" cy="590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/>
          <a:p>
            <a:r>
              <a:rPr lang="en-US" sz="1100" b="1" dirty="0"/>
              <a:t>Citation: </a:t>
            </a:r>
            <a:r>
              <a:rPr lang="en-US" sz="1100" dirty="0"/>
              <a:t>Walls RL, Deck J, </a:t>
            </a:r>
            <a:r>
              <a:rPr lang="en-US" sz="1100" dirty="0" err="1"/>
              <a:t>Guralnick</a:t>
            </a:r>
            <a:r>
              <a:rPr lang="en-US" sz="1100" dirty="0"/>
              <a:t> R, </a:t>
            </a:r>
            <a:r>
              <a:rPr lang="en-US" sz="1100" dirty="0" err="1"/>
              <a:t>Baskauf</a:t>
            </a:r>
            <a:r>
              <a:rPr lang="en-US" sz="1100" dirty="0"/>
              <a:t> S, Beaman R, et al. (2014) Semantics in Support of Biodiversity Knowledge Discovery: An Introduction to the Biological Collections Ontology and Related Ontologies. </a:t>
            </a:r>
            <a:r>
              <a:rPr lang="en-US" sz="1100" dirty="0" err="1"/>
              <a:t>PLoS</a:t>
            </a:r>
            <a:r>
              <a:rPr lang="en-US" sz="1100" dirty="0"/>
              <a:t> ONE 9(3): e89606. doi:10.1371/journal.pone.0089606</a:t>
            </a:r>
            <a:r>
              <a:rPr lang="en-US" sz="1100" dirty="0" smtClean="0">
                <a:hlinkClick r:id="rId3"/>
              </a:rPr>
              <a:t>http</a:t>
            </a:r>
            <a:r>
              <a:rPr lang="en-US" sz="1100" dirty="0">
                <a:hlinkClick r:id="rId3"/>
              </a:rPr>
              <a:t>://www.plosone.org/article/info:doi/10.1371/journal.pone.0089606</a:t>
            </a:r>
            <a:endParaRPr 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721894" y="1152183"/>
            <a:ext cx="3449053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BiSciCol</a:t>
            </a:r>
            <a:r>
              <a:rPr lang="en-US" sz="2400" dirty="0" smtClean="0"/>
              <a:t> (Biological Science Collections Tracker) use case:</a:t>
            </a:r>
          </a:p>
          <a:p>
            <a:endParaRPr lang="en-US" sz="2400" dirty="0"/>
          </a:p>
          <a:p>
            <a:r>
              <a:rPr lang="en-US" sz="2400" dirty="0" smtClean="0"/>
              <a:t>Every specimen links to a multitude of parent and derivative data. Users of biodiversity data need to be able to </a:t>
            </a:r>
            <a:r>
              <a:rPr lang="en-US" sz="2400" b="1" i="1" dirty="0" smtClean="0"/>
              <a:t>easily and quickly </a:t>
            </a:r>
            <a:r>
              <a:rPr lang="en-US" sz="2400" dirty="0" smtClean="0"/>
              <a:t>see these relationships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7978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"Big" in Ecological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i="1" dirty="0" smtClean="0">
                <a:effectLst/>
              </a:rPr>
              <a:t>The defining aspect of ecological Big Data is not raw size but another dimension: complexity.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effectLst/>
              </a:rPr>
              <a:t>Dave </a:t>
            </a:r>
            <a:r>
              <a:rPr lang="en-US" dirty="0" err="1" smtClean="0">
                <a:effectLst/>
              </a:rPr>
              <a:t>Schimel</a:t>
            </a:r>
            <a:r>
              <a:rPr lang="en-US" dirty="0" smtClean="0">
                <a:effectLst/>
              </a:rPr>
              <a:t>, 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(former) NEON 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Chief Scientist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30322" b="-30322"/>
          <a:stretch>
            <a:fillRect/>
          </a:stretch>
        </p:blipFill>
        <p:spPr>
          <a:xfrm>
            <a:off x="3411712" y="1925059"/>
            <a:ext cx="5077233" cy="5689935"/>
          </a:xfrm>
        </p:spPr>
      </p:pic>
    </p:spTree>
    <p:extLst>
      <p:ext uri="{BB962C8B-B14F-4D97-AF65-F5344CB8AC3E}">
        <p14:creationId xmlns:p14="http://schemas.microsoft.com/office/powerpoint/2010/main" val="4038184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4Cs of Biodiversity Big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Complexity:  scale, interactions (e.g., food webs) between individuals, populations, species, environments (cf. story </a:t>
            </a:r>
            <a:r>
              <a:rPr lang="en-US" dirty="0" smtClean="0"/>
              <a:t>lines)</a:t>
            </a:r>
            <a:endParaRPr lang="en-US" dirty="0"/>
          </a:p>
          <a:p>
            <a:r>
              <a:rPr lang="en-US" dirty="0" smtClean="0"/>
              <a:t>Collaboration</a:t>
            </a:r>
            <a:r>
              <a:rPr lang="en-US" dirty="0"/>
              <a:t>:  International and multidisciplinary</a:t>
            </a:r>
          </a:p>
          <a:p>
            <a:r>
              <a:rPr lang="en-US" dirty="0" smtClean="0"/>
              <a:t>Citizen Science:  </a:t>
            </a:r>
            <a:r>
              <a:rPr lang="en-US" dirty="0"/>
              <a:t>Increasing as a solution to digitization</a:t>
            </a:r>
          </a:p>
          <a:p>
            <a:r>
              <a:rPr lang="en-US" dirty="0" smtClean="0"/>
              <a:t>Completeness:  Will we always be 10% complete, and can we validate and create the linkages? 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39976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9991</TotalTime>
  <Words>576</Words>
  <Application>Microsoft Macintosh PowerPoint</Application>
  <PresentationFormat>On-screen Show (4:3)</PresentationFormat>
  <Paragraphs>70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 Linking collections to  related resources: Multi-scale, multi-dimensional, multi-disciplinary collaborative research in biodiversity.  Is this  a “Big Data” paradigm? </vt:lpstr>
      <vt:lpstr>The 3 or 4 Vs of Big Data</vt:lpstr>
      <vt:lpstr>Integrative Biodiversity:  Multiscale, Multi-disciplinary</vt:lpstr>
      <vt:lpstr>PowerPoint Presentation</vt:lpstr>
      <vt:lpstr>PowerPoint Presentation</vt:lpstr>
      <vt:lpstr>4Vs for Biodiversity Big data</vt:lpstr>
      <vt:lpstr>PowerPoint Presentation</vt:lpstr>
      <vt:lpstr>The "Big" in Ecological Big Data</vt:lpstr>
      <vt:lpstr>4Cs of Biodiversity Big Data </vt:lpstr>
      <vt:lpstr>PowerPoint Presentation</vt:lpstr>
      <vt:lpstr>Trust Envelope</vt:lpstr>
      <vt:lpstr>Trust Envelope</vt:lpstr>
      <vt:lpstr>Integrative Biodiversity</vt:lpstr>
    </vt:vector>
  </TitlesOfParts>
  <Company>University of Florida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Reed Beaman</dc:creator>
  <cp:lastModifiedBy>Reed Beaman</cp:lastModifiedBy>
  <cp:revision>94</cp:revision>
  <dcterms:created xsi:type="dcterms:W3CDTF">2013-11-30T22:15:16Z</dcterms:created>
  <dcterms:modified xsi:type="dcterms:W3CDTF">2014-04-10T06:21:26Z</dcterms:modified>
</cp:coreProperties>
</file>