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1" r:id="rId3"/>
    <p:sldId id="273" r:id="rId4"/>
    <p:sldId id="278" r:id="rId5"/>
    <p:sldId id="280" r:id="rId6"/>
    <p:sldId id="284" r:id="rId7"/>
    <p:sldId id="283" r:id="rId8"/>
    <p:sldId id="285" r:id="rId9"/>
    <p:sldId id="286" r:id="rId10"/>
    <p:sldId id="288" r:id="rId11"/>
    <p:sldId id="289" r:id="rId12"/>
    <p:sldId id="28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7" autoAdjust="0"/>
    <p:restoredTop sz="93891" autoAdjust="0"/>
  </p:normalViewPr>
  <p:slideViewPr>
    <p:cSldViewPr>
      <p:cViewPr>
        <p:scale>
          <a:sx n="150" d="100"/>
          <a:sy n="150" d="100"/>
        </p:scale>
        <p:origin x="-1424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-406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Japan NAIST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S3</c:v>
          </c:tx>
          <c:marker>
            <c:symbol val="none"/>
          </c:marker>
          <c:cat>
            <c:numRef>
              <c:f>Sheet1!$C$40:$C$63</c:f>
              <c:numCache>
                <c:formatCode>h:mm;@</c:formatCode>
                <c:ptCount val="24"/>
                <c:pt idx="0">
                  <c:v>0.625</c:v>
                </c:pt>
                <c:pt idx="1">
                  <c:v>0.666666666666667</c:v>
                </c:pt>
                <c:pt idx="2">
                  <c:v>0.708333333333333</c:v>
                </c:pt>
                <c:pt idx="3">
                  <c:v>0.75</c:v>
                </c:pt>
                <c:pt idx="4">
                  <c:v>0.791666666666666</c:v>
                </c:pt>
                <c:pt idx="5">
                  <c:v>0.833333333333333</c:v>
                </c:pt>
                <c:pt idx="6">
                  <c:v>0.875</c:v>
                </c:pt>
                <c:pt idx="7">
                  <c:v>0.916666666666666</c:v>
                </c:pt>
                <c:pt idx="8">
                  <c:v>0.958333333333333</c:v>
                </c:pt>
                <c:pt idx="9">
                  <c:v>1.0</c:v>
                </c:pt>
                <c:pt idx="10">
                  <c:v>0.0416666666666667</c:v>
                </c:pt>
                <c:pt idx="11">
                  <c:v>0.0833333333333333</c:v>
                </c:pt>
                <c:pt idx="12">
                  <c:v>0.125</c:v>
                </c:pt>
                <c:pt idx="13">
                  <c:v>0.166666666666667</c:v>
                </c:pt>
                <c:pt idx="14">
                  <c:v>0.208333333333333</c:v>
                </c:pt>
                <c:pt idx="15">
                  <c:v>0.25</c:v>
                </c:pt>
                <c:pt idx="16">
                  <c:v>0.291666666666667</c:v>
                </c:pt>
                <c:pt idx="17">
                  <c:v>0.333333333333333</c:v>
                </c:pt>
                <c:pt idx="18">
                  <c:v>0.375</c:v>
                </c:pt>
                <c:pt idx="19">
                  <c:v>0.416666666666667</c:v>
                </c:pt>
                <c:pt idx="20">
                  <c:v>0.458333333333333</c:v>
                </c:pt>
                <c:pt idx="21">
                  <c:v>0.5</c:v>
                </c:pt>
                <c:pt idx="22">
                  <c:v>0.541666666666667</c:v>
                </c:pt>
                <c:pt idx="23">
                  <c:v>0.583333333333333</c:v>
                </c:pt>
              </c:numCache>
            </c:numRef>
          </c:cat>
          <c:val>
            <c:numRef>
              <c:f>Sheet1!$D$40:$D$63</c:f>
              <c:numCache>
                <c:formatCode>General</c:formatCode>
                <c:ptCount val="24"/>
                <c:pt idx="0">
                  <c:v>24.4</c:v>
                </c:pt>
                <c:pt idx="1">
                  <c:v>23.8</c:v>
                </c:pt>
                <c:pt idx="2">
                  <c:v>21.7</c:v>
                </c:pt>
                <c:pt idx="3">
                  <c:v>21.8</c:v>
                </c:pt>
                <c:pt idx="4">
                  <c:v>26.3</c:v>
                </c:pt>
                <c:pt idx="5">
                  <c:v>26.2</c:v>
                </c:pt>
                <c:pt idx="6">
                  <c:v>2.81</c:v>
                </c:pt>
                <c:pt idx="7">
                  <c:v>22.8</c:v>
                </c:pt>
                <c:pt idx="8">
                  <c:v>22.3</c:v>
                </c:pt>
                <c:pt idx="9">
                  <c:v>26.6</c:v>
                </c:pt>
                <c:pt idx="10">
                  <c:v>23.7</c:v>
                </c:pt>
                <c:pt idx="11">
                  <c:v>2.97</c:v>
                </c:pt>
                <c:pt idx="12">
                  <c:v>23.7</c:v>
                </c:pt>
                <c:pt idx="13">
                  <c:v>24.2</c:v>
                </c:pt>
                <c:pt idx="14">
                  <c:v>22.1</c:v>
                </c:pt>
                <c:pt idx="15">
                  <c:v>22.6</c:v>
                </c:pt>
                <c:pt idx="16">
                  <c:v>24.5</c:v>
                </c:pt>
                <c:pt idx="17">
                  <c:v>26.1</c:v>
                </c:pt>
                <c:pt idx="18">
                  <c:v>22.8</c:v>
                </c:pt>
                <c:pt idx="19">
                  <c:v>26.4</c:v>
                </c:pt>
                <c:pt idx="20">
                  <c:v>23.9</c:v>
                </c:pt>
                <c:pt idx="21">
                  <c:v>25.2</c:v>
                </c:pt>
                <c:pt idx="22">
                  <c:v>28.2</c:v>
                </c:pt>
                <c:pt idx="23">
                  <c:v>21.0</c:v>
                </c:pt>
              </c:numCache>
            </c:numRef>
          </c:val>
          <c:smooth val="0"/>
        </c:ser>
        <c:ser>
          <c:idx val="1"/>
          <c:order val="1"/>
          <c:tx>
            <c:v>CloudFront</c:v>
          </c:tx>
          <c:marker>
            <c:symbol val="none"/>
          </c:marker>
          <c:cat>
            <c:numRef>
              <c:f>Sheet1!$C$40:$C$63</c:f>
              <c:numCache>
                <c:formatCode>h:mm;@</c:formatCode>
                <c:ptCount val="24"/>
                <c:pt idx="0">
                  <c:v>0.625</c:v>
                </c:pt>
                <c:pt idx="1">
                  <c:v>0.666666666666667</c:v>
                </c:pt>
                <c:pt idx="2">
                  <c:v>0.708333333333333</c:v>
                </c:pt>
                <c:pt idx="3">
                  <c:v>0.75</c:v>
                </c:pt>
                <c:pt idx="4">
                  <c:v>0.791666666666666</c:v>
                </c:pt>
                <c:pt idx="5">
                  <c:v>0.833333333333333</c:v>
                </c:pt>
                <c:pt idx="6">
                  <c:v>0.875</c:v>
                </c:pt>
                <c:pt idx="7">
                  <c:v>0.916666666666666</c:v>
                </c:pt>
                <c:pt idx="8">
                  <c:v>0.958333333333333</c:v>
                </c:pt>
                <c:pt idx="9">
                  <c:v>1.0</c:v>
                </c:pt>
                <c:pt idx="10">
                  <c:v>0.0416666666666667</c:v>
                </c:pt>
                <c:pt idx="11">
                  <c:v>0.0833333333333333</c:v>
                </c:pt>
                <c:pt idx="12">
                  <c:v>0.125</c:v>
                </c:pt>
                <c:pt idx="13">
                  <c:v>0.166666666666667</c:v>
                </c:pt>
                <c:pt idx="14">
                  <c:v>0.208333333333333</c:v>
                </c:pt>
                <c:pt idx="15">
                  <c:v>0.25</c:v>
                </c:pt>
                <c:pt idx="16">
                  <c:v>0.291666666666667</c:v>
                </c:pt>
                <c:pt idx="17">
                  <c:v>0.333333333333333</c:v>
                </c:pt>
                <c:pt idx="18">
                  <c:v>0.375</c:v>
                </c:pt>
                <c:pt idx="19">
                  <c:v>0.416666666666667</c:v>
                </c:pt>
                <c:pt idx="20">
                  <c:v>0.458333333333333</c:v>
                </c:pt>
                <c:pt idx="21">
                  <c:v>0.5</c:v>
                </c:pt>
                <c:pt idx="22">
                  <c:v>0.541666666666667</c:v>
                </c:pt>
                <c:pt idx="23">
                  <c:v>0.583333333333333</c:v>
                </c:pt>
              </c:numCache>
            </c:numRef>
          </c:cat>
          <c:val>
            <c:numRef>
              <c:f>Sheet1!$E$40:$E$63</c:f>
              <c:numCache>
                <c:formatCode>General</c:formatCode>
                <c:ptCount val="24"/>
                <c:pt idx="0">
                  <c:v>2.85</c:v>
                </c:pt>
                <c:pt idx="1">
                  <c:v>42.2</c:v>
                </c:pt>
                <c:pt idx="2">
                  <c:v>51.3</c:v>
                </c:pt>
                <c:pt idx="3">
                  <c:v>49.3</c:v>
                </c:pt>
                <c:pt idx="4">
                  <c:v>55.3</c:v>
                </c:pt>
                <c:pt idx="5">
                  <c:v>46.8</c:v>
                </c:pt>
                <c:pt idx="6">
                  <c:v>46.7</c:v>
                </c:pt>
                <c:pt idx="7">
                  <c:v>47.1</c:v>
                </c:pt>
                <c:pt idx="8">
                  <c:v>51.9</c:v>
                </c:pt>
                <c:pt idx="9">
                  <c:v>52.5</c:v>
                </c:pt>
                <c:pt idx="10">
                  <c:v>57.7</c:v>
                </c:pt>
                <c:pt idx="11">
                  <c:v>52.5</c:v>
                </c:pt>
                <c:pt idx="12">
                  <c:v>67.5</c:v>
                </c:pt>
                <c:pt idx="13">
                  <c:v>75.6</c:v>
                </c:pt>
                <c:pt idx="14">
                  <c:v>72.1</c:v>
                </c:pt>
                <c:pt idx="15">
                  <c:v>72.8</c:v>
                </c:pt>
                <c:pt idx="16">
                  <c:v>53.1</c:v>
                </c:pt>
                <c:pt idx="17">
                  <c:v>42.4</c:v>
                </c:pt>
                <c:pt idx="18">
                  <c:v>38.5</c:v>
                </c:pt>
                <c:pt idx="19">
                  <c:v>54.2</c:v>
                </c:pt>
                <c:pt idx="20">
                  <c:v>57.9</c:v>
                </c:pt>
                <c:pt idx="21">
                  <c:v>49.4</c:v>
                </c:pt>
                <c:pt idx="22">
                  <c:v>41.0</c:v>
                </c:pt>
                <c:pt idx="23">
                  <c:v>54.5</c:v>
                </c:pt>
              </c:numCache>
            </c:numRef>
          </c:val>
          <c:smooth val="0"/>
        </c:ser>
        <c:ser>
          <c:idx val="2"/>
          <c:order val="2"/>
          <c:spPr>
            <a:ln w="12700"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Sheet1!$C$40:$C$63</c:f>
              <c:numCache>
                <c:formatCode>h:mm;@</c:formatCode>
                <c:ptCount val="24"/>
                <c:pt idx="0">
                  <c:v>0.625</c:v>
                </c:pt>
                <c:pt idx="1">
                  <c:v>0.666666666666667</c:v>
                </c:pt>
                <c:pt idx="2">
                  <c:v>0.708333333333333</c:v>
                </c:pt>
                <c:pt idx="3">
                  <c:v>0.75</c:v>
                </c:pt>
                <c:pt idx="4">
                  <c:v>0.791666666666666</c:v>
                </c:pt>
                <c:pt idx="5">
                  <c:v>0.833333333333333</c:v>
                </c:pt>
                <c:pt idx="6">
                  <c:v>0.875</c:v>
                </c:pt>
                <c:pt idx="7">
                  <c:v>0.916666666666666</c:v>
                </c:pt>
                <c:pt idx="8">
                  <c:v>0.958333333333333</c:v>
                </c:pt>
                <c:pt idx="9">
                  <c:v>1.0</c:v>
                </c:pt>
                <c:pt idx="10">
                  <c:v>0.0416666666666667</c:v>
                </c:pt>
                <c:pt idx="11">
                  <c:v>0.0833333333333333</c:v>
                </c:pt>
                <c:pt idx="12">
                  <c:v>0.125</c:v>
                </c:pt>
                <c:pt idx="13">
                  <c:v>0.166666666666667</c:v>
                </c:pt>
                <c:pt idx="14">
                  <c:v>0.208333333333333</c:v>
                </c:pt>
                <c:pt idx="15">
                  <c:v>0.25</c:v>
                </c:pt>
                <c:pt idx="16">
                  <c:v>0.291666666666667</c:v>
                </c:pt>
                <c:pt idx="17">
                  <c:v>0.333333333333333</c:v>
                </c:pt>
                <c:pt idx="18">
                  <c:v>0.375</c:v>
                </c:pt>
                <c:pt idx="19">
                  <c:v>0.416666666666667</c:v>
                </c:pt>
                <c:pt idx="20">
                  <c:v>0.458333333333333</c:v>
                </c:pt>
                <c:pt idx="21">
                  <c:v>0.5</c:v>
                </c:pt>
                <c:pt idx="22">
                  <c:v>0.541666666666667</c:v>
                </c:pt>
                <c:pt idx="23">
                  <c:v>0.583333333333333</c:v>
                </c:pt>
              </c:numCache>
            </c:numRef>
          </c:cat>
          <c:val>
            <c:numRef>
              <c:f>Sheet1!$F$40:$F$63</c:f>
              <c:numCache>
                <c:formatCode>General</c:formatCode>
                <c:ptCount val="24"/>
                <c:pt idx="0">
                  <c:v>22.34</c:v>
                </c:pt>
                <c:pt idx="1">
                  <c:v>22.34</c:v>
                </c:pt>
                <c:pt idx="2">
                  <c:v>22.34</c:v>
                </c:pt>
                <c:pt idx="3">
                  <c:v>22.34</c:v>
                </c:pt>
                <c:pt idx="4">
                  <c:v>22.34</c:v>
                </c:pt>
                <c:pt idx="5">
                  <c:v>22.34</c:v>
                </c:pt>
                <c:pt idx="6">
                  <c:v>22.34</c:v>
                </c:pt>
                <c:pt idx="7">
                  <c:v>22.34</c:v>
                </c:pt>
                <c:pt idx="8">
                  <c:v>22.34</c:v>
                </c:pt>
                <c:pt idx="9">
                  <c:v>22.34</c:v>
                </c:pt>
                <c:pt idx="10">
                  <c:v>22.34</c:v>
                </c:pt>
                <c:pt idx="11">
                  <c:v>22.34</c:v>
                </c:pt>
                <c:pt idx="12">
                  <c:v>22.34</c:v>
                </c:pt>
                <c:pt idx="13">
                  <c:v>22.34</c:v>
                </c:pt>
                <c:pt idx="14">
                  <c:v>22.34</c:v>
                </c:pt>
                <c:pt idx="15">
                  <c:v>22.34</c:v>
                </c:pt>
                <c:pt idx="16">
                  <c:v>22.34</c:v>
                </c:pt>
                <c:pt idx="17">
                  <c:v>22.34</c:v>
                </c:pt>
                <c:pt idx="18">
                  <c:v>22.34</c:v>
                </c:pt>
                <c:pt idx="19">
                  <c:v>22.34</c:v>
                </c:pt>
                <c:pt idx="20">
                  <c:v>22.34</c:v>
                </c:pt>
                <c:pt idx="21">
                  <c:v>22.34</c:v>
                </c:pt>
                <c:pt idx="22">
                  <c:v>22.34</c:v>
                </c:pt>
                <c:pt idx="23">
                  <c:v>22.34</c:v>
                </c:pt>
              </c:numCache>
            </c:numRef>
          </c:val>
          <c:smooth val="0"/>
        </c:ser>
        <c:ser>
          <c:idx val="3"/>
          <c:order val="3"/>
          <c:spPr>
            <a:ln w="127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Sheet1!$C$40:$C$63</c:f>
              <c:numCache>
                <c:formatCode>h:mm;@</c:formatCode>
                <c:ptCount val="24"/>
                <c:pt idx="0">
                  <c:v>0.625</c:v>
                </c:pt>
                <c:pt idx="1">
                  <c:v>0.666666666666667</c:v>
                </c:pt>
                <c:pt idx="2">
                  <c:v>0.708333333333333</c:v>
                </c:pt>
                <c:pt idx="3">
                  <c:v>0.75</c:v>
                </c:pt>
                <c:pt idx="4">
                  <c:v>0.791666666666666</c:v>
                </c:pt>
                <c:pt idx="5">
                  <c:v>0.833333333333333</c:v>
                </c:pt>
                <c:pt idx="6">
                  <c:v>0.875</c:v>
                </c:pt>
                <c:pt idx="7">
                  <c:v>0.916666666666666</c:v>
                </c:pt>
                <c:pt idx="8">
                  <c:v>0.958333333333333</c:v>
                </c:pt>
                <c:pt idx="9">
                  <c:v>1.0</c:v>
                </c:pt>
                <c:pt idx="10">
                  <c:v>0.0416666666666667</c:v>
                </c:pt>
                <c:pt idx="11">
                  <c:v>0.0833333333333333</c:v>
                </c:pt>
                <c:pt idx="12">
                  <c:v>0.125</c:v>
                </c:pt>
                <c:pt idx="13">
                  <c:v>0.166666666666667</c:v>
                </c:pt>
                <c:pt idx="14">
                  <c:v>0.208333333333333</c:v>
                </c:pt>
                <c:pt idx="15">
                  <c:v>0.25</c:v>
                </c:pt>
                <c:pt idx="16">
                  <c:v>0.291666666666667</c:v>
                </c:pt>
                <c:pt idx="17">
                  <c:v>0.333333333333333</c:v>
                </c:pt>
                <c:pt idx="18">
                  <c:v>0.375</c:v>
                </c:pt>
                <c:pt idx="19">
                  <c:v>0.416666666666667</c:v>
                </c:pt>
                <c:pt idx="20">
                  <c:v>0.458333333333333</c:v>
                </c:pt>
                <c:pt idx="21">
                  <c:v>0.5</c:v>
                </c:pt>
                <c:pt idx="22">
                  <c:v>0.541666666666667</c:v>
                </c:pt>
                <c:pt idx="23">
                  <c:v>0.583333333333333</c:v>
                </c:pt>
              </c:numCache>
            </c:numRef>
          </c:cat>
          <c:val>
            <c:numRef>
              <c:f>Sheet1!$G$40:$G$63</c:f>
              <c:numCache>
                <c:formatCode>General</c:formatCode>
                <c:ptCount val="24"/>
                <c:pt idx="0">
                  <c:v>51.46</c:v>
                </c:pt>
                <c:pt idx="1">
                  <c:v>51.46</c:v>
                </c:pt>
                <c:pt idx="2">
                  <c:v>51.46</c:v>
                </c:pt>
                <c:pt idx="3">
                  <c:v>51.46</c:v>
                </c:pt>
                <c:pt idx="4">
                  <c:v>51.46</c:v>
                </c:pt>
                <c:pt idx="5">
                  <c:v>51.46</c:v>
                </c:pt>
                <c:pt idx="6">
                  <c:v>51.46</c:v>
                </c:pt>
                <c:pt idx="7">
                  <c:v>51.46</c:v>
                </c:pt>
                <c:pt idx="8">
                  <c:v>51.46</c:v>
                </c:pt>
                <c:pt idx="9">
                  <c:v>51.46</c:v>
                </c:pt>
                <c:pt idx="10">
                  <c:v>51.46</c:v>
                </c:pt>
                <c:pt idx="11">
                  <c:v>51.46</c:v>
                </c:pt>
                <c:pt idx="12">
                  <c:v>51.46</c:v>
                </c:pt>
                <c:pt idx="13">
                  <c:v>51.46</c:v>
                </c:pt>
                <c:pt idx="14">
                  <c:v>51.46</c:v>
                </c:pt>
                <c:pt idx="15">
                  <c:v>51.46</c:v>
                </c:pt>
                <c:pt idx="16">
                  <c:v>51.46</c:v>
                </c:pt>
                <c:pt idx="17">
                  <c:v>51.46</c:v>
                </c:pt>
                <c:pt idx="18">
                  <c:v>51.46</c:v>
                </c:pt>
                <c:pt idx="19">
                  <c:v>51.46</c:v>
                </c:pt>
                <c:pt idx="20">
                  <c:v>51.46</c:v>
                </c:pt>
                <c:pt idx="21">
                  <c:v>51.46</c:v>
                </c:pt>
                <c:pt idx="22">
                  <c:v>51.46</c:v>
                </c:pt>
                <c:pt idx="23">
                  <c:v>51.46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5409608"/>
        <c:axId val="-2115406584"/>
      </c:lineChart>
      <c:catAx>
        <c:axId val="-2115409608"/>
        <c:scaling>
          <c:orientation val="minMax"/>
        </c:scaling>
        <c:delete val="0"/>
        <c:axPos val="b"/>
        <c:numFmt formatCode="h:mm;@" sourceLinked="1"/>
        <c:majorTickMark val="out"/>
        <c:minorTickMark val="none"/>
        <c:tickLblPos val="nextTo"/>
        <c:crossAx val="-2115406584"/>
        <c:crosses val="autoZero"/>
        <c:auto val="1"/>
        <c:lblAlgn val="ctr"/>
        <c:lblOffset val="100"/>
        <c:noMultiLvlLbl val="0"/>
      </c:catAx>
      <c:valAx>
        <c:axId val="-21154065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MB/s</a:t>
                </a:r>
              </a:p>
            </c:rich>
          </c:tx>
          <c:layout>
            <c:manualLayout>
              <c:xMode val="edge"/>
              <c:yMode val="edge"/>
              <c:x val="0.0222222222222222"/>
              <c:y val="0.44362459900845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5409608"/>
        <c:crosses val="autoZero"/>
        <c:crossBetween val="between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73713801399825"/>
          <c:y val="0.0296507728200642"/>
          <c:w val="0.215639763779528"/>
          <c:h val="0.1674343832021"/>
        </c:manualLayout>
      </c:layout>
      <c:overlay val="1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USA SDSC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S3</c:v>
          </c:tx>
          <c:marker>
            <c:symbol val="none"/>
          </c:marker>
          <c:cat>
            <c:numRef>
              <c:f>Sheet1!$C$6:$C$29</c:f>
              <c:numCache>
                <c:formatCode>h:mm;@</c:formatCode>
                <c:ptCount val="24"/>
                <c:pt idx="0">
                  <c:v>0.0416666666666667</c:v>
                </c:pt>
                <c:pt idx="1">
                  <c:v>0.0833333333333333</c:v>
                </c:pt>
                <c:pt idx="2">
                  <c:v>0.125</c:v>
                </c:pt>
                <c:pt idx="3">
                  <c:v>0.166666666666667</c:v>
                </c:pt>
                <c:pt idx="4">
                  <c:v>0.208333333333333</c:v>
                </c:pt>
                <c:pt idx="5">
                  <c:v>0.25</c:v>
                </c:pt>
                <c:pt idx="6">
                  <c:v>0.291666666666667</c:v>
                </c:pt>
                <c:pt idx="7">
                  <c:v>0.333333333333333</c:v>
                </c:pt>
                <c:pt idx="8">
                  <c:v>0.375</c:v>
                </c:pt>
                <c:pt idx="9">
                  <c:v>0.416666666666667</c:v>
                </c:pt>
                <c:pt idx="10">
                  <c:v>0.458333333333333</c:v>
                </c:pt>
                <c:pt idx="11">
                  <c:v>0.5</c:v>
                </c:pt>
                <c:pt idx="12">
                  <c:v>0.541666666666667</c:v>
                </c:pt>
                <c:pt idx="13">
                  <c:v>0.583333333333333</c:v>
                </c:pt>
                <c:pt idx="14">
                  <c:v>0.625</c:v>
                </c:pt>
                <c:pt idx="15">
                  <c:v>0.666666666666667</c:v>
                </c:pt>
                <c:pt idx="16">
                  <c:v>0.708333333333333</c:v>
                </c:pt>
                <c:pt idx="17">
                  <c:v>0.75</c:v>
                </c:pt>
                <c:pt idx="18">
                  <c:v>0.791666666666666</c:v>
                </c:pt>
                <c:pt idx="19">
                  <c:v>0.833333333333333</c:v>
                </c:pt>
                <c:pt idx="20">
                  <c:v>0.875</c:v>
                </c:pt>
                <c:pt idx="21">
                  <c:v>0.916666666666666</c:v>
                </c:pt>
                <c:pt idx="22">
                  <c:v>0.958333333333333</c:v>
                </c:pt>
                <c:pt idx="23">
                  <c:v>1.0</c:v>
                </c:pt>
              </c:numCache>
            </c:numRef>
          </c:cat>
          <c:val>
            <c:numRef>
              <c:f>Sheet1!$D$6:$D$29</c:f>
              <c:numCache>
                <c:formatCode>General</c:formatCode>
                <c:ptCount val="24"/>
                <c:pt idx="0">
                  <c:v>25.0</c:v>
                </c:pt>
                <c:pt idx="1">
                  <c:v>30.0</c:v>
                </c:pt>
                <c:pt idx="2">
                  <c:v>26.5</c:v>
                </c:pt>
                <c:pt idx="3">
                  <c:v>25.4</c:v>
                </c:pt>
                <c:pt idx="4">
                  <c:v>8.35</c:v>
                </c:pt>
                <c:pt idx="5">
                  <c:v>30.5</c:v>
                </c:pt>
                <c:pt idx="6">
                  <c:v>22.3</c:v>
                </c:pt>
                <c:pt idx="7">
                  <c:v>20.9</c:v>
                </c:pt>
                <c:pt idx="8">
                  <c:v>26.4</c:v>
                </c:pt>
                <c:pt idx="9">
                  <c:v>23.1</c:v>
                </c:pt>
                <c:pt idx="10">
                  <c:v>23.2</c:v>
                </c:pt>
                <c:pt idx="11">
                  <c:v>29.9</c:v>
                </c:pt>
                <c:pt idx="12">
                  <c:v>7.81</c:v>
                </c:pt>
                <c:pt idx="13">
                  <c:v>30.3</c:v>
                </c:pt>
                <c:pt idx="14">
                  <c:v>26.7</c:v>
                </c:pt>
                <c:pt idx="15">
                  <c:v>29.5</c:v>
                </c:pt>
                <c:pt idx="16">
                  <c:v>22.7</c:v>
                </c:pt>
                <c:pt idx="17">
                  <c:v>29.3</c:v>
                </c:pt>
                <c:pt idx="18">
                  <c:v>29.5</c:v>
                </c:pt>
                <c:pt idx="19">
                  <c:v>25.2</c:v>
                </c:pt>
                <c:pt idx="20">
                  <c:v>18.1</c:v>
                </c:pt>
                <c:pt idx="21">
                  <c:v>30.0</c:v>
                </c:pt>
                <c:pt idx="22">
                  <c:v>8.59</c:v>
                </c:pt>
                <c:pt idx="23">
                  <c:v>21.3</c:v>
                </c:pt>
              </c:numCache>
            </c:numRef>
          </c:val>
          <c:smooth val="0"/>
        </c:ser>
        <c:ser>
          <c:idx val="1"/>
          <c:order val="1"/>
          <c:tx>
            <c:v>CloudFront</c:v>
          </c:tx>
          <c:marker>
            <c:symbol val="none"/>
          </c:marker>
          <c:cat>
            <c:numRef>
              <c:f>Sheet1!$C$6:$C$29</c:f>
              <c:numCache>
                <c:formatCode>h:mm;@</c:formatCode>
                <c:ptCount val="24"/>
                <c:pt idx="0">
                  <c:v>0.0416666666666667</c:v>
                </c:pt>
                <c:pt idx="1">
                  <c:v>0.0833333333333333</c:v>
                </c:pt>
                <c:pt idx="2">
                  <c:v>0.125</c:v>
                </c:pt>
                <c:pt idx="3">
                  <c:v>0.166666666666667</c:v>
                </c:pt>
                <c:pt idx="4">
                  <c:v>0.208333333333333</c:v>
                </c:pt>
                <c:pt idx="5">
                  <c:v>0.25</c:v>
                </c:pt>
                <c:pt idx="6">
                  <c:v>0.291666666666667</c:v>
                </c:pt>
                <c:pt idx="7">
                  <c:v>0.333333333333333</c:v>
                </c:pt>
                <c:pt idx="8">
                  <c:v>0.375</c:v>
                </c:pt>
                <c:pt idx="9">
                  <c:v>0.416666666666667</c:v>
                </c:pt>
                <c:pt idx="10">
                  <c:v>0.458333333333333</c:v>
                </c:pt>
                <c:pt idx="11">
                  <c:v>0.5</c:v>
                </c:pt>
                <c:pt idx="12">
                  <c:v>0.541666666666667</c:v>
                </c:pt>
                <c:pt idx="13">
                  <c:v>0.583333333333333</c:v>
                </c:pt>
                <c:pt idx="14">
                  <c:v>0.625</c:v>
                </c:pt>
                <c:pt idx="15">
                  <c:v>0.666666666666667</c:v>
                </c:pt>
                <c:pt idx="16">
                  <c:v>0.708333333333333</c:v>
                </c:pt>
                <c:pt idx="17">
                  <c:v>0.75</c:v>
                </c:pt>
                <c:pt idx="18">
                  <c:v>0.791666666666666</c:v>
                </c:pt>
                <c:pt idx="19">
                  <c:v>0.833333333333333</c:v>
                </c:pt>
                <c:pt idx="20">
                  <c:v>0.875</c:v>
                </c:pt>
                <c:pt idx="21">
                  <c:v>0.916666666666666</c:v>
                </c:pt>
                <c:pt idx="22">
                  <c:v>0.958333333333333</c:v>
                </c:pt>
                <c:pt idx="23">
                  <c:v>1.0</c:v>
                </c:pt>
              </c:numCache>
            </c:numRef>
          </c:cat>
          <c:val>
            <c:numRef>
              <c:f>Sheet1!$E$6:$E$29</c:f>
              <c:numCache>
                <c:formatCode>General</c:formatCode>
                <c:ptCount val="24"/>
                <c:pt idx="0">
                  <c:v>58.9</c:v>
                </c:pt>
                <c:pt idx="1">
                  <c:v>64.5</c:v>
                </c:pt>
                <c:pt idx="2">
                  <c:v>6.99</c:v>
                </c:pt>
                <c:pt idx="3">
                  <c:v>5.77</c:v>
                </c:pt>
                <c:pt idx="4">
                  <c:v>71.2</c:v>
                </c:pt>
                <c:pt idx="5">
                  <c:v>67.9</c:v>
                </c:pt>
                <c:pt idx="6">
                  <c:v>52.0</c:v>
                </c:pt>
                <c:pt idx="7">
                  <c:v>69.7</c:v>
                </c:pt>
                <c:pt idx="8">
                  <c:v>45.5</c:v>
                </c:pt>
                <c:pt idx="9">
                  <c:v>35.0</c:v>
                </c:pt>
                <c:pt idx="10">
                  <c:v>57.2</c:v>
                </c:pt>
                <c:pt idx="11">
                  <c:v>69.3</c:v>
                </c:pt>
                <c:pt idx="12">
                  <c:v>6.78</c:v>
                </c:pt>
                <c:pt idx="13">
                  <c:v>64.5</c:v>
                </c:pt>
                <c:pt idx="14">
                  <c:v>63.3</c:v>
                </c:pt>
                <c:pt idx="15">
                  <c:v>1.05</c:v>
                </c:pt>
                <c:pt idx="16">
                  <c:v>62.7</c:v>
                </c:pt>
                <c:pt idx="17">
                  <c:v>66.8</c:v>
                </c:pt>
                <c:pt idx="18">
                  <c:v>63.9</c:v>
                </c:pt>
                <c:pt idx="19">
                  <c:v>3.58</c:v>
                </c:pt>
                <c:pt idx="20">
                  <c:v>67.4</c:v>
                </c:pt>
                <c:pt idx="21">
                  <c:v>71.5</c:v>
                </c:pt>
                <c:pt idx="22">
                  <c:v>51.1</c:v>
                </c:pt>
                <c:pt idx="23">
                  <c:v>4.05</c:v>
                </c:pt>
              </c:numCache>
            </c:numRef>
          </c:val>
          <c:smooth val="0"/>
        </c:ser>
        <c:ser>
          <c:idx val="2"/>
          <c:order val="2"/>
          <c:tx>
            <c:v>Average S3</c:v>
          </c:tx>
          <c:spPr>
            <a:ln w="12700">
              <a:solidFill>
                <a:schemeClr val="accent1"/>
              </a:solidFill>
            </a:ln>
          </c:spPr>
          <c:marker>
            <c:symbol val="none"/>
          </c:marker>
          <c:val>
            <c:numRef>
              <c:f>Sheet1!$F$6:$F$29</c:f>
              <c:numCache>
                <c:formatCode>General</c:formatCode>
                <c:ptCount val="24"/>
                <c:pt idx="0">
                  <c:v>23.77</c:v>
                </c:pt>
                <c:pt idx="1">
                  <c:v>23.77</c:v>
                </c:pt>
                <c:pt idx="2">
                  <c:v>23.77</c:v>
                </c:pt>
                <c:pt idx="3">
                  <c:v>23.77</c:v>
                </c:pt>
                <c:pt idx="4">
                  <c:v>23.77</c:v>
                </c:pt>
                <c:pt idx="5">
                  <c:v>23.77</c:v>
                </c:pt>
                <c:pt idx="6">
                  <c:v>23.77</c:v>
                </c:pt>
                <c:pt idx="7">
                  <c:v>23.77</c:v>
                </c:pt>
                <c:pt idx="8">
                  <c:v>23.77</c:v>
                </c:pt>
                <c:pt idx="9">
                  <c:v>23.77</c:v>
                </c:pt>
                <c:pt idx="10">
                  <c:v>23.77</c:v>
                </c:pt>
                <c:pt idx="11">
                  <c:v>23.77</c:v>
                </c:pt>
                <c:pt idx="12">
                  <c:v>23.77</c:v>
                </c:pt>
                <c:pt idx="13">
                  <c:v>23.77</c:v>
                </c:pt>
                <c:pt idx="14">
                  <c:v>23.77</c:v>
                </c:pt>
                <c:pt idx="15">
                  <c:v>23.77</c:v>
                </c:pt>
                <c:pt idx="16">
                  <c:v>23.77</c:v>
                </c:pt>
                <c:pt idx="17">
                  <c:v>23.77</c:v>
                </c:pt>
                <c:pt idx="18">
                  <c:v>23.77</c:v>
                </c:pt>
                <c:pt idx="19">
                  <c:v>23.77</c:v>
                </c:pt>
                <c:pt idx="20">
                  <c:v>23.77</c:v>
                </c:pt>
                <c:pt idx="21">
                  <c:v>23.77</c:v>
                </c:pt>
                <c:pt idx="22">
                  <c:v>23.77</c:v>
                </c:pt>
                <c:pt idx="23">
                  <c:v>23.77</c:v>
                </c:pt>
              </c:numCache>
            </c:numRef>
          </c:val>
          <c:smooth val="0"/>
        </c:ser>
        <c:ser>
          <c:idx val="3"/>
          <c:order val="3"/>
          <c:tx>
            <c:v>Average Cloud Front</c:v>
          </c:tx>
          <c:spPr>
            <a:ln w="12700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Sheet1!$G$6:$G$29</c:f>
              <c:numCache>
                <c:formatCode>General</c:formatCode>
                <c:ptCount val="24"/>
                <c:pt idx="0">
                  <c:v>41.11</c:v>
                </c:pt>
                <c:pt idx="1">
                  <c:v>41.11</c:v>
                </c:pt>
                <c:pt idx="2">
                  <c:v>41.11</c:v>
                </c:pt>
                <c:pt idx="3">
                  <c:v>41.11</c:v>
                </c:pt>
                <c:pt idx="4">
                  <c:v>41.11</c:v>
                </c:pt>
                <c:pt idx="5">
                  <c:v>41.11</c:v>
                </c:pt>
                <c:pt idx="6">
                  <c:v>41.11</c:v>
                </c:pt>
                <c:pt idx="7">
                  <c:v>41.11</c:v>
                </c:pt>
                <c:pt idx="8">
                  <c:v>41.11</c:v>
                </c:pt>
                <c:pt idx="9">
                  <c:v>41.11</c:v>
                </c:pt>
                <c:pt idx="10">
                  <c:v>41.11</c:v>
                </c:pt>
                <c:pt idx="11">
                  <c:v>41.11</c:v>
                </c:pt>
                <c:pt idx="12">
                  <c:v>41.11</c:v>
                </c:pt>
                <c:pt idx="13">
                  <c:v>41.11</c:v>
                </c:pt>
                <c:pt idx="14">
                  <c:v>41.11</c:v>
                </c:pt>
                <c:pt idx="15">
                  <c:v>41.11</c:v>
                </c:pt>
                <c:pt idx="16">
                  <c:v>41.11</c:v>
                </c:pt>
                <c:pt idx="17">
                  <c:v>41.11</c:v>
                </c:pt>
                <c:pt idx="18">
                  <c:v>41.11</c:v>
                </c:pt>
                <c:pt idx="19">
                  <c:v>41.11</c:v>
                </c:pt>
                <c:pt idx="20">
                  <c:v>41.11</c:v>
                </c:pt>
                <c:pt idx="21">
                  <c:v>41.11</c:v>
                </c:pt>
                <c:pt idx="22">
                  <c:v>41.11</c:v>
                </c:pt>
                <c:pt idx="23">
                  <c:v>41.11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6561304"/>
        <c:axId val="-2116558120"/>
      </c:lineChart>
      <c:catAx>
        <c:axId val="-2116561304"/>
        <c:scaling>
          <c:orientation val="minMax"/>
        </c:scaling>
        <c:delete val="0"/>
        <c:axPos val="b"/>
        <c:numFmt formatCode="h:mm;@" sourceLinked="1"/>
        <c:majorTickMark val="out"/>
        <c:minorTickMark val="none"/>
        <c:tickLblPos val="nextTo"/>
        <c:crossAx val="-2116558120"/>
        <c:crosses val="autoZero"/>
        <c:auto val="1"/>
        <c:lblAlgn val="ctr"/>
        <c:lblOffset val="100"/>
        <c:noMultiLvlLbl val="0"/>
      </c:catAx>
      <c:valAx>
        <c:axId val="-21165581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MB/s</a:t>
                </a:r>
              </a:p>
            </c:rich>
          </c:tx>
          <c:layout>
            <c:manualLayout>
              <c:xMode val="edge"/>
              <c:yMode val="edge"/>
              <c:x val="0.0222222222222222"/>
              <c:y val="0.44362459900845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6561304"/>
        <c:crosses val="autoZero"/>
        <c:crossBetween val="between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73713801399825"/>
          <c:y val="0.0296507728200642"/>
          <c:w val="0.215639763779528"/>
          <c:h val="0.1674343832021"/>
        </c:manualLayout>
      </c:layout>
      <c:overlay val="1"/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95D31-0076-433E-821C-45E4112D2229}" type="datetimeFigureOut">
              <a:rPr lang="en-US" smtClean="0"/>
              <a:t>4/10/14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45A60-E9D1-401D-A6CF-3AF35053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5A60-E9D1-401D-A6CF-3AF3505307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5A60-E9D1-401D-A6CF-3AF3505307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4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5A60-E9D1-401D-A6CF-3AF3505307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7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Deploy VC to supported infrastructure</a:t>
            </a:r>
            <a:r>
              <a:rPr lang="en-US" baseline="0" dirty="0" smtClean="0"/>
              <a:t> using PRAGMA Bootstrap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5A60-E9D1-401D-A6CF-3AF3505307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4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Gfarm</a:t>
            </a:r>
            <a:r>
              <a:rPr lang="en-US" dirty="0" smtClean="0"/>
              <a:t> have it’s fair share of a problem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Outsource</a:t>
            </a:r>
            <a:r>
              <a:rPr lang="en-US" baseline="0" dirty="0" smtClean="0"/>
              <a:t> the burden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5A60-E9D1-401D-A6CF-3AF3505307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2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5A60-E9D1-401D-A6CF-3AF3505307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9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Benchmark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Benefit from </a:t>
            </a:r>
            <a:r>
              <a:rPr lang="en-US" dirty="0" err="1" smtClean="0"/>
              <a:t>CloudFront</a:t>
            </a:r>
            <a:r>
              <a:rPr lang="en-US" baseline="0" dirty="0" smtClean="0"/>
              <a:t> may be more significant in other countries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5A60-E9D1-401D-A6CF-3AF3505307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4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exactly the same command anywhere and </a:t>
            </a:r>
            <a:r>
              <a:rPr lang="en-US" dirty="0" err="1" smtClean="0"/>
              <a:t>CloudFront</a:t>
            </a:r>
            <a:r>
              <a:rPr lang="en-US" baseline="0" dirty="0" smtClean="0"/>
              <a:t> will deliver the file from the nearest edge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5A60-E9D1-401D-A6CF-3AF3505307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3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make PRAGMA Bootstrap works with cloud storage, we also implement…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5A60-E9D1-401D-A6CF-3AF3505307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A89-FFA8-4EE9-B6BC-CFCA642767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DEF5-977E-4914-8FEA-C3CD66DEEE8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A89-FFA8-4EE9-B6BC-CFCA642767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DEF5-977E-4914-8FEA-C3CD66DEE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A89-FFA8-4EE9-B6BC-CFCA642767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DEF5-977E-4914-8FEA-C3CD66DEE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A89-FFA8-4EE9-B6BC-CFCA642767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DEF5-977E-4914-8FEA-C3CD66DEE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A89-FFA8-4EE9-B6BC-CFCA642767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DEF5-977E-4914-8FEA-C3CD66DEEE8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A89-FFA8-4EE9-B6BC-CFCA642767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DEF5-977E-4914-8FEA-C3CD66DEE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A89-FFA8-4EE9-B6BC-CFCA642767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DEF5-977E-4914-8FEA-C3CD66DEEE8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A89-FFA8-4EE9-B6BC-CFCA642767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DEF5-977E-4914-8FEA-C3CD66DEE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A89-FFA8-4EE9-B6BC-CFCA642767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DEF5-977E-4914-8FEA-C3CD66DEE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A89-FFA8-4EE9-B6BC-CFCA642767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DEF5-977E-4914-8FEA-C3CD66DEEE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A89-FFA8-4EE9-B6BC-CFCA642767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DEF5-977E-4914-8FEA-C3CD66DEE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B3DCA89-FFA8-4EE9-B6BC-CFCA642767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0C4DEF5-977E-4914-8FEA-C3CD66DEEE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4" Type="http://schemas.openxmlformats.org/officeDocument/2006/relationships/image" Target="../media/image7.png"/><Relationship Id="rId5" Type="http://schemas.openxmlformats.org/officeDocument/2006/relationships/image" Target="../media/image13.wmf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lclementi@ucsd.edu" TargetMode="External"/><Relationship Id="rId4" Type="http://schemas.openxmlformats.org/officeDocument/2006/relationships/hyperlink" Target="mailto:pongsakorn.uchupala.pm7@is.naist.jp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agmagrid/pragma_boo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gmagrid/pragma_boot" TargetMode="External"/><Relationship Id="rId4" Type="http://schemas.openxmlformats.org/officeDocument/2006/relationships/hyperlink" Target="https://github.com/rocksclusters/dynip" TargetMode="External"/><Relationship Id="rId5" Type="http://schemas.openxmlformats.org/officeDocument/2006/relationships/hyperlink" Target="https://github.com/pragmagrid/vc-out-parser" TargetMode="External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Global Virtual Cluster Deployment Through a Content Delivery Network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33800"/>
            <a:ext cx="69342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Pongsakorn U</a:t>
            </a:r>
            <a:r>
              <a:rPr lang="en-US" dirty="0"/>
              <a:t>-</a:t>
            </a:r>
            <a:r>
              <a:rPr lang="en-US" dirty="0" smtClean="0"/>
              <a:t>chupala, </a:t>
            </a:r>
            <a:r>
              <a:rPr lang="en-US" dirty="0" err="1" smtClean="0"/>
              <a:t>Kohei</a:t>
            </a:r>
            <a:r>
              <a:rPr lang="en-US" dirty="0"/>
              <a:t> Ichikawa (NAIST)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Luca </a:t>
            </a:r>
            <a:r>
              <a:rPr lang="en-US" dirty="0" err="1" smtClean="0"/>
              <a:t>Clementi</a:t>
            </a:r>
            <a:r>
              <a:rPr lang="en-US" dirty="0" smtClean="0"/>
              <a:t>, </a:t>
            </a:r>
            <a:r>
              <a:rPr lang="en-US" dirty="0"/>
              <a:t>Philip Papadopoulos (UCSD)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48225"/>
            <a:ext cx="1905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91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738135"/>
              </p:ext>
            </p:extLst>
          </p:nvPr>
        </p:nvGraphicFramePr>
        <p:xfrm>
          <a:off x="4495800" y="1600200"/>
          <a:ext cx="4517572" cy="2773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285306"/>
              </p:ext>
            </p:extLst>
          </p:nvPr>
        </p:nvGraphicFramePr>
        <p:xfrm>
          <a:off x="76200" y="1676400"/>
          <a:ext cx="45275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6242" y="5152072"/>
            <a:ext cx="106915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 was already cached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10" idx="0"/>
          </p:cNvCxnSpPr>
          <p:nvPr/>
        </p:nvCxnSpPr>
        <p:spPr>
          <a:xfrm flipV="1">
            <a:off x="760821" y="2667000"/>
            <a:ext cx="1180" cy="248507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5128736"/>
            <a:ext cx="1069158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Network issue due to Pragma ENT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V="1">
            <a:off x="2058579" y="4038600"/>
            <a:ext cx="989421" cy="109013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2058579" y="3810000"/>
            <a:ext cx="608421" cy="131873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71800" y="5152072"/>
            <a:ext cx="129540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clues!!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V="1">
            <a:off x="3619500" y="3909536"/>
            <a:ext cx="114301" cy="124253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0"/>
          </p:cNvCxnSpPr>
          <p:nvPr/>
        </p:nvCxnSpPr>
        <p:spPr>
          <a:xfrm flipH="1" flipV="1">
            <a:off x="1219202" y="3909536"/>
            <a:ext cx="2400298" cy="124253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72469" y="5105400"/>
            <a:ext cx="3581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 average: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S3: ~20-25 MB/s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CloudFront</a:t>
            </a:r>
            <a:r>
              <a:rPr lang="en-US" dirty="0"/>
              <a:t> </a:t>
            </a:r>
            <a:r>
              <a:rPr lang="en-US" dirty="0" smtClean="0"/>
              <a:t>hit: 50 MB/s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CloudFront</a:t>
            </a:r>
            <a:r>
              <a:rPr lang="en-US" dirty="0"/>
              <a:t> </a:t>
            </a:r>
            <a:r>
              <a:rPr lang="en-US" dirty="0" smtClean="0"/>
              <a:t>miss: 2 MB/s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2800" y="4572000"/>
            <a:ext cx="106915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clue!!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99414" y="4531019"/>
            <a:ext cx="106915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cs typeface="Arial"/>
              </a:rPr>
              <a:t>Caching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H="1" flipV="1">
            <a:off x="6967129" y="3850981"/>
            <a:ext cx="730250" cy="721019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0"/>
          </p:cNvCxnSpPr>
          <p:nvPr/>
        </p:nvCxnSpPr>
        <p:spPr>
          <a:xfrm flipH="1" flipV="1">
            <a:off x="6128929" y="3850981"/>
            <a:ext cx="1568450" cy="721019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0"/>
          </p:cNvCxnSpPr>
          <p:nvPr/>
        </p:nvCxnSpPr>
        <p:spPr>
          <a:xfrm flipH="1" flipV="1">
            <a:off x="5181600" y="3886200"/>
            <a:ext cx="752393" cy="644819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0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http://goteachit.com/upload/thumbs/t-0-california_blank_map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6"/>
          <a:stretch/>
        </p:blipFill>
        <p:spPr bwMode="auto">
          <a:xfrm>
            <a:off x="152400" y="3821642"/>
            <a:ext cx="726097" cy="83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 Bootstrap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1340697"/>
            <a:ext cx="391954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Disk images are delivered by local </a:t>
            </a:r>
            <a:r>
              <a:rPr lang="en-US" dirty="0" err="1" smtClean="0"/>
              <a:t>CloudFront</a:t>
            </a:r>
            <a:r>
              <a:rPr lang="en-US" dirty="0" smtClean="0"/>
              <a:t> Edge servers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54962" y="3733800"/>
            <a:ext cx="516638" cy="909828"/>
            <a:chOff x="3886201" y="2514600"/>
            <a:chExt cx="685799" cy="1123950"/>
          </a:xfrm>
        </p:grpSpPr>
        <p:sp>
          <p:nvSpPr>
            <p:cNvPr id="19" name="tower"/>
            <p:cNvSpPr>
              <a:spLocks noEditPoints="1" noChangeArrowheads="1"/>
            </p:cNvSpPr>
            <p:nvPr/>
          </p:nvSpPr>
          <p:spPr bwMode="auto">
            <a:xfrm>
              <a:off x="3886201" y="2514600"/>
              <a:ext cx="685799" cy="112395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5" name="Picture 3" descr="C:\Users\clem\AppData\Local\Microsoft\Windows\Temporary Internet Files\Content.IE5\A5DOIU3D\img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3181350"/>
              <a:ext cx="338328" cy="338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pic>
        <p:nvPicPr>
          <p:cNvPr id="5123" name="Picture 3" descr="C:\Users\clem\AppData\Local\Microsoft\Windows\Temporary Internet Files\Content.IE5\WXPDPN3O\MC900326960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78019"/>
            <a:ext cx="1752600" cy="1165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6" name="Group 5"/>
          <p:cNvGrpSpPr/>
          <p:nvPr/>
        </p:nvGrpSpPr>
        <p:grpSpPr>
          <a:xfrm>
            <a:off x="2534700" y="1732735"/>
            <a:ext cx="513300" cy="934265"/>
            <a:chOff x="2819401" y="2524125"/>
            <a:chExt cx="685799" cy="1123950"/>
          </a:xfrm>
        </p:grpSpPr>
        <p:sp>
          <p:nvSpPr>
            <p:cNvPr id="17" name="tower"/>
            <p:cNvSpPr>
              <a:spLocks noEditPoints="1" noChangeArrowheads="1"/>
            </p:cNvSpPr>
            <p:nvPr/>
          </p:nvSpPr>
          <p:spPr bwMode="auto">
            <a:xfrm>
              <a:off x="2819401" y="2524125"/>
              <a:ext cx="685799" cy="112395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2" descr="C:\Users\clem\AppData\Local\Microsoft\Windows\Temporary Internet Files\Content.IE5\WXPDPN3O\img7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3207831"/>
              <a:ext cx="335790" cy="3357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7" name="TextBox 6"/>
          <p:cNvSpPr txBox="1"/>
          <p:nvPr/>
        </p:nvSpPr>
        <p:spPr>
          <a:xfrm>
            <a:off x="2133600" y="1219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 bucket</a:t>
            </a:r>
            <a:endParaRPr lang="en-US" dirty="0"/>
          </a:p>
        </p:txBody>
      </p: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3600298"/>
            <a:ext cx="914399" cy="104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4283962" y="3657600"/>
            <a:ext cx="516638" cy="909828"/>
            <a:chOff x="3886201" y="2514600"/>
            <a:chExt cx="685799" cy="1123950"/>
          </a:xfrm>
        </p:grpSpPr>
        <p:sp>
          <p:nvSpPr>
            <p:cNvPr id="28" name="tower"/>
            <p:cNvSpPr>
              <a:spLocks noEditPoints="1" noChangeArrowheads="1"/>
            </p:cNvSpPr>
            <p:nvPr/>
          </p:nvSpPr>
          <p:spPr bwMode="auto">
            <a:xfrm>
              <a:off x="3886201" y="2514600"/>
              <a:ext cx="685799" cy="112395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" name="Picture 3" descr="C:\Users\clem\AppData\Local\Microsoft\Windows\Temporary Internet Files\Content.IE5\A5DOIU3D\img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3181350"/>
              <a:ext cx="338328" cy="338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4" y="5224518"/>
            <a:ext cx="1268606" cy="14533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" y="5399153"/>
            <a:ext cx="1156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pragma_boot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47" y="5181600"/>
            <a:ext cx="1268606" cy="145330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962400" y="5356235"/>
            <a:ext cx="1156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pragma_boot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30" name="Straight Arrow Connector 29"/>
          <p:cNvCxnSpPr>
            <a:stCxn id="34" idx="0"/>
            <a:endCxn id="28" idx="7"/>
          </p:cNvCxnSpPr>
          <p:nvPr/>
        </p:nvCxnSpPr>
        <p:spPr>
          <a:xfrm flipV="1">
            <a:off x="4533750" y="4567428"/>
            <a:ext cx="3030" cy="614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8" name="Straight Arrow Connector 2047"/>
          <p:cNvCxnSpPr>
            <a:stCxn id="32" idx="0"/>
            <a:endCxn id="19" idx="7"/>
          </p:cNvCxnSpPr>
          <p:nvPr/>
        </p:nvCxnSpPr>
        <p:spPr>
          <a:xfrm flipH="1" flipV="1">
            <a:off x="1107780" y="4643628"/>
            <a:ext cx="10517" cy="580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34653" y="4782979"/>
            <a:ext cx="2299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/abs/disk1.vda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43000" y="4800600"/>
            <a:ext cx="2299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/abs/disk1.vda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76400" y="3258235"/>
            <a:ext cx="2299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/abs/disk1.vda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19" idx="2"/>
            <a:endCxn id="17" idx="7"/>
          </p:cNvCxnSpPr>
          <p:nvPr/>
        </p:nvCxnSpPr>
        <p:spPr>
          <a:xfrm flipV="1">
            <a:off x="1113281" y="2667000"/>
            <a:ext cx="1672603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8" idx="2"/>
            <a:endCxn id="17" idx="7"/>
          </p:cNvCxnSpPr>
          <p:nvPr/>
        </p:nvCxnSpPr>
        <p:spPr>
          <a:xfrm flipH="1" flipV="1">
            <a:off x="2785884" y="2667000"/>
            <a:ext cx="1756397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8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Pluggable download architecture</a:t>
            </a:r>
          </a:p>
          <a:p>
            <a:pPr lvl="1"/>
            <a:r>
              <a:rPr lang="en-US" dirty="0" smtClean="0"/>
              <a:t>Local: use local file</a:t>
            </a:r>
          </a:p>
          <a:p>
            <a:pPr lvl="1"/>
            <a:r>
              <a:rPr lang="en-US" dirty="0" smtClean="0"/>
              <a:t>Http: use plain http or https to download file</a:t>
            </a:r>
          </a:p>
          <a:p>
            <a:pPr lvl="1"/>
            <a:r>
              <a:rPr lang="en-US" dirty="0" err="1" smtClean="0"/>
              <a:t>CloudFront</a:t>
            </a:r>
            <a:r>
              <a:rPr lang="en-US" dirty="0" smtClean="0"/>
              <a:t>: support Cloud Front security mechanism (signed URL)</a:t>
            </a:r>
          </a:p>
          <a:p>
            <a:pPr lvl="1"/>
            <a:endParaRPr lang="en-US" dirty="0"/>
          </a:p>
          <a:p>
            <a:r>
              <a:rPr lang="en-US" dirty="0" smtClean="0"/>
              <a:t>Supported file format:</a:t>
            </a:r>
          </a:p>
          <a:p>
            <a:pPr lvl="1"/>
            <a:r>
              <a:rPr lang="en-US" dirty="0" smtClean="0"/>
              <a:t>raw: plain file</a:t>
            </a:r>
          </a:p>
          <a:p>
            <a:pPr lvl="1"/>
            <a:r>
              <a:rPr lang="en-US" dirty="0" err="1" smtClean="0"/>
              <a:t>gzip</a:t>
            </a:r>
            <a:r>
              <a:rPr lang="en-US" dirty="0" smtClean="0"/>
              <a:t>: compressed with </a:t>
            </a:r>
            <a:r>
              <a:rPr lang="en-US" dirty="0" err="1" smtClean="0"/>
              <a:t>gzip</a:t>
            </a:r>
            <a:endParaRPr lang="en-US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plited</a:t>
            </a:r>
            <a:r>
              <a:rPr lang="en-US" dirty="0" smtClean="0"/>
              <a:t>: split file in multiple sub-files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plited_gzip</a:t>
            </a:r>
            <a:r>
              <a:rPr lang="en-US" dirty="0" smtClean="0"/>
              <a:t>: split file in multiple sub-files and compress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8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Source code available at:</a:t>
            </a:r>
            <a:endParaRPr lang="en-US" dirty="0"/>
          </a:p>
          <a:p>
            <a:r>
              <a:rPr lang="en-US" dirty="0" err="1"/>
              <a:t>pragma_boot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https://github.com/pragmagrid/pragma_boot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Contacts:</a:t>
            </a:r>
            <a:endParaRPr lang="en-US" dirty="0"/>
          </a:p>
          <a:p>
            <a:r>
              <a:rPr lang="en-US" dirty="0" smtClean="0">
                <a:hlinkClick r:id="rId3"/>
              </a:rPr>
              <a:t>lclementi@ucsd.edu</a:t>
            </a:r>
            <a:endParaRPr lang="en-US" dirty="0" smtClean="0"/>
          </a:p>
          <a:p>
            <a:r>
              <a:rPr lang="en-US" dirty="0">
                <a:hlinkClick r:id="rId4"/>
              </a:rPr>
              <a:t>p</a:t>
            </a:r>
            <a:r>
              <a:rPr lang="en-US" dirty="0" smtClean="0">
                <a:hlinkClick r:id="rId4"/>
              </a:rPr>
              <a:t>ongsakorn.uchupala.pm7@is.naist.jp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066800"/>
            <a:ext cx="1905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53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PRAGMA </a:t>
            </a:r>
            <a:r>
              <a:rPr lang="en-US" dirty="0" smtClean="0"/>
              <a:t>21</a:t>
            </a:r>
          </a:p>
          <a:p>
            <a:r>
              <a:rPr lang="en-US" dirty="0" smtClean="0"/>
              <a:t>Easily share computational infrastructure components between PRAGMA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PRAGMA Virtual Cluster Sharing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61" y="4648200"/>
            <a:ext cx="3398059" cy="219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2514600" y="3048000"/>
            <a:ext cx="1752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2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Cluster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Virtual Cluster Images Standard</a:t>
            </a:r>
          </a:p>
          <a:p>
            <a:pPr lvl="2"/>
            <a:r>
              <a:rPr lang="en-US" sz="2000" dirty="0" smtClean="0"/>
              <a:t>KVM</a:t>
            </a:r>
            <a:endParaRPr lang="en-US" sz="2000" dirty="0"/>
          </a:p>
          <a:p>
            <a:pPr lvl="2"/>
            <a:r>
              <a:rPr lang="en-US" sz="2000" dirty="0"/>
              <a:t>Single disk image RAW format</a:t>
            </a:r>
          </a:p>
          <a:p>
            <a:pPr lvl="2"/>
            <a:r>
              <a:rPr lang="en-US" sz="2000" dirty="0"/>
              <a:t>The first partition is the </a:t>
            </a:r>
            <a:r>
              <a:rPr lang="en-US" sz="2000" i="1" dirty="0"/>
              <a:t>root </a:t>
            </a:r>
            <a:r>
              <a:rPr lang="en-US" sz="2000" dirty="0"/>
              <a:t>/ partition</a:t>
            </a:r>
          </a:p>
          <a:p>
            <a:pPr lvl="2"/>
            <a:r>
              <a:rPr lang="en-US" sz="2000" dirty="0"/>
              <a:t>No LVM or RAID!!</a:t>
            </a:r>
          </a:p>
          <a:p>
            <a:pPr lvl="2"/>
            <a:r>
              <a:rPr lang="en-US" sz="2000" dirty="0"/>
              <a:t>Frontend 2 network interfaces</a:t>
            </a:r>
          </a:p>
          <a:p>
            <a:pPr lvl="3"/>
            <a:r>
              <a:rPr lang="en-US" sz="2000" dirty="0"/>
              <a:t>First  private</a:t>
            </a:r>
          </a:p>
          <a:p>
            <a:pPr lvl="3"/>
            <a:r>
              <a:rPr lang="en-US" sz="2000" dirty="0"/>
              <a:t>Second public</a:t>
            </a:r>
          </a:p>
          <a:p>
            <a:pPr lvl="2"/>
            <a:r>
              <a:rPr lang="en-US" sz="2000" dirty="0"/>
              <a:t>Compute 1 network interface</a:t>
            </a:r>
          </a:p>
          <a:p>
            <a:pPr lvl="2"/>
            <a:r>
              <a:rPr lang="en-US" sz="2000" dirty="0"/>
              <a:t>/root/vc-out.xml for all network </a:t>
            </a:r>
            <a:r>
              <a:rPr lang="en-US" sz="2000" dirty="0" smtClean="0"/>
              <a:t>configuration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577840" y="1447800"/>
            <a:ext cx="3108960" cy="250404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freezing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Virtual Cluster Image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5963083" y="2024575"/>
            <a:ext cx="900332" cy="1041009"/>
          </a:xfrm>
          <a:prstGeom prst="can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Frontend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Image.gz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Can 7"/>
          <p:cNvSpPr/>
          <p:nvPr/>
        </p:nvSpPr>
        <p:spPr>
          <a:xfrm>
            <a:off x="7283102" y="2024575"/>
            <a:ext cx="900332" cy="1041009"/>
          </a:xfrm>
          <a:prstGeom prst="can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Compute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Image.gz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6567995" y="3213295"/>
            <a:ext cx="1026940" cy="590843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vc-in.xml</a:t>
            </a:r>
            <a:endParaRPr 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17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Cluster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Deployment </a:t>
            </a:r>
            <a:r>
              <a:rPr lang="en-US" sz="2800" dirty="0" smtClean="0"/>
              <a:t>mechanism</a:t>
            </a:r>
          </a:p>
          <a:p>
            <a:pPr lvl="2"/>
            <a:r>
              <a:rPr lang="en-US" sz="2000" dirty="0" smtClean="0"/>
              <a:t>Pragma </a:t>
            </a:r>
            <a:r>
              <a:rPr lang="en-US" sz="2000" dirty="0"/>
              <a:t>Bootstrap: a software tool to help with deployment </a:t>
            </a:r>
            <a:r>
              <a:rPr lang="en-US" sz="2000" dirty="0" smtClean="0"/>
              <a:t>of PRAGMA compliant virtual cluster. </a:t>
            </a:r>
            <a:endParaRPr lang="en-US" sz="2000" dirty="0"/>
          </a:p>
          <a:p>
            <a:pPr lvl="2"/>
            <a:r>
              <a:rPr lang="en-US" sz="2000" dirty="0" smtClean="0"/>
              <a:t>Available at: 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github.com/pragmagrid/pragma_boot</a:t>
            </a:r>
            <a:endParaRPr lang="en-US" sz="2000" dirty="0" smtClean="0"/>
          </a:p>
          <a:p>
            <a:pPr lvl="2"/>
            <a:r>
              <a:rPr lang="en-US" sz="2000" dirty="0"/>
              <a:t>P</a:t>
            </a:r>
            <a:r>
              <a:rPr lang="en-US" sz="2000" dirty="0" smtClean="0"/>
              <a:t>lugins architecture (to support more platforms)</a:t>
            </a:r>
          </a:p>
          <a:p>
            <a:pPr lvl="2"/>
            <a:endParaRPr lang="en-US" sz="2000" dirty="0" smtClean="0"/>
          </a:p>
          <a:p>
            <a:pPr marL="548640" lvl="2" indent="0">
              <a:buNone/>
            </a:pPr>
            <a:endParaRPr lang="en-US" sz="2000" dirty="0"/>
          </a:p>
          <a:p>
            <a:pPr lvl="2"/>
            <a:r>
              <a:rPr lang="en-US" sz="2000" dirty="0" err="1" smtClean="0"/>
              <a:t>DynIP</a:t>
            </a:r>
            <a:r>
              <a:rPr lang="en-US" sz="2000" dirty="0" smtClean="0"/>
              <a:t>: To enable Rocks cluster to work inside PRAGMA Bootstrap</a:t>
            </a:r>
          </a:p>
          <a:p>
            <a:pPr lvl="3"/>
            <a:r>
              <a:rPr lang="en-US" sz="1800" dirty="0">
                <a:hlinkClick r:id="rId4"/>
              </a:rPr>
              <a:t>https://github.com/rocksclusters/dynip</a:t>
            </a:r>
            <a:endParaRPr lang="en-US" sz="1800" dirty="0" smtClean="0"/>
          </a:p>
          <a:p>
            <a:pPr lvl="2"/>
            <a:r>
              <a:rPr lang="en-US" sz="2000" dirty="0" smtClean="0"/>
              <a:t>VC-out-parser: generic driver for </a:t>
            </a:r>
            <a:r>
              <a:rPr lang="en-US" sz="2000" dirty="0" err="1" smtClean="0"/>
              <a:t>RedHat</a:t>
            </a:r>
            <a:r>
              <a:rPr lang="en-US" sz="2000" dirty="0" smtClean="0"/>
              <a:t> system</a:t>
            </a:r>
          </a:p>
          <a:p>
            <a:pPr lvl="3"/>
            <a:r>
              <a:rPr lang="en-US" sz="1800" dirty="0">
                <a:hlinkClick r:id="rId5"/>
              </a:rPr>
              <a:t>https://github.com/pragmagrid/vc-out-parser</a:t>
            </a:r>
            <a:endParaRPr lang="en-US" sz="1800" dirty="0"/>
          </a:p>
          <a:p>
            <a:pPr marL="548640" lvl="2" indent="0">
              <a:buNone/>
            </a:pPr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endParaRPr lang="en-US" sz="2800" dirty="0"/>
          </a:p>
        </p:txBody>
      </p:sp>
      <p:pic>
        <p:nvPicPr>
          <p:cNvPr id="5" name="Picture 3" descr="C:\Users\clem\Downloads\Octoca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157538"/>
            <a:ext cx="1151593" cy="95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1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Cluster </a:t>
            </a:r>
            <a:r>
              <a:rPr lang="en-US" b="1" dirty="0" smtClean="0"/>
              <a:t>Sharing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the sharing?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Amazon Simple Storage Service (S3): an online file storage web service</a:t>
            </a:r>
          </a:p>
          <a:p>
            <a:endParaRPr lang="en-US" dirty="0"/>
          </a:p>
          <a:p>
            <a:r>
              <a:rPr lang="en-US" dirty="0" smtClean="0"/>
              <a:t>Amazon </a:t>
            </a:r>
            <a:r>
              <a:rPr lang="en-US" dirty="0" err="1" smtClean="0"/>
              <a:t>CloudFront</a:t>
            </a:r>
            <a:r>
              <a:rPr lang="en-US" dirty="0" smtClean="0"/>
              <a:t>: is a content delivery network  </a:t>
            </a:r>
            <a:endParaRPr lang="en-US" dirty="0"/>
          </a:p>
        </p:txBody>
      </p:sp>
      <p:pic>
        <p:nvPicPr>
          <p:cNvPr id="2051" name="Picture 3" descr="C:\Users\clem\AppData\Local\Microsoft\Windows\Temporary Internet Files\Content.IE5\HQD0MWZT\MC90007871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33400"/>
            <a:ext cx="936698" cy="227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clem\AppData\Local\Microsoft\Windows\Temporary Internet Files\Content.IE5\WXPDPN3O\img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8" y="3733800"/>
            <a:ext cx="711262" cy="71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clem\AppData\Local\Microsoft\Windows\Temporary Internet Files\Content.IE5\A5DOIU3D\img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8" y="4953000"/>
            <a:ext cx="711262" cy="71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8"/>
          <p:cNvSpPr/>
          <p:nvPr/>
        </p:nvSpPr>
        <p:spPr>
          <a:xfrm>
            <a:off x="1219200" y="2514600"/>
            <a:ext cx="1752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clem\AppData\Local\Microsoft\Windows\Temporary Internet Files\Content.IE5\HQD0MWZT\img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"/>
          <a:stretch/>
        </p:blipFill>
        <p:spPr bwMode="auto">
          <a:xfrm>
            <a:off x="457200" y="1372530"/>
            <a:ext cx="8229600" cy="547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1836" y="5078933"/>
            <a:ext cx="43434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Amazon Simple Storage Service: online file storage web </a:t>
            </a:r>
            <a:r>
              <a:rPr lang="en-US" dirty="0" smtClean="0"/>
              <a:t>service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Web based GUI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Multiple user accounts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Fine-grained access control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Pay per use</a:t>
            </a:r>
          </a:p>
        </p:txBody>
      </p:sp>
    </p:spTree>
    <p:extLst>
      <p:ext uri="{BB962C8B-B14F-4D97-AF65-F5344CB8AC3E}">
        <p14:creationId xmlns:p14="http://schemas.microsoft.com/office/powerpoint/2010/main" val="3725967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lem\AppData\Local\Microsoft\Windows\Temporary Internet Files\Content.IE5\A5DOIU3D\img3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24310"/>
            <a:ext cx="8839200" cy="435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CloudFront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242" y="5152072"/>
            <a:ext cx="5717358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Global Content Delivery </a:t>
            </a:r>
            <a:r>
              <a:rPr lang="en-US" dirty="0" smtClean="0"/>
              <a:t>Network: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</a:t>
            </a:r>
            <a:r>
              <a:rPr lang="en-US" dirty="0"/>
              <a:t>edge </a:t>
            </a:r>
            <a:r>
              <a:rPr lang="en-US" dirty="0" smtClean="0"/>
              <a:t>locations </a:t>
            </a:r>
            <a:r>
              <a:rPr lang="en-US" dirty="0"/>
              <a:t>in </a:t>
            </a:r>
            <a:r>
              <a:rPr lang="en-US" dirty="0" smtClean="0"/>
              <a:t>Asia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with Amazon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 as you </a:t>
            </a:r>
            <a:r>
              <a:rPr lang="en-US" dirty="0" smtClean="0"/>
              <a:t>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Access control for protected content</a:t>
            </a:r>
            <a:endParaRPr lang="en-US" dirty="0"/>
          </a:p>
        </p:txBody>
      </p:sp>
      <p:pic>
        <p:nvPicPr>
          <p:cNvPr id="2051" name="Picture 3" descr="C:\Users\clem\AppData\Local\Microsoft\Windows\Temporary Internet Files\Content.IE5\FCA0NQ7Z\img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873" y="1133834"/>
            <a:ext cx="1473016" cy="3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lem\AppData\Local\Microsoft\Windows\Temporary Internet Files\Content.IE5\HQD0MWZT\img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873" y="740183"/>
            <a:ext cx="2984127" cy="3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8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lem\AppData\Local\Microsoft\Windows\Temporary Internet Files\Content.IE5\A5DOIU3D\img3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24310"/>
            <a:ext cx="8839200" cy="435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CloudFront</a:t>
            </a:r>
            <a:endParaRPr lang="en-US" dirty="0"/>
          </a:p>
        </p:txBody>
      </p:sp>
      <p:pic>
        <p:nvPicPr>
          <p:cNvPr id="2051" name="Picture 3" descr="C:\Users\clem\AppData\Local\Microsoft\Windows\Temporary Internet Files\Content.IE5\FCA0NQ7Z\img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873" y="1133834"/>
            <a:ext cx="1473016" cy="3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lem\AppData\Local\Microsoft\Windows\Temporary Internet Files\Content.IE5\HQD0MWZT\img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873" y="740183"/>
            <a:ext cx="2984127" cy="3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1447800" y="2743200"/>
            <a:ext cx="381000" cy="4572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42680" y="2590800"/>
            <a:ext cx="124120" cy="6096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6242" y="5152072"/>
            <a:ext cx="57173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Our images are stored in the US Standard S3 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4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lem\AppData\Local\Microsoft\Windows\Temporary Internet Files\Content.IE5\A5DOIU3D\img3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24310"/>
            <a:ext cx="8839200" cy="435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CloudFront</a:t>
            </a:r>
            <a:endParaRPr lang="en-US" dirty="0"/>
          </a:p>
        </p:txBody>
      </p:sp>
      <p:pic>
        <p:nvPicPr>
          <p:cNvPr id="2051" name="Picture 3" descr="C:\Users\clem\AppData\Local\Microsoft\Windows\Temporary Internet Files\Content.IE5\FCA0NQ7Z\img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873" y="1133834"/>
            <a:ext cx="1473016" cy="3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lem\AppData\Local\Microsoft\Windows\Temporary Internet Files\Content.IE5\HQD0MWZT\img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873" y="740183"/>
            <a:ext cx="2984127" cy="3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1066800" y="2362200"/>
            <a:ext cx="6477000" cy="3048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6242" y="5152072"/>
            <a:ext cx="57173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Delivered by all edge locations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000" y="2667000"/>
            <a:ext cx="5638800" cy="4572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05000" y="2743200"/>
            <a:ext cx="4419600" cy="6858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8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6245</TotalTime>
  <Words>534</Words>
  <Application>Microsoft Macintosh PowerPoint</Application>
  <PresentationFormat>On-screen Show (4:3)</PresentationFormat>
  <Paragraphs>125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Global Virtual Cluster Deployment Through a Content Delivery Network</vt:lpstr>
      <vt:lpstr>Some History</vt:lpstr>
      <vt:lpstr>Virtual Cluster Sharing</vt:lpstr>
      <vt:lpstr>Virtual Cluster Sharing</vt:lpstr>
      <vt:lpstr>Virtual Cluster Sharing</vt:lpstr>
      <vt:lpstr>Amazon S3</vt:lpstr>
      <vt:lpstr>Amazon CloudFront</vt:lpstr>
      <vt:lpstr>Amazon CloudFront</vt:lpstr>
      <vt:lpstr>Amazon CloudFront</vt:lpstr>
      <vt:lpstr>Performance</vt:lpstr>
      <vt:lpstr>Pragma Bootstrap</vt:lpstr>
      <vt:lpstr>Pragma Bootstrap</vt:lpstr>
      <vt:lpstr>Thank you!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PRAGMA VC Sharing Automation Phase 4</dc:title>
  <dc:creator>Luca Clementi</dc:creator>
  <cp:lastModifiedBy>Pongsakorn U-chupala</cp:lastModifiedBy>
  <cp:revision>107</cp:revision>
  <dcterms:created xsi:type="dcterms:W3CDTF">2013-10-09T22:45:40Z</dcterms:created>
  <dcterms:modified xsi:type="dcterms:W3CDTF">2014-04-10T10:08:04Z</dcterms:modified>
</cp:coreProperties>
</file>