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735F2-6FB1-344A-B0B5-67578D5362ED}" type="datetimeFigureOut">
              <a:rPr lang="ja-JP" altLang="en-US" smtClean="0"/>
              <a:pPr/>
              <a:t>14.4.11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A8A0E-F016-5140-A651-202158B5F2C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B4748-40E7-4145-91E0-689767CF6C86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A42-4ECD-844B-A0CD-667EDEAD2E12}" type="datetimeFigureOut">
              <a:rPr lang="ja-JP" altLang="en-US" smtClean="0"/>
              <a:pPr/>
              <a:t>14.4.11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97B-39BD-4A47-A2FF-2B00C0DB31C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A42-4ECD-844B-A0CD-667EDEAD2E12}" type="datetimeFigureOut">
              <a:rPr lang="ja-JP" altLang="en-US" smtClean="0"/>
              <a:pPr/>
              <a:t>14.4.11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97B-39BD-4A47-A2FF-2B00C0DB31C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A42-4ECD-844B-A0CD-667EDEAD2E12}" type="datetimeFigureOut">
              <a:rPr lang="ja-JP" altLang="en-US" smtClean="0"/>
              <a:pPr/>
              <a:t>14.4.11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97B-39BD-4A47-A2FF-2B00C0DB31C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A42-4ECD-844B-A0CD-667EDEAD2E12}" type="datetimeFigureOut">
              <a:rPr lang="ja-JP" altLang="en-US" smtClean="0"/>
              <a:pPr/>
              <a:t>14.4.11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97B-39BD-4A47-A2FF-2B00C0DB31C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A42-4ECD-844B-A0CD-667EDEAD2E12}" type="datetimeFigureOut">
              <a:rPr lang="ja-JP" altLang="en-US" smtClean="0"/>
              <a:pPr/>
              <a:t>14.4.11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97B-39BD-4A47-A2FF-2B00C0DB31C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A42-4ECD-844B-A0CD-667EDEAD2E12}" type="datetimeFigureOut">
              <a:rPr lang="ja-JP" altLang="en-US" smtClean="0"/>
              <a:pPr/>
              <a:t>14.4.11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97B-39BD-4A47-A2FF-2B00C0DB31C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A42-4ECD-844B-A0CD-667EDEAD2E12}" type="datetimeFigureOut">
              <a:rPr lang="ja-JP" altLang="en-US" smtClean="0"/>
              <a:pPr/>
              <a:t>14.4.11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97B-39BD-4A47-A2FF-2B00C0DB31C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A42-4ECD-844B-A0CD-667EDEAD2E12}" type="datetimeFigureOut">
              <a:rPr lang="ja-JP" altLang="en-US" smtClean="0"/>
              <a:pPr/>
              <a:t>14.4.11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97B-39BD-4A47-A2FF-2B00C0DB31C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A42-4ECD-844B-A0CD-667EDEAD2E12}" type="datetimeFigureOut">
              <a:rPr lang="ja-JP" altLang="en-US" smtClean="0"/>
              <a:pPr/>
              <a:t>14.4.11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97B-39BD-4A47-A2FF-2B00C0DB31C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A42-4ECD-844B-A0CD-667EDEAD2E12}" type="datetimeFigureOut">
              <a:rPr lang="ja-JP" altLang="en-US" smtClean="0"/>
              <a:pPr/>
              <a:t>14.4.11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97B-39BD-4A47-A2FF-2B00C0DB31C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AA42-4ECD-844B-A0CD-667EDEAD2E12}" type="datetimeFigureOut">
              <a:rPr lang="ja-JP" altLang="en-US" smtClean="0"/>
              <a:pPr/>
              <a:t>14.4.11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97B-39BD-4A47-A2FF-2B00C0DB31C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AA42-4ECD-844B-A0CD-667EDEAD2E12}" type="datetimeFigureOut">
              <a:rPr lang="ja-JP" altLang="en-US" smtClean="0"/>
              <a:pPr/>
              <a:t>14.4.11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797B-39BD-4A47-A2FF-2B00C0DB31C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pn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Day1 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Update and discussion about charges</a:t>
            </a:r>
          </a:p>
          <a:p>
            <a:pPr lvl="1"/>
            <a:r>
              <a:rPr lang="en-US" altLang="ja-JP" dirty="0" smtClean="0"/>
              <a:t>NCHC, NECTEC, UCSD, Osaka, AIST.</a:t>
            </a:r>
          </a:p>
          <a:p>
            <a:r>
              <a:rPr lang="en-US" altLang="ja-JP" dirty="0" smtClean="0"/>
              <a:t>Disaster Management</a:t>
            </a:r>
          </a:p>
          <a:p>
            <a:r>
              <a:rPr lang="en-US" altLang="ja-JP" dirty="0" smtClean="0"/>
              <a:t>Future Project</a:t>
            </a:r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Presentation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Kyoung-Sook</a:t>
            </a:r>
            <a:r>
              <a:rPr lang="en-US" altLang="ja-JP" dirty="0" smtClean="0"/>
              <a:t> Kim</a:t>
            </a:r>
          </a:p>
          <a:p>
            <a:r>
              <a:rPr lang="en-US" altLang="ja-JP" dirty="0" smtClean="0"/>
              <a:t>Peter Lee: “Disaster Management Information Platform &amp;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-Fly-Over Demo</a:t>
            </a:r>
            <a:r>
              <a:rPr lang="en-US" altLang="ja-JP" dirty="0" smtClean="0"/>
              <a:t>”</a:t>
            </a:r>
          </a:p>
          <a:p>
            <a:r>
              <a:rPr lang="en-US" altLang="ja-JP" dirty="0" smtClean="0"/>
              <a:t>Jason </a:t>
            </a:r>
            <a:r>
              <a:rPr lang="en-US" altLang="ja-JP" dirty="0" err="1" smtClean="0"/>
              <a:t>Haga</a:t>
            </a:r>
            <a:r>
              <a:rPr lang="en-US" altLang="ja-JP" dirty="0" smtClean="0"/>
              <a:t> “JFG Haiku Hunt”</a:t>
            </a:r>
            <a:endParaRPr lang="en-US" altLang="ja-JP" dirty="0" smtClean="0"/>
          </a:p>
          <a:p>
            <a:r>
              <a:rPr lang="en-US" altLang="ja-JP" dirty="0" smtClean="0"/>
              <a:t>Kun Won Cho “ERGO and GLOVE”</a:t>
            </a:r>
          </a:p>
          <a:p>
            <a:r>
              <a:rPr lang="en-US" altLang="ja-JP" dirty="0" smtClean="0"/>
              <a:t>Yoshiyuki Kido “</a:t>
            </a:r>
            <a:r>
              <a:rPr lang="en-US" altLang="ja-JP" dirty="0" err="1" smtClean="0"/>
              <a:t>VizCloud</a:t>
            </a:r>
            <a:r>
              <a:rPr lang="en-US" altLang="ja-JP" dirty="0" smtClean="0"/>
              <a:t>”</a:t>
            </a:r>
          </a:p>
          <a:p>
            <a:r>
              <a:rPr lang="en-US" altLang="ja-JP" dirty="0" err="1" smtClean="0"/>
              <a:t>FangPang</a:t>
            </a:r>
            <a:r>
              <a:rPr lang="en-US" altLang="ja-JP" dirty="0" smtClean="0"/>
              <a:t> Lin “Big Data and Water Disaster”</a:t>
            </a:r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1" descr="TWAREN_eng2_2007011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180055" y="2648507"/>
            <a:ext cx="2506432" cy="26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encrypted-tbn0.gstatic.com/images?q=tbn:ANd9GcTN2RAm7aB4KNRLVgvr7CQzogtF-BEDissefYzy-Ya-wOCddw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71804" y="2173956"/>
            <a:ext cx="2066943" cy="129237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7429" r="14499"/>
          <a:stretch>
            <a:fillRect/>
          </a:stretch>
        </p:blipFill>
        <p:spPr bwMode="auto">
          <a:xfrm>
            <a:off x="5777030" y="1450313"/>
            <a:ext cx="2233429" cy="184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223912" y="5077793"/>
            <a:ext cx="2453234" cy="148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https://encrypted-tbn3.gstatic.com/images?q=tbn:ANd9GcTQckcty4Dla1yUtFJnNDekkjzhDIw6sxGXZNxGqnzXigN5saS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85705" y="1429343"/>
            <a:ext cx="1936090" cy="73755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www.ithome.com.tw/img/154/77353_1_1_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00693" y="3776478"/>
            <a:ext cx="1889713" cy="72008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168595" y="4320603"/>
            <a:ext cx="1906401" cy="161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 descr="http://news.ey.gov.tw/Upload/UserFiles/%E6%94%BF%E5%BA%9C%E9%9B%B2%E7%AB%AF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31436" y="5319430"/>
            <a:ext cx="1688635" cy="1269099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cw1.tw/CW/images/article/C132377576637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319091" y="2635512"/>
            <a:ext cx="1501381" cy="100698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ansci.tw/wp-content/uploads/2012/03/10456697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135805" y="3358219"/>
            <a:ext cx="1872208" cy="1097114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5368" y="5441765"/>
            <a:ext cx="1338273" cy="102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http://www.nchc.org.tw/upload/front/news/9/189/656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366157" y="3624406"/>
            <a:ext cx="605938" cy="47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947750" y="3197840"/>
            <a:ext cx="920954" cy="68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弧形接點 19"/>
          <p:cNvCxnSpPr>
            <a:stCxn id="1028" idx="3"/>
          </p:cNvCxnSpPr>
          <p:nvPr/>
        </p:nvCxnSpPr>
        <p:spPr>
          <a:xfrm>
            <a:off x="2338747" y="2820144"/>
            <a:ext cx="2126501" cy="577948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弧形接點 22"/>
          <p:cNvCxnSpPr/>
          <p:nvPr/>
        </p:nvCxnSpPr>
        <p:spPr>
          <a:xfrm flipV="1">
            <a:off x="2190406" y="3497240"/>
            <a:ext cx="2210887" cy="63927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弧形接點 31"/>
          <p:cNvCxnSpPr>
            <a:endCxn id="1031" idx="1"/>
          </p:cNvCxnSpPr>
          <p:nvPr/>
        </p:nvCxnSpPr>
        <p:spPr>
          <a:xfrm rot="16200000" flipH="1">
            <a:off x="4192298" y="3787899"/>
            <a:ext cx="2372298" cy="169092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endCxn id="1038" idx="3"/>
          </p:cNvCxnSpPr>
          <p:nvPr/>
        </p:nvCxnSpPr>
        <p:spPr>
          <a:xfrm rot="5400000">
            <a:off x="2954833" y="3617402"/>
            <a:ext cx="1630579" cy="139025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弧形接點 35"/>
          <p:cNvCxnSpPr/>
          <p:nvPr/>
        </p:nvCxnSpPr>
        <p:spPr>
          <a:xfrm rot="5400000">
            <a:off x="3518806" y="4312558"/>
            <a:ext cx="1860910" cy="3198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弧形接點 37"/>
          <p:cNvCxnSpPr>
            <a:endCxn id="15" idx="1"/>
          </p:cNvCxnSpPr>
          <p:nvPr/>
        </p:nvCxnSpPr>
        <p:spPr>
          <a:xfrm flipV="1">
            <a:off x="4497511" y="2372502"/>
            <a:ext cx="1279519" cy="1009372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8" name="圖片 8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338747" y="1048222"/>
            <a:ext cx="1377187" cy="899949"/>
          </a:xfrm>
          <a:prstGeom prst="rect">
            <a:avLst/>
          </a:prstGeom>
        </p:spPr>
      </p:pic>
      <p:pic>
        <p:nvPicPr>
          <p:cNvPr id="90" name="圖片 25"/>
          <p:cNvPicPr>
            <a:picLocks noChangeAspect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2792743" y="1546534"/>
            <a:ext cx="14773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圖片 21"/>
          <p:cNvPicPr>
            <a:picLocks noChangeAspect="1"/>
          </p:cNvPicPr>
          <p:nvPr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1613051" y="572331"/>
            <a:ext cx="161865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弧形接點 39"/>
          <p:cNvCxnSpPr/>
          <p:nvPr/>
        </p:nvCxnSpPr>
        <p:spPr>
          <a:xfrm rot="16200000" flipH="1">
            <a:off x="3801768" y="2635263"/>
            <a:ext cx="1191316" cy="25459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3983001" y="116632"/>
            <a:ext cx="51843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0" lang="en-US" altLang="zh-TW" sz="2800" b="1" dirty="0" smtClean="0">
                <a:solidFill>
                  <a:srgbClr val="002060"/>
                </a:solidFill>
              </a:rPr>
              <a:t>Government Big Data</a:t>
            </a:r>
          </a:p>
          <a:p>
            <a:pPr defTabSz="914400"/>
            <a:r>
              <a:rPr kumimoji="0" lang="en-US" altLang="zh-TW" sz="2000" b="1" dirty="0" smtClean="0">
                <a:solidFill>
                  <a:srgbClr val="C00000"/>
                </a:solidFill>
              </a:rPr>
              <a:t>NCHC/</a:t>
            </a:r>
            <a:r>
              <a:rPr kumimoji="0" lang="en-US" altLang="zh-TW" sz="2000" b="1" dirty="0" err="1" smtClean="0">
                <a:solidFill>
                  <a:srgbClr val="C00000"/>
                </a:solidFill>
              </a:rPr>
              <a:t>NARLabs</a:t>
            </a:r>
            <a:r>
              <a:rPr kumimoji="0" lang="en-US" altLang="zh-TW" sz="2000" dirty="0" smtClean="0">
                <a:solidFill>
                  <a:prstClr val="black"/>
                </a:solidFill>
              </a:rPr>
              <a:t> provides </a:t>
            </a:r>
            <a:r>
              <a:rPr kumimoji="0" lang="en-US" altLang="zh-TW" sz="2000" b="1" dirty="0" smtClean="0">
                <a:solidFill>
                  <a:prstClr val="black"/>
                </a:solidFill>
              </a:rPr>
              <a:t>Big Data Platform</a:t>
            </a:r>
            <a:r>
              <a:rPr kumimoji="0" lang="en-US" altLang="zh-TW" sz="2000" dirty="0" smtClean="0">
                <a:solidFill>
                  <a:prstClr val="black"/>
                </a:solidFill>
              </a:rPr>
              <a:t>,</a:t>
            </a:r>
          </a:p>
          <a:p>
            <a:pPr defTabSz="914400"/>
            <a:r>
              <a:rPr kumimoji="0" lang="en-US" altLang="zh-TW" sz="2000" dirty="0" smtClean="0">
                <a:solidFill>
                  <a:prstClr val="black"/>
                </a:solidFill>
              </a:rPr>
              <a:t>Bridging </a:t>
            </a:r>
            <a:r>
              <a:rPr kumimoji="0" lang="en-US" altLang="zh-TW" sz="2000" b="1" dirty="0" smtClean="0">
                <a:solidFill>
                  <a:srgbClr val="C00000"/>
                </a:solidFill>
              </a:rPr>
              <a:t>Excellent </a:t>
            </a:r>
            <a:r>
              <a:rPr kumimoji="0" lang="en-US" altLang="zh-TW" sz="2000" b="1" dirty="0">
                <a:solidFill>
                  <a:srgbClr val="C00000"/>
                </a:solidFill>
              </a:rPr>
              <a:t>R</a:t>
            </a:r>
            <a:r>
              <a:rPr kumimoji="0" lang="en-US" altLang="zh-TW" sz="2000" b="1" dirty="0" smtClean="0">
                <a:solidFill>
                  <a:srgbClr val="C00000"/>
                </a:solidFill>
              </a:rPr>
              <a:t>esearch  </a:t>
            </a:r>
            <a:r>
              <a:rPr kumimoji="0" lang="en-US" altLang="zh-TW" sz="2000" dirty="0" smtClean="0">
                <a:solidFill>
                  <a:prstClr val="black"/>
                </a:solidFill>
              </a:rPr>
              <a:t>       </a:t>
            </a:r>
            <a:r>
              <a:rPr kumimoji="0" lang="en-US" altLang="zh-TW" sz="2000" b="1" dirty="0" smtClean="0">
                <a:solidFill>
                  <a:srgbClr val="C00000"/>
                </a:solidFill>
              </a:rPr>
              <a:t>Societal Impact</a:t>
            </a:r>
            <a:endParaRPr kumimoji="0"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269196" y="6538459"/>
            <a:ext cx="2551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0" lang="en-US" altLang="zh-TW" sz="1600" b="1" dirty="0" smtClean="0">
                <a:solidFill>
                  <a:srgbClr val="002060"/>
                </a:solidFill>
              </a:rPr>
              <a:t>Transportation: </a:t>
            </a:r>
            <a:r>
              <a:rPr kumimoji="0" lang="en-US" altLang="zh-TW" sz="1600" b="1" dirty="0" err="1" smtClean="0">
                <a:solidFill>
                  <a:srgbClr val="002060"/>
                </a:solidFill>
              </a:rPr>
              <a:t>etag</a:t>
            </a:r>
            <a:r>
              <a:rPr kumimoji="0" lang="en-US" altLang="zh-TW" sz="1600" b="1" dirty="0" smtClean="0">
                <a:solidFill>
                  <a:srgbClr val="002060"/>
                </a:solidFill>
              </a:rPr>
              <a:t> system</a:t>
            </a:r>
            <a:endParaRPr kumimoji="0" lang="zh-TW" altLang="en-US" sz="1600" b="1" dirty="0">
              <a:solidFill>
                <a:srgbClr val="00206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977413" y="4674622"/>
            <a:ext cx="305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0" lang="en-US" altLang="zh-TW" sz="1600" b="1" dirty="0" smtClean="0">
                <a:solidFill>
                  <a:srgbClr val="002060"/>
                </a:solidFill>
              </a:rPr>
              <a:t>Health: Electronic Medical Record</a:t>
            </a:r>
            <a:endParaRPr kumimoji="0" lang="zh-TW" altLang="en-US" sz="1600" b="1" dirty="0">
              <a:solidFill>
                <a:srgbClr val="00206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993678" y="6545489"/>
            <a:ext cx="29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0" lang="en-US" altLang="zh-TW" sz="1600" b="1" dirty="0" smtClean="0">
                <a:solidFill>
                  <a:srgbClr val="002060"/>
                </a:solidFill>
              </a:rPr>
              <a:t>Food Security:  </a:t>
            </a:r>
            <a:r>
              <a:rPr kumimoji="0" lang="en-US" altLang="zh-TW" sz="1600" b="1" dirty="0">
                <a:solidFill>
                  <a:srgbClr val="002060"/>
                </a:solidFill>
              </a:rPr>
              <a:t>Food </a:t>
            </a:r>
            <a:r>
              <a:rPr kumimoji="0" lang="en-US" altLang="zh-TW" sz="1600" b="1" dirty="0" smtClean="0">
                <a:solidFill>
                  <a:srgbClr val="002060"/>
                </a:solidFill>
              </a:rPr>
              <a:t>Traceability</a:t>
            </a:r>
            <a:endParaRPr kumimoji="0" lang="zh-TW" altLang="en-US" sz="1600" b="1" dirty="0">
              <a:solidFill>
                <a:srgbClr val="00206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71601" y="6441981"/>
            <a:ext cx="1959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0" lang="en-US" altLang="zh-TW" sz="1600" b="1" dirty="0" smtClean="0">
                <a:solidFill>
                  <a:srgbClr val="002060"/>
                </a:solidFill>
              </a:rPr>
              <a:t>Network:  </a:t>
            </a:r>
            <a:r>
              <a:rPr kumimoji="0" lang="en-US" altLang="zh-TW" sz="1600" b="1" dirty="0" err="1" smtClean="0">
                <a:solidFill>
                  <a:srgbClr val="002060"/>
                </a:solidFill>
              </a:rPr>
              <a:t>Openflow</a:t>
            </a:r>
            <a:r>
              <a:rPr kumimoji="0" lang="zh-TW" altLang="en-US" sz="1600" b="1" dirty="0" smtClean="0">
                <a:solidFill>
                  <a:srgbClr val="002060"/>
                </a:solidFill>
              </a:rPr>
              <a:t> </a:t>
            </a:r>
            <a:endParaRPr kumimoji="0" lang="zh-TW" altLang="en-US" sz="1600" b="1" dirty="0">
              <a:solidFill>
                <a:srgbClr val="002060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382428" y="3437924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0" lang="en-US" altLang="zh-TW" sz="1600" b="1" dirty="0" smtClean="0">
                <a:solidFill>
                  <a:srgbClr val="002060"/>
                </a:solidFill>
              </a:rPr>
              <a:t>Finance:  e-invoice</a:t>
            </a:r>
            <a:endParaRPr kumimoji="0" lang="zh-TW" altLang="en-US" sz="1600" b="1" dirty="0">
              <a:solidFill>
                <a:srgbClr val="00206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595677" y="2345082"/>
            <a:ext cx="18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0" lang="en-US" altLang="zh-TW" sz="1600" b="1" dirty="0" smtClean="0">
                <a:solidFill>
                  <a:srgbClr val="002060"/>
                </a:solidFill>
              </a:rPr>
              <a:t>Culture: Animation  </a:t>
            </a:r>
            <a:endParaRPr kumimoji="0" lang="zh-TW" altLang="en-US" sz="1600" b="1" dirty="0">
              <a:solidFill>
                <a:srgbClr val="002060"/>
              </a:solidFill>
            </a:endParaRPr>
          </a:p>
        </p:txBody>
      </p:sp>
      <p:sp>
        <p:nvSpPr>
          <p:cNvPr id="99" name="左-右雙向箭號 98"/>
          <p:cNvSpPr/>
          <p:nvPr/>
        </p:nvSpPr>
        <p:spPr>
          <a:xfrm>
            <a:off x="7088810" y="1003586"/>
            <a:ext cx="229919" cy="121158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515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Discussion on Tele/Sensor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MAEViz</a:t>
            </a:r>
            <a:r>
              <a:rPr lang="en-US" altLang="ja-JP" dirty="0" smtClean="0"/>
              <a:t> (ERGO) KUN WON CHO</a:t>
            </a:r>
          </a:p>
          <a:p>
            <a:pPr lvl="1"/>
            <a:r>
              <a:rPr lang="en-US" altLang="ja-JP" dirty="0" smtClean="0"/>
              <a:t>International Collaborative Project of Disaster Management</a:t>
            </a:r>
          </a:p>
          <a:p>
            <a:pPr lvl="1"/>
            <a:r>
              <a:rPr lang="en-US" altLang="ja-JP" dirty="0" smtClean="0"/>
              <a:t>GLOVE system</a:t>
            </a:r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Discussion on Tele/Sensor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err="1" smtClean="0"/>
              <a:t>VizCloud</a:t>
            </a:r>
            <a:r>
              <a:rPr lang="en-US" altLang="ja-JP" dirty="0" smtClean="0"/>
              <a:t> (Kido)</a:t>
            </a:r>
          </a:p>
          <a:p>
            <a:r>
              <a:rPr lang="en-US" altLang="ja-JP" dirty="0" err="1" smtClean="0"/>
              <a:t>SensorCloud</a:t>
            </a:r>
            <a:r>
              <a:rPr lang="en-US" altLang="ja-JP" dirty="0" smtClean="0"/>
              <a:t> (Phil)</a:t>
            </a:r>
          </a:p>
          <a:p>
            <a:r>
              <a:rPr lang="en-US" altLang="ja-JP" dirty="0" err="1" smtClean="0"/>
              <a:t>DMCloud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WheyFone</a:t>
            </a:r>
            <a:r>
              <a:rPr lang="en-US" altLang="ja-JP" smtClean="0"/>
              <a:t>)</a:t>
            </a:r>
          </a:p>
          <a:p>
            <a:r>
              <a:rPr lang="en-US" altLang="ja-JP" dirty="0" smtClean="0"/>
              <a:t>Life </a:t>
            </a:r>
            <a:r>
              <a:rPr lang="en-US" altLang="ja-JP" dirty="0" err="1" smtClean="0"/>
              <a:t>Mapper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Realtime</a:t>
            </a:r>
            <a:r>
              <a:rPr lang="en-US" altLang="ja-JP" dirty="0" smtClean="0"/>
              <a:t> on demand system deployment with workflow</a:t>
            </a:r>
          </a:p>
          <a:p>
            <a:pPr lvl="2"/>
            <a:r>
              <a:rPr lang="en-US" altLang="ja-JP" dirty="0" err="1" smtClean="0"/>
              <a:t>Disater</a:t>
            </a:r>
            <a:r>
              <a:rPr lang="en-US" altLang="ja-JP" dirty="0" smtClean="0"/>
              <a:t> Management</a:t>
            </a:r>
          </a:p>
          <a:p>
            <a:pPr lvl="2"/>
            <a:r>
              <a:rPr lang="en-US" altLang="ja-JP" dirty="0" smtClean="0"/>
              <a:t>Visualization System</a:t>
            </a:r>
          </a:p>
          <a:p>
            <a:pPr lvl="1"/>
            <a:r>
              <a:rPr lang="en-US" altLang="ja-JP" dirty="0" smtClean="0"/>
              <a:t>in situ analysis</a:t>
            </a:r>
          </a:p>
          <a:p>
            <a:pPr lvl="1"/>
            <a:r>
              <a:rPr lang="en-US" altLang="ja-JP" dirty="0" smtClean="0"/>
              <a:t>Big Data</a:t>
            </a:r>
          </a:p>
          <a:p>
            <a:pPr lvl="2"/>
            <a:r>
              <a:rPr lang="en-US" altLang="ja-JP" dirty="0" smtClean="0"/>
              <a:t>Parallel is a Key</a:t>
            </a:r>
          </a:p>
          <a:p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4408" y="2116815"/>
            <a:ext cx="167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Virtual Cluster </a:t>
            </a:r>
          </a:p>
          <a:p>
            <a:r>
              <a:rPr kumimoji="1" lang="en-US" altLang="ja-JP" dirty="0" smtClean="0"/>
              <a:t>ON </a:t>
            </a:r>
            <a:r>
              <a:rPr kumimoji="1" lang="en-US" altLang="ja-JP" dirty="0" err="1" smtClean="0"/>
              <a:t>Pragma</a:t>
            </a:r>
            <a:r>
              <a:rPr kumimoji="1" lang="en-US" altLang="ja-JP" dirty="0" smtClean="0"/>
              <a:t> ENT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043607" y="2852936"/>
            <a:ext cx="4523003" cy="2520280"/>
          </a:xfrm>
        </p:spPr>
      </p:pic>
      <p:sp>
        <p:nvSpPr>
          <p:cNvPr id="6" name="文字方塊 5"/>
          <p:cNvSpPr txBox="1"/>
          <p:nvPr/>
        </p:nvSpPr>
        <p:spPr>
          <a:xfrm>
            <a:off x="827584" y="1052736"/>
            <a:ext cx="70376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0" lang="en-US" altLang="zh-TW" sz="3600" b="1" dirty="0">
                <a:solidFill>
                  <a:prstClr val="black"/>
                </a:solidFill>
              </a:rPr>
              <a:t>“Water management and Big Data” </a:t>
            </a:r>
          </a:p>
          <a:p>
            <a:pPr defTabSz="914400"/>
            <a:r>
              <a:rPr kumimoji="0" lang="en-US" altLang="zh-TW" sz="2800" dirty="0">
                <a:solidFill>
                  <a:prstClr val="black"/>
                </a:solidFill>
              </a:rPr>
              <a:t>7-10 July 2014, </a:t>
            </a:r>
            <a:r>
              <a:rPr kumimoji="0" lang="en-US" altLang="zh-TW" sz="2800" dirty="0" err="1">
                <a:solidFill>
                  <a:prstClr val="black"/>
                </a:solidFill>
              </a:rPr>
              <a:t>Shonan</a:t>
            </a:r>
            <a:r>
              <a:rPr kumimoji="0" lang="en-US" altLang="zh-TW" sz="2800" dirty="0">
                <a:solidFill>
                  <a:prstClr val="black"/>
                </a:solidFill>
              </a:rPr>
              <a:t>, Japan</a:t>
            </a:r>
          </a:p>
          <a:p>
            <a:pPr defTabSz="914400"/>
            <a:r>
              <a:rPr kumimoji="0" lang="en-US" altLang="zh-TW" sz="1600" dirty="0">
                <a:solidFill>
                  <a:prstClr val="black"/>
                </a:solidFill>
              </a:rPr>
              <a:t>Fang-Pang Lin, Satoshi </a:t>
            </a:r>
            <a:r>
              <a:rPr kumimoji="0" lang="en-US" altLang="zh-TW" sz="1600" dirty="0" err="1">
                <a:solidFill>
                  <a:prstClr val="black"/>
                </a:solidFill>
              </a:rPr>
              <a:t>Sekiguchi</a:t>
            </a:r>
            <a:r>
              <a:rPr kumimoji="0" lang="en-US" altLang="zh-TW" sz="1600" dirty="0">
                <a:solidFill>
                  <a:prstClr val="black"/>
                </a:solidFill>
              </a:rPr>
              <a:t>, Phil Papadopoulos</a:t>
            </a:r>
            <a:endParaRPr kumimoji="0" lang="zh-TW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021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202</Words>
  <Application>Microsoft Macintosh PowerPoint</Application>
  <PresentationFormat>画面に合わせる (4:3)</PresentationFormat>
  <Paragraphs>43</Paragraphs>
  <Slides>6</Slides>
  <Notes>1</Notes>
  <HiddenSlides>1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Day1 </vt:lpstr>
      <vt:lpstr>Presentation</vt:lpstr>
      <vt:lpstr>スライド 3</vt:lpstr>
      <vt:lpstr>Discussion on Tele/Sensor</vt:lpstr>
      <vt:lpstr>Discussion on Tele/Sensor</vt:lpstr>
      <vt:lpstr>スライド 6</vt:lpstr>
    </vt:vector>
  </TitlesOfParts>
  <Company>情報通信機構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 </dc:title>
  <dc:creator>下條 真司</dc:creator>
  <cp:lastModifiedBy>下條 真司</cp:lastModifiedBy>
  <cp:revision>3</cp:revision>
  <dcterms:created xsi:type="dcterms:W3CDTF">2014-04-11T08:30:51Z</dcterms:created>
  <dcterms:modified xsi:type="dcterms:W3CDTF">2014-04-11T08:33:57Z</dcterms:modified>
</cp:coreProperties>
</file>