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344" r:id="rId3"/>
    <p:sldId id="350" r:id="rId4"/>
    <p:sldId id="341" r:id="rId5"/>
    <p:sldId id="351" r:id="rId6"/>
    <p:sldId id="342" r:id="rId7"/>
    <p:sldId id="343" r:id="rId8"/>
    <p:sldId id="345" r:id="rId9"/>
    <p:sldId id="346" r:id="rId10"/>
    <p:sldId id="352" r:id="rId11"/>
    <p:sldId id="337" r:id="rId12"/>
    <p:sldId id="353" r:id="rId13"/>
    <p:sldId id="35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5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 autoAdjust="0"/>
    <p:restoredTop sz="94747" autoAdjust="0"/>
  </p:normalViewPr>
  <p:slideViewPr>
    <p:cSldViewPr snapToGrid="0" snapToObjects="1">
      <p:cViewPr varScale="1">
        <p:scale>
          <a:sx n="94" d="100"/>
          <a:sy n="94" d="100"/>
        </p:scale>
        <p:origin x="-112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5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AC61D-56C9-1F4D-989B-A097CD94FE28}" type="datetimeFigureOut">
              <a:rPr lang="en-US" smtClean="0"/>
              <a:t>4/7/15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C71A0-ECF9-094C-B6CE-25D790A8B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57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D10D2A-F75A-C242-82B3-6420922E265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667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i="1" dirty="0" smtClean="0"/>
              <a:t>???</a:t>
            </a:r>
          </a:p>
          <a:p>
            <a:pPr marL="0" indent="0" algn="just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75120-E11B-429C-AAE0-5D0C97993B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54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Trusts researchers to not deliberately leak copyrighted data.</a:t>
            </a:r>
          </a:p>
          <a:p>
            <a:r>
              <a:rPr lang="en-US" dirty="0" smtClean="0"/>
              <a:t>Prevents malware acting on researcher’s behalf from leaking data.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75120-E11B-429C-AAE0-5D0C97993B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58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75120-E11B-429C-AAE0-5D0C97993B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87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75120-E11B-429C-AAE0-5D0C97993B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87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F75120-E11B-429C-AAE0-5D0C97993B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44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53AA-92C0-934A-8ACE-C55B2D093F20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IFLA – RDA 19 Aug 2014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B9C1-2997-3943-9443-85F11B82B6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07093"/>
            <a:ext cx="9144000" cy="260091"/>
          </a:xfrm>
          <a:prstGeom prst="rect">
            <a:avLst/>
          </a:prstGeom>
          <a:solidFill>
            <a:srgbClr val="950000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5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53AA-92C0-934A-8ACE-C55B2D093F20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B9C1-2997-3943-9443-85F11B82B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18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53AA-92C0-934A-8ACE-C55B2D093F20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B9C1-2997-3943-9443-85F11B82B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0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HathiTru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7800" y="196850"/>
            <a:ext cx="8788400" cy="64071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n w="34925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FF6600"/>
              </a:solidFill>
              <a:latin typeface="Calibri"/>
              <a:ea typeface="Arial" pitchFamily="-65" charset="0"/>
              <a:cs typeface="Arial" pitchFamily="-65" charset="0"/>
            </a:endParaRPr>
          </a:p>
        </p:txBody>
      </p: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>
            <a:off x="571500" y="1524000"/>
            <a:ext cx="8001000" cy="1588"/>
          </a:xfrm>
          <a:prstGeom prst="line">
            <a:avLst/>
          </a:prstGeom>
          <a:noFill/>
          <a:ln w="12700">
            <a:solidFill>
              <a:srgbClr val="D57007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9584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637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53AA-92C0-934A-8ACE-C55B2D093F20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IFLA – RDA 19 Aug 2014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B9C1-2997-3943-9443-85F11B82B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1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53AA-92C0-934A-8ACE-C55B2D093F20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IFLA – RDA 19 Aug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B9C1-2997-3943-9443-85F11B82B6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07093"/>
            <a:ext cx="9144000" cy="260091"/>
          </a:xfrm>
          <a:prstGeom prst="rect">
            <a:avLst/>
          </a:prstGeom>
          <a:solidFill>
            <a:srgbClr val="C0504D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53AA-92C0-934A-8ACE-C55B2D093F20}" type="datetimeFigureOut">
              <a:rPr lang="en-US" smtClean="0"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IFLA – RDA 19 Aug 2014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B9C1-2997-3943-9443-85F11B82B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2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53AA-92C0-934A-8ACE-C55B2D093F20}" type="datetimeFigureOut">
              <a:rPr lang="en-US" smtClean="0"/>
              <a:t>4/7/15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B9C1-2997-3943-9443-85F11B82B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8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53AA-92C0-934A-8ACE-C55B2D093F20}" type="datetimeFigureOut">
              <a:rPr lang="en-US" smtClean="0"/>
              <a:t>4/7/15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B9C1-2997-3943-9443-85F11B82B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8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53AA-92C0-934A-8ACE-C55B2D093F20}" type="datetimeFigureOut">
              <a:rPr lang="en-US" smtClean="0"/>
              <a:t>4/7/15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B9C1-2997-3943-9443-85F11B82B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4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53AA-92C0-934A-8ACE-C55B2D093F20}" type="datetimeFigureOut">
              <a:rPr lang="en-US" smtClean="0"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B9C1-2997-3943-9443-85F11B82B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53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53AA-92C0-934A-8ACE-C55B2D093F20}" type="datetimeFigureOut">
              <a:rPr lang="en-US" smtClean="0"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B9C1-2997-3943-9443-85F11B82B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7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453AA-92C0-934A-8ACE-C55B2D093F20}" type="datetimeFigureOut">
              <a:rPr lang="en-US" smtClean="0"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IFLA – RDA 19 Aug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DB9C1-2997-3943-9443-85F11B82B6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5828" y="1895713"/>
            <a:ext cx="6634348" cy="1470025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4F6228"/>
                </a:solidFill>
              </a:rPr>
              <a:t>HathiTrust</a:t>
            </a:r>
            <a:r>
              <a:rPr lang="en-US" b="1" dirty="0" smtClean="0">
                <a:solidFill>
                  <a:srgbClr val="4F6228"/>
                </a:solidFill>
              </a:rPr>
              <a:t> Data Capsules</a:t>
            </a:r>
            <a:br>
              <a:rPr lang="en-US" b="1" dirty="0" smtClean="0">
                <a:solidFill>
                  <a:srgbClr val="4F6228"/>
                </a:solidFill>
              </a:rPr>
            </a:br>
            <a:r>
              <a:rPr lang="en-US" b="1" dirty="0" smtClean="0">
                <a:solidFill>
                  <a:srgbClr val="4F6228"/>
                </a:solidFill>
              </a:rPr>
              <a:t>: Text Mining 4.6 Billion Pages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Beth Plale</a:t>
            </a:r>
          </a:p>
          <a:p>
            <a:r>
              <a:rPr lang="en-US" dirty="0" smtClean="0"/>
              <a:t>Professor of Informatics and Computing</a:t>
            </a:r>
          </a:p>
          <a:p>
            <a:r>
              <a:rPr lang="en-US" dirty="0" smtClean="0"/>
              <a:t>Director, Data To Insight Center, Indiana University</a:t>
            </a:r>
          </a:p>
          <a:p>
            <a:r>
              <a:rPr lang="en-US" dirty="0" smtClean="0"/>
              <a:t>@bplale</a:t>
            </a:r>
          </a:p>
        </p:txBody>
      </p:sp>
      <p:pic>
        <p:nvPicPr>
          <p:cNvPr id="5" name="Picture 4" descr="D2I_Horizontal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6365" y="577437"/>
            <a:ext cx="2913888" cy="579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6668"/>
          <a:stretch/>
        </p:blipFill>
        <p:spPr>
          <a:xfrm>
            <a:off x="245649" y="5495472"/>
            <a:ext cx="2251901" cy="1191302"/>
          </a:xfrm>
          <a:prstGeom prst="rect">
            <a:avLst/>
          </a:prstGeom>
        </p:spPr>
      </p:pic>
      <p:pic>
        <p:nvPicPr>
          <p:cNvPr id="8" name="Picture 7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6365" y="5984134"/>
            <a:ext cx="3454668" cy="6454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302" y="5495471"/>
            <a:ext cx="1080100" cy="1134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8279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HTRC Data Capsule Access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86155"/>
            <a:ext cx="6858000" cy="4790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3336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5-09 at 7.55.44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78"/>
          <a:stretch/>
        </p:blipFill>
        <p:spPr>
          <a:xfrm>
            <a:off x="328644" y="1139715"/>
            <a:ext cx="8229077" cy="508153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6402-B958-BA45-81C9-498AFFAD9117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8644" y="455765"/>
            <a:ext cx="81810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376092"/>
                </a:solidFill>
              </a:rPr>
              <a:t>HT Data </a:t>
            </a:r>
            <a:r>
              <a:rPr lang="en-US" sz="3200" b="1" dirty="0">
                <a:solidFill>
                  <a:srgbClr val="376092"/>
                </a:solidFill>
              </a:rPr>
              <a:t>C</a:t>
            </a:r>
            <a:r>
              <a:rPr lang="en-US" sz="3200" b="1" dirty="0" smtClean="0">
                <a:solidFill>
                  <a:srgbClr val="376092"/>
                </a:solidFill>
              </a:rPr>
              <a:t>apsule: view from researcher’s couch</a:t>
            </a:r>
            <a:endParaRPr lang="en-US" sz="3200" b="1" dirty="0">
              <a:solidFill>
                <a:srgbClr val="3760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440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4-07 at 4.25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0900"/>
            <a:ext cx="9144000" cy="51412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4280" y="193613"/>
            <a:ext cx="3884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herstory.iu.edu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plale-beth.html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619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tell this story and why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professor at Indiana University, major research university </a:t>
            </a:r>
            <a:r>
              <a:rPr lang="en-US" smtClean="0"/>
              <a:t>in US</a:t>
            </a:r>
            <a:endParaRPr lang="en-US" dirty="0" smtClean="0"/>
          </a:p>
          <a:p>
            <a:r>
              <a:rPr lang="en-US" dirty="0" smtClean="0"/>
              <a:t>Be inspiration to students who may be facing hurdles of their own to achieving their dreams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2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4.6 Billion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HathiTrust</a:t>
            </a:r>
            <a:r>
              <a:rPr lang="en-US" dirty="0" smtClean="0"/>
              <a:t> digital repository</a:t>
            </a:r>
          </a:p>
          <a:p>
            <a:pPr lvl="1"/>
            <a:r>
              <a:rPr lang="en-US" sz="3200" dirty="0" smtClean="0"/>
              <a:t>13.3 </a:t>
            </a:r>
            <a:r>
              <a:rPr lang="en-US" sz="3200" dirty="0" smtClean="0"/>
              <a:t>million books </a:t>
            </a:r>
            <a:r>
              <a:rPr lang="en-US" sz="3200" dirty="0" smtClean="0"/>
              <a:t>and </a:t>
            </a:r>
            <a:r>
              <a:rPr lang="en-US" sz="3200" dirty="0" smtClean="0"/>
              <a:t>growing</a:t>
            </a:r>
            <a:endParaRPr lang="en-US" sz="3200" dirty="0" smtClean="0"/>
          </a:p>
          <a:p>
            <a:r>
              <a:rPr lang="en-US" dirty="0" smtClean="0"/>
              <a:t>Digitization </a:t>
            </a:r>
            <a:r>
              <a:rPr lang="en-US" dirty="0" smtClean="0"/>
              <a:t>sources</a:t>
            </a:r>
          </a:p>
          <a:p>
            <a:pPr lvl="1"/>
            <a:r>
              <a:rPr lang="en-US" sz="3200" dirty="0" smtClean="0"/>
              <a:t>Google (96.8%)</a:t>
            </a:r>
          </a:p>
          <a:p>
            <a:pPr lvl="1"/>
            <a:r>
              <a:rPr lang="en-US" sz="3200" dirty="0" smtClean="0"/>
              <a:t>Internet Archive (2.9%)</a:t>
            </a:r>
          </a:p>
          <a:p>
            <a:pPr lvl="1"/>
            <a:r>
              <a:rPr lang="en-US" sz="3200" dirty="0" smtClean="0"/>
              <a:t>Local (0.3%)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6657"/>
          <a:stretch/>
        </p:blipFill>
        <p:spPr>
          <a:xfrm>
            <a:off x="7953544" y="259339"/>
            <a:ext cx="966685" cy="845946"/>
          </a:xfrm>
          <a:prstGeom prst="rect">
            <a:avLst/>
          </a:prstGeom>
        </p:spPr>
      </p:pic>
      <p:pic>
        <p:nvPicPr>
          <p:cNvPr id="6" name="Picture 5" descr="Screen Shot 2014-05-19 at 11.14.24 P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20441" y="3200400"/>
            <a:ext cx="3066359" cy="328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31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HathiTrust</a:t>
            </a:r>
            <a:r>
              <a:rPr lang="en-US" dirty="0" smtClean="0"/>
              <a:t> </a:t>
            </a:r>
            <a:r>
              <a:rPr lang="en-US" dirty="0" smtClean="0"/>
              <a:t>Research 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073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charset="0"/>
                <a:cs typeface="맑은 고딕" charset="0"/>
              </a:rPr>
              <a:t>Purpose:  E</a:t>
            </a:r>
            <a:r>
              <a:rPr lang="en-US" dirty="0" smtClean="0">
                <a:latin typeface="Calibri" charset="0"/>
                <a:cs typeface="맑은 고딕" charset="0"/>
              </a:rPr>
              <a:t>nable </a:t>
            </a:r>
            <a:r>
              <a:rPr lang="en-US" dirty="0" smtClean="0">
                <a:latin typeface="Calibri" charset="0"/>
                <a:cs typeface="맑은 고딕" charset="0"/>
              </a:rPr>
              <a:t>researchers world-wide to carry out </a:t>
            </a:r>
            <a:r>
              <a:rPr lang="en-US" dirty="0" smtClean="0">
                <a:latin typeface="Calibri" charset="0"/>
                <a:cs typeface="맑은 고딕" charset="0"/>
              </a:rPr>
              <a:t>text mining analysis of the </a:t>
            </a:r>
            <a:r>
              <a:rPr lang="en-US" dirty="0" err="1" smtClean="0">
                <a:latin typeface="Calibri" charset="0"/>
                <a:cs typeface="맑은 고딕" charset="0"/>
              </a:rPr>
              <a:t>HathiTrust</a:t>
            </a:r>
            <a:r>
              <a:rPr lang="en-US" dirty="0" smtClean="0">
                <a:latin typeface="Calibri" charset="0"/>
                <a:cs typeface="맑은 고딕" charset="0"/>
              </a:rPr>
              <a:t> repository</a:t>
            </a:r>
          </a:p>
          <a:p>
            <a:r>
              <a:rPr lang="en-US" dirty="0" smtClean="0">
                <a:latin typeface="Calibri" charset="0"/>
                <a:cs typeface="맑은 고딕" charset="0"/>
              </a:rPr>
              <a:t>Since 70% of the digitized content under copyright, compute has to be co-located at the data.  Data are “pinned” to location. </a:t>
            </a:r>
          </a:p>
          <a:p>
            <a:r>
              <a:rPr lang="en-US" dirty="0" smtClean="0">
                <a:latin typeface="Calibri" charset="0"/>
                <a:cs typeface="맑은 고딕" charset="0"/>
              </a:rPr>
              <a:t>Software services called:  Secure </a:t>
            </a:r>
            <a:r>
              <a:rPr lang="en-US" dirty="0" err="1" smtClean="0">
                <a:latin typeface="Calibri" charset="0"/>
                <a:cs typeface="맑은 고딕" charset="0"/>
              </a:rPr>
              <a:t>HathiTrust</a:t>
            </a:r>
            <a:r>
              <a:rPr lang="en-US" dirty="0" smtClean="0">
                <a:latin typeface="Calibri" charset="0"/>
                <a:cs typeface="맑은 고딕" charset="0"/>
              </a:rPr>
              <a:t> Analysis Research Commons (SHARC)</a:t>
            </a:r>
          </a:p>
          <a:p>
            <a:pPr marL="0" indent="0">
              <a:buNone/>
            </a:pPr>
            <a:endParaRPr lang="en-US" dirty="0">
              <a:latin typeface="Calibri" charset="0"/>
              <a:cs typeface="맑은 고딕" charset="0"/>
            </a:endParaRP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9518"/>
            <a:ext cx="1371600" cy="144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89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Digital nature of content and restrictions of copyright precludes a model of checking out a set of (digital) volumes/books, taking them home, and promising to return them, or destroy them, later so</a:t>
            </a:r>
            <a:endParaRPr lang="en-US" sz="2800" dirty="0" smtClean="0">
              <a:solidFill>
                <a:srgbClr val="F79646">
                  <a:lumMod val="75000"/>
                </a:srgbClr>
              </a:solidFill>
              <a:latin typeface="Arial" charset="0"/>
              <a:ea typeface="ＭＳ Ｐゴシック" pitchFamily="36" charset="-128"/>
            </a:endParaRPr>
          </a:p>
          <a:p>
            <a:pPr marL="400050" lvl="1" indent="0">
              <a:buNone/>
            </a:pPr>
            <a:r>
              <a:rPr lang="en-US" b="1" i="1" dirty="0" smtClean="0">
                <a:solidFill>
                  <a:srgbClr val="800000"/>
                </a:solidFill>
                <a:latin typeface="Arial" charset="0"/>
                <a:ea typeface="ＭＳ Ｐゴシック" pitchFamily="36" charset="-128"/>
              </a:rPr>
              <a:t>	</a:t>
            </a:r>
            <a:r>
              <a:rPr lang="en-US" b="1" i="1" dirty="0" smtClean="0">
                <a:solidFill>
                  <a:srgbClr val="800000"/>
                </a:solidFill>
                <a:latin typeface="Arial" charset="0"/>
                <a:ea typeface="ＭＳ Ｐゴシック" pitchFamily="36" charset="-128"/>
              </a:rPr>
              <a:t>computation </a:t>
            </a:r>
            <a:r>
              <a:rPr lang="en-US" b="1" i="1" dirty="0">
                <a:solidFill>
                  <a:srgbClr val="800000"/>
                </a:solidFill>
                <a:latin typeface="Arial" charset="0"/>
                <a:ea typeface="ＭＳ Ｐゴシック" pitchFamily="36" charset="-128"/>
              </a:rPr>
              <a:t>moves to the data (not vice versa</a:t>
            </a:r>
            <a:r>
              <a:rPr lang="en-US" b="1" i="1" dirty="0" smtClean="0">
                <a:solidFill>
                  <a:srgbClr val="800000"/>
                </a:solidFill>
                <a:latin typeface="Arial" charset="0"/>
                <a:ea typeface="ＭＳ Ｐゴシック" pitchFamily="36" charset="-128"/>
              </a:rPr>
              <a:t>)</a:t>
            </a:r>
            <a:endParaRPr lang="en-US" dirty="0" smtClean="0"/>
          </a:p>
          <a:p>
            <a:pPr marL="0" indent="0">
              <a:buNone/>
            </a:pPr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How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support access and computational analysis a way that doesn’t constrain the research (in a non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-work-limiting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way)?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990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Research </a:t>
            </a:r>
            <a:r>
              <a:rPr lang="en-US" b="1" dirty="0" smtClean="0"/>
              <a:t>Questions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3859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Non</a:t>
            </a:r>
            <a:r>
              <a:rPr lang="en-US" b="1" dirty="0"/>
              <a:t>-consumptive </a:t>
            </a:r>
            <a:r>
              <a:rPr lang="en-US" b="1" dirty="0" smtClean="0"/>
              <a:t>use*</a:t>
            </a:r>
            <a:r>
              <a:rPr lang="en-US" dirty="0" smtClean="0"/>
              <a:t>: </a:t>
            </a:r>
            <a:r>
              <a:rPr lang="en-US" dirty="0"/>
              <a:t>can </a:t>
            </a:r>
            <a:r>
              <a:rPr lang="en-US" dirty="0" smtClean="0"/>
              <a:t>framework </a:t>
            </a:r>
            <a:r>
              <a:rPr lang="en-US" dirty="0"/>
              <a:t>provide safe handling of large </a:t>
            </a:r>
            <a:r>
              <a:rPr lang="en-US" dirty="0" smtClean="0"/>
              <a:t>amounts of </a:t>
            </a:r>
            <a:r>
              <a:rPr lang="en-US" dirty="0"/>
              <a:t>protected data? </a:t>
            </a:r>
          </a:p>
          <a:p>
            <a:r>
              <a:rPr lang="en-US" b="1" dirty="0"/>
              <a:t>Openness</a:t>
            </a:r>
            <a:r>
              <a:rPr lang="en-US" dirty="0"/>
              <a:t>: </a:t>
            </a:r>
            <a:r>
              <a:rPr lang="en-US" dirty="0" smtClean="0"/>
              <a:t>can </a:t>
            </a:r>
            <a:r>
              <a:rPr lang="en-US" dirty="0"/>
              <a:t>framework support user-contributed analysis </a:t>
            </a:r>
            <a:r>
              <a:rPr lang="en-US" dirty="0" smtClean="0"/>
              <a:t>without </a:t>
            </a:r>
            <a:r>
              <a:rPr lang="en-US" dirty="0"/>
              <a:t>resorting to code walkthroughs prior to acceptance? </a:t>
            </a:r>
          </a:p>
          <a:p>
            <a:r>
              <a:rPr lang="en-US" b="1" dirty="0"/>
              <a:t>Large-scale</a:t>
            </a:r>
            <a:r>
              <a:rPr lang="en-US" dirty="0"/>
              <a:t> and </a:t>
            </a:r>
            <a:r>
              <a:rPr lang="en-US" b="1" dirty="0"/>
              <a:t>low cost</a:t>
            </a:r>
            <a:r>
              <a:rPr lang="en-US" dirty="0"/>
              <a:t>: </a:t>
            </a:r>
            <a:r>
              <a:rPr lang="en-US" dirty="0" smtClean="0"/>
              <a:t>can </a:t>
            </a:r>
            <a:r>
              <a:rPr lang="en-US" dirty="0"/>
              <a:t>protections be </a:t>
            </a:r>
            <a:r>
              <a:rPr lang="en-US" dirty="0" smtClean="0"/>
              <a:t>extended </a:t>
            </a:r>
            <a:r>
              <a:rPr lang="en-US" dirty="0"/>
              <a:t>to utilization of large-scale national (public) computational resources?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5638800"/>
            <a:ext cx="8686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*Non-consumptive </a:t>
            </a:r>
            <a:r>
              <a:rPr lang="en-US" sz="2000" dirty="0"/>
              <a:t>use is defined as </a:t>
            </a:r>
            <a:r>
              <a:rPr lang="en-US" sz="2000" i="1" dirty="0" smtClean="0"/>
              <a:t>computational </a:t>
            </a:r>
            <a:r>
              <a:rPr lang="en-US" sz="2000" i="1" dirty="0"/>
              <a:t>analysis of the copyrighted content that is carried out in such a way that human consumption of texts is prohibited.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375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HathiTrust</a:t>
            </a:r>
            <a:r>
              <a:rPr lang="en-US" dirty="0" smtClean="0"/>
              <a:t> Data Capsule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“checks out” a virtual machine (VM)</a:t>
            </a:r>
          </a:p>
          <a:p>
            <a:r>
              <a:rPr lang="en-US" dirty="0" smtClean="0"/>
              <a:t>VM runs in, and only in, the HTRC Services Environment*</a:t>
            </a:r>
          </a:p>
          <a:p>
            <a:r>
              <a:rPr lang="en-US" dirty="0" smtClean="0"/>
              <a:t>User owns their VM through weeks/months of analysis</a:t>
            </a:r>
          </a:p>
          <a:p>
            <a:r>
              <a:rPr lang="en-US" dirty="0" smtClean="0"/>
              <a:t>Getting stuff into VM is easy, but there is a controlled and audited process for getting results out of the VM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6324600"/>
            <a:ext cx="1729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A “local cloud”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386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Phase I (current phase) assumptions</a:t>
            </a:r>
          </a:p>
          <a:p>
            <a:pPr lvl="1"/>
            <a:r>
              <a:rPr lang="en-US" dirty="0" smtClean="0"/>
              <a:t>User is trusted to not be malicious (trust users)</a:t>
            </a:r>
          </a:p>
          <a:p>
            <a:pPr lvl="1"/>
            <a:r>
              <a:rPr lang="en-US" dirty="0" smtClean="0"/>
              <a:t>User’s programs are malicious (don’t trust programs)</a:t>
            </a:r>
          </a:p>
          <a:p>
            <a:pPr lvl="1"/>
            <a:r>
              <a:rPr lang="en-US" dirty="0" smtClean="0"/>
              <a:t>A user cannot share their VM with someone else</a:t>
            </a:r>
          </a:p>
          <a:p>
            <a:pPr lvl="1"/>
            <a:r>
              <a:rPr lang="en-US" dirty="0" smtClean="0"/>
              <a:t>A user can bring any alternate data into the VM to enrich analysis on the HT corpus, but the focus is the HT corpus (HT corpus as center of universe assumption)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413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HathiTrust</a:t>
            </a:r>
            <a:r>
              <a:rPr lang="en-US" dirty="0" smtClean="0"/>
              <a:t> Data Capsule Details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5000" y="1981200"/>
            <a:ext cx="603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54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rgbClr val="F11F0F"/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Maintenance </a:t>
            </a:r>
            <a:r>
              <a:rPr lang="en-US" sz="36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rgbClr val="F11F0F"/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Mode</a:t>
            </a:r>
            <a:endParaRPr lang="en-US" sz="36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rgbClr val="F11F0F"/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181586" y="2976265"/>
            <a:ext cx="2590800" cy="12192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Capsule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3181586" y="2976265"/>
            <a:ext cx="2590800" cy="12192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Capsule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86586" y="2281535"/>
            <a:ext cx="0" cy="694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5772386" y="3585865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38586" y="3585865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62386" y="3204865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user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257800" y="2362200"/>
            <a:ext cx="199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arbitrary input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867400" y="3733800"/>
            <a:ext cx="2193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rbitrary output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42700" y="4347865"/>
            <a:ext cx="3191771" cy="830997"/>
          </a:xfrm>
          <a:prstGeom prst="rect">
            <a:avLst/>
          </a:prstGeom>
          <a:noFill/>
          <a:ln w="6350" cap="rnd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Computation is carried </a:t>
            </a:r>
          </a:p>
          <a:p>
            <a:r>
              <a:rPr lang="en-US" sz="2400" dirty="0" smtClean="0"/>
              <a:t>out inside Data Capsule.</a:t>
            </a:r>
            <a:endParaRPr lang="en-US" sz="2400" dirty="0"/>
          </a:p>
        </p:txBody>
      </p:sp>
      <p:cxnSp>
        <p:nvCxnSpPr>
          <p:cNvPr id="18" name="Curved Connector 17"/>
          <p:cNvCxnSpPr>
            <a:stCxn id="17" idx="3"/>
            <a:endCxn id="6" idx="2"/>
          </p:cNvCxnSpPr>
          <p:nvPr/>
        </p:nvCxnSpPr>
        <p:spPr>
          <a:xfrm flipV="1">
            <a:off x="3634471" y="4195465"/>
            <a:ext cx="842515" cy="56789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1000" y="56388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800000"/>
                </a:solidFill>
              </a:rPr>
              <a:t>Foundations of HT Data Capsule:    </a:t>
            </a:r>
          </a:p>
          <a:p>
            <a:r>
              <a:rPr lang="en-US" sz="1600" dirty="0" smtClean="0">
                <a:solidFill>
                  <a:srgbClr val="800000"/>
                </a:solidFill>
              </a:rPr>
              <a:t>K</a:t>
            </a:r>
            <a:r>
              <a:rPr lang="en-US" sz="1600" dirty="0">
                <a:solidFill>
                  <a:srgbClr val="800000"/>
                </a:solidFill>
              </a:rPr>
              <a:t>. Borders, E. V. </a:t>
            </a:r>
            <a:r>
              <a:rPr lang="en-US" sz="1600" dirty="0" err="1">
                <a:solidFill>
                  <a:srgbClr val="800000"/>
                </a:solidFill>
              </a:rPr>
              <a:t>Weele</a:t>
            </a:r>
            <a:r>
              <a:rPr lang="en-US" sz="1600" dirty="0">
                <a:solidFill>
                  <a:srgbClr val="800000"/>
                </a:solidFill>
              </a:rPr>
              <a:t>, B. Lau, and A. Prakash.  </a:t>
            </a:r>
            <a:r>
              <a:rPr lang="en-US" sz="1600" dirty="0" smtClean="0">
                <a:solidFill>
                  <a:srgbClr val="800000"/>
                </a:solidFill>
              </a:rPr>
              <a:t>Protecting </a:t>
            </a:r>
            <a:r>
              <a:rPr lang="en-US" sz="1600" dirty="0">
                <a:solidFill>
                  <a:srgbClr val="800000"/>
                </a:solidFill>
              </a:rPr>
              <a:t>confidential data on personal computers with storage capsules. </a:t>
            </a:r>
            <a:r>
              <a:rPr lang="en-US" sz="1600" dirty="0" smtClean="0">
                <a:solidFill>
                  <a:srgbClr val="800000"/>
                </a:solidFill>
              </a:rPr>
              <a:t> </a:t>
            </a:r>
            <a:r>
              <a:rPr lang="en-US" sz="1600" i="1" dirty="0">
                <a:solidFill>
                  <a:srgbClr val="800000"/>
                </a:solidFill>
              </a:rPr>
              <a:t>18th USENIX Security </a:t>
            </a:r>
            <a:r>
              <a:rPr lang="en-US" sz="1600" i="1" dirty="0" smtClean="0">
                <a:solidFill>
                  <a:srgbClr val="800000"/>
                </a:solidFill>
              </a:rPr>
              <a:t>Symposium</a:t>
            </a:r>
            <a:r>
              <a:rPr lang="en-US" sz="1600" dirty="0" smtClean="0">
                <a:solidFill>
                  <a:srgbClr val="800000"/>
                </a:solidFill>
              </a:rPr>
              <a:t>, </a:t>
            </a:r>
            <a:r>
              <a:rPr lang="en-US" sz="1600" dirty="0" err="1" smtClean="0">
                <a:solidFill>
                  <a:srgbClr val="800000"/>
                </a:solidFill>
              </a:rPr>
              <a:t>pp</a:t>
            </a:r>
            <a:r>
              <a:rPr lang="en-US" sz="1600" dirty="0" smtClean="0">
                <a:solidFill>
                  <a:srgbClr val="800000"/>
                </a:solidFill>
              </a:rPr>
              <a:t> </a:t>
            </a:r>
            <a:r>
              <a:rPr lang="en-US" sz="1600" dirty="0">
                <a:solidFill>
                  <a:srgbClr val="800000"/>
                </a:solidFill>
              </a:rPr>
              <a:t>367–382. USENIX Association, 2009.</a:t>
            </a:r>
          </a:p>
        </p:txBody>
      </p:sp>
    </p:spTree>
    <p:extLst>
      <p:ext uri="{BB962C8B-B14F-4D97-AF65-F5344CB8AC3E}">
        <p14:creationId xmlns:p14="http://schemas.microsoft.com/office/powerpoint/2010/main" val="14273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HathiTrust</a:t>
            </a:r>
            <a:r>
              <a:rPr lang="en-US" dirty="0" smtClean="0"/>
              <a:t> Data Capsule Details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181586" y="2976265"/>
            <a:ext cx="2590800" cy="12192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Capsule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86586" y="2281535"/>
            <a:ext cx="0" cy="694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5772386" y="3585865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38586" y="3585865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62386" y="3204865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user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257800" y="2362200"/>
            <a:ext cx="1896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sensitive data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795832" y="3505200"/>
            <a:ext cx="2357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 constraint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2610086" y="1905000"/>
            <a:ext cx="3963201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Secure </a:t>
            </a:r>
            <a:r>
              <a:rPr lang="en-US" sz="4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Mode</a:t>
            </a:r>
            <a:endParaRPr lang="en-US" sz="4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92D05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2700" y="4347865"/>
            <a:ext cx="3191771" cy="830997"/>
          </a:xfrm>
          <a:prstGeom prst="rect">
            <a:avLst/>
          </a:prstGeom>
          <a:noFill/>
          <a:ln w="6350" cap="rnd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Computation is carried </a:t>
            </a:r>
          </a:p>
          <a:p>
            <a:r>
              <a:rPr lang="en-US" sz="2400" dirty="0" smtClean="0"/>
              <a:t>out inside Data Capsule.</a:t>
            </a:r>
            <a:endParaRPr lang="en-US" sz="2400" dirty="0"/>
          </a:p>
        </p:txBody>
      </p:sp>
      <p:cxnSp>
        <p:nvCxnSpPr>
          <p:cNvPr id="18" name="Curved Connector 17"/>
          <p:cNvCxnSpPr>
            <a:stCxn id="17" idx="3"/>
            <a:endCxn id="6" idx="2"/>
          </p:cNvCxnSpPr>
          <p:nvPr/>
        </p:nvCxnSpPr>
        <p:spPr>
          <a:xfrm flipV="1">
            <a:off x="3634471" y="4195465"/>
            <a:ext cx="842515" cy="56789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01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2873</TotalTime>
  <Words>560</Words>
  <Application>Microsoft Macintosh PowerPoint</Application>
  <PresentationFormat>On-screen Show (4:3)</PresentationFormat>
  <Paragraphs>73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HathiTrust Data Capsules : Text Mining 4.6 Billion Pages</vt:lpstr>
      <vt:lpstr>4.6 Billion Pages</vt:lpstr>
      <vt:lpstr>HathiTrust Research Center</vt:lpstr>
      <vt:lpstr>Starting principles</vt:lpstr>
      <vt:lpstr>Research Questions</vt:lpstr>
      <vt:lpstr>HathiTrust Data Capsule </vt:lpstr>
      <vt:lpstr>Assumptions</vt:lpstr>
      <vt:lpstr>HathiTrust Data Capsule Details</vt:lpstr>
      <vt:lpstr>HathiTrust Data Capsule Details</vt:lpstr>
      <vt:lpstr>HTRC Data Capsule Access</vt:lpstr>
      <vt:lpstr>PowerPoint Presentation</vt:lpstr>
      <vt:lpstr>PowerPoint Presentation</vt:lpstr>
      <vt:lpstr>Why tell this story and why now?</vt:lpstr>
    </vt:vector>
  </TitlesOfParts>
  <Company>Indiana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publishing and sharing: building bridges</dc:title>
  <dc:creator>Beth Plale</dc:creator>
  <cp:lastModifiedBy>Beth Plale</cp:lastModifiedBy>
  <cp:revision>59</cp:revision>
  <cp:lastPrinted>2014-08-21T09:49:57Z</cp:lastPrinted>
  <dcterms:created xsi:type="dcterms:W3CDTF">2014-08-19T18:26:19Z</dcterms:created>
  <dcterms:modified xsi:type="dcterms:W3CDTF">2015-04-08T00:18:38Z</dcterms:modified>
</cp:coreProperties>
</file>