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50" charset="-128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50" charset="-128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50" charset="-128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50" charset="-128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50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50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50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50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50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620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ja-JP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3D5F3196-9214-40FE-993B-E26B7562BE5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1832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37D1A5-87E4-4E79-9B18-573CECF583AD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174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/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ja-JP" sz="2000">
                <a:latin typeface="Arial" panose="020B0604020202020204" pitchFamily="34" charset="0"/>
                <a:cs typeface="Arial Unicode MS" panose="020B0604020202020204" pitchFamily="50" charset="-128"/>
              </a:rPr>
              <a:t>Good morning,everyone.My name is huangche from NAIST.Today i'll talk about </a:t>
            </a:r>
            <a:r>
              <a:rPr lang="en-US" altLang="ja-JP" sz="2000">
                <a:solidFill>
                  <a:srgbClr val="111111"/>
                </a:solidFill>
                <a:latin typeface="Arial" panose="020B0604020202020204" pitchFamily="34" charset="0"/>
                <a:cs typeface="Arial Unicode MS" panose="020B0604020202020204" pitchFamily="50" charset="-128"/>
              </a:rPr>
              <a:t>A Multipath Controller </a:t>
            </a:r>
            <a:br>
              <a:rPr lang="en-US" altLang="ja-JP" sz="2000">
                <a:solidFill>
                  <a:srgbClr val="111111"/>
                </a:solidFill>
                <a:latin typeface="Arial" panose="020B0604020202020204" pitchFamily="34" charset="0"/>
                <a:cs typeface="Arial Unicode MS" panose="020B0604020202020204" pitchFamily="50" charset="-128"/>
              </a:rPr>
            </a:br>
            <a:r>
              <a:rPr lang="en-US" altLang="ja-JP" sz="2000">
                <a:solidFill>
                  <a:srgbClr val="111111"/>
                </a:solidFill>
                <a:latin typeface="Arial" panose="020B0604020202020204" pitchFamily="34" charset="0"/>
                <a:cs typeface="Arial Unicode MS" panose="020B0604020202020204" pitchFamily="50" charset="-128"/>
              </a:rPr>
              <a:t>for Accelerating GridFTP Transfer over SDN</a:t>
            </a:r>
            <a:r>
              <a:rPr lang="en-US" altLang="ja-JP" sz="2000">
                <a:latin typeface="Arial" panose="020B0604020202020204" pitchFamily="34" charset="0"/>
                <a:cs typeface="Arial Unicode MS" panose="020B0604020202020204" pitchFamily="50" charset="-128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17330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991C45-E62B-4609-96E1-A65ABB32DD37}" type="slidenum">
              <a:rPr lang="en-US" altLang="ja-JP"/>
              <a:pPr/>
              <a:t>10</a:t>
            </a:fld>
            <a:endParaRPr lang="en-US" altLang="ja-JP"/>
          </a:p>
        </p:txBody>
      </p:sp>
      <p:sp>
        <p:nvSpPr>
          <p:cNvPr id="266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95" rIns="0" bIns="0"/>
          <a:lstStyle/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altLang="ja-JP" sz="2800">
                <a:latin typeface="Arial" panose="020B0604020202020204" pitchFamily="34" charset="0"/>
              </a:rPr>
              <a:t>In our work, we created a multipath OpenFlow controller.</a:t>
            </a: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altLang="ja-JP" sz="2800">
                <a:latin typeface="Arial" panose="020B0604020202020204" pitchFamily="34" charset="0"/>
              </a:rPr>
              <a:t> </a:t>
            </a: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altLang="ja-JP" sz="2800">
                <a:latin typeface="Arial" panose="020B0604020202020204" pitchFamily="34" charset="0"/>
              </a:rPr>
              <a:t>First, when GridFTP client wants to send data, a route request is made to the controller. </a:t>
            </a: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de-DE" altLang="ja-JP" sz="2800">
              <a:latin typeface="Arial" panose="020B0604020202020204" pitchFamily="34" charset="0"/>
            </a:endParaRP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altLang="ja-JP" sz="2800">
                <a:latin typeface="Arial" panose="020B0604020202020204" pitchFamily="34" charset="0"/>
              </a:rPr>
              <a:t>The controller would assign the appropriate routes. </a:t>
            </a: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de-DE" altLang="ja-JP" sz="2800">
              <a:latin typeface="Arial" panose="020B0604020202020204" pitchFamily="34" charset="0"/>
            </a:endParaRP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altLang="ja-JP" sz="2800">
                <a:latin typeface="Arial" panose="020B0604020202020204" pitchFamily="34" charset="0"/>
              </a:rPr>
              <a:t>The GridFTP's TCP streams would go along different routes.</a:t>
            </a:r>
          </a:p>
        </p:txBody>
      </p:sp>
    </p:spTree>
    <p:extLst>
      <p:ext uri="{BB962C8B-B14F-4D97-AF65-F5344CB8AC3E}">
        <p14:creationId xmlns:p14="http://schemas.microsoft.com/office/powerpoint/2010/main" val="535829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53F2BE-0306-4032-8493-AE0EF7523AD8}" type="slidenum">
              <a:rPr lang="en-US" altLang="ja-JP"/>
              <a:pPr/>
              <a:t>11</a:t>
            </a:fld>
            <a:endParaRPr lang="en-US" altLang="ja-JP"/>
          </a:p>
        </p:txBody>
      </p:sp>
      <p:sp>
        <p:nvSpPr>
          <p:cNvPr id="276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/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ja-JP" sz="2000">
                <a:latin typeface="Arial" panose="020B0604020202020204" pitchFamily="34" charset="0"/>
                <a:cs typeface="Arial Unicode MS" panose="020B0604020202020204" pitchFamily="50" charset="-128"/>
              </a:rPr>
              <a:t>In future work, we plan to consider bandwidth and latency of the network.</a:t>
            </a: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ja-JP" sz="2000">
              <a:latin typeface="Arial" panose="020B0604020202020204" pitchFamily="34" charset="0"/>
              <a:cs typeface="Arial Unicode MS" panose="020B0604020202020204" pitchFamily="50" charset="-128"/>
            </a:endParaRP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ja-JP" sz="2000">
                <a:latin typeface="Arial" panose="020B0604020202020204" pitchFamily="34" charset="0"/>
                <a:cs typeface="Arial Unicode MS" panose="020B0604020202020204" pitchFamily="50" charset="-128"/>
              </a:rPr>
              <a:t> We also plan to assign an optimal number of TCP streams to each path to improve performance.</a:t>
            </a: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ja-JP" sz="2000">
              <a:latin typeface="Arial" panose="020B0604020202020204" pitchFamily="34" charset="0"/>
              <a:cs typeface="Arial Unicode MS" panose="020B0604020202020204" pitchFamily="50" charset="-128"/>
            </a:endParaRP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ja-JP" sz="2000">
                <a:latin typeface="Arial" panose="020B0604020202020204" pitchFamily="34" charset="0"/>
                <a:cs typeface="Arial Unicode MS" panose="020B0604020202020204" pitchFamily="50" charset="-128"/>
              </a:rPr>
              <a:t>Thank you very much.</a:t>
            </a:r>
          </a:p>
        </p:txBody>
      </p:sp>
    </p:spTree>
    <p:extLst>
      <p:ext uri="{BB962C8B-B14F-4D97-AF65-F5344CB8AC3E}">
        <p14:creationId xmlns:p14="http://schemas.microsoft.com/office/powerpoint/2010/main" val="2939314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635653-BB74-4205-AC49-FCEE4E6F3EEC}" type="slidenum">
              <a:rPr lang="en-US" altLang="ja-JP"/>
              <a:pPr/>
              <a:t>12</a:t>
            </a:fld>
            <a:endParaRPr lang="en-US" altLang="ja-JP"/>
          </a:p>
        </p:txBody>
      </p:sp>
      <p:sp>
        <p:nvSpPr>
          <p:cNvPr id="286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3619393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977321-0B32-4FEA-B1F4-B1E8D2A1C5BC}" type="slidenum">
              <a:rPr lang="en-US" altLang="ja-JP"/>
              <a:pPr/>
              <a:t>2</a:t>
            </a:fld>
            <a:endParaRPr lang="en-US" altLang="ja-JP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15900" indent="-214313" eaLnBrk="1">
              <a:lnSpc>
                <a:spcPct val="112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altLang="ja-JP" sz="1800">
                <a:latin typeface="NimbusRomNo9L-Regu" charset="0"/>
                <a:ea typeface="NimbusRomNo9L-Regu" charset="0"/>
                <a:cs typeface="NimbusRomNo9L-Regu" charset="0"/>
              </a:rPr>
              <a:t>scientific research process and store a lot of data.In addition, in international collaborative research today, large-scale data isn’t stored in one site; so,high-speed data transfer between sites is very important.</a:t>
            </a:r>
          </a:p>
          <a:p>
            <a:pPr marL="215900" indent="-214313" eaLnBrk="1">
              <a:lnSpc>
                <a:spcPct val="112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altLang="ja-JP" sz="1800">
                <a:latin typeface="NimbusRomNo9L-Regu" charset="0"/>
                <a:ea typeface="NimbusRomNo9L-Regu" charset="0"/>
                <a:cs typeface="NimbusRomNo9L-Regu" charset="0"/>
              </a:rPr>
              <a:t>GridFTP is a popular tool that can transfer a lot of data between sites quickly.</a:t>
            </a:r>
          </a:p>
          <a:p>
            <a:pPr marL="215900" indent="-214313" eaLnBrk="1">
              <a:lnSpc>
                <a:spcPct val="112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de-DE" altLang="ja-JP" sz="1800">
              <a:latin typeface="NimbusRomNo9L-Regu" charset="0"/>
              <a:ea typeface="NimbusRomNo9L-Regu" charset="0"/>
              <a:cs typeface="NimbusRomNo9L-Regu" charset="0"/>
            </a:endParaRP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de-DE" altLang="ja-JP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127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C696E4-4D39-4672-B7D1-F7661A543F25}" type="slidenum">
              <a:rPr lang="en-US" altLang="ja-JP"/>
              <a:pPr/>
              <a:t>3</a:t>
            </a:fld>
            <a:endParaRPr lang="en-US" altLang="ja-JP"/>
          </a:p>
        </p:txBody>
      </p:sp>
      <p:sp>
        <p:nvSpPr>
          <p:cNvPr id="194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15900" indent="-214313" eaLnBrk="1">
              <a:lnSpc>
                <a:spcPct val="112000"/>
              </a:lnSpc>
              <a:spcBef>
                <a:spcPts val="5988"/>
              </a:spcBef>
              <a:spcAft>
                <a:spcPts val="55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altLang="ja-JP" sz="2000">
                <a:latin typeface="NimbusRomNo9L-Regu" charset="0"/>
                <a:ea typeface="NimbusRomNo9L-Regu" charset="0"/>
                <a:cs typeface="NimbusRomNo9L-Regu" charset="0"/>
              </a:rPr>
              <a:t>GridFTP supports parallel data transfer scheme by using multiple TCP streams to realize high speed transfer.</a:t>
            </a:r>
          </a:p>
          <a:p>
            <a:pPr marL="215900" indent="-214313" eaLnBrk="1">
              <a:lnSpc>
                <a:spcPct val="112000"/>
              </a:lnSpc>
              <a:spcBef>
                <a:spcPts val="5988"/>
              </a:spcBef>
              <a:spcAft>
                <a:spcPts val="55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altLang="ja-JP" sz="2000">
                <a:latin typeface="NimbusRomNo9L-Regu" charset="0"/>
                <a:ea typeface="NimbusRomNo9L-Regu" charset="0"/>
                <a:cs typeface="NimbusRomNo9L-Regu" charset="0"/>
              </a:rPr>
              <a:t>But,GridFTP only use a single shortest path as per IP Routing and it causes limited bandwidth. </a:t>
            </a:r>
          </a:p>
          <a:p>
            <a:pPr marL="215900" indent="-214313" eaLnBrk="1">
              <a:lnSpc>
                <a:spcPct val="112000"/>
              </a:lnSpc>
              <a:spcBef>
                <a:spcPts val="5988"/>
              </a:spcBef>
              <a:spcAft>
                <a:spcPts val="55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altLang="ja-JP" sz="2000">
                <a:latin typeface="NimbusRomNo9L-Regu" charset="0"/>
                <a:ea typeface="NimbusRomNo9L-Regu" charset="0"/>
                <a:cs typeface="NimbusRomNo9L-Regu" charset="0"/>
              </a:rPr>
              <a:t>And actually there are many unused paths.If we can use traffic engineering to assign the traffic to multiple paths, we could get a better bandwidth in total.</a:t>
            </a:r>
          </a:p>
        </p:txBody>
      </p:sp>
    </p:spTree>
    <p:extLst>
      <p:ext uri="{BB962C8B-B14F-4D97-AF65-F5344CB8AC3E}">
        <p14:creationId xmlns:p14="http://schemas.microsoft.com/office/powerpoint/2010/main" val="249469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B96489-4BF1-4D7B-B000-F81B80BC1BDC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95" rIns="0" bIns="0"/>
          <a:lstStyle/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altLang="ja-JP" sz="2800">
                <a:latin typeface="Arial" panose="020B0604020202020204" pitchFamily="34" charset="0"/>
              </a:rPr>
              <a:t>In our work, we created a multipath OpenFlow controller.</a:t>
            </a: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altLang="ja-JP" sz="2800">
                <a:latin typeface="Arial" panose="020B0604020202020204" pitchFamily="34" charset="0"/>
              </a:rPr>
              <a:t> </a:t>
            </a: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altLang="ja-JP" sz="2800">
                <a:latin typeface="Arial" panose="020B0604020202020204" pitchFamily="34" charset="0"/>
              </a:rPr>
              <a:t>First, when GridFTP client wants to send data, a route request is made to the controller. </a:t>
            </a: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de-DE" altLang="ja-JP" sz="2800">
              <a:latin typeface="Arial" panose="020B0604020202020204" pitchFamily="34" charset="0"/>
            </a:endParaRP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altLang="ja-JP" sz="2800">
                <a:latin typeface="Arial" panose="020B0604020202020204" pitchFamily="34" charset="0"/>
              </a:rPr>
              <a:t>The controller would assign the appropriate routes. </a:t>
            </a: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de-DE" altLang="ja-JP" sz="2800">
              <a:latin typeface="Arial" panose="020B0604020202020204" pitchFamily="34" charset="0"/>
            </a:endParaRP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altLang="ja-JP" sz="2800">
                <a:latin typeface="Arial" panose="020B0604020202020204" pitchFamily="34" charset="0"/>
              </a:rPr>
              <a:t>The GridFTP's TCP streams would go along different routes.</a:t>
            </a:r>
          </a:p>
        </p:txBody>
      </p:sp>
    </p:spTree>
    <p:extLst>
      <p:ext uri="{BB962C8B-B14F-4D97-AF65-F5344CB8AC3E}">
        <p14:creationId xmlns:p14="http://schemas.microsoft.com/office/powerpoint/2010/main" val="1485492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DF8EE0-D049-45B3-8FBF-B3619E277216}" type="slidenum">
              <a:rPr lang="en-US" altLang="ja-JP"/>
              <a:pPr/>
              <a:t>5</a:t>
            </a:fld>
            <a:endParaRPr lang="en-US" altLang="ja-JP"/>
          </a:p>
        </p:txBody>
      </p:sp>
      <p:sp>
        <p:nvSpPr>
          <p:cNvPr id="215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/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ja-JP" sz="2000">
                <a:latin typeface="Arial" panose="020B0604020202020204" pitchFamily="34" charset="0"/>
                <a:cs typeface="Arial Unicode MS" panose="020B0604020202020204" pitchFamily="50" charset="-128"/>
              </a:rPr>
              <a:t>We tested our controller on the PRAGMA-ENT network testbed. When we used the conventional method, only path one in red is used. When we use our controller, all four paths would be used.</a:t>
            </a:r>
          </a:p>
        </p:txBody>
      </p:sp>
    </p:spTree>
    <p:extLst>
      <p:ext uri="{BB962C8B-B14F-4D97-AF65-F5344CB8AC3E}">
        <p14:creationId xmlns:p14="http://schemas.microsoft.com/office/powerpoint/2010/main" val="1294828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6580A6-DBF2-4AE7-92CB-44AA78B10F30}" type="slidenum">
              <a:rPr lang="en-US" altLang="ja-JP"/>
              <a:pPr/>
              <a:t>6</a:t>
            </a:fld>
            <a:endParaRPr lang="en-US" altLang="ja-JP"/>
          </a:p>
        </p:txBody>
      </p:sp>
      <p:sp>
        <p:nvSpPr>
          <p:cNvPr id="225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/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ja-JP" sz="2000">
                <a:latin typeface="Arial" panose="020B0604020202020204" pitchFamily="34" charset="0"/>
                <a:cs typeface="Arial Unicode MS" panose="020B0604020202020204" pitchFamily="50" charset="-128"/>
              </a:rPr>
              <a:t>Here is the results of our work.</a:t>
            </a: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ja-JP" sz="2000">
              <a:latin typeface="Arial" panose="020B0604020202020204" pitchFamily="34" charset="0"/>
              <a:cs typeface="Arial Unicode MS" panose="020B0604020202020204" pitchFamily="50" charset="-128"/>
            </a:endParaRP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ja-JP" sz="2000">
                <a:latin typeface="Arial" panose="020B0604020202020204" pitchFamily="34" charset="0"/>
                <a:cs typeface="Arial Unicode MS" panose="020B0604020202020204" pitchFamily="50" charset="-128"/>
              </a:rPr>
              <a:t>This graph shows the comparison between our works and conventional method in term of average speed of data transfer.</a:t>
            </a: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ja-JP" sz="2000">
              <a:latin typeface="Arial" panose="020B0604020202020204" pitchFamily="34" charset="0"/>
              <a:cs typeface="Arial Unicode MS" panose="020B0604020202020204" pitchFamily="50" charset="-128"/>
            </a:endParaRP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ja-JP" sz="2000">
                <a:latin typeface="Arial" panose="020B0604020202020204" pitchFamily="34" charset="0"/>
                <a:cs typeface="Arial Unicode MS" panose="020B0604020202020204" pitchFamily="50" charset="-128"/>
              </a:rPr>
              <a:t>As we can see, when we increase the number of parallel TCP streams, our proposed method perform better than the traditional one by achieving more available bandwidth.</a:t>
            </a: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ja-JP" sz="2000">
              <a:latin typeface="Arial" panose="020B0604020202020204" pitchFamily="34" charset="0"/>
              <a:cs typeface="Arial Unicode MS" panose="020B0604020202020204" pitchFamily="50" charset="-128"/>
            </a:endParaRP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ja-JP" sz="2000">
              <a:latin typeface="Arial" panose="020B0604020202020204" pitchFamily="34" charset="0"/>
              <a:cs typeface="Arial Unicode MS" panose="020B0604020202020204" pitchFamily="50" charset="-128"/>
            </a:endParaRP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ja-JP" sz="2000">
              <a:latin typeface="Arial" panose="020B0604020202020204" pitchFamily="34" charset="0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186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84C434-12F4-4EC2-A5F1-75F56539278D}" type="slidenum">
              <a:rPr lang="en-US" altLang="ja-JP"/>
              <a:pPr/>
              <a:t>7</a:t>
            </a:fld>
            <a:endParaRPr lang="en-US" altLang="ja-JP"/>
          </a:p>
        </p:txBody>
      </p:sp>
      <p:sp>
        <p:nvSpPr>
          <p:cNvPr id="235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/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ja-JP" sz="2000">
                <a:latin typeface="Arial" panose="020B0604020202020204" pitchFamily="34" charset="0"/>
                <a:cs typeface="Arial Unicode MS" panose="020B0604020202020204" pitchFamily="50" charset="-128"/>
              </a:rPr>
              <a:t>This graph shows the used bandwith of our work when using 24 parallel TCP streams.</a:t>
            </a: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ja-JP" sz="2000">
              <a:latin typeface="Arial" panose="020B0604020202020204" pitchFamily="34" charset="0"/>
              <a:cs typeface="Arial Unicode MS" panose="020B0604020202020204" pitchFamily="50" charset="-128"/>
            </a:endParaRP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ja-JP" sz="2000">
                <a:latin typeface="Arial" panose="020B0604020202020204" pitchFamily="34" charset="0"/>
                <a:cs typeface="Arial Unicode MS" panose="020B0604020202020204" pitchFamily="50" charset="-128"/>
              </a:rPr>
              <a:t>The results show that the bandwidth ketp at around 880Mbps upto 900Mbps.</a:t>
            </a: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ja-JP" sz="2000">
              <a:latin typeface="Arial" panose="020B0604020202020204" pitchFamily="34" charset="0"/>
              <a:cs typeface="Arial Unicode MS" panose="020B0604020202020204" pitchFamily="50" charset="-128"/>
            </a:endParaRP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ja-JP" sz="2000">
                <a:latin typeface="Arial" panose="020B0604020202020204" pitchFamily="34" charset="0"/>
                <a:cs typeface="Arial Unicode MS" panose="020B0604020202020204" pitchFamily="50" charset="-128"/>
              </a:rPr>
              <a:t>In addition, traffic is considered to be stable as well.</a:t>
            </a: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ja-JP" sz="2000">
              <a:latin typeface="Arial" panose="020B0604020202020204" pitchFamily="34" charset="0"/>
              <a:cs typeface="Arial Unicode MS" panose="020B0604020202020204" pitchFamily="50" charset="-128"/>
            </a:endParaRP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ja-JP" sz="2000">
                <a:latin typeface="Arial" panose="020B0604020202020204" pitchFamily="34" charset="0"/>
                <a:cs typeface="Arial Unicode MS" panose="020B0604020202020204" pitchFamily="50" charset="-128"/>
              </a:rPr>
              <a:t>Our virtual machine host is equipped with a 1Gpbs NIC, so our achieved performance is almost equal to the physical limitation.</a:t>
            </a: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ja-JP" sz="2000">
              <a:latin typeface="Arial" panose="020B0604020202020204" pitchFamily="34" charset="0"/>
              <a:cs typeface="Arial Unicode MS" panose="020B0604020202020204" pitchFamily="50" charset="-128"/>
            </a:endParaRP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ja-JP" sz="2000">
              <a:latin typeface="Arial" panose="020B0604020202020204" pitchFamily="34" charset="0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0776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4A3551-7C0D-4117-A228-411D0EDB83B8}" type="slidenum">
              <a:rPr lang="en-US" altLang="ja-JP"/>
              <a:pPr/>
              <a:t>8</a:t>
            </a:fld>
            <a:endParaRPr lang="en-US" altLang="ja-JP"/>
          </a:p>
        </p:txBody>
      </p:sp>
      <p:sp>
        <p:nvSpPr>
          <p:cNvPr id="245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/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ja-JP" sz="2000">
                <a:latin typeface="Arial" panose="020B0604020202020204" pitchFamily="34" charset="0"/>
                <a:cs typeface="Arial Unicode MS" panose="020B0604020202020204" pitchFamily="50" charset="-128"/>
              </a:rPr>
              <a:t>In future work, we plan to consider bandwidth and latency of the network.</a:t>
            </a: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ja-JP" sz="2000">
              <a:latin typeface="Arial" panose="020B0604020202020204" pitchFamily="34" charset="0"/>
              <a:cs typeface="Arial Unicode MS" panose="020B0604020202020204" pitchFamily="50" charset="-128"/>
            </a:endParaRP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ja-JP" sz="2000">
                <a:latin typeface="Arial" panose="020B0604020202020204" pitchFamily="34" charset="0"/>
                <a:cs typeface="Arial Unicode MS" panose="020B0604020202020204" pitchFamily="50" charset="-128"/>
              </a:rPr>
              <a:t> We also plan to assign an optimal number of TCP streams to each path to improve performance.</a:t>
            </a: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ja-JP" sz="2000">
              <a:latin typeface="Arial" panose="020B0604020202020204" pitchFamily="34" charset="0"/>
              <a:cs typeface="Arial Unicode MS" panose="020B0604020202020204" pitchFamily="50" charset="-128"/>
            </a:endParaRP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ja-JP" sz="2000">
                <a:latin typeface="Arial" panose="020B0604020202020204" pitchFamily="34" charset="0"/>
                <a:cs typeface="Arial Unicode MS" panose="020B0604020202020204" pitchFamily="50" charset="-128"/>
              </a:rPr>
              <a:t>Thank you very much.</a:t>
            </a:r>
          </a:p>
        </p:txBody>
      </p:sp>
    </p:spTree>
    <p:extLst>
      <p:ext uri="{BB962C8B-B14F-4D97-AF65-F5344CB8AC3E}">
        <p14:creationId xmlns:p14="http://schemas.microsoft.com/office/powerpoint/2010/main" val="1463463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20D941-E918-4905-B6D8-8F04FD8CAC25}" type="slidenum">
              <a:rPr lang="en-US" altLang="ja-JP"/>
              <a:pPr/>
              <a:t>9</a:t>
            </a:fld>
            <a:endParaRPr lang="en-US" altLang="ja-JP"/>
          </a:p>
        </p:txBody>
      </p:sp>
      <p:sp>
        <p:nvSpPr>
          <p:cNvPr id="256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/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ja-JP" sz="2000">
                <a:latin typeface="Arial" panose="020B0604020202020204" pitchFamily="34" charset="0"/>
                <a:cs typeface="Arial Unicode MS" panose="020B0604020202020204" pitchFamily="50" charset="-128"/>
              </a:rPr>
              <a:t>We tested our controller on the PRAGMA-ENT network testbed. When we used the conventional method, only path one in red is used. When we use our controller, all four paths would be used.</a:t>
            </a:r>
          </a:p>
        </p:txBody>
      </p:sp>
    </p:spTree>
    <p:extLst>
      <p:ext uri="{BB962C8B-B14F-4D97-AF65-F5344CB8AC3E}">
        <p14:creationId xmlns:p14="http://schemas.microsoft.com/office/powerpoint/2010/main" val="60712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C8D09E2-4A5A-4F7F-BBA4-F136CFCE14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7467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0CE4FE4-9995-4F20-8E7B-8C62B33571D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112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43BFAED-9AE4-484C-A805-7B0B4194C63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5401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CF722929-0375-47CE-B193-358D811726C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5422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F030BA3-F583-455B-B5B2-D63D6E98C781}" type="slidenum">
              <a:rPr lang="de-DE" altLang="ja-JP"/>
              <a:pPr/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763016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8BADB99-E80A-4EBF-B0D2-FB1663CF9321}" type="slidenum">
              <a:rPr lang="de-DE" altLang="ja-JP"/>
              <a:pPr/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429199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0381D83-F841-45FB-B552-9CE2E15D1314}" type="slidenum">
              <a:rPr lang="de-DE" altLang="ja-JP"/>
              <a:pPr/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4248534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81EF9AD-A58A-4029-B206-281FDB1475CE}" type="slidenum">
              <a:rPr lang="de-DE" altLang="ja-JP"/>
              <a:pPr/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43341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84011D-8388-45DF-BD47-53544936DE57}" type="slidenum">
              <a:rPr lang="de-DE" altLang="ja-JP"/>
              <a:pPr/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807990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FBF1EEF-F1D3-4171-9036-7B6006F0AF9F}" type="slidenum">
              <a:rPr lang="de-DE" altLang="ja-JP"/>
              <a:pPr/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205245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C17E354-842E-44B9-BF54-60BA1259F4B8}" type="slidenum">
              <a:rPr lang="de-DE" altLang="ja-JP"/>
              <a:pPr/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22042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D04B684-D09F-4884-B6AC-B7A29C0969C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884991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6FB8372-002D-45DE-B13F-775DDC228F3E}" type="slidenum">
              <a:rPr lang="de-DE" altLang="ja-JP"/>
              <a:pPr/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470762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2D551F7-3439-4D3B-AEA1-34E750296696}" type="slidenum">
              <a:rPr lang="de-DE" altLang="ja-JP"/>
              <a:pPr/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516308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7C1590D-21D4-4D0C-81B6-A5F0B608EC28}" type="slidenum">
              <a:rPr lang="de-DE" altLang="ja-JP"/>
              <a:pPr/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403903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6EFD0F1-6700-4423-BC2B-0E4A0F247180}" type="slidenum">
              <a:rPr lang="de-DE" altLang="ja-JP"/>
              <a:pPr/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1421238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0708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78793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265255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949263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840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8135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91CE62E-7E07-49C4-8B25-1C9EC07DC93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86904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8019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506074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790113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049292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526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80CECA0-5C14-443B-A116-3768FF87EE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2594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B02117D-2CE2-4C6F-A216-320EC38C984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709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A1C208-801B-483C-AB2B-A74D71A7775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3411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1EE1B74-8085-4E0A-8984-2C0F3744EAC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664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BBD5C1E-D2FF-4E09-B856-285EB70592E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10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E0F91D9-4E35-4658-85B7-53B12F7D39A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50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 smtClean="0"/>
              <a:t>タイトルテキストの書式を編集するにはクリックします。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 smtClean="0"/>
              <a:t>アウトラインテキストの書式を編集するにはクリックします。</a:t>
            </a:r>
          </a:p>
          <a:p>
            <a:pPr lvl="1"/>
            <a:r>
              <a:rPr lang="en-GB" altLang="ja-JP" smtClean="0"/>
              <a:t>2</a:t>
            </a:r>
            <a:r>
              <a:rPr lang="ja-JP" altLang="en-GB" smtClean="0"/>
              <a:t>レベル目のアウトライン</a:t>
            </a:r>
          </a:p>
          <a:p>
            <a:pPr lvl="2"/>
            <a:r>
              <a:rPr lang="en-GB" altLang="ja-JP" smtClean="0"/>
              <a:t>3</a:t>
            </a:r>
            <a:r>
              <a:rPr lang="ja-JP" altLang="en-GB" smtClean="0"/>
              <a:t>レベル目のアウトライン</a:t>
            </a:r>
          </a:p>
          <a:p>
            <a:pPr lvl="3"/>
            <a:r>
              <a:rPr lang="en-GB" altLang="ja-JP" smtClean="0"/>
              <a:t>4</a:t>
            </a:r>
            <a:r>
              <a:rPr lang="ja-JP" altLang="en-GB" smtClean="0"/>
              <a:t>レベル目のアウトライン</a:t>
            </a:r>
          </a:p>
          <a:p>
            <a:pPr lvl="4"/>
            <a:r>
              <a:rPr lang="en-GB" altLang="ja-JP" smtClean="0"/>
              <a:t>5</a:t>
            </a:r>
            <a:r>
              <a:rPr lang="ja-JP" altLang="en-GB" smtClean="0"/>
              <a:t>レベル目のアウトライン</a:t>
            </a:r>
          </a:p>
          <a:p>
            <a:pPr lvl="4"/>
            <a:r>
              <a:rPr lang="en-GB" altLang="ja-JP" smtClean="0"/>
              <a:t>6</a:t>
            </a:r>
            <a:r>
              <a:rPr lang="ja-JP" altLang="en-GB" smtClean="0"/>
              <a:t>レベル目のアウトライン</a:t>
            </a:r>
          </a:p>
          <a:p>
            <a:pPr lvl="4"/>
            <a:r>
              <a:rPr lang="en-GB" altLang="ja-JP" smtClean="0"/>
              <a:t>7</a:t>
            </a:r>
            <a:r>
              <a:rPr lang="ja-JP" altLang="en-GB" smtClean="0"/>
              <a:t>レベル目のアウトライン</a:t>
            </a:r>
          </a:p>
          <a:p>
            <a:pPr lvl="4"/>
            <a:r>
              <a:rPr lang="en-GB" altLang="ja-JP" smtClean="0"/>
              <a:t>8</a:t>
            </a:r>
            <a:r>
              <a:rPr lang="ja-JP" altLang="en-GB" smtClean="0"/>
              <a:t>レベル目のアウトライン</a:t>
            </a:r>
          </a:p>
          <a:p>
            <a:pPr lvl="4"/>
            <a:r>
              <a:rPr lang="en-GB" altLang="ja-JP" smtClean="0"/>
              <a:t>9</a:t>
            </a:r>
            <a:r>
              <a:rPr lang="ja-JP" altLang="en-GB" smtClean="0"/>
              <a:t>レベル目のアウトライン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A4B2B803-F600-4A81-B3B0-CD660D74A33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84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50" charset="-128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50" charset="-128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50" charset="-128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50" charset="-128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50" charset="-128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50" charset="-128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50" charset="-128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50" charset="-128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 smtClean="0"/>
              <a:t>タイトルテキストの書式を編集するにはクリックします。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 smtClean="0"/>
              <a:t>アウトラインテキストの書式を編集するにはクリックします。</a:t>
            </a:r>
          </a:p>
          <a:p>
            <a:pPr lvl="1"/>
            <a:r>
              <a:rPr lang="en-GB" altLang="ja-JP" smtClean="0"/>
              <a:t>2</a:t>
            </a:r>
            <a:r>
              <a:rPr lang="ja-JP" altLang="en-GB" smtClean="0"/>
              <a:t>レベル目のアウトライン</a:t>
            </a:r>
          </a:p>
          <a:p>
            <a:pPr lvl="2"/>
            <a:r>
              <a:rPr lang="en-GB" altLang="ja-JP" smtClean="0"/>
              <a:t>3</a:t>
            </a:r>
            <a:r>
              <a:rPr lang="ja-JP" altLang="en-GB" smtClean="0"/>
              <a:t>レベル目のアウトライン</a:t>
            </a:r>
          </a:p>
          <a:p>
            <a:pPr lvl="3"/>
            <a:r>
              <a:rPr lang="en-GB" altLang="ja-JP" smtClean="0"/>
              <a:t>4</a:t>
            </a:r>
            <a:r>
              <a:rPr lang="ja-JP" altLang="en-GB" smtClean="0"/>
              <a:t>レベル目のアウトライン</a:t>
            </a:r>
          </a:p>
          <a:p>
            <a:pPr lvl="4"/>
            <a:r>
              <a:rPr lang="en-GB" altLang="ja-JP" smtClean="0"/>
              <a:t>5</a:t>
            </a:r>
            <a:r>
              <a:rPr lang="ja-JP" altLang="en-GB" smtClean="0"/>
              <a:t>レベル目のアウトライン</a:t>
            </a:r>
          </a:p>
          <a:p>
            <a:pPr lvl="4"/>
            <a:r>
              <a:rPr lang="en-GB" altLang="ja-JP" smtClean="0"/>
              <a:t>6</a:t>
            </a:r>
            <a:r>
              <a:rPr lang="ja-JP" altLang="en-GB" smtClean="0"/>
              <a:t>レベル目のアウトライン</a:t>
            </a:r>
          </a:p>
          <a:p>
            <a:pPr lvl="4"/>
            <a:r>
              <a:rPr lang="en-GB" altLang="ja-JP" smtClean="0"/>
              <a:t>7</a:t>
            </a:r>
            <a:r>
              <a:rPr lang="ja-JP" altLang="en-GB" smtClean="0"/>
              <a:t>レベル目のアウトライン</a:t>
            </a:r>
          </a:p>
          <a:p>
            <a:pPr lvl="4"/>
            <a:r>
              <a:rPr lang="en-GB" altLang="ja-JP" smtClean="0"/>
              <a:t>8</a:t>
            </a:r>
            <a:r>
              <a:rPr lang="ja-JP" altLang="en-GB" smtClean="0"/>
              <a:t>レベル目のアウトライン</a:t>
            </a:r>
          </a:p>
          <a:p>
            <a:pPr lvl="4"/>
            <a:r>
              <a:rPr lang="en-GB" altLang="ja-JP" smtClean="0"/>
              <a:t>9</a:t>
            </a:r>
            <a:r>
              <a:rPr lang="ja-JP" altLang="en-GB" smtClean="0"/>
              <a:t>レベル目のアウトライン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de-DE" altLang="ja-JP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de-DE" altLang="ja-JP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E5AE5546-2441-414B-A572-E90A247A5BFA}" type="slidenum">
              <a:rPr lang="de-DE" altLang="ja-JP"/>
              <a:pPr/>
              <a:t>‹#›</a:t>
            </a:fld>
            <a:endParaRPr lang="de-DE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Arial Unicode MS" panose="020B0604020202020204" pitchFamily="50" charset="-128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Arial Unicode MS" panose="020B0604020202020204" pitchFamily="50" charset="-128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Arial Unicode MS" panose="020B0604020202020204" pitchFamily="50" charset="-128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Arial Unicode MS" panose="020B060402020202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Arial Unicode MS" panose="020B0604020202020204" pitchFamily="50" charset="-128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Arial Unicode MS" panose="020B0604020202020204" pitchFamily="50" charset="-128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Arial Unicode MS" panose="020B0604020202020204" pitchFamily="50" charset="-128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Arial Unicode MS" panose="020B060402020202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jpe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76263"/>
            <a:ext cx="9720262" cy="2043112"/>
          </a:xfrm>
          <a:ln/>
        </p:spPr>
        <p:txBody>
          <a:bodyPr tIns="42336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ja-JP" sz="4800">
                <a:solidFill>
                  <a:srgbClr val="111111"/>
                </a:solidFill>
              </a:rPr>
              <a:t>A Multipath Controller </a:t>
            </a:r>
            <a:br>
              <a:rPr lang="en-US" altLang="ja-JP" sz="4800">
                <a:solidFill>
                  <a:srgbClr val="111111"/>
                </a:solidFill>
              </a:rPr>
            </a:br>
            <a:r>
              <a:rPr lang="en-US" altLang="ja-JP" sz="4800">
                <a:solidFill>
                  <a:srgbClr val="111111"/>
                </a:solidFill>
              </a:rPr>
              <a:t>for Accelerating GridFTP Transfer over SDN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663825" y="4176713"/>
            <a:ext cx="7380288" cy="336391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6752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pPr algn="ctr"/>
            <a:r>
              <a:rPr lang="de-DE" altLang="ja-JP" sz="3600"/>
              <a:t> Che Huang, Chawanat Nakasan, Kohei Ichikawa, Hajimu Iida</a:t>
            </a:r>
          </a:p>
          <a:p>
            <a:pPr algn="ctr"/>
            <a:endParaRPr lang="de-DE" altLang="ja-JP" sz="3600"/>
          </a:p>
          <a:p>
            <a:pPr algn="ctr"/>
            <a:r>
              <a:rPr lang="de-DE" altLang="ja-JP" sz="3600"/>
              <a:t>Nara Institute of Science and Technology, JAPAN</a:t>
            </a:r>
          </a:p>
          <a:p>
            <a:pPr algn="ctr"/>
            <a:endParaRPr lang="de-DE" altLang="ja-JP" sz="36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3338"/>
            <a:ext cx="9070975" cy="6254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ja-JP"/>
              <a:t>Approach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828675"/>
            <a:ext cx="9070975" cy="576263"/>
          </a:xfrm>
          <a:ln/>
        </p:spPr>
        <p:txBody>
          <a:bodyPr tIns="68544"/>
          <a:lstStyle/>
          <a:p>
            <a:pPr marL="431800" indent="-323850">
              <a:lnSpc>
                <a:spcPct val="83000"/>
              </a:lnSpc>
              <a:spcBef>
                <a:spcPts val="588"/>
              </a:spcBef>
              <a:spcAft>
                <a:spcPts val="2000"/>
              </a:spcAft>
              <a:buSzPct val="52000"/>
              <a:buFont typeface="Times New Roman" panose="02020603050405020304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ja-JP">
                <a:latin typeface="ＭＳ Ｐゴシック" panose="020B0600070205080204" pitchFamily="50" charset="-128"/>
              </a:rPr>
              <a:t>Parallel GridFTP transfer using SDN</a:t>
            </a: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4486275" y="1993900"/>
            <a:ext cx="530225" cy="323850"/>
          </a:xfrm>
          <a:prstGeom prst="roundRect">
            <a:avLst>
              <a:gd name="adj" fmla="val 486"/>
            </a:avLst>
          </a:prstGeom>
          <a:solidFill>
            <a:srgbClr val="FFFF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7923213" y="5761038"/>
            <a:ext cx="1365250" cy="876300"/>
          </a:xfrm>
          <a:prstGeom prst="roundRect">
            <a:avLst>
              <a:gd name="adj" fmla="val 181"/>
            </a:avLst>
          </a:prstGeom>
          <a:solidFill>
            <a:srgbClr val="FFFFFF"/>
          </a:solidFill>
          <a:ln w="10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65916" rIns="95040" bIns="5004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pPr algn="ctr"/>
            <a:r>
              <a:rPr lang="de-DE" altLang="ja-JP"/>
              <a:t>GridFTP</a:t>
            </a:r>
          </a:p>
          <a:p>
            <a:pPr algn="ctr"/>
            <a:r>
              <a:rPr lang="de-DE" altLang="ja-JP"/>
              <a:t>server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280400" y="6745288"/>
            <a:ext cx="11779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Host B</a:t>
            </a:r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5014913" y="1562100"/>
            <a:ext cx="3717925" cy="2051050"/>
            <a:chOff x="3159" y="984"/>
            <a:chExt cx="2342" cy="1292"/>
          </a:xfrm>
        </p:grpSpPr>
        <p:sp>
          <p:nvSpPr>
            <p:cNvPr id="14343" name="AutoShape 7"/>
            <p:cNvSpPr>
              <a:spLocks noChangeArrowheads="1"/>
            </p:cNvSpPr>
            <p:nvPr/>
          </p:nvSpPr>
          <p:spPr bwMode="auto">
            <a:xfrm>
              <a:off x="3159" y="984"/>
              <a:ext cx="2253" cy="1292"/>
            </a:xfrm>
            <a:prstGeom prst="roundRect">
              <a:avLst>
                <a:gd name="adj" fmla="val 74"/>
              </a:avLst>
            </a:prstGeom>
            <a:solidFill>
              <a:srgbClr val="FFFFFF"/>
            </a:solidFill>
            <a:ln w="100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4344" name="Group 8"/>
            <p:cNvGrpSpPr>
              <a:grpSpLocks/>
            </p:cNvGrpSpPr>
            <p:nvPr/>
          </p:nvGrpSpPr>
          <p:grpSpPr bwMode="auto">
            <a:xfrm>
              <a:off x="3159" y="1020"/>
              <a:ext cx="2342" cy="1133"/>
              <a:chOff x="3159" y="1020"/>
              <a:chExt cx="2342" cy="1133"/>
            </a:xfrm>
          </p:grpSpPr>
          <p:grpSp>
            <p:nvGrpSpPr>
              <p:cNvPr id="14345" name="Group 9"/>
              <p:cNvGrpSpPr>
                <a:grpSpLocks/>
              </p:cNvGrpSpPr>
              <p:nvPr/>
            </p:nvGrpSpPr>
            <p:grpSpPr bwMode="auto">
              <a:xfrm>
                <a:off x="3159" y="1120"/>
                <a:ext cx="1096" cy="1033"/>
                <a:chOff x="3159" y="1120"/>
                <a:chExt cx="1096" cy="1033"/>
              </a:xfrm>
            </p:grpSpPr>
            <p:sp>
              <p:nvSpPr>
                <p:cNvPr id="14346" name="AutoShape 10"/>
                <p:cNvSpPr>
                  <a:spLocks noChangeArrowheads="1"/>
                </p:cNvSpPr>
                <p:nvPr/>
              </p:nvSpPr>
              <p:spPr bwMode="auto">
                <a:xfrm>
                  <a:off x="3159" y="1791"/>
                  <a:ext cx="1096" cy="362"/>
                </a:xfrm>
                <a:prstGeom prst="roundRect">
                  <a:avLst>
                    <a:gd name="adj" fmla="val 273"/>
                  </a:avLst>
                </a:prstGeom>
                <a:solidFill>
                  <a:srgbClr val="FFFFFF"/>
                </a:solidFill>
                <a:ln w="10080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5040" tIns="65916" rIns="95040" bIns="50040" anchor="ctr"/>
                <a:lstStyle>
                  <a:lvl1pPr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 Unicode MS" panose="020B0604020202020204" pitchFamily="50" charset="-128"/>
                    </a:defRPr>
                  </a:lvl1pPr>
                  <a:lvl2pPr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 Unicode MS" panose="020B0604020202020204" pitchFamily="50" charset="-128"/>
                    </a:defRPr>
                  </a:lvl2pPr>
                  <a:lvl3pPr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 Unicode MS" panose="020B0604020202020204" pitchFamily="50" charset="-128"/>
                    </a:defRPr>
                  </a:lvl3pPr>
                  <a:lvl4pPr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 Unicode MS" panose="020B0604020202020204" pitchFamily="50" charset="-128"/>
                    </a:defRPr>
                  </a:lvl4pPr>
                  <a:lvl5pPr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 Unicode MS" panose="020B0604020202020204" pitchFamily="50" charset="-128"/>
                    </a:defRPr>
                  </a:lvl5pPr>
                  <a:lvl6pPr marL="2514600" indent="-228600" defTabSz="449263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 Unicode MS" panose="020B0604020202020204" pitchFamily="50" charset="-128"/>
                    </a:defRPr>
                  </a:lvl6pPr>
                  <a:lvl7pPr marL="2971800" indent="-228600" defTabSz="449263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 Unicode MS" panose="020B0604020202020204" pitchFamily="50" charset="-128"/>
                    </a:defRPr>
                  </a:lvl7pPr>
                  <a:lvl8pPr marL="3429000" indent="-228600" defTabSz="449263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 Unicode MS" panose="020B0604020202020204" pitchFamily="50" charset="-128"/>
                    </a:defRPr>
                  </a:lvl8pPr>
                  <a:lvl9pPr marL="3886200" indent="-228600" defTabSz="449263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 Unicode MS" panose="020B0604020202020204" pitchFamily="50" charset="-128"/>
                    </a:defRPr>
                  </a:lvl9pPr>
                </a:lstStyle>
                <a:p>
                  <a:pPr algn="ctr"/>
                  <a:r>
                    <a:rPr lang="de-DE" altLang="ja-JP"/>
                    <a:t>Make Path</a:t>
                  </a:r>
                </a:p>
                <a:p>
                  <a:pPr algn="ctr"/>
                  <a:r>
                    <a:rPr lang="de-DE" altLang="ja-JP"/>
                    <a:t>API</a:t>
                  </a:r>
                </a:p>
              </p:txBody>
            </p:sp>
            <p:sp>
              <p:nvSpPr>
                <p:cNvPr id="14347" name="AutoShape 11"/>
                <p:cNvSpPr>
                  <a:spLocks noChangeArrowheads="1"/>
                </p:cNvSpPr>
                <p:nvPr/>
              </p:nvSpPr>
              <p:spPr bwMode="auto">
                <a:xfrm>
                  <a:off x="3159" y="1120"/>
                  <a:ext cx="1096" cy="512"/>
                </a:xfrm>
                <a:prstGeom prst="roundRect">
                  <a:avLst>
                    <a:gd name="adj" fmla="val 194"/>
                  </a:avLst>
                </a:prstGeom>
                <a:solidFill>
                  <a:srgbClr val="FFFFFF"/>
                </a:solidFill>
                <a:ln w="10080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5040" tIns="65916" rIns="95040" bIns="50040" anchor="ctr"/>
                <a:lstStyle>
                  <a:lvl1pPr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 Unicode MS" panose="020B0604020202020204" pitchFamily="50" charset="-128"/>
                    </a:defRPr>
                  </a:lvl1pPr>
                  <a:lvl2pPr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 Unicode MS" panose="020B0604020202020204" pitchFamily="50" charset="-128"/>
                    </a:defRPr>
                  </a:lvl2pPr>
                  <a:lvl3pPr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 Unicode MS" panose="020B0604020202020204" pitchFamily="50" charset="-128"/>
                    </a:defRPr>
                  </a:lvl3pPr>
                  <a:lvl4pPr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 Unicode MS" panose="020B0604020202020204" pitchFamily="50" charset="-128"/>
                    </a:defRPr>
                  </a:lvl4pPr>
                  <a:lvl5pPr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 Unicode MS" panose="020B0604020202020204" pitchFamily="50" charset="-128"/>
                    </a:defRPr>
                  </a:lvl5pPr>
                  <a:lvl6pPr marL="2514600" indent="-228600" defTabSz="449263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 Unicode MS" panose="020B0604020202020204" pitchFamily="50" charset="-128"/>
                    </a:defRPr>
                  </a:lvl6pPr>
                  <a:lvl7pPr marL="2971800" indent="-228600" defTabSz="449263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 Unicode MS" panose="020B0604020202020204" pitchFamily="50" charset="-128"/>
                    </a:defRPr>
                  </a:lvl7pPr>
                  <a:lvl8pPr marL="3429000" indent="-228600" defTabSz="449263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 Unicode MS" panose="020B0604020202020204" pitchFamily="50" charset="-128"/>
                    </a:defRPr>
                  </a:lvl8pPr>
                  <a:lvl9pPr marL="3886200" indent="-228600" defTabSz="449263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Arial Unicode MS" panose="020B0604020202020204" pitchFamily="50" charset="-128"/>
                    </a:defRPr>
                  </a:lvl9pPr>
                </a:lstStyle>
                <a:p>
                  <a:pPr algn="ctr"/>
                  <a:r>
                    <a:rPr lang="de-DE" altLang="ja-JP"/>
                    <a:t>Assign</a:t>
                  </a:r>
                </a:p>
                <a:p>
                  <a:pPr algn="ctr"/>
                  <a:r>
                    <a:rPr lang="de-DE" altLang="ja-JP"/>
                    <a:t>Multipath</a:t>
                  </a:r>
                </a:p>
                <a:p>
                  <a:pPr algn="ctr"/>
                  <a:r>
                    <a:rPr lang="de-DE" altLang="ja-JP"/>
                    <a:t>API</a:t>
                  </a:r>
                </a:p>
              </p:txBody>
            </p:sp>
          </p:grpSp>
          <p:sp>
            <p:nvSpPr>
              <p:cNvPr id="14348" name="Text Box 12"/>
              <p:cNvSpPr txBox="1">
                <a:spLocks noChangeArrowheads="1"/>
              </p:cNvSpPr>
              <p:nvPr/>
            </p:nvSpPr>
            <p:spPr bwMode="auto">
              <a:xfrm>
                <a:off x="4338" y="1020"/>
                <a:ext cx="1162" cy="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0080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2640" rIns="90000" bIns="45000"/>
              <a:lstStyle>
                <a:lvl1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panose="020B0604020202020204" pitchFamily="50" charset="-128"/>
                  </a:defRPr>
                </a:lvl1pPr>
                <a:lvl2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panose="020B0604020202020204" pitchFamily="50" charset="-128"/>
                  </a:defRPr>
                </a:lvl2pPr>
                <a:lvl3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panose="020B0604020202020204" pitchFamily="50" charset="-128"/>
                  </a:defRPr>
                </a:lvl3pPr>
                <a:lvl4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panose="020B0604020202020204" pitchFamily="50" charset="-128"/>
                  </a:defRPr>
                </a:lvl4pPr>
                <a:lvl5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panose="020B0604020202020204" pitchFamily="50" charset="-128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panose="020B0604020202020204" pitchFamily="50" charset="-128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panose="020B0604020202020204" pitchFamily="50" charset="-128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panose="020B0604020202020204" pitchFamily="50" charset="-128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panose="020B0604020202020204" pitchFamily="50" charset="-128"/>
                  </a:defRPr>
                </a:lvl9pPr>
              </a:lstStyle>
              <a:p>
                <a:r>
                  <a:rPr lang="de-DE" altLang="ja-JP" sz="2000"/>
                  <a:t>OpenFlow </a:t>
                </a:r>
              </a:p>
              <a:p>
                <a:r>
                  <a:rPr lang="de-DE" altLang="ja-JP" sz="2000"/>
                  <a:t> controller</a:t>
                </a:r>
              </a:p>
            </p:txBody>
          </p:sp>
        </p:grpSp>
      </p:grp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3497263" y="6169025"/>
            <a:ext cx="895350" cy="1588"/>
          </a:xfrm>
          <a:prstGeom prst="line">
            <a:avLst/>
          </a:prstGeom>
          <a:noFill/>
          <a:ln w="10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7310438" y="6169025"/>
            <a:ext cx="612775" cy="1588"/>
          </a:xfrm>
          <a:prstGeom prst="line">
            <a:avLst/>
          </a:prstGeom>
          <a:noFill/>
          <a:ln w="10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2141538" y="6757988"/>
            <a:ext cx="11763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Host A</a:t>
            </a:r>
          </a:p>
        </p:txBody>
      </p:sp>
      <p:grpSp>
        <p:nvGrpSpPr>
          <p:cNvPr id="14352" name="Group 16"/>
          <p:cNvGrpSpPr>
            <a:grpSpLocks/>
          </p:cNvGrpSpPr>
          <p:nvPr/>
        </p:nvGrpSpPr>
        <p:grpSpPr bwMode="auto">
          <a:xfrm>
            <a:off x="720725" y="5278438"/>
            <a:ext cx="892175" cy="777875"/>
            <a:chOff x="454" y="3325"/>
            <a:chExt cx="562" cy="490"/>
          </a:xfrm>
        </p:grpSpPr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454" y="3325"/>
              <a:ext cx="56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9pPr>
            </a:lstStyle>
            <a:p>
              <a:r>
                <a:rPr lang="de-DE" altLang="ja-JP"/>
                <a:t>User</a:t>
              </a:r>
            </a:p>
          </p:txBody>
        </p:sp>
        <p:pic>
          <p:nvPicPr>
            <p:cNvPr id="14354" name="Picture 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" y="3521"/>
              <a:ext cx="297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4355" name="Group 19"/>
          <p:cNvGrpSpPr>
            <a:grpSpLocks/>
          </p:cNvGrpSpPr>
          <p:nvPr/>
        </p:nvGrpSpPr>
        <p:grpSpPr bwMode="auto">
          <a:xfrm>
            <a:off x="1614488" y="5232400"/>
            <a:ext cx="1946275" cy="1484313"/>
            <a:chOff x="1017" y="3296"/>
            <a:chExt cx="1226" cy="935"/>
          </a:xfrm>
        </p:grpSpPr>
        <p:sp>
          <p:nvSpPr>
            <p:cNvPr id="14356" name="AutoShape 20"/>
            <p:cNvSpPr>
              <a:spLocks noChangeArrowheads="1"/>
            </p:cNvSpPr>
            <p:nvPr/>
          </p:nvSpPr>
          <p:spPr bwMode="auto">
            <a:xfrm>
              <a:off x="1017" y="3597"/>
              <a:ext cx="1215" cy="634"/>
            </a:xfrm>
            <a:prstGeom prst="roundRect">
              <a:avLst>
                <a:gd name="adj" fmla="val 157"/>
              </a:avLst>
            </a:prstGeom>
            <a:solidFill>
              <a:srgbClr val="FFFFFF"/>
            </a:solidFill>
            <a:ln w="100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5040" tIns="65916" rIns="95040" bIns="50040" anchor="ctr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9pPr>
            </a:lstStyle>
            <a:p>
              <a:pPr algn="ctr"/>
              <a:endParaRPr lang="de-DE" altLang="ja-JP"/>
            </a:p>
            <a:p>
              <a:pPr algn="ctr"/>
              <a:r>
                <a:rPr lang="de-DE" altLang="ja-JP"/>
                <a:t>GridFTP</a:t>
              </a:r>
            </a:p>
            <a:p>
              <a:pPr algn="ctr"/>
              <a:r>
                <a:rPr lang="de-DE" altLang="ja-JP"/>
                <a:t>client</a:t>
              </a:r>
            </a:p>
            <a:p>
              <a:pPr algn="ctr"/>
              <a:endParaRPr lang="de-DE" altLang="ja-JP"/>
            </a:p>
            <a:p>
              <a:pPr algn="ctr"/>
              <a:endParaRPr lang="de-DE" altLang="ja-JP"/>
            </a:p>
          </p:txBody>
        </p:sp>
        <p:sp>
          <p:nvSpPr>
            <p:cNvPr id="14357" name="AutoShape 21"/>
            <p:cNvSpPr>
              <a:spLocks noChangeArrowheads="1"/>
            </p:cNvSpPr>
            <p:nvPr/>
          </p:nvSpPr>
          <p:spPr bwMode="auto">
            <a:xfrm>
              <a:off x="1028" y="3296"/>
              <a:ext cx="1215" cy="226"/>
            </a:xfrm>
            <a:prstGeom prst="roundRect">
              <a:avLst>
                <a:gd name="adj" fmla="val 440"/>
              </a:avLst>
            </a:prstGeom>
            <a:solidFill>
              <a:srgbClr val="FFFFFF">
                <a:alpha val="0"/>
              </a:srgbClr>
            </a:solidFill>
            <a:ln w="100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5040" tIns="65916" rIns="95040" bIns="50040" anchor="ctr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9pPr>
            </a:lstStyle>
            <a:p>
              <a:pPr algn="ctr"/>
              <a:r>
                <a:rPr lang="de-DE" altLang="ja-JP"/>
                <a:t>assign_mpath</a:t>
              </a:r>
            </a:p>
          </p:txBody>
        </p:sp>
      </p:grpSp>
      <p:sp>
        <p:nvSpPr>
          <p:cNvPr id="14358" name="AutoShape 22"/>
          <p:cNvSpPr>
            <a:spLocks noChangeArrowheads="1"/>
          </p:cNvSpPr>
          <p:nvPr/>
        </p:nvSpPr>
        <p:spPr bwMode="auto">
          <a:xfrm>
            <a:off x="2703513" y="6310313"/>
            <a:ext cx="666750" cy="307975"/>
          </a:xfrm>
          <a:prstGeom prst="roundRect">
            <a:avLst>
              <a:gd name="adj" fmla="val 514"/>
            </a:avLst>
          </a:prstGeom>
          <a:solidFill>
            <a:srgbClr val="FFFF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 anchor="ctr"/>
          <a:lstStyle/>
          <a:p>
            <a:pPr algn="ctr"/>
            <a:r>
              <a:rPr lang="de-DE" altLang="ja-JP">
                <a:solidFill>
                  <a:srgbClr val="000000"/>
                </a:solidFill>
              </a:rPr>
              <a:t>XIO</a:t>
            </a:r>
          </a:p>
        </p:txBody>
      </p:sp>
      <p:sp>
        <p:nvSpPr>
          <p:cNvPr id="14359" name="AutoShape 23"/>
          <p:cNvSpPr>
            <a:spLocks noChangeArrowheads="1"/>
          </p:cNvSpPr>
          <p:nvPr/>
        </p:nvSpPr>
        <p:spPr bwMode="auto">
          <a:xfrm>
            <a:off x="4497388" y="2965450"/>
            <a:ext cx="517525" cy="323850"/>
          </a:xfrm>
          <a:prstGeom prst="roundRect">
            <a:avLst>
              <a:gd name="adj" fmla="val 486"/>
            </a:avLst>
          </a:prstGeom>
          <a:solidFill>
            <a:srgbClr val="FFFF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14360" name="Picture 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6056313"/>
            <a:ext cx="461962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61" name="Picture 2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6056313"/>
            <a:ext cx="425450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62" name="Picture 2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6530975"/>
            <a:ext cx="425450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63" name="Picture 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6530975"/>
            <a:ext cx="425450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64" name="Picture 2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5545138"/>
            <a:ext cx="425450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65" name="Picture 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3" y="6056313"/>
            <a:ext cx="425450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66" name="Picture 3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3" y="5545138"/>
            <a:ext cx="425450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4367" name="AutoShape 31"/>
          <p:cNvCxnSpPr>
            <a:cxnSpLocks noChangeShapeType="1"/>
            <a:stCxn id="14360" idx="0"/>
            <a:endCxn id="14364" idx="2"/>
          </p:cNvCxnSpPr>
          <p:nvPr/>
        </p:nvCxnSpPr>
        <p:spPr bwMode="auto">
          <a:xfrm flipV="1">
            <a:off x="4622800" y="5746750"/>
            <a:ext cx="698500" cy="307975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8" name="AutoShape 32"/>
          <p:cNvCxnSpPr>
            <a:cxnSpLocks noChangeShapeType="1"/>
            <a:stCxn id="14364" idx="2"/>
            <a:endCxn id="14361" idx="0"/>
          </p:cNvCxnSpPr>
          <p:nvPr/>
        </p:nvCxnSpPr>
        <p:spPr bwMode="auto">
          <a:xfrm>
            <a:off x="5321300" y="5746750"/>
            <a:ext cx="525463" cy="309563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9" name="AutoShape 33"/>
          <p:cNvCxnSpPr>
            <a:cxnSpLocks noChangeShapeType="1"/>
            <a:stCxn id="14360" idx="2"/>
            <a:endCxn id="14363" idx="0"/>
          </p:cNvCxnSpPr>
          <p:nvPr/>
        </p:nvCxnSpPr>
        <p:spPr bwMode="auto">
          <a:xfrm>
            <a:off x="4622800" y="6257925"/>
            <a:ext cx="698500" cy="27305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70" name="AutoShape 34"/>
          <p:cNvCxnSpPr>
            <a:cxnSpLocks noChangeShapeType="1"/>
            <a:stCxn id="14363" idx="0"/>
            <a:endCxn id="14361" idx="2"/>
          </p:cNvCxnSpPr>
          <p:nvPr/>
        </p:nvCxnSpPr>
        <p:spPr bwMode="auto">
          <a:xfrm flipV="1">
            <a:off x="5321300" y="6257925"/>
            <a:ext cx="525463" cy="27305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71" name="AutoShape 35"/>
          <p:cNvCxnSpPr>
            <a:cxnSpLocks noChangeShapeType="1"/>
            <a:endCxn id="14361" idx="1"/>
          </p:cNvCxnSpPr>
          <p:nvPr/>
        </p:nvCxnSpPr>
        <p:spPr bwMode="auto">
          <a:xfrm>
            <a:off x="4835525" y="6156325"/>
            <a:ext cx="798513" cy="1588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72" name="AutoShape 36"/>
          <p:cNvCxnSpPr>
            <a:cxnSpLocks noChangeShapeType="1"/>
            <a:stCxn id="14364" idx="3"/>
            <a:endCxn id="14366" idx="1"/>
          </p:cNvCxnSpPr>
          <p:nvPr/>
        </p:nvCxnSpPr>
        <p:spPr bwMode="auto">
          <a:xfrm>
            <a:off x="5534025" y="5646738"/>
            <a:ext cx="700088" cy="1587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73" name="AutoShape 37"/>
          <p:cNvCxnSpPr>
            <a:cxnSpLocks noChangeShapeType="1"/>
            <a:stCxn id="14366" idx="2"/>
            <a:endCxn id="14365" idx="0"/>
          </p:cNvCxnSpPr>
          <p:nvPr/>
        </p:nvCxnSpPr>
        <p:spPr bwMode="auto">
          <a:xfrm>
            <a:off x="6446838" y="5746750"/>
            <a:ext cx="700087" cy="309563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74" name="AutoShape 38"/>
          <p:cNvCxnSpPr>
            <a:cxnSpLocks noChangeShapeType="1"/>
            <a:stCxn id="14361" idx="3"/>
            <a:endCxn id="14365" idx="1"/>
          </p:cNvCxnSpPr>
          <p:nvPr/>
        </p:nvCxnSpPr>
        <p:spPr bwMode="auto">
          <a:xfrm>
            <a:off x="6059488" y="6156325"/>
            <a:ext cx="873125" cy="1588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75" name="AutoShape 39"/>
          <p:cNvCxnSpPr>
            <a:cxnSpLocks noChangeShapeType="1"/>
            <a:stCxn id="14363" idx="3"/>
            <a:endCxn id="14362" idx="1"/>
          </p:cNvCxnSpPr>
          <p:nvPr/>
        </p:nvCxnSpPr>
        <p:spPr bwMode="auto">
          <a:xfrm>
            <a:off x="5534025" y="6632575"/>
            <a:ext cx="798513" cy="1588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76" name="AutoShape 40"/>
          <p:cNvCxnSpPr>
            <a:cxnSpLocks noChangeShapeType="1"/>
            <a:stCxn id="14362" idx="0"/>
            <a:endCxn id="14365" idx="2"/>
          </p:cNvCxnSpPr>
          <p:nvPr/>
        </p:nvCxnSpPr>
        <p:spPr bwMode="auto">
          <a:xfrm flipV="1">
            <a:off x="6545263" y="6257925"/>
            <a:ext cx="600075" cy="27305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77" name="AutoShape 41"/>
          <p:cNvCxnSpPr>
            <a:cxnSpLocks noChangeShapeType="1"/>
            <a:stCxn id="14361" idx="2"/>
            <a:endCxn id="14362" idx="0"/>
          </p:cNvCxnSpPr>
          <p:nvPr/>
        </p:nvCxnSpPr>
        <p:spPr bwMode="auto">
          <a:xfrm>
            <a:off x="5846763" y="6257925"/>
            <a:ext cx="700087" cy="27305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78" name="AutoShape 42"/>
          <p:cNvCxnSpPr>
            <a:cxnSpLocks noChangeShapeType="1"/>
            <a:stCxn id="14361" idx="0"/>
            <a:endCxn id="14366" idx="2"/>
          </p:cNvCxnSpPr>
          <p:nvPr/>
        </p:nvCxnSpPr>
        <p:spPr bwMode="auto">
          <a:xfrm flipV="1">
            <a:off x="5846763" y="5746750"/>
            <a:ext cx="600075" cy="307975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4449763" y="6781800"/>
            <a:ext cx="29083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pPr algn="ctr"/>
            <a:r>
              <a:rPr lang="de-DE" altLang="ja-JP"/>
              <a:t>OpenFlow Switches</a:t>
            </a:r>
          </a:p>
        </p:txBody>
      </p:sp>
      <p:grpSp>
        <p:nvGrpSpPr>
          <p:cNvPr id="14380" name="Group 44"/>
          <p:cNvGrpSpPr>
            <a:grpSpLocks/>
          </p:cNvGrpSpPr>
          <p:nvPr/>
        </p:nvGrpSpPr>
        <p:grpSpPr bwMode="auto">
          <a:xfrm>
            <a:off x="1985963" y="2136775"/>
            <a:ext cx="5657850" cy="4175125"/>
            <a:chOff x="1251" y="1346"/>
            <a:chExt cx="3564" cy="2630"/>
          </a:xfrm>
        </p:grpSpPr>
        <p:sp>
          <p:nvSpPr>
            <p:cNvPr id="14381" name="Freeform 45"/>
            <p:cNvSpPr>
              <a:spLocks/>
            </p:cNvSpPr>
            <p:nvPr/>
          </p:nvSpPr>
          <p:spPr bwMode="auto">
            <a:xfrm>
              <a:off x="4196" y="1346"/>
              <a:ext cx="1358" cy="2131"/>
            </a:xfrm>
            <a:custGeom>
              <a:avLst/>
              <a:gdLst>
                <a:gd name="T0" fmla="*/ 237 w 5992"/>
                <a:gd name="T1" fmla="*/ 0 h 9401"/>
                <a:gd name="T2" fmla="*/ 0 w 5992"/>
                <a:gd name="T3" fmla="*/ 9400 h 9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992" h="9401">
                  <a:moveTo>
                    <a:pt x="237" y="0"/>
                  </a:moveTo>
                  <a:cubicBezTo>
                    <a:pt x="5991" y="6600"/>
                    <a:pt x="0" y="9400"/>
                    <a:pt x="0" y="9400"/>
                  </a:cubicBezTo>
                </a:path>
              </a:pathLst>
            </a:custGeom>
            <a:noFill/>
            <a:ln w="9525" cap="flat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382" name="Freeform 46"/>
            <p:cNvSpPr>
              <a:spLocks/>
            </p:cNvSpPr>
            <p:nvPr/>
          </p:nvSpPr>
          <p:spPr bwMode="auto">
            <a:xfrm>
              <a:off x="1165" y="1188"/>
              <a:ext cx="1660" cy="2108"/>
            </a:xfrm>
            <a:custGeom>
              <a:avLst/>
              <a:gdLst>
                <a:gd name="T0" fmla="*/ 392 w 7324"/>
                <a:gd name="T1" fmla="*/ 9300 h 9301"/>
                <a:gd name="T2" fmla="*/ 7323 w 7324"/>
                <a:gd name="T3" fmla="*/ 800 h 9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24" h="9301">
                  <a:moveTo>
                    <a:pt x="392" y="9300"/>
                  </a:moveTo>
                  <a:cubicBezTo>
                    <a:pt x="0" y="0"/>
                    <a:pt x="7323" y="800"/>
                    <a:pt x="7323" y="800"/>
                  </a:cubicBezTo>
                </a:path>
              </a:pathLst>
            </a:custGeom>
            <a:noFill/>
            <a:ln w="9525" cap="flat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383" name="Freeform 47"/>
            <p:cNvSpPr>
              <a:spLocks/>
            </p:cNvSpPr>
            <p:nvPr/>
          </p:nvSpPr>
          <p:spPr bwMode="auto">
            <a:xfrm>
              <a:off x="1996" y="1800"/>
              <a:ext cx="830" cy="2176"/>
            </a:xfrm>
            <a:custGeom>
              <a:avLst/>
              <a:gdLst>
                <a:gd name="T0" fmla="*/ 0 w 3663"/>
                <a:gd name="T1" fmla="*/ 9600 h 9601"/>
                <a:gd name="T2" fmla="*/ 3662 w 3663"/>
                <a:gd name="T3" fmla="*/ 700 h 9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3" h="9601">
                  <a:moveTo>
                    <a:pt x="0" y="9600"/>
                  </a:moveTo>
                  <a:cubicBezTo>
                    <a:pt x="1046" y="0"/>
                    <a:pt x="3662" y="700"/>
                    <a:pt x="3662" y="700"/>
                  </a:cubicBezTo>
                </a:path>
              </a:pathLst>
            </a:custGeom>
            <a:noFill/>
            <a:ln w="9525" cap="flat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384" name="Freeform 48"/>
            <p:cNvSpPr>
              <a:spLocks/>
            </p:cNvSpPr>
            <p:nvPr/>
          </p:nvSpPr>
          <p:spPr bwMode="auto">
            <a:xfrm>
              <a:off x="3300" y="2163"/>
              <a:ext cx="503" cy="1292"/>
            </a:xfrm>
            <a:custGeom>
              <a:avLst/>
              <a:gdLst>
                <a:gd name="T0" fmla="*/ 2223 w 2224"/>
                <a:gd name="T1" fmla="*/ 0 h 5701"/>
                <a:gd name="T2" fmla="*/ 1030 w 2224"/>
                <a:gd name="T3" fmla="*/ 5700 h 5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4" h="5701">
                  <a:moveTo>
                    <a:pt x="2223" y="0"/>
                  </a:moveTo>
                  <a:cubicBezTo>
                    <a:pt x="0" y="3700"/>
                    <a:pt x="1030" y="5700"/>
                    <a:pt x="1030" y="5700"/>
                  </a:cubicBezTo>
                </a:path>
              </a:pathLst>
            </a:custGeom>
            <a:noFill/>
            <a:ln w="9525" cap="flat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4385" name="Group 49"/>
          <p:cNvGrpSpPr>
            <a:grpSpLocks/>
          </p:cNvGrpSpPr>
          <p:nvPr/>
        </p:nvGrpSpPr>
        <p:grpSpPr bwMode="auto">
          <a:xfrm>
            <a:off x="1708150" y="2506663"/>
            <a:ext cx="7296150" cy="2397125"/>
            <a:chOff x="1076" y="1579"/>
            <a:chExt cx="4596" cy="1510"/>
          </a:xfrm>
        </p:grpSpPr>
        <p:sp>
          <p:nvSpPr>
            <p:cNvPr id="14386" name="Text Box 50"/>
            <p:cNvSpPr txBox="1">
              <a:spLocks noChangeArrowheads="1"/>
            </p:cNvSpPr>
            <p:nvPr/>
          </p:nvSpPr>
          <p:spPr bwMode="auto">
            <a:xfrm>
              <a:off x="1402" y="2548"/>
              <a:ext cx="1838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80" cap="flat">
                  <a:solidFill>
                    <a:srgbClr val="99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9pPr>
            </a:lstStyle>
            <a:p>
              <a:r>
                <a:rPr lang="de-DE" altLang="ja-JP"/>
                <a:t>(3) request different </a:t>
              </a:r>
            </a:p>
            <a:p>
              <a:r>
                <a:rPr lang="de-DE" altLang="ja-JP"/>
                <a:t>       path for each </a:t>
              </a:r>
            </a:p>
            <a:p>
              <a:r>
                <a:rPr lang="de-DE" altLang="ja-JP"/>
                <a:t>        TCP stream </a:t>
              </a:r>
            </a:p>
          </p:txBody>
        </p:sp>
        <p:sp>
          <p:nvSpPr>
            <p:cNvPr id="14387" name="Text Box 51"/>
            <p:cNvSpPr txBox="1">
              <a:spLocks noChangeArrowheads="1"/>
            </p:cNvSpPr>
            <p:nvPr/>
          </p:nvSpPr>
          <p:spPr bwMode="auto">
            <a:xfrm>
              <a:off x="3093" y="2367"/>
              <a:ext cx="115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9pPr>
            </a:lstStyle>
            <a:p>
              <a:r>
                <a:rPr lang="de-DE" altLang="ja-JP"/>
                <a:t>(4) set flow </a:t>
              </a:r>
              <a:r>
                <a:rPr lang="ja-JP" altLang="ja-JP">
                  <a:ea typeface="ＭＳ Ｐゴシック" panose="020B0600070205080204" pitchFamily="50" charset="-128"/>
                </a:rPr>
                <a:t>　　 </a:t>
              </a:r>
              <a:r>
                <a:rPr lang="de-DE" altLang="ja-JP"/>
                <a:t>entries</a:t>
              </a:r>
            </a:p>
          </p:txBody>
        </p:sp>
        <p:sp>
          <p:nvSpPr>
            <p:cNvPr id="14388" name="Text Box 52"/>
            <p:cNvSpPr txBox="1">
              <a:spLocks noChangeArrowheads="1"/>
            </p:cNvSpPr>
            <p:nvPr/>
          </p:nvSpPr>
          <p:spPr bwMode="auto">
            <a:xfrm>
              <a:off x="4160" y="2662"/>
              <a:ext cx="151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80" cap="flat">
                  <a:solidFill>
                    <a:srgbClr val="99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1pPr>
              <a:lvl2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2pPr>
              <a:lvl3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3pPr>
              <a:lvl4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4pPr>
              <a:lvl5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9pPr>
            </a:lstStyle>
            <a:p>
              <a:r>
                <a:rPr lang="de-DE" altLang="ja-JP"/>
                <a:t>(2) search and</a:t>
              </a:r>
            </a:p>
            <a:p>
              <a:r>
                <a:rPr lang="de-DE" altLang="ja-JP"/>
                <a:t>    secure paths</a:t>
              </a:r>
            </a:p>
          </p:txBody>
        </p:sp>
        <p:sp>
          <p:nvSpPr>
            <p:cNvPr id="14389" name="Text Box 53"/>
            <p:cNvSpPr txBox="1">
              <a:spLocks noChangeArrowheads="1"/>
            </p:cNvSpPr>
            <p:nvPr/>
          </p:nvSpPr>
          <p:spPr bwMode="auto">
            <a:xfrm>
              <a:off x="1076" y="1579"/>
              <a:ext cx="140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80" cap="flat">
                  <a:solidFill>
                    <a:srgbClr val="99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1pPr>
              <a:lvl2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2pPr>
              <a:lvl3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3pPr>
              <a:lvl4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4pPr>
              <a:lvl5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9pPr>
            </a:lstStyle>
            <a:p>
              <a:r>
                <a:rPr lang="de-DE" altLang="ja-JP"/>
                <a:t>  (1) request </a:t>
              </a:r>
            </a:p>
            <a:p>
              <a:r>
                <a:rPr lang="de-DE" altLang="ja-JP"/>
                <a:t>available paths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142875"/>
            <a:ext cx="9070975" cy="6254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ja-JP"/>
              <a:t>Future Work</a:t>
            </a:r>
          </a:p>
        </p:txBody>
      </p:sp>
      <p:sp>
        <p:nvSpPr>
          <p:cNvPr id="15362" name="Freeform 2"/>
          <p:cNvSpPr>
            <a:spLocks noChangeArrowheads="1"/>
          </p:cNvSpPr>
          <p:nvPr/>
        </p:nvSpPr>
        <p:spPr bwMode="auto">
          <a:xfrm>
            <a:off x="2109788" y="5384800"/>
            <a:ext cx="1516062" cy="955675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3" name="Freeform 3"/>
          <p:cNvSpPr>
            <a:spLocks noChangeArrowheads="1"/>
          </p:cNvSpPr>
          <p:nvPr/>
        </p:nvSpPr>
        <p:spPr bwMode="auto">
          <a:xfrm>
            <a:off x="4168775" y="3765550"/>
            <a:ext cx="2309813" cy="1885950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4" name="Freeform 4"/>
          <p:cNvSpPr>
            <a:spLocks noChangeArrowheads="1"/>
          </p:cNvSpPr>
          <p:nvPr/>
        </p:nvSpPr>
        <p:spPr bwMode="auto">
          <a:xfrm>
            <a:off x="2767013" y="841375"/>
            <a:ext cx="3787775" cy="1425575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5" name="Freeform 5"/>
          <p:cNvSpPr>
            <a:spLocks noChangeArrowheads="1"/>
          </p:cNvSpPr>
          <p:nvPr/>
        </p:nvSpPr>
        <p:spPr bwMode="auto">
          <a:xfrm rot="120000">
            <a:off x="6851650" y="2347913"/>
            <a:ext cx="3108325" cy="2722562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6" name="Freeform 6"/>
          <p:cNvSpPr>
            <a:spLocks noChangeArrowheads="1"/>
          </p:cNvSpPr>
          <p:nvPr/>
        </p:nvSpPr>
        <p:spPr bwMode="auto">
          <a:xfrm>
            <a:off x="42863" y="2506663"/>
            <a:ext cx="2828925" cy="2444750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25" y="3886200"/>
            <a:ext cx="500063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829175"/>
            <a:ext cx="5000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8" y="3978275"/>
            <a:ext cx="5000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2832100"/>
            <a:ext cx="5000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1414463"/>
            <a:ext cx="5000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63" y="3621088"/>
            <a:ext cx="5000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73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5619750"/>
            <a:ext cx="500063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74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838" y="2805113"/>
            <a:ext cx="5000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5375" name="AutoShape 15"/>
          <p:cNvCxnSpPr>
            <a:cxnSpLocks noChangeShapeType="1"/>
            <a:stCxn id="15372" idx="2"/>
            <a:endCxn id="15373" idx="1"/>
          </p:cNvCxnSpPr>
          <p:nvPr/>
        </p:nvCxnSpPr>
        <p:spPr bwMode="auto">
          <a:xfrm>
            <a:off x="1727200" y="3941763"/>
            <a:ext cx="933450" cy="1839912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6" name="AutoShape 16"/>
          <p:cNvCxnSpPr>
            <a:cxnSpLocks noChangeShapeType="1"/>
            <a:stCxn id="15373" idx="3"/>
            <a:endCxn id="15368" idx="1"/>
          </p:cNvCxnSpPr>
          <p:nvPr/>
        </p:nvCxnSpPr>
        <p:spPr bwMode="auto">
          <a:xfrm flipV="1">
            <a:off x="3159125" y="4989513"/>
            <a:ext cx="2022475" cy="790575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7" name="AutoShape 17"/>
          <p:cNvCxnSpPr>
            <a:cxnSpLocks noChangeShapeType="1"/>
            <a:stCxn id="15368" idx="3"/>
            <a:endCxn id="15367" idx="1"/>
          </p:cNvCxnSpPr>
          <p:nvPr/>
        </p:nvCxnSpPr>
        <p:spPr bwMode="auto">
          <a:xfrm flipV="1">
            <a:off x="5681663" y="4046538"/>
            <a:ext cx="2493962" cy="942975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8" name="AutoShape 18"/>
          <p:cNvCxnSpPr>
            <a:cxnSpLocks noChangeShapeType="1"/>
            <a:stCxn id="15372" idx="3"/>
            <a:endCxn id="15368" idx="1"/>
          </p:cNvCxnSpPr>
          <p:nvPr/>
        </p:nvCxnSpPr>
        <p:spPr bwMode="auto">
          <a:xfrm>
            <a:off x="1976438" y="3781425"/>
            <a:ext cx="3205162" cy="1208088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9" name="AutoShape 19"/>
          <p:cNvCxnSpPr>
            <a:cxnSpLocks noChangeShapeType="1"/>
            <a:stCxn id="15368" idx="0"/>
            <a:endCxn id="15369" idx="2"/>
          </p:cNvCxnSpPr>
          <p:nvPr/>
        </p:nvCxnSpPr>
        <p:spPr bwMode="auto">
          <a:xfrm flipV="1">
            <a:off x="5432425" y="4298950"/>
            <a:ext cx="71438" cy="530225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0" name="AutoShape 20"/>
          <p:cNvCxnSpPr>
            <a:cxnSpLocks noChangeShapeType="1"/>
            <a:stCxn id="15369" idx="3"/>
            <a:endCxn id="15374" idx="1"/>
          </p:cNvCxnSpPr>
          <p:nvPr/>
        </p:nvCxnSpPr>
        <p:spPr bwMode="auto">
          <a:xfrm flipV="1">
            <a:off x="5753100" y="2965450"/>
            <a:ext cx="1836738" cy="1171575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1" name="AutoShape 21"/>
          <p:cNvCxnSpPr>
            <a:cxnSpLocks noChangeShapeType="1"/>
            <a:stCxn id="15374" idx="2"/>
            <a:endCxn id="15367" idx="0"/>
          </p:cNvCxnSpPr>
          <p:nvPr/>
        </p:nvCxnSpPr>
        <p:spPr bwMode="auto">
          <a:xfrm>
            <a:off x="7839075" y="3125788"/>
            <a:ext cx="585788" cy="760412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2" name="AutoShape 22"/>
          <p:cNvCxnSpPr>
            <a:cxnSpLocks noChangeShapeType="1"/>
            <a:stCxn id="15369" idx="0"/>
            <a:endCxn id="15371" idx="2"/>
          </p:cNvCxnSpPr>
          <p:nvPr/>
        </p:nvCxnSpPr>
        <p:spPr bwMode="auto">
          <a:xfrm flipV="1">
            <a:off x="5502275" y="1735138"/>
            <a:ext cx="306388" cy="2241550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5383" name="Picture 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5" y="1431925"/>
            <a:ext cx="5000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5384" name="AutoShape 24"/>
          <p:cNvCxnSpPr>
            <a:cxnSpLocks noChangeShapeType="1"/>
            <a:stCxn id="15371" idx="3"/>
            <a:endCxn id="15374" idx="1"/>
          </p:cNvCxnSpPr>
          <p:nvPr/>
        </p:nvCxnSpPr>
        <p:spPr bwMode="auto">
          <a:xfrm>
            <a:off x="6059488" y="1574800"/>
            <a:ext cx="1531937" cy="1390650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5" name="AutoShape 25"/>
          <p:cNvCxnSpPr>
            <a:cxnSpLocks noChangeShapeType="1"/>
            <a:stCxn id="15372" idx="0"/>
            <a:endCxn id="15370" idx="2"/>
          </p:cNvCxnSpPr>
          <p:nvPr/>
        </p:nvCxnSpPr>
        <p:spPr bwMode="auto">
          <a:xfrm flipV="1">
            <a:off x="1727200" y="3152775"/>
            <a:ext cx="282575" cy="466725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6" name="AutoShape 26"/>
          <p:cNvCxnSpPr>
            <a:cxnSpLocks noChangeShapeType="1"/>
            <a:stCxn id="15370" idx="0"/>
            <a:endCxn id="15383" idx="1"/>
          </p:cNvCxnSpPr>
          <p:nvPr/>
        </p:nvCxnSpPr>
        <p:spPr bwMode="auto">
          <a:xfrm flipV="1">
            <a:off x="2009775" y="1592263"/>
            <a:ext cx="1530350" cy="1238250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7" name="AutoShape 27"/>
          <p:cNvCxnSpPr>
            <a:cxnSpLocks noChangeShapeType="1"/>
            <a:stCxn id="15383" idx="3"/>
            <a:endCxn id="15371" idx="1"/>
          </p:cNvCxnSpPr>
          <p:nvPr/>
        </p:nvCxnSpPr>
        <p:spPr bwMode="auto">
          <a:xfrm flipV="1">
            <a:off x="4038600" y="1574800"/>
            <a:ext cx="1520825" cy="17463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8" name="AutoShape 28"/>
          <p:cNvCxnSpPr>
            <a:cxnSpLocks noChangeShapeType="1"/>
            <a:stCxn id="15390" idx="3"/>
            <a:endCxn id="15372" idx="1"/>
          </p:cNvCxnSpPr>
          <p:nvPr/>
        </p:nvCxnSpPr>
        <p:spPr bwMode="auto">
          <a:xfrm>
            <a:off x="804863" y="3440113"/>
            <a:ext cx="673100" cy="341312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9" name="AutoShape 29"/>
          <p:cNvCxnSpPr>
            <a:cxnSpLocks noChangeShapeType="1"/>
            <a:stCxn id="15391" idx="1"/>
            <a:endCxn id="15367" idx="3"/>
          </p:cNvCxnSpPr>
          <p:nvPr/>
        </p:nvCxnSpPr>
        <p:spPr bwMode="auto">
          <a:xfrm flipH="1">
            <a:off x="8675688" y="3203575"/>
            <a:ext cx="585787" cy="842963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5390" name="Picture 3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038475"/>
            <a:ext cx="31432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91" name="Picture 3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888" y="2819400"/>
            <a:ext cx="306387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5392" name="Group 32"/>
          <p:cNvGrpSpPr>
            <a:grpSpLocks/>
          </p:cNvGrpSpPr>
          <p:nvPr/>
        </p:nvGrpSpPr>
        <p:grpSpPr bwMode="auto">
          <a:xfrm>
            <a:off x="923925" y="3679825"/>
            <a:ext cx="8115300" cy="2082800"/>
            <a:chOff x="582" y="2318"/>
            <a:chExt cx="5112" cy="1312"/>
          </a:xfrm>
        </p:grpSpPr>
        <p:sp>
          <p:nvSpPr>
            <p:cNvPr id="15393" name="Freeform 33"/>
            <p:cNvSpPr>
              <a:spLocks noChangeArrowheads="1"/>
            </p:cNvSpPr>
            <p:nvPr/>
          </p:nvSpPr>
          <p:spPr bwMode="auto">
            <a:xfrm>
              <a:off x="582" y="2322"/>
              <a:ext cx="1281" cy="1308"/>
            </a:xfrm>
            <a:custGeom>
              <a:avLst/>
              <a:gdLst>
                <a:gd name="T0" fmla="*/ 0 w 5654"/>
                <a:gd name="T1" fmla="*/ 0 h 5772"/>
                <a:gd name="T2" fmla="*/ 5653 w 5654"/>
                <a:gd name="T3" fmla="*/ 5771 h 5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54" h="5772">
                  <a:moveTo>
                    <a:pt x="0" y="0"/>
                  </a:moveTo>
                  <a:cubicBezTo>
                    <a:pt x="4654" y="2790"/>
                    <a:pt x="5653" y="5771"/>
                    <a:pt x="5653" y="5771"/>
                  </a:cubicBezTo>
                </a:path>
              </a:pathLst>
            </a:custGeom>
            <a:noFill/>
            <a:ln w="54000" cap="flat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94" name="Freeform 34"/>
            <p:cNvSpPr>
              <a:spLocks noChangeArrowheads="1"/>
            </p:cNvSpPr>
            <p:nvPr/>
          </p:nvSpPr>
          <p:spPr bwMode="auto">
            <a:xfrm>
              <a:off x="1844" y="2318"/>
              <a:ext cx="3850" cy="1385"/>
            </a:xfrm>
            <a:custGeom>
              <a:avLst/>
              <a:gdLst>
                <a:gd name="T0" fmla="*/ 0 w 16983"/>
                <a:gd name="T1" fmla="*/ 5720 h 6110"/>
                <a:gd name="T2" fmla="*/ 16982 w 16983"/>
                <a:gd name="T3" fmla="*/ 0 h 6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983" h="6110">
                  <a:moveTo>
                    <a:pt x="0" y="5720"/>
                  </a:moveTo>
                  <a:cubicBezTo>
                    <a:pt x="11706" y="6109"/>
                    <a:pt x="16982" y="0"/>
                    <a:pt x="16982" y="0"/>
                  </a:cubicBezTo>
                </a:path>
              </a:pathLst>
            </a:custGeom>
            <a:noFill/>
            <a:ln w="54000" cap="flat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5395" name="Freeform 35"/>
          <p:cNvSpPr>
            <a:spLocks noChangeArrowheads="1"/>
          </p:cNvSpPr>
          <p:nvPr/>
        </p:nvSpPr>
        <p:spPr bwMode="auto">
          <a:xfrm>
            <a:off x="931863" y="3498850"/>
            <a:ext cx="8070850" cy="3475038"/>
          </a:xfrm>
          <a:custGeom>
            <a:avLst/>
            <a:gdLst>
              <a:gd name="T0" fmla="*/ 0 w 22418"/>
              <a:gd name="T1" fmla="*/ 235 h 9652"/>
              <a:gd name="T2" fmla="*/ 22417 w 22418"/>
              <a:gd name="T3" fmla="*/ 0 h 96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418" h="9652">
                <a:moveTo>
                  <a:pt x="0" y="235"/>
                </a:moveTo>
                <a:cubicBezTo>
                  <a:pt x="15046" y="9651"/>
                  <a:pt x="22417" y="0"/>
                  <a:pt x="22417" y="0"/>
                </a:cubicBezTo>
              </a:path>
            </a:pathLst>
          </a:custGeom>
          <a:noFill/>
          <a:ln w="5400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5396" name="Group 36"/>
          <p:cNvGrpSpPr>
            <a:grpSpLocks/>
          </p:cNvGrpSpPr>
          <p:nvPr/>
        </p:nvGrpSpPr>
        <p:grpSpPr bwMode="auto">
          <a:xfrm>
            <a:off x="942975" y="1473200"/>
            <a:ext cx="8045450" cy="2298700"/>
            <a:chOff x="594" y="928"/>
            <a:chExt cx="5068" cy="1448"/>
          </a:xfrm>
        </p:grpSpPr>
        <p:sp>
          <p:nvSpPr>
            <p:cNvPr id="15397" name="Freeform 37"/>
            <p:cNvSpPr>
              <a:spLocks noChangeArrowheads="1"/>
            </p:cNvSpPr>
            <p:nvPr/>
          </p:nvSpPr>
          <p:spPr bwMode="auto">
            <a:xfrm>
              <a:off x="594" y="1826"/>
              <a:ext cx="696" cy="769"/>
            </a:xfrm>
            <a:custGeom>
              <a:avLst/>
              <a:gdLst>
                <a:gd name="T0" fmla="*/ 0 w 3073"/>
                <a:gd name="T1" fmla="*/ 737 h 3397"/>
                <a:gd name="T2" fmla="*/ 2929 w 3073"/>
                <a:gd name="T3" fmla="*/ 0 h 3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73" h="3397">
                  <a:moveTo>
                    <a:pt x="0" y="737"/>
                  </a:moveTo>
                  <a:cubicBezTo>
                    <a:pt x="3072" y="3396"/>
                    <a:pt x="2929" y="0"/>
                    <a:pt x="2929" y="0"/>
                  </a:cubicBezTo>
                </a:path>
              </a:pathLst>
            </a:custGeom>
            <a:noFill/>
            <a:ln w="54000" cap="flat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98" name="Freeform 38"/>
            <p:cNvSpPr>
              <a:spLocks noChangeArrowheads="1"/>
            </p:cNvSpPr>
            <p:nvPr/>
          </p:nvSpPr>
          <p:spPr bwMode="auto">
            <a:xfrm>
              <a:off x="1259" y="-459"/>
              <a:ext cx="3967" cy="2807"/>
            </a:xfrm>
            <a:custGeom>
              <a:avLst/>
              <a:gdLst>
                <a:gd name="T0" fmla="*/ 0 w 17496"/>
                <a:gd name="T1" fmla="*/ 10062 h 12381"/>
                <a:gd name="T2" fmla="*/ 17495 w 17496"/>
                <a:gd name="T3" fmla="*/ 12380 h 12381"/>
                <a:gd name="T4" fmla="*/ 17495 w 17496"/>
                <a:gd name="T5" fmla="*/ 12354 h 1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96" h="12381">
                  <a:moveTo>
                    <a:pt x="0" y="10062"/>
                  </a:moveTo>
                  <a:cubicBezTo>
                    <a:pt x="10183" y="0"/>
                    <a:pt x="17495" y="12354"/>
                    <a:pt x="17495" y="12380"/>
                  </a:cubicBezTo>
                  <a:cubicBezTo>
                    <a:pt x="17495" y="12380"/>
                    <a:pt x="17495" y="12362"/>
                    <a:pt x="17495" y="12354"/>
                  </a:cubicBezTo>
                </a:path>
              </a:pathLst>
            </a:custGeom>
            <a:noFill/>
            <a:ln w="54000" cap="flat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99" name="Freeform 39"/>
            <p:cNvSpPr>
              <a:spLocks noChangeArrowheads="1"/>
            </p:cNvSpPr>
            <p:nvPr/>
          </p:nvSpPr>
          <p:spPr bwMode="auto">
            <a:xfrm>
              <a:off x="5210" y="1870"/>
              <a:ext cx="462" cy="636"/>
            </a:xfrm>
            <a:custGeom>
              <a:avLst/>
              <a:gdLst>
                <a:gd name="T0" fmla="*/ 0 w 2040"/>
                <a:gd name="T1" fmla="*/ 2136 h 2808"/>
                <a:gd name="T2" fmla="*/ 1997 w 2040"/>
                <a:gd name="T3" fmla="*/ 140 h 2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40" h="2808">
                  <a:moveTo>
                    <a:pt x="0" y="2136"/>
                  </a:moveTo>
                  <a:cubicBezTo>
                    <a:pt x="813" y="2807"/>
                    <a:pt x="2039" y="0"/>
                    <a:pt x="1997" y="140"/>
                  </a:cubicBezTo>
                </a:path>
              </a:pathLst>
            </a:custGeom>
            <a:noFill/>
            <a:ln w="54000" cap="flat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5400" name="Group 40"/>
          <p:cNvGrpSpPr>
            <a:grpSpLocks/>
          </p:cNvGrpSpPr>
          <p:nvPr/>
        </p:nvGrpSpPr>
        <p:grpSpPr bwMode="auto">
          <a:xfrm>
            <a:off x="942975" y="3027363"/>
            <a:ext cx="8072438" cy="1925637"/>
            <a:chOff x="594" y="1907"/>
            <a:chExt cx="5085" cy="1213"/>
          </a:xfrm>
        </p:grpSpPr>
        <p:sp>
          <p:nvSpPr>
            <p:cNvPr id="15401" name="Freeform 41"/>
            <p:cNvSpPr>
              <a:spLocks noChangeArrowheads="1"/>
            </p:cNvSpPr>
            <p:nvPr/>
          </p:nvSpPr>
          <p:spPr bwMode="auto">
            <a:xfrm>
              <a:off x="594" y="2148"/>
              <a:ext cx="3637" cy="1891"/>
            </a:xfrm>
            <a:custGeom>
              <a:avLst/>
              <a:gdLst>
                <a:gd name="T0" fmla="*/ 0 w 16042"/>
                <a:gd name="T1" fmla="*/ 0 h 8345"/>
                <a:gd name="T2" fmla="*/ 12587 w 16042"/>
                <a:gd name="T3" fmla="*/ 1954 h 8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042" h="8345">
                  <a:moveTo>
                    <a:pt x="0" y="0"/>
                  </a:moveTo>
                  <a:cubicBezTo>
                    <a:pt x="16041" y="8344"/>
                    <a:pt x="12587" y="1954"/>
                    <a:pt x="12587" y="1954"/>
                  </a:cubicBezTo>
                </a:path>
              </a:pathLst>
            </a:custGeom>
            <a:noFill/>
            <a:ln w="54000" cap="flat">
              <a:solidFill>
                <a:srgbClr val="66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402" name="Freeform 42"/>
            <p:cNvSpPr>
              <a:spLocks noChangeArrowheads="1"/>
            </p:cNvSpPr>
            <p:nvPr/>
          </p:nvSpPr>
          <p:spPr bwMode="auto">
            <a:xfrm>
              <a:off x="3448" y="1108"/>
              <a:ext cx="1766" cy="1471"/>
            </a:xfrm>
            <a:custGeom>
              <a:avLst/>
              <a:gdLst>
                <a:gd name="T0" fmla="*/ 0 w 7794"/>
                <a:gd name="T1" fmla="*/ 6489 h 6490"/>
                <a:gd name="T2" fmla="*/ 7793 w 7794"/>
                <a:gd name="T3" fmla="*/ 6189 h 6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94" h="6490">
                  <a:moveTo>
                    <a:pt x="0" y="6489"/>
                  </a:moveTo>
                  <a:cubicBezTo>
                    <a:pt x="7531" y="0"/>
                    <a:pt x="7793" y="6189"/>
                    <a:pt x="7793" y="6189"/>
                  </a:cubicBezTo>
                </a:path>
              </a:pathLst>
            </a:custGeom>
            <a:noFill/>
            <a:ln w="54000" cap="flat">
              <a:solidFill>
                <a:srgbClr val="66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403" name="Freeform 43"/>
            <p:cNvSpPr>
              <a:spLocks noChangeArrowheads="1"/>
            </p:cNvSpPr>
            <p:nvPr/>
          </p:nvSpPr>
          <p:spPr bwMode="auto">
            <a:xfrm>
              <a:off x="5215" y="2074"/>
              <a:ext cx="465" cy="437"/>
            </a:xfrm>
            <a:custGeom>
              <a:avLst/>
              <a:gdLst>
                <a:gd name="T0" fmla="*/ 0 w 2053"/>
                <a:gd name="T1" fmla="*/ 1929 h 1930"/>
                <a:gd name="T2" fmla="*/ 2052 w 2053"/>
                <a:gd name="T3" fmla="*/ 0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53" h="1930">
                  <a:moveTo>
                    <a:pt x="0" y="1929"/>
                  </a:moveTo>
                  <a:cubicBezTo>
                    <a:pt x="917" y="1854"/>
                    <a:pt x="2052" y="0"/>
                    <a:pt x="2052" y="0"/>
                  </a:cubicBezTo>
                </a:path>
              </a:pathLst>
            </a:custGeom>
            <a:noFill/>
            <a:ln w="54000" cap="flat">
              <a:solidFill>
                <a:srgbClr val="66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720725" y="5018088"/>
            <a:ext cx="85566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NAIST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2592388" y="6372225"/>
            <a:ext cx="523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de-DE" altLang="ja-JP">
                <a:solidFill>
                  <a:srgbClr val="000000"/>
                </a:solidFill>
              </a:rPr>
              <a:t>OU</a:t>
            </a:r>
          </a:p>
        </p:txBody>
      </p:sp>
      <p:sp>
        <p:nvSpPr>
          <p:cNvPr id="15406" name="Text Box 46"/>
          <p:cNvSpPr txBox="1">
            <a:spLocks noChangeArrowheads="1"/>
          </p:cNvSpPr>
          <p:nvPr/>
        </p:nvSpPr>
        <p:spPr bwMode="auto">
          <a:xfrm>
            <a:off x="4967288" y="5708650"/>
            <a:ext cx="8270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UCSD</a:t>
            </a:r>
          </a:p>
        </p:txBody>
      </p:sp>
      <p:sp>
        <p:nvSpPr>
          <p:cNvPr id="15407" name="Text Box 47"/>
          <p:cNvSpPr txBox="1">
            <a:spLocks noChangeArrowheads="1"/>
          </p:cNvSpPr>
          <p:nvPr/>
        </p:nvSpPr>
        <p:spPr bwMode="auto">
          <a:xfrm>
            <a:off x="8243888" y="5068888"/>
            <a:ext cx="4857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de-DE" altLang="ja-JP">
                <a:solidFill>
                  <a:srgbClr val="000000"/>
                </a:solidFill>
              </a:rPr>
              <a:t>UF</a:t>
            </a:r>
          </a:p>
        </p:txBody>
      </p:sp>
      <p:sp>
        <p:nvSpPr>
          <p:cNvPr id="15408" name="Text Box 48"/>
          <p:cNvSpPr txBox="1">
            <a:spLocks noChangeArrowheads="1"/>
          </p:cNvSpPr>
          <p:nvPr/>
        </p:nvSpPr>
        <p:spPr bwMode="auto">
          <a:xfrm>
            <a:off x="4500563" y="2281238"/>
            <a:ext cx="715962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de-DE" altLang="ja-JP">
                <a:solidFill>
                  <a:srgbClr val="000000"/>
                </a:solidFill>
              </a:rPr>
              <a:t>NICT</a:t>
            </a:r>
          </a:p>
        </p:txBody>
      </p: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3384550" y="1116013"/>
            <a:ext cx="841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Osaka</a:t>
            </a:r>
          </a:p>
        </p:txBody>
      </p:sp>
      <p:sp>
        <p:nvSpPr>
          <p:cNvPr id="15410" name="Text Box 50"/>
          <p:cNvSpPr txBox="1">
            <a:spLocks noChangeArrowheads="1"/>
          </p:cNvSpPr>
          <p:nvPr/>
        </p:nvSpPr>
        <p:spPr bwMode="auto">
          <a:xfrm>
            <a:off x="5400675" y="1079500"/>
            <a:ext cx="7747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Tokyo</a:t>
            </a:r>
          </a:p>
        </p:txBody>
      </p:sp>
      <p:sp>
        <p:nvSpPr>
          <p:cNvPr id="15411" name="Text Box 51"/>
          <p:cNvSpPr txBox="1">
            <a:spLocks noChangeArrowheads="1"/>
          </p:cNvSpPr>
          <p:nvPr/>
        </p:nvSpPr>
        <p:spPr bwMode="auto">
          <a:xfrm>
            <a:off x="179388" y="3924300"/>
            <a:ext cx="1084262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 b="1"/>
              <a:t>GridFTP</a:t>
            </a:r>
          </a:p>
          <a:p>
            <a:r>
              <a:rPr lang="de-DE" altLang="ja-JP" b="1"/>
              <a:t>client</a:t>
            </a:r>
          </a:p>
        </p:txBody>
      </p:sp>
      <p:sp>
        <p:nvSpPr>
          <p:cNvPr id="15412" name="Text Box 52"/>
          <p:cNvSpPr txBox="1">
            <a:spLocks noChangeArrowheads="1"/>
          </p:cNvSpPr>
          <p:nvPr/>
        </p:nvSpPr>
        <p:spPr bwMode="auto">
          <a:xfrm>
            <a:off x="8959850" y="3635375"/>
            <a:ext cx="1084263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 b="1"/>
              <a:t>GridFTP</a:t>
            </a:r>
          </a:p>
          <a:p>
            <a:r>
              <a:rPr lang="de-DE" altLang="ja-JP" b="1"/>
              <a:t>server</a:t>
            </a:r>
          </a:p>
        </p:txBody>
      </p:sp>
      <p:sp>
        <p:nvSpPr>
          <p:cNvPr id="15413" name="Text Box 53"/>
          <p:cNvSpPr txBox="1">
            <a:spLocks noChangeArrowheads="1"/>
          </p:cNvSpPr>
          <p:nvPr/>
        </p:nvSpPr>
        <p:spPr bwMode="auto">
          <a:xfrm>
            <a:off x="1928813" y="3433763"/>
            <a:ext cx="663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de-DE" altLang="ja-JP">
                <a:solidFill>
                  <a:srgbClr val="000000"/>
                </a:solidFill>
              </a:rPr>
              <a:t>OVS</a:t>
            </a:r>
          </a:p>
        </p:txBody>
      </p:sp>
      <p:sp>
        <p:nvSpPr>
          <p:cNvPr id="15414" name="Text Box 54"/>
          <p:cNvSpPr txBox="1">
            <a:spLocks noChangeArrowheads="1"/>
          </p:cNvSpPr>
          <p:nvPr/>
        </p:nvSpPr>
        <p:spPr bwMode="auto">
          <a:xfrm>
            <a:off x="5095875" y="5148263"/>
            <a:ext cx="663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de-DE" altLang="ja-JP">
                <a:solidFill>
                  <a:srgbClr val="000000"/>
                </a:solidFill>
              </a:rPr>
              <a:t>OVS</a:t>
            </a:r>
          </a:p>
        </p:txBody>
      </p:sp>
      <p:sp>
        <p:nvSpPr>
          <p:cNvPr id="15415" name="Text Box 55"/>
          <p:cNvSpPr txBox="1">
            <a:spLocks noChangeArrowheads="1"/>
          </p:cNvSpPr>
          <p:nvPr/>
        </p:nvSpPr>
        <p:spPr bwMode="auto">
          <a:xfrm>
            <a:off x="8296275" y="4225925"/>
            <a:ext cx="663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de-DE" altLang="ja-JP">
                <a:solidFill>
                  <a:srgbClr val="000000"/>
                </a:solidFill>
              </a:rPr>
              <a:t>OVS</a:t>
            </a:r>
          </a:p>
        </p:txBody>
      </p:sp>
      <p:sp>
        <p:nvSpPr>
          <p:cNvPr id="15416" name="Text Box 56"/>
          <p:cNvSpPr txBox="1">
            <a:spLocks noChangeArrowheads="1"/>
          </p:cNvSpPr>
          <p:nvPr/>
        </p:nvSpPr>
        <p:spPr bwMode="auto">
          <a:xfrm>
            <a:off x="2519363" y="5940425"/>
            <a:ext cx="663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de-DE" altLang="ja-JP">
                <a:solidFill>
                  <a:srgbClr val="000000"/>
                </a:solidFill>
              </a:rPr>
              <a:t>OVS</a:t>
            </a:r>
          </a:p>
        </p:txBody>
      </p:sp>
      <p:sp>
        <p:nvSpPr>
          <p:cNvPr id="15417" name="Text Box 57"/>
          <p:cNvSpPr txBox="1">
            <a:spLocks noChangeArrowheads="1"/>
          </p:cNvSpPr>
          <p:nvPr/>
        </p:nvSpPr>
        <p:spPr bwMode="auto">
          <a:xfrm>
            <a:off x="3003550" y="1809750"/>
            <a:ext cx="1677988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pPr algn="ctr"/>
            <a:r>
              <a:rPr lang="de-DE" altLang="ja-JP"/>
              <a:t>OFS</a:t>
            </a:r>
          </a:p>
          <a:p>
            <a:pPr algn="ctr"/>
            <a:r>
              <a:rPr lang="de-DE" altLang="ja-JP"/>
              <a:t>(NEC PF5240)</a:t>
            </a:r>
          </a:p>
        </p:txBody>
      </p:sp>
      <p:sp>
        <p:nvSpPr>
          <p:cNvPr id="15418" name="Text Box 58"/>
          <p:cNvSpPr txBox="1">
            <a:spLocks noChangeArrowheads="1"/>
          </p:cNvSpPr>
          <p:nvPr/>
        </p:nvSpPr>
        <p:spPr bwMode="auto">
          <a:xfrm>
            <a:off x="6059488" y="1389063"/>
            <a:ext cx="21478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OFS(NEC PF5240)</a:t>
            </a:r>
          </a:p>
        </p:txBody>
      </p:sp>
      <p:sp>
        <p:nvSpPr>
          <p:cNvPr id="15419" name="Text Box 59"/>
          <p:cNvSpPr txBox="1">
            <a:spLocks noChangeArrowheads="1"/>
          </p:cNvSpPr>
          <p:nvPr/>
        </p:nvSpPr>
        <p:spPr bwMode="auto">
          <a:xfrm>
            <a:off x="3990975" y="3781425"/>
            <a:ext cx="12985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OFS(Pica8</a:t>
            </a:r>
          </a:p>
          <a:p>
            <a:r>
              <a:rPr lang="de-DE" altLang="ja-JP"/>
              <a:t> P-3290)</a:t>
            </a:r>
          </a:p>
        </p:txBody>
      </p:sp>
      <p:sp>
        <p:nvSpPr>
          <p:cNvPr id="15420" name="Text Box 60"/>
          <p:cNvSpPr txBox="1">
            <a:spLocks noChangeArrowheads="1"/>
          </p:cNvSpPr>
          <p:nvPr/>
        </p:nvSpPr>
        <p:spPr bwMode="auto">
          <a:xfrm>
            <a:off x="2195513" y="2673350"/>
            <a:ext cx="12985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OFS(Pica8</a:t>
            </a:r>
          </a:p>
          <a:p>
            <a:r>
              <a:rPr lang="de-DE" altLang="ja-JP"/>
              <a:t> P-3290)</a:t>
            </a:r>
          </a:p>
        </p:txBody>
      </p:sp>
      <p:sp>
        <p:nvSpPr>
          <p:cNvPr id="15421" name="Text Box 61"/>
          <p:cNvSpPr txBox="1">
            <a:spLocks noChangeArrowheads="1"/>
          </p:cNvSpPr>
          <p:nvPr/>
        </p:nvSpPr>
        <p:spPr bwMode="auto">
          <a:xfrm>
            <a:off x="7883525" y="2447925"/>
            <a:ext cx="12985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OFS(Pica8</a:t>
            </a:r>
          </a:p>
          <a:p>
            <a:r>
              <a:rPr lang="de-DE" altLang="ja-JP"/>
              <a:t> P-3290)</a:t>
            </a:r>
          </a:p>
        </p:txBody>
      </p:sp>
      <p:grpSp>
        <p:nvGrpSpPr>
          <p:cNvPr id="15422" name="Group 62"/>
          <p:cNvGrpSpPr>
            <a:grpSpLocks/>
          </p:cNvGrpSpPr>
          <p:nvPr/>
        </p:nvGrpSpPr>
        <p:grpSpPr bwMode="auto">
          <a:xfrm>
            <a:off x="5710238" y="6253163"/>
            <a:ext cx="650875" cy="973137"/>
            <a:chOff x="3597" y="3939"/>
            <a:chExt cx="410" cy="613"/>
          </a:xfrm>
        </p:grpSpPr>
        <p:grpSp>
          <p:nvGrpSpPr>
            <p:cNvPr id="15423" name="Group 63"/>
            <p:cNvGrpSpPr>
              <a:grpSpLocks/>
            </p:cNvGrpSpPr>
            <p:nvPr/>
          </p:nvGrpSpPr>
          <p:grpSpPr bwMode="auto">
            <a:xfrm>
              <a:off x="3597" y="3939"/>
              <a:ext cx="410" cy="613"/>
              <a:chOff x="3597" y="3939"/>
              <a:chExt cx="410" cy="613"/>
            </a:xfrm>
          </p:grpSpPr>
          <p:sp>
            <p:nvSpPr>
              <p:cNvPr id="15424" name="Line 64"/>
              <p:cNvSpPr>
                <a:spLocks noChangeShapeType="1"/>
              </p:cNvSpPr>
              <p:nvPr/>
            </p:nvSpPr>
            <p:spPr bwMode="auto">
              <a:xfrm>
                <a:off x="3597" y="3939"/>
                <a:ext cx="409" cy="0"/>
              </a:xfrm>
              <a:prstGeom prst="line">
                <a:avLst/>
              </a:prstGeom>
              <a:noFill/>
              <a:ln w="36000" cap="flat">
                <a:solidFill>
                  <a:srgbClr val="FF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425" name="Line 65"/>
              <p:cNvSpPr>
                <a:spLocks noChangeShapeType="1"/>
              </p:cNvSpPr>
              <p:nvPr/>
            </p:nvSpPr>
            <p:spPr bwMode="auto">
              <a:xfrm>
                <a:off x="3597" y="4552"/>
                <a:ext cx="409" cy="0"/>
              </a:xfrm>
              <a:prstGeom prst="line">
                <a:avLst/>
              </a:prstGeom>
              <a:noFill/>
              <a:ln w="36000" cap="flat">
                <a:solidFill>
                  <a:srgbClr val="99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426" name="Line 66"/>
              <p:cNvSpPr>
                <a:spLocks noChangeShapeType="1"/>
              </p:cNvSpPr>
              <p:nvPr/>
            </p:nvSpPr>
            <p:spPr bwMode="auto">
              <a:xfrm>
                <a:off x="3597" y="4342"/>
                <a:ext cx="409" cy="0"/>
              </a:xfrm>
              <a:prstGeom prst="line">
                <a:avLst/>
              </a:prstGeom>
              <a:noFill/>
              <a:ln w="36000" cap="flat">
                <a:solidFill>
                  <a:srgbClr val="66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427" name="Line 67"/>
              <p:cNvSpPr>
                <a:spLocks noChangeShapeType="1"/>
              </p:cNvSpPr>
              <p:nvPr/>
            </p:nvSpPr>
            <p:spPr bwMode="auto">
              <a:xfrm>
                <a:off x="3597" y="4137"/>
                <a:ext cx="409" cy="0"/>
              </a:xfrm>
              <a:prstGeom prst="line">
                <a:avLst/>
              </a:prstGeom>
              <a:noFill/>
              <a:ln w="36000" cap="flat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6551613" y="6110288"/>
            <a:ext cx="36718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Path 1 : ~60.7 Mbps    188 ms  </a:t>
            </a: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6551613" y="6411913"/>
            <a:ext cx="35274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Path 2 : ~55.97Mbps   190.8ms   </a:t>
            </a: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6551613" y="6723063"/>
            <a:ext cx="33845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Path 3 : ~60.7Mbps     200ms</a:t>
            </a:r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6551613" y="7069138"/>
            <a:ext cx="33115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Path 4 : ~53.76Mbps   159ms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9070975" cy="64770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ja-JP" altLang="ja-JP"/>
              <a:t>研究目的</a:t>
            </a:r>
          </a:p>
        </p:txBody>
      </p:sp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1166813" y="4279900"/>
            <a:ext cx="873125" cy="1665288"/>
            <a:chOff x="735" y="2696"/>
            <a:chExt cx="550" cy="1049"/>
          </a:xfrm>
        </p:grpSpPr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" y="2696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" y="2838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38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" y="3036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4741863" y="2298700"/>
            <a:ext cx="873125" cy="1665288"/>
            <a:chOff x="2987" y="1448"/>
            <a:chExt cx="550" cy="1049"/>
          </a:xfrm>
        </p:grpSpPr>
        <p:pic>
          <p:nvPicPr>
            <p:cNvPr id="16391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" y="1448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392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" y="1591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393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" y="1789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6394" name="Group 10"/>
          <p:cNvGrpSpPr>
            <a:grpSpLocks/>
          </p:cNvGrpSpPr>
          <p:nvPr/>
        </p:nvGrpSpPr>
        <p:grpSpPr bwMode="auto">
          <a:xfrm>
            <a:off x="8916988" y="4221163"/>
            <a:ext cx="873125" cy="1665287"/>
            <a:chOff x="5617" y="2659"/>
            <a:chExt cx="550" cy="1049"/>
          </a:xfrm>
        </p:grpSpPr>
        <p:pic>
          <p:nvPicPr>
            <p:cNvPr id="16395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7" y="2659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396" name="Picture 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1" y="2802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397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4" y="3000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5102225" y="3919538"/>
            <a:ext cx="1588" cy="36036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6399" name="Group 15"/>
          <p:cNvGrpSpPr>
            <a:grpSpLocks/>
          </p:cNvGrpSpPr>
          <p:nvPr/>
        </p:nvGrpSpPr>
        <p:grpSpPr bwMode="auto">
          <a:xfrm>
            <a:off x="601663" y="3559175"/>
            <a:ext cx="1590675" cy="1258888"/>
            <a:chOff x="379" y="2242"/>
            <a:chExt cx="1002" cy="793"/>
          </a:xfrm>
        </p:grpSpPr>
        <p:pic>
          <p:nvPicPr>
            <p:cNvPr id="16400" name="Picture 1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" y="2242"/>
              <a:ext cx="548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401" name="Picture 1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" y="2355"/>
              <a:ext cx="548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402" name="Picture 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2480"/>
              <a:ext cx="548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1681163" y="3182938"/>
            <a:ext cx="1906587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6752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 sz="3600">
                <a:solidFill>
                  <a:srgbClr val="FF420E"/>
                </a:solidFill>
              </a:rPr>
              <a:t>GridFTP</a:t>
            </a:r>
          </a:p>
        </p:txBody>
      </p:sp>
      <p:pic>
        <p:nvPicPr>
          <p:cNvPr id="16404" name="Picture 2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4318000"/>
            <a:ext cx="44767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405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5" y="5111750"/>
            <a:ext cx="44767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4473575"/>
            <a:ext cx="44767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407" name="Picture 2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8" y="5129213"/>
            <a:ext cx="44767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408" name="Picture 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5848350"/>
            <a:ext cx="44767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409" name="Picture 2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5848350"/>
            <a:ext cx="44767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6410" name="AutoShape 26"/>
          <p:cNvCxnSpPr>
            <a:cxnSpLocks noChangeShapeType="1"/>
            <a:stCxn id="16405" idx="3"/>
            <a:endCxn id="16404" idx="1"/>
          </p:cNvCxnSpPr>
          <p:nvPr/>
        </p:nvCxnSpPr>
        <p:spPr bwMode="auto">
          <a:xfrm flipV="1">
            <a:off x="2813050" y="4473575"/>
            <a:ext cx="2027238" cy="79375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1" name="AutoShape 27"/>
          <p:cNvCxnSpPr>
            <a:cxnSpLocks noChangeShapeType="1"/>
            <a:stCxn id="16405" idx="3"/>
            <a:endCxn id="16409" idx="1"/>
          </p:cNvCxnSpPr>
          <p:nvPr/>
        </p:nvCxnSpPr>
        <p:spPr bwMode="auto">
          <a:xfrm>
            <a:off x="2813050" y="5268913"/>
            <a:ext cx="1049338" cy="73660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2" name="AutoShape 28"/>
          <p:cNvCxnSpPr>
            <a:cxnSpLocks noChangeShapeType="1"/>
            <a:stCxn id="16409" idx="0"/>
            <a:endCxn id="16404" idx="2"/>
          </p:cNvCxnSpPr>
          <p:nvPr/>
        </p:nvCxnSpPr>
        <p:spPr bwMode="auto">
          <a:xfrm flipV="1">
            <a:off x="4086225" y="4630738"/>
            <a:ext cx="977900" cy="1217612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3" name="AutoShape 29"/>
          <p:cNvCxnSpPr>
            <a:cxnSpLocks noChangeShapeType="1"/>
            <a:stCxn id="16409" idx="3"/>
            <a:endCxn id="16408" idx="1"/>
          </p:cNvCxnSpPr>
          <p:nvPr/>
        </p:nvCxnSpPr>
        <p:spPr bwMode="auto">
          <a:xfrm>
            <a:off x="4310063" y="6005513"/>
            <a:ext cx="1778000" cy="1587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4" name="AutoShape 30"/>
          <p:cNvCxnSpPr>
            <a:cxnSpLocks noChangeShapeType="1"/>
            <a:stCxn id="16404" idx="3"/>
            <a:endCxn id="16406" idx="1"/>
          </p:cNvCxnSpPr>
          <p:nvPr/>
        </p:nvCxnSpPr>
        <p:spPr bwMode="auto">
          <a:xfrm>
            <a:off x="5286375" y="4473575"/>
            <a:ext cx="1311275" cy="157163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5" name="AutoShape 31"/>
          <p:cNvCxnSpPr>
            <a:cxnSpLocks noChangeShapeType="1"/>
            <a:stCxn id="16406" idx="2"/>
            <a:endCxn id="16408" idx="0"/>
          </p:cNvCxnSpPr>
          <p:nvPr/>
        </p:nvCxnSpPr>
        <p:spPr bwMode="auto">
          <a:xfrm flipH="1">
            <a:off x="6310313" y="4786313"/>
            <a:ext cx="511175" cy="1062037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6" name="AutoShape 32"/>
          <p:cNvCxnSpPr>
            <a:cxnSpLocks noChangeShapeType="1"/>
            <a:stCxn id="16408" idx="3"/>
            <a:endCxn id="16407" idx="1"/>
          </p:cNvCxnSpPr>
          <p:nvPr/>
        </p:nvCxnSpPr>
        <p:spPr bwMode="auto">
          <a:xfrm flipV="1">
            <a:off x="6534150" y="5284788"/>
            <a:ext cx="1576388" cy="719137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7" name="AutoShape 33"/>
          <p:cNvCxnSpPr>
            <a:cxnSpLocks noChangeShapeType="1"/>
            <a:stCxn id="16406" idx="2"/>
            <a:endCxn id="16407" idx="1"/>
          </p:cNvCxnSpPr>
          <p:nvPr/>
        </p:nvCxnSpPr>
        <p:spPr bwMode="auto">
          <a:xfrm>
            <a:off x="6821488" y="4786313"/>
            <a:ext cx="1289050" cy="498475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8" name="AutoShape 34"/>
          <p:cNvCxnSpPr>
            <a:cxnSpLocks noChangeShapeType="1"/>
            <a:stCxn id="16404" idx="2"/>
            <a:endCxn id="16408" idx="0"/>
          </p:cNvCxnSpPr>
          <p:nvPr/>
        </p:nvCxnSpPr>
        <p:spPr bwMode="auto">
          <a:xfrm>
            <a:off x="5064125" y="4630738"/>
            <a:ext cx="1247775" cy="121920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9" name="AutoShape 35"/>
          <p:cNvCxnSpPr>
            <a:cxnSpLocks noChangeShapeType="1"/>
            <a:stCxn id="0" idx="3"/>
            <a:endCxn id="16405" idx="1"/>
          </p:cNvCxnSpPr>
          <p:nvPr/>
        </p:nvCxnSpPr>
        <p:spPr bwMode="auto">
          <a:xfrm>
            <a:off x="2041525" y="5111750"/>
            <a:ext cx="323850" cy="157163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20" name="AutoShape 36"/>
          <p:cNvCxnSpPr>
            <a:cxnSpLocks noChangeShapeType="1"/>
            <a:stCxn id="16407" idx="3"/>
            <a:endCxn id="0" idx="1"/>
          </p:cNvCxnSpPr>
          <p:nvPr/>
        </p:nvCxnSpPr>
        <p:spPr bwMode="auto">
          <a:xfrm flipV="1">
            <a:off x="8558213" y="5054600"/>
            <a:ext cx="360362" cy="230188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6421" name="Group 37"/>
          <p:cNvGrpSpPr>
            <a:grpSpLocks/>
          </p:cNvGrpSpPr>
          <p:nvPr/>
        </p:nvGrpSpPr>
        <p:grpSpPr bwMode="auto">
          <a:xfrm>
            <a:off x="7343775" y="2189163"/>
            <a:ext cx="2014538" cy="1263650"/>
            <a:chOff x="4626" y="1379"/>
            <a:chExt cx="1269" cy="796"/>
          </a:xfrm>
        </p:grpSpPr>
        <p:grpSp>
          <p:nvGrpSpPr>
            <p:cNvPr id="16422" name="Group 38"/>
            <p:cNvGrpSpPr>
              <a:grpSpLocks/>
            </p:cNvGrpSpPr>
            <p:nvPr/>
          </p:nvGrpSpPr>
          <p:grpSpPr bwMode="auto">
            <a:xfrm>
              <a:off x="5083" y="1580"/>
              <a:ext cx="812" cy="595"/>
              <a:chOff x="5083" y="1580"/>
              <a:chExt cx="812" cy="595"/>
            </a:xfrm>
          </p:grpSpPr>
          <p:sp>
            <p:nvSpPr>
              <p:cNvPr id="16423" name="Text Box 39"/>
              <p:cNvSpPr txBox="1">
                <a:spLocks noChangeArrowheads="1"/>
              </p:cNvSpPr>
              <p:nvPr/>
            </p:nvSpPr>
            <p:spPr bwMode="auto">
              <a:xfrm>
                <a:off x="5083" y="1580"/>
                <a:ext cx="812" cy="5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62640" rIns="90000" bIns="45000"/>
              <a:lstStyle>
                <a:lvl1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panose="020B0604020202020204" pitchFamily="50" charset="-128"/>
                  </a:defRPr>
                </a:lvl1pPr>
                <a:lvl2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panose="020B0604020202020204" pitchFamily="50" charset="-128"/>
                  </a:defRPr>
                </a:lvl2pPr>
                <a:lvl3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panose="020B0604020202020204" pitchFamily="50" charset="-128"/>
                  </a:defRPr>
                </a:lvl3pPr>
                <a:lvl4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panose="020B0604020202020204" pitchFamily="50" charset="-128"/>
                  </a:defRPr>
                </a:lvl4pPr>
                <a:lvl5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panose="020B0604020202020204" pitchFamily="50" charset="-128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panose="020B0604020202020204" pitchFamily="50" charset="-128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panose="020B0604020202020204" pitchFamily="50" charset="-128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panose="020B0604020202020204" pitchFamily="50" charset="-128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 Unicode MS" panose="020B0604020202020204" pitchFamily="50" charset="-128"/>
                  </a:defRPr>
                </a:lvl9pPr>
              </a:lstStyle>
              <a:p>
                <a:r>
                  <a:rPr lang="de-DE" altLang="ja-JP" sz="2000"/>
                  <a:t>OpenFlow</a:t>
                </a:r>
              </a:p>
              <a:p>
                <a:r>
                  <a:rPr lang="de-DE" altLang="ja-JP" sz="2000"/>
                  <a:t>Controller</a:t>
                </a:r>
              </a:p>
            </p:txBody>
          </p:sp>
        </p:grpSp>
        <p:pic>
          <p:nvPicPr>
            <p:cNvPr id="16424" name="Picture 4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" y="1379"/>
              <a:ext cx="417" cy="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6425" name="Text Box 41"/>
          <p:cNvSpPr txBox="1">
            <a:spLocks noChangeArrowheads="1"/>
          </p:cNvSpPr>
          <p:nvPr/>
        </p:nvSpPr>
        <p:spPr bwMode="auto">
          <a:xfrm>
            <a:off x="7127875" y="6065838"/>
            <a:ext cx="1511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pPr>
              <a:lnSpc>
                <a:spcPct val="83000"/>
              </a:lnSpc>
            </a:pPr>
            <a:r>
              <a:rPr lang="de-DE" altLang="ja-JP" sz="2200">
                <a:latin typeface="ＭＳ Ｐゴシック" panose="020B0600070205080204" pitchFamily="50" charset="-128"/>
              </a:rPr>
              <a:t>OpenFlow</a:t>
            </a:r>
          </a:p>
          <a:p>
            <a:pPr>
              <a:lnSpc>
                <a:spcPct val="83000"/>
              </a:lnSpc>
            </a:pPr>
            <a:r>
              <a:rPr lang="de-DE" altLang="ja-JP" sz="2000">
                <a:latin typeface="ＭＳ Ｐゴシック" panose="020B0600070205080204" pitchFamily="50" charset="-128"/>
              </a:rPr>
              <a:t>   </a:t>
            </a:r>
            <a:r>
              <a:rPr lang="de-DE" altLang="ja-JP" sz="2200">
                <a:latin typeface="ＭＳ Ｐゴシック" panose="020B0600070205080204" pitchFamily="50" charset="-128"/>
              </a:rPr>
              <a:t>Switch</a:t>
            </a:r>
          </a:p>
        </p:txBody>
      </p:sp>
      <p:grpSp>
        <p:nvGrpSpPr>
          <p:cNvPr id="16426" name="Group 42"/>
          <p:cNvGrpSpPr>
            <a:grpSpLocks/>
          </p:cNvGrpSpPr>
          <p:nvPr/>
        </p:nvGrpSpPr>
        <p:grpSpPr bwMode="auto">
          <a:xfrm>
            <a:off x="2941638" y="3046413"/>
            <a:ext cx="5254625" cy="1798637"/>
            <a:chOff x="1853" y="1919"/>
            <a:chExt cx="3310" cy="1133"/>
          </a:xfrm>
        </p:grpSpPr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>
              <a:off x="4892" y="2055"/>
              <a:ext cx="271" cy="86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flipH="1">
              <a:off x="1852" y="1919"/>
              <a:ext cx="2722" cy="113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H="1">
              <a:off x="4165" y="2055"/>
              <a:ext cx="545" cy="63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430" name="Oval 46"/>
            <p:cNvSpPr>
              <a:spLocks noChangeArrowheads="1"/>
            </p:cNvSpPr>
            <p:nvPr/>
          </p:nvSpPr>
          <p:spPr bwMode="auto">
            <a:xfrm>
              <a:off x="3350" y="2191"/>
              <a:ext cx="1722" cy="226"/>
            </a:xfrm>
            <a:prstGeom prst="ellipse">
              <a:avLst/>
            </a:prstGeom>
            <a:solidFill>
              <a:srgbClr val="66FF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 anchorCtr="1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1pPr>
              <a:lvl2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2pPr>
              <a:lvl3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3pPr>
              <a:lvl4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4pPr>
              <a:lvl5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9pPr>
            </a:lstStyle>
            <a:p>
              <a:pPr algn="ctr"/>
              <a:r>
                <a:rPr lang="ja-JP" altLang="ja-JP">
                  <a:ea typeface="ＭＳ Ｐゴシック" panose="020B0600070205080204" pitchFamily="50" charset="-128"/>
                </a:rPr>
                <a:t>経路制御</a:t>
              </a:r>
            </a:p>
          </p:txBody>
        </p:sp>
      </p:grpSp>
      <p:sp>
        <p:nvSpPr>
          <p:cNvPr id="16431" name="AutoShape 47"/>
          <p:cNvSpPr>
            <a:spLocks noChangeArrowheads="1"/>
          </p:cNvSpPr>
          <p:nvPr/>
        </p:nvSpPr>
        <p:spPr bwMode="auto">
          <a:xfrm>
            <a:off x="863600" y="723900"/>
            <a:ext cx="8280400" cy="431800"/>
          </a:xfrm>
          <a:prstGeom prst="roundRect">
            <a:avLst>
              <a:gd name="adj" fmla="val 366"/>
            </a:avLst>
          </a:prstGeom>
          <a:solidFill>
            <a:srgbClr val="FFCC99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04976" rIns="90000" bIns="45000" anchor="ctr" anchorCtr="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pPr algn="ctr">
              <a:lnSpc>
                <a:spcPct val="83000"/>
              </a:lnSpc>
              <a:buSzPct val="45000"/>
              <a:buFont typeface="Wingdings" panose="05000000000000000000" pitchFamily="2" charset="2"/>
              <a:buNone/>
            </a:pPr>
            <a:r>
              <a:rPr lang="de-DE" altLang="ja-JP" sz="28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SDN</a:t>
            </a:r>
            <a:r>
              <a:rPr lang="ja-JP" altLang="ja-JP" sz="28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技術を用いたトラフィックエンジニアリング</a:t>
            </a:r>
          </a:p>
        </p:txBody>
      </p:sp>
      <p:grpSp>
        <p:nvGrpSpPr>
          <p:cNvPr id="16432" name="Group 48"/>
          <p:cNvGrpSpPr>
            <a:grpSpLocks/>
          </p:cNvGrpSpPr>
          <p:nvPr/>
        </p:nvGrpSpPr>
        <p:grpSpPr bwMode="auto">
          <a:xfrm>
            <a:off x="2041525" y="4411663"/>
            <a:ext cx="6946900" cy="1674812"/>
            <a:chOff x="1286" y="2779"/>
            <a:chExt cx="4376" cy="1055"/>
          </a:xfrm>
        </p:grpSpPr>
        <p:sp>
          <p:nvSpPr>
            <p:cNvPr id="16433" name="Freeform 49"/>
            <p:cNvSpPr>
              <a:spLocks/>
            </p:cNvSpPr>
            <p:nvPr/>
          </p:nvSpPr>
          <p:spPr bwMode="auto">
            <a:xfrm>
              <a:off x="1286" y="3319"/>
              <a:ext cx="4376" cy="1133"/>
            </a:xfrm>
            <a:custGeom>
              <a:avLst/>
              <a:gdLst>
                <a:gd name="T0" fmla="*/ 0 w 19301"/>
                <a:gd name="T1" fmla="*/ 172 h 5001"/>
                <a:gd name="T2" fmla="*/ 19300 w 19301"/>
                <a:gd name="T3" fmla="*/ 0 h 5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301" h="5001">
                  <a:moveTo>
                    <a:pt x="0" y="172"/>
                  </a:moveTo>
                  <a:cubicBezTo>
                    <a:pt x="9748" y="5000"/>
                    <a:pt x="19300" y="0"/>
                    <a:pt x="19300" y="0"/>
                  </a:cubicBezTo>
                </a:path>
              </a:pathLst>
            </a:custGeom>
            <a:noFill/>
            <a:ln w="57240" cap="flat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6434" name="Group 50"/>
            <p:cNvGrpSpPr>
              <a:grpSpLocks/>
            </p:cNvGrpSpPr>
            <p:nvPr/>
          </p:nvGrpSpPr>
          <p:grpSpPr bwMode="auto">
            <a:xfrm>
              <a:off x="1288" y="2918"/>
              <a:ext cx="4374" cy="815"/>
              <a:chOff x="1288" y="2918"/>
              <a:chExt cx="4374" cy="815"/>
            </a:xfrm>
          </p:grpSpPr>
          <p:grpSp>
            <p:nvGrpSpPr>
              <p:cNvPr id="16435" name="Group 51"/>
              <p:cNvGrpSpPr>
                <a:grpSpLocks/>
              </p:cNvGrpSpPr>
              <p:nvPr/>
            </p:nvGrpSpPr>
            <p:grpSpPr bwMode="auto">
              <a:xfrm>
                <a:off x="1288" y="2918"/>
                <a:ext cx="4374" cy="815"/>
                <a:chOff x="1288" y="2918"/>
                <a:chExt cx="4374" cy="815"/>
              </a:xfrm>
            </p:grpSpPr>
            <p:grpSp>
              <p:nvGrpSpPr>
                <p:cNvPr id="16436" name="Group 52"/>
                <p:cNvGrpSpPr>
                  <a:grpSpLocks/>
                </p:cNvGrpSpPr>
                <p:nvPr/>
              </p:nvGrpSpPr>
              <p:grpSpPr bwMode="auto">
                <a:xfrm>
                  <a:off x="1288" y="2918"/>
                  <a:ext cx="4374" cy="815"/>
                  <a:chOff x="1288" y="2918"/>
                  <a:chExt cx="4374" cy="815"/>
                </a:xfrm>
              </p:grpSpPr>
              <p:sp>
                <p:nvSpPr>
                  <p:cNvPr id="16437" name="Freeform 53"/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2458"/>
                    <a:ext cx="2668" cy="1275"/>
                  </a:xfrm>
                  <a:custGeom>
                    <a:avLst/>
                    <a:gdLst>
                      <a:gd name="T0" fmla="*/ 0 w 11771"/>
                      <a:gd name="T1" fmla="*/ 3724 h 5626"/>
                      <a:gd name="T2" fmla="*/ 11770 w 11771"/>
                      <a:gd name="T3" fmla="*/ 5625 h 56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1771" h="5626">
                        <a:moveTo>
                          <a:pt x="0" y="3724"/>
                        </a:moveTo>
                        <a:cubicBezTo>
                          <a:pt x="9767" y="0"/>
                          <a:pt x="10122" y="3225"/>
                          <a:pt x="11770" y="5625"/>
                        </a:cubicBezTo>
                      </a:path>
                    </a:pathLst>
                  </a:custGeom>
                  <a:noFill/>
                  <a:ln w="57240" cap="flat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16438" name="Freeform 54"/>
                  <p:cNvSpPr>
                    <a:spLocks/>
                  </p:cNvSpPr>
                  <p:nvPr/>
                </p:nvSpPr>
                <p:spPr bwMode="auto">
                  <a:xfrm>
                    <a:off x="3939" y="3221"/>
                    <a:ext cx="1722" cy="512"/>
                  </a:xfrm>
                  <a:custGeom>
                    <a:avLst/>
                    <a:gdLst>
                      <a:gd name="T0" fmla="*/ 0 w 7600"/>
                      <a:gd name="T1" fmla="*/ 2259 h 2260"/>
                      <a:gd name="T2" fmla="*/ 7599 w 7600"/>
                      <a:gd name="T3" fmla="*/ 0 h 2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7600" h="2260">
                        <a:moveTo>
                          <a:pt x="0" y="2259"/>
                        </a:moveTo>
                        <a:cubicBezTo>
                          <a:pt x="4091" y="1795"/>
                          <a:pt x="7599" y="0"/>
                          <a:pt x="7599" y="0"/>
                        </a:cubicBezTo>
                      </a:path>
                    </a:pathLst>
                  </a:custGeom>
                  <a:noFill/>
                  <a:ln w="57240" cap="flat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</p:grpSp>
          </p:grpSp>
        </p:grpSp>
        <p:sp>
          <p:nvSpPr>
            <p:cNvPr id="16439" name="Freeform 55"/>
            <p:cNvSpPr>
              <a:spLocks/>
            </p:cNvSpPr>
            <p:nvPr/>
          </p:nvSpPr>
          <p:spPr bwMode="auto">
            <a:xfrm>
              <a:off x="1288" y="2235"/>
              <a:ext cx="4374" cy="1000"/>
            </a:xfrm>
            <a:custGeom>
              <a:avLst/>
              <a:gdLst>
                <a:gd name="T0" fmla="*/ 0 w 19294"/>
                <a:gd name="T1" fmla="*/ 4411 h 4412"/>
                <a:gd name="T2" fmla="*/ 19293 w 19294"/>
                <a:gd name="T3" fmla="*/ 4206 h 4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294" h="4412">
                  <a:moveTo>
                    <a:pt x="0" y="4411"/>
                  </a:moveTo>
                  <a:cubicBezTo>
                    <a:pt x="9125" y="0"/>
                    <a:pt x="19293" y="4206"/>
                    <a:pt x="19293" y="4206"/>
                  </a:cubicBezTo>
                </a:path>
              </a:pathLst>
            </a:custGeom>
            <a:noFill/>
            <a:ln w="57240" cap="flat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440" name="AutoShape 56"/>
          <p:cNvSpPr>
            <a:spLocks noChangeArrowheads="1"/>
          </p:cNvSpPr>
          <p:nvPr/>
        </p:nvSpPr>
        <p:spPr bwMode="auto">
          <a:xfrm>
            <a:off x="863600" y="1368425"/>
            <a:ext cx="8280400" cy="792163"/>
          </a:xfrm>
          <a:prstGeom prst="roundRect">
            <a:avLst>
              <a:gd name="adj" fmla="val 199"/>
            </a:avLst>
          </a:prstGeom>
          <a:solidFill>
            <a:srgbClr val="FFCC99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04976" rIns="90000" bIns="45000" anchor="ctr" anchorCtr="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pPr algn="ctr">
              <a:lnSpc>
                <a:spcPct val="83000"/>
              </a:lnSpc>
              <a:buSzPct val="45000"/>
              <a:buFont typeface="Wingdings" panose="05000000000000000000" pitchFamily="2" charset="2"/>
              <a:buNone/>
            </a:pPr>
            <a:r>
              <a:rPr lang="de-DE" altLang="ja-JP" sz="28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GridFTP</a:t>
            </a:r>
            <a:r>
              <a:rPr lang="ja-JP" altLang="ja-JP" sz="28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が用いる複数</a:t>
            </a:r>
            <a:r>
              <a:rPr lang="de-DE" altLang="ja-JP" sz="28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TCP</a:t>
            </a:r>
            <a:r>
              <a:rPr lang="ja-JP" altLang="ja-JP" sz="28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ストリームによる</a:t>
            </a:r>
          </a:p>
          <a:p>
            <a:pPr algn="ctr">
              <a:lnSpc>
                <a:spcPct val="83000"/>
              </a:lnSpc>
              <a:buSzPct val="45000"/>
              <a:buFont typeface="Wingdings" panose="05000000000000000000" pitchFamily="2" charset="2"/>
              <a:buNone/>
            </a:pPr>
            <a:r>
              <a:rPr lang="ja-JP" altLang="ja-JP" sz="28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並列転送を複数のネットワーク経路に分散</a:t>
            </a:r>
          </a:p>
        </p:txBody>
      </p:sp>
      <p:grpSp>
        <p:nvGrpSpPr>
          <p:cNvPr id="16441" name="Group 57"/>
          <p:cNvGrpSpPr>
            <a:grpSpLocks/>
          </p:cNvGrpSpPr>
          <p:nvPr/>
        </p:nvGrpSpPr>
        <p:grpSpPr bwMode="auto">
          <a:xfrm>
            <a:off x="1223963" y="6767513"/>
            <a:ext cx="7413625" cy="574675"/>
            <a:chOff x="771" y="4263"/>
            <a:chExt cx="4670" cy="362"/>
          </a:xfrm>
        </p:grpSpPr>
        <p:sp>
          <p:nvSpPr>
            <p:cNvPr id="16442" name="AutoShape 58"/>
            <p:cNvSpPr>
              <a:spLocks noChangeArrowheads="1"/>
            </p:cNvSpPr>
            <p:nvPr/>
          </p:nvSpPr>
          <p:spPr bwMode="auto">
            <a:xfrm>
              <a:off x="1497" y="4309"/>
              <a:ext cx="3945" cy="271"/>
            </a:xfrm>
            <a:prstGeom prst="roundRect">
              <a:avLst>
                <a:gd name="adj" fmla="val 366"/>
              </a:avLst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104976" rIns="90000" bIns="45000" anchor="ctr" anchorCtr="1"/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9pPr>
            </a:lstStyle>
            <a:p>
              <a:pPr algn="ctr">
                <a:lnSpc>
                  <a:spcPct val="83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ja-JP" altLang="ja-JP" sz="280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データ転送高速化システムを実現</a:t>
              </a:r>
            </a:p>
          </p:txBody>
        </p:sp>
        <p:sp>
          <p:nvSpPr>
            <p:cNvPr id="16443" name="AutoShape 59"/>
            <p:cNvSpPr>
              <a:spLocks noChangeArrowheads="1"/>
            </p:cNvSpPr>
            <p:nvPr/>
          </p:nvSpPr>
          <p:spPr bwMode="auto">
            <a:xfrm>
              <a:off x="771" y="4263"/>
              <a:ext cx="589" cy="362"/>
            </a:xfrm>
            <a:prstGeom prst="rightArrow">
              <a:avLst>
                <a:gd name="adj1" fmla="val 50000"/>
                <a:gd name="adj2" fmla="val 40677"/>
              </a:avLst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500"/>
                                        <p:tgtEl>
                                          <p:spTgt spid="1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9070975" cy="6254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ja-JP"/>
              <a:t>Background</a:t>
            </a:r>
          </a:p>
        </p:txBody>
      </p:sp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1104900" y="4849813"/>
            <a:ext cx="873125" cy="1665287"/>
            <a:chOff x="696" y="3055"/>
            <a:chExt cx="550" cy="1049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" y="3055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" y="3197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" y="3395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4679950" y="2870200"/>
            <a:ext cx="873125" cy="1665288"/>
            <a:chOff x="2948" y="1808"/>
            <a:chExt cx="550" cy="1049"/>
          </a:xfrm>
        </p:grpSpPr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" y="1808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152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1950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" y="2148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6154" name="Group 10"/>
          <p:cNvGrpSpPr>
            <a:grpSpLocks/>
          </p:cNvGrpSpPr>
          <p:nvPr/>
        </p:nvGrpSpPr>
        <p:grpSpPr bwMode="auto">
          <a:xfrm>
            <a:off x="8856663" y="4792663"/>
            <a:ext cx="873125" cy="1665287"/>
            <a:chOff x="5579" y="3019"/>
            <a:chExt cx="550" cy="1049"/>
          </a:xfrm>
        </p:grpSpPr>
        <p:pic>
          <p:nvPicPr>
            <p:cNvPr id="6155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" y="3019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156" name="Picture 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" y="3161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157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5" y="3359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5040313" y="4489450"/>
            <a:ext cx="1587" cy="3603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6159" name="Group 15"/>
          <p:cNvGrpSpPr>
            <a:grpSpLocks/>
          </p:cNvGrpSpPr>
          <p:nvPr/>
        </p:nvGrpSpPr>
        <p:grpSpPr bwMode="auto">
          <a:xfrm>
            <a:off x="539750" y="4129088"/>
            <a:ext cx="1590675" cy="1258887"/>
            <a:chOff x="340" y="2601"/>
            <a:chExt cx="1002" cy="793"/>
          </a:xfrm>
        </p:grpSpPr>
        <p:pic>
          <p:nvPicPr>
            <p:cNvPr id="6160" name="Picture 1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2601"/>
              <a:ext cx="548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161" name="Picture 1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2715"/>
              <a:ext cx="548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162" name="Picture 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" y="2839"/>
              <a:ext cx="548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1692275" y="3843338"/>
            <a:ext cx="2108200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6752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 sz="3600" dirty="0">
                <a:solidFill>
                  <a:srgbClr val="FF420E"/>
                </a:solidFill>
              </a:rPr>
              <a:t>GridFTP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503238" y="755650"/>
            <a:ext cx="9036050" cy="1671638"/>
          </a:xfrm>
          <a:ln/>
        </p:spPr>
        <p:txBody>
          <a:bodyPr tIns="68544"/>
          <a:lstStyle/>
          <a:p>
            <a:pPr marL="431800" indent="-323850">
              <a:lnSpc>
                <a:spcPct val="83000"/>
              </a:lnSpc>
              <a:spcBef>
                <a:spcPts val="1163"/>
              </a:spcBef>
              <a:spcAft>
                <a:spcPts val="1163"/>
              </a:spcAft>
              <a:buSzPct val="52000"/>
              <a:buFont typeface="Times New Roman" panose="02020603050405020304" pitchFamily="18" charset="0"/>
              <a:buBlip>
                <a:blip r:embed="rId5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ja-JP">
                <a:latin typeface="ＭＳ Ｐゴシック" panose="020B0600070205080204" pitchFamily="50" charset="-128"/>
              </a:rPr>
              <a:t>The large scaleness of data utilisation in scientific research</a:t>
            </a:r>
          </a:p>
          <a:p>
            <a:pPr marL="863600" lvl="1" indent="-323850">
              <a:lnSpc>
                <a:spcPct val="83000"/>
              </a:lnSpc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ja-JP">
                <a:latin typeface="ＭＳ Ｐゴシック" panose="020B0600070205080204" pitchFamily="50" charset="-128"/>
              </a:rPr>
              <a:t>A platform service for the high-speed large-scale data transfer between sites is necessary  </a:t>
            </a:r>
          </a:p>
        </p:txBody>
      </p:sp>
      <p:pic>
        <p:nvPicPr>
          <p:cNvPr id="6165" name="Picture 2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4887913"/>
            <a:ext cx="44767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6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5683250"/>
            <a:ext cx="44767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7" name="Picture 2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5045075"/>
            <a:ext cx="44767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8" name="Picture 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5699125"/>
            <a:ext cx="44767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9" name="Picture 2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6419850"/>
            <a:ext cx="44767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70" name="Picture 2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6419850"/>
            <a:ext cx="44767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6171" name="AutoShape 27"/>
          <p:cNvCxnSpPr>
            <a:cxnSpLocks noChangeShapeType="1"/>
            <a:stCxn id="6166" idx="3"/>
            <a:endCxn id="6165" idx="1"/>
          </p:cNvCxnSpPr>
          <p:nvPr/>
        </p:nvCxnSpPr>
        <p:spPr bwMode="auto">
          <a:xfrm flipV="1">
            <a:off x="2751138" y="5045075"/>
            <a:ext cx="2027237" cy="79375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72" name="AutoShape 28"/>
          <p:cNvCxnSpPr>
            <a:cxnSpLocks noChangeShapeType="1"/>
            <a:stCxn id="6166" idx="3"/>
            <a:endCxn id="6170" idx="1"/>
          </p:cNvCxnSpPr>
          <p:nvPr/>
        </p:nvCxnSpPr>
        <p:spPr bwMode="auto">
          <a:xfrm>
            <a:off x="2751138" y="5838825"/>
            <a:ext cx="1049337" cy="73660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73" name="AutoShape 29"/>
          <p:cNvCxnSpPr>
            <a:cxnSpLocks noChangeShapeType="1"/>
            <a:stCxn id="6170" idx="0"/>
            <a:endCxn id="6165" idx="2"/>
          </p:cNvCxnSpPr>
          <p:nvPr/>
        </p:nvCxnSpPr>
        <p:spPr bwMode="auto">
          <a:xfrm flipV="1">
            <a:off x="4024313" y="5200650"/>
            <a:ext cx="977900" cy="1217613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74" name="AutoShape 30"/>
          <p:cNvCxnSpPr>
            <a:cxnSpLocks noChangeShapeType="1"/>
            <a:stCxn id="6170" idx="3"/>
            <a:endCxn id="6169" idx="1"/>
          </p:cNvCxnSpPr>
          <p:nvPr/>
        </p:nvCxnSpPr>
        <p:spPr bwMode="auto">
          <a:xfrm>
            <a:off x="4248150" y="6575425"/>
            <a:ext cx="1778000" cy="1588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75" name="AutoShape 31"/>
          <p:cNvCxnSpPr>
            <a:cxnSpLocks noChangeShapeType="1"/>
            <a:stCxn id="6165" idx="3"/>
            <a:endCxn id="6167" idx="1"/>
          </p:cNvCxnSpPr>
          <p:nvPr/>
        </p:nvCxnSpPr>
        <p:spPr bwMode="auto">
          <a:xfrm>
            <a:off x="5226050" y="5045075"/>
            <a:ext cx="1311275" cy="157163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76" name="AutoShape 32"/>
          <p:cNvCxnSpPr>
            <a:cxnSpLocks noChangeShapeType="1"/>
            <a:stCxn id="6167" idx="2"/>
            <a:endCxn id="6169" idx="0"/>
          </p:cNvCxnSpPr>
          <p:nvPr/>
        </p:nvCxnSpPr>
        <p:spPr bwMode="auto">
          <a:xfrm flipH="1">
            <a:off x="6248400" y="5357813"/>
            <a:ext cx="511175" cy="1062037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77" name="AutoShape 33"/>
          <p:cNvCxnSpPr>
            <a:cxnSpLocks noChangeShapeType="1"/>
            <a:stCxn id="6169" idx="3"/>
            <a:endCxn id="6168" idx="1"/>
          </p:cNvCxnSpPr>
          <p:nvPr/>
        </p:nvCxnSpPr>
        <p:spPr bwMode="auto">
          <a:xfrm flipV="1">
            <a:off x="6472238" y="5854700"/>
            <a:ext cx="1576387" cy="719138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78" name="AutoShape 34"/>
          <p:cNvCxnSpPr>
            <a:cxnSpLocks noChangeShapeType="1"/>
            <a:stCxn id="6167" idx="2"/>
            <a:endCxn id="6168" idx="1"/>
          </p:cNvCxnSpPr>
          <p:nvPr/>
        </p:nvCxnSpPr>
        <p:spPr bwMode="auto">
          <a:xfrm>
            <a:off x="6761163" y="5357813"/>
            <a:ext cx="1289050" cy="498475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79" name="AutoShape 35"/>
          <p:cNvCxnSpPr>
            <a:cxnSpLocks noChangeShapeType="1"/>
            <a:stCxn id="6165" idx="2"/>
            <a:endCxn id="6169" idx="0"/>
          </p:cNvCxnSpPr>
          <p:nvPr/>
        </p:nvCxnSpPr>
        <p:spPr bwMode="auto">
          <a:xfrm>
            <a:off x="5002213" y="5200650"/>
            <a:ext cx="1247775" cy="121920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80" name="AutoShape 36"/>
          <p:cNvCxnSpPr>
            <a:cxnSpLocks noChangeShapeType="1"/>
            <a:stCxn id="0" idx="3"/>
            <a:endCxn id="6166" idx="1"/>
          </p:cNvCxnSpPr>
          <p:nvPr/>
        </p:nvCxnSpPr>
        <p:spPr bwMode="auto">
          <a:xfrm>
            <a:off x="1979613" y="5683250"/>
            <a:ext cx="323850" cy="157163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81" name="AutoShape 37"/>
          <p:cNvCxnSpPr>
            <a:cxnSpLocks noChangeShapeType="1"/>
            <a:stCxn id="6168" idx="3"/>
            <a:endCxn id="0" idx="1"/>
          </p:cNvCxnSpPr>
          <p:nvPr/>
        </p:nvCxnSpPr>
        <p:spPr bwMode="auto">
          <a:xfrm flipV="1">
            <a:off x="8496300" y="5624513"/>
            <a:ext cx="360363" cy="230187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82" name="Freeform 38"/>
          <p:cNvSpPr>
            <a:spLocks/>
          </p:cNvSpPr>
          <p:nvPr/>
        </p:nvSpPr>
        <p:spPr bwMode="auto">
          <a:xfrm>
            <a:off x="1944688" y="5075238"/>
            <a:ext cx="7092950" cy="1439862"/>
          </a:xfrm>
          <a:custGeom>
            <a:avLst/>
            <a:gdLst>
              <a:gd name="T0" fmla="*/ 0 w 19701"/>
              <a:gd name="T1" fmla="*/ 0 h 4001"/>
              <a:gd name="T2" fmla="*/ 19700 w 19701"/>
              <a:gd name="T3" fmla="*/ 800 h 40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701" h="4001">
                <a:moveTo>
                  <a:pt x="0" y="0"/>
                </a:moveTo>
                <a:cubicBezTo>
                  <a:pt x="9400" y="4000"/>
                  <a:pt x="19700" y="800"/>
                  <a:pt x="19700" y="800"/>
                </a:cubicBezTo>
              </a:path>
            </a:pathLst>
          </a:custGeom>
          <a:noFill/>
          <a:ln w="152280" cap="flat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6183" name="Picture 3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514600"/>
            <a:ext cx="2160587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-15875"/>
            <a:ext cx="9070975" cy="6254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ja-JP"/>
              <a:t>Problem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606425"/>
            <a:ext cx="9036050" cy="1584325"/>
          </a:xfrm>
          <a:ln/>
        </p:spPr>
        <p:txBody>
          <a:bodyPr tIns="68544"/>
          <a:lstStyle/>
          <a:p>
            <a:pPr marL="431800" indent="-323850">
              <a:lnSpc>
                <a:spcPct val="83000"/>
              </a:lnSpc>
              <a:spcBef>
                <a:spcPts val="1163"/>
              </a:spcBef>
              <a:spcAft>
                <a:spcPts val="888"/>
              </a:spcAft>
              <a:buSzPct val="52000"/>
              <a:buFont typeface="Times New Roman" panose="02020603050405020304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ja-JP" dirty="0">
                <a:latin typeface="ＭＳ Ｐゴシック" panose="020B0600070205080204" pitchFamily="50" charset="-128"/>
              </a:rPr>
              <a:t>GridFTP's high-speed transfer</a:t>
            </a:r>
          </a:p>
          <a:p>
            <a:pPr marL="863600" lvl="1" indent="-323850">
              <a:lnSpc>
                <a:spcPct val="83000"/>
              </a:lnSpc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ja-JP" dirty="0" err="1">
                <a:latin typeface="ＭＳ Ｐゴシック" panose="020B0600070205080204" pitchFamily="50" charset="-128"/>
              </a:rPr>
              <a:t>GridFTP</a:t>
            </a:r>
            <a:r>
              <a:rPr lang="en-US" altLang="ja-JP" dirty="0">
                <a:latin typeface="ＭＳ Ｐゴシック" panose="020B0600070205080204" pitchFamily="50" charset="-128"/>
              </a:rPr>
              <a:t> supports parallel data transfer scheme by using multiple TCP streams to realize high speed transfer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996950" y="4381500"/>
            <a:ext cx="873125" cy="1665288"/>
            <a:chOff x="628" y="2760"/>
            <a:chExt cx="550" cy="1049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" y="2760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903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" y="3100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7175" name="Group 7"/>
          <p:cNvGrpSpPr>
            <a:grpSpLocks/>
          </p:cNvGrpSpPr>
          <p:nvPr/>
        </p:nvGrpSpPr>
        <p:grpSpPr bwMode="auto">
          <a:xfrm>
            <a:off x="4572000" y="2401888"/>
            <a:ext cx="873125" cy="1665287"/>
            <a:chOff x="2880" y="1513"/>
            <a:chExt cx="550" cy="1049"/>
          </a:xfrm>
        </p:grpSpPr>
        <p:pic>
          <p:nvPicPr>
            <p:cNvPr id="7176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513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177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" y="1655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178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1853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7179" name="Group 11"/>
          <p:cNvGrpSpPr>
            <a:grpSpLocks/>
          </p:cNvGrpSpPr>
          <p:nvPr/>
        </p:nvGrpSpPr>
        <p:grpSpPr bwMode="auto">
          <a:xfrm>
            <a:off x="8748713" y="4259263"/>
            <a:ext cx="873125" cy="1665287"/>
            <a:chOff x="5511" y="2683"/>
            <a:chExt cx="550" cy="1049"/>
          </a:xfrm>
        </p:grpSpPr>
        <p:pic>
          <p:nvPicPr>
            <p:cNvPr id="7180" name="Picture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1" y="2683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181" name="Picture 1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4" y="2826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182" name="Picture 1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7" y="3024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4932363" y="4021138"/>
            <a:ext cx="1587" cy="36036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431800" y="3660775"/>
            <a:ext cx="1590675" cy="1258888"/>
            <a:chOff x="272" y="2306"/>
            <a:chExt cx="1002" cy="793"/>
          </a:xfrm>
        </p:grpSpPr>
        <p:pic>
          <p:nvPicPr>
            <p:cNvPr id="7185" name="Picture 1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" y="2306"/>
              <a:ext cx="548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186" name="Picture 1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" y="2420"/>
              <a:ext cx="548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187" name="Picture 1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" y="2544"/>
              <a:ext cx="548" cy="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1253331" y="3258319"/>
            <a:ext cx="201684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6752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 sz="3600" dirty="0">
                <a:solidFill>
                  <a:srgbClr val="FF420E"/>
                </a:solidFill>
              </a:rPr>
              <a:t>GridFTP</a:t>
            </a:r>
          </a:p>
        </p:txBody>
      </p:sp>
      <p:pic>
        <p:nvPicPr>
          <p:cNvPr id="7189" name="Picture 2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25" y="4419600"/>
            <a:ext cx="44767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90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214938"/>
            <a:ext cx="44767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91" name="Picture 2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4576763"/>
            <a:ext cx="44767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92" name="Picture 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675" y="5230813"/>
            <a:ext cx="44767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93" name="Picture 2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13" y="5951538"/>
            <a:ext cx="44767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94" name="Picture 2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25" y="5951538"/>
            <a:ext cx="44767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195" name="AutoShape 27"/>
          <p:cNvCxnSpPr>
            <a:cxnSpLocks noChangeShapeType="1"/>
            <a:stCxn id="7190" idx="3"/>
            <a:endCxn id="7189" idx="1"/>
          </p:cNvCxnSpPr>
          <p:nvPr/>
        </p:nvCxnSpPr>
        <p:spPr bwMode="auto">
          <a:xfrm flipV="1">
            <a:off x="2643188" y="4576763"/>
            <a:ext cx="2027237" cy="79375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96" name="AutoShape 28"/>
          <p:cNvCxnSpPr>
            <a:cxnSpLocks noChangeShapeType="1"/>
            <a:stCxn id="7190" idx="3"/>
            <a:endCxn id="7194" idx="1"/>
          </p:cNvCxnSpPr>
          <p:nvPr/>
        </p:nvCxnSpPr>
        <p:spPr bwMode="auto">
          <a:xfrm>
            <a:off x="2643188" y="5370513"/>
            <a:ext cx="1049337" cy="73660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97" name="AutoShape 29"/>
          <p:cNvCxnSpPr>
            <a:cxnSpLocks noChangeShapeType="1"/>
            <a:stCxn id="7194" idx="0"/>
            <a:endCxn id="7189" idx="2"/>
          </p:cNvCxnSpPr>
          <p:nvPr/>
        </p:nvCxnSpPr>
        <p:spPr bwMode="auto">
          <a:xfrm flipV="1">
            <a:off x="3916363" y="4732338"/>
            <a:ext cx="977900" cy="1217612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98" name="AutoShape 30"/>
          <p:cNvCxnSpPr>
            <a:cxnSpLocks noChangeShapeType="1"/>
            <a:stCxn id="7194" idx="3"/>
            <a:endCxn id="7193" idx="1"/>
          </p:cNvCxnSpPr>
          <p:nvPr/>
        </p:nvCxnSpPr>
        <p:spPr bwMode="auto">
          <a:xfrm>
            <a:off x="4140200" y="6107113"/>
            <a:ext cx="1778000" cy="1587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99" name="AutoShape 31"/>
          <p:cNvCxnSpPr>
            <a:cxnSpLocks noChangeShapeType="1"/>
            <a:stCxn id="7189" idx="3"/>
            <a:endCxn id="7191" idx="1"/>
          </p:cNvCxnSpPr>
          <p:nvPr/>
        </p:nvCxnSpPr>
        <p:spPr bwMode="auto">
          <a:xfrm>
            <a:off x="5118100" y="4576763"/>
            <a:ext cx="1311275" cy="157162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00" name="AutoShape 32"/>
          <p:cNvCxnSpPr>
            <a:cxnSpLocks noChangeShapeType="1"/>
            <a:stCxn id="7191" idx="2"/>
            <a:endCxn id="7193" idx="0"/>
          </p:cNvCxnSpPr>
          <p:nvPr/>
        </p:nvCxnSpPr>
        <p:spPr bwMode="auto">
          <a:xfrm flipH="1">
            <a:off x="6140450" y="4889500"/>
            <a:ext cx="511175" cy="1062038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01" name="AutoShape 33"/>
          <p:cNvCxnSpPr>
            <a:cxnSpLocks noChangeShapeType="1"/>
            <a:stCxn id="7193" idx="3"/>
            <a:endCxn id="7192" idx="1"/>
          </p:cNvCxnSpPr>
          <p:nvPr/>
        </p:nvCxnSpPr>
        <p:spPr bwMode="auto">
          <a:xfrm flipV="1">
            <a:off x="6364288" y="5387975"/>
            <a:ext cx="1576387" cy="719138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02" name="AutoShape 34"/>
          <p:cNvCxnSpPr>
            <a:cxnSpLocks noChangeShapeType="1"/>
            <a:stCxn id="7191" idx="2"/>
            <a:endCxn id="7192" idx="1"/>
          </p:cNvCxnSpPr>
          <p:nvPr/>
        </p:nvCxnSpPr>
        <p:spPr bwMode="auto">
          <a:xfrm>
            <a:off x="6653213" y="4889500"/>
            <a:ext cx="1289050" cy="498475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03" name="AutoShape 35"/>
          <p:cNvCxnSpPr>
            <a:cxnSpLocks noChangeShapeType="1"/>
            <a:stCxn id="7189" idx="2"/>
            <a:endCxn id="7193" idx="0"/>
          </p:cNvCxnSpPr>
          <p:nvPr/>
        </p:nvCxnSpPr>
        <p:spPr bwMode="auto">
          <a:xfrm>
            <a:off x="4894263" y="4732338"/>
            <a:ext cx="1247775" cy="121920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04" name="AutoShape 36"/>
          <p:cNvCxnSpPr>
            <a:cxnSpLocks noChangeShapeType="1"/>
            <a:stCxn id="0" idx="3"/>
            <a:endCxn id="7190" idx="1"/>
          </p:cNvCxnSpPr>
          <p:nvPr/>
        </p:nvCxnSpPr>
        <p:spPr bwMode="auto">
          <a:xfrm>
            <a:off x="1871663" y="5214938"/>
            <a:ext cx="323850" cy="157162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05" name="AutoShape 37"/>
          <p:cNvCxnSpPr>
            <a:cxnSpLocks noChangeShapeType="1"/>
            <a:stCxn id="7192" idx="3"/>
            <a:endCxn id="0" idx="1"/>
          </p:cNvCxnSpPr>
          <p:nvPr/>
        </p:nvCxnSpPr>
        <p:spPr bwMode="auto">
          <a:xfrm flipV="1">
            <a:off x="8388350" y="5092700"/>
            <a:ext cx="360363" cy="293688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7206" name="Group 38"/>
          <p:cNvGrpSpPr>
            <a:grpSpLocks/>
          </p:cNvGrpSpPr>
          <p:nvPr/>
        </p:nvGrpSpPr>
        <p:grpSpPr bwMode="auto">
          <a:xfrm>
            <a:off x="1879600" y="4679950"/>
            <a:ext cx="7046913" cy="1600200"/>
            <a:chOff x="1184" y="2948"/>
            <a:chExt cx="4439" cy="1008"/>
          </a:xfrm>
        </p:grpSpPr>
        <p:sp>
          <p:nvSpPr>
            <p:cNvPr id="7207" name="Freeform 39"/>
            <p:cNvSpPr>
              <a:spLocks/>
            </p:cNvSpPr>
            <p:nvPr/>
          </p:nvSpPr>
          <p:spPr bwMode="auto">
            <a:xfrm>
              <a:off x="1189" y="3172"/>
              <a:ext cx="4434" cy="1654"/>
            </a:xfrm>
            <a:custGeom>
              <a:avLst/>
              <a:gdLst>
                <a:gd name="T0" fmla="*/ 0 w 19557"/>
                <a:gd name="T1" fmla="*/ 704 h 7298"/>
                <a:gd name="T2" fmla="*/ 19556 w 19557"/>
                <a:gd name="T3" fmla="*/ 0 h 7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557" h="7298">
                  <a:moveTo>
                    <a:pt x="0" y="704"/>
                  </a:moveTo>
                  <a:cubicBezTo>
                    <a:pt x="10627" y="7297"/>
                    <a:pt x="19556" y="0"/>
                    <a:pt x="19556" y="0"/>
                  </a:cubicBezTo>
                </a:path>
              </a:pathLst>
            </a:custGeom>
            <a:noFill/>
            <a:ln w="57240" cap="flat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8" name="Freeform 40"/>
            <p:cNvSpPr>
              <a:spLocks/>
            </p:cNvSpPr>
            <p:nvPr/>
          </p:nvSpPr>
          <p:spPr bwMode="auto">
            <a:xfrm>
              <a:off x="1187" y="3062"/>
              <a:ext cx="4434" cy="1654"/>
            </a:xfrm>
            <a:custGeom>
              <a:avLst/>
              <a:gdLst>
                <a:gd name="T0" fmla="*/ 0 w 19557"/>
                <a:gd name="T1" fmla="*/ 704 h 7298"/>
                <a:gd name="T2" fmla="*/ 19556 w 19557"/>
                <a:gd name="T3" fmla="*/ 0 h 7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557" h="7298">
                  <a:moveTo>
                    <a:pt x="0" y="704"/>
                  </a:moveTo>
                  <a:cubicBezTo>
                    <a:pt x="10627" y="7297"/>
                    <a:pt x="19556" y="0"/>
                    <a:pt x="19556" y="0"/>
                  </a:cubicBezTo>
                </a:path>
              </a:pathLst>
            </a:custGeom>
            <a:noFill/>
            <a:ln w="57240" cap="flat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9" name="Freeform 41"/>
            <p:cNvSpPr>
              <a:spLocks/>
            </p:cNvSpPr>
            <p:nvPr/>
          </p:nvSpPr>
          <p:spPr bwMode="auto">
            <a:xfrm>
              <a:off x="1184" y="2948"/>
              <a:ext cx="4434" cy="1654"/>
            </a:xfrm>
            <a:custGeom>
              <a:avLst/>
              <a:gdLst>
                <a:gd name="T0" fmla="*/ 0 w 19557"/>
                <a:gd name="T1" fmla="*/ 704 h 7298"/>
                <a:gd name="T2" fmla="*/ 19556 w 19557"/>
                <a:gd name="T3" fmla="*/ 0 h 7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557" h="7298">
                  <a:moveTo>
                    <a:pt x="0" y="704"/>
                  </a:moveTo>
                  <a:cubicBezTo>
                    <a:pt x="10627" y="7297"/>
                    <a:pt x="19556" y="0"/>
                    <a:pt x="19556" y="0"/>
                  </a:cubicBezTo>
                </a:path>
              </a:pathLst>
            </a:custGeom>
            <a:noFill/>
            <a:ln w="57240" cap="flat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210" name="AutoShape 42"/>
          <p:cNvSpPr>
            <a:spLocks noChangeArrowheads="1"/>
          </p:cNvSpPr>
          <p:nvPr/>
        </p:nvSpPr>
        <p:spPr bwMode="auto">
          <a:xfrm>
            <a:off x="791790" y="2267669"/>
            <a:ext cx="3600450" cy="792162"/>
          </a:xfrm>
          <a:prstGeom prst="wedgeRoundRectCallout">
            <a:avLst>
              <a:gd name="adj1" fmla="val 52718"/>
              <a:gd name="adj2" fmla="val 251269"/>
              <a:gd name="adj3" fmla="val 16667"/>
            </a:avLst>
          </a:prstGeom>
          <a:solidFill>
            <a:srgbClr val="CCFF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8784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pPr algn="ctr">
              <a:lnSpc>
                <a:spcPct val="83000"/>
              </a:lnSpc>
              <a:spcBef>
                <a:spcPts val="5988"/>
              </a:spcBef>
              <a:spcAft>
                <a:spcPts val="5563"/>
              </a:spcAft>
            </a:pPr>
            <a:endParaRPr lang="de-DE" altLang="ja-JP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>
              <a:spcBef>
                <a:spcPts val="5988"/>
              </a:spcBef>
              <a:spcAft>
                <a:spcPts val="5563"/>
              </a:spcAft>
            </a:pPr>
            <a:r>
              <a:rPr lang="de-DE" altLang="ja-JP" sz="2000" b="1" dirty="0"/>
              <a:t>There are unused paths   </a:t>
            </a:r>
          </a:p>
          <a:p>
            <a:pPr algn="ctr">
              <a:spcBef>
                <a:spcPts val="5988"/>
              </a:spcBef>
              <a:spcAft>
                <a:spcPts val="5563"/>
              </a:spcAft>
            </a:pPr>
            <a:endParaRPr lang="de-DE" altLang="ja-JP" b="1" dirty="0"/>
          </a:p>
        </p:txBody>
      </p:sp>
      <p:grpSp>
        <p:nvGrpSpPr>
          <p:cNvPr id="7211" name="Group 43"/>
          <p:cNvGrpSpPr>
            <a:grpSpLocks/>
          </p:cNvGrpSpPr>
          <p:nvPr/>
        </p:nvGrpSpPr>
        <p:grpSpPr bwMode="auto">
          <a:xfrm>
            <a:off x="1079500" y="6624638"/>
            <a:ext cx="7558088" cy="677862"/>
            <a:chOff x="680" y="4173"/>
            <a:chExt cx="4761" cy="427"/>
          </a:xfrm>
        </p:grpSpPr>
        <p:sp>
          <p:nvSpPr>
            <p:cNvPr id="7212" name="AutoShape 44"/>
            <p:cNvSpPr>
              <a:spLocks noChangeArrowheads="1"/>
            </p:cNvSpPr>
            <p:nvPr/>
          </p:nvSpPr>
          <p:spPr bwMode="auto">
            <a:xfrm>
              <a:off x="680" y="4173"/>
              <a:ext cx="453" cy="411"/>
            </a:xfrm>
            <a:prstGeom prst="rightArrow">
              <a:avLst>
                <a:gd name="adj1" fmla="val 50000"/>
                <a:gd name="adj2" fmla="val 27555"/>
              </a:avLst>
            </a:prstGeom>
            <a:solidFill>
              <a:srgbClr val="FF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213" name="AutoShape 45"/>
            <p:cNvSpPr>
              <a:spLocks noChangeArrowheads="1"/>
            </p:cNvSpPr>
            <p:nvPr/>
          </p:nvSpPr>
          <p:spPr bwMode="auto">
            <a:xfrm>
              <a:off x="1315" y="4183"/>
              <a:ext cx="4126" cy="417"/>
            </a:xfrm>
            <a:prstGeom prst="roundRect">
              <a:avLst>
                <a:gd name="adj" fmla="val 236"/>
              </a:avLst>
            </a:prstGeom>
            <a:solidFill>
              <a:srgbClr val="FF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7840" rIns="90000" bIns="45000" anchor="ctr" anchorCtr="1"/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9pPr>
            </a:lstStyle>
            <a:p>
              <a:pPr algn="ctr">
                <a:lnSpc>
                  <a:spcPct val="83000"/>
                </a:lnSpc>
                <a:spcBef>
                  <a:spcPts val="150"/>
                </a:spcBef>
              </a:pPr>
              <a:r>
                <a:rPr lang="de-DE" altLang="ja-JP" sz="2000" dirty="0">
                  <a:solidFill>
                    <a:srgbClr val="FFFFFF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Traffic engineering would allow GridFTP to use multiple </a:t>
              </a:r>
              <a:r>
                <a:rPr lang="de-DE" altLang="ja-JP" sz="2000" dirty="0" smtClean="0">
                  <a:solidFill>
                    <a:srgbClr val="FFFFFF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paths improving </a:t>
              </a:r>
              <a:r>
                <a:rPr lang="de-DE" altLang="ja-JP" sz="2000" dirty="0">
                  <a:solidFill>
                    <a:srgbClr val="FFFFFF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its performance.</a:t>
              </a:r>
            </a:p>
          </p:txBody>
        </p:sp>
      </p:grpSp>
      <p:sp>
        <p:nvSpPr>
          <p:cNvPr id="7214" name="AutoShape 46"/>
          <p:cNvSpPr>
            <a:spLocks noChangeArrowheads="1"/>
          </p:cNvSpPr>
          <p:nvPr/>
        </p:nvSpPr>
        <p:spPr bwMode="auto">
          <a:xfrm>
            <a:off x="5695950" y="2519363"/>
            <a:ext cx="4162425" cy="863600"/>
          </a:xfrm>
          <a:prstGeom prst="wedgeRoundRectCallout">
            <a:avLst>
              <a:gd name="adj1" fmla="val -77634"/>
              <a:gd name="adj2" fmla="val 362532"/>
              <a:gd name="adj3" fmla="val 16667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8784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pPr algn="ctr">
              <a:lnSpc>
                <a:spcPct val="83000"/>
              </a:lnSpc>
              <a:spcBef>
                <a:spcPts val="150"/>
              </a:spcBef>
            </a:pPr>
            <a:r>
              <a:rPr lang="de-DE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GridFTP only use a single shortest </a:t>
            </a:r>
          </a:p>
          <a:p>
            <a:pPr algn="ctr">
              <a:lnSpc>
                <a:spcPct val="83000"/>
              </a:lnSpc>
              <a:spcBef>
                <a:spcPts val="150"/>
              </a:spcBef>
            </a:pPr>
            <a:r>
              <a:rPr lang="de-DE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path as per IP Routing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3338"/>
            <a:ext cx="9070975" cy="6254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ja-JP"/>
              <a:t>Approach</a:t>
            </a:r>
          </a:p>
        </p:txBody>
      </p:sp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1079500" y="4951413"/>
            <a:ext cx="873125" cy="1665287"/>
            <a:chOff x="680" y="3119"/>
            <a:chExt cx="550" cy="1049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3119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" y="3262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" y="3459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8845550" y="4957763"/>
            <a:ext cx="873125" cy="1665287"/>
            <a:chOff x="5572" y="3123"/>
            <a:chExt cx="550" cy="1049"/>
          </a:xfrm>
        </p:grpSpPr>
        <p:pic>
          <p:nvPicPr>
            <p:cNvPr id="8199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" y="3123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200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" y="3266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201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" y="3463"/>
              <a:ext cx="32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647700" y="4584700"/>
            <a:ext cx="909638" cy="1006475"/>
            <a:chOff x="408" y="2888"/>
            <a:chExt cx="573" cy="634"/>
          </a:xfrm>
        </p:grpSpPr>
        <p:pic>
          <p:nvPicPr>
            <p:cNvPr id="8203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" y="2888"/>
              <a:ext cx="313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204" name="Picture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" y="2979"/>
              <a:ext cx="313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205" name="Picture 1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" y="3078"/>
              <a:ext cx="313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4848225"/>
            <a:ext cx="44767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7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5643563"/>
            <a:ext cx="44767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8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005388"/>
            <a:ext cx="44767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9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13" y="5659438"/>
            <a:ext cx="44767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10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6380163"/>
            <a:ext cx="44767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11" name="Picture 1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6380163"/>
            <a:ext cx="44767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8212" name="AutoShape 20"/>
          <p:cNvCxnSpPr>
            <a:cxnSpLocks noChangeShapeType="1"/>
            <a:stCxn id="8207" idx="3"/>
            <a:endCxn id="8206" idx="1"/>
          </p:cNvCxnSpPr>
          <p:nvPr/>
        </p:nvCxnSpPr>
        <p:spPr bwMode="auto">
          <a:xfrm flipV="1">
            <a:off x="2714625" y="5005388"/>
            <a:ext cx="2027238" cy="79375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3" name="AutoShape 21"/>
          <p:cNvCxnSpPr>
            <a:cxnSpLocks noChangeShapeType="1"/>
            <a:stCxn id="8207" idx="3"/>
            <a:endCxn id="8211" idx="1"/>
          </p:cNvCxnSpPr>
          <p:nvPr/>
        </p:nvCxnSpPr>
        <p:spPr bwMode="auto">
          <a:xfrm>
            <a:off x="2714625" y="5799138"/>
            <a:ext cx="1049338" cy="73660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4" name="AutoShape 22"/>
          <p:cNvCxnSpPr>
            <a:cxnSpLocks noChangeShapeType="1"/>
            <a:stCxn id="8211" idx="0"/>
            <a:endCxn id="8206" idx="2"/>
          </p:cNvCxnSpPr>
          <p:nvPr/>
        </p:nvCxnSpPr>
        <p:spPr bwMode="auto">
          <a:xfrm flipV="1">
            <a:off x="3987800" y="5160963"/>
            <a:ext cx="977900" cy="1217612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5" name="AutoShape 23"/>
          <p:cNvCxnSpPr>
            <a:cxnSpLocks noChangeShapeType="1"/>
            <a:stCxn id="8211" idx="3"/>
            <a:endCxn id="8210" idx="1"/>
          </p:cNvCxnSpPr>
          <p:nvPr/>
        </p:nvCxnSpPr>
        <p:spPr bwMode="auto">
          <a:xfrm>
            <a:off x="4211638" y="6535738"/>
            <a:ext cx="1778000" cy="1587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6" name="AutoShape 24"/>
          <p:cNvCxnSpPr>
            <a:cxnSpLocks noChangeShapeType="1"/>
            <a:stCxn id="8206" idx="3"/>
            <a:endCxn id="8208" idx="1"/>
          </p:cNvCxnSpPr>
          <p:nvPr/>
        </p:nvCxnSpPr>
        <p:spPr bwMode="auto">
          <a:xfrm>
            <a:off x="5189538" y="5005388"/>
            <a:ext cx="1311275" cy="157162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7" name="AutoShape 25"/>
          <p:cNvCxnSpPr>
            <a:cxnSpLocks noChangeShapeType="1"/>
            <a:stCxn id="8208" idx="2"/>
            <a:endCxn id="8210" idx="0"/>
          </p:cNvCxnSpPr>
          <p:nvPr/>
        </p:nvCxnSpPr>
        <p:spPr bwMode="auto">
          <a:xfrm flipH="1">
            <a:off x="6213475" y="5318125"/>
            <a:ext cx="511175" cy="1062038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8" name="AutoShape 26"/>
          <p:cNvCxnSpPr>
            <a:cxnSpLocks noChangeShapeType="1"/>
            <a:stCxn id="8210" idx="3"/>
            <a:endCxn id="8209" idx="1"/>
          </p:cNvCxnSpPr>
          <p:nvPr/>
        </p:nvCxnSpPr>
        <p:spPr bwMode="auto">
          <a:xfrm flipV="1">
            <a:off x="6435725" y="5815013"/>
            <a:ext cx="1576388" cy="719137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9" name="AutoShape 27"/>
          <p:cNvCxnSpPr>
            <a:cxnSpLocks noChangeShapeType="1"/>
            <a:stCxn id="8208" idx="2"/>
            <a:endCxn id="8209" idx="1"/>
          </p:cNvCxnSpPr>
          <p:nvPr/>
        </p:nvCxnSpPr>
        <p:spPr bwMode="auto">
          <a:xfrm>
            <a:off x="6724650" y="5318125"/>
            <a:ext cx="1289050" cy="498475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20" name="AutoShape 28"/>
          <p:cNvCxnSpPr>
            <a:cxnSpLocks noChangeShapeType="1"/>
            <a:stCxn id="8206" idx="2"/>
            <a:endCxn id="8210" idx="0"/>
          </p:cNvCxnSpPr>
          <p:nvPr/>
        </p:nvCxnSpPr>
        <p:spPr bwMode="auto">
          <a:xfrm>
            <a:off x="4965700" y="5160963"/>
            <a:ext cx="1247775" cy="121920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21" name="AutoShape 29"/>
          <p:cNvCxnSpPr>
            <a:cxnSpLocks noChangeShapeType="1"/>
            <a:stCxn id="0" idx="3"/>
            <a:endCxn id="8207" idx="1"/>
          </p:cNvCxnSpPr>
          <p:nvPr/>
        </p:nvCxnSpPr>
        <p:spPr bwMode="auto">
          <a:xfrm>
            <a:off x="1954213" y="5784850"/>
            <a:ext cx="314325" cy="15875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22" name="AutoShape 30"/>
          <p:cNvCxnSpPr>
            <a:cxnSpLocks noChangeShapeType="1"/>
            <a:stCxn id="8209" idx="3"/>
            <a:endCxn id="0" idx="1"/>
          </p:cNvCxnSpPr>
          <p:nvPr/>
        </p:nvCxnSpPr>
        <p:spPr bwMode="auto">
          <a:xfrm flipV="1">
            <a:off x="8459788" y="5791200"/>
            <a:ext cx="385762" cy="2540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8223" name="Group 31"/>
          <p:cNvGrpSpPr>
            <a:grpSpLocks/>
          </p:cNvGrpSpPr>
          <p:nvPr/>
        </p:nvGrpSpPr>
        <p:grpSpPr bwMode="auto">
          <a:xfrm>
            <a:off x="1944688" y="4941888"/>
            <a:ext cx="6946900" cy="1674812"/>
            <a:chOff x="1225" y="3113"/>
            <a:chExt cx="4376" cy="1055"/>
          </a:xfrm>
        </p:grpSpPr>
        <p:sp>
          <p:nvSpPr>
            <p:cNvPr id="8224" name="Freeform 32"/>
            <p:cNvSpPr>
              <a:spLocks/>
            </p:cNvSpPr>
            <p:nvPr/>
          </p:nvSpPr>
          <p:spPr bwMode="auto">
            <a:xfrm>
              <a:off x="1225" y="3653"/>
              <a:ext cx="4376" cy="1133"/>
            </a:xfrm>
            <a:custGeom>
              <a:avLst/>
              <a:gdLst>
                <a:gd name="T0" fmla="*/ 0 w 19301"/>
                <a:gd name="T1" fmla="*/ 172 h 5001"/>
                <a:gd name="T2" fmla="*/ 19300 w 19301"/>
                <a:gd name="T3" fmla="*/ 0 h 5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301" h="5001">
                  <a:moveTo>
                    <a:pt x="0" y="172"/>
                  </a:moveTo>
                  <a:cubicBezTo>
                    <a:pt x="9748" y="5000"/>
                    <a:pt x="19300" y="0"/>
                    <a:pt x="19300" y="0"/>
                  </a:cubicBezTo>
                </a:path>
              </a:pathLst>
            </a:custGeom>
            <a:noFill/>
            <a:ln w="57240" cap="flat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225" name="Freeform 33"/>
            <p:cNvSpPr>
              <a:spLocks/>
            </p:cNvSpPr>
            <p:nvPr/>
          </p:nvSpPr>
          <p:spPr bwMode="auto">
            <a:xfrm>
              <a:off x="1226" y="2570"/>
              <a:ext cx="4374" cy="1000"/>
            </a:xfrm>
            <a:custGeom>
              <a:avLst/>
              <a:gdLst>
                <a:gd name="T0" fmla="*/ 0 w 19294"/>
                <a:gd name="T1" fmla="*/ 4411 h 4412"/>
                <a:gd name="T2" fmla="*/ 19293 w 19294"/>
                <a:gd name="T3" fmla="*/ 4206 h 4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294" h="4412">
                  <a:moveTo>
                    <a:pt x="0" y="4411"/>
                  </a:moveTo>
                  <a:cubicBezTo>
                    <a:pt x="9125" y="0"/>
                    <a:pt x="19293" y="4206"/>
                    <a:pt x="19293" y="4206"/>
                  </a:cubicBezTo>
                </a:path>
              </a:pathLst>
            </a:custGeom>
            <a:noFill/>
            <a:ln w="57240" cap="flat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8226" name="Group 34"/>
            <p:cNvGrpSpPr>
              <a:grpSpLocks/>
            </p:cNvGrpSpPr>
            <p:nvPr/>
          </p:nvGrpSpPr>
          <p:grpSpPr bwMode="auto">
            <a:xfrm>
              <a:off x="1226" y="3252"/>
              <a:ext cx="4374" cy="815"/>
              <a:chOff x="1226" y="3252"/>
              <a:chExt cx="4374" cy="815"/>
            </a:xfrm>
          </p:grpSpPr>
          <p:grpSp>
            <p:nvGrpSpPr>
              <p:cNvPr id="8227" name="Group 35"/>
              <p:cNvGrpSpPr>
                <a:grpSpLocks/>
              </p:cNvGrpSpPr>
              <p:nvPr/>
            </p:nvGrpSpPr>
            <p:grpSpPr bwMode="auto">
              <a:xfrm>
                <a:off x="1226" y="3252"/>
                <a:ext cx="4374" cy="815"/>
                <a:chOff x="1226" y="3252"/>
                <a:chExt cx="4374" cy="815"/>
              </a:xfrm>
            </p:grpSpPr>
            <p:grpSp>
              <p:nvGrpSpPr>
                <p:cNvPr id="8228" name="Group 36"/>
                <p:cNvGrpSpPr>
                  <a:grpSpLocks/>
                </p:cNvGrpSpPr>
                <p:nvPr/>
              </p:nvGrpSpPr>
              <p:grpSpPr bwMode="auto">
                <a:xfrm>
                  <a:off x="1226" y="3252"/>
                  <a:ext cx="4374" cy="815"/>
                  <a:chOff x="1226" y="3252"/>
                  <a:chExt cx="4374" cy="815"/>
                </a:xfrm>
              </p:grpSpPr>
              <p:sp>
                <p:nvSpPr>
                  <p:cNvPr id="8229" name="Freeform 37"/>
                  <p:cNvSpPr>
                    <a:spLocks noChangeArrowheads="1"/>
                  </p:cNvSpPr>
                  <p:nvPr/>
                </p:nvSpPr>
                <p:spPr bwMode="auto">
                  <a:xfrm>
                    <a:off x="1226" y="2792"/>
                    <a:ext cx="2668" cy="1275"/>
                  </a:xfrm>
                  <a:custGeom>
                    <a:avLst/>
                    <a:gdLst>
                      <a:gd name="T0" fmla="*/ 0 w 11771"/>
                      <a:gd name="T1" fmla="*/ 3724 h 5626"/>
                      <a:gd name="T2" fmla="*/ 11770 w 11771"/>
                      <a:gd name="T3" fmla="*/ 5625 h 56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1771" h="5626">
                        <a:moveTo>
                          <a:pt x="0" y="3724"/>
                        </a:moveTo>
                        <a:cubicBezTo>
                          <a:pt x="9767" y="0"/>
                          <a:pt x="10122" y="3225"/>
                          <a:pt x="11770" y="5625"/>
                        </a:cubicBezTo>
                      </a:path>
                    </a:pathLst>
                  </a:custGeom>
                  <a:noFill/>
                  <a:ln w="57240" cap="flat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8230" name="Freeform 38"/>
                  <p:cNvSpPr>
                    <a:spLocks/>
                  </p:cNvSpPr>
                  <p:nvPr/>
                </p:nvSpPr>
                <p:spPr bwMode="auto">
                  <a:xfrm>
                    <a:off x="3878" y="3555"/>
                    <a:ext cx="1722" cy="512"/>
                  </a:xfrm>
                  <a:custGeom>
                    <a:avLst/>
                    <a:gdLst>
                      <a:gd name="T0" fmla="*/ 0 w 7600"/>
                      <a:gd name="T1" fmla="*/ 2259 h 2260"/>
                      <a:gd name="T2" fmla="*/ 7599 w 7600"/>
                      <a:gd name="T3" fmla="*/ 0 h 2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7600" h="2260">
                        <a:moveTo>
                          <a:pt x="0" y="2259"/>
                        </a:moveTo>
                        <a:cubicBezTo>
                          <a:pt x="4091" y="1795"/>
                          <a:pt x="7599" y="0"/>
                          <a:pt x="7599" y="0"/>
                        </a:cubicBezTo>
                      </a:path>
                    </a:pathLst>
                  </a:custGeom>
                  <a:noFill/>
                  <a:ln w="57240" cap="flat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</p:grpSp>
          </p:grpSp>
        </p:grpSp>
      </p:grp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4211638" y="6767513"/>
            <a:ext cx="273526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pPr>
              <a:lnSpc>
                <a:spcPct val="83000"/>
              </a:lnSpc>
            </a:pPr>
            <a:r>
              <a:rPr lang="de-DE" altLang="ja-JP" sz="2200">
                <a:latin typeface="ＭＳ Ｐゴシック" panose="020B0600070205080204" pitchFamily="50" charset="-128"/>
              </a:rPr>
              <a:t>OpenFlow Switches</a:t>
            </a:r>
          </a:p>
        </p:txBody>
      </p:sp>
      <p:grpSp>
        <p:nvGrpSpPr>
          <p:cNvPr id="8232" name="Group 40"/>
          <p:cNvGrpSpPr>
            <a:grpSpLocks/>
          </p:cNvGrpSpPr>
          <p:nvPr/>
        </p:nvGrpSpPr>
        <p:grpSpPr bwMode="auto">
          <a:xfrm>
            <a:off x="4895850" y="1439863"/>
            <a:ext cx="790575" cy="1258887"/>
            <a:chOff x="3084" y="907"/>
            <a:chExt cx="498" cy="793"/>
          </a:xfrm>
        </p:grpSpPr>
        <p:pic>
          <p:nvPicPr>
            <p:cNvPr id="8233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" y="907"/>
              <a:ext cx="498" cy="7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8234" name="Oval 42"/>
          <p:cNvSpPr>
            <a:spLocks noChangeArrowheads="1"/>
          </p:cNvSpPr>
          <p:nvPr/>
        </p:nvSpPr>
        <p:spPr bwMode="auto">
          <a:xfrm>
            <a:off x="360363" y="3959225"/>
            <a:ext cx="1944687" cy="1152525"/>
          </a:xfrm>
          <a:prstGeom prst="ellipse">
            <a:avLst/>
          </a:prstGeom>
          <a:solidFill>
            <a:srgbClr val="DDDDDD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 anchor="ctr" anchorCtr="1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pPr algn="ctr"/>
            <a:r>
              <a:rPr lang="de-DE" altLang="ja-JP"/>
              <a:t>GridFTP</a:t>
            </a:r>
          </a:p>
          <a:p>
            <a:pPr algn="ctr"/>
            <a:r>
              <a:rPr lang="de-DE" altLang="ja-JP"/>
              <a:t>client</a:t>
            </a:r>
          </a:p>
        </p:txBody>
      </p:sp>
      <p:sp>
        <p:nvSpPr>
          <p:cNvPr id="8235" name="Oval 43"/>
          <p:cNvSpPr>
            <a:spLocks noChangeArrowheads="1"/>
          </p:cNvSpPr>
          <p:nvPr/>
        </p:nvSpPr>
        <p:spPr bwMode="auto">
          <a:xfrm>
            <a:off x="8064500" y="4103688"/>
            <a:ext cx="1944688" cy="1076325"/>
          </a:xfrm>
          <a:prstGeom prst="ellipse">
            <a:avLst/>
          </a:prstGeom>
          <a:solidFill>
            <a:srgbClr val="DDDDDD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 anchor="ctr" anchorCtr="1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pPr algn="ctr"/>
            <a:endParaRPr lang="de-DE" altLang="ja-JP"/>
          </a:p>
          <a:p>
            <a:pPr algn="ctr"/>
            <a:r>
              <a:rPr lang="de-DE" altLang="ja-JP"/>
              <a:t>GridFTP</a:t>
            </a:r>
          </a:p>
          <a:p>
            <a:pPr algn="ctr"/>
            <a:r>
              <a:rPr lang="de-DE" altLang="ja-JP"/>
              <a:t>server</a:t>
            </a:r>
          </a:p>
          <a:p>
            <a:pPr algn="ctr"/>
            <a:endParaRPr lang="de-DE" altLang="ja-JP"/>
          </a:p>
        </p:txBody>
      </p:sp>
      <p:grpSp>
        <p:nvGrpSpPr>
          <p:cNvPr id="8236" name="Group 44"/>
          <p:cNvGrpSpPr>
            <a:grpSpLocks/>
          </p:cNvGrpSpPr>
          <p:nvPr/>
        </p:nvGrpSpPr>
        <p:grpSpPr bwMode="auto">
          <a:xfrm>
            <a:off x="2735263" y="2713038"/>
            <a:ext cx="4606925" cy="2505075"/>
            <a:chOff x="1723" y="1709"/>
            <a:chExt cx="2902" cy="1578"/>
          </a:xfrm>
        </p:grpSpPr>
        <p:sp>
          <p:nvSpPr>
            <p:cNvPr id="8237" name="Line 45"/>
            <p:cNvSpPr>
              <a:spLocks noChangeShapeType="1"/>
            </p:cNvSpPr>
            <p:nvPr/>
          </p:nvSpPr>
          <p:spPr bwMode="auto">
            <a:xfrm flipH="1">
              <a:off x="1722" y="1709"/>
              <a:ext cx="1271" cy="1578"/>
            </a:xfrm>
            <a:prstGeom prst="line">
              <a:avLst/>
            </a:prstGeom>
            <a:noFill/>
            <a:ln w="29160" cap="flat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238" name="Line 46"/>
            <p:cNvSpPr>
              <a:spLocks noChangeShapeType="1"/>
            </p:cNvSpPr>
            <p:nvPr/>
          </p:nvSpPr>
          <p:spPr bwMode="auto">
            <a:xfrm>
              <a:off x="3266" y="1755"/>
              <a:ext cx="0" cy="1178"/>
            </a:xfrm>
            <a:prstGeom prst="line">
              <a:avLst/>
            </a:prstGeom>
            <a:noFill/>
            <a:ln w="29160" cap="flat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239" name="Line 47"/>
            <p:cNvSpPr>
              <a:spLocks noChangeShapeType="1"/>
            </p:cNvSpPr>
            <p:nvPr/>
          </p:nvSpPr>
          <p:spPr bwMode="auto">
            <a:xfrm>
              <a:off x="3538" y="1755"/>
              <a:ext cx="1088" cy="1357"/>
            </a:xfrm>
            <a:prstGeom prst="line">
              <a:avLst/>
            </a:prstGeom>
            <a:noFill/>
            <a:ln w="29160" cap="flat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240" name="Oval 48"/>
            <p:cNvSpPr>
              <a:spLocks noChangeArrowheads="1"/>
            </p:cNvSpPr>
            <p:nvPr/>
          </p:nvSpPr>
          <p:spPr bwMode="auto">
            <a:xfrm>
              <a:off x="2404" y="2163"/>
              <a:ext cx="1677" cy="195"/>
            </a:xfrm>
            <a:prstGeom prst="ellipse">
              <a:avLst/>
            </a:prstGeom>
            <a:solidFill>
              <a:srgbClr val="FFCC99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7840" rIns="90000" bIns="45000" anchor="ctr" anchorCtr="1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1pPr>
              <a:lvl2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2pPr>
              <a:lvl3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3pPr>
              <a:lvl4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4pPr>
              <a:lvl5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9pPr>
            </a:lstStyle>
            <a:p>
              <a:pPr algn="ctr">
                <a:lnSpc>
                  <a:spcPct val="83000"/>
                </a:lnSpc>
              </a:pPr>
              <a:r>
                <a:rPr lang="de-DE" altLang="ja-JP" sz="2000" b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Route Control</a:t>
              </a:r>
            </a:p>
          </p:txBody>
        </p:sp>
      </p:grpSp>
      <p:sp>
        <p:nvSpPr>
          <p:cNvPr id="8241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468313" y="792163"/>
            <a:ext cx="9070975" cy="576262"/>
          </a:xfrm>
          <a:ln/>
        </p:spPr>
        <p:txBody>
          <a:bodyPr tIns="68544"/>
          <a:lstStyle/>
          <a:p>
            <a:pPr marL="431800" indent="-323850">
              <a:lnSpc>
                <a:spcPct val="83000"/>
              </a:lnSpc>
              <a:spcBef>
                <a:spcPts val="588"/>
              </a:spcBef>
              <a:spcAft>
                <a:spcPts val="2000"/>
              </a:spcAft>
              <a:buSzPct val="52000"/>
              <a:buFont typeface="Times New Roman" panose="02020603050405020304" pitchFamily="18" charset="0"/>
              <a:buBlip>
                <a:blip r:embed="rId7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ja-JP">
                <a:latin typeface="ＭＳ Ｐゴシック" panose="020B0600070205080204" pitchFamily="50" charset="-128"/>
              </a:rPr>
              <a:t>Parallel GridFTP transfer using SDN</a:t>
            </a:r>
          </a:p>
        </p:txBody>
      </p:sp>
      <p:grpSp>
        <p:nvGrpSpPr>
          <p:cNvPr id="8242" name="Group 50"/>
          <p:cNvGrpSpPr>
            <a:grpSpLocks/>
          </p:cNvGrpSpPr>
          <p:nvPr/>
        </p:nvGrpSpPr>
        <p:grpSpPr bwMode="auto">
          <a:xfrm>
            <a:off x="5688013" y="1584325"/>
            <a:ext cx="1438275" cy="1006475"/>
            <a:chOff x="3583" y="998"/>
            <a:chExt cx="906" cy="634"/>
          </a:xfrm>
        </p:grpSpPr>
        <p:sp>
          <p:nvSpPr>
            <p:cNvPr id="8243" name="Text Box 51"/>
            <p:cNvSpPr txBox="1">
              <a:spLocks noChangeArrowheads="1"/>
            </p:cNvSpPr>
            <p:nvPr/>
          </p:nvSpPr>
          <p:spPr bwMode="auto">
            <a:xfrm>
              <a:off x="3583" y="998"/>
              <a:ext cx="90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2640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 Unicode MS" panose="020B0604020202020204" pitchFamily="50" charset="-128"/>
                </a:defRPr>
              </a:lvl9pPr>
            </a:lstStyle>
            <a:p>
              <a:pPr algn="ctr"/>
              <a:r>
                <a:rPr lang="de-DE" altLang="ja-JP" sz="2000"/>
                <a:t>Multipath</a:t>
              </a:r>
            </a:p>
            <a:p>
              <a:pPr algn="ctr"/>
              <a:r>
                <a:rPr lang="de-DE" altLang="ja-JP" sz="2000"/>
                <a:t>OpenFlow </a:t>
              </a:r>
            </a:p>
            <a:p>
              <a:pPr algn="ctr"/>
              <a:r>
                <a:rPr lang="de-DE" altLang="ja-JP" sz="2000"/>
                <a:t>controller</a:t>
              </a:r>
            </a:p>
          </p:txBody>
        </p:sp>
      </p:grpSp>
      <p:grpSp>
        <p:nvGrpSpPr>
          <p:cNvPr id="8244" name="Group 52"/>
          <p:cNvGrpSpPr>
            <a:grpSpLocks/>
          </p:cNvGrpSpPr>
          <p:nvPr/>
        </p:nvGrpSpPr>
        <p:grpSpPr bwMode="auto">
          <a:xfrm>
            <a:off x="1439863" y="2160588"/>
            <a:ext cx="3382962" cy="1798637"/>
            <a:chOff x="907" y="1361"/>
            <a:chExt cx="2131" cy="1133"/>
          </a:xfrm>
        </p:grpSpPr>
        <p:grpSp>
          <p:nvGrpSpPr>
            <p:cNvPr id="8245" name="Group 53"/>
            <p:cNvGrpSpPr>
              <a:grpSpLocks/>
            </p:cNvGrpSpPr>
            <p:nvPr/>
          </p:nvGrpSpPr>
          <p:grpSpPr bwMode="auto">
            <a:xfrm>
              <a:off x="907" y="1361"/>
              <a:ext cx="2131" cy="1133"/>
              <a:chOff x="907" y="1361"/>
              <a:chExt cx="2131" cy="1133"/>
            </a:xfrm>
          </p:grpSpPr>
          <p:sp>
            <p:nvSpPr>
              <p:cNvPr id="8246" name="Line 54"/>
              <p:cNvSpPr>
                <a:spLocks noChangeShapeType="1"/>
              </p:cNvSpPr>
              <p:nvPr/>
            </p:nvSpPr>
            <p:spPr bwMode="auto">
              <a:xfrm flipV="1">
                <a:off x="907" y="1359"/>
                <a:ext cx="2131" cy="1135"/>
              </a:xfrm>
              <a:prstGeom prst="line">
                <a:avLst/>
              </a:prstGeom>
              <a:noFill/>
              <a:ln w="29160" cap="flat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8247" name="Group 55"/>
            <p:cNvGrpSpPr>
              <a:grpSpLocks/>
            </p:cNvGrpSpPr>
            <p:nvPr/>
          </p:nvGrpSpPr>
          <p:grpSpPr bwMode="auto">
            <a:xfrm>
              <a:off x="1257" y="1823"/>
              <a:ext cx="1224" cy="354"/>
              <a:chOff x="1257" y="1823"/>
              <a:chExt cx="1224" cy="354"/>
            </a:xfrm>
          </p:grpSpPr>
          <p:sp>
            <p:nvSpPr>
              <p:cNvPr id="8248" name="Oval 56"/>
              <p:cNvSpPr>
                <a:spLocks noChangeArrowheads="1"/>
              </p:cNvSpPr>
              <p:nvPr/>
            </p:nvSpPr>
            <p:spPr bwMode="auto">
              <a:xfrm rot="14580000">
                <a:off x="1692" y="1388"/>
                <a:ext cx="354" cy="1224"/>
              </a:xfrm>
              <a:prstGeom prst="ellipse">
                <a:avLst/>
              </a:prstGeom>
              <a:solidFill>
                <a:srgbClr val="FFCC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 lIns="90000" tIns="87840" rIns="90000" bIns="45000" anchor="ctr" anchorCtr="1"/>
              <a:lstStyle/>
              <a:p>
                <a:pPr algn="ctr" rtl="1">
                  <a:lnSpc>
                    <a:spcPct val="83000"/>
                  </a:lnSpc>
                </a:pPr>
                <a:r>
                  <a:rPr lang="de-DE" altLang="ja-JP" sz="2000" dirty="0">
                    <a:solidFill>
                      <a:srgbClr val="000000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Route request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reeform 1"/>
          <p:cNvSpPr>
            <a:spLocks noChangeArrowheads="1"/>
          </p:cNvSpPr>
          <p:nvPr/>
        </p:nvSpPr>
        <p:spPr bwMode="auto">
          <a:xfrm>
            <a:off x="2109788" y="5276850"/>
            <a:ext cx="1516062" cy="955675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18" name="Freeform 2"/>
          <p:cNvSpPr>
            <a:spLocks noChangeArrowheads="1"/>
          </p:cNvSpPr>
          <p:nvPr/>
        </p:nvSpPr>
        <p:spPr bwMode="auto">
          <a:xfrm>
            <a:off x="4168775" y="3657600"/>
            <a:ext cx="2309813" cy="1885950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19" name="Freeform 3"/>
          <p:cNvSpPr>
            <a:spLocks noChangeArrowheads="1"/>
          </p:cNvSpPr>
          <p:nvPr/>
        </p:nvSpPr>
        <p:spPr bwMode="auto">
          <a:xfrm>
            <a:off x="2767013" y="733425"/>
            <a:ext cx="3787775" cy="1425575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0" name="Freeform 4"/>
          <p:cNvSpPr>
            <a:spLocks noChangeArrowheads="1"/>
          </p:cNvSpPr>
          <p:nvPr/>
        </p:nvSpPr>
        <p:spPr bwMode="auto">
          <a:xfrm rot="120000">
            <a:off x="6851650" y="2239963"/>
            <a:ext cx="3108325" cy="2722562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1" name="Freeform 5"/>
          <p:cNvSpPr>
            <a:spLocks noChangeArrowheads="1"/>
          </p:cNvSpPr>
          <p:nvPr/>
        </p:nvSpPr>
        <p:spPr bwMode="auto">
          <a:xfrm>
            <a:off x="42863" y="2398713"/>
            <a:ext cx="2828925" cy="2444750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25" y="3778250"/>
            <a:ext cx="500063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721225"/>
            <a:ext cx="5000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8" y="3870325"/>
            <a:ext cx="5000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2724150"/>
            <a:ext cx="5000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1306513"/>
            <a:ext cx="5000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63" y="3513138"/>
            <a:ext cx="5000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5511800"/>
            <a:ext cx="500063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838" y="2697163"/>
            <a:ext cx="5000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9230" name="AutoShape 14"/>
          <p:cNvCxnSpPr>
            <a:cxnSpLocks noChangeShapeType="1"/>
            <a:stCxn id="9227" idx="2"/>
            <a:endCxn id="9228" idx="1"/>
          </p:cNvCxnSpPr>
          <p:nvPr/>
        </p:nvCxnSpPr>
        <p:spPr bwMode="auto">
          <a:xfrm>
            <a:off x="1727200" y="3833813"/>
            <a:ext cx="933450" cy="1839912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31" name="AutoShape 15"/>
          <p:cNvCxnSpPr>
            <a:cxnSpLocks noChangeShapeType="1"/>
            <a:stCxn id="9228" idx="3"/>
            <a:endCxn id="9223" idx="1"/>
          </p:cNvCxnSpPr>
          <p:nvPr/>
        </p:nvCxnSpPr>
        <p:spPr bwMode="auto">
          <a:xfrm flipV="1">
            <a:off x="3159125" y="4881563"/>
            <a:ext cx="2022475" cy="790575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32" name="AutoShape 16"/>
          <p:cNvCxnSpPr>
            <a:cxnSpLocks noChangeShapeType="1"/>
            <a:stCxn id="9223" idx="3"/>
            <a:endCxn id="9222" idx="1"/>
          </p:cNvCxnSpPr>
          <p:nvPr/>
        </p:nvCxnSpPr>
        <p:spPr bwMode="auto">
          <a:xfrm flipV="1">
            <a:off x="5681663" y="3938588"/>
            <a:ext cx="2493962" cy="942975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33" name="AutoShape 17"/>
          <p:cNvCxnSpPr>
            <a:cxnSpLocks noChangeShapeType="1"/>
            <a:stCxn id="9227" idx="3"/>
            <a:endCxn id="9223" idx="1"/>
          </p:cNvCxnSpPr>
          <p:nvPr/>
        </p:nvCxnSpPr>
        <p:spPr bwMode="auto">
          <a:xfrm>
            <a:off x="1976438" y="3673475"/>
            <a:ext cx="3205162" cy="1208088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34" name="AutoShape 18"/>
          <p:cNvCxnSpPr>
            <a:cxnSpLocks noChangeShapeType="1"/>
            <a:stCxn id="9223" idx="0"/>
            <a:endCxn id="9224" idx="2"/>
          </p:cNvCxnSpPr>
          <p:nvPr/>
        </p:nvCxnSpPr>
        <p:spPr bwMode="auto">
          <a:xfrm flipV="1">
            <a:off x="5432425" y="4191000"/>
            <a:ext cx="71438" cy="530225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35" name="AutoShape 19"/>
          <p:cNvCxnSpPr>
            <a:cxnSpLocks noChangeShapeType="1"/>
            <a:stCxn id="9224" idx="3"/>
            <a:endCxn id="9229" idx="1"/>
          </p:cNvCxnSpPr>
          <p:nvPr/>
        </p:nvCxnSpPr>
        <p:spPr bwMode="auto">
          <a:xfrm flipV="1">
            <a:off x="5753100" y="2857500"/>
            <a:ext cx="1836738" cy="1171575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36" name="AutoShape 20"/>
          <p:cNvCxnSpPr>
            <a:cxnSpLocks noChangeShapeType="1"/>
            <a:stCxn id="9229" idx="2"/>
            <a:endCxn id="9222" idx="0"/>
          </p:cNvCxnSpPr>
          <p:nvPr/>
        </p:nvCxnSpPr>
        <p:spPr bwMode="auto">
          <a:xfrm>
            <a:off x="7839075" y="3017838"/>
            <a:ext cx="585788" cy="760412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37" name="AutoShape 21"/>
          <p:cNvCxnSpPr>
            <a:cxnSpLocks noChangeShapeType="1"/>
            <a:stCxn id="9224" idx="0"/>
            <a:endCxn id="9226" idx="2"/>
          </p:cNvCxnSpPr>
          <p:nvPr/>
        </p:nvCxnSpPr>
        <p:spPr bwMode="auto">
          <a:xfrm flipV="1">
            <a:off x="5502275" y="1627188"/>
            <a:ext cx="306388" cy="2241550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9238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5" y="1323975"/>
            <a:ext cx="5000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9239" name="AutoShape 23"/>
          <p:cNvCxnSpPr>
            <a:cxnSpLocks noChangeShapeType="1"/>
            <a:stCxn id="9226" idx="3"/>
            <a:endCxn id="9229" idx="1"/>
          </p:cNvCxnSpPr>
          <p:nvPr/>
        </p:nvCxnSpPr>
        <p:spPr bwMode="auto">
          <a:xfrm>
            <a:off x="6059488" y="1466850"/>
            <a:ext cx="1531937" cy="1390650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40" name="AutoShape 24"/>
          <p:cNvCxnSpPr>
            <a:cxnSpLocks noChangeShapeType="1"/>
            <a:stCxn id="9227" idx="0"/>
            <a:endCxn id="9225" idx="2"/>
          </p:cNvCxnSpPr>
          <p:nvPr/>
        </p:nvCxnSpPr>
        <p:spPr bwMode="auto">
          <a:xfrm flipV="1">
            <a:off x="1727200" y="3044825"/>
            <a:ext cx="282575" cy="466725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41" name="AutoShape 25"/>
          <p:cNvCxnSpPr>
            <a:cxnSpLocks noChangeShapeType="1"/>
            <a:stCxn id="9225" idx="0"/>
            <a:endCxn id="9238" idx="1"/>
          </p:cNvCxnSpPr>
          <p:nvPr/>
        </p:nvCxnSpPr>
        <p:spPr bwMode="auto">
          <a:xfrm flipV="1">
            <a:off x="2009775" y="1484313"/>
            <a:ext cx="1530350" cy="1238250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42" name="AutoShape 26"/>
          <p:cNvCxnSpPr>
            <a:cxnSpLocks noChangeShapeType="1"/>
            <a:stCxn id="9238" idx="3"/>
            <a:endCxn id="9226" idx="1"/>
          </p:cNvCxnSpPr>
          <p:nvPr/>
        </p:nvCxnSpPr>
        <p:spPr bwMode="auto">
          <a:xfrm flipV="1">
            <a:off x="4038600" y="1466850"/>
            <a:ext cx="1520825" cy="17463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43" name="AutoShape 27"/>
          <p:cNvCxnSpPr>
            <a:cxnSpLocks noChangeShapeType="1"/>
            <a:stCxn id="9245" idx="3"/>
            <a:endCxn id="9227" idx="1"/>
          </p:cNvCxnSpPr>
          <p:nvPr/>
        </p:nvCxnSpPr>
        <p:spPr bwMode="auto">
          <a:xfrm>
            <a:off x="804863" y="3332163"/>
            <a:ext cx="673100" cy="341312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44" name="AutoShape 28"/>
          <p:cNvCxnSpPr>
            <a:cxnSpLocks noChangeShapeType="1"/>
            <a:stCxn id="9246" idx="1"/>
            <a:endCxn id="9222" idx="3"/>
          </p:cNvCxnSpPr>
          <p:nvPr/>
        </p:nvCxnSpPr>
        <p:spPr bwMode="auto">
          <a:xfrm flipH="1">
            <a:off x="8675688" y="3095625"/>
            <a:ext cx="585787" cy="842963"/>
          </a:xfrm>
          <a:prstGeom prst="straightConnector1">
            <a:avLst/>
          </a:prstGeom>
          <a:noFill/>
          <a:ln w="1800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9245" name="Picture 2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930525"/>
            <a:ext cx="31432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46" name="Picture 3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888" y="2711450"/>
            <a:ext cx="306387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9247" name="Group 31"/>
          <p:cNvGrpSpPr>
            <a:grpSpLocks/>
          </p:cNvGrpSpPr>
          <p:nvPr/>
        </p:nvGrpSpPr>
        <p:grpSpPr bwMode="auto">
          <a:xfrm>
            <a:off x="923925" y="3571875"/>
            <a:ext cx="8115300" cy="2082800"/>
            <a:chOff x="582" y="2250"/>
            <a:chExt cx="5112" cy="1312"/>
          </a:xfrm>
        </p:grpSpPr>
        <p:sp>
          <p:nvSpPr>
            <p:cNvPr id="9248" name="Freeform 32"/>
            <p:cNvSpPr>
              <a:spLocks noChangeArrowheads="1"/>
            </p:cNvSpPr>
            <p:nvPr/>
          </p:nvSpPr>
          <p:spPr bwMode="auto">
            <a:xfrm>
              <a:off x="582" y="2254"/>
              <a:ext cx="1281" cy="1308"/>
            </a:xfrm>
            <a:custGeom>
              <a:avLst/>
              <a:gdLst>
                <a:gd name="T0" fmla="*/ 0 w 5654"/>
                <a:gd name="T1" fmla="*/ 0 h 5772"/>
                <a:gd name="T2" fmla="*/ 5653 w 5654"/>
                <a:gd name="T3" fmla="*/ 5771 h 5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54" h="5772">
                  <a:moveTo>
                    <a:pt x="0" y="0"/>
                  </a:moveTo>
                  <a:cubicBezTo>
                    <a:pt x="4654" y="2790"/>
                    <a:pt x="5653" y="5771"/>
                    <a:pt x="5653" y="5771"/>
                  </a:cubicBezTo>
                </a:path>
              </a:pathLst>
            </a:custGeom>
            <a:noFill/>
            <a:ln w="54000" cap="flat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49" name="Freeform 33"/>
            <p:cNvSpPr>
              <a:spLocks noChangeArrowheads="1"/>
            </p:cNvSpPr>
            <p:nvPr/>
          </p:nvSpPr>
          <p:spPr bwMode="auto">
            <a:xfrm>
              <a:off x="1844" y="2250"/>
              <a:ext cx="3850" cy="1385"/>
            </a:xfrm>
            <a:custGeom>
              <a:avLst/>
              <a:gdLst>
                <a:gd name="T0" fmla="*/ 0 w 16983"/>
                <a:gd name="T1" fmla="*/ 5720 h 6110"/>
                <a:gd name="T2" fmla="*/ 16982 w 16983"/>
                <a:gd name="T3" fmla="*/ 0 h 6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983" h="6110">
                  <a:moveTo>
                    <a:pt x="0" y="5720"/>
                  </a:moveTo>
                  <a:cubicBezTo>
                    <a:pt x="11706" y="6109"/>
                    <a:pt x="16982" y="0"/>
                    <a:pt x="16982" y="0"/>
                  </a:cubicBezTo>
                </a:path>
              </a:pathLst>
            </a:custGeom>
            <a:noFill/>
            <a:ln w="54000" cap="flat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9250" name="Freeform 34"/>
          <p:cNvSpPr>
            <a:spLocks noChangeArrowheads="1"/>
          </p:cNvSpPr>
          <p:nvPr/>
        </p:nvSpPr>
        <p:spPr bwMode="auto">
          <a:xfrm>
            <a:off x="931863" y="3390900"/>
            <a:ext cx="8070850" cy="3475038"/>
          </a:xfrm>
          <a:custGeom>
            <a:avLst/>
            <a:gdLst>
              <a:gd name="T0" fmla="*/ 0 w 22418"/>
              <a:gd name="T1" fmla="*/ 235 h 9652"/>
              <a:gd name="T2" fmla="*/ 22417 w 22418"/>
              <a:gd name="T3" fmla="*/ 0 h 96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418" h="9652">
                <a:moveTo>
                  <a:pt x="0" y="235"/>
                </a:moveTo>
                <a:cubicBezTo>
                  <a:pt x="15046" y="9651"/>
                  <a:pt x="22417" y="0"/>
                  <a:pt x="22417" y="0"/>
                </a:cubicBezTo>
              </a:path>
            </a:pathLst>
          </a:custGeom>
          <a:noFill/>
          <a:ln w="5400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9251" name="Group 35"/>
          <p:cNvGrpSpPr>
            <a:grpSpLocks/>
          </p:cNvGrpSpPr>
          <p:nvPr/>
        </p:nvGrpSpPr>
        <p:grpSpPr bwMode="auto">
          <a:xfrm>
            <a:off x="942975" y="1365250"/>
            <a:ext cx="8045450" cy="2298700"/>
            <a:chOff x="594" y="860"/>
            <a:chExt cx="5068" cy="1448"/>
          </a:xfrm>
        </p:grpSpPr>
        <p:sp>
          <p:nvSpPr>
            <p:cNvPr id="9252" name="Freeform 36"/>
            <p:cNvSpPr>
              <a:spLocks noChangeArrowheads="1"/>
            </p:cNvSpPr>
            <p:nvPr/>
          </p:nvSpPr>
          <p:spPr bwMode="auto">
            <a:xfrm>
              <a:off x="594" y="1758"/>
              <a:ext cx="696" cy="769"/>
            </a:xfrm>
            <a:custGeom>
              <a:avLst/>
              <a:gdLst>
                <a:gd name="T0" fmla="*/ 0 w 3073"/>
                <a:gd name="T1" fmla="*/ 737 h 3397"/>
                <a:gd name="T2" fmla="*/ 2929 w 3073"/>
                <a:gd name="T3" fmla="*/ 0 h 3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73" h="3397">
                  <a:moveTo>
                    <a:pt x="0" y="737"/>
                  </a:moveTo>
                  <a:cubicBezTo>
                    <a:pt x="3072" y="3396"/>
                    <a:pt x="2929" y="0"/>
                    <a:pt x="2929" y="0"/>
                  </a:cubicBezTo>
                </a:path>
              </a:pathLst>
            </a:custGeom>
            <a:noFill/>
            <a:ln w="54000" cap="flat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53" name="Freeform 37"/>
            <p:cNvSpPr>
              <a:spLocks noChangeArrowheads="1"/>
            </p:cNvSpPr>
            <p:nvPr/>
          </p:nvSpPr>
          <p:spPr bwMode="auto">
            <a:xfrm>
              <a:off x="1259" y="-527"/>
              <a:ext cx="3967" cy="2807"/>
            </a:xfrm>
            <a:custGeom>
              <a:avLst/>
              <a:gdLst>
                <a:gd name="T0" fmla="*/ 0 w 17496"/>
                <a:gd name="T1" fmla="*/ 10062 h 12381"/>
                <a:gd name="T2" fmla="*/ 17495 w 17496"/>
                <a:gd name="T3" fmla="*/ 12380 h 12381"/>
                <a:gd name="T4" fmla="*/ 17495 w 17496"/>
                <a:gd name="T5" fmla="*/ 12354 h 1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96" h="12381">
                  <a:moveTo>
                    <a:pt x="0" y="10062"/>
                  </a:moveTo>
                  <a:cubicBezTo>
                    <a:pt x="10183" y="0"/>
                    <a:pt x="17495" y="12354"/>
                    <a:pt x="17495" y="12380"/>
                  </a:cubicBezTo>
                  <a:cubicBezTo>
                    <a:pt x="17495" y="12380"/>
                    <a:pt x="17495" y="12362"/>
                    <a:pt x="17495" y="12354"/>
                  </a:cubicBezTo>
                </a:path>
              </a:pathLst>
            </a:custGeom>
            <a:noFill/>
            <a:ln w="54000" cap="flat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54" name="Freeform 38"/>
            <p:cNvSpPr>
              <a:spLocks noChangeArrowheads="1"/>
            </p:cNvSpPr>
            <p:nvPr/>
          </p:nvSpPr>
          <p:spPr bwMode="auto">
            <a:xfrm>
              <a:off x="5210" y="1801"/>
              <a:ext cx="462" cy="636"/>
            </a:xfrm>
            <a:custGeom>
              <a:avLst/>
              <a:gdLst>
                <a:gd name="T0" fmla="*/ 0 w 2040"/>
                <a:gd name="T1" fmla="*/ 2136 h 2808"/>
                <a:gd name="T2" fmla="*/ 1997 w 2040"/>
                <a:gd name="T3" fmla="*/ 140 h 2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40" h="2808">
                  <a:moveTo>
                    <a:pt x="0" y="2136"/>
                  </a:moveTo>
                  <a:cubicBezTo>
                    <a:pt x="813" y="2807"/>
                    <a:pt x="2039" y="0"/>
                    <a:pt x="1997" y="140"/>
                  </a:cubicBezTo>
                </a:path>
              </a:pathLst>
            </a:custGeom>
            <a:noFill/>
            <a:ln w="54000" cap="flat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9255" name="Group 39"/>
          <p:cNvGrpSpPr>
            <a:grpSpLocks/>
          </p:cNvGrpSpPr>
          <p:nvPr/>
        </p:nvGrpSpPr>
        <p:grpSpPr bwMode="auto">
          <a:xfrm>
            <a:off x="8158163" y="6261100"/>
            <a:ext cx="650875" cy="973138"/>
            <a:chOff x="5139" y="3944"/>
            <a:chExt cx="410" cy="613"/>
          </a:xfrm>
        </p:grpSpPr>
        <p:grpSp>
          <p:nvGrpSpPr>
            <p:cNvPr id="9256" name="Group 40"/>
            <p:cNvGrpSpPr>
              <a:grpSpLocks/>
            </p:cNvGrpSpPr>
            <p:nvPr/>
          </p:nvGrpSpPr>
          <p:grpSpPr bwMode="auto">
            <a:xfrm>
              <a:off x="5139" y="3944"/>
              <a:ext cx="410" cy="613"/>
              <a:chOff x="5139" y="3944"/>
              <a:chExt cx="410" cy="613"/>
            </a:xfrm>
          </p:grpSpPr>
          <p:sp>
            <p:nvSpPr>
              <p:cNvPr id="9257" name="Line 41"/>
              <p:cNvSpPr>
                <a:spLocks noChangeShapeType="1"/>
              </p:cNvSpPr>
              <p:nvPr/>
            </p:nvSpPr>
            <p:spPr bwMode="auto">
              <a:xfrm>
                <a:off x="5139" y="3944"/>
                <a:ext cx="409" cy="0"/>
              </a:xfrm>
              <a:prstGeom prst="line">
                <a:avLst/>
              </a:prstGeom>
              <a:noFill/>
              <a:ln w="36000" cap="flat">
                <a:solidFill>
                  <a:srgbClr val="FF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258" name="Line 42"/>
              <p:cNvSpPr>
                <a:spLocks noChangeShapeType="1"/>
              </p:cNvSpPr>
              <p:nvPr/>
            </p:nvSpPr>
            <p:spPr bwMode="auto">
              <a:xfrm>
                <a:off x="5139" y="4558"/>
                <a:ext cx="409" cy="0"/>
              </a:xfrm>
              <a:prstGeom prst="line">
                <a:avLst/>
              </a:prstGeom>
              <a:noFill/>
              <a:ln w="36000" cap="flat">
                <a:solidFill>
                  <a:srgbClr val="99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259" name="Line 43"/>
              <p:cNvSpPr>
                <a:spLocks noChangeShapeType="1"/>
              </p:cNvSpPr>
              <p:nvPr/>
            </p:nvSpPr>
            <p:spPr bwMode="auto">
              <a:xfrm>
                <a:off x="5139" y="4348"/>
                <a:ext cx="409" cy="0"/>
              </a:xfrm>
              <a:prstGeom prst="line">
                <a:avLst/>
              </a:prstGeom>
              <a:noFill/>
              <a:ln w="36000" cap="flat">
                <a:solidFill>
                  <a:srgbClr val="66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260" name="Line 44"/>
              <p:cNvSpPr>
                <a:spLocks noChangeShapeType="1"/>
              </p:cNvSpPr>
              <p:nvPr/>
            </p:nvSpPr>
            <p:spPr bwMode="auto">
              <a:xfrm>
                <a:off x="5139" y="4143"/>
                <a:ext cx="409" cy="0"/>
              </a:xfrm>
              <a:prstGeom prst="line">
                <a:avLst/>
              </a:prstGeom>
              <a:noFill/>
              <a:ln w="36000" cap="flat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grpSp>
        <p:nvGrpSpPr>
          <p:cNvPr id="9261" name="Group 45"/>
          <p:cNvGrpSpPr>
            <a:grpSpLocks/>
          </p:cNvGrpSpPr>
          <p:nvPr/>
        </p:nvGrpSpPr>
        <p:grpSpPr bwMode="auto">
          <a:xfrm>
            <a:off x="942975" y="2919413"/>
            <a:ext cx="8072438" cy="1925637"/>
            <a:chOff x="594" y="1839"/>
            <a:chExt cx="5085" cy="1213"/>
          </a:xfrm>
        </p:grpSpPr>
        <p:sp>
          <p:nvSpPr>
            <p:cNvPr id="9262" name="Freeform 46"/>
            <p:cNvSpPr>
              <a:spLocks noChangeArrowheads="1"/>
            </p:cNvSpPr>
            <p:nvPr/>
          </p:nvSpPr>
          <p:spPr bwMode="auto">
            <a:xfrm>
              <a:off x="594" y="2079"/>
              <a:ext cx="3637" cy="1891"/>
            </a:xfrm>
            <a:custGeom>
              <a:avLst/>
              <a:gdLst>
                <a:gd name="T0" fmla="*/ 0 w 16042"/>
                <a:gd name="T1" fmla="*/ 0 h 8345"/>
                <a:gd name="T2" fmla="*/ 12587 w 16042"/>
                <a:gd name="T3" fmla="*/ 1954 h 8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042" h="8345">
                  <a:moveTo>
                    <a:pt x="0" y="0"/>
                  </a:moveTo>
                  <a:cubicBezTo>
                    <a:pt x="16041" y="8344"/>
                    <a:pt x="12587" y="1954"/>
                    <a:pt x="12587" y="1954"/>
                  </a:cubicBezTo>
                </a:path>
              </a:pathLst>
            </a:custGeom>
            <a:noFill/>
            <a:ln w="54000" cap="flat">
              <a:solidFill>
                <a:srgbClr val="66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63" name="Freeform 47"/>
            <p:cNvSpPr>
              <a:spLocks noChangeArrowheads="1"/>
            </p:cNvSpPr>
            <p:nvPr/>
          </p:nvSpPr>
          <p:spPr bwMode="auto">
            <a:xfrm>
              <a:off x="3448" y="1040"/>
              <a:ext cx="1766" cy="1471"/>
            </a:xfrm>
            <a:custGeom>
              <a:avLst/>
              <a:gdLst>
                <a:gd name="T0" fmla="*/ 0 w 7794"/>
                <a:gd name="T1" fmla="*/ 6489 h 6490"/>
                <a:gd name="T2" fmla="*/ 7793 w 7794"/>
                <a:gd name="T3" fmla="*/ 6189 h 6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94" h="6490">
                  <a:moveTo>
                    <a:pt x="0" y="6489"/>
                  </a:moveTo>
                  <a:cubicBezTo>
                    <a:pt x="7531" y="0"/>
                    <a:pt x="7793" y="6189"/>
                    <a:pt x="7793" y="6189"/>
                  </a:cubicBezTo>
                </a:path>
              </a:pathLst>
            </a:custGeom>
            <a:noFill/>
            <a:ln w="54000" cap="flat">
              <a:solidFill>
                <a:srgbClr val="66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64" name="Freeform 48"/>
            <p:cNvSpPr>
              <a:spLocks noChangeArrowheads="1"/>
            </p:cNvSpPr>
            <p:nvPr/>
          </p:nvSpPr>
          <p:spPr bwMode="auto">
            <a:xfrm>
              <a:off x="5215" y="2006"/>
              <a:ext cx="465" cy="437"/>
            </a:xfrm>
            <a:custGeom>
              <a:avLst/>
              <a:gdLst>
                <a:gd name="T0" fmla="*/ 0 w 2053"/>
                <a:gd name="T1" fmla="*/ 1929 h 1930"/>
                <a:gd name="T2" fmla="*/ 2052 w 2053"/>
                <a:gd name="T3" fmla="*/ 0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53" h="1930">
                  <a:moveTo>
                    <a:pt x="0" y="1929"/>
                  </a:moveTo>
                  <a:cubicBezTo>
                    <a:pt x="917" y="1854"/>
                    <a:pt x="2052" y="0"/>
                    <a:pt x="2052" y="0"/>
                  </a:cubicBezTo>
                </a:path>
              </a:pathLst>
            </a:custGeom>
            <a:noFill/>
            <a:ln w="54000" cap="flat">
              <a:solidFill>
                <a:srgbClr val="66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9265" name="Text Box 49"/>
          <p:cNvSpPr txBox="1">
            <a:spLocks noChangeArrowheads="1"/>
          </p:cNvSpPr>
          <p:nvPr/>
        </p:nvSpPr>
        <p:spPr bwMode="auto">
          <a:xfrm>
            <a:off x="8999538" y="6119813"/>
            <a:ext cx="863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Path 1</a:t>
            </a:r>
          </a:p>
        </p:txBody>
      </p:sp>
      <p:sp>
        <p:nvSpPr>
          <p:cNvPr id="9266" name="Text Box 50"/>
          <p:cNvSpPr txBox="1">
            <a:spLocks noChangeArrowheads="1"/>
          </p:cNvSpPr>
          <p:nvPr/>
        </p:nvSpPr>
        <p:spPr bwMode="auto">
          <a:xfrm>
            <a:off x="8999538" y="6421438"/>
            <a:ext cx="863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Path 2</a:t>
            </a:r>
          </a:p>
        </p:txBody>
      </p:sp>
      <p:sp>
        <p:nvSpPr>
          <p:cNvPr id="9267" name="Text Box 51"/>
          <p:cNvSpPr txBox="1">
            <a:spLocks noChangeArrowheads="1"/>
          </p:cNvSpPr>
          <p:nvPr/>
        </p:nvSpPr>
        <p:spPr bwMode="auto">
          <a:xfrm>
            <a:off x="8999538" y="6732588"/>
            <a:ext cx="863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Path 3</a:t>
            </a:r>
          </a:p>
        </p:txBody>
      </p:sp>
      <p:sp>
        <p:nvSpPr>
          <p:cNvPr id="9268" name="Text Box 52"/>
          <p:cNvSpPr txBox="1">
            <a:spLocks noChangeArrowheads="1"/>
          </p:cNvSpPr>
          <p:nvPr/>
        </p:nvSpPr>
        <p:spPr bwMode="auto">
          <a:xfrm>
            <a:off x="8999538" y="7078663"/>
            <a:ext cx="863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Path 4</a:t>
            </a:r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720725" y="4908550"/>
            <a:ext cx="85566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NAIST</a:t>
            </a:r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2592388" y="6264275"/>
            <a:ext cx="523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de-DE" altLang="ja-JP">
                <a:solidFill>
                  <a:srgbClr val="000000"/>
                </a:solidFill>
              </a:rPr>
              <a:t>OU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4967288" y="5600700"/>
            <a:ext cx="8270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UCSD</a:t>
            </a: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8243888" y="4960938"/>
            <a:ext cx="4857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de-DE" altLang="ja-JP">
                <a:solidFill>
                  <a:srgbClr val="000000"/>
                </a:solidFill>
              </a:rPr>
              <a:t>UF</a:t>
            </a:r>
          </a:p>
        </p:txBody>
      </p:sp>
      <p:sp>
        <p:nvSpPr>
          <p:cNvPr id="9273" name="Text Box 57"/>
          <p:cNvSpPr txBox="1">
            <a:spLocks noChangeArrowheads="1"/>
          </p:cNvSpPr>
          <p:nvPr/>
        </p:nvSpPr>
        <p:spPr bwMode="auto">
          <a:xfrm>
            <a:off x="4500563" y="2173288"/>
            <a:ext cx="715962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de-DE" altLang="ja-JP">
                <a:solidFill>
                  <a:srgbClr val="000000"/>
                </a:solidFill>
              </a:rPr>
              <a:t>NICT</a:t>
            </a:r>
          </a:p>
        </p:txBody>
      </p:sp>
      <p:sp>
        <p:nvSpPr>
          <p:cNvPr id="9274" name="Text Box 58"/>
          <p:cNvSpPr txBox="1">
            <a:spLocks noChangeArrowheads="1"/>
          </p:cNvSpPr>
          <p:nvPr/>
        </p:nvSpPr>
        <p:spPr bwMode="auto">
          <a:xfrm>
            <a:off x="3384550" y="1008063"/>
            <a:ext cx="841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Osaka</a:t>
            </a:r>
          </a:p>
        </p:txBody>
      </p:sp>
      <p:sp>
        <p:nvSpPr>
          <p:cNvPr id="9275" name="Text Box 59"/>
          <p:cNvSpPr txBox="1">
            <a:spLocks noChangeArrowheads="1"/>
          </p:cNvSpPr>
          <p:nvPr/>
        </p:nvSpPr>
        <p:spPr bwMode="auto">
          <a:xfrm>
            <a:off x="5400675" y="971550"/>
            <a:ext cx="7747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Tokyo</a:t>
            </a:r>
          </a:p>
        </p:txBody>
      </p:sp>
      <p:sp>
        <p:nvSpPr>
          <p:cNvPr id="9276" name="Text Box 60"/>
          <p:cNvSpPr txBox="1">
            <a:spLocks noChangeArrowheads="1"/>
          </p:cNvSpPr>
          <p:nvPr/>
        </p:nvSpPr>
        <p:spPr bwMode="auto">
          <a:xfrm>
            <a:off x="179388" y="3816350"/>
            <a:ext cx="1084262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 b="1"/>
              <a:t>GridFTP</a:t>
            </a:r>
          </a:p>
          <a:p>
            <a:r>
              <a:rPr lang="de-DE" altLang="ja-JP" b="1"/>
              <a:t>client</a:t>
            </a:r>
          </a:p>
        </p:txBody>
      </p:sp>
      <p:sp>
        <p:nvSpPr>
          <p:cNvPr id="9277" name="Text Box 61"/>
          <p:cNvSpPr txBox="1">
            <a:spLocks noChangeArrowheads="1"/>
          </p:cNvSpPr>
          <p:nvPr/>
        </p:nvSpPr>
        <p:spPr bwMode="auto">
          <a:xfrm>
            <a:off x="8959850" y="3527425"/>
            <a:ext cx="1084263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 b="1"/>
              <a:t>GridFTP</a:t>
            </a:r>
          </a:p>
          <a:p>
            <a:r>
              <a:rPr lang="de-DE" altLang="ja-JP" b="1"/>
              <a:t>server</a:t>
            </a:r>
          </a:p>
        </p:txBody>
      </p:sp>
      <p:sp>
        <p:nvSpPr>
          <p:cNvPr id="9278" name="Text Box 62"/>
          <p:cNvSpPr txBox="1">
            <a:spLocks noChangeArrowheads="1"/>
          </p:cNvSpPr>
          <p:nvPr/>
        </p:nvSpPr>
        <p:spPr bwMode="auto">
          <a:xfrm>
            <a:off x="1928813" y="3325813"/>
            <a:ext cx="663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de-DE" altLang="ja-JP">
                <a:solidFill>
                  <a:srgbClr val="000000"/>
                </a:solidFill>
              </a:rPr>
              <a:t>OVS</a:t>
            </a:r>
          </a:p>
        </p:txBody>
      </p:sp>
      <p:sp>
        <p:nvSpPr>
          <p:cNvPr id="9279" name="Text Box 63"/>
          <p:cNvSpPr txBox="1">
            <a:spLocks noChangeArrowheads="1"/>
          </p:cNvSpPr>
          <p:nvPr/>
        </p:nvSpPr>
        <p:spPr bwMode="auto">
          <a:xfrm>
            <a:off x="5095875" y="5040313"/>
            <a:ext cx="663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de-DE" altLang="ja-JP">
                <a:solidFill>
                  <a:srgbClr val="000000"/>
                </a:solidFill>
              </a:rPr>
              <a:t>OVS</a:t>
            </a:r>
          </a:p>
        </p:txBody>
      </p:sp>
      <p:sp>
        <p:nvSpPr>
          <p:cNvPr id="9280" name="Text Box 64"/>
          <p:cNvSpPr txBox="1">
            <a:spLocks noChangeArrowheads="1"/>
          </p:cNvSpPr>
          <p:nvPr/>
        </p:nvSpPr>
        <p:spPr bwMode="auto">
          <a:xfrm>
            <a:off x="8296275" y="4117975"/>
            <a:ext cx="663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de-DE" altLang="ja-JP">
                <a:solidFill>
                  <a:srgbClr val="000000"/>
                </a:solidFill>
              </a:rPr>
              <a:t>OVS</a:t>
            </a:r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2519363" y="5832475"/>
            <a:ext cx="663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de-DE" altLang="ja-JP">
                <a:solidFill>
                  <a:srgbClr val="000000"/>
                </a:solidFill>
              </a:rPr>
              <a:t>OVS</a:t>
            </a:r>
          </a:p>
        </p:txBody>
      </p:sp>
      <p:sp>
        <p:nvSpPr>
          <p:cNvPr id="9282" name="Text Box 66"/>
          <p:cNvSpPr txBox="1">
            <a:spLocks noChangeArrowheads="1"/>
          </p:cNvSpPr>
          <p:nvPr/>
        </p:nvSpPr>
        <p:spPr bwMode="auto">
          <a:xfrm>
            <a:off x="3003550" y="1700213"/>
            <a:ext cx="1677988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pPr algn="ctr"/>
            <a:r>
              <a:rPr lang="de-DE" altLang="ja-JP"/>
              <a:t>OFS</a:t>
            </a:r>
          </a:p>
          <a:p>
            <a:pPr algn="ctr"/>
            <a:r>
              <a:rPr lang="de-DE" altLang="ja-JP"/>
              <a:t>(NEC PF5240)</a:t>
            </a:r>
          </a:p>
        </p:txBody>
      </p:sp>
      <p:sp>
        <p:nvSpPr>
          <p:cNvPr id="9283" name="Text Box 67"/>
          <p:cNvSpPr txBox="1">
            <a:spLocks noChangeArrowheads="1"/>
          </p:cNvSpPr>
          <p:nvPr/>
        </p:nvSpPr>
        <p:spPr bwMode="auto">
          <a:xfrm>
            <a:off x="6059488" y="1281113"/>
            <a:ext cx="21478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OFS(NEC PF5240)</a:t>
            </a:r>
          </a:p>
        </p:txBody>
      </p:sp>
      <p:sp>
        <p:nvSpPr>
          <p:cNvPr id="9284" name="Text Box 68"/>
          <p:cNvSpPr txBox="1">
            <a:spLocks noChangeArrowheads="1"/>
          </p:cNvSpPr>
          <p:nvPr/>
        </p:nvSpPr>
        <p:spPr bwMode="auto">
          <a:xfrm>
            <a:off x="3990975" y="3673475"/>
            <a:ext cx="12985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OFS(Pica8</a:t>
            </a:r>
          </a:p>
          <a:p>
            <a:r>
              <a:rPr lang="de-DE" altLang="ja-JP"/>
              <a:t> P-3290)</a:t>
            </a:r>
          </a:p>
        </p:txBody>
      </p:sp>
      <p:sp>
        <p:nvSpPr>
          <p:cNvPr id="9285" name="Text Box 69"/>
          <p:cNvSpPr txBox="1">
            <a:spLocks noChangeArrowheads="1"/>
          </p:cNvSpPr>
          <p:nvPr/>
        </p:nvSpPr>
        <p:spPr bwMode="auto">
          <a:xfrm>
            <a:off x="2195513" y="2565400"/>
            <a:ext cx="12985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OFS(Pica8</a:t>
            </a:r>
          </a:p>
          <a:p>
            <a:r>
              <a:rPr lang="de-DE" altLang="ja-JP"/>
              <a:t> P-3290)</a:t>
            </a:r>
          </a:p>
        </p:txBody>
      </p:sp>
      <p:sp>
        <p:nvSpPr>
          <p:cNvPr id="9286" name="Text Box 70"/>
          <p:cNvSpPr txBox="1">
            <a:spLocks noChangeArrowheads="1"/>
          </p:cNvSpPr>
          <p:nvPr/>
        </p:nvSpPr>
        <p:spPr bwMode="auto">
          <a:xfrm>
            <a:off x="7883525" y="2339975"/>
            <a:ext cx="12985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OFS(Pica8</a:t>
            </a:r>
          </a:p>
          <a:p>
            <a:r>
              <a:rPr lang="de-DE" altLang="ja-JP"/>
              <a:t> P-3290)</a:t>
            </a:r>
          </a:p>
        </p:txBody>
      </p:sp>
      <p:sp>
        <p:nvSpPr>
          <p:cNvPr id="9287" name="Line 71"/>
          <p:cNvSpPr>
            <a:spLocks noChangeShapeType="1"/>
          </p:cNvSpPr>
          <p:nvPr/>
        </p:nvSpPr>
        <p:spPr bwMode="auto">
          <a:xfrm>
            <a:off x="323850" y="7235825"/>
            <a:ext cx="1223963" cy="1588"/>
          </a:xfrm>
          <a:prstGeom prst="line">
            <a:avLst/>
          </a:prstGeom>
          <a:noFill/>
          <a:ln w="1800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88" name="Text Box 72"/>
          <p:cNvSpPr txBox="1">
            <a:spLocks noChangeArrowheads="1"/>
          </p:cNvSpPr>
          <p:nvPr/>
        </p:nvSpPr>
        <p:spPr bwMode="auto">
          <a:xfrm>
            <a:off x="1619250" y="7056438"/>
            <a:ext cx="61658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50" charset="-128"/>
              </a:defRPr>
            </a:lvl9pPr>
          </a:lstStyle>
          <a:p>
            <a:r>
              <a:rPr lang="de-DE" altLang="ja-JP"/>
              <a:t>: GRE link;   OFS: OpenFlow Switch;    OVS: Open vSwitch</a:t>
            </a:r>
          </a:p>
        </p:txBody>
      </p:sp>
      <p:sp>
        <p:nvSpPr>
          <p:cNvPr id="9289" name="Rectangle 73"/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-1588"/>
            <a:ext cx="9070975" cy="625476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ja-JP"/>
              <a:t>Test on PRAGMA-ENT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10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10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5" dur="10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8" dur="10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34925"/>
            <a:ext cx="9070975" cy="6254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ja-JP"/>
              <a:t>Average Speed of Data Transfer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720725"/>
            <a:ext cx="8928100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624638"/>
            <a:ext cx="864076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34925"/>
            <a:ext cx="9070975" cy="6254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ja-JP"/>
              <a:t>Used Bandwidth of Each Path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755650"/>
            <a:ext cx="9791700" cy="619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6696075"/>
            <a:ext cx="8064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898525"/>
            <a:ext cx="9070975" cy="6254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ja-JP"/>
              <a:t>Future Work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376488"/>
            <a:ext cx="9070975" cy="1808162"/>
          </a:xfrm>
          <a:ln/>
        </p:spPr>
        <p:txBody>
          <a:bodyPr tIns="68544"/>
          <a:lstStyle/>
          <a:p>
            <a:pPr marL="431800" indent="-323850">
              <a:lnSpc>
                <a:spcPct val="83000"/>
              </a:lnSpc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ja-JP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Implement algorithms to search optimal routes considering bandwidth and latency of each path</a:t>
            </a:r>
          </a:p>
          <a:p>
            <a:pPr marL="431800" indent="-323850">
              <a:lnSpc>
                <a:spcPct val="83000"/>
              </a:lnSpc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ja-JP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Consider a method that calculates the optimal number of parallel TCP streams for each path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9350"/>
            <a:ext cx="10080625" cy="601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130175"/>
            <a:ext cx="9070975" cy="6254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ja-JP"/>
              <a:t>Test on PRAGMA-ENT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テーマ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ja-JP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ja-JP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50" charset="-128"/>
          </a:defRPr>
        </a:defPPr>
      </a:lstStyle>
    </a:lnDef>
  </a:objectDefaults>
  <a:extraClrSchemeLst>
    <a:extraClrScheme>
      <a:clrScheme name="Office 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 テーマ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テーマ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ja-JP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ja-JP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50" charset="-128"/>
          </a:defRPr>
        </a:defPPr>
      </a:lstStyle>
    </a:lnDef>
  </a:objectDefaults>
  <a:extraClrSchemeLst>
    <a:extraClrScheme>
      <a:clrScheme name="Office 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 テーマ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テーマ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ja-JP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ja-JP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50" charset="-128"/>
          </a:defRPr>
        </a:defPPr>
      </a:lstStyle>
    </a:lnDef>
  </a:objectDefaults>
  <a:extraClrSchemeLst>
    <a:extraClrScheme>
      <a:clrScheme name="Office 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892</Words>
  <Application>Microsoft Office PowerPoint</Application>
  <PresentationFormat>ユーザー設定</PresentationFormat>
  <Paragraphs>191</Paragraphs>
  <Slides>12</Slides>
  <Notes>12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12</vt:i4>
      </vt:variant>
    </vt:vector>
  </HeadingPairs>
  <TitlesOfParts>
    <vt:vector size="22" baseType="lpstr">
      <vt:lpstr>Times New Roman</vt:lpstr>
      <vt:lpstr>Arial</vt:lpstr>
      <vt:lpstr>Arial Unicode MS</vt:lpstr>
      <vt:lpstr>ＭＳ Ｐゴシック</vt:lpstr>
      <vt:lpstr>StarSymbol</vt:lpstr>
      <vt:lpstr>Wingdings</vt:lpstr>
      <vt:lpstr>NimbusRomNo9L-Regu</vt:lpstr>
      <vt:lpstr>Office テーマ</vt:lpstr>
      <vt:lpstr>Office テーマ</vt:lpstr>
      <vt:lpstr>Office テーマ</vt:lpstr>
      <vt:lpstr>A Multipath Controller  for Accelerating GridFTP Transfer over SDN</vt:lpstr>
      <vt:lpstr>Background</vt:lpstr>
      <vt:lpstr>Problem</vt:lpstr>
      <vt:lpstr>Approach</vt:lpstr>
      <vt:lpstr>Test on PRAGMA-ENT</vt:lpstr>
      <vt:lpstr>Average Speed of Data Transfer</vt:lpstr>
      <vt:lpstr>Used Bandwidth of Each Path</vt:lpstr>
      <vt:lpstr>Future Work</vt:lpstr>
      <vt:lpstr>Test on PRAGMA-ENT</vt:lpstr>
      <vt:lpstr>Approach</vt:lpstr>
      <vt:lpstr>Future Work</vt:lpstr>
      <vt:lpstr>研究目的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Multipath Controller  for Accelerating GridFTP Transfer over SDN</dc:title>
  <dc:creator>黄掣</dc:creator>
  <cp:lastModifiedBy>黄掣</cp:lastModifiedBy>
  <cp:revision>54</cp:revision>
  <cp:lastPrinted>1601-01-01T00:00:00Z</cp:lastPrinted>
  <dcterms:created xsi:type="dcterms:W3CDTF">2009-04-16T02:32:32Z</dcterms:created>
  <dcterms:modified xsi:type="dcterms:W3CDTF">2015-04-07T12:13:24Z</dcterms:modified>
</cp:coreProperties>
</file>