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f" ContentType="image/tiff"/>
  <Default Extension="emf" ContentType="image/x-emf"/>
  <Default Extension="jpg" ContentType="image/jpeg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69" r:id="rId2"/>
    <p:sldId id="273" r:id="rId3"/>
    <p:sldId id="274" r:id="rId4"/>
    <p:sldId id="275" r:id="rId5"/>
    <p:sldId id="280" r:id="rId6"/>
    <p:sldId id="282" r:id="rId7"/>
    <p:sldId id="285" r:id="rId8"/>
    <p:sldId id="286" r:id="rId9"/>
    <p:sldId id="277" r:id="rId10"/>
    <p:sldId id="278" r:id="rId11"/>
    <p:sldId id="281" r:id="rId12"/>
    <p:sldId id="287" r:id="rId13"/>
    <p:sldId id="283" r:id="rId14"/>
    <p:sldId id="288" r:id="rId15"/>
    <p:sldId id="257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28" autoAdjust="0"/>
  </p:normalViewPr>
  <p:slideViewPr>
    <p:cSldViewPr snapToGrid="0" snapToObjects="1">
      <p:cViewPr varScale="1">
        <p:scale>
          <a:sx n="100" d="100"/>
          <a:sy n="100" d="100"/>
        </p:scale>
        <p:origin x="-56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A3596C-3E39-9748-89DC-8060978F0506}" type="datetimeFigureOut">
              <a:rPr lang="en-US" smtClean="0"/>
              <a:t>10/16/14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4F2E0F-F143-A440-9992-82484933D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501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Diagram – what is</a:t>
            </a:r>
            <a:r>
              <a:rPr lang="en-US" baseline="0" dirty="0" smtClean="0"/>
              <a:t> a cross-site </a:t>
            </a:r>
            <a:r>
              <a:rPr lang="en-US" baseline="0" dirty="0" err="1" smtClean="0"/>
              <a:t>vc</a:t>
            </a:r>
            <a:endParaRPr lang="en-US" baseline="0" dirty="0" smtClean="0"/>
          </a:p>
          <a:p>
            <a:r>
              <a:rPr lang="en-US" baseline="0" dirty="0" smtClean="0"/>
              <a:t>Why is this useful – LM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F2E0F-F143-A440-9992-82484933DBD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521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4F6ABE-D538-49B1-8D60-9C7B982DD54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940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2CB01-E91E-B04A-B0E6-36ACC1C566C6}" type="datetimeFigureOut">
              <a:rPr lang="en-US" smtClean="0"/>
              <a:t>10/16/14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A9031-7653-3046-BF02-D5EE6FC53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55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2CB01-E91E-B04A-B0E6-36ACC1C566C6}" type="datetimeFigureOut">
              <a:rPr lang="en-US" smtClean="0"/>
              <a:t>10/16/14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A9031-7653-3046-BF02-D5EE6FC53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352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2CB01-E91E-B04A-B0E6-36ACC1C566C6}" type="datetimeFigureOut">
              <a:rPr lang="en-US" smtClean="0"/>
              <a:t>10/16/14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A9031-7653-3046-BF02-D5EE6FC53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514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2CB01-E91E-B04A-B0E6-36ACC1C566C6}" type="datetimeFigureOut">
              <a:rPr lang="en-US" smtClean="0"/>
              <a:t>10/16/14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A9031-7653-3046-BF02-D5EE6FC53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007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2CB01-E91E-B04A-B0E6-36ACC1C566C6}" type="datetimeFigureOut">
              <a:rPr lang="en-US" smtClean="0"/>
              <a:t>10/16/14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A9031-7653-3046-BF02-D5EE6FC53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083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2CB01-E91E-B04A-B0E6-36ACC1C566C6}" type="datetimeFigureOut">
              <a:rPr lang="en-US" smtClean="0"/>
              <a:t>10/16/14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A9031-7653-3046-BF02-D5EE6FC53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405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2CB01-E91E-B04A-B0E6-36ACC1C566C6}" type="datetimeFigureOut">
              <a:rPr lang="en-US" smtClean="0"/>
              <a:t>10/16/14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A9031-7653-3046-BF02-D5EE6FC53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01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2CB01-E91E-B04A-B0E6-36ACC1C566C6}" type="datetimeFigureOut">
              <a:rPr lang="en-US" smtClean="0"/>
              <a:t>10/16/14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A9031-7653-3046-BF02-D5EE6FC53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50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2CB01-E91E-B04A-B0E6-36ACC1C566C6}" type="datetimeFigureOut">
              <a:rPr lang="en-US" smtClean="0"/>
              <a:t>10/16/14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A9031-7653-3046-BF02-D5EE6FC53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747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2CB01-E91E-B04A-B0E6-36ACC1C566C6}" type="datetimeFigureOut">
              <a:rPr lang="en-US" smtClean="0"/>
              <a:t>10/16/14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A9031-7653-3046-BF02-D5EE6FC53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282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2CB01-E91E-B04A-B0E6-36ACC1C566C6}" type="datetimeFigureOut">
              <a:rPr lang="en-US" smtClean="0"/>
              <a:t>10/16/14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A9031-7653-3046-BF02-D5EE6FC53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608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2CB01-E91E-B04A-B0E6-36ACC1C566C6}" type="datetimeFigureOut">
              <a:rPr lang="en-US" smtClean="0"/>
              <a:t>10/16/14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A9031-7653-3046-BF02-D5EE6FC53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744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image" Target="../media/image6.png"/><Relationship Id="rId6" Type="http://schemas.openxmlformats.org/officeDocument/2006/relationships/image" Target="../media/image37.png"/><Relationship Id="rId7" Type="http://schemas.openxmlformats.org/officeDocument/2006/relationships/image" Target="../media/image38.png"/><Relationship Id="rId8" Type="http://schemas.openxmlformats.org/officeDocument/2006/relationships/image" Target="../media/image39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0.tif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1.tif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tiff"/><Relationship Id="rId7" Type="http://schemas.openxmlformats.org/officeDocument/2006/relationships/image" Target="../media/image8.tif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tiff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1.jpg"/><Relationship Id="rId12" Type="http://schemas.openxmlformats.org/officeDocument/2006/relationships/image" Target="../media/image22.png"/><Relationship Id="rId13" Type="http://schemas.openxmlformats.org/officeDocument/2006/relationships/image" Target="../media/image23.emf"/><Relationship Id="rId14" Type="http://schemas.openxmlformats.org/officeDocument/2006/relationships/image" Target="../media/image5.png"/><Relationship Id="rId15" Type="http://schemas.openxmlformats.org/officeDocument/2006/relationships/image" Target="../media/image6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emf"/><Relationship Id="rId3" Type="http://schemas.openxmlformats.org/officeDocument/2006/relationships/image" Target="../media/image13.emf"/><Relationship Id="rId4" Type="http://schemas.openxmlformats.org/officeDocument/2006/relationships/image" Target="../media/image14.emf"/><Relationship Id="rId5" Type="http://schemas.openxmlformats.org/officeDocument/2006/relationships/image" Target="../media/image15.emf"/><Relationship Id="rId6" Type="http://schemas.openxmlformats.org/officeDocument/2006/relationships/image" Target="../media/image16.emf"/><Relationship Id="rId7" Type="http://schemas.openxmlformats.org/officeDocument/2006/relationships/image" Target="../media/image17.emf"/><Relationship Id="rId8" Type="http://schemas.openxmlformats.org/officeDocument/2006/relationships/image" Target="../media/image18.emf"/><Relationship Id="rId9" Type="http://schemas.openxmlformats.org/officeDocument/2006/relationships/image" Target="../media/image19.emf"/><Relationship Id="rId10" Type="http://schemas.openxmlformats.org/officeDocument/2006/relationships/image" Target="../media/image20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30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4" Type="http://schemas.openxmlformats.org/officeDocument/2006/relationships/image" Target="../media/image7.tiff"/><Relationship Id="rId5" Type="http://schemas.openxmlformats.org/officeDocument/2006/relationships/image" Target="../media/image33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Cross-Institute Virtual Cluster Management in PRAGMA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600" dirty="0">
                <a:solidFill>
                  <a:schemeClr val="tx1"/>
                </a:solidFill>
                <a:latin typeface="Arial Narrow" panose="020B0606020202030204" pitchFamily="34" charset="0"/>
              </a:rPr>
              <a:t>Yuan Luo</a:t>
            </a:r>
            <a:r>
              <a:rPr lang="en-US" sz="1600" baseline="30000" dirty="0">
                <a:solidFill>
                  <a:schemeClr val="tx1"/>
                </a:solidFill>
                <a:latin typeface="Arial Narrow" panose="020B0606020202030204" pitchFamily="34" charset="0"/>
              </a:rPr>
              <a:t>1</a:t>
            </a:r>
            <a:r>
              <a:rPr lang="en-US" sz="1600" dirty="0">
                <a:solidFill>
                  <a:schemeClr val="tx1"/>
                </a:solidFill>
                <a:latin typeface="Arial Narrow" panose="020B0606020202030204" pitchFamily="34" charset="0"/>
              </a:rPr>
              <a:t>, Shava Smallen </a:t>
            </a:r>
            <a:r>
              <a:rPr lang="en-US" sz="1600" baseline="30000" dirty="0">
                <a:solidFill>
                  <a:schemeClr val="tx1"/>
                </a:solidFill>
                <a:latin typeface="Arial Narrow" panose="020B0606020202030204" pitchFamily="34" charset="0"/>
              </a:rPr>
              <a:t>2</a:t>
            </a:r>
            <a:r>
              <a:rPr lang="en-US" sz="16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, </a:t>
            </a:r>
            <a:r>
              <a:rPr lang="en-US" sz="16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Nadya</a:t>
            </a:r>
            <a:r>
              <a:rPr lang="en-US" sz="16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Williams</a:t>
            </a:r>
            <a:r>
              <a:rPr lang="en-US" sz="1600" baseline="30000" dirty="0">
                <a:solidFill>
                  <a:schemeClr val="tx1"/>
                </a:solidFill>
                <a:latin typeface="Arial Narrow" panose="020B0606020202030204" pitchFamily="34" charset="0"/>
              </a:rPr>
              <a:t>2</a:t>
            </a:r>
            <a:r>
              <a:rPr lang="en-US" sz="16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, </a:t>
            </a:r>
            <a:r>
              <a:rPr lang="en-US" sz="1600" dirty="0">
                <a:solidFill>
                  <a:schemeClr val="tx1"/>
                </a:solidFill>
                <a:latin typeface="Arial Narrow" panose="020B0606020202030204" pitchFamily="34" charset="0"/>
              </a:rPr>
              <a:t>Beth Plale</a:t>
            </a:r>
            <a:r>
              <a:rPr lang="en-US" sz="1600" baseline="30000" dirty="0">
                <a:solidFill>
                  <a:schemeClr val="tx1"/>
                </a:solidFill>
                <a:latin typeface="Arial Narrow" panose="020B0606020202030204" pitchFamily="34" charset="0"/>
              </a:rPr>
              <a:t>1</a:t>
            </a:r>
            <a:r>
              <a:rPr lang="en-US" sz="1600" dirty="0">
                <a:solidFill>
                  <a:schemeClr val="tx1"/>
                </a:solidFill>
                <a:latin typeface="Arial Narrow" panose="020B0606020202030204" pitchFamily="34" charset="0"/>
              </a:rPr>
              <a:t>, Philip Papadopoulos</a:t>
            </a:r>
            <a:r>
              <a:rPr lang="en-US" altLang="zh-CN" sz="1600" baseline="30000" dirty="0">
                <a:solidFill>
                  <a:schemeClr val="tx1"/>
                </a:solidFill>
                <a:latin typeface="Arial Narrow" panose="020B0606020202030204" pitchFamily="34" charset="0"/>
              </a:rPr>
              <a:t>2</a:t>
            </a:r>
            <a:endParaRPr lang="en-US" sz="16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sz="1600" baseline="30000" dirty="0">
                <a:solidFill>
                  <a:schemeClr val="tx1"/>
                </a:solidFill>
                <a:latin typeface="Arial Narrow" panose="020B0606020202030204" pitchFamily="34" charset="0"/>
              </a:rPr>
              <a:t>1</a:t>
            </a:r>
            <a:r>
              <a:rPr lang="en-US" sz="1600" dirty="0">
                <a:solidFill>
                  <a:schemeClr val="tx1"/>
                </a:solidFill>
                <a:latin typeface="Arial Narrow" panose="020B0606020202030204" pitchFamily="34" charset="0"/>
              </a:rPr>
              <a:t>School of Informatics and Computing, Indiana University Bloomington</a:t>
            </a:r>
          </a:p>
          <a:p>
            <a:pPr>
              <a:spcAft>
                <a:spcPts val="600"/>
              </a:spcAft>
            </a:pPr>
            <a:r>
              <a:rPr lang="en-US" sz="1600" baseline="30000" dirty="0">
                <a:solidFill>
                  <a:schemeClr val="tx1"/>
                </a:solidFill>
                <a:latin typeface="Arial Narrow" panose="020B0606020202030204" pitchFamily="34" charset="0"/>
              </a:rPr>
              <a:t>2</a:t>
            </a:r>
            <a:r>
              <a:rPr lang="en-US" sz="1600" dirty="0">
                <a:solidFill>
                  <a:schemeClr val="tx1"/>
                </a:solidFill>
                <a:latin typeface="Arial Narrow" panose="020B0606020202030204" pitchFamily="34" charset="0"/>
              </a:rPr>
              <a:t>San Diego Supercomputer Center, University of California San Diego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6153150"/>
            <a:ext cx="2649484" cy="457200"/>
          </a:xfrm>
          <a:prstGeom prst="rect">
            <a:avLst/>
          </a:prstGeom>
        </p:spPr>
      </p:pic>
      <p:pic>
        <p:nvPicPr>
          <p:cNvPr id="5" name="Picture 4" descr="http://www.jacobsschool.ucsd.edu/ResearchReview/2011/grad/docs/ri_logos/web/SDSC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686" y="6153150"/>
            <a:ext cx="1853514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F:\pragma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9131" y="625129"/>
            <a:ext cx="1279069" cy="990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6822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IPOP-enabled PRAGMA Bootstrap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PRAGMA Bootstrap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Instantiates </a:t>
            </a:r>
            <a:r>
              <a:rPr lang="en-US" dirty="0" err="1" smtClean="0"/>
              <a:t>dynip</a:t>
            </a:r>
            <a:r>
              <a:rPr lang="en-US" dirty="0"/>
              <a:t>-</a:t>
            </a:r>
            <a:r>
              <a:rPr lang="en-US" dirty="0" smtClean="0"/>
              <a:t>enabled virtual clusters within a single cluster</a:t>
            </a:r>
          </a:p>
          <a:p>
            <a:pPr lvl="1"/>
            <a:r>
              <a:rPr lang="en-US" dirty="0" smtClean="0"/>
              <a:t>Utilizes “drivers” to support multiple cloud platforms (</a:t>
            </a:r>
            <a:r>
              <a:rPr lang="en-US" dirty="0"/>
              <a:t>c</a:t>
            </a:r>
            <a:r>
              <a:rPr lang="en-US" dirty="0" smtClean="0"/>
              <a:t>urrent support for Rocks and </a:t>
            </a:r>
            <a:r>
              <a:rPr lang="en-US" dirty="0" err="1" smtClean="0"/>
              <a:t>OpenNebula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Allocates IP addresses, installs </a:t>
            </a:r>
            <a:r>
              <a:rPr lang="en-US" dirty="0" err="1" smtClean="0"/>
              <a:t>vc-out.xml</a:t>
            </a:r>
            <a:r>
              <a:rPr lang="en-US" dirty="0" smtClean="0"/>
              <a:t> (for </a:t>
            </a:r>
            <a:r>
              <a:rPr lang="en-US" dirty="0" err="1" smtClean="0"/>
              <a:t>dynip</a:t>
            </a:r>
            <a:r>
              <a:rPr lang="en-US" dirty="0" smtClean="0"/>
              <a:t>), and boots VMs</a:t>
            </a:r>
          </a:p>
          <a:p>
            <a:pPr lvl="1"/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IPOP Enhancements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192423" cy="3951288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--enable-</a:t>
            </a:r>
            <a:r>
              <a:rPr lang="en-US" b="1" dirty="0" err="1" smtClean="0">
                <a:solidFill>
                  <a:schemeClr val="accent5">
                    <a:lumMod val="50000"/>
                  </a:schemeClr>
                </a:solidFill>
              </a:rPr>
              <a:t>ipop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-server=&lt;URL&gt;</a:t>
            </a:r>
          </a:p>
          <a:p>
            <a:pPr marL="457200" lvl="1" indent="0">
              <a:buNone/>
            </a:pPr>
            <a:r>
              <a:rPr lang="en-US" dirty="0" smtClean="0"/>
              <a:t>Starts </a:t>
            </a:r>
            <a:r>
              <a:rPr lang="en-US" dirty="0"/>
              <a:t>up </a:t>
            </a:r>
            <a:r>
              <a:rPr lang="en-US" dirty="0" smtClean="0"/>
              <a:t>IPOP</a:t>
            </a:r>
            <a:r>
              <a:rPr lang="en-US" dirty="0"/>
              <a:t>-enabled virtual cluster with </a:t>
            </a:r>
            <a:r>
              <a:rPr lang="en-US" dirty="0" smtClean="0"/>
              <a:t>the frontend </a:t>
            </a:r>
            <a:r>
              <a:rPr lang="en-US" dirty="0"/>
              <a:t>serving as </a:t>
            </a:r>
            <a:r>
              <a:rPr lang="en-US" dirty="0" smtClean="0"/>
              <a:t>the IPOP </a:t>
            </a:r>
            <a:r>
              <a:rPr lang="en-US" dirty="0"/>
              <a:t>server; </a:t>
            </a:r>
            <a:r>
              <a:rPr lang="en-US" dirty="0" smtClean="0"/>
              <a:t>fetches IPOP server </a:t>
            </a:r>
            <a:r>
              <a:rPr lang="en-US" dirty="0"/>
              <a:t>info </a:t>
            </a:r>
            <a:r>
              <a:rPr lang="en-US" dirty="0" smtClean="0"/>
              <a:t>once </a:t>
            </a:r>
            <a:r>
              <a:rPr lang="en-US" dirty="0"/>
              <a:t>initialization is </a:t>
            </a:r>
            <a:r>
              <a:rPr lang="en-US" dirty="0" smtClean="0"/>
              <a:t>complete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b="1" dirty="0" smtClean="0">
                <a:solidFill>
                  <a:srgbClr val="215968"/>
                </a:solidFill>
              </a:rPr>
              <a:t>--enable-</a:t>
            </a:r>
            <a:r>
              <a:rPr lang="en-US" b="1" dirty="0" err="1" smtClean="0">
                <a:solidFill>
                  <a:srgbClr val="215968"/>
                </a:solidFill>
              </a:rPr>
              <a:t>ipop</a:t>
            </a:r>
            <a:r>
              <a:rPr lang="en-US" b="1" dirty="0" smtClean="0">
                <a:solidFill>
                  <a:srgbClr val="215968"/>
                </a:solidFill>
              </a:rPr>
              <a:t>-client=&lt;URL&gt;</a:t>
            </a:r>
          </a:p>
          <a:p>
            <a:pPr marL="400050" lvl="1" indent="0">
              <a:buNone/>
            </a:pPr>
            <a:r>
              <a:rPr lang="en-US" dirty="0" smtClean="0"/>
              <a:t>Start </a:t>
            </a:r>
            <a:r>
              <a:rPr lang="en-US" dirty="0"/>
              <a:t>up the IPOP-enabled virtual cluster as an </a:t>
            </a:r>
            <a:r>
              <a:rPr lang="en-US" dirty="0" smtClean="0"/>
              <a:t>IPOP client </a:t>
            </a:r>
            <a:r>
              <a:rPr lang="en-US" dirty="0"/>
              <a:t>(to another virtual cluster</a:t>
            </a:r>
            <a:r>
              <a:rPr lang="en-US" dirty="0" smtClean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305779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/>
              <a:t>E</a:t>
            </a:r>
            <a:r>
              <a:rPr lang="en-US" sz="3200" dirty="0" smtClean="0"/>
              <a:t>nhanced PCC-</a:t>
            </a:r>
            <a:r>
              <a:rPr lang="en-US" sz="3200" dirty="0" err="1" smtClean="0"/>
              <a:t>HTCondor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2200" b="0" dirty="0" smtClean="0"/>
              <a:t>(Leveraged </a:t>
            </a:r>
            <a:r>
              <a:rPr lang="en-US" sz="2200" b="0" dirty="0" err="1" smtClean="0"/>
              <a:t>HTCondor</a:t>
            </a:r>
            <a:r>
              <a:rPr lang="en-US" sz="2200" b="0" dirty="0" smtClean="0"/>
              <a:t> DAG capabilities to create multi</a:t>
            </a:r>
            <a:r>
              <a:rPr lang="en-US" sz="2200" b="0" dirty="0"/>
              <a:t>-site virtual </a:t>
            </a:r>
            <a:r>
              <a:rPr lang="en-US" sz="2200" b="0" dirty="0" smtClean="0"/>
              <a:t>cluster)</a:t>
            </a:r>
            <a:endParaRPr lang="en-US" sz="1300" b="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9320" y="1417638"/>
            <a:ext cx="4231642" cy="15544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2016" y="3100255"/>
            <a:ext cx="4454502" cy="155448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2018" y="4782872"/>
            <a:ext cx="3798917" cy="155448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3634" y="2254756"/>
            <a:ext cx="723780" cy="72378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6955" y="3931598"/>
            <a:ext cx="723780" cy="723780"/>
          </a:xfrm>
          <a:prstGeom prst="rect">
            <a:avLst/>
          </a:prstGeom>
        </p:spPr>
      </p:pic>
      <p:pic>
        <p:nvPicPr>
          <p:cNvPr id="33" name="Picture 32" descr="opennebula.org_.small_.light_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345" y="5992610"/>
            <a:ext cx="2412975" cy="364498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3886" y="3322078"/>
            <a:ext cx="2659080" cy="1105756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932825" y="4397271"/>
            <a:ext cx="215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HTCondor</a:t>
            </a:r>
            <a:r>
              <a:rPr lang="en-US" dirty="0" smtClean="0"/>
              <a:t> DAG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936236" y="6281327"/>
            <a:ext cx="3552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Parallel </a:t>
            </a:r>
            <a:r>
              <a:rPr lang="en-US" dirty="0" err="1" smtClean="0"/>
              <a:t>pragma_boot</a:t>
            </a:r>
            <a:r>
              <a:rPr lang="en-US" dirty="0" smtClean="0"/>
              <a:t> jobs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26" idx="3"/>
            <a:endCxn id="13" idx="1"/>
          </p:cNvCxnSpPr>
          <p:nvPr/>
        </p:nvCxnSpPr>
        <p:spPr>
          <a:xfrm>
            <a:off x="3192966" y="3874956"/>
            <a:ext cx="1229052" cy="16851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6" idx="3"/>
            <a:endCxn id="7" idx="1"/>
          </p:cNvCxnSpPr>
          <p:nvPr/>
        </p:nvCxnSpPr>
        <p:spPr>
          <a:xfrm>
            <a:off x="3192966" y="3874956"/>
            <a:ext cx="1229050" cy="25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6" idx="3"/>
            <a:endCxn id="3" idx="1"/>
          </p:cNvCxnSpPr>
          <p:nvPr/>
        </p:nvCxnSpPr>
        <p:spPr>
          <a:xfrm flipV="1">
            <a:off x="3192966" y="2194878"/>
            <a:ext cx="1266354" cy="16800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746" y="5503027"/>
            <a:ext cx="4131163" cy="781408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612326" y="6267638"/>
            <a:ext cx="3552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VC configuration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84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22262"/>
            <a:ext cx="8229600" cy="1143000"/>
          </a:xfrm>
        </p:spPr>
        <p:txBody>
          <a:bodyPr/>
          <a:lstStyle/>
          <a:p>
            <a:r>
              <a:rPr lang="en-US" dirty="0" smtClean="0"/>
              <a:t>Instantiated virtual cluster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654145" y="3107810"/>
            <a:ext cx="1243860" cy="9165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r>
              <a:rPr lang="en-US" sz="1400" dirty="0" smtClean="0"/>
              <a:t>bcr-225</a:t>
            </a:r>
          </a:p>
          <a:p>
            <a:pPr algn="ctr"/>
            <a:r>
              <a:rPr lang="en-US" sz="1400" dirty="0" err="1"/>
              <a:t>u</a:t>
            </a:r>
            <a:r>
              <a:rPr lang="en-US" sz="1400" dirty="0" err="1" smtClean="0"/>
              <a:t>csd.edu</a:t>
            </a:r>
            <a:endParaRPr lang="en-US" sz="1400" dirty="0"/>
          </a:p>
        </p:txBody>
      </p:sp>
      <p:sp>
        <p:nvSpPr>
          <p:cNvPr id="7" name="Oval 6"/>
          <p:cNvSpPr/>
          <p:nvPr/>
        </p:nvSpPr>
        <p:spPr>
          <a:xfrm>
            <a:off x="981975" y="5128128"/>
            <a:ext cx="1415135" cy="9165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Compute-0</a:t>
            </a:r>
            <a:endParaRPr lang="en-US" sz="1400" dirty="0"/>
          </a:p>
        </p:txBody>
      </p:sp>
      <p:sp>
        <p:nvSpPr>
          <p:cNvPr id="8" name="Oval 7"/>
          <p:cNvSpPr/>
          <p:nvPr/>
        </p:nvSpPr>
        <p:spPr>
          <a:xfrm>
            <a:off x="2506806" y="5128128"/>
            <a:ext cx="1415135" cy="9165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Compute-1</a:t>
            </a:r>
            <a:endParaRPr lang="en-US" sz="1400" dirty="0"/>
          </a:p>
        </p:txBody>
      </p:sp>
      <p:sp>
        <p:nvSpPr>
          <p:cNvPr id="9" name="Oval 8"/>
          <p:cNvSpPr/>
          <p:nvPr/>
        </p:nvSpPr>
        <p:spPr>
          <a:xfrm>
            <a:off x="4014889" y="5128128"/>
            <a:ext cx="1415135" cy="9165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Compute-2</a:t>
            </a:r>
            <a:endParaRPr lang="en-US" sz="1400" dirty="0"/>
          </a:p>
        </p:txBody>
      </p:sp>
      <p:cxnSp>
        <p:nvCxnSpPr>
          <p:cNvPr id="11" name="Straight Arrow Connector 10"/>
          <p:cNvCxnSpPr>
            <a:stCxn id="6" idx="4"/>
            <a:endCxn id="7" idx="0"/>
          </p:cNvCxnSpPr>
          <p:nvPr/>
        </p:nvCxnSpPr>
        <p:spPr>
          <a:xfrm flipH="1">
            <a:off x="1689543" y="4024393"/>
            <a:ext cx="2586532" cy="11037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4"/>
            <a:endCxn id="8" idx="0"/>
          </p:cNvCxnSpPr>
          <p:nvPr/>
        </p:nvCxnSpPr>
        <p:spPr>
          <a:xfrm flipH="1">
            <a:off x="3214374" y="4024393"/>
            <a:ext cx="1061701" cy="11037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4"/>
            <a:endCxn id="9" idx="0"/>
          </p:cNvCxnSpPr>
          <p:nvPr/>
        </p:nvCxnSpPr>
        <p:spPr>
          <a:xfrm>
            <a:off x="4276075" y="4024393"/>
            <a:ext cx="446382" cy="11037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546617" y="3181846"/>
            <a:ext cx="1769411" cy="9165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</a:t>
            </a:r>
            <a:r>
              <a:rPr lang="en-US" sz="1400" dirty="0" smtClean="0"/>
              <a:t>ragma-f0</a:t>
            </a:r>
          </a:p>
          <a:p>
            <a:pPr algn="ctr"/>
            <a:r>
              <a:rPr lang="en-US" sz="1400" dirty="0" err="1"/>
              <a:t>c</a:t>
            </a:r>
            <a:r>
              <a:rPr lang="en-US" sz="1400" dirty="0" err="1" smtClean="0"/>
              <a:t>s.indiana.edu</a:t>
            </a:r>
            <a:endParaRPr lang="en-US" sz="1400" dirty="0"/>
          </a:p>
        </p:txBody>
      </p:sp>
      <p:sp>
        <p:nvSpPr>
          <p:cNvPr id="23" name="Oval 22"/>
          <p:cNvSpPr/>
          <p:nvPr/>
        </p:nvSpPr>
        <p:spPr>
          <a:xfrm>
            <a:off x="5991443" y="5128128"/>
            <a:ext cx="1415135" cy="9165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Compute-0</a:t>
            </a:r>
            <a:endParaRPr lang="en-US" sz="1400" dirty="0"/>
          </a:p>
        </p:txBody>
      </p:sp>
      <p:sp>
        <p:nvSpPr>
          <p:cNvPr id="24" name="Oval 23"/>
          <p:cNvSpPr/>
          <p:nvPr/>
        </p:nvSpPr>
        <p:spPr>
          <a:xfrm>
            <a:off x="7608460" y="5128128"/>
            <a:ext cx="1415135" cy="9165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Compute-1</a:t>
            </a:r>
            <a:endParaRPr lang="en-US" sz="1400" dirty="0"/>
          </a:p>
        </p:txBody>
      </p:sp>
      <p:cxnSp>
        <p:nvCxnSpPr>
          <p:cNvPr id="26" name="Straight Arrow Connector 25"/>
          <p:cNvCxnSpPr>
            <a:stCxn id="22" idx="4"/>
            <a:endCxn id="23" idx="0"/>
          </p:cNvCxnSpPr>
          <p:nvPr/>
        </p:nvCxnSpPr>
        <p:spPr>
          <a:xfrm flipH="1">
            <a:off x="6699011" y="4098429"/>
            <a:ext cx="732312" cy="10296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2" idx="4"/>
            <a:endCxn id="24" idx="0"/>
          </p:cNvCxnSpPr>
          <p:nvPr/>
        </p:nvCxnSpPr>
        <p:spPr>
          <a:xfrm>
            <a:off x="7431323" y="4098429"/>
            <a:ext cx="884705" cy="10296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5465" y="3638789"/>
            <a:ext cx="766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public</a:t>
            </a:r>
            <a:endParaRPr lang="en-US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65465" y="5414849"/>
            <a:ext cx="866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private</a:t>
            </a:r>
            <a:endParaRPr lang="en-US" b="1" dirty="0"/>
          </a:p>
        </p:txBody>
      </p:sp>
      <p:pic>
        <p:nvPicPr>
          <p:cNvPr id="66" name="Picture 6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6304" y="1365262"/>
            <a:ext cx="2659080" cy="1105756"/>
          </a:xfrm>
          <a:prstGeom prst="rect">
            <a:avLst/>
          </a:prstGeom>
        </p:spPr>
      </p:pic>
      <p:cxnSp>
        <p:nvCxnSpPr>
          <p:cNvPr id="67" name="Straight Arrow Connector 66"/>
          <p:cNvCxnSpPr>
            <a:stCxn id="66" idx="2"/>
            <a:endCxn id="6" idx="7"/>
          </p:cNvCxnSpPr>
          <p:nvPr/>
        </p:nvCxnSpPr>
        <p:spPr>
          <a:xfrm flipH="1">
            <a:off x="4715846" y="2471018"/>
            <a:ext cx="449998" cy="77102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66" idx="2"/>
            <a:endCxn id="22" idx="1"/>
          </p:cNvCxnSpPr>
          <p:nvPr/>
        </p:nvCxnSpPr>
        <p:spPr>
          <a:xfrm>
            <a:off x="5165844" y="2471018"/>
            <a:ext cx="1639897" cy="84505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1001708" y="3148097"/>
            <a:ext cx="1447529" cy="916583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asccmp077</a:t>
            </a:r>
          </a:p>
          <a:p>
            <a:pPr algn="ctr"/>
            <a:r>
              <a:rPr lang="en-US" sz="1400" dirty="0" smtClean="0"/>
              <a:t>.</a:t>
            </a:r>
            <a:r>
              <a:rPr lang="en-US" sz="1400" dirty="0" err="1" smtClean="0"/>
              <a:t>hpcc.jp</a:t>
            </a:r>
            <a:endParaRPr lang="en-US" sz="1400" dirty="0"/>
          </a:p>
        </p:txBody>
      </p:sp>
      <p:grpSp>
        <p:nvGrpSpPr>
          <p:cNvPr id="46" name="Group 45"/>
          <p:cNvGrpSpPr/>
          <p:nvPr/>
        </p:nvGrpSpPr>
        <p:grpSpPr>
          <a:xfrm>
            <a:off x="65465" y="3180497"/>
            <a:ext cx="8504247" cy="1947631"/>
            <a:chOff x="65465" y="3180497"/>
            <a:chExt cx="8504247" cy="1947631"/>
          </a:xfrm>
        </p:grpSpPr>
        <p:grpSp>
          <p:nvGrpSpPr>
            <p:cNvPr id="74" name="Group 73"/>
            <p:cNvGrpSpPr/>
            <p:nvPr/>
          </p:nvGrpSpPr>
          <p:grpSpPr>
            <a:xfrm>
              <a:off x="65465" y="3180497"/>
              <a:ext cx="8504247" cy="1947631"/>
              <a:chOff x="65465" y="3180497"/>
              <a:chExt cx="8504247" cy="1947631"/>
            </a:xfrm>
          </p:grpSpPr>
          <p:grpSp>
            <p:nvGrpSpPr>
              <p:cNvPr id="65" name="Group 64"/>
              <p:cNvGrpSpPr/>
              <p:nvPr/>
            </p:nvGrpSpPr>
            <p:grpSpPr>
              <a:xfrm>
                <a:off x="65465" y="4024393"/>
                <a:ext cx="8504247" cy="1103735"/>
                <a:chOff x="65465" y="2911403"/>
                <a:chExt cx="8504247" cy="1103735"/>
              </a:xfrm>
            </p:grpSpPr>
            <p:grpSp>
              <p:nvGrpSpPr>
                <p:cNvPr id="63" name="Group 62"/>
                <p:cNvGrpSpPr/>
                <p:nvPr/>
              </p:nvGrpSpPr>
              <p:grpSpPr>
                <a:xfrm>
                  <a:off x="65465" y="2911403"/>
                  <a:ext cx="8504247" cy="1103735"/>
                  <a:chOff x="65465" y="2911403"/>
                  <a:chExt cx="8504247" cy="1103735"/>
                </a:xfrm>
              </p:grpSpPr>
              <p:cxnSp>
                <p:nvCxnSpPr>
                  <p:cNvPr id="44" name="Straight Arrow Connector 43"/>
                  <p:cNvCxnSpPr>
                    <a:stCxn id="6" idx="4"/>
                    <a:endCxn id="24" idx="0"/>
                  </p:cNvCxnSpPr>
                  <p:nvPr/>
                </p:nvCxnSpPr>
                <p:spPr>
                  <a:xfrm>
                    <a:off x="4276075" y="2911403"/>
                    <a:ext cx="4039953" cy="1103735"/>
                  </a:xfrm>
                  <a:prstGeom prst="straightConnector1">
                    <a:avLst/>
                  </a:prstGeom>
                  <a:ln>
                    <a:solidFill>
                      <a:schemeClr val="accent3"/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Straight Arrow Connector 40"/>
                  <p:cNvCxnSpPr>
                    <a:stCxn id="6" idx="4"/>
                  </p:cNvCxnSpPr>
                  <p:nvPr/>
                </p:nvCxnSpPr>
                <p:spPr>
                  <a:xfrm>
                    <a:off x="4276075" y="2911403"/>
                    <a:ext cx="2422936" cy="1069986"/>
                  </a:xfrm>
                  <a:prstGeom prst="straightConnector1">
                    <a:avLst/>
                  </a:prstGeom>
                  <a:ln>
                    <a:solidFill>
                      <a:schemeClr val="accent3"/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981975" y="3642835"/>
                    <a:ext cx="1276010" cy="338554"/>
                  </a:xfrm>
                  <a:prstGeom prst="rect">
                    <a:avLst/>
                  </a:prstGeom>
                  <a:solidFill>
                    <a:schemeClr val="accent3">
                      <a:alpha val="25000"/>
                    </a:schemeClr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600" dirty="0" smtClean="0"/>
                      <a:t>172.228.41.2</a:t>
                    </a:r>
                    <a:endParaRPr lang="en-US" sz="1600" dirty="0"/>
                  </a:p>
                </p:txBody>
              </p:sp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2512294" y="3642835"/>
                    <a:ext cx="1276010" cy="338554"/>
                  </a:xfrm>
                  <a:prstGeom prst="rect">
                    <a:avLst/>
                  </a:prstGeom>
                  <a:solidFill>
                    <a:schemeClr val="accent3">
                      <a:alpha val="25000"/>
                    </a:schemeClr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600" dirty="0" smtClean="0"/>
                      <a:t>172.228.41.3</a:t>
                    </a:r>
                    <a:endParaRPr lang="en-US" sz="1600" dirty="0"/>
                  </a:p>
                </p:txBody>
              </p:sp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4106014" y="3642835"/>
                    <a:ext cx="1276010" cy="338554"/>
                  </a:xfrm>
                  <a:prstGeom prst="rect">
                    <a:avLst/>
                  </a:prstGeom>
                  <a:solidFill>
                    <a:schemeClr val="accent3">
                      <a:alpha val="25000"/>
                    </a:schemeClr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600" dirty="0" smtClean="0"/>
                      <a:t>172.228.41.5</a:t>
                    </a:r>
                    <a:endParaRPr lang="en-US" sz="1600" dirty="0"/>
                  </a:p>
                </p:txBody>
              </p:sp>
              <p:sp>
                <p:nvSpPr>
                  <p:cNvPr id="47" name="TextBox 46"/>
                  <p:cNvSpPr txBox="1"/>
                  <p:nvPr/>
                </p:nvSpPr>
                <p:spPr>
                  <a:xfrm>
                    <a:off x="5628937" y="3642835"/>
                    <a:ext cx="1276010" cy="338554"/>
                  </a:xfrm>
                  <a:prstGeom prst="rect">
                    <a:avLst/>
                  </a:prstGeom>
                  <a:solidFill>
                    <a:schemeClr val="accent3">
                      <a:alpha val="25000"/>
                    </a:schemeClr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600" dirty="0" smtClean="0"/>
                      <a:t>172.228.41.1</a:t>
                    </a:r>
                    <a:endParaRPr lang="en-US" sz="1600" dirty="0"/>
                  </a:p>
                </p:txBody>
              </p:sp>
              <p:sp>
                <p:nvSpPr>
                  <p:cNvPr id="48" name="TextBox 47"/>
                  <p:cNvSpPr txBox="1"/>
                  <p:nvPr/>
                </p:nvSpPr>
                <p:spPr>
                  <a:xfrm>
                    <a:off x="7293702" y="3642835"/>
                    <a:ext cx="1276010" cy="338554"/>
                  </a:xfrm>
                  <a:prstGeom prst="rect">
                    <a:avLst/>
                  </a:prstGeom>
                  <a:solidFill>
                    <a:schemeClr val="accent3">
                      <a:alpha val="25000"/>
                    </a:schemeClr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600" dirty="0" smtClean="0"/>
                      <a:t>172.228.41.4</a:t>
                    </a:r>
                    <a:endParaRPr lang="en-US" sz="1600" dirty="0"/>
                  </a:p>
                </p:txBody>
              </p:sp>
              <p:sp>
                <p:nvSpPr>
                  <p:cNvPr id="59" name="TextBox 58"/>
                  <p:cNvSpPr txBox="1"/>
                  <p:nvPr/>
                </p:nvSpPr>
                <p:spPr>
                  <a:xfrm>
                    <a:off x="65465" y="3614207"/>
                    <a:ext cx="61319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 err="1" smtClean="0"/>
                      <a:t>ipop</a:t>
                    </a:r>
                    <a:endParaRPr lang="en-US" b="1" dirty="0"/>
                  </a:p>
                </p:txBody>
              </p:sp>
            </p:grpSp>
            <p:sp>
              <p:nvSpPr>
                <p:cNvPr id="64" name="TextBox 63"/>
                <p:cNvSpPr txBox="1"/>
                <p:nvPr/>
              </p:nvSpPr>
              <p:spPr>
                <a:xfrm>
                  <a:off x="3628745" y="2972739"/>
                  <a:ext cx="1484000" cy="338554"/>
                </a:xfrm>
                <a:prstGeom prst="rect">
                  <a:avLst/>
                </a:prstGeom>
                <a:solidFill>
                  <a:schemeClr val="accent3">
                    <a:alpha val="25000"/>
                  </a:schemeClr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/>
                    <a:t>172.228.41.254</a:t>
                  </a:r>
                  <a:endParaRPr lang="en-US" sz="1600" dirty="0"/>
                </a:p>
              </p:txBody>
            </p:sp>
          </p:grpSp>
          <p:sp>
            <p:nvSpPr>
              <p:cNvPr id="73" name="Oval 72"/>
              <p:cNvSpPr/>
              <p:nvPr/>
            </p:nvSpPr>
            <p:spPr>
              <a:xfrm>
                <a:off x="6559710" y="3180497"/>
                <a:ext cx="1769411" cy="916583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p</a:t>
                </a:r>
                <a:r>
                  <a:rPr lang="en-US" sz="1400" dirty="0" smtClean="0"/>
                  <a:t>ragma-f0</a:t>
                </a:r>
              </a:p>
              <a:p>
                <a:pPr algn="ctr"/>
                <a:r>
                  <a:rPr lang="en-US" sz="1400" dirty="0" err="1"/>
                  <a:t>c</a:t>
                </a:r>
                <a:r>
                  <a:rPr lang="en-US" sz="1400" dirty="0" err="1" smtClean="0"/>
                  <a:t>s.indiana.edu</a:t>
                </a:r>
                <a:endParaRPr lang="en-US" sz="1400" dirty="0"/>
              </a:p>
            </p:txBody>
          </p:sp>
        </p:grpSp>
        <p:cxnSp>
          <p:nvCxnSpPr>
            <p:cNvPr id="35" name="Straight Arrow Connector 34"/>
            <p:cNvCxnSpPr>
              <a:stCxn id="6" idx="3"/>
              <a:endCxn id="34" idx="6"/>
            </p:cNvCxnSpPr>
            <p:nvPr/>
          </p:nvCxnSpPr>
          <p:spPr>
            <a:xfrm flipH="1" flipV="1">
              <a:off x="2449237" y="3606389"/>
              <a:ext cx="1387067" cy="283774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1018270" y="4081552"/>
              <a:ext cx="1276010" cy="338554"/>
            </a:xfrm>
            <a:prstGeom prst="rect">
              <a:avLst/>
            </a:prstGeom>
            <a:solidFill>
              <a:schemeClr val="accent3">
                <a:alpha val="2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172.228.41.6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08214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View </a:t>
            </a:r>
            <a:r>
              <a:rPr lang="en-US" dirty="0" err="1" smtClean="0"/>
              <a:t>Ejabberd</a:t>
            </a:r>
            <a:r>
              <a:rPr lang="en-US" dirty="0" smtClean="0"/>
              <a:t> interface</a:t>
            </a:r>
            <a:endParaRPr lang="en-US" dirty="0"/>
          </a:p>
        </p:txBody>
      </p:sp>
      <p:pic>
        <p:nvPicPr>
          <p:cNvPr id="6" name="Picture 5" descr="ipop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56" y="1532001"/>
            <a:ext cx="7746989" cy="3501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909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ipop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900" y="0"/>
            <a:ext cx="28596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3747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17375E"/>
                </a:solidFill>
              </a:rPr>
              <a:t>Near-term goals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030676"/>
          </a:xfrm>
        </p:spPr>
        <p:txBody>
          <a:bodyPr>
            <a:normAutofit fontScale="77500" lnSpcReduction="20000"/>
          </a:bodyPr>
          <a:lstStyle/>
          <a:p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</a:rPr>
              <a:t>Oct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-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</a:rPr>
              <a:t>Dec</a:t>
            </a:r>
          </a:p>
          <a:p>
            <a:pPr lvl="1"/>
            <a:r>
              <a:rPr lang="en-US" dirty="0" smtClean="0"/>
              <a:t>Automated </a:t>
            </a:r>
            <a:r>
              <a:rPr lang="en-US" dirty="0"/>
              <a:t>reconfiguration of Rocks </a:t>
            </a:r>
            <a:r>
              <a:rPr lang="en-US" dirty="0" smtClean="0"/>
              <a:t>DB</a:t>
            </a:r>
          </a:p>
          <a:p>
            <a:pPr lvl="1"/>
            <a:r>
              <a:rPr lang="en-US" dirty="0"/>
              <a:t>Integrate changes into Web </a:t>
            </a:r>
            <a:r>
              <a:rPr lang="en-US" dirty="0" smtClean="0"/>
              <a:t>interface</a:t>
            </a:r>
          </a:p>
          <a:p>
            <a:pPr lvl="1"/>
            <a:r>
              <a:rPr lang="en-US" dirty="0"/>
              <a:t>Rocks rolls for PCC-</a:t>
            </a:r>
            <a:r>
              <a:rPr lang="en-US" dirty="0" err="1"/>
              <a:t>HTCondor</a:t>
            </a:r>
            <a:r>
              <a:rPr lang="en-US" dirty="0"/>
              <a:t> and enhanced </a:t>
            </a:r>
            <a:r>
              <a:rPr lang="en-US" dirty="0" smtClean="0"/>
              <a:t>PRAGMA Bootstrap</a:t>
            </a:r>
          </a:p>
          <a:p>
            <a:pPr lvl="1"/>
            <a:r>
              <a:rPr lang="en-US" dirty="0"/>
              <a:t>Live application demo with </a:t>
            </a:r>
            <a:r>
              <a:rPr lang="en-US" dirty="0" err="1" smtClean="0"/>
              <a:t>Lifemapper</a:t>
            </a:r>
            <a:endParaRPr lang="en-US" dirty="0"/>
          </a:p>
          <a:p>
            <a:r>
              <a:rPr lang="en-US" sz="2800" b="1" dirty="0" smtClean="0">
                <a:solidFill>
                  <a:srgbClr val="953735"/>
                </a:solidFill>
              </a:rPr>
              <a:t>Jan – April</a:t>
            </a:r>
          </a:p>
          <a:p>
            <a:pPr lvl="1"/>
            <a:r>
              <a:rPr lang="en-US" dirty="0" smtClean="0"/>
              <a:t>Work with Aimee to develop load model for LM</a:t>
            </a:r>
          </a:p>
          <a:p>
            <a:pPr lvl="1"/>
            <a:r>
              <a:rPr lang="en-US" dirty="0" smtClean="0"/>
              <a:t>Develop PCC auto-sizing capabilities</a:t>
            </a:r>
            <a:endParaRPr lang="en-US" sz="2400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Longer-term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goals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 smtClean="0"/>
              <a:t>Improve </a:t>
            </a:r>
            <a:r>
              <a:rPr lang="en-US" sz="1800" dirty="0"/>
              <a:t>resource allocation algorithms.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Enable resource to application information sharing.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Extend the Hierarchical </a:t>
            </a:r>
            <a:r>
              <a:rPr lang="en-US" sz="1800" dirty="0" err="1"/>
              <a:t>MapReduce</a:t>
            </a:r>
            <a:r>
              <a:rPr lang="en-US" sz="1800" dirty="0"/>
              <a:t> model to support distributed sensitive data processing.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Schedule application jobs based on VC topologies, and VM provenance.</a:t>
            </a:r>
          </a:p>
          <a:p>
            <a:pPr marL="0" indent="0">
              <a:buNone/>
            </a:pP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1696059" y="1535113"/>
            <a:ext cx="3464149" cy="52955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 smtClean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pic>
        <p:nvPicPr>
          <p:cNvPr id="9" name="Picture 8" descr="world_logo_blue_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30" y="5147045"/>
            <a:ext cx="2870618" cy="10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695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870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Goals of </a:t>
            </a:r>
            <a:br>
              <a:rPr lang="en-US" dirty="0" smtClean="0"/>
            </a:br>
            <a:r>
              <a:rPr lang="en-US" dirty="0" smtClean="0"/>
              <a:t>Personal Cloud Controller (PCC)</a:t>
            </a:r>
            <a:endParaRPr lang="en-US" sz="27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9728" y="1600200"/>
            <a:ext cx="3872365" cy="4152512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Enable lab/group to easily manage </a:t>
            </a:r>
            <a:r>
              <a:rPr lang="en-US" b="1" dirty="0" smtClean="0">
                <a:solidFill>
                  <a:srgbClr val="800000"/>
                </a:solidFill>
              </a:rPr>
              <a:t>application virtual clusters</a:t>
            </a:r>
            <a:r>
              <a:rPr lang="en-US" dirty="0" smtClean="0"/>
              <a:t> on available resources</a:t>
            </a:r>
          </a:p>
          <a:p>
            <a:r>
              <a:rPr lang="en-US" dirty="0" smtClean="0"/>
              <a:t>Leverage PRAGMA Cloud tools: PRAGMA Bootstrap, IPOP, </a:t>
            </a:r>
            <a:r>
              <a:rPr lang="en-US" dirty="0" err="1" smtClean="0"/>
              <a:t>ViNE</a:t>
            </a:r>
            <a:r>
              <a:rPr lang="en-US" dirty="0" smtClean="0"/>
              <a:t>, Rocks.</a:t>
            </a:r>
          </a:p>
          <a:p>
            <a:r>
              <a:rPr lang="en-US" dirty="0" smtClean="0"/>
              <a:t>Lightweight, extends </a:t>
            </a:r>
            <a:r>
              <a:rPr lang="en-US" dirty="0" err="1" smtClean="0"/>
              <a:t>HTCondor</a:t>
            </a:r>
            <a:r>
              <a:rPr lang="en-US" dirty="0"/>
              <a:t> </a:t>
            </a:r>
            <a:r>
              <a:rPr lang="en-US" dirty="0" smtClean="0"/>
              <a:t>from U Wisc.</a:t>
            </a:r>
          </a:p>
          <a:p>
            <a:r>
              <a:rPr lang="en-US" dirty="0" smtClean="0"/>
              <a:t>Provide command-line and </a:t>
            </a:r>
            <a:r>
              <a:rPr lang="en-US" dirty="0"/>
              <a:t>W</a:t>
            </a:r>
            <a:r>
              <a:rPr lang="en-US" dirty="0" smtClean="0"/>
              <a:t>eb interfaces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093" y="1497417"/>
            <a:ext cx="4805428" cy="270305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Content Placeholder 4"/>
          <p:cNvSpPr txBox="1">
            <a:spLocks/>
          </p:cNvSpPr>
          <p:nvPr/>
        </p:nvSpPr>
        <p:spPr>
          <a:xfrm>
            <a:off x="229727" y="5692112"/>
            <a:ext cx="5476091" cy="13093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500" b="1" dirty="0" smtClean="0"/>
              <a:t>Working Group</a:t>
            </a:r>
            <a:r>
              <a:rPr lang="en-US" sz="2500" dirty="0" smtClean="0"/>
              <a:t>: Resources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4107" y="4652226"/>
            <a:ext cx="2182283" cy="51976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2510" y="4482712"/>
            <a:ext cx="1270000" cy="1270000"/>
          </a:xfrm>
          <a:prstGeom prst="rect">
            <a:avLst/>
          </a:prstGeom>
        </p:spPr>
      </p:pic>
      <p:pic>
        <p:nvPicPr>
          <p:cNvPr id="2" name="Picture 1" descr="ipop.tif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0869" y="5525691"/>
            <a:ext cx="1426522" cy="613946"/>
          </a:xfrm>
          <a:prstGeom prst="rect">
            <a:avLst/>
          </a:prstGeom>
        </p:spPr>
      </p:pic>
      <p:pic>
        <p:nvPicPr>
          <p:cNvPr id="3" name="Picture 2" descr="pragma_boot.tif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295" y="5799736"/>
            <a:ext cx="1956505" cy="339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895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Content Placeholder 51" descr="htt-condor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6102" b="-16102"/>
          <a:stretch>
            <a:fillRect/>
          </a:stretch>
        </p:blipFill>
        <p:spPr>
          <a:xfrm>
            <a:off x="284646" y="3017374"/>
            <a:ext cx="3574964" cy="4006377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597" y="167310"/>
            <a:ext cx="8765003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Previous work</a:t>
            </a:r>
            <a:br>
              <a:rPr lang="en-US" dirty="0" smtClean="0"/>
            </a:br>
            <a:r>
              <a:rPr lang="en-US" sz="2700" dirty="0"/>
              <a:t>D</a:t>
            </a:r>
            <a:r>
              <a:rPr lang="en-US" sz="2700" dirty="0" smtClean="0"/>
              <a:t>emoed single site virtual cluster prototype at PRAGMA 26 </a:t>
            </a:r>
            <a:endParaRPr lang="en-US" dirty="0"/>
          </a:p>
        </p:txBody>
      </p:sp>
      <p:pic>
        <p:nvPicPr>
          <p:cNvPr id="47" name="Content Placeholder 46" descr="arch.png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7957" b="-87957"/>
          <a:stretch>
            <a:fillRect/>
          </a:stretch>
        </p:blipFill>
        <p:spPr>
          <a:xfrm>
            <a:off x="284646" y="268401"/>
            <a:ext cx="3638743" cy="4077853"/>
          </a:xfrm>
        </p:spPr>
      </p:pic>
      <p:pic>
        <p:nvPicPr>
          <p:cNvPr id="48" name="Picture 47" descr="pcc-4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2730" y="1569690"/>
            <a:ext cx="4748729" cy="431757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9" name="TextBox 48"/>
          <p:cNvSpPr txBox="1"/>
          <p:nvPr/>
        </p:nvSpPr>
        <p:spPr>
          <a:xfrm>
            <a:off x="195206" y="3017374"/>
            <a:ext cx="3856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High level architecture diagram of PCC</a:t>
            </a:r>
            <a:endParaRPr lang="en-US" b="1" dirty="0"/>
          </a:p>
        </p:txBody>
      </p:sp>
      <p:sp>
        <p:nvSpPr>
          <p:cNvPr id="50" name="Rectangle 49"/>
          <p:cNvSpPr/>
          <p:nvPr/>
        </p:nvSpPr>
        <p:spPr>
          <a:xfrm>
            <a:off x="84820" y="6455316"/>
            <a:ext cx="39181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A</a:t>
            </a:r>
            <a:r>
              <a:rPr lang="en-US" b="1" dirty="0" smtClean="0"/>
              <a:t>rchitecture </a:t>
            </a:r>
            <a:r>
              <a:rPr lang="en-US" b="1" dirty="0"/>
              <a:t>diagram of </a:t>
            </a:r>
            <a:r>
              <a:rPr lang="en-US" b="1" dirty="0" smtClean="0"/>
              <a:t>PCC-</a:t>
            </a:r>
            <a:r>
              <a:rPr lang="en-US" b="1" dirty="0" err="1" smtClean="0"/>
              <a:t>HTCondor</a:t>
            </a:r>
            <a:endParaRPr lang="en-US" b="1" dirty="0"/>
          </a:p>
        </p:txBody>
      </p:sp>
      <p:sp>
        <p:nvSpPr>
          <p:cNvPr id="53" name="Rectangle 52"/>
          <p:cNvSpPr/>
          <p:nvPr/>
        </p:nvSpPr>
        <p:spPr>
          <a:xfrm>
            <a:off x="4162730" y="5905686"/>
            <a:ext cx="43518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Web interface to launch and view status of virtual cluster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21488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Progress for PRAGMA 27</a:t>
            </a:r>
            <a:br>
              <a:rPr lang="en-US" dirty="0" smtClean="0"/>
            </a:br>
            <a:r>
              <a:rPr lang="en-US" sz="3100" dirty="0" smtClean="0"/>
              <a:t>Cross-institute virtual cluster using IPOP</a:t>
            </a:r>
            <a:endParaRPr lang="en-US" sz="31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57200" y="1311513"/>
            <a:ext cx="4040188" cy="639762"/>
          </a:xfrm>
        </p:spPr>
        <p:txBody>
          <a:bodyPr/>
          <a:lstStyle/>
          <a:p>
            <a:r>
              <a:rPr lang="en-US" dirty="0" smtClean="0"/>
              <a:t>Accomplished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57200" y="1897611"/>
            <a:ext cx="4040188" cy="3951288"/>
          </a:xfrm>
        </p:spPr>
        <p:txBody>
          <a:bodyPr>
            <a:noAutofit/>
          </a:bodyPr>
          <a:lstStyle/>
          <a:p>
            <a:pPr>
              <a:buFont typeface="Wingdings" charset="2"/>
              <a:buChar char="ü"/>
            </a:pPr>
            <a:r>
              <a:rPr lang="en-US" sz="1600" dirty="0" smtClean="0"/>
              <a:t>Setup Rocks with KVM roll on 3-node cluster at IU</a:t>
            </a:r>
          </a:p>
          <a:p>
            <a:pPr>
              <a:buFont typeface="Wingdings" charset="2"/>
              <a:buChar char="ü"/>
            </a:pPr>
            <a:r>
              <a:rPr lang="en-US" sz="1600" dirty="0" smtClean="0"/>
              <a:t>Experimented </a:t>
            </a:r>
            <a:r>
              <a:rPr lang="en-US" sz="1600" dirty="0"/>
              <a:t>with IPOP and measured initialization and bandwidth performance between IU and SDSC</a:t>
            </a:r>
          </a:p>
          <a:p>
            <a:pPr marL="342900" lvl="1" indent="-342900">
              <a:buFont typeface="Wingdings" charset="2"/>
              <a:buChar char="ü"/>
            </a:pPr>
            <a:r>
              <a:rPr lang="en-US" sz="1600" dirty="0"/>
              <a:t>Drafted a paper “A Personal Cloud Controller Framework” for </a:t>
            </a:r>
            <a:r>
              <a:rPr lang="en-US" sz="1600" dirty="0" smtClean="0"/>
              <a:t>submission</a:t>
            </a:r>
            <a:endParaRPr lang="en-US" sz="1600" dirty="0"/>
          </a:p>
          <a:p>
            <a:pPr>
              <a:buFont typeface="Wingdings" charset="2"/>
              <a:buChar char="ü"/>
            </a:pPr>
            <a:r>
              <a:rPr lang="en-US" sz="1600" dirty="0"/>
              <a:t>Developed new IPOP Rocks roll for easy installation of IPOP to any Rocks virtual cluster </a:t>
            </a:r>
            <a:endParaRPr lang="en-US" sz="1600" dirty="0" smtClean="0"/>
          </a:p>
          <a:p>
            <a:pPr>
              <a:buFont typeface="Wingdings" charset="2"/>
              <a:buChar char="ü"/>
            </a:pPr>
            <a:r>
              <a:rPr lang="en-US" sz="1600" dirty="0"/>
              <a:t>Added automated IPOP server/client initialization to </a:t>
            </a:r>
            <a:r>
              <a:rPr lang="en-US" sz="1600"/>
              <a:t>PRAGMA </a:t>
            </a:r>
            <a:r>
              <a:rPr lang="en-US" sz="1600" smtClean="0"/>
              <a:t>Bootstrap</a:t>
            </a:r>
          </a:p>
          <a:p>
            <a:pPr>
              <a:buFont typeface="Wingdings" charset="2"/>
              <a:buChar char="ü"/>
            </a:pPr>
            <a:r>
              <a:rPr lang="en-US" sz="1600" smtClean="0"/>
              <a:t>Enabled </a:t>
            </a:r>
            <a:r>
              <a:rPr lang="en-US" sz="1600" dirty="0"/>
              <a:t>multi-site virtual cluster creation via enhanced PCC-</a:t>
            </a:r>
            <a:r>
              <a:rPr lang="en-US" sz="1600" dirty="0" err="1"/>
              <a:t>HTCondor</a:t>
            </a:r>
            <a:r>
              <a:rPr lang="en-US" sz="1600" dirty="0"/>
              <a:t> (VM GAHP) and Condor DAG </a:t>
            </a:r>
            <a:r>
              <a:rPr lang="en-US" sz="1600" dirty="0" smtClean="0"/>
              <a:t>capabilities </a:t>
            </a:r>
          </a:p>
          <a:p>
            <a:pPr>
              <a:buFont typeface="Wingdings" charset="2"/>
              <a:buChar char="ü"/>
            </a:pPr>
            <a:r>
              <a:rPr lang="en-US" sz="1600" dirty="0" smtClean="0"/>
              <a:t>Part-way thru setup of </a:t>
            </a:r>
            <a:r>
              <a:rPr lang="en-US" sz="1600" dirty="0" err="1"/>
              <a:t>OpenNebula</a:t>
            </a:r>
            <a:r>
              <a:rPr lang="en-US" sz="1600" dirty="0"/>
              <a:t>/PRAGMA </a:t>
            </a:r>
            <a:r>
              <a:rPr lang="en-US" sz="1600" dirty="0" smtClean="0"/>
              <a:t>Bootstrap on 4-node cluster at AIST</a:t>
            </a:r>
            <a:endParaRPr lang="en-US" sz="16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645025" y="1329401"/>
            <a:ext cx="4041775" cy="639762"/>
          </a:xfrm>
        </p:spPr>
        <p:txBody>
          <a:bodyPr/>
          <a:lstStyle/>
          <a:p>
            <a:r>
              <a:rPr lang="en-US" dirty="0" smtClean="0"/>
              <a:t>TODO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645025" y="1915499"/>
            <a:ext cx="4041775" cy="3951288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1500" dirty="0" smtClean="0"/>
              <a:t>Automated reconfiguration of Rocks DB</a:t>
            </a:r>
          </a:p>
          <a:p>
            <a:pPr>
              <a:buFont typeface="Wingdings" charset="2"/>
              <a:buChar char="q"/>
            </a:pPr>
            <a:r>
              <a:rPr lang="en-US" sz="1500" dirty="0" smtClean="0"/>
              <a:t>Debug </a:t>
            </a:r>
            <a:r>
              <a:rPr lang="en-US" sz="1500" dirty="0" err="1" smtClean="0"/>
              <a:t>OneNebula</a:t>
            </a:r>
            <a:r>
              <a:rPr lang="en-US" sz="1500" dirty="0" smtClean="0"/>
              <a:t>/PRAGMA Bootstrap issues</a:t>
            </a:r>
          </a:p>
          <a:p>
            <a:pPr>
              <a:buFont typeface="Wingdings" charset="2"/>
              <a:buChar char="q"/>
            </a:pPr>
            <a:r>
              <a:rPr lang="en-US" sz="1500" dirty="0" smtClean="0"/>
              <a:t>Integrate </a:t>
            </a:r>
            <a:r>
              <a:rPr lang="en-US" sz="1500" dirty="0"/>
              <a:t>changes into Web </a:t>
            </a:r>
            <a:r>
              <a:rPr lang="en-US" sz="1500" dirty="0" smtClean="0"/>
              <a:t>interface</a:t>
            </a:r>
          </a:p>
          <a:p>
            <a:pPr>
              <a:buFont typeface="Wingdings" charset="2"/>
              <a:buChar char="q"/>
            </a:pPr>
            <a:r>
              <a:rPr lang="en-US" sz="1500" dirty="0" smtClean="0"/>
              <a:t>Rocks rolls for PCC-</a:t>
            </a:r>
            <a:r>
              <a:rPr lang="en-US" sz="1500" dirty="0" err="1" smtClean="0"/>
              <a:t>HTCondor</a:t>
            </a:r>
            <a:r>
              <a:rPr lang="en-US" sz="1500" dirty="0" smtClean="0"/>
              <a:t> and enhanced PRAGMA Bootstrap</a:t>
            </a:r>
          </a:p>
          <a:p>
            <a:pPr>
              <a:buFont typeface="Wingdings" charset="2"/>
              <a:buChar char="q"/>
            </a:pPr>
            <a:r>
              <a:rPr lang="en-US" sz="1500" dirty="0" smtClean="0"/>
              <a:t>Live application demo with </a:t>
            </a:r>
            <a:r>
              <a:rPr lang="en-US" sz="1500" dirty="0" err="1" smtClean="0"/>
              <a:t>Lifemapper</a:t>
            </a:r>
            <a:endParaRPr lang="en-US" sz="1500" smtClean="0"/>
          </a:p>
          <a:p>
            <a:pPr marL="0" indent="0">
              <a:buNone/>
            </a:pPr>
            <a:endParaRPr lang="en-US" sz="1500" dirty="0" smtClean="0"/>
          </a:p>
        </p:txBody>
      </p:sp>
    </p:spTree>
    <p:extLst>
      <p:ext uri="{BB962C8B-B14F-4D97-AF65-F5344CB8AC3E}">
        <p14:creationId xmlns:p14="http://schemas.microsoft.com/office/powerpoint/2010/main" val="1681427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Arrow Connector 14"/>
          <p:cNvCxnSpPr>
            <a:stCxn id="51" idx="1"/>
            <a:endCxn id="36" idx="1"/>
          </p:cNvCxnSpPr>
          <p:nvPr/>
        </p:nvCxnSpPr>
        <p:spPr>
          <a:xfrm>
            <a:off x="3952955" y="1487110"/>
            <a:ext cx="2520183" cy="480461"/>
          </a:xfrm>
          <a:prstGeom prst="straightConnector1">
            <a:avLst/>
          </a:prstGeom>
          <a:ln w="3492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0" idx="2"/>
            <a:endCxn id="34" idx="0"/>
          </p:cNvCxnSpPr>
          <p:nvPr/>
        </p:nvCxnSpPr>
        <p:spPr>
          <a:xfrm>
            <a:off x="4390614" y="972952"/>
            <a:ext cx="1524152" cy="3827351"/>
          </a:xfrm>
          <a:prstGeom prst="straightConnector1">
            <a:avLst/>
          </a:prstGeom>
          <a:ln w="3492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1" idx="3"/>
          </p:cNvCxnSpPr>
          <p:nvPr/>
        </p:nvCxnSpPr>
        <p:spPr>
          <a:xfrm flipH="1">
            <a:off x="2355050" y="1487110"/>
            <a:ext cx="2367046" cy="1143813"/>
          </a:xfrm>
          <a:prstGeom prst="straightConnector1">
            <a:avLst/>
          </a:prstGeom>
          <a:ln w="3492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loud 6"/>
          <p:cNvSpPr/>
          <p:nvPr/>
        </p:nvSpPr>
        <p:spPr>
          <a:xfrm flipH="1">
            <a:off x="359873" y="1551007"/>
            <a:ext cx="3251549" cy="3038339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2885294" y="3036890"/>
            <a:ext cx="476251" cy="614886"/>
          </a:xfrm>
          <a:custGeom>
            <a:avLst/>
            <a:gdLst>
              <a:gd name="connsiteX0" fmla="*/ 190500 w 753759"/>
              <a:gd name="connsiteY0" fmla="*/ 614886 h 614886"/>
              <a:gd name="connsiteX1" fmla="*/ 751416 w 753759"/>
              <a:gd name="connsiteY1" fmla="*/ 53969 h 614886"/>
              <a:gd name="connsiteX2" fmla="*/ 0 w 753759"/>
              <a:gd name="connsiteY2" fmla="*/ 22219 h 614886"/>
              <a:gd name="connsiteX3" fmla="*/ 0 w 753759"/>
              <a:gd name="connsiteY3" fmla="*/ 22219 h 614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759" h="614886">
                <a:moveTo>
                  <a:pt x="190500" y="614886"/>
                </a:moveTo>
                <a:cubicBezTo>
                  <a:pt x="486833" y="383816"/>
                  <a:pt x="783166" y="152747"/>
                  <a:pt x="751416" y="53969"/>
                </a:cubicBezTo>
                <a:cubicBezTo>
                  <a:pt x="719666" y="-44809"/>
                  <a:pt x="0" y="22219"/>
                  <a:pt x="0" y="22219"/>
                </a:cubicBezTo>
                <a:lnTo>
                  <a:pt x="0" y="22219"/>
                </a:lnTo>
              </a:path>
            </a:pathLst>
          </a:custGeom>
          <a:ln w="60325" cmpd="dbl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2749000" y="2896698"/>
            <a:ext cx="920974" cy="734489"/>
          </a:xfrm>
          <a:custGeom>
            <a:avLst/>
            <a:gdLst>
              <a:gd name="connsiteX0" fmla="*/ 190500 w 753759"/>
              <a:gd name="connsiteY0" fmla="*/ 614886 h 614886"/>
              <a:gd name="connsiteX1" fmla="*/ 751416 w 753759"/>
              <a:gd name="connsiteY1" fmla="*/ 53969 h 614886"/>
              <a:gd name="connsiteX2" fmla="*/ 0 w 753759"/>
              <a:gd name="connsiteY2" fmla="*/ 22219 h 614886"/>
              <a:gd name="connsiteX3" fmla="*/ 0 w 753759"/>
              <a:gd name="connsiteY3" fmla="*/ 22219 h 614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759" h="614886">
                <a:moveTo>
                  <a:pt x="190500" y="614886"/>
                </a:moveTo>
                <a:cubicBezTo>
                  <a:pt x="486833" y="383816"/>
                  <a:pt x="783166" y="152747"/>
                  <a:pt x="751416" y="53969"/>
                </a:cubicBezTo>
                <a:cubicBezTo>
                  <a:pt x="719666" y="-44809"/>
                  <a:pt x="0" y="22219"/>
                  <a:pt x="0" y="22219"/>
                </a:cubicBezTo>
                <a:lnTo>
                  <a:pt x="0" y="22219"/>
                </a:lnTo>
              </a:path>
            </a:pathLst>
          </a:custGeom>
          <a:ln w="60325" cmpd="dbl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loud 9"/>
          <p:cNvSpPr/>
          <p:nvPr/>
        </p:nvSpPr>
        <p:spPr>
          <a:xfrm flipH="1">
            <a:off x="5780376" y="0"/>
            <a:ext cx="3363623" cy="3508003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loud 10"/>
          <p:cNvSpPr/>
          <p:nvPr/>
        </p:nvSpPr>
        <p:spPr>
          <a:xfrm flipH="1">
            <a:off x="5024355" y="4033855"/>
            <a:ext cx="4000020" cy="2347896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2900" y="2611905"/>
            <a:ext cx="517229" cy="1143000"/>
          </a:xfrm>
          <a:prstGeom prst="rect">
            <a:avLst/>
          </a:prstGeom>
        </p:spPr>
      </p:pic>
      <p:cxnSp>
        <p:nvCxnSpPr>
          <p:cNvPr id="16" name="Straight Arrow Connector 15"/>
          <p:cNvCxnSpPr>
            <a:stCxn id="50" idx="1"/>
            <a:endCxn id="49" idx="3"/>
          </p:cNvCxnSpPr>
          <p:nvPr/>
        </p:nvCxnSpPr>
        <p:spPr>
          <a:xfrm flipH="1">
            <a:off x="2355050" y="591406"/>
            <a:ext cx="1618220" cy="54360"/>
          </a:xfrm>
          <a:prstGeom prst="straightConnector1">
            <a:avLst/>
          </a:prstGeom>
          <a:ln w="3492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1771" y="2816897"/>
            <a:ext cx="517229" cy="11430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4171" y="2969297"/>
            <a:ext cx="517229" cy="1143000"/>
          </a:xfrm>
          <a:prstGeom prst="rect">
            <a:avLst/>
          </a:prstGeom>
        </p:spPr>
      </p:pic>
      <p:cxnSp>
        <p:nvCxnSpPr>
          <p:cNvPr id="19" name="Curved Connector 18"/>
          <p:cNvCxnSpPr>
            <a:stCxn id="55" idx="3"/>
            <a:endCxn id="35" idx="1"/>
          </p:cNvCxnSpPr>
          <p:nvPr/>
        </p:nvCxnSpPr>
        <p:spPr>
          <a:xfrm>
            <a:off x="3053800" y="3693197"/>
            <a:ext cx="2726580" cy="1764244"/>
          </a:xfrm>
          <a:prstGeom prst="curvedConnector3">
            <a:avLst>
              <a:gd name="adj1" fmla="val 50000"/>
            </a:avLst>
          </a:prstGeom>
          <a:ln w="60325" cmpd="dbl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85875" y="6245657"/>
            <a:ext cx="1464185" cy="5153"/>
          </a:xfrm>
          <a:prstGeom prst="straightConnector1">
            <a:avLst/>
          </a:prstGeom>
          <a:ln w="3492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287959" y="6478746"/>
            <a:ext cx="1497199" cy="1924"/>
          </a:xfrm>
          <a:prstGeom prst="line">
            <a:avLst/>
          </a:prstGeom>
          <a:ln w="63500" cmpd="dbl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748" y="5557435"/>
            <a:ext cx="252871" cy="558808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1909345" y="5594355"/>
            <a:ext cx="11377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Allocated Resource</a:t>
            </a:r>
            <a:endParaRPr lang="en-US" sz="12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1898067" y="6107158"/>
            <a:ext cx="14634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Physical Network</a:t>
            </a:r>
            <a:endParaRPr lang="en-US" sz="12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1904102" y="6340247"/>
            <a:ext cx="15245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Virtual Cluster</a:t>
            </a:r>
          </a:p>
          <a:p>
            <a:r>
              <a:rPr lang="en-US" sz="1200" b="1" dirty="0" smtClean="0"/>
              <a:t>nbcr-227.ucsd.edu</a:t>
            </a:r>
            <a:endParaRPr lang="en-US" sz="12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2224563" y="1140691"/>
            <a:ext cx="1783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/>
              <a:t>PCC-</a:t>
            </a:r>
            <a:r>
              <a:rPr lang="en-US" b="1" dirty="0" err="1" smtClean="0"/>
              <a:t>HTCondor</a:t>
            </a:r>
            <a:r>
              <a:rPr lang="en-US" b="1" dirty="0" smtClean="0"/>
              <a:t> Master</a:t>
            </a:r>
            <a:endParaRPr lang="en-US" b="1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784" y="4903194"/>
            <a:ext cx="251661" cy="556132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1911891" y="4931426"/>
            <a:ext cx="1068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Cluster Frontend</a:t>
            </a:r>
            <a:endParaRPr lang="en-US" sz="1200" b="1" dirty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5158" y="4800303"/>
            <a:ext cx="759215" cy="782438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0380" y="5066222"/>
            <a:ext cx="759215" cy="782438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3138" y="1463857"/>
            <a:ext cx="764110" cy="1007428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24458" y="1639715"/>
            <a:ext cx="762161" cy="1004858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07952" y="1821703"/>
            <a:ext cx="762161" cy="1004858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421" y="5081082"/>
            <a:ext cx="367017" cy="378243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4898" y="5734281"/>
            <a:ext cx="370625" cy="381962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8780" y="5019880"/>
            <a:ext cx="332417" cy="43827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9671" y="5677489"/>
            <a:ext cx="332417" cy="43827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72023" y="5003130"/>
            <a:ext cx="320040" cy="455020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72023" y="5660739"/>
            <a:ext cx="320040" cy="455020"/>
          </a:xfrm>
          <a:prstGeom prst="rect">
            <a:avLst/>
          </a:prstGeom>
        </p:spPr>
      </p:pic>
      <p:pic>
        <p:nvPicPr>
          <p:cNvPr id="49" name="Picture 48" descr="Become-a-Software-Engineer-Step-11.jpg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649" y="112740"/>
            <a:ext cx="1421401" cy="1066051"/>
          </a:xfrm>
          <a:prstGeom prst="rect">
            <a:avLst/>
          </a:prstGeom>
        </p:spPr>
      </p:pic>
      <p:pic>
        <p:nvPicPr>
          <p:cNvPr id="50" name="Picture 49" descr="web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270" y="209859"/>
            <a:ext cx="834688" cy="76309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952955" y="980407"/>
            <a:ext cx="769141" cy="1013406"/>
          </a:xfrm>
          <a:prstGeom prst="rect">
            <a:avLst/>
          </a:prstGeom>
        </p:spPr>
      </p:pic>
      <p:cxnSp>
        <p:nvCxnSpPr>
          <p:cNvPr id="52" name="Curved Connector 51"/>
          <p:cNvCxnSpPr>
            <a:stCxn id="9" idx="0"/>
            <a:endCxn id="37" idx="1"/>
          </p:cNvCxnSpPr>
          <p:nvPr/>
        </p:nvCxnSpPr>
        <p:spPr>
          <a:xfrm flipV="1">
            <a:off x="2981761" y="2142144"/>
            <a:ext cx="3642697" cy="1489043"/>
          </a:xfrm>
          <a:prstGeom prst="curvedConnector3">
            <a:avLst>
              <a:gd name="adj1" fmla="val 50000"/>
            </a:avLst>
          </a:prstGeom>
          <a:ln w="60325" cmpd="dbl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/>
          <p:cNvCxnSpPr>
            <a:stCxn id="55" idx="3"/>
            <a:endCxn id="54" idx="1"/>
          </p:cNvCxnSpPr>
          <p:nvPr/>
        </p:nvCxnSpPr>
        <p:spPr>
          <a:xfrm>
            <a:off x="3053800" y="3693197"/>
            <a:ext cx="2941273" cy="2004182"/>
          </a:xfrm>
          <a:prstGeom prst="curvedConnector3">
            <a:avLst>
              <a:gd name="adj1" fmla="val 50000"/>
            </a:avLst>
          </a:prstGeom>
          <a:ln w="60325" cmpd="dbl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5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95073" y="5306160"/>
            <a:ext cx="759215" cy="782438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6571" y="3121697"/>
            <a:ext cx="517229" cy="1143000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67352" y="1993192"/>
            <a:ext cx="762161" cy="1004858"/>
          </a:xfrm>
          <a:prstGeom prst="rect">
            <a:avLst/>
          </a:prstGeom>
        </p:spPr>
      </p:pic>
      <p:sp>
        <p:nvSpPr>
          <p:cNvPr id="60" name="TextBox 59"/>
          <p:cNvSpPr txBox="1"/>
          <p:nvPr/>
        </p:nvSpPr>
        <p:spPr>
          <a:xfrm>
            <a:off x="457200" y="1809494"/>
            <a:ext cx="3248525" cy="58477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lvl="1"/>
            <a:r>
              <a:rPr lang="en-US" b="1" dirty="0"/>
              <a:t>nbcr-224.ucsd.edu</a:t>
            </a:r>
          </a:p>
          <a:p>
            <a:pPr marL="185166"/>
            <a:r>
              <a:rPr lang="en-US" sz="1400" dirty="0" smtClean="0"/>
              <a:t>(4) </a:t>
            </a:r>
            <a:r>
              <a:rPr lang="en-US" sz="1400" dirty="0"/>
              <a:t>Dell PowerEdge </a:t>
            </a:r>
            <a:r>
              <a:rPr lang="en-US" sz="1400" dirty="0" smtClean="0"/>
              <a:t>SC1435</a:t>
            </a:r>
            <a:endParaRPr lang="en-US" sz="1400" dirty="0"/>
          </a:p>
        </p:txBody>
      </p:sp>
      <p:sp>
        <p:nvSpPr>
          <p:cNvPr id="61" name="Magnetic Disk 60"/>
          <p:cNvSpPr/>
          <p:nvPr/>
        </p:nvSpPr>
        <p:spPr>
          <a:xfrm>
            <a:off x="1692835" y="3754905"/>
            <a:ext cx="662215" cy="475312"/>
          </a:xfrm>
          <a:prstGeom prst="flowChartMagneticDisk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b="1" dirty="0" smtClean="0"/>
              <a:t>1.25 TB</a:t>
            </a:r>
            <a:endParaRPr lang="en-US" sz="1600" b="1" dirty="0"/>
          </a:p>
        </p:txBody>
      </p:sp>
      <p:sp>
        <p:nvSpPr>
          <p:cNvPr id="62" name="Magnetic Disk 61"/>
          <p:cNvSpPr/>
          <p:nvPr/>
        </p:nvSpPr>
        <p:spPr>
          <a:xfrm>
            <a:off x="6670740" y="5611004"/>
            <a:ext cx="662215" cy="475312"/>
          </a:xfrm>
          <a:prstGeom prst="flowChartMagneticDisk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b="1" dirty="0" smtClean="0"/>
              <a:t>1 TB</a:t>
            </a:r>
            <a:endParaRPr lang="en-US" sz="1600" b="1" dirty="0"/>
          </a:p>
        </p:txBody>
      </p:sp>
      <p:grpSp>
        <p:nvGrpSpPr>
          <p:cNvPr id="118" name="Group 117"/>
          <p:cNvGrpSpPr/>
          <p:nvPr/>
        </p:nvGrpSpPr>
        <p:grpSpPr>
          <a:xfrm>
            <a:off x="3263685" y="5794940"/>
            <a:ext cx="2253858" cy="1033471"/>
            <a:chOff x="2748760" y="4663908"/>
            <a:chExt cx="2253858" cy="1033471"/>
          </a:xfrm>
        </p:grpSpPr>
        <p:sp>
          <p:nvSpPr>
            <p:cNvPr id="116" name="Rectangle 115"/>
            <p:cNvSpPr/>
            <p:nvPr/>
          </p:nvSpPr>
          <p:spPr>
            <a:xfrm>
              <a:off x="2748760" y="4663908"/>
              <a:ext cx="2253858" cy="101842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u="sng" dirty="0">
                  <a:solidFill>
                    <a:schemeClr val="tx1"/>
                  </a:solidFill>
                </a:rPr>
                <a:t>PCC Software</a:t>
              </a:r>
            </a:p>
            <a:p>
              <a:endParaRPr lang="en-US" dirty="0"/>
            </a:p>
          </p:txBody>
        </p:sp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2901560" y="5083063"/>
              <a:ext cx="1210308" cy="288263"/>
            </a:xfrm>
            <a:prstGeom prst="rect">
              <a:avLst/>
            </a:prstGeom>
          </p:spPr>
        </p:pic>
        <p:sp>
          <p:nvSpPr>
            <p:cNvPr id="66" name="TextBox 65"/>
            <p:cNvSpPr txBox="1"/>
            <p:nvPr/>
          </p:nvSpPr>
          <p:spPr>
            <a:xfrm>
              <a:off x="4040317" y="5042529"/>
              <a:ext cx="756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dirty="0" smtClean="0"/>
                <a:t>8.0.6</a:t>
              </a:r>
              <a:endParaRPr lang="en-US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802179" y="5328047"/>
              <a:ext cx="20178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PRAGMA Bootstrap</a:t>
              </a:r>
              <a:endParaRPr lang="en-US" dirty="0"/>
            </a:p>
          </p:txBody>
        </p:sp>
      </p:grpSp>
      <p:pic>
        <p:nvPicPr>
          <p:cNvPr id="63" name="Picture 62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332562" y="2927866"/>
            <a:ext cx="565505" cy="565505"/>
          </a:xfrm>
          <a:prstGeom prst="rect">
            <a:avLst/>
          </a:prstGeom>
        </p:spPr>
      </p:pic>
      <p:sp>
        <p:nvSpPr>
          <p:cNvPr id="67" name="TextBox 66"/>
          <p:cNvSpPr txBox="1"/>
          <p:nvPr/>
        </p:nvSpPr>
        <p:spPr>
          <a:xfrm>
            <a:off x="1332562" y="3442644"/>
            <a:ext cx="5655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v</a:t>
            </a:r>
            <a:r>
              <a:rPr lang="en-US" sz="1600" dirty="0" smtClean="0"/>
              <a:t>6.1</a:t>
            </a:r>
            <a:endParaRPr lang="en-US" sz="1600" dirty="0"/>
          </a:p>
        </p:txBody>
      </p:sp>
      <p:sp>
        <p:nvSpPr>
          <p:cNvPr id="73" name="Rectangle 72"/>
          <p:cNvSpPr/>
          <p:nvPr/>
        </p:nvSpPr>
        <p:spPr>
          <a:xfrm>
            <a:off x="395175" y="2271221"/>
            <a:ext cx="25955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56616" indent="-171450">
              <a:buFont typeface="Arial"/>
              <a:buChar char="•"/>
            </a:pPr>
            <a:r>
              <a:rPr lang="en-US" sz="1200" dirty="0" smtClean="0"/>
              <a:t>(2</a:t>
            </a:r>
            <a:r>
              <a:rPr lang="en-US" sz="1200" dirty="0"/>
              <a:t>) Dual-Core 2.4 GHz AMD </a:t>
            </a:r>
            <a:r>
              <a:rPr lang="en-US" sz="1200" dirty="0" smtClean="0"/>
              <a:t>Opteron</a:t>
            </a:r>
          </a:p>
          <a:p>
            <a:pPr marL="356616" indent="-171450">
              <a:buFont typeface="Arial"/>
              <a:buChar char="•"/>
            </a:pPr>
            <a:r>
              <a:rPr lang="en-US" sz="1200" dirty="0" smtClean="0"/>
              <a:t>8 </a:t>
            </a:r>
            <a:r>
              <a:rPr lang="en-US" sz="1200" dirty="0"/>
              <a:t>GB Memory)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291017" y="4192793"/>
            <a:ext cx="3248525" cy="58477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lvl="1"/>
            <a:r>
              <a:rPr lang="en-US" b="1" dirty="0"/>
              <a:t>p</a:t>
            </a:r>
            <a:r>
              <a:rPr lang="en-US" b="1" dirty="0" smtClean="0"/>
              <a:t>ragma8.cs.indiana.edu</a:t>
            </a:r>
            <a:endParaRPr lang="en-US" b="1" dirty="0"/>
          </a:p>
          <a:p>
            <a:pPr marL="185166"/>
            <a:r>
              <a:rPr lang="en-US" sz="1400" dirty="0" smtClean="0"/>
              <a:t>(3) </a:t>
            </a:r>
            <a:r>
              <a:rPr lang="en-US" sz="1400" dirty="0"/>
              <a:t>Dell </a:t>
            </a:r>
            <a:r>
              <a:rPr lang="en-US" sz="1400" dirty="0" smtClean="0"/>
              <a:t>PowerEdge </a:t>
            </a:r>
            <a:r>
              <a:rPr lang="en-US" sz="1400" dirty="0"/>
              <a:t>6950</a:t>
            </a:r>
          </a:p>
        </p:txBody>
      </p:sp>
      <p:sp>
        <p:nvSpPr>
          <p:cNvPr id="94" name="Rectangle 93"/>
          <p:cNvSpPr/>
          <p:nvPr/>
        </p:nvSpPr>
        <p:spPr>
          <a:xfrm>
            <a:off x="6058349" y="4688930"/>
            <a:ext cx="24801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56616" indent="-171450">
              <a:buFont typeface="Arial"/>
              <a:buChar char="•"/>
            </a:pPr>
            <a:r>
              <a:rPr lang="en-US" sz="1200" dirty="0" smtClean="0"/>
              <a:t>(4) </a:t>
            </a:r>
            <a:r>
              <a:rPr lang="en-US" sz="1200" dirty="0"/>
              <a:t>Dual-Core 1</a:t>
            </a:r>
            <a:r>
              <a:rPr lang="en-US" sz="1200" dirty="0" smtClean="0"/>
              <a:t> </a:t>
            </a:r>
            <a:r>
              <a:rPr lang="en-US" sz="1200" dirty="0"/>
              <a:t>GHz AMD </a:t>
            </a:r>
            <a:r>
              <a:rPr lang="en-US" sz="1200" dirty="0" smtClean="0"/>
              <a:t>Opteron</a:t>
            </a:r>
          </a:p>
          <a:p>
            <a:pPr marL="356616" indent="-171450">
              <a:buFont typeface="Arial"/>
              <a:buChar char="•"/>
            </a:pPr>
            <a:r>
              <a:rPr lang="en-US" sz="1200" dirty="0" smtClean="0"/>
              <a:t>16 </a:t>
            </a:r>
            <a:r>
              <a:rPr lang="en-US" sz="1200" dirty="0"/>
              <a:t>GB Memory)</a:t>
            </a:r>
          </a:p>
        </p:txBody>
      </p:sp>
      <p:pic>
        <p:nvPicPr>
          <p:cNvPr id="106" name="Picture 105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675849" y="5111984"/>
            <a:ext cx="565505" cy="565505"/>
          </a:xfrm>
          <a:prstGeom prst="rect">
            <a:avLst/>
          </a:prstGeom>
        </p:spPr>
      </p:pic>
      <p:sp>
        <p:nvSpPr>
          <p:cNvPr id="107" name="TextBox 106"/>
          <p:cNvSpPr txBox="1"/>
          <p:nvPr/>
        </p:nvSpPr>
        <p:spPr>
          <a:xfrm>
            <a:off x="7619205" y="5626762"/>
            <a:ext cx="7074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v6.1.1</a:t>
            </a:r>
            <a:endParaRPr lang="en-US" sz="1600" dirty="0"/>
          </a:p>
        </p:txBody>
      </p:sp>
      <p:sp>
        <p:nvSpPr>
          <p:cNvPr id="109" name="TextBox 108"/>
          <p:cNvSpPr txBox="1"/>
          <p:nvPr/>
        </p:nvSpPr>
        <p:spPr>
          <a:xfrm>
            <a:off x="5864143" y="427986"/>
            <a:ext cx="3248525" cy="58477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lvl="1"/>
            <a:r>
              <a:rPr lang="en-US" b="1" dirty="0" smtClean="0"/>
              <a:t>163.220.56.77 (AIST)</a:t>
            </a:r>
            <a:endParaRPr lang="en-US" b="1" dirty="0"/>
          </a:p>
          <a:p>
            <a:pPr marL="185166"/>
            <a:r>
              <a:rPr lang="en-US" sz="1400" dirty="0" smtClean="0"/>
              <a:t>(4) </a:t>
            </a:r>
            <a:r>
              <a:rPr lang="en-US" sz="1400" dirty="0"/>
              <a:t>Dell </a:t>
            </a:r>
            <a:r>
              <a:rPr lang="en-US" sz="1400" dirty="0" smtClean="0"/>
              <a:t>PowerEdge </a:t>
            </a:r>
            <a:r>
              <a:rPr lang="en-US" sz="1400" dirty="0"/>
              <a:t>M610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5810097" y="898444"/>
            <a:ext cx="24160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56616" indent="-171450">
              <a:buFont typeface="Arial"/>
              <a:buChar char="•"/>
            </a:pPr>
            <a:r>
              <a:rPr lang="en-US" sz="1200" dirty="0" smtClean="0"/>
              <a:t>(2) Quad-</a:t>
            </a:r>
            <a:r>
              <a:rPr lang="en-US" sz="1200" dirty="0"/>
              <a:t>Core </a:t>
            </a:r>
            <a:r>
              <a:rPr lang="en-US" sz="1200" dirty="0" smtClean="0"/>
              <a:t>2.4 </a:t>
            </a:r>
            <a:r>
              <a:rPr lang="en-US" sz="1200" dirty="0"/>
              <a:t>GHz </a:t>
            </a:r>
            <a:r>
              <a:rPr lang="en-US" sz="1200" dirty="0" smtClean="0"/>
              <a:t>Intel Xeon</a:t>
            </a:r>
          </a:p>
          <a:p>
            <a:pPr marL="356616" indent="-171450">
              <a:buFont typeface="Arial"/>
              <a:buChar char="•"/>
            </a:pPr>
            <a:r>
              <a:rPr lang="en-US" sz="1200" dirty="0" smtClean="0"/>
              <a:t>24 </a:t>
            </a:r>
            <a:r>
              <a:rPr lang="en-US" sz="1200" dirty="0"/>
              <a:t>GB Memory)</a:t>
            </a:r>
          </a:p>
        </p:txBody>
      </p:sp>
      <p:pic>
        <p:nvPicPr>
          <p:cNvPr id="112" name="Picture 111" descr="logo_opennebula_large.pn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513" y="1347015"/>
            <a:ext cx="1229446" cy="741422"/>
          </a:xfrm>
          <a:prstGeom prst="rect">
            <a:avLst/>
          </a:prstGeom>
        </p:spPr>
      </p:pic>
      <p:sp>
        <p:nvSpPr>
          <p:cNvPr id="113" name="TextBox 112"/>
          <p:cNvSpPr txBox="1"/>
          <p:nvPr/>
        </p:nvSpPr>
        <p:spPr>
          <a:xfrm>
            <a:off x="7958601" y="1919160"/>
            <a:ext cx="7283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v4.8.0</a:t>
            </a:r>
            <a:endParaRPr lang="en-US" sz="1600" dirty="0"/>
          </a:p>
        </p:txBody>
      </p:sp>
      <p:sp>
        <p:nvSpPr>
          <p:cNvPr id="115" name="Magnetic Disk 114"/>
          <p:cNvSpPr/>
          <p:nvPr/>
        </p:nvSpPr>
        <p:spPr>
          <a:xfrm>
            <a:off x="7487004" y="2588905"/>
            <a:ext cx="662215" cy="475312"/>
          </a:xfrm>
          <a:prstGeom prst="flowChartMagneticDisk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b="1" dirty="0" smtClean="0"/>
              <a:t>.5 TB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965801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739" y="1299576"/>
            <a:ext cx="7490522" cy="394335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IPOP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28028" y="5963489"/>
            <a:ext cx="632264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 smtClean="0"/>
              <a:t>Image from IPOP White Paper, http</a:t>
            </a:r>
            <a:r>
              <a:rPr lang="en-US" sz="1050" dirty="0"/>
              <a:t>://ipop-project.org/wp-content/uploads/2014/07/IPOP-WhitePaper-1407.pdf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60174" y="1433965"/>
            <a:ext cx="169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1"/>
                </a:solidFill>
              </a:rPr>
              <a:t>Ejabberd</a:t>
            </a:r>
            <a:r>
              <a:rPr lang="en-US" b="1" dirty="0" smtClean="0">
                <a:solidFill>
                  <a:schemeClr val="accent1"/>
                </a:solidFill>
              </a:rPr>
              <a:t> Server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400" y="2486911"/>
            <a:ext cx="814647" cy="7370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902334" y="2431492"/>
            <a:ext cx="814647" cy="8312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5532324" y="2751555"/>
            <a:ext cx="2779768" cy="2775999"/>
          </a:xfrm>
          <a:prstGeom prst="ellipse">
            <a:avLst/>
          </a:prstGeom>
          <a:solidFill>
            <a:schemeClr val="bg1">
              <a:alpha val="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27155" y="5525255"/>
            <a:ext cx="1885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Virtual Machine 1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611694" y="2766169"/>
            <a:ext cx="2779768" cy="2775999"/>
          </a:xfrm>
          <a:prstGeom prst="ellipse">
            <a:avLst/>
          </a:prstGeom>
          <a:solidFill>
            <a:schemeClr val="bg1">
              <a:alpha val="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027117" y="5527343"/>
            <a:ext cx="1885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Virtual Machine 2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222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PCC </a:t>
            </a:r>
            <a:r>
              <a:rPr lang="en-US" dirty="0" smtClean="0"/>
              <a:t>Evaluation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0" y="1382304"/>
            <a:ext cx="8997117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600" dirty="0" smtClean="0">
                <a:latin typeface="Arial Narrow" panose="020B0606020202030204" pitchFamily="34" charset="0"/>
              </a:rPr>
              <a:t>We measure </a:t>
            </a:r>
            <a:r>
              <a:rPr lang="en-US" sz="2600" dirty="0">
                <a:latin typeface="Arial Narrow" panose="020B0606020202030204" pitchFamily="34" charset="0"/>
              </a:rPr>
              <a:t>overhead of PCC as captured by </a:t>
            </a:r>
            <a:r>
              <a:rPr lang="en-US" sz="2600" dirty="0" smtClean="0">
                <a:latin typeface="Arial Narrow" panose="020B0606020202030204" pitchFamily="34" charset="0"/>
              </a:rPr>
              <a:t>overhead during </a:t>
            </a:r>
            <a:r>
              <a:rPr lang="en-US" sz="2600" dirty="0">
                <a:latin typeface="Arial Narrow" panose="020B0606020202030204" pitchFamily="34" charset="0"/>
              </a:rPr>
              <a:t>the </a:t>
            </a:r>
            <a:r>
              <a:rPr lang="en-US" sz="2600" dirty="0" smtClean="0">
                <a:latin typeface="Arial Narrow" panose="020B0606020202030204" pitchFamily="34" charset="0"/>
              </a:rPr>
              <a:t>resource provisioning </a:t>
            </a:r>
            <a:r>
              <a:rPr lang="en-US" sz="2600" dirty="0">
                <a:latin typeface="Arial Narrow" panose="020B0606020202030204" pitchFamily="34" charset="0"/>
              </a:rPr>
              <a:t>phase and overhead of </a:t>
            </a:r>
            <a:r>
              <a:rPr lang="en-US" sz="2600" dirty="0" smtClean="0">
                <a:latin typeface="Arial Narrow" panose="020B0606020202030204" pitchFamily="34" charset="0"/>
              </a:rPr>
              <a:t>application running over VPN.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600" dirty="0" err="1" smtClean="0">
                <a:latin typeface="Arial Narrow" panose="020B0606020202030204" pitchFamily="34" charset="0"/>
              </a:rPr>
              <a:t>Testbed</a:t>
            </a:r>
            <a:r>
              <a:rPr lang="en-US" sz="2600" dirty="0">
                <a:latin typeface="Arial Narrow" panose="020B0606020202030204" pitchFamily="34" charset="0"/>
              </a:rPr>
              <a:t>.</a:t>
            </a:r>
            <a:r>
              <a:rPr lang="en-US" sz="2600" dirty="0" smtClean="0">
                <a:latin typeface="Arial Narrow" panose="020B0606020202030204" pitchFamily="34" charset="0"/>
              </a:rPr>
              <a:t> Two clusters were selected: </a:t>
            </a:r>
            <a:r>
              <a:rPr lang="en-US" sz="2600" dirty="0">
                <a:latin typeface="Arial Narrow" panose="020B0606020202030204" pitchFamily="34" charset="0"/>
              </a:rPr>
              <a:t>one at Indiana </a:t>
            </a:r>
            <a:r>
              <a:rPr lang="en-US" sz="2600" dirty="0" smtClean="0">
                <a:latin typeface="Arial Narrow" panose="020B0606020202030204" pitchFamily="34" charset="0"/>
              </a:rPr>
              <a:t>University</a:t>
            </a:r>
            <a:r>
              <a:rPr lang="en-US" sz="2600" dirty="0">
                <a:latin typeface="Arial Narrow" panose="020B0606020202030204" pitchFamily="34" charset="0"/>
              </a:rPr>
              <a:t>(IU) and the other at the San Diego Supercomputer </a:t>
            </a:r>
            <a:r>
              <a:rPr lang="en-US" sz="2600" dirty="0" smtClean="0">
                <a:latin typeface="Arial Narrow" panose="020B0606020202030204" pitchFamily="34" charset="0"/>
              </a:rPr>
              <a:t>Center (</a:t>
            </a:r>
            <a:r>
              <a:rPr lang="en-US" sz="2600" dirty="0">
                <a:latin typeface="Arial Narrow" panose="020B0606020202030204" pitchFamily="34" charset="0"/>
              </a:rPr>
              <a:t>SDSC</a:t>
            </a:r>
            <a:r>
              <a:rPr lang="en-US" sz="2600" dirty="0" smtClean="0">
                <a:latin typeface="Arial Narrow" panose="020B0606020202030204" pitchFamily="34" charset="0"/>
              </a:rPr>
              <a:t>).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70330" y="4440640"/>
          <a:ext cx="874058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7241"/>
                <a:gridCol w="792089"/>
                <a:gridCol w="947798"/>
                <a:gridCol w="744698"/>
                <a:gridCol w="731160"/>
                <a:gridCol w="1279527"/>
                <a:gridCol w="1096738"/>
                <a:gridCol w="731159"/>
                <a:gridCol w="154017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 Narrow" panose="020B0606020202030204" pitchFamily="34" charset="0"/>
                        </a:rPr>
                        <a:t>Cluster</a:t>
                      </a:r>
                      <a:endParaRPr lang="en-US" sz="1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 Narrow" panose="020B0606020202030204" pitchFamily="34" charset="0"/>
                        </a:rPr>
                        <a:t>Nodes</a:t>
                      </a:r>
                      <a:endParaRPr lang="en-US" sz="1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 Narrow" panose="020B0606020202030204" pitchFamily="34" charset="0"/>
                        </a:rPr>
                        <a:t>CPU</a:t>
                      </a:r>
                      <a:endParaRPr lang="en-US" sz="1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 Narrow" panose="020B0606020202030204" pitchFamily="34" charset="0"/>
                        </a:rPr>
                        <a:t>Cores</a:t>
                      </a:r>
                      <a:endParaRPr lang="en-US" sz="1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 Narrow" panose="020B0606020202030204" pitchFamily="34" charset="0"/>
                        </a:rPr>
                        <a:t>Mem</a:t>
                      </a:r>
                      <a:endParaRPr lang="en-US" sz="1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 Narrow" panose="020B0606020202030204" pitchFamily="34" charset="0"/>
                        </a:rPr>
                        <a:t>Ethernet</a:t>
                      </a:r>
                      <a:endParaRPr lang="en-US" sz="1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 Narrow" panose="020B0606020202030204" pitchFamily="34" charset="0"/>
                        </a:rPr>
                        <a:t>OS</a:t>
                      </a:r>
                      <a:endParaRPr lang="en-US" sz="1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 Narrow" panose="020B0606020202030204" pitchFamily="34" charset="0"/>
                        </a:rPr>
                        <a:t>VMM</a:t>
                      </a:r>
                      <a:endParaRPr lang="en-US" sz="1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 Narrow" panose="020B0606020202030204" pitchFamily="34" charset="0"/>
                        </a:rPr>
                        <a:t>Cloud Platform</a:t>
                      </a:r>
                      <a:endParaRPr lang="en-US" sz="1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 Narrow" panose="020B0606020202030204" pitchFamily="34" charset="0"/>
                        </a:rPr>
                        <a:t>SDSC</a:t>
                      </a:r>
                      <a:endParaRPr lang="en-US" sz="1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 Narrow" panose="020B0606020202030204" pitchFamily="34" charset="0"/>
                        </a:rPr>
                        <a:t>4</a:t>
                      </a:r>
                      <a:endParaRPr lang="en-US" sz="1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 Narrow" panose="020B0606020202030204" pitchFamily="34" charset="0"/>
                        </a:rPr>
                        <a:t>2.4GHZ</a:t>
                      </a:r>
                      <a:endParaRPr lang="en-US" sz="1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 Narrow" panose="020B0606020202030204" pitchFamily="34" charset="0"/>
                        </a:rPr>
                        <a:t>4</a:t>
                      </a:r>
                      <a:endParaRPr lang="en-US" sz="1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 Narrow" panose="020B0606020202030204" pitchFamily="34" charset="0"/>
                        </a:rPr>
                        <a:t>8GB</a:t>
                      </a:r>
                      <a:endParaRPr lang="en-US" sz="1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 Narrow" panose="020B0606020202030204" pitchFamily="34" charset="0"/>
                        </a:rPr>
                        <a:t>1000Base-T</a:t>
                      </a:r>
                      <a:endParaRPr lang="en-US" sz="1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 Narrow" panose="020B0606020202030204" pitchFamily="34" charset="0"/>
                        </a:rPr>
                        <a:t>CentOS 6</a:t>
                      </a:r>
                      <a:endParaRPr lang="en-US" sz="1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 Narrow" panose="020B0606020202030204" pitchFamily="34" charset="0"/>
                        </a:rPr>
                        <a:t>KVM</a:t>
                      </a:r>
                      <a:endParaRPr lang="en-US" sz="1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 Narrow" panose="020B0606020202030204" pitchFamily="34" charset="0"/>
                        </a:rPr>
                        <a:t>Rocks 6.1</a:t>
                      </a:r>
                      <a:endParaRPr lang="en-US" sz="1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 Narrow" panose="020B0606020202030204" pitchFamily="34" charset="0"/>
                        </a:rPr>
                        <a:t>IU</a:t>
                      </a:r>
                      <a:endParaRPr lang="en-US" sz="1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 Narrow" panose="020B0606020202030204" pitchFamily="34" charset="0"/>
                        </a:rPr>
                        <a:t>3</a:t>
                      </a:r>
                      <a:endParaRPr lang="en-US" sz="1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29521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Arial Narrow" panose="020B0606020202030204" pitchFamily="34" charset="0"/>
                        </a:rPr>
                        <a:t>2.4GHZ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 Narrow" panose="020B0606020202030204" pitchFamily="34" charset="0"/>
                        </a:rPr>
                        <a:t>8</a:t>
                      </a:r>
                      <a:endParaRPr lang="en-US" sz="1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 Narrow" panose="020B0606020202030204" pitchFamily="34" charset="0"/>
                        </a:rPr>
                        <a:t>16GB</a:t>
                      </a:r>
                      <a:endParaRPr lang="en-US" sz="1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29521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Arial Narrow" panose="020B0606020202030204" pitchFamily="34" charset="0"/>
                        </a:rPr>
                        <a:t>1000Base-T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 Narrow" panose="020B0606020202030204" pitchFamily="34" charset="0"/>
                        </a:rPr>
                        <a:t>CentOS 6</a:t>
                      </a:r>
                      <a:endParaRPr lang="en-US" sz="1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 Narrow" panose="020B0606020202030204" pitchFamily="34" charset="0"/>
                        </a:rPr>
                        <a:t>KVM</a:t>
                      </a:r>
                      <a:endParaRPr lang="en-US" sz="1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 Narrow" panose="020B0606020202030204" pitchFamily="34" charset="0"/>
                        </a:rPr>
                        <a:t>Rocks 6.1</a:t>
                      </a:r>
                      <a:endParaRPr lang="en-US" sz="1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848232" y="4023560"/>
            <a:ext cx="48985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 smtClean="0">
                <a:latin typeface="Arial Narrow" panose="020B0606020202030204" pitchFamily="34" charset="0"/>
              </a:rPr>
              <a:t>Table 1. </a:t>
            </a:r>
            <a:r>
              <a:rPr lang="en-US" sz="1800" dirty="0" err="1" smtClean="0">
                <a:latin typeface="Arial Narrow" panose="020B0606020202030204" pitchFamily="34" charset="0"/>
              </a:rPr>
              <a:t>Testbed</a:t>
            </a:r>
            <a:r>
              <a:rPr lang="en-US" sz="1800" dirty="0" smtClean="0">
                <a:latin typeface="Arial Narrow" panose="020B0606020202030204" pitchFamily="34" charset="0"/>
              </a:rPr>
              <a:t> Specifications</a:t>
            </a:r>
            <a:endParaRPr lang="en-US" sz="18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001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PCC </a:t>
            </a:r>
            <a:r>
              <a:rPr lang="en-US" dirty="0" smtClean="0"/>
              <a:t>Evaluation </a:t>
            </a:r>
            <a:r>
              <a:rPr lang="en-US" sz="2400" i="1" dirty="0"/>
              <a:t>– cont’d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idx="1"/>
          </p:nvPr>
        </p:nvSpPr>
        <p:spPr>
          <a:xfrm>
            <a:off x="448236" y="1535113"/>
            <a:ext cx="2863374" cy="639762"/>
          </a:xfrm>
        </p:spPr>
        <p:txBody>
          <a:bodyPr/>
          <a:lstStyle/>
          <a:p>
            <a:pPr algn="ctr"/>
            <a:r>
              <a:rPr lang="en-US" sz="2000" dirty="0">
                <a:latin typeface="Arial Narrow" panose="020B0606020202030204" pitchFamily="34" charset="0"/>
              </a:rPr>
              <a:t>PCC Overhead </a:t>
            </a:r>
            <a:r>
              <a:rPr lang="en-US" sz="2000" dirty="0" smtClean="0">
                <a:latin typeface="Arial Narrow" panose="020B0606020202030204" pitchFamily="34" charset="0"/>
              </a:rPr>
              <a:t>Evaluation</a:t>
            </a:r>
            <a:endParaRPr lang="en-US" sz="2000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3"/>
          </p:nvPr>
        </p:nvSpPr>
        <p:spPr>
          <a:xfrm>
            <a:off x="4385047" y="1535113"/>
            <a:ext cx="4041775" cy="639762"/>
          </a:xfrm>
        </p:spPr>
        <p:txBody>
          <a:bodyPr>
            <a:normAutofit/>
          </a:bodyPr>
          <a:lstStyle/>
          <a:p>
            <a:pPr algn="ctr"/>
            <a:r>
              <a:rPr lang="en-US" sz="2000" dirty="0">
                <a:latin typeface="Arial Narrow" panose="020B0606020202030204" pitchFamily="34" charset="0"/>
              </a:rPr>
              <a:t>Network Overhead </a:t>
            </a:r>
            <a:r>
              <a:rPr lang="en-US" sz="2000" dirty="0" smtClean="0">
                <a:latin typeface="Arial Narrow" panose="020B0606020202030204" pitchFamily="34" charset="0"/>
              </a:rPr>
              <a:t>Evaluation</a:t>
            </a:r>
            <a:endParaRPr lang="en-US" sz="20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89" y="2292350"/>
            <a:ext cx="2580160" cy="193512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89" y="4398418"/>
            <a:ext cx="2580160" cy="193512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258" y="2310834"/>
            <a:ext cx="2944421" cy="22083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8" y="4404751"/>
            <a:ext cx="2862971" cy="214722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179" y="3305640"/>
            <a:ext cx="2930962" cy="2198222"/>
          </a:xfrm>
          <a:prstGeom prst="rect">
            <a:avLst/>
          </a:prstGeom>
        </p:spPr>
      </p:pic>
      <p:cxnSp>
        <p:nvCxnSpPr>
          <p:cNvPr id="23" name="Straight Connector 22"/>
          <p:cNvCxnSpPr/>
          <p:nvPr/>
        </p:nvCxnSpPr>
        <p:spPr>
          <a:xfrm>
            <a:off x="3311609" y="1810420"/>
            <a:ext cx="0" cy="45977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711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single_ejabberd-xmpp-logo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675"/>
          <a:stretch/>
        </p:blipFill>
        <p:spPr>
          <a:xfrm>
            <a:off x="2870606" y="1224755"/>
            <a:ext cx="2051767" cy="18646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153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IPOP Rocks Roll</a:t>
            </a:r>
            <a:br>
              <a:rPr lang="en-US" dirty="0" smtClean="0"/>
            </a:br>
            <a:endParaRPr lang="en-US" sz="3100" b="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848493"/>
              </p:ext>
            </p:extLst>
          </p:nvPr>
        </p:nvGraphicFramePr>
        <p:xfrm>
          <a:off x="464229" y="2912459"/>
          <a:ext cx="8066319" cy="3266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4874"/>
                <a:gridCol w="751286"/>
                <a:gridCol w="688679"/>
                <a:gridCol w="34414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File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IPOP Server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IPOP Client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Purpose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Consolas"/>
                          <a:cs typeface="Consolas"/>
                        </a:rPr>
                        <a:t>/opt/</a:t>
                      </a:r>
                      <a:r>
                        <a:rPr lang="en-US" sz="1200" dirty="0" err="1" smtClean="0">
                          <a:latin typeface="Consolas"/>
                          <a:cs typeface="Consolas"/>
                        </a:rPr>
                        <a:t>ipop</a:t>
                      </a:r>
                      <a:r>
                        <a:rPr lang="en-US" sz="1200" dirty="0" smtClean="0">
                          <a:latin typeface="Consolas"/>
                          <a:cs typeface="Consolas"/>
                        </a:rPr>
                        <a:t>/</a:t>
                      </a:r>
                      <a:r>
                        <a:rPr lang="en-US" sz="1200" dirty="0" err="1" smtClean="0">
                          <a:latin typeface="Consolas"/>
                          <a:cs typeface="Consolas"/>
                        </a:rPr>
                        <a:t>ejabberd</a:t>
                      </a:r>
                      <a:r>
                        <a:rPr lang="en-US" sz="1200" dirty="0" smtClean="0">
                          <a:latin typeface="Consolas"/>
                          <a:cs typeface="Consolas"/>
                        </a:rPr>
                        <a:t>/bin/</a:t>
                      </a:r>
                      <a:r>
                        <a:rPr lang="en-US" sz="1200" dirty="0" err="1" smtClean="0">
                          <a:latin typeface="Consolas"/>
                          <a:cs typeface="Consolas"/>
                        </a:rPr>
                        <a:t>initEjabberd</a:t>
                      </a:r>
                      <a:endParaRPr lang="en-US" sz="1200" dirty="0" smtClean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onsolas"/>
                          <a:cs typeface="Consolas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(Re-)initializes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Ejabberd</a:t>
                      </a:r>
                      <a:r>
                        <a:rPr lang="en-US" sz="1600" baseline="0" dirty="0" smtClean="0"/>
                        <a:t> for IPOP usage and produces </a:t>
                      </a:r>
                      <a:r>
                        <a:rPr lang="en-US" sz="1600" baseline="0" dirty="0" err="1" smtClean="0"/>
                        <a:t>ipopserver.info</a:t>
                      </a:r>
                      <a:r>
                        <a:rPr lang="en-US" sz="1600" baseline="0" dirty="0" smtClean="0"/>
                        <a:t> file.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Consolas"/>
                          <a:cs typeface="Consolas"/>
                        </a:rPr>
                        <a:t>/</a:t>
                      </a:r>
                      <a:r>
                        <a:rPr lang="en-US" sz="1200" dirty="0" err="1" smtClean="0">
                          <a:latin typeface="Consolas"/>
                          <a:cs typeface="Consolas"/>
                        </a:rPr>
                        <a:t>etc</a:t>
                      </a:r>
                      <a:r>
                        <a:rPr lang="en-US" sz="1200" dirty="0" smtClean="0">
                          <a:latin typeface="Consolas"/>
                          <a:cs typeface="Consolas"/>
                        </a:rPr>
                        <a:t>/</a:t>
                      </a:r>
                      <a:r>
                        <a:rPr lang="en-US" sz="1200" dirty="0" err="1" smtClean="0">
                          <a:latin typeface="Consolas"/>
                          <a:cs typeface="Consolas"/>
                        </a:rPr>
                        <a:t>init.d</a:t>
                      </a:r>
                      <a:r>
                        <a:rPr lang="en-US" sz="1200" dirty="0" smtClean="0">
                          <a:latin typeface="Consolas"/>
                          <a:cs typeface="Consolas"/>
                        </a:rPr>
                        <a:t>/</a:t>
                      </a:r>
                      <a:r>
                        <a:rPr lang="en-US" sz="1200" dirty="0" err="1" smtClean="0">
                          <a:latin typeface="Consolas"/>
                          <a:cs typeface="Consolas"/>
                        </a:rPr>
                        <a:t>ejabberd</a:t>
                      </a:r>
                      <a:endParaRPr lang="en-US" sz="1200" dirty="0" smtClean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onsolas"/>
                          <a:cs typeface="Consolas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Optionally</a:t>
                      </a:r>
                      <a:r>
                        <a:rPr lang="en-US" sz="1600" baseline="0" dirty="0" smtClean="0"/>
                        <a:t> initializes (via </a:t>
                      </a:r>
                      <a:r>
                        <a:rPr lang="en-US" sz="1600" baseline="0" dirty="0" err="1" smtClean="0"/>
                        <a:t>initEjabberd</a:t>
                      </a:r>
                      <a:r>
                        <a:rPr lang="en-US" sz="1600" baseline="0" dirty="0" smtClean="0"/>
                        <a:t>) and then starts </a:t>
                      </a:r>
                      <a:r>
                        <a:rPr lang="en-US" sz="1600" baseline="0" dirty="0" err="1" smtClean="0"/>
                        <a:t>Ejabberd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Consolas"/>
                          <a:cs typeface="Consolas"/>
                        </a:rPr>
                        <a:t>/</a:t>
                      </a:r>
                      <a:r>
                        <a:rPr lang="en-US" sz="1200" dirty="0" err="1" smtClean="0">
                          <a:latin typeface="Consolas"/>
                          <a:cs typeface="Consolas"/>
                        </a:rPr>
                        <a:t>var</a:t>
                      </a:r>
                      <a:r>
                        <a:rPr lang="en-US" sz="1200" dirty="0" smtClean="0">
                          <a:latin typeface="Consolas"/>
                          <a:cs typeface="Consolas"/>
                        </a:rPr>
                        <a:t>/www/html/</a:t>
                      </a:r>
                      <a:r>
                        <a:rPr lang="en-US" sz="1200" dirty="0" err="1" smtClean="0">
                          <a:latin typeface="Consolas"/>
                          <a:cs typeface="Consolas"/>
                        </a:rPr>
                        <a:t>ipop</a:t>
                      </a:r>
                      <a:r>
                        <a:rPr lang="en-US" sz="1200" dirty="0" smtClean="0">
                          <a:latin typeface="Consolas"/>
                          <a:cs typeface="Consolas"/>
                        </a:rPr>
                        <a:t>/</a:t>
                      </a:r>
                      <a:r>
                        <a:rPr lang="en-US" sz="1200" dirty="0" err="1" smtClean="0">
                          <a:latin typeface="Consolas"/>
                          <a:cs typeface="Consolas"/>
                        </a:rPr>
                        <a:t>ip.php</a:t>
                      </a:r>
                      <a:endParaRPr lang="en-US" sz="1200" dirty="0" smtClean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onsolas"/>
                          <a:cs typeface="Consolas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Distributes</a:t>
                      </a:r>
                      <a:r>
                        <a:rPr lang="en-US" sz="1600" baseline="0" dirty="0" smtClean="0"/>
                        <a:t> unique IP addresses to IPOP clients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Consolas"/>
                          <a:cs typeface="Consolas"/>
                        </a:rPr>
                        <a:t>/opt/</a:t>
                      </a:r>
                      <a:r>
                        <a:rPr lang="en-US" sz="1200" dirty="0" err="1" smtClean="0">
                          <a:latin typeface="Consolas"/>
                          <a:cs typeface="Consolas"/>
                        </a:rPr>
                        <a:t>ipop</a:t>
                      </a:r>
                      <a:r>
                        <a:rPr lang="en-US" sz="1200" dirty="0" smtClean="0">
                          <a:latin typeface="Consolas"/>
                          <a:cs typeface="Consolas"/>
                        </a:rPr>
                        <a:t>/bin/</a:t>
                      </a:r>
                      <a:r>
                        <a:rPr lang="en-US" sz="1200" dirty="0" err="1" smtClean="0">
                          <a:latin typeface="Consolas"/>
                          <a:cs typeface="Consolas"/>
                        </a:rPr>
                        <a:t>updateConfJson</a:t>
                      </a:r>
                      <a:endParaRPr lang="en-US" sz="1200" dirty="0" smtClean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onsolas"/>
                          <a:cs typeface="Consolas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onsolas"/>
                          <a:cs typeface="Consolas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Populates</a:t>
                      </a:r>
                      <a:r>
                        <a:rPr lang="en-US" sz="1600" baseline="0" dirty="0" smtClean="0"/>
                        <a:t> IPOP </a:t>
                      </a:r>
                      <a:r>
                        <a:rPr lang="en-US" sz="1600" baseline="0" dirty="0" err="1" smtClean="0"/>
                        <a:t>config.json</a:t>
                      </a:r>
                      <a:r>
                        <a:rPr lang="en-US" sz="1600" baseline="0" dirty="0" smtClean="0"/>
                        <a:t> file with </a:t>
                      </a:r>
                      <a:r>
                        <a:rPr lang="en-US" sz="1600" baseline="0" dirty="0" err="1" smtClean="0"/>
                        <a:t>ipopserver.info</a:t>
                      </a:r>
                      <a:r>
                        <a:rPr lang="en-US" sz="1600" baseline="0" dirty="0" smtClean="0"/>
                        <a:t> contents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Consolas"/>
                          <a:cs typeface="Consolas"/>
                        </a:rPr>
                        <a:t>/</a:t>
                      </a:r>
                      <a:r>
                        <a:rPr lang="en-US" sz="1200" dirty="0" err="1" smtClean="0">
                          <a:latin typeface="Consolas"/>
                          <a:cs typeface="Consolas"/>
                        </a:rPr>
                        <a:t>etc</a:t>
                      </a:r>
                      <a:r>
                        <a:rPr lang="en-US" sz="1200" dirty="0" smtClean="0">
                          <a:latin typeface="Consolas"/>
                          <a:cs typeface="Consolas"/>
                        </a:rPr>
                        <a:t>/</a:t>
                      </a:r>
                      <a:r>
                        <a:rPr lang="en-US" sz="1200" dirty="0" err="1" smtClean="0">
                          <a:latin typeface="Consolas"/>
                          <a:cs typeface="Consolas"/>
                        </a:rPr>
                        <a:t>init.d</a:t>
                      </a:r>
                      <a:r>
                        <a:rPr lang="en-US" sz="1200" dirty="0" smtClean="0">
                          <a:latin typeface="Consolas"/>
                          <a:cs typeface="Consolas"/>
                        </a:rPr>
                        <a:t>/</a:t>
                      </a:r>
                      <a:r>
                        <a:rPr lang="en-US" sz="1200" dirty="0" err="1" smtClean="0">
                          <a:latin typeface="Consolas"/>
                          <a:cs typeface="Consolas"/>
                        </a:rPr>
                        <a:t>ipop</a:t>
                      </a:r>
                      <a:endParaRPr lang="en-US" sz="1200" dirty="0" smtClean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onsolas"/>
                          <a:cs typeface="Consolas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onsolas"/>
                          <a:cs typeface="Consolas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Optionally initializes then starts IPOP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Content Placeholder 13" descr="Erlang_logo.png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507" b="-7507"/>
          <a:stretch>
            <a:fillRect/>
          </a:stretch>
        </p:blipFill>
        <p:spPr>
          <a:xfrm>
            <a:off x="464229" y="1494489"/>
            <a:ext cx="1052227" cy="1028670"/>
          </a:xfrm>
        </p:spPr>
      </p:pic>
      <p:sp>
        <p:nvSpPr>
          <p:cNvPr id="16" name="TextBox 15"/>
          <p:cNvSpPr txBox="1"/>
          <p:nvPr/>
        </p:nvSpPr>
        <p:spPr>
          <a:xfrm>
            <a:off x="4377057" y="1821779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</a:t>
            </a: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14.07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98568" y="1807929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</a:t>
            </a: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17.0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8" name="Picture 17" descr="ipop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039" y="1666157"/>
            <a:ext cx="1426522" cy="613946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7568689" y="1798985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</a:t>
            </a: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14.07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936813" y="777093"/>
            <a:ext cx="59380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0090"/>
                </a:solidFill>
                <a:latin typeface="Consolas"/>
                <a:cs typeface="Consolas"/>
              </a:rPr>
              <a:t>https://</a:t>
            </a:r>
            <a:r>
              <a:rPr lang="en-US" sz="2400" b="1" dirty="0" err="1">
                <a:solidFill>
                  <a:srgbClr val="000090"/>
                </a:solidFill>
                <a:latin typeface="Consolas"/>
                <a:cs typeface="Consolas"/>
              </a:rPr>
              <a:t>github.com</a:t>
            </a:r>
            <a:r>
              <a:rPr lang="en-US" sz="2400" b="1" dirty="0">
                <a:solidFill>
                  <a:srgbClr val="000090"/>
                </a:solidFill>
                <a:latin typeface="Consolas"/>
                <a:cs typeface="Consolas"/>
              </a:rPr>
              <a:t>/</a:t>
            </a:r>
            <a:r>
              <a:rPr lang="en-US" sz="2400" b="1" dirty="0" err="1">
                <a:solidFill>
                  <a:srgbClr val="000090"/>
                </a:solidFill>
                <a:latin typeface="Consolas"/>
                <a:cs typeface="Consolas"/>
              </a:rPr>
              <a:t>pragmagrid</a:t>
            </a:r>
            <a:r>
              <a:rPr lang="en-US" sz="2400" b="1" dirty="0">
                <a:solidFill>
                  <a:srgbClr val="000090"/>
                </a:solidFill>
                <a:latin typeface="Consolas"/>
                <a:cs typeface="Consolas"/>
              </a:rPr>
              <a:t>/</a:t>
            </a:r>
            <a:r>
              <a:rPr lang="en-US" sz="2400" b="1" dirty="0" err="1">
                <a:solidFill>
                  <a:srgbClr val="000090"/>
                </a:solidFill>
                <a:latin typeface="Consolas"/>
                <a:cs typeface="Consolas"/>
              </a:rPr>
              <a:t>ipop</a:t>
            </a:r>
            <a:endParaRPr lang="en-US" sz="2400" b="1" dirty="0">
              <a:solidFill>
                <a:srgbClr val="000090"/>
              </a:solidFill>
              <a:latin typeface="Consolas"/>
              <a:cs typeface="Consolas"/>
            </a:endParaRPr>
          </a:p>
        </p:txBody>
      </p:sp>
      <p:pic>
        <p:nvPicPr>
          <p:cNvPr id="26" name="Picture 25" descr="GitHub-Mark-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568" y="764737"/>
            <a:ext cx="500853" cy="50085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39429" y="6209124"/>
            <a:ext cx="3462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Many thanks to </a:t>
            </a:r>
            <a:r>
              <a:rPr lang="en-US" b="1" i="1" dirty="0" err="1" smtClean="0"/>
              <a:t>Nadya</a:t>
            </a:r>
            <a:r>
              <a:rPr lang="en-US" b="1" i="1" dirty="0" smtClean="0"/>
              <a:t> Williams!!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35472439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9971</TotalTime>
  <Words>900</Words>
  <Application>Microsoft Macintosh PowerPoint</Application>
  <PresentationFormat>On-screen Show (4:3)</PresentationFormat>
  <Paragraphs>181</Paragraphs>
  <Slides>15</Slides>
  <Notes>2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Cross-Institute Virtual Cluster Management in PRAGMA</vt:lpstr>
      <vt:lpstr>Goals of  Personal Cloud Controller (PCC)</vt:lpstr>
      <vt:lpstr>Previous work Demoed single site virtual cluster prototype at PRAGMA 26 </vt:lpstr>
      <vt:lpstr>Progress for PRAGMA 27 Cross-institute virtual cluster using IPOP</vt:lpstr>
      <vt:lpstr>PowerPoint Presentation</vt:lpstr>
      <vt:lpstr>IPOP</vt:lpstr>
      <vt:lpstr>PCC Evaluation</vt:lpstr>
      <vt:lpstr>PCC Evaluation – cont’d</vt:lpstr>
      <vt:lpstr>IPOP Rocks Roll </vt:lpstr>
      <vt:lpstr>IPOP-enabled PRAGMA Bootstrap</vt:lpstr>
      <vt:lpstr>Enhanced PCC-HTCondor (Leveraged HTCondor DAG capabilities to create multi-site virtual cluster)</vt:lpstr>
      <vt:lpstr>Instantiated virtual cluster</vt:lpstr>
      <vt:lpstr>Demo: View Ejabberd interface</vt:lpstr>
      <vt:lpstr>PowerPoint Presentation</vt:lpstr>
      <vt:lpstr>Future Work</vt:lpstr>
    </vt:vector>
  </TitlesOfParts>
  <Company>University of California, San Diego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 Cloud Controller</dc:title>
  <dc:creator>Shava Smallen</dc:creator>
  <cp:lastModifiedBy>Shava Smallen</cp:lastModifiedBy>
  <cp:revision>131</cp:revision>
  <dcterms:created xsi:type="dcterms:W3CDTF">2014-03-27T20:47:08Z</dcterms:created>
  <dcterms:modified xsi:type="dcterms:W3CDTF">2014-10-16T17:41:44Z</dcterms:modified>
</cp:coreProperties>
</file>