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273" r:id="rId4"/>
    <p:sldId id="271" r:id="rId5"/>
    <p:sldId id="274" r:id="rId6"/>
    <p:sldId id="267" r:id="rId7"/>
    <p:sldId id="266" r:id="rId8"/>
    <p:sldId id="272" r:id="rId9"/>
    <p:sldId id="276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436" autoAdjust="0"/>
  </p:normalViewPr>
  <p:slideViewPr>
    <p:cSldViewPr snapToGrid="0" snapToObjects="1">
      <p:cViewPr varScale="1">
        <p:scale>
          <a:sx n="52" d="100"/>
          <a:sy n="52" d="100"/>
        </p:scale>
        <p:origin x="17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2344A-FDA9-413D-ACBC-CF3B785AAEF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F6ABE-D538-49B1-8D60-9C7B982D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Due to the time limitation, I am not </a:t>
            </a:r>
            <a:r>
              <a:rPr lang="en-US" dirty="0" err="1" smtClean="0"/>
              <a:t>gonna</a:t>
            </a:r>
            <a:r>
              <a:rPr lang="en-US" dirty="0" smtClean="0"/>
              <a:t> talk a</a:t>
            </a:r>
            <a:r>
              <a:rPr lang="en-US" baseline="0" dirty="0" smtClean="0"/>
              <a:t> lot about the implementation details, but rather the bigger picture behind this work, and how it is going to benefit the future research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[0:00-0:30]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F6ABE-D538-49B1-8D60-9C7B982DD5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Applications</a:t>
            </a:r>
            <a:r>
              <a:rPr lang="en-US" baseline="0" dirty="0" smtClean="0"/>
              <a:t> in the d</a:t>
            </a:r>
            <a:r>
              <a:rPr lang="en-US" dirty="0" smtClean="0"/>
              <a:t>istributed</a:t>
            </a:r>
            <a:r>
              <a:rPr lang="en-US" baseline="0" dirty="0" smtClean="0"/>
              <a:t> systems often have the following problems.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People often</a:t>
            </a:r>
            <a:r>
              <a:rPr lang="en-US" baseline="0" dirty="0" smtClean="0"/>
              <a:t> have a group of computational or data resources in distributed settings. Utilizing these resources for their applications requires configurations to be done to the </a:t>
            </a:r>
            <a:r>
              <a:rPr lang="en-US" b="1" baseline="0" dirty="0" smtClean="0">
                <a:solidFill>
                  <a:schemeClr val="accent2"/>
                </a:solidFill>
              </a:rPr>
              <a:t>applications’ specification</a:t>
            </a:r>
            <a:r>
              <a:rPr lang="en-US" baseline="0" dirty="0" smtClean="0"/>
              <a:t>, which  typically is a </a:t>
            </a:r>
            <a:r>
              <a:rPr lang="en-US" b="1" baseline="0" dirty="0" smtClean="0"/>
              <a:t>manual process</a:t>
            </a:r>
            <a:r>
              <a:rPr lang="en-US" baseline="0" dirty="0" smtClean="0"/>
              <a:t>. Setup networks, shared file system, build clusters,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 image transfer, etc.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Applications have </a:t>
            </a:r>
            <a:r>
              <a:rPr lang="en-US" b="1" baseline="0" dirty="0" smtClean="0"/>
              <a:t>different requirements </a:t>
            </a:r>
            <a:r>
              <a:rPr lang="en-US" b="0" baseline="0" dirty="0" smtClean="0"/>
              <a:t>and</a:t>
            </a:r>
            <a:r>
              <a:rPr lang="en-US" b="1" baseline="0" dirty="0" smtClean="0"/>
              <a:t> runtime profiles</a:t>
            </a:r>
            <a:r>
              <a:rPr lang="en-US" baseline="0" dirty="0" smtClean="0"/>
              <a:t>. Typically these application specific factors are not well considered during the resource allocations phase.</a:t>
            </a:r>
          </a:p>
          <a:p>
            <a:pPr marL="228600" indent="-228600">
              <a:buAutoNum type="arabicPeriod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 e-Science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typically require data processing to be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performed on distributed data sets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Some data are so sensitive that they cannot be processed out of certain administrative boundaries. For example, in PRAGMA,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 err="1" smtClean="0"/>
              <a:t>Lifemapper</a:t>
            </a:r>
            <a:r>
              <a:rPr lang="en-US" baseline="0" dirty="0" smtClean="0"/>
              <a:t> application, the raw data can’t leave the state of Florida.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Fault tolerance:  </a:t>
            </a:r>
            <a:r>
              <a:rPr lang="en-US" baseline="0" dirty="0" err="1" smtClean="0"/>
              <a:t>checkpointing</a:t>
            </a:r>
            <a:r>
              <a:rPr lang="en-US" baseline="0" dirty="0" smtClean="0"/>
              <a:t> is a direction, but sometimes is too expensive.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[0:30 - 1:30]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F6ABE-D538-49B1-8D60-9C7B982DD5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5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solution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space to the problems mentioned in the previous slide is defined as follows: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managing resources by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providers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utilizing resources by applications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allocating resources from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providers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system applies certain methodologies to achieve optimization goals, such as system utilization, load-balancing, etc. When resources are allocated,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optimization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 is performed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applications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if performed independently, either one of optimization yield optimal performance.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aggregated or statistical result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shared across the boundaries. When the data is highly distributed among multiple institutes (administrative domains),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 programming model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to be identified to process such workloads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tolerance for long-run applications: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checkpointing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some other solutions.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[1:30 - 2:30]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F6ABE-D538-49B1-8D60-9C7B982DD5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PCC is</a:t>
            </a:r>
            <a:r>
              <a:rPr lang="en-US" baseline="0" dirty="0" smtClean="0"/>
              <a:t> a solution to user controllability issue that, by filling the gap between resource allocation and application execution, PCC enables virtual cluster management.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central piece of PCC is called </a:t>
            </a:r>
            <a:r>
              <a:rPr lang="en-US" dirty="0" smtClean="0"/>
              <a:t>PCC-</a:t>
            </a:r>
            <a:r>
              <a:rPr lang="en-US" dirty="0" err="1" smtClean="0"/>
              <a:t>HTCondor</a:t>
            </a:r>
            <a:r>
              <a:rPr lang="en-US" dirty="0" smtClean="0"/>
              <a:t>, which</a:t>
            </a:r>
            <a:r>
              <a:rPr lang="en-US" baseline="0" dirty="0" smtClean="0"/>
              <a:t> is an extended version of </a:t>
            </a:r>
            <a:r>
              <a:rPr lang="en-US" baseline="0" dirty="0" err="1" smtClean="0"/>
              <a:t>HTCondor</a:t>
            </a:r>
            <a:r>
              <a:rPr lang="en-US" baseline="0" dirty="0" smtClean="0"/>
              <a:t>. Virtual clusters management is done by extending the VM universe of </a:t>
            </a:r>
            <a:r>
              <a:rPr lang="en-US" baseline="0" dirty="0" err="1" smtClean="0"/>
              <a:t>HTCondor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[2:00 - 2:30]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F6ABE-D538-49B1-8D60-9C7B982DD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PCC leverages </a:t>
            </a:r>
            <a:r>
              <a:rPr lang="en-US" dirty="0" err="1" smtClean="0"/>
              <a:t>HTCondor’s</a:t>
            </a:r>
            <a:r>
              <a:rPr lang="en-US" dirty="0" smtClean="0"/>
              <a:t> </a:t>
            </a:r>
            <a:r>
              <a:rPr lang="en-US" dirty="0" err="1" smtClean="0"/>
              <a:t>ClassAd</a:t>
            </a:r>
            <a:r>
              <a:rPr lang="en-US" baseline="0" dirty="0" smtClean="0"/>
              <a:t> and matchmaking mechanism to advertise resources and match applications with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Virtual network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HTCondor’s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checkpointing</a:t>
            </a:r>
            <a:r>
              <a:rPr lang="en-US" baseline="0" dirty="0" smtClean="0"/>
              <a:t> mechanism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[2:30 - 3:15]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F6ABE-D538-49B1-8D60-9C7B982DD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PCC-</a:t>
            </a:r>
            <a:r>
              <a:rPr lang="en-US" dirty="0" err="1" smtClean="0"/>
              <a:t>HTCondor</a:t>
            </a:r>
            <a:r>
              <a:rPr lang="en-US" dirty="0" smtClean="0"/>
              <a:t> master allocate</a:t>
            </a:r>
            <a:r>
              <a:rPr lang="en-US" baseline="0" dirty="0" smtClean="0"/>
              <a:t> resources on user’s behave from it’s available resources, and build and manage virtual clusters, collect provenance information, etc.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[3:15 - 3:45]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F6ABE-D538-49B1-8D60-9C7B982DD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thing that worth to point out is that we modified the </a:t>
            </a:r>
            <a:r>
              <a:rPr lang="en-US" baseline="0" dirty="0" err="1" smtClean="0"/>
              <a:t>HTCondor</a:t>
            </a:r>
            <a:r>
              <a:rPr lang="en-US" baseline="0" dirty="0" smtClean="0"/>
              <a:t> code, especially the VM GAHP, to enable </a:t>
            </a:r>
            <a:r>
              <a:rPr lang="en-US" baseline="0" dirty="0" err="1" smtClean="0"/>
              <a:t>HTCondor</a:t>
            </a:r>
            <a:r>
              <a:rPr lang="en-US" baseline="0" dirty="0" smtClean="0"/>
              <a:t> support different VM management tools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[3:45 - 4:00]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F6ABE-D538-49B1-8D60-9C7B982DD5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personal cloud controller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negotiates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cloud resource providers, it not only needs to take into consideration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availability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site, but also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locality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sensitivity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application to launch. 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sensitivity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restricts the conventional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used in cross-domain Cloud environment.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loss of the output data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provenance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used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tolerant the data loss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same copy of the data can be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knowledge of provenance. Data regeneration can be achieved by looking back to the provenance history graph. However, regenerating data via its lineage could also be expensive if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transitive closure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too large. Depending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size of intermediate data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stage, an applicable solution needs to be identified, by either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provenance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F6ABE-D538-49B1-8D60-9C7B982DD5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1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1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CB01-E91E-B04A-B0E6-36ACC1C566C6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Personal </a:t>
            </a:r>
            <a:r>
              <a:rPr lang="en-US" dirty="0"/>
              <a:t>Cloud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Yuan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Luo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School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of Informatics and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Computing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, Indiana University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Bloomington, USA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PRAGMA 26 Workshop</a:t>
            </a:r>
            <a:endParaRPr lang="en-US" sz="16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153150"/>
            <a:ext cx="2649484" cy="457200"/>
          </a:xfrm>
          <a:prstGeom prst="rect">
            <a:avLst/>
          </a:prstGeom>
        </p:spPr>
      </p:pic>
      <p:pic>
        <p:nvPicPr>
          <p:cNvPr id="5" name="Picture 4" descr="http://www.jacobsschool.ucsd.edu/ResearchReview/2011/grad/docs/ri_logos/web/SDS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86" y="6153150"/>
            <a:ext cx="1853514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pragma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131" y="625129"/>
            <a:ext cx="1279069" cy="990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Arial" panose="020B0604020202020204" pitchFamily="34" charset="0"/>
              </a:rPr>
              <a:t>To </a:t>
            </a:r>
            <a:r>
              <a:rPr lang="en-US" sz="2200" dirty="0">
                <a:cs typeface="Arial" panose="020B0604020202020204" pitchFamily="34" charset="0"/>
              </a:rPr>
              <a:t>fully leverage existing resources for their applications, users often need to manually configure available resources to a custom configuration, a time </a:t>
            </a:r>
            <a:r>
              <a:rPr lang="en-US" sz="2200" dirty="0" smtClean="0">
                <a:cs typeface="Arial" panose="020B0604020202020204" pitchFamily="34" charset="0"/>
              </a:rPr>
              <a:t>consuming </a:t>
            </a:r>
            <a:r>
              <a:rPr lang="en-US" sz="2200" dirty="0">
                <a:cs typeface="Arial" panose="020B0604020202020204" pitchFamily="34" charset="0"/>
              </a:rPr>
              <a:t>task. 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Labs may have a suite of applications with </a:t>
            </a:r>
            <a:r>
              <a:rPr lang="en-US" sz="2200" dirty="0" smtClean="0">
                <a:cs typeface="Arial" panose="020B0604020202020204" pitchFamily="34" charset="0"/>
              </a:rPr>
              <a:t>different </a:t>
            </a:r>
            <a:r>
              <a:rPr lang="en-US" sz="2200" dirty="0">
                <a:cs typeface="Arial" panose="020B0604020202020204" pitchFamily="34" charset="0"/>
              </a:rPr>
              <a:t>requirements and runtime profiles (e.g., compute intensive, data intensive, data sensitive) necessitating different scheduling approaches</a:t>
            </a:r>
            <a:r>
              <a:rPr lang="en-US" sz="2200" dirty="0" smtClean="0"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Collaborative e-Science projects typically require data processing to be performed on distributed data sets. Some data are so sensitive that they cannot be processed out of certain administrative boundaries. </a:t>
            </a:r>
            <a:endParaRPr lang="en-US" sz="2200" dirty="0" smtClean="0">
              <a:cs typeface="Arial" panose="020B0604020202020204" pitchFamily="34" charset="0"/>
            </a:endParaRP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cs typeface="Arial" panose="020B0604020202020204" pitchFamily="34" charset="0"/>
              </a:rPr>
              <a:t>Checkpointing</a:t>
            </a:r>
            <a:r>
              <a:rPr lang="en-US" sz="2200" dirty="0">
                <a:cs typeface="Arial" panose="020B0604020202020204" pitchFamily="34" charset="0"/>
              </a:rPr>
              <a:t> is a direction to achieve fault tolerance. But in some cases, </a:t>
            </a:r>
            <a:r>
              <a:rPr lang="en-US" sz="2200" dirty="0" err="1">
                <a:cs typeface="Arial" panose="020B0604020202020204" pitchFamily="34" charset="0"/>
              </a:rPr>
              <a:t>checkpointing</a:t>
            </a:r>
            <a:r>
              <a:rPr lang="en-US" sz="2200" dirty="0">
                <a:cs typeface="Arial" panose="020B0604020202020204" pitchFamily="34" charset="0"/>
              </a:rPr>
              <a:t> is expensive as it consumes large amount of time and resources. </a:t>
            </a:r>
            <a:endParaRPr lang="en-US" sz="2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Controllability</a:t>
            </a:r>
          </a:p>
          <a:p>
            <a:r>
              <a:rPr lang="en-US" dirty="0" smtClean="0"/>
              <a:t>Resource Allocation</a:t>
            </a:r>
          </a:p>
          <a:p>
            <a:r>
              <a:rPr lang="en-US" dirty="0" smtClean="0"/>
              <a:t>Sensitive Data Processing</a:t>
            </a:r>
          </a:p>
          <a:p>
            <a:r>
              <a:rPr lang="en-US" dirty="0" smtClean="0"/>
              <a:t>Fault Tolerance for Long-Run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Cloud </a:t>
            </a:r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sz="3100" dirty="0" smtClean="0"/>
              <a:t>(Solution to user controllability)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4547"/>
          </a:xfrm>
        </p:spPr>
        <p:txBody>
          <a:bodyPr>
            <a:no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sz="2400" dirty="0"/>
              <a:t>Personal Cloud Controller (PCC) integrates and leverages PRAGMA tools to easily deploy and manage virtual clusters.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sz="2400" dirty="0"/>
              <a:t>PCC is lightweight and </a:t>
            </a:r>
            <a:r>
              <a:rPr lang="en-US" sz="2400" dirty="0" smtClean="0"/>
              <a:t>extends </a:t>
            </a:r>
            <a:r>
              <a:rPr lang="en-US" sz="2400" dirty="0" err="1" smtClean="0"/>
              <a:t>HTCondor</a:t>
            </a:r>
            <a:r>
              <a:rPr lang="en-US" sz="2400" dirty="0" smtClean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scheduling </a:t>
            </a:r>
            <a:r>
              <a:rPr lang="en-US" sz="2400" dirty="0"/>
              <a:t>and fault tolerance capabilities. </a:t>
            </a:r>
            <a:r>
              <a:rPr lang="en-US" sz="2400" dirty="0" smtClean="0"/>
              <a:t>PCC </a:t>
            </a:r>
          </a:p>
          <a:p>
            <a:pPr marL="857250" lvl="1" indent="-457200" algn="just">
              <a:spcAft>
                <a:spcPts val="600"/>
              </a:spcAft>
            </a:pPr>
            <a:r>
              <a:rPr lang="en-US" sz="2000" dirty="0" smtClean="0"/>
              <a:t>Provides </a:t>
            </a:r>
            <a:r>
              <a:rPr lang="en-US" sz="2000" dirty="0"/>
              <a:t>flexible interface to enable a high level of user </a:t>
            </a:r>
            <a:r>
              <a:rPr lang="en-US" sz="2000" dirty="0" smtClean="0"/>
              <a:t>controllability,</a:t>
            </a:r>
          </a:p>
          <a:p>
            <a:pPr marL="857250" lvl="1" indent="-457200" algn="just">
              <a:spcAft>
                <a:spcPts val="600"/>
              </a:spcAft>
            </a:pPr>
            <a:r>
              <a:rPr lang="en-US" sz="2000" dirty="0" smtClean="0"/>
              <a:t>Automates </a:t>
            </a:r>
            <a:r>
              <a:rPr lang="en-US" sz="2000" dirty="0"/>
              <a:t>configuration, deployment, and fault recovery on behalf of </a:t>
            </a:r>
            <a:r>
              <a:rPr lang="en-US" sz="2000" dirty="0" smtClean="0"/>
              <a:t>user. 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43162" y="4662099"/>
            <a:ext cx="4709967" cy="1467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Personal Cloud </a:t>
            </a:r>
            <a:r>
              <a:rPr lang="en-US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8853" y="6202935"/>
            <a:ext cx="1422403" cy="354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Rocks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8854" y="5348588"/>
            <a:ext cx="4529666" cy="3373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PCC-</a:t>
            </a:r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2484" y="6202935"/>
            <a:ext cx="1422403" cy="354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OpenNebula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6117" y="6202935"/>
            <a:ext cx="1422403" cy="354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3313" y="4972658"/>
            <a:ext cx="4529667" cy="31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33314" y="5737531"/>
            <a:ext cx="4529666" cy="3186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PRAGMA tools (pragma_boot, ViNE, iPOP)</a:t>
            </a:r>
          </a:p>
        </p:txBody>
      </p:sp>
    </p:spTree>
    <p:extLst>
      <p:ext uri="{BB962C8B-B14F-4D97-AF65-F5344CB8AC3E}">
        <p14:creationId xmlns:p14="http://schemas.microsoft.com/office/powerpoint/2010/main" val="39088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Cloud </a:t>
            </a:r>
            <a:r>
              <a:rPr lang="en-US" dirty="0" smtClean="0"/>
              <a:t>Controller </a:t>
            </a:r>
            <a:r>
              <a:rPr lang="en-US" i="1" dirty="0" smtClean="0"/>
              <a:t>– cont’d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3100" dirty="0" smtClean="0"/>
              <a:t>Fundamentals of the following…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Resource Allocation</a:t>
            </a:r>
          </a:p>
          <a:p>
            <a:pPr marL="857250" lvl="1" indent="-457200">
              <a:spcAft>
                <a:spcPts val="600"/>
              </a:spcAft>
            </a:pPr>
            <a:r>
              <a:rPr lang="en-US" dirty="0" smtClean="0"/>
              <a:t>Resources and </a:t>
            </a:r>
            <a:r>
              <a:rPr lang="en-US" dirty="0"/>
              <a:t>applications </a:t>
            </a:r>
            <a:r>
              <a:rPr lang="en-US" dirty="0" smtClean="0"/>
              <a:t>advertising</a:t>
            </a:r>
          </a:p>
          <a:p>
            <a:pPr marL="857250" lvl="1" indent="-457200">
              <a:spcAft>
                <a:spcPts val="600"/>
              </a:spcAft>
            </a:pPr>
            <a:r>
              <a:rPr lang="en-US" dirty="0" smtClean="0"/>
              <a:t>Match resources and applications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 Sensitive </a:t>
            </a:r>
            <a:r>
              <a:rPr lang="en-US" dirty="0"/>
              <a:t>Data </a:t>
            </a:r>
            <a:r>
              <a:rPr lang="en-US" dirty="0" smtClean="0"/>
              <a:t>Processing</a:t>
            </a:r>
          </a:p>
          <a:p>
            <a:pPr marL="857250" lvl="1" indent="-457200" algn="just">
              <a:spcAft>
                <a:spcPts val="600"/>
              </a:spcAft>
            </a:pPr>
            <a:r>
              <a:rPr lang="en-US" dirty="0" smtClean="0"/>
              <a:t>PCC enabled PRAGMA Cloud</a:t>
            </a:r>
            <a:endParaRPr lang="en-US" dirty="0"/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Long-Run </a:t>
            </a:r>
            <a:r>
              <a:rPr lang="en-US" dirty="0"/>
              <a:t>Applications Fault </a:t>
            </a:r>
            <a:r>
              <a:rPr lang="en-US" dirty="0" smtClean="0"/>
              <a:t>Tolerance</a:t>
            </a:r>
          </a:p>
          <a:p>
            <a:pPr marL="857250" lvl="1" indent="-457200" algn="just">
              <a:spcAft>
                <a:spcPts val="600"/>
              </a:spcAft>
            </a:pPr>
            <a:r>
              <a:rPr lang="en-US" dirty="0" err="1" smtClean="0"/>
              <a:t>HTCondor’s</a:t>
            </a:r>
            <a:r>
              <a:rPr lang="en-US" dirty="0" smtClean="0"/>
              <a:t> </a:t>
            </a:r>
            <a:r>
              <a:rPr lang="en-US" dirty="0" err="1" smtClean="0"/>
              <a:t>checkpointing</a:t>
            </a:r>
            <a:r>
              <a:rPr lang="en-US" dirty="0"/>
              <a:t> mechanism </a:t>
            </a:r>
            <a:endParaRPr lang="en-US" dirty="0" smtClean="0"/>
          </a:p>
          <a:p>
            <a:pPr marL="800100" lvl="2" indent="0" algn="just">
              <a:spcAft>
                <a:spcPts val="600"/>
              </a:spcAft>
              <a:buNone/>
            </a:pPr>
            <a:r>
              <a:rPr lang="en-US" dirty="0" smtClean="0"/>
              <a:t>(complementary to provenance-based fault tolerance)</a:t>
            </a:r>
            <a:endParaRPr lang="en-US" dirty="0"/>
          </a:p>
          <a:p>
            <a:pPr marL="457200" indent="-457200" algn="just">
              <a:spcAft>
                <a:spcPts val="60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647411" y="1600848"/>
            <a:ext cx="7310231" cy="491241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300" y="1796717"/>
            <a:ext cx="475686" cy="105119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23" y="4002443"/>
            <a:ext cx="475686" cy="105119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17" y="4722666"/>
            <a:ext cx="475686" cy="105119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53" y="2409425"/>
            <a:ext cx="475686" cy="1051197"/>
          </a:xfrm>
          <a:prstGeom prst="rect">
            <a:avLst/>
          </a:prstGeom>
        </p:spPr>
      </p:pic>
      <p:sp>
        <p:nvSpPr>
          <p:cNvPr id="4" name="Smiley Face 3"/>
          <p:cNvSpPr/>
          <p:nvPr/>
        </p:nvSpPr>
        <p:spPr>
          <a:xfrm>
            <a:off x="1131570" y="1600848"/>
            <a:ext cx="293024" cy="293024"/>
          </a:xfrm>
          <a:prstGeom prst="smileyFace">
            <a:avLst/>
          </a:prstGeom>
          <a:solidFill>
            <a:schemeClr val="accent4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570" y="1747360"/>
            <a:ext cx="929543" cy="8029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248" y="1600848"/>
            <a:ext cx="576856" cy="76005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15" idx="0"/>
          </p:cNvCxnSpPr>
          <p:nvPr/>
        </p:nvCxnSpPr>
        <p:spPr>
          <a:xfrm flipH="1">
            <a:off x="2801995" y="2218938"/>
            <a:ext cx="1671131" cy="19048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7" idx="0"/>
          </p:cNvCxnSpPr>
          <p:nvPr/>
        </p:nvCxnSpPr>
        <p:spPr>
          <a:xfrm flipH="1">
            <a:off x="4750360" y="2398210"/>
            <a:ext cx="45730" cy="2324456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44638" y="2441892"/>
            <a:ext cx="1753072" cy="1557508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28577" y="2377179"/>
            <a:ext cx="2117893" cy="60364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</p:cNvCxnSpPr>
          <p:nvPr/>
        </p:nvCxnSpPr>
        <p:spPr>
          <a:xfrm flipH="1" flipV="1">
            <a:off x="2061113" y="1784528"/>
            <a:ext cx="2454135" cy="196348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1254" y="2527479"/>
            <a:ext cx="474079" cy="104764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554" y="2641779"/>
            <a:ext cx="474079" cy="104764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854" y="2756079"/>
            <a:ext cx="474079" cy="104764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548" y="4836966"/>
            <a:ext cx="474079" cy="104764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848" y="4951266"/>
            <a:ext cx="474079" cy="104764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148" y="5065566"/>
            <a:ext cx="474079" cy="104764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448" y="5179866"/>
            <a:ext cx="474079" cy="104764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70" y="4113699"/>
            <a:ext cx="474079" cy="104764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270" y="4227999"/>
            <a:ext cx="474079" cy="104764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570" y="4342299"/>
            <a:ext cx="474079" cy="104764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870" y="4456599"/>
            <a:ext cx="474079" cy="104764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160" y="1921873"/>
            <a:ext cx="474079" cy="104764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460" y="2036173"/>
            <a:ext cx="474079" cy="104764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0" y="2150473"/>
            <a:ext cx="474079" cy="104764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060" y="2264773"/>
            <a:ext cx="474079" cy="10476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9366" y="2869544"/>
            <a:ext cx="476156" cy="10522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666" y="2983844"/>
            <a:ext cx="476156" cy="105223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966" y="3098144"/>
            <a:ext cx="476156" cy="105223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089" y="5296546"/>
            <a:ext cx="476156" cy="10522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9389" y="5410846"/>
            <a:ext cx="476156" cy="105223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164" y="4570900"/>
            <a:ext cx="476156" cy="105223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464" y="4685200"/>
            <a:ext cx="476156" cy="1052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7761" y="2378350"/>
            <a:ext cx="476156" cy="105223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061" y="2492650"/>
            <a:ext cx="476156" cy="1052234"/>
          </a:xfrm>
          <a:prstGeom prst="rect">
            <a:avLst/>
          </a:prstGeom>
        </p:spPr>
      </p:pic>
      <p:cxnSp>
        <p:nvCxnSpPr>
          <p:cNvPr id="6" name="Curved Connector 5"/>
          <p:cNvCxnSpPr>
            <a:stCxn id="41" idx="3"/>
            <a:endCxn id="50" idx="3"/>
          </p:cNvCxnSpPr>
          <p:nvPr/>
        </p:nvCxnSpPr>
        <p:spPr>
          <a:xfrm flipV="1">
            <a:off x="3734122" y="3018768"/>
            <a:ext cx="4574095" cy="605494"/>
          </a:xfrm>
          <a:prstGeom prst="curvedConnector3">
            <a:avLst>
              <a:gd name="adj1" fmla="val 103748"/>
            </a:avLst>
          </a:prstGeom>
          <a:ln w="60325" cmpd="dbl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1" idx="3"/>
            <a:endCxn id="48" idx="3"/>
          </p:cNvCxnSpPr>
          <p:nvPr/>
        </p:nvCxnSpPr>
        <p:spPr>
          <a:xfrm>
            <a:off x="3734122" y="3624261"/>
            <a:ext cx="3899498" cy="1587056"/>
          </a:xfrm>
          <a:prstGeom prst="curvedConnector3">
            <a:avLst>
              <a:gd name="adj1" fmla="val 104397"/>
            </a:avLst>
          </a:prstGeom>
          <a:ln w="60325" cmpd="dbl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1" idx="3"/>
            <a:endCxn id="46" idx="0"/>
          </p:cNvCxnSpPr>
          <p:nvPr/>
        </p:nvCxnSpPr>
        <p:spPr>
          <a:xfrm>
            <a:off x="3734122" y="3624261"/>
            <a:ext cx="1733345" cy="1786584"/>
          </a:xfrm>
          <a:prstGeom prst="curvedConnector2">
            <a:avLst/>
          </a:prstGeom>
          <a:ln w="60325" cmpd="dbl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00130" y="5924731"/>
            <a:ext cx="530888" cy="215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302" y="6097127"/>
            <a:ext cx="526716" cy="4759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45491" y="6044428"/>
            <a:ext cx="1596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The PRAGMA Cloud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117595" y="3690766"/>
            <a:ext cx="8266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Cluster 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60771" y="5302052"/>
            <a:ext cx="8202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Cluster 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08571" y="5249047"/>
            <a:ext cx="8138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Cluster 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03329" y="2873683"/>
            <a:ext cx="8314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Cluster D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241" y="5404701"/>
            <a:ext cx="189653" cy="41910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73195" y="5432391"/>
            <a:ext cx="8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Allocated Resource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41" y="4926424"/>
            <a:ext cx="190112" cy="42012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69483" y="4949159"/>
            <a:ext cx="8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Unclaimed Resource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736" y="5816993"/>
            <a:ext cx="1097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Physical Network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69263" y="5991810"/>
            <a:ext cx="1143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Virtual Network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33260" y="1790112"/>
            <a:ext cx="1411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PCC-</a:t>
            </a:r>
            <a:r>
              <a:rPr lang="en-US" sz="1350" b="1" dirty="0" err="1"/>
              <a:t>HTCondor</a:t>
            </a:r>
            <a:r>
              <a:rPr lang="en-US" sz="1350" b="1" dirty="0"/>
              <a:t> Master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308445" y="6268280"/>
            <a:ext cx="526716" cy="4759"/>
          </a:xfrm>
          <a:prstGeom prst="line">
            <a:avLst/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73404" y="6162963"/>
            <a:ext cx="1979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Provenance Collecting Path</a:t>
            </a:r>
          </a:p>
        </p:txBody>
      </p:sp>
      <p:cxnSp>
        <p:nvCxnSpPr>
          <p:cNvPr id="107" name="Curved Connector 106"/>
          <p:cNvCxnSpPr/>
          <p:nvPr/>
        </p:nvCxnSpPr>
        <p:spPr>
          <a:xfrm rot="5400000">
            <a:off x="3509194" y="3564544"/>
            <a:ext cx="2355887" cy="41520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 flipV="1">
            <a:off x="2855293" y="2148811"/>
            <a:ext cx="1638659" cy="278990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 rot="16200000" flipH="1">
            <a:off x="4992730" y="2436045"/>
            <a:ext cx="1598090" cy="1570419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>
            <a:off x="5111260" y="2300730"/>
            <a:ext cx="2027600" cy="30667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17" y="4451168"/>
            <a:ext cx="188746" cy="417099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875103" y="4472342"/>
            <a:ext cx="101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Cluster Master Node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415334" y="274638"/>
            <a:ext cx="84275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PCC Enabled PRAGMA Cloud</a:t>
            </a:r>
          </a:p>
        </p:txBody>
      </p:sp>
    </p:spTree>
    <p:extLst>
      <p:ext uri="{BB962C8B-B14F-4D97-AF65-F5344CB8AC3E}">
        <p14:creationId xmlns:p14="http://schemas.microsoft.com/office/powerpoint/2010/main" val="7928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1500" y="301872"/>
            <a:ext cx="4838700" cy="1778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2120900" y="93687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Negotiator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20900" y="156552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Collector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0" y="92417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156552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Schedd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25800" y="441572"/>
            <a:ext cx="1993900" cy="2794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Central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1161" y="2888157"/>
            <a:ext cx="2497503" cy="233447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836734" y="3498366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6734" y="411328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Schedd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36734" y="4707188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5134" y="3046422"/>
            <a:ext cx="2122366" cy="29112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Machine 1 (submit)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35870" y="2899878"/>
            <a:ext cx="2409092" cy="378227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Oval 15"/>
          <p:cNvSpPr/>
          <p:nvPr/>
        </p:nvSpPr>
        <p:spPr>
          <a:xfrm>
            <a:off x="5930420" y="3510088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930420" y="4125004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Schedd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30420" y="4718910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58966" y="3046422"/>
            <a:ext cx="2169264" cy="29112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Machine N (execute)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30420" y="5309153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GAHP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987559" y="5899395"/>
            <a:ext cx="1729651" cy="64208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PRAGMA Cloud tools</a:t>
            </a:r>
          </a:p>
          <a:p>
            <a:pPr algn="ctr"/>
            <a:r>
              <a:rPr lang="en-US" sz="1100" b="1" dirty="0"/>
              <a:t>(</a:t>
            </a:r>
            <a:r>
              <a:rPr lang="en-US" sz="1100" b="1" dirty="0" err="1" smtClean="0"/>
              <a:t>pragma_boot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cxnSp>
        <p:nvCxnSpPr>
          <p:cNvPr id="25" name="Curved Connector 24"/>
          <p:cNvCxnSpPr>
            <a:stCxn id="11" idx="6"/>
            <a:endCxn id="6" idx="4"/>
          </p:cNvCxnSpPr>
          <p:nvPr/>
        </p:nvCxnSpPr>
        <p:spPr>
          <a:xfrm flipV="1">
            <a:off x="2627434" y="1895722"/>
            <a:ext cx="388816" cy="17677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6"/>
            <a:endCxn id="6" idx="4"/>
          </p:cNvCxnSpPr>
          <p:nvPr/>
        </p:nvCxnSpPr>
        <p:spPr>
          <a:xfrm flipV="1">
            <a:off x="2627434" y="1895722"/>
            <a:ext cx="388816" cy="23826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2"/>
            <a:endCxn id="5" idx="2"/>
          </p:cNvCxnSpPr>
          <p:nvPr/>
        </p:nvCxnSpPr>
        <p:spPr>
          <a:xfrm rot="10800000">
            <a:off x="2120900" y="1101972"/>
            <a:ext cx="12700" cy="6286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5"/>
            <a:endCxn id="16" idx="1"/>
          </p:cNvCxnSpPr>
          <p:nvPr/>
        </p:nvCxnSpPr>
        <p:spPr>
          <a:xfrm rot="16200000" flipH="1">
            <a:off x="3751145" y="1116928"/>
            <a:ext cx="2339730" cy="2543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2"/>
          </p:cNvCxnSpPr>
          <p:nvPr/>
        </p:nvCxnSpPr>
        <p:spPr>
          <a:xfrm rot="10800000">
            <a:off x="3663708" y="1860066"/>
            <a:ext cx="2266713" cy="243003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2"/>
            <a:endCxn id="6" idx="5"/>
          </p:cNvCxnSpPr>
          <p:nvPr/>
        </p:nvCxnSpPr>
        <p:spPr>
          <a:xfrm rot="10800000">
            <a:off x="3649358" y="1847366"/>
            <a:ext cx="2281062" cy="18278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2"/>
            <a:endCxn id="6" idx="6"/>
          </p:cNvCxnSpPr>
          <p:nvPr/>
        </p:nvCxnSpPr>
        <p:spPr>
          <a:xfrm rot="10800000" flipV="1">
            <a:off x="3911600" y="1089272"/>
            <a:ext cx="660400" cy="6413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8" idx="2"/>
            <a:endCxn id="6" idx="6"/>
          </p:cNvCxnSpPr>
          <p:nvPr/>
        </p:nvCxnSpPr>
        <p:spPr>
          <a:xfrm rot="10800000">
            <a:off x="3911600" y="1730622"/>
            <a:ext cx="6604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6" idx="5"/>
            <a:endCxn id="18" idx="6"/>
          </p:cNvCxnSpPr>
          <p:nvPr/>
        </p:nvCxnSpPr>
        <p:spPr>
          <a:xfrm rot="16200000" flipH="1">
            <a:off x="7043960" y="4206849"/>
            <a:ext cx="1092079" cy="262242"/>
          </a:xfrm>
          <a:prstGeom prst="curvedConnector4">
            <a:avLst>
              <a:gd name="adj1" fmla="val 27435"/>
              <a:gd name="adj2" fmla="val 18717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8" idx="5"/>
            <a:endCxn id="20" idx="6"/>
          </p:cNvCxnSpPr>
          <p:nvPr/>
        </p:nvCxnSpPr>
        <p:spPr>
          <a:xfrm rot="16200000" flipH="1">
            <a:off x="7353249" y="5106382"/>
            <a:ext cx="473500" cy="262242"/>
          </a:xfrm>
          <a:prstGeom prst="curvedConnector4">
            <a:avLst>
              <a:gd name="adj1" fmla="val 27460"/>
              <a:gd name="adj2" fmla="val 18717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20" idx="5"/>
            <a:endCxn id="22" idx="3"/>
          </p:cNvCxnSpPr>
          <p:nvPr/>
        </p:nvCxnSpPr>
        <p:spPr>
          <a:xfrm rot="16200000" flipH="1">
            <a:off x="7273324" y="5776550"/>
            <a:ext cx="629440" cy="258332"/>
          </a:xfrm>
          <a:prstGeom prst="curvedConnector4">
            <a:avLst>
              <a:gd name="adj1" fmla="val 20657"/>
              <a:gd name="adj2" fmla="val 19000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8" idx="2"/>
            <a:endCxn id="13" idx="6"/>
          </p:cNvCxnSpPr>
          <p:nvPr/>
        </p:nvCxnSpPr>
        <p:spPr>
          <a:xfrm rot="10800000">
            <a:off x="2627434" y="4872288"/>
            <a:ext cx="3302986" cy="1172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12" idx="3"/>
            <a:endCxn id="13" idx="2"/>
          </p:cNvCxnSpPr>
          <p:nvPr/>
        </p:nvCxnSpPr>
        <p:spPr>
          <a:xfrm rot="5400000">
            <a:off x="729274" y="4502585"/>
            <a:ext cx="477163" cy="262242"/>
          </a:xfrm>
          <a:prstGeom prst="curvedConnector4">
            <a:avLst>
              <a:gd name="adj1" fmla="val 27633"/>
              <a:gd name="adj2" fmla="val 18717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5" idx="1"/>
            <a:endCxn id="11" idx="1"/>
          </p:cNvCxnSpPr>
          <p:nvPr/>
        </p:nvCxnSpPr>
        <p:spPr>
          <a:xfrm rot="16200000" flipH="1" flipV="1">
            <a:off x="460312" y="1623893"/>
            <a:ext cx="2561494" cy="1284166"/>
          </a:xfrm>
          <a:prstGeom prst="curvedConnector3">
            <a:avLst>
              <a:gd name="adj1" fmla="val -94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984782" y="5707753"/>
            <a:ext cx="214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 Path</a:t>
            </a:r>
          </a:p>
          <a:p>
            <a:r>
              <a:rPr lang="en-US" dirty="0" smtClean="0"/>
              <a:t>Process Invoke</a:t>
            </a:r>
            <a:endParaRPr lang="en-US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836734" y="5866013"/>
            <a:ext cx="1004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30871" y="6176673"/>
            <a:ext cx="10047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1797" y="3043736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…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6810593" y="612218"/>
            <a:ext cx="2468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PCC-</a:t>
            </a:r>
            <a:r>
              <a:rPr lang="en-US" sz="2800" b="1" dirty="0" err="1" smtClean="0"/>
              <a:t>HTCondor</a:t>
            </a:r>
            <a:r>
              <a:rPr lang="en-US" sz="2800" b="1" dirty="0" smtClean="0"/>
              <a:t> 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746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evelop </a:t>
            </a:r>
            <a:r>
              <a:rPr lang="en-US" sz="2800" dirty="0"/>
              <a:t>a set of application-driven resource allocation strategies and scheduling algorithm based on data locality, </a:t>
            </a:r>
            <a:r>
              <a:rPr lang="en-US" sz="2800" dirty="0" smtClean="0"/>
              <a:t>sensitivity, etc.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</a:t>
            </a:r>
            <a:r>
              <a:rPr lang="en-US" sz="2800" dirty="0" smtClean="0"/>
              <a:t>xtend </a:t>
            </a:r>
            <a:r>
              <a:rPr lang="en-US" sz="2800" dirty="0"/>
              <a:t>the Hierarchical MapReduce model to support </a:t>
            </a:r>
            <a:r>
              <a:rPr lang="en-US" sz="2800" dirty="0" smtClean="0"/>
              <a:t>sensitive </a:t>
            </a:r>
            <a:r>
              <a:rPr lang="en-US" sz="2800" dirty="0"/>
              <a:t>data </a:t>
            </a:r>
            <a:r>
              <a:rPr lang="en-US" sz="2800" dirty="0" smtClean="0"/>
              <a:t>processing.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evelop a provenance-based fault-tolerance model to handle long-run applications.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4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600"/>
              </a:spcAft>
            </a:pPr>
            <a:r>
              <a:rPr lang="en-US" sz="2800" dirty="0"/>
              <a:t>The </a:t>
            </a:r>
            <a:r>
              <a:rPr lang="en-US" sz="2800" dirty="0" smtClean="0"/>
              <a:t>author </a:t>
            </a:r>
            <a:r>
              <a:rPr lang="en-US" sz="2800" dirty="0"/>
              <a:t>would like to thank 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Dr. Beth </a:t>
            </a:r>
            <a:r>
              <a:rPr lang="en-US" sz="2400" dirty="0" err="1" smtClean="0"/>
              <a:t>Plale</a:t>
            </a:r>
            <a:r>
              <a:rPr lang="en-US" sz="2400" dirty="0"/>
              <a:t> </a:t>
            </a:r>
            <a:r>
              <a:rPr lang="en-US" sz="2400" dirty="0" smtClean="0"/>
              <a:t>(Indiana University)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Dr. </a:t>
            </a:r>
            <a:r>
              <a:rPr lang="en-US" altLang="zh-CN" sz="2400" dirty="0"/>
              <a:t>Philip </a:t>
            </a:r>
            <a:r>
              <a:rPr lang="en-US" altLang="zh-CN" sz="2400" dirty="0" smtClean="0"/>
              <a:t>Papadopoulos, and </a:t>
            </a:r>
            <a:r>
              <a:rPr lang="en-US" altLang="zh-CN" sz="2400" dirty="0" err="1"/>
              <a:t>Shava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Smallen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(UCSD)</a:t>
            </a:r>
            <a:endParaRPr lang="en-US" sz="2400" dirty="0"/>
          </a:p>
          <a:p>
            <a:pPr lvl="0">
              <a:spcAft>
                <a:spcPts val="600"/>
              </a:spcAft>
            </a:pPr>
            <a:r>
              <a:rPr lang="en-US" sz="2800" dirty="0"/>
              <a:t>This work funded in part by NSF Award </a:t>
            </a:r>
            <a:r>
              <a:rPr lang="en-US" sz="2800" dirty="0" smtClean="0"/>
              <a:t>OCI 1234983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1068</Words>
  <Application>Microsoft Office PowerPoint</Application>
  <PresentationFormat>On-screen Show (4:3)</PresentationFormat>
  <Paragraphs>126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Arial Narrow</vt:lpstr>
      <vt:lpstr>Calibri</vt:lpstr>
      <vt:lpstr>Office Theme</vt:lpstr>
      <vt:lpstr>A Personal Cloud Controller</vt:lpstr>
      <vt:lpstr>Problems</vt:lpstr>
      <vt:lpstr>Solution Space</vt:lpstr>
      <vt:lpstr>Personal Cloud Controller (Solution to user controllability)</vt:lpstr>
      <vt:lpstr>Personal Cloud Controller – cont’d Fundamentals of the following…</vt:lpstr>
      <vt:lpstr>PowerPoint Presentation</vt:lpstr>
      <vt:lpstr>PowerPoint Presentation</vt:lpstr>
      <vt:lpstr>Ongoing and Future Work</vt:lpstr>
      <vt:lpstr>Acknowledgement</vt:lpstr>
      <vt:lpstr>Thank you!</vt:lpstr>
    </vt:vector>
  </TitlesOfParts>
  <Company>University of California,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Cloud Controller</dc:title>
  <dc:creator>Shava Smallen</dc:creator>
  <cp:lastModifiedBy>Yuan Luo</cp:lastModifiedBy>
  <cp:revision>169</cp:revision>
  <dcterms:created xsi:type="dcterms:W3CDTF">2014-03-27T20:47:08Z</dcterms:created>
  <dcterms:modified xsi:type="dcterms:W3CDTF">2014-04-09T02:27:52Z</dcterms:modified>
</cp:coreProperties>
</file>