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3079-708C-40AA-9419-2013A85FBA51}" type="datetimeFigureOut">
              <a:rPr lang="en-US" smtClean="0"/>
              <a:t>2014-04-05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DE7C-D004-4904-BC8E-596BCE8DA6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82088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3079-708C-40AA-9419-2013A85FBA51}" type="datetimeFigureOut">
              <a:rPr lang="en-US" smtClean="0"/>
              <a:t>2014-04-05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DE7C-D004-4904-BC8E-596BCE8D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3079-708C-40AA-9419-2013A85FBA51}" type="datetimeFigureOut">
              <a:rPr lang="en-US" smtClean="0"/>
              <a:t>2014-04-05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DE7C-D004-4904-BC8E-596BCE8D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3079-708C-40AA-9419-2013A85FBA51}" type="datetimeFigureOut">
              <a:rPr lang="en-US" smtClean="0"/>
              <a:t>2014-04-05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DE7C-D004-4904-BC8E-596BCE8D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4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3079-708C-40AA-9419-2013A85FBA51}" type="datetimeFigureOut">
              <a:rPr lang="en-US" smtClean="0"/>
              <a:t>2014-04-05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DE7C-D004-4904-BC8E-596BCE8DA6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3079-708C-40AA-9419-2013A85FBA51}" type="datetimeFigureOut">
              <a:rPr lang="en-US" smtClean="0"/>
              <a:t>2014-04-05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DE7C-D004-4904-BC8E-596BCE8D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3079-708C-40AA-9419-2013A85FBA51}" type="datetimeFigureOut">
              <a:rPr lang="en-US" smtClean="0"/>
              <a:t>2014-04-05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DE7C-D004-4904-BC8E-596BCE8D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3079-708C-40AA-9419-2013A85FBA51}" type="datetimeFigureOut">
              <a:rPr lang="en-US" smtClean="0"/>
              <a:t>2014-04-05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DE7C-D004-4904-BC8E-596BCE8D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2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3079-708C-40AA-9419-2013A85FBA51}" type="datetimeFigureOut">
              <a:rPr lang="en-US" smtClean="0"/>
              <a:t>2014-04-05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DE7C-D004-4904-BC8E-596BCE8D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7A3079-708C-40AA-9419-2013A85FBA51}" type="datetimeFigureOut">
              <a:rPr lang="en-US" smtClean="0"/>
              <a:t>2014-04-05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3BDE7C-D004-4904-BC8E-596BCE8D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3079-708C-40AA-9419-2013A85FBA51}" type="datetimeFigureOut">
              <a:rPr lang="en-US" smtClean="0"/>
              <a:t>2014-04-05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DE7C-D004-4904-BC8E-596BCE8D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7A3079-708C-40AA-9419-2013A85FBA51}" type="datetimeFigureOut">
              <a:rPr lang="en-US" smtClean="0"/>
              <a:t>2014-04-05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3BDE7C-D004-4904-BC8E-596BCE8DA6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33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path-tcp.org/pmwiki.php?n=Main.50Gbp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546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Wide-Area Distributed Storage Acceleration using </a:t>
            </a:r>
            <a:r>
              <a:rPr lang="en-US" sz="5400" dirty="0" smtClean="0"/>
              <a:t>MPTCP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05044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cap="none" dirty="0" err="1" smtClean="0"/>
              <a:t>Chawanat</a:t>
            </a:r>
            <a:r>
              <a:rPr lang="en-US" cap="none" dirty="0" smtClean="0"/>
              <a:t> </a:t>
            </a:r>
            <a:r>
              <a:rPr lang="en-US" cap="none" dirty="0" err="1" smtClean="0"/>
              <a:t>Nakasan</a:t>
            </a:r>
            <a:r>
              <a:rPr lang="en-US" cap="none" dirty="0" smtClean="0"/>
              <a:t>, NAIST</a:t>
            </a:r>
            <a:br>
              <a:rPr lang="en-US" cap="none" dirty="0" smtClean="0"/>
            </a:br>
            <a:r>
              <a:rPr lang="en-US" cap="none" dirty="0" smtClean="0"/>
              <a:t>Lightning Talk @ PRAGMA 26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 smtClean="0"/>
              <a:t>Tainan, Taiwan</a:t>
            </a:r>
          </a:p>
        </p:txBody>
      </p:sp>
      <p:pic>
        <p:nvPicPr>
          <p:cNvPr id="1026" name="Picture 2" descr="http://www.naist.jp/global/images/logo_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6" y="5503237"/>
            <a:ext cx="5833408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72" y="4528899"/>
            <a:ext cx="2283147" cy="1637440"/>
          </a:xfrm>
          <a:prstGeom prst="rect">
            <a:avLst/>
          </a:prstGeom>
        </p:spPr>
      </p:pic>
      <p:pic>
        <p:nvPicPr>
          <p:cNvPr id="1028" name="Picture 4" descr="http://rocks-210.sdsc.edu/wiki/skins/common/images/PRAGMA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477" y="4567867"/>
            <a:ext cx="2076753" cy="159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8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challenges for MPTCP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* Availability</a:t>
            </a:r>
          </a:p>
          <a:p>
            <a:pPr lvl="1"/>
            <a:r>
              <a:rPr lang="en-US" sz="3000" dirty="0" smtClean="0"/>
              <a:t>Very new, and few public implementations (iOS7)</a:t>
            </a:r>
          </a:p>
          <a:p>
            <a:pPr lvl="1"/>
            <a:r>
              <a:rPr lang="en-US" sz="3000" dirty="0" smtClean="0"/>
              <a:t>MPTCP is not in Mainline Linux yet.</a:t>
            </a:r>
          </a:p>
          <a:p>
            <a:r>
              <a:rPr lang="en-US" sz="3200" dirty="0" smtClean="0"/>
              <a:t>* Memory constraints</a:t>
            </a:r>
          </a:p>
          <a:p>
            <a:pPr lvl="1"/>
            <a:r>
              <a:rPr lang="en-US" sz="3000" dirty="0" smtClean="0"/>
              <a:t>TCP requires memory to maintain connection state and transfer window</a:t>
            </a:r>
          </a:p>
          <a:p>
            <a:r>
              <a:rPr lang="en-US" sz="3200" dirty="0" smtClean="0"/>
              <a:t>* Application-layer fine-tuning</a:t>
            </a:r>
          </a:p>
          <a:p>
            <a:pPr lvl="1"/>
            <a:r>
              <a:rPr lang="en-US" sz="3000" dirty="0" smtClean="0"/>
              <a:t>Can applications get better performance if they manage MPTCP directly?(even if Transport is a layer separate from Application)</a:t>
            </a:r>
          </a:p>
        </p:txBody>
      </p:sp>
    </p:spTree>
    <p:extLst>
      <p:ext uri="{BB962C8B-B14F-4D97-AF65-F5344CB8AC3E}">
        <p14:creationId xmlns:p14="http://schemas.microsoft.com/office/powerpoint/2010/main" val="120711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Insanely fast data rate </a:t>
            </a:r>
            <a:r>
              <a:rPr lang="en-US" sz="1800" smtClean="0"/>
              <a:t>(not </a:t>
            </a:r>
            <a:r>
              <a:rPr lang="en-US" sz="1800" dirty="0" smtClean="0"/>
              <a:t>my work, link here)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10Gbps Ethernet x 6 links =&gt; 51 </a:t>
            </a:r>
            <a:r>
              <a:rPr lang="en-US" sz="3600" dirty="0" err="1" smtClean="0"/>
              <a:t>Gbps</a:t>
            </a:r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 descr="10Gig 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05" y="2887768"/>
            <a:ext cx="81343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90004" y="286603"/>
            <a:ext cx="526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http://multipath-tcp.org/pmwiki.php?n=Main.50Gbps</a:t>
            </a:r>
            <a:endParaRPr lang="en-US" dirty="0" smtClean="0"/>
          </a:p>
        </p:txBody>
      </p:sp>
      <p:sp>
        <p:nvSpPr>
          <p:cNvPr id="7" name="Freeform 6"/>
          <p:cNvSpPr/>
          <p:nvPr/>
        </p:nvSpPr>
        <p:spPr>
          <a:xfrm>
            <a:off x="7434470" y="649357"/>
            <a:ext cx="914400" cy="821634"/>
          </a:xfrm>
          <a:custGeom>
            <a:avLst/>
            <a:gdLst>
              <a:gd name="connsiteX0" fmla="*/ 0 w 914400"/>
              <a:gd name="connsiteY0" fmla="*/ 821634 h 821634"/>
              <a:gd name="connsiteX1" fmla="*/ 755373 w 914400"/>
              <a:gd name="connsiteY1" fmla="*/ 503582 h 821634"/>
              <a:gd name="connsiteX2" fmla="*/ 914400 w 914400"/>
              <a:gd name="connsiteY2" fmla="*/ 0 h 82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821634">
                <a:moveTo>
                  <a:pt x="0" y="821634"/>
                </a:moveTo>
                <a:cubicBezTo>
                  <a:pt x="301486" y="731077"/>
                  <a:pt x="602973" y="640521"/>
                  <a:pt x="755373" y="503582"/>
                </a:cubicBezTo>
                <a:cubicBezTo>
                  <a:pt x="907773" y="366643"/>
                  <a:pt x="911086" y="183321"/>
                  <a:pt x="914400" y="0"/>
                </a:cubicBezTo>
              </a:path>
            </a:pathLst>
          </a:custGeom>
          <a:noFill/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Storage doesn’t function well when distributed over wide area.</a:t>
            </a:r>
            <a:endParaRPr lang="en-US" dirty="0"/>
          </a:p>
        </p:txBody>
      </p:sp>
      <p:cxnSp>
        <p:nvCxnSpPr>
          <p:cNvPr id="4" name="Straight Connector 3"/>
          <p:cNvCxnSpPr>
            <a:stCxn id="24" idx="4"/>
            <a:endCxn id="18" idx="3"/>
          </p:cNvCxnSpPr>
          <p:nvPr/>
        </p:nvCxnSpPr>
        <p:spPr bwMode="auto">
          <a:xfrm flipV="1">
            <a:off x="5903336" y="3928077"/>
            <a:ext cx="706877" cy="538485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>
            <a:stCxn id="15" idx="3"/>
            <a:endCxn id="21" idx="4"/>
          </p:cNvCxnSpPr>
          <p:nvPr/>
        </p:nvCxnSpPr>
        <p:spPr bwMode="auto">
          <a:xfrm flipH="1">
            <a:off x="4296450" y="3634040"/>
            <a:ext cx="774681" cy="428317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>
            <a:stCxn id="26" idx="4"/>
            <a:endCxn id="18" idx="3"/>
          </p:cNvCxnSpPr>
          <p:nvPr/>
        </p:nvCxnSpPr>
        <p:spPr bwMode="auto">
          <a:xfrm flipH="1" flipV="1">
            <a:off x="6610212" y="3928077"/>
            <a:ext cx="1582185" cy="975921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7" idx="2"/>
            <a:endCxn id="15" idx="2"/>
          </p:cNvCxnSpPr>
          <p:nvPr/>
        </p:nvCxnSpPr>
        <p:spPr bwMode="auto">
          <a:xfrm>
            <a:off x="2484388" y="2680929"/>
            <a:ext cx="2190548" cy="720056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15" idx="4"/>
            <a:endCxn id="18" idx="2"/>
          </p:cNvCxnSpPr>
          <p:nvPr/>
        </p:nvCxnSpPr>
        <p:spPr bwMode="auto">
          <a:xfrm>
            <a:off x="5467324" y="3400985"/>
            <a:ext cx="746693" cy="294037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21" idx="4"/>
            <a:endCxn id="24" idx="2"/>
          </p:cNvCxnSpPr>
          <p:nvPr/>
        </p:nvCxnSpPr>
        <p:spPr bwMode="auto">
          <a:xfrm>
            <a:off x="4296450" y="4062358"/>
            <a:ext cx="814497" cy="404204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24" idx="4"/>
            <a:endCxn id="26" idx="4"/>
          </p:cNvCxnSpPr>
          <p:nvPr/>
        </p:nvCxnSpPr>
        <p:spPr bwMode="auto">
          <a:xfrm>
            <a:off x="5903336" y="4466561"/>
            <a:ext cx="2289061" cy="437437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7" idx="2"/>
            <a:endCxn id="21" idx="3"/>
          </p:cNvCxnSpPr>
          <p:nvPr/>
        </p:nvCxnSpPr>
        <p:spPr bwMode="auto">
          <a:xfrm>
            <a:off x="2484388" y="2680929"/>
            <a:ext cx="1415868" cy="1614484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Can 6"/>
          <p:cNvSpPr/>
          <p:nvPr/>
        </p:nvSpPr>
        <p:spPr>
          <a:xfrm>
            <a:off x="2484388" y="2193930"/>
            <a:ext cx="694652" cy="973997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3" name="Straight Connector 12"/>
          <p:cNvCxnSpPr>
            <a:stCxn id="18" idx="3"/>
            <a:endCxn id="21" idx="4"/>
          </p:cNvCxnSpPr>
          <p:nvPr/>
        </p:nvCxnSpPr>
        <p:spPr bwMode="auto">
          <a:xfrm flipH="1">
            <a:off x="4296450" y="3928077"/>
            <a:ext cx="2313762" cy="134281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4674936" y="3167927"/>
            <a:ext cx="792388" cy="466114"/>
            <a:chOff x="8240486" y="5268273"/>
            <a:chExt cx="740228" cy="435430"/>
          </a:xfrm>
        </p:grpSpPr>
        <p:sp>
          <p:nvSpPr>
            <p:cNvPr id="15" name="Can 14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" name="Multiply 15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14018" y="3461963"/>
            <a:ext cx="792388" cy="466114"/>
            <a:chOff x="8240486" y="5268273"/>
            <a:chExt cx="740228" cy="435430"/>
          </a:xfrm>
        </p:grpSpPr>
        <p:sp>
          <p:nvSpPr>
            <p:cNvPr id="18" name="Can 17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" name="Multiply 18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04062" y="3829299"/>
            <a:ext cx="792388" cy="466114"/>
            <a:chOff x="8240486" y="5268273"/>
            <a:chExt cx="740228" cy="435430"/>
          </a:xfrm>
        </p:grpSpPr>
        <p:sp>
          <p:nvSpPr>
            <p:cNvPr id="21" name="Can 20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" name="Multiply 21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10948" y="4233503"/>
            <a:ext cx="792388" cy="466114"/>
            <a:chOff x="8240486" y="5268273"/>
            <a:chExt cx="740228" cy="435430"/>
          </a:xfrm>
        </p:grpSpPr>
        <p:sp>
          <p:nvSpPr>
            <p:cNvPr id="24" name="Can 23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Multiply 24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6" name="Can 25"/>
          <p:cNvSpPr/>
          <p:nvPr/>
        </p:nvSpPr>
        <p:spPr>
          <a:xfrm>
            <a:off x="7497745" y="4416999"/>
            <a:ext cx="694652" cy="973997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3441" y="2480873"/>
            <a:ext cx="156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Storage node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8296830" y="4703942"/>
            <a:ext cx="156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Storage node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5035509" y="2417090"/>
            <a:ext cx="2314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Intermediate network</a:t>
            </a:r>
            <a:endParaRPr lang="en-US" dirty="0"/>
          </a:p>
          <a:p>
            <a:r>
              <a:rPr lang="en-US" dirty="0" smtClean="0"/>
              <a:t>(routers, switches,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250806" y="2675403"/>
            <a:ext cx="1046024" cy="15581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85242" y="2352237"/>
            <a:ext cx="3172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Only one route is used at a time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(per high-level connection)*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843124" y="4362032"/>
            <a:ext cx="1571872" cy="7980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56952" y="5226688"/>
            <a:ext cx="310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Perfectly fine but unused route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8581" y="6052590"/>
            <a:ext cx="349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* Of course it depends on other configuration as well</a:t>
            </a:r>
          </a:p>
        </p:txBody>
      </p:sp>
    </p:spTree>
    <p:extLst>
      <p:ext uri="{BB962C8B-B14F-4D97-AF65-F5344CB8AC3E}">
        <p14:creationId xmlns:p14="http://schemas.microsoft.com/office/powerpoint/2010/main" val="21911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Unequal links in WAN prevents use of low-layer load balancing …</a:t>
            </a:r>
            <a:endParaRPr lang="en-US" dirty="0"/>
          </a:p>
        </p:txBody>
      </p:sp>
      <p:cxnSp>
        <p:nvCxnSpPr>
          <p:cNvPr id="3" name="Straight Connector 2"/>
          <p:cNvCxnSpPr>
            <a:stCxn id="23" idx="4"/>
            <a:endCxn id="17" idx="3"/>
          </p:cNvCxnSpPr>
          <p:nvPr/>
        </p:nvCxnSpPr>
        <p:spPr bwMode="auto">
          <a:xfrm flipV="1">
            <a:off x="5903336" y="3928077"/>
            <a:ext cx="706877" cy="538485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>
            <a:stCxn id="14" idx="3"/>
            <a:endCxn id="20" idx="4"/>
          </p:cNvCxnSpPr>
          <p:nvPr/>
        </p:nvCxnSpPr>
        <p:spPr bwMode="auto">
          <a:xfrm flipH="1">
            <a:off x="4296450" y="3634040"/>
            <a:ext cx="774681" cy="428317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>
            <a:stCxn id="25" idx="4"/>
            <a:endCxn id="17" idx="3"/>
          </p:cNvCxnSpPr>
          <p:nvPr/>
        </p:nvCxnSpPr>
        <p:spPr bwMode="auto">
          <a:xfrm flipH="1" flipV="1">
            <a:off x="6610212" y="3928077"/>
            <a:ext cx="1582185" cy="975921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>
            <a:stCxn id="11" idx="2"/>
            <a:endCxn id="14" idx="2"/>
          </p:cNvCxnSpPr>
          <p:nvPr/>
        </p:nvCxnSpPr>
        <p:spPr bwMode="auto">
          <a:xfrm>
            <a:off x="2484388" y="2680929"/>
            <a:ext cx="2190548" cy="720056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stCxn id="14" idx="4"/>
            <a:endCxn id="17" idx="2"/>
          </p:cNvCxnSpPr>
          <p:nvPr/>
        </p:nvCxnSpPr>
        <p:spPr bwMode="auto">
          <a:xfrm>
            <a:off x="5467324" y="3400985"/>
            <a:ext cx="746693" cy="294037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20" idx="4"/>
            <a:endCxn id="23" idx="2"/>
          </p:cNvCxnSpPr>
          <p:nvPr/>
        </p:nvCxnSpPr>
        <p:spPr bwMode="auto">
          <a:xfrm>
            <a:off x="4296450" y="4062358"/>
            <a:ext cx="814497" cy="404204"/>
          </a:xfrm>
          <a:prstGeom prst="lin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23" idx="4"/>
            <a:endCxn id="25" idx="4"/>
          </p:cNvCxnSpPr>
          <p:nvPr/>
        </p:nvCxnSpPr>
        <p:spPr bwMode="auto">
          <a:xfrm>
            <a:off x="5903336" y="4466561"/>
            <a:ext cx="2289061" cy="437437"/>
          </a:xfrm>
          <a:prstGeom prst="lin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11" idx="2"/>
            <a:endCxn id="20" idx="3"/>
          </p:cNvCxnSpPr>
          <p:nvPr/>
        </p:nvCxnSpPr>
        <p:spPr bwMode="auto">
          <a:xfrm>
            <a:off x="2484388" y="2680929"/>
            <a:ext cx="1415868" cy="1614484"/>
          </a:xfrm>
          <a:prstGeom prst="lin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Can 10"/>
          <p:cNvSpPr/>
          <p:nvPr/>
        </p:nvSpPr>
        <p:spPr>
          <a:xfrm>
            <a:off x="2484388" y="2193930"/>
            <a:ext cx="694652" cy="973997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2" name="Straight Connector 11"/>
          <p:cNvCxnSpPr>
            <a:stCxn id="17" idx="3"/>
            <a:endCxn id="20" idx="4"/>
          </p:cNvCxnSpPr>
          <p:nvPr/>
        </p:nvCxnSpPr>
        <p:spPr bwMode="auto">
          <a:xfrm flipH="1">
            <a:off x="4296450" y="3928077"/>
            <a:ext cx="2313762" cy="134281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674936" y="3167927"/>
            <a:ext cx="792388" cy="466114"/>
            <a:chOff x="8240486" y="5268273"/>
            <a:chExt cx="740228" cy="435430"/>
          </a:xfrm>
        </p:grpSpPr>
        <p:sp>
          <p:nvSpPr>
            <p:cNvPr id="14" name="Can 13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14018" y="3461963"/>
            <a:ext cx="792388" cy="466114"/>
            <a:chOff x="8240486" y="5268273"/>
            <a:chExt cx="740228" cy="435430"/>
          </a:xfrm>
        </p:grpSpPr>
        <p:sp>
          <p:nvSpPr>
            <p:cNvPr id="17" name="Can 16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" name="Multiply 17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04062" y="3829299"/>
            <a:ext cx="792388" cy="466114"/>
            <a:chOff x="8240486" y="5268273"/>
            <a:chExt cx="740228" cy="435430"/>
          </a:xfrm>
        </p:grpSpPr>
        <p:sp>
          <p:nvSpPr>
            <p:cNvPr id="20" name="Can 19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1" name="Multiply 20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10948" y="4233503"/>
            <a:ext cx="792388" cy="466114"/>
            <a:chOff x="8240486" y="5268273"/>
            <a:chExt cx="740228" cy="435430"/>
          </a:xfrm>
        </p:grpSpPr>
        <p:sp>
          <p:nvSpPr>
            <p:cNvPr id="23" name="Can 22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Multiply 23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5" name="Can 24"/>
          <p:cNvSpPr/>
          <p:nvPr/>
        </p:nvSpPr>
        <p:spPr>
          <a:xfrm>
            <a:off x="7497745" y="4416999"/>
            <a:ext cx="694652" cy="973997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3663" y="3049265"/>
            <a:ext cx="1791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fast route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0583" y="4730984"/>
            <a:ext cx="1946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slow route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19569" y="3368209"/>
            <a:ext cx="850006" cy="85000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83856" y="1921613"/>
            <a:ext cx="850006" cy="85000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due to problems like packet ordering.</a:t>
            </a:r>
            <a:endParaRPr lang="en-US" dirty="0"/>
          </a:p>
        </p:txBody>
      </p:sp>
      <p:cxnSp>
        <p:nvCxnSpPr>
          <p:cNvPr id="3" name="Straight Connector 2"/>
          <p:cNvCxnSpPr>
            <a:stCxn id="23" idx="4"/>
            <a:endCxn id="17" idx="3"/>
          </p:cNvCxnSpPr>
          <p:nvPr/>
        </p:nvCxnSpPr>
        <p:spPr bwMode="auto">
          <a:xfrm flipV="1">
            <a:off x="5903336" y="3928077"/>
            <a:ext cx="706877" cy="538485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>
            <a:stCxn id="14" idx="3"/>
            <a:endCxn id="20" idx="4"/>
          </p:cNvCxnSpPr>
          <p:nvPr/>
        </p:nvCxnSpPr>
        <p:spPr bwMode="auto">
          <a:xfrm flipH="1">
            <a:off x="4296450" y="3634040"/>
            <a:ext cx="774681" cy="428317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>
            <a:stCxn id="25" idx="4"/>
            <a:endCxn id="17" idx="3"/>
          </p:cNvCxnSpPr>
          <p:nvPr/>
        </p:nvCxnSpPr>
        <p:spPr bwMode="auto">
          <a:xfrm flipH="1" flipV="1">
            <a:off x="6610212" y="3928077"/>
            <a:ext cx="1582185" cy="975921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>
            <a:stCxn id="11" idx="2"/>
            <a:endCxn id="14" idx="2"/>
          </p:cNvCxnSpPr>
          <p:nvPr/>
        </p:nvCxnSpPr>
        <p:spPr bwMode="auto">
          <a:xfrm>
            <a:off x="2484388" y="2680929"/>
            <a:ext cx="2190548" cy="720056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stCxn id="14" idx="4"/>
            <a:endCxn id="17" idx="2"/>
          </p:cNvCxnSpPr>
          <p:nvPr/>
        </p:nvCxnSpPr>
        <p:spPr bwMode="auto">
          <a:xfrm>
            <a:off x="5467324" y="3400985"/>
            <a:ext cx="746693" cy="294037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20" idx="4"/>
            <a:endCxn id="23" idx="2"/>
          </p:cNvCxnSpPr>
          <p:nvPr/>
        </p:nvCxnSpPr>
        <p:spPr bwMode="auto">
          <a:xfrm>
            <a:off x="4296450" y="4062358"/>
            <a:ext cx="814497" cy="404204"/>
          </a:xfrm>
          <a:prstGeom prst="lin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23" idx="4"/>
            <a:endCxn id="25" idx="4"/>
          </p:cNvCxnSpPr>
          <p:nvPr/>
        </p:nvCxnSpPr>
        <p:spPr bwMode="auto">
          <a:xfrm>
            <a:off x="5903336" y="4466561"/>
            <a:ext cx="2289061" cy="437437"/>
          </a:xfrm>
          <a:prstGeom prst="lin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11" idx="2"/>
            <a:endCxn id="20" idx="3"/>
          </p:cNvCxnSpPr>
          <p:nvPr/>
        </p:nvCxnSpPr>
        <p:spPr bwMode="auto">
          <a:xfrm>
            <a:off x="2484388" y="2680929"/>
            <a:ext cx="1415868" cy="1614484"/>
          </a:xfrm>
          <a:prstGeom prst="lin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Can 10"/>
          <p:cNvSpPr/>
          <p:nvPr/>
        </p:nvSpPr>
        <p:spPr>
          <a:xfrm>
            <a:off x="2484388" y="2193930"/>
            <a:ext cx="694652" cy="973997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2" name="Straight Connector 11"/>
          <p:cNvCxnSpPr>
            <a:stCxn id="17" idx="3"/>
            <a:endCxn id="20" idx="4"/>
          </p:cNvCxnSpPr>
          <p:nvPr/>
        </p:nvCxnSpPr>
        <p:spPr bwMode="auto">
          <a:xfrm flipH="1">
            <a:off x="4296450" y="3928077"/>
            <a:ext cx="2313762" cy="134281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674936" y="3167927"/>
            <a:ext cx="792388" cy="466114"/>
            <a:chOff x="8240486" y="5268273"/>
            <a:chExt cx="740228" cy="435430"/>
          </a:xfrm>
        </p:grpSpPr>
        <p:sp>
          <p:nvSpPr>
            <p:cNvPr id="14" name="Can 13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14018" y="3461963"/>
            <a:ext cx="792388" cy="466114"/>
            <a:chOff x="8240486" y="5268273"/>
            <a:chExt cx="740228" cy="435430"/>
          </a:xfrm>
        </p:grpSpPr>
        <p:sp>
          <p:nvSpPr>
            <p:cNvPr id="17" name="Can 16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" name="Multiply 17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04062" y="3829299"/>
            <a:ext cx="792388" cy="466114"/>
            <a:chOff x="8240486" y="5268273"/>
            <a:chExt cx="740228" cy="435430"/>
          </a:xfrm>
        </p:grpSpPr>
        <p:sp>
          <p:nvSpPr>
            <p:cNvPr id="20" name="Can 19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1" name="Multiply 20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10948" y="4233503"/>
            <a:ext cx="792388" cy="466114"/>
            <a:chOff x="8240486" y="5268273"/>
            <a:chExt cx="740228" cy="435430"/>
          </a:xfrm>
        </p:grpSpPr>
        <p:sp>
          <p:nvSpPr>
            <p:cNvPr id="23" name="Can 22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Multiply 23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5" name="Can 24"/>
          <p:cNvSpPr/>
          <p:nvPr/>
        </p:nvSpPr>
        <p:spPr>
          <a:xfrm>
            <a:off x="7497745" y="4416999"/>
            <a:ext cx="694652" cy="973997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3663" y="3049265"/>
            <a:ext cx="1791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fast route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0583" y="4730984"/>
            <a:ext cx="1946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slow route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19569" y="3368209"/>
            <a:ext cx="850006" cy="85000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83856" y="1921613"/>
            <a:ext cx="850006" cy="85000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45833" y="3575445"/>
            <a:ext cx="850006" cy="85000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577675" y="4274614"/>
            <a:ext cx="850006" cy="85000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1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30" idx="1"/>
          </p:cNvCxnSpPr>
          <p:nvPr/>
        </p:nvCxnSpPr>
        <p:spPr>
          <a:xfrm>
            <a:off x="4087460" y="2356283"/>
            <a:ext cx="4258373" cy="164416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0"/>
          </p:cNvCxnSpPr>
          <p:nvPr/>
        </p:nvCxnSpPr>
        <p:spPr>
          <a:xfrm>
            <a:off x="2444572" y="3793212"/>
            <a:ext cx="558106" cy="481402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6406" y="5735635"/>
            <a:ext cx="500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other problems too.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29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plan to use SDN to create an overlay network.</a:t>
            </a:r>
            <a:endParaRPr lang="en-US" dirty="0"/>
          </a:p>
        </p:txBody>
      </p:sp>
      <p:cxnSp>
        <p:nvCxnSpPr>
          <p:cNvPr id="3" name="Straight Connector 2"/>
          <p:cNvCxnSpPr>
            <a:stCxn id="23" idx="4"/>
            <a:endCxn id="17" idx="3"/>
          </p:cNvCxnSpPr>
          <p:nvPr/>
        </p:nvCxnSpPr>
        <p:spPr bwMode="auto">
          <a:xfrm flipV="1">
            <a:off x="5903336" y="5190207"/>
            <a:ext cx="706877" cy="538485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>
            <a:stCxn id="14" idx="3"/>
            <a:endCxn id="20" idx="4"/>
          </p:cNvCxnSpPr>
          <p:nvPr/>
        </p:nvCxnSpPr>
        <p:spPr bwMode="auto">
          <a:xfrm flipH="1">
            <a:off x="4296450" y="4896170"/>
            <a:ext cx="774681" cy="428317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>
            <a:stCxn id="25" idx="4"/>
            <a:endCxn id="17" idx="3"/>
          </p:cNvCxnSpPr>
          <p:nvPr/>
        </p:nvCxnSpPr>
        <p:spPr bwMode="auto">
          <a:xfrm flipH="1" flipV="1">
            <a:off x="6610212" y="5190207"/>
            <a:ext cx="1582185" cy="614072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>
            <a:stCxn id="11" idx="2"/>
            <a:endCxn id="14" idx="2"/>
          </p:cNvCxnSpPr>
          <p:nvPr/>
        </p:nvCxnSpPr>
        <p:spPr bwMode="auto">
          <a:xfrm>
            <a:off x="2484388" y="4409172"/>
            <a:ext cx="2190548" cy="253943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stCxn id="14" idx="4"/>
            <a:endCxn id="17" idx="2"/>
          </p:cNvCxnSpPr>
          <p:nvPr/>
        </p:nvCxnSpPr>
        <p:spPr bwMode="auto">
          <a:xfrm>
            <a:off x="5467324" y="4663115"/>
            <a:ext cx="746693" cy="294037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20" idx="4"/>
            <a:endCxn id="23" idx="2"/>
          </p:cNvCxnSpPr>
          <p:nvPr/>
        </p:nvCxnSpPr>
        <p:spPr bwMode="auto">
          <a:xfrm>
            <a:off x="4296450" y="5324488"/>
            <a:ext cx="814497" cy="404204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23" idx="4"/>
            <a:endCxn id="25" idx="4"/>
          </p:cNvCxnSpPr>
          <p:nvPr/>
        </p:nvCxnSpPr>
        <p:spPr bwMode="auto">
          <a:xfrm>
            <a:off x="5903336" y="5728691"/>
            <a:ext cx="2289061" cy="75588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11" idx="2"/>
            <a:endCxn id="20" idx="3"/>
          </p:cNvCxnSpPr>
          <p:nvPr/>
        </p:nvCxnSpPr>
        <p:spPr bwMode="auto">
          <a:xfrm>
            <a:off x="2484388" y="4409172"/>
            <a:ext cx="1415868" cy="1148371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Can 10"/>
          <p:cNvSpPr/>
          <p:nvPr/>
        </p:nvSpPr>
        <p:spPr>
          <a:xfrm>
            <a:off x="2484388" y="3922173"/>
            <a:ext cx="694652" cy="973997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2" name="Straight Connector 11"/>
          <p:cNvCxnSpPr>
            <a:stCxn id="17" idx="3"/>
            <a:endCxn id="20" idx="4"/>
          </p:cNvCxnSpPr>
          <p:nvPr/>
        </p:nvCxnSpPr>
        <p:spPr bwMode="auto">
          <a:xfrm flipH="1">
            <a:off x="4296450" y="5190207"/>
            <a:ext cx="2313762" cy="134281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674936" y="4430057"/>
            <a:ext cx="792388" cy="466114"/>
            <a:chOff x="8240486" y="5268273"/>
            <a:chExt cx="740228" cy="435430"/>
          </a:xfrm>
        </p:grpSpPr>
        <p:sp>
          <p:nvSpPr>
            <p:cNvPr id="14" name="Can 13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14018" y="4724093"/>
            <a:ext cx="792388" cy="466114"/>
            <a:chOff x="8240486" y="5268273"/>
            <a:chExt cx="740228" cy="435430"/>
          </a:xfrm>
        </p:grpSpPr>
        <p:sp>
          <p:nvSpPr>
            <p:cNvPr id="17" name="Can 16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" name="Multiply 17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04062" y="5091429"/>
            <a:ext cx="792388" cy="466114"/>
            <a:chOff x="8240486" y="5268273"/>
            <a:chExt cx="740228" cy="435430"/>
          </a:xfrm>
        </p:grpSpPr>
        <p:sp>
          <p:nvSpPr>
            <p:cNvPr id="20" name="Can 19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1" name="Multiply 20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10948" y="5495633"/>
            <a:ext cx="792388" cy="466114"/>
            <a:chOff x="8240486" y="5268273"/>
            <a:chExt cx="740228" cy="435430"/>
          </a:xfrm>
        </p:grpSpPr>
        <p:sp>
          <p:nvSpPr>
            <p:cNvPr id="23" name="Can 22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Multiply 23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5" name="Can 24"/>
          <p:cNvSpPr/>
          <p:nvPr/>
        </p:nvSpPr>
        <p:spPr>
          <a:xfrm>
            <a:off x="7497745" y="5317280"/>
            <a:ext cx="694652" cy="973997"/>
          </a:xfrm>
          <a:prstGeom prst="ca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484388" y="3019468"/>
            <a:ext cx="5708009" cy="79849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60" idx="4"/>
            <a:endCxn id="52" idx="3"/>
          </p:cNvCxnSpPr>
          <p:nvPr/>
        </p:nvCxnSpPr>
        <p:spPr bwMode="auto">
          <a:xfrm flipH="1" flipV="1">
            <a:off x="6610212" y="3489215"/>
            <a:ext cx="1582185" cy="614072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46" idx="2"/>
            <a:endCxn id="49" idx="2"/>
          </p:cNvCxnSpPr>
          <p:nvPr/>
        </p:nvCxnSpPr>
        <p:spPr bwMode="auto">
          <a:xfrm>
            <a:off x="2484388" y="2708180"/>
            <a:ext cx="2190548" cy="253943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49" idx="4"/>
            <a:endCxn id="52" idx="2"/>
          </p:cNvCxnSpPr>
          <p:nvPr/>
        </p:nvCxnSpPr>
        <p:spPr bwMode="auto">
          <a:xfrm>
            <a:off x="5467324" y="2962123"/>
            <a:ext cx="746693" cy="294037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55" idx="4"/>
            <a:endCxn id="58" idx="2"/>
          </p:cNvCxnSpPr>
          <p:nvPr/>
        </p:nvCxnSpPr>
        <p:spPr bwMode="auto">
          <a:xfrm>
            <a:off x="4296450" y="3623496"/>
            <a:ext cx="814497" cy="404204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58" idx="4"/>
            <a:endCxn id="60" idx="4"/>
          </p:cNvCxnSpPr>
          <p:nvPr/>
        </p:nvCxnSpPr>
        <p:spPr bwMode="auto">
          <a:xfrm>
            <a:off x="5903336" y="4027699"/>
            <a:ext cx="2289061" cy="75588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46" idx="2"/>
            <a:endCxn id="55" idx="3"/>
          </p:cNvCxnSpPr>
          <p:nvPr/>
        </p:nvCxnSpPr>
        <p:spPr bwMode="auto">
          <a:xfrm>
            <a:off x="2484388" y="2708180"/>
            <a:ext cx="1415868" cy="1148371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Can 45"/>
          <p:cNvSpPr/>
          <p:nvPr/>
        </p:nvSpPr>
        <p:spPr>
          <a:xfrm>
            <a:off x="2484388" y="2221181"/>
            <a:ext cx="694652" cy="973997"/>
          </a:xfrm>
          <a:prstGeom prst="can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674936" y="2729065"/>
            <a:ext cx="792388" cy="466114"/>
            <a:chOff x="8240486" y="5268273"/>
            <a:chExt cx="740228" cy="435430"/>
          </a:xfrm>
          <a:solidFill>
            <a:srgbClr val="92D050"/>
          </a:solidFill>
        </p:grpSpPr>
        <p:sp>
          <p:nvSpPr>
            <p:cNvPr id="49" name="Can 48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0" name="Multiply 49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chemeClr val="bg1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14018" y="3023101"/>
            <a:ext cx="792388" cy="466114"/>
            <a:chOff x="8240486" y="5268273"/>
            <a:chExt cx="740228" cy="435430"/>
          </a:xfrm>
          <a:solidFill>
            <a:srgbClr val="92D050"/>
          </a:solidFill>
        </p:grpSpPr>
        <p:sp>
          <p:nvSpPr>
            <p:cNvPr id="52" name="Can 51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3" name="Multiply 52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chemeClr val="bg1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04062" y="3390437"/>
            <a:ext cx="792388" cy="466114"/>
            <a:chOff x="8240486" y="5268273"/>
            <a:chExt cx="740228" cy="435430"/>
          </a:xfrm>
          <a:solidFill>
            <a:srgbClr val="92D050"/>
          </a:solidFill>
        </p:grpSpPr>
        <p:sp>
          <p:nvSpPr>
            <p:cNvPr id="55" name="Can 54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6" name="Multiply 55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chemeClr val="bg1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110948" y="3794641"/>
            <a:ext cx="792388" cy="466114"/>
            <a:chOff x="8240486" y="5268273"/>
            <a:chExt cx="740228" cy="435430"/>
          </a:xfrm>
          <a:solidFill>
            <a:srgbClr val="92D050"/>
          </a:solidFill>
        </p:grpSpPr>
        <p:sp>
          <p:nvSpPr>
            <p:cNvPr id="58" name="Can 57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9" name="Multiply 58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chemeClr val="bg1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60" name="Can 59"/>
          <p:cNvSpPr/>
          <p:nvPr/>
        </p:nvSpPr>
        <p:spPr>
          <a:xfrm>
            <a:off x="7497745" y="3616288"/>
            <a:ext cx="694652" cy="973997"/>
          </a:xfrm>
          <a:prstGeom prst="can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63696" y="5495633"/>
            <a:ext cx="2678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Physical Network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8963696" y="3640932"/>
            <a:ext cx="263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Overlay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33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Then, use MPTCP to span the data transfer to multiple routes.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84388" y="3019468"/>
            <a:ext cx="5708009" cy="79849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4" idx="4"/>
            <a:endCxn id="16" idx="3"/>
          </p:cNvCxnSpPr>
          <p:nvPr/>
        </p:nvCxnSpPr>
        <p:spPr bwMode="auto">
          <a:xfrm flipH="1" flipV="1">
            <a:off x="6610212" y="3489215"/>
            <a:ext cx="1582185" cy="614072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>
            <a:stCxn id="11" idx="2"/>
            <a:endCxn id="13" idx="2"/>
          </p:cNvCxnSpPr>
          <p:nvPr/>
        </p:nvCxnSpPr>
        <p:spPr bwMode="auto">
          <a:xfrm>
            <a:off x="2484388" y="2708180"/>
            <a:ext cx="2190548" cy="253943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stCxn id="13" idx="4"/>
            <a:endCxn id="16" idx="2"/>
          </p:cNvCxnSpPr>
          <p:nvPr/>
        </p:nvCxnSpPr>
        <p:spPr bwMode="auto">
          <a:xfrm>
            <a:off x="5467324" y="2962123"/>
            <a:ext cx="746693" cy="294037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19" idx="4"/>
            <a:endCxn id="22" idx="2"/>
          </p:cNvCxnSpPr>
          <p:nvPr/>
        </p:nvCxnSpPr>
        <p:spPr bwMode="auto">
          <a:xfrm>
            <a:off x="4296450" y="3623496"/>
            <a:ext cx="814497" cy="404204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22" idx="4"/>
            <a:endCxn id="24" idx="4"/>
          </p:cNvCxnSpPr>
          <p:nvPr/>
        </p:nvCxnSpPr>
        <p:spPr bwMode="auto">
          <a:xfrm>
            <a:off x="5903336" y="4027699"/>
            <a:ext cx="2289061" cy="75588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11" idx="2"/>
            <a:endCxn id="19" idx="3"/>
          </p:cNvCxnSpPr>
          <p:nvPr/>
        </p:nvCxnSpPr>
        <p:spPr bwMode="auto">
          <a:xfrm>
            <a:off x="2484388" y="2708180"/>
            <a:ext cx="1415868" cy="1148371"/>
          </a:xfrm>
          <a:prstGeom prst="lin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Can 10"/>
          <p:cNvSpPr/>
          <p:nvPr/>
        </p:nvSpPr>
        <p:spPr>
          <a:xfrm>
            <a:off x="2484388" y="2221181"/>
            <a:ext cx="694652" cy="973997"/>
          </a:xfrm>
          <a:prstGeom prst="can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74936" y="2729065"/>
            <a:ext cx="792388" cy="466114"/>
            <a:chOff x="8240486" y="5268273"/>
            <a:chExt cx="740228" cy="435430"/>
          </a:xfrm>
          <a:solidFill>
            <a:srgbClr val="92D050"/>
          </a:solidFill>
        </p:grpSpPr>
        <p:sp>
          <p:nvSpPr>
            <p:cNvPr id="13" name="Can 12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chemeClr val="bg1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14018" y="3023101"/>
            <a:ext cx="792388" cy="466114"/>
            <a:chOff x="8240486" y="5268273"/>
            <a:chExt cx="740228" cy="435430"/>
          </a:xfrm>
          <a:solidFill>
            <a:srgbClr val="92D050"/>
          </a:solidFill>
        </p:grpSpPr>
        <p:sp>
          <p:nvSpPr>
            <p:cNvPr id="16" name="Can 15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Multiply 16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chemeClr val="bg1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4062" y="3390437"/>
            <a:ext cx="792388" cy="466114"/>
            <a:chOff x="8240486" y="5268273"/>
            <a:chExt cx="740228" cy="435430"/>
          </a:xfrm>
          <a:solidFill>
            <a:srgbClr val="92D050"/>
          </a:solidFill>
        </p:grpSpPr>
        <p:sp>
          <p:nvSpPr>
            <p:cNvPr id="19" name="Can 18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0" name="Multiply 19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chemeClr val="bg1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0948" y="3794641"/>
            <a:ext cx="792388" cy="466114"/>
            <a:chOff x="8240486" y="5268273"/>
            <a:chExt cx="740228" cy="435430"/>
          </a:xfrm>
          <a:solidFill>
            <a:srgbClr val="92D050"/>
          </a:solidFill>
        </p:grpSpPr>
        <p:sp>
          <p:nvSpPr>
            <p:cNvPr id="22" name="Can 21"/>
            <p:cNvSpPr/>
            <p:nvPr/>
          </p:nvSpPr>
          <p:spPr>
            <a:xfrm>
              <a:off x="8240486" y="5268274"/>
              <a:ext cx="740228" cy="435429"/>
            </a:xfrm>
            <a:prstGeom prst="can">
              <a:avLst>
                <a:gd name="adj" fmla="val 50000"/>
              </a:avLst>
            </a:prstGeom>
            <a:grp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3" name="Multiply 22"/>
            <p:cNvSpPr/>
            <p:nvPr/>
          </p:nvSpPr>
          <p:spPr>
            <a:xfrm>
              <a:off x="8240486" y="5268273"/>
              <a:ext cx="740228" cy="210983"/>
            </a:xfrm>
            <a:prstGeom prst="mathMultiply">
              <a:avLst/>
            </a:prstGeom>
            <a:solidFill>
              <a:schemeClr val="bg1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4" name="Can 23"/>
          <p:cNvSpPr/>
          <p:nvPr/>
        </p:nvSpPr>
        <p:spPr>
          <a:xfrm>
            <a:off x="7497745" y="3616288"/>
            <a:ext cx="694652" cy="973997"/>
          </a:xfrm>
          <a:prstGeom prst="can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98971" y="2831155"/>
            <a:ext cx="850006" cy="85000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610212" y="4675063"/>
            <a:ext cx="850006" cy="85000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45519" y="2944635"/>
            <a:ext cx="850006" cy="85000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46444" y="1825898"/>
            <a:ext cx="850006" cy="85000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2</a:t>
            </a:r>
            <a:endParaRPr lang="en-US" dirty="0"/>
          </a:p>
        </p:txBody>
      </p:sp>
      <p:cxnSp>
        <p:nvCxnSpPr>
          <p:cNvPr id="32" name="Curved Connector 31"/>
          <p:cNvCxnSpPr>
            <a:stCxn id="30" idx="3"/>
            <a:endCxn id="27" idx="0"/>
          </p:cNvCxnSpPr>
          <p:nvPr/>
        </p:nvCxnSpPr>
        <p:spPr>
          <a:xfrm>
            <a:off x="4296450" y="2250901"/>
            <a:ext cx="4627524" cy="580254"/>
          </a:xfrm>
          <a:prstGeom prst="curvedConnector2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9" idx="2"/>
            <a:endCxn id="28" idx="1"/>
          </p:cNvCxnSpPr>
          <p:nvPr/>
        </p:nvCxnSpPr>
        <p:spPr>
          <a:xfrm rot="16200000" flipH="1">
            <a:off x="3587655" y="2077508"/>
            <a:ext cx="1305425" cy="4739690"/>
          </a:xfrm>
          <a:prstGeom prst="curvedConnector2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expect: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30" y="2047074"/>
            <a:ext cx="4200780" cy="1959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6230" y="4316298"/>
            <a:ext cx="4200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that in the end, MPTCP can increase data rate</a:t>
            </a:r>
            <a:endParaRPr lang="en-US" sz="28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42" y="2047074"/>
            <a:ext cx="4253367" cy="21054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165642" y="4316297"/>
            <a:ext cx="4253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that we can use more routes thanks to SDN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61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097280" y="2756184"/>
            <a:ext cx="3636571" cy="676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21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4000" dirty="0" smtClean="0"/>
              <a:t>MPTCP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97280" y="3432947"/>
            <a:ext cx="1212190" cy="8238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921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2400" dirty="0" smtClean="0"/>
              <a:t>TCP </a:t>
            </a:r>
            <a:r>
              <a:rPr lang="en-US" sz="2400" dirty="0" err="1" smtClean="0"/>
              <a:t>Subflow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09470" y="3432947"/>
            <a:ext cx="1212190" cy="8238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921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2400" dirty="0" smtClean="0"/>
              <a:t>TCP </a:t>
            </a:r>
            <a:r>
              <a:rPr lang="en-US" sz="2400" dirty="0" err="1" smtClean="0"/>
              <a:t>Subflow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521660" y="3432946"/>
            <a:ext cx="1212190" cy="8238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921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2400" dirty="0" smtClean="0"/>
              <a:t>TCP </a:t>
            </a:r>
            <a:r>
              <a:rPr lang="en-US" sz="2400" dirty="0" err="1" smtClean="0"/>
              <a:t>Subflow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519109" y="1888981"/>
            <a:ext cx="3636571" cy="8672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21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4000" dirty="0" smtClean="0"/>
              <a:t>Application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19110" y="2756183"/>
            <a:ext cx="3636571" cy="15005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21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4000" dirty="0" smtClean="0"/>
              <a:t>Transport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19109" y="4256766"/>
            <a:ext cx="3636571" cy="8672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21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4000" dirty="0" smtClean="0"/>
              <a:t>Network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519109" y="5123968"/>
            <a:ext cx="3636571" cy="8672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21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4000" dirty="0" smtClean="0"/>
              <a:t>Data Link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241701" y="3090930"/>
            <a:ext cx="1751527" cy="669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9469" y="1114903"/>
            <a:ext cx="9745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that we shouldn’t have to modify anything else too much.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4855335" y="4256765"/>
            <a:ext cx="1687133" cy="8672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21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4000" dirty="0" smtClean="0"/>
              <a:t>SDN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603210" y="4355515"/>
            <a:ext cx="855156" cy="669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15565" y="1877440"/>
            <a:ext cx="2908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Especially the Application.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06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6" y="259266"/>
            <a:ext cx="5589431" cy="277595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12" y="259266"/>
            <a:ext cx="4338381" cy="307914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41" y="3675706"/>
            <a:ext cx="5195060" cy="242330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188" y="3675706"/>
            <a:ext cx="5757525" cy="24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51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6793</TotalTime>
  <Words>275</Words>
  <Application>Microsoft Office PowerPoint</Application>
  <PresentationFormat>Widescreen</PresentationFormat>
  <Paragraphs>61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Wingdings</vt:lpstr>
      <vt:lpstr>Retrospect</vt:lpstr>
      <vt:lpstr>Wide-Area Distributed Storage Acceleration using MPTCP</vt:lpstr>
      <vt:lpstr>Distributed Storage doesn’t function well when distributed over wide area.</vt:lpstr>
      <vt:lpstr>Unequal links in WAN prevents use of low-layer load balancing …</vt:lpstr>
      <vt:lpstr>… due to problems like packet ordering.</vt:lpstr>
      <vt:lpstr>We plan to use SDN to create an overlay network.</vt:lpstr>
      <vt:lpstr>Then, use MPTCP to span the data transfer to multiple routes.</vt:lpstr>
      <vt:lpstr>We expect:</vt:lpstr>
      <vt:lpstr>and:</vt:lpstr>
      <vt:lpstr>PowerPoint Presentation</vt:lpstr>
      <vt:lpstr>Some challenges for MPTCP</vt:lpstr>
      <vt:lpstr>Insanely fast data rate (not my work, link here)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Wide-Area Distributed Storage Acceleration using MPTCP</dc:title>
  <dc:creator>neko</dc:creator>
  <cp:lastModifiedBy>neko</cp:lastModifiedBy>
  <cp:revision>25</cp:revision>
  <dcterms:created xsi:type="dcterms:W3CDTF">2014-04-05T13:10:30Z</dcterms:created>
  <dcterms:modified xsi:type="dcterms:W3CDTF">2014-04-10T06:24:07Z</dcterms:modified>
</cp:coreProperties>
</file>