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65" r:id="rId4"/>
    <p:sldId id="279" r:id="rId5"/>
    <p:sldId id="287" r:id="rId6"/>
    <p:sldId id="285" r:id="rId7"/>
    <p:sldId id="295" r:id="rId8"/>
    <p:sldId id="289" r:id="rId9"/>
    <p:sldId id="290" r:id="rId10"/>
    <p:sldId id="293" r:id="rId11"/>
    <p:sldId id="292" r:id="rId12"/>
    <p:sldId id="271" r:id="rId13"/>
    <p:sldId id="282" r:id="rId14"/>
    <p:sldId id="297" r:id="rId15"/>
    <p:sldId id="296" r:id="rId16"/>
    <p:sldId id="298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0C54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21" autoAdjust="0"/>
  </p:normalViewPr>
  <p:slideViewPr>
    <p:cSldViewPr showGuides="1">
      <p:cViewPr varScale="1">
        <p:scale>
          <a:sx n="60" d="100"/>
          <a:sy n="60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8" d="100"/>
        <a:sy n="78" d="100"/>
      </p:scale>
      <p:origin x="0" y="804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1C450-63F5-4E71-8CD5-702528745F6B}" type="datetimeFigureOut">
              <a:rPr lang="en-MY" smtClean="0"/>
              <a:t>10/4/2014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18D32-5071-4E26-A1F2-40BA6BECF05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3392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18D32-5071-4E26-A1F2-40BA6BECF051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2755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we needed to do in order to fulfill</a:t>
            </a:r>
            <a:r>
              <a:rPr lang="en-US" baseline="0" dirty="0" smtClean="0"/>
              <a:t> the Solutions...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18D32-5071-4E26-A1F2-40BA6BECF051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352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Baz</a:t>
            </a:r>
            <a:r>
              <a:rPr lang="en-US" dirty="0" smtClean="0"/>
              <a:t>/MT/Jo to </a:t>
            </a:r>
            <a:r>
              <a:rPr lang="en-US" dirty="0" err="1" smtClean="0"/>
              <a:t>ssh</a:t>
            </a:r>
            <a:r>
              <a:rPr lang="en-US" baseline="0" dirty="0" smtClean="0"/>
              <a:t> to 172.16.1.2 (Zone 1 </a:t>
            </a:r>
            <a:r>
              <a:rPr lang="en-US" baseline="0" smtClean="0"/>
              <a:t>Switch) from 10.4.112.1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Commands:</a:t>
            </a:r>
          </a:p>
          <a:p>
            <a:r>
              <a:rPr lang="en-US" dirty="0" err="1" smtClean="0"/>
              <a:t>oper</a:t>
            </a:r>
            <a:endParaRPr lang="en-US" dirty="0" smtClean="0"/>
          </a:p>
          <a:p>
            <a:r>
              <a:rPr lang="en-US" dirty="0" smtClean="0"/>
              <a:t>port</a:t>
            </a:r>
            <a:r>
              <a:rPr lang="en-US" baseline="0" dirty="0" smtClean="0"/>
              <a:t> 21</a:t>
            </a:r>
          </a:p>
          <a:p>
            <a:r>
              <a:rPr lang="en-US" baseline="0" dirty="0" smtClean="0"/>
              <a:t>dis</a:t>
            </a:r>
          </a:p>
          <a:p>
            <a:r>
              <a:rPr lang="en-US" dirty="0" smtClean="0"/>
              <a:t>cur</a:t>
            </a:r>
          </a:p>
          <a:p>
            <a:r>
              <a:rPr lang="en-US" dirty="0" smtClean="0"/>
              <a:t>...wait...</a:t>
            </a:r>
          </a:p>
          <a:p>
            <a:r>
              <a:rPr lang="en-US" dirty="0" err="1" smtClean="0"/>
              <a:t>ena</a:t>
            </a:r>
            <a:endParaRPr lang="en-US" dirty="0" smtClean="0"/>
          </a:p>
          <a:p>
            <a:r>
              <a:rPr lang="en-US" dirty="0" smtClean="0"/>
              <a:t>cur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18D32-5071-4E26-A1F2-40BA6BECF051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0466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Baz</a:t>
            </a:r>
            <a:r>
              <a:rPr lang="en-US" dirty="0" smtClean="0"/>
              <a:t>/MT/Jo to </a:t>
            </a:r>
            <a:r>
              <a:rPr lang="en-US" dirty="0" err="1" smtClean="0"/>
              <a:t>ssh</a:t>
            </a:r>
            <a:r>
              <a:rPr lang="en-US" baseline="0" dirty="0" smtClean="0"/>
              <a:t> to 172.16.1.2 (Zone 1 </a:t>
            </a:r>
            <a:r>
              <a:rPr lang="en-US" baseline="0" smtClean="0"/>
              <a:t>Switch) from 10.4.112.1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Commands:</a:t>
            </a:r>
          </a:p>
          <a:p>
            <a:r>
              <a:rPr lang="en-US" dirty="0" err="1" smtClean="0"/>
              <a:t>oper</a:t>
            </a:r>
            <a:endParaRPr lang="en-US" dirty="0" smtClean="0"/>
          </a:p>
          <a:p>
            <a:r>
              <a:rPr lang="en-US" dirty="0" smtClean="0"/>
              <a:t>port</a:t>
            </a:r>
            <a:r>
              <a:rPr lang="en-US" baseline="0" dirty="0" smtClean="0"/>
              <a:t> 21</a:t>
            </a:r>
          </a:p>
          <a:p>
            <a:r>
              <a:rPr lang="en-US" baseline="0" dirty="0" smtClean="0"/>
              <a:t>dis</a:t>
            </a:r>
          </a:p>
          <a:p>
            <a:r>
              <a:rPr lang="en-US" dirty="0" smtClean="0"/>
              <a:t>cur</a:t>
            </a:r>
          </a:p>
          <a:p>
            <a:r>
              <a:rPr lang="en-US" dirty="0" smtClean="0"/>
              <a:t>...wait...</a:t>
            </a:r>
          </a:p>
          <a:p>
            <a:r>
              <a:rPr lang="en-US" dirty="0" err="1" smtClean="0"/>
              <a:t>ena</a:t>
            </a:r>
            <a:endParaRPr lang="en-US" dirty="0" smtClean="0"/>
          </a:p>
          <a:p>
            <a:r>
              <a:rPr lang="en-US" dirty="0" smtClean="0"/>
              <a:t>cur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18D32-5071-4E26-A1F2-40BA6BECF051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0466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18D32-5071-4E26-A1F2-40BA6BECF051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2118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CRUSH</a:t>
            </a:r>
            <a:r>
              <a:rPr lang="en-US" baseline="0" dirty="0" smtClean="0"/>
              <a:t> map to organize data placement is not enough. We need to consider many other factors like, the file layout, </a:t>
            </a:r>
            <a:r>
              <a:rPr lang="en-US" baseline="0" dirty="0" err="1" smtClean="0"/>
              <a:t>tcp</a:t>
            </a:r>
            <a:r>
              <a:rPr lang="en-US" baseline="0" dirty="0" smtClean="0"/>
              <a:t> buffer, best route path, bandwidth size and throughput </a:t>
            </a:r>
            <a:r>
              <a:rPr lang="en-US" baseline="0" smtClean="0"/>
              <a:t>and others.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18D32-5071-4E26-A1F2-40BA6BECF051}" type="slidenum">
              <a:rPr lang="en-MY" smtClean="0"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6437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24" y="2182807"/>
            <a:ext cx="6172075" cy="45719"/>
          </a:xfrm>
          <a:prstGeom prst="rect">
            <a:avLst/>
          </a:prstGeom>
        </p:spPr>
      </p:pic>
      <p:pic>
        <p:nvPicPr>
          <p:cNvPr id="9" name="Picture 8" descr="mai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2680" y="2407797"/>
            <a:ext cx="5782616" cy="67237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82219" y="1228790"/>
            <a:ext cx="5782616" cy="1086517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9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2A-EBC5-465C-BA0A-9C23889C9A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53969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2A-EBC5-465C-BA0A-9C23889C9A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7909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2A-EBC5-465C-BA0A-9C23889C9A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3788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53336"/>
            <a:ext cx="395536" cy="404664"/>
          </a:xfrm>
        </p:spPr>
        <p:txBody>
          <a:bodyPr/>
          <a:lstStyle>
            <a:lvl1pPr>
              <a:defRPr sz="1000" b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414AF544-3FF4-4F20-954F-64E68AC8DA96}" type="slidenum">
              <a:rPr lang="en-MY" smtClean="0"/>
              <a:pPr/>
              <a:t>‹#›</a:t>
            </a:fld>
            <a:endParaRPr lang="en-MY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86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in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53336"/>
            <a:ext cx="395536" cy="401359"/>
          </a:xfr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C013914-B090-402E-9928-CFD35362F104}" type="slidenum">
              <a:rPr lang="en-MY" smtClean="0"/>
              <a:pPr/>
              <a:t>‹#›</a:t>
            </a:fld>
            <a:endParaRPr lang="en-MY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17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80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2A-EBC5-465C-BA0A-9C23889C9A1E}" type="slidenum">
              <a:rPr lang="en-MY" smtClean="0"/>
              <a:t>‹#›</a:t>
            </a:fld>
            <a:endParaRPr lang="en-MY"/>
          </a:p>
        </p:txBody>
      </p:sp>
      <p:pic>
        <p:nvPicPr>
          <p:cNvPr id="7" name="Picture 6" descr="separat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236" y="4537690"/>
            <a:ext cx="5647227" cy="635244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37" y="3117355"/>
            <a:ext cx="5647226" cy="1362075"/>
          </a:xfrm>
        </p:spPr>
        <p:txBody>
          <a:bodyPr anchor="t"/>
          <a:lstStyle>
            <a:lvl1pPr algn="l">
              <a:defRPr sz="3600" b="1" cap="all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8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2A-EBC5-465C-BA0A-9C23889C9A1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65868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2A-EBC5-465C-BA0A-9C23889C9A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3297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245972A-EBC5-465C-BA0A-9C23889C9A1E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443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2A-EBC5-465C-BA0A-9C23889C9A1E}" type="slidenum">
              <a:rPr lang="en-MY" smtClean="0"/>
              <a:t>‹#›</a:t>
            </a:fld>
            <a:endParaRPr lang="en-MY"/>
          </a:p>
        </p:txBody>
      </p:sp>
      <p:pic>
        <p:nvPicPr>
          <p:cNvPr id="5" name="Picture 4" descr="mimosppttemplate5-tq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53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2A-EBC5-465C-BA0A-9C23889C9A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30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ntent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9288" y="274638"/>
            <a:ext cx="7747512" cy="611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7918"/>
            <a:ext cx="8229600" cy="5263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8909"/>
            <a:ext cx="2895600" cy="192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53336"/>
            <a:ext cx="395536" cy="399513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000" b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470C00A5-21CC-48A9-A5FE-7DDEB39C3A1D}" type="slidenum">
              <a:rPr lang="en-MY" smtClean="0"/>
              <a:pPr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4473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CB169C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D3D3D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D3D3D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D3D3D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D3D3D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D3D3D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5" Type="http://schemas.microsoft.com/office/2007/relationships/hdphoto" Target="../media/hdphoto1.wdp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gif"/><Relationship Id="rId5" Type="http://schemas.openxmlformats.org/officeDocument/2006/relationships/image" Target="../media/image9.wmf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2218" y="1052737"/>
            <a:ext cx="6470302" cy="1224136"/>
          </a:xfrm>
        </p:spPr>
        <p:txBody>
          <a:bodyPr/>
          <a:lstStyle/>
          <a:p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Ceph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Distributed File System: Simulating a Site Failure</a:t>
            </a:r>
            <a:endParaRPr lang="en-MY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65784" y="3442092"/>
            <a:ext cx="5810672" cy="589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emails:</a:t>
            </a:r>
            <a:br>
              <a:rPr lang="en-MY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MY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{</a:t>
            </a:r>
            <a:r>
              <a:rPr lang="en-MY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bazli.abkarim</a:t>
            </a:r>
            <a:r>
              <a:rPr lang="en-MY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</a:t>
            </a:r>
            <a:r>
              <a:rPr lang="en-MY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mt.wong</a:t>
            </a:r>
            <a:r>
              <a:rPr lang="en-MY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</a:t>
            </a:r>
            <a:r>
              <a:rPr lang="en-MY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jyluke</a:t>
            </a:r>
            <a:r>
              <a:rPr lang="en-MY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} @mimos.my</a:t>
            </a:r>
            <a:endParaRPr lang="en-MY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843808" y="2492896"/>
            <a:ext cx="6048672" cy="9491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Mohd Bazli Ab Karim, Ming-Tat Wong, Jing-Yuan Luke</a:t>
            </a:r>
          </a:p>
          <a:p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Advanced Computing Lab</a:t>
            </a:r>
          </a:p>
          <a:p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MIMOS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Berhad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Malaysia</a:t>
            </a:r>
            <a:endParaRPr lang="en-MY" i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41420" y="4928077"/>
            <a:ext cx="5782616" cy="1093211"/>
          </a:xfrm>
        </p:spPr>
        <p:txBody>
          <a:bodyPr>
            <a:noAutofit/>
          </a:bodyPr>
          <a:lstStyle/>
          <a:p>
            <a:r>
              <a:rPr lang="en-US" sz="2000" b="1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2000" b="1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n </a:t>
            </a:r>
            <a:r>
              <a:rPr lang="en-US" sz="2000" b="1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PRAGMA 26, Tainan, Taiwan</a:t>
            </a:r>
          </a:p>
          <a:p>
            <a:r>
              <a:rPr lang="en-US" sz="2000" b="1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9-11 April </a:t>
            </a:r>
            <a:r>
              <a:rPr lang="en-US" sz="2000" b="1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2014</a:t>
            </a:r>
            <a:endParaRPr lang="en-MY" sz="2000" b="1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54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612068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root@poc-tpm1-mon1:~/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ceph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-deploy#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ceph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osd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tree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#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id    weight  type name       up/down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reweight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      2.12    root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default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-23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0.92            datacenter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tpm1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-2      0.23				host poc-tpm1-osd1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       0.23					osd.0   	up      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-3      0.23				host poc-tpm1-osd2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       0.23					osd.1   	up      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-4      0.23				host poc-tpm1-osd3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2       0.23					osd.2   	up      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-5      0.23				host poc-tpm1-osd4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3       0.23					osd.3   	up      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-24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0.28            datacenter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tpm2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-6      0.06999			host poc-tpm2-osd1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4       0.06999				osd.4   	up      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-7      0.06999			host poc-tpm2-osd2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5 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0.06999           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osd.5	up      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-8      0.06999			host poc-tpm2-osd3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6 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0.06999       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osd.6   	up      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-9      0.06999			host poc-tpm2-osd4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7 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0.06999       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osd.7   	up      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-25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0.92            datacenter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khtp1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-10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     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host poc-khtp-osd1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8 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         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osd.8   	up      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-11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         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host poc-khtp-osd2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9 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         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osd.9   	up      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-12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         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host poc-khtp-osd3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10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         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osd.10 	up      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-13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         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host poc-khtp-osd4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11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         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osd.11  	up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AF544-3FF4-4F20-954F-64E68AC8DA96}" type="slidenum">
              <a:rPr lang="en-MY" smtClean="0"/>
              <a:pPr/>
              <a:t>10</a:t>
            </a:fld>
            <a:endParaRPr lang="en-MY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CRUSH Map - 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9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# rules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rule data {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ruleset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type replicated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min_size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2</a:t>
            </a:r>
            <a:endParaRPr lang="en-US" sz="1300" b="1" dirty="0">
              <a:solidFill>
                <a:schemeClr val="bg1">
                  <a:lumMod val="85000"/>
                </a:schemeClr>
              </a:solidFill>
              <a:latin typeface="Courier" panose="02060409020205020404" pitchFamily="49" charset="0"/>
            </a:endParaRP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max_size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10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step take default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step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chooseleaf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firstn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0 type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datacenter</a:t>
            </a:r>
            <a:endParaRPr lang="en-US" sz="1300" b="1" dirty="0">
              <a:solidFill>
                <a:schemeClr val="bg1">
                  <a:lumMod val="85000"/>
                </a:schemeClr>
              </a:solidFill>
              <a:latin typeface="Courier" panose="02060409020205020404" pitchFamily="49" charset="0"/>
            </a:endParaRP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step emit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rule metadata {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ruleset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1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type replicated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min_size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2</a:t>
            </a:r>
            <a:endParaRPr lang="en-US" sz="1300" b="1" dirty="0">
              <a:solidFill>
                <a:schemeClr val="bg1">
                  <a:lumMod val="85000"/>
                </a:schemeClr>
              </a:solidFill>
              <a:latin typeface="Courier" panose="02060409020205020404" pitchFamily="49" charset="0"/>
            </a:endParaRP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max_size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10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step take default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step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chooseleaf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firstn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0 type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datacenter</a:t>
            </a:r>
            <a:endParaRPr lang="en-US" sz="1300" b="1" dirty="0">
              <a:solidFill>
                <a:schemeClr val="bg1">
                  <a:lumMod val="85000"/>
                </a:schemeClr>
              </a:solidFill>
              <a:latin typeface="Courier" panose="02060409020205020404" pitchFamily="49" charset="0"/>
            </a:endParaRP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step emit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}</a:t>
            </a:r>
            <a:endParaRPr lang="en-US" sz="1300" b="1" dirty="0">
              <a:solidFill>
                <a:schemeClr val="bg1">
                  <a:lumMod val="85000"/>
                </a:schemeClr>
              </a:solidFill>
              <a:latin typeface="Courier" panose="020604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AF544-3FF4-4F20-954F-64E68AC8DA96}" type="slidenum">
              <a:rPr lang="en-MY" smtClean="0"/>
              <a:pPr/>
              <a:t>11</a:t>
            </a:fld>
            <a:endParaRPr lang="en-MY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CRUSH Map Rules – New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84168" y="2060848"/>
            <a:ext cx="2232248" cy="93610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Pick one leaf node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of type datacenter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5436096" y="2528900"/>
            <a:ext cx="648072" cy="252028"/>
          </a:xfrm>
          <a:prstGeom prst="straightConnector1">
            <a:avLst/>
          </a:prstGeom>
          <a:ln w="4445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5436096" y="2528900"/>
            <a:ext cx="648072" cy="2340260"/>
          </a:xfrm>
          <a:prstGeom prst="straightConnector1">
            <a:avLst/>
          </a:prstGeom>
          <a:ln w="4445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2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DEMO</a:t>
            </a:r>
            <a:endParaRPr lang="en-MY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2A-EBC5-465C-BA0A-9C23889C9A1E}" type="slidenum">
              <a:rPr lang="en-MY" smtClean="0"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260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46" y="918012"/>
            <a:ext cx="4730926" cy="547260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237626" y="6480720"/>
            <a:ext cx="395536" cy="404664"/>
          </a:xfrm>
        </p:spPr>
        <p:txBody>
          <a:bodyPr/>
          <a:lstStyle/>
          <a:p>
            <a:fld id="{414AF544-3FF4-4F20-954F-64E68AC8DA96}" type="slidenum">
              <a:rPr lang="en-MY" smtClean="0"/>
              <a:pPr/>
              <a:t>13</a:t>
            </a:fld>
            <a:endParaRPr lang="en-MY" dirty="0"/>
          </a:p>
        </p:txBody>
      </p:sp>
      <p:grpSp>
        <p:nvGrpSpPr>
          <p:cNvPr id="19" name="Group 18"/>
          <p:cNvGrpSpPr/>
          <p:nvPr/>
        </p:nvGrpSpPr>
        <p:grpSpPr>
          <a:xfrm>
            <a:off x="1691680" y="1036340"/>
            <a:ext cx="952500" cy="1168524"/>
            <a:chOff x="1115616" y="4509120"/>
            <a:chExt cx="952500" cy="116852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4725144"/>
              <a:ext cx="952500" cy="9525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4509120"/>
              <a:ext cx="952500" cy="952500"/>
            </a:xfrm>
            <a:prstGeom prst="rect">
              <a:avLst/>
            </a:prstGeom>
          </p:spPr>
        </p:pic>
      </p:grpSp>
      <p:sp>
        <p:nvSpPr>
          <p:cNvPr id="36" name="Freeform 35"/>
          <p:cNvSpPr/>
          <p:nvPr/>
        </p:nvSpPr>
        <p:spPr>
          <a:xfrm>
            <a:off x="1531314" y="2175987"/>
            <a:ext cx="1071140" cy="2475187"/>
          </a:xfrm>
          <a:custGeom>
            <a:avLst/>
            <a:gdLst>
              <a:gd name="connsiteX0" fmla="*/ 62146 w 1071140"/>
              <a:gd name="connsiteY0" fmla="*/ 0 h 2475187"/>
              <a:gd name="connsiteX1" fmla="*/ 109443 w 1071140"/>
              <a:gd name="connsiteY1" fmla="*/ 1340069 h 2475187"/>
              <a:gd name="connsiteX2" fmla="*/ 1071140 w 1071140"/>
              <a:gd name="connsiteY2" fmla="*/ 2475187 h 247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140" h="2475187">
                <a:moveTo>
                  <a:pt x="62146" y="0"/>
                </a:moveTo>
                <a:cubicBezTo>
                  <a:pt x="1711" y="463769"/>
                  <a:pt x="-58723" y="927538"/>
                  <a:pt x="109443" y="1340069"/>
                </a:cubicBezTo>
                <a:cubicBezTo>
                  <a:pt x="277609" y="1752600"/>
                  <a:pt x="973919" y="2286001"/>
                  <a:pt x="1071140" y="2475187"/>
                </a:cubicBezTo>
              </a:path>
            </a:pathLst>
          </a:custGeom>
          <a:noFill/>
          <a:ln w="444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065210" y="2810954"/>
            <a:ext cx="1275410" cy="1275410"/>
            <a:chOff x="1098006" y="2708920"/>
            <a:chExt cx="1275410" cy="127541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006" y="2708920"/>
              <a:ext cx="1275410" cy="127541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336938" y="3275692"/>
              <a:ext cx="675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WAN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837096" y="50944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DC1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406483" y="551723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DC2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828658" y="1278052"/>
            <a:ext cx="1341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Mimos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Berhad</a:t>
            </a:r>
            <a:endParaRPr lang="en-US" sz="1200" i="1" dirty="0"/>
          </a:p>
          <a:p>
            <a:r>
              <a:rPr lang="en-US" sz="1200" i="1" dirty="0" smtClean="0"/>
              <a:t>Kulim Hi-Tech Park</a:t>
            </a:r>
            <a:endParaRPr lang="en-US" sz="1200" i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55423"/>
            <a:ext cx="543805" cy="42144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547" y="4590420"/>
            <a:ext cx="543805" cy="42144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190459" y="4446404"/>
            <a:ext cx="952500" cy="1168524"/>
            <a:chOff x="1115616" y="4509120"/>
            <a:chExt cx="952500" cy="116852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4725144"/>
              <a:ext cx="952500" cy="9525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4509120"/>
              <a:ext cx="952500" cy="952500"/>
            </a:xfrm>
            <a:prstGeom prst="rect">
              <a:avLst/>
            </a:prstGeom>
          </p:spPr>
        </p:pic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854" y="4889051"/>
            <a:ext cx="543805" cy="42144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766523" y="4790048"/>
            <a:ext cx="952500" cy="1168524"/>
            <a:chOff x="1115616" y="4509120"/>
            <a:chExt cx="952500" cy="116852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4725144"/>
              <a:ext cx="952500" cy="9525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4509120"/>
              <a:ext cx="952500" cy="952500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2224015" y="8367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DC3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61068" y="5847655"/>
            <a:ext cx="2730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Mimos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Berhad</a:t>
            </a:r>
            <a:endParaRPr lang="en-US" sz="1200" i="1" dirty="0" smtClean="0"/>
          </a:p>
          <a:p>
            <a:r>
              <a:rPr lang="en-US" sz="1200" i="1" dirty="0" smtClean="0"/>
              <a:t>Technology Park Malaysia, Kuala Lumpur</a:t>
            </a:r>
            <a:endParaRPr lang="en-US" sz="1200" i="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3" y="5925306"/>
            <a:ext cx="384014" cy="384014"/>
          </a:xfrm>
          <a:prstGeom prst="rect">
            <a:avLst/>
          </a:prstGeom>
          <a:ln>
            <a:noFill/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44" y="1343708"/>
            <a:ext cx="384014" cy="384014"/>
          </a:xfrm>
          <a:prstGeom prst="rect">
            <a:avLst/>
          </a:prstGeom>
          <a:ln>
            <a:noFill/>
          </a:ln>
        </p:spPr>
      </p:pic>
      <p:sp>
        <p:nvSpPr>
          <p:cNvPr id="43" name="Freeform 42"/>
          <p:cNvSpPr/>
          <p:nvPr/>
        </p:nvSpPr>
        <p:spPr>
          <a:xfrm>
            <a:off x="1703819" y="2160222"/>
            <a:ext cx="1100745" cy="2380593"/>
          </a:xfrm>
          <a:custGeom>
            <a:avLst/>
            <a:gdLst>
              <a:gd name="connsiteX0" fmla="*/ 0 w 1100745"/>
              <a:gd name="connsiteY0" fmla="*/ 0 h 2380593"/>
              <a:gd name="connsiteX1" fmla="*/ 1024759 w 1100745"/>
              <a:gd name="connsiteY1" fmla="*/ 1198179 h 2380593"/>
              <a:gd name="connsiteX2" fmla="*/ 945931 w 1100745"/>
              <a:gd name="connsiteY2" fmla="*/ 2380593 h 238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0745" h="2380593">
                <a:moveTo>
                  <a:pt x="0" y="0"/>
                </a:moveTo>
                <a:cubicBezTo>
                  <a:pt x="433552" y="400707"/>
                  <a:pt x="867104" y="801414"/>
                  <a:pt x="1024759" y="1198179"/>
                </a:cubicBezTo>
                <a:cubicBezTo>
                  <a:pt x="1182414" y="1594944"/>
                  <a:pt x="1064172" y="1987768"/>
                  <a:pt x="945931" y="2380593"/>
                </a:cubicBezTo>
              </a:path>
            </a:pathLst>
          </a:custGeom>
          <a:noFill/>
          <a:ln w="38100">
            <a:solidFill>
              <a:schemeClr val="bg1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270291" y="2934236"/>
            <a:ext cx="1027167" cy="72008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350 </a:t>
            </a:r>
            <a:r>
              <a:rPr lang="en-US" b="1" dirty="0" smtClean="0">
                <a:solidFill>
                  <a:schemeClr val="tx1"/>
                </a:solidFill>
              </a:rPr>
              <a:t>KM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Content Placeholder 5"/>
          <p:cNvSpPr>
            <a:spLocks noGrp="1"/>
          </p:cNvSpPr>
          <p:nvPr>
            <p:ph idx="1"/>
          </p:nvPr>
        </p:nvSpPr>
        <p:spPr>
          <a:xfrm>
            <a:off x="323528" y="802094"/>
            <a:ext cx="8568952" cy="5507226"/>
          </a:xfrm>
          <a:solidFill>
            <a:schemeClr val="bg1">
              <a:alpha val="85000"/>
            </a:schemeClr>
          </a:solidFill>
        </p:spPr>
        <p:txBody>
          <a:bodyPr>
            <a:noAutofit/>
          </a:bodyPr>
          <a:lstStyle/>
          <a:p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It was first started as a proof of concept for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Ceph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as a DFS over wide area network.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Two sites had been identified to host the storage servers – MIMOS HQ and MIMOS Kulim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Collaboration work between MIMOS and SGI.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 PRAGMA 26, we will use this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Ceph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POC setup to demonstrate a site failure of a geo-replication distributed file system over wide area network.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9288" y="274638"/>
            <a:ext cx="7747512" cy="611759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Demo Background</a:t>
            </a:r>
            <a:endPara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85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46" y="918012"/>
            <a:ext cx="4730926" cy="547260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9288" y="274638"/>
            <a:ext cx="7747512" cy="611759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This Demo…</a:t>
            </a:r>
            <a:endPara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237626" y="6480720"/>
            <a:ext cx="395536" cy="404664"/>
          </a:xfrm>
        </p:spPr>
        <p:txBody>
          <a:bodyPr/>
          <a:lstStyle/>
          <a:p>
            <a:fld id="{414AF544-3FF4-4F20-954F-64E68AC8DA96}" type="slidenum">
              <a:rPr lang="en-MY" smtClean="0"/>
              <a:pPr/>
              <a:t>14</a:t>
            </a:fld>
            <a:endParaRPr lang="en-MY" dirty="0"/>
          </a:p>
        </p:txBody>
      </p:sp>
      <p:grpSp>
        <p:nvGrpSpPr>
          <p:cNvPr id="19" name="Group 18"/>
          <p:cNvGrpSpPr/>
          <p:nvPr/>
        </p:nvGrpSpPr>
        <p:grpSpPr>
          <a:xfrm>
            <a:off x="1691680" y="1036340"/>
            <a:ext cx="952500" cy="1168524"/>
            <a:chOff x="1115616" y="4509120"/>
            <a:chExt cx="952500" cy="116852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4725144"/>
              <a:ext cx="952500" cy="9525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4509120"/>
              <a:ext cx="952500" cy="952500"/>
            </a:xfrm>
            <a:prstGeom prst="rect">
              <a:avLst/>
            </a:prstGeom>
          </p:spPr>
        </p:pic>
      </p:grpSp>
      <p:sp>
        <p:nvSpPr>
          <p:cNvPr id="36" name="Freeform 35"/>
          <p:cNvSpPr/>
          <p:nvPr/>
        </p:nvSpPr>
        <p:spPr>
          <a:xfrm>
            <a:off x="1531314" y="2175987"/>
            <a:ext cx="1071140" cy="2475187"/>
          </a:xfrm>
          <a:custGeom>
            <a:avLst/>
            <a:gdLst>
              <a:gd name="connsiteX0" fmla="*/ 62146 w 1071140"/>
              <a:gd name="connsiteY0" fmla="*/ 0 h 2475187"/>
              <a:gd name="connsiteX1" fmla="*/ 109443 w 1071140"/>
              <a:gd name="connsiteY1" fmla="*/ 1340069 h 2475187"/>
              <a:gd name="connsiteX2" fmla="*/ 1071140 w 1071140"/>
              <a:gd name="connsiteY2" fmla="*/ 2475187 h 247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140" h="2475187">
                <a:moveTo>
                  <a:pt x="62146" y="0"/>
                </a:moveTo>
                <a:cubicBezTo>
                  <a:pt x="1711" y="463769"/>
                  <a:pt x="-58723" y="927538"/>
                  <a:pt x="109443" y="1340069"/>
                </a:cubicBezTo>
                <a:cubicBezTo>
                  <a:pt x="277609" y="1752600"/>
                  <a:pt x="973919" y="2286001"/>
                  <a:pt x="1071140" y="2475187"/>
                </a:cubicBezTo>
              </a:path>
            </a:pathLst>
          </a:custGeom>
          <a:noFill/>
          <a:ln w="444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065210" y="2810954"/>
            <a:ext cx="1275410" cy="1275410"/>
            <a:chOff x="1098006" y="2708920"/>
            <a:chExt cx="1275410" cy="127541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006" y="2708920"/>
              <a:ext cx="1275410" cy="127541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336938" y="3275692"/>
              <a:ext cx="675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WAN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837096" y="50944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DC1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406483" y="551723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DC2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828658" y="1278052"/>
            <a:ext cx="1341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Mimos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Berhad</a:t>
            </a:r>
            <a:endParaRPr lang="en-US" sz="1200" i="1" dirty="0"/>
          </a:p>
          <a:p>
            <a:r>
              <a:rPr lang="en-US" sz="1200" i="1" dirty="0" smtClean="0"/>
              <a:t>Kulim Hi-Tech Park</a:t>
            </a:r>
            <a:endParaRPr lang="en-US" sz="1200" i="1" dirty="0"/>
          </a:p>
        </p:txBody>
      </p:sp>
      <p:sp>
        <p:nvSpPr>
          <p:cNvPr id="45" name="Content Placeholder 5"/>
          <p:cNvSpPr>
            <a:spLocks noGrp="1"/>
          </p:cNvSpPr>
          <p:nvPr>
            <p:ph idx="1"/>
          </p:nvPr>
        </p:nvSpPr>
        <p:spPr>
          <a:xfrm>
            <a:off x="5148064" y="1196752"/>
            <a:ext cx="3704354" cy="50405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Demo:</a:t>
            </a:r>
          </a:p>
          <a:p>
            <a:pPr marL="0" indent="0">
              <a:buNone/>
            </a:pPr>
            <a:r>
              <a:rPr lang="en-US" sz="2400" dirty="0" smtClean="0">
                <a:latin typeface="+mn-lt"/>
              </a:rPr>
              <a:t>Simulate node/site failure while doing read write ops.</a:t>
            </a: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Test Plan:</a:t>
            </a:r>
          </a:p>
          <a:p>
            <a:pPr marL="457200" indent="-457200">
              <a:buAutoNum type="alphaLcParenBoth"/>
            </a:pPr>
            <a:r>
              <a:rPr lang="en-US" sz="2400" dirty="0" smtClean="0">
                <a:latin typeface="+mn-lt"/>
              </a:rPr>
              <a:t>From DC1, continuously ping servers in Kulim.</a:t>
            </a:r>
          </a:p>
          <a:p>
            <a:pPr marL="457200" indent="-457200">
              <a:buAutoNum type="alphaLcParenBoth"/>
            </a:pPr>
            <a:r>
              <a:rPr lang="en-US" sz="2400" dirty="0" smtClean="0">
                <a:latin typeface="+mn-lt"/>
              </a:rPr>
              <a:t>Upload 500Mb file to the file system.</a:t>
            </a:r>
          </a:p>
          <a:p>
            <a:pPr marL="457200" indent="-457200">
              <a:buAutoNum type="alphaLcParenBoth"/>
            </a:pPr>
            <a:r>
              <a:rPr lang="en-US" sz="2400" dirty="0" smtClean="0">
                <a:latin typeface="+mn-lt"/>
              </a:rPr>
              <a:t>While uploading, take down nodes in Kulim. From (a), check if nodes are down.</a:t>
            </a:r>
          </a:p>
          <a:p>
            <a:pPr marL="457200" indent="-457200">
              <a:buAutoNum type="alphaLcParenBoth"/>
            </a:pPr>
            <a:r>
              <a:rPr lang="en-US" sz="2400" dirty="0" smtClean="0">
                <a:latin typeface="+mn-lt"/>
              </a:rPr>
              <a:t>Upload completed, download the same file.</a:t>
            </a:r>
          </a:p>
          <a:p>
            <a:pPr marL="457200" indent="-457200">
              <a:buAutoNum type="alphaLcParenBoth"/>
            </a:pPr>
            <a:r>
              <a:rPr lang="en-US" sz="2400" dirty="0" smtClean="0">
                <a:latin typeface="+mn-lt"/>
              </a:rPr>
              <a:t>While downloading, bring up the nodes in Kulim.</a:t>
            </a:r>
          </a:p>
          <a:p>
            <a:pPr marL="457200" indent="-457200">
              <a:buAutoNum type="alphaLcParenBoth"/>
            </a:pPr>
            <a:r>
              <a:rPr lang="en-US" sz="2400" dirty="0" smtClean="0">
                <a:latin typeface="+mn-lt"/>
              </a:rPr>
              <a:t>Checksum both files. Both should be same.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55423"/>
            <a:ext cx="543805" cy="42144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547" y="4590420"/>
            <a:ext cx="543805" cy="42144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190459" y="4446404"/>
            <a:ext cx="952500" cy="1168524"/>
            <a:chOff x="1115616" y="4509120"/>
            <a:chExt cx="952500" cy="116852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4725144"/>
              <a:ext cx="952500" cy="9525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4509120"/>
              <a:ext cx="952500" cy="952500"/>
            </a:xfrm>
            <a:prstGeom prst="rect">
              <a:avLst/>
            </a:prstGeom>
          </p:spPr>
        </p:pic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854" y="4889051"/>
            <a:ext cx="543805" cy="42144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766523" y="4790048"/>
            <a:ext cx="952500" cy="1168524"/>
            <a:chOff x="1115616" y="4509120"/>
            <a:chExt cx="952500" cy="116852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4725144"/>
              <a:ext cx="952500" cy="9525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4509120"/>
              <a:ext cx="952500" cy="952500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2224015" y="8367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DC3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61068" y="5847655"/>
            <a:ext cx="2730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Mimos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Berhad</a:t>
            </a:r>
            <a:endParaRPr lang="en-US" sz="1200" i="1" dirty="0" smtClean="0"/>
          </a:p>
          <a:p>
            <a:r>
              <a:rPr lang="en-US" sz="1200" i="1" dirty="0" smtClean="0"/>
              <a:t>Technology Park Malaysia, Kuala Lumpur</a:t>
            </a:r>
            <a:endParaRPr lang="en-US" sz="1200" i="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3" y="5925306"/>
            <a:ext cx="384014" cy="384014"/>
          </a:xfrm>
          <a:prstGeom prst="rect">
            <a:avLst/>
          </a:prstGeom>
          <a:ln>
            <a:noFill/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44" y="1343708"/>
            <a:ext cx="384014" cy="384014"/>
          </a:xfrm>
          <a:prstGeom prst="rect">
            <a:avLst/>
          </a:prstGeom>
          <a:ln>
            <a:noFill/>
          </a:ln>
        </p:spPr>
      </p:pic>
      <p:sp>
        <p:nvSpPr>
          <p:cNvPr id="43" name="Freeform 42"/>
          <p:cNvSpPr/>
          <p:nvPr/>
        </p:nvSpPr>
        <p:spPr>
          <a:xfrm>
            <a:off x="1703819" y="2160222"/>
            <a:ext cx="1100745" cy="2380593"/>
          </a:xfrm>
          <a:custGeom>
            <a:avLst/>
            <a:gdLst>
              <a:gd name="connsiteX0" fmla="*/ 0 w 1100745"/>
              <a:gd name="connsiteY0" fmla="*/ 0 h 2380593"/>
              <a:gd name="connsiteX1" fmla="*/ 1024759 w 1100745"/>
              <a:gd name="connsiteY1" fmla="*/ 1198179 h 2380593"/>
              <a:gd name="connsiteX2" fmla="*/ 945931 w 1100745"/>
              <a:gd name="connsiteY2" fmla="*/ 2380593 h 238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0745" h="2380593">
                <a:moveTo>
                  <a:pt x="0" y="0"/>
                </a:moveTo>
                <a:cubicBezTo>
                  <a:pt x="433552" y="400707"/>
                  <a:pt x="867104" y="801414"/>
                  <a:pt x="1024759" y="1198179"/>
                </a:cubicBezTo>
                <a:cubicBezTo>
                  <a:pt x="1182414" y="1594944"/>
                  <a:pt x="1064172" y="1987768"/>
                  <a:pt x="945931" y="2380593"/>
                </a:cubicBezTo>
              </a:path>
            </a:pathLst>
          </a:custGeom>
          <a:noFill/>
          <a:ln w="38100">
            <a:solidFill>
              <a:schemeClr val="bg1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270291" y="2934236"/>
            <a:ext cx="1027167" cy="72008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350 </a:t>
            </a:r>
            <a:r>
              <a:rPr lang="en-US" b="1" dirty="0" smtClean="0">
                <a:solidFill>
                  <a:schemeClr val="tx1"/>
                </a:solidFill>
              </a:rPr>
              <a:t>KM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2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AF544-3FF4-4F20-954F-64E68AC8DA96}" type="slidenum">
              <a:rPr lang="en-MY" smtClean="0"/>
              <a:pPr/>
              <a:t>15</a:t>
            </a:fld>
            <a:endParaRPr lang="en-MY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Demo in progress…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80" y="5331479"/>
            <a:ext cx="1219200" cy="1219200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775671" y="3824002"/>
            <a:ext cx="1224136" cy="2268549"/>
            <a:chOff x="775671" y="3824002"/>
            <a:chExt cx="1224136" cy="226854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671" y="4911058"/>
              <a:ext cx="1224136" cy="118149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671" y="4643099"/>
              <a:ext cx="1224136" cy="118149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671" y="4365104"/>
              <a:ext cx="1224136" cy="118149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671" y="4077072"/>
              <a:ext cx="1224136" cy="118149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671" y="3824002"/>
              <a:ext cx="1224136" cy="1181493"/>
            </a:xfrm>
            <a:prstGeom prst="rect">
              <a:avLst/>
            </a:prstGeom>
          </p:spPr>
        </p:pic>
      </p:grpSp>
      <p:cxnSp>
        <p:nvCxnSpPr>
          <p:cNvPr id="25" name="Straight Arrow Connector 24"/>
          <p:cNvCxnSpPr/>
          <p:nvPr/>
        </p:nvCxnSpPr>
        <p:spPr>
          <a:xfrm flipV="1">
            <a:off x="1835696" y="4493118"/>
            <a:ext cx="1296144" cy="51975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835696" y="4643099"/>
            <a:ext cx="1440160" cy="65811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835696" y="4742691"/>
            <a:ext cx="1656184" cy="81839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835696" y="4270695"/>
            <a:ext cx="1368152" cy="47199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825945" y="4077072"/>
            <a:ext cx="1449911" cy="38724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964553"/>
            <a:ext cx="1033679" cy="801101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 flipV="1">
            <a:off x="3275856" y="4807421"/>
            <a:ext cx="360040" cy="86958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0" y="4201911"/>
            <a:ext cx="914400" cy="3195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m</a:t>
            </a:r>
            <a:r>
              <a:rPr lang="en-US" sz="1400" b="1" i="1" dirty="0" smtClean="0">
                <a:solidFill>
                  <a:schemeClr val="tx1"/>
                </a:solidFill>
              </a:rPr>
              <a:t>on-01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0" y="4508053"/>
            <a:ext cx="914400" cy="3195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o</a:t>
            </a:r>
            <a:r>
              <a:rPr lang="en-US" sz="1400" b="1" i="1" dirty="0" smtClean="0">
                <a:solidFill>
                  <a:schemeClr val="tx1"/>
                </a:solidFill>
              </a:rPr>
              <a:t>sd01-1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0" y="4811371"/>
            <a:ext cx="914400" cy="3195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osd01-2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5128973"/>
            <a:ext cx="914400" cy="3195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osd01-3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0" y="5448502"/>
            <a:ext cx="914400" cy="3195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osd01-4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085280" y="4099570"/>
            <a:ext cx="1224136" cy="2268549"/>
            <a:chOff x="775671" y="3824002"/>
            <a:chExt cx="1224136" cy="22685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671" y="4911058"/>
              <a:ext cx="1224136" cy="1181493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671" y="4643099"/>
              <a:ext cx="1224136" cy="1181493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671" y="4365104"/>
              <a:ext cx="1224136" cy="1181493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671" y="4077072"/>
              <a:ext cx="1224136" cy="1181493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671" y="3824002"/>
              <a:ext cx="1224136" cy="1181493"/>
            </a:xfrm>
            <a:prstGeom prst="rect">
              <a:avLst/>
            </a:prstGeom>
          </p:spPr>
        </p:pic>
      </p:grpSp>
      <p:sp>
        <p:nvSpPr>
          <p:cNvPr id="62" name="Rectangle 61"/>
          <p:cNvSpPr/>
          <p:nvPr/>
        </p:nvSpPr>
        <p:spPr>
          <a:xfrm>
            <a:off x="8194104" y="4477479"/>
            <a:ext cx="914400" cy="3195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mon-02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194104" y="4783621"/>
            <a:ext cx="914400" cy="3195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osd02-1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194104" y="5086939"/>
            <a:ext cx="914400" cy="3195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osd02-2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194104" y="5404541"/>
            <a:ext cx="914400" cy="3195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osd02-3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194104" y="5724070"/>
            <a:ext cx="914400" cy="3195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osd02-4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4" y="3954176"/>
            <a:ext cx="1033679" cy="801101"/>
          </a:xfrm>
          <a:prstGeom prst="rect">
            <a:avLst/>
          </a:prstGeom>
        </p:spPr>
      </p:pic>
      <p:cxnSp>
        <p:nvCxnSpPr>
          <p:cNvPr id="68" name="Straight Arrow Connector 67"/>
          <p:cNvCxnSpPr/>
          <p:nvPr/>
        </p:nvCxnSpPr>
        <p:spPr>
          <a:xfrm>
            <a:off x="6057953" y="4270695"/>
            <a:ext cx="1188094" cy="38567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057953" y="4521440"/>
            <a:ext cx="1188094" cy="43161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868144" y="4656365"/>
            <a:ext cx="1361089" cy="59292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652120" y="4690316"/>
            <a:ext cx="1577113" cy="85951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541113" y="4807421"/>
            <a:ext cx="1688120" cy="103043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513" y="5322639"/>
            <a:ext cx="1219200" cy="1219200"/>
          </a:xfrm>
          <a:prstGeom prst="rect">
            <a:avLst/>
          </a:prstGeom>
        </p:spPr>
      </p:pic>
      <p:cxnSp>
        <p:nvCxnSpPr>
          <p:cNvPr id="84" name="Straight Arrow Connector 83"/>
          <p:cNvCxnSpPr/>
          <p:nvPr/>
        </p:nvCxnSpPr>
        <p:spPr>
          <a:xfrm flipH="1" flipV="1">
            <a:off x="5378376" y="4738684"/>
            <a:ext cx="162737" cy="70981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7060272" y="227413"/>
            <a:ext cx="1224136" cy="2268549"/>
            <a:chOff x="775671" y="3824002"/>
            <a:chExt cx="1224136" cy="2268549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671" y="4911058"/>
              <a:ext cx="1224136" cy="1181493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671" y="4643099"/>
              <a:ext cx="1224136" cy="1181493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671" y="4365104"/>
              <a:ext cx="1224136" cy="1181493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671" y="4077072"/>
              <a:ext cx="1224136" cy="1181493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671" y="3824002"/>
              <a:ext cx="1224136" cy="1181493"/>
            </a:xfrm>
            <a:prstGeom prst="rect">
              <a:avLst/>
            </a:prstGeom>
          </p:spPr>
        </p:pic>
      </p:grpSp>
      <p:sp>
        <p:nvSpPr>
          <p:cNvPr id="107" name="Rectangle 106"/>
          <p:cNvSpPr/>
          <p:nvPr/>
        </p:nvSpPr>
        <p:spPr>
          <a:xfrm>
            <a:off x="8169096" y="605322"/>
            <a:ext cx="914400" cy="3195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mon-03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169096" y="911464"/>
            <a:ext cx="914400" cy="3195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osd03-1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169096" y="1214782"/>
            <a:ext cx="914400" cy="3195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osd03-2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8169096" y="1532384"/>
            <a:ext cx="914400" cy="3195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osd03-3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169096" y="1851913"/>
            <a:ext cx="914400" cy="3195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osd03-4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4" y="924851"/>
            <a:ext cx="1033679" cy="801101"/>
          </a:xfrm>
          <a:prstGeom prst="rect">
            <a:avLst/>
          </a:prstGeom>
        </p:spPr>
      </p:pic>
      <p:cxnSp>
        <p:nvCxnSpPr>
          <p:cNvPr id="113" name="Straight Arrow Connector 112"/>
          <p:cNvCxnSpPr/>
          <p:nvPr/>
        </p:nvCxnSpPr>
        <p:spPr>
          <a:xfrm flipV="1">
            <a:off x="5693513" y="818160"/>
            <a:ext cx="1535720" cy="10669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962312" y="1077215"/>
            <a:ext cx="123039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2" idx="3"/>
          </p:cNvCxnSpPr>
          <p:nvPr/>
        </p:nvCxnSpPr>
        <p:spPr>
          <a:xfrm>
            <a:off x="6057953" y="1325402"/>
            <a:ext cx="1171280" cy="3385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5693513" y="1637256"/>
            <a:ext cx="1499193" cy="25545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5962312" y="1532384"/>
            <a:ext cx="1230394" cy="10294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2" name="Picture 1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400810"/>
            <a:ext cx="1033679" cy="801101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85" y="1403763"/>
            <a:ext cx="1033679" cy="801101"/>
          </a:xfrm>
          <a:prstGeom prst="rect">
            <a:avLst/>
          </a:prstGeom>
        </p:spPr>
      </p:pic>
      <p:cxnSp>
        <p:nvCxnSpPr>
          <p:cNvPr id="144" name="Straight Arrow Connector 143"/>
          <p:cNvCxnSpPr/>
          <p:nvPr/>
        </p:nvCxnSpPr>
        <p:spPr>
          <a:xfrm flipV="1">
            <a:off x="4931513" y="1314469"/>
            <a:ext cx="438515" cy="21791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4090277" y="3859157"/>
            <a:ext cx="438515" cy="21791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4925573" y="3861048"/>
            <a:ext cx="438515" cy="18925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7" idx="2"/>
          </p:cNvCxnSpPr>
          <p:nvPr/>
        </p:nvCxnSpPr>
        <p:spPr>
          <a:xfrm flipH="1">
            <a:off x="4590407" y="2201192"/>
            <a:ext cx="24084" cy="119961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2937520" y="3717032"/>
            <a:ext cx="914400" cy="3195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Edge switch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673824" y="3789040"/>
            <a:ext cx="914400" cy="3195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Edge switch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169768" y="3253487"/>
            <a:ext cx="914400" cy="3195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Core switch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491880" y="1772816"/>
            <a:ext cx="914400" cy="3195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C</a:t>
            </a:r>
            <a:r>
              <a:rPr lang="en-US" sz="1400" b="1" i="1" dirty="0" smtClean="0">
                <a:solidFill>
                  <a:schemeClr val="tx1"/>
                </a:solidFill>
              </a:rPr>
              <a:t>ore switch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143553" y="1637256"/>
            <a:ext cx="914400" cy="3195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Edge switch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553" y="2293264"/>
            <a:ext cx="2085708" cy="1107546"/>
          </a:xfrm>
          <a:prstGeom prst="rect">
            <a:avLst/>
          </a:prstGeom>
        </p:spPr>
      </p:pic>
      <p:grpSp>
        <p:nvGrpSpPr>
          <p:cNvPr id="165" name="Group 164"/>
          <p:cNvGrpSpPr/>
          <p:nvPr/>
        </p:nvGrpSpPr>
        <p:grpSpPr>
          <a:xfrm>
            <a:off x="4016670" y="2228003"/>
            <a:ext cx="1275410" cy="1275410"/>
            <a:chOff x="1098006" y="2708920"/>
            <a:chExt cx="1275410" cy="1275410"/>
          </a:xfrm>
        </p:grpSpPr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006" y="2708920"/>
              <a:ext cx="1275410" cy="1275410"/>
            </a:xfrm>
            <a:prstGeom prst="rect">
              <a:avLst/>
            </a:prstGeom>
          </p:spPr>
        </p:pic>
        <p:sp>
          <p:nvSpPr>
            <p:cNvPr id="167" name="TextBox 166"/>
            <p:cNvSpPr txBox="1"/>
            <p:nvPr/>
          </p:nvSpPr>
          <p:spPr>
            <a:xfrm>
              <a:off x="1336938" y="3275692"/>
              <a:ext cx="675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WAN</a:t>
              </a:r>
              <a:endParaRPr lang="en-US" b="1" dirty="0"/>
            </a:p>
          </p:txBody>
        </p:sp>
      </p:grpSp>
      <p:pic>
        <p:nvPicPr>
          <p:cNvPr id="168" name="Picture 1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713856"/>
            <a:ext cx="1219200" cy="1219200"/>
          </a:xfrm>
          <a:prstGeom prst="rect">
            <a:avLst/>
          </a:prstGeom>
        </p:spPr>
      </p:pic>
      <p:cxnSp>
        <p:nvCxnSpPr>
          <p:cNvPr id="169" name="Straight Arrow Connector 168"/>
          <p:cNvCxnSpPr/>
          <p:nvPr/>
        </p:nvCxnSpPr>
        <p:spPr>
          <a:xfrm flipH="1" flipV="1">
            <a:off x="5846441" y="1797020"/>
            <a:ext cx="1213831" cy="1271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5292080" y="6208354"/>
            <a:ext cx="914400" cy="3195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1100" b="1" i="1" dirty="0" smtClean="0">
                <a:solidFill>
                  <a:schemeClr val="tx1"/>
                </a:solidFill>
              </a:rPr>
              <a:t>10.4.133.20</a:t>
            </a:r>
            <a:endParaRPr lang="en-US" sz="1100" b="1" i="1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627784" y="6165304"/>
            <a:ext cx="914400" cy="3195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client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7231360" y="3546455"/>
            <a:ext cx="914400" cy="3195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1100" b="1" i="1" dirty="0" smtClean="0">
                <a:solidFill>
                  <a:schemeClr val="tx1"/>
                </a:solidFill>
              </a:rPr>
              <a:t>10.11.21.16</a:t>
            </a:r>
            <a:endParaRPr lang="en-US" sz="1100" b="1" i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408116"/>
            <a:ext cx="600846" cy="660844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7690048" y="2533407"/>
            <a:ext cx="1393448" cy="6307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We will go HERE to disconnect the ports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85" name="&quot;No&quot; Symbol 84"/>
          <p:cNvSpPr/>
          <p:nvPr/>
        </p:nvSpPr>
        <p:spPr>
          <a:xfrm>
            <a:off x="6282894" y="741079"/>
            <a:ext cx="1168645" cy="1168645"/>
          </a:xfrm>
          <a:prstGeom prst="noSmoking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987379" y="116632"/>
            <a:ext cx="2977109" cy="2617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u="sng" dirty="0" smtClean="0">
                <a:solidFill>
                  <a:schemeClr val="tx1"/>
                </a:solidFill>
              </a:rPr>
              <a:t>Datacenter 3 @ MIMOS KULIM</a:t>
            </a:r>
            <a:endParaRPr lang="en-US" sz="1600" b="1" i="1" u="sng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868144" y="6165882"/>
            <a:ext cx="2977109" cy="2617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u="sng" dirty="0" smtClean="0">
                <a:solidFill>
                  <a:schemeClr val="tx1"/>
                </a:solidFill>
              </a:rPr>
              <a:t>Datacenter 1 @ MIMOS HQ</a:t>
            </a:r>
            <a:endParaRPr lang="en-US" sz="1600" b="1" i="1" u="sng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875" y="3526188"/>
            <a:ext cx="2977109" cy="2617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u="sng" dirty="0" smtClean="0">
                <a:solidFill>
                  <a:schemeClr val="tx1"/>
                </a:solidFill>
              </a:rPr>
              <a:t>Datacenter 2 @ MIMOS HQ</a:t>
            </a:r>
            <a:endParaRPr lang="en-US" sz="1600" b="1" i="1" u="sng" dirty="0">
              <a:solidFill>
                <a:schemeClr val="tx1"/>
              </a:solidFill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7" y="5147817"/>
            <a:ext cx="600846" cy="660844"/>
          </a:xfrm>
          <a:prstGeom prst="rect">
            <a:avLst/>
          </a:prstGeom>
        </p:spPr>
      </p:pic>
      <p:sp>
        <p:nvSpPr>
          <p:cNvPr id="87" name="Rectangle 86"/>
          <p:cNvSpPr/>
          <p:nvPr/>
        </p:nvSpPr>
        <p:spPr>
          <a:xfrm>
            <a:off x="4258672" y="4725144"/>
            <a:ext cx="1393448" cy="6307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We will ping Kulim hosts HERE!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669" y="5283128"/>
            <a:ext cx="524438" cy="524438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2956200" y="5030548"/>
            <a:ext cx="1393448" cy="6307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Owncloud</a:t>
            </a:r>
            <a:r>
              <a:rPr lang="en-US" sz="1400" b="1" i="1" dirty="0" smtClean="0">
                <a:solidFill>
                  <a:schemeClr val="tx1"/>
                </a:solidFill>
              </a:rPr>
              <a:t> sits HERE!</a:t>
            </a:r>
            <a:endParaRPr lang="en-US" sz="14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25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repeatCount="indefinite" fill="hold" grpId="0" nodeType="click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5" grpId="0" animBg="1"/>
      <p:bldP spid="85" grpId="1" animBg="1"/>
      <p:bldP spid="87" grpId="0"/>
      <p:bldP spid="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+mn-lt"/>
              </a:rPr>
              <a:t>Challenges during POC which running on top of our production network infrastructure.</a:t>
            </a:r>
          </a:p>
          <a:p>
            <a:r>
              <a:rPr lang="en-US" sz="2800" dirty="0" smtClean="0">
                <a:latin typeface="+mn-lt"/>
              </a:rPr>
              <a:t>Next, can we set up the distributed storage system with virtual machines plus SDN? </a:t>
            </a:r>
          </a:p>
          <a:p>
            <a:pPr lvl="1"/>
            <a:r>
              <a:rPr lang="en-US" sz="2400" dirty="0">
                <a:latin typeface="+mn-lt"/>
              </a:rPr>
              <a:t>S</a:t>
            </a:r>
            <a:r>
              <a:rPr lang="en-US" sz="2400" dirty="0" smtClean="0">
                <a:latin typeface="+mn-lt"/>
              </a:rPr>
              <a:t>imulate DFS performance over </a:t>
            </a:r>
            <a:r>
              <a:rPr lang="en-US" sz="2400" dirty="0" smtClean="0">
                <a:latin typeface="+mn-lt"/>
              </a:rPr>
              <a:t>WAN in a virtualized environment.</a:t>
            </a:r>
            <a:endParaRPr lang="en-US" sz="2400" dirty="0" smtClean="0">
              <a:latin typeface="+mn-lt"/>
            </a:endParaRPr>
          </a:p>
          <a:p>
            <a:pPr lvl="1"/>
            <a:r>
              <a:rPr lang="en-US" sz="2400" dirty="0" smtClean="0">
                <a:latin typeface="+mn-lt"/>
              </a:rPr>
              <a:t>Fine-tuning and run </a:t>
            </a:r>
            <a:r>
              <a:rPr lang="en-US" sz="2400" dirty="0" smtClean="0">
                <a:latin typeface="+mn-lt"/>
              </a:rPr>
              <a:t>experiments: Client’s file-layout</a:t>
            </a:r>
            <a:r>
              <a:rPr lang="en-US" sz="2400" dirty="0" smtClean="0">
                <a:latin typeface="+mn-lt"/>
              </a:rPr>
              <a:t>, TCP parameters for the network, routing, bandwidth </a:t>
            </a:r>
            <a:r>
              <a:rPr lang="en-US" sz="2400" dirty="0" smtClean="0">
                <a:latin typeface="+mn-lt"/>
              </a:rPr>
              <a:t>size/throughput, </a:t>
            </a:r>
            <a:r>
              <a:rPr lang="en-US" sz="2400" dirty="0" smtClean="0">
                <a:latin typeface="+mn-lt"/>
              </a:rPr>
              <a:t>multiple VLANs etc.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AF544-3FF4-4F20-954F-64E68AC8DA96}" type="slidenum">
              <a:rPr lang="en-MY" smtClean="0"/>
              <a:pPr/>
              <a:t>16</a:t>
            </a:fld>
            <a:endParaRPr lang="en-MY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Moving forward…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695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2A-EBC5-465C-BA0A-9C23889C9A1E}" type="slidenum">
              <a:rPr lang="en-MY" smtClean="0"/>
              <a:t>17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669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288" y="274638"/>
            <a:ext cx="7747512" cy="611759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Outline</a:t>
            </a:r>
            <a:endPara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Motivation</a:t>
            </a:r>
          </a:p>
          <a:p>
            <a:r>
              <a:rPr lang="en-US" b="1" dirty="0" smtClean="0">
                <a:latin typeface="+mn-lt"/>
              </a:rPr>
              <a:t>Problems</a:t>
            </a:r>
          </a:p>
          <a:p>
            <a:r>
              <a:rPr lang="en-US" b="1" dirty="0" smtClean="0">
                <a:latin typeface="+mn-lt"/>
              </a:rPr>
              <a:t>Solution</a:t>
            </a:r>
          </a:p>
          <a:p>
            <a:r>
              <a:rPr lang="en-US" b="1" dirty="0" smtClean="0">
                <a:latin typeface="+mn-lt"/>
              </a:rPr>
              <a:t>Demo</a:t>
            </a:r>
          </a:p>
          <a:p>
            <a:r>
              <a:rPr lang="en-US" b="1" dirty="0" smtClean="0">
                <a:latin typeface="+mn-lt"/>
              </a:rPr>
              <a:t>Moving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AF544-3FF4-4F20-954F-64E68AC8DA96}" type="slidenum">
              <a:rPr lang="en-MY" smtClean="0"/>
              <a:pPr/>
              <a:t>2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7107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288" y="274638"/>
            <a:ext cx="7747512" cy="611759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Motivations</a:t>
            </a:r>
            <a:endPara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 smtClean="0">
                <a:latin typeface="+mn-lt"/>
              </a:rPr>
              <a:t>Explosion </a:t>
            </a:r>
            <a:r>
              <a:rPr lang="en-MY" dirty="0">
                <a:latin typeface="+mn-lt"/>
              </a:rPr>
              <a:t>of </a:t>
            </a:r>
            <a:r>
              <a:rPr lang="en-MY" dirty="0" smtClean="0">
                <a:latin typeface="+mn-lt"/>
              </a:rPr>
              <a:t>both structured and unstructured </a:t>
            </a:r>
            <a:r>
              <a:rPr lang="en-MY" dirty="0">
                <a:latin typeface="+mn-lt"/>
              </a:rPr>
              <a:t>data in cloud computing </a:t>
            </a:r>
            <a:r>
              <a:rPr lang="en-MY" dirty="0" smtClean="0">
                <a:latin typeface="+mn-lt"/>
              </a:rPr>
              <a:t>as well as in traditional </a:t>
            </a:r>
            <a:r>
              <a:rPr lang="en-MY" dirty="0" err="1" smtClean="0">
                <a:latin typeface="+mn-lt"/>
              </a:rPr>
              <a:t>datacenters</a:t>
            </a:r>
            <a:r>
              <a:rPr lang="en-MY" dirty="0" smtClean="0">
                <a:latin typeface="+mn-lt"/>
              </a:rPr>
              <a:t> presents </a:t>
            </a:r>
            <a:r>
              <a:rPr lang="en-MY" dirty="0">
                <a:latin typeface="+mn-lt"/>
              </a:rPr>
              <a:t>a challenge for existing storage solution </a:t>
            </a:r>
            <a:r>
              <a:rPr lang="en-MY" dirty="0" smtClean="0">
                <a:latin typeface="+mn-lt"/>
              </a:rPr>
              <a:t>from cost, </a:t>
            </a:r>
            <a:r>
              <a:rPr lang="en-US" dirty="0">
                <a:latin typeface="+mn-lt"/>
              </a:rPr>
              <a:t>redundancy, availability, scalability, performance, </a:t>
            </a:r>
            <a:r>
              <a:rPr lang="en-US" dirty="0" smtClean="0">
                <a:latin typeface="+mn-lt"/>
              </a:rPr>
              <a:t>policy, etc.</a:t>
            </a:r>
          </a:p>
          <a:p>
            <a:pPr marL="0" indent="0">
              <a:buNone/>
            </a:pP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Our motivation thus focus leveraging on </a:t>
            </a:r>
            <a:r>
              <a:rPr lang="en-US" b="1" i="1" u="sng" dirty="0" smtClean="0">
                <a:latin typeface="+mn-lt"/>
              </a:rPr>
              <a:t>commodity</a:t>
            </a:r>
            <a:r>
              <a:rPr lang="en-US" dirty="0" smtClean="0">
                <a:latin typeface="+mn-lt"/>
              </a:rPr>
              <a:t> hardware/storage and networking to create a </a:t>
            </a:r>
            <a:r>
              <a:rPr lang="en-US" b="1" i="1" u="sng" dirty="0" smtClean="0">
                <a:latin typeface="+mn-lt"/>
              </a:rPr>
              <a:t>highly available</a:t>
            </a:r>
            <a:r>
              <a:rPr lang="en-US" dirty="0" smtClean="0">
                <a:latin typeface="+mn-lt"/>
              </a:rPr>
              <a:t> storage infrastructure to support future cloud computing deployment in a </a:t>
            </a:r>
            <a:r>
              <a:rPr lang="en-US" b="1" i="1" u="sng" dirty="0" smtClean="0">
                <a:latin typeface="+mn-lt"/>
              </a:rPr>
              <a:t>Wide Area Network</a:t>
            </a:r>
            <a:r>
              <a:rPr lang="en-US" dirty="0" smtClean="0">
                <a:latin typeface="+mn-lt"/>
              </a:rPr>
              <a:t>, multi-sites/multi-datacenters environment.</a:t>
            </a:r>
            <a:endParaRPr lang="en-MY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AF544-3FF4-4F20-954F-64E68AC8DA96}" type="slidenum">
              <a:rPr lang="en-MY" smtClean="0"/>
              <a:pPr/>
              <a:t>3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870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Problems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026" name="Picture 2" descr="C:\Users\jyluke\Pictures\Microsoft Clip Organizer\data-center-pictures-2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2448272" cy="20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jyluke\Pictures\Microsoft Clip Organizer\data-center-pictures-2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662" y="3873033"/>
            <a:ext cx="2448272" cy="20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023147" y="4025433"/>
            <a:ext cx="1115275" cy="1189795"/>
            <a:chOff x="5922710" y="4124563"/>
            <a:chExt cx="1115275" cy="1189795"/>
          </a:xfrm>
        </p:grpSpPr>
        <p:pic>
          <p:nvPicPr>
            <p:cNvPr id="3" name="Picture 2" descr="C:\Users\jyluke\Pictures\Microsoft Clip Organizer\disk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EBFFFF"/>
                </a:clrFrom>
                <a:clrTo>
                  <a:srgbClr val="EB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2710" y="4124563"/>
              <a:ext cx="505675" cy="58019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C:\Users\jyluke\Pictures\Microsoft Clip Organizer\disk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EBFFFF"/>
                </a:clrFrom>
                <a:clrTo>
                  <a:srgbClr val="EB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5110" y="4276963"/>
              <a:ext cx="505675" cy="58019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C:\Users\jyluke\Pictures\Microsoft Clip Organizer\disk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EBFFFF"/>
                </a:clrFrom>
                <a:clrTo>
                  <a:srgbClr val="EB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7510" y="4429363"/>
              <a:ext cx="505675" cy="58019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C:\Users\jyluke\Pictures\Microsoft Clip Organizer\disk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EBFFFF"/>
                </a:clrFrom>
                <a:clrTo>
                  <a:srgbClr val="EB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9910" y="4581763"/>
              <a:ext cx="505675" cy="58019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C:\Users\jyluke\Pictures\Microsoft Clip Organizer\disk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EBFFFF"/>
                </a:clrFrom>
                <a:clrTo>
                  <a:srgbClr val="EB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2310" y="4734163"/>
              <a:ext cx="505675" cy="58019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1979712" y="1768196"/>
            <a:ext cx="1115275" cy="1189795"/>
            <a:chOff x="5922710" y="4124563"/>
            <a:chExt cx="1115275" cy="1189795"/>
          </a:xfrm>
        </p:grpSpPr>
        <p:pic>
          <p:nvPicPr>
            <p:cNvPr id="20" name="Picture 19" descr="C:\Users\jyluke\Pictures\Microsoft Clip Organizer\disk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EBFFFF"/>
                </a:clrFrom>
                <a:clrTo>
                  <a:srgbClr val="EB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2710" y="4124563"/>
              <a:ext cx="505675" cy="58019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C:\Users\jyluke\Pictures\Microsoft Clip Organizer\disk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EBFFFF"/>
                </a:clrFrom>
                <a:clrTo>
                  <a:srgbClr val="EB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5110" y="4276963"/>
              <a:ext cx="505675" cy="58019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C:\Users\jyluke\Pictures\Microsoft Clip Organizer\disk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EBFFFF"/>
                </a:clrFrom>
                <a:clrTo>
                  <a:srgbClr val="EB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7510" y="4429363"/>
              <a:ext cx="505675" cy="58019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C:\Users\jyluke\Pictures\Microsoft Clip Organizer\disk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EBFFFF"/>
                </a:clrFrom>
                <a:clrTo>
                  <a:srgbClr val="EB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9910" y="4581763"/>
              <a:ext cx="505675" cy="58019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C:\Users\jyluke\Pictures\Microsoft Clip Organizer\disk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EBFFFF"/>
                </a:clrFrom>
                <a:clrTo>
                  <a:srgbClr val="EB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2310" y="4734163"/>
              <a:ext cx="505675" cy="58019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5929772" y="5892858"/>
            <a:ext cx="130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Center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108491" y="3720633"/>
            <a:ext cx="247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Disaster Recovery Site(s)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6038020" y="4744445"/>
            <a:ext cx="7807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SAN/NAS</a:t>
            </a:r>
            <a:endParaRPr lang="en-GB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994585" y="2482486"/>
            <a:ext cx="7807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SAN/NAS</a:t>
            </a:r>
            <a:endParaRPr lang="en-GB" sz="1200" b="1" dirty="0"/>
          </a:p>
        </p:txBody>
      </p:sp>
      <p:grpSp>
        <p:nvGrpSpPr>
          <p:cNvPr id="1024" name="Group 1023"/>
          <p:cNvGrpSpPr/>
          <p:nvPr/>
        </p:nvGrpSpPr>
        <p:grpSpPr>
          <a:xfrm>
            <a:off x="6352907" y="2072996"/>
            <a:ext cx="1828298" cy="1553180"/>
            <a:chOff x="6409646" y="2101120"/>
            <a:chExt cx="1828298" cy="1553180"/>
          </a:xfrm>
        </p:grpSpPr>
        <p:pic>
          <p:nvPicPr>
            <p:cNvPr id="2" name="Picture 2" descr="C:\Users\jyluke\Pictures\Microsoft Clip Organizer\j0415858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9646" y="2101120"/>
              <a:ext cx="1066298" cy="79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Users\jyluke\Pictures\Microsoft Clip Organizer\j0415858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2046" y="2253520"/>
              <a:ext cx="1066298" cy="79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Users\jyluke\Pictures\Microsoft Clip Organizer\j0415858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4446" y="2405920"/>
              <a:ext cx="1066298" cy="79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jyluke\Pictures\Microsoft Clip Organizer\j0415858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846" y="2558320"/>
              <a:ext cx="1066298" cy="79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C:\Users\jyluke\Pictures\Microsoft Clip Organizer\j0415858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9246" y="2710720"/>
              <a:ext cx="1066298" cy="79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C:\Users\jyluke\Pictures\Microsoft Clip Organizer\j0415858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1646" y="2863120"/>
              <a:ext cx="1066298" cy="79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Up-Down Arrow 30"/>
          <p:cNvSpPr/>
          <p:nvPr/>
        </p:nvSpPr>
        <p:spPr>
          <a:xfrm rot="1079821">
            <a:off x="6518282" y="3296289"/>
            <a:ext cx="450115" cy="1356385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lIns="36000" tIns="36000" rIns="36000" bIns="36000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R/W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957302" y="4025433"/>
            <a:ext cx="777368" cy="1125263"/>
            <a:chOff x="4957302" y="4025433"/>
            <a:chExt cx="777368" cy="1125263"/>
          </a:xfrm>
        </p:grpSpPr>
        <p:sp>
          <p:nvSpPr>
            <p:cNvPr id="10" name="Curved Right Arrow 9"/>
            <p:cNvSpPr/>
            <p:nvPr/>
          </p:nvSpPr>
          <p:spPr>
            <a:xfrm>
              <a:off x="4957302" y="4025433"/>
              <a:ext cx="777368" cy="1125263"/>
            </a:xfrm>
            <a:prstGeom prst="curvedRightArrow">
              <a:avLst>
                <a:gd name="adj1" fmla="val 25000"/>
                <a:gd name="adj2" fmla="val 50000"/>
                <a:gd name="adj3" fmla="val 2725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4915250" y="4368992"/>
              <a:ext cx="862993" cy="388683"/>
            </a:xfrm>
            <a:prstGeom prst="rect">
              <a:avLst/>
            </a:prstGeom>
            <a:noFill/>
          </p:spPr>
          <p:txBody>
            <a:bodyPr wrap="none" rtlCol="0" anchor="ctr" anchorCtr="1">
              <a:prstTxWarp prst="textArchUp">
                <a:avLst>
                  <a:gd name="adj" fmla="val 8397323"/>
                </a:avLst>
              </a:prstTxWarp>
              <a:spAutoFit/>
            </a:bodyPr>
            <a:lstStyle/>
            <a:p>
              <a:pPr algn="ctr"/>
              <a:r>
                <a:rPr lang="en-US" dirty="0" smtClean="0"/>
                <a:t>Backup</a:t>
              </a:r>
              <a:endParaRPr lang="en-GB" dirty="0"/>
            </a:p>
          </p:txBody>
        </p:sp>
      </p:grpSp>
      <p:pic>
        <p:nvPicPr>
          <p:cNvPr id="1027" name="Picture 3" descr="C:\Users\jyluke\Pictures\Microsoft Clip Organizer\Clock.gif"/>
          <p:cNvPicPr>
            <a:picLocks noChangeAspect="1" noChangeArrowheads="1" noCrop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354" y="1071001"/>
            <a:ext cx="987292" cy="98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Left Arrow 1024"/>
          <p:cNvSpPr/>
          <p:nvPr/>
        </p:nvSpPr>
        <p:spPr>
          <a:xfrm rot="1899004">
            <a:off x="2878440" y="3083104"/>
            <a:ext cx="2279799" cy="891302"/>
          </a:xfrm>
          <a:prstGeom prst="leftArrow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Replication/De-duplication</a:t>
            </a:r>
            <a:endParaRPr lang="en-GB" sz="1600" dirty="0"/>
          </a:p>
        </p:txBody>
      </p:sp>
      <p:sp>
        <p:nvSpPr>
          <p:cNvPr id="1028" name="&quot;No&quot; Symbol 1027"/>
          <p:cNvSpPr/>
          <p:nvPr/>
        </p:nvSpPr>
        <p:spPr>
          <a:xfrm>
            <a:off x="5787704" y="4102039"/>
            <a:ext cx="1341381" cy="1341381"/>
          </a:xfrm>
          <a:prstGeom prst="noSmoking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032" name="Group 1031"/>
          <p:cNvGrpSpPr/>
          <p:nvPr/>
        </p:nvGrpSpPr>
        <p:grpSpPr>
          <a:xfrm>
            <a:off x="899592" y="1564647"/>
            <a:ext cx="787658" cy="1240944"/>
            <a:chOff x="899592" y="1564647"/>
            <a:chExt cx="787658" cy="1240944"/>
          </a:xfrm>
        </p:grpSpPr>
        <p:sp>
          <p:nvSpPr>
            <p:cNvPr id="1029" name="Curved Right Arrow 1028"/>
            <p:cNvSpPr/>
            <p:nvPr/>
          </p:nvSpPr>
          <p:spPr>
            <a:xfrm>
              <a:off x="899592" y="1564647"/>
              <a:ext cx="787658" cy="1240944"/>
            </a:xfrm>
            <a:prstGeom prst="curved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30" name="TextBox 1029"/>
            <p:cNvSpPr txBox="1"/>
            <p:nvPr/>
          </p:nvSpPr>
          <p:spPr>
            <a:xfrm rot="16200000">
              <a:off x="844740" y="1921526"/>
              <a:ext cx="897362" cy="455926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7560831"/>
                </a:avLst>
              </a:prstTxWarp>
              <a:spAutoFit/>
            </a:bodyPr>
            <a:lstStyle/>
            <a:p>
              <a:pPr algn="ctr"/>
              <a:r>
                <a:rPr lang="en-US" dirty="0" smtClean="0"/>
                <a:t>Restore</a:t>
              </a:r>
              <a:endParaRPr lang="en-GB" dirty="0"/>
            </a:p>
          </p:txBody>
        </p:sp>
      </p:grpSp>
      <p:sp>
        <p:nvSpPr>
          <p:cNvPr id="1031" name="Left-Right Arrow 1030"/>
          <p:cNvSpPr/>
          <p:nvPr/>
        </p:nvSpPr>
        <p:spPr>
          <a:xfrm>
            <a:off x="3592420" y="2239296"/>
            <a:ext cx="2683564" cy="48638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R/W</a:t>
            </a:r>
            <a:endParaRPr lang="en-GB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2A-EBC5-465C-BA0A-9C23889C9A1E}" type="slidenum">
              <a:rPr lang="en-MY" smtClean="0"/>
              <a:t>4</a:t>
            </a:fld>
            <a:endParaRPr lang="en-MY"/>
          </a:p>
        </p:txBody>
      </p:sp>
      <p:sp>
        <p:nvSpPr>
          <p:cNvPr id="27" name="TextBox 26"/>
          <p:cNvSpPr txBox="1"/>
          <p:nvPr/>
        </p:nvSpPr>
        <p:spPr>
          <a:xfrm>
            <a:off x="1187624" y="453856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/>
              </a:rPr>
              <a:t>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7624" y="491042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/>
              </a:rPr>
              <a:t>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 R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edundancy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87624" y="527976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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Availability/Reliability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403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" dur="2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0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6" dur="5000" tmFilter="0, 0; .2, .5; .8, .5; 1, 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0" autoRev="1" fill="hold"/>
                                        <p:tgtEl>
                                          <p:spTgt spid="10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6" presetClass="emph" presetSubtype="0" repeatCount="5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 tmFilter="0, 0; .2, .5; .8, .5; 1, 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500" autoRev="1" fill="hold"/>
                                        <p:tgtEl>
                                          <p:spTgt spid="10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0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1025" grpId="0" animBg="1"/>
      <p:bldP spid="1025" grpId="1" animBg="1"/>
      <p:bldP spid="1025" grpId="2" animBg="1"/>
      <p:bldP spid="1028" grpId="0" animBg="1"/>
      <p:bldP spid="1031" grpId="0" animBg="1"/>
      <p:bldP spid="1031" grpId="1" animBg="1"/>
      <p:bldP spid="27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loud 40"/>
          <p:cNvSpPr/>
          <p:nvPr/>
        </p:nvSpPr>
        <p:spPr>
          <a:xfrm>
            <a:off x="0" y="3933056"/>
            <a:ext cx="9144000" cy="292494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 w="38100">
                <a:solidFill>
                  <a:schemeClr val="tx1"/>
                </a:solidFill>
              </a:ln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250662" y="3873033"/>
            <a:ext cx="2448272" cy="2389157"/>
            <a:chOff x="5250662" y="3873033"/>
            <a:chExt cx="2448272" cy="2389157"/>
          </a:xfrm>
        </p:grpSpPr>
        <p:grpSp>
          <p:nvGrpSpPr>
            <p:cNvPr id="11" name="Group 10"/>
            <p:cNvGrpSpPr/>
            <p:nvPr/>
          </p:nvGrpSpPr>
          <p:grpSpPr>
            <a:xfrm>
              <a:off x="5250662" y="3873033"/>
              <a:ext cx="2448272" cy="2389157"/>
              <a:chOff x="5250662" y="3873033"/>
              <a:chExt cx="2448272" cy="2389157"/>
            </a:xfrm>
          </p:grpSpPr>
          <p:pic>
            <p:nvPicPr>
              <p:cNvPr id="145" name="Picture 2" descr="C:\Users\jyluke\Pictures\Microsoft Clip Organizer\data-center-pictures-216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0662" y="3873033"/>
                <a:ext cx="2448272" cy="2019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46" name="Group 145"/>
              <p:cNvGrpSpPr/>
              <p:nvPr/>
            </p:nvGrpSpPr>
            <p:grpSpPr>
              <a:xfrm>
                <a:off x="6023147" y="4025433"/>
                <a:ext cx="1115275" cy="1189795"/>
                <a:chOff x="5922710" y="4124563"/>
                <a:chExt cx="1115275" cy="1189795"/>
              </a:xfrm>
            </p:grpSpPr>
            <p:pic>
              <p:nvPicPr>
                <p:cNvPr id="147" name="Picture 146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2710" y="41245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8" name="Picture 147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75110" y="42769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9" name="Picture 148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27510" y="44293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0" name="Picture 149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79910" y="45817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1" name="Picture 150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32310" y="47341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58" name="TextBox 157"/>
              <p:cNvSpPr txBox="1"/>
              <p:nvPr/>
            </p:nvSpPr>
            <p:spPr>
              <a:xfrm>
                <a:off x="5929772" y="5892858"/>
                <a:ext cx="1302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Data Center</a:t>
                </a:r>
                <a:endParaRPr lang="en-GB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6038020" y="4744445"/>
              <a:ext cx="78072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SAN/NAS</a:t>
              </a:r>
              <a:endParaRPr lang="en-GB" sz="1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08491" y="1700808"/>
            <a:ext cx="2527405" cy="2389157"/>
            <a:chOff x="1108491" y="1700808"/>
            <a:chExt cx="2527405" cy="2389157"/>
          </a:xfrm>
        </p:grpSpPr>
        <p:grpSp>
          <p:nvGrpSpPr>
            <p:cNvPr id="10" name="Group 9"/>
            <p:cNvGrpSpPr/>
            <p:nvPr/>
          </p:nvGrpSpPr>
          <p:grpSpPr>
            <a:xfrm>
              <a:off x="1108491" y="1700808"/>
              <a:ext cx="2527405" cy="2389157"/>
              <a:chOff x="1108491" y="1700808"/>
              <a:chExt cx="2527405" cy="2389157"/>
            </a:xfrm>
          </p:grpSpPr>
          <p:pic>
            <p:nvPicPr>
              <p:cNvPr id="144" name="Picture 2" descr="C:\Users\jyluke\Pictures\Microsoft Clip Organizer\data-center-pictures-216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7624" y="1700808"/>
                <a:ext cx="2448272" cy="2019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52" name="Group 151"/>
              <p:cNvGrpSpPr/>
              <p:nvPr/>
            </p:nvGrpSpPr>
            <p:grpSpPr>
              <a:xfrm>
                <a:off x="1979712" y="1768196"/>
                <a:ext cx="1115275" cy="1189795"/>
                <a:chOff x="5922710" y="4124563"/>
                <a:chExt cx="1115275" cy="1189795"/>
              </a:xfrm>
            </p:grpSpPr>
            <p:pic>
              <p:nvPicPr>
                <p:cNvPr id="153" name="Picture 152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2710" y="41245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4" name="Picture 153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75110" y="42769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5" name="Picture 154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27510" y="44293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6" name="Picture 155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79910" y="45817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Picture 156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32310" y="47341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59" name="TextBox 158"/>
              <p:cNvSpPr txBox="1"/>
              <p:nvPr/>
            </p:nvSpPr>
            <p:spPr>
              <a:xfrm>
                <a:off x="1108491" y="3720633"/>
                <a:ext cx="2478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Disaster Recovery Site(s)</a:t>
                </a:r>
                <a:endParaRPr lang="en-GB" dirty="0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1994585" y="2482486"/>
              <a:ext cx="78072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SAN/NAS</a:t>
              </a:r>
              <a:endParaRPr lang="en-GB" sz="1200" b="1" dirty="0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6352907" y="2072996"/>
            <a:ext cx="1828298" cy="1553180"/>
            <a:chOff x="6409646" y="2101120"/>
            <a:chExt cx="1828298" cy="1553180"/>
          </a:xfrm>
        </p:grpSpPr>
        <p:pic>
          <p:nvPicPr>
            <p:cNvPr id="161" name="Picture 2" descr="C:\Users\jyluke\Pictures\Microsoft Clip Organizer\j0415858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9646" y="2101120"/>
              <a:ext cx="1066298" cy="79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2" descr="C:\Users\jyluke\Pictures\Microsoft Clip Organizer\j0415858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2046" y="2253520"/>
              <a:ext cx="1066298" cy="79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2" descr="C:\Users\jyluke\Pictures\Microsoft Clip Organizer\j0415858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4446" y="2405920"/>
              <a:ext cx="1066298" cy="79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2" descr="C:\Users\jyluke\Pictures\Microsoft Clip Organizer\j0415858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846" y="2558320"/>
              <a:ext cx="1066298" cy="79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C:\Users\jyluke\Pictures\Microsoft Clip Organizer\j0415858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9246" y="2710720"/>
              <a:ext cx="1066298" cy="79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C:\Users\jyluke\Pictures\Microsoft Clip Organizer\j0415858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1646" y="2863120"/>
              <a:ext cx="1066298" cy="79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Solution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027" name="Picture 3" descr="C:\Users\jyluke\Pictures\Microsoft Clip Organizer\Clock.gif"/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338" y="519446"/>
            <a:ext cx="987292" cy="98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01380" y="4377878"/>
            <a:ext cx="8125615" cy="2051617"/>
            <a:chOff x="501380" y="4377878"/>
            <a:chExt cx="8125615" cy="2051617"/>
          </a:xfrm>
        </p:grpSpPr>
        <p:grpSp>
          <p:nvGrpSpPr>
            <p:cNvPr id="66" name="Group 65"/>
            <p:cNvGrpSpPr/>
            <p:nvPr/>
          </p:nvGrpSpPr>
          <p:grpSpPr>
            <a:xfrm>
              <a:off x="501380" y="4377878"/>
              <a:ext cx="2151051" cy="2051617"/>
              <a:chOff x="5250662" y="3873033"/>
              <a:chExt cx="2448272" cy="2335098"/>
            </a:xfrm>
          </p:grpSpPr>
          <p:pic>
            <p:nvPicPr>
              <p:cNvPr id="67" name="Picture 2" descr="C:\Users\jyluke\Pictures\Microsoft Clip Organizer\data-center-pictures-216.jpg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0662" y="3873033"/>
                <a:ext cx="2448272" cy="2019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8" name="Group 67"/>
              <p:cNvGrpSpPr/>
              <p:nvPr/>
            </p:nvGrpSpPr>
            <p:grpSpPr>
              <a:xfrm>
                <a:off x="6023147" y="4025433"/>
                <a:ext cx="1115275" cy="1189795"/>
                <a:chOff x="5922710" y="4124563"/>
                <a:chExt cx="1115275" cy="1189795"/>
              </a:xfrm>
            </p:grpSpPr>
            <p:pic>
              <p:nvPicPr>
                <p:cNvPr id="71" name="Picture 70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2710" y="41245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2" name="Picture 71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75110" y="42769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72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27510" y="44293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4" name="Picture 73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79910" y="45817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5" name="Picture 74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32310" y="47341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9" name="TextBox 68"/>
              <p:cNvSpPr txBox="1"/>
              <p:nvPr/>
            </p:nvSpPr>
            <p:spPr>
              <a:xfrm>
                <a:off x="5929772" y="5892858"/>
                <a:ext cx="1184537" cy="315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Data Center 1</a:t>
                </a:r>
                <a:endParaRPr lang="en-GB" sz="12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038019" y="4744446"/>
                <a:ext cx="828687" cy="2802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Local/DAS</a:t>
                </a:r>
                <a:endParaRPr lang="en-GB" sz="700" b="1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3135414" y="4377878"/>
              <a:ext cx="2151051" cy="2051617"/>
              <a:chOff x="5250662" y="3873033"/>
              <a:chExt cx="2448272" cy="2335098"/>
            </a:xfrm>
          </p:grpSpPr>
          <p:pic>
            <p:nvPicPr>
              <p:cNvPr id="96" name="Picture 2" descr="C:\Users\jyluke\Pictures\Microsoft Clip Organizer\data-center-pictures-216.jpg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0662" y="3873033"/>
                <a:ext cx="2448272" cy="2019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7" name="Group 96"/>
              <p:cNvGrpSpPr/>
              <p:nvPr/>
            </p:nvGrpSpPr>
            <p:grpSpPr>
              <a:xfrm>
                <a:off x="6023147" y="4025433"/>
                <a:ext cx="1115275" cy="1189795"/>
                <a:chOff x="5922710" y="4124563"/>
                <a:chExt cx="1115275" cy="1189795"/>
              </a:xfrm>
            </p:grpSpPr>
            <p:pic>
              <p:nvPicPr>
                <p:cNvPr id="100" name="Picture 99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2710" y="41245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1" name="Picture 100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75110" y="42769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" name="Picture 101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27510" y="44293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" name="Picture 102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79910" y="45817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" name="Picture 103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32310" y="47341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8" name="TextBox 97"/>
              <p:cNvSpPr txBox="1"/>
              <p:nvPr/>
            </p:nvSpPr>
            <p:spPr>
              <a:xfrm>
                <a:off x="5929772" y="5892858"/>
                <a:ext cx="1184537" cy="315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Data Center 2</a:t>
                </a:r>
                <a:endParaRPr lang="en-GB" sz="12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038019" y="4744446"/>
                <a:ext cx="828687" cy="2802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Local/DAS</a:t>
                </a:r>
                <a:endParaRPr lang="en-GB" sz="700" b="1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6475944" y="4377878"/>
              <a:ext cx="2151051" cy="2051617"/>
              <a:chOff x="5250662" y="3873033"/>
              <a:chExt cx="2448272" cy="2335098"/>
            </a:xfrm>
          </p:grpSpPr>
          <p:pic>
            <p:nvPicPr>
              <p:cNvPr id="106" name="Picture 2" descr="C:\Users\jyluke\Pictures\Microsoft Clip Organizer\data-center-pictures-216.jpg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0662" y="3873033"/>
                <a:ext cx="2448272" cy="2019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7" name="Group 106"/>
              <p:cNvGrpSpPr/>
              <p:nvPr/>
            </p:nvGrpSpPr>
            <p:grpSpPr>
              <a:xfrm>
                <a:off x="6023147" y="4025433"/>
                <a:ext cx="1115275" cy="1189795"/>
                <a:chOff x="5922710" y="4124563"/>
                <a:chExt cx="1115275" cy="1189795"/>
              </a:xfrm>
            </p:grpSpPr>
            <p:pic>
              <p:nvPicPr>
                <p:cNvPr id="110" name="Picture 109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2710" y="41245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1" name="Picture 110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75110" y="42769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2" name="Picture 111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27510" y="44293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3" name="Picture 112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79910" y="45817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Picture 113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32310" y="47341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8" name="TextBox 107"/>
              <p:cNvSpPr txBox="1"/>
              <p:nvPr/>
            </p:nvSpPr>
            <p:spPr>
              <a:xfrm>
                <a:off x="5929772" y="5892858"/>
                <a:ext cx="1184537" cy="315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Data Center n</a:t>
                </a:r>
                <a:endParaRPr lang="en-GB" sz="12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038019" y="4744446"/>
                <a:ext cx="828687" cy="2802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Local/DAS</a:t>
                </a:r>
                <a:endParaRPr lang="en-GB" sz="700" b="1" dirty="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5646195" y="5143501"/>
              <a:ext cx="478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pc="3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...</a:t>
              </a:r>
              <a:endParaRPr lang="en-GB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28562" y="2510226"/>
            <a:ext cx="2675586" cy="1368152"/>
            <a:chOff x="3228562" y="2510226"/>
            <a:chExt cx="2675586" cy="1368152"/>
          </a:xfrm>
        </p:grpSpPr>
        <p:grpSp>
          <p:nvGrpSpPr>
            <p:cNvPr id="36" name="Group 35"/>
            <p:cNvGrpSpPr/>
            <p:nvPr/>
          </p:nvGrpSpPr>
          <p:grpSpPr>
            <a:xfrm>
              <a:off x="3228562" y="2510226"/>
              <a:ext cx="2675586" cy="1368152"/>
              <a:chOff x="3228562" y="2204864"/>
              <a:chExt cx="2675586" cy="1368152"/>
            </a:xfrm>
          </p:grpSpPr>
          <p:sp>
            <p:nvSpPr>
              <p:cNvPr id="83" name="Can 82"/>
              <p:cNvSpPr/>
              <p:nvPr/>
            </p:nvSpPr>
            <p:spPr>
              <a:xfrm>
                <a:off x="3228562" y="2996952"/>
                <a:ext cx="2664296" cy="576064"/>
              </a:xfrm>
              <a:prstGeom prst="can">
                <a:avLst>
                  <a:gd name="adj" fmla="val 50000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Can 81"/>
              <p:cNvSpPr/>
              <p:nvPr/>
            </p:nvSpPr>
            <p:spPr>
              <a:xfrm>
                <a:off x="3228562" y="2605663"/>
                <a:ext cx="2664296" cy="576064"/>
              </a:xfrm>
              <a:prstGeom prst="can">
                <a:avLst>
                  <a:gd name="adj" fmla="val 50000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Can 34"/>
              <p:cNvSpPr/>
              <p:nvPr/>
            </p:nvSpPr>
            <p:spPr>
              <a:xfrm>
                <a:off x="3239852" y="2204864"/>
                <a:ext cx="2664296" cy="576064"/>
              </a:xfrm>
              <a:prstGeom prst="can">
                <a:avLst>
                  <a:gd name="adj" fmla="val 50000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517319" y="2979845"/>
              <a:ext cx="21093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One/Multiple Virtual Volume(s)</a:t>
              </a:r>
              <a:endPara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" name="Up-Down Arrow 37"/>
          <p:cNvSpPr/>
          <p:nvPr/>
        </p:nvSpPr>
        <p:spPr>
          <a:xfrm>
            <a:off x="4180578" y="1723712"/>
            <a:ext cx="760263" cy="966796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dirty="0" smtClean="0"/>
              <a:t>R/W</a:t>
            </a:r>
            <a:endParaRPr lang="en-GB" dirty="0"/>
          </a:p>
        </p:txBody>
      </p:sp>
      <p:sp>
        <p:nvSpPr>
          <p:cNvPr id="123" name="Up-Down Arrow 122"/>
          <p:cNvSpPr/>
          <p:nvPr/>
        </p:nvSpPr>
        <p:spPr>
          <a:xfrm rot="3457381">
            <a:off x="2544216" y="3391505"/>
            <a:ext cx="380132" cy="1937676"/>
          </a:xfrm>
          <a:prstGeom prst="upDownArrow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endParaRPr lang="en-GB" dirty="0"/>
          </a:p>
        </p:txBody>
      </p:sp>
      <p:sp>
        <p:nvSpPr>
          <p:cNvPr id="124" name="Up-Down Arrow 123"/>
          <p:cNvSpPr/>
          <p:nvPr/>
        </p:nvSpPr>
        <p:spPr>
          <a:xfrm>
            <a:off x="4299398" y="3891059"/>
            <a:ext cx="380132" cy="1120337"/>
          </a:xfrm>
          <a:prstGeom prst="upDownArrow">
            <a:avLst/>
          </a:prstGeom>
          <a:pattFill prst="dkHorz">
            <a:fgClr>
              <a:schemeClr val="accent2"/>
            </a:fgClr>
            <a:bgClr>
              <a:schemeClr val="bg1"/>
            </a:bgClr>
          </a:pattFill>
          <a:ln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endParaRPr lang="en-GB" dirty="0"/>
          </a:p>
        </p:txBody>
      </p:sp>
      <p:sp>
        <p:nvSpPr>
          <p:cNvPr id="125" name="Up-Down Arrow 124"/>
          <p:cNvSpPr/>
          <p:nvPr/>
        </p:nvSpPr>
        <p:spPr>
          <a:xfrm rot="18415221">
            <a:off x="6159234" y="3459723"/>
            <a:ext cx="380132" cy="2102821"/>
          </a:xfrm>
          <a:prstGeom prst="upDownArrow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endParaRPr lang="en-GB" dirty="0"/>
          </a:p>
        </p:txBody>
      </p:sp>
      <p:cxnSp>
        <p:nvCxnSpPr>
          <p:cNvPr id="84" name="Curved Connector 83"/>
          <p:cNvCxnSpPr>
            <a:stCxn id="67" idx="2"/>
            <a:endCxn id="96" idx="2"/>
          </p:cNvCxnSpPr>
          <p:nvPr/>
        </p:nvCxnSpPr>
        <p:spPr>
          <a:xfrm rot="16200000" flipH="1">
            <a:off x="2893923" y="4835479"/>
            <a:ext cx="12700" cy="2634034"/>
          </a:xfrm>
          <a:prstGeom prst="curvedConnector3">
            <a:avLst>
              <a:gd name="adj1" fmla="val 3171433"/>
            </a:avLst>
          </a:prstGeom>
          <a:ln w="101600">
            <a:solidFill>
              <a:schemeClr val="accent2"/>
            </a:solidFill>
            <a:prstDash val="sysDot"/>
            <a:headEnd type="stealth" w="lg" len="sm"/>
            <a:tailEnd type="stealth" w="lg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stCxn id="106" idx="2"/>
            <a:endCxn id="96" idx="2"/>
          </p:cNvCxnSpPr>
          <p:nvPr/>
        </p:nvCxnSpPr>
        <p:spPr>
          <a:xfrm rot="5400000">
            <a:off x="5881205" y="4482231"/>
            <a:ext cx="12700" cy="3340530"/>
          </a:xfrm>
          <a:prstGeom prst="curvedConnector3">
            <a:avLst>
              <a:gd name="adj1" fmla="val 3285717"/>
            </a:avLst>
          </a:prstGeom>
          <a:ln w="101600">
            <a:solidFill>
              <a:schemeClr val="accent2"/>
            </a:solidFill>
            <a:prstDash val="sysDot"/>
            <a:headEnd type="stealth" w="lg" len="sm"/>
            <a:tailEnd type="stealth" w="lg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106" idx="2"/>
            <a:endCxn id="67" idx="2"/>
          </p:cNvCxnSpPr>
          <p:nvPr/>
        </p:nvCxnSpPr>
        <p:spPr>
          <a:xfrm rot="5400000">
            <a:off x="4564188" y="3165214"/>
            <a:ext cx="12700" cy="5974564"/>
          </a:xfrm>
          <a:prstGeom prst="curvedConnector3">
            <a:avLst>
              <a:gd name="adj1" fmla="val 5228575"/>
            </a:avLst>
          </a:prstGeom>
          <a:ln w="101600">
            <a:solidFill>
              <a:schemeClr val="accent2"/>
            </a:solidFill>
            <a:prstDash val="sysDot"/>
            <a:headEnd type="stealth" w="lg" len="sm"/>
            <a:tailEnd type="stealth" w="lg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8" name="&quot;No&quot; Symbol 1037"/>
          <p:cNvSpPr/>
          <p:nvPr/>
        </p:nvSpPr>
        <p:spPr>
          <a:xfrm>
            <a:off x="992582" y="4446683"/>
            <a:ext cx="1168645" cy="1168645"/>
          </a:xfrm>
          <a:prstGeom prst="noSmoking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37" name="TextBox 1036"/>
          <p:cNvSpPr txBox="1"/>
          <p:nvPr/>
        </p:nvSpPr>
        <p:spPr>
          <a:xfrm>
            <a:off x="3654286" y="6429495"/>
            <a:ext cx="1804853" cy="369332"/>
          </a:xfrm>
          <a:prstGeom prst="rect">
            <a:avLst/>
          </a:prstGeom>
          <a:solidFill>
            <a:srgbClr val="EAEAEA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b="1" spc="3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Replications</a:t>
            </a:r>
            <a:endParaRPr lang="en-GB" b="1" spc="3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0" name="TextBox 1039"/>
          <p:cNvSpPr txBox="1"/>
          <p:nvPr/>
        </p:nvSpPr>
        <p:spPr>
          <a:xfrm>
            <a:off x="2473530" y="3706393"/>
            <a:ext cx="4245586" cy="369332"/>
          </a:xfrm>
          <a:prstGeom prst="rect">
            <a:avLst/>
          </a:prstGeom>
          <a:solidFill>
            <a:srgbClr val="EAEAEA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b="1" spc="3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Striping and Parallel R/W</a:t>
            </a:r>
            <a:endParaRPr lang="en-GB" b="1" spc="3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2A-EBC5-465C-BA0A-9C23889C9A1E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4519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01712E-6 L -0.29479 -0.2598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-130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16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53494E-6 L 0.04896 0.3111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1554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031E-6 L 0.04184 0.0499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24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ntr" presetSubtype="1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14" presetClass="entr" presetSubtype="10" repeatCount="indefinite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4" presetClass="entr" presetSubtype="1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6" dur="30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150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5"/>
                                            </p:cond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3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1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8"/>
                                            </p:cond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2" dur="30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150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1"/>
                                            </p:cond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8" grpId="0" animBg="1"/>
      <p:bldP spid="38" grpId="1" animBg="1"/>
      <p:bldP spid="123" grpId="0" animBg="1"/>
      <p:bldP spid="123" grpId="1" animBg="1"/>
      <p:bldP spid="123" grpId="2" animBg="1"/>
      <p:bldP spid="124" grpId="0" animBg="1"/>
      <p:bldP spid="124" grpId="1" animBg="1"/>
      <p:bldP spid="125" grpId="0" animBg="1"/>
      <p:bldP spid="125" grpId="1" animBg="1"/>
      <p:bldP spid="1038" grpId="0" animBg="1"/>
      <p:bldP spid="1037" grpId="0" animBg="1"/>
      <p:bldP spid="10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CRUSH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– Controlled, </a:t>
            </a:r>
            <a:r>
              <a:rPr lang="en-US" sz="2800" dirty="0">
                <a:latin typeface="+mn-lt"/>
              </a:rPr>
              <a:t>Scalable, Decentralized Placement of Replicated </a:t>
            </a:r>
            <a:r>
              <a:rPr lang="en-US" sz="2800" dirty="0" smtClean="0">
                <a:latin typeface="+mn-lt"/>
              </a:rPr>
              <a:t>Data</a:t>
            </a:r>
          </a:p>
          <a:p>
            <a:pPr lvl="1"/>
            <a:r>
              <a:rPr lang="en-US" sz="2400" dirty="0" smtClean="0">
                <a:latin typeface="+mn-lt"/>
              </a:rPr>
              <a:t>It is an algorithm to determine </a:t>
            </a:r>
            <a:r>
              <a:rPr lang="en-US" sz="2400" dirty="0">
                <a:latin typeface="+mn-lt"/>
              </a:rPr>
              <a:t>how to store and retrieve data by computing data storage </a:t>
            </a:r>
            <a:r>
              <a:rPr lang="en-US" sz="2400" dirty="0" smtClean="0">
                <a:latin typeface="+mn-lt"/>
              </a:rPr>
              <a:t>locations.</a:t>
            </a:r>
          </a:p>
          <a:p>
            <a:r>
              <a:rPr lang="en-US" sz="2800" dirty="0" smtClean="0">
                <a:latin typeface="+mn-lt"/>
              </a:rPr>
              <a:t>Why?</a:t>
            </a:r>
          </a:p>
          <a:p>
            <a:pPr lvl="1"/>
            <a:r>
              <a:rPr lang="en-US" sz="2400" dirty="0" smtClean="0">
                <a:latin typeface="+mn-lt"/>
              </a:rPr>
              <a:t>To use the algorithm to organize and distribute the data to different datacenters.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2A-EBC5-465C-BA0A-9C23889C9A1E}" type="slidenum">
              <a:rPr lang="en-MY" smtClean="0"/>
              <a:pPr/>
              <a:t>6</a:t>
            </a:fld>
            <a:endParaRPr lang="en-MY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Challenging the CRUSH algorithm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160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-1692696" y="6624736"/>
            <a:ext cx="395536" cy="404664"/>
          </a:xfrm>
        </p:spPr>
        <p:txBody>
          <a:bodyPr/>
          <a:lstStyle/>
          <a:p>
            <a:fld id="{414AF544-3FF4-4F20-954F-64E68AC8DA96}" type="slidenum">
              <a:rPr lang="en-MY" smtClean="0"/>
              <a:pPr/>
              <a:t>7</a:t>
            </a:fld>
            <a:endParaRPr lang="en-MY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CRUSH Map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1216" y="3429000"/>
            <a:ext cx="91440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osd.0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Bucket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01216" y="2564904"/>
            <a:ext cx="91440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host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Bucket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246342" y="3645024"/>
            <a:ext cx="91440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osd.1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Bucket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246342" y="2780928"/>
            <a:ext cx="91440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host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Bucket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267744" y="3789040"/>
            <a:ext cx="91440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osd.2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Bucket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267744" y="2924944"/>
            <a:ext cx="91440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host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Bucket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3297560" y="3933056"/>
            <a:ext cx="91440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osd.3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Bucket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3297560" y="3068960"/>
            <a:ext cx="91440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host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Bucket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5004048" y="3933056"/>
            <a:ext cx="91440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osd.4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Bucket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5004048" y="3068960"/>
            <a:ext cx="91440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host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Bucket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998870" y="3789040"/>
            <a:ext cx="91440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osd.5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Bucket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5998870" y="2924944"/>
            <a:ext cx="91440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host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Bucket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7020272" y="3645024"/>
            <a:ext cx="91440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osd.6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Bucket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7020272" y="2780928"/>
            <a:ext cx="91440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host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Bucket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8050088" y="3429000"/>
            <a:ext cx="91440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osd.7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Bucket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8050088" y="2564904"/>
            <a:ext cx="91440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host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Bucket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686000" y="5868888"/>
            <a:ext cx="91440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osd.8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Bucket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2686000" y="5004792"/>
            <a:ext cx="91440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host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Bucket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3694614" y="5877272"/>
            <a:ext cx="91440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osd.9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Bucket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3694614" y="5013176"/>
            <a:ext cx="91440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host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Bucket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4716016" y="5866319"/>
            <a:ext cx="91440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osd.10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Bucket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4716016" y="5002223"/>
            <a:ext cx="91440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host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Bucket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5745832" y="5868888"/>
            <a:ext cx="91440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osd.11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Bucket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5745832" y="5004792"/>
            <a:ext cx="91440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host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Bucket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18" name="Straight Arrow Connector 117"/>
          <p:cNvCxnSpPr>
            <a:stCxn id="5" idx="2"/>
            <a:endCxn id="80" idx="0"/>
          </p:cNvCxnSpPr>
          <p:nvPr/>
        </p:nvCxnSpPr>
        <p:spPr>
          <a:xfrm flipH="1">
            <a:off x="658416" y="1611458"/>
            <a:ext cx="3985592" cy="953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5" idx="2"/>
            <a:endCxn id="82" idx="0"/>
          </p:cNvCxnSpPr>
          <p:nvPr/>
        </p:nvCxnSpPr>
        <p:spPr>
          <a:xfrm flipH="1">
            <a:off x="1703542" y="1611458"/>
            <a:ext cx="2940466" cy="1169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5" idx="2"/>
            <a:endCxn id="84" idx="0"/>
          </p:cNvCxnSpPr>
          <p:nvPr/>
        </p:nvCxnSpPr>
        <p:spPr>
          <a:xfrm flipH="1">
            <a:off x="2724944" y="1611458"/>
            <a:ext cx="1919064" cy="1313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5" idx="2"/>
            <a:endCxn id="86" idx="0"/>
          </p:cNvCxnSpPr>
          <p:nvPr/>
        </p:nvCxnSpPr>
        <p:spPr>
          <a:xfrm flipH="1">
            <a:off x="3754760" y="1611458"/>
            <a:ext cx="889248" cy="1457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5" idx="2"/>
            <a:endCxn id="88" idx="0"/>
          </p:cNvCxnSpPr>
          <p:nvPr/>
        </p:nvCxnSpPr>
        <p:spPr>
          <a:xfrm>
            <a:off x="4644008" y="1611458"/>
            <a:ext cx="817240" cy="1457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5" idx="2"/>
            <a:endCxn id="90" idx="0"/>
          </p:cNvCxnSpPr>
          <p:nvPr/>
        </p:nvCxnSpPr>
        <p:spPr>
          <a:xfrm>
            <a:off x="4644008" y="1611458"/>
            <a:ext cx="1812062" cy="1313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5" idx="2"/>
            <a:endCxn id="92" idx="0"/>
          </p:cNvCxnSpPr>
          <p:nvPr/>
        </p:nvCxnSpPr>
        <p:spPr>
          <a:xfrm>
            <a:off x="4644008" y="1611458"/>
            <a:ext cx="2833464" cy="1169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" idx="2"/>
            <a:endCxn id="94" idx="0"/>
          </p:cNvCxnSpPr>
          <p:nvPr/>
        </p:nvCxnSpPr>
        <p:spPr>
          <a:xfrm>
            <a:off x="4644008" y="1611458"/>
            <a:ext cx="3863280" cy="953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5" idx="2"/>
            <a:endCxn id="96" idx="0"/>
          </p:cNvCxnSpPr>
          <p:nvPr/>
        </p:nvCxnSpPr>
        <p:spPr>
          <a:xfrm flipH="1">
            <a:off x="3143200" y="1611458"/>
            <a:ext cx="1500808" cy="3393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5" idx="2"/>
            <a:endCxn id="98" idx="0"/>
          </p:cNvCxnSpPr>
          <p:nvPr/>
        </p:nvCxnSpPr>
        <p:spPr>
          <a:xfrm flipH="1">
            <a:off x="4151814" y="1611458"/>
            <a:ext cx="492194" cy="34017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5" idx="2"/>
            <a:endCxn id="100" idx="0"/>
          </p:cNvCxnSpPr>
          <p:nvPr/>
        </p:nvCxnSpPr>
        <p:spPr>
          <a:xfrm>
            <a:off x="4644008" y="1611458"/>
            <a:ext cx="529208" cy="3390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5" idx="2"/>
            <a:endCxn id="102" idx="0"/>
          </p:cNvCxnSpPr>
          <p:nvPr/>
        </p:nvCxnSpPr>
        <p:spPr>
          <a:xfrm>
            <a:off x="4644008" y="1611458"/>
            <a:ext cx="1559024" cy="3393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56384" y="1945095"/>
            <a:ext cx="1939352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datacenter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Bucket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3712768" y="1961456"/>
            <a:ext cx="1939352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datacenter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Bucket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025136" y="1961456"/>
            <a:ext cx="1939352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datacenter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Bucket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03" name="Straight Arrow Connector 102"/>
          <p:cNvCxnSpPr>
            <a:stCxn id="5" idx="2"/>
            <a:endCxn id="64" idx="0"/>
          </p:cNvCxnSpPr>
          <p:nvPr/>
        </p:nvCxnSpPr>
        <p:spPr>
          <a:xfrm flipH="1">
            <a:off x="1226060" y="1611458"/>
            <a:ext cx="3417948" cy="333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5" idx="2"/>
            <a:endCxn id="65" idx="0"/>
          </p:cNvCxnSpPr>
          <p:nvPr/>
        </p:nvCxnSpPr>
        <p:spPr>
          <a:xfrm>
            <a:off x="4644008" y="1611458"/>
            <a:ext cx="38436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" idx="2"/>
            <a:endCxn id="66" idx="0"/>
          </p:cNvCxnSpPr>
          <p:nvPr/>
        </p:nvCxnSpPr>
        <p:spPr>
          <a:xfrm>
            <a:off x="4644008" y="1611458"/>
            <a:ext cx="3350804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186808" y="908720"/>
            <a:ext cx="914400" cy="7027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oot</a:t>
            </a:r>
          </a:p>
          <a:p>
            <a:pPr algn="ctr"/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Bucket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 rot="19074737">
            <a:off x="249257" y="3165815"/>
            <a:ext cx="792088" cy="5263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OBJECT A</a:t>
            </a:r>
            <a:endParaRPr lang="en-US" sz="1200" dirty="0"/>
          </a:p>
        </p:txBody>
      </p:sp>
      <p:sp>
        <p:nvSpPr>
          <p:cNvPr id="106" name="Rectangle 105"/>
          <p:cNvSpPr/>
          <p:nvPr/>
        </p:nvSpPr>
        <p:spPr>
          <a:xfrm rot="19074737">
            <a:off x="3761810" y="5138754"/>
            <a:ext cx="792088" cy="5263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Replica A</a:t>
            </a:r>
            <a:endParaRPr lang="en-US" sz="1200" dirty="0"/>
          </a:p>
        </p:txBody>
      </p:sp>
      <p:sp>
        <p:nvSpPr>
          <p:cNvPr id="107" name="Rectangle 106"/>
          <p:cNvSpPr/>
          <p:nvPr/>
        </p:nvSpPr>
        <p:spPr>
          <a:xfrm rot="19074737">
            <a:off x="7090016" y="3410562"/>
            <a:ext cx="792088" cy="5263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Replica A</a:t>
            </a:r>
            <a:endParaRPr lang="en-US" sz="1200" dirty="0"/>
          </a:p>
        </p:txBody>
      </p:sp>
      <p:sp>
        <p:nvSpPr>
          <p:cNvPr id="108" name="Rectangle 107"/>
          <p:cNvSpPr/>
          <p:nvPr/>
        </p:nvSpPr>
        <p:spPr>
          <a:xfrm rot="19074737">
            <a:off x="3674673" y="3499014"/>
            <a:ext cx="792088" cy="5263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OBJECT B</a:t>
            </a:r>
            <a:endParaRPr lang="en-US" sz="1200" dirty="0"/>
          </a:p>
        </p:txBody>
      </p:sp>
      <p:sp>
        <p:nvSpPr>
          <p:cNvPr id="109" name="Rectangle 108"/>
          <p:cNvSpPr/>
          <p:nvPr/>
        </p:nvSpPr>
        <p:spPr>
          <a:xfrm rot="19074737">
            <a:off x="1333904" y="3194538"/>
            <a:ext cx="792088" cy="5263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Replica B</a:t>
            </a:r>
            <a:endParaRPr lang="en-US" sz="1200" dirty="0"/>
          </a:p>
        </p:txBody>
      </p:sp>
      <p:sp>
        <p:nvSpPr>
          <p:cNvPr id="110" name="Rectangle 109"/>
          <p:cNvSpPr/>
          <p:nvPr/>
        </p:nvSpPr>
        <p:spPr>
          <a:xfrm rot="19074737">
            <a:off x="8102656" y="5153318"/>
            <a:ext cx="792088" cy="5263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Replica B</a:t>
            </a:r>
            <a:endParaRPr lang="en-US" sz="1200" dirty="0"/>
          </a:p>
        </p:txBody>
      </p:sp>
      <p:sp>
        <p:nvSpPr>
          <p:cNvPr id="112" name="Rectangle 111"/>
          <p:cNvSpPr/>
          <p:nvPr/>
        </p:nvSpPr>
        <p:spPr>
          <a:xfrm rot="19074737">
            <a:off x="4857768" y="5138754"/>
            <a:ext cx="792088" cy="5263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OBJECT C</a:t>
            </a:r>
            <a:endParaRPr lang="en-US" sz="1200" dirty="0"/>
          </a:p>
        </p:txBody>
      </p:sp>
      <p:sp>
        <p:nvSpPr>
          <p:cNvPr id="113" name="Rectangle 112"/>
          <p:cNvSpPr/>
          <p:nvPr/>
        </p:nvSpPr>
        <p:spPr>
          <a:xfrm rot="19074737">
            <a:off x="8255056" y="3482570"/>
            <a:ext cx="792088" cy="5263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Replica C</a:t>
            </a:r>
            <a:endParaRPr lang="en-US" sz="1200" dirty="0"/>
          </a:p>
        </p:txBody>
      </p:sp>
      <p:sp>
        <p:nvSpPr>
          <p:cNvPr id="114" name="Rectangle 113"/>
          <p:cNvSpPr/>
          <p:nvPr/>
        </p:nvSpPr>
        <p:spPr>
          <a:xfrm rot="19074737">
            <a:off x="305102" y="5099078"/>
            <a:ext cx="792088" cy="5263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Replica C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174985" y="5002223"/>
            <a:ext cx="2236775" cy="10081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SANDBOX ENVIRONMENT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993364" y="620688"/>
            <a:ext cx="2968215" cy="10081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LARGE SCALE, WE NEED  A CUSTOM CRUSH MAP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5" name="Curved Connector 124"/>
          <p:cNvCxnSpPr/>
          <p:nvPr/>
        </p:nvCxnSpPr>
        <p:spPr>
          <a:xfrm rot="5400000">
            <a:off x="5881205" y="4482231"/>
            <a:ext cx="12700" cy="3340530"/>
          </a:xfrm>
          <a:prstGeom prst="curvedConnector3">
            <a:avLst>
              <a:gd name="adj1" fmla="val 3285717"/>
            </a:avLst>
          </a:prstGeom>
          <a:ln w="101600">
            <a:solidFill>
              <a:schemeClr val="accent2"/>
            </a:solidFill>
            <a:prstDash val="sysDot"/>
            <a:headEnd type="stealth" w="lg" len="sm"/>
            <a:tailEnd type="stealth" w="lg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Curved Connector 127"/>
          <p:cNvCxnSpPr/>
          <p:nvPr/>
        </p:nvCxnSpPr>
        <p:spPr>
          <a:xfrm rot="5400000">
            <a:off x="2644862" y="4458067"/>
            <a:ext cx="12700" cy="3340530"/>
          </a:xfrm>
          <a:prstGeom prst="curvedConnector3">
            <a:avLst>
              <a:gd name="adj1" fmla="val 3285717"/>
            </a:avLst>
          </a:prstGeom>
          <a:ln w="101600">
            <a:solidFill>
              <a:schemeClr val="accent2"/>
            </a:solidFill>
            <a:prstDash val="sysDot"/>
            <a:headEnd type="stealth" w="lg" len="sm"/>
            <a:tailEnd type="stealth" w="lg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Freeform 55"/>
          <p:cNvSpPr/>
          <p:nvPr/>
        </p:nvSpPr>
        <p:spPr>
          <a:xfrm>
            <a:off x="977462" y="6164317"/>
            <a:ext cx="6684579" cy="474611"/>
          </a:xfrm>
          <a:custGeom>
            <a:avLst/>
            <a:gdLst>
              <a:gd name="connsiteX0" fmla="*/ 0 w 6684579"/>
              <a:gd name="connsiteY0" fmla="*/ 0 h 474611"/>
              <a:gd name="connsiteX1" fmla="*/ 3657600 w 6684579"/>
              <a:gd name="connsiteY1" fmla="*/ 472966 h 474611"/>
              <a:gd name="connsiteX2" fmla="*/ 6684579 w 6684579"/>
              <a:gd name="connsiteY2" fmla="*/ 126124 h 474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4579" h="474611">
                <a:moveTo>
                  <a:pt x="0" y="0"/>
                </a:moveTo>
                <a:cubicBezTo>
                  <a:pt x="1271752" y="225972"/>
                  <a:pt x="2543504" y="451945"/>
                  <a:pt x="3657600" y="472966"/>
                </a:cubicBezTo>
                <a:cubicBezTo>
                  <a:pt x="4771697" y="493987"/>
                  <a:pt x="5728138" y="310055"/>
                  <a:pt x="6684579" y="126124"/>
                </a:cubicBezTo>
              </a:path>
            </a:pathLst>
          </a:custGeom>
          <a:noFill/>
          <a:ln w="76200">
            <a:solidFill>
              <a:schemeClr val="accent2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19074737">
            <a:off x="1329376" y="5081310"/>
            <a:ext cx="792088" cy="5263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OBJECT D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 rot="19074737">
            <a:off x="4907950" y="3482570"/>
            <a:ext cx="792088" cy="5263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Replica D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 rot="19074737">
            <a:off x="7068313" y="5243093"/>
            <a:ext cx="792088" cy="5263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Replica D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3654286" y="6429495"/>
            <a:ext cx="1804853" cy="369332"/>
          </a:xfrm>
          <a:prstGeom prst="rect">
            <a:avLst/>
          </a:prstGeom>
          <a:solidFill>
            <a:srgbClr val="EAEAEA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b="1" spc="3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Replications</a:t>
            </a:r>
            <a:endParaRPr lang="en-GB" b="1" spc="3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&quot;No&quot; Symbol 70"/>
          <p:cNvSpPr/>
          <p:nvPr/>
        </p:nvSpPr>
        <p:spPr>
          <a:xfrm>
            <a:off x="7219267" y="2521617"/>
            <a:ext cx="1551090" cy="1368152"/>
          </a:xfrm>
          <a:prstGeom prst="noSmoking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15616" y="2143809"/>
            <a:ext cx="6819056" cy="114117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ENSURE DATA SAFETY</a:t>
            </a:r>
            <a:endParaRPr lang="en-US" sz="5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857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59259E-6 L 0.00278 0.03172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157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0.00278 0.03148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157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-2.77778E-7 0.11551 C -2.77778E-7 0.16713 -0.06163 0.23102 -0.11163 0.23102 L -0.22326 0.23102 " pathEditMode="relative" rAng="0" ptsTypes="FfFF">
                                      <p:cBhvr>
                                        <p:cTn id="4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63" y="1155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023 L -2.77778E-7 0.11551 C -2.77778E-7 0.16713 -0.06215 0.23125 -0.11163 0.23125 L -0.22326 0.23125 " pathEditMode="relative" rAng="0" ptsTypes="FfFF">
                                      <p:cBhvr>
                                        <p:cTn id="4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63" y="1155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-2.77778E-7 0.10486 C -2.77778E-7 0.15162 -0.0625 0.20996 -0.11302 0.20996 L -0.22552 0.20996 " pathEditMode="relative" rAng="0" ptsTypes="FfFF">
                                      <p:cBhvr>
                                        <p:cTn id="5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5" y="1048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L -2.77778E-7 0.10486 C -2.77778E-7 0.15185 -0.06233 0.21018 -0.11285 0.21018 L -0.22552 0.21018 " pathEditMode="relative" rAng="0" ptsTypes="FfFF">
                                      <p:cBhvr>
                                        <p:cTn id="5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5" y="1050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59259E-6 L 0.00278 0.03172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157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 L 2.77778E-7 0.0294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6 L -2.22222E-6 0.10486 C -2.22222E-6 0.15186 0.0599 0.20996 0.10886 0.20996 L 0.21771 0.20996 " pathEditMode="relative" rAng="0" ptsTypes="FfFF">
                                      <p:cBhvr>
                                        <p:cTn id="5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85" y="1048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11111E-6 L 3.61111E-6 0.11551 C 3.61111E-6 0.16713 0.0625 0.23102 0.11354 0.23102 L 0.22708 0.23102 " pathEditMode="relative" rAng="0" ptsTypes="FfFF">
                                      <p:cBhvr>
                                        <p:cTn id="6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1155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6 L 3.61111E-6 0.11551 C 3.61111E-6 0.16713 0.0625 0.23101 0.11354 0.23101 L 0.22708 0.23101 " pathEditMode="relative" rAng="0" ptsTypes="FfFF">
                                      <p:cBhvr>
                                        <p:cTn id="6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1155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7 L -2.22222E-6 0.10509 C -2.22222E-6 0.15208 0.0599 0.21018 0.10886 0.21018 L 0.21771 0.21018 " pathEditMode="relative" rAng="0" ptsTypes="FfFF">
                                      <p:cBhvr>
                                        <p:cTn id="6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85" y="1050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48148E-6 L -0.00121 -0.07361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368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4444E-6 L -0.00121 -0.07338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368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278 -0.0717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358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85185E-6 L -0.00278 -0.07199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361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7 L 5.55112E-17 -0.16204 C 5.55112E-17 -0.23472 0.03003 -0.32407 0.05451 -0.32407 L 0.10903 -0.32407 " pathEditMode="relative" rAng="0" ptsTypes="FfFF">
                                      <p:cBhvr>
                                        <p:cTn id="7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-1620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96296E-6 L 5.55112E-17 -0.16227 C 5.55112E-17 -0.23496 0.03003 -0.32431 0.05451 -0.32431 L 0.10903 -0.32431 " pathEditMode="relative" rAng="0" ptsTypes="FfFF">
                                      <p:cBhvr>
                                        <p:cTn id="7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-1622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7 L 1.38889E-6 -0.16204 C 1.38889E-6 -0.23495 -0.02969 -0.32407 -0.05399 -0.32407 L -0.10747 -0.32407 " pathEditMode="relative" rAng="0" ptsTypes="FfFF">
                                      <p:cBhvr>
                                        <p:cTn id="7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2" y="-16204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96296E-6 L 1.38889E-6 -0.16227 C 1.38889E-6 -0.23496 -0.02986 -0.32431 -0.05382 -0.32431 L -0.10747 -0.32431 " pathEditMode="relative" rAng="0" ptsTypes="FfFF">
                                      <p:cBhvr>
                                        <p:cTn id="8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2" y="-16227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3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3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30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150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1"/>
                                            </p:cond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3000" tmFilter="0, 0; .2, .5; .8, .5; 1, 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1500" autoRev="1" fill="hold"/>
                                        <p:tgtEl>
                                          <p:spTgt spid="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7"/>
                                            </p:cond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xit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3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2" presetClass="emph" presetSubtype="0" repeatCount="5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0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64" grpId="0" animBg="1"/>
      <p:bldP spid="65" grpId="0" animBg="1"/>
      <p:bldP spid="66" grpId="0" animBg="1"/>
      <p:bldP spid="38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2" grpId="0" animBg="1"/>
      <p:bldP spid="113" grpId="0" animBg="1"/>
      <p:bldP spid="114" grpId="0" animBg="1"/>
      <p:bldP spid="39" grpId="0"/>
      <p:bldP spid="116" grpId="0"/>
      <p:bldP spid="56" grpId="0" animBg="1"/>
      <p:bldP spid="56" grpId="1" animBg="1"/>
      <p:bldP spid="56" grpId="2" animBg="1"/>
      <p:bldP spid="62" grpId="0" animBg="1"/>
      <p:bldP spid="63" grpId="0" animBg="1"/>
      <p:bldP spid="67" grpId="0" animBg="1"/>
      <p:bldP spid="70" grpId="0" animBg="1"/>
      <p:bldP spid="71" grpId="0" animBg="1"/>
      <p:bldP spid="71" grpId="1" animBg="1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root@poc-tpm1-mon1:~/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ceph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-deploy#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ceph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osd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tree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#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id    weight  type name       up/down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reweight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-1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2.12    root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default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-2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host poc-tpm1-osd1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       0.23		osd.0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up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-3      0.23	host poc-tpm1-osd2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 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	osd.1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up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-4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host poc-tpm1-osd3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2 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osd.2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up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-5      0.23	host poc-tpm1-osd4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3 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osd.3   up      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-6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0.06999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host poc-tpm2-osd1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4 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0.06999  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osd.4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up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-7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0.06999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host poc-tpm2-osd2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5 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0.06999  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osd.5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up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-8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0.06999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host poc-tpm2-osd3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6 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0.06999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	osd.6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up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-9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0.06999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host poc-tpm2-osd4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7 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0.06999  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osd.7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up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-10     0.23	host poc-khtp-osd1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8       0.23		osd.8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up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-11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host poc-khtp-osd2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9 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osd.9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up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-12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host poc-khtp-osd3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10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osd.10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up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-13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host poc-khtp-osd4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11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osd.11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up     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AF544-3FF4-4F20-954F-64E68AC8DA96}" type="slidenum">
              <a:rPr lang="en-MY" smtClean="0"/>
              <a:pPr/>
              <a:t>8</a:t>
            </a:fld>
            <a:endParaRPr lang="en-MY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CRUSH Map -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# rules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rule data {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ruleset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type replicated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min_size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1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max_size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10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step take default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step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chooseleaf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firstn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0 type host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step emit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rule metadata {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ruleset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1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type replicated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min_size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1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max_size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10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step take default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step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chooseleaf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firstn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0 type host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step emit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}</a:t>
            </a:r>
            <a:endParaRPr lang="en-US" sz="1300" b="1" dirty="0">
              <a:solidFill>
                <a:schemeClr val="bg1">
                  <a:lumMod val="85000"/>
                </a:schemeClr>
              </a:solidFill>
              <a:latin typeface="Courier" panose="020604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AF544-3FF4-4F20-954F-64E68AC8DA96}" type="slidenum">
              <a:rPr lang="en-MY" smtClean="0"/>
              <a:pPr/>
              <a:t>9</a:t>
            </a:fld>
            <a:endParaRPr lang="en-MY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CRUSH Map Rules - default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84168" y="2060848"/>
            <a:ext cx="2232248" cy="93610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Pick one leaf node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of type host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788024" y="2528900"/>
            <a:ext cx="1296144" cy="252028"/>
          </a:xfrm>
          <a:prstGeom prst="straightConnector1">
            <a:avLst/>
          </a:prstGeom>
          <a:ln w="4445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>
            <a:off x="4788024" y="2528900"/>
            <a:ext cx="1296144" cy="2340260"/>
          </a:xfrm>
          <a:prstGeom prst="straightConnector1">
            <a:avLst/>
          </a:prstGeom>
          <a:ln w="4445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23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MOS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3816</TotalTime>
  <Words>931</Words>
  <Application>Microsoft Office PowerPoint</Application>
  <PresentationFormat>On-screen Show (4:3)</PresentationFormat>
  <Paragraphs>290</Paragraphs>
  <Slides>17</Slides>
  <Notes>6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MIMOS2012</vt:lpstr>
      <vt:lpstr>Ceph Distributed File System: Simulating a Site Failure</vt:lpstr>
      <vt:lpstr>Outline</vt:lpstr>
      <vt:lpstr>Motivations</vt:lpstr>
      <vt:lpstr>Problems</vt:lpstr>
      <vt:lpstr>Solution</vt:lpstr>
      <vt:lpstr>Challenging the CRUSH algorithm</vt:lpstr>
      <vt:lpstr>CRUSH Map</vt:lpstr>
      <vt:lpstr>CRUSH Map - default</vt:lpstr>
      <vt:lpstr>CRUSH Map Rules - default</vt:lpstr>
      <vt:lpstr>CRUSH Map - New</vt:lpstr>
      <vt:lpstr>CRUSH Map Rules – New</vt:lpstr>
      <vt:lpstr>DEMO</vt:lpstr>
      <vt:lpstr>Demo Background</vt:lpstr>
      <vt:lpstr>This Demo…</vt:lpstr>
      <vt:lpstr>Demo in progress…</vt:lpstr>
      <vt:lpstr>Moving forward…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RMTR Demo Flow</dc:title>
  <dc:creator>Luke Jing Yuan</dc:creator>
  <cp:lastModifiedBy>Mohd Bazli Ab Karim</cp:lastModifiedBy>
  <cp:revision>331</cp:revision>
  <dcterms:created xsi:type="dcterms:W3CDTF">2013-09-18T06:15:30Z</dcterms:created>
  <dcterms:modified xsi:type="dcterms:W3CDTF">2014-04-10T01:40:19Z</dcterms:modified>
</cp:coreProperties>
</file>