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21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11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26E7E4-2C8A-A749-90E5-75D56D29D39C}" type="doc">
      <dgm:prSet loTypeId="urn:microsoft.com/office/officeart/2005/8/layout/cycle7" loCatId="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5244BC6-B140-6C4B-B35E-00CF7EC560D3}">
      <dgm:prSet custT="1"/>
      <dgm:spPr/>
      <dgm:t>
        <a:bodyPr/>
        <a:lstStyle/>
        <a:p>
          <a:pPr rtl="0"/>
          <a:r>
            <a:rPr lang="en-US" sz="2400" b="1" i="0" baseline="0" dirty="0" smtClean="0">
              <a:effectLst>
                <a:glow rad="101600">
                  <a:schemeClr val="accent4">
                    <a:lumMod val="75000"/>
                    <a:alpha val="75000"/>
                  </a:schemeClr>
                </a:glow>
              </a:effectLst>
            </a:rPr>
            <a:t>Scalability</a:t>
          </a:r>
        </a:p>
        <a:p>
          <a:pPr rtl="0"/>
          <a:r>
            <a:rPr lang="en-US" sz="2200" dirty="0" smtClean="0"/>
            <a:t>meet tomorrow’s needs as oppose to only today’s</a:t>
          </a:r>
          <a:endParaRPr lang="en-US" sz="2200" dirty="0"/>
        </a:p>
      </dgm:t>
    </dgm:pt>
    <dgm:pt modelId="{D2034195-01A4-B84A-8B8A-9E7E5FFE24AE}" type="parTrans" cxnId="{249BCD83-0484-B94A-8F28-699B6E8912F3}">
      <dgm:prSet/>
      <dgm:spPr/>
      <dgm:t>
        <a:bodyPr/>
        <a:lstStyle/>
        <a:p>
          <a:endParaRPr lang="en-US"/>
        </a:p>
      </dgm:t>
    </dgm:pt>
    <dgm:pt modelId="{EA3E1A22-5603-864C-B2DF-7747908739B4}" type="sibTrans" cxnId="{249BCD83-0484-B94A-8F28-699B6E8912F3}">
      <dgm:prSet/>
      <dgm:spPr/>
      <dgm:t>
        <a:bodyPr/>
        <a:lstStyle/>
        <a:p>
          <a:endParaRPr lang="en-US"/>
        </a:p>
      </dgm:t>
    </dgm:pt>
    <dgm:pt modelId="{4BAEE32C-C2E0-D349-B073-BA979D7B129B}">
      <dgm:prSet custT="1"/>
      <dgm:spPr/>
      <dgm:t>
        <a:bodyPr/>
        <a:lstStyle/>
        <a:p>
          <a:pPr algn="ctr" rtl="0"/>
          <a:r>
            <a:rPr lang="en-US" sz="2400" b="1" i="0" baseline="0" dirty="0" smtClean="0">
              <a:effectLst>
                <a:glow rad="101600">
                  <a:schemeClr val="accent4">
                    <a:lumMod val="50000"/>
                    <a:alpha val="75000"/>
                  </a:schemeClr>
                </a:glow>
              </a:effectLst>
            </a:rPr>
            <a:t>Data transfer </a:t>
          </a:r>
          <a:endParaRPr lang="en-US" sz="2400" b="1" i="0" dirty="0">
            <a:effectLst>
              <a:glow rad="101600">
                <a:schemeClr val="accent4">
                  <a:lumMod val="50000"/>
                  <a:alpha val="75000"/>
                </a:schemeClr>
              </a:glow>
            </a:effectLst>
          </a:endParaRPr>
        </a:p>
      </dgm:t>
    </dgm:pt>
    <dgm:pt modelId="{FE6C3692-9136-9D4F-AA85-07A073136C8F}" type="parTrans" cxnId="{51A1D9B7-E0C3-DD49-BCE6-92F087D5F4AA}">
      <dgm:prSet/>
      <dgm:spPr/>
      <dgm:t>
        <a:bodyPr/>
        <a:lstStyle/>
        <a:p>
          <a:endParaRPr lang="en-US"/>
        </a:p>
      </dgm:t>
    </dgm:pt>
    <dgm:pt modelId="{229575DB-14C3-7341-B615-DF569148361D}" type="sibTrans" cxnId="{51A1D9B7-E0C3-DD49-BCE6-92F087D5F4AA}">
      <dgm:prSet/>
      <dgm:spPr/>
      <dgm:t>
        <a:bodyPr/>
        <a:lstStyle/>
        <a:p>
          <a:endParaRPr lang="en-US"/>
        </a:p>
      </dgm:t>
    </dgm:pt>
    <dgm:pt modelId="{CBECC2E2-A01A-4942-981E-5CE423E5D5F2}">
      <dgm:prSet custT="1"/>
      <dgm:spPr/>
      <dgm:t>
        <a:bodyPr/>
        <a:lstStyle/>
        <a:p>
          <a:pPr algn="l" rtl="0"/>
          <a:r>
            <a:rPr lang="en-US" sz="2000" baseline="0" dirty="0" smtClean="0"/>
            <a:t>Need centralized/unified file transfer</a:t>
          </a:r>
          <a:endParaRPr lang="en-US" sz="2000" dirty="0"/>
        </a:p>
      </dgm:t>
    </dgm:pt>
    <dgm:pt modelId="{AED7C30F-273A-884B-91F5-C2D8289E3836}" type="parTrans" cxnId="{56611A65-5862-A64B-8D7A-B425857AD96D}">
      <dgm:prSet/>
      <dgm:spPr/>
      <dgm:t>
        <a:bodyPr/>
        <a:lstStyle/>
        <a:p>
          <a:endParaRPr lang="en-US"/>
        </a:p>
      </dgm:t>
    </dgm:pt>
    <dgm:pt modelId="{23B42E61-8727-4048-999E-C1817CFEBEE5}" type="sibTrans" cxnId="{56611A65-5862-A64B-8D7A-B425857AD96D}">
      <dgm:prSet/>
      <dgm:spPr/>
      <dgm:t>
        <a:bodyPr/>
        <a:lstStyle/>
        <a:p>
          <a:endParaRPr lang="en-US"/>
        </a:p>
      </dgm:t>
    </dgm:pt>
    <dgm:pt modelId="{48E1F9BC-317B-F04F-9A94-139C328E90A2}">
      <dgm:prSet custT="1"/>
      <dgm:spPr/>
      <dgm:t>
        <a:bodyPr/>
        <a:lstStyle/>
        <a:p>
          <a:pPr algn="l" rtl="0"/>
          <a:r>
            <a:rPr lang="en-US" sz="2000" dirty="0" smtClean="0"/>
            <a:t>Allow multiple users and sites to setup simple or complex file transfers</a:t>
          </a:r>
          <a:endParaRPr lang="en-US" sz="2000" dirty="0"/>
        </a:p>
      </dgm:t>
    </dgm:pt>
    <dgm:pt modelId="{5AC4A9FA-3A99-424E-ACA1-F5CCFF627152}" type="parTrans" cxnId="{5F1D5B29-41F8-5A40-8CB5-2ACEFC53EB42}">
      <dgm:prSet/>
      <dgm:spPr/>
      <dgm:t>
        <a:bodyPr/>
        <a:lstStyle/>
        <a:p>
          <a:endParaRPr lang="en-US"/>
        </a:p>
      </dgm:t>
    </dgm:pt>
    <dgm:pt modelId="{A3E1C8EB-C8EA-C747-8597-33A9EFD63371}" type="sibTrans" cxnId="{5F1D5B29-41F8-5A40-8CB5-2ACEFC53EB42}">
      <dgm:prSet/>
      <dgm:spPr/>
      <dgm:t>
        <a:bodyPr/>
        <a:lstStyle/>
        <a:p>
          <a:endParaRPr lang="en-US"/>
        </a:p>
      </dgm:t>
    </dgm:pt>
    <dgm:pt modelId="{BB7DB063-CE2E-B646-90B0-641D924138F6}">
      <dgm:prSet custT="1"/>
      <dgm:spPr/>
      <dgm:t>
        <a:bodyPr/>
        <a:lstStyle/>
        <a:p>
          <a:pPr algn="l" rtl="0"/>
          <a:r>
            <a:rPr lang="en-US" sz="2000" baseline="0" dirty="0" smtClean="0"/>
            <a:t>Have tools for file transfer jobs</a:t>
          </a:r>
          <a:endParaRPr lang="en-US" sz="2000" dirty="0"/>
        </a:p>
      </dgm:t>
    </dgm:pt>
    <dgm:pt modelId="{05FB0329-C046-794A-938D-9F7491B9AE0C}" type="parTrans" cxnId="{4334E067-8147-6845-B19D-F071BEF9A3C8}">
      <dgm:prSet/>
      <dgm:spPr/>
      <dgm:t>
        <a:bodyPr/>
        <a:lstStyle/>
        <a:p>
          <a:endParaRPr lang="en-US"/>
        </a:p>
      </dgm:t>
    </dgm:pt>
    <dgm:pt modelId="{B095DB75-F70F-B745-943E-236836F5F356}" type="sibTrans" cxnId="{4334E067-8147-6845-B19D-F071BEF9A3C8}">
      <dgm:prSet/>
      <dgm:spPr/>
      <dgm:t>
        <a:bodyPr/>
        <a:lstStyle/>
        <a:p>
          <a:endParaRPr lang="en-US"/>
        </a:p>
      </dgm:t>
    </dgm:pt>
    <dgm:pt modelId="{13110D0D-AF5C-204E-BBF6-7C67FDACF702}">
      <dgm:prSet custT="1"/>
      <dgm:spPr/>
      <dgm:t>
        <a:bodyPr/>
        <a:lstStyle/>
        <a:p>
          <a:pPr algn="ctr" rtl="0"/>
          <a:r>
            <a:rPr lang="en-US" sz="2400" b="1" i="0" dirty="0" smtClean="0">
              <a:effectLst>
                <a:glow rad="101600">
                  <a:schemeClr val="accent5">
                    <a:lumMod val="50000"/>
                    <a:alpha val="75000"/>
                  </a:schemeClr>
                </a:glow>
              </a:effectLst>
            </a:rPr>
            <a:t>Data storage </a:t>
          </a:r>
          <a:endParaRPr lang="en-US" sz="2400" b="1" i="0" dirty="0">
            <a:effectLst>
              <a:glow rad="101600">
                <a:schemeClr val="accent5">
                  <a:lumMod val="50000"/>
                  <a:alpha val="75000"/>
                </a:schemeClr>
              </a:glow>
            </a:effectLst>
          </a:endParaRPr>
        </a:p>
      </dgm:t>
    </dgm:pt>
    <dgm:pt modelId="{37A2A1FB-7210-8F45-8814-16CB2860B992}" type="parTrans" cxnId="{67FBACDE-4CE2-6A4C-B040-03B30497324C}">
      <dgm:prSet/>
      <dgm:spPr/>
      <dgm:t>
        <a:bodyPr/>
        <a:lstStyle/>
        <a:p>
          <a:endParaRPr lang="en-US"/>
        </a:p>
      </dgm:t>
    </dgm:pt>
    <dgm:pt modelId="{7AAF88D9-8B12-7746-8D9D-413A29E604AC}" type="sibTrans" cxnId="{67FBACDE-4CE2-6A4C-B040-03B30497324C}">
      <dgm:prSet/>
      <dgm:spPr/>
      <dgm:t>
        <a:bodyPr/>
        <a:lstStyle/>
        <a:p>
          <a:endParaRPr lang="en-US"/>
        </a:p>
      </dgm:t>
    </dgm:pt>
    <dgm:pt modelId="{0BEECFF0-C1FD-D444-9984-4C7487835D13}">
      <dgm:prSet custT="1"/>
      <dgm:spPr/>
      <dgm:t>
        <a:bodyPr/>
        <a:lstStyle/>
        <a:p>
          <a:pPr algn="l" rtl="0"/>
          <a:r>
            <a:rPr lang="en-US" sz="2000" dirty="0" smtClean="0"/>
            <a:t>Administration</a:t>
          </a:r>
          <a:endParaRPr lang="en-US" sz="2000" dirty="0"/>
        </a:p>
      </dgm:t>
    </dgm:pt>
    <dgm:pt modelId="{C2A08439-0F39-C44C-AEFE-A426DBE851C1}" type="parTrans" cxnId="{94C6D10C-B3F2-7149-8E39-B167C726B6CE}">
      <dgm:prSet/>
      <dgm:spPr/>
      <dgm:t>
        <a:bodyPr/>
        <a:lstStyle/>
        <a:p>
          <a:endParaRPr lang="en-US"/>
        </a:p>
      </dgm:t>
    </dgm:pt>
    <dgm:pt modelId="{6A8C5A90-5E19-CA49-878E-1543072796EB}" type="sibTrans" cxnId="{94C6D10C-B3F2-7149-8E39-B167C726B6CE}">
      <dgm:prSet/>
      <dgm:spPr/>
      <dgm:t>
        <a:bodyPr/>
        <a:lstStyle/>
        <a:p>
          <a:endParaRPr lang="en-US"/>
        </a:p>
      </dgm:t>
    </dgm:pt>
    <dgm:pt modelId="{9396019B-DE72-F347-A92A-02C704DE212C}">
      <dgm:prSet custT="1"/>
      <dgm:spPr/>
      <dgm:t>
        <a:bodyPr/>
        <a:lstStyle/>
        <a:p>
          <a:pPr algn="l" rtl="0"/>
          <a:r>
            <a:rPr lang="en-US" sz="2000" dirty="0" smtClean="0"/>
            <a:t>Data management  operations: </a:t>
          </a:r>
          <a:r>
            <a:rPr lang="en-US" sz="2000" b="0" i="1" dirty="0" smtClean="0"/>
            <a:t>snapshots, replication, cloning</a:t>
          </a:r>
          <a:endParaRPr lang="en-US" sz="2000" b="0" i="1" dirty="0"/>
        </a:p>
      </dgm:t>
    </dgm:pt>
    <dgm:pt modelId="{2A9A782C-7CA9-AD45-AAE4-357A8D74FFB5}" type="parTrans" cxnId="{46B69DA7-DD28-6E45-8D42-6BB257EEF2E4}">
      <dgm:prSet/>
      <dgm:spPr/>
      <dgm:t>
        <a:bodyPr/>
        <a:lstStyle/>
        <a:p>
          <a:endParaRPr lang="en-US"/>
        </a:p>
      </dgm:t>
    </dgm:pt>
    <dgm:pt modelId="{22052556-A419-B445-B474-5237453844A1}" type="sibTrans" cxnId="{46B69DA7-DD28-6E45-8D42-6BB257EEF2E4}">
      <dgm:prSet/>
      <dgm:spPr/>
      <dgm:t>
        <a:bodyPr/>
        <a:lstStyle/>
        <a:p>
          <a:endParaRPr lang="en-US"/>
        </a:p>
      </dgm:t>
    </dgm:pt>
    <dgm:pt modelId="{141D8847-BB92-EC4E-B6A3-C3A513A96151}">
      <dgm:prSet custT="1"/>
      <dgm:spPr/>
      <dgm:t>
        <a:bodyPr/>
        <a:lstStyle/>
        <a:p>
          <a:pPr algn="l" rtl="0"/>
          <a:r>
            <a:rPr lang="en-US" sz="2000" dirty="0" smtClean="0"/>
            <a:t>Sharing</a:t>
          </a:r>
          <a:endParaRPr lang="en-US" sz="2000" dirty="0"/>
        </a:p>
      </dgm:t>
    </dgm:pt>
    <dgm:pt modelId="{6B40BF98-8147-A24D-9F13-E2C7F4CCE884}" type="parTrans" cxnId="{7FFEE418-5EF7-6C42-BBE3-07E865622ABB}">
      <dgm:prSet/>
      <dgm:spPr/>
      <dgm:t>
        <a:bodyPr/>
        <a:lstStyle/>
        <a:p>
          <a:endParaRPr lang="en-US"/>
        </a:p>
      </dgm:t>
    </dgm:pt>
    <dgm:pt modelId="{F2F01B84-9C32-D145-AB58-86AFBC6F1971}" type="sibTrans" cxnId="{7FFEE418-5EF7-6C42-BBE3-07E865622ABB}">
      <dgm:prSet/>
      <dgm:spPr/>
      <dgm:t>
        <a:bodyPr/>
        <a:lstStyle/>
        <a:p>
          <a:endParaRPr lang="en-US"/>
        </a:p>
      </dgm:t>
    </dgm:pt>
    <dgm:pt modelId="{C7D09EAE-D2E6-9A43-BF30-BD48C8CBE656}">
      <dgm:prSet custT="1"/>
      <dgm:spPr/>
      <dgm:t>
        <a:bodyPr/>
        <a:lstStyle/>
        <a:p>
          <a:pPr algn="l" rtl="0"/>
          <a:r>
            <a:rPr lang="en-US" sz="2000" dirty="0" smtClean="0"/>
            <a:t>Performance tuning</a:t>
          </a:r>
          <a:endParaRPr lang="en-US" sz="2000" dirty="0"/>
        </a:p>
      </dgm:t>
    </dgm:pt>
    <dgm:pt modelId="{FDF4D8C9-4286-814C-9866-6CFD89951C39}" type="parTrans" cxnId="{57C4EA84-9B6A-F446-BA7D-00E26769A950}">
      <dgm:prSet/>
      <dgm:spPr/>
      <dgm:t>
        <a:bodyPr/>
        <a:lstStyle/>
        <a:p>
          <a:endParaRPr lang="en-US"/>
        </a:p>
      </dgm:t>
    </dgm:pt>
    <dgm:pt modelId="{7A4A2487-A08F-424C-8020-78BD947B9275}" type="sibTrans" cxnId="{57C4EA84-9B6A-F446-BA7D-00E26769A950}">
      <dgm:prSet/>
      <dgm:spPr/>
      <dgm:t>
        <a:bodyPr/>
        <a:lstStyle/>
        <a:p>
          <a:endParaRPr lang="en-US"/>
        </a:p>
      </dgm:t>
    </dgm:pt>
    <dgm:pt modelId="{E54A9B8B-452C-5D4C-9E51-3765030BD0CE}">
      <dgm:prSet custT="1"/>
      <dgm:spPr/>
      <dgm:t>
        <a:bodyPr/>
        <a:lstStyle/>
        <a:p>
          <a:pPr algn="l" rtl="0"/>
          <a:r>
            <a:rPr lang="en-US" sz="2000" dirty="0" smtClean="0"/>
            <a:t>Availability</a:t>
          </a:r>
          <a:endParaRPr lang="en-US" sz="2000" dirty="0"/>
        </a:p>
      </dgm:t>
    </dgm:pt>
    <dgm:pt modelId="{0BF70E3A-E653-6E4A-A76A-C2C899DC0113}" type="parTrans" cxnId="{56DE6571-3D36-5D4F-92DF-886030FC112F}">
      <dgm:prSet/>
      <dgm:spPr/>
      <dgm:t>
        <a:bodyPr/>
        <a:lstStyle/>
        <a:p>
          <a:endParaRPr lang="en-US"/>
        </a:p>
      </dgm:t>
    </dgm:pt>
    <dgm:pt modelId="{1292077F-89B4-694B-B29D-CFFF8DA86D41}" type="sibTrans" cxnId="{56DE6571-3D36-5D4F-92DF-886030FC112F}">
      <dgm:prSet/>
      <dgm:spPr/>
      <dgm:t>
        <a:bodyPr/>
        <a:lstStyle/>
        <a:p>
          <a:endParaRPr lang="en-US"/>
        </a:p>
      </dgm:t>
    </dgm:pt>
    <dgm:pt modelId="{B75188B4-ED91-2944-A484-B96E7CC83BD0}">
      <dgm:prSet custT="1"/>
      <dgm:spPr/>
      <dgm:t>
        <a:bodyPr/>
        <a:lstStyle/>
        <a:p>
          <a:pPr algn="l" rtl="0"/>
          <a:r>
            <a:rPr lang="en-US" sz="2000" b="0" i="1" baseline="0" dirty="0" smtClean="0"/>
            <a:t>build &amp;customize</a:t>
          </a:r>
          <a:endParaRPr lang="en-US" sz="2000" b="0" i="1" dirty="0"/>
        </a:p>
      </dgm:t>
    </dgm:pt>
    <dgm:pt modelId="{F3515D4B-A4CF-2F41-8CCC-3ED0BDF18E69}" type="parTrans" cxnId="{F511C189-2165-004E-A656-8256F7D3BE57}">
      <dgm:prSet/>
      <dgm:spPr/>
      <dgm:t>
        <a:bodyPr/>
        <a:lstStyle/>
        <a:p>
          <a:endParaRPr lang="en-US"/>
        </a:p>
      </dgm:t>
    </dgm:pt>
    <dgm:pt modelId="{DF589A95-4B52-C140-8A4D-1EBA84454080}" type="sibTrans" cxnId="{F511C189-2165-004E-A656-8256F7D3BE57}">
      <dgm:prSet/>
      <dgm:spPr/>
      <dgm:t>
        <a:bodyPr/>
        <a:lstStyle/>
        <a:p>
          <a:endParaRPr lang="en-US"/>
        </a:p>
      </dgm:t>
    </dgm:pt>
    <dgm:pt modelId="{E8A36AD6-34D3-5C4E-AA58-B4DCB0C503FE}">
      <dgm:prSet custT="1"/>
      <dgm:spPr/>
      <dgm:t>
        <a:bodyPr/>
        <a:lstStyle/>
        <a:p>
          <a:pPr algn="l" rtl="0"/>
          <a:r>
            <a:rPr lang="en-US" sz="2000" b="0" i="1" dirty="0" smtClean="0"/>
            <a:t>manage &amp; monitor</a:t>
          </a:r>
          <a:endParaRPr lang="en-US" sz="2000" b="0" i="1" dirty="0"/>
        </a:p>
      </dgm:t>
    </dgm:pt>
    <dgm:pt modelId="{6ED6BCED-4AC2-594F-8D02-9DEA6CCAEC50}" type="parTrans" cxnId="{A6A01C23-0CC6-7848-96D2-5496DB54E911}">
      <dgm:prSet/>
      <dgm:spPr/>
      <dgm:t>
        <a:bodyPr/>
        <a:lstStyle/>
        <a:p>
          <a:endParaRPr lang="en-US"/>
        </a:p>
      </dgm:t>
    </dgm:pt>
    <dgm:pt modelId="{9DB0F42E-0A2E-E845-8889-651F445BD4DA}" type="sibTrans" cxnId="{A6A01C23-0CC6-7848-96D2-5496DB54E911}">
      <dgm:prSet/>
      <dgm:spPr/>
      <dgm:t>
        <a:bodyPr/>
        <a:lstStyle/>
        <a:p>
          <a:endParaRPr lang="en-US"/>
        </a:p>
      </dgm:t>
    </dgm:pt>
    <dgm:pt modelId="{4EA0D2DE-838B-4249-B14E-A76B438FD23B}">
      <dgm:prSet custT="1"/>
      <dgm:spPr/>
      <dgm:t>
        <a:bodyPr/>
        <a:lstStyle/>
        <a:p>
          <a:pPr algn="l" rtl="0"/>
          <a:r>
            <a:rPr lang="en-US" sz="2000" b="0" i="1" dirty="0" smtClean="0"/>
            <a:t>audit</a:t>
          </a:r>
          <a:endParaRPr lang="en-US" sz="2000" b="0" i="1" dirty="0"/>
        </a:p>
      </dgm:t>
    </dgm:pt>
    <dgm:pt modelId="{A3566EF6-1C61-0040-9A71-225623F386E1}" type="parTrans" cxnId="{B42991F0-2D17-DB4F-A5DB-0053F95E2555}">
      <dgm:prSet/>
      <dgm:spPr/>
      <dgm:t>
        <a:bodyPr/>
        <a:lstStyle/>
        <a:p>
          <a:endParaRPr lang="en-US"/>
        </a:p>
      </dgm:t>
    </dgm:pt>
    <dgm:pt modelId="{FC4FBC65-E249-874B-87D7-683050B5FF98}" type="sibTrans" cxnId="{B42991F0-2D17-DB4F-A5DB-0053F95E2555}">
      <dgm:prSet/>
      <dgm:spPr/>
      <dgm:t>
        <a:bodyPr/>
        <a:lstStyle/>
        <a:p>
          <a:endParaRPr lang="en-US"/>
        </a:p>
      </dgm:t>
    </dgm:pt>
    <dgm:pt modelId="{A0FC0D8C-1B31-2548-97A6-6F4179C79481}">
      <dgm:prSet custT="1"/>
      <dgm:spPr/>
      <dgm:t>
        <a:bodyPr/>
        <a:lstStyle/>
        <a:p>
          <a:r>
            <a:rPr lang="en-US" sz="1800" dirty="0" smtClean="0"/>
            <a:t>Data quality &amp; new data integration</a:t>
          </a:r>
          <a:endParaRPr lang="en-US" sz="1800" dirty="0"/>
        </a:p>
      </dgm:t>
    </dgm:pt>
    <dgm:pt modelId="{52613879-0BDB-E249-9C71-605D362F75F8}" type="parTrans" cxnId="{EDC1B1F5-B0D1-944E-9F0F-2458AFD51C59}">
      <dgm:prSet/>
      <dgm:spPr/>
      <dgm:t>
        <a:bodyPr/>
        <a:lstStyle/>
        <a:p>
          <a:endParaRPr lang="en-US"/>
        </a:p>
      </dgm:t>
    </dgm:pt>
    <dgm:pt modelId="{703A9E90-7328-D445-BDC6-A6E0492439C9}" type="sibTrans" cxnId="{EDC1B1F5-B0D1-944E-9F0F-2458AFD51C59}">
      <dgm:prSet/>
      <dgm:spPr/>
      <dgm:t>
        <a:bodyPr/>
        <a:lstStyle/>
        <a:p>
          <a:endParaRPr lang="en-US"/>
        </a:p>
      </dgm:t>
    </dgm:pt>
    <dgm:pt modelId="{5FC0F27F-5811-394C-930D-4CDB11C4ED74}" type="pres">
      <dgm:prSet presAssocID="{7E26E7E4-2C8A-A749-90E5-75D56D29D39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EA69DC5-54ED-974B-8EE6-A75CBF84AECF}" type="pres">
      <dgm:prSet presAssocID="{A5244BC6-B140-6C4B-B35E-00CF7EC560D3}" presName="node" presStyleLbl="node1" presStyleIdx="0" presStyleCnt="3" custScaleX="244945" custScaleY="68792" custRadScaleRad="89474" custRadScaleInc="10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466098-EB31-2446-9D2F-BD83CADD4A0F}" type="pres">
      <dgm:prSet presAssocID="{EA3E1A22-5603-864C-B2DF-7747908739B4}" presName="sibTrans" presStyleLbl="sibTrans2D1" presStyleIdx="0" presStyleCnt="3" custScaleX="201449"/>
      <dgm:spPr/>
      <dgm:t>
        <a:bodyPr/>
        <a:lstStyle/>
        <a:p>
          <a:endParaRPr lang="en-US"/>
        </a:p>
      </dgm:t>
    </dgm:pt>
    <dgm:pt modelId="{5A065CD2-C206-5B4E-865E-B5B3CD74D58F}" type="pres">
      <dgm:prSet presAssocID="{EA3E1A22-5603-864C-B2DF-7747908739B4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CCD3C484-5D14-2B48-82BA-5850D826F4C7}" type="pres">
      <dgm:prSet presAssocID="{4BAEE32C-C2E0-D349-B073-BA979D7B129B}" presName="node" presStyleLbl="node1" presStyleIdx="1" presStyleCnt="3" custScaleX="176851" custScaleY="210992" custRadScaleRad="115682" custRadScaleInc="-194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C4741C-F8E1-0A4C-BE50-EA59BB35B095}" type="pres">
      <dgm:prSet presAssocID="{229575DB-14C3-7341-B615-DF569148361D}" presName="sibTrans" presStyleLbl="sibTrans2D1" presStyleIdx="1" presStyleCnt="3"/>
      <dgm:spPr/>
      <dgm:t>
        <a:bodyPr/>
        <a:lstStyle/>
        <a:p>
          <a:endParaRPr lang="en-US"/>
        </a:p>
      </dgm:t>
    </dgm:pt>
    <dgm:pt modelId="{3DD5BA67-EEA6-8A42-AE27-F5F5616B2CB9}" type="pres">
      <dgm:prSet presAssocID="{229575DB-14C3-7341-B615-DF569148361D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29AAF1D0-7546-5942-93A4-6BF9023FB20F}" type="pres">
      <dgm:prSet presAssocID="{13110D0D-AF5C-204E-BBF6-7C67FDACF702}" presName="node" presStyleLbl="node1" presStyleIdx="2" presStyleCnt="3" custScaleX="188157" custScaleY="214497" custRadScaleRad="116952" custRadScaleInc="211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984D74-CAD7-0148-8B87-E69A2E7DC849}" type="pres">
      <dgm:prSet presAssocID="{7AAF88D9-8B12-7746-8D9D-413A29E604AC}" presName="sibTrans" presStyleLbl="sibTrans2D1" presStyleIdx="2" presStyleCnt="3" custScaleX="188366"/>
      <dgm:spPr/>
      <dgm:t>
        <a:bodyPr/>
        <a:lstStyle/>
        <a:p>
          <a:endParaRPr lang="en-US"/>
        </a:p>
      </dgm:t>
    </dgm:pt>
    <dgm:pt modelId="{A2CA9438-54CD-9140-AB87-FBBB2E240226}" type="pres">
      <dgm:prSet presAssocID="{7AAF88D9-8B12-7746-8D9D-413A29E604AC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94C6D10C-B3F2-7149-8E39-B167C726B6CE}" srcId="{13110D0D-AF5C-204E-BBF6-7C67FDACF702}" destId="{0BEECFF0-C1FD-D444-9984-4C7487835D13}" srcOrd="0" destOrd="0" parTransId="{C2A08439-0F39-C44C-AEFE-A426DBE851C1}" sibTransId="{6A8C5A90-5E19-CA49-878E-1543072796EB}"/>
    <dgm:cxn modelId="{D6C058C7-759F-4576-A98F-BB6E57A03497}" type="presOf" srcId="{EA3E1A22-5603-864C-B2DF-7747908739B4}" destId="{5A065CD2-C206-5B4E-865E-B5B3CD74D58F}" srcOrd="1" destOrd="0" presId="urn:microsoft.com/office/officeart/2005/8/layout/cycle7"/>
    <dgm:cxn modelId="{0C4C988C-713F-46BD-A2E9-06E1826E3087}" type="presOf" srcId="{4BAEE32C-C2E0-D349-B073-BA979D7B129B}" destId="{CCD3C484-5D14-2B48-82BA-5850D826F4C7}" srcOrd="0" destOrd="0" presId="urn:microsoft.com/office/officeart/2005/8/layout/cycle7"/>
    <dgm:cxn modelId="{4334E067-8147-6845-B19D-F071BEF9A3C8}" srcId="{4BAEE32C-C2E0-D349-B073-BA979D7B129B}" destId="{BB7DB063-CE2E-B646-90B0-641D924138F6}" srcOrd="2" destOrd="0" parTransId="{05FB0329-C046-794A-938D-9F7491B9AE0C}" sibTransId="{B095DB75-F70F-B745-943E-236836F5F356}"/>
    <dgm:cxn modelId="{67FBACDE-4CE2-6A4C-B040-03B30497324C}" srcId="{7E26E7E4-2C8A-A749-90E5-75D56D29D39C}" destId="{13110D0D-AF5C-204E-BBF6-7C67FDACF702}" srcOrd="2" destOrd="0" parTransId="{37A2A1FB-7210-8F45-8814-16CB2860B992}" sibTransId="{7AAF88D9-8B12-7746-8D9D-413A29E604AC}"/>
    <dgm:cxn modelId="{05A2F2B6-F6ED-4BC7-B85F-1A5B0A3B2EF3}" type="presOf" srcId="{A0FC0D8C-1B31-2548-97A6-6F4179C79481}" destId="{29AAF1D0-7546-5942-93A4-6BF9023FB20F}" srcOrd="0" destOrd="6" presId="urn:microsoft.com/office/officeart/2005/8/layout/cycle7"/>
    <dgm:cxn modelId="{53E7ECFE-67D0-467D-AE5E-1BD02E085F8B}" type="presOf" srcId="{229575DB-14C3-7341-B615-DF569148361D}" destId="{07C4741C-F8E1-0A4C-BE50-EA59BB35B095}" srcOrd="0" destOrd="0" presId="urn:microsoft.com/office/officeart/2005/8/layout/cycle7"/>
    <dgm:cxn modelId="{67C00D45-35FB-4621-B1E8-DD0850932246}" type="presOf" srcId="{B75188B4-ED91-2944-A484-B96E7CC83BD0}" destId="{CCD3C484-5D14-2B48-82BA-5850D826F4C7}" srcOrd="0" destOrd="4" presId="urn:microsoft.com/office/officeart/2005/8/layout/cycle7"/>
    <dgm:cxn modelId="{93F64587-193C-4E7C-A36A-8118734768F4}" type="presOf" srcId="{E54A9B8B-452C-5D4C-9E51-3765030BD0CE}" destId="{29AAF1D0-7546-5942-93A4-6BF9023FB20F}" srcOrd="0" destOrd="2" presId="urn:microsoft.com/office/officeart/2005/8/layout/cycle7"/>
    <dgm:cxn modelId="{8729C2C0-2906-4DF0-A8C1-F2B1181F8C1C}" type="presOf" srcId="{7E26E7E4-2C8A-A749-90E5-75D56D29D39C}" destId="{5FC0F27F-5811-394C-930D-4CDB11C4ED74}" srcOrd="0" destOrd="0" presId="urn:microsoft.com/office/officeart/2005/8/layout/cycle7"/>
    <dgm:cxn modelId="{F2E95D19-BB23-4680-90A7-C719B0F7BDE1}" type="presOf" srcId="{13110D0D-AF5C-204E-BBF6-7C67FDACF702}" destId="{29AAF1D0-7546-5942-93A4-6BF9023FB20F}" srcOrd="0" destOrd="0" presId="urn:microsoft.com/office/officeart/2005/8/layout/cycle7"/>
    <dgm:cxn modelId="{85F0BC71-63FE-4011-9E46-4D961F1C77B9}" type="presOf" srcId="{48E1F9BC-317B-F04F-9A94-139C328E90A2}" destId="{CCD3C484-5D14-2B48-82BA-5850D826F4C7}" srcOrd="0" destOrd="2" presId="urn:microsoft.com/office/officeart/2005/8/layout/cycle7"/>
    <dgm:cxn modelId="{46B69DA7-DD28-6E45-8D42-6BB257EEF2E4}" srcId="{13110D0D-AF5C-204E-BBF6-7C67FDACF702}" destId="{9396019B-DE72-F347-A92A-02C704DE212C}" srcOrd="4" destOrd="0" parTransId="{2A9A782C-7CA9-AD45-AAE4-357A8D74FFB5}" sibTransId="{22052556-A419-B445-B474-5237453844A1}"/>
    <dgm:cxn modelId="{2DE0E70E-01EE-49D6-A62B-14772A39394A}" type="presOf" srcId="{229575DB-14C3-7341-B615-DF569148361D}" destId="{3DD5BA67-EEA6-8A42-AE27-F5F5616B2CB9}" srcOrd="1" destOrd="0" presId="urn:microsoft.com/office/officeart/2005/8/layout/cycle7"/>
    <dgm:cxn modelId="{A6281D21-85EB-4D3D-B0D3-551CAEE83A7B}" type="presOf" srcId="{4EA0D2DE-838B-4249-B14E-A76B438FD23B}" destId="{CCD3C484-5D14-2B48-82BA-5850D826F4C7}" srcOrd="0" destOrd="6" presId="urn:microsoft.com/office/officeart/2005/8/layout/cycle7"/>
    <dgm:cxn modelId="{8CDC76E3-B3C2-4C29-9506-89D185CA8CB6}" type="presOf" srcId="{7AAF88D9-8B12-7746-8D9D-413A29E604AC}" destId="{A2CA9438-54CD-9140-AB87-FBBB2E240226}" srcOrd="1" destOrd="0" presId="urn:microsoft.com/office/officeart/2005/8/layout/cycle7"/>
    <dgm:cxn modelId="{4F357F2F-90F4-4958-ACC2-342F1E415980}" type="presOf" srcId="{7AAF88D9-8B12-7746-8D9D-413A29E604AC}" destId="{AA984D74-CAD7-0148-8B87-E69A2E7DC849}" srcOrd="0" destOrd="0" presId="urn:microsoft.com/office/officeart/2005/8/layout/cycle7"/>
    <dgm:cxn modelId="{CD18EBB8-613B-4BDC-8A21-4CFBEDDFA8CA}" type="presOf" srcId="{A5244BC6-B140-6C4B-B35E-00CF7EC560D3}" destId="{7EA69DC5-54ED-974B-8EE6-A75CBF84AECF}" srcOrd="0" destOrd="0" presId="urn:microsoft.com/office/officeart/2005/8/layout/cycle7"/>
    <dgm:cxn modelId="{56DE6571-3D36-5D4F-92DF-886030FC112F}" srcId="{13110D0D-AF5C-204E-BBF6-7C67FDACF702}" destId="{E54A9B8B-452C-5D4C-9E51-3765030BD0CE}" srcOrd="1" destOrd="0" parTransId="{0BF70E3A-E653-6E4A-A76A-C2C899DC0113}" sibTransId="{1292077F-89B4-694B-B29D-CFFF8DA86D41}"/>
    <dgm:cxn modelId="{EDC1B1F5-B0D1-944E-9F0F-2458AFD51C59}" srcId="{13110D0D-AF5C-204E-BBF6-7C67FDACF702}" destId="{A0FC0D8C-1B31-2548-97A6-6F4179C79481}" srcOrd="5" destOrd="0" parTransId="{52613879-0BDB-E249-9C71-605D362F75F8}" sibTransId="{703A9E90-7328-D445-BDC6-A6E0492439C9}"/>
    <dgm:cxn modelId="{ECD437F0-CBBC-42D6-8358-6B156A832401}" type="presOf" srcId="{EA3E1A22-5603-864C-B2DF-7747908739B4}" destId="{13466098-EB31-2446-9D2F-BD83CADD4A0F}" srcOrd="0" destOrd="0" presId="urn:microsoft.com/office/officeart/2005/8/layout/cycle7"/>
    <dgm:cxn modelId="{9C2DDADB-F7D7-4CE2-B96E-933B3497F7AE}" type="presOf" srcId="{BB7DB063-CE2E-B646-90B0-641D924138F6}" destId="{CCD3C484-5D14-2B48-82BA-5850D826F4C7}" srcOrd="0" destOrd="3" presId="urn:microsoft.com/office/officeart/2005/8/layout/cycle7"/>
    <dgm:cxn modelId="{56611A65-5862-A64B-8D7A-B425857AD96D}" srcId="{4BAEE32C-C2E0-D349-B073-BA979D7B129B}" destId="{CBECC2E2-A01A-4942-981E-5CE423E5D5F2}" srcOrd="0" destOrd="0" parTransId="{AED7C30F-273A-884B-91F5-C2D8289E3836}" sibTransId="{23B42E61-8727-4048-999E-C1817CFEBEE5}"/>
    <dgm:cxn modelId="{5F1D5B29-41F8-5A40-8CB5-2ACEFC53EB42}" srcId="{4BAEE32C-C2E0-D349-B073-BA979D7B129B}" destId="{48E1F9BC-317B-F04F-9A94-139C328E90A2}" srcOrd="1" destOrd="0" parTransId="{5AC4A9FA-3A99-424E-ACA1-F5CCFF627152}" sibTransId="{A3E1C8EB-C8EA-C747-8597-33A9EFD63371}"/>
    <dgm:cxn modelId="{C3FDAD36-A0CA-4AC3-ACA4-994A8D6444D2}" type="presOf" srcId="{C7D09EAE-D2E6-9A43-BF30-BD48C8CBE656}" destId="{29AAF1D0-7546-5942-93A4-6BF9023FB20F}" srcOrd="0" destOrd="4" presId="urn:microsoft.com/office/officeart/2005/8/layout/cycle7"/>
    <dgm:cxn modelId="{C9D4FC38-35B3-4D6B-A219-0B7EC449EF0E}" type="presOf" srcId="{CBECC2E2-A01A-4942-981E-5CE423E5D5F2}" destId="{CCD3C484-5D14-2B48-82BA-5850D826F4C7}" srcOrd="0" destOrd="1" presId="urn:microsoft.com/office/officeart/2005/8/layout/cycle7"/>
    <dgm:cxn modelId="{F511C189-2165-004E-A656-8256F7D3BE57}" srcId="{BB7DB063-CE2E-B646-90B0-641D924138F6}" destId="{B75188B4-ED91-2944-A484-B96E7CC83BD0}" srcOrd="0" destOrd="0" parTransId="{F3515D4B-A4CF-2F41-8CCC-3ED0BDF18E69}" sibTransId="{DF589A95-4B52-C140-8A4D-1EBA84454080}"/>
    <dgm:cxn modelId="{FA214064-64D2-4A57-9BA3-90CD311FA418}" type="presOf" srcId="{0BEECFF0-C1FD-D444-9984-4C7487835D13}" destId="{29AAF1D0-7546-5942-93A4-6BF9023FB20F}" srcOrd="0" destOrd="1" presId="urn:microsoft.com/office/officeart/2005/8/layout/cycle7"/>
    <dgm:cxn modelId="{A6A01C23-0CC6-7848-96D2-5496DB54E911}" srcId="{BB7DB063-CE2E-B646-90B0-641D924138F6}" destId="{E8A36AD6-34D3-5C4E-AA58-B4DCB0C503FE}" srcOrd="1" destOrd="0" parTransId="{6ED6BCED-4AC2-594F-8D02-9DEA6CCAEC50}" sibTransId="{9DB0F42E-0A2E-E845-8889-651F445BD4DA}"/>
    <dgm:cxn modelId="{D4BD9BCA-21BC-4812-B0BE-CCF589A0EB77}" type="presOf" srcId="{E8A36AD6-34D3-5C4E-AA58-B4DCB0C503FE}" destId="{CCD3C484-5D14-2B48-82BA-5850D826F4C7}" srcOrd="0" destOrd="5" presId="urn:microsoft.com/office/officeart/2005/8/layout/cycle7"/>
    <dgm:cxn modelId="{7FFEE418-5EF7-6C42-BBE3-07E865622ABB}" srcId="{13110D0D-AF5C-204E-BBF6-7C67FDACF702}" destId="{141D8847-BB92-EC4E-B6A3-C3A513A96151}" srcOrd="2" destOrd="0" parTransId="{6B40BF98-8147-A24D-9F13-E2C7F4CCE884}" sibTransId="{F2F01B84-9C32-D145-AB58-86AFBC6F1971}"/>
    <dgm:cxn modelId="{DBAC36D8-0A25-425B-8C8B-4DE306DFC4D4}" type="presOf" srcId="{9396019B-DE72-F347-A92A-02C704DE212C}" destId="{29AAF1D0-7546-5942-93A4-6BF9023FB20F}" srcOrd="0" destOrd="5" presId="urn:microsoft.com/office/officeart/2005/8/layout/cycle7"/>
    <dgm:cxn modelId="{57C4EA84-9B6A-F446-BA7D-00E26769A950}" srcId="{13110D0D-AF5C-204E-BBF6-7C67FDACF702}" destId="{C7D09EAE-D2E6-9A43-BF30-BD48C8CBE656}" srcOrd="3" destOrd="0" parTransId="{FDF4D8C9-4286-814C-9866-6CFD89951C39}" sibTransId="{7A4A2487-A08F-424C-8020-78BD947B9275}"/>
    <dgm:cxn modelId="{249BCD83-0484-B94A-8F28-699B6E8912F3}" srcId="{7E26E7E4-2C8A-A749-90E5-75D56D29D39C}" destId="{A5244BC6-B140-6C4B-B35E-00CF7EC560D3}" srcOrd="0" destOrd="0" parTransId="{D2034195-01A4-B84A-8B8A-9E7E5FFE24AE}" sibTransId="{EA3E1A22-5603-864C-B2DF-7747908739B4}"/>
    <dgm:cxn modelId="{F2BEA2DE-AC98-4A7C-8D65-DE17DA15FE8A}" type="presOf" srcId="{141D8847-BB92-EC4E-B6A3-C3A513A96151}" destId="{29AAF1D0-7546-5942-93A4-6BF9023FB20F}" srcOrd="0" destOrd="3" presId="urn:microsoft.com/office/officeart/2005/8/layout/cycle7"/>
    <dgm:cxn modelId="{51A1D9B7-E0C3-DD49-BCE6-92F087D5F4AA}" srcId="{7E26E7E4-2C8A-A749-90E5-75D56D29D39C}" destId="{4BAEE32C-C2E0-D349-B073-BA979D7B129B}" srcOrd="1" destOrd="0" parTransId="{FE6C3692-9136-9D4F-AA85-07A073136C8F}" sibTransId="{229575DB-14C3-7341-B615-DF569148361D}"/>
    <dgm:cxn modelId="{B42991F0-2D17-DB4F-A5DB-0053F95E2555}" srcId="{BB7DB063-CE2E-B646-90B0-641D924138F6}" destId="{4EA0D2DE-838B-4249-B14E-A76B438FD23B}" srcOrd="2" destOrd="0" parTransId="{A3566EF6-1C61-0040-9A71-225623F386E1}" sibTransId="{FC4FBC65-E249-874B-87D7-683050B5FF98}"/>
    <dgm:cxn modelId="{E2D830F9-1DC6-4953-AAB8-E65CE92042AD}" type="presParOf" srcId="{5FC0F27F-5811-394C-930D-4CDB11C4ED74}" destId="{7EA69DC5-54ED-974B-8EE6-A75CBF84AECF}" srcOrd="0" destOrd="0" presId="urn:microsoft.com/office/officeart/2005/8/layout/cycle7"/>
    <dgm:cxn modelId="{504B2936-76DE-41FD-B914-ECD35361082D}" type="presParOf" srcId="{5FC0F27F-5811-394C-930D-4CDB11C4ED74}" destId="{13466098-EB31-2446-9D2F-BD83CADD4A0F}" srcOrd="1" destOrd="0" presId="urn:microsoft.com/office/officeart/2005/8/layout/cycle7"/>
    <dgm:cxn modelId="{A29CFEF8-CCA3-4236-AB2C-2598454386AB}" type="presParOf" srcId="{13466098-EB31-2446-9D2F-BD83CADD4A0F}" destId="{5A065CD2-C206-5B4E-865E-B5B3CD74D58F}" srcOrd="0" destOrd="0" presId="urn:microsoft.com/office/officeart/2005/8/layout/cycle7"/>
    <dgm:cxn modelId="{24206FFB-70BF-4ADC-9968-627A56F3B7D3}" type="presParOf" srcId="{5FC0F27F-5811-394C-930D-4CDB11C4ED74}" destId="{CCD3C484-5D14-2B48-82BA-5850D826F4C7}" srcOrd="2" destOrd="0" presId="urn:microsoft.com/office/officeart/2005/8/layout/cycle7"/>
    <dgm:cxn modelId="{6C8433CE-0E0C-4C4D-ADC3-D01FB18E594E}" type="presParOf" srcId="{5FC0F27F-5811-394C-930D-4CDB11C4ED74}" destId="{07C4741C-F8E1-0A4C-BE50-EA59BB35B095}" srcOrd="3" destOrd="0" presId="urn:microsoft.com/office/officeart/2005/8/layout/cycle7"/>
    <dgm:cxn modelId="{5C61399B-2073-4858-B0C5-BC2A6ED9EDDD}" type="presParOf" srcId="{07C4741C-F8E1-0A4C-BE50-EA59BB35B095}" destId="{3DD5BA67-EEA6-8A42-AE27-F5F5616B2CB9}" srcOrd="0" destOrd="0" presId="urn:microsoft.com/office/officeart/2005/8/layout/cycle7"/>
    <dgm:cxn modelId="{C8EFC6C7-27D5-4D2A-BB03-A31EF00635B8}" type="presParOf" srcId="{5FC0F27F-5811-394C-930D-4CDB11C4ED74}" destId="{29AAF1D0-7546-5942-93A4-6BF9023FB20F}" srcOrd="4" destOrd="0" presId="urn:microsoft.com/office/officeart/2005/8/layout/cycle7"/>
    <dgm:cxn modelId="{56BDE35D-D206-40C8-A3F9-2D3BDBDE8B77}" type="presParOf" srcId="{5FC0F27F-5811-394C-930D-4CDB11C4ED74}" destId="{AA984D74-CAD7-0148-8B87-E69A2E7DC849}" srcOrd="5" destOrd="0" presId="urn:microsoft.com/office/officeart/2005/8/layout/cycle7"/>
    <dgm:cxn modelId="{5292CA68-AE22-4198-B74B-5F8D7B3C5EB0}" type="presParOf" srcId="{AA984D74-CAD7-0148-8B87-E69A2E7DC849}" destId="{A2CA9438-54CD-9140-AB87-FBBB2E240226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882FF-5897-47DC-B7BD-620501BE23F6}" type="datetimeFigureOut">
              <a:rPr lang="en-US" smtClean="0"/>
              <a:t>4/10/2014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713E8-D983-4317-8453-36E3D713A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24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A2B45A60-E9D1-401D-A6CF-3AF3505307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6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80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address the scalability  need to deal with Data storage and Data transfers areas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5C583B-DF5C-424F-9BB0-F13ED7967B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21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898643-5CD3-47A6-BEE0-285D45639747}" type="slidenum">
              <a:rPr lang="en-US"/>
              <a:pPr/>
              <a:t>16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8463" y="692150"/>
            <a:ext cx="6159500" cy="3465513"/>
          </a:xfrm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84" y="4389398"/>
            <a:ext cx="5563870" cy="4159982"/>
          </a:xfrm>
        </p:spPr>
        <p:txBody>
          <a:bodyPr/>
          <a:lstStyle/>
          <a:p>
            <a:r>
              <a:rPr lang="en-US" dirty="0" smtClean="0"/>
              <a:t>This illustrates</a:t>
            </a:r>
            <a:r>
              <a:rPr lang="en-US" baseline="0" dirty="0" smtClean="0"/>
              <a:t> the points made in the previous slide. The virtual router is where IPOP resides; applications are unmodified, and we reuse existing VNICs.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461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smtClean="0"/>
              <a:t>4/10/2014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285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smtClean="0"/>
              <a:t>4/10/2014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57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smtClean="0"/>
              <a:t>4/10/2014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25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  <a:t>4/10/2014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528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smtClean="0"/>
              <a:t>4/10/2014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84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smtClean="0"/>
              <a:t>4/10/2014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335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smtClean="0"/>
              <a:t>4/10/2014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59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smtClean="0"/>
              <a:t>4/10/2014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937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smtClean="0"/>
              <a:t>4/10/2014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631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71A48-F18A-45B3-BC05-1E27DA3F88AF}" type="datetimeFigureOut">
              <a:rPr lang="en-US" smtClean="0"/>
              <a:t>4/10/2014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398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smtClean="0"/>
              <a:t>4/10/2014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842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5B261-8843-42D1-AAFC-05E20E2D9B97}" type="datetimeFigureOut">
              <a:rPr lang="en-US" smtClean="0"/>
              <a:t>4/10/2014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49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tsugawa@acis.ufl.edu" TargetMode="External"/><Relationship Id="rId2" Type="http://schemas.openxmlformats.org/officeDocument/2006/relationships/hyperlink" Target="mailto:pragma-ent@googlegroups.co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em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7.emf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6.emf"/><Relationship Id="rId4" Type="http://schemas.openxmlformats.org/officeDocument/2006/relationships/diagramLayout" Target="../diagrams/layout1.xml"/><Relationship Id="rId9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ragmagrid/pragma_boot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gif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PRAGMA Resources Group Updates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Philip Papadopoulos (Interim Working Group Lead)</a:t>
            </a:r>
          </a:p>
          <a:p>
            <a:r>
              <a:rPr lang="en-US" dirty="0" smtClean="0"/>
              <a:t>Reporting on SIGNIFICANT WORK by a LARGE Cast of Researchers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118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65500" y="301872"/>
            <a:ext cx="4838700" cy="1778000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644900" y="936872"/>
            <a:ext cx="1790700" cy="330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Negotiator</a:t>
            </a:r>
          </a:p>
        </p:txBody>
      </p:sp>
      <p:sp>
        <p:nvSpPr>
          <p:cNvPr id="6" name="Oval 5"/>
          <p:cNvSpPr/>
          <p:nvPr/>
        </p:nvSpPr>
        <p:spPr>
          <a:xfrm>
            <a:off x="3644900" y="1565522"/>
            <a:ext cx="1790700" cy="330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Collector</a:t>
            </a:r>
          </a:p>
        </p:txBody>
      </p:sp>
      <p:sp>
        <p:nvSpPr>
          <p:cNvPr id="7" name="Oval 6"/>
          <p:cNvSpPr/>
          <p:nvPr/>
        </p:nvSpPr>
        <p:spPr>
          <a:xfrm>
            <a:off x="6096000" y="924172"/>
            <a:ext cx="1790700" cy="330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Startd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096000" y="1565522"/>
            <a:ext cx="1790700" cy="330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Schedd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49800" y="441572"/>
            <a:ext cx="1993900" cy="279400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Central Manager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025162" y="2888158"/>
            <a:ext cx="2497503" cy="2334477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360734" y="3498366"/>
            <a:ext cx="1790700" cy="330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Startd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360734" y="4113282"/>
            <a:ext cx="1790700" cy="330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Schedd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360734" y="4707188"/>
            <a:ext cx="1790700" cy="330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Shadow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59134" y="3046422"/>
            <a:ext cx="2122366" cy="291122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Machine 1 (submit)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159870" y="2899879"/>
            <a:ext cx="2409092" cy="3782275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7454420" y="3510088"/>
            <a:ext cx="1790700" cy="330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Startd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454420" y="4125004"/>
            <a:ext cx="1790700" cy="330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Schedd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7454420" y="4718910"/>
            <a:ext cx="1790700" cy="330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282966" y="3046422"/>
            <a:ext cx="2169264" cy="291122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Machine N (execute)</a:t>
            </a:r>
          </a:p>
        </p:txBody>
      </p:sp>
      <p:sp>
        <p:nvSpPr>
          <p:cNvPr id="20" name="Oval 19"/>
          <p:cNvSpPr/>
          <p:nvPr/>
        </p:nvSpPr>
        <p:spPr>
          <a:xfrm>
            <a:off x="7454420" y="5309153"/>
            <a:ext cx="1790700" cy="330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 GAHP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511560" y="5899395"/>
            <a:ext cx="1729651" cy="642082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PRAGMA Cloud tools</a:t>
            </a:r>
          </a:p>
          <a:p>
            <a:pPr algn="ctr"/>
            <a:r>
              <a:rPr lang="en-US" sz="1100" b="1" dirty="0"/>
              <a:t>(</a:t>
            </a:r>
            <a:r>
              <a:rPr lang="en-US" sz="1100" b="1" dirty="0" err="1"/>
              <a:t>pragma_boot</a:t>
            </a:r>
            <a:r>
              <a:rPr lang="en-US" sz="1100" b="1" dirty="0"/>
              <a:t>)</a:t>
            </a:r>
          </a:p>
        </p:txBody>
      </p:sp>
      <p:cxnSp>
        <p:nvCxnSpPr>
          <p:cNvPr id="25" name="Curved Connector 24"/>
          <p:cNvCxnSpPr>
            <a:stCxn id="11" idx="6"/>
            <a:endCxn id="6" idx="4"/>
          </p:cNvCxnSpPr>
          <p:nvPr/>
        </p:nvCxnSpPr>
        <p:spPr>
          <a:xfrm flipV="1">
            <a:off x="4151434" y="1895722"/>
            <a:ext cx="388816" cy="176774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2" idx="6"/>
            <a:endCxn id="6" idx="4"/>
          </p:cNvCxnSpPr>
          <p:nvPr/>
        </p:nvCxnSpPr>
        <p:spPr>
          <a:xfrm flipV="1">
            <a:off x="4151434" y="1895722"/>
            <a:ext cx="388816" cy="2382660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6" idx="2"/>
            <a:endCxn id="5" idx="2"/>
          </p:cNvCxnSpPr>
          <p:nvPr/>
        </p:nvCxnSpPr>
        <p:spPr>
          <a:xfrm rot="10800000">
            <a:off x="3644900" y="1101972"/>
            <a:ext cx="12700" cy="62865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5" idx="5"/>
            <a:endCxn id="16" idx="1"/>
          </p:cNvCxnSpPr>
          <p:nvPr/>
        </p:nvCxnSpPr>
        <p:spPr>
          <a:xfrm rot="16200000" flipH="1">
            <a:off x="5275145" y="1116928"/>
            <a:ext cx="2339730" cy="25433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17" idx="2"/>
          </p:cNvCxnSpPr>
          <p:nvPr/>
        </p:nvCxnSpPr>
        <p:spPr>
          <a:xfrm rot="10800000">
            <a:off x="5187709" y="1860066"/>
            <a:ext cx="2266713" cy="243003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16" idx="2"/>
            <a:endCxn id="6" idx="5"/>
          </p:cNvCxnSpPr>
          <p:nvPr/>
        </p:nvCxnSpPr>
        <p:spPr>
          <a:xfrm rot="10800000">
            <a:off x="5173358" y="1847367"/>
            <a:ext cx="2281062" cy="182782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7" idx="2"/>
            <a:endCxn id="6" idx="6"/>
          </p:cNvCxnSpPr>
          <p:nvPr/>
        </p:nvCxnSpPr>
        <p:spPr>
          <a:xfrm rot="10800000" flipV="1">
            <a:off x="5435600" y="1089272"/>
            <a:ext cx="660400" cy="64135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8" idx="2"/>
            <a:endCxn id="6" idx="6"/>
          </p:cNvCxnSpPr>
          <p:nvPr/>
        </p:nvCxnSpPr>
        <p:spPr>
          <a:xfrm rot="10800000">
            <a:off x="5435600" y="1730622"/>
            <a:ext cx="660400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>
            <a:stCxn id="16" idx="5"/>
            <a:endCxn id="18" idx="6"/>
          </p:cNvCxnSpPr>
          <p:nvPr/>
        </p:nvCxnSpPr>
        <p:spPr>
          <a:xfrm rot="16200000" flipH="1">
            <a:off x="8567961" y="4206849"/>
            <a:ext cx="1092079" cy="262242"/>
          </a:xfrm>
          <a:prstGeom prst="curvedConnector4">
            <a:avLst>
              <a:gd name="adj1" fmla="val 27435"/>
              <a:gd name="adj2" fmla="val 187171"/>
            </a:avLst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stCxn id="18" idx="5"/>
            <a:endCxn id="20" idx="6"/>
          </p:cNvCxnSpPr>
          <p:nvPr/>
        </p:nvCxnSpPr>
        <p:spPr>
          <a:xfrm rot="16200000" flipH="1">
            <a:off x="8877249" y="5106382"/>
            <a:ext cx="473500" cy="262242"/>
          </a:xfrm>
          <a:prstGeom prst="curvedConnector4">
            <a:avLst>
              <a:gd name="adj1" fmla="val 27460"/>
              <a:gd name="adj2" fmla="val 187171"/>
            </a:avLst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/>
          <p:cNvCxnSpPr>
            <a:stCxn id="20" idx="5"/>
            <a:endCxn id="22" idx="3"/>
          </p:cNvCxnSpPr>
          <p:nvPr/>
        </p:nvCxnSpPr>
        <p:spPr>
          <a:xfrm rot="16200000" flipH="1">
            <a:off x="8797324" y="5776550"/>
            <a:ext cx="629440" cy="258332"/>
          </a:xfrm>
          <a:prstGeom prst="curvedConnector4">
            <a:avLst>
              <a:gd name="adj1" fmla="val 20657"/>
              <a:gd name="adj2" fmla="val 190004"/>
            </a:avLst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/>
          <p:cNvCxnSpPr>
            <a:stCxn id="18" idx="2"/>
            <a:endCxn id="13" idx="6"/>
          </p:cNvCxnSpPr>
          <p:nvPr/>
        </p:nvCxnSpPr>
        <p:spPr>
          <a:xfrm rot="10800000">
            <a:off x="4151434" y="4872288"/>
            <a:ext cx="3302986" cy="11722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/>
          <p:cNvCxnSpPr>
            <a:stCxn id="20" idx="2"/>
            <a:endCxn id="13" idx="6"/>
          </p:cNvCxnSpPr>
          <p:nvPr/>
        </p:nvCxnSpPr>
        <p:spPr>
          <a:xfrm rot="10800000">
            <a:off x="4151434" y="4872290"/>
            <a:ext cx="3302986" cy="601965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>
            <a:stCxn id="12" idx="3"/>
            <a:endCxn id="13" idx="2"/>
          </p:cNvCxnSpPr>
          <p:nvPr/>
        </p:nvCxnSpPr>
        <p:spPr>
          <a:xfrm rot="5400000">
            <a:off x="2253275" y="4502585"/>
            <a:ext cx="477163" cy="262242"/>
          </a:xfrm>
          <a:prstGeom prst="curvedConnector4">
            <a:avLst>
              <a:gd name="adj1" fmla="val 27633"/>
              <a:gd name="adj2" fmla="val 187171"/>
            </a:avLst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urved Connector 100"/>
          <p:cNvCxnSpPr>
            <a:stCxn id="5" idx="1"/>
            <a:endCxn id="11" idx="1"/>
          </p:cNvCxnSpPr>
          <p:nvPr/>
        </p:nvCxnSpPr>
        <p:spPr>
          <a:xfrm rot="16200000" flipH="1" flipV="1">
            <a:off x="1984312" y="1623893"/>
            <a:ext cx="2561494" cy="1284166"/>
          </a:xfrm>
          <a:prstGeom prst="curvedConnector3">
            <a:avLst>
              <a:gd name="adj1" fmla="val -943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508782" y="5707754"/>
            <a:ext cx="2146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Communication Path</a:t>
            </a:r>
          </a:p>
          <a:p>
            <a:r>
              <a:rPr lang="en-US" dirty="0"/>
              <a:t>Process Invoke</a:t>
            </a:r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2360734" y="5866013"/>
            <a:ext cx="10047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2354871" y="6176673"/>
            <a:ext cx="100476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285798" y="3043736"/>
            <a:ext cx="10342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34593" y="612219"/>
            <a:ext cx="24687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HTCondor</a:t>
            </a:r>
            <a:r>
              <a:rPr lang="en-US" sz="2800" b="1" dirty="0"/>
              <a:t>-PCC Architecture</a:t>
            </a:r>
          </a:p>
        </p:txBody>
      </p:sp>
    </p:spTree>
    <p:extLst>
      <p:ext uri="{BB962C8B-B14F-4D97-AF65-F5344CB8AC3E}">
        <p14:creationId xmlns:p14="http://schemas.microsoft.com/office/powerpoint/2010/main" val="1842869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PRAGMA-ENT Goals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81200" y="1219200"/>
            <a:ext cx="8229600" cy="5410200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Build a </a:t>
            </a:r>
            <a:r>
              <a:rPr lang="en-US" dirty="0" smtClean="0"/>
              <a:t>breakable international SDN </a:t>
            </a:r>
            <a:r>
              <a:rPr lang="en-US" dirty="0" err="1" smtClean="0"/>
              <a:t>testbed</a:t>
            </a:r>
            <a:r>
              <a:rPr lang="en-US" dirty="0" smtClean="0"/>
              <a:t> for use by PRAGMA researchers</a:t>
            </a:r>
            <a:endParaRPr kumimoji="1" lang="en-US" dirty="0" smtClean="0"/>
          </a:p>
          <a:p>
            <a:r>
              <a:rPr kumimoji="1" lang="en-US" altLang="ja-JP" dirty="0" smtClean="0"/>
              <a:t>Provide access to SDN hardware/software to PRAGMA researchers</a:t>
            </a:r>
          </a:p>
          <a:p>
            <a:r>
              <a:rPr kumimoji="1" lang="en-US" altLang="ja-JP" dirty="0" smtClean="0"/>
              <a:t>Integrate with overlay networks (e.g., </a:t>
            </a:r>
            <a:r>
              <a:rPr kumimoji="1" lang="en-US" altLang="ja-JP" dirty="0" err="1" smtClean="0"/>
              <a:t>ViNe</a:t>
            </a:r>
            <a:r>
              <a:rPr kumimoji="1" lang="en-US" altLang="ja-JP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6609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PRAGMA-ENT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Established in PRAGMA-25 (Oct-2013)</a:t>
            </a:r>
          </a:p>
          <a:p>
            <a:r>
              <a:rPr lang="en-US"/>
              <a:t>Collaboration using </a:t>
            </a:r>
            <a:r>
              <a:rPr lang="en-US" sz="2400" dirty="0">
                <a:hlinkClick r:id="rId2"/>
              </a:rPr>
              <a:t>pragma-ent@googlegroups.com</a:t>
            </a:r>
            <a:endParaRPr lang="en-US" dirty="0"/>
          </a:p>
          <a:p>
            <a:pPr lvl="1"/>
            <a:r>
              <a:rPr lang="en-US" sz="2000" dirty="0"/>
              <a:t>If interested, please send join requests to </a:t>
            </a:r>
            <a:r>
              <a:rPr lang="en-US" sz="2000" dirty="0">
                <a:hlinkClick r:id="rId3"/>
              </a:rPr>
              <a:t>tsugawa@acis.ufl.edu</a:t>
            </a:r>
            <a:r>
              <a:rPr lang="en-US" sz="2000" dirty="0"/>
              <a:t> </a:t>
            </a:r>
          </a:p>
          <a:p>
            <a:pPr lvl="1"/>
            <a:r>
              <a:rPr lang="en-US" dirty="0"/>
              <a:t>20 members</a:t>
            </a:r>
          </a:p>
          <a:p>
            <a:pPr lvl="1"/>
            <a:r>
              <a:rPr lang="en-US" dirty="0"/>
              <a:t>10 Institutions</a:t>
            </a:r>
          </a:p>
          <a:p>
            <a:pPr lvl="1"/>
            <a:r>
              <a:rPr lang="en-US" dirty="0"/>
              <a:t>Support from Internet2, KDDI, NICT, FLR</a:t>
            </a:r>
          </a:p>
          <a:p>
            <a:r>
              <a:rPr lang="en-US" dirty="0"/>
              <a:t>First group meeting: SC’13 (Nov-2013)</a:t>
            </a:r>
          </a:p>
          <a:p>
            <a:pPr lvl="1"/>
            <a:r>
              <a:rPr lang="en-US" dirty="0"/>
              <a:t>Monthly conference calls ever since</a:t>
            </a:r>
          </a:p>
          <a:p>
            <a:r>
              <a:rPr lang="en-US" sz="3000" dirty="0"/>
              <a:t>Presence at Internet2 2014 Global Summit (Denver, Apr 06-11)</a:t>
            </a:r>
          </a:p>
          <a:p>
            <a:pPr lvl="1"/>
            <a:r>
              <a:rPr lang="en-US" sz="2600" dirty="0"/>
              <a:t>Jim Williams (IU/Internet2)</a:t>
            </a:r>
          </a:p>
          <a:p>
            <a:pPr lvl="1"/>
            <a:r>
              <a:rPr lang="en-US" sz="2600" dirty="0"/>
              <a:t>Chris Griffin (UF/FLR)</a:t>
            </a:r>
          </a:p>
          <a:p>
            <a:pPr lvl="1"/>
            <a:r>
              <a:rPr lang="en-US" sz="2600" dirty="0"/>
              <a:t>Jin Tanaka (KDDI)</a:t>
            </a:r>
          </a:p>
        </p:txBody>
      </p:sp>
    </p:spTree>
    <p:extLst>
      <p:ext uri="{BB962C8B-B14F-4D97-AF65-F5344CB8AC3E}">
        <p14:creationId xmlns:p14="http://schemas.microsoft.com/office/powerpoint/2010/main" val="2766533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60550" y="365127"/>
            <a:ext cx="8515350" cy="1656404"/>
          </a:xfrm>
        </p:spPr>
        <p:txBody>
          <a:bodyPr>
            <a:normAutofit fontScale="90000"/>
          </a:bodyPr>
          <a:lstStyle/>
          <a:p>
            <a:r>
              <a:rPr kumimoji="1" lang="en-US" altLang="ja-JP" sz="4000" dirty="0"/>
              <a:t>Connecting US and NCHC into </a:t>
            </a:r>
            <a:br>
              <a:rPr kumimoji="1" lang="en-US" altLang="ja-JP" sz="4000" dirty="0"/>
            </a:br>
            <a:r>
              <a:rPr kumimoji="1" lang="en-US" altLang="ja-JP" sz="4000" dirty="0"/>
              <a:t>the RISE Switch in LA</a:t>
            </a:r>
            <a:br>
              <a:rPr kumimoji="1" lang="en-US" altLang="ja-JP" sz="4000" dirty="0"/>
            </a:br>
            <a:r>
              <a:rPr kumimoji="1" lang="en-US" altLang="ja-JP" sz="4000" dirty="0"/>
              <a:t>+ Multipath between JP and US</a:t>
            </a:r>
            <a:endParaRPr kumimoji="1" lang="ja-JP" altLang="en-US" sz="4000" dirty="0"/>
          </a:p>
        </p:txBody>
      </p:sp>
      <p:sp>
        <p:nvSpPr>
          <p:cNvPr id="4" name="円/楕円 3"/>
          <p:cNvSpPr/>
          <p:nvPr/>
        </p:nvSpPr>
        <p:spPr>
          <a:xfrm>
            <a:off x="2562225" y="4241800"/>
            <a:ext cx="4064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4459286" y="3568700"/>
            <a:ext cx="4064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577975" y="5053011"/>
            <a:ext cx="1174750" cy="1373189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NAIST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2029619" y="5101152"/>
            <a:ext cx="268287" cy="30110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00" y="5586411"/>
            <a:ext cx="565150" cy="56515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187" y="5591172"/>
            <a:ext cx="565150" cy="56515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275" y="5586411"/>
            <a:ext cx="565150" cy="565150"/>
          </a:xfrm>
          <a:prstGeom prst="rect">
            <a:avLst/>
          </a:prstGeom>
        </p:spPr>
      </p:pic>
      <p:cxnSp>
        <p:nvCxnSpPr>
          <p:cNvPr id="12" name="直線コネクタ 11"/>
          <p:cNvCxnSpPr>
            <a:stCxn id="7" idx="4"/>
            <a:endCxn id="9" idx="0"/>
          </p:cNvCxnSpPr>
          <p:nvPr/>
        </p:nvCxnSpPr>
        <p:spPr>
          <a:xfrm>
            <a:off x="2163762" y="5402260"/>
            <a:ext cx="0" cy="188912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/>
          <p:cNvSpPr/>
          <p:nvPr/>
        </p:nvSpPr>
        <p:spPr>
          <a:xfrm>
            <a:off x="2828925" y="5053011"/>
            <a:ext cx="1174750" cy="1373189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OsakaU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円/楕円 17"/>
          <p:cNvSpPr/>
          <p:nvPr/>
        </p:nvSpPr>
        <p:spPr>
          <a:xfrm>
            <a:off x="3280569" y="5101152"/>
            <a:ext cx="268287" cy="30110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750" y="5586411"/>
            <a:ext cx="565150" cy="565150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137" y="5591172"/>
            <a:ext cx="565150" cy="565150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225" y="5586411"/>
            <a:ext cx="565150" cy="565150"/>
          </a:xfrm>
          <a:prstGeom prst="rect">
            <a:avLst/>
          </a:prstGeom>
        </p:spPr>
      </p:pic>
      <p:cxnSp>
        <p:nvCxnSpPr>
          <p:cNvPr id="22" name="直線コネクタ 21"/>
          <p:cNvCxnSpPr>
            <a:stCxn id="18" idx="4"/>
            <a:endCxn id="20" idx="0"/>
          </p:cNvCxnSpPr>
          <p:nvPr/>
        </p:nvCxnSpPr>
        <p:spPr>
          <a:xfrm>
            <a:off x="3414712" y="5402260"/>
            <a:ext cx="0" cy="188912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4" idx="3"/>
            <a:endCxn id="7" idx="7"/>
          </p:cNvCxnSpPr>
          <p:nvPr/>
        </p:nvCxnSpPr>
        <p:spPr>
          <a:xfrm flipH="1">
            <a:off x="2258615" y="4588684"/>
            <a:ext cx="363126" cy="55656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4" idx="5"/>
            <a:endCxn id="18" idx="0"/>
          </p:cNvCxnSpPr>
          <p:nvPr/>
        </p:nvCxnSpPr>
        <p:spPr>
          <a:xfrm>
            <a:off x="2909110" y="4588684"/>
            <a:ext cx="505603" cy="512468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5" idx="2"/>
            <a:endCxn id="4" idx="6"/>
          </p:cNvCxnSpPr>
          <p:nvPr/>
        </p:nvCxnSpPr>
        <p:spPr>
          <a:xfrm flipH="1">
            <a:off x="2968626" y="3771900"/>
            <a:ext cx="1490661" cy="67310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/>
          <p:cNvSpPr/>
          <p:nvPr/>
        </p:nvSpPr>
        <p:spPr>
          <a:xfrm>
            <a:off x="4076700" y="4379911"/>
            <a:ext cx="1174750" cy="1373189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AIST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円/楕円 44"/>
          <p:cNvSpPr/>
          <p:nvPr/>
        </p:nvSpPr>
        <p:spPr>
          <a:xfrm>
            <a:off x="4528344" y="4428052"/>
            <a:ext cx="268287" cy="30110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6" name="図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525" y="4913311"/>
            <a:ext cx="565150" cy="565150"/>
          </a:xfrm>
          <a:prstGeom prst="rect">
            <a:avLst/>
          </a:prstGeom>
        </p:spPr>
      </p:pic>
      <p:pic>
        <p:nvPicPr>
          <p:cNvPr id="47" name="図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912" y="4918072"/>
            <a:ext cx="565150" cy="565150"/>
          </a:xfrm>
          <a:prstGeom prst="rect">
            <a:avLst/>
          </a:prstGeom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0" y="4913311"/>
            <a:ext cx="565150" cy="565150"/>
          </a:xfrm>
          <a:prstGeom prst="rect">
            <a:avLst/>
          </a:prstGeom>
        </p:spPr>
      </p:pic>
      <p:cxnSp>
        <p:nvCxnSpPr>
          <p:cNvPr id="49" name="直線コネクタ 48"/>
          <p:cNvCxnSpPr>
            <a:stCxn id="45" idx="4"/>
            <a:endCxn id="47" idx="0"/>
          </p:cNvCxnSpPr>
          <p:nvPr/>
        </p:nvCxnSpPr>
        <p:spPr>
          <a:xfrm>
            <a:off x="4662487" y="4729160"/>
            <a:ext cx="0" cy="188912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stCxn id="5" idx="4"/>
            <a:endCxn id="45" idx="0"/>
          </p:cNvCxnSpPr>
          <p:nvPr/>
        </p:nvCxnSpPr>
        <p:spPr>
          <a:xfrm>
            <a:off x="4662487" y="3975100"/>
            <a:ext cx="1" cy="452952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>
            <a:off x="5628081" y="2692401"/>
            <a:ext cx="1278732" cy="191214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LA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6057900" y="3848100"/>
            <a:ext cx="381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円/楕円 61"/>
          <p:cNvSpPr/>
          <p:nvPr/>
        </p:nvSpPr>
        <p:spPr>
          <a:xfrm rot="20298418">
            <a:off x="2305209" y="3238990"/>
            <a:ext cx="4505769" cy="1000443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030034" y="3390534"/>
            <a:ext cx="721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RISE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/>
        </p:nvSpPr>
        <p:spPr>
          <a:xfrm>
            <a:off x="7454900" y="4379911"/>
            <a:ext cx="1174750" cy="1373189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UCSD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5" name="円/楕円 64"/>
          <p:cNvSpPr/>
          <p:nvPr/>
        </p:nvSpPr>
        <p:spPr>
          <a:xfrm>
            <a:off x="7906544" y="4428052"/>
            <a:ext cx="268287" cy="30110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6" name="図 6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725" y="4913311"/>
            <a:ext cx="565150" cy="565150"/>
          </a:xfrm>
          <a:prstGeom prst="rect">
            <a:avLst/>
          </a:prstGeom>
        </p:spPr>
      </p:pic>
      <p:pic>
        <p:nvPicPr>
          <p:cNvPr id="67" name="図 6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112" y="4918072"/>
            <a:ext cx="565150" cy="565150"/>
          </a:xfrm>
          <a:prstGeom prst="rect">
            <a:avLst/>
          </a:prstGeom>
        </p:spPr>
      </p:pic>
      <p:pic>
        <p:nvPicPr>
          <p:cNvPr id="68" name="図 6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4913311"/>
            <a:ext cx="565150" cy="565150"/>
          </a:xfrm>
          <a:prstGeom prst="rect">
            <a:avLst/>
          </a:prstGeom>
        </p:spPr>
      </p:pic>
      <p:cxnSp>
        <p:nvCxnSpPr>
          <p:cNvPr id="69" name="直線コネクタ 68"/>
          <p:cNvCxnSpPr>
            <a:stCxn id="65" idx="4"/>
            <a:endCxn id="67" idx="0"/>
          </p:cNvCxnSpPr>
          <p:nvPr/>
        </p:nvCxnSpPr>
        <p:spPr>
          <a:xfrm>
            <a:off x="8040687" y="4729160"/>
            <a:ext cx="0" cy="188912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/>
          <p:cNvCxnSpPr>
            <a:stCxn id="65" idx="2"/>
          </p:cNvCxnSpPr>
          <p:nvPr/>
        </p:nvCxnSpPr>
        <p:spPr>
          <a:xfrm flipH="1" flipV="1">
            <a:off x="6451601" y="4153414"/>
            <a:ext cx="1454943" cy="425192"/>
          </a:xfrm>
          <a:prstGeom prst="line">
            <a:avLst/>
          </a:prstGeom>
          <a:ln w="190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>
            <a:stCxn id="65" idx="2"/>
          </p:cNvCxnSpPr>
          <p:nvPr/>
        </p:nvCxnSpPr>
        <p:spPr>
          <a:xfrm flipH="1" flipV="1">
            <a:off x="6451601" y="4153414"/>
            <a:ext cx="1454943" cy="425192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/>
          <p:nvPr/>
        </p:nvCxnSpPr>
        <p:spPr>
          <a:xfrm flipH="1" flipV="1">
            <a:off x="6072186" y="3301844"/>
            <a:ext cx="11114" cy="546257"/>
          </a:xfrm>
          <a:prstGeom prst="line">
            <a:avLst/>
          </a:prstGeom>
          <a:ln w="190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/>
          <p:cNvCxnSpPr>
            <a:stCxn id="70" idx="2"/>
            <a:endCxn id="5" idx="7"/>
          </p:cNvCxnSpPr>
          <p:nvPr/>
        </p:nvCxnSpPr>
        <p:spPr>
          <a:xfrm flipH="1">
            <a:off x="4806170" y="3136744"/>
            <a:ext cx="1215216" cy="491473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正方形/長方形 93"/>
          <p:cNvSpPr/>
          <p:nvPr/>
        </p:nvSpPr>
        <p:spPr>
          <a:xfrm>
            <a:off x="9261475" y="3133722"/>
            <a:ext cx="1174750" cy="1373189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UF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5" name="円/楕円 94"/>
          <p:cNvSpPr/>
          <p:nvPr/>
        </p:nvSpPr>
        <p:spPr>
          <a:xfrm>
            <a:off x="9713119" y="3181863"/>
            <a:ext cx="268287" cy="30110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6" name="図 9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300" y="3667122"/>
            <a:ext cx="565150" cy="565150"/>
          </a:xfrm>
          <a:prstGeom prst="rect">
            <a:avLst/>
          </a:prstGeom>
        </p:spPr>
      </p:pic>
      <p:pic>
        <p:nvPicPr>
          <p:cNvPr id="97" name="図 9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687" y="3671883"/>
            <a:ext cx="565150" cy="565150"/>
          </a:xfrm>
          <a:prstGeom prst="rect">
            <a:avLst/>
          </a:prstGeom>
        </p:spPr>
      </p:pic>
      <p:pic>
        <p:nvPicPr>
          <p:cNvPr id="98" name="図 9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775" y="3667122"/>
            <a:ext cx="565150" cy="565150"/>
          </a:xfrm>
          <a:prstGeom prst="rect">
            <a:avLst/>
          </a:prstGeom>
        </p:spPr>
      </p:pic>
      <p:cxnSp>
        <p:nvCxnSpPr>
          <p:cNvPr id="99" name="直線コネクタ 98"/>
          <p:cNvCxnSpPr>
            <a:stCxn id="95" idx="4"/>
            <a:endCxn id="97" idx="0"/>
          </p:cNvCxnSpPr>
          <p:nvPr/>
        </p:nvCxnSpPr>
        <p:spPr>
          <a:xfrm>
            <a:off x="9847262" y="3482971"/>
            <a:ext cx="0" cy="188912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/>
          <p:cNvCxnSpPr>
            <a:stCxn id="95" idx="2"/>
          </p:cNvCxnSpPr>
          <p:nvPr/>
        </p:nvCxnSpPr>
        <p:spPr>
          <a:xfrm flipH="1">
            <a:off x="6450210" y="3332418"/>
            <a:ext cx="3262908" cy="579183"/>
          </a:xfrm>
          <a:prstGeom prst="line">
            <a:avLst/>
          </a:prstGeom>
          <a:ln w="190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>
            <a:stCxn id="95" idx="2"/>
          </p:cNvCxnSpPr>
          <p:nvPr/>
        </p:nvCxnSpPr>
        <p:spPr>
          <a:xfrm flipH="1">
            <a:off x="6451600" y="3332417"/>
            <a:ext cx="3261518" cy="590812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テキスト ボックス 105"/>
          <p:cNvSpPr txBox="1"/>
          <p:nvPr/>
        </p:nvSpPr>
        <p:spPr>
          <a:xfrm rot="995368">
            <a:off x="6985107" y="4021930"/>
            <a:ext cx="95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Pwave</a:t>
            </a:r>
            <a:endParaRPr kumimoji="1" lang="ja-JP" altLang="en-US" dirty="0"/>
          </a:p>
        </p:txBody>
      </p:sp>
      <p:sp>
        <p:nvSpPr>
          <p:cNvPr id="107" name="テキスト ボックス 106"/>
          <p:cNvSpPr txBox="1"/>
          <p:nvPr/>
        </p:nvSpPr>
        <p:spPr>
          <a:xfrm rot="20996175">
            <a:off x="7232136" y="3166110"/>
            <a:ext cx="185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Internet2/</a:t>
            </a:r>
            <a:r>
              <a:rPr kumimoji="1" lang="en-US" altLang="ja-JP" dirty="0" err="1"/>
              <a:t>Pwave</a:t>
            </a:r>
            <a:endParaRPr kumimoji="1" lang="ja-JP" altLang="en-US" dirty="0"/>
          </a:p>
        </p:txBody>
      </p:sp>
      <p:sp>
        <p:nvSpPr>
          <p:cNvPr id="109" name="円/楕円 108"/>
          <p:cNvSpPr/>
          <p:nvPr/>
        </p:nvSpPr>
        <p:spPr>
          <a:xfrm>
            <a:off x="8970166" y="5490902"/>
            <a:ext cx="203200" cy="214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9173367" y="5413650"/>
            <a:ext cx="1257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RISE’s OFS</a:t>
            </a:r>
            <a:endParaRPr kumimoji="1" lang="ja-JP" altLang="en-US" dirty="0"/>
          </a:p>
        </p:txBody>
      </p:sp>
      <p:sp>
        <p:nvSpPr>
          <p:cNvPr id="111" name="円/楕円 110"/>
          <p:cNvSpPr/>
          <p:nvPr/>
        </p:nvSpPr>
        <p:spPr>
          <a:xfrm>
            <a:off x="8970166" y="5770302"/>
            <a:ext cx="203200" cy="2148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9173367" y="5693050"/>
            <a:ext cx="1257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Local OFS</a:t>
            </a:r>
            <a:endParaRPr kumimoji="1" lang="ja-JP" altLang="en-US" dirty="0"/>
          </a:p>
        </p:txBody>
      </p:sp>
      <p:sp>
        <p:nvSpPr>
          <p:cNvPr id="113" name="正方形/長方形 112"/>
          <p:cNvSpPr/>
          <p:nvPr/>
        </p:nvSpPr>
        <p:spPr>
          <a:xfrm>
            <a:off x="8970166" y="6062382"/>
            <a:ext cx="203200" cy="20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テキスト ボックス 113"/>
          <p:cNvSpPr txBox="1"/>
          <p:nvPr/>
        </p:nvSpPr>
        <p:spPr>
          <a:xfrm>
            <a:off x="9173367" y="5959750"/>
            <a:ext cx="1257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L2 Switch</a:t>
            </a:r>
            <a:endParaRPr kumimoji="1" lang="ja-JP" altLang="en-US" dirty="0"/>
          </a:p>
        </p:txBody>
      </p:sp>
      <p:cxnSp>
        <p:nvCxnSpPr>
          <p:cNvPr id="115" name="直線コネクタ 114"/>
          <p:cNvCxnSpPr/>
          <p:nvPr/>
        </p:nvCxnSpPr>
        <p:spPr>
          <a:xfrm flipH="1">
            <a:off x="8661402" y="6442350"/>
            <a:ext cx="511965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テキスト ボックス 118"/>
          <p:cNvSpPr txBox="1"/>
          <p:nvPr/>
        </p:nvSpPr>
        <p:spPr>
          <a:xfrm>
            <a:off x="9173367" y="6247068"/>
            <a:ext cx="1257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Native OF</a:t>
            </a:r>
            <a:endParaRPr kumimoji="1" lang="ja-JP" altLang="en-US" dirty="0"/>
          </a:p>
        </p:txBody>
      </p:sp>
      <p:cxnSp>
        <p:nvCxnSpPr>
          <p:cNvPr id="120" name="直線コネクタ 119"/>
          <p:cNvCxnSpPr/>
          <p:nvPr/>
        </p:nvCxnSpPr>
        <p:spPr>
          <a:xfrm flipH="1" flipV="1">
            <a:off x="8661402" y="6659839"/>
            <a:ext cx="514563" cy="2508"/>
          </a:xfrm>
          <a:prstGeom prst="line">
            <a:avLst/>
          </a:prstGeom>
          <a:ln w="190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コネクタ 120"/>
          <p:cNvCxnSpPr/>
          <p:nvPr/>
        </p:nvCxnSpPr>
        <p:spPr>
          <a:xfrm flipH="1" flipV="1">
            <a:off x="8661401" y="6659839"/>
            <a:ext cx="514564" cy="2508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テキスト ボックス 130"/>
          <p:cNvSpPr txBox="1"/>
          <p:nvPr/>
        </p:nvSpPr>
        <p:spPr>
          <a:xfrm>
            <a:off x="9173366" y="6475668"/>
            <a:ext cx="158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OF over L2VPN</a:t>
            </a:r>
            <a:endParaRPr kumimoji="1" lang="ja-JP" altLang="en-US" dirty="0"/>
          </a:p>
        </p:txBody>
      </p:sp>
      <p:cxnSp>
        <p:nvCxnSpPr>
          <p:cNvPr id="73" name="直線コネクタ 72"/>
          <p:cNvCxnSpPr>
            <a:stCxn id="95" idx="3"/>
            <a:endCxn id="65" idx="6"/>
          </p:cNvCxnSpPr>
          <p:nvPr/>
        </p:nvCxnSpPr>
        <p:spPr>
          <a:xfrm flipH="1">
            <a:off x="8174830" y="3438876"/>
            <a:ext cx="1577578" cy="1139731"/>
          </a:xfrm>
          <a:prstGeom prst="line">
            <a:avLst/>
          </a:prstGeom>
          <a:ln w="190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>
            <a:stCxn id="95" idx="3"/>
            <a:endCxn id="65" idx="6"/>
          </p:cNvCxnSpPr>
          <p:nvPr/>
        </p:nvCxnSpPr>
        <p:spPr>
          <a:xfrm flipH="1">
            <a:off x="8174830" y="3438876"/>
            <a:ext cx="1577578" cy="113973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/>
          <p:cNvCxnSpPr/>
          <p:nvPr/>
        </p:nvCxnSpPr>
        <p:spPr>
          <a:xfrm>
            <a:off x="6072186" y="3301844"/>
            <a:ext cx="11114" cy="546257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 flipH="1" flipV="1">
            <a:off x="6224586" y="3301844"/>
            <a:ext cx="11114" cy="546257"/>
          </a:xfrm>
          <a:prstGeom prst="line">
            <a:avLst/>
          </a:prstGeom>
          <a:ln w="190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>
            <a:off x="6224586" y="3301844"/>
            <a:ext cx="11114" cy="546257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円/楕円 69"/>
          <p:cNvSpPr/>
          <p:nvPr/>
        </p:nvSpPr>
        <p:spPr>
          <a:xfrm>
            <a:off x="6021386" y="2933543"/>
            <a:ext cx="4064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/>
        </p:nvSpPr>
        <p:spPr>
          <a:xfrm>
            <a:off x="1713721" y="2361938"/>
            <a:ext cx="1174750" cy="1373189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NCHC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0" name="円/楕円 79"/>
          <p:cNvSpPr/>
          <p:nvPr/>
        </p:nvSpPr>
        <p:spPr>
          <a:xfrm>
            <a:off x="2165365" y="2410079"/>
            <a:ext cx="268287" cy="30110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1" name="図 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546" y="2895338"/>
            <a:ext cx="565150" cy="565150"/>
          </a:xfrm>
          <a:prstGeom prst="rect">
            <a:avLst/>
          </a:prstGeom>
        </p:spPr>
      </p:pic>
      <p:pic>
        <p:nvPicPr>
          <p:cNvPr id="84" name="図 8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933" y="2900099"/>
            <a:ext cx="565150" cy="565150"/>
          </a:xfrm>
          <a:prstGeom prst="rect">
            <a:avLst/>
          </a:prstGeom>
        </p:spPr>
      </p:pic>
      <p:pic>
        <p:nvPicPr>
          <p:cNvPr id="85" name="図 8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021" y="2895338"/>
            <a:ext cx="565150" cy="565150"/>
          </a:xfrm>
          <a:prstGeom prst="rect">
            <a:avLst/>
          </a:prstGeom>
        </p:spPr>
      </p:pic>
      <p:cxnSp>
        <p:nvCxnSpPr>
          <p:cNvPr id="86" name="直線コネクタ 85"/>
          <p:cNvCxnSpPr>
            <a:stCxn id="80" idx="4"/>
            <a:endCxn id="84" idx="0"/>
          </p:cNvCxnSpPr>
          <p:nvPr/>
        </p:nvCxnSpPr>
        <p:spPr>
          <a:xfrm>
            <a:off x="2299508" y="2711187"/>
            <a:ext cx="0" cy="188912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/>
          <p:cNvCxnSpPr>
            <a:stCxn id="70" idx="1"/>
            <a:endCxn id="80" idx="6"/>
          </p:cNvCxnSpPr>
          <p:nvPr/>
        </p:nvCxnSpPr>
        <p:spPr>
          <a:xfrm flipH="1" flipV="1">
            <a:off x="2433652" y="2560633"/>
            <a:ext cx="3647251" cy="43242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/>
          <p:cNvSpPr txBox="1"/>
          <p:nvPr/>
        </p:nvSpPr>
        <p:spPr>
          <a:xfrm rot="19408303">
            <a:off x="8108868" y="3796773"/>
            <a:ext cx="1057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Internet2</a:t>
            </a:r>
            <a:endParaRPr kumimoji="1" lang="ja-JP" altLang="en-US" dirty="0"/>
          </a:p>
        </p:txBody>
      </p:sp>
      <p:cxnSp>
        <p:nvCxnSpPr>
          <p:cNvPr id="89" name="直線コネクタ 88"/>
          <p:cNvCxnSpPr>
            <a:stCxn id="5" idx="6"/>
            <a:endCxn id="61" idx="1"/>
          </p:cNvCxnSpPr>
          <p:nvPr/>
        </p:nvCxnSpPr>
        <p:spPr>
          <a:xfrm>
            <a:off x="4865686" y="3771900"/>
            <a:ext cx="1192214" cy="266700"/>
          </a:xfrm>
          <a:prstGeom prst="line">
            <a:avLst/>
          </a:prstGeom>
          <a:ln w="190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/>
          <p:cNvCxnSpPr>
            <a:stCxn id="5" idx="6"/>
            <a:endCxn id="61" idx="1"/>
          </p:cNvCxnSpPr>
          <p:nvPr/>
        </p:nvCxnSpPr>
        <p:spPr>
          <a:xfrm>
            <a:off x="4865686" y="3771900"/>
            <a:ext cx="1192214" cy="26670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 rot="700760">
            <a:off x="5193990" y="3935765"/>
            <a:ext cx="66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TP3</a:t>
            </a:r>
            <a:endParaRPr kumimoji="1" lang="ja-JP" altLang="en-US" dirty="0"/>
          </a:p>
        </p:txBody>
      </p:sp>
      <p:cxnSp>
        <p:nvCxnSpPr>
          <p:cNvPr id="92" name="直線コネクタ 91"/>
          <p:cNvCxnSpPr/>
          <p:nvPr/>
        </p:nvCxnSpPr>
        <p:spPr>
          <a:xfrm flipH="1" flipV="1">
            <a:off x="6351586" y="3301844"/>
            <a:ext cx="11114" cy="546257"/>
          </a:xfrm>
          <a:prstGeom prst="line">
            <a:avLst/>
          </a:prstGeom>
          <a:ln w="190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/>
          <p:cNvCxnSpPr/>
          <p:nvPr/>
        </p:nvCxnSpPr>
        <p:spPr>
          <a:xfrm>
            <a:off x="6351586" y="3301844"/>
            <a:ext cx="11114" cy="546257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27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198438"/>
            <a:ext cx="10972800" cy="1143000"/>
          </a:xfrm>
        </p:spPr>
        <p:txBody>
          <a:bodyPr/>
          <a:lstStyle/>
          <a:p>
            <a:r>
              <a:rPr lang="en-US" dirty="0" smtClean="0"/>
              <a:t>Data Challenges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35000" y="1143000"/>
          <a:ext cx="10972800" cy="5359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700" y="2400300"/>
            <a:ext cx="2311400" cy="1257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68000" y="4876800"/>
            <a:ext cx="660400" cy="1117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48800" y="5740400"/>
            <a:ext cx="1016000" cy="431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26700" y="3606800"/>
            <a:ext cx="698500" cy="622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08800" y="3632200"/>
            <a:ext cx="698500" cy="6223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27100" y="3683000"/>
            <a:ext cx="11638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storage</a:t>
            </a:r>
            <a:endParaRPr lang="en-US" sz="1400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70400" y="3797300"/>
            <a:ext cx="11811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133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Enhancements to the IPOP codebase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mproved functionality</a:t>
            </a:r>
          </a:p>
          <a:p>
            <a:pPr lvl="1"/>
            <a:r>
              <a:rPr lang="en-US" dirty="0" smtClean="0"/>
              <a:t>Use of standards (XMPP, ICE, STUN, TURN)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upport for additional devices (Android; </a:t>
            </a:r>
            <a:r>
              <a:rPr lang="en-US" dirty="0" err="1" smtClean="0"/>
              <a:t>OpenWRT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IPv6 support</a:t>
            </a:r>
          </a:p>
          <a:p>
            <a:r>
              <a:rPr lang="en-US" dirty="0" smtClean="0"/>
              <a:t>Demonstrate applicability of overlay</a:t>
            </a:r>
          </a:p>
          <a:p>
            <a:pPr lvl="1"/>
            <a:r>
              <a:rPr lang="en-US" dirty="0" smtClean="0"/>
              <a:t>Support of collaborative computing environments (</a:t>
            </a:r>
            <a:r>
              <a:rPr lang="en-US" dirty="0" err="1" smtClean="0"/>
              <a:t>HTCondor</a:t>
            </a:r>
            <a:r>
              <a:rPr lang="en-US" dirty="0" smtClean="0"/>
              <a:t>) for lake ecology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CDB11-3BC7-4CE7-869D-E008D8D755C2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2" descr="D:\Users\PeterA2\Documents\PRAGMA\PR\Brochure Flyers Shirts\Brochure 2013\Sections 2Sep2013\Images\From jennifer\IPOP-Overvie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830" y="4566063"/>
            <a:ext cx="3200365" cy="2246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3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 bwMode="auto">
          <a:xfrm>
            <a:off x="6964382" y="4201482"/>
            <a:ext cx="3657560" cy="19602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Verdana" pitchFamily="34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981245" y="2200275"/>
            <a:ext cx="3657560" cy="19602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Verdana" pitchFamily="34" charset="0"/>
            </a:endParaRPr>
          </a:p>
        </p:txBody>
      </p:sp>
      <p:sp>
        <p:nvSpPr>
          <p:cNvPr id="166917" name="Rectangle 5"/>
          <p:cNvSpPr>
            <a:spLocks noChangeArrowheads="1"/>
          </p:cNvSpPr>
          <p:nvPr/>
        </p:nvSpPr>
        <p:spPr bwMode="blackWhite">
          <a:xfrm>
            <a:off x="2209800" y="2286000"/>
            <a:ext cx="1600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>
                <a:latin typeface="Verdana" pitchFamily="34" charset="0"/>
              </a:rPr>
              <a:t>Application</a:t>
            </a:r>
          </a:p>
        </p:txBody>
      </p:sp>
      <p:sp>
        <p:nvSpPr>
          <p:cNvPr id="166919" name="Rectangle 7"/>
          <p:cNvSpPr>
            <a:spLocks noChangeArrowheads="1"/>
          </p:cNvSpPr>
          <p:nvPr/>
        </p:nvSpPr>
        <p:spPr bwMode="blackWhite">
          <a:xfrm>
            <a:off x="3200400" y="3352800"/>
            <a:ext cx="10668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>
                <a:latin typeface="Verdana" pitchFamily="34" charset="0"/>
              </a:rPr>
              <a:t>VNIC</a:t>
            </a:r>
          </a:p>
        </p:txBody>
      </p:sp>
      <p:sp>
        <p:nvSpPr>
          <p:cNvPr id="166920" name="Rectangle 8"/>
          <p:cNvSpPr>
            <a:spLocks noChangeArrowheads="1"/>
          </p:cNvSpPr>
          <p:nvPr/>
        </p:nvSpPr>
        <p:spPr bwMode="blackWhite">
          <a:xfrm>
            <a:off x="4495800" y="2438400"/>
            <a:ext cx="1066800" cy="685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 dirty="0">
                <a:latin typeface="Verdana" pitchFamily="34" charset="0"/>
              </a:rPr>
              <a:t>IPOP</a:t>
            </a:r>
          </a:p>
        </p:txBody>
      </p:sp>
      <p:sp>
        <p:nvSpPr>
          <p:cNvPr id="166921" name="Cloud"/>
          <p:cNvSpPr>
            <a:spLocks noChangeAspect="1" noEditPoints="1" noChangeArrowheads="1"/>
          </p:cNvSpPr>
          <p:nvPr/>
        </p:nvSpPr>
        <p:spPr bwMode="auto">
          <a:xfrm>
            <a:off x="5105400" y="2605088"/>
            <a:ext cx="3276600" cy="2195512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BE7D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922" name="Rectangle 10"/>
          <p:cNvSpPr>
            <a:spLocks noChangeArrowheads="1"/>
          </p:cNvSpPr>
          <p:nvPr/>
        </p:nvSpPr>
        <p:spPr bwMode="blackWhite">
          <a:xfrm>
            <a:off x="7543800" y="4343400"/>
            <a:ext cx="1066800" cy="685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 dirty="0">
                <a:latin typeface="Verdana" pitchFamily="34" charset="0"/>
              </a:rPr>
              <a:t>IPOP</a:t>
            </a:r>
          </a:p>
        </p:txBody>
      </p:sp>
      <p:sp>
        <p:nvSpPr>
          <p:cNvPr id="166923" name="Rectangle 11"/>
          <p:cNvSpPr>
            <a:spLocks noChangeArrowheads="1"/>
          </p:cNvSpPr>
          <p:nvPr/>
        </p:nvSpPr>
        <p:spPr bwMode="blackWhite">
          <a:xfrm>
            <a:off x="8077200" y="5181600"/>
            <a:ext cx="10668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>
                <a:latin typeface="Verdana" pitchFamily="34" charset="0"/>
              </a:rPr>
              <a:t>VNIC</a:t>
            </a:r>
          </a:p>
        </p:txBody>
      </p:sp>
      <p:sp>
        <p:nvSpPr>
          <p:cNvPr id="166924" name="Rectangle 12"/>
          <p:cNvSpPr>
            <a:spLocks noChangeArrowheads="1"/>
          </p:cNvSpPr>
          <p:nvPr/>
        </p:nvSpPr>
        <p:spPr bwMode="blackWhite">
          <a:xfrm>
            <a:off x="8763000" y="4495800"/>
            <a:ext cx="1600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>
                <a:latin typeface="Verdana" pitchFamily="34" charset="0"/>
              </a:rPr>
              <a:t>Application</a:t>
            </a:r>
          </a:p>
        </p:txBody>
      </p:sp>
      <p:sp>
        <p:nvSpPr>
          <p:cNvPr id="166925" name="Text Box 13"/>
          <p:cNvSpPr txBox="1">
            <a:spLocks noChangeArrowheads="1"/>
          </p:cNvSpPr>
          <p:nvPr/>
        </p:nvSpPr>
        <p:spPr bwMode="blackWhite">
          <a:xfrm>
            <a:off x="5994037" y="3144850"/>
            <a:ext cx="117051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dirty="0"/>
              <a:t>IPOP</a:t>
            </a:r>
          </a:p>
          <a:p>
            <a:r>
              <a:rPr lang="en-US" sz="2000" b="1" dirty="0" err="1">
                <a:latin typeface="Verdana" pitchFamily="34" charset="0"/>
              </a:rPr>
              <a:t>TinCan</a:t>
            </a:r>
            <a:endParaRPr lang="en-US" sz="2000" b="1" dirty="0"/>
          </a:p>
          <a:p>
            <a:r>
              <a:rPr lang="en-US" sz="2000" b="1" dirty="0">
                <a:latin typeface="Verdana" pitchFamily="34" charset="0"/>
              </a:rPr>
              <a:t>Links</a:t>
            </a:r>
          </a:p>
        </p:txBody>
      </p:sp>
      <p:grpSp>
        <p:nvGrpSpPr>
          <p:cNvPr id="166942" name="Group 30"/>
          <p:cNvGrpSpPr>
            <a:grpSpLocks/>
          </p:cNvGrpSpPr>
          <p:nvPr/>
        </p:nvGrpSpPr>
        <p:grpSpPr bwMode="auto">
          <a:xfrm>
            <a:off x="1905001" y="3794125"/>
            <a:ext cx="7604125" cy="2292350"/>
            <a:chOff x="240" y="2390"/>
            <a:chExt cx="4790" cy="1444"/>
          </a:xfrm>
        </p:grpSpPr>
        <p:sp>
          <p:nvSpPr>
            <p:cNvPr id="166926" name="Line 14"/>
            <p:cNvSpPr>
              <a:spLocks noChangeShapeType="1"/>
            </p:cNvSpPr>
            <p:nvPr/>
          </p:nvSpPr>
          <p:spPr bwMode="blackWhite">
            <a:xfrm flipV="1">
              <a:off x="1104" y="2400"/>
              <a:ext cx="240" cy="672"/>
            </a:xfrm>
            <a:prstGeom prst="line">
              <a:avLst/>
            </a:prstGeom>
            <a:noFill/>
            <a:ln w="50800">
              <a:solidFill>
                <a:srgbClr val="0033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927" name="Line 15"/>
            <p:cNvSpPr>
              <a:spLocks noChangeShapeType="1"/>
            </p:cNvSpPr>
            <p:nvPr/>
          </p:nvSpPr>
          <p:spPr bwMode="blackWhite">
            <a:xfrm>
              <a:off x="1488" y="3456"/>
              <a:ext cx="2640" cy="48"/>
            </a:xfrm>
            <a:prstGeom prst="line">
              <a:avLst/>
            </a:prstGeom>
            <a:noFill/>
            <a:ln w="50800">
              <a:solidFill>
                <a:srgbClr val="0033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928" name="Text Box 16"/>
            <p:cNvSpPr txBox="1">
              <a:spLocks noChangeArrowheads="1"/>
            </p:cNvSpPr>
            <p:nvPr/>
          </p:nvSpPr>
          <p:spPr bwMode="blackWhite">
            <a:xfrm>
              <a:off x="240" y="3053"/>
              <a:ext cx="1254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dirty="0">
                  <a:solidFill>
                    <a:srgbClr val="003366"/>
                  </a:solidFill>
                  <a:latin typeface="Verdana" pitchFamily="34" charset="0"/>
                </a:rPr>
                <a:t>Isolated, </a:t>
              </a:r>
            </a:p>
            <a:p>
              <a:pPr algn="l"/>
              <a:r>
                <a:rPr lang="en-US" sz="2000" dirty="0">
                  <a:solidFill>
                    <a:srgbClr val="003366"/>
                  </a:solidFill>
                  <a:latin typeface="Verdana" pitchFamily="34" charset="0"/>
                </a:rPr>
                <a:t>private virtual</a:t>
              </a:r>
            </a:p>
            <a:p>
              <a:pPr algn="l"/>
              <a:r>
                <a:rPr lang="en-US" sz="2000" dirty="0">
                  <a:solidFill>
                    <a:srgbClr val="003366"/>
                  </a:solidFill>
                  <a:latin typeface="Verdana" pitchFamily="34" charset="0"/>
                </a:rPr>
                <a:t>address space</a:t>
              </a:r>
            </a:p>
          </p:txBody>
        </p:sp>
        <p:sp>
          <p:nvSpPr>
            <p:cNvPr id="166930" name="Text Box 18"/>
            <p:cNvSpPr txBox="1">
              <a:spLocks noChangeArrowheads="1"/>
            </p:cNvSpPr>
            <p:nvPr/>
          </p:nvSpPr>
          <p:spPr bwMode="blackWhite">
            <a:xfrm>
              <a:off x="4128" y="3584"/>
              <a:ext cx="9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003366"/>
                  </a:solidFill>
                  <a:latin typeface="Verdana" pitchFamily="34" charset="0"/>
                </a:rPr>
                <a:t>10.10.1.2</a:t>
              </a:r>
            </a:p>
          </p:txBody>
        </p:sp>
        <p:sp>
          <p:nvSpPr>
            <p:cNvPr id="166931" name="Text Box 19"/>
            <p:cNvSpPr txBox="1">
              <a:spLocks noChangeArrowheads="1"/>
            </p:cNvSpPr>
            <p:nvPr/>
          </p:nvSpPr>
          <p:spPr bwMode="blackWhite">
            <a:xfrm>
              <a:off x="298" y="2390"/>
              <a:ext cx="9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dirty="0">
                  <a:solidFill>
                    <a:srgbClr val="003366"/>
                  </a:solidFill>
                  <a:latin typeface="Verdana" pitchFamily="34" charset="0"/>
                </a:rPr>
                <a:t>10.10.1.1</a:t>
              </a:r>
            </a:p>
          </p:txBody>
        </p:sp>
      </p:grpSp>
      <p:grpSp>
        <p:nvGrpSpPr>
          <p:cNvPr id="166943" name="Group 31"/>
          <p:cNvGrpSpPr>
            <a:grpSpLocks/>
          </p:cNvGrpSpPr>
          <p:nvPr/>
        </p:nvGrpSpPr>
        <p:grpSpPr bwMode="auto">
          <a:xfrm>
            <a:off x="2514600" y="1447800"/>
            <a:ext cx="7010400" cy="3048000"/>
            <a:chOff x="624" y="912"/>
            <a:chExt cx="4416" cy="1920"/>
          </a:xfrm>
        </p:grpSpPr>
        <p:sp>
          <p:nvSpPr>
            <p:cNvPr id="166929" name="Text Box 17"/>
            <p:cNvSpPr txBox="1">
              <a:spLocks noChangeArrowheads="1"/>
            </p:cNvSpPr>
            <p:nvPr/>
          </p:nvSpPr>
          <p:spPr bwMode="blackWhite">
            <a:xfrm>
              <a:off x="672" y="944"/>
              <a:ext cx="188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FF0000"/>
                  </a:solidFill>
                </a:rPr>
                <a:t>Unmodified applications</a:t>
              </a:r>
            </a:p>
            <a:p>
              <a:pPr algn="l"/>
              <a:r>
                <a:rPr lang="en-US" sz="2000">
                  <a:solidFill>
                    <a:srgbClr val="FF0000"/>
                  </a:solidFill>
                </a:rPr>
                <a:t>Connect(</a:t>
              </a:r>
              <a:r>
                <a:rPr lang="en-US" sz="2000">
                  <a:solidFill>
                    <a:srgbClr val="FF0000"/>
                  </a:solidFill>
                  <a:latin typeface="Verdana" pitchFamily="34" charset="0"/>
                </a:rPr>
                <a:t>10.10.1.2,80)</a:t>
              </a:r>
            </a:p>
          </p:txBody>
        </p:sp>
        <p:sp>
          <p:nvSpPr>
            <p:cNvPr id="166932" name="Line 20"/>
            <p:cNvSpPr>
              <a:spLocks noChangeShapeType="1"/>
            </p:cNvSpPr>
            <p:nvPr/>
          </p:nvSpPr>
          <p:spPr bwMode="blackWhite">
            <a:xfrm flipV="1">
              <a:off x="624" y="912"/>
              <a:ext cx="0" cy="528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933" name="Line 21"/>
            <p:cNvSpPr>
              <a:spLocks noChangeShapeType="1"/>
            </p:cNvSpPr>
            <p:nvPr/>
          </p:nvSpPr>
          <p:spPr bwMode="blackWhite">
            <a:xfrm flipH="1" flipV="1">
              <a:off x="5040" y="912"/>
              <a:ext cx="0" cy="192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934" name="Line 22"/>
            <p:cNvSpPr>
              <a:spLocks noChangeShapeType="1"/>
            </p:cNvSpPr>
            <p:nvPr/>
          </p:nvSpPr>
          <p:spPr bwMode="blackWhite">
            <a:xfrm>
              <a:off x="624" y="912"/>
              <a:ext cx="4416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6935" name="Line 23"/>
          <p:cNvSpPr>
            <a:spLocks noChangeShapeType="1"/>
          </p:cNvSpPr>
          <p:nvPr/>
        </p:nvSpPr>
        <p:spPr bwMode="blackWhite">
          <a:xfrm>
            <a:off x="3124200" y="2743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36" name="Line 24"/>
          <p:cNvSpPr>
            <a:spLocks noChangeShapeType="1"/>
          </p:cNvSpPr>
          <p:nvPr/>
        </p:nvSpPr>
        <p:spPr bwMode="blackWhite">
          <a:xfrm flipV="1">
            <a:off x="4343400" y="31242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37" name="Line 25"/>
          <p:cNvSpPr>
            <a:spLocks noChangeShapeType="1"/>
          </p:cNvSpPr>
          <p:nvPr/>
        </p:nvSpPr>
        <p:spPr bwMode="blackWhite">
          <a:xfrm>
            <a:off x="7772400" y="50292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38" name="Line 26"/>
          <p:cNvSpPr>
            <a:spLocks noChangeShapeType="1"/>
          </p:cNvSpPr>
          <p:nvPr/>
        </p:nvSpPr>
        <p:spPr bwMode="blackWhite">
          <a:xfrm flipH="1">
            <a:off x="9220200" y="4953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0" name="Rectangle 10"/>
          <p:cNvSpPr>
            <a:spLocks noChangeArrowheads="1"/>
          </p:cNvSpPr>
          <p:nvPr/>
        </p:nvSpPr>
        <p:spPr bwMode="blackWhite">
          <a:xfrm>
            <a:off x="4390531" y="4793733"/>
            <a:ext cx="1248269" cy="130946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 dirty="0"/>
              <a:t>Online</a:t>
            </a:r>
          </a:p>
          <a:p>
            <a:r>
              <a:rPr lang="en-US" b="1" dirty="0">
                <a:latin typeface="Verdana" pitchFamily="34" charset="0"/>
              </a:rPr>
              <a:t>Social</a:t>
            </a:r>
          </a:p>
          <a:p>
            <a:r>
              <a:rPr lang="en-US" b="1" dirty="0"/>
              <a:t>Network</a:t>
            </a:r>
          </a:p>
          <a:p>
            <a:r>
              <a:rPr lang="en-US" b="1" dirty="0">
                <a:latin typeface="Verdana" pitchFamily="34" charset="0"/>
              </a:rPr>
              <a:t>(XMPP)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602515" y="1406525"/>
            <a:ext cx="3751043" cy="2904218"/>
            <a:chOff x="4078514" y="1406525"/>
            <a:chExt cx="3751043" cy="2904218"/>
          </a:xfrm>
        </p:grpSpPr>
        <p:grpSp>
          <p:nvGrpSpPr>
            <p:cNvPr id="166944" name="Group 32"/>
            <p:cNvGrpSpPr>
              <a:grpSpLocks/>
            </p:cNvGrpSpPr>
            <p:nvPr/>
          </p:nvGrpSpPr>
          <p:grpSpPr bwMode="auto">
            <a:xfrm>
              <a:off x="4206879" y="1406525"/>
              <a:ext cx="3622678" cy="2754313"/>
              <a:chOff x="2650" y="886"/>
              <a:chExt cx="2282" cy="1735"/>
            </a:xfrm>
          </p:grpSpPr>
          <p:sp>
            <p:nvSpPr>
              <p:cNvPr id="166939" name="Text Box 27"/>
              <p:cNvSpPr txBox="1">
                <a:spLocks noChangeArrowheads="1"/>
              </p:cNvSpPr>
              <p:nvPr/>
            </p:nvSpPr>
            <p:spPr bwMode="blackWhite">
              <a:xfrm>
                <a:off x="2832" y="886"/>
                <a:ext cx="2100" cy="6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50800" algn="ctr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rgbClr val="009900"/>
                    </a:solidFill>
                    <a:latin typeface="Verdana" pitchFamily="34" charset="0"/>
                  </a:rPr>
                  <a:t>Capture, encapsulate,</a:t>
                </a:r>
              </a:p>
              <a:p>
                <a:pPr algn="l"/>
                <a:r>
                  <a:rPr lang="en-US" sz="2000" dirty="0">
                    <a:solidFill>
                      <a:srgbClr val="009900"/>
                    </a:solidFill>
                    <a:latin typeface="Verdana" pitchFamily="34" charset="0"/>
                  </a:rPr>
                  <a:t>tunnel</a:t>
                </a:r>
                <a:r>
                  <a:rPr lang="en-US" sz="2000" dirty="0">
                    <a:solidFill>
                      <a:srgbClr val="009900"/>
                    </a:solidFill>
                  </a:rPr>
                  <a:t> over P2P </a:t>
                </a:r>
                <a:r>
                  <a:rPr lang="en-US" sz="2000" dirty="0">
                    <a:solidFill>
                      <a:srgbClr val="009900"/>
                    </a:solidFill>
                    <a:latin typeface="Verdana" pitchFamily="34" charset="0"/>
                  </a:rPr>
                  <a:t>links; NAT</a:t>
                </a:r>
              </a:p>
              <a:p>
                <a:pPr algn="l"/>
                <a:r>
                  <a:rPr lang="en-US" sz="2000" dirty="0">
                    <a:solidFill>
                      <a:srgbClr val="009900"/>
                    </a:solidFill>
                  </a:rPr>
                  <a:t>traversal</a:t>
                </a:r>
                <a:endParaRPr lang="en-US" sz="2000" dirty="0">
                  <a:solidFill>
                    <a:srgbClr val="009900"/>
                  </a:solidFill>
                  <a:latin typeface="Verdana" pitchFamily="34" charset="0"/>
                </a:endParaRPr>
              </a:p>
            </p:txBody>
          </p:sp>
          <p:sp>
            <p:nvSpPr>
              <p:cNvPr id="166940" name="Line 28"/>
              <p:cNvSpPr>
                <a:spLocks noChangeShapeType="1"/>
              </p:cNvSpPr>
              <p:nvPr/>
            </p:nvSpPr>
            <p:spPr bwMode="blackWhite">
              <a:xfrm flipH="1">
                <a:off x="2650" y="1526"/>
                <a:ext cx="638" cy="226"/>
              </a:xfrm>
              <a:prstGeom prst="line">
                <a:avLst/>
              </a:prstGeom>
              <a:noFill/>
              <a:ln w="50800">
                <a:solidFill>
                  <a:srgbClr val="0099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941" name="Line 29"/>
              <p:cNvSpPr>
                <a:spLocks noChangeShapeType="1"/>
              </p:cNvSpPr>
              <p:nvPr/>
            </p:nvSpPr>
            <p:spPr bwMode="blackWhite">
              <a:xfrm flipH="1">
                <a:off x="4032" y="1386"/>
                <a:ext cx="144" cy="1235"/>
              </a:xfrm>
              <a:prstGeom prst="line">
                <a:avLst/>
              </a:prstGeom>
              <a:noFill/>
              <a:ln w="50800">
                <a:solidFill>
                  <a:srgbClr val="0099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" name="Freeform 2"/>
            <p:cNvSpPr/>
            <p:nvPr/>
          </p:nvSpPr>
          <p:spPr bwMode="auto">
            <a:xfrm>
              <a:off x="4078514" y="2873829"/>
              <a:ext cx="2264229" cy="1436914"/>
            </a:xfrm>
            <a:custGeom>
              <a:avLst/>
              <a:gdLst>
                <a:gd name="connsiteX0" fmla="*/ 0 w 2264229"/>
                <a:gd name="connsiteY0" fmla="*/ 0 h 1436914"/>
                <a:gd name="connsiteX1" fmla="*/ 1436915 w 2264229"/>
                <a:gd name="connsiteY1" fmla="*/ 246742 h 1436914"/>
                <a:gd name="connsiteX2" fmla="*/ 2264229 w 2264229"/>
                <a:gd name="connsiteY2" fmla="*/ 1436914 h 1436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4229" h="1436914">
                  <a:moveTo>
                    <a:pt x="0" y="0"/>
                  </a:moveTo>
                  <a:cubicBezTo>
                    <a:pt x="529772" y="3628"/>
                    <a:pt x="1059544" y="7256"/>
                    <a:pt x="1436915" y="246742"/>
                  </a:cubicBezTo>
                  <a:cubicBezTo>
                    <a:pt x="1814286" y="486228"/>
                    <a:pt x="2039257" y="961571"/>
                    <a:pt x="2264229" y="1436914"/>
                  </a:cubicBezTo>
                </a:path>
              </a:pathLst>
            </a:custGeom>
            <a:noFill/>
            <a:ln w="28575" cap="flat" cmpd="sng" algn="ctr">
              <a:solidFill>
                <a:srgbClr val="009900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Verdana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701686" y="3124200"/>
            <a:ext cx="3842114" cy="2020324"/>
            <a:chOff x="2177686" y="3124200"/>
            <a:chExt cx="3842114" cy="2020324"/>
          </a:xfrm>
        </p:grpSpPr>
        <p:cxnSp>
          <p:nvCxnSpPr>
            <p:cNvPr id="4" name="Straight Arrow Connector 3"/>
            <p:cNvCxnSpPr>
              <a:stCxn id="166920" idx="2"/>
            </p:cNvCxnSpPr>
            <p:nvPr/>
          </p:nvCxnSpPr>
          <p:spPr bwMode="auto">
            <a:xfrm flipH="1">
              <a:off x="3276600" y="3124200"/>
              <a:ext cx="228600" cy="1600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7030A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Straight Arrow Connector 32"/>
            <p:cNvCxnSpPr/>
            <p:nvPr/>
          </p:nvCxnSpPr>
          <p:spPr bwMode="auto">
            <a:xfrm flipH="1">
              <a:off x="4038600" y="4846638"/>
              <a:ext cx="1981200" cy="10636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7030A0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" name="Text Box 27"/>
            <p:cNvSpPr txBox="1">
              <a:spLocks noChangeArrowheads="1"/>
            </p:cNvSpPr>
            <p:nvPr/>
          </p:nvSpPr>
          <p:spPr bwMode="blackWhite">
            <a:xfrm>
              <a:off x="2177686" y="4128861"/>
              <a:ext cx="1340110" cy="101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dirty="0">
                  <a:solidFill>
                    <a:srgbClr val="7030A0"/>
                  </a:solidFill>
                  <a:latin typeface="Verdana" pitchFamily="34" charset="0"/>
                </a:rPr>
                <a:t>Discover,</a:t>
              </a:r>
            </a:p>
            <a:p>
              <a:pPr algn="l"/>
              <a:r>
                <a:rPr lang="en-US" sz="2000" dirty="0">
                  <a:solidFill>
                    <a:srgbClr val="7030A0"/>
                  </a:solidFill>
                </a:rPr>
                <a:t>notify</a:t>
              </a:r>
              <a:endParaRPr lang="en-US" sz="2000" dirty="0">
                <a:solidFill>
                  <a:srgbClr val="7030A0"/>
                </a:solidFill>
                <a:latin typeface="Verdana" pitchFamily="34" charset="0"/>
              </a:endParaRPr>
            </a:p>
            <a:p>
              <a:pPr algn="l"/>
              <a:r>
                <a:rPr lang="en-US" sz="2000" dirty="0">
                  <a:solidFill>
                    <a:srgbClr val="7030A0"/>
                  </a:solidFill>
                </a:rPr>
                <a:t>peers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795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– IPOP overlay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Major code redesign</a:t>
            </a:r>
          </a:p>
          <a:p>
            <a:pPr lvl="1"/>
            <a:r>
              <a:rPr lang="en-US" dirty="0" smtClean="0"/>
              <a:t>Decoupled architecture: </a:t>
            </a:r>
          </a:p>
          <a:p>
            <a:pPr lvl="1"/>
            <a:r>
              <a:rPr lang="en-US" dirty="0" err="1" smtClean="0"/>
              <a:t>TinCan</a:t>
            </a:r>
            <a:r>
              <a:rPr lang="en-US" dirty="0" smtClean="0"/>
              <a:t> links - </a:t>
            </a:r>
            <a:r>
              <a:rPr lang="en-US" dirty="0" err="1" smtClean="0"/>
              <a:t>datapath</a:t>
            </a:r>
            <a:endParaRPr lang="en-US" dirty="0" smtClean="0"/>
          </a:p>
          <a:p>
            <a:pPr lvl="2"/>
            <a:r>
              <a:rPr lang="en-US" dirty="0" smtClean="0"/>
              <a:t>End-to-end private tunnel links with NAT traversal</a:t>
            </a:r>
            <a:endParaRPr lang="en-US" dirty="0"/>
          </a:p>
          <a:p>
            <a:pPr lvl="2"/>
            <a:r>
              <a:rPr lang="en-US" dirty="0" smtClean="0"/>
              <a:t>C/C++; reuses </a:t>
            </a:r>
            <a:r>
              <a:rPr lang="en-US" dirty="0" err="1" smtClean="0"/>
              <a:t>libjingle</a:t>
            </a:r>
            <a:r>
              <a:rPr lang="en-US" dirty="0" smtClean="0"/>
              <a:t>, XMPP, STUN, TURN</a:t>
            </a:r>
          </a:p>
          <a:p>
            <a:pPr lvl="1"/>
            <a:r>
              <a:rPr lang="en-US" dirty="0" smtClean="0"/>
              <a:t>VPN controllers – </a:t>
            </a:r>
            <a:r>
              <a:rPr lang="en-US" dirty="0" err="1" smtClean="0"/>
              <a:t>GroupVPN</a:t>
            </a:r>
            <a:r>
              <a:rPr lang="en-US" dirty="0" smtClean="0"/>
              <a:t> and </a:t>
            </a:r>
            <a:r>
              <a:rPr lang="en-US" dirty="0" err="1" smtClean="0"/>
              <a:t>SocialVPN</a:t>
            </a:r>
            <a:endParaRPr lang="en-US" dirty="0" smtClean="0"/>
          </a:p>
          <a:p>
            <a:pPr lvl="2"/>
            <a:r>
              <a:rPr lang="en-US" dirty="0" smtClean="0"/>
              <a:t>Setup </a:t>
            </a:r>
            <a:r>
              <a:rPr lang="en-US" dirty="0" err="1" smtClean="0"/>
              <a:t>TinCan</a:t>
            </a:r>
            <a:r>
              <a:rPr lang="en-US" dirty="0" smtClean="0"/>
              <a:t> links (on-demand, proactively)</a:t>
            </a:r>
          </a:p>
          <a:p>
            <a:pPr lvl="2"/>
            <a:r>
              <a:rPr lang="en-US" dirty="0" smtClean="0"/>
              <a:t>Configure virtual IP addresses</a:t>
            </a:r>
          </a:p>
          <a:p>
            <a:pPr lvl="2"/>
            <a:r>
              <a:rPr lang="en-US" dirty="0" smtClean="0"/>
              <a:t>JSON/RPC API ; Python, or other languages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CDB11-3BC7-4CE7-869D-E008D8D755C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2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Accomplishments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Deployment of IPOP overlay network – PRAGMA lake expedition</a:t>
            </a:r>
          </a:p>
          <a:p>
            <a:r>
              <a:rPr lang="en-US" dirty="0"/>
              <a:t>C</a:t>
            </a:r>
            <a:r>
              <a:rPr lang="en-US" dirty="0" smtClean="0"/>
              <a:t>ross-institution </a:t>
            </a:r>
            <a:r>
              <a:rPr lang="en-US" dirty="0" err="1" smtClean="0"/>
              <a:t>HTCondor</a:t>
            </a:r>
            <a:r>
              <a:rPr lang="en-US" dirty="0" smtClean="0"/>
              <a:t> pools</a:t>
            </a:r>
          </a:p>
          <a:p>
            <a:pPr lvl="1"/>
            <a:r>
              <a:rPr lang="en-US" dirty="0" smtClean="0"/>
              <a:t>U. Florida, U. Wisconsin, Virginia Tech</a:t>
            </a:r>
          </a:p>
          <a:p>
            <a:pPr lvl="1"/>
            <a:r>
              <a:rPr lang="en-US" dirty="0" smtClean="0"/>
              <a:t>Desktops, servers; virtual and physical</a:t>
            </a:r>
          </a:p>
          <a:p>
            <a:pPr lvl="1"/>
            <a:r>
              <a:rPr lang="en-US" dirty="0" smtClean="0"/>
              <a:t>Ability to grow to tap additional resources</a:t>
            </a:r>
          </a:p>
          <a:p>
            <a:pPr lvl="2"/>
            <a:r>
              <a:rPr lang="en-US" dirty="0" smtClean="0"/>
              <a:t>VMs at these (and other institutions)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ncluding commercial clouds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CDB11-3BC7-4CE7-869D-E008D8D755C2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Picture 3" descr="D:\Users\PeterA2\Documents\PRAGMA\PR\Brochure Flyers Shirts\Brochure 2013\Sections 2Sep2013\Images\Lake PastedGraphic-1 Cayelan.tif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829" y="4251951"/>
            <a:ext cx="3205814" cy="2394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Users\PeterA2\Documents\PRAGMA\PR\Brochure Flyers Shirts\Brochure 2013\Sections 2Sep2013\Images\IMG_575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75" y="1691660"/>
            <a:ext cx="2019300" cy="1439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16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IPOP is a low-barrier overlay technology that can be used to create “trust envelopes” for PRAGMA collaborations</a:t>
            </a:r>
          </a:p>
          <a:p>
            <a:r>
              <a:rPr lang="en-US" dirty="0" smtClean="0"/>
              <a:t>Open-source software available for all PRAGMA partners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CDB11-3BC7-4CE7-869D-E008D8D755C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8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Personnel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Cindy Zheng Retired ~1 year ago </a:t>
            </a:r>
            <a:r>
              <a:rPr lang="en-US" dirty="0" smtClean="0">
                <a:sym typeface="Wingdings" panose="05000000000000000000" pitchFamily="2" charset="2"/>
              </a:rPr>
              <a:t> Philip Papadopoulos “promoted” to  working group co-chair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Yoshio Tanaka has taken a new position at AIST that makes travel to PRAGMA meetings nearly impossible for the next 2 years  Yoshio “promoted” to ex-officio chair. Phil “promoted again” to working group chair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So,  We’re looking for a some able, hardworking people to take on significant leadership roles in the Resources working group.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29266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Clouds with Trusted Envelopes enabled by Overlay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6410" y="1690688"/>
            <a:ext cx="4167389" cy="4486275"/>
          </a:xfrm>
        </p:spPr>
        <p:txBody>
          <a:bodyPr/>
          <a:lstStyle/>
          <a:p>
            <a:r>
              <a:rPr lang="en-US" dirty="0" smtClean="0"/>
              <a:t>Virtualization to enable complex software deployment at multiple physical sites</a:t>
            </a:r>
          </a:p>
          <a:p>
            <a:r>
              <a:rPr lang="en-US" dirty="0" smtClean="0"/>
              <a:t>Overlay networks to create a trusted environment to share resources</a:t>
            </a:r>
          </a:p>
          <a:p>
            <a:r>
              <a:rPr lang="en-US" dirty="0" smtClean="0"/>
              <a:t>Controlled access to data to support data sharing</a:t>
            </a:r>
            <a:endParaRPr lang="en-US" dirty="0"/>
          </a:p>
        </p:txBody>
      </p:sp>
      <p:sp>
        <p:nvSpPr>
          <p:cNvPr id="4" name="AutoShape 2" descr="https://mail.google.com/mail/u/0/?ui=2&amp;ik=666cb24290&amp;view=att&amp;th=144755e4be1008d9&amp;attid=0.1&amp;disp=emb&amp;zw&amp;atsh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1690688"/>
            <a:ext cx="6878436" cy="473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569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PRAGMA ENT (Experimental Networking </a:t>
            </a:r>
            <a:r>
              <a:rPr lang="en-US" dirty="0" err="1" smtClean="0"/>
              <a:t>Testbed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Formulated at PRAGMA 25</a:t>
            </a:r>
          </a:p>
          <a:p>
            <a:pPr lvl="1"/>
            <a:r>
              <a:rPr lang="en-US" dirty="0" smtClean="0"/>
              <a:t>Co-Leads:  Mauricio </a:t>
            </a:r>
            <a:r>
              <a:rPr lang="en-US" dirty="0" err="1" smtClean="0"/>
              <a:t>Tsugawa</a:t>
            </a:r>
            <a:r>
              <a:rPr lang="en-US" dirty="0" smtClean="0"/>
              <a:t>, University of Florida, </a:t>
            </a:r>
            <a:r>
              <a:rPr lang="en-US" dirty="0" err="1" smtClean="0"/>
              <a:t>Kohei</a:t>
            </a:r>
            <a:r>
              <a:rPr lang="en-US" dirty="0" smtClean="0"/>
              <a:t> Ichikawa, Nara Institute of Science and Technology</a:t>
            </a:r>
          </a:p>
          <a:p>
            <a:pPr lvl="1"/>
            <a:r>
              <a:rPr lang="en-US" dirty="0" smtClean="0"/>
              <a:t>Part of 1</a:t>
            </a:r>
            <a:r>
              <a:rPr lang="en-US" baseline="30000" dirty="0" smtClean="0"/>
              <a:t>st</a:t>
            </a:r>
            <a:r>
              <a:rPr lang="en-US" dirty="0" smtClean="0"/>
              <a:t> working group session dedicated to moving this forward to the next step.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135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Significant Activities in Resources Working group (one-line summaries)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Improvements to PRAGMA bootstrap:  distribute images via Amazon Cloud Front to port virtual clusters to different sites (Pong* (NAIST) and Luca (UCSD))</a:t>
            </a:r>
          </a:p>
          <a:p>
            <a:r>
              <a:rPr lang="en-US" dirty="0" smtClean="0"/>
              <a:t>Revision 0 of a personal cloud controller (PCC) using </a:t>
            </a:r>
            <a:r>
              <a:rPr lang="en-US" dirty="0" err="1" smtClean="0"/>
              <a:t>pragma_bootstrap</a:t>
            </a:r>
            <a:r>
              <a:rPr lang="en-US" dirty="0" smtClean="0"/>
              <a:t> and HTC condor. Web interface to simplify use (Yuan* (Indiana) and </a:t>
            </a:r>
            <a:r>
              <a:rPr lang="en-US" dirty="0" err="1" smtClean="0"/>
              <a:t>Shava</a:t>
            </a:r>
            <a:r>
              <a:rPr lang="en-US" dirty="0" smtClean="0"/>
              <a:t> (UCSD)</a:t>
            </a:r>
          </a:p>
          <a:p>
            <a:r>
              <a:rPr lang="en-US" dirty="0" smtClean="0"/>
              <a:t>First heartbeats of PRAGMA-ENT </a:t>
            </a:r>
            <a:r>
              <a:rPr lang="en-US" dirty="0" err="1" smtClean="0"/>
              <a:t>Openflow</a:t>
            </a:r>
            <a:r>
              <a:rPr lang="en-US" dirty="0"/>
              <a:t> </a:t>
            </a:r>
            <a:r>
              <a:rPr lang="en-US" dirty="0" err="1" smtClean="0"/>
              <a:t>Testbed</a:t>
            </a:r>
            <a:r>
              <a:rPr lang="en-US" dirty="0" smtClean="0"/>
              <a:t> (</a:t>
            </a:r>
            <a:r>
              <a:rPr lang="en-US" dirty="0" err="1" smtClean="0"/>
              <a:t>Kohei</a:t>
            </a:r>
            <a:r>
              <a:rPr lang="en-US" dirty="0" smtClean="0"/>
              <a:t> (NAIST), Mauricio (U Florida), Pong (NAIST), Luca (UCSD), Many others actively participating</a:t>
            </a:r>
          </a:p>
          <a:p>
            <a:r>
              <a:rPr lang="en-US" dirty="0" smtClean="0"/>
              <a:t>Virtualization of </a:t>
            </a:r>
            <a:r>
              <a:rPr lang="en-US" dirty="0" err="1" smtClean="0"/>
              <a:t>Lifemapper</a:t>
            </a:r>
            <a:r>
              <a:rPr lang="en-US" dirty="0" smtClean="0"/>
              <a:t> Server, Database, Web Interface (Aimee (Kansas) and </a:t>
            </a:r>
            <a:r>
              <a:rPr lang="en-US" dirty="0" err="1" smtClean="0"/>
              <a:t>Nadya</a:t>
            </a:r>
            <a:r>
              <a:rPr lang="en-US" dirty="0" smtClean="0"/>
              <a:t> (UCSD)  (Biodiversity Expedition)</a:t>
            </a:r>
          </a:p>
          <a:p>
            <a:r>
              <a:rPr lang="en-US" dirty="0" smtClean="0"/>
              <a:t>IPOP overlay networking with Windows (Renato (U Florida),  Paul (</a:t>
            </a:r>
            <a:r>
              <a:rPr lang="en-US" dirty="0" err="1" smtClean="0"/>
              <a:t>Wisc</a:t>
            </a:r>
            <a:r>
              <a:rPr lang="en-US" dirty="0" smtClean="0"/>
              <a:t>) (Lake Ecology Expedition)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 Graduate students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164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Pragma 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5181601" cy="2209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Virtual Cluster Images Standard</a:t>
            </a:r>
            <a:endParaRPr lang="en-US" dirty="0"/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Deployment </a:t>
            </a:r>
            <a:r>
              <a:rPr lang="en-US" dirty="0"/>
              <a:t>mechanism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7406640" y="1534552"/>
            <a:ext cx="3108960" cy="2504049"/>
            <a:chOff x="5577840" y="1447800"/>
            <a:chExt cx="3108960" cy="2504049"/>
          </a:xfrm>
        </p:grpSpPr>
        <p:sp>
          <p:nvSpPr>
            <p:cNvPr id="6" name="Rounded Rectangle 5"/>
            <p:cNvSpPr/>
            <p:nvPr/>
          </p:nvSpPr>
          <p:spPr>
            <a:xfrm>
              <a:off x="5577840" y="1447800"/>
              <a:ext cx="3108960" cy="250404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scene3d>
              <a:camera prst="orthographicFront"/>
              <a:lightRig rig="freezing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Virtual Cluster Image</a:t>
              </a:r>
            </a:p>
          </p:txBody>
        </p:sp>
        <p:sp>
          <p:nvSpPr>
            <p:cNvPr id="7" name="Can 6"/>
            <p:cNvSpPr/>
            <p:nvPr/>
          </p:nvSpPr>
          <p:spPr>
            <a:xfrm>
              <a:off x="5963083" y="2024575"/>
              <a:ext cx="900332" cy="1041009"/>
            </a:xfrm>
            <a:prstGeom prst="can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857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Frontend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Image.gz</a:t>
              </a:r>
            </a:p>
          </p:txBody>
        </p:sp>
        <p:sp>
          <p:nvSpPr>
            <p:cNvPr id="8" name="Can 7"/>
            <p:cNvSpPr/>
            <p:nvPr/>
          </p:nvSpPr>
          <p:spPr>
            <a:xfrm>
              <a:off x="7283102" y="2024575"/>
              <a:ext cx="900332" cy="1041009"/>
            </a:xfrm>
            <a:prstGeom prst="can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857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Compute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Image.gz</a:t>
              </a:r>
            </a:p>
          </p:txBody>
        </p:sp>
        <p:sp>
          <p:nvSpPr>
            <p:cNvPr id="9" name="Flowchart: Document 8"/>
            <p:cNvSpPr/>
            <p:nvPr/>
          </p:nvSpPr>
          <p:spPr>
            <a:xfrm>
              <a:off x="6567995" y="3213295"/>
              <a:ext cx="1026940" cy="590843"/>
            </a:xfrm>
            <a:prstGeom prst="flowChartDocumen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vc-in.xml</a:t>
              </a:r>
            </a:p>
          </p:txBody>
        </p:sp>
      </p:grpSp>
      <p:pic>
        <p:nvPicPr>
          <p:cNvPr id="10" name="Picture 3" descr="C:\Users\clem\Downloads\Octoca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6308" y="4572000"/>
            <a:ext cx="1151593" cy="957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1905000" y="3505200"/>
            <a:ext cx="6539566" cy="266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lvl="2"/>
            <a:r>
              <a:rPr lang="en-US" sz="2000" dirty="0"/>
              <a:t>Automatically deploy and bootstrap PRAGMA compliant virtual clusters</a:t>
            </a:r>
          </a:p>
          <a:p>
            <a:pPr lvl="2"/>
            <a:r>
              <a:rPr lang="en-US" sz="2000" dirty="0"/>
              <a:t>Available at: </a:t>
            </a:r>
            <a:r>
              <a:rPr lang="en-US" sz="2000" dirty="0">
                <a:hlinkClick r:id="rId4"/>
              </a:rPr>
              <a:t>https://github.com/pragmagrid/pragma_boot</a:t>
            </a:r>
            <a:endParaRPr lang="en-US" sz="2000" dirty="0"/>
          </a:p>
          <a:p>
            <a:pPr lvl="2"/>
            <a:r>
              <a:rPr lang="en-US" sz="2000" dirty="0"/>
              <a:t>Plugins architecture (to support more platforms)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38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 descr="C:\Users\clem\AppData\Local\Microsoft\Windows\Temporary Internet Files\Content.IE5\A5DOIU3D\img3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534" y="1097776"/>
            <a:ext cx="5344466" cy="263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 descr="http://goteachit.com/upload/thumbs/t-0-california_blank_map.gif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36"/>
          <a:stretch/>
        </p:blipFill>
        <p:spPr bwMode="auto">
          <a:xfrm>
            <a:off x="1676401" y="3821643"/>
            <a:ext cx="726097" cy="833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Pragma Bootstrap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62800" y="5908255"/>
            <a:ext cx="3399695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Disk images are delivered by local Cloud Front Edge servers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78962" y="3733800"/>
            <a:ext cx="516638" cy="909828"/>
            <a:chOff x="3886201" y="2514600"/>
            <a:chExt cx="685799" cy="1123950"/>
          </a:xfrm>
        </p:grpSpPr>
        <p:sp>
          <p:nvSpPr>
            <p:cNvPr id="19" name="tower"/>
            <p:cNvSpPr>
              <a:spLocks noEditPoints="1" noChangeArrowheads="1"/>
            </p:cNvSpPr>
            <p:nvPr/>
          </p:nvSpPr>
          <p:spPr bwMode="auto">
            <a:xfrm>
              <a:off x="3886201" y="2514600"/>
              <a:ext cx="685799" cy="1123950"/>
            </a:xfrm>
            <a:custGeom>
              <a:avLst/>
              <a:gdLst>
                <a:gd name="T0" fmla="*/ 0 w 21600"/>
                <a:gd name="T1" fmla="*/ 2184 h 21600"/>
                <a:gd name="T2" fmla="*/ 6664 w 21600"/>
                <a:gd name="T3" fmla="*/ 0 h 21600"/>
                <a:gd name="T4" fmla="*/ 10800 w 21600"/>
                <a:gd name="T5" fmla="*/ 0 h 21600"/>
                <a:gd name="T6" fmla="*/ 21600 w 21600"/>
                <a:gd name="T7" fmla="*/ 0 h 21600"/>
                <a:gd name="T8" fmla="*/ 21600 w 21600"/>
                <a:gd name="T9" fmla="*/ 11649 h 21600"/>
                <a:gd name="T10" fmla="*/ 21600 w 21600"/>
                <a:gd name="T11" fmla="*/ 19416 h 21600"/>
                <a:gd name="T12" fmla="*/ 15166 w 21600"/>
                <a:gd name="T13" fmla="*/ 21600 h 21600"/>
                <a:gd name="T14" fmla="*/ 10570 w 21600"/>
                <a:gd name="T15" fmla="*/ 21600 h 21600"/>
                <a:gd name="T16" fmla="*/ 0 w 21600"/>
                <a:gd name="T17" fmla="*/ 21600 h 21600"/>
                <a:gd name="T18" fmla="*/ 0 w 21600"/>
                <a:gd name="T19" fmla="*/ 11528 h 21600"/>
                <a:gd name="T20" fmla="*/ 459 w 21600"/>
                <a:gd name="T21" fmla="*/ 22540 h 21600"/>
                <a:gd name="T22" fmla="*/ 21485 w 21600"/>
                <a:gd name="T23" fmla="*/ 27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5" name="Picture 3" descr="C:\Users\clem\AppData\Local\Microsoft\Windows\Temporary Internet Files\Content.IE5\A5DOIU3D\img6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400" y="3181350"/>
              <a:ext cx="338328" cy="3383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  <p:grpSp>
        <p:nvGrpSpPr>
          <p:cNvPr id="6" name="Group 5"/>
          <p:cNvGrpSpPr/>
          <p:nvPr/>
        </p:nvGrpSpPr>
        <p:grpSpPr>
          <a:xfrm>
            <a:off x="4058700" y="1732736"/>
            <a:ext cx="513300" cy="934265"/>
            <a:chOff x="2819401" y="2524125"/>
            <a:chExt cx="685799" cy="1123950"/>
          </a:xfrm>
        </p:grpSpPr>
        <p:sp>
          <p:nvSpPr>
            <p:cNvPr id="17" name="tower"/>
            <p:cNvSpPr>
              <a:spLocks noEditPoints="1" noChangeArrowheads="1"/>
            </p:cNvSpPr>
            <p:nvPr/>
          </p:nvSpPr>
          <p:spPr bwMode="auto">
            <a:xfrm>
              <a:off x="2819401" y="2524125"/>
              <a:ext cx="685799" cy="1123950"/>
            </a:xfrm>
            <a:custGeom>
              <a:avLst/>
              <a:gdLst>
                <a:gd name="T0" fmla="*/ 0 w 21600"/>
                <a:gd name="T1" fmla="*/ 2184 h 21600"/>
                <a:gd name="T2" fmla="*/ 6664 w 21600"/>
                <a:gd name="T3" fmla="*/ 0 h 21600"/>
                <a:gd name="T4" fmla="*/ 10800 w 21600"/>
                <a:gd name="T5" fmla="*/ 0 h 21600"/>
                <a:gd name="T6" fmla="*/ 21600 w 21600"/>
                <a:gd name="T7" fmla="*/ 0 h 21600"/>
                <a:gd name="T8" fmla="*/ 21600 w 21600"/>
                <a:gd name="T9" fmla="*/ 11649 h 21600"/>
                <a:gd name="T10" fmla="*/ 21600 w 21600"/>
                <a:gd name="T11" fmla="*/ 19416 h 21600"/>
                <a:gd name="T12" fmla="*/ 15166 w 21600"/>
                <a:gd name="T13" fmla="*/ 21600 h 21600"/>
                <a:gd name="T14" fmla="*/ 10570 w 21600"/>
                <a:gd name="T15" fmla="*/ 21600 h 21600"/>
                <a:gd name="T16" fmla="*/ 0 w 21600"/>
                <a:gd name="T17" fmla="*/ 21600 h 21600"/>
                <a:gd name="T18" fmla="*/ 0 w 21600"/>
                <a:gd name="T19" fmla="*/ 11528 h 21600"/>
                <a:gd name="T20" fmla="*/ 459 w 21600"/>
                <a:gd name="T21" fmla="*/ 22540 h 21600"/>
                <a:gd name="T22" fmla="*/ 21485 w 21600"/>
                <a:gd name="T23" fmla="*/ 27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2" name="Picture 2" descr="C:\Users\clem\AppData\Local\Microsoft\Windows\Temporary Internet Files\Content.IE5\WXPDPN3O\img7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5600" y="3207831"/>
              <a:ext cx="335790" cy="3357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  <p:sp>
        <p:nvSpPr>
          <p:cNvPr id="7" name="TextBox 6"/>
          <p:cNvSpPr txBox="1"/>
          <p:nvPr/>
        </p:nvSpPr>
        <p:spPr>
          <a:xfrm>
            <a:off x="3657600" y="1219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S3 bucket</a:t>
            </a:r>
          </a:p>
        </p:txBody>
      </p:sp>
      <p:pic>
        <p:nvPicPr>
          <p:cNvPr id="25" name="Picture 2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1" y="3600298"/>
            <a:ext cx="1066800" cy="12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" name="Group 26"/>
          <p:cNvGrpSpPr/>
          <p:nvPr/>
        </p:nvGrpSpPr>
        <p:grpSpPr>
          <a:xfrm>
            <a:off x="5807962" y="3657600"/>
            <a:ext cx="516638" cy="909828"/>
            <a:chOff x="3886201" y="2514600"/>
            <a:chExt cx="685799" cy="1123950"/>
          </a:xfrm>
        </p:grpSpPr>
        <p:sp>
          <p:nvSpPr>
            <p:cNvPr id="28" name="tower"/>
            <p:cNvSpPr>
              <a:spLocks noEditPoints="1" noChangeArrowheads="1"/>
            </p:cNvSpPr>
            <p:nvPr/>
          </p:nvSpPr>
          <p:spPr bwMode="auto">
            <a:xfrm>
              <a:off x="3886201" y="2514600"/>
              <a:ext cx="685799" cy="1123950"/>
            </a:xfrm>
            <a:custGeom>
              <a:avLst/>
              <a:gdLst>
                <a:gd name="T0" fmla="*/ 0 w 21600"/>
                <a:gd name="T1" fmla="*/ 2184 h 21600"/>
                <a:gd name="T2" fmla="*/ 6664 w 21600"/>
                <a:gd name="T3" fmla="*/ 0 h 21600"/>
                <a:gd name="T4" fmla="*/ 10800 w 21600"/>
                <a:gd name="T5" fmla="*/ 0 h 21600"/>
                <a:gd name="T6" fmla="*/ 21600 w 21600"/>
                <a:gd name="T7" fmla="*/ 0 h 21600"/>
                <a:gd name="T8" fmla="*/ 21600 w 21600"/>
                <a:gd name="T9" fmla="*/ 11649 h 21600"/>
                <a:gd name="T10" fmla="*/ 21600 w 21600"/>
                <a:gd name="T11" fmla="*/ 19416 h 21600"/>
                <a:gd name="T12" fmla="*/ 15166 w 21600"/>
                <a:gd name="T13" fmla="*/ 21600 h 21600"/>
                <a:gd name="T14" fmla="*/ 10570 w 21600"/>
                <a:gd name="T15" fmla="*/ 21600 h 21600"/>
                <a:gd name="T16" fmla="*/ 0 w 21600"/>
                <a:gd name="T17" fmla="*/ 21600 h 21600"/>
                <a:gd name="T18" fmla="*/ 0 w 21600"/>
                <a:gd name="T19" fmla="*/ 11528 h 21600"/>
                <a:gd name="T20" fmla="*/ 459 w 21600"/>
                <a:gd name="T21" fmla="*/ 22540 h 21600"/>
                <a:gd name="T22" fmla="*/ 21485 w 21600"/>
                <a:gd name="T23" fmla="*/ 27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9" name="Picture 3" descr="C:\Users\clem\AppData\Local\Microsoft\Windows\Temporary Internet Files\Content.IE5\A5DOIU3D\img6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400" y="3181350"/>
              <a:ext cx="338328" cy="3383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994" y="5224518"/>
            <a:ext cx="1268606" cy="145330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133601" y="5399154"/>
            <a:ext cx="1156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pragma_boot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447" y="5181600"/>
            <a:ext cx="1268606" cy="1453308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5486401" y="5356236"/>
            <a:ext cx="1156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pragma_boot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30" name="Straight Arrow Connector 29"/>
          <p:cNvCxnSpPr>
            <a:stCxn id="34" idx="0"/>
            <a:endCxn id="28" idx="7"/>
          </p:cNvCxnSpPr>
          <p:nvPr/>
        </p:nvCxnSpPr>
        <p:spPr>
          <a:xfrm flipV="1">
            <a:off x="6057750" y="4567428"/>
            <a:ext cx="3030" cy="6141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8" name="Straight Arrow Connector 2047"/>
          <p:cNvCxnSpPr>
            <a:stCxn id="32" idx="0"/>
            <a:endCxn id="19" idx="7"/>
          </p:cNvCxnSpPr>
          <p:nvPr/>
        </p:nvCxnSpPr>
        <p:spPr>
          <a:xfrm flipH="1" flipV="1">
            <a:off x="2631781" y="4643628"/>
            <a:ext cx="10517" cy="580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158654" y="4782980"/>
            <a:ext cx="22995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GET /abs/disk1.vda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667001" y="4800601"/>
            <a:ext cx="22995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GET /abs/disk1.vda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200401" y="3258236"/>
            <a:ext cx="22995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GET /abs/disk1.vda</a:t>
            </a:r>
          </a:p>
        </p:txBody>
      </p:sp>
      <p:cxnSp>
        <p:nvCxnSpPr>
          <p:cNvPr id="44" name="Straight Arrow Connector 43"/>
          <p:cNvCxnSpPr>
            <a:stCxn id="19" idx="2"/>
            <a:endCxn id="17" idx="7"/>
          </p:cNvCxnSpPr>
          <p:nvPr/>
        </p:nvCxnSpPr>
        <p:spPr>
          <a:xfrm flipV="1">
            <a:off x="2637282" y="2667000"/>
            <a:ext cx="1672603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8" idx="2"/>
            <a:endCxn id="17" idx="7"/>
          </p:cNvCxnSpPr>
          <p:nvPr/>
        </p:nvCxnSpPr>
        <p:spPr>
          <a:xfrm flipH="1" flipV="1">
            <a:off x="4309885" y="2667000"/>
            <a:ext cx="1756397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3" name="Picture 3" descr="C:\Users\clem\AppData\Local\Microsoft\Windows\Temporary Internet Files\Content.IE5\FCA0NQ7Z\img4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1" y="762000"/>
            <a:ext cx="1142935" cy="29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C:\Users\clem\AppData\Local\Microsoft\Windows\Temporary Internet Files\Content.IE5\HQD0MWZT\img5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457201"/>
            <a:ext cx="2315426" cy="305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/>
          <p:cNvCxnSpPr>
            <a:stCxn id="17" idx="4"/>
          </p:cNvCxnSpPr>
          <p:nvPr/>
        </p:nvCxnSpPr>
        <p:spPr>
          <a:xfrm flipV="1">
            <a:off x="4572000" y="1905001"/>
            <a:ext cx="1752600" cy="33158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9" idx="4"/>
          </p:cNvCxnSpPr>
          <p:nvPr/>
        </p:nvCxnSpPr>
        <p:spPr>
          <a:xfrm flipV="1">
            <a:off x="2895600" y="2070795"/>
            <a:ext cx="2857500" cy="215368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8" idx="4"/>
          </p:cNvCxnSpPr>
          <p:nvPr/>
        </p:nvCxnSpPr>
        <p:spPr>
          <a:xfrm flipV="1">
            <a:off x="6324600" y="1905001"/>
            <a:ext cx="3733800" cy="224327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52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Personal Cloud Controller (PCC)</a:t>
            </a:r>
            <a:br>
              <a:rPr lang="en-US" b="1" dirty="0" smtClean="0"/>
            </a:br>
            <a:r>
              <a:rPr lang="en-US" sz="2700" dirty="0"/>
              <a:t>(Yuan Luo, </a:t>
            </a:r>
            <a:r>
              <a:rPr lang="en-US" sz="2700" dirty="0" err="1"/>
              <a:t>Shava</a:t>
            </a:r>
            <a:r>
              <a:rPr lang="en-US" sz="2700" dirty="0"/>
              <a:t> </a:t>
            </a:r>
            <a:r>
              <a:rPr lang="en-US" sz="2700" dirty="0" err="1"/>
              <a:t>Smallen</a:t>
            </a:r>
            <a:r>
              <a:rPr lang="en-US" sz="2700" dirty="0"/>
              <a:t>, Beth </a:t>
            </a:r>
            <a:r>
              <a:rPr lang="en-US" sz="2700" dirty="0" err="1"/>
              <a:t>Plale</a:t>
            </a:r>
            <a:r>
              <a:rPr lang="en-US" sz="2700" dirty="0"/>
              <a:t>, Philip Papadopoulos)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200" y="1600201"/>
            <a:ext cx="5517272" cy="4931561"/>
          </a:xfrm>
        </p:spPr>
        <p:txBody>
          <a:bodyPr>
            <a:normAutofit/>
          </a:bodyPr>
          <a:lstStyle/>
          <a:p>
            <a:r>
              <a:rPr lang="en-US" dirty="0" smtClean="0"/>
              <a:t>Goals:</a:t>
            </a:r>
          </a:p>
          <a:p>
            <a:pPr lvl="1"/>
            <a:r>
              <a:rPr lang="en-US" dirty="0" smtClean="0"/>
              <a:t>Enable </a:t>
            </a:r>
            <a:r>
              <a:rPr lang="en-US" b="1" dirty="0" smtClean="0">
                <a:solidFill>
                  <a:srgbClr val="800000"/>
                </a:solidFill>
              </a:rPr>
              <a:t>lab/group </a:t>
            </a:r>
            <a:r>
              <a:rPr lang="en-US" dirty="0" smtClean="0"/>
              <a:t>to easily </a:t>
            </a:r>
            <a:r>
              <a:rPr lang="en-US" b="1" dirty="0" smtClean="0">
                <a:solidFill>
                  <a:srgbClr val="800000"/>
                </a:solidFill>
              </a:rPr>
              <a:t>manage</a:t>
            </a:r>
            <a:r>
              <a:rPr lang="en-US" dirty="0" smtClean="0"/>
              <a:t> application </a:t>
            </a:r>
            <a:r>
              <a:rPr lang="en-US" b="1" dirty="0" smtClean="0">
                <a:solidFill>
                  <a:srgbClr val="800000"/>
                </a:solidFill>
              </a:rPr>
              <a:t>virtual clusters</a:t>
            </a:r>
            <a:r>
              <a:rPr lang="en-US" dirty="0" smtClean="0"/>
              <a:t> on available resources</a:t>
            </a:r>
          </a:p>
          <a:p>
            <a:pPr lvl="1"/>
            <a:r>
              <a:rPr lang="en-US" dirty="0" smtClean="0"/>
              <a:t>Leverage </a:t>
            </a:r>
            <a:r>
              <a:rPr lang="en-US" smtClean="0"/>
              <a:t>PRAGMA Cloud tools</a:t>
            </a:r>
            <a:r>
              <a:rPr lang="en-US" dirty="0" smtClean="0"/>
              <a:t>: </a:t>
            </a:r>
            <a:r>
              <a:rPr lang="en-US" dirty="0" err="1" smtClean="0"/>
              <a:t>pragma_bootstrap</a:t>
            </a:r>
            <a:r>
              <a:rPr lang="en-US" dirty="0" smtClean="0"/>
              <a:t>, IPOP, </a:t>
            </a:r>
            <a:r>
              <a:rPr lang="en-US" dirty="0" err="1" smtClean="0"/>
              <a:t>ViNE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 smtClean="0"/>
              <a:t>Lightweight, extends </a:t>
            </a:r>
            <a:r>
              <a:rPr lang="en-US" dirty="0" err="1" smtClean="0"/>
              <a:t>HTCondor</a:t>
            </a:r>
            <a:r>
              <a:rPr lang="en-US" dirty="0"/>
              <a:t> </a:t>
            </a:r>
            <a:r>
              <a:rPr lang="en-US" dirty="0" smtClean="0"/>
              <a:t>from U Wisc.</a:t>
            </a:r>
          </a:p>
          <a:p>
            <a:pPr lvl="1"/>
            <a:r>
              <a:rPr lang="en-US" dirty="0" smtClean="0"/>
              <a:t>Provide command-line and </a:t>
            </a:r>
            <a:r>
              <a:rPr lang="en-US" dirty="0"/>
              <a:t>W</a:t>
            </a:r>
            <a:r>
              <a:rPr lang="en-US" dirty="0" smtClean="0"/>
              <a:t>eb interfaces</a:t>
            </a:r>
          </a:p>
          <a:p>
            <a:r>
              <a:rPr lang="en-US" dirty="0" smtClean="0"/>
              <a:t>Working Group: Resources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814" y="1929431"/>
            <a:ext cx="2932987" cy="21997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9534" y="4522077"/>
            <a:ext cx="1977314" cy="160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805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9335" y="274638"/>
            <a:ext cx="8427513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Personal Cloud Controller (PCC) - cont.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5575" y="4382421"/>
            <a:ext cx="5222651" cy="2163298"/>
          </a:xfrm>
        </p:spPr>
        <p:txBody>
          <a:bodyPr>
            <a:normAutofit/>
          </a:bodyPr>
          <a:lstStyle/>
          <a:p>
            <a:r>
              <a:rPr lang="en-US"/>
              <a:t>Longer-term goals</a:t>
            </a:r>
            <a:endParaRPr lang="en-US" dirty="0"/>
          </a:p>
          <a:p>
            <a:pPr lvl="1"/>
            <a:r>
              <a:rPr lang="en-US" dirty="0"/>
              <a:t>Data-aware scheduling</a:t>
            </a:r>
          </a:p>
          <a:p>
            <a:pPr lvl="1"/>
            <a:r>
              <a:rPr lang="en-US" dirty="0"/>
              <a:t>Fault tolerance</a:t>
            </a:r>
          </a:p>
          <a:p>
            <a:pPr lvl="1"/>
            <a:r>
              <a:rPr lang="en-US" dirty="0"/>
              <a:t>Provenance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1896366" y="1445546"/>
            <a:ext cx="3464149" cy="52955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Current status</a:t>
            </a:r>
          </a:p>
          <a:p>
            <a:pPr lvl="1"/>
            <a:r>
              <a:rPr lang="en-US" sz="2400" dirty="0"/>
              <a:t>Start and monitor virtual cluster using </a:t>
            </a:r>
            <a:r>
              <a:rPr lang="en-US" sz="2400" dirty="0" err="1"/>
              <a:t>pragma_bootstrap</a:t>
            </a:r>
            <a:r>
              <a:rPr lang="en-US" sz="2400" dirty="0"/>
              <a:t> via </a:t>
            </a:r>
            <a:r>
              <a:rPr lang="en-US" sz="2400" dirty="0" err="1"/>
              <a:t>HTCondor</a:t>
            </a:r>
            <a:r>
              <a:rPr lang="en-US" sz="2400" dirty="0"/>
              <a:t> (VM GAHP)</a:t>
            </a:r>
          </a:p>
          <a:p>
            <a:pPr lvl="1"/>
            <a:r>
              <a:rPr lang="en-US" sz="2400" dirty="0"/>
              <a:t>Web interface prototype (PHP)</a:t>
            </a:r>
          </a:p>
          <a:p>
            <a:r>
              <a:rPr lang="en-US" sz="2800" dirty="0"/>
              <a:t>Near-term goals </a:t>
            </a:r>
          </a:p>
          <a:p>
            <a:pPr lvl="1"/>
            <a:r>
              <a:rPr lang="en-US" sz="2400" dirty="0"/>
              <a:t>Add increased controllability and robustness (April – June)</a:t>
            </a:r>
          </a:p>
          <a:p>
            <a:pPr lvl="1"/>
            <a:r>
              <a:rPr lang="en-US" sz="2400" dirty="0"/>
              <a:t>Multi-site clusters (July – Sept)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375575" y="1995100"/>
            <a:ext cx="4709967" cy="14674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Personal Cloud Controller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71266" y="3535936"/>
            <a:ext cx="1422403" cy="3546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Rocks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471266" y="2681588"/>
            <a:ext cx="4529666" cy="33736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HTCondor+PCC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024897" y="3535936"/>
            <a:ext cx="1422403" cy="3546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OpenNebula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578530" y="3535936"/>
            <a:ext cx="1422403" cy="35463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465726" y="2305658"/>
            <a:ext cx="4529667" cy="31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Interface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465726" y="3070532"/>
            <a:ext cx="4529666" cy="3186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PRAGMA tools (pragma_boot, ViNE, iPOP)</a:t>
            </a:r>
          </a:p>
        </p:txBody>
      </p:sp>
    </p:spTree>
    <p:extLst>
      <p:ext uri="{BB962C8B-B14F-4D97-AF65-F5344CB8AC3E}">
        <p14:creationId xmlns:p14="http://schemas.microsoft.com/office/powerpoint/2010/main" val="3319720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609</TotalTime>
  <Words>1020</Words>
  <Application>Microsoft Office PowerPoint</Application>
  <PresentationFormat>Widescreen</PresentationFormat>
  <Paragraphs>211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ＭＳ Ｐゴシック</vt:lpstr>
      <vt:lpstr>Arial</vt:lpstr>
      <vt:lpstr>Arial Rounded MT Bold</vt:lpstr>
      <vt:lpstr>Calibri</vt:lpstr>
      <vt:lpstr>Calibri Light</vt:lpstr>
      <vt:lpstr>Courier New</vt:lpstr>
      <vt:lpstr>Verdana</vt:lpstr>
      <vt:lpstr>Wingdings</vt:lpstr>
      <vt:lpstr>Office Theme</vt:lpstr>
      <vt:lpstr>PRAGMA Resources Group Updates</vt:lpstr>
      <vt:lpstr>Personnel Changes</vt:lpstr>
      <vt:lpstr>Distributed Clouds with Trusted Envelopes enabled by Overlay Networks</vt:lpstr>
      <vt:lpstr>PRAGMA ENT (Experimental Networking Testbed)</vt:lpstr>
      <vt:lpstr>Significant Activities in Resources Working group (one-line summaries)</vt:lpstr>
      <vt:lpstr>Pragma Bootstrap</vt:lpstr>
      <vt:lpstr>Pragma Bootstrap</vt:lpstr>
      <vt:lpstr>Personal Cloud Controller (PCC) (Yuan Luo, Shava Smallen, Beth Plale, Philip Papadopoulos)</vt:lpstr>
      <vt:lpstr>Personal Cloud Controller (PCC) - cont.</vt:lpstr>
      <vt:lpstr>PowerPoint Presentation</vt:lpstr>
      <vt:lpstr>PRAGMA-ENT Goals</vt:lpstr>
      <vt:lpstr>PRAGMA-ENT Progress</vt:lpstr>
      <vt:lpstr>Connecting US and NCHC into  the RISE Switch in LA + Multipath between JP and US</vt:lpstr>
      <vt:lpstr>Data Challenges</vt:lpstr>
      <vt:lpstr>Goals</vt:lpstr>
      <vt:lpstr>Architecture</vt:lpstr>
      <vt:lpstr>Progress – IPOP overlay</vt:lpstr>
      <vt:lpstr>Accomplishments</vt:lpstr>
      <vt:lpstr>Relevance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PRAGMA Resources Group Updates</dc:title>
  <dc:creator>Philip Papadopoulos</dc:creator>
  <cp:lastModifiedBy>Philip Papadopoulos</cp:lastModifiedBy>
  <cp:revision>9</cp:revision>
  <dcterms:created xsi:type="dcterms:W3CDTF">2014-04-08T01:11:36Z</dcterms:created>
  <dcterms:modified xsi:type="dcterms:W3CDTF">2014-04-10T07:23:18Z</dcterms:modified>
</cp:coreProperties>
</file>