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2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73A74-C56F-4887-A86A-3048A036A0C3}" type="datetimeFigureOut">
              <a:rPr kumimoji="1" lang="ja-JP" altLang="en-US" smtClean="0"/>
              <a:t>2014/4/11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C5F5B-8781-4E2D-A6BD-2F3823CF8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12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9B9C1-BFC9-4268-B74A-1C622E03C234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772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9B9C1-BFC9-4268-B74A-1C622E03C234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147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 order to manage and allocate network resources by JMS, we think that 4 functionalities for handling network resources are necessary.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1st functionality is user interface to request network resources in a job script. </a:t>
            </a:r>
          </a:p>
          <a:p>
            <a:r>
              <a:rPr kumimoji="1" lang="en-US" altLang="ja-JP" dirty="0" smtClean="0"/>
              <a:t>This functionality allows a user to request network resources as well as computing resources in submitting user job.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2nd functionality is monitoring the network condition and managing their information. </a:t>
            </a:r>
          </a:p>
          <a:p>
            <a:r>
              <a:rPr kumimoji="1" lang="en-US" altLang="ja-JP" dirty="0" smtClean="0"/>
              <a:t>This functionality makes JMS possible to understand current status of network resources in computing environment. </a:t>
            </a:r>
          </a:p>
          <a:p>
            <a:r>
              <a:rPr kumimoji="1" lang="en-US" altLang="ja-JP" dirty="0" smtClean="0"/>
              <a:t>In order to control network resources, we consider that this module need to be able to retrieve network topology and the capacity on each network link, such as bandwidth and latency.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3rd functionality is allocation control for network resources. </a:t>
            </a:r>
          </a:p>
          <a:p>
            <a:r>
              <a:rPr kumimoji="1" lang="en-US" altLang="ja-JP" dirty="0" smtClean="0"/>
              <a:t>This functionality is necessary to share network resources with user jobs which are executed at the same time so that each of user jobs can obtain the better performance.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4th functionality is a framework for a resource assignment policy to determine an appropriate allocation of network and computing resources to a job.</a:t>
            </a:r>
          </a:p>
          <a:p>
            <a:r>
              <a:rPr kumimoji="1" lang="en-US" altLang="ja-JP" dirty="0" smtClean="0"/>
              <a:t>Since traditional JMSs do not have a functionality to configure assignment rule for network resource, it is necessary to provide the interface to administrator. 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9B9C1-BFC9-4268-B74A-1C622E03C234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1479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9FA28-916E-4F6C-A4D6-28E3FA3B767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214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2014/04/11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PRAGMA26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2014/04/11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PRAGMA26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2014/04/11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PRAGMA26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2014/04/11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PRAGMA26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2014/04/11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PRAGMA26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2014/04/11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PRAGMA26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2014/04/11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PRAGMA26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2014/04/11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2014/04/11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PRAGMA26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2014/04/11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PRAGMA26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2014/04/11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PRAGMA26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2014/04/11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PRAGMA26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9512" y="1124744"/>
            <a:ext cx="8784975" cy="2016224"/>
          </a:xfrm>
        </p:spPr>
        <p:txBody>
          <a:bodyPr>
            <a:noAutofit/>
          </a:bodyPr>
          <a:lstStyle/>
          <a:p>
            <a:pPr defTabSz="457200">
              <a:spcBef>
                <a:spcPts val="0"/>
              </a:spcBef>
              <a:defRPr/>
            </a:pPr>
            <a:r>
              <a:rPr lang="en-US" altLang="ja-JP" sz="3600" dirty="0" smtClean="0">
                <a:ln w="5000" cmpd="sng">
                  <a:noFill/>
                  <a:prstDash val="solid"/>
                </a:ln>
                <a:effectLst/>
              </a:rPr>
              <a:t>A Network-aware Job Management System </a:t>
            </a:r>
            <a:br>
              <a:rPr lang="en-US" altLang="ja-JP" sz="3600" dirty="0" smtClean="0">
                <a:ln w="5000" cmpd="sng">
                  <a:noFill/>
                  <a:prstDash val="solid"/>
                </a:ln>
                <a:effectLst/>
              </a:rPr>
            </a:br>
            <a:r>
              <a:rPr lang="en-US" altLang="ja-JP" sz="3600" dirty="0" smtClean="0">
                <a:ln w="5000" cmpd="sng">
                  <a:noFill/>
                  <a:prstDash val="solid"/>
                </a:ln>
                <a:effectLst/>
              </a:rPr>
              <a:t>Leveraging Software Defined Networking</a:t>
            </a:r>
            <a:endParaRPr lang="ja-JP" altLang="en-US" sz="3600" dirty="0">
              <a:ln w="5000" cmpd="sng">
                <a:noFill/>
                <a:prstDash val="solid"/>
              </a:ln>
              <a:effectLst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536" y="3861048"/>
            <a:ext cx="8424936" cy="2448272"/>
          </a:xfrm>
        </p:spPr>
        <p:txBody>
          <a:bodyPr>
            <a:norm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Yasuhiro Watashiba</a:t>
            </a:r>
          </a:p>
          <a:p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zh-CN" sz="2400" dirty="0" err="1" smtClean="0">
                <a:solidFill>
                  <a:schemeClr val="tx1"/>
                </a:solidFill>
              </a:rPr>
              <a:t>Cybermedia</a:t>
            </a:r>
            <a:r>
              <a:rPr lang="en-US" altLang="zh-CN" sz="2400" dirty="0" smtClean="0">
                <a:solidFill>
                  <a:schemeClr val="tx1"/>
                </a:solidFill>
              </a:rPr>
              <a:t> Center, Osaka University, Japan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PRAGMA26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92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Cluster system with OpenFlow network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PRAGMA26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2014/04/11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2016223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Interconnect in the cluster system will </a:t>
            </a:r>
            <a:r>
              <a:rPr kumimoji="1" lang="en-US" altLang="ja-JP" sz="2800" dirty="0" smtClean="0"/>
              <a:t>be constructed  as OpenFlow </a:t>
            </a:r>
            <a:r>
              <a:rPr kumimoji="1" lang="en-US" altLang="ja-JP" sz="2800" dirty="0" smtClean="0"/>
              <a:t>network. </a:t>
            </a:r>
          </a:p>
          <a:p>
            <a:pPr lvl="1"/>
            <a:r>
              <a:rPr kumimoji="1" lang="en-US" altLang="ja-JP" sz="2400" dirty="0" smtClean="0"/>
              <a:t>OpenFlow switches : HP 2920-24G</a:t>
            </a:r>
          </a:p>
          <a:p>
            <a:pPr lvl="1"/>
            <a:r>
              <a:rPr lang="en-US" altLang="ja-JP" sz="2400" dirty="0" smtClean="0"/>
              <a:t>Topology of the interconnect </a:t>
            </a:r>
            <a:r>
              <a:rPr lang="en-US" altLang="ja-JP" sz="2400" dirty="0" smtClean="0"/>
              <a:t>ha</a:t>
            </a:r>
            <a:r>
              <a:rPr lang="en-US" altLang="ja-JP" sz="2400" dirty="0" smtClean="0"/>
              <a:t>s multi </a:t>
            </a:r>
            <a:r>
              <a:rPr lang="en-US" altLang="ja-JP" sz="2400" dirty="0" smtClean="0"/>
              <a:t>paths.</a:t>
            </a:r>
            <a:endParaRPr kumimoji="1" lang="ja-JP" altLang="en-US" sz="2400" dirty="0"/>
          </a:p>
        </p:txBody>
      </p:sp>
      <p:grpSp>
        <p:nvGrpSpPr>
          <p:cNvPr id="9" name="グループ化 8"/>
          <p:cNvGrpSpPr>
            <a:grpSpLocks noChangeAspect="1"/>
          </p:cNvGrpSpPr>
          <p:nvPr/>
        </p:nvGrpSpPr>
        <p:grpSpPr>
          <a:xfrm>
            <a:off x="251520" y="3337122"/>
            <a:ext cx="5536291" cy="2809286"/>
            <a:chOff x="467544" y="3174211"/>
            <a:chExt cx="6275588" cy="3184428"/>
          </a:xfrm>
        </p:grpSpPr>
        <p:sp>
          <p:nvSpPr>
            <p:cNvPr id="98" name="角丸四角形 97"/>
            <p:cNvSpPr/>
            <p:nvPr/>
          </p:nvSpPr>
          <p:spPr>
            <a:xfrm>
              <a:off x="580796" y="5373216"/>
              <a:ext cx="6162336" cy="539083"/>
            </a:xfrm>
            <a:prstGeom prst="roundRect">
              <a:avLst>
                <a:gd name="adj" fmla="val 223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ja-JP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角丸四角形 96"/>
            <p:cNvSpPr/>
            <p:nvPr/>
          </p:nvSpPr>
          <p:spPr>
            <a:xfrm>
              <a:off x="467544" y="3400373"/>
              <a:ext cx="6275586" cy="1749794"/>
            </a:xfrm>
            <a:prstGeom prst="roundRect">
              <a:avLst>
                <a:gd name="adj" fmla="val 1568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2" name="テキスト ボックス 271"/>
            <p:cNvSpPr txBox="1"/>
            <p:nvPr/>
          </p:nvSpPr>
          <p:spPr>
            <a:xfrm>
              <a:off x="2351376" y="3174211"/>
              <a:ext cx="2283539" cy="418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smtClean="0"/>
                <a:t>OpenFlow </a:t>
              </a:r>
              <a:r>
                <a:rPr kumimoji="1" lang="en-US" altLang="ja-JP" b="1" dirty="0" smtClean="0"/>
                <a:t>network</a:t>
              </a:r>
              <a:endParaRPr kumimoji="1" lang="en-US" altLang="ja-JP" b="1" dirty="0" smtClean="0"/>
            </a:p>
          </p:txBody>
        </p:sp>
        <p:sp>
          <p:nvSpPr>
            <p:cNvPr id="274" name="テキスト ボックス 273"/>
            <p:cNvSpPr txBox="1"/>
            <p:nvPr/>
          </p:nvSpPr>
          <p:spPr>
            <a:xfrm>
              <a:off x="2200966" y="5939988"/>
              <a:ext cx="2412186" cy="418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smtClean="0"/>
                <a:t>Computational </a:t>
              </a:r>
              <a:r>
                <a:rPr kumimoji="1" lang="en-US" altLang="ja-JP" dirty="0" smtClean="0"/>
                <a:t>hosts</a:t>
              </a:r>
            </a:p>
          </p:txBody>
        </p:sp>
        <p:cxnSp>
          <p:nvCxnSpPr>
            <p:cNvPr id="221" name="直線コネクタ 220"/>
            <p:cNvCxnSpPr>
              <a:stCxn id="238" idx="0"/>
              <a:endCxn id="225" idx="3"/>
            </p:cNvCxnSpPr>
            <p:nvPr/>
          </p:nvCxnSpPr>
          <p:spPr>
            <a:xfrm flipV="1">
              <a:off x="1391516" y="3933056"/>
              <a:ext cx="721537" cy="70037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>
              <a:stCxn id="251" idx="0"/>
              <a:endCxn id="293" idx="3"/>
            </p:cNvCxnSpPr>
            <p:nvPr/>
          </p:nvCxnSpPr>
          <p:spPr>
            <a:xfrm flipV="1">
              <a:off x="2864863" y="3933056"/>
              <a:ext cx="2183340" cy="70037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>
              <a:stCxn id="251" idx="0"/>
              <a:endCxn id="225" idx="3"/>
            </p:cNvCxnSpPr>
            <p:nvPr/>
          </p:nvCxnSpPr>
          <p:spPr>
            <a:xfrm flipH="1" flipV="1">
              <a:off x="2113053" y="3933056"/>
              <a:ext cx="751810" cy="70037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直方体 224"/>
            <p:cNvSpPr/>
            <p:nvPr/>
          </p:nvSpPr>
          <p:spPr>
            <a:xfrm>
              <a:off x="1451104" y="3705105"/>
              <a:ext cx="1380885" cy="227951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6" name="正方形/長方形 225"/>
            <p:cNvSpPr/>
            <p:nvPr/>
          </p:nvSpPr>
          <p:spPr>
            <a:xfrm>
              <a:off x="2116956" y="3802996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27" name="正方形/長方形 226"/>
            <p:cNvSpPr/>
            <p:nvPr/>
          </p:nvSpPr>
          <p:spPr>
            <a:xfrm>
              <a:off x="2253529" y="3802996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28" name="正方形/長方形 227"/>
            <p:cNvSpPr/>
            <p:nvPr/>
          </p:nvSpPr>
          <p:spPr>
            <a:xfrm>
              <a:off x="2390102" y="3802996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29" name="正方形/長方形 228"/>
            <p:cNvSpPr/>
            <p:nvPr/>
          </p:nvSpPr>
          <p:spPr>
            <a:xfrm>
              <a:off x="2526675" y="3802996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30" name="正方形/長方形 229"/>
            <p:cNvSpPr/>
            <p:nvPr/>
          </p:nvSpPr>
          <p:spPr>
            <a:xfrm>
              <a:off x="2663245" y="3802996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31" name="正方形/長方形 230"/>
            <p:cNvSpPr/>
            <p:nvPr/>
          </p:nvSpPr>
          <p:spPr>
            <a:xfrm>
              <a:off x="1980382" y="3802996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32" name="正方形/長方形 231"/>
            <p:cNvSpPr/>
            <p:nvPr/>
          </p:nvSpPr>
          <p:spPr>
            <a:xfrm>
              <a:off x="1843809" y="3802996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33" name="正方形/長方形 232"/>
            <p:cNvSpPr/>
            <p:nvPr/>
          </p:nvSpPr>
          <p:spPr>
            <a:xfrm>
              <a:off x="1707236" y="3802996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234" name="直線コネクタ 233"/>
            <p:cNvCxnSpPr/>
            <p:nvPr/>
          </p:nvCxnSpPr>
          <p:spPr>
            <a:xfrm>
              <a:off x="1508127" y="3814657"/>
              <a:ext cx="1365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コネクタ 234"/>
            <p:cNvCxnSpPr/>
            <p:nvPr/>
          </p:nvCxnSpPr>
          <p:spPr>
            <a:xfrm>
              <a:off x="1508127" y="3892491"/>
              <a:ext cx="13657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コネクタ 235"/>
            <p:cNvCxnSpPr/>
            <p:nvPr/>
          </p:nvCxnSpPr>
          <p:spPr>
            <a:xfrm>
              <a:off x="1508127" y="3852376"/>
              <a:ext cx="13657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直方体 237"/>
            <p:cNvSpPr/>
            <p:nvPr/>
          </p:nvSpPr>
          <p:spPr>
            <a:xfrm>
              <a:off x="672580" y="4633429"/>
              <a:ext cx="1380885" cy="227951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9" name="正方形/長方形 238"/>
            <p:cNvSpPr/>
            <p:nvPr/>
          </p:nvSpPr>
          <p:spPr>
            <a:xfrm>
              <a:off x="1338432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40" name="正方形/長方形 239"/>
            <p:cNvSpPr/>
            <p:nvPr/>
          </p:nvSpPr>
          <p:spPr>
            <a:xfrm>
              <a:off x="1475005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41" name="正方形/長方形 240"/>
            <p:cNvSpPr/>
            <p:nvPr/>
          </p:nvSpPr>
          <p:spPr>
            <a:xfrm>
              <a:off x="1611578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42" name="正方形/長方形 241"/>
            <p:cNvSpPr/>
            <p:nvPr/>
          </p:nvSpPr>
          <p:spPr>
            <a:xfrm>
              <a:off x="1748151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43" name="正方形/長方形 242"/>
            <p:cNvSpPr/>
            <p:nvPr/>
          </p:nvSpPr>
          <p:spPr>
            <a:xfrm>
              <a:off x="1884721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44" name="正方形/長方形 243"/>
            <p:cNvSpPr/>
            <p:nvPr/>
          </p:nvSpPr>
          <p:spPr>
            <a:xfrm>
              <a:off x="1201858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45" name="正方形/長方形 244"/>
            <p:cNvSpPr/>
            <p:nvPr/>
          </p:nvSpPr>
          <p:spPr>
            <a:xfrm>
              <a:off x="1065285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46" name="正方形/長方形 245"/>
            <p:cNvSpPr/>
            <p:nvPr/>
          </p:nvSpPr>
          <p:spPr>
            <a:xfrm>
              <a:off x="928712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247" name="直線コネクタ 246"/>
            <p:cNvCxnSpPr/>
            <p:nvPr/>
          </p:nvCxnSpPr>
          <p:spPr>
            <a:xfrm>
              <a:off x="729603" y="4742981"/>
              <a:ext cx="1365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コネクタ 247"/>
            <p:cNvCxnSpPr/>
            <p:nvPr/>
          </p:nvCxnSpPr>
          <p:spPr>
            <a:xfrm>
              <a:off x="729603" y="4820815"/>
              <a:ext cx="13657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コネクタ 248"/>
            <p:cNvCxnSpPr/>
            <p:nvPr/>
          </p:nvCxnSpPr>
          <p:spPr>
            <a:xfrm>
              <a:off x="729603" y="4780700"/>
              <a:ext cx="13657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直方体 250"/>
            <p:cNvSpPr/>
            <p:nvPr/>
          </p:nvSpPr>
          <p:spPr>
            <a:xfrm>
              <a:off x="2145927" y="4633429"/>
              <a:ext cx="1380885" cy="227951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2" name="正方形/長方形 251"/>
            <p:cNvSpPr/>
            <p:nvPr/>
          </p:nvSpPr>
          <p:spPr>
            <a:xfrm>
              <a:off x="2811779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53" name="正方形/長方形 252"/>
            <p:cNvSpPr/>
            <p:nvPr/>
          </p:nvSpPr>
          <p:spPr>
            <a:xfrm>
              <a:off x="2948352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54" name="正方形/長方形 253"/>
            <p:cNvSpPr/>
            <p:nvPr/>
          </p:nvSpPr>
          <p:spPr>
            <a:xfrm>
              <a:off x="3084925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55" name="正方形/長方形 254"/>
            <p:cNvSpPr/>
            <p:nvPr/>
          </p:nvSpPr>
          <p:spPr>
            <a:xfrm>
              <a:off x="3221498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56" name="正方形/長方形 255"/>
            <p:cNvSpPr/>
            <p:nvPr/>
          </p:nvSpPr>
          <p:spPr>
            <a:xfrm>
              <a:off x="3358068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57" name="正方形/長方形 256"/>
            <p:cNvSpPr/>
            <p:nvPr/>
          </p:nvSpPr>
          <p:spPr>
            <a:xfrm>
              <a:off x="2675205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58" name="正方形/長方形 257"/>
            <p:cNvSpPr/>
            <p:nvPr/>
          </p:nvSpPr>
          <p:spPr>
            <a:xfrm>
              <a:off x="2538632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59" name="正方形/長方形 258"/>
            <p:cNvSpPr/>
            <p:nvPr/>
          </p:nvSpPr>
          <p:spPr>
            <a:xfrm>
              <a:off x="2402059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260" name="直線コネクタ 259"/>
            <p:cNvCxnSpPr/>
            <p:nvPr/>
          </p:nvCxnSpPr>
          <p:spPr>
            <a:xfrm>
              <a:off x="2202950" y="4742981"/>
              <a:ext cx="1365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コネクタ 260"/>
            <p:cNvCxnSpPr/>
            <p:nvPr/>
          </p:nvCxnSpPr>
          <p:spPr>
            <a:xfrm>
              <a:off x="2202950" y="4820815"/>
              <a:ext cx="13657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コネクタ 261"/>
            <p:cNvCxnSpPr/>
            <p:nvPr/>
          </p:nvCxnSpPr>
          <p:spPr>
            <a:xfrm>
              <a:off x="2202950" y="4780700"/>
              <a:ext cx="13657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直方体 263"/>
            <p:cNvSpPr/>
            <p:nvPr/>
          </p:nvSpPr>
          <p:spPr>
            <a:xfrm>
              <a:off x="3619272" y="4633429"/>
              <a:ext cx="1380885" cy="227951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65" name="正方形/長方形 264"/>
            <p:cNvSpPr/>
            <p:nvPr/>
          </p:nvSpPr>
          <p:spPr>
            <a:xfrm>
              <a:off x="4285124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66" name="正方形/長方形 265"/>
            <p:cNvSpPr/>
            <p:nvPr/>
          </p:nvSpPr>
          <p:spPr>
            <a:xfrm>
              <a:off x="4421697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67" name="正方形/長方形 266"/>
            <p:cNvSpPr/>
            <p:nvPr/>
          </p:nvSpPr>
          <p:spPr>
            <a:xfrm>
              <a:off x="4558270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68" name="正方形/長方形 267"/>
            <p:cNvSpPr/>
            <p:nvPr/>
          </p:nvSpPr>
          <p:spPr>
            <a:xfrm>
              <a:off x="4694843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69" name="正方形/長方形 268"/>
            <p:cNvSpPr/>
            <p:nvPr/>
          </p:nvSpPr>
          <p:spPr>
            <a:xfrm>
              <a:off x="4831413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71" name="正方形/長方形 270"/>
            <p:cNvSpPr/>
            <p:nvPr/>
          </p:nvSpPr>
          <p:spPr>
            <a:xfrm>
              <a:off x="4148550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73" name="正方形/長方形 272"/>
            <p:cNvSpPr/>
            <p:nvPr/>
          </p:nvSpPr>
          <p:spPr>
            <a:xfrm>
              <a:off x="4011977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75" name="正方形/長方形 274"/>
            <p:cNvSpPr/>
            <p:nvPr/>
          </p:nvSpPr>
          <p:spPr>
            <a:xfrm>
              <a:off x="3875404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276" name="直線コネクタ 275"/>
            <p:cNvCxnSpPr/>
            <p:nvPr/>
          </p:nvCxnSpPr>
          <p:spPr>
            <a:xfrm>
              <a:off x="3676295" y="4742981"/>
              <a:ext cx="1365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コネクタ 276"/>
            <p:cNvCxnSpPr/>
            <p:nvPr/>
          </p:nvCxnSpPr>
          <p:spPr>
            <a:xfrm>
              <a:off x="3676295" y="4820815"/>
              <a:ext cx="13657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/>
            <p:cNvCxnSpPr/>
            <p:nvPr/>
          </p:nvCxnSpPr>
          <p:spPr>
            <a:xfrm>
              <a:off x="3676295" y="4780700"/>
              <a:ext cx="13657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直方体 279"/>
            <p:cNvSpPr/>
            <p:nvPr/>
          </p:nvSpPr>
          <p:spPr>
            <a:xfrm>
              <a:off x="5092623" y="4633429"/>
              <a:ext cx="1380885" cy="227951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81" name="正方形/長方形 280"/>
            <p:cNvSpPr/>
            <p:nvPr/>
          </p:nvSpPr>
          <p:spPr>
            <a:xfrm>
              <a:off x="5758475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82" name="正方形/長方形 281"/>
            <p:cNvSpPr/>
            <p:nvPr/>
          </p:nvSpPr>
          <p:spPr>
            <a:xfrm>
              <a:off x="5895048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83" name="正方形/長方形 282"/>
            <p:cNvSpPr/>
            <p:nvPr/>
          </p:nvSpPr>
          <p:spPr>
            <a:xfrm>
              <a:off x="6031621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84" name="正方形/長方形 283"/>
            <p:cNvSpPr/>
            <p:nvPr/>
          </p:nvSpPr>
          <p:spPr>
            <a:xfrm>
              <a:off x="6168194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85" name="正方形/長方形 284"/>
            <p:cNvSpPr/>
            <p:nvPr/>
          </p:nvSpPr>
          <p:spPr>
            <a:xfrm>
              <a:off x="6304764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86" name="正方形/長方形 285"/>
            <p:cNvSpPr/>
            <p:nvPr/>
          </p:nvSpPr>
          <p:spPr>
            <a:xfrm>
              <a:off x="5621901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87" name="正方形/長方形 286"/>
            <p:cNvSpPr/>
            <p:nvPr/>
          </p:nvSpPr>
          <p:spPr>
            <a:xfrm>
              <a:off x="5485328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88" name="正方形/長方形 287"/>
            <p:cNvSpPr/>
            <p:nvPr/>
          </p:nvSpPr>
          <p:spPr>
            <a:xfrm>
              <a:off x="5348755" y="4731320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289" name="直線コネクタ 288"/>
            <p:cNvCxnSpPr/>
            <p:nvPr/>
          </p:nvCxnSpPr>
          <p:spPr>
            <a:xfrm>
              <a:off x="5149646" y="4742981"/>
              <a:ext cx="1365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コネクタ 289"/>
            <p:cNvCxnSpPr/>
            <p:nvPr/>
          </p:nvCxnSpPr>
          <p:spPr>
            <a:xfrm>
              <a:off x="5149646" y="4820815"/>
              <a:ext cx="13657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コネクタ 290"/>
            <p:cNvCxnSpPr/>
            <p:nvPr/>
          </p:nvCxnSpPr>
          <p:spPr>
            <a:xfrm>
              <a:off x="5149646" y="4780700"/>
              <a:ext cx="13657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直方体 292"/>
            <p:cNvSpPr/>
            <p:nvPr/>
          </p:nvSpPr>
          <p:spPr>
            <a:xfrm>
              <a:off x="4386254" y="3705105"/>
              <a:ext cx="1380885" cy="227951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94" name="正方形/長方形 293"/>
            <p:cNvSpPr/>
            <p:nvPr/>
          </p:nvSpPr>
          <p:spPr>
            <a:xfrm>
              <a:off x="5052106" y="3802996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95" name="正方形/長方形 294"/>
            <p:cNvSpPr/>
            <p:nvPr/>
          </p:nvSpPr>
          <p:spPr>
            <a:xfrm>
              <a:off x="5188679" y="3802996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96" name="正方形/長方形 295"/>
            <p:cNvSpPr/>
            <p:nvPr/>
          </p:nvSpPr>
          <p:spPr>
            <a:xfrm>
              <a:off x="5325252" y="3802996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97" name="正方形/長方形 296"/>
            <p:cNvSpPr/>
            <p:nvPr/>
          </p:nvSpPr>
          <p:spPr>
            <a:xfrm>
              <a:off x="5461825" y="3802996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98" name="正方形/長方形 297"/>
            <p:cNvSpPr/>
            <p:nvPr/>
          </p:nvSpPr>
          <p:spPr>
            <a:xfrm>
              <a:off x="5598395" y="3802996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99" name="正方形/長方形 298"/>
            <p:cNvSpPr/>
            <p:nvPr/>
          </p:nvSpPr>
          <p:spPr>
            <a:xfrm>
              <a:off x="4915532" y="3802996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300" name="正方形/長方形 299"/>
            <p:cNvSpPr/>
            <p:nvPr/>
          </p:nvSpPr>
          <p:spPr>
            <a:xfrm>
              <a:off x="4778959" y="3802996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301" name="正方形/長方形 300"/>
            <p:cNvSpPr/>
            <p:nvPr/>
          </p:nvSpPr>
          <p:spPr>
            <a:xfrm>
              <a:off x="4642386" y="3802996"/>
              <a:ext cx="63656" cy="84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302" name="直線コネクタ 301"/>
            <p:cNvCxnSpPr/>
            <p:nvPr/>
          </p:nvCxnSpPr>
          <p:spPr>
            <a:xfrm>
              <a:off x="4443277" y="3814657"/>
              <a:ext cx="1365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コネクタ 302"/>
            <p:cNvCxnSpPr/>
            <p:nvPr/>
          </p:nvCxnSpPr>
          <p:spPr>
            <a:xfrm>
              <a:off x="4443277" y="3892491"/>
              <a:ext cx="13657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コネクタ 303"/>
            <p:cNvCxnSpPr/>
            <p:nvPr/>
          </p:nvCxnSpPr>
          <p:spPr>
            <a:xfrm>
              <a:off x="4443277" y="3852376"/>
              <a:ext cx="13657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コネクタ 304"/>
            <p:cNvCxnSpPr>
              <a:stCxn id="264" idx="0"/>
              <a:endCxn id="293" idx="3"/>
            </p:cNvCxnSpPr>
            <p:nvPr/>
          </p:nvCxnSpPr>
          <p:spPr>
            <a:xfrm flipV="1">
              <a:off x="4338208" y="3933056"/>
              <a:ext cx="709995" cy="70037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コネクタ 305"/>
            <p:cNvCxnSpPr>
              <a:stCxn id="238" idx="0"/>
              <a:endCxn id="293" idx="3"/>
            </p:cNvCxnSpPr>
            <p:nvPr/>
          </p:nvCxnSpPr>
          <p:spPr>
            <a:xfrm flipV="1">
              <a:off x="1391516" y="3933056"/>
              <a:ext cx="3656687" cy="70037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コネクタ 306"/>
            <p:cNvCxnSpPr>
              <a:stCxn id="280" idx="0"/>
              <a:endCxn id="293" idx="3"/>
            </p:cNvCxnSpPr>
            <p:nvPr/>
          </p:nvCxnSpPr>
          <p:spPr>
            <a:xfrm flipH="1" flipV="1">
              <a:off x="5048203" y="3933056"/>
              <a:ext cx="763356" cy="70037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コネクタ 308"/>
            <p:cNvCxnSpPr/>
            <p:nvPr/>
          </p:nvCxnSpPr>
          <p:spPr>
            <a:xfrm flipV="1">
              <a:off x="959100" y="4852618"/>
              <a:ext cx="0" cy="6336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コネクタ 309"/>
            <p:cNvCxnSpPr/>
            <p:nvPr/>
          </p:nvCxnSpPr>
          <p:spPr>
            <a:xfrm flipV="1">
              <a:off x="1278871" y="4852618"/>
              <a:ext cx="0" cy="6336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コネクタ 310"/>
            <p:cNvCxnSpPr/>
            <p:nvPr/>
          </p:nvCxnSpPr>
          <p:spPr>
            <a:xfrm flipV="1">
              <a:off x="1598641" y="4852618"/>
              <a:ext cx="0" cy="6336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コネクタ 311"/>
            <p:cNvCxnSpPr/>
            <p:nvPr/>
          </p:nvCxnSpPr>
          <p:spPr>
            <a:xfrm flipV="1">
              <a:off x="1918411" y="4852618"/>
              <a:ext cx="0" cy="6336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コネクタ 312"/>
            <p:cNvCxnSpPr/>
            <p:nvPr/>
          </p:nvCxnSpPr>
          <p:spPr>
            <a:xfrm flipV="1">
              <a:off x="2445145" y="4852618"/>
              <a:ext cx="0" cy="6336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コネクタ 313"/>
            <p:cNvCxnSpPr/>
            <p:nvPr/>
          </p:nvCxnSpPr>
          <p:spPr>
            <a:xfrm flipV="1">
              <a:off x="2764916" y="4852618"/>
              <a:ext cx="0" cy="6336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コネクタ 314"/>
            <p:cNvCxnSpPr/>
            <p:nvPr/>
          </p:nvCxnSpPr>
          <p:spPr>
            <a:xfrm flipV="1">
              <a:off x="3084687" y="4852618"/>
              <a:ext cx="0" cy="6336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コネクタ 315"/>
            <p:cNvCxnSpPr/>
            <p:nvPr/>
          </p:nvCxnSpPr>
          <p:spPr>
            <a:xfrm flipV="1">
              <a:off x="3404456" y="4852618"/>
              <a:ext cx="0" cy="6336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コネクタ 316"/>
            <p:cNvCxnSpPr/>
            <p:nvPr/>
          </p:nvCxnSpPr>
          <p:spPr>
            <a:xfrm flipV="1">
              <a:off x="3903562" y="4852618"/>
              <a:ext cx="0" cy="6336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コネクタ 317"/>
            <p:cNvCxnSpPr/>
            <p:nvPr/>
          </p:nvCxnSpPr>
          <p:spPr>
            <a:xfrm flipV="1">
              <a:off x="4223333" y="4852618"/>
              <a:ext cx="0" cy="6336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コネクタ 318"/>
            <p:cNvCxnSpPr/>
            <p:nvPr/>
          </p:nvCxnSpPr>
          <p:spPr>
            <a:xfrm flipV="1">
              <a:off x="4543104" y="4852618"/>
              <a:ext cx="0" cy="6336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コネクタ 319"/>
            <p:cNvCxnSpPr/>
            <p:nvPr/>
          </p:nvCxnSpPr>
          <p:spPr>
            <a:xfrm flipV="1">
              <a:off x="4862873" y="4852618"/>
              <a:ext cx="0" cy="6336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 flipV="1">
              <a:off x="5386652" y="4852618"/>
              <a:ext cx="0" cy="6336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 flipV="1">
              <a:off x="5706422" y="4852618"/>
              <a:ext cx="0" cy="6336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 flipV="1">
              <a:off x="6026193" y="4852618"/>
              <a:ext cx="0" cy="6336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 flipV="1">
              <a:off x="6345963" y="4852618"/>
              <a:ext cx="0" cy="6336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5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15" y="5454904"/>
              <a:ext cx="246568" cy="365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6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586" y="5454904"/>
              <a:ext cx="246568" cy="365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7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356" y="5454904"/>
              <a:ext cx="246568" cy="365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6" y="5454904"/>
              <a:ext cx="246568" cy="365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9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861" y="5454904"/>
              <a:ext cx="246568" cy="365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0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631" y="5454904"/>
              <a:ext cx="246568" cy="365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1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402" y="5454904"/>
              <a:ext cx="246568" cy="365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2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171" y="5454904"/>
              <a:ext cx="246568" cy="365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3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0277" y="5454904"/>
              <a:ext cx="246568" cy="365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4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0048" y="5454904"/>
              <a:ext cx="246568" cy="365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5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819" y="5454904"/>
              <a:ext cx="246568" cy="365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6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9588" y="5454904"/>
              <a:ext cx="246568" cy="365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7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367" y="5454904"/>
              <a:ext cx="246568" cy="365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138" y="5454904"/>
              <a:ext cx="246568" cy="365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9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2908" y="5454904"/>
              <a:ext cx="246568" cy="365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0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2678" y="5454904"/>
              <a:ext cx="246568" cy="365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42" name="直線コネクタ 341"/>
            <p:cNvCxnSpPr>
              <a:stCxn id="264" idx="0"/>
              <a:endCxn id="225" idx="3"/>
            </p:cNvCxnSpPr>
            <p:nvPr/>
          </p:nvCxnSpPr>
          <p:spPr>
            <a:xfrm flipH="1" flipV="1">
              <a:off x="2113053" y="3933056"/>
              <a:ext cx="2225155" cy="70037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stCxn id="280" idx="0"/>
              <a:endCxn id="225" idx="3"/>
            </p:cNvCxnSpPr>
            <p:nvPr/>
          </p:nvCxnSpPr>
          <p:spPr>
            <a:xfrm flipH="1" flipV="1">
              <a:off x="2113053" y="3933056"/>
              <a:ext cx="3698506" cy="70037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テキスト ボックス 394"/>
            <p:cNvSpPr txBox="1"/>
            <p:nvPr/>
          </p:nvSpPr>
          <p:spPr>
            <a:xfrm>
              <a:off x="1781338" y="3653294"/>
              <a:ext cx="145937" cy="308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endParaRPr kumimoji="1" lang="ja-JP" altLang="en-US" sz="100" b="1" dirty="0"/>
            </a:p>
          </p:txBody>
        </p:sp>
      </p:grpSp>
      <p:sp>
        <p:nvSpPr>
          <p:cNvPr id="7" name="雲 6"/>
          <p:cNvSpPr/>
          <p:nvPr/>
        </p:nvSpPr>
        <p:spPr>
          <a:xfrm>
            <a:off x="6660232" y="3621142"/>
            <a:ext cx="2232248" cy="1379302"/>
          </a:xfrm>
          <a:prstGeom prst="clou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PRAGMA</a:t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en-US" altLang="ja-JP" dirty="0" smtClean="0">
                <a:solidFill>
                  <a:schemeClr val="tx1"/>
                </a:solidFill>
              </a:rPr>
              <a:t>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6" name="直線コネクタ 395"/>
          <p:cNvCxnSpPr>
            <a:stCxn id="7" idx="2"/>
            <a:endCxn id="97" idx="3"/>
          </p:cNvCxnSpPr>
          <p:nvPr/>
        </p:nvCxnSpPr>
        <p:spPr>
          <a:xfrm flipH="1" flipV="1">
            <a:off x="5787809" y="4308471"/>
            <a:ext cx="879347" cy="232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6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角丸四角形 72"/>
          <p:cNvSpPr/>
          <p:nvPr/>
        </p:nvSpPr>
        <p:spPr>
          <a:xfrm>
            <a:off x="4743761" y="3613666"/>
            <a:ext cx="3500647" cy="1568298"/>
          </a:xfrm>
          <a:prstGeom prst="roundRect">
            <a:avLst>
              <a:gd name="adj" fmla="val 2239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Network </a:t>
            </a:r>
            <a:r>
              <a:rPr kumimoji="1" lang="en-US" altLang="ja-JP" sz="3600" dirty="0" smtClean="0"/>
              <a:t>Resource Management 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ICON2013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2013/12/12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6862" y="1149317"/>
            <a:ext cx="8687081" cy="2304256"/>
          </a:xfrm>
        </p:spPr>
        <p:txBody>
          <a:bodyPr>
            <a:normAutofit/>
          </a:bodyPr>
          <a:lstStyle/>
          <a:p>
            <a:pPr marL="1006475" lvl="1" indent="-558800">
              <a:buFont typeface="Arial" pitchFamily="34" charset="0"/>
              <a:buAutoNum type="arabicParenBoth"/>
            </a:pPr>
            <a:r>
              <a:rPr lang="en-US" altLang="ja-JP" sz="2400" b="1" dirty="0"/>
              <a:t>User interface to request </a:t>
            </a:r>
            <a:r>
              <a:rPr lang="en-US" altLang="ja-JP" sz="2400" b="1" dirty="0" smtClean="0"/>
              <a:t>network </a:t>
            </a:r>
            <a:r>
              <a:rPr lang="en-US" altLang="ja-JP" sz="2400" b="1" dirty="0"/>
              <a:t>resources</a:t>
            </a:r>
          </a:p>
          <a:p>
            <a:pPr marL="1006475" lvl="1" indent="-558800">
              <a:buAutoNum type="arabicParenBoth"/>
            </a:pPr>
            <a:r>
              <a:rPr lang="en-US" altLang="ja-JP" sz="2400" b="1" dirty="0" smtClean="0"/>
              <a:t>Monitoring </a:t>
            </a:r>
            <a:r>
              <a:rPr lang="en-US" altLang="ja-JP" sz="2400" b="1" dirty="0"/>
              <a:t>and </a:t>
            </a:r>
            <a:r>
              <a:rPr lang="en-US" altLang="ja-JP" sz="2400" b="1" dirty="0" smtClean="0"/>
              <a:t>managing status of network resources</a:t>
            </a:r>
          </a:p>
          <a:p>
            <a:pPr marL="1006475" lvl="1" indent="-558800">
              <a:buAutoNum type="arabicParenBoth"/>
            </a:pPr>
            <a:r>
              <a:rPr lang="en-US" altLang="ja-JP" sz="2400" b="1" dirty="0" smtClean="0"/>
              <a:t>Allocation control for </a:t>
            </a:r>
            <a:r>
              <a:rPr lang="en-US" altLang="ja-JP" sz="2400" b="1" dirty="0"/>
              <a:t>network </a:t>
            </a:r>
            <a:r>
              <a:rPr lang="en-US" altLang="ja-JP" sz="2400" b="1" dirty="0" smtClean="0"/>
              <a:t>resources</a:t>
            </a:r>
          </a:p>
          <a:p>
            <a:pPr marL="1006475" lvl="1" indent="-558800">
              <a:buAutoNum type="arabicParenBoth"/>
            </a:pPr>
            <a:r>
              <a:rPr lang="en-US" altLang="ja-JP" sz="2400" b="1" dirty="0" smtClean="0"/>
              <a:t>Policy to determine appropriate allocation of resources</a:t>
            </a:r>
            <a:endParaRPr lang="en-US" altLang="ja-JP" sz="2400" b="1" dirty="0"/>
          </a:p>
        </p:txBody>
      </p:sp>
      <p:grpSp>
        <p:nvGrpSpPr>
          <p:cNvPr id="11" name="グループ化 10"/>
          <p:cNvGrpSpPr>
            <a:grpSpLocks noChangeAspect="1"/>
          </p:cNvGrpSpPr>
          <p:nvPr/>
        </p:nvGrpSpPr>
        <p:grpSpPr>
          <a:xfrm>
            <a:off x="721272" y="5172743"/>
            <a:ext cx="330855" cy="421738"/>
            <a:chOff x="1096225" y="885475"/>
            <a:chExt cx="648072" cy="82609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2" name="二等辺三角形 11"/>
            <p:cNvSpPr/>
            <p:nvPr/>
          </p:nvSpPr>
          <p:spPr>
            <a:xfrm>
              <a:off x="1096225" y="1135502"/>
              <a:ext cx="648072" cy="57606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1168233" y="885475"/>
              <a:ext cx="504056" cy="5040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cxnSp>
        <p:nvCxnSpPr>
          <p:cNvPr id="14" name="直線矢印コネクタ 13"/>
          <p:cNvCxnSpPr>
            <a:stCxn id="12" idx="5"/>
          </p:cNvCxnSpPr>
          <p:nvPr/>
        </p:nvCxnSpPr>
        <p:spPr>
          <a:xfrm flipV="1">
            <a:off x="969413" y="5437431"/>
            <a:ext cx="1480051" cy="100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メモ 14"/>
          <p:cNvSpPr/>
          <p:nvPr/>
        </p:nvSpPr>
        <p:spPr>
          <a:xfrm>
            <a:off x="1310711" y="5074130"/>
            <a:ext cx="700643" cy="740884"/>
          </a:xfrm>
          <a:prstGeom prst="foldedCorner">
            <a:avLst>
              <a:gd name="adj" fmla="val 256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400" b="1" dirty="0" smtClean="0"/>
              <a:t>Job</a:t>
            </a:r>
            <a:br>
              <a:rPr lang="en-US" altLang="ja-JP" sz="1400" b="1" dirty="0" smtClean="0"/>
            </a:br>
            <a:r>
              <a:rPr lang="en-US" altLang="ja-JP" sz="1400" b="1" dirty="0" smtClean="0"/>
              <a:t>script</a:t>
            </a:r>
            <a:endParaRPr lang="en-US" altLang="ja-JP" sz="14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2449464" y="4598320"/>
            <a:ext cx="1512168" cy="1296000"/>
            <a:chOff x="2987824" y="4779681"/>
            <a:chExt cx="1512168" cy="1296000"/>
          </a:xfrm>
        </p:grpSpPr>
        <p:sp>
          <p:nvSpPr>
            <p:cNvPr id="17" name="角丸四角形 16"/>
            <p:cNvSpPr/>
            <p:nvPr/>
          </p:nvSpPr>
          <p:spPr>
            <a:xfrm>
              <a:off x="2987824" y="4779681"/>
              <a:ext cx="1512168" cy="1296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 smtClean="0">
                  <a:solidFill>
                    <a:schemeClr val="tx1"/>
                  </a:solidFill>
                </a:rPr>
                <a:t>JMS</a:t>
              </a:r>
              <a:endParaRPr kumimoji="1" lang="ja-JP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427984" y="5135004"/>
              <a:ext cx="72008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427984" y="5501266"/>
              <a:ext cx="72008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0" name="角丸四角形 19"/>
          <p:cNvSpPr/>
          <p:nvPr/>
        </p:nvSpPr>
        <p:spPr>
          <a:xfrm>
            <a:off x="4743761" y="5303777"/>
            <a:ext cx="3500647" cy="547829"/>
          </a:xfrm>
          <a:prstGeom prst="roundRect">
            <a:avLst>
              <a:gd name="adj" fmla="val 2239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74935" y="5592091"/>
            <a:ext cx="1959586" cy="26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/>
              <a:t>Computing resources</a:t>
            </a:r>
          </a:p>
        </p:txBody>
      </p:sp>
      <p:grpSp>
        <p:nvGrpSpPr>
          <p:cNvPr id="26" name="グループ化 25"/>
          <p:cNvGrpSpPr/>
          <p:nvPr/>
        </p:nvGrpSpPr>
        <p:grpSpPr>
          <a:xfrm>
            <a:off x="4815513" y="4079586"/>
            <a:ext cx="3316017" cy="1484356"/>
            <a:chOff x="4642137" y="3292926"/>
            <a:chExt cx="3856940" cy="1726490"/>
          </a:xfrm>
        </p:grpSpPr>
        <p:cxnSp>
          <p:nvCxnSpPr>
            <p:cNvPr id="27" name="AutoShape 33"/>
            <p:cNvCxnSpPr>
              <a:cxnSpLocks noChangeShapeType="1"/>
              <a:endCxn id="55" idx="0"/>
            </p:cNvCxnSpPr>
            <p:nvPr/>
          </p:nvCxnSpPr>
          <p:spPr bwMode="auto">
            <a:xfrm flipH="1">
              <a:off x="4742169" y="4330906"/>
              <a:ext cx="195013" cy="488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33"/>
            <p:cNvCxnSpPr>
              <a:cxnSpLocks noChangeShapeType="1"/>
              <a:endCxn id="62" idx="0"/>
            </p:cNvCxnSpPr>
            <p:nvPr/>
          </p:nvCxnSpPr>
          <p:spPr bwMode="auto">
            <a:xfrm flipH="1">
              <a:off x="4985962" y="4330906"/>
              <a:ext cx="67000" cy="488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33"/>
            <p:cNvCxnSpPr>
              <a:cxnSpLocks noChangeShapeType="1"/>
              <a:endCxn id="56" idx="0"/>
            </p:cNvCxnSpPr>
            <p:nvPr/>
          </p:nvCxnSpPr>
          <p:spPr bwMode="auto">
            <a:xfrm>
              <a:off x="5168740" y="4330906"/>
              <a:ext cx="61014" cy="488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33"/>
            <p:cNvCxnSpPr>
              <a:cxnSpLocks noChangeShapeType="1"/>
              <a:endCxn id="63" idx="0"/>
            </p:cNvCxnSpPr>
            <p:nvPr/>
          </p:nvCxnSpPr>
          <p:spPr bwMode="auto">
            <a:xfrm>
              <a:off x="5284519" y="4330906"/>
              <a:ext cx="189027" cy="488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33"/>
            <p:cNvCxnSpPr>
              <a:cxnSpLocks noChangeShapeType="1"/>
              <a:endCxn id="57" idx="0"/>
            </p:cNvCxnSpPr>
            <p:nvPr/>
          </p:nvCxnSpPr>
          <p:spPr bwMode="auto">
            <a:xfrm flipH="1">
              <a:off x="5717339" y="4330906"/>
              <a:ext cx="195154" cy="488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33"/>
            <p:cNvCxnSpPr>
              <a:cxnSpLocks noChangeShapeType="1"/>
              <a:endCxn id="68" idx="0"/>
            </p:cNvCxnSpPr>
            <p:nvPr/>
          </p:nvCxnSpPr>
          <p:spPr bwMode="auto">
            <a:xfrm flipH="1">
              <a:off x="5961132" y="4330906"/>
              <a:ext cx="67140" cy="488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3"/>
            <p:cNvCxnSpPr>
              <a:cxnSpLocks noChangeShapeType="1"/>
              <a:endCxn id="64" idx="0"/>
            </p:cNvCxnSpPr>
            <p:nvPr/>
          </p:nvCxnSpPr>
          <p:spPr bwMode="auto">
            <a:xfrm>
              <a:off x="6144051" y="4330906"/>
              <a:ext cx="60873" cy="488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33"/>
            <p:cNvCxnSpPr>
              <a:cxnSpLocks noChangeShapeType="1"/>
              <a:endCxn id="58" idx="0"/>
            </p:cNvCxnSpPr>
            <p:nvPr/>
          </p:nvCxnSpPr>
          <p:spPr bwMode="auto">
            <a:xfrm>
              <a:off x="6259830" y="4330906"/>
              <a:ext cx="188887" cy="488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33"/>
            <p:cNvCxnSpPr>
              <a:cxnSpLocks noChangeShapeType="1"/>
              <a:endCxn id="69" idx="0"/>
            </p:cNvCxnSpPr>
            <p:nvPr/>
          </p:nvCxnSpPr>
          <p:spPr bwMode="auto">
            <a:xfrm flipH="1">
              <a:off x="6692509" y="4330906"/>
              <a:ext cx="200305" cy="488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33"/>
            <p:cNvCxnSpPr>
              <a:cxnSpLocks noChangeShapeType="1"/>
              <a:endCxn id="65" idx="0"/>
            </p:cNvCxnSpPr>
            <p:nvPr/>
          </p:nvCxnSpPr>
          <p:spPr bwMode="auto">
            <a:xfrm flipH="1">
              <a:off x="6936301" y="4330906"/>
              <a:ext cx="72292" cy="488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33"/>
            <p:cNvCxnSpPr>
              <a:cxnSpLocks noChangeShapeType="1"/>
              <a:endCxn id="59" idx="0"/>
            </p:cNvCxnSpPr>
            <p:nvPr/>
          </p:nvCxnSpPr>
          <p:spPr bwMode="auto">
            <a:xfrm>
              <a:off x="7124372" y="4330906"/>
              <a:ext cx="55722" cy="488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3"/>
            <p:cNvCxnSpPr>
              <a:cxnSpLocks noChangeShapeType="1"/>
              <a:endCxn id="70" idx="0"/>
            </p:cNvCxnSpPr>
            <p:nvPr/>
          </p:nvCxnSpPr>
          <p:spPr bwMode="auto">
            <a:xfrm>
              <a:off x="7240151" y="4330906"/>
              <a:ext cx="183735" cy="488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3"/>
            <p:cNvCxnSpPr>
              <a:cxnSpLocks noChangeShapeType="1"/>
              <a:endCxn id="66" idx="0"/>
            </p:cNvCxnSpPr>
            <p:nvPr/>
          </p:nvCxnSpPr>
          <p:spPr bwMode="auto">
            <a:xfrm flipH="1">
              <a:off x="7667679" y="4330906"/>
              <a:ext cx="205305" cy="488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3"/>
            <p:cNvCxnSpPr>
              <a:cxnSpLocks noChangeShapeType="1"/>
              <a:endCxn id="60" idx="0"/>
            </p:cNvCxnSpPr>
            <p:nvPr/>
          </p:nvCxnSpPr>
          <p:spPr bwMode="auto">
            <a:xfrm flipH="1">
              <a:off x="7911472" y="4330906"/>
              <a:ext cx="77291" cy="488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33"/>
            <p:cNvCxnSpPr>
              <a:cxnSpLocks noChangeShapeType="1"/>
              <a:endCxn id="67" idx="0"/>
            </p:cNvCxnSpPr>
            <p:nvPr/>
          </p:nvCxnSpPr>
          <p:spPr bwMode="auto">
            <a:xfrm>
              <a:off x="8104542" y="4330906"/>
              <a:ext cx="50722" cy="488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33"/>
            <p:cNvCxnSpPr>
              <a:cxnSpLocks noChangeShapeType="1"/>
              <a:endCxn id="61" idx="0"/>
            </p:cNvCxnSpPr>
            <p:nvPr/>
          </p:nvCxnSpPr>
          <p:spPr bwMode="auto">
            <a:xfrm>
              <a:off x="8220321" y="4330906"/>
              <a:ext cx="178725" cy="488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33"/>
            <p:cNvCxnSpPr>
              <a:cxnSpLocks noChangeShapeType="1"/>
              <a:stCxn id="53" idx="2"/>
              <a:endCxn id="49" idx="0"/>
            </p:cNvCxnSpPr>
            <p:nvPr/>
          </p:nvCxnSpPr>
          <p:spPr bwMode="auto">
            <a:xfrm flipH="1">
              <a:off x="5114828" y="3947013"/>
              <a:ext cx="475213" cy="1035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33"/>
            <p:cNvCxnSpPr>
              <a:cxnSpLocks noChangeShapeType="1"/>
              <a:stCxn id="53" idx="2"/>
              <a:endCxn id="50" idx="0"/>
            </p:cNvCxnSpPr>
            <p:nvPr/>
          </p:nvCxnSpPr>
          <p:spPr bwMode="auto">
            <a:xfrm>
              <a:off x="5590041" y="3947013"/>
              <a:ext cx="496856" cy="1035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33"/>
            <p:cNvCxnSpPr>
              <a:cxnSpLocks noChangeShapeType="1"/>
              <a:stCxn id="71" idx="2"/>
              <a:endCxn id="54" idx="0"/>
            </p:cNvCxnSpPr>
            <p:nvPr/>
          </p:nvCxnSpPr>
          <p:spPr bwMode="auto">
            <a:xfrm>
              <a:off x="6578895" y="3573016"/>
              <a:ext cx="1007513" cy="939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33"/>
            <p:cNvCxnSpPr>
              <a:cxnSpLocks noChangeShapeType="1"/>
              <a:stCxn id="71" idx="2"/>
              <a:endCxn id="53" idx="0"/>
            </p:cNvCxnSpPr>
            <p:nvPr/>
          </p:nvCxnSpPr>
          <p:spPr bwMode="auto">
            <a:xfrm flipH="1">
              <a:off x="5590041" y="3573016"/>
              <a:ext cx="988854" cy="939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33"/>
            <p:cNvCxnSpPr>
              <a:cxnSpLocks noChangeShapeType="1"/>
              <a:stCxn id="54" idx="2"/>
              <a:endCxn id="51" idx="0"/>
            </p:cNvCxnSpPr>
            <p:nvPr/>
          </p:nvCxnSpPr>
          <p:spPr bwMode="auto">
            <a:xfrm flipH="1">
              <a:off x="7063861" y="3947013"/>
              <a:ext cx="522547" cy="1035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33"/>
            <p:cNvCxnSpPr>
              <a:cxnSpLocks noChangeShapeType="1"/>
              <a:stCxn id="54" idx="2"/>
              <a:endCxn id="52" idx="0"/>
            </p:cNvCxnSpPr>
            <p:nvPr/>
          </p:nvCxnSpPr>
          <p:spPr bwMode="auto">
            <a:xfrm>
              <a:off x="7586408" y="3947013"/>
              <a:ext cx="463241" cy="1035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Oval 17"/>
            <p:cNvSpPr>
              <a:spLocks noChangeArrowheads="1"/>
            </p:cNvSpPr>
            <p:nvPr/>
          </p:nvSpPr>
          <p:spPr bwMode="auto">
            <a:xfrm>
              <a:off x="4881420" y="4050548"/>
              <a:ext cx="466816" cy="2800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200" dirty="0">
                  <a:solidFill>
                    <a:prstClr val="black"/>
                  </a:solidFill>
                </a:rPr>
                <a:t>SW</a:t>
              </a:r>
              <a:endParaRPr lang="ja-JP" altLang="en-US" sz="800" dirty="0"/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5853489" y="4050548"/>
              <a:ext cx="466816" cy="2800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200" dirty="0">
                  <a:solidFill>
                    <a:prstClr val="black"/>
                  </a:solidFill>
                </a:rPr>
                <a:t>SW</a:t>
              </a:r>
              <a:endParaRPr lang="ja-JP" altLang="en-US" sz="800" dirty="0"/>
            </a:p>
          </p:txBody>
        </p:sp>
        <p:sp>
          <p:nvSpPr>
            <p:cNvPr id="51" name="Oval 17"/>
            <p:cNvSpPr>
              <a:spLocks noChangeArrowheads="1"/>
            </p:cNvSpPr>
            <p:nvPr/>
          </p:nvSpPr>
          <p:spPr bwMode="auto">
            <a:xfrm>
              <a:off x="6830453" y="4050548"/>
              <a:ext cx="466816" cy="2800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200" dirty="0">
                  <a:solidFill>
                    <a:prstClr val="black"/>
                  </a:solidFill>
                </a:rPr>
                <a:t>SW</a:t>
              </a:r>
              <a:endParaRPr lang="ja-JP" altLang="en-US" sz="800" dirty="0"/>
            </a:p>
          </p:txBody>
        </p:sp>
        <p:sp>
          <p:nvSpPr>
            <p:cNvPr id="52" name="Oval 17"/>
            <p:cNvSpPr>
              <a:spLocks noChangeArrowheads="1"/>
            </p:cNvSpPr>
            <p:nvPr/>
          </p:nvSpPr>
          <p:spPr bwMode="auto">
            <a:xfrm>
              <a:off x="7816241" y="4050548"/>
              <a:ext cx="466816" cy="2800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200" dirty="0">
                  <a:solidFill>
                    <a:prstClr val="black"/>
                  </a:solidFill>
                </a:rPr>
                <a:t>SW</a:t>
              </a:r>
              <a:endParaRPr lang="ja-JP" altLang="en-US" sz="800" dirty="0"/>
            </a:p>
          </p:txBody>
        </p:sp>
        <p:sp>
          <p:nvSpPr>
            <p:cNvPr id="53" name="Oval 17"/>
            <p:cNvSpPr>
              <a:spLocks noChangeArrowheads="1"/>
            </p:cNvSpPr>
            <p:nvPr/>
          </p:nvSpPr>
          <p:spPr bwMode="auto">
            <a:xfrm>
              <a:off x="5239929" y="3666923"/>
              <a:ext cx="700223" cy="2800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lvl="0" algn="ctr"/>
              <a:r>
                <a:rPr lang="en-US" altLang="ja-JP" sz="1200" dirty="0" smtClean="0">
                  <a:solidFill>
                    <a:prstClr val="black"/>
                  </a:solidFill>
                </a:rPr>
                <a:t>SW</a:t>
              </a:r>
              <a:endParaRPr lang="ja-JP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54" name="Oval 17"/>
            <p:cNvSpPr>
              <a:spLocks noChangeArrowheads="1"/>
            </p:cNvSpPr>
            <p:nvPr/>
          </p:nvSpPr>
          <p:spPr bwMode="auto">
            <a:xfrm>
              <a:off x="7236296" y="3666923"/>
              <a:ext cx="700223" cy="2800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200" dirty="0">
                  <a:solidFill>
                    <a:prstClr val="black"/>
                  </a:solidFill>
                </a:rPr>
                <a:t>SW</a:t>
              </a:r>
              <a:endParaRPr lang="ja-JP" altLang="en-US" sz="800" dirty="0"/>
            </a:p>
          </p:txBody>
        </p:sp>
        <p:sp>
          <p:nvSpPr>
            <p:cNvPr id="55" name="Oval 17"/>
            <p:cNvSpPr>
              <a:spLocks noChangeAspect="1" noChangeArrowheads="1"/>
            </p:cNvSpPr>
            <p:nvPr/>
          </p:nvSpPr>
          <p:spPr bwMode="auto">
            <a:xfrm>
              <a:off x="4642137" y="4819353"/>
              <a:ext cx="200063" cy="200063"/>
            </a:xfrm>
            <a:prstGeom prst="ellipse">
              <a:avLst/>
            </a:prstGeom>
            <a:solidFill>
              <a:srgbClr val="CCFFCC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 dirty="0"/>
            </a:p>
          </p:txBody>
        </p:sp>
        <p:sp>
          <p:nvSpPr>
            <p:cNvPr id="56" name="Oval 17"/>
            <p:cNvSpPr>
              <a:spLocks noChangeAspect="1" noChangeArrowheads="1"/>
            </p:cNvSpPr>
            <p:nvPr/>
          </p:nvSpPr>
          <p:spPr bwMode="auto">
            <a:xfrm>
              <a:off x="5129722" y="4819353"/>
              <a:ext cx="200063" cy="2000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 dirty="0"/>
            </a:p>
          </p:txBody>
        </p:sp>
        <p:sp>
          <p:nvSpPr>
            <p:cNvPr id="57" name="Oval 17"/>
            <p:cNvSpPr>
              <a:spLocks noChangeAspect="1" noChangeArrowheads="1"/>
            </p:cNvSpPr>
            <p:nvPr/>
          </p:nvSpPr>
          <p:spPr bwMode="auto">
            <a:xfrm>
              <a:off x="5617307" y="4819353"/>
              <a:ext cx="200063" cy="200063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 dirty="0"/>
            </a:p>
          </p:txBody>
        </p:sp>
        <p:sp>
          <p:nvSpPr>
            <p:cNvPr id="58" name="Oval 17"/>
            <p:cNvSpPr>
              <a:spLocks noChangeAspect="1" noChangeArrowheads="1"/>
            </p:cNvSpPr>
            <p:nvPr/>
          </p:nvSpPr>
          <p:spPr bwMode="auto">
            <a:xfrm>
              <a:off x="6348685" y="4819353"/>
              <a:ext cx="200063" cy="2000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 dirty="0"/>
            </a:p>
          </p:txBody>
        </p:sp>
        <p:sp>
          <p:nvSpPr>
            <p:cNvPr id="59" name="Oval 17"/>
            <p:cNvSpPr>
              <a:spLocks noChangeAspect="1" noChangeArrowheads="1"/>
            </p:cNvSpPr>
            <p:nvPr/>
          </p:nvSpPr>
          <p:spPr bwMode="auto">
            <a:xfrm>
              <a:off x="7080062" y="4819353"/>
              <a:ext cx="200063" cy="200063"/>
            </a:xfrm>
            <a:prstGeom prst="ellipse">
              <a:avLst/>
            </a:prstGeom>
            <a:solidFill>
              <a:srgbClr val="CCFFCC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 dirty="0"/>
            </a:p>
          </p:txBody>
        </p:sp>
        <p:sp>
          <p:nvSpPr>
            <p:cNvPr id="60" name="Oval 17"/>
            <p:cNvSpPr>
              <a:spLocks noChangeAspect="1" noChangeArrowheads="1"/>
            </p:cNvSpPr>
            <p:nvPr/>
          </p:nvSpPr>
          <p:spPr bwMode="auto">
            <a:xfrm>
              <a:off x="7811440" y="4819353"/>
              <a:ext cx="200063" cy="2000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 dirty="0"/>
            </a:p>
          </p:txBody>
        </p:sp>
        <p:sp>
          <p:nvSpPr>
            <p:cNvPr id="61" name="Oval 17"/>
            <p:cNvSpPr>
              <a:spLocks noChangeAspect="1" noChangeArrowheads="1"/>
            </p:cNvSpPr>
            <p:nvPr/>
          </p:nvSpPr>
          <p:spPr bwMode="auto">
            <a:xfrm>
              <a:off x="8299014" y="4819353"/>
              <a:ext cx="200063" cy="2000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 dirty="0"/>
            </a:p>
          </p:txBody>
        </p:sp>
        <p:sp>
          <p:nvSpPr>
            <p:cNvPr id="62" name="Oval 17"/>
            <p:cNvSpPr>
              <a:spLocks noChangeAspect="1" noChangeArrowheads="1"/>
            </p:cNvSpPr>
            <p:nvPr/>
          </p:nvSpPr>
          <p:spPr bwMode="auto">
            <a:xfrm>
              <a:off x="4885929" y="4819353"/>
              <a:ext cx="200063" cy="200063"/>
            </a:xfrm>
            <a:prstGeom prst="ellipse">
              <a:avLst/>
            </a:prstGeom>
            <a:solidFill>
              <a:srgbClr val="CCFFCC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 dirty="0"/>
            </a:p>
          </p:txBody>
        </p:sp>
        <p:sp>
          <p:nvSpPr>
            <p:cNvPr id="63" name="Oval 17"/>
            <p:cNvSpPr>
              <a:spLocks noChangeAspect="1" noChangeArrowheads="1"/>
            </p:cNvSpPr>
            <p:nvPr/>
          </p:nvSpPr>
          <p:spPr bwMode="auto">
            <a:xfrm>
              <a:off x="5373514" y="4819353"/>
              <a:ext cx="200063" cy="20006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 dirty="0"/>
            </a:p>
          </p:txBody>
        </p:sp>
        <p:sp>
          <p:nvSpPr>
            <p:cNvPr id="64" name="Oval 17"/>
            <p:cNvSpPr>
              <a:spLocks noChangeAspect="1" noChangeArrowheads="1"/>
            </p:cNvSpPr>
            <p:nvPr/>
          </p:nvSpPr>
          <p:spPr bwMode="auto">
            <a:xfrm>
              <a:off x="6104892" y="4819353"/>
              <a:ext cx="200063" cy="200063"/>
            </a:xfrm>
            <a:prstGeom prst="ellipse">
              <a:avLst/>
            </a:prstGeom>
            <a:solidFill>
              <a:srgbClr val="CCFFCC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 dirty="0"/>
            </a:p>
          </p:txBody>
        </p:sp>
        <p:sp>
          <p:nvSpPr>
            <p:cNvPr id="65" name="Oval 17"/>
            <p:cNvSpPr>
              <a:spLocks noChangeAspect="1" noChangeArrowheads="1"/>
            </p:cNvSpPr>
            <p:nvPr/>
          </p:nvSpPr>
          <p:spPr bwMode="auto">
            <a:xfrm>
              <a:off x="6836269" y="4819353"/>
              <a:ext cx="200063" cy="200063"/>
            </a:xfrm>
            <a:prstGeom prst="ellipse">
              <a:avLst/>
            </a:prstGeom>
            <a:solidFill>
              <a:srgbClr val="CCFFCC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 dirty="0"/>
            </a:p>
          </p:txBody>
        </p:sp>
        <p:sp>
          <p:nvSpPr>
            <p:cNvPr id="66" name="Oval 17"/>
            <p:cNvSpPr>
              <a:spLocks noChangeAspect="1" noChangeArrowheads="1"/>
            </p:cNvSpPr>
            <p:nvPr/>
          </p:nvSpPr>
          <p:spPr bwMode="auto">
            <a:xfrm>
              <a:off x="7567646" y="4819353"/>
              <a:ext cx="200063" cy="200063"/>
            </a:xfrm>
            <a:prstGeom prst="ellipse">
              <a:avLst/>
            </a:prstGeom>
            <a:solidFill>
              <a:srgbClr val="CCFFCC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 dirty="0"/>
            </a:p>
          </p:txBody>
        </p:sp>
        <p:sp>
          <p:nvSpPr>
            <p:cNvPr id="67" name="Oval 17"/>
            <p:cNvSpPr>
              <a:spLocks noChangeAspect="1" noChangeArrowheads="1"/>
            </p:cNvSpPr>
            <p:nvPr/>
          </p:nvSpPr>
          <p:spPr bwMode="auto">
            <a:xfrm>
              <a:off x="8055232" y="4819353"/>
              <a:ext cx="200063" cy="20006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 dirty="0"/>
            </a:p>
          </p:txBody>
        </p:sp>
        <p:sp>
          <p:nvSpPr>
            <p:cNvPr id="68" name="Oval 17"/>
            <p:cNvSpPr>
              <a:spLocks noChangeAspect="1" noChangeArrowheads="1"/>
            </p:cNvSpPr>
            <p:nvPr/>
          </p:nvSpPr>
          <p:spPr bwMode="auto">
            <a:xfrm>
              <a:off x="5861100" y="4819353"/>
              <a:ext cx="200063" cy="200063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 dirty="0"/>
            </a:p>
          </p:txBody>
        </p:sp>
        <p:sp>
          <p:nvSpPr>
            <p:cNvPr id="69" name="Oval 17"/>
            <p:cNvSpPr>
              <a:spLocks noChangeAspect="1" noChangeArrowheads="1"/>
            </p:cNvSpPr>
            <p:nvPr/>
          </p:nvSpPr>
          <p:spPr bwMode="auto">
            <a:xfrm>
              <a:off x="6592477" y="4819353"/>
              <a:ext cx="200063" cy="20006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 dirty="0"/>
            </a:p>
          </p:txBody>
        </p:sp>
        <p:sp>
          <p:nvSpPr>
            <p:cNvPr id="70" name="Oval 17"/>
            <p:cNvSpPr>
              <a:spLocks noChangeAspect="1" noChangeArrowheads="1"/>
            </p:cNvSpPr>
            <p:nvPr/>
          </p:nvSpPr>
          <p:spPr bwMode="auto">
            <a:xfrm>
              <a:off x="7323854" y="4819353"/>
              <a:ext cx="200063" cy="200063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800" dirty="0"/>
            </a:p>
          </p:txBody>
        </p:sp>
        <p:sp>
          <p:nvSpPr>
            <p:cNvPr id="71" name="Oval 17"/>
            <p:cNvSpPr>
              <a:spLocks noChangeArrowheads="1"/>
            </p:cNvSpPr>
            <p:nvPr/>
          </p:nvSpPr>
          <p:spPr bwMode="auto">
            <a:xfrm>
              <a:off x="6228783" y="3292926"/>
              <a:ext cx="700223" cy="2800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200" dirty="0" smtClean="0"/>
                <a:t>SW</a:t>
              </a:r>
              <a:endParaRPr lang="ja-JP" altLang="en-US" sz="1200" dirty="0"/>
            </a:p>
          </p:txBody>
        </p:sp>
      </p:grpSp>
      <p:sp>
        <p:nvSpPr>
          <p:cNvPr id="74" name="テキスト ボックス 73"/>
          <p:cNvSpPr txBox="1"/>
          <p:nvPr/>
        </p:nvSpPr>
        <p:spPr>
          <a:xfrm>
            <a:off x="5500855" y="3690835"/>
            <a:ext cx="195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/>
              <a:t>Network resources</a:t>
            </a:r>
          </a:p>
        </p:txBody>
      </p:sp>
      <p:sp>
        <p:nvSpPr>
          <p:cNvPr id="6" name="左右矢印 5"/>
          <p:cNvSpPr/>
          <p:nvPr/>
        </p:nvSpPr>
        <p:spPr>
          <a:xfrm>
            <a:off x="4063752" y="5477939"/>
            <a:ext cx="567131" cy="24645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5" name="直線矢印コネクタ 74"/>
          <p:cNvCxnSpPr>
            <a:stCxn id="82" idx="1"/>
            <a:endCxn id="79" idx="0"/>
          </p:cNvCxnSpPr>
          <p:nvPr/>
        </p:nvCxnSpPr>
        <p:spPr>
          <a:xfrm rot="10800000" flipV="1">
            <a:off x="2968973" y="3945146"/>
            <a:ext cx="1774789" cy="653174"/>
          </a:xfrm>
          <a:prstGeom prst="bentConnector2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2806104" y="4598320"/>
            <a:ext cx="325736" cy="153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3205548" y="4598320"/>
            <a:ext cx="325736" cy="153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正方形/長方形 81"/>
          <p:cNvSpPr/>
          <p:nvPr/>
        </p:nvSpPr>
        <p:spPr>
          <a:xfrm>
            <a:off x="4743761" y="3829690"/>
            <a:ext cx="162868" cy="230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4743761" y="4144010"/>
            <a:ext cx="162868" cy="230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5" name="直線矢印コネクタ 74"/>
          <p:cNvCxnSpPr>
            <a:stCxn id="81" idx="0"/>
            <a:endCxn id="83" idx="1"/>
          </p:cNvCxnSpPr>
          <p:nvPr/>
        </p:nvCxnSpPr>
        <p:spPr>
          <a:xfrm rot="5400000" flipH="1" flipV="1">
            <a:off x="3886661" y="3741221"/>
            <a:ext cx="338854" cy="1375345"/>
          </a:xfrm>
          <a:prstGeom prst="bentConnector2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3531284" y="3575029"/>
            <a:ext cx="4459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FFC000"/>
                </a:solidFill>
              </a:rPr>
              <a:t>(2)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901361" y="4228988"/>
            <a:ext cx="4459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FFC000"/>
                </a:solidFill>
              </a:rPr>
              <a:t>(3)</a:t>
            </a: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438054" y="4681509"/>
            <a:ext cx="4459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FFC000"/>
                </a:solidFill>
              </a:rPr>
              <a:t>(1)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22844" y="561014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</a:rPr>
              <a:t>User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78" name="グループ化 77"/>
          <p:cNvGrpSpPr>
            <a:grpSpLocks noChangeAspect="1"/>
          </p:cNvGrpSpPr>
          <p:nvPr/>
        </p:nvGrpSpPr>
        <p:grpSpPr>
          <a:xfrm>
            <a:off x="673444" y="3757682"/>
            <a:ext cx="297264" cy="378920"/>
            <a:chOff x="1096225" y="885475"/>
            <a:chExt cx="648072" cy="826091"/>
          </a:xfrm>
          <a:solidFill>
            <a:srgbClr val="CCFFCC"/>
          </a:solidFill>
        </p:grpSpPr>
        <p:sp>
          <p:nvSpPr>
            <p:cNvPr id="80" name="二等辺三角形 79"/>
            <p:cNvSpPr/>
            <p:nvPr/>
          </p:nvSpPr>
          <p:spPr>
            <a:xfrm>
              <a:off x="1096225" y="1135502"/>
              <a:ext cx="648072" cy="576064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ja-JP" altLang="en-US" sz="200" dirty="0"/>
            </a:p>
          </p:txBody>
        </p:sp>
        <p:sp>
          <p:nvSpPr>
            <p:cNvPr id="84" name="円/楕円 83"/>
            <p:cNvSpPr/>
            <p:nvPr/>
          </p:nvSpPr>
          <p:spPr>
            <a:xfrm>
              <a:off x="1168233" y="885475"/>
              <a:ext cx="504056" cy="5040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ja-JP" altLang="en-US" sz="200" dirty="0"/>
            </a:p>
          </p:txBody>
        </p:sp>
      </p:grpSp>
      <p:sp>
        <p:nvSpPr>
          <p:cNvPr id="86" name="テキスト ボックス 85"/>
          <p:cNvSpPr txBox="1"/>
          <p:nvPr/>
        </p:nvSpPr>
        <p:spPr>
          <a:xfrm>
            <a:off x="279447" y="4175658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chemeClr val="bg1"/>
                </a:solidFill>
              </a:rPr>
              <a:t>Administrator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7" name="直線矢印コネクタ 86"/>
          <p:cNvCxnSpPr>
            <a:stCxn id="80" idx="5"/>
          </p:cNvCxnSpPr>
          <p:nvPr/>
        </p:nvCxnSpPr>
        <p:spPr>
          <a:xfrm>
            <a:off x="896392" y="4004485"/>
            <a:ext cx="1553072" cy="67077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メモ 90"/>
          <p:cNvSpPr/>
          <p:nvPr/>
        </p:nvSpPr>
        <p:spPr>
          <a:xfrm>
            <a:off x="1393528" y="3901529"/>
            <a:ext cx="700643" cy="740884"/>
          </a:xfrm>
          <a:prstGeom prst="foldedCorner">
            <a:avLst>
              <a:gd name="adj" fmla="val 256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400" b="1" dirty="0" smtClean="0"/>
              <a:t>Policy</a:t>
            </a:r>
            <a:endParaRPr lang="en-US" altLang="ja-JP" sz="1400" b="1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520871" y="3573016"/>
            <a:ext cx="4459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FFC000"/>
                </a:solidFill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57276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角丸四角形 366"/>
          <p:cNvSpPr/>
          <p:nvPr/>
        </p:nvSpPr>
        <p:spPr>
          <a:xfrm>
            <a:off x="2576660" y="2302096"/>
            <a:ext cx="2020759" cy="27181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Application for resource management</a:t>
            </a:r>
            <a:endParaRPr kumimoji="1" lang="ja-JP" altLang="en-US" sz="3200" dirty="0"/>
          </a:p>
        </p:txBody>
      </p:sp>
      <p:sp>
        <p:nvSpPr>
          <p:cNvPr id="1028" name="コンテンツ プレースホルダー 1027"/>
          <p:cNvSpPr>
            <a:spLocks noGrp="1"/>
          </p:cNvSpPr>
          <p:nvPr>
            <p:ph idx="1"/>
          </p:nvPr>
        </p:nvSpPr>
        <p:spPr>
          <a:xfrm>
            <a:off x="564824" y="750715"/>
            <a:ext cx="7976661" cy="1296143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Leveraging Software Defined </a:t>
            </a:r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Networking / OpenFlow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1800" dirty="0" smtClean="0"/>
              <a:t>Retrieving information of network resources</a:t>
            </a:r>
          </a:p>
          <a:p>
            <a:pPr lvl="1"/>
            <a:r>
              <a:rPr lang="en-US" altLang="ja-JP" sz="1800" dirty="0" smtClean="0"/>
              <a:t>Managing and allocating network flows on each job</a:t>
            </a:r>
            <a:endParaRPr lang="en-US" altLang="ja-JP" sz="1800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2014/04/11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PRAGMA26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368" name="角丸四角形 367"/>
          <p:cNvSpPr/>
          <p:nvPr/>
        </p:nvSpPr>
        <p:spPr>
          <a:xfrm>
            <a:off x="5081365" y="3457817"/>
            <a:ext cx="3010280" cy="839343"/>
          </a:xfrm>
          <a:prstGeom prst="roundRect">
            <a:avLst>
              <a:gd name="adj" fmla="val 1568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 dirty="0"/>
          </a:p>
        </p:txBody>
      </p:sp>
      <p:sp>
        <p:nvSpPr>
          <p:cNvPr id="369" name="角丸四角形 368"/>
          <p:cNvSpPr/>
          <p:nvPr/>
        </p:nvSpPr>
        <p:spPr>
          <a:xfrm>
            <a:off x="5135690" y="4506841"/>
            <a:ext cx="2955956" cy="258588"/>
          </a:xfrm>
          <a:prstGeom prst="roundRect">
            <a:avLst>
              <a:gd name="adj" fmla="val 2239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ja-JP" altLang="en-US" sz="600" dirty="0">
              <a:solidFill>
                <a:schemeClr val="tx1"/>
              </a:solidFill>
            </a:endParaRPr>
          </a:p>
        </p:txBody>
      </p:sp>
      <p:cxnSp>
        <p:nvCxnSpPr>
          <p:cNvPr id="370" name="直線コネクタ 369"/>
          <p:cNvCxnSpPr>
            <a:stCxn id="693" idx="0"/>
            <a:endCxn id="705" idx="3"/>
          </p:cNvCxnSpPr>
          <p:nvPr/>
        </p:nvCxnSpPr>
        <p:spPr>
          <a:xfrm flipV="1">
            <a:off x="5493156" y="3629936"/>
            <a:ext cx="361801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/>
          <p:cNvCxnSpPr>
            <a:stCxn id="681" idx="0"/>
            <a:endCxn id="645" idx="3"/>
          </p:cNvCxnSpPr>
          <p:nvPr/>
        </p:nvCxnSpPr>
        <p:spPr>
          <a:xfrm flipV="1">
            <a:off x="6227804" y="3629936"/>
            <a:ext cx="1090692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/>
          <p:cNvCxnSpPr>
            <a:stCxn id="681" idx="0"/>
            <a:endCxn id="705" idx="3"/>
          </p:cNvCxnSpPr>
          <p:nvPr/>
        </p:nvCxnSpPr>
        <p:spPr>
          <a:xfrm flipH="1" flipV="1">
            <a:off x="5854958" y="3629936"/>
            <a:ext cx="372846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グループ化 414"/>
          <p:cNvGrpSpPr/>
          <p:nvPr/>
        </p:nvGrpSpPr>
        <p:grpSpPr>
          <a:xfrm>
            <a:off x="5523881" y="3516275"/>
            <a:ext cx="688543" cy="113662"/>
            <a:chOff x="2195736" y="2060848"/>
            <a:chExt cx="781162" cy="119756"/>
          </a:xfrm>
        </p:grpSpPr>
        <p:sp>
          <p:nvSpPr>
            <p:cNvPr id="705" name="直方体 704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06" name="正方形/長方形 705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07" name="正方形/長方形 706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08" name="正方形/長方形 707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09" name="正方形/長方形 708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10" name="正方形/長方形 709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11" name="正方形/長方形 710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12" name="正方形/長方形 711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13" name="正方形/長方形 712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714" name="直線コネクタ 713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直線コネクタ 714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直線コネクタ 715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グループ化 415"/>
          <p:cNvGrpSpPr/>
          <p:nvPr/>
        </p:nvGrpSpPr>
        <p:grpSpPr>
          <a:xfrm>
            <a:off x="5135690" y="4126904"/>
            <a:ext cx="688543" cy="113662"/>
            <a:chOff x="2195736" y="2060848"/>
            <a:chExt cx="781162" cy="119756"/>
          </a:xfrm>
        </p:grpSpPr>
        <p:sp>
          <p:nvSpPr>
            <p:cNvPr id="693" name="直方体 692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94" name="正方形/長方形 693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95" name="正方形/長方形 694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96" name="正方形/長方形 695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97" name="正方形/長方形 696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98" name="正方形/長方形 697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99" name="正方形/長方形 698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00" name="正方形/長方形 699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01" name="正方形/長方形 700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702" name="直線コネクタ 701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直線コネクタ 702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直線コネクタ 703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7" name="グループ化 416"/>
          <p:cNvGrpSpPr/>
          <p:nvPr/>
        </p:nvGrpSpPr>
        <p:grpSpPr>
          <a:xfrm>
            <a:off x="5870337" y="4126904"/>
            <a:ext cx="688543" cy="113662"/>
            <a:chOff x="2195736" y="2060848"/>
            <a:chExt cx="781162" cy="119756"/>
          </a:xfrm>
        </p:grpSpPr>
        <p:sp>
          <p:nvSpPr>
            <p:cNvPr id="681" name="直方体 680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82" name="正方形/長方形 681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3" name="正方形/長方形 682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4" name="正方形/長方形 683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5" name="正方形/長方形 684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6" name="正方形/長方形 685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7" name="正方形/長方形 686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8" name="正方形/長方形 687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9" name="正方形/長方形 688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690" name="直線コネクタ 689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直線コネクタ 691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グループ化 417"/>
          <p:cNvGrpSpPr/>
          <p:nvPr/>
        </p:nvGrpSpPr>
        <p:grpSpPr>
          <a:xfrm>
            <a:off x="6604983" y="4126904"/>
            <a:ext cx="688543" cy="113662"/>
            <a:chOff x="2195736" y="2060848"/>
            <a:chExt cx="781162" cy="119756"/>
          </a:xfrm>
        </p:grpSpPr>
        <p:sp>
          <p:nvSpPr>
            <p:cNvPr id="669" name="直方体 668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70" name="正方形/長方形 669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1" name="正方形/長方形 670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2" name="正方形/長方形 671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3" name="正方形/長方形 672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4" name="正方形/長方形 673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5" name="正方形/長方形 674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6" name="正方形/長方形 675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7" name="正方形/長方形 676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678" name="直線コネクタ 677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コネクタ 678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グループ化 418"/>
          <p:cNvGrpSpPr/>
          <p:nvPr/>
        </p:nvGrpSpPr>
        <p:grpSpPr>
          <a:xfrm>
            <a:off x="7339632" y="4126904"/>
            <a:ext cx="688543" cy="113662"/>
            <a:chOff x="2195736" y="2060848"/>
            <a:chExt cx="781162" cy="119756"/>
          </a:xfrm>
        </p:grpSpPr>
        <p:sp>
          <p:nvSpPr>
            <p:cNvPr id="657" name="直方体 656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58" name="正方形/長方形 657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59" name="正方形/長方形 658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60" name="正方形/長方形 659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61" name="正方形/長方形 660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62" name="正方形/長方形 661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63" name="正方形/長方形 662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64" name="正方形/長方形 663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65" name="正方形/長方形 664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666" name="直線コネクタ 665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コネクタ 666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コネクタ 667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0" name="グループ化 419"/>
          <p:cNvGrpSpPr/>
          <p:nvPr/>
        </p:nvGrpSpPr>
        <p:grpSpPr>
          <a:xfrm>
            <a:off x="6987419" y="3516275"/>
            <a:ext cx="688543" cy="113662"/>
            <a:chOff x="2195736" y="2060848"/>
            <a:chExt cx="781162" cy="119756"/>
          </a:xfrm>
        </p:grpSpPr>
        <p:sp>
          <p:nvSpPr>
            <p:cNvPr id="645" name="直方体 644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46" name="正方形/長方形 645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47" name="正方形/長方形 646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48" name="正方形/長方形 647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49" name="正方形/長方形 648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50" name="正方形/長方形 649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51" name="正方形/長方形 650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52" name="正方形/長方形 651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53" name="正方形/長方形 652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654" name="直線コネクタ 653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コネクタ 654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1" name="直線コネクタ 420"/>
          <p:cNvCxnSpPr>
            <a:stCxn id="669" idx="0"/>
            <a:endCxn id="645" idx="3"/>
          </p:cNvCxnSpPr>
          <p:nvPr/>
        </p:nvCxnSpPr>
        <p:spPr>
          <a:xfrm flipV="1">
            <a:off x="6962450" y="3629936"/>
            <a:ext cx="356045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/>
          <p:cNvCxnSpPr>
            <a:stCxn id="693" idx="0"/>
            <a:endCxn id="645" idx="3"/>
          </p:cNvCxnSpPr>
          <p:nvPr/>
        </p:nvCxnSpPr>
        <p:spPr>
          <a:xfrm flipV="1">
            <a:off x="5493156" y="3629936"/>
            <a:ext cx="1825339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/>
          <p:cNvCxnSpPr>
            <a:stCxn id="657" idx="0"/>
            <a:endCxn id="645" idx="3"/>
          </p:cNvCxnSpPr>
          <p:nvPr/>
        </p:nvCxnSpPr>
        <p:spPr>
          <a:xfrm flipH="1" flipV="1">
            <a:off x="7318496" y="3629936"/>
            <a:ext cx="378602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4" name="グループ化 423"/>
          <p:cNvGrpSpPr/>
          <p:nvPr/>
        </p:nvGrpSpPr>
        <p:grpSpPr>
          <a:xfrm>
            <a:off x="5217083" y="4236197"/>
            <a:ext cx="2808967" cy="482649"/>
            <a:chOff x="4657311" y="5577951"/>
            <a:chExt cx="4135437" cy="659900"/>
          </a:xfrm>
        </p:grpSpPr>
        <p:cxnSp>
          <p:nvCxnSpPr>
            <p:cNvPr id="613" name="直線コネクタ 612"/>
            <p:cNvCxnSpPr/>
            <p:nvPr/>
          </p:nvCxnSpPr>
          <p:spPr>
            <a:xfrm flipV="1">
              <a:off x="4747813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線コネクタ 613"/>
            <p:cNvCxnSpPr/>
            <p:nvPr/>
          </p:nvCxnSpPr>
          <p:spPr>
            <a:xfrm flipV="1">
              <a:off x="4982553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線コネクタ 614"/>
            <p:cNvCxnSpPr/>
            <p:nvPr/>
          </p:nvCxnSpPr>
          <p:spPr>
            <a:xfrm flipV="1">
              <a:off x="5217293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線コネクタ 615"/>
            <p:cNvCxnSpPr/>
            <p:nvPr/>
          </p:nvCxnSpPr>
          <p:spPr>
            <a:xfrm flipV="1">
              <a:off x="545203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線コネクタ 616"/>
            <p:cNvCxnSpPr/>
            <p:nvPr/>
          </p:nvCxnSpPr>
          <p:spPr>
            <a:xfrm flipV="1">
              <a:off x="583870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線コネクタ 617"/>
            <p:cNvCxnSpPr/>
            <p:nvPr/>
          </p:nvCxnSpPr>
          <p:spPr>
            <a:xfrm flipV="1">
              <a:off x="607344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線コネクタ 618"/>
            <p:cNvCxnSpPr/>
            <p:nvPr/>
          </p:nvCxnSpPr>
          <p:spPr>
            <a:xfrm flipV="1">
              <a:off x="630818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線コネクタ 619"/>
            <p:cNvCxnSpPr/>
            <p:nvPr/>
          </p:nvCxnSpPr>
          <p:spPr>
            <a:xfrm flipV="1">
              <a:off x="6542921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/>
            <p:cNvCxnSpPr/>
            <p:nvPr/>
          </p:nvCxnSpPr>
          <p:spPr>
            <a:xfrm flipV="1">
              <a:off x="6909309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/>
            <p:cNvCxnSpPr/>
            <p:nvPr/>
          </p:nvCxnSpPr>
          <p:spPr>
            <a:xfrm flipV="1">
              <a:off x="7144049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/>
            <p:cNvCxnSpPr/>
            <p:nvPr/>
          </p:nvCxnSpPr>
          <p:spPr>
            <a:xfrm flipV="1">
              <a:off x="7378789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/>
            <p:cNvCxnSpPr/>
            <p:nvPr/>
          </p:nvCxnSpPr>
          <p:spPr>
            <a:xfrm flipV="1">
              <a:off x="761352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/>
            <p:cNvCxnSpPr/>
            <p:nvPr/>
          </p:nvCxnSpPr>
          <p:spPr>
            <a:xfrm flipV="1">
              <a:off x="799802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/>
            <p:cNvCxnSpPr/>
            <p:nvPr/>
          </p:nvCxnSpPr>
          <p:spPr>
            <a:xfrm flipV="1">
              <a:off x="823276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/>
            <p:cNvCxnSpPr/>
            <p:nvPr/>
          </p:nvCxnSpPr>
          <p:spPr>
            <a:xfrm flipV="1">
              <a:off x="846750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/>
            <p:cNvCxnSpPr/>
            <p:nvPr/>
          </p:nvCxnSpPr>
          <p:spPr>
            <a:xfrm flipV="1">
              <a:off x="8702247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9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311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0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051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1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91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2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53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3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820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4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94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5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768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6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2419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7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07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8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547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9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8287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0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02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1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52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2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6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3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00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4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745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5" name="角丸四角形 424"/>
          <p:cNvSpPr/>
          <p:nvPr/>
        </p:nvSpPr>
        <p:spPr>
          <a:xfrm>
            <a:off x="2785054" y="2375413"/>
            <a:ext cx="1577399" cy="1751490"/>
          </a:xfrm>
          <a:prstGeom prst="roundRect">
            <a:avLst>
              <a:gd name="adj" fmla="val 1568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t"/>
          <a:lstStyle/>
          <a:p>
            <a:pPr algn="ctr" defTabSz="457200"/>
            <a:endParaRPr lang="ja-JP" altLang="en-US" sz="600" b="1" dirty="0">
              <a:solidFill>
                <a:schemeClr val="bg1"/>
              </a:solidFill>
            </a:endParaRPr>
          </a:p>
        </p:txBody>
      </p:sp>
      <p:cxnSp>
        <p:nvCxnSpPr>
          <p:cNvPr id="426" name="カギ線コネクタ 188"/>
          <p:cNvCxnSpPr>
            <a:stCxn id="369" idx="1"/>
            <a:endCxn id="558" idx="3"/>
          </p:cNvCxnSpPr>
          <p:nvPr/>
        </p:nvCxnSpPr>
        <p:spPr>
          <a:xfrm flipH="1">
            <a:off x="3993154" y="4636135"/>
            <a:ext cx="1142535" cy="6020"/>
          </a:xfrm>
          <a:prstGeom prst="straightConnector1">
            <a:avLst/>
          </a:prstGeom>
          <a:ln w="31750" cap="rnd">
            <a:solidFill>
              <a:schemeClr val="bg1">
                <a:lumMod val="50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上下矢印 426"/>
          <p:cNvSpPr/>
          <p:nvPr/>
        </p:nvSpPr>
        <p:spPr>
          <a:xfrm>
            <a:off x="3356178" y="4011224"/>
            <a:ext cx="226840" cy="361122"/>
          </a:xfrm>
          <a:prstGeom prst="upDownArrow">
            <a:avLst>
              <a:gd name="adj1" fmla="val 50000"/>
              <a:gd name="adj2" fmla="val 31152"/>
            </a:avLst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600" dirty="0"/>
          </a:p>
        </p:txBody>
      </p:sp>
      <p:grpSp>
        <p:nvGrpSpPr>
          <p:cNvPr id="428" name="グループ化 427"/>
          <p:cNvGrpSpPr>
            <a:grpSpLocks noChangeAspect="1"/>
          </p:cNvGrpSpPr>
          <p:nvPr/>
        </p:nvGrpSpPr>
        <p:grpSpPr>
          <a:xfrm>
            <a:off x="951403" y="4397222"/>
            <a:ext cx="224731" cy="308457"/>
            <a:chOff x="1096225" y="885475"/>
            <a:chExt cx="648072" cy="826091"/>
          </a:xfrm>
          <a:solidFill>
            <a:srgbClr val="CCFFCC"/>
          </a:solidFill>
        </p:grpSpPr>
        <p:sp>
          <p:nvSpPr>
            <p:cNvPr id="611" name="二等辺三角形 610"/>
            <p:cNvSpPr/>
            <p:nvPr/>
          </p:nvSpPr>
          <p:spPr>
            <a:xfrm>
              <a:off x="1096225" y="1135502"/>
              <a:ext cx="648072" cy="57606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12" name="円/楕円 611"/>
            <p:cNvSpPr/>
            <p:nvPr/>
          </p:nvSpPr>
          <p:spPr>
            <a:xfrm>
              <a:off x="1168233" y="885475"/>
              <a:ext cx="504056" cy="5040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</p:grpSp>
      <p:sp>
        <p:nvSpPr>
          <p:cNvPr id="430" name="テキスト ボックス 429"/>
          <p:cNvSpPr txBox="1"/>
          <p:nvPr/>
        </p:nvSpPr>
        <p:spPr>
          <a:xfrm>
            <a:off x="2811355" y="2393174"/>
            <a:ext cx="1521875" cy="28369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457200"/>
            <a:r>
              <a:rPr lang="en-US" altLang="ja-JP" sz="900" b="1" dirty="0" smtClean="0"/>
              <a:t>Network Management Module</a:t>
            </a:r>
            <a:br>
              <a:rPr lang="en-US" altLang="ja-JP" sz="900" b="1" dirty="0" smtClean="0"/>
            </a:br>
            <a:r>
              <a:rPr lang="en-US" altLang="ja-JP" sz="900" b="1" dirty="0" smtClean="0"/>
              <a:t>(NMM)</a:t>
            </a:r>
            <a:endParaRPr lang="ja-JP" altLang="en-US" sz="900" b="1" dirty="0"/>
          </a:p>
        </p:txBody>
      </p:sp>
      <p:sp>
        <p:nvSpPr>
          <p:cNvPr id="431" name="フローチャート : 磁気ディスク 430"/>
          <p:cNvSpPr/>
          <p:nvPr/>
        </p:nvSpPr>
        <p:spPr>
          <a:xfrm>
            <a:off x="2938636" y="2885307"/>
            <a:ext cx="517035" cy="32749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800" b="1" dirty="0" smtClean="0">
                <a:solidFill>
                  <a:schemeClr val="tx1"/>
                </a:solidFill>
              </a:rPr>
              <a:t>Database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442" name="正方形/長方形 441"/>
          <p:cNvSpPr/>
          <p:nvPr/>
        </p:nvSpPr>
        <p:spPr>
          <a:xfrm>
            <a:off x="3326114" y="3684228"/>
            <a:ext cx="547448" cy="314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Brain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443" name="グループ化 442"/>
          <p:cNvGrpSpPr/>
          <p:nvPr/>
        </p:nvGrpSpPr>
        <p:grpSpPr>
          <a:xfrm>
            <a:off x="3561031" y="2684322"/>
            <a:ext cx="701757" cy="905710"/>
            <a:chOff x="6997491" y="2491011"/>
            <a:chExt cx="1033145" cy="1238329"/>
          </a:xfrm>
        </p:grpSpPr>
        <p:sp>
          <p:nvSpPr>
            <p:cNvPr id="609" name="正方形/長方形 608"/>
            <p:cNvSpPr/>
            <p:nvPr/>
          </p:nvSpPr>
          <p:spPr>
            <a:xfrm>
              <a:off x="6997491" y="2491011"/>
              <a:ext cx="1033145" cy="1238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kumimoji="1" lang="en-US" altLang="ja-JP" sz="1000" b="1" dirty="0" smtClean="0">
                  <a:solidFill>
                    <a:schemeClr val="tx1"/>
                  </a:solidFill>
                </a:rPr>
                <a:t>Network</a:t>
              </a:r>
              <a:br>
                <a:rPr kumimoji="1" lang="en-US" altLang="ja-JP" sz="1000" b="1" dirty="0" smtClean="0">
                  <a:solidFill>
                    <a:schemeClr val="tx1"/>
                  </a:solidFill>
                </a:rPr>
              </a:br>
              <a:r>
                <a:rPr kumimoji="1" lang="en-US" altLang="ja-JP" sz="1000" b="1" dirty="0" smtClean="0">
                  <a:solidFill>
                    <a:schemeClr val="tx1"/>
                  </a:solidFill>
                </a:rPr>
                <a:t>Control</a:t>
              </a:r>
              <a:endParaRPr kumimoji="1" lang="ja-JP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10" name="正方形/長方形 609"/>
            <p:cNvSpPr/>
            <p:nvPr/>
          </p:nvSpPr>
          <p:spPr>
            <a:xfrm>
              <a:off x="7117956" y="2934324"/>
              <a:ext cx="805967" cy="7261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ja-JP" sz="700" b="1" dirty="0" smtClean="0">
                  <a:solidFill>
                    <a:schemeClr val="tx1"/>
                  </a:solidFill>
                </a:rPr>
                <a:t>OpenFlow</a:t>
              </a:r>
              <a:r>
                <a:rPr lang="en-US" altLang="ja-JP" sz="700" b="1" dirty="0">
                  <a:solidFill>
                    <a:schemeClr val="tx1"/>
                  </a:solidFill>
                </a:rPr>
                <a:t> Controller</a:t>
              </a:r>
              <a:br>
                <a:rPr lang="en-US" altLang="ja-JP" sz="700" b="1" dirty="0">
                  <a:solidFill>
                    <a:schemeClr val="tx1"/>
                  </a:solidFill>
                </a:rPr>
              </a:br>
              <a:r>
                <a:rPr lang="en-US" altLang="ja-JP" sz="700" b="1" dirty="0">
                  <a:solidFill>
                    <a:schemeClr val="tx1"/>
                  </a:solidFill>
                </a:rPr>
                <a:t>(Trema)</a:t>
              </a:r>
              <a:endParaRPr kumimoji="1" lang="ja-JP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4" name="カギ線コネクタ 362"/>
          <p:cNvCxnSpPr>
            <a:stCxn id="609" idx="3"/>
            <a:endCxn id="525" idx="0"/>
          </p:cNvCxnSpPr>
          <p:nvPr/>
        </p:nvCxnSpPr>
        <p:spPr>
          <a:xfrm>
            <a:off x="4262788" y="3137177"/>
            <a:ext cx="1462140" cy="353264"/>
          </a:xfrm>
          <a:prstGeom prst="bentConnector2">
            <a:avLst/>
          </a:prstGeom>
          <a:ln w="31750" cap="rnd">
            <a:solidFill>
              <a:srgbClr val="00B05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矢印コネクタ 17"/>
          <p:cNvCxnSpPr>
            <a:endCxn id="431" idx="3"/>
          </p:cNvCxnSpPr>
          <p:nvPr/>
        </p:nvCxnSpPr>
        <p:spPr>
          <a:xfrm rot="16200000" flipV="1">
            <a:off x="3107654" y="3302297"/>
            <a:ext cx="460741" cy="28174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矢印コネクタ 17"/>
          <p:cNvCxnSpPr>
            <a:stCxn id="442" idx="3"/>
          </p:cNvCxnSpPr>
          <p:nvPr/>
        </p:nvCxnSpPr>
        <p:spPr>
          <a:xfrm flipV="1">
            <a:off x="3873562" y="3590245"/>
            <a:ext cx="173606" cy="251444"/>
          </a:xfrm>
          <a:prstGeom prst="bentConnector2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/>
          <p:cNvSpPr txBox="1"/>
          <p:nvPr/>
        </p:nvSpPr>
        <p:spPr>
          <a:xfrm>
            <a:off x="2521614" y="1988840"/>
            <a:ext cx="211178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SDN-based JMS Framework</a:t>
            </a:r>
            <a:endParaRPr lang="en-US" altLang="ja-JP" sz="1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1" name="メモ 450"/>
          <p:cNvSpPr/>
          <p:nvPr/>
        </p:nvSpPr>
        <p:spPr>
          <a:xfrm>
            <a:off x="2350371" y="3544154"/>
            <a:ext cx="1054835" cy="396034"/>
          </a:xfrm>
          <a:prstGeom prst="foldedCorner">
            <a:avLst>
              <a:gd name="adj" fmla="val 1964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ja-JP" sz="800" b="1" dirty="0" smtClean="0">
                <a:solidFill>
                  <a:schemeClr val="tx1"/>
                </a:solidFill>
              </a:rPr>
              <a:t>Resource </a:t>
            </a:r>
            <a:r>
              <a:rPr lang="en-US" altLang="ja-JP" sz="800" b="1" dirty="0" err="1" smtClean="0">
                <a:solidFill>
                  <a:schemeClr val="tx1"/>
                </a:solidFill>
              </a:rPr>
              <a:t>assignemnt</a:t>
            </a:r>
            <a:r>
              <a:rPr lang="en-US" altLang="ja-JP" sz="800" b="1" dirty="0" smtClean="0">
                <a:solidFill>
                  <a:schemeClr val="tx1"/>
                </a:solidFill>
              </a:rPr>
              <a:t> </a:t>
            </a:r>
            <a:br>
              <a:rPr lang="en-US" altLang="ja-JP" sz="800" b="1" dirty="0" smtClean="0">
                <a:solidFill>
                  <a:schemeClr val="tx1"/>
                </a:solidFill>
              </a:rPr>
            </a:br>
            <a:r>
              <a:rPr lang="en-US" altLang="ja-JP" sz="800" b="1" dirty="0" smtClean="0">
                <a:solidFill>
                  <a:schemeClr val="tx1"/>
                </a:solidFill>
              </a:rPr>
              <a:t>policy class module</a:t>
            </a:r>
            <a:endParaRPr lang="ja-JP" altLang="en-US" sz="800" b="1" dirty="0">
              <a:solidFill>
                <a:schemeClr val="tx1"/>
              </a:solidFill>
            </a:endParaRPr>
          </a:p>
        </p:txBody>
      </p:sp>
      <p:grpSp>
        <p:nvGrpSpPr>
          <p:cNvPr id="452" name="グループ化 451"/>
          <p:cNvGrpSpPr>
            <a:grpSpLocks noChangeAspect="1"/>
          </p:cNvGrpSpPr>
          <p:nvPr/>
        </p:nvGrpSpPr>
        <p:grpSpPr>
          <a:xfrm>
            <a:off x="1104994" y="3540959"/>
            <a:ext cx="224731" cy="308457"/>
            <a:chOff x="1849086" y="885475"/>
            <a:chExt cx="648071" cy="826091"/>
          </a:xfrm>
          <a:solidFill>
            <a:srgbClr val="CCFFCC"/>
          </a:solidFill>
        </p:grpSpPr>
        <p:sp>
          <p:nvSpPr>
            <p:cNvPr id="607" name="二等辺三角形 606"/>
            <p:cNvSpPr/>
            <p:nvPr/>
          </p:nvSpPr>
          <p:spPr>
            <a:xfrm>
              <a:off x="1849086" y="1135501"/>
              <a:ext cx="648071" cy="576065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ja-JP" altLang="en-US" sz="600" dirty="0"/>
            </a:p>
          </p:txBody>
        </p:sp>
        <p:sp>
          <p:nvSpPr>
            <p:cNvPr id="608" name="円/楕円 607"/>
            <p:cNvSpPr/>
            <p:nvPr/>
          </p:nvSpPr>
          <p:spPr>
            <a:xfrm>
              <a:off x="1921094" y="885475"/>
              <a:ext cx="504056" cy="5040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ja-JP" altLang="en-US" sz="600" dirty="0"/>
            </a:p>
          </p:txBody>
        </p:sp>
      </p:grpSp>
      <p:cxnSp>
        <p:nvCxnSpPr>
          <p:cNvPr id="453" name="AutoShape 33"/>
          <p:cNvCxnSpPr>
            <a:cxnSpLocks noChangeShapeType="1"/>
            <a:stCxn id="607" idx="5"/>
            <a:endCxn id="451" idx="1"/>
          </p:cNvCxnSpPr>
          <p:nvPr/>
        </p:nvCxnSpPr>
        <p:spPr bwMode="auto">
          <a:xfrm>
            <a:off x="1273542" y="3741867"/>
            <a:ext cx="1076829" cy="304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3" name="テキスト ボックス 482"/>
          <p:cNvSpPr txBox="1"/>
          <p:nvPr/>
        </p:nvSpPr>
        <p:spPr>
          <a:xfrm>
            <a:off x="882594" y="4720673"/>
            <a:ext cx="3561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700" b="1" dirty="0" smtClean="0"/>
              <a:t>User</a:t>
            </a:r>
            <a:endParaRPr kumimoji="1" lang="ja-JP" altLang="en-US" sz="700" b="1" dirty="0"/>
          </a:p>
        </p:txBody>
      </p:sp>
      <p:sp>
        <p:nvSpPr>
          <p:cNvPr id="496" name="テキスト ボックス 495"/>
          <p:cNvSpPr txBox="1"/>
          <p:nvPr/>
        </p:nvSpPr>
        <p:spPr>
          <a:xfrm>
            <a:off x="957960" y="3867314"/>
            <a:ext cx="52257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700" b="1" dirty="0" smtClean="0"/>
              <a:t>Administrator</a:t>
            </a:r>
            <a:endParaRPr kumimoji="1" lang="ja-JP" altLang="en-US" sz="700" b="1" dirty="0"/>
          </a:p>
        </p:txBody>
      </p:sp>
      <p:sp>
        <p:nvSpPr>
          <p:cNvPr id="497" name="フリーフォーム 496"/>
          <p:cNvSpPr/>
          <p:nvPr/>
        </p:nvSpPr>
        <p:spPr>
          <a:xfrm>
            <a:off x="5999681" y="3618051"/>
            <a:ext cx="839668" cy="688598"/>
          </a:xfrm>
          <a:custGeom>
            <a:avLst/>
            <a:gdLst>
              <a:gd name="connsiteX0" fmla="*/ 0 w 1351430"/>
              <a:gd name="connsiteY0" fmla="*/ 2985264 h 2985264"/>
              <a:gd name="connsiteX1" fmla="*/ 672353 w 1351430"/>
              <a:gd name="connsiteY1" fmla="*/ 17 h 2985264"/>
              <a:gd name="connsiteX2" fmla="*/ 1351430 w 1351430"/>
              <a:gd name="connsiteY2" fmla="*/ 2938199 h 2985264"/>
              <a:gd name="connsiteX0" fmla="*/ 17537 w 1368967"/>
              <a:gd name="connsiteY0" fmla="*/ 3009000 h 3009000"/>
              <a:gd name="connsiteX1" fmla="*/ 51155 w 1368967"/>
              <a:gd name="connsiteY1" fmla="*/ 1650847 h 3009000"/>
              <a:gd name="connsiteX2" fmla="*/ 689890 w 1368967"/>
              <a:gd name="connsiteY2" fmla="*/ 23753 h 3009000"/>
              <a:gd name="connsiteX3" fmla="*/ 1368967 w 1368967"/>
              <a:gd name="connsiteY3" fmla="*/ 2961935 h 3009000"/>
              <a:gd name="connsiteX0" fmla="*/ 0 w 1351430"/>
              <a:gd name="connsiteY0" fmla="*/ 3009000 h 3009000"/>
              <a:gd name="connsiteX1" fmla="*/ 33618 w 1351430"/>
              <a:gd name="connsiteY1" fmla="*/ 1650847 h 3009000"/>
              <a:gd name="connsiteX2" fmla="*/ 672353 w 1351430"/>
              <a:gd name="connsiteY2" fmla="*/ 23753 h 3009000"/>
              <a:gd name="connsiteX3" fmla="*/ 1351430 w 1351430"/>
              <a:gd name="connsiteY3" fmla="*/ 2961935 h 3009000"/>
              <a:gd name="connsiteX0" fmla="*/ 156026 w 1507456"/>
              <a:gd name="connsiteY0" fmla="*/ 3008020 h 3008020"/>
              <a:gd name="connsiteX1" fmla="*/ 189644 w 1507456"/>
              <a:gd name="connsiteY1" fmla="*/ 1649867 h 3008020"/>
              <a:gd name="connsiteX2" fmla="*/ 828379 w 1507456"/>
              <a:gd name="connsiteY2" fmla="*/ 22773 h 3008020"/>
              <a:gd name="connsiteX3" fmla="*/ 1507456 w 1507456"/>
              <a:gd name="connsiteY3" fmla="*/ 2960955 h 3008020"/>
              <a:gd name="connsiteX0" fmla="*/ 955505 w 2306935"/>
              <a:gd name="connsiteY0" fmla="*/ 3078627 h 3078627"/>
              <a:gd name="connsiteX1" fmla="*/ 989123 w 2306935"/>
              <a:gd name="connsiteY1" fmla="*/ 1720474 h 3078627"/>
              <a:gd name="connsiteX2" fmla="*/ 7488 w 2306935"/>
              <a:gd name="connsiteY2" fmla="*/ 819521 h 3078627"/>
              <a:gd name="connsiteX3" fmla="*/ 1627858 w 2306935"/>
              <a:gd name="connsiteY3" fmla="*/ 93380 h 3078627"/>
              <a:gd name="connsiteX4" fmla="*/ 2306935 w 2306935"/>
              <a:gd name="connsiteY4" fmla="*/ 3031562 h 3078627"/>
              <a:gd name="connsiteX0" fmla="*/ 948017 w 2299447"/>
              <a:gd name="connsiteY0" fmla="*/ 3078627 h 3078627"/>
              <a:gd name="connsiteX1" fmla="*/ 981635 w 2299447"/>
              <a:gd name="connsiteY1" fmla="*/ 1720474 h 3078627"/>
              <a:gd name="connsiteX2" fmla="*/ 0 w 2299447"/>
              <a:gd name="connsiteY2" fmla="*/ 819521 h 3078627"/>
              <a:gd name="connsiteX3" fmla="*/ 1620370 w 2299447"/>
              <a:gd name="connsiteY3" fmla="*/ 93380 h 3078627"/>
              <a:gd name="connsiteX4" fmla="*/ 2299447 w 2299447"/>
              <a:gd name="connsiteY4" fmla="*/ 3031562 h 3078627"/>
              <a:gd name="connsiteX0" fmla="*/ 948017 w 2299447"/>
              <a:gd name="connsiteY0" fmla="*/ 3077080 h 3077080"/>
              <a:gd name="connsiteX1" fmla="*/ 981635 w 2299447"/>
              <a:gd name="connsiteY1" fmla="*/ 1718927 h 3077080"/>
              <a:gd name="connsiteX2" fmla="*/ 0 w 2299447"/>
              <a:gd name="connsiteY2" fmla="*/ 817974 h 3077080"/>
              <a:gd name="connsiteX3" fmla="*/ 1620370 w 2299447"/>
              <a:gd name="connsiteY3" fmla="*/ 91833 h 3077080"/>
              <a:gd name="connsiteX4" fmla="*/ 2299447 w 2299447"/>
              <a:gd name="connsiteY4" fmla="*/ 3030015 h 3077080"/>
              <a:gd name="connsiteX0" fmla="*/ 948017 w 2313335"/>
              <a:gd name="connsiteY0" fmla="*/ 3007108 h 3007108"/>
              <a:gd name="connsiteX1" fmla="*/ 981635 w 2313335"/>
              <a:gd name="connsiteY1" fmla="*/ 1648955 h 3007108"/>
              <a:gd name="connsiteX2" fmla="*/ 0 w 2313335"/>
              <a:gd name="connsiteY2" fmla="*/ 748002 h 3007108"/>
              <a:gd name="connsiteX3" fmla="*/ 1620370 w 2313335"/>
              <a:gd name="connsiteY3" fmla="*/ 21861 h 3007108"/>
              <a:gd name="connsiteX4" fmla="*/ 2259107 w 2313335"/>
              <a:gd name="connsiteY4" fmla="*/ 1622061 h 3007108"/>
              <a:gd name="connsiteX5" fmla="*/ 2299447 w 2313335"/>
              <a:gd name="connsiteY5" fmla="*/ 2960043 h 3007108"/>
              <a:gd name="connsiteX0" fmla="*/ 948017 w 2299447"/>
              <a:gd name="connsiteY0" fmla="*/ 3007108 h 3007108"/>
              <a:gd name="connsiteX1" fmla="*/ 981635 w 2299447"/>
              <a:gd name="connsiteY1" fmla="*/ 1648955 h 3007108"/>
              <a:gd name="connsiteX2" fmla="*/ 0 w 2299447"/>
              <a:gd name="connsiteY2" fmla="*/ 748002 h 3007108"/>
              <a:gd name="connsiteX3" fmla="*/ 1620370 w 2299447"/>
              <a:gd name="connsiteY3" fmla="*/ 21861 h 3007108"/>
              <a:gd name="connsiteX4" fmla="*/ 2259107 w 2299447"/>
              <a:gd name="connsiteY4" fmla="*/ 1622061 h 3007108"/>
              <a:gd name="connsiteX5" fmla="*/ 2299447 w 2299447"/>
              <a:gd name="connsiteY5" fmla="*/ 2960043 h 3007108"/>
              <a:gd name="connsiteX0" fmla="*/ 948017 w 2415045"/>
              <a:gd name="connsiteY0" fmla="*/ 3007108 h 3007108"/>
              <a:gd name="connsiteX1" fmla="*/ 981635 w 2415045"/>
              <a:gd name="connsiteY1" fmla="*/ 1648955 h 3007108"/>
              <a:gd name="connsiteX2" fmla="*/ 0 w 2415045"/>
              <a:gd name="connsiteY2" fmla="*/ 748002 h 3007108"/>
              <a:gd name="connsiteX3" fmla="*/ 1620370 w 2415045"/>
              <a:gd name="connsiteY3" fmla="*/ 21861 h 3007108"/>
              <a:gd name="connsiteX4" fmla="*/ 2259107 w 2415045"/>
              <a:gd name="connsiteY4" fmla="*/ 1622061 h 3007108"/>
              <a:gd name="connsiteX5" fmla="*/ 2299447 w 2415045"/>
              <a:gd name="connsiteY5" fmla="*/ 2960043 h 3007108"/>
              <a:gd name="connsiteX0" fmla="*/ 948017 w 3201288"/>
              <a:gd name="connsiteY0" fmla="*/ 2985255 h 2985255"/>
              <a:gd name="connsiteX1" fmla="*/ 981635 w 3201288"/>
              <a:gd name="connsiteY1" fmla="*/ 1627102 h 2985255"/>
              <a:gd name="connsiteX2" fmla="*/ 0 w 3201288"/>
              <a:gd name="connsiteY2" fmla="*/ 726149 h 2985255"/>
              <a:gd name="connsiteX3" fmla="*/ 1620370 w 3201288"/>
              <a:gd name="connsiteY3" fmla="*/ 8 h 2985255"/>
              <a:gd name="connsiteX4" fmla="*/ 3193677 w 3201288"/>
              <a:gd name="connsiteY4" fmla="*/ 739596 h 2985255"/>
              <a:gd name="connsiteX5" fmla="*/ 2259107 w 3201288"/>
              <a:gd name="connsiteY5" fmla="*/ 1600208 h 2985255"/>
              <a:gd name="connsiteX6" fmla="*/ 2299447 w 3201288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00426 w 3546086"/>
              <a:gd name="connsiteY0" fmla="*/ 2985255 h 2985255"/>
              <a:gd name="connsiteX1" fmla="*/ 1323588 w 3546086"/>
              <a:gd name="connsiteY1" fmla="*/ 2463711 h 2985255"/>
              <a:gd name="connsiteX2" fmla="*/ 0 w 3546086"/>
              <a:gd name="connsiteY2" fmla="*/ 978750 h 2985255"/>
              <a:gd name="connsiteX3" fmla="*/ 352409 w 3546086"/>
              <a:gd name="connsiteY3" fmla="*/ 726149 h 2985255"/>
              <a:gd name="connsiteX4" fmla="*/ 1972779 w 3546086"/>
              <a:gd name="connsiteY4" fmla="*/ 8 h 2985255"/>
              <a:gd name="connsiteX5" fmla="*/ 3546086 w 3546086"/>
              <a:gd name="connsiteY5" fmla="*/ 739596 h 2985255"/>
              <a:gd name="connsiteX6" fmla="*/ 2611516 w 3546086"/>
              <a:gd name="connsiteY6" fmla="*/ 1600208 h 2985255"/>
              <a:gd name="connsiteX7" fmla="*/ 2651856 w 3546086"/>
              <a:gd name="connsiteY7" fmla="*/ 2938190 h 2985255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294000 h 2294000"/>
              <a:gd name="connsiteX1" fmla="*/ 1323588 w 3546086"/>
              <a:gd name="connsiteY1" fmla="*/ 1772456 h 2294000"/>
              <a:gd name="connsiteX2" fmla="*/ 0 w 3546086"/>
              <a:gd name="connsiteY2" fmla="*/ 287495 h 2294000"/>
              <a:gd name="connsiteX3" fmla="*/ 3546086 w 3546086"/>
              <a:gd name="connsiteY3" fmla="*/ 48341 h 2294000"/>
              <a:gd name="connsiteX4" fmla="*/ 2611516 w 3546086"/>
              <a:gd name="connsiteY4" fmla="*/ 908953 h 2294000"/>
              <a:gd name="connsiteX5" fmla="*/ 2651856 w 3546086"/>
              <a:gd name="connsiteY5" fmla="*/ 2246935 h 2294000"/>
              <a:gd name="connsiteX0" fmla="*/ 1300426 w 2651855"/>
              <a:gd name="connsiteY0" fmla="*/ 2034642 h 2034642"/>
              <a:gd name="connsiteX1" fmla="*/ 1323588 w 2651855"/>
              <a:gd name="connsiteY1" fmla="*/ 1513098 h 2034642"/>
              <a:gd name="connsiteX2" fmla="*/ 0 w 2651855"/>
              <a:gd name="connsiteY2" fmla="*/ 28137 h 2034642"/>
              <a:gd name="connsiteX3" fmla="*/ 2611516 w 2651855"/>
              <a:gd name="connsiteY3" fmla="*/ 649595 h 2034642"/>
              <a:gd name="connsiteX4" fmla="*/ 2651856 w 2651855"/>
              <a:gd name="connsiteY4" fmla="*/ 1987577 h 2034642"/>
              <a:gd name="connsiteX0" fmla="*/ 1300426 w 2651855"/>
              <a:gd name="connsiteY0" fmla="*/ 2019904 h 2019904"/>
              <a:gd name="connsiteX1" fmla="*/ 1323588 w 2651855"/>
              <a:gd name="connsiteY1" fmla="*/ 1498360 h 2019904"/>
              <a:gd name="connsiteX2" fmla="*/ 0 w 2651855"/>
              <a:gd name="connsiteY2" fmla="*/ 13399 h 2019904"/>
              <a:gd name="connsiteX3" fmla="*/ 2611515 w 2651855"/>
              <a:gd name="connsiteY3" fmla="*/ 1251857 h 2019904"/>
              <a:gd name="connsiteX4" fmla="*/ 2651856 w 2651855"/>
              <a:gd name="connsiteY4" fmla="*/ 1972839 h 2019904"/>
              <a:gd name="connsiteX0" fmla="*/ 1300426 w 2651855"/>
              <a:gd name="connsiteY0" fmla="*/ 2019671 h 2019671"/>
              <a:gd name="connsiteX1" fmla="*/ 1323588 w 2651855"/>
              <a:gd name="connsiteY1" fmla="*/ 1498127 h 2019671"/>
              <a:gd name="connsiteX2" fmla="*/ 0 w 2651855"/>
              <a:gd name="connsiteY2" fmla="*/ 13166 h 2019671"/>
              <a:gd name="connsiteX3" fmla="*/ 2611515 w 2651855"/>
              <a:gd name="connsiteY3" fmla="*/ 1251624 h 2019671"/>
              <a:gd name="connsiteX4" fmla="*/ 2651856 w 2651855"/>
              <a:gd name="connsiteY4" fmla="*/ 1972606 h 20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1855" h="2019671">
                <a:moveTo>
                  <a:pt x="1300426" y="2019671"/>
                </a:moveTo>
                <a:cubicBezTo>
                  <a:pt x="1334044" y="1797795"/>
                  <a:pt x="1305658" y="2049456"/>
                  <a:pt x="1323588" y="1498127"/>
                </a:cubicBezTo>
                <a:cubicBezTo>
                  <a:pt x="1164367" y="1127108"/>
                  <a:pt x="381475" y="532826"/>
                  <a:pt x="0" y="13166"/>
                </a:cubicBezTo>
                <a:cubicBezTo>
                  <a:pt x="214655" y="-130751"/>
                  <a:pt x="2023132" y="945966"/>
                  <a:pt x="2611515" y="1251624"/>
                </a:cubicBezTo>
                <a:cubicBezTo>
                  <a:pt x="2630564" y="1801833"/>
                  <a:pt x="2620480" y="1751850"/>
                  <a:pt x="2651856" y="1972606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/>
          </a:p>
        </p:txBody>
      </p:sp>
      <p:cxnSp>
        <p:nvCxnSpPr>
          <p:cNvPr id="498" name="直線コネクタ 497"/>
          <p:cNvCxnSpPr>
            <a:stCxn id="669" idx="0"/>
            <a:endCxn id="705" idx="3"/>
          </p:cNvCxnSpPr>
          <p:nvPr/>
        </p:nvCxnSpPr>
        <p:spPr>
          <a:xfrm flipH="1" flipV="1">
            <a:off x="5854958" y="3629936"/>
            <a:ext cx="1107493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/>
          <p:cNvCxnSpPr>
            <a:stCxn id="657" idx="0"/>
            <a:endCxn id="705" idx="3"/>
          </p:cNvCxnSpPr>
          <p:nvPr/>
        </p:nvCxnSpPr>
        <p:spPr>
          <a:xfrm flipH="1" flipV="1">
            <a:off x="5854958" y="3629936"/>
            <a:ext cx="1842141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フリーフォーム 501"/>
          <p:cNvSpPr/>
          <p:nvPr/>
        </p:nvSpPr>
        <p:spPr>
          <a:xfrm>
            <a:off x="6198204" y="3602461"/>
            <a:ext cx="1366447" cy="693022"/>
          </a:xfrm>
          <a:custGeom>
            <a:avLst/>
            <a:gdLst>
              <a:gd name="connsiteX0" fmla="*/ 0 w 1351430"/>
              <a:gd name="connsiteY0" fmla="*/ 2985264 h 2985264"/>
              <a:gd name="connsiteX1" fmla="*/ 672353 w 1351430"/>
              <a:gd name="connsiteY1" fmla="*/ 17 h 2985264"/>
              <a:gd name="connsiteX2" fmla="*/ 1351430 w 1351430"/>
              <a:gd name="connsiteY2" fmla="*/ 2938199 h 2985264"/>
              <a:gd name="connsiteX0" fmla="*/ 17537 w 1368967"/>
              <a:gd name="connsiteY0" fmla="*/ 3009000 h 3009000"/>
              <a:gd name="connsiteX1" fmla="*/ 51155 w 1368967"/>
              <a:gd name="connsiteY1" fmla="*/ 1650847 h 3009000"/>
              <a:gd name="connsiteX2" fmla="*/ 689890 w 1368967"/>
              <a:gd name="connsiteY2" fmla="*/ 23753 h 3009000"/>
              <a:gd name="connsiteX3" fmla="*/ 1368967 w 1368967"/>
              <a:gd name="connsiteY3" fmla="*/ 2961935 h 3009000"/>
              <a:gd name="connsiteX0" fmla="*/ 0 w 1351430"/>
              <a:gd name="connsiteY0" fmla="*/ 3009000 h 3009000"/>
              <a:gd name="connsiteX1" fmla="*/ 33618 w 1351430"/>
              <a:gd name="connsiteY1" fmla="*/ 1650847 h 3009000"/>
              <a:gd name="connsiteX2" fmla="*/ 672353 w 1351430"/>
              <a:gd name="connsiteY2" fmla="*/ 23753 h 3009000"/>
              <a:gd name="connsiteX3" fmla="*/ 1351430 w 1351430"/>
              <a:gd name="connsiteY3" fmla="*/ 2961935 h 3009000"/>
              <a:gd name="connsiteX0" fmla="*/ 156026 w 1507456"/>
              <a:gd name="connsiteY0" fmla="*/ 3008020 h 3008020"/>
              <a:gd name="connsiteX1" fmla="*/ 189644 w 1507456"/>
              <a:gd name="connsiteY1" fmla="*/ 1649867 h 3008020"/>
              <a:gd name="connsiteX2" fmla="*/ 828379 w 1507456"/>
              <a:gd name="connsiteY2" fmla="*/ 22773 h 3008020"/>
              <a:gd name="connsiteX3" fmla="*/ 1507456 w 1507456"/>
              <a:gd name="connsiteY3" fmla="*/ 2960955 h 3008020"/>
              <a:gd name="connsiteX0" fmla="*/ 955505 w 2306935"/>
              <a:gd name="connsiteY0" fmla="*/ 3078627 h 3078627"/>
              <a:gd name="connsiteX1" fmla="*/ 989123 w 2306935"/>
              <a:gd name="connsiteY1" fmla="*/ 1720474 h 3078627"/>
              <a:gd name="connsiteX2" fmla="*/ 7488 w 2306935"/>
              <a:gd name="connsiteY2" fmla="*/ 819521 h 3078627"/>
              <a:gd name="connsiteX3" fmla="*/ 1627858 w 2306935"/>
              <a:gd name="connsiteY3" fmla="*/ 93380 h 3078627"/>
              <a:gd name="connsiteX4" fmla="*/ 2306935 w 2306935"/>
              <a:gd name="connsiteY4" fmla="*/ 3031562 h 3078627"/>
              <a:gd name="connsiteX0" fmla="*/ 948017 w 2299447"/>
              <a:gd name="connsiteY0" fmla="*/ 3078627 h 3078627"/>
              <a:gd name="connsiteX1" fmla="*/ 981635 w 2299447"/>
              <a:gd name="connsiteY1" fmla="*/ 1720474 h 3078627"/>
              <a:gd name="connsiteX2" fmla="*/ 0 w 2299447"/>
              <a:gd name="connsiteY2" fmla="*/ 819521 h 3078627"/>
              <a:gd name="connsiteX3" fmla="*/ 1620370 w 2299447"/>
              <a:gd name="connsiteY3" fmla="*/ 93380 h 3078627"/>
              <a:gd name="connsiteX4" fmla="*/ 2299447 w 2299447"/>
              <a:gd name="connsiteY4" fmla="*/ 3031562 h 3078627"/>
              <a:gd name="connsiteX0" fmla="*/ 948017 w 2299447"/>
              <a:gd name="connsiteY0" fmla="*/ 3077080 h 3077080"/>
              <a:gd name="connsiteX1" fmla="*/ 981635 w 2299447"/>
              <a:gd name="connsiteY1" fmla="*/ 1718927 h 3077080"/>
              <a:gd name="connsiteX2" fmla="*/ 0 w 2299447"/>
              <a:gd name="connsiteY2" fmla="*/ 817974 h 3077080"/>
              <a:gd name="connsiteX3" fmla="*/ 1620370 w 2299447"/>
              <a:gd name="connsiteY3" fmla="*/ 91833 h 3077080"/>
              <a:gd name="connsiteX4" fmla="*/ 2299447 w 2299447"/>
              <a:gd name="connsiteY4" fmla="*/ 3030015 h 3077080"/>
              <a:gd name="connsiteX0" fmla="*/ 948017 w 2313335"/>
              <a:gd name="connsiteY0" fmla="*/ 3007108 h 3007108"/>
              <a:gd name="connsiteX1" fmla="*/ 981635 w 2313335"/>
              <a:gd name="connsiteY1" fmla="*/ 1648955 h 3007108"/>
              <a:gd name="connsiteX2" fmla="*/ 0 w 2313335"/>
              <a:gd name="connsiteY2" fmla="*/ 748002 h 3007108"/>
              <a:gd name="connsiteX3" fmla="*/ 1620370 w 2313335"/>
              <a:gd name="connsiteY3" fmla="*/ 21861 h 3007108"/>
              <a:gd name="connsiteX4" fmla="*/ 2259107 w 2313335"/>
              <a:gd name="connsiteY4" fmla="*/ 1622061 h 3007108"/>
              <a:gd name="connsiteX5" fmla="*/ 2299447 w 2313335"/>
              <a:gd name="connsiteY5" fmla="*/ 2960043 h 3007108"/>
              <a:gd name="connsiteX0" fmla="*/ 948017 w 2299447"/>
              <a:gd name="connsiteY0" fmla="*/ 3007108 h 3007108"/>
              <a:gd name="connsiteX1" fmla="*/ 981635 w 2299447"/>
              <a:gd name="connsiteY1" fmla="*/ 1648955 h 3007108"/>
              <a:gd name="connsiteX2" fmla="*/ 0 w 2299447"/>
              <a:gd name="connsiteY2" fmla="*/ 748002 h 3007108"/>
              <a:gd name="connsiteX3" fmla="*/ 1620370 w 2299447"/>
              <a:gd name="connsiteY3" fmla="*/ 21861 h 3007108"/>
              <a:gd name="connsiteX4" fmla="*/ 2259107 w 2299447"/>
              <a:gd name="connsiteY4" fmla="*/ 1622061 h 3007108"/>
              <a:gd name="connsiteX5" fmla="*/ 2299447 w 2299447"/>
              <a:gd name="connsiteY5" fmla="*/ 2960043 h 3007108"/>
              <a:gd name="connsiteX0" fmla="*/ 948017 w 2415045"/>
              <a:gd name="connsiteY0" fmla="*/ 3007108 h 3007108"/>
              <a:gd name="connsiteX1" fmla="*/ 981635 w 2415045"/>
              <a:gd name="connsiteY1" fmla="*/ 1648955 h 3007108"/>
              <a:gd name="connsiteX2" fmla="*/ 0 w 2415045"/>
              <a:gd name="connsiteY2" fmla="*/ 748002 h 3007108"/>
              <a:gd name="connsiteX3" fmla="*/ 1620370 w 2415045"/>
              <a:gd name="connsiteY3" fmla="*/ 21861 h 3007108"/>
              <a:gd name="connsiteX4" fmla="*/ 2259107 w 2415045"/>
              <a:gd name="connsiteY4" fmla="*/ 1622061 h 3007108"/>
              <a:gd name="connsiteX5" fmla="*/ 2299447 w 2415045"/>
              <a:gd name="connsiteY5" fmla="*/ 2960043 h 3007108"/>
              <a:gd name="connsiteX0" fmla="*/ 948017 w 3201288"/>
              <a:gd name="connsiteY0" fmla="*/ 2985255 h 2985255"/>
              <a:gd name="connsiteX1" fmla="*/ 981635 w 3201288"/>
              <a:gd name="connsiteY1" fmla="*/ 1627102 h 2985255"/>
              <a:gd name="connsiteX2" fmla="*/ 0 w 3201288"/>
              <a:gd name="connsiteY2" fmla="*/ 726149 h 2985255"/>
              <a:gd name="connsiteX3" fmla="*/ 1620370 w 3201288"/>
              <a:gd name="connsiteY3" fmla="*/ 8 h 2985255"/>
              <a:gd name="connsiteX4" fmla="*/ 3193677 w 3201288"/>
              <a:gd name="connsiteY4" fmla="*/ 739596 h 2985255"/>
              <a:gd name="connsiteX5" fmla="*/ 2259107 w 3201288"/>
              <a:gd name="connsiteY5" fmla="*/ 1600208 h 2985255"/>
              <a:gd name="connsiteX6" fmla="*/ 2299447 w 3201288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00426 w 3546086"/>
              <a:gd name="connsiteY0" fmla="*/ 2985255 h 2985255"/>
              <a:gd name="connsiteX1" fmla="*/ 1323588 w 3546086"/>
              <a:gd name="connsiteY1" fmla="*/ 2463711 h 2985255"/>
              <a:gd name="connsiteX2" fmla="*/ 0 w 3546086"/>
              <a:gd name="connsiteY2" fmla="*/ 978750 h 2985255"/>
              <a:gd name="connsiteX3" fmla="*/ 352409 w 3546086"/>
              <a:gd name="connsiteY3" fmla="*/ 726149 h 2985255"/>
              <a:gd name="connsiteX4" fmla="*/ 1972779 w 3546086"/>
              <a:gd name="connsiteY4" fmla="*/ 8 h 2985255"/>
              <a:gd name="connsiteX5" fmla="*/ 3546086 w 3546086"/>
              <a:gd name="connsiteY5" fmla="*/ 739596 h 2985255"/>
              <a:gd name="connsiteX6" fmla="*/ 2611516 w 3546086"/>
              <a:gd name="connsiteY6" fmla="*/ 1600208 h 2985255"/>
              <a:gd name="connsiteX7" fmla="*/ 2651856 w 3546086"/>
              <a:gd name="connsiteY7" fmla="*/ 2938190 h 2985255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294000 h 2294000"/>
              <a:gd name="connsiteX1" fmla="*/ 1323588 w 3546086"/>
              <a:gd name="connsiteY1" fmla="*/ 1772456 h 2294000"/>
              <a:gd name="connsiteX2" fmla="*/ 0 w 3546086"/>
              <a:gd name="connsiteY2" fmla="*/ 287495 h 2294000"/>
              <a:gd name="connsiteX3" fmla="*/ 3546086 w 3546086"/>
              <a:gd name="connsiteY3" fmla="*/ 48341 h 2294000"/>
              <a:gd name="connsiteX4" fmla="*/ 2611516 w 3546086"/>
              <a:gd name="connsiteY4" fmla="*/ 908953 h 2294000"/>
              <a:gd name="connsiteX5" fmla="*/ 2651856 w 3546086"/>
              <a:gd name="connsiteY5" fmla="*/ 2246935 h 2294000"/>
              <a:gd name="connsiteX0" fmla="*/ 1300426 w 2651855"/>
              <a:gd name="connsiteY0" fmla="*/ 2034642 h 2034642"/>
              <a:gd name="connsiteX1" fmla="*/ 1323588 w 2651855"/>
              <a:gd name="connsiteY1" fmla="*/ 1513098 h 2034642"/>
              <a:gd name="connsiteX2" fmla="*/ 0 w 2651855"/>
              <a:gd name="connsiteY2" fmla="*/ 28137 h 2034642"/>
              <a:gd name="connsiteX3" fmla="*/ 2611516 w 2651855"/>
              <a:gd name="connsiteY3" fmla="*/ 649595 h 2034642"/>
              <a:gd name="connsiteX4" fmla="*/ 2651856 w 2651855"/>
              <a:gd name="connsiteY4" fmla="*/ 1987577 h 2034642"/>
              <a:gd name="connsiteX0" fmla="*/ 1300426 w 2651855"/>
              <a:gd name="connsiteY0" fmla="*/ 2019904 h 2019904"/>
              <a:gd name="connsiteX1" fmla="*/ 1323588 w 2651855"/>
              <a:gd name="connsiteY1" fmla="*/ 1498360 h 2019904"/>
              <a:gd name="connsiteX2" fmla="*/ 0 w 2651855"/>
              <a:gd name="connsiteY2" fmla="*/ 13399 h 2019904"/>
              <a:gd name="connsiteX3" fmla="*/ 2611515 w 2651855"/>
              <a:gd name="connsiteY3" fmla="*/ 1251857 h 2019904"/>
              <a:gd name="connsiteX4" fmla="*/ 2651856 w 2651855"/>
              <a:gd name="connsiteY4" fmla="*/ 1972839 h 2019904"/>
              <a:gd name="connsiteX0" fmla="*/ 1300426 w 2651855"/>
              <a:gd name="connsiteY0" fmla="*/ 2019671 h 2019671"/>
              <a:gd name="connsiteX1" fmla="*/ 1323588 w 2651855"/>
              <a:gd name="connsiteY1" fmla="*/ 1498127 h 2019671"/>
              <a:gd name="connsiteX2" fmla="*/ 0 w 2651855"/>
              <a:gd name="connsiteY2" fmla="*/ 13166 h 2019671"/>
              <a:gd name="connsiteX3" fmla="*/ 2611515 w 2651855"/>
              <a:gd name="connsiteY3" fmla="*/ 1251624 h 2019671"/>
              <a:gd name="connsiteX4" fmla="*/ 2651856 w 2651855"/>
              <a:gd name="connsiteY4" fmla="*/ 1972606 h 2019671"/>
              <a:gd name="connsiteX0" fmla="*/ 1499120 w 2850549"/>
              <a:gd name="connsiteY0" fmla="*/ 2061054 h 2061054"/>
              <a:gd name="connsiteX1" fmla="*/ 1522282 w 2850549"/>
              <a:gd name="connsiteY1" fmla="*/ 1539510 h 2061054"/>
              <a:gd name="connsiteX2" fmla="*/ 0 w 2850549"/>
              <a:gd name="connsiteY2" fmla="*/ 12719 h 2061054"/>
              <a:gd name="connsiteX3" fmla="*/ 2810209 w 2850549"/>
              <a:gd name="connsiteY3" fmla="*/ 1293007 h 2061054"/>
              <a:gd name="connsiteX4" fmla="*/ 2850550 w 2850549"/>
              <a:gd name="connsiteY4" fmla="*/ 2013989 h 2061054"/>
              <a:gd name="connsiteX0" fmla="*/ 1499120 w 3101532"/>
              <a:gd name="connsiteY0" fmla="*/ 2061054 h 2076734"/>
              <a:gd name="connsiteX1" fmla="*/ 1522282 w 3101532"/>
              <a:gd name="connsiteY1" fmla="*/ 1539510 h 2076734"/>
              <a:gd name="connsiteX2" fmla="*/ 0 w 3101532"/>
              <a:gd name="connsiteY2" fmla="*/ 12719 h 2076734"/>
              <a:gd name="connsiteX3" fmla="*/ 2810209 w 3101532"/>
              <a:gd name="connsiteY3" fmla="*/ 1293007 h 2076734"/>
              <a:gd name="connsiteX4" fmla="*/ 3101532 w 3101532"/>
              <a:gd name="connsiteY4" fmla="*/ 2076734 h 2076734"/>
              <a:gd name="connsiteX0" fmla="*/ 1499120 w 3102599"/>
              <a:gd name="connsiteY0" fmla="*/ 2061054 h 2076734"/>
              <a:gd name="connsiteX1" fmla="*/ 1522282 w 3102599"/>
              <a:gd name="connsiteY1" fmla="*/ 1539510 h 2076734"/>
              <a:gd name="connsiteX2" fmla="*/ 0 w 3102599"/>
              <a:gd name="connsiteY2" fmla="*/ 12719 h 2076734"/>
              <a:gd name="connsiteX3" fmla="*/ 2810209 w 3102599"/>
              <a:gd name="connsiteY3" fmla="*/ 1293007 h 2076734"/>
              <a:gd name="connsiteX4" fmla="*/ 3101532 w 3102599"/>
              <a:gd name="connsiteY4" fmla="*/ 2076734 h 2076734"/>
              <a:gd name="connsiteX0" fmla="*/ 1499120 w 3117265"/>
              <a:gd name="connsiteY0" fmla="*/ 2058603 h 2074283"/>
              <a:gd name="connsiteX1" fmla="*/ 1522282 w 3117265"/>
              <a:gd name="connsiteY1" fmla="*/ 1537059 h 2074283"/>
              <a:gd name="connsiteX2" fmla="*/ 0 w 3117265"/>
              <a:gd name="connsiteY2" fmla="*/ 10268 h 2074283"/>
              <a:gd name="connsiteX3" fmla="*/ 3103023 w 3117265"/>
              <a:gd name="connsiteY3" fmla="*/ 1583369 h 2074283"/>
              <a:gd name="connsiteX4" fmla="*/ 3101532 w 3117265"/>
              <a:gd name="connsiteY4" fmla="*/ 2074283 h 2074283"/>
              <a:gd name="connsiteX0" fmla="*/ 2701746 w 4319891"/>
              <a:gd name="connsiteY0" fmla="*/ 2027451 h 2043131"/>
              <a:gd name="connsiteX1" fmla="*/ 2724908 w 4319891"/>
              <a:gd name="connsiteY1" fmla="*/ 1505907 h 2043131"/>
              <a:gd name="connsiteX2" fmla="*/ 0 w 4319891"/>
              <a:gd name="connsiteY2" fmla="*/ 10487 h 2043131"/>
              <a:gd name="connsiteX3" fmla="*/ 4305649 w 4319891"/>
              <a:gd name="connsiteY3" fmla="*/ 1552217 h 2043131"/>
              <a:gd name="connsiteX4" fmla="*/ 4304158 w 4319891"/>
              <a:gd name="connsiteY4" fmla="*/ 2043131 h 2043131"/>
              <a:gd name="connsiteX0" fmla="*/ 2701746 w 4319891"/>
              <a:gd name="connsiteY0" fmla="*/ 2027451 h 2043131"/>
              <a:gd name="connsiteX1" fmla="*/ 2724908 w 4319891"/>
              <a:gd name="connsiteY1" fmla="*/ 1505907 h 2043131"/>
              <a:gd name="connsiteX2" fmla="*/ 0 w 4319891"/>
              <a:gd name="connsiteY2" fmla="*/ 10487 h 2043131"/>
              <a:gd name="connsiteX3" fmla="*/ 4305649 w 4319891"/>
              <a:gd name="connsiteY3" fmla="*/ 1552217 h 2043131"/>
              <a:gd name="connsiteX4" fmla="*/ 4304158 w 4319891"/>
              <a:gd name="connsiteY4" fmla="*/ 2043131 h 2043131"/>
              <a:gd name="connsiteX0" fmla="*/ 2701746 w 4315539"/>
              <a:gd name="connsiteY0" fmla="*/ 2029574 h 2045254"/>
              <a:gd name="connsiteX1" fmla="*/ 2724908 w 4315539"/>
              <a:gd name="connsiteY1" fmla="*/ 1508030 h 2045254"/>
              <a:gd name="connsiteX2" fmla="*/ 0 w 4315539"/>
              <a:gd name="connsiteY2" fmla="*/ 12610 h 2045254"/>
              <a:gd name="connsiteX3" fmla="*/ 4295190 w 4315539"/>
              <a:gd name="connsiteY3" fmla="*/ 1303357 h 2045254"/>
              <a:gd name="connsiteX4" fmla="*/ 4304158 w 4315539"/>
              <a:gd name="connsiteY4" fmla="*/ 2045254 h 2045254"/>
              <a:gd name="connsiteX0" fmla="*/ 2701746 w 4307577"/>
              <a:gd name="connsiteY0" fmla="*/ 2029574 h 2045254"/>
              <a:gd name="connsiteX1" fmla="*/ 2724908 w 4307577"/>
              <a:gd name="connsiteY1" fmla="*/ 1508030 h 2045254"/>
              <a:gd name="connsiteX2" fmla="*/ 0 w 4307577"/>
              <a:gd name="connsiteY2" fmla="*/ 12610 h 2045254"/>
              <a:gd name="connsiteX3" fmla="*/ 4295190 w 4307577"/>
              <a:gd name="connsiteY3" fmla="*/ 1303357 h 2045254"/>
              <a:gd name="connsiteX4" fmla="*/ 4304158 w 4307577"/>
              <a:gd name="connsiteY4" fmla="*/ 2045254 h 2045254"/>
              <a:gd name="connsiteX0" fmla="*/ 2701746 w 4307577"/>
              <a:gd name="connsiteY0" fmla="*/ 2028700 h 2044380"/>
              <a:gd name="connsiteX1" fmla="*/ 2724908 w 4307577"/>
              <a:gd name="connsiteY1" fmla="*/ 1507156 h 2044380"/>
              <a:gd name="connsiteX2" fmla="*/ 0 w 4307577"/>
              <a:gd name="connsiteY2" fmla="*/ 11736 h 2044380"/>
              <a:gd name="connsiteX3" fmla="*/ 4295190 w 4307577"/>
              <a:gd name="connsiteY3" fmla="*/ 1302483 h 2044380"/>
              <a:gd name="connsiteX4" fmla="*/ 4304158 w 4307577"/>
              <a:gd name="connsiteY4" fmla="*/ 2044380 h 2044380"/>
              <a:gd name="connsiteX0" fmla="*/ 2701746 w 4307577"/>
              <a:gd name="connsiteY0" fmla="*/ 2016963 h 2032643"/>
              <a:gd name="connsiteX1" fmla="*/ 2724908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07577"/>
              <a:gd name="connsiteY0" fmla="*/ 2016963 h 2032643"/>
              <a:gd name="connsiteX1" fmla="*/ 2693534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07577"/>
              <a:gd name="connsiteY0" fmla="*/ 2016963 h 2032643"/>
              <a:gd name="connsiteX1" fmla="*/ 2693534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07577"/>
              <a:gd name="connsiteY0" fmla="*/ 2016963 h 2032643"/>
              <a:gd name="connsiteX1" fmla="*/ 2693534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15539"/>
              <a:gd name="connsiteY0" fmla="*/ 2016963 h 2032643"/>
              <a:gd name="connsiteX1" fmla="*/ 2693534 w 4315539"/>
              <a:gd name="connsiteY1" fmla="*/ 1495419 h 2032643"/>
              <a:gd name="connsiteX2" fmla="*/ 0 w 4315539"/>
              <a:gd name="connsiteY2" fmla="*/ -1 h 2032643"/>
              <a:gd name="connsiteX3" fmla="*/ 4295190 w 4315539"/>
              <a:gd name="connsiteY3" fmla="*/ 1290746 h 2032643"/>
              <a:gd name="connsiteX4" fmla="*/ 4304158 w 4315539"/>
              <a:gd name="connsiteY4" fmla="*/ 2032643 h 203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5539" h="2032643">
                <a:moveTo>
                  <a:pt x="2701746" y="2016963"/>
                </a:moveTo>
                <a:cubicBezTo>
                  <a:pt x="2735364" y="1795087"/>
                  <a:pt x="2706977" y="2025834"/>
                  <a:pt x="2693534" y="1495419"/>
                </a:cubicBezTo>
                <a:cubicBezTo>
                  <a:pt x="2293786" y="1134855"/>
                  <a:pt x="810236" y="446455"/>
                  <a:pt x="0" y="-1"/>
                </a:cubicBezTo>
                <a:cubicBezTo>
                  <a:pt x="381977" y="86151"/>
                  <a:pt x="3623146" y="1079206"/>
                  <a:pt x="4295190" y="1290746"/>
                </a:cubicBezTo>
                <a:cubicBezTo>
                  <a:pt x="4314241" y="1882784"/>
                  <a:pt x="4325071" y="1581820"/>
                  <a:pt x="4304158" y="2032643"/>
                </a:cubicBezTo>
              </a:path>
            </a:pathLst>
          </a:custGeom>
          <a:ln w="50800">
            <a:solidFill>
              <a:schemeClr val="accent2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600"/>
          </a:p>
        </p:txBody>
      </p:sp>
      <p:cxnSp>
        <p:nvCxnSpPr>
          <p:cNvPr id="503" name="曲線コネクタ 502"/>
          <p:cNvCxnSpPr/>
          <p:nvPr/>
        </p:nvCxnSpPr>
        <p:spPr>
          <a:xfrm rot="16200000" flipH="1">
            <a:off x="7558194" y="4023982"/>
            <a:ext cx="9508" cy="666551"/>
          </a:xfrm>
          <a:prstGeom prst="curvedConnector3">
            <a:avLst>
              <a:gd name="adj1" fmla="val -7425000"/>
            </a:avLst>
          </a:prstGeom>
          <a:ln w="76200">
            <a:solidFill>
              <a:schemeClr val="accent2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グループ化 503"/>
          <p:cNvGrpSpPr/>
          <p:nvPr/>
        </p:nvGrpSpPr>
        <p:grpSpPr>
          <a:xfrm>
            <a:off x="6945239" y="4335899"/>
            <a:ext cx="218330" cy="323165"/>
            <a:chOff x="4914659" y="5912504"/>
            <a:chExt cx="321434" cy="441852"/>
          </a:xfrm>
        </p:grpSpPr>
        <p:sp>
          <p:nvSpPr>
            <p:cNvPr id="605" name="円/楕円 604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500" dirty="0"/>
            </a:p>
          </p:txBody>
        </p:sp>
        <p:sp>
          <p:nvSpPr>
            <p:cNvPr id="606" name="テキスト ボックス 605"/>
            <p:cNvSpPr txBox="1"/>
            <p:nvPr/>
          </p:nvSpPr>
          <p:spPr>
            <a:xfrm>
              <a:off x="4914659" y="5912504"/>
              <a:ext cx="321434" cy="44185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5" name="グループ化 504"/>
          <p:cNvGrpSpPr/>
          <p:nvPr/>
        </p:nvGrpSpPr>
        <p:grpSpPr>
          <a:xfrm>
            <a:off x="7125158" y="4335899"/>
            <a:ext cx="218330" cy="323165"/>
            <a:chOff x="4914659" y="5912504"/>
            <a:chExt cx="321434" cy="441852"/>
          </a:xfrm>
        </p:grpSpPr>
        <p:sp>
          <p:nvSpPr>
            <p:cNvPr id="603" name="円/楕円 602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500" dirty="0"/>
            </a:p>
          </p:txBody>
        </p:sp>
        <p:sp>
          <p:nvSpPr>
            <p:cNvPr id="604" name="テキスト ボックス 603"/>
            <p:cNvSpPr txBox="1"/>
            <p:nvPr/>
          </p:nvSpPr>
          <p:spPr>
            <a:xfrm>
              <a:off x="4914659" y="5912504"/>
              <a:ext cx="321434" cy="44185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6" name="グループ化 505"/>
          <p:cNvGrpSpPr/>
          <p:nvPr/>
        </p:nvGrpSpPr>
        <p:grpSpPr>
          <a:xfrm>
            <a:off x="7383630" y="4335899"/>
            <a:ext cx="218330" cy="323165"/>
            <a:chOff x="4914663" y="5912504"/>
            <a:chExt cx="321434" cy="441852"/>
          </a:xfrm>
        </p:grpSpPr>
        <p:sp>
          <p:nvSpPr>
            <p:cNvPr id="601" name="円/楕円 600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500" dirty="0"/>
            </a:p>
          </p:txBody>
        </p:sp>
        <p:sp>
          <p:nvSpPr>
            <p:cNvPr id="602" name="テキスト ボックス 601"/>
            <p:cNvSpPr txBox="1"/>
            <p:nvPr/>
          </p:nvSpPr>
          <p:spPr>
            <a:xfrm>
              <a:off x="4914663" y="5912504"/>
              <a:ext cx="321434" cy="44185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7" name="グループ化 506"/>
          <p:cNvGrpSpPr/>
          <p:nvPr/>
        </p:nvGrpSpPr>
        <p:grpSpPr>
          <a:xfrm>
            <a:off x="7699424" y="4335899"/>
            <a:ext cx="218330" cy="323165"/>
            <a:chOff x="4914659" y="5912504"/>
            <a:chExt cx="321434" cy="441852"/>
          </a:xfrm>
        </p:grpSpPr>
        <p:sp>
          <p:nvSpPr>
            <p:cNvPr id="599" name="円/楕円 598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500" dirty="0"/>
            </a:p>
          </p:txBody>
        </p:sp>
        <p:sp>
          <p:nvSpPr>
            <p:cNvPr id="600" name="テキスト ボックス 599"/>
            <p:cNvSpPr txBox="1"/>
            <p:nvPr/>
          </p:nvSpPr>
          <p:spPr>
            <a:xfrm>
              <a:off x="4914659" y="5912504"/>
              <a:ext cx="321434" cy="44185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8" name="グループ化 507"/>
          <p:cNvGrpSpPr/>
          <p:nvPr/>
        </p:nvGrpSpPr>
        <p:grpSpPr>
          <a:xfrm>
            <a:off x="7850117" y="4335899"/>
            <a:ext cx="218330" cy="323165"/>
            <a:chOff x="4914663" y="5912504"/>
            <a:chExt cx="321434" cy="441852"/>
          </a:xfrm>
        </p:grpSpPr>
        <p:sp>
          <p:nvSpPr>
            <p:cNvPr id="597" name="円/楕円 596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500" dirty="0"/>
            </a:p>
          </p:txBody>
        </p:sp>
        <p:sp>
          <p:nvSpPr>
            <p:cNvPr id="598" name="テキスト ボックス 597"/>
            <p:cNvSpPr txBox="1"/>
            <p:nvPr/>
          </p:nvSpPr>
          <p:spPr>
            <a:xfrm>
              <a:off x="4914663" y="5912504"/>
              <a:ext cx="321434" cy="44185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9" name="グループ化 508"/>
          <p:cNvGrpSpPr/>
          <p:nvPr/>
        </p:nvGrpSpPr>
        <p:grpSpPr>
          <a:xfrm>
            <a:off x="7542180" y="4335899"/>
            <a:ext cx="218330" cy="323165"/>
            <a:chOff x="4914659" y="5912504"/>
            <a:chExt cx="321434" cy="441852"/>
          </a:xfrm>
        </p:grpSpPr>
        <p:sp>
          <p:nvSpPr>
            <p:cNvPr id="595" name="円/楕円 594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500" dirty="0"/>
            </a:p>
          </p:txBody>
        </p:sp>
        <p:sp>
          <p:nvSpPr>
            <p:cNvPr id="596" name="テキスト ボックス 595"/>
            <p:cNvSpPr txBox="1"/>
            <p:nvPr/>
          </p:nvSpPr>
          <p:spPr>
            <a:xfrm>
              <a:off x="4914659" y="5912504"/>
              <a:ext cx="321434" cy="44185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0" name="曲線コネクタ 509"/>
          <p:cNvCxnSpPr/>
          <p:nvPr/>
        </p:nvCxnSpPr>
        <p:spPr>
          <a:xfrm rot="16200000" flipH="1">
            <a:off x="5782456" y="4075906"/>
            <a:ext cx="9508" cy="598450"/>
          </a:xfrm>
          <a:prstGeom prst="curvedConnector3">
            <a:avLst>
              <a:gd name="adj1" fmla="val -7500000"/>
            </a:avLst>
          </a:prstGeom>
          <a:ln w="571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1" name="グループ化 510"/>
          <p:cNvGrpSpPr/>
          <p:nvPr/>
        </p:nvGrpSpPr>
        <p:grpSpPr>
          <a:xfrm>
            <a:off x="5319139" y="4342441"/>
            <a:ext cx="218330" cy="323165"/>
            <a:chOff x="6078545" y="5771997"/>
            <a:chExt cx="321433" cy="441847"/>
          </a:xfrm>
        </p:grpSpPr>
        <p:sp>
          <p:nvSpPr>
            <p:cNvPr id="593" name="円/楕円 592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tx2"/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500" dirty="0"/>
            </a:p>
          </p:txBody>
        </p:sp>
        <p:sp>
          <p:nvSpPr>
            <p:cNvPr id="594" name="テキスト ボックス 593"/>
            <p:cNvSpPr txBox="1"/>
            <p:nvPr/>
          </p:nvSpPr>
          <p:spPr>
            <a:xfrm>
              <a:off x="6078545" y="5771997"/>
              <a:ext cx="321433" cy="44184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2" name="グループ化 511"/>
          <p:cNvGrpSpPr/>
          <p:nvPr/>
        </p:nvGrpSpPr>
        <p:grpSpPr>
          <a:xfrm>
            <a:off x="5484350" y="4342441"/>
            <a:ext cx="218330" cy="323165"/>
            <a:chOff x="6078548" y="5771997"/>
            <a:chExt cx="321433" cy="441847"/>
          </a:xfrm>
        </p:grpSpPr>
        <p:sp>
          <p:nvSpPr>
            <p:cNvPr id="591" name="円/楕円 590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tx2"/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500" dirty="0"/>
            </a:p>
          </p:txBody>
        </p:sp>
        <p:sp>
          <p:nvSpPr>
            <p:cNvPr id="592" name="テキスト ボックス 591"/>
            <p:cNvSpPr txBox="1"/>
            <p:nvPr/>
          </p:nvSpPr>
          <p:spPr>
            <a:xfrm>
              <a:off x="6078548" y="5771997"/>
              <a:ext cx="321433" cy="44184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3" name="グループ化 512"/>
          <p:cNvGrpSpPr/>
          <p:nvPr/>
        </p:nvGrpSpPr>
        <p:grpSpPr>
          <a:xfrm>
            <a:off x="5908044" y="4342441"/>
            <a:ext cx="218330" cy="323165"/>
            <a:chOff x="6229497" y="5771997"/>
            <a:chExt cx="321434" cy="441847"/>
          </a:xfrm>
        </p:grpSpPr>
        <p:sp>
          <p:nvSpPr>
            <p:cNvPr id="589" name="円/楕円 588"/>
            <p:cNvSpPr/>
            <p:nvPr/>
          </p:nvSpPr>
          <p:spPr>
            <a:xfrm>
              <a:off x="627309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tx2"/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500" dirty="0"/>
            </a:p>
          </p:txBody>
        </p:sp>
        <p:sp>
          <p:nvSpPr>
            <p:cNvPr id="590" name="テキスト ボックス 589"/>
            <p:cNvSpPr txBox="1"/>
            <p:nvPr/>
          </p:nvSpPr>
          <p:spPr>
            <a:xfrm>
              <a:off x="6229497" y="5771997"/>
              <a:ext cx="321434" cy="44184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4" name="グループ化 513"/>
          <p:cNvGrpSpPr/>
          <p:nvPr/>
        </p:nvGrpSpPr>
        <p:grpSpPr>
          <a:xfrm>
            <a:off x="6066968" y="4342441"/>
            <a:ext cx="218330" cy="323165"/>
            <a:chOff x="6229498" y="5771997"/>
            <a:chExt cx="321434" cy="441847"/>
          </a:xfrm>
        </p:grpSpPr>
        <p:sp>
          <p:nvSpPr>
            <p:cNvPr id="587" name="円/楕円 586"/>
            <p:cNvSpPr/>
            <p:nvPr/>
          </p:nvSpPr>
          <p:spPr>
            <a:xfrm>
              <a:off x="627309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tx2"/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500" dirty="0"/>
            </a:p>
          </p:txBody>
        </p:sp>
        <p:sp>
          <p:nvSpPr>
            <p:cNvPr id="588" name="テキスト ボックス 587"/>
            <p:cNvSpPr txBox="1"/>
            <p:nvPr/>
          </p:nvSpPr>
          <p:spPr>
            <a:xfrm>
              <a:off x="6229498" y="5771997"/>
              <a:ext cx="321434" cy="44184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5" name="グループ化 514"/>
          <p:cNvGrpSpPr/>
          <p:nvPr/>
        </p:nvGrpSpPr>
        <p:grpSpPr>
          <a:xfrm>
            <a:off x="6226072" y="4342437"/>
            <a:ext cx="218330" cy="323165"/>
            <a:chOff x="6078542" y="5771998"/>
            <a:chExt cx="321430" cy="441849"/>
          </a:xfrm>
        </p:grpSpPr>
        <p:sp>
          <p:nvSpPr>
            <p:cNvPr id="585" name="円/楕円 584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500" dirty="0"/>
            </a:p>
          </p:txBody>
        </p:sp>
        <p:sp>
          <p:nvSpPr>
            <p:cNvPr id="586" name="テキスト ボックス 585"/>
            <p:cNvSpPr txBox="1"/>
            <p:nvPr/>
          </p:nvSpPr>
          <p:spPr>
            <a:xfrm>
              <a:off x="6078542" y="5771998"/>
              <a:ext cx="321430" cy="4418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6" name="グループ化 515"/>
          <p:cNvGrpSpPr/>
          <p:nvPr/>
        </p:nvGrpSpPr>
        <p:grpSpPr>
          <a:xfrm>
            <a:off x="6391280" y="4342437"/>
            <a:ext cx="218330" cy="323165"/>
            <a:chOff x="6078542" y="5771998"/>
            <a:chExt cx="321430" cy="441849"/>
          </a:xfrm>
        </p:grpSpPr>
        <p:sp>
          <p:nvSpPr>
            <p:cNvPr id="583" name="円/楕円 582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500" dirty="0"/>
            </a:p>
          </p:txBody>
        </p:sp>
        <p:sp>
          <p:nvSpPr>
            <p:cNvPr id="584" name="テキスト ボックス 583"/>
            <p:cNvSpPr txBox="1"/>
            <p:nvPr/>
          </p:nvSpPr>
          <p:spPr>
            <a:xfrm>
              <a:off x="6078542" y="5771998"/>
              <a:ext cx="321430" cy="4418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7" name="グループ化 516"/>
          <p:cNvGrpSpPr/>
          <p:nvPr/>
        </p:nvGrpSpPr>
        <p:grpSpPr>
          <a:xfrm>
            <a:off x="6631912" y="4342427"/>
            <a:ext cx="218330" cy="323165"/>
            <a:chOff x="6193984" y="5771998"/>
            <a:chExt cx="321430" cy="441850"/>
          </a:xfrm>
        </p:grpSpPr>
        <p:sp>
          <p:nvSpPr>
            <p:cNvPr id="581" name="円/楕円 580"/>
            <p:cNvSpPr/>
            <p:nvPr/>
          </p:nvSpPr>
          <p:spPr>
            <a:xfrm>
              <a:off x="623757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500" dirty="0"/>
            </a:p>
          </p:txBody>
        </p:sp>
        <p:sp>
          <p:nvSpPr>
            <p:cNvPr id="582" name="テキスト ボックス 581"/>
            <p:cNvSpPr txBox="1"/>
            <p:nvPr/>
          </p:nvSpPr>
          <p:spPr>
            <a:xfrm>
              <a:off x="6193984" y="5771998"/>
              <a:ext cx="321430" cy="4418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8" name="グループ化 517"/>
          <p:cNvGrpSpPr/>
          <p:nvPr/>
        </p:nvGrpSpPr>
        <p:grpSpPr>
          <a:xfrm>
            <a:off x="6790833" y="4342446"/>
            <a:ext cx="218330" cy="323165"/>
            <a:chOff x="6193982" y="5771998"/>
            <a:chExt cx="321430" cy="441848"/>
          </a:xfrm>
        </p:grpSpPr>
        <p:sp>
          <p:nvSpPr>
            <p:cNvPr id="579" name="円/楕円 578"/>
            <p:cNvSpPr/>
            <p:nvPr/>
          </p:nvSpPr>
          <p:spPr>
            <a:xfrm>
              <a:off x="623757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500" dirty="0"/>
            </a:p>
          </p:txBody>
        </p:sp>
        <p:sp>
          <p:nvSpPr>
            <p:cNvPr id="580" name="テキスト ボックス 579"/>
            <p:cNvSpPr txBox="1"/>
            <p:nvPr/>
          </p:nvSpPr>
          <p:spPr>
            <a:xfrm>
              <a:off x="6193982" y="5771998"/>
              <a:ext cx="321430" cy="44184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9" name="テキスト ボックス 518"/>
          <p:cNvSpPr txBox="1"/>
          <p:nvPr/>
        </p:nvSpPr>
        <p:spPr>
          <a:xfrm>
            <a:off x="5523048" y="3771403"/>
            <a:ext cx="301933" cy="9233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600" b="1" dirty="0" smtClean="0"/>
              <a:t>0.5/1.0</a:t>
            </a:r>
            <a:endParaRPr kumimoji="1" lang="ja-JP" altLang="en-US" sz="600" b="1" dirty="0"/>
          </a:p>
        </p:txBody>
      </p:sp>
      <p:sp>
        <p:nvSpPr>
          <p:cNvPr id="520" name="テキスト ボックス 519"/>
          <p:cNvSpPr txBox="1"/>
          <p:nvPr/>
        </p:nvSpPr>
        <p:spPr>
          <a:xfrm>
            <a:off x="5922565" y="3771297"/>
            <a:ext cx="301933" cy="9233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600" b="1" dirty="0" smtClean="0"/>
              <a:t>0.8/1.0</a:t>
            </a:r>
            <a:endParaRPr kumimoji="1" lang="ja-JP" altLang="en-US" sz="600" b="1" dirty="0"/>
          </a:p>
        </p:txBody>
      </p:sp>
      <p:sp>
        <p:nvSpPr>
          <p:cNvPr id="521" name="テキスト ボックス 520"/>
          <p:cNvSpPr txBox="1"/>
          <p:nvPr/>
        </p:nvSpPr>
        <p:spPr>
          <a:xfrm>
            <a:off x="6518903" y="3641371"/>
            <a:ext cx="301933" cy="9233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600" b="1" dirty="0" smtClean="0"/>
              <a:t>0.6/1.0</a:t>
            </a:r>
            <a:endParaRPr kumimoji="1" lang="ja-JP" altLang="en-US" sz="600" b="1" dirty="0"/>
          </a:p>
        </p:txBody>
      </p:sp>
      <p:sp>
        <p:nvSpPr>
          <p:cNvPr id="522" name="テキスト ボックス 521"/>
          <p:cNvSpPr txBox="1"/>
          <p:nvPr/>
        </p:nvSpPr>
        <p:spPr>
          <a:xfrm>
            <a:off x="7441695" y="3752366"/>
            <a:ext cx="301933" cy="9233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600" b="1" dirty="0" smtClean="0"/>
              <a:t>1.0/1.0</a:t>
            </a:r>
            <a:endParaRPr kumimoji="1" lang="ja-JP" altLang="en-US" sz="600" b="1" dirty="0"/>
          </a:p>
        </p:txBody>
      </p:sp>
      <p:sp>
        <p:nvSpPr>
          <p:cNvPr id="523" name="テキスト ボックス 522"/>
          <p:cNvSpPr txBox="1"/>
          <p:nvPr/>
        </p:nvSpPr>
        <p:spPr>
          <a:xfrm>
            <a:off x="7078878" y="3748909"/>
            <a:ext cx="301933" cy="9233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600" b="1" dirty="0" smtClean="0"/>
              <a:t>1.0/1.0</a:t>
            </a:r>
            <a:endParaRPr kumimoji="1" lang="ja-JP" altLang="en-US" sz="600" b="1" dirty="0"/>
          </a:p>
        </p:txBody>
      </p:sp>
      <p:sp>
        <p:nvSpPr>
          <p:cNvPr id="524" name="テキスト ボックス 523"/>
          <p:cNvSpPr txBox="1"/>
          <p:nvPr/>
        </p:nvSpPr>
        <p:spPr>
          <a:xfrm>
            <a:off x="6593901" y="3927822"/>
            <a:ext cx="301933" cy="9233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600" b="1" dirty="0" smtClean="0"/>
              <a:t>0.9/1.0</a:t>
            </a:r>
            <a:endParaRPr kumimoji="1" lang="ja-JP" altLang="en-US" sz="600" b="1" dirty="0"/>
          </a:p>
        </p:txBody>
      </p:sp>
      <p:sp>
        <p:nvSpPr>
          <p:cNvPr id="525" name="テキスト ボックス 524"/>
          <p:cNvSpPr txBox="1"/>
          <p:nvPr/>
        </p:nvSpPr>
        <p:spPr>
          <a:xfrm>
            <a:off x="5688544" y="3490441"/>
            <a:ext cx="72768" cy="15389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endParaRPr kumimoji="1" lang="ja-JP" altLang="en-US" sz="100" b="1" dirty="0"/>
          </a:p>
        </p:txBody>
      </p:sp>
      <p:sp>
        <p:nvSpPr>
          <p:cNvPr id="546" name="角丸四角形吹き出し 545"/>
          <p:cNvSpPr/>
          <p:nvPr/>
        </p:nvSpPr>
        <p:spPr>
          <a:xfrm>
            <a:off x="251520" y="2642018"/>
            <a:ext cx="2098851" cy="715089"/>
          </a:xfrm>
          <a:prstGeom prst="wedgeRoundRectCallout">
            <a:avLst>
              <a:gd name="adj1" fmla="val 47949"/>
              <a:gd name="adj2" fmla="val 8681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ja-JP"/>
            </a:defPPr>
            <a:lvl1pPr marL="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47607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95214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42821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90428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38035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885642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33249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1808562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</a:pPr>
            <a:r>
              <a:rPr lang="en-US" altLang="ja-JP" sz="900" dirty="0" smtClean="0">
                <a:solidFill>
                  <a:schemeClr val="tx1"/>
                </a:solidFill>
              </a:rPr>
              <a:t>Administrator can create assignment policy for </a:t>
            </a:r>
            <a:r>
              <a:rPr lang="en-US" altLang="ja-JP" sz="900" dirty="0" smtClean="0">
                <a:solidFill>
                  <a:schemeClr val="tx1"/>
                </a:solidFill>
              </a:rPr>
              <a:t>computational and network </a:t>
            </a:r>
            <a:r>
              <a:rPr lang="en-US" altLang="ja-JP" sz="900" dirty="0" smtClean="0">
                <a:solidFill>
                  <a:schemeClr val="tx1"/>
                </a:solidFill>
              </a:rPr>
              <a:t>resources 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programmablly</a:t>
            </a:r>
            <a:r>
              <a:rPr lang="en-US" altLang="ja-JP" sz="900" dirty="0" smtClean="0">
                <a:solidFill>
                  <a:schemeClr val="tx1"/>
                </a:solidFill>
              </a:rPr>
              <a:t> through a ruby script.</a:t>
            </a:r>
            <a:endParaRPr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547" name="テキスト ボックス 546"/>
          <p:cNvSpPr txBox="1"/>
          <p:nvPr/>
        </p:nvSpPr>
        <p:spPr>
          <a:xfrm>
            <a:off x="4655472" y="2785740"/>
            <a:ext cx="101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rgbClr val="00B050"/>
                </a:solidFill>
              </a:rPr>
              <a:t>OpenFlow Protocol</a:t>
            </a:r>
            <a:endParaRPr kumimoji="1" lang="ja-JP" altLang="en-US" sz="900" b="1" dirty="0">
              <a:solidFill>
                <a:srgbClr val="00B050"/>
              </a:solidFill>
            </a:endParaRPr>
          </a:p>
        </p:txBody>
      </p:sp>
      <p:sp>
        <p:nvSpPr>
          <p:cNvPr id="548" name="角丸四角形吹き出し 547"/>
          <p:cNvSpPr/>
          <p:nvPr/>
        </p:nvSpPr>
        <p:spPr>
          <a:xfrm>
            <a:off x="5911289" y="2687145"/>
            <a:ext cx="2477135" cy="423723"/>
          </a:xfrm>
          <a:prstGeom prst="wedgeRoundRectCallout">
            <a:avLst>
              <a:gd name="adj1" fmla="val -33992"/>
              <a:gd name="adj2" fmla="val 171256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ja-JP"/>
            </a:defPPr>
            <a:lvl1pPr marL="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47607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95214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42821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90428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38035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885642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33249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1808562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</a:pPr>
            <a:r>
              <a:rPr lang="en-US" altLang="ja-JP" sz="900" dirty="0" smtClean="0">
                <a:solidFill>
                  <a:schemeClr val="tx1"/>
                </a:solidFill>
              </a:rPr>
              <a:t>NMM allocates </a:t>
            </a:r>
            <a:r>
              <a:rPr lang="en-US" altLang="ja-JP" sz="900" i="1" dirty="0" smtClean="0">
                <a:solidFill>
                  <a:schemeClr val="tx1"/>
                </a:solidFill>
              </a:rPr>
              <a:t>Flow Entries</a:t>
            </a:r>
            <a:r>
              <a:rPr lang="en-US" altLang="ja-JP" sz="900" dirty="0" smtClean="0">
                <a:solidFill>
                  <a:schemeClr val="tx1"/>
                </a:solidFill>
              </a:rPr>
              <a:t> as network paths to a job based on resource assignment policy.</a:t>
            </a:r>
            <a:endParaRPr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549" name="テキスト ボックス 548"/>
          <p:cNvSpPr txBox="1"/>
          <p:nvPr/>
        </p:nvSpPr>
        <p:spPr>
          <a:xfrm>
            <a:off x="4829146" y="3361397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b="1" dirty="0" smtClean="0"/>
              <a:t>OpenFlow</a:t>
            </a:r>
            <a:br>
              <a:rPr kumimoji="1" lang="en-US" altLang="ja-JP" sz="1000" b="1" dirty="0" smtClean="0"/>
            </a:br>
            <a:r>
              <a:rPr kumimoji="1" lang="en-US" altLang="ja-JP" sz="1000" b="1" dirty="0" smtClean="0"/>
              <a:t>network</a:t>
            </a:r>
          </a:p>
        </p:txBody>
      </p:sp>
      <p:grpSp>
        <p:nvGrpSpPr>
          <p:cNvPr id="552" name="グループ化 551"/>
          <p:cNvGrpSpPr/>
          <p:nvPr/>
        </p:nvGrpSpPr>
        <p:grpSpPr>
          <a:xfrm>
            <a:off x="2700623" y="4407737"/>
            <a:ext cx="1540966" cy="468836"/>
            <a:chOff x="7539799" y="23238183"/>
            <a:chExt cx="3343608" cy="1017287"/>
          </a:xfrm>
        </p:grpSpPr>
        <p:sp>
          <p:nvSpPr>
            <p:cNvPr id="558" name="角丸四角形 557"/>
            <p:cNvSpPr/>
            <p:nvPr/>
          </p:nvSpPr>
          <p:spPr>
            <a:xfrm>
              <a:off x="7539799" y="23238183"/>
              <a:ext cx="2804552" cy="1017287"/>
            </a:xfrm>
            <a:prstGeom prst="roundRect">
              <a:avLst>
                <a:gd name="adj" fmla="val 156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grpSp>
          <p:nvGrpSpPr>
            <p:cNvPr id="559" name="グループ化 558"/>
            <p:cNvGrpSpPr/>
            <p:nvPr/>
          </p:nvGrpSpPr>
          <p:grpSpPr>
            <a:xfrm>
              <a:off x="7965921" y="23342849"/>
              <a:ext cx="1944941" cy="504400"/>
              <a:chOff x="3758659" y="3196802"/>
              <a:chExt cx="2160000" cy="520227"/>
            </a:xfrm>
          </p:grpSpPr>
          <p:grpSp>
            <p:nvGrpSpPr>
              <p:cNvPr id="563" name="グループ化 562"/>
              <p:cNvGrpSpPr/>
              <p:nvPr/>
            </p:nvGrpSpPr>
            <p:grpSpPr>
              <a:xfrm>
                <a:off x="3758659" y="3196802"/>
                <a:ext cx="2160000" cy="520227"/>
                <a:chOff x="3758660" y="3196805"/>
                <a:chExt cx="2160000" cy="520228"/>
              </a:xfrm>
            </p:grpSpPr>
            <p:cxnSp>
              <p:nvCxnSpPr>
                <p:cNvPr id="567" name="直線コネクタ 566"/>
                <p:cNvCxnSpPr/>
                <p:nvPr/>
              </p:nvCxnSpPr>
              <p:spPr>
                <a:xfrm>
                  <a:off x="3758660" y="3217581"/>
                  <a:ext cx="2160000" cy="3600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直線コネクタ 567"/>
                <p:cNvCxnSpPr/>
                <p:nvPr/>
              </p:nvCxnSpPr>
              <p:spPr>
                <a:xfrm rot="5400000">
                  <a:off x="5668349" y="3466723"/>
                  <a:ext cx="498282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直線コネクタ 568"/>
                <p:cNvCxnSpPr/>
                <p:nvPr/>
              </p:nvCxnSpPr>
              <p:spPr>
                <a:xfrm rot="10800000">
                  <a:off x="3758660" y="3713432"/>
                  <a:ext cx="2160000" cy="3600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直線コネクタ 569"/>
                <p:cNvCxnSpPr/>
                <p:nvPr/>
              </p:nvCxnSpPr>
              <p:spPr>
                <a:xfrm rot="5400000">
                  <a:off x="5107842" y="3444194"/>
                  <a:ext cx="497115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直線コネクタ 570"/>
                <p:cNvCxnSpPr/>
                <p:nvPr/>
              </p:nvCxnSpPr>
              <p:spPr>
                <a:xfrm rot="5400000">
                  <a:off x="4571857" y="3444194"/>
                  <a:ext cx="497115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直線コネクタ 571"/>
                <p:cNvCxnSpPr/>
                <p:nvPr/>
              </p:nvCxnSpPr>
              <p:spPr>
                <a:xfrm rot="5400000">
                  <a:off x="4062334" y="3444194"/>
                  <a:ext cx="497115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4" name="円/楕円 563"/>
              <p:cNvSpPr>
                <a:spLocks noChangeAspect="1"/>
              </p:cNvSpPr>
              <p:nvPr/>
            </p:nvSpPr>
            <p:spPr>
              <a:xfrm>
                <a:off x="4380840" y="3292283"/>
                <a:ext cx="349200" cy="35031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ja-JP" sz="700" b="1" dirty="0"/>
                  <a:t>J</a:t>
                </a:r>
                <a:r>
                  <a:rPr lang="en-US" altLang="ja-JP" sz="700" b="1" dirty="0" smtClean="0"/>
                  <a:t>ob</a:t>
                </a:r>
                <a:endParaRPr lang="ja-JP" altLang="en-US" sz="700" b="1" dirty="0"/>
              </a:p>
            </p:txBody>
          </p:sp>
          <p:sp>
            <p:nvSpPr>
              <p:cNvPr id="565" name="円/楕円 564"/>
              <p:cNvSpPr>
                <a:spLocks noChangeAspect="1"/>
              </p:cNvSpPr>
              <p:nvPr/>
            </p:nvSpPr>
            <p:spPr>
              <a:xfrm>
                <a:off x="4922647" y="3292284"/>
                <a:ext cx="349200" cy="35031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700" b="1" dirty="0"/>
                  <a:t>J</a:t>
                </a:r>
                <a:r>
                  <a:rPr lang="en-US" altLang="ja-JP" sz="700" b="1" dirty="0" smtClean="0"/>
                  <a:t>ob</a:t>
                </a:r>
                <a:endParaRPr lang="ja-JP" altLang="en-US" sz="700" dirty="0"/>
              </a:p>
            </p:txBody>
          </p:sp>
          <p:sp>
            <p:nvSpPr>
              <p:cNvPr id="566" name="円/楕円 565"/>
              <p:cNvSpPr>
                <a:spLocks noChangeAspect="1"/>
              </p:cNvSpPr>
              <p:nvPr/>
            </p:nvSpPr>
            <p:spPr>
              <a:xfrm>
                <a:off x="5453217" y="3292285"/>
                <a:ext cx="349200" cy="35031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700" b="1" dirty="0"/>
                  <a:t>J</a:t>
                </a:r>
                <a:r>
                  <a:rPr lang="en-US" altLang="ja-JP" sz="700" b="1" dirty="0" smtClean="0"/>
                  <a:t>ob</a:t>
                </a:r>
                <a:endParaRPr lang="ja-JP" altLang="en-US" sz="700" dirty="0"/>
              </a:p>
            </p:txBody>
          </p:sp>
        </p:grpSp>
        <p:sp>
          <p:nvSpPr>
            <p:cNvPr id="560" name="テキスト ボックス 559"/>
            <p:cNvSpPr txBox="1"/>
            <p:nvPr/>
          </p:nvSpPr>
          <p:spPr>
            <a:xfrm>
              <a:off x="7561327" y="23835948"/>
              <a:ext cx="628378" cy="2769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kumimoji="1" lang="en-US" altLang="ja-JP" sz="800" dirty="0" smtClean="0"/>
                <a:t>Queue</a:t>
              </a:r>
              <a:endParaRPr kumimoji="1" lang="ja-JP" altLang="en-US" sz="800" dirty="0"/>
            </a:p>
          </p:txBody>
        </p:sp>
        <p:sp>
          <p:nvSpPr>
            <p:cNvPr id="561" name="テキスト ボックス 560"/>
            <p:cNvSpPr txBox="1"/>
            <p:nvPr/>
          </p:nvSpPr>
          <p:spPr>
            <a:xfrm>
              <a:off x="8356499" y="23940218"/>
              <a:ext cx="1445910" cy="30777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kumimoji="1" lang="en-US" altLang="ja-JP" sz="900" b="1" dirty="0" smtClean="0"/>
                <a:t>JMS(OGS/GE)</a:t>
              </a:r>
              <a:endParaRPr kumimoji="1" lang="ja-JP" altLang="en-US" sz="900" b="1" dirty="0"/>
            </a:p>
          </p:txBody>
        </p:sp>
        <p:sp>
          <p:nvSpPr>
            <p:cNvPr id="562" name="テキスト ボックス 561"/>
            <p:cNvSpPr txBox="1"/>
            <p:nvPr/>
          </p:nvSpPr>
          <p:spPr>
            <a:xfrm>
              <a:off x="10725514" y="24170287"/>
              <a:ext cx="157893" cy="333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endParaRPr kumimoji="1" lang="ja-JP" altLang="en-US" sz="100" b="1" dirty="0"/>
            </a:p>
          </p:txBody>
        </p:sp>
      </p:grpSp>
      <p:cxnSp>
        <p:nvCxnSpPr>
          <p:cNvPr id="553" name="AutoShape 33"/>
          <p:cNvCxnSpPr>
            <a:cxnSpLocks noChangeShapeType="1"/>
            <a:stCxn id="611" idx="5"/>
          </p:cNvCxnSpPr>
          <p:nvPr/>
        </p:nvCxnSpPr>
        <p:spPr bwMode="auto">
          <a:xfrm flipV="1">
            <a:off x="1119951" y="4593374"/>
            <a:ext cx="1917452" cy="4756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4" name="グループ化 553"/>
          <p:cNvGrpSpPr/>
          <p:nvPr/>
        </p:nvGrpSpPr>
        <p:grpSpPr>
          <a:xfrm>
            <a:off x="1435234" y="4140078"/>
            <a:ext cx="915136" cy="880209"/>
            <a:chOff x="1967553" y="24269074"/>
            <a:chExt cx="2890197" cy="2581664"/>
          </a:xfrm>
        </p:grpSpPr>
        <p:sp>
          <p:nvSpPr>
            <p:cNvPr id="556" name="メモ 555"/>
            <p:cNvSpPr/>
            <p:nvPr/>
          </p:nvSpPr>
          <p:spPr>
            <a:xfrm>
              <a:off x="1967553" y="24438979"/>
              <a:ext cx="2890197" cy="2411759"/>
            </a:xfrm>
            <a:prstGeom prst="foldedCorne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rIns="36000" rtlCol="0" anchor="t"/>
            <a:lstStyle/>
            <a:p>
              <a:r>
                <a:rPr lang="en-US" altLang="ja-JP" sz="600" b="1" dirty="0" smtClean="0">
                  <a:cs typeface="Times New Roman" pitchFamily="18" charset="0"/>
                </a:rPr>
                <a:t/>
              </a:r>
              <a:br>
                <a:rPr lang="en-US" altLang="ja-JP" sz="600" b="1" dirty="0" smtClean="0">
                  <a:cs typeface="Times New Roman" pitchFamily="18" charset="0"/>
                </a:rPr>
              </a:br>
              <a:r>
                <a:rPr lang="en-US" altLang="ja-JP" sz="600" dirty="0" smtClean="0">
                  <a:cs typeface="Times New Roman" pitchFamily="18" charset="0"/>
                </a:rPr>
                <a:t>#!/</a:t>
              </a:r>
              <a:r>
                <a:rPr lang="en-US" altLang="ja-JP" sz="600" dirty="0">
                  <a:cs typeface="Times New Roman" pitchFamily="18" charset="0"/>
                </a:rPr>
                <a:t>bin/csh</a:t>
              </a:r>
            </a:p>
            <a:p>
              <a:r>
                <a:rPr lang="en-US" altLang="ja-JP" sz="600" dirty="0">
                  <a:cs typeface="Times New Roman" pitchFamily="18" charset="0"/>
                </a:rPr>
                <a:t>#$  -q   </a:t>
              </a:r>
              <a:r>
                <a:rPr lang="en-US" altLang="ja-JP" sz="600" dirty="0" smtClean="0">
                  <a:cs typeface="Times New Roman" pitchFamily="18" charset="0"/>
                </a:rPr>
                <a:t>QUEUE</a:t>
              </a:r>
              <a:endParaRPr lang="en-US" altLang="ja-JP" sz="600" dirty="0">
                <a:cs typeface="Times New Roman" pitchFamily="18" charset="0"/>
              </a:endParaRPr>
            </a:p>
            <a:p>
              <a:r>
                <a:rPr lang="en-US" altLang="ja-JP" sz="600" dirty="0">
                  <a:cs typeface="Times New Roman" pitchFamily="18" charset="0"/>
                </a:rPr>
                <a:t>#$  -pe  ompi  4</a:t>
              </a:r>
            </a:p>
            <a:p>
              <a:r>
                <a:rPr lang="en-US" altLang="ja-JP" sz="600" b="1" dirty="0">
                  <a:solidFill>
                    <a:srgbClr val="FF0000"/>
                  </a:solidFill>
                  <a:cs typeface="Times New Roman" pitchFamily="18" charset="0"/>
                </a:rPr>
                <a:t>#$  -l </a:t>
              </a:r>
              <a:r>
                <a:rPr lang="en-US" altLang="ja-JP" sz="600" b="1" dirty="0" err="1">
                  <a:solidFill>
                    <a:srgbClr val="FF0000"/>
                  </a:solidFill>
                  <a:cs typeface="Times New Roman" pitchFamily="18" charset="0"/>
                </a:rPr>
                <a:t>netprio</a:t>
              </a:r>
              <a:r>
                <a:rPr lang="en-US" altLang="ja-JP" sz="600" b="1" dirty="0">
                  <a:solidFill>
                    <a:srgbClr val="FF0000"/>
                  </a:solidFill>
                  <a:cs typeface="Times New Roman" pitchFamily="18" charset="0"/>
                </a:rPr>
                <a:t>=bandwidth</a:t>
              </a:r>
              <a:br>
                <a:rPr lang="en-US" altLang="ja-JP" sz="600" b="1" dirty="0">
                  <a:solidFill>
                    <a:srgbClr val="FF0000"/>
                  </a:solidFill>
                  <a:cs typeface="Times New Roman" pitchFamily="18" charset="0"/>
                </a:rPr>
              </a:br>
              <a:r>
                <a:rPr lang="en-US" altLang="ja-JP" sz="600" dirty="0" err="1" smtClean="0">
                  <a:cs typeface="Times New Roman" pitchFamily="18" charset="0"/>
                </a:rPr>
                <a:t>mpirun</a:t>
              </a:r>
              <a:r>
                <a:rPr lang="en-US" altLang="ja-JP" sz="600" dirty="0" smtClean="0">
                  <a:cs typeface="Times New Roman" pitchFamily="18" charset="0"/>
                </a:rPr>
                <a:t>  </a:t>
              </a:r>
              <a:r>
                <a:rPr lang="en-US" altLang="ja-JP" sz="600" dirty="0" smtClean="0">
                  <a:cs typeface="Times New Roman" pitchFamily="18" charset="0"/>
                </a:rPr>
                <a:t>-np 4 ./</a:t>
              </a:r>
              <a:r>
                <a:rPr lang="en-US" altLang="ja-JP" sz="600" dirty="0">
                  <a:cs typeface="Times New Roman" pitchFamily="18" charset="0"/>
                </a:rPr>
                <a:t>a.out</a:t>
              </a:r>
            </a:p>
          </p:txBody>
        </p:sp>
        <p:sp>
          <p:nvSpPr>
            <p:cNvPr id="557" name="テキスト ボックス 556"/>
            <p:cNvSpPr txBox="1"/>
            <p:nvPr/>
          </p:nvSpPr>
          <p:spPr>
            <a:xfrm>
              <a:off x="2753617" y="24269074"/>
              <a:ext cx="1318078" cy="361086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lang="en-US" altLang="ja-JP" sz="800" b="1" dirty="0" smtClean="0">
                  <a:cs typeface="Times New Roman" pitchFamily="18" charset="0"/>
                </a:rPr>
                <a:t>Job</a:t>
              </a:r>
              <a:r>
                <a:rPr lang="en-US" altLang="ja-JP" sz="600" b="1" dirty="0" smtClean="0">
                  <a:cs typeface="Times New Roman" pitchFamily="18" charset="0"/>
                </a:rPr>
                <a:t> Script</a:t>
              </a:r>
              <a:endParaRPr lang="ja-JP" altLang="en-US" sz="600" b="1" dirty="0"/>
            </a:p>
          </p:txBody>
        </p:sp>
      </p:grpSp>
      <p:sp>
        <p:nvSpPr>
          <p:cNvPr id="555" name="角丸四角形吹き出し 554"/>
          <p:cNvSpPr/>
          <p:nvPr/>
        </p:nvSpPr>
        <p:spPr>
          <a:xfrm>
            <a:off x="1151164" y="5123629"/>
            <a:ext cx="2813215" cy="408623"/>
          </a:xfrm>
          <a:prstGeom prst="wedgeRoundRectCallout">
            <a:avLst>
              <a:gd name="adj1" fmla="val -17533"/>
              <a:gd name="adj2" fmla="val -14702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900" dirty="0">
                <a:solidFill>
                  <a:schemeClr val="tx1"/>
                </a:solidFill>
              </a:rPr>
              <a:t>User can also request </a:t>
            </a:r>
            <a:r>
              <a:rPr lang="en-US" altLang="ja-JP" sz="900" dirty="0" smtClean="0">
                <a:solidFill>
                  <a:schemeClr val="tx1"/>
                </a:solidFill>
              </a:rPr>
              <a:t>network resources as well as computational resources in </a:t>
            </a:r>
            <a:r>
              <a:rPr lang="en-US" altLang="ja-JP" sz="900" dirty="0">
                <a:solidFill>
                  <a:schemeClr val="tx1"/>
                </a:solidFill>
              </a:rPr>
              <a:t>a job script.</a:t>
            </a:r>
          </a:p>
        </p:txBody>
      </p:sp>
      <p:sp>
        <p:nvSpPr>
          <p:cNvPr id="717" name="テキスト ボックス 716"/>
          <p:cNvSpPr txBox="1"/>
          <p:nvPr/>
        </p:nvSpPr>
        <p:spPr>
          <a:xfrm>
            <a:off x="107504" y="5965830"/>
            <a:ext cx="8874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just"/>
            <a:r>
              <a:rPr lang="en-US" altLang="ja-JP" sz="1050" dirty="0"/>
              <a:t>[1] Y. Watashiba, Y. Kido, S. Date, H. Abe, K. Ichikawa, H. Yamanaka, E. Kawai, H. </a:t>
            </a:r>
            <a:r>
              <a:rPr lang="en-US" altLang="ja-JP" sz="1050" dirty="0" err="1"/>
              <a:t>Takemura</a:t>
            </a:r>
            <a:r>
              <a:rPr lang="en-US" altLang="ja-JP" sz="1050" dirty="0"/>
              <a:t>, "Prototyping and Evaluation of a Network-aware Job Management System on a Cluster System Leveraging OpenFlow", The 19th IEEE International Conference On Networks (ICON 2013), Dec. </a:t>
            </a:r>
            <a:r>
              <a:rPr lang="en-US" altLang="ja-JP" sz="1050" dirty="0" smtClean="0"/>
              <a:t>2013.</a:t>
            </a:r>
          </a:p>
        </p:txBody>
      </p:sp>
      <p:sp>
        <p:nvSpPr>
          <p:cNvPr id="262" name="テキスト ボックス 261"/>
          <p:cNvSpPr txBox="1"/>
          <p:nvPr/>
        </p:nvSpPr>
        <p:spPr>
          <a:xfrm>
            <a:off x="5593804" y="4853012"/>
            <a:ext cx="2794355" cy="1077218"/>
          </a:xfrm>
          <a:prstGeom prst="rect">
            <a:avLst/>
          </a:prstGeom>
          <a:noFill/>
          <a:ln w="12700" cap="rnd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000" b="1" dirty="0" smtClean="0"/>
              <a:t>Environment</a:t>
            </a:r>
          </a:p>
          <a:p>
            <a:pPr marL="180975" indent="-88900">
              <a:buFontTx/>
              <a:buChar char="-"/>
            </a:pPr>
            <a:r>
              <a:rPr lang="en-US" altLang="ja-JP" sz="900" dirty="0" smtClean="0"/>
              <a:t>Job Management System:</a:t>
            </a:r>
            <a:r>
              <a:rPr lang="en-US" altLang="ja-JP" sz="900" dirty="0" smtClean="0"/>
              <a:t/>
            </a:r>
            <a:br>
              <a:rPr lang="en-US" altLang="ja-JP" sz="900" dirty="0" smtClean="0"/>
            </a:br>
            <a:r>
              <a:rPr lang="en-US" altLang="ja-JP" sz="900" dirty="0" smtClean="0"/>
              <a:t>  Open Grid Scheduler / </a:t>
            </a:r>
            <a:r>
              <a:rPr lang="en-US" altLang="ja-JP" sz="900" dirty="0"/>
              <a:t>Grid </a:t>
            </a:r>
            <a:r>
              <a:rPr lang="en-US" altLang="ja-JP" sz="900" dirty="0" smtClean="0"/>
              <a:t>Engine  2011.11p1</a:t>
            </a:r>
          </a:p>
          <a:p>
            <a:pPr marL="180975" indent="-88900">
              <a:buFontTx/>
              <a:buChar char="-"/>
            </a:pPr>
            <a:r>
              <a:rPr kumimoji="1" lang="en-US" altLang="ja-JP" sz="900" dirty="0" smtClean="0"/>
              <a:t>OpenFlow Controller:</a:t>
            </a:r>
            <a:br>
              <a:rPr kumimoji="1" lang="en-US" altLang="ja-JP" sz="900" dirty="0" smtClean="0"/>
            </a:br>
            <a:r>
              <a:rPr kumimoji="1" lang="en-US" altLang="ja-JP" sz="900" dirty="0" smtClean="0"/>
              <a:t>  Trema </a:t>
            </a:r>
            <a:r>
              <a:rPr lang="en-US" altLang="ja-JP" sz="900" dirty="0"/>
              <a:t>0.4.6  (OpenFlow </a:t>
            </a:r>
            <a:r>
              <a:rPr lang="en-US" altLang="ja-JP" sz="900" dirty="0" smtClean="0"/>
              <a:t>Switch Specification </a:t>
            </a:r>
            <a:r>
              <a:rPr lang="en-US" altLang="ja-JP" sz="900" dirty="0"/>
              <a:t>1.0.0</a:t>
            </a:r>
            <a:r>
              <a:rPr lang="en-US" altLang="ja-JP" sz="900" dirty="0" smtClean="0"/>
              <a:t>)</a:t>
            </a:r>
          </a:p>
          <a:p>
            <a:pPr marL="180975" indent="-88900">
              <a:buFontTx/>
              <a:buChar char="-"/>
            </a:pPr>
            <a:r>
              <a:rPr kumimoji="1" lang="en-US" altLang="ja-JP" sz="900" dirty="0" smtClean="0"/>
              <a:t>OpenFlow Switch:</a:t>
            </a:r>
            <a:br>
              <a:rPr kumimoji="1" lang="en-US" altLang="ja-JP" sz="900" dirty="0" smtClean="0"/>
            </a:br>
            <a:r>
              <a:rPr lang="en-US" altLang="ja-JP" sz="900" dirty="0"/>
              <a:t>   NEC UNIVERGE </a:t>
            </a:r>
            <a:r>
              <a:rPr lang="en-US" altLang="ja-JP" sz="900" dirty="0" smtClean="0"/>
              <a:t>PF5240 (VSI) 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5025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521</Words>
  <Application>Microsoft Office PowerPoint</Application>
  <PresentationFormat>画面に合わせる (4:3)</PresentationFormat>
  <Paragraphs>117</Paragraphs>
  <Slides>4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A Network-aware Job Management System  Leveraging Software Defined Networking</vt:lpstr>
      <vt:lpstr>Cluster system with OpenFlow network</vt:lpstr>
      <vt:lpstr>Network Resource Management </vt:lpstr>
      <vt:lpstr>Application for resource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Network-aware Job Management System  Leveraging Software Defined Networking</dc:title>
  <dc:creator>siba</dc:creator>
  <cp:lastModifiedBy>Watashiba</cp:lastModifiedBy>
  <cp:revision>21</cp:revision>
  <dcterms:modified xsi:type="dcterms:W3CDTF">2014-04-11T07:04:58Z</dcterms:modified>
</cp:coreProperties>
</file>