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78" r:id="rId4"/>
    <p:sldId id="279" r:id="rId5"/>
    <p:sldId id="302" r:id="rId6"/>
    <p:sldId id="261" r:id="rId7"/>
    <p:sldId id="300" r:id="rId8"/>
    <p:sldId id="282" r:id="rId9"/>
    <p:sldId id="305" r:id="rId10"/>
    <p:sldId id="303" r:id="rId11"/>
    <p:sldId id="265" r:id="rId12"/>
    <p:sldId id="290" r:id="rId13"/>
    <p:sldId id="284" r:id="rId14"/>
    <p:sldId id="286" r:id="rId15"/>
    <p:sldId id="288" r:id="rId16"/>
    <p:sldId id="301" r:id="rId17"/>
    <p:sldId id="304" r:id="rId18"/>
    <p:sldId id="29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C0"/>
    <a:srgbClr val="23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8594" autoAdjust="0"/>
  </p:normalViewPr>
  <p:slideViewPr>
    <p:cSldViewPr>
      <p:cViewPr>
        <p:scale>
          <a:sx n="70" d="100"/>
          <a:sy n="70" d="100"/>
        </p:scale>
        <p:origin x="-14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74676-3C1A-460B-AED1-EABA5BEAF533}" type="datetimeFigureOut">
              <a:rPr lang="ko-KR" altLang="en-US" smtClean="0"/>
              <a:t>2015-04-05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5B83B-5487-4326-9866-B0AF2BD9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8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19E73-FA39-48CF-906A-68260EC214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4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2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교수님께서 </a:t>
            </a:r>
            <a:r>
              <a:rPr lang="ko-KR" altLang="en-US" dirty="0" err="1" smtClean="0"/>
              <a:t>정의한것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7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Application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동사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cabohydrate</a:t>
            </a:r>
            <a:r>
              <a:rPr lang="en-US" altLang="ko-KR" dirty="0" smtClean="0"/>
              <a:t> based complexation data</a:t>
            </a:r>
            <a:r>
              <a:rPr lang="en-US" altLang="ko-KR" baseline="0" dirty="0" smtClean="0"/>
              <a:t> for the user</a:t>
            </a:r>
            <a:endParaRPr lang="en-US" altLang="ko-KR" dirty="0" smtClean="0"/>
          </a:p>
          <a:p>
            <a:r>
              <a:rPr lang="en-US" altLang="ko-KR" dirty="0" smtClean="0"/>
              <a:t>Help - &gt;   </a:t>
            </a:r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7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cabohydrate</a:t>
            </a:r>
            <a:r>
              <a:rPr lang="en-US" altLang="ko-KR" dirty="0" smtClean="0"/>
              <a:t> based complexation data</a:t>
            </a:r>
            <a:r>
              <a:rPr lang="en-US" altLang="ko-KR" baseline="0" dirty="0" smtClean="0"/>
              <a:t> for the user</a:t>
            </a:r>
            <a:endParaRPr lang="en-US" altLang="ko-KR" dirty="0" smtClean="0"/>
          </a:p>
          <a:p>
            <a:r>
              <a:rPr lang="en-US" altLang="ko-KR" dirty="0" smtClean="0"/>
              <a:t>Help - &gt;   </a:t>
            </a:r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7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Linked data: </a:t>
            </a:r>
            <a:r>
              <a:rPr lang="ko-KR" altLang="en-US" dirty="0" smtClean="0"/>
              <a:t>데이터들을 연결</a:t>
            </a:r>
            <a:endParaRPr lang="en-US" altLang="ko-KR" dirty="0" smtClean="0"/>
          </a:p>
          <a:p>
            <a:r>
              <a:rPr lang="en-US" altLang="ko-KR" dirty="0" smtClean="0"/>
              <a:t>Carbohydrate in protein </a:t>
            </a:r>
            <a:r>
              <a:rPr lang="ko-KR" altLang="en-US" dirty="0" smtClean="0"/>
              <a:t>점검 받다</a:t>
            </a:r>
            <a:endParaRPr lang="en-US" altLang="ko-KR" dirty="0" smtClean="0"/>
          </a:p>
          <a:p>
            <a:r>
              <a:rPr lang="en-US" altLang="ko-KR" dirty="0" smtClean="0"/>
              <a:t>- Bio RDF.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5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4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0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Similar</a:t>
            </a:r>
            <a:r>
              <a:rPr lang="en-US" altLang="ko-KR" baseline="0" dirty="0" smtClean="0"/>
              <a:t> guest spelling correct</a:t>
            </a:r>
          </a:p>
          <a:p>
            <a:r>
              <a:rPr lang="en-US" altLang="ko-KR" baseline="0" dirty="0" smtClean="0"/>
              <a:t>Create host  /  guest </a:t>
            </a:r>
          </a:p>
          <a:p>
            <a:r>
              <a:rPr lang="en-US" altLang="ko-KR" baseline="0" dirty="0" smtClean="0"/>
              <a:t>Modify host / guest</a:t>
            </a:r>
          </a:p>
          <a:p>
            <a:r>
              <a:rPr lang="en-US" altLang="ko-KR" baseline="0" dirty="0" smtClean="0"/>
              <a:t>Query engine - &gt; </a:t>
            </a:r>
            <a:r>
              <a:rPr lang="en-US" altLang="ko-KR" baseline="0" dirty="0" err="1" smtClean="0"/>
              <a:t>Sparql</a:t>
            </a:r>
            <a:r>
              <a:rPr lang="en-US" altLang="ko-KR" baseline="0" dirty="0" smtClean="0"/>
              <a:t> query engine</a:t>
            </a:r>
          </a:p>
          <a:p>
            <a:r>
              <a:rPr lang="en-US" altLang="ko-KR" baseline="0" dirty="0" smtClean="0"/>
              <a:t>Function - &gt; service</a:t>
            </a:r>
          </a:p>
          <a:p>
            <a:r>
              <a:rPr lang="en-US" altLang="ko-KR" baseline="0" dirty="0" smtClean="0"/>
              <a:t>Web &amp; application - &gt; web portal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5B83B-5487-4326-9866-B0AF2BD97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0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99592" y="6356350"/>
            <a:ext cx="1691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403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KU-logo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0352" y="6288828"/>
            <a:ext cx="1372894" cy="54868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2125" y="6237312"/>
            <a:ext cx="9144000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cir-logo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44202" y="6165304"/>
            <a:ext cx="1259818" cy="6379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2880320"/>
          </a:xfrm>
        </p:spPr>
        <p:txBody>
          <a:bodyPr>
            <a:normAutofit fontScale="32500" lnSpcReduction="20000"/>
          </a:bodyPr>
          <a:lstStyle/>
          <a:p>
            <a:endParaRPr lang="en-US" altLang="zh-CN" sz="5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Yinling</a:t>
            </a:r>
            <a:r>
              <a:rPr lang="en-US" altLang="zh-CN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An,         </a:t>
            </a:r>
          </a:p>
          <a:p>
            <a:r>
              <a:rPr lang="en-US" altLang="ko-KR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Karpjoo</a:t>
            </a:r>
            <a:r>
              <a:rPr lang="en-US" altLang="ko-KR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US" altLang="ko-KR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ko-KR" sz="6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ko-KR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Advanced Technology </a:t>
            </a:r>
            <a:r>
              <a:rPr lang="en-US" altLang="ko-KR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ko-KR" altLang="ko-KR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5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Daham</a:t>
            </a:r>
            <a:r>
              <a:rPr lang="en-US" altLang="ko-KR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US" altLang="ko-KR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ko-KR" sz="5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5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Seunho</a:t>
            </a:r>
            <a:r>
              <a:rPr lang="en-US" altLang="ko-KR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Jung     </a:t>
            </a:r>
          </a:p>
          <a:p>
            <a:r>
              <a:rPr lang="en-US" altLang="ko-KR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Bioscience and Biotechnology</a:t>
            </a:r>
          </a:p>
          <a:p>
            <a:r>
              <a:rPr lang="en-US" altLang="ko-KR" sz="6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Konkuk</a:t>
            </a:r>
            <a:r>
              <a:rPr lang="en-US" altLang="ko-KR" sz="6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Eunlyong\Desktop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1761941" cy="162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 Data based Approach to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 Complexation</a:t>
            </a:r>
            <a:endParaRPr lang="ko-KR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Recommendation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 structure-based similarity search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marL="1255713" lvl="2" indent="-341313"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Compare the structure between the guests and 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specific molecule</a:t>
            </a:r>
            <a:endParaRPr lang="en-US" altLang="ko-KR" sz="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Get hosts complex with all similar structure guests</a:t>
            </a:r>
            <a:endParaRPr lang="en-US" altLang="ko-KR" sz="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Tanimoto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lang="en-US" altLang="ko-KR" sz="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similarity measure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comparing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means of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5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Web Portal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144"/>
            <a:ext cx="9144000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Complexation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1" y="1307554"/>
            <a:ext cx="84867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3573016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4797152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471" y="2852936"/>
            <a:ext cx="704884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471" y="4509120"/>
            <a:ext cx="8344985" cy="13681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C:\Users\Eunlyong\Desktop\cli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176367"/>
            <a:ext cx="1271587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" y="1772816"/>
            <a:ext cx="9144000" cy="508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1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Host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62952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284984"/>
            <a:ext cx="33843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3717032"/>
            <a:ext cx="619268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By Guest Structure-based Similarity Search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4797152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1412776"/>
            <a:ext cx="37444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5013176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/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Jena Triple Storage</a:t>
            </a:r>
          </a:p>
          <a:p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Tool</a:t>
            </a:r>
          </a:p>
          <a:p>
            <a:pPr lvl="1"/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Checkmol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Matchmol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Mol2ps</a:t>
            </a:r>
          </a:p>
          <a:p>
            <a:pPr lvl="1"/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JSME</a:t>
            </a:r>
          </a:p>
          <a:p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Language</a:t>
            </a:r>
          </a:p>
          <a:p>
            <a:pPr lvl="1"/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</a:t>
            </a:r>
          </a:p>
          <a:p>
            <a:pPr lvl="1"/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lvl="1"/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 complexation</a:t>
            </a: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for industrial applications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effective hosts by experiments requires lots of time and efforts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 complexation database</a:t>
            </a: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Informatics based approach to finding effective hosts </a:t>
            </a: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linked data technology </a:t>
            </a: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&amp; Future Work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previous experiments and publications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data mining techniques for common patterns in complexation data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Carbohydrate &amp; Chemical Databases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753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 Complexation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Complexation</a:t>
            </a:r>
          </a:p>
          <a:p>
            <a:pPr lvl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process where a host molecule and a guest molecule recognize each other, interact with each other, and form a complex by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non-covalent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bonding</a:t>
            </a:r>
          </a:p>
          <a:p>
            <a:pPr lvl="2"/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59632" y="3068960"/>
            <a:ext cx="7084223" cy="2579795"/>
            <a:chOff x="1207963" y="3068960"/>
            <a:chExt cx="7108453" cy="257979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91" y="3068960"/>
              <a:ext cx="6296025" cy="187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07963" y="3094210"/>
              <a:ext cx="2448272" cy="25237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lvl="1" indent="-457200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indent="-457200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indent="-457200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indent="-457200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indent="-457200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indent="-457200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indent="-457200" algn="ctr"/>
              <a:r>
                <a:rPr lang="en-US" altLang="ko-KR" sz="2000" b="1" dirty="0" smtClean="0">
                  <a:solidFill>
                    <a:srgbClr val="0009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Guest</a:t>
              </a:r>
            </a:p>
            <a:p>
              <a:pPr lvl="1" indent="-457200" algn="ctr"/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drug,harmful</a:t>
              </a: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molecule)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6236" y="3094210"/>
              <a:ext cx="2160240" cy="25545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lvl="1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ctr"/>
              <a:r>
                <a:rPr lang="en-US" altLang="ko-KR" sz="2000" b="1" dirty="0" smtClean="0">
                  <a:solidFill>
                    <a:srgbClr val="0009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  <a:p>
              <a:pPr marL="0" lvl="1" algn="ctr"/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(carbohydrate)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16477" y="3094210"/>
              <a:ext cx="2400153" cy="25545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lvl="1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/>
              <a:endPara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ctr"/>
              <a:r>
                <a:rPr lang="en-US" altLang="ko-KR" sz="2000" b="1" dirty="0" smtClean="0">
                  <a:solidFill>
                    <a:srgbClr val="0009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Host-Guest Complexation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0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Applications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solubility of substances</a:t>
            </a: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hazardous molecules</a:t>
            </a: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light or oxygen-sensitive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substances</a:t>
            </a: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chemical reactivity of guest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molecules</a:t>
            </a: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of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substances</a:t>
            </a: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ill smell and taste</a:t>
            </a:r>
          </a:p>
          <a:p>
            <a:pPr lvl="1"/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23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Guest:</a:t>
            </a:r>
            <a:r>
              <a:rPr lang="en-US" altLang="ko-KR" sz="2000" dirty="0" smtClean="0">
                <a:solidFill>
                  <a:srgbClr val="23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molecules</a:t>
            </a:r>
          </a:p>
          <a:p>
            <a:pPr lvl="1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PubChem (https://pubchem.ncbi.nlm.nih.gov/).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54 million compound entries </a:t>
            </a: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 smtClean="0">
                <a:solidFill>
                  <a:srgbClr val="0009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Host(carbohydrate):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complicated, dynamic and modifiable structures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Potentially, a number of new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complexation experiment takes a few days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finding effective hosts requires the comparative evaluation of many complexation experiments</a:t>
            </a:r>
          </a:p>
        </p:txBody>
      </p:sp>
    </p:spTree>
    <p:extLst>
      <p:ext uri="{BB962C8B-B14F-4D97-AF65-F5344CB8AC3E}">
        <p14:creationId xmlns:p14="http://schemas.microsoft.com/office/powerpoint/2010/main" val="27444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carbohydrate based host-guest complexation database</a:t>
            </a:r>
          </a:p>
          <a:p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candidate hosts for a specific guest</a:t>
            </a: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common patterns in previous complexation results</a:t>
            </a:r>
          </a:p>
          <a:p>
            <a:pPr lvl="2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based </a:t>
            </a:r>
          </a:p>
          <a:p>
            <a:pPr lvl="2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based</a:t>
            </a:r>
          </a:p>
          <a:p>
            <a:pPr lvl="1"/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atabases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624" y="1700808"/>
            <a:ext cx="3240360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640" y="1772816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BCSDB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31640" y="2276872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MonosaccharideDB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1640" y="2832133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GlycomeDB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41223" y="3380704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41004" y="3933056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KEGG Glycan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48491" y="4437112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JCGGDB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57932" y="4941168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UniCarbKB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133147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Carbohydrate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1700808"/>
            <a:ext cx="3240360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68044" y="2132856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ChemSpider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73668" y="2749831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KEGG Compound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68044" y="3373549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ChEBI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83203" y="4029050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ChEMBL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83203" y="4671578"/>
            <a:ext cx="288032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PubChem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47807" y="13407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Databases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555776" y="544522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6175600" y="544522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12502" y="5877272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</a:p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standard </a:t>
            </a:r>
          </a:p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ontology: </a:t>
            </a:r>
            <a:r>
              <a:rPr lang="en-US" altLang="ko-KR" sz="20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GlycoRDF</a:t>
            </a:r>
            <a:endParaRPr lang="ko-KR" alt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19672" y="5445224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5435932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168" y="5877272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– Linked Data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412776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Data</a:t>
            </a: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distributed data across the web</a:t>
            </a:r>
          </a:p>
          <a:p>
            <a:pPr lvl="1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readable data</a:t>
            </a:r>
          </a:p>
        </p:txBody>
      </p:sp>
      <p:pic>
        <p:nvPicPr>
          <p:cNvPr id="12" name="Picture 4" descr="C:\Users\Eunlyong\Desktop\semant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12776"/>
            <a:ext cx="2160240" cy="1512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096049"/>
            <a:ext cx="5916314" cy="328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 Complexation Database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440160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55576" y="1700808"/>
            <a:ext cx="3340224" cy="2232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DB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PubChem         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Property info 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info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Monosaccharide DB                   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GlycoRDF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Model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40820" y="1700808"/>
            <a:ext cx="3375595" cy="22322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 DB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PubChem                   - Property info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4293096"/>
            <a:ext cx="3365773" cy="223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Monosaccharide DB</a:t>
            </a:r>
          </a:p>
          <a:p>
            <a:pPr algn="ctr"/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info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GlycoRDF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Monosaccharide      Data Model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46129" y="4257178"/>
            <a:ext cx="3370286" cy="22322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Complexation DB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from experiments and publication  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 Experimental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     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- Binding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</Template>
  <TotalTime>6558</TotalTime>
  <Words>534</Words>
  <Application>Microsoft Office PowerPoint</Application>
  <PresentationFormat>화면 슬라이드 쇼(4:3)</PresentationFormat>
  <Paragraphs>187</Paragraphs>
  <Slides>18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cir</vt:lpstr>
      <vt:lpstr>A Linked Data based Approach to Carbohydrate Complexation</vt:lpstr>
      <vt:lpstr>Contents</vt:lpstr>
      <vt:lpstr>Carbohydrate Complexation</vt:lpstr>
      <vt:lpstr>Major Applications</vt:lpstr>
      <vt:lpstr>Challenging Issues</vt:lpstr>
      <vt:lpstr>Our Goal</vt:lpstr>
      <vt:lpstr>Current Carbohydrate &amp; Chemical Databases</vt:lpstr>
      <vt:lpstr>Approach – Linked Data</vt:lpstr>
      <vt:lpstr>Carbohydrate Complexation Database</vt:lpstr>
      <vt:lpstr>Host Recommendation</vt:lpstr>
      <vt:lpstr>System Design</vt:lpstr>
      <vt:lpstr>Implementation: Web Portal</vt:lpstr>
      <vt:lpstr>Search Complexation</vt:lpstr>
      <vt:lpstr>Search Host</vt:lpstr>
      <vt:lpstr>Recommendation By Guest Structure-based Similarity Search</vt:lpstr>
      <vt:lpstr>Development Environment</vt:lpstr>
      <vt:lpstr>Conclusion </vt:lpstr>
      <vt:lpstr>Current &amp; Future Work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Eunlyong</cp:lastModifiedBy>
  <cp:revision>466</cp:revision>
  <dcterms:created xsi:type="dcterms:W3CDTF">2013-01-09T12:38:06Z</dcterms:created>
  <dcterms:modified xsi:type="dcterms:W3CDTF">2015-04-06T02:24:07Z</dcterms:modified>
</cp:coreProperties>
</file>