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58" r:id="rId5"/>
    <p:sldId id="261" r:id="rId6"/>
    <p:sldId id="260" r:id="rId7"/>
    <p:sldId id="263" r:id="rId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53" autoAdjust="0"/>
    <p:restoredTop sz="84325" autoAdjust="0"/>
  </p:normalViewPr>
  <p:slideViewPr>
    <p:cSldViewPr snapToGrid="0">
      <p:cViewPr varScale="1">
        <p:scale>
          <a:sx n="65" d="100"/>
          <a:sy n="65" d="100"/>
        </p:scale>
        <p:origin x="-55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4BB2C2A-596A-439B-98CE-2E21C2A07FE1}" type="datetimeFigureOut">
              <a:rPr lang="en-US"/>
              <a:pPr>
                <a:defRPr/>
              </a:pPr>
              <a:t>10/16/2013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163ABAFE-7332-4BD4-8CC6-BA9F87BD5D2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Provenance of digital scientific data is a critical component to broaden sharing and reuse of scientific data.  For our case, LifeMapper expands its computing resources onto virtual machines running at San Diego Supercomputer Center (SDSC).  This rich interdisciplinary application gives us the opportunity to study automated provenance capture as the biodiversity analysis is carried out and data products moved, consumed, and generated.. </a:t>
            </a:r>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C53E11-FD25-4912-9ECD-CB829A566BFA}" type="slidenum">
              <a:rPr lang="en-US" altLang="zh-CN"/>
              <a:pPr fontAlgn="base">
                <a:spcBef>
                  <a:spcPct val="0"/>
                </a:spcBef>
                <a:spcAft>
                  <a:spcPct val="0"/>
                </a:spcAft>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Wingdings" pitchFamily="2" charset="2"/>
              <a:buChar char="q"/>
            </a:pPr>
            <a:r>
              <a:rPr lang="en-US" altLang="zh-CN" b="1" smtClean="0">
                <a:latin typeface="Arial" charset="0"/>
                <a:cs typeface="Arial" charset="0"/>
              </a:rPr>
              <a:t> Data lineage</a:t>
            </a:r>
            <a:r>
              <a:rPr lang="en-US" altLang="zh-CN" smtClean="0">
                <a:latin typeface="Arial" charset="0"/>
                <a:cs typeface="Arial" charset="0"/>
              </a:rPr>
              <a:t>: can our provenance approach properly capture complete mappings between output data, input data and algorithms used to enable data reuse?</a:t>
            </a:r>
          </a:p>
          <a:p>
            <a:pPr>
              <a:spcBef>
                <a:spcPct val="0"/>
              </a:spcBef>
              <a:buFont typeface="Wingdings" pitchFamily="2" charset="2"/>
              <a:buChar char="q"/>
            </a:pPr>
            <a:endParaRPr lang="en-US" altLang="zh-CN" smtClean="0">
              <a:latin typeface="Arial" charset="0"/>
              <a:cs typeface="Arial" charset="0"/>
            </a:endParaRPr>
          </a:p>
          <a:p>
            <a:pPr>
              <a:spcBef>
                <a:spcPct val="0"/>
              </a:spcBef>
              <a:buFont typeface="Wingdings" pitchFamily="2" charset="2"/>
              <a:buChar char="q"/>
            </a:pPr>
            <a:r>
              <a:rPr lang="en-US" altLang="zh-CN" b="1" smtClean="0">
                <a:latin typeface="Arial" charset="0"/>
                <a:cs typeface="Arial" charset="0"/>
              </a:rPr>
              <a:t>   Data quality</a:t>
            </a:r>
            <a:r>
              <a:rPr lang="en-US" altLang="zh-CN" smtClean="0">
                <a:latin typeface="Arial" charset="0"/>
                <a:cs typeface="Arial" charset="0"/>
              </a:rPr>
              <a:t>: can our provenance approach capture provenance sufficient to check input biodiversity dataset quality to verify the reliability of output data?</a:t>
            </a:r>
          </a:p>
          <a:p>
            <a:pPr>
              <a:spcBef>
                <a:spcPct val="0"/>
              </a:spcBef>
              <a:buFont typeface="Wingdings" pitchFamily="2" charset="2"/>
              <a:buChar char="q"/>
            </a:pPr>
            <a:endParaRPr lang="en-US" altLang="zh-CN" smtClean="0">
              <a:latin typeface="Arial" charset="0"/>
              <a:cs typeface="Arial" charset="0"/>
            </a:endParaRPr>
          </a:p>
          <a:p>
            <a:pPr>
              <a:spcBef>
                <a:spcPct val="0"/>
              </a:spcBef>
              <a:buFont typeface="Wingdings" pitchFamily="2" charset="2"/>
              <a:buChar char="q"/>
            </a:pPr>
            <a:r>
              <a:rPr lang="en-US" altLang="zh-CN" b="1" smtClean="0">
                <a:latin typeface="Arial" charset="0"/>
                <a:cs typeface="Arial" charset="0"/>
              </a:rPr>
              <a:t>   Version control</a:t>
            </a:r>
            <a:r>
              <a:rPr lang="en-US" altLang="zh-CN" smtClean="0">
                <a:latin typeface="Arial" charset="0"/>
                <a:cs typeface="Arial" charset="0"/>
              </a:rPr>
              <a:t>: can our provenance approach capture algorithm or program versioning?</a:t>
            </a:r>
          </a:p>
          <a:p>
            <a:pPr>
              <a:spcBef>
                <a:spcPct val="0"/>
              </a:spcBef>
              <a:buFont typeface="Wingdings" pitchFamily="2" charset="2"/>
              <a:buChar char="q"/>
            </a:pPr>
            <a:endParaRPr lang="en-US" altLang="zh-CN" smtClean="0">
              <a:latin typeface="Arial" charset="0"/>
              <a:cs typeface="Arial" charset="0"/>
            </a:endParaRPr>
          </a:p>
          <a:p>
            <a:pPr>
              <a:spcBef>
                <a:spcPct val="0"/>
              </a:spcBef>
              <a:buFont typeface="Wingdings" pitchFamily="2" charset="2"/>
              <a:buChar char="q"/>
            </a:pPr>
            <a:r>
              <a:rPr lang="en-US" altLang="zh-CN" b="1" smtClean="0">
                <a:latin typeface="Arial" charset="0"/>
                <a:cs typeface="Arial" charset="0"/>
              </a:rPr>
              <a:t>   Failure trace</a:t>
            </a:r>
            <a:r>
              <a:rPr lang="en-US" altLang="zh-CN" smtClean="0">
                <a:latin typeface="Arial" charset="0"/>
                <a:cs typeface="Arial" charset="0"/>
              </a:rPr>
              <a:t>: Can our provenance approach determine whether output dataset is affected by some infrastructure problems such as node failure, etc.?</a:t>
            </a:r>
          </a:p>
          <a:p>
            <a:pPr>
              <a:spcBef>
                <a:spcPct val="0"/>
              </a:spcBef>
            </a:pPr>
            <a:endParaRPr lang="en-US" altLang="zh-CN"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E0EED22-FC6D-4608-A5C2-369C577BA148}" type="slidenum">
              <a:rPr lang="en-US" altLang="zh-CN"/>
              <a:pPr fontAlgn="base">
                <a:spcBef>
                  <a:spcPct val="0"/>
                </a:spcBef>
                <a:spcAft>
                  <a:spcPct val="0"/>
                </a:spcAft>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The Open Provenance Model (OPM) is a community-driven data model for Provenance that is designed to support inter-operability of provenance technology. Under OPM, is a notion of directed graph, used to represent data products and processes involved in past computations, and causal dependencies between these. It contains three kinds of nodes and five kinds of edges.  Edges have specific source and specific destination.  Foe example, Used has an Artifact as source, and a Process as destination.</a:t>
            </a:r>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5665F8A-1364-491F-B43B-C0E1BF8E01E2}" type="slidenum">
              <a:rPr lang="en-US" altLang="zh-CN"/>
              <a:pPr fontAlgn="base">
                <a:spcBef>
                  <a:spcPct val="0"/>
                </a:spcBef>
                <a:spcAft>
                  <a:spcPct val="0"/>
                </a:spcAft>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The provenance information collected from LMPF consists of two provenance types: logical provenance and infrastructure provenance. </a:t>
            </a:r>
            <a:r>
              <a:rPr lang="en-US" altLang="zh-CN" i="1" smtClean="0"/>
              <a:t>Logical provenance</a:t>
            </a:r>
            <a:r>
              <a:rPr lang="en-US" altLang="zh-CN" smtClean="0"/>
              <a:t> consists of the input data items and executable program or function that creates an output data item inside one job. It can exactly provide users with provenance information about data lineage and version control. Moreover, logical provenance is stored at the granularity of files with the file identifier and metadata for each file. The warnings and errors such as missing parameters in the dataset can be recorded at this granularity level which can address the provenance challenge of checking data quality. </a:t>
            </a:r>
            <a:r>
              <a:rPr lang="en-US" altLang="zh-CN" i="1" smtClean="0"/>
              <a:t>Infrastructure provenance</a:t>
            </a:r>
            <a:r>
              <a:rPr lang="en-US" altLang="zh-CN" smtClean="0"/>
              <a:t>, on the other hand, is information about when a job is executed and what parts of the infrastructure were involved in the execution of the job. In this case, information includes machine hardware, software, and activity such as amount of memory, operating system and statistics regarding machine load, etc. This information can be used to address the provenance challenge of failure trace. </a:t>
            </a:r>
          </a:p>
          <a:p>
            <a:pPr>
              <a:spcBef>
                <a:spcPct val="0"/>
              </a:spcBef>
            </a:pPr>
            <a:endParaRPr lang="en-US" altLang="zh-CN" smtClean="0"/>
          </a:p>
          <a:p>
            <a:pPr>
              <a:spcBef>
                <a:spcPct val="0"/>
              </a:spcBef>
            </a:pPr>
            <a:r>
              <a:rPr lang="en-US" altLang="zh-CN" smtClean="0"/>
              <a:t>parse those log files, capture logical and infrastructure provenance for individual LifeMapper jobs, and aggregates provenance and metadata for the multiple jobs that form an experiment workflow; and 4) returns collected provenance back to the KARMA server at IU for storage. This provenance collection framework also provides users a Cytoscape Karma plugin to access and visualize the provenance information stored in the Karma server. </a:t>
            </a:r>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68AB00-36D3-4FE7-A4DA-51364ADFAD0D}" type="slidenum">
              <a:rPr lang="en-US" altLang="zh-CN"/>
              <a:pPr fontAlgn="base">
                <a:spcBef>
                  <a:spcPct val="0"/>
                </a:spcBef>
                <a:spcAft>
                  <a:spcPct val="0"/>
                </a:spcAft>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169074-8B41-4636-9F4B-1E110CE63952}" type="slidenum">
              <a:rPr lang="en-US" altLang="zh-CN"/>
              <a:pPr fontAlgn="base">
                <a:spcBef>
                  <a:spcPct val="0"/>
                </a:spcBef>
                <a:spcAft>
                  <a:spcPct val="0"/>
                </a:spcAft>
              </a:pPr>
              <a:t>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275FA3F-462B-4621-AB95-D996CF5B14D1}" type="datetime1">
              <a:rPr lang="en-US"/>
              <a:pPr>
                <a:defRPr/>
              </a:pPr>
              <a:t>10/16/2013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165638-C689-4A97-80DE-3D839672DA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2CDA7E-C7A9-462A-B512-DA9AE7AE62B3}" type="datetime1">
              <a:rPr lang="en-US"/>
              <a:pPr>
                <a:defRPr/>
              </a:pPr>
              <a:t>10/16/2013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1CF5FA-97B4-4C2C-ADE4-6A076F7A6F1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EEE1A1B-3796-451B-9DD0-9045FBB6889C}" type="datetime1">
              <a:rPr lang="en-US"/>
              <a:pPr>
                <a:defRPr/>
              </a:pPr>
              <a:t>10/16/2013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DFD16C-9739-4D62-A263-FA100247E89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CB1068-962F-4796-8063-6F4D0A62CB29}" type="datetime1">
              <a:rPr lang="en-US"/>
              <a:pPr>
                <a:defRPr/>
              </a:pPr>
              <a:t>10/16/2013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283DF5-A6DE-43F1-805B-1C0D010567D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11119AE-AD47-4937-89D7-FDC93A4E2E4C}" type="datetime1">
              <a:rPr lang="en-US"/>
              <a:pPr>
                <a:defRPr/>
              </a:pPr>
              <a:t>10/16/2013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BD392D-37CA-4BB5-AFC6-FC0D32CC4C5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DAF7CCF-CCA2-46FF-AF08-B5B0A9F1B229}" type="datetime1">
              <a:rPr lang="en-US"/>
              <a:pPr>
                <a:defRPr/>
              </a:pPr>
              <a:t>10/16/2013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8A8435-20A4-473C-A331-FEF8D32F1FC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080548E-3CC2-4969-B102-755900104019}" type="datetime1">
              <a:rPr lang="en-US"/>
              <a:pPr>
                <a:defRPr/>
              </a:pPr>
              <a:t>10/16/2013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EC16726-B226-43AB-8517-D10BC9D9276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76F76E2-5EF4-4946-8287-0F9BDAFA27AB}" type="datetime1">
              <a:rPr lang="en-US"/>
              <a:pPr>
                <a:defRPr/>
              </a:pPr>
              <a:t>10/16/2013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92E2CD6-A0D1-4A64-9A3B-A025487E23E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38A5C9D-15B0-4436-B0E6-81733B3DB77D}" type="datetime1">
              <a:rPr lang="en-US"/>
              <a:pPr>
                <a:defRPr/>
              </a:pPr>
              <a:t>10/16/2013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4DE65B2-506C-47D8-98F5-8A57FBC26D1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7113BE-4D5E-44EF-8DB5-5D3B69F7120E}" type="datetime1">
              <a:rPr lang="en-US"/>
              <a:pPr>
                <a:defRPr/>
              </a:pPr>
              <a:t>10/16/2013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559CC2-26F7-4D6B-BDC9-3ED27B0E15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109358E-C4B6-48CE-92A9-10CEEAE61B54}" type="datetime1">
              <a:rPr lang="en-US"/>
              <a:pPr>
                <a:defRPr/>
              </a:pPr>
              <a:t>10/16/2013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2B6650-DE57-46EC-BFED-ABFB0B1C119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3969EE95-AB7A-43C5-AF40-4B17C1EE2AFA}" type="datetime1">
              <a:rPr lang="en-US"/>
              <a:pPr>
                <a:defRPr/>
              </a:pPr>
              <a:t>10/16/2013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208DFA93-3504-41B2-B456-062CBCBA22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9075" y="995363"/>
            <a:ext cx="9191625" cy="811212"/>
          </a:xfrm>
        </p:spPr>
        <p:txBody>
          <a:bodyPr>
            <a:normAutofit/>
          </a:bodyPr>
          <a:lstStyle/>
          <a:p>
            <a:r>
              <a:rPr lang="en-US" altLang="zh-CN" sz="3200" b="1" smtClean="0">
                <a:effectLst>
                  <a:outerShdw blurRad="38100" dist="38100" dir="2700000" algn="tl">
                    <a:srgbClr val="C0C0C0"/>
                  </a:outerShdw>
                </a:effectLst>
                <a:latin typeface="Arial" charset="0"/>
                <a:cs typeface="Arial" charset="0"/>
              </a:rPr>
              <a:t>Provenance Collection Framework </a:t>
            </a:r>
            <a:br>
              <a:rPr lang="en-US" altLang="zh-CN" sz="3200" b="1" smtClean="0">
                <a:effectLst>
                  <a:outerShdw blurRad="38100" dist="38100" dir="2700000" algn="tl">
                    <a:srgbClr val="C0C0C0"/>
                  </a:outerShdw>
                </a:effectLst>
                <a:latin typeface="Arial" charset="0"/>
                <a:cs typeface="Arial" charset="0"/>
              </a:rPr>
            </a:br>
            <a:r>
              <a:rPr lang="en-US" altLang="zh-CN" sz="3200" b="1" smtClean="0">
                <a:effectLst>
                  <a:outerShdw blurRad="38100" dist="38100" dir="2700000" algn="tl">
                    <a:srgbClr val="C0C0C0"/>
                  </a:outerShdw>
                </a:effectLst>
                <a:latin typeface="Arial" charset="0"/>
                <a:cs typeface="Arial" charset="0"/>
              </a:rPr>
              <a:t>for Biodiversity Analysis On PRAGMA Cloud</a:t>
            </a:r>
            <a:br>
              <a:rPr lang="en-US" altLang="zh-CN" sz="3200" b="1" smtClean="0">
                <a:effectLst>
                  <a:outerShdw blurRad="38100" dist="38100" dir="2700000" algn="tl">
                    <a:srgbClr val="C0C0C0"/>
                  </a:outerShdw>
                </a:effectLst>
                <a:latin typeface="Arial" charset="0"/>
                <a:cs typeface="Arial" charset="0"/>
              </a:rPr>
            </a:br>
            <a:r>
              <a:rPr lang="en-US" altLang="zh-CN" sz="3200" b="1" smtClean="0">
                <a:effectLst>
                  <a:outerShdw blurRad="38100" dist="38100" dir="2700000" algn="tl">
                    <a:srgbClr val="C0C0C0"/>
                  </a:outerShdw>
                </a:effectLst>
                <a:latin typeface="Arial" charset="0"/>
                <a:cs typeface="Arial" charset="0"/>
              </a:rPr>
              <a:t>for Data Sharing</a:t>
            </a:r>
          </a:p>
        </p:txBody>
      </p:sp>
      <p:pic>
        <p:nvPicPr>
          <p:cNvPr id="14338" name="Picture 3"/>
          <p:cNvPicPr>
            <a:picLocks noChangeAspect="1"/>
          </p:cNvPicPr>
          <p:nvPr/>
        </p:nvPicPr>
        <p:blipFill>
          <a:blip r:embed="rId3"/>
          <a:srcRect/>
          <a:stretch>
            <a:fillRect/>
          </a:stretch>
        </p:blipFill>
        <p:spPr bwMode="auto">
          <a:xfrm>
            <a:off x="4346575" y="2425700"/>
            <a:ext cx="3373438" cy="3387725"/>
          </a:xfrm>
          <a:prstGeom prst="rect">
            <a:avLst/>
          </a:prstGeom>
          <a:noFill/>
          <a:ln w="9525">
            <a:noFill/>
            <a:miter lim="800000"/>
            <a:headEnd/>
            <a:tailEnd/>
          </a:ln>
        </p:spPr>
      </p:pic>
      <p:sp>
        <p:nvSpPr>
          <p:cNvPr id="14339" name="TextBox 2"/>
          <p:cNvSpPr txBox="1">
            <a:spLocks noChangeArrowheads="1"/>
          </p:cNvSpPr>
          <p:nvPr/>
        </p:nvSpPr>
        <p:spPr bwMode="auto">
          <a:xfrm>
            <a:off x="2478088" y="1968500"/>
            <a:ext cx="7253287" cy="701675"/>
          </a:xfrm>
          <a:prstGeom prst="rect">
            <a:avLst/>
          </a:prstGeom>
          <a:noFill/>
          <a:ln w="9525">
            <a:noFill/>
            <a:miter lim="800000"/>
            <a:headEnd/>
            <a:tailEnd/>
          </a:ln>
        </p:spPr>
        <p:txBody>
          <a:bodyPr>
            <a:spAutoFit/>
          </a:bodyPr>
          <a:lstStyle/>
          <a:p>
            <a:pPr algn="ctr"/>
            <a:r>
              <a:rPr lang="en-US" altLang="zh-CN" sz="2000" b="1">
                <a:cs typeface="Arial" charset="0"/>
              </a:rPr>
              <a:t>Quan Zhou and Beth Plale</a:t>
            </a:r>
          </a:p>
          <a:p>
            <a:pPr algn="ctr"/>
            <a:r>
              <a:rPr lang="en-US" altLang="zh-CN" sz="2000" b="1">
                <a:cs typeface="Arial" charset="0"/>
              </a:rPr>
              <a:t>Data to Insight Center, Indiana University Bloomington</a:t>
            </a:r>
          </a:p>
        </p:txBody>
      </p:sp>
      <p:sp>
        <p:nvSpPr>
          <p:cNvPr id="5" name="Slide Number Placeholder 4"/>
          <p:cNvSpPr>
            <a:spLocks noGrp="1"/>
          </p:cNvSpPr>
          <p:nvPr>
            <p:ph type="sldNum" sz="quarter" idx="12"/>
          </p:nvPr>
        </p:nvSpPr>
        <p:spPr/>
        <p:txBody>
          <a:bodyPr/>
          <a:lstStyle/>
          <a:p>
            <a:pPr>
              <a:defRPr/>
            </a:pPr>
            <a:fld id="{369F986D-6910-41D6-88FA-D130F8413E3D}" type="slidenum">
              <a:rPr lang="en-US">
                <a:ln w="0"/>
                <a:solidFill>
                  <a:schemeClr val="accent1"/>
                </a:solidFill>
                <a:effectLst>
                  <a:outerShdw blurRad="38100" dist="25400" dir="5400000" algn="ctr" rotWithShape="0">
                    <a:srgbClr val="6E747A">
                      <a:alpha val="43000"/>
                    </a:srgbClr>
                  </a:outerShdw>
                </a:effectLst>
              </a:rPr>
              <a:pPr>
                <a:defRPr/>
              </a:pPr>
              <a:t>1</a:t>
            </a:fld>
            <a:endParaRPr lang="en-US">
              <a:ln w="0"/>
              <a:solidFill>
                <a:schemeClr val="accent1"/>
              </a:solidFill>
              <a:effectLst>
                <a:outerShdw blurRad="38100" dist="25400" dir="5400000" algn="ctr" rotWithShape="0">
                  <a:srgbClr val="6E747A">
                    <a:alpha val="43000"/>
                  </a:srgbClr>
                </a:outerShdw>
              </a:effectLst>
            </a:endParaRPr>
          </a:p>
        </p:txBody>
      </p:sp>
      <p:sp>
        <p:nvSpPr>
          <p:cNvPr id="6" name="Date Placeholder 5"/>
          <p:cNvSpPr>
            <a:spLocks noGrp="1"/>
          </p:cNvSpPr>
          <p:nvPr>
            <p:ph type="dt" sz="quarter" idx="10"/>
          </p:nvPr>
        </p:nvSpPr>
        <p:spPr/>
        <p:txBody>
          <a:bodyPr/>
          <a:lstStyle/>
          <a:p>
            <a:pPr>
              <a:defRPr/>
            </a:pPr>
            <a:fld id="{5604D0BE-B578-46F2-9700-1EA51D86E8F9}" type="datetime1">
              <a:rPr lang="en-US"/>
              <a:pPr>
                <a:defRPr/>
              </a:pPr>
              <a:t>10/16/2013</a:t>
            </a:fld>
            <a:endParaRPr lang="en-US"/>
          </a:p>
        </p:txBody>
      </p:sp>
      <p:pic>
        <p:nvPicPr>
          <p:cNvPr id="14342" name="Picture 6"/>
          <p:cNvPicPr>
            <a:picLocks noChangeAspect="1"/>
          </p:cNvPicPr>
          <p:nvPr/>
        </p:nvPicPr>
        <p:blipFill>
          <a:blip r:embed="rId4"/>
          <a:srcRect/>
          <a:stretch>
            <a:fillRect/>
          </a:stretch>
        </p:blipFill>
        <p:spPr bwMode="auto">
          <a:xfrm>
            <a:off x="4206875" y="5988050"/>
            <a:ext cx="3654425" cy="86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563" y="628650"/>
            <a:ext cx="3690937" cy="522288"/>
          </a:xfrm>
          <a:prstGeom prst="rect">
            <a:avLst/>
          </a:prstGeom>
          <a:noFill/>
        </p:spPr>
        <p:txBody>
          <a:bodyPr>
            <a:spAutoFit/>
          </a:bodyPr>
          <a:lstStyle/>
          <a:p>
            <a:pPr fontAlgn="auto">
              <a:spcBef>
                <a:spcPts val="0"/>
              </a:spcBef>
              <a:spcAft>
                <a:spcPts val="0"/>
              </a:spcAft>
              <a:defRPr/>
            </a:pPr>
            <a:r>
              <a:rPr lang="en-US" sz="28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Why provenance?</a:t>
            </a:r>
            <a:endParaRPr lang="en-US" sz="28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sp>
        <p:nvSpPr>
          <p:cNvPr id="16386" name="Line 3"/>
          <p:cNvSpPr>
            <a:spLocks noChangeShapeType="1"/>
          </p:cNvSpPr>
          <p:nvPr/>
        </p:nvSpPr>
        <p:spPr bwMode="gray">
          <a:xfrm flipH="1">
            <a:off x="1998663" y="5465763"/>
            <a:ext cx="2300287" cy="31750"/>
          </a:xfrm>
          <a:prstGeom prst="line">
            <a:avLst/>
          </a:prstGeom>
          <a:noFill/>
          <a:ln w="9525">
            <a:solidFill>
              <a:schemeClr val="tx1"/>
            </a:solidFill>
            <a:round/>
            <a:headEnd/>
            <a:tailEnd/>
          </a:ln>
        </p:spPr>
        <p:txBody>
          <a:bodyPr wrap="none" anchor="ctr"/>
          <a:lstStyle/>
          <a:p>
            <a:endParaRPr lang="zh-CN" altLang="en-US"/>
          </a:p>
        </p:txBody>
      </p:sp>
      <p:sp>
        <p:nvSpPr>
          <p:cNvPr id="16387" name="Line 4"/>
          <p:cNvSpPr>
            <a:spLocks noChangeShapeType="1"/>
          </p:cNvSpPr>
          <p:nvPr/>
        </p:nvSpPr>
        <p:spPr bwMode="gray">
          <a:xfrm flipH="1">
            <a:off x="1998663" y="4627563"/>
            <a:ext cx="3081337" cy="0"/>
          </a:xfrm>
          <a:prstGeom prst="line">
            <a:avLst/>
          </a:prstGeom>
          <a:noFill/>
          <a:ln w="9525">
            <a:solidFill>
              <a:schemeClr val="tx1"/>
            </a:solidFill>
            <a:round/>
            <a:headEnd/>
            <a:tailEnd/>
          </a:ln>
        </p:spPr>
        <p:txBody>
          <a:bodyPr wrap="none" anchor="ctr"/>
          <a:lstStyle/>
          <a:p>
            <a:endParaRPr lang="zh-CN" altLang="en-US"/>
          </a:p>
        </p:txBody>
      </p:sp>
      <p:sp>
        <p:nvSpPr>
          <p:cNvPr id="16388" name="Line 5"/>
          <p:cNvSpPr>
            <a:spLocks noChangeShapeType="1"/>
          </p:cNvSpPr>
          <p:nvPr/>
        </p:nvSpPr>
        <p:spPr bwMode="gray">
          <a:xfrm flipH="1">
            <a:off x="1998663" y="3797300"/>
            <a:ext cx="3995737" cy="3175"/>
          </a:xfrm>
          <a:prstGeom prst="line">
            <a:avLst/>
          </a:prstGeom>
          <a:noFill/>
          <a:ln w="9525">
            <a:solidFill>
              <a:schemeClr val="tx1"/>
            </a:solidFill>
            <a:round/>
            <a:headEnd/>
            <a:tailEnd/>
          </a:ln>
        </p:spPr>
        <p:txBody>
          <a:bodyPr wrap="none" anchor="ctr"/>
          <a:lstStyle/>
          <a:p>
            <a:endParaRPr lang="zh-CN" altLang="en-US"/>
          </a:p>
        </p:txBody>
      </p:sp>
      <p:sp>
        <p:nvSpPr>
          <p:cNvPr id="16389" name="Line 6"/>
          <p:cNvSpPr>
            <a:spLocks noChangeShapeType="1"/>
          </p:cNvSpPr>
          <p:nvPr/>
        </p:nvSpPr>
        <p:spPr bwMode="gray">
          <a:xfrm flipH="1">
            <a:off x="2003425" y="2968625"/>
            <a:ext cx="4803775" cy="14288"/>
          </a:xfrm>
          <a:prstGeom prst="line">
            <a:avLst/>
          </a:prstGeom>
          <a:noFill/>
          <a:ln w="9525">
            <a:solidFill>
              <a:schemeClr val="tx1"/>
            </a:solidFill>
            <a:round/>
            <a:headEnd/>
            <a:tailEnd/>
          </a:ln>
        </p:spPr>
        <p:txBody>
          <a:bodyPr wrap="none" anchor="ctr"/>
          <a:lstStyle/>
          <a:p>
            <a:endParaRPr lang="zh-CN" altLang="en-US"/>
          </a:p>
        </p:txBody>
      </p:sp>
      <p:sp>
        <p:nvSpPr>
          <p:cNvPr id="16390" name="Line 7"/>
          <p:cNvSpPr>
            <a:spLocks noChangeShapeType="1"/>
          </p:cNvSpPr>
          <p:nvPr/>
        </p:nvSpPr>
        <p:spPr bwMode="gray">
          <a:xfrm flipH="1">
            <a:off x="2003425" y="2127250"/>
            <a:ext cx="5672138" cy="19050"/>
          </a:xfrm>
          <a:prstGeom prst="line">
            <a:avLst/>
          </a:prstGeom>
          <a:noFill/>
          <a:ln w="9525">
            <a:solidFill>
              <a:schemeClr val="tx1"/>
            </a:solidFill>
            <a:round/>
            <a:headEnd/>
            <a:tailEnd/>
          </a:ln>
        </p:spPr>
        <p:txBody>
          <a:bodyPr wrap="none" anchor="ctr"/>
          <a:lstStyle/>
          <a:p>
            <a:endParaRPr lang="zh-CN" altLang="en-US"/>
          </a:p>
        </p:txBody>
      </p:sp>
      <p:sp>
        <p:nvSpPr>
          <p:cNvPr id="16391" name="Line 8"/>
          <p:cNvSpPr>
            <a:spLocks noChangeShapeType="1"/>
          </p:cNvSpPr>
          <p:nvPr/>
        </p:nvSpPr>
        <p:spPr bwMode="gray">
          <a:xfrm>
            <a:off x="1778000" y="2146300"/>
            <a:ext cx="0" cy="871538"/>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6392" name="Line 9"/>
          <p:cNvSpPr>
            <a:spLocks noChangeShapeType="1"/>
          </p:cNvSpPr>
          <p:nvPr/>
        </p:nvSpPr>
        <p:spPr bwMode="gray">
          <a:xfrm>
            <a:off x="1778000" y="3017838"/>
            <a:ext cx="0" cy="817562"/>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6393" name="Line 10"/>
          <p:cNvSpPr>
            <a:spLocks noChangeShapeType="1"/>
          </p:cNvSpPr>
          <p:nvPr/>
        </p:nvSpPr>
        <p:spPr bwMode="gray">
          <a:xfrm>
            <a:off x="1778000" y="3835400"/>
            <a:ext cx="0" cy="815975"/>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6394" name="Line 11"/>
          <p:cNvSpPr>
            <a:spLocks noChangeShapeType="1"/>
          </p:cNvSpPr>
          <p:nvPr/>
        </p:nvSpPr>
        <p:spPr bwMode="gray">
          <a:xfrm>
            <a:off x="1778000" y="4652963"/>
            <a:ext cx="0" cy="815975"/>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55" name="Text Box 12"/>
          <p:cNvSpPr txBox="1">
            <a:spLocks noChangeArrowheads="1"/>
          </p:cNvSpPr>
          <p:nvPr/>
        </p:nvSpPr>
        <p:spPr bwMode="gray">
          <a:xfrm>
            <a:off x="2035175" y="2416175"/>
            <a:ext cx="2074863" cy="3079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0" fontAlgn="auto" hangingPunct="0">
              <a:spcBef>
                <a:spcPts val="0"/>
              </a:spcBef>
              <a:spcAft>
                <a:spcPts val="0"/>
              </a:spcAft>
              <a:defRPr/>
            </a:pPr>
            <a:r>
              <a:rPr lang="en-US" sz="14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Infrastructure VS Data</a:t>
            </a:r>
            <a:endParaRPr lang="en-US" sz="14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sp>
        <p:nvSpPr>
          <p:cNvPr id="56" name="Text Box 13"/>
          <p:cNvSpPr txBox="1">
            <a:spLocks noChangeArrowheads="1"/>
          </p:cNvSpPr>
          <p:nvPr/>
        </p:nvSpPr>
        <p:spPr bwMode="gray">
          <a:xfrm>
            <a:off x="2036763" y="3216275"/>
            <a:ext cx="1995487" cy="3079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0" fontAlgn="auto" hangingPunct="0">
              <a:spcBef>
                <a:spcPts val="0"/>
              </a:spcBef>
              <a:spcAft>
                <a:spcPts val="0"/>
              </a:spcAft>
              <a:defRPr/>
            </a:pPr>
            <a:r>
              <a:rPr lang="en-US" sz="14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Algorithm Versioning</a:t>
            </a:r>
            <a:endParaRPr lang="en-US" sz="14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sp>
        <p:nvSpPr>
          <p:cNvPr id="57" name="Text Box 14"/>
          <p:cNvSpPr txBox="1">
            <a:spLocks noChangeArrowheads="1"/>
          </p:cNvSpPr>
          <p:nvPr/>
        </p:nvSpPr>
        <p:spPr bwMode="gray">
          <a:xfrm>
            <a:off x="2000250" y="4090988"/>
            <a:ext cx="1795463" cy="3079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0" fontAlgn="auto" hangingPunct="0">
              <a:spcBef>
                <a:spcPts val="0"/>
              </a:spcBef>
              <a:spcAft>
                <a:spcPts val="0"/>
              </a:spcAft>
              <a:defRPr/>
            </a:pPr>
            <a:r>
              <a:rPr lang="en-US" sz="14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Enable Data Reuse</a:t>
            </a:r>
            <a:endParaRPr lang="en-US" sz="14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sp>
        <p:nvSpPr>
          <p:cNvPr id="58" name="Text Box 15"/>
          <p:cNvSpPr txBox="1">
            <a:spLocks noChangeArrowheads="1"/>
          </p:cNvSpPr>
          <p:nvPr/>
        </p:nvSpPr>
        <p:spPr bwMode="gray">
          <a:xfrm>
            <a:off x="2006600" y="4945063"/>
            <a:ext cx="2054225" cy="3079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0" fontAlgn="auto" hangingPunct="0">
              <a:spcBef>
                <a:spcPts val="0"/>
              </a:spcBef>
              <a:spcAft>
                <a:spcPts val="0"/>
              </a:spcAft>
              <a:defRPr/>
            </a:pPr>
            <a:r>
              <a:rPr lang="en-US" sz="14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Check Data Reliability</a:t>
            </a:r>
            <a:endParaRPr lang="en-US" sz="14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grpSp>
        <p:nvGrpSpPr>
          <p:cNvPr id="16399" name="Group 16"/>
          <p:cNvGrpSpPr>
            <a:grpSpLocks/>
          </p:cNvGrpSpPr>
          <p:nvPr/>
        </p:nvGrpSpPr>
        <p:grpSpPr bwMode="auto">
          <a:xfrm>
            <a:off x="4359275" y="2130425"/>
            <a:ext cx="5826125" cy="3343275"/>
            <a:chOff x="1514" y="1446"/>
            <a:chExt cx="3670" cy="2106"/>
          </a:xfrm>
        </p:grpSpPr>
        <p:sp>
          <p:nvSpPr>
            <p:cNvPr id="60" name="Freeform 17"/>
            <p:cNvSpPr>
              <a:spLocks/>
            </p:cNvSpPr>
            <p:nvPr/>
          </p:nvSpPr>
          <p:spPr bwMode="gray">
            <a:xfrm>
              <a:off x="4817" y="1446"/>
              <a:ext cx="363"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16404" name="Freeform 18"/>
            <p:cNvSpPr>
              <a:spLocks/>
            </p:cNvSpPr>
            <p:nvPr/>
          </p:nvSpPr>
          <p:spPr bwMode="gray">
            <a:xfrm>
              <a:off x="3078" y="1446"/>
              <a:ext cx="2106" cy="341"/>
            </a:xfrm>
            <a:custGeom>
              <a:avLst/>
              <a:gdLst>
                <a:gd name="T0" fmla="*/ 1743 w 1786"/>
                <a:gd name="T1" fmla="*/ 341 h 284"/>
                <a:gd name="T2" fmla="*/ 0 w 1786"/>
                <a:gd name="T3" fmla="*/ 341 h 284"/>
                <a:gd name="T4" fmla="*/ 526 w 1786"/>
                <a:gd name="T5" fmla="*/ 0 h 284"/>
                <a:gd name="T6" fmla="*/ 2106 w 1786"/>
                <a:gd name="T7" fmla="*/ 0 h 284"/>
                <a:gd name="T8" fmla="*/ 1743 w 1786"/>
                <a:gd name="T9" fmla="*/ 341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chemeClr val="accent2"/>
            </a:solidFill>
            <a:ln w="9525">
              <a:noFill/>
              <a:round/>
              <a:headEnd/>
              <a:tailEnd/>
            </a:ln>
          </p:spPr>
          <p:txBody>
            <a:bodyPr/>
            <a:lstStyle/>
            <a:p>
              <a:endParaRPr lang="zh-CN" altLang="en-US"/>
            </a:p>
          </p:txBody>
        </p:sp>
        <p:sp>
          <p:nvSpPr>
            <p:cNvPr id="62" name="Freeform 19"/>
            <p:cNvSpPr>
              <a:spLocks/>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1">
              <a:gsLst>
                <a:gs pos="0">
                  <a:schemeClr val="hlink">
                    <a:gamma/>
                    <a:shade val="46275"/>
                    <a:invGamma/>
                  </a:schemeClr>
                </a:gs>
                <a:gs pos="50000">
                  <a:schemeClr val="hlink"/>
                </a:gs>
                <a:gs pos="100000">
                  <a:schemeClr val="hlink">
                    <a:gamma/>
                    <a:shade val="46275"/>
                    <a:invGamma/>
                  </a:schemeClr>
                </a:gs>
              </a:gsLst>
              <a:lin ang="2700000" scaled="1"/>
            </a:gra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16406" name="Freeform 20"/>
            <p:cNvSpPr>
              <a:spLocks/>
            </p:cNvSpPr>
            <p:nvPr/>
          </p:nvSpPr>
          <p:spPr bwMode="gray">
            <a:xfrm>
              <a:off x="2555" y="1970"/>
              <a:ext cx="2264" cy="340"/>
            </a:xfrm>
            <a:custGeom>
              <a:avLst/>
              <a:gdLst>
                <a:gd name="T0" fmla="*/ 1901 w 1920"/>
                <a:gd name="T1" fmla="*/ 340 h 284"/>
                <a:gd name="T2" fmla="*/ 0 w 1920"/>
                <a:gd name="T3" fmla="*/ 340 h 284"/>
                <a:gd name="T4" fmla="*/ 526 w 1920"/>
                <a:gd name="T5" fmla="*/ 0 h 284"/>
                <a:gd name="T6" fmla="*/ 2264 w 1920"/>
                <a:gd name="T7" fmla="*/ 0 h 284"/>
                <a:gd name="T8" fmla="*/ 1901 w 1920"/>
                <a:gd name="T9" fmla="*/ 340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chemeClr val="hlink"/>
            </a:solidFill>
            <a:ln w="9525">
              <a:noFill/>
              <a:round/>
              <a:headEnd/>
              <a:tailEnd/>
            </a:ln>
          </p:spPr>
          <p:txBody>
            <a:bodyPr/>
            <a:lstStyle/>
            <a:p>
              <a:endParaRPr lang="zh-CN" altLang="en-US"/>
            </a:p>
          </p:txBody>
        </p:sp>
        <p:sp>
          <p:nvSpPr>
            <p:cNvPr id="64" name="Freeform 21"/>
            <p:cNvSpPr>
              <a:spLocks/>
            </p:cNvSpPr>
            <p:nvPr/>
          </p:nvSpPr>
          <p:spPr bwMode="gray">
            <a:xfrm>
              <a:off x="4086" y="2494"/>
              <a:ext cx="361"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65" name="Freeform 22"/>
            <p:cNvSpPr>
              <a:spLocks/>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16409" name="Freeform 23"/>
            <p:cNvSpPr>
              <a:spLocks/>
            </p:cNvSpPr>
            <p:nvPr/>
          </p:nvSpPr>
          <p:spPr bwMode="gray">
            <a:xfrm>
              <a:off x="1515" y="3022"/>
              <a:ext cx="2571" cy="340"/>
            </a:xfrm>
            <a:custGeom>
              <a:avLst/>
              <a:gdLst>
                <a:gd name="T0" fmla="*/ 2208 w 2180"/>
                <a:gd name="T1" fmla="*/ 340 h 284"/>
                <a:gd name="T2" fmla="*/ 0 w 2180"/>
                <a:gd name="T3" fmla="*/ 340 h 284"/>
                <a:gd name="T4" fmla="*/ 526 w 2180"/>
                <a:gd name="T5" fmla="*/ 0 h 284"/>
                <a:gd name="T6" fmla="*/ 2571 w 2180"/>
                <a:gd name="T7" fmla="*/ 0 h 284"/>
                <a:gd name="T8" fmla="*/ 2208 w 2180"/>
                <a:gd name="T9" fmla="*/ 340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chemeClr val="accent1"/>
            </a:solidFill>
            <a:ln w="9525">
              <a:noFill/>
              <a:round/>
              <a:headEnd/>
              <a:tailEnd/>
            </a:ln>
          </p:spPr>
          <p:txBody>
            <a:bodyPr/>
            <a:lstStyle/>
            <a:p>
              <a:endParaRPr lang="zh-CN" altLang="en-US"/>
            </a:p>
          </p:txBody>
        </p:sp>
        <p:sp>
          <p:nvSpPr>
            <p:cNvPr id="16410" name="Freeform 24"/>
            <p:cNvSpPr>
              <a:spLocks/>
            </p:cNvSpPr>
            <p:nvPr/>
          </p:nvSpPr>
          <p:spPr bwMode="gray">
            <a:xfrm>
              <a:off x="1888" y="1543"/>
              <a:ext cx="1158" cy="1715"/>
            </a:xfrm>
            <a:custGeom>
              <a:avLst/>
              <a:gdLst>
                <a:gd name="T0" fmla="*/ 8 w 1824"/>
                <a:gd name="T1" fmla="*/ 1596 h 2648"/>
                <a:gd name="T2" fmla="*/ 36 w 1824"/>
                <a:gd name="T3" fmla="*/ 1373 h 2648"/>
                <a:gd name="T4" fmla="*/ 79 w 1824"/>
                <a:gd name="T5" fmla="*/ 1171 h 2648"/>
                <a:gd name="T6" fmla="*/ 135 w 1824"/>
                <a:gd name="T7" fmla="*/ 987 h 2648"/>
                <a:gd name="T8" fmla="*/ 201 w 1824"/>
                <a:gd name="T9" fmla="*/ 823 h 2648"/>
                <a:gd name="T10" fmla="*/ 273 w 1824"/>
                <a:gd name="T11" fmla="*/ 676 h 2648"/>
                <a:gd name="T12" fmla="*/ 349 w 1824"/>
                <a:gd name="T13" fmla="*/ 548 h 2648"/>
                <a:gd name="T14" fmla="*/ 427 w 1824"/>
                <a:gd name="T15" fmla="*/ 437 h 2648"/>
                <a:gd name="T16" fmla="*/ 503 w 1824"/>
                <a:gd name="T17" fmla="*/ 342 h 2648"/>
                <a:gd name="T18" fmla="*/ 575 w 1824"/>
                <a:gd name="T19" fmla="*/ 264 h 2648"/>
                <a:gd name="T20" fmla="*/ 641 w 1824"/>
                <a:gd name="T21" fmla="*/ 201 h 2648"/>
                <a:gd name="T22" fmla="*/ 696 w 1824"/>
                <a:gd name="T23" fmla="*/ 153 h 2648"/>
                <a:gd name="T24" fmla="*/ 739 w 1824"/>
                <a:gd name="T25" fmla="*/ 119 h 2648"/>
                <a:gd name="T26" fmla="*/ 767 w 1824"/>
                <a:gd name="T27" fmla="*/ 100 h 2648"/>
                <a:gd name="T28" fmla="*/ 777 w 1824"/>
                <a:gd name="T29" fmla="*/ 93 h 2648"/>
                <a:gd name="T30" fmla="*/ 1097 w 1824"/>
                <a:gd name="T31" fmla="*/ 36 h 2648"/>
                <a:gd name="T32" fmla="*/ 995 w 1824"/>
                <a:gd name="T33" fmla="*/ 212 h 2648"/>
                <a:gd name="T34" fmla="*/ 987 w 1824"/>
                <a:gd name="T35" fmla="*/ 215 h 2648"/>
                <a:gd name="T36" fmla="*/ 961 w 1824"/>
                <a:gd name="T37" fmla="*/ 224 h 2648"/>
                <a:gd name="T38" fmla="*/ 922 w 1824"/>
                <a:gd name="T39" fmla="*/ 240 h 2648"/>
                <a:gd name="T40" fmla="*/ 870 w 1824"/>
                <a:gd name="T41" fmla="*/ 266 h 2648"/>
                <a:gd name="T42" fmla="*/ 806 w 1824"/>
                <a:gd name="T43" fmla="*/ 302 h 2648"/>
                <a:gd name="T44" fmla="*/ 735 w 1824"/>
                <a:gd name="T45" fmla="*/ 350 h 2648"/>
                <a:gd name="T46" fmla="*/ 656 w 1824"/>
                <a:gd name="T47" fmla="*/ 412 h 2648"/>
                <a:gd name="T48" fmla="*/ 574 w 1824"/>
                <a:gd name="T49" fmla="*/ 490 h 2648"/>
                <a:gd name="T50" fmla="*/ 489 w 1824"/>
                <a:gd name="T51" fmla="*/ 583 h 2648"/>
                <a:gd name="T52" fmla="*/ 401 w 1824"/>
                <a:gd name="T53" fmla="*/ 697 h 2648"/>
                <a:gd name="T54" fmla="*/ 316 w 1824"/>
                <a:gd name="T55" fmla="*/ 829 h 2648"/>
                <a:gd name="T56" fmla="*/ 235 w 1824"/>
                <a:gd name="T57" fmla="*/ 983 h 2648"/>
                <a:gd name="T58" fmla="*/ 157 w 1824"/>
                <a:gd name="T59" fmla="*/ 1161 h 2648"/>
                <a:gd name="T60" fmla="*/ 88 w 1824"/>
                <a:gd name="T61" fmla="*/ 1363 h 2648"/>
                <a:gd name="T62" fmla="*/ 27 w 1824"/>
                <a:gd name="T63" fmla="*/ 1591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9525">
              <a:noFill/>
              <a:round/>
              <a:headEnd/>
              <a:tailEnd/>
            </a:ln>
          </p:spPr>
          <p:txBody>
            <a:bodyPr/>
            <a:lstStyle/>
            <a:p>
              <a:endParaRPr lang="zh-CN" altLang="en-US"/>
            </a:p>
          </p:txBody>
        </p:sp>
        <p:sp>
          <p:nvSpPr>
            <p:cNvPr id="68" name="Rectangle 25"/>
            <p:cNvSpPr>
              <a:spLocks noChangeArrowheads="1"/>
            </p:cNvSpPr>
            <p:nvPr/>
          </p:nvSpPr>
          <p:spPr bwMode="gray">
            <a:xfrm>
              <a:off x="3082" y="1787"/>
              <a:ext cx="1743" cy="192"/>
            </a:xfrm>
            <a:prstGeom prst="rect">
              <a:avLst/>
            </a:prstGeom>
            <a:gradFill rotWithShape="1">
              <a:gsLst>
                <a:gs pos="0">
                  <a:schemeClr val="accent2">
                    <a:gamma/>
                    <a:shade val="72549"/>
                    <a:invGamma/>
                  </a:schemeClr>
                </a:gs>
                <a:gs pos="50000">
                  <a:schemeClr val="accent2"/>
                </a:gs>
                <a:gs pos="100000">
                  <a:schemeClr val="accent2">
                    <a:gamma/>
                    <a:shade val="72549"/>
                    <a:invGamma/>
                  </a:schemeClr>
                </a:gs>
              </a:gsLst>
              <a:lin ang="2700000" scaled="1"/>
            </a:gradFill>
            <a:ln>
              <a:noFill/>
            </a:ln>
            <a:effectLst/>
            <a:extLst>
              <a:ext uri="{91240B29-F687-4F45-9708-019B960494DF}"/>
              <a:ext uri="{AF507438-7753-43E0-B8FC-AC1667EBCBE1}"/>
            </a:extLst>
          </p:spPr>
          <p:txBody>
            <a:bodyPr wrap="none" anchor="ctr"/>
            <a:lstStyle/>
            <a:p>
              <a:pPr algn="ctr" eaLnBrk="0" fontAlgn="auto" hangingPunct="0">
                <a:spcBef>
                  <a:spcPts val="0"/>
                </a:spcBef>
                <a:spcAft>
                  <a:spcPts val="0"/>
                </a:spcAft>
                <a:defRPr/>
              </a:pPr>
              <a:r>
                <a:rPr lang="en-US" sz="1600" b="1" dirty="0">
                  <a:solidFill>
                    <a:srgbClr val="FFFFFF"/>
                  </a:solidFill>
                  <a:latin typeface="Verdana" panose="020B0604030504040204" pitchFamily="34" charset="0"/>
                  <a:ea typeface="+mn-ea"/>
                </a:rPr>
                <a:t>Failure Trace</a:t>
              </a:r>
              <a:endParaRPr lang="en-US" sz="1600" b="1" dirty="0">
                <a:solidFill>
                  <a:srgbClr val="FFFFFF"/>
                </a:solidFill>
                <a:latin typeface="Verdana" panose="020B0604030504040204" pitchFamily="34" charset="0"/>
                <a:ea typeface="+mn-ea"/>
              </a:endParaRPr>
            </a:p>
          </p:txBody>
        </p:sp>
        <p:sp>
          <p:nvSpPr>
            <p:cNvPr id="69" name="Rectangle 26"/>
            <p:cNvSpPr>
              <a:spLocks noChangeArrowheads="1"/>
            </p:cNvSpPr>
            <p:nvPr/>
          </p:nvSpPr>
          <p:spPr bwMode="gray">
            <a:xfrm>
              <a:off x="2556" y="2310"/>
              <a:ext cx="1900" cy="188"/>
            </a:xfrm>
            <a:prstGeom prst="rect">
              <a:avLst/>
            </a:prstGeom>
            <a:gradFill rotWithShape="1">
              <a:gsLst>
                <a:gs pos="0">
                  <a:schemeClr val="hlink">
                    <a:gamma/>
                    <a:shade val="72549"/>
                    <a:invGamma/>
                  </a:schemeClr>
                </a:gs>
                <a:gs pos="50000">
                  <a:schemeClr val="hlink"/>
                </a:gs>
                <a:gs pos="100000">
                  <a:schemeClr val="hlink">
                    <a:gamma/>
                    <a:shade val="72549"/>
                    <a:invGamma/>
                  </a:schemeClr>
                </a:gs>
              </a:gsLst>
              <a:lin ang="2700000" scaled="1"/>
            </a:gradFill>
            <a:ln>
              <a:noFill/>
            </a:ln>
            <a:effectLst/>
            <a:extLst>
              <a:ext uri="{91240B29-F687-4F45-9708-019B960494DF}"/>
              <a:ext uri="{AF507438-7753-43E0-B8FC-AC1667EBCBE1}"/>
            </a:extLst>
          </p:spPr>
          <p:txBody>
            <a:bodyPr wrap="none" anchor="ctr"/>
            <a:lstStyle/>
            <a:p>
              <a:pPr algn="ctr" eaLnBrk="0" fontAlgn="auto" hangingPunct="0">
                <a:spcBef>
                  <a:spcPts val="0"/>
                </a:spcBef>
                <a:spcAft>
                  <a:spcPts val="0"/>
                </a:spcAft>
                <a:defRPr/>
              </a:pPr>
              <a:r>
                <a:rPr lang="en-US" sz="1600" b="1" dirty="0">
                  <a:solidFill>
                    <a:srgbClr val="FFFFFF"/>
                  </a:solidFill>
                  <a:latin typeface="Verdana" panose="020B0604030504040204" pitchFamily="34" charset="0"/>
                  <a:ea typeface="+mn-ea"/>
                </a:rPr>
                <a:t>Version Control</a:t>
              </a:r>
              <a:endParaRPr lang="en-US" sz="1600" b="1" dirty="0">
                <a:solidFill>
                  <a:srgbClr val="FFFFFF"/>
                </a:solidFill>
                <a:latin typeface="Verdana" panose="020B0604030504040204" pitchFamily="34" charset="0"/>
                <a:ea typeface="+mn-ea"/>
              </a:endParaRPr>
            </a:p>
          </p:txBody>
        </p:sp>
        <p:sp>
          <p:nvSpPr>
            <p:cNvPr id="16413" name="Freeform 27"/>
            <p:cNvSpPr>
              <a:spLocks/>
            </p:cNvSpPr>
            <p:nvPr/>
          </p:nvSpPr>
          <p:spPr bwMode="gray">
            <a:xfrm>
              <a:off x="2036" y="2494"/>
              <a:ext cx="2415" cy="343"/>
            </a:xfrm>
            <a:custGeom>
              <a:avLst/>
              <a:gdLst>
                <a:gd name="T0" fmla="*/ 2054 w 2048"/>
                <a:gd name="T1" fmla="*/ 343 h 286"/>
                <a:gd name="T2" fmla="*/ 0 w 2048"/>
                <a:gd name="T3" fmla="*/ 343 h 286"/>
                <a:gd name="T4" fmla="*/ 526 w 2048"/>
                <a:gd name="T5" fmla="*/ 0 h 286"/>
                <a:gd name="T6" fmla="*/ 2415 w 2048"/>
                <a:gd name="T7" fmla="*/ 0 h 286"/>
                <a:gd name="T8" fmla="*/ 2054 w 2048"/>
                <a:gd name="T9" fmla="*/ 343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chemeClr val="folHlink"/>
            </a:solidFill>
            <a:ln w="9525">
              <a:noFill/>
              <a:round/>
              <a:headEnd/>
              <a:tailEnd/>
            </a:ln>
          </p:spPr>
          <p:txBody>
            <a:bodyPr/>
            <a:lstStyle/>
            <a:p>
              <a:endParaRPr lang="zh-CN" altLang="en-US"/>
            </a:p>
          </p:txBody>
        </p:sp>
        <p:sp>
          <p:nvSpPr>
            <p:cNvPr id="71" name="Rectangle 28"/>
            <p:cNvSpPr>
              <a:spLocks noChangeArrowheads="1"/>
            </p:cNvSpPr>
            <p:nvPr/>
          </p:nvSpPr>
          <p:spPr bwMode="gray">
            <a:xfrm>
              <a:off x="2038" y="2836"/>
              <a:ext cx="2056" cy="188"/>
            </a:xfrm>
            <a:prstGeom prst="rect">
              <a:avLst/>
            </a:prstGeom>
            <a:gradFill rotWithShape="1">
              <a:gsLst>
                <a:gs pos="0">
                  <a:schemeClr val="folHlink">
                    <a:gamma/>
                    <a:shade val="72549"/>
                    <a:invGamma/>
                  </a:schemeClr>
                </a:gs>
                <a:gs pos="50000">
                  <a:schemeClr val="folHlink"/>
                </a:gs>
                <a:gs pos="100000">
                  <a:schemeClr val="folHlink">
                    <a:gamma/>
                    <a:shade val="72549"/>
                    <a:invGamma/>
                  </a:schemeClr>
                </a:gs>
              </a:gsLst>
              <a:lin ang="2700000" scaled="1"/>
            </a:gradFill>
            <a:ln>
              <a:noFill/>
            </a:ln>
            <a:effectLst/>
            <a:extLst>
              <a:ext uri="{91240B29-F687-4F45-9708-019B960494DF}"/>
              <a:ext uri="{AF507438-7753-43E0-B8FC-AC1667EBCBE1}"/>
            </a:extLst>
          </p:spPr>
          <p:txBody>
            <a:bodyPr wrap="none" anchor="ctr"/>
            <a:lstStyle/>
            <a:p>
              <a:pPr algn="ctr" eaLnBrk="0" fontAlgn="auto" hangingPunct="0">
                <a:spcBef>
                  <a:spcPts val="0"/>
                </a:spcBef>
                <a:spcAft>
                  <a:spcPts val="0"/>
                </a:spcAft>
                <a:defRPr/>
              </a:pPr>
              <a:r>
                <a:rPr lang="en-US" sz="1600" b="1" dirty="0">
                  <a:solidFill>
                    <a:srgbClr val="FFFFFF"/>
                  </a:solidFill>
                  <a:latin typeface="Verdana" panose="020B0604030504040204" pitchFamily="34" charset="0"/>
                  <a:ea typeface="+mn-ea"/>
                </a:rPr>
                <a:t>Data Lineage</a:t>
              </a:r>
              <a:endParaRPr lang="en-US" sz="1600" b="1" dirty="0">
                <a:solidFill>
                  <a:srgbClr val="FFFFFF"/>
                </a:solidFill>
                <a:latin typeface="Verdana" panose="020B0604030504040204" pitchFamily="34" charset="0"/>
                <a:ea typeface="+mn-ea"/>
              </a:endParaRPr>
            </a:p>
          </p:txBody>
        </p:sp>
        <p:sp>
          <p:nvSpPr>
            <p:cNvPr id="72" name="Rectangle 29"/>
            <p:cNvSpPr>
              <a:spLocks noChangeArrowheads="1"/>
            </p:cNvSpPr>
            <p:nvPr/>
          </p:nvSpPr>
          <p:spPr bwMode="gray">
            <a:xfrm>
              <a:off x="1514" y="3363"/>
              <a:ext cx="2213" cy="187"/>
            </a:xfrm>
            <a:prstGeom prst="rect">
              <a:avLst/>
            </a:prstGeom>
            <a:gradFill rotWithShape="1">
              <a:gsLst>
                <a:gs pos="0">
                  <a:schemeClr val="accent1">
                    <a:gamma/>
                    <a:shade val="72549"/>
                    <a:invGamma/>
                  </a:schemeClr>
                </a:gs>
                <a:gs pos="50000">
                  <a:schemeClr val="accent1"/>
                </a:gs>
                <a:gs pos="100000">
                  <a:schemeClr val="accent1">
                    <a:gamma/>
                    <a:shade val="72549"/>
                    <a:invGamma/>
                  </a:schemeClr>
                </a:gs>
              </a:gsLst>
              <a:lin ang="2700000" scaled="1"/>
            </a:gradFill>
            <a:ln>
              <a:noFill/>
            </a:ln>
            <a:effectLst/>
            <a:extLst>
              <a:ext uri="{91240B29-F687-4F45-9708-019B960494DF}"/>
              <a:ext uri="{AF507438-7753-43E0-B8FC-AC1667EBCBE1}"/>
            </a:extLst>
          </p:spPr>
          <p:txBody>
            <a:bodyPr wrap="none" anchor="ctr"/>
            <a:lstStyle/>
            <a:p>
              <a:pPr algn="ctr" eaLnBrk="0" fontAlgn="auto" hangingPunct="0">
                <a:spcBef>
                  <a:spcPts val="0"/>
                </a:spcBef>
                <a:spcAft>
                  <a:spcPts val="0"/>
                </a:spcAft>
                <a:defRPr/>
              </a:pPr>
              <a:r>
                <a:rPr lang="en-US" sz="1600" b="1" dirty="0">
                  <a:solidFill>
                    <a:srgbClr val="FFFFFF"/>
                  </a:solidFill>
                  <a:latin typeface="Verdana" panose="020B0604030504040204" pitchFamily="34" charset="0"/>
                  <a:ea typeface="+mn-ea"/>
                </a:rPr>
                <a:t>Data Quality</a:t>
              </a:r>
              <a:endParaRPr lang="en-US" sz="1600" b="1" dirty="0">
                <a:solidFill>
                  <a:srgbClr val="FFFFFF"/>
                </a:solidFill>
                <a:latin typeface="Verdana" panose="020B0604030504040204" pitchFamily="34" charset="0"/>
                <a:ea typeface="+mn-ea"/>
              </a:endParaRPr>
            </a:p>
          </p:txBody>
        </p:sp>
      </p:grpSp>
      <p:sp>
        <p:nvSpPr>
          <p:cNvPr id="2" name="Slide Number Placeholder 1"/>
          <p:cNvSpPr>
            <a:spLocks noGrp="1"/>
          </p:cNvSpPr>
          <p:nvPr>
            <p:ph type="sldNum" sz="quarter" idx="12"/>
          </p:nvPr>
        </p:nvSpPr>
        <p:spPr/>
        <p:txBody>
          <a:bodyPr/>
          <a:lstStyle/>
          <a:p>
            <a:pPr>
              <a:defRPr/>
            </a:pPr>
            <a:fld id="{C0649D95-0567-4BDB-ACB2-575633861CC2}" type="slidenum">
              <a:rPr lang="en-US"/>
              <a:pPr>
                <a:defRPr/>
              </a:pPr>
              <a:t>2</a:t>
            </a:fld>
            <a:endParaRPr lang="en-US"/>
          </a:p>
        </p:txBody>
      </p:sp>
      <p:sp>
        <p:nvSpPr>
          <p:cNvPr id="3" name="Date Placeholder 2"/>
          <p:cNvSpPr>
            <a:spLocks noGrp="1"/>
          </p:cNvSpPr>
          <p:nvPr>
            <p:ph type="dt" sz="quarter" idx="10"/>
          </p:nvPr>
        </p:nvSpPr>
        <p:spPr/>
        <p:txBody>
          <a:bodyPr/>
          <a:lstStyle/>
          <a:p>
            <a:pPr>
              <a:defRPr/>
            </a:pPr>
            <a:fld id="{76BC189B-1E3E-46DC-9C3D-B328E4C0A346}" type="datetime1">
              <a:rPr lang="en-US"/>
              <a:pPr>
                <a:defRPr/>
              </a:pPr>
              <a:t>10/16/2013</a:t>
            </a:fld>
            <a:endParaRPr lang="en-US"/>
          </a:p>
        </p:txBody>
      </p:sp>
      <p:pic>
        <p:nvPicPr>
          <p:cNvPr id="16402" name="Picture 32"/>
          <p:cNvPicPr>
            <a:picLocks noChangeAspect="1"/>
          </p:cNvPicPr>
          <p:nvPr/>
        </p:nvPicPr>
        <p:blipFill>
          <a:blip r:embed="rId3"/>
          <a:srcRect/>
          <a:stretch>
            <a:fillRect/>
          </a:stretch>
        </p:blipFill>
        <p:spPr bwMode="auto">
          <a:xfrm>
            <a:off x="4206875" y="5988050"/>
            <a:ext cx="3654425" cy="86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390525"/>
            <a:ext cx="6626225" cy="1168400"/>
          </a:xfrm>
        </p:spPr>
        <p:txBody>
          <a:bodyPr>
            <a:normAutofit/>
          </a:bodyPr>
          <a:lstStyle/>
          <a:p>
            <a:r>
              <a:rPr lang="en-US" altLang="zh-CN" sz="2800" b="1" smtClean="0">
                <a:effectLst>
                  <a:outerShdw blurRad="38100" dist="38100" dir="2700000" algn="tl">
                    <a:srgbClr val="C0C0C0"/>
                  </a:outerShdw>
                </a:effectLst>
                <a:latin typeface="Arial" charset="0"/>
                <a:cs typeface="Arial" charset="0"/>
              </a:rPr>
              <a:t>Karma Provenance Collection Tool </a:t>
            </a:r>
          </a:p>
        </p:txBody>
      </p:sp>
      <p:sp>
        <p:nvSpPr>
          <p:cNvPr id="9" name="Right Arrow 8"/>
          <p:cNvSpPr/>
          <p:nvPr/>
        </p:nvSpPr>
        <p:spPr>
          <a:xfrm>
            <a:off x="3175000" y="2208213"/>
            <a:ext cx="4495800" cy="50482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grpSp>
        <p:nvGrpSpPr>
          <p:cNvPr id="18435" name="Group 9"/>
          <p:cNvGrpSpPr>
            <a:grpSpLocks/>
          </p:cNvGrpSpPr>
          <p:nvPr/>
        </p:nvGrpSpPr>
        <p:grpSpPr bwMode="auto">
          <a:xfrm>
            <a:off x="7747000" y="3732213"/>
            <a:ext cx="1295400" cy="1371600"/>
            <a:chOff x="533400" y="3657600"/>
            <a:chExt cx="1295400" cy="1371600"/>
          </a:xfrm>
        </p:grpSpPr>
        <p:sp>
          <p:nvSpPr>
            <p:cNvPr id="31" name="Rectangle 30"/>
            <p:cNvSpPr/>
            <p:nvPr/>
          </p:nvSpPr>
          <p:spPr>
            <a:xfrm>
              <a:off x="533400" y="3657600"/>
              <a:ext cx="1295400" cy="1371600"/>
            </a:xfrm>
            <a:prstGeom prst="rect">
              <a:avLst/>
            </a:prstGeom>
          </p:spPr>
          <p:style>
            <a:lnRef idx="2">
              <a:schemeClr val="accent6"/>
            </a:lnRef>
            <a:fillRef idx="1">
              <a:schemeClr val="lt1"/>
            </a:fillRef>
            <a:effectRef idx="0">
              <a:schemeClr val="accent6"/>
            </a:effectRef>
            <a:fontRef idx="minor">
              <a:schemeClr val="dk1"/>
            </a:fontRef>
          </p:style>
          <p:txBody>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sz="1200" dirty="0" smtClean="0"/>
                <a:t>Karma Visualization Client</a:t>
              </a:r>
              <a:endParaRPr lang="en-US" sz="1200" dirty="0"/>
            </a:p>
          </p:txBody>
        </p:sp>
        <p:sp>
          <p:nvSpPr>
            <p:cNvPr id="32" name="Rounded Rectangle 31"/>
            <p:cNvSpPr/>
            <p:nvPr/>
          </p:nvSpPr>
          <p:spPr>
            <a:xfrm>
              <a:off x="609600" y="4238625"/>
              <a:ext cx="1143000" cy="71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1100" dirty="0" smtClean="0"/>
                <a:t>Karma  Retrieval and Visualization Plug-in</a:t>
              </a:r>
              <a:endParaRPr lang="en-US" sz="1100" dirty="0"/>
            </a:p>
          </p:txBody>
        </p:sp>
      </p:grpSp>
      <p:sp>
        <p:nvSpPr>
          <p:cNvPr id="11" name="Rectangle 10"/>
          <p:cNvSpPr/>
          <p:nvPr/>
        </p:nvSpPr>
        <p:spPr>
          <a:xfrm>
            <a:off x="4432300" y="3046413"/>
            <a:ext cx="2019300" cy="609600"/>
          </a:xfrm>
          <a:prstGeom prst="rect">
            <a:avLst/>
          </a:prstGeom>
        </p:spPr>
        <p:style>
          <a:lnRef idx="2">
            <a:schemeClr val="accent6"/>
          </a:lnRef>
          <a:fillRef idx="1">
            <a:schemeClr val="lt1"/>
          </a:fillRef>
          <a:effectRef idx="0">
            <a:schemeClr val="accent6"/>
          </a:effectRef>
          <a:fontRef idx="minor">
            <a:schemeClr val="dk1"/>
          </a:fontRef>
        </p:style>
        <p:txBody>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sz="1200" dirty="0" smtClean="0"/>
              <a:t>Karma Adaptor(s)</a:t>
            </a:r>
            <a:endParaRPr lang="en-US" sz="1200" dirty="0"/>
          </a:p>
        </p:txBody>
      </p:sp>
      <p:sp>
        <p:nvSpPr>
          <p:cNvPr id="12" name="Rectangle 11"/>
          <p:cNvSpPr/>
          <p:nvPr/>
        </p:nvSpPr>
        <p:spPr>
          <a:xfrm>
            <a:off x="3784600" y="4265613"/>
            <a:ext cx="3352800" cy="425450"/>
          </a:xfrm>
          <a:prstGeom prst="rect">
            <a:avLst/>
          </a:prstGeom>
        </p:spPr>
        <p:style>
          <a:lnRef idx="2">
            <a:schemeClr val="accent6"/>
          </a:lnRef>
          <a:fillRef idx="1">
            <a:schemeClr val="lt1"/>
          </a:fillRef>
          <a:effectRef idx="0">
            <a:schemeClr val="accent6"/>
          </a:effectRef>
          <a:fontRef idx="minor">
            <a:schemeClr val="dk1"/>
          </a:fontRef>
        </p:style>
        <p:txBody>
          <a:bodyPr anchor="b"/>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sz="1200" dirty="0" smtClean="0"/>
              <a:t>Karma Service</a:t>
            </a:r>
            <a:endParaRPr lang="en-US" sz="1200" dirty="0"/>
          </a:p>
        </p:txBody>
      </p:sp>
      <p:sp>
        <p:nvSpPr>
          <p:cNvPr id="13" name="Flowchart: Magnetic Disk 12"/>
          <p:cNvSpPr/>
          <p:nvPr/>
        </p:nvSpPr>
        <p:spPr>
          <a:xfrm>
            <a:off x="4489450" y="5273675"/>
            <a:ext cx="1981200" cy="457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1200" dirty="0" smtClean="0"/>
              <a:t>Relational Provenance Store</a:t>
            </a:r>
            <a:endParaRPr lang="en-US" sz="1200" dirty="0"/>
          </a:p>
        </p:txBody>
      </p:sp>
      <p:sp>
        <p:nvSpPr>
          <p:cNvPr id="14" name="Up-Down Arrow 13"/>
          <p:cNvSpPr/>
          <p:nvPr/>
        </p:nvSpPr>
        <p:spPr>
          <a:xfrm>
            <a:off x="5346700" y="4859338"/>
            <a:ext cx="228600"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cxnSp>
        <p:nvCxnSpPr>
          <p:cNvPr id="15" name="Straight Arrow Connector 14"/>
          <p:cNvCxnSpPr>
            <a:stCxn id="11" idx="2"/>
            <a:endCxn id="12" idx="0"/>
          </p:cNvCxnSpPr>
          <p:nvPr/>
        </p:nvCxnSpPr>
        <p:spPr>
          <a:xfrm>
            <a:off x="5441950" y="3656013"/>
            <a:ext cx="19050" cy="609600"/>
          </a:xfrm>
          <a:prstGeom prst="straightConnector1">
            <a:avLst/>
          </a:prstGeom>
          <a:ln w="317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1" idx="1"/>
            <a:endCxn id="12" idx="3"/>
          </p:cNvCxnSpPr>
          <p:nvPr/>
        </p:nvCxnSpPr>
        <p:spPr>
          <a:xfrm flipH="1">
            <a:off x="7137400" y="4418013"/>
            <a:ext cx="609600" cy="60325"/>
          </a:xfrm>
          <a:prstGeom prst="straightConnector1">
            <a:avLst/>
          </a:prstGeom>
          <a:ln w="3175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7" name="Folded Corner 16"/>
          <p:cNvSpPr/>
          <p:nvPr/>
        </p:nvSpPr>
        <p:spPr>
          <a:xfrm>
            <a:off x="5976938" y="3284538"/>
            <a:ext cx="523875" cy="47148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1200" dirty="0" smtClean="0"/>
              <a:t>Rule </a:t>
            </a:r>
          </a:p>
          <a:p>
            <a:pPr algn="ctr" fontAlgn="auto">
              <a:spcBef>
                <a:spcPts val="0"/>
              </a:spcBef>
              <a:spcAft>
                <a:spcPts val="0"/>
              </a:spcAft>
              <a:defRPr/>
            </a:pPr>
            <a:r>
              <a:rPr lang="en-US" sz="1200" dirty="0" smtClean="0"/>
              <a:t>File</a:t>
            </a:r>
            <a:endParaRPr lang="en-US" sz="1200" dirty="0"/>
          </a:p>
        </p:txBody>
      </p:sp>
      <p:sp>
        <p:nvSpPr>
          <p:cNvPr id="18" name="Rectangle 17"/>
          <p:cNvSpPr/>
          <p:nvPr/>
        </p:nvSpPr>
        <p:spPr>
          <a:xfrm>
            <a:off x="4013200" y="1331913"/>
            <a:ext cx="1676400" cy="381000"/>
          </a:xfrm>
          <a:prstGeom prst="rect">
            <a:avLst/>
          </a:prstGeom>
        </p:spPr>
        <p:style>
          <a:lnRef idx="2">
            <a:schemeClr val="accent6"/>
          </a:lnRef>
          <a:fillRef idx="1">
            <a:schemeClr val="lt1"/>
          </a:fillRef>
          <a:effectRef idx="0">
            <a:schemeClr val="accent6"/>
          </a:effectRef>
          <a:fontRef idx="minor">
            <a:schemeClr val="dk1"/>
          </a:fontRef>
        </p:style>
        <p:txBody>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sz="1200" dirty="0" smtClean="0"/>
              <a:t>Scientific Processing</a:t>
            </a:r>
            <a:endParaRPr lang="en-US" sz="1200" dirty="0"/>
          </a:p>
        </p:txBody>
      </p:sp>
      <p:sp>
        <p:nvSpPr>
          <p:cNvPr id="19" name="Flowchart: Multidocument 18"/>
          <p:cNvSpPr/>
          <p:nvPr/>
        </p:nvSpPr>
        <p:spPr>
          <a:xfrm>
            <a:off x="3327400" y="2132013"/>
            <a:ext cx="895350" cy="609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1200" dirty="0" smtClean="0"/>
              <a:t>Data Files</a:t>
            </a:r>
            <a:endParaRPr lang="en-US" sz="1200" dirty="0"/>
          </a:p>
        </p:txBody>
      </p:sp>
      <p:sp>
        <p:nvSpPr>
          <p:cNvPr id="20" name="Flowchart: Multidocument 19"/>
          <p:cNvSpPr/>
          <p:nvPr/>
        </p:nvSpPr>
        <p:spPr>
          <a:xfrm>
            <a:off x="4356100" y="2132013"/>
            <a:ext cx="892175" cy="609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1200" dirty="0" smtClean="0"/>
              <a:t>Log Files</a:t>
            </a:r>
            <a:endParaRPr lang="en-US" sz="1200" dirty="0"/>
          </a:p>
        </p:txBody>
      </p:sp>
      <p:cxnSp>
        <p:nvCxnSpPr>
          <p:cNvPr id="21" name="Straight Arrow Connector 20"/>
          <p:cNvCxnSpPr>
            <a:stCxn id="18" idx="2"/>
            <a:endCxn id="19" idx="0"/>
          </p:cNvCxnSpPr>
          <p:nvPr/>
        </p:nvCxnSpPr>
        <p:spPr>
          <a:xfrm flipH="1">
            <a:off x="3836988" y="1712913"/>
            <a:ext cx="1014412" cy="419100"/>
          </a:xfrm>
          <a:prstGeom prst="straightConnector1">
            <a:avLst/>
          </a:prstGeom>
          <a:ln w="317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20" idx="0"/>
          </p:cNvCxnSpPr>
          <p:nvPr/>
        </p:nvCxnSpPr>
        <p:spPr>
          <a:xfrm>
            <a:off x="4851400" y="1712913"/>
            <a:ext cx="12700" cy="419100"/>
          </a:xfrm>
          <a:prstGeom prst="straightConnector1">
            <a:avLst/>
          </a:prstGeom>
          <a:ln w="317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Flowchart: Document 22"/>
          <p:cNvSpPr/>
          <p:nvPr/>
        </p:nvSpPr>
        <p:spPr>
          <a:xfrm>
            <a:off x="6365875" y="2132013"/>
            <a:ext cx="847725" cy="609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1200" dirty="0" smtClean="0"/>
              <a:t>Other Sources</a:t>
            </a:r>
            <a:endParaRPr lang="en-US" sz="1200" dirty="0"/>
          </a:p>
        </p:txBody>
      </p:sp>
      <p:sp>
        <p:nvSpPr>
          <p:cNvPr id="24" name="Flowchart: Multidocument 23"/>
          <p:cNvSpPr/>
          <p:nvPr/>
        </p:nvSpPr>
        <p:spPr>
          <a:xfrm>
            <a:off x="5330825" y="2132013"/>
            <a:ext cx="911225" cy="609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1200" dirty="0" smtClean="0"/>
              <a:t>Metadata</a:t>
            </a:r>
            <a:endParaRPr lang="en-US" sz="1200" dirty="0"/>
          </a:p>
        </p:txBody>
      </p:sp>
      <p:cxnSp>
        <p:nvCxnSpPr>
          <p:cNvPr id="25" name="Straight Arrow Connector 24"/>
          <p:cNvCxnSpPr>
            <a:stCxn id="18" idx="2"/>
            <a:endCxn id="24" idx="0"/>
          </p:cNvCxnSpPr>
          <p:nvPr/>
        </p:nvCxnSpPr>
        <p:spPr>
          <a:xfrm>
            <a:off x="4851400" y="1712913"/>
            <a:ext cx="996950" cy="419100"/>
          </a:xfrm>
          <a:prstGeom prst="straightConnector1">
            <a:avLst/>
          </a:prstGeom>
          <a:ln w="317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2"/>
          </p:cNvCxnSpPr>
          <p:nvPr/>
        </p:nvCxnSpPr>
        <p:spPr>
          <a:xfrm>
            <a:off x="4740275" y="2719388"/>
            <a:ext cx="207963" cy="327025"/>
          </a:xfrm>
          <a:prstGeom prst="straightConnector1">
            <a:avLst/>
          </a:prstGeom>
          <a:ln w="317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4" idx="2"/>
            <a:endCxn id="11" idx="0"/>
          </p:cNvCxnSpPr>
          <p:nvPr/>
        </p:nvCxnSpPr>
        <p:spPr>
          <a:xfrm flipH="1">
            <a:off x="5441950" y="2719388"/>
            <a:ext cx="280988" cy="327025"/>
          </a:xfrm>
          <a:prstGeom prst="straightConnector1">
            <a:avLst/>
          </a:prstGeom>
          <a:ln w="317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2"/>
          </p:cNvCxnSpPr>
          <p:nvPr/>
        </p:nvCxnSpPr>
        <p:spPr>
          <a:xfrm flipH="1">
            <a:off x="5976938" y="2701925"/>
            <a:ext cx="812800" cy="344488"/>
          </a:xfrm>
          <a:prstGeom prst="straightConnector1">
            <a:avLst/>
          </a:prstGeom>
          <a:ln w="317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454" name="TextBox 25"/>
          <p:cNvSpPr txBox="1">
            <a:spLocks noChangeArrowheads="1"/>
          </p:cNvSpPr>
          <p:nvPr/>
        </p:nvSpPr>
        <p:spPr bwMode="auto">
          <a:xfrm>
            <a:off x="5537200" y="4892675"/>
            <a:ext cx="1566863" cy="276225"/>
          </a:xfrm>
          <a:prstGeom prst="rect">
            <a:avLst/>
          </a:prstGeom>
          <a:noFill/>
          <a:ln w="9525">
            <a:noFill/>
            <a:miter lim="800000"/>
            <a:headEnd/>
            <a:tailEnd/>
          </a:ln>
        </p:spPr>
        <p:txBody>
          <a:bodyPr>
            <a:spAutoFit/>
          </a:bodyPr>
          <a:lstStyle/>
          <a:p>
            <a:r>
              <a:rPr lang="en-US" altLang="zh-CN" sz="1200">
                <a:latin typeface="Calibri" pitchFamily="34" charset="0"/>
              </a:rPr>
              <a:t>Provenance Events</a:t>
            </a:r>
          </a:p>
        </p:txBody>
      </p:sp>
      <p:sp>
        <p:nvSpPr>
          <p:cNvPr id="18455" name="TextBox 43"/>
          <p:cNvSpPr txBox="1">
            <a:spLocks noChangeArrowheads="1"/>
          </p:cNvSpPr>
          <p:nvPr/>
        </p:nvSpPr>
        <p:spPr bwMode="auto">
          <a:xfrm>
            <a:off x="3894138" y="3656013"/>
            <a:ext cx="1566862" cy="277812"/>
          </a:xfrm>
          <a:prstGeom prst="rect">
            <a:avLst/>
          </a:prstGeom>
          <a:noFill/>
          <a:ln w="9525">
            <a:noFill/>
            <a:miter lim="800000"/>
            <a:headEnd/>
            <a:tailEnd/>
          </a:ln>
        </p:spPr>
        <p:txBody>
          <a:bodyPr>
            <a:spAutoFit/>
          </a:bodyPr>
          <a:lstStyle/>
          <a:p>
            <a:pPr algn="r"/>
            <a:r>
              <a:rPr lang="en-US" altLang="zh-CN" sz="1200">
                <a:latin typeface="Calibri" pitchFamily="34" charset="0"/>
              </a:rPr>
              <a:t>Event Notifications</a:t>
            </a:r>
          </a:p>
        </p:txBody>
      </p:sp>
      <p:sp>
        <p:nvSpPr>
          <p:cNvPr id="3" name="Slide Number Placeholder 2"/>
          <p:cNvSpPr>
            <a:spLocks noGrp="1"/>
          </p:cNvSpPr>
          <p:nvPr>
            <p:ph type="sldNum" sz="quarter" idx="12"/>
          </p:nvPr>
        </p:nvSpPr>
        <p:spPr/>
        <p:txBody>
          <a:bodyPr/>
          <a:lstStyle/>
          <a:p>
            <a:pPr>
              <a:defRPr/>
            </a:pPr>
            <a:fld id="{B6540F02-AF7F-4141-94E8-9B8696A1F4E6}" type="slidenum">
              <a:rPr lang="en-US"/>
              <a:pPr>
                <a:defRPr/>
              </a:pPr>
              <a:t>3</a:t>
            </a:fld>
            <a:endParaRPr lang="en-US"/>
          </a:p>
        </p:txBody>
      </p:sp>
      <p:sp>
        <p:nvSpPr>
          <p:cNvPr id="4" name="Date Placeholder 3"/>
          <p:cNvSpPr>
            <a:spLocks noGrp="1"/>
          </p:cNvSpPr>
          <p:nvPr>
            <p:ph type="dt" sz="quarter" idx="10"/>
          </p:nvPr>
        </p:nvSpPr>
        <p:spPr/>
        <p:txBody>
          <a:bodyPr/>
          <a:lstStyle/>
          <a:p>
            <a:pPr>
              <a:defRPr/>
            </a:pPr>
            <a:fld id="{9835DD5C-5876-4420-9E35-7CE845ECC1EA}" type="datetime1">
              <a:rPr lang="en-US"/>
              <a:pPr>
                <a:defRPr/>
              </a:pPr>
              <a:t>10/16/2013</a:t>
            </a:fld>
            <a:endParaRPr lang="en-US"/>
          </a:p>
        </p:txBody>
      </p:sp>
      <p:pic>
        <p:nvPicPr>
          <p:cNvPr id="18458" name="Picture 32"/>
          <p:cNvPicPr>
            <a:picLocks noChangeAspect="1"/>
          </p:cNvPicPr>
          <p:nvPr/>
        </p:nvPicPr>
        <p:blipFill>
          <a:blip r:embed="rId3"/>
          <a:srcRect/>
          <a:stretch>
            <a:fillRect/>
          </a:stretch>
        </p:blipFill>
        <p:spPr bwMode="auto">
          <a:xfrm>
            <a:off x="4206875" y="5988050"/>
            <a:ext cx="3654425" cy="86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9"/>
          <p:cNvPicPr>
            <a:picLocks noChangeAspect="1"/>
          </p:cNvPicPr>
          <p:nvPr/>
        </p:nvPicPr>
        <p:blipFill>
          <a:blip r:embed="rId3"/>
          <a:srcRect/>
          <a:stretch>
            <a:fillRect/>
          </a:stretch>
        </p:blipFill>
        <p:spPr bwMode="auto">
          <a:xfrm>
            <a:off x="304800" y="1809750"/>
            <a:ext cx="11456988" cy="3876675"/>
          </a:xfrm>
          <a:prstGeom prst="rect">
            <a:avLst/>
          </a:prstGeom>
          <a:noFill/>
          <a:ln w="9525">
            <a:noFill/>
            <a:miter lim="800000"/>
            <a:headEnd/>
            <a:tailEnd/>
          </a:ln>
        </p:spPr>
      </p:pic>
      <p:sp>
        <p:nvSpPr>
          <p:cNvPr id="21" name="TextBox 20"/>
          <p:cNvSpPr txBox="1"/>
          <p:nvPr/>
        </p:nvSpPr>
        <p:spPr>
          <a:xfrm>
            <a:off x="452438" y="617538"/>
            <a:ext cx="3690937" cy="522287"/>
          </a:xfrm>
          <a:prstGeom prst="rect">
            <a:avLst/>
          </a:prstGeom>
          <a:noFill/>
        </p:spPr>
        <p:txBody>
          <a:bodyPr>
            <a:spAutoFit/>
          </a:bodyPr>
          <a:lstStyle/>
          <a:p>
            <a:pPr fontAlgn="auto">
              <a:spcBef>
                <a:spcPts val="0"/>
              </a:spcBef>
              <a:spcAft>
                <a:spcPts val="0"/>
              </a:spcAft>
              <a:defRPr/>
            </a:pPr>
            <a:r>
              <a:rPr lang="en-US" sz="28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Framework</a:t>
            </a:r>
            <a:endParaRPr lang="en-US" sz="2800"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166F21D0-338D-44EB-AED0-6AD5BAD9A79D}" type="slidenum">
              <a:rPr lang="en-US"/>
              <a:pPr>
                <a:defRPr/>
              </a:pPr>
              <a:t>4</a:t>
            </a:fld>
            <a:endParaRPr lang="en-US"/>
          </a:p>
        </p:txBody>
      </p:sp>
      <p:sp>
        <p:nvSpPr>
          <p:cNvPr id="3" name="Date Placeholder 2"/>
          <p:cNvSpPr>
            <a:spLocks noGrp="1"/>
          </p:cNvSpPr>
          <p:nvPr>
            <p:ph type="dt" sz="quarter" idx="10"/>
          </p:nvPr>
        </p:nvSpPr>
        <p:spPr/>
        <p:txBody>
          <a:bodyPr/>
          <a:lstStyle/>
          <a:p>
            <a:pPr>
              <a:defRPr/>
            </a:pPr>
            <a:fld id="{BFEDCD13-4BFA-4DA2-A7F7-39103477670E}" type="datetime1">
              <a:rPr lang="en-US"/>
              <a:pPr>
                <a:defRPr/>
              </a:pPr>
              <a:t>10/16/2013</a:t>
            </a:fld>
            <a:endParaRPr lang="en-US"/>
          </a:p>
        </p:txBody>
      </p:sp>
      <p:pic>
        <p:nvPicPr>
          <p:cNvPr id="20485" name="Picture 5"/>
          <p:cNvPicPr>
            <a:picLocks noChangeAspect="1"/>
          </p:cNvPicPr>
          <p:nvPr/>
        </p:nvPicPr>
        <p:blipFill>
          <a:blip r:embed="rId4"/>
          <a:srcRect/>
          <a:stretch>
            <a:fillRect/>
          </a:stretch>
        </p:blipFill>
        <p:spPr bwMode="auto">
          <a:xfrm>
            <a:off x="4206875" y="5988050"/>
            <a:ext cx="3654425" cy="86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p Arrow 9"/>
          <p:cNvSpPr/>
          <p:nvPr/>
        </p:nvSpPr>
        <p:spPr>
          <a:xfrm>
            <a:off x="5803900" y="1711325"/>
            <a:ext cx="471488" cy="5794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Up Arrow 10"/>
          <p:cNvSpPr/>
          <p:nvPr/>
        </p:nvSpPr>
        <p:spPr>
          <a:xfrm rot="5400000">
            <a:off x="9324975" y="3184525"/>
            <a:ext cx="471488" cy="8842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Up Arrow 11"/>
          <p:cNvSpPr/>
          <p:nvPr/>
        </p:nvSpPr>
        <p:spPr>
          <a:xfrm rot="16200000">
            <a:off x="2446338" y="3206750"/>
            <a:ext cx="471488" cy="8397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Up Arrow 12"/>
          <p:cNvSpPr/>
          <p:nvPr/>
        </p:nvSpPr>
        <p:spPr>
          <a:xfrm rot="12604178">
            <a:off x="4121150" y="4811713"/>
            <a:ext cx="471488" cy="6508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Up Arrow 13"/>
          <p:cNvSpPr/>
          <p:nvPr/>
        </p:nvSpPr>
        <p:spPr>
          <a:xfrm rot="8754864">
            <a:off x="7739063" y="4813300"/>
            <a:ext cx="471487" cy="6556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2534" name="Picture 14"/>
          <p:cNvPicPr>
            <a:picLocks noChangeAspect="1"/>
          </p:cNvPicPr>
          <p:nvPr/>
        </p:nvPicPr>
        <p:blipFill>
          <a:blip r:embed="rId2"/>
          <a:srcRect/>
          <a:stretch>
            <a:fillRect/>
          </a:stretch>
        </p:blipFill>
        <p:spPr bwMode="auto">
          <a:xfrm>
            <a:off x="8537575" y="303213"/>
            <a:ext cx="1905000" cy="1476375"/>
          </a:xfrm>
          <a:prstGeom prst="rect">
            <a:avLst/>
          </a:prstGeom>
          <a:noFill/>
          <a:ln w="9525">
            <a:noFill/>
            <a:miter lim="800000"/>
            <a:headEnd/>
            <a:tailEnd/>
          </a:ln>
        </p:spPr>
      </p:pic>
      <p:sp>
        <p:nvSpPr>
          <p:cNvPr id="16" name="Chevron 15"/>
          <p:cNvSpPr/>
          <p:nvPr/>
        </p:nvSpPr>
        <p:spPr>
          <a:xfrm>
            <a:off x="7934325" y="584200"/>
            <a:ext cx="517525" cy="8826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pic>
        <p:nvPicPr>
          <p:cNvPr id="22536" name="Picture 16"/>
          <p:cNvPicPr>
            <a:picLocks noChangeAspect="1"/>
          </p:cNvPicPr>
          <p:nvPr/>
        </p:nvPicPr>
        <p:blipFill>
          <a:blip r:embed="rId3"/>
          <a:srcRect/>
          <a:stretch>
            <a:fillRect/>
          </a:stretch>
        </p:blipFill>
        <p:spPr bwMode="auto">
          <a:xfrm>
            <a:off x="1511300" y="693738"/>
            <a:ext cx="1974850" cy="1085850"/>
          </a:xfrm>
          <a:prstGeom prst="rect">
            <a:avLst/>
          </a:prstGeom>
          <a:noFill/>
          <a:ln w="9525">
            <a:noFill/>
            <a:miter lim="800000"/>
            <a:headEnd/>
            <a:tailEnd/>
          </a:ln>
        </p:spPr>
      </p:pic>
      <p:sp>
        <p:nvSpPr>
          <p:cNvPr id="18" name="Chevron 17"/>
          <p:cNvSpPr/>
          <p:nvPr/>
        </p:nvSpPr>
        <p:spPr>
          <a:xfrm rot="14130137">
            <a:off x="3092451" y="1643062"/>
            <a:ext cx="539750" cy="9556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9" name="TextBox 18"/>
          <p:cNvSpPr txBox="1"/>
          <p:nvPr/>
        </p:nvSpPr>
        <p:spPr>
          <a:xfrm>
            <a:off x="4803775" y="4822825"/>
            <a:ext cx="2798763" cy="369888"/>
          </a:xfrm>
          <a:prstGeom prst="rect">
            <a:avLst/>
          </a:prstGeom>
          <a:noFill/>
        </p:spPr>
        <p:txBody>
          <a:bodyPr>
            <a:spAutoFit/>
          </a:bodyPr>
          <a:lstStyle/>
          <a:p>
            <a:pPr fontAlgn="auto">
              <a:spcBef>
                <a:spcPts val="0"/>
              </a:spcBef>
              <a:spcAft>
                <a:spcPts val="0"/>
              </a:spcAft>
              <a:defRPr/>
            </a:pPr>
            <a:r>
              <a:rPr lang="en-US"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Experiment Provenance</a:t>
            </a:r>
            <a:endParaRPr lang="en-US"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sp>
        <p:nvSpPr>
          <p:cNvPr id="20" name="TextBox 19"/>
          <p:cNvSpPr txBox="1"/>
          <p:nvPr/>
        </p:nvSpPr>
        <p:spPr>
          <a:xfrm>
            <a:off x="4068763" y="152400"/>
            <a:ext cx="4003675" cy="368300"/>
          </a:xfrm>
          <a:prstGeom prst="rect">
            <a:avLst/>
          </a:prstGeom>
          <a:noFill/>
        </p:spPr>
        <p:txBody>
          <a:bodyPr>
            <a:spAutoFit/>
          </a:bodyPr>
          <a:lstStyle/>
          <a:p>
            <a:pPr fontAlgn="auto">
              <a:spcBef>
                <a:spcPts val="0"/>
              </a:spcBef>
              <a:spcAft>
                <a:spcPts val="0"/>
              </a:spcAft>
              <a:defRPr/>
            </a:pPr>
            <a:r>
              <a:rPr lang="en-US"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Component Process Provenance</a:t>
            </a:r>
            <a:endParaRPr lang="en-US"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sp>
        <p:nvSpPr>
          <p:cNvPr id="21" name="TextBox 20"/>
          <p:cNvSpPr txBox="1"/>
          <p:nvPr/>
        </p:nvSpPr>
        <p:spPr>
          <a:xfrm>
            <a:off x="1511300" y="303213"/>
            <a:ext cx="2247900" cy="369887"/>
          </a:xfrm>
          <a:prstGeom prst="rect">
            <a:avLst/>
          </a:prstGeom>
          <a:noFill/>
        </p:spPr>
        <p:txBody>
          <a:bodyPr>
            <a:spAutoFit/>
          </a:bodyPr>
          <a:lstStyle/>
          <a:p>
            <a:pPr fontAlgn="auto">
              <a:spcBef>
                <a:spcPts val="0"/>
              </a:spcBef>
              <a:spcAft>
                <a:spcPts val="0"/>
              </a:spcAft>
              <a:defRPr/>
            </a:pPr>
            <a:r>
              <a:rPr lang="en-US"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Data Provenance</a:t>
            </a:r>
            <a:endParaRPr lang="en-US"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sp>
        <p:nvSpPr>
          <p:cNvPr id="22" name="TextBox 21"/>
          <p:cNvSpPr txBox="1"/>
          <p:nvPr/>
        </p:nvSpPr>
        <p:spPr>
          <a:xfrm>
            <a:off x="8024813" y="1793875"/>
            <a:ext cx="2701925" cy="369888"/>
          </a:xfrm>
          <a:prstGeom prst="rect">
            <a:avLst/>
          </a:prstGeom>
          <a:noFill/>
        </p:spPr>
        <p:txBody>
          <a:bodyPr>
            <a:spAutoFit/>
          </a:bodyPr>
          <a:lstStyle/>
          <a:p>
            <a:pPr fontAlgn="auto">
              <a:spcBef>
                <a:spcPts val="0"/>
              </a:spcBef>
              <a:spcAft>
                <a:spcPts val="0"/>
              </a:spcAft>
              <a:defRPr/>
            </a:pPr>
            <a:r>
              <a:rPr lang="en-US"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Process Provenance</a:t>
            </a:r>
            <a:endParaRPr lang="en-US" b="1" dirty="0">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pic>
        <p:nvPicPr>
          <p:cNvPr id="22542" name="Picture 1"/>
          <p:cNvPicPr>
            <a:picLocks noChangeAspect="1"/>
          </p:cNvPicPr>
          <p:nvPr/>
        </p:nvPicPr>
        <p:blipFill>
          <a:blip r:embed="rId4"/>
          <a:srcRect/>
          <a:stretch>
            <a:fillRect/>
          </a:stretch>
        </p:blipFill>
        <p:spPr bwMode="auto">
          <a:xfrm>
            <a:off x="228600" y="2209800"/>
            <a:ext cx="1906588" cy="2870200"/>
          </a:xfrm>
          <a:prstGeom prst="rect">
            <a:avLst/>
          </a:prstGeom>
          <a:noFill/>
          <a:ln w="9525">
            <a:noFill/>
            <a:miter lim="800000"/>
            <a:headEnd/>
            <a:tailEnd/>
          </a:ln>
        </p:spPr>
      </p:pic>
      <p:pic>
        <p:nvPicPr>
          <p:cNvPr id="22543" name="Picture 23"/>
          <p:cNvPicPr>
            <a:picLocks noChangeAspect="1"/>
          </p:cNvPicPr>
          <p:nvPr/>
        </p:nvPicPr>
        <p:blipFill>
          <a:blip r:embed="rId5"/>
          <a:srcRect/>
          <a:stretch>
            <a:fillRect/>
          </a:stretch>
        </p:blipFill>
        <p:spPr bwMode="auto">
          <a:xfrm>
            <a:off x="10153650" y="2290763"/>
            <a:ext cx="1662113" cy="2439987"/>
          </a:xfrm>
          <a:prstGeom prst="rect">
            <a:avLst/>
          </a:prstGeom>
          <a:noFill/>
          <a:ln w="9525">
            <a:noFill/>
            <a:miter lim="800000"/>
            <a:headEnd/>
            <a:tailEnd/>
          </a:ln>
        </p:spPr>
      </p:pic>
      <p:pic>
        <p:nvPicPr>
          <p:cNvPr id="22544" name="Picture 25"/>
          <p:cNvPicPr>
            <a:picLocks noChangeAspect="1"/>
          </p:cNvPicPr>
          <p:nvPr/>
        </p:nvPicPr>
        <p:blipFill>
          <a:blip r:embed="rId6"/>
          <a:srcRect/>
          <a:stretch>
            <a:fillRect/>
          </a:stretch>
        </p:blipFill>
        <p:spPr bwMode="auto">
          <a:xfrm>
            <a:off x="5116513" y="471488"/>
            <a:ext cx="1911350" cy="1206500"/>
          </a:xfrm>
          <a:prstGeom prst="rect">
            <a:avLst/>
          </a:prstGeom>
          <a:noFill/>
          <a:ln w="9525">
            <a:noFill/>
            <a:miter lim="800000"/>
            <a:headEnd/>
            <a:tailEnd/>
          </a:ln>
        </p:spPr>
      </p:pic>
      <p:pic>
        <p:nvPicPr>
          <p:cNvPr id="22545" name="Picture 26"/>
          <p:cNvPicPr>
            <a:picLocks noChangeAspect="1"/>
          </p:cNvPicPr>
          <p:nvPr/>
        </p:nvPicPr>
        <p:blipFill>
          <a:blip r:embed="rId6"/>
          <a:srcRect/>
          <a:stretch>
            <a:fillRect/>
          </a:stretch>
        </p:blipFill>
        <p:spPr bwMode="auto">
          <a:xfrm>
            <a:off x="2816225" y="5486400"/>
            <a:ext cx="1911350" cy="1206500"/>
          </a:xfrm>
          <a:prstGeom prst="rect">
            <a:avLst/>
          </a:prstGeom>
          <a:noFill/>
          <a:ln w="9525">
            <a:noFill/>
            <a:miter lim="800000"/>
            <a:headEnd/>
            <a:tailEnd/>
          </a:ln>
        </p:spPr>
      </p:pic>
      <p:pic>
        <p:nvPicPr>
          <p:cNvPr id="22546" name="Picture 27"/>
          <p:cNvPicPr>
            <a:picLocks noChangeAspect="1"/>
          </p:cNvPicPr>
          <p:nvPr/>
        </p:nvPicPr>
        <p:blipFill>
          <a:blip r:embed="rId6"/>
          <a:srcRect/>
          <a:stretch>
            <a:fillRect/>
          </a:stretch>
        </p:blipFill>
        <p:spPr bwMode="auto">
          <a:xfrm>
            <a:off x="7392988" y="5486400"/>
            <a:ext cx="1911350" cy="1206500"/>
          </a:xfrm>
          <a:prstGeom prst="rect">
            <a:avLst/>
          </a:prstGeom>
          <a:noFill/>
          <a:ln w="9525">
            <a:noFill/>
            <a:miter lim="800000"/>
            <a:headEnd/>
            <a:tailEnd/>
          </a:ln>
        </p:spPr>
      </p:pic>
      <p:pic>
        <p:nvPicPr>
          <p:cNvPr id="22547" name="Picture 29"/>
          <p:cNvPicPr>
            <a:picLocks noChangeAspect="1"/>
          </p:cNvPicPr>
          <p:nvPr/>
        </p:nvPicPr>
        <p:blipFill>
          <a:blip r:embed="rId7"/>
          <a:srcRect/>
          <a:stretch>
            <a:fillRect/>
          </a:stretch>
        </p:blipFill>
        <p:spPr bwMode="auto">
          <a:xfrm>
            <a:off x="3343275" y="2306638"/>
            <a:ext cx="5761038" cy="2408237"/>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5146364E-71CB-4CB0-A98B-0CDFC5F8754B}" type="slidenum">
              <a:rPr lang="en-US"/>
              <a:pPr>
                <a:defRPr/>
              </a:pPr>
              <a:t>5</a:t>
            </a:fld>
            <a:endParaRPr lang="en-US"/>
          </a:p>
        </p:txBody>
      </p:sp>
      <p:sp>
        <p:nvSpPr>
          <p:cNvPr id="4" name="Date Placeholder 3"/>
          <p:cNvSpPr>
            <a:spLocks noGrp="1"/>
          </p:cNvSpPr>
          <p:nvPr>
            <p:ph type="dt" sz="quarter" idx="10"/>
          </p:nvPr>
        </p:nvSpPr>
        <p:spPr/>
        <p:txBody>
          <a:bodyPr/>
          <a:lstStyle/>
          <a:p>
            <a:pPr>
              <a:defRPr/>
            </a:pPr>
            <a:fld id="{ADFFA9B8-C18D-4BF4-8D75-92769BE0EBFF}" type="datetime1">
              <a:rPr lang="en-US"/>
              <a:pPr>
                <a:defRPr/>
              </a:pPr>
              <a:t>10/16/2013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9750"/>
            <a:ext cx="3051175" cy="820738"/>
          </a:xfrm>
        </p:spPr>
        <p:txBody>
          <a:bodyPr rtlCol="0">
            <a:normAutofit/>
          </a:bodyPr>
          <a:lstStyle/>
          <a:p>
            <a:pPr fontAlgn="auto">
              <a:spcAft>
                <a:spcPts val="0"/>
              </a:spcAft>
              <a:defRPr/>
            </a:pP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Future Work</a:t>
            </a:r>
            <a:endPar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727200"/>
            <a:ext cx="10515600" cy="4351338"/>
          </a:xfrm>
        </p:spPr>
        <p:txBody>
          <a:bodyPr>
            <a:normAutofit/>
          </a:bodyPr>
          <a:lstStyle/>
          <a:p>
            <a:pPr marL="342900" indent="-342900">
              <a:buFont typeface="Wingdings" pitchFamily="2" charset="2"/>
              <a:buChar char="q"/>
            </a:pPr>
            <a:r>
              <a:rPr lang="en-US" altLang="zh-CN" smtClean="0">
                <a:latin typeface="Arial" charset="0"/>
                <a:cs typeface="Arial" charset="0"/>
              </a:rPr>
              <a:t>Extending the Karma adaptor for LifeMapper to perform more system-based gathering of provenance by improving the provenance granularity level</a:t>
            </a:r>
          </a:p>
          <a:p>
            <a:pPr marL="342900" indent="-342900">
              <a:buFont typeface="Arial" charset="0"/>
              <a:buNone/>
            </a:pPr>
            <a:endParaRPr lang="en-US" altLang="zh-CN" smtClean="0">
              <a:latin typeface="Arial" charset="0"/>
              <a:cs typeface="Arial" charset="0"/>
            </a:endParaRPr>
          </a:p>
          <a:p>
            <a:pPr marL="342900" indent="-342900">
              <a:buFont typeface="Wingdings" pitchFamily="2" charset="2"/>
              <a:buChar char="q"/>
            </a:pPr>
            <a:r>
              <a:rPr lang="en-US" altLang="zh-CN" smtClean="0">
                <a:latin typeface="Arial" charset="0"/>
                <a:cs typeface="Arial" charset="0"/>
              </a:rPr>
              <a:t>Migrating from Open Provenance Model (OPM) to the W3C PROV data model for provenance representation. PROV allows richer expression of relationships, semantic annotations and semantic inferencing</a:t>
            </a:r>
            <a:endParaRPr lang="en-US" altLang="zh-CN" smtClean="0">
              <a:latin typeface="Arial" charset="0"/>
              <a:ea typeface="ＭＳ Ｐゴシック" pitchFamily="34" charset="-128"/>
              <a:cs typeface="Arial" charset="0"/>
            </a:endParaRPr>
          </a:p>
          <a:p>
            <a:pPr marL="342900" indent="-342900"/>
            <a:endParaRPr lang="en-US" altLang="zh-CN" smtClean="0"/>
          </a:p>
        </p:txBody>
      </p:sp>
      <p:sp>
        <p:nvSpPr>
          <p:cNvPr id="4" name="Slide Number Placeholder 3"/>
          <p:cNvSpPr>
            <a:spLocks noGrp="1"/>
          </p:cNvSpPr>
          <p:nvPr>
            <p:ph type="sldNum" sz="quarter" idx="12"/>
          </p:nvPr>
        </p:nvSpPr>
        <p:spPr/>
        <p:txBody>
          <a:bodyPr/>
          <a:lstStyle/>
          <a:p>
            <a:pPr>
              <a:defRPr/>
            </a:pPr>
            <a:fld id="{51A4F935-30CF-46F6-B702-75DAC6EB2B33}" type="slidenum">
              <a:rPr lang="en-US"/>
              <a:pPr>
                <a:defRPr/>
              </a:pPr>
              <a:t>6</a:t>
            </a:fld>
            <a:endParaRPr lang="en-US"/>
          </a:p>
        </p:txBody>
      </p:sp>
      <p:sp>
        <p:nvSpPr>
          <p:cNvPr id="5" name="Date Placeholder 4"/>
          <p:cNvSpPr>
            <a:spLocks noGrp="1"/>
          </p:cNvSpPr>
          <p:nvPr>
            <p:ph type="dt" sz="quarter" idx="10"/>
          </p:nvPr>
        </p:nvSpPr>
        <p:spPr/>
        <p:txBody>
          <a:bodyPr/>
          <a:lstStyle/>
          <a:p>
            <a:pPr>
              <a:defRPr/>
            </a:pPr>
            <a:fld id="{EC447879-4A1A-4839-A077-3928679B31AA}" type="datetime1">
              <a:rPr lang="en-US"/>
              <a:pPr>
                <a:defRPr/>
              </a:pPr>
              <a:t>10/16/2013</a:t>
            </a:fld>
            <a:endParaRPr lang="en-US"/>
          </a:p>
        </p:txBody>
      </p:sp>
      <p:pic>
        <p:nvPicPr>
          <p:cNvPr id="23557" name="Picture 5"/>
          <p:cNvPicPr>
            <a:picLocks noChangeAspect="1"/>
          </p:cNvPicPr>
          <p:nvPr/>
        </p:nvPicPr>
        <p:blipFill>
          <a:blip r:embed="rId2"/>
          <a:srcRect/>
          <a:stretch>
            <a:fillRect/>
          </a:stretch>
        </p:blipFill>
        <p:spPr bwMode="auto">
          <a:xfrm>
            <a:off x="4206875" y="5988050"/>
            <a:ext cx="3654425" cy="86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invGray">
          <a:xfrm>
            <a:off x="4419600" y="3505200"/>
            <a:ext cx="4343400" cy="5334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mn-lt"/>
                <a:ea typeface="+mn-lt"/>
                <a:cs typeface="+mn-lt"/>
              </a:rPr>
              <a:t>Thank You !</a:t>
            </a:r>
            <a:endParaRPr lang="zh-CN" altLang="en-US" sz="36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mn-lt"/>
              <a:ea typeface="+mn-lt"/>
              <a:cs typeface="+mn-lt"/>
            </a:endParaRPr>
          </a:p>
        </p:txBody>
      </p:sp>
      <p:pic>
        <p:nvPicPr>
          <p:cNvPr id="24579" name="Picture 4"/>
          <p:cNvPicPr>
            <a:picLocks noChangeAspect="1"/>
          </p:cNvPicPr>
          <p:nvPr/>
        </p:nvPicPr>
        <p:blipFill>
          <a:blip r:embed="rId4"/>
          <a:srcRect/>
          <a:stretch>
            <a:fillRect/>
          </a:stretch>
        </p:blipFill>
        <p:spPr bwMode="auto">
          <a:xfrm>
            <a:off x="4206875" y="5988050"/>
            <a:ext cx="3654425" cy="869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594</Words>
  <Application>Microsoft Office PowerPoint</Application>
  <PresentationFormat>自定义</PresentationFormat>
  <Paragraphs>65</Paragraphs>
  <Slides>7</Slides>
  <Notes>5</Notes>
  <HiddenSlides>0</HiddenSlides>
  <MMClips>0</MMClips>
  <ScaleCrop>false</ScaleCrop>
  <HeadingPairs>
    <vt:vector size="6" baseType="variant">
      <vt:variant>
        <vt:lpstr>已用的字体</vt:lpstr>
      </vt:variant>
      <vt:variant>
        <vt:i4>7</vt:i4>
      </vt:variant>
      <vt:variant>
        <vt:lpstr>演示文稿设计模板</vt:lpstr>
      </vt:variant>
      <vt:variant>
        <vt:i4>1</vt:i4>
      </vt:variant>
      <vt:variant>
        <vt:lpstr>幻灯片标题</vt:lpstr>
      </vt:variant>
      <vt:variant>
        <vt:i4>7</vt:i4>
      </vt:variant>
    </vt:vector>
  </HeadingPairs>
  <TitlesOfParts>
    <vt:vector size="15" baseType="lpstr">
      <vt:lpstr>Calibri</vt:lpstr>
      <vt:lpstr>宋体</vt:lpstr>
      <vt:lpstr>Arial</vt:lpstr>
      <vt:lpstr>Calibri Light</vt:lpstr>
      <vt:lpstr>Verdana</vt:lpstr>
      <vt:lpstr>ＭＳ Ｐゴシック</vt:lpstr>
      <vt:lpstr>Wingdings</vt:lpstr>
      <vt:lpstr>Office Theme</vt:lpstr>
      <vt:lpstr>Provenance Collection Framework  for Biodiversity Analysis On PRAGMA Cloud for Data Sharing</vt:lpstr>
      <vt:lpstr>幻灯片 2</vt:lpstr>
      <vt:lpstr>Karma Provenance Collection Tool </vt:lpstr>
      <vt:lpstr>幻灯片 4</vt:lpstr>
      <vt:lpstr>幻灯片 5</vt:lpstr>
      <vt:lpstr>Future Work</vt:lpstr>
      <vt:lpstr>幻灯片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Zhou</dc:creator>
  <cp:lastModifiedBy>hp</cp:lastModifiedBy>
  <cp:revision>184</cp:revision>
  <dcterms:created xsi:type="dcterms:W3CDTF">2013-10-08T19:19:41Z</dcterms:created>
  <dcterms:modified xsi:type="dcterms:W3CDTF">2013-10-16T05:43:14Z</dcterms:modified>
</cp:coreProperties>
</file>