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notesSlides/notesSlide3.xml" ContentType="application/vnd.openxmlformats-officedocument.presentationml.notesSlide+xml"/>
  <Override PartName="/ppt/theme/theme6.xml" ContentType="application/vnd.openxmlformats-officedocument.theme+xml"/>
  <Override PartName="/ppt/tableStyles.xml" ContentType="application/vnd.openxmlformats-officedocument.presentationml.tableStyles+xml"/>
  <Override PartName="/ppt/slideMasters/slideMaster5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4.xml" ContentType="application/vnd.openxmlformats-officedocument.presentationml.slideLayout+xml"/>
  <Override PartName="/ppt/notesSlides/notesSlide1.xml" ContentType="application/vnd.openxmlformats-officedocument.presentationml.notesSlide+xml"/>
  <Override PartName="/ppt/theme/theme4.xml" ContentType="application/vnd.openxmlformats-officedocument.theme+xml"/>
  <Default Extension="emf" ContentType="image/x-emf"/>
  <Override PartName="/ppt/slideMasters/slideMaster3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12.xml" ContentType="application/vnd.openxmlformats-officedocument.presentationml.slideLayout+xml"/>
  <Default Extension="wmf" ContentType="image/x-wmf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15.xml" ContentType="application/vnd.openxmlformats-officedocument.presentationml.slideLayout+xml"/>
  <Override PartName="/ppt/theme/theme5.xml" ContentType="application/vnd.openxmlformats-officedocument.theme+xml"/>
  <Override PartName="/ppt/slideMasters/slideMaster4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13.xml" ContentType="application/vnd.openxmlformats-officedocument.presentationml.slideLayout+xml"/>
  <Override PartName="/ppt/notesSlides/notesSlide2.xml" ContentType="application/vnd.openxmlformats-officedocument.presentationml.notesSlid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slideMasters/slideMaster2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8" r:id="rId1"/>
    <p:sldMasterId id="2147483660" r:id="rId2"/>
    <p:sldMasterId id="2147483662" r:id="rId3"/>
    <p:sldMasterId id="2147483664" r:id="rId4"/>
    <p:sldMasterId id="2147483666" r:id="rId5"/>
  </p:sldMasterIdLst>
  <p:notesMasterIdLst>
    <p:notesMasterId r:id="rId14"/>
  </p:notesMasterIdLst>
  <p:sldIdLst>
    <p:sldId id="262" r:id="rId6"/>
    <p:sldId id="268" r:id="rId7"/>
    <p:sldId id="313" r:id="rId8"/>
    <p:sldId id="316" r:id="rId9"/>
    <p:sldId id="314" r:id="rId10"/>
    <p:sldId id="315" r:id="rId11"/>
    <p:sldId id="317" r:id="rId12"/>
    <p:sldId id="312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  <p:extLst>
    <p:ext uri="{E76CE94A-603C-4142-B9EB-6D1370010A27}">
      <p14:discardImageEditData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128" y="-2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C99205-0FE6-4EC4-B1B2-63D7386B21E8}" type="datetimeFigureOut">
              <a:rPr lang="zh-TW" altLang="en-US" smtClean="0"/>
              <a:pPr/>
              <a:t>13.10.16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9A7ACD-58F6-494F-9CB9-3EE4F510823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278151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ja-JP" dirty="0" err="1" smtClean="0"/>
              <a:t>Hadoop</a:t>
            </a:r>
            <a:r>
              <a:rPr lang="en-US" altLang="ja-JP" dirty="0" smtClean="0"/>
              <a:t>, parallel file system.</a:t>
            </a:r>
          </a:p>
          <a:p>
            <a:r>
              <a:rPr lang="en-US" altLang="ja-JP" dirty="0" err="1" smtClean="0"/>
              <a:t>Kasandra</a:t>
            </a:r>
            <a:endParaRPr lang="en-US" altLang="ja-JP" dirty="0" smtClean="0"/>
          </a:p>
          <a:p>
            <a:r>
              <a:rPr lang="en-US" altLang="ja-JP" dirty="0" smtClean="0"/>
              <a:t>Networking</a:t>
            </a:r>
          </a:p>
          <a:p>
            <a:endParaRPr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9A7ACD-58F6-494F-9CB9-3EE4F5108238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</p:sp>
      <p:sp>
        <p:nvSpPr>
          <p:cNvPr id="10242" name="ノート プレースホルダー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ja-JP" baseline="0" dirty="0" smtClean="0">
              <a:latin typeface="Calibri" charset="0"/>
              <a:ea typeface="ＭＳ Ｐゴシック" charset="0"/>
            </a:endParaRPr>
          </a:p>
        </p:txBody>
      </p:sp>
      <p:sp>
        <p:nvSpPr>
          <p:cNvPr id="10243" name="スライド番号プレースホルダー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8374" indent="-287836"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51344" indent="-230269"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11881" indent="-230269"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72419" indent="-230269"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32957" indent="-230269" defTabSz="919477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93494" indent="-230269" defTabSz="919477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54032" indent="-230269" defTabSz="919477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914569" indent="-230269" defTabSz="919477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defTabSz="919477"/>
            <a:fld id="{C49B25C8-4C4F-4B47-82CA-93B0367E603A}" type="slidenum">
              <a:rPr lang="ja-JP" altLang="en-US">
                <a:solidFill>
                  <a:prstClr val="black"/>
                </a:solidFill>
              </a:rPr>
              <a:pPr defTabSz="919477"/>
              <a:t>5</a:t>
            </a:fld>
            <a:endParaRPr lang="en-US" altLang="ja-JP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</p:sp>
      <p:sp>
        <p:nvSpPr>
          <p:cNvPr id="11266" name="ノート プレースホルダー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ja-JP" sz="2000" baseline="0" dirty="0" smtClean="0">
                <a:latin typeface="Calibri" charset="0"/>
                <a:ea typeface="ＭＳ Ｐゴシック" charset="0"/>
              </a:rPr>
              <a:t>SDN</a:t>
            </a:r>
          </a:p>
          <a:p>
            <a:pPr>
              <a:spcBef>
                <a:spcPct val="0"/>
              </a:spcBef>
            </a:pPr>
            <a:r>
              <a:rPr lang="en-US" altLang="ja-JP" sz="2000" baseline="0" dirty="0" smtClean="0">
                <a:latin typeface="Calibri" charset="0"/>
                <a:ea typeface="ＭＳ Ｐゴシック" charset="0"/>
              </a:rPr>
              <a:t>eco system</a:t>
            </a:r>
          </a:p>
          <a:p>
            <a:pPr>
              <a:spcBef>
                <a:spcPct val="0"/>
              </a:spcBef>
            </a:pPr>
            <a:r>
              <a:rPr lang="en-US" altLang="ja-JP" sz="2000" baseline="0" dirty="0" smtClean="0">
                <a:latin typeface="Calibri" charset="0"/>
                <a:ea typeface="ＭＳ Ｐゴシック" charset="0"/>
              </a:rPr>
              <a:t>sensor scenario</a:t>
            </a:r>
          </a:p>
          <a:p>
            <a:pPr>
              <a:spcBef>
                <a:spcPct val="0"/>
              </a:spcBef>
            </a:pPr>
            <a:endParaRPr lang="en-US" altLang="ja-JP" sz="2000" baseline="0" dirty="0" smtClean="0">
              <a:latin typeface="Calibri" charset="0"/>
              <a:ea typeface="ＭＳ Ｐゴシック" charset="0"/>
            </a:endParaRPr>
          </a:p>
          <a:p>
            <a:pPr>
              <a:spcBef>
                <a:spcPct val="0"/>
              </a:spcBef>
            </a:pPr>
            <a:r>
              <a:rPr lang="en-US" altLang="ja-JP" sz="2000" baseline="0" dirty="0" smtClean="0">
                <a:latin typeface="Calibri" charset="0"/>
                <a:ea typeface="ＭＳ Ｐゴシック" charset="0"/>
              </a:rPr>
              <a:t>architecture</a:t>
            </a:r>
          </a:p>
          <a:p>
            <a:pPr>
              <a:spcBef>
                <a:spcPct val="0"/>
              </a:spcBef>
            </a:pPr>
            <a:r>
              <a:rPr lang="en-US" altLang="ja-JP" sz="2000" baseline="0" dirty="0" smtClean="0">
                <a:latin typeface="Calibri" charset="0"/>
                <a:ea typeface="ＭＳ Ｐゴシック" charset="0"/>
              </a:rPr>
              <a:t>   standard temperature</a:t>
            </a:r>
          </a:p>
          <a:p>
            <a:pPr>
              <a:spcBef>
                <a:spcPct val="0"/>
              </a:spcBef>
            </a:pPr>
            <a:r>
              <a:rPr lang="en-US" altLang="ja-JP" sz="2000" baseline="0" dirty="0" smtClean="0">
                <a:latin typeface="Calibri" charset="0"/>
                <a:ea typeface="ＭＳ Ｐゴシック" charset="0"/>
              </a:rPr>
              <a:t>visualization</a:t>
            </a:r>
          </a:p>
          <a:p>
            <a:pPr>
              <a:spcBef>
                <a:spcPct val="0"/>
              </a:spcBef>
            </a:pPr>
            <a:endParaRPr lang="en-US" altLang="ja-JP" sz="2000" baseline="0" dirty="0" smtClean="0">
              <a:latin typeface="Calibri" charset="0"/>
              <a:ea typeface="ＭＳ Ｐゴシック" charset="0"/>
            </a:endParaRPr>
          </a:p>
          <a:p>
            <a:pPr>
              <a:spcBef>
                <a:spcPct val="0"/>
              </a:spcBef>
            </a:pPr>
            <a:r>
              <a:rPr lang="en-US" altLang="ja-JP" sz="2000" baseline="0" dirty="0" smtClean="0">
                <a:latin typeface="Calibri" charset="0"/>
                <a:ea typeface="ＭＳ Ｐゴシック" charset="0"/>
              </a:rPr>
              <a:t>Data visualization is a key to tackle </a:t>
            </a:r>
            <a:r>
              <a:rPr lang="en-US" altLang="ja-JP" sz="2000" baseline="0" dirty="0" err="1" smtClean="0">
                <a:latin typeface="Calibri" charset="0"/>
                <a:ea typeface="ＭＳ Ｐゴシック" charset="0"/>
              </a:rPr>
              <a:t>heterogeneouty</a:t>
            </a:r>
            <a:endParaRPr lang="en-US" altLang="ja-JP" sz="2000" baseline="0" dirty="0" smtClean="0">
              <a:latin typeface="Calibri" charset="0"/>
              <a:ea typeface="ＭＳ Ｐゴシック" charset="0"/>
            </a:endParaRPr>
          </a:p>
          <a:p>
            <a:pPr>
              <a:spcBef>
                <a:spcPct val="0"/>
              </a:spcBef>
            </a:pPr>
            <a:endParaRPr lang="en-US" altLang="ja-JP" sz="2000" baseline="0" dirty="0" smtClean="0">
              <a:latin typeface="Calibri" charset="0"/>
              <a:ea typeface="ＭＳ Ｐゴシック" charset="0"/>
            </a:endParaRPr>
          </a:p>
          <a:p>
            <a:pPr>
              <a:spcBef>
                <a:spcPct val="0"/>
              </a:spcBef>
            </a:pPr>
            <a:r>
              <a:rPr lang="en-US" altLang="ja-JP" sz="2000" baseline="0" dirty="0" smtClean="0">
                <a:latin typeface="Calibri" charset="0"/>
                <a:ea typeface="ＭＳ Ｐゴシック" charset="0"/>
              </a:rPr>
              <a:t>Use case</a:t>
            </a:r>
          </a:p>
          <a:p>
            <a:pPr>
              <a:spcBef>
                <a:spcPct val="0"/>
              </a:spcBef>
            </a:pPr>
            <a:endParaRPr lang="en-US" altLang="ja-JP" sz="2000" baseline="0" dirty="0" smtClean="0">
              <a:latin typeface="Calibri" charset="0"/>
              <a:ea typeface="ＭＳ Ｐゴシック" charset="0"/>
            </a:endParaRPr>
          </a:p>
          <a:p>
            <a:pPr>
              <a:spcBef>
                <a:spcPct val="0"/>
              </a:spcBef>
            </a:pPr>
            <a:r>
              <a:rPr lang="en-US" altLang="ja-JP" sz="2000" baseline="0" dirty="0" smtClean="0">
                <a:latin typeface="Calibri" charset="0"/>
                <a:ea typeface="ＭＳ Ｐゴシック" charset="0"/>
              </a:rPr>
              <a:t>smart city</a:t>
            </a:r>
          </a:p>
          <a:p>
            <a:pPr>
              <a:spcBef>
                <a:spcPct val="0"/>
              </a:spcBef>
            </a:pPr>
            <a:endParaRPr lang="en-US" altLang="ja-JP" sz="2000" baseline="0" dirty="0" smtClean="0">
              <a:latin typeface="Calibri" charset="0"/>
              <a:ea typeface="ＭＳ Ｐゴシック" charset="0"/>
            </a:endParaRPr>
          </a:p>
          <a:p>
            <a:pPr>
              <a:spcBef>
                <a:spcPct val="0"/>
              </a:spcBef>
            </a:pPr>
            <a:r>
              <a:rPr lang="en-US" altLang="ja-JP" sz="2000" baseline="0" dirty="0" smtClean="0">
                <a:latin typeface="Calibri" charset="0"/>
                <a:ea typeface="ＭＳ Ｐゴシック" charset="0"/>
              </a:rPr>
              <a:t>OLAP</a:t>
            </a:r>
          </a:p>
          <a:p>
            <a:pPr>
              <a:spcBef>
                <a:spcPct val="0"/>
              </a:spcBef>
            </a:pPr>
            <a:endParaRPr lang="en-US" altLang="ja-JP" sz="2000" baseline="0" dirty="0" smtClean="0">
              <a:latin typeface="Calibri" charset="0"/>
              <a:ea typeface="ＭＳ Ｐゴシック" charset="0"/>
            </a:endParaRPr>
          </a:p>
          <a:p>
            <a:pPr>
              <a:spcBef>
                <a:spcPct val="0"/>
              </a:spcBef>
            </a:pPr>
            <a:endParaRPr lang="en-US" altLang="ja-JP" sz="2000" baseline="0" dirty="0" smtClean="0">
              <a:latin typeface="Calibri" charset="0"/>
              <a:ea typeface="ＭＳ Ｐゴシック" charset="0"/>
            </a:endParaRPr>
          </a:p>
          <a:p>
            <a:pPr>
              <a:spcBef>
                <a:spcPct val="0"/>
              </a:spcBef>
            </a:pPr>
            <a:endParaRPr lang="en-US" altLang="ja-JP" sz="2000" baseline="0" dirty="0" smtClean="0">
              <a:latin typeface="Calibri" charset="0"/>
              <a:ea typeface="ＭＳ Ｐゴシック" charset="0"/>
            </a:endParaRPr>
          </a:p>
        </p:txBody>
      </p:sp>
      <p:sp>
        <p:nvSpPr>
          <p:cNvPr id="11267" name="スライド番号プレースホルダー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8374" indent="-287836"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51344" indent="-230269"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11881" indent="-230269"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72419" indent="-230269"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32957" indent="-230269" defTabSz="919477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93494" indent="-230269" defTabSz="919477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54032" indent="-230269" defTabSz="919477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914569" indent="-230269" defTabSz="919477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defTabSz="919477"/>
            <a:fld id="{215BCF8A-B4DC-014A-922E-FF94BA308248}" type="slidenum">
              <a:rPr lang="ja-JP" altLang="en-US">
                <a:solidFill>
                  <a:prstClr val="black"/>
                </a:solidFill>
              </a:rPr>
              <a:pPr defTabSz="919477"/>
              <a:t>6</a:t>
            </a:fld>
            <a:endParaRPr lang="ja-JP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0D60D-327F-47B5-814E-679129A129E8}" type="datetimeFigureOut">
              <a:rPr lang="zh-TW" altLang="en-US" smtClean="0"/>
              <a:pPr/>
              <a:t>13.10.16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122BB-D6E6-420F-83D6-8999991BB2B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303846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0D60D-327F-47B5-814E-679129A129E8}" type="datetimeFigureOut">
              <a:rPr lang="zh-TW" altLang="en-US" smtClean="0"/>
              <a:pPr/>
              <a:t>13.10.16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122BB-D6E6-420F-83D6-8999991BB2B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910279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0D60D-327F-47B5-814E-679129A129E8}" type="datetimeFigureOut">
              <a:rPr lang="zh-TW" altLang="en-US" smtClean="0"/>
              <a:pPr/>
              <a:t>13.10.16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122BB-D6E6-420F-83D6-8999991BB2B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2618707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D63DD-ED54-184D-958C-0CEC83448C3A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13.10.17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CC60A-EEB2-3449-993B-A0E19ADFDAEE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0559096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EB1BF-94C1-F043-B8D6-6D55FA22AD72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13.10.18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C35A7-0812-DC4A-A80B-B4C5003D639C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3597971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EB1BF-94C1-F043-B8D6-6D55FA22AD72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13.10.18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C35A7-0812-DC4A-A80B-B4C5003D639C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996751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C01EAD6-17E3-1948-A6EA-BC6A0C51945A}" type="datetimeFigureOut">
              <a:rPr lang="zh-TW" altLang="ja-JP"/>
              <a:pPr/>
              <a:t>13.10.18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CA8293-8CE9-DF45-8A27-D64A972FD399}" type="slidenum">
              <a:rPr lang="zh-TW" altLang="en-US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0D60D-327F-47B5-814E-679129A129E8}" type="datetimeFigureOut">
              <a:rPr lang="zh-TW" altLang="en-US" smtClean="0"/>
              <a:pPr/>
              <a:t>13.10.16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122BB-D6E6-420F-83D6-8999991BB2B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829900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0D60D-327F-47B5-814E-679129A129E8}" type="datetimeFigureOut">
              <a:rPr lang="zh-TW" altLang="en-US" smtClean="0"/>
              <a:pPr/>
              <a:t>13.10.16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122BB-D6E6-420F-83D6-8999991BB2B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975434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0D60D-327F-47B5-814E-679129A129E8}" type="datetimeFigureOut">
              <a:rPr lang="zh-TW" altLang="en-US" smtClean="0"/>
              <a:pPr/>
              <a:t>13.10.16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122BB-D6E6-420F-83D6-8999991BB2B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723787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0D60D-327F-47B5-814E-679129A129E8}" type="datetimeFigureOut">
              <a:rPr lang="zh-TW" altLang="en-US" smtClean="0"/>
              <a:pPr/>
              <a:t>13.10.16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122BB-D6E6-420F-83D6-8999991BB2B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10180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0D60D-327F-47B5-814E-679129A129E8}" type="datetimeFigureOut">
              <a:rPr lang="zh-TW" altLang="en-US" smtClean="0"/>
              <a:pPr/>
              <a:t>13.10.16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122BB-D6E6-420F-83D6-8999991BB2B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30043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0D60D-327F-47B5-814E-679129A129E8}" type="datetimeFigureOut">
              <a:rPr lang="zh-TW" altLang="en-US" smtClean="0"/>
              <a:pPr/>
              <a:t>13.10.16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122BB-D6E6-420F-83D6-8999991BB2B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375128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0D60D-327F-47B5-814E-679129A129E8}" type="datetimeFigureOut">
              <a:rPr lang="zh-TW" altLang="en-US" smtClean="0"/>
              <a:pPr/>
              <a:t>13.10.16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122BB-D6E6-420F-83D6-8999991BB2B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60482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0D60D-327F-47B5-814E-679129A129E8}" type="datetimeFigureOut">
              <a:rPr lang="zh-TW" altLang="en-US" smtClean="0"/>
              <a:pPr/>
              <a:t>13.10.16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122BB-D6E6-420F-83D6-8999991BB2B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507863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D0D60D-327F-47B5-814E-679129A129E8}" type="datetimeFigureOut">
              <a:rPr lang="zh-TW" altLang="en-US" smtClean="0"/>
              <a:pPr/>
              <a:t>13.10.16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122BB-D6E6-420F-83D6-8999991BB2B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605965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69BD63DD-ED54-184D-958C-0CEC83448C3A}" type="datetimeFigureOut">
              <a:rPr kumimoji="1" lang="ja-JP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13.10.17</a:t>
            </a:fld>
            <a:endParaRPr kumimoji="1"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kumimoji="1"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4B9CC60A-EEB2-3449-993B-A0E19ADFDAEE}" type="slidenum">
              <a:rPr kumimoji="1" lang="ja-JP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kumimoji="1"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742285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FEFEB1BF-94C1-F043-B8D6-6D55FA22AD72}" type="datetimeFigureOut">
              <a:rPr kumimoji="1" lang="ja-JP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13.10.18</a:t>
            </a:fld>
            <a:endParaRPr kumimoji="1"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kumimoji="1"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FE3C35A7-0812-DC4A-A80B-B4C5003D639C}" type="slidenum">
              <a:rPr kumimoji="1" lang="ja-JP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kumimoji="1"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375073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FEFEB1BF-94C1-F043-B8D6-6D55FA22AD72}" type="datetimeFigureOut">
              <a:rPr kumimoji="1" lang="ja-JP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13.10.18</a:t>
            </a:fld>
            <a:endParaRPr kumimoji="1"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kumimoji="1"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FE3C35A7-0812-DC4A-A80B-B4C5003D639C}" type="slidenum">
              <a:rPr kumimoji="1" lang="ja-JP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kumimoji="1"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375073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kumimoji="0" sz="1200">
                <a:solidFill>
                  <a:srgbClr val="898989"/>
                </a:solidFill>
                <a:latin typeface="Calibri" pitchFamily="-102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8F39D78-4542-B94F-A8F1-DB733DE0F7A0}" type="datetimeFigureOut">
              <a:rPr lang="zh-TW" altLang="ja-JP">
                <a:cs typeface="新細明體" pitchFamily="-102" charset="-12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13.10.18</a:t>
            </a:fld>
            <a:endParaRPr lang="zh-TW" altLang="en-US">
              <a:cs typeface="新細明體" pitchFamily="-102" charset="-120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200">
                <a:solidFill>
                  <a:srgbClr val="898989"/>
                </a:solidFill>
                <a:latin typeface="Calibri" pitchFamily="-102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54A9C13-CF8B-244D-8D4F-1C4C6F5D2946}" type="slidenum">
              <a:rPr lang="zh-TW" altLang="en-US">
                <a:cs typeface="新細明體" pitchFamily="-102" charset="-12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TW" altLang="en-US">
              <a:cs typeface="新細明體" pitchFamily="-102" charset="-12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新細明體" pitchFamily="-102" charset="-120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2" charset="0"/>
          <a:ea typeface="新細明體" pitchFamily="-102" charset="-120"/>
          <a:cs typeface="新細明體" pitchFamily="-102" charset="-12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2" charset="0"/>
          <a:ea typeface="新細明體" pitchFamily="-102" charset="-120"/>
          <a:cs typeface="新細明體" pitchFamily="-102" charset="-12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2" charset="0"/>
          <a:ea typeface="新細明體" pitchFamily="-102" charset="-120"/>
          <a:cs typeface="新細明體" pitchFamily="-102" charset="-12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2" charset="0"/>
          <a:ea typeface="新細明體" pitchFamily="-102" charset="-120"/>
          <a:cs typeface="新細明體" pitchFamily="-102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2" charset="0"/>
          <a:ea typeface="新細明體" pitchFamily="-102" charset="-120"/>
          <a:cs typeface="新細明體" pitchFamily="-102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2" charset="0"/>
          <a:ea typeface="新細明體" pitchFamily="-102" charset="-120"/>
          <a:cs typeface="新細明體" pitchFamily="-102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2" charset="0"/>
          <a:ea typeface="新細明體" pitchFamily="-102" charset="-120"/>
          <a:cs typeface="新細明體" pitchFamily="-102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2" charset="0"/>
          <a:ea typeface="新細明體" pitchFamily="-102" charset="-120"/>
          <a:cs typeface="新細明體" pitchFamily="-102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-102" charset="0"/>
        <a:buChar char="•"/>
        <a:defRPr sz="3200" kern="1200">
          <a:solidFill>
            <a:schemeClr val="tx1"/>
          </a:solidFill>
          <a:latin typeface="+mn-lt"/>
          <a:ea typeface="+mn-ea"/>
          <a:cs typeface="新細明體" pitchFamily="-102" charset="-12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-102" charset="0"/>
        <a:buChar char="–"/>
        <a:defRPr sz="2800" kern="1200">
          <a:solidFill>
            <a:schemeClr val="tx1"/>
          </a:solidFill>
          <a:latin typeface="+mn-lt"/>
          <a:ea typeface="+mn-ea"/>
          <a:cs typeface="新細明體" pitchFamily="-102" charset="-12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-102" charset="0"/>
        <a:buChar char="•"/>
        <a:defRPr sz="2400" kern="1200">
          <a:solidFill>
            <a:schemeClr val="tx1"/>
          </a:solidFill>
          <a:latin typeface="+mn-lt"/>
          <a:ea typeface="+mn-ea"/>
          <a:cs typeface="新細明體" pitchFamily="-102" charset="-12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-102" charset="0"/>
        <a:buChar char="–"/>
        <a:defRPr sz="2000" kern="1200">
          <a:solidFill>
            <a:schemeClr val="tx1"/>
          </a:solidFill>
          <a:latin typeface="+mn-lt"/>
          <a:ea typeface="+mn-ea"/>
          <a:cs typeface="新細明體" pitchFamily="-102" charset="-12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-102" charset="0"/>
        <a:buChar char="»"/>
        <a:defRPr sz="2000" kern="1200">
          <a:solidFill>
            <a:schemeClr val="tx1"/>
          </a:solidFill>
          <a:latin typeface="+mn-lt"/>
          <a:ea typeface="+mn-ea"/>
          <a:cs typeface="新細明體" pitchFamily="-102" charset="-12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eg"/><Relationship Id="rId5" Type="http://schemas.openxmlformats.org/officeDocument/2006/relationships/image" Target="../media/image3.png"/><Relationship Id="rId6" Type="http://schemas.openxmlformats.org/officeDocument/2006/relationships/image" Target="../media/image4.jpeg"/><Relationship Id="rId7" Type="http://schemas.openxmlformats.org/officeDocument/2006/relationships/image" Target="../media/image5.png"/><Relationship Id="rId8" Type="http://schemas.openxmlformats.org/officeDocument/2006/relationships/image" Target="../media/image6.jpeg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5.png"/><Relationship Id="rId12" Type="http://schemas.openxmlformats.org/officeDocument/2006/relationships/image" Target="../media/image16.png"/><Relationship Id="rId13" Type="http://schemas.openxmlformats.org/officeDocument/2006/relationships/image" Target="../media/image17.png"/><Relationship Id="rId14" Type="http://schemas.openxmlformats.org/officeDocument/2006/relationships/image" Target="../media/image18.png"/><Relationship Id="rId15" Type="http://schemas.openxmlformats.org/officeDocument/2006/relationships/image" Target="../media/image19.png"/><Relationship Id="rId16" Type="http://schemas.openxmlformats.org/officeDocument/2006/relationships/image" Target="../media/image20.png"/><Relationship Id="rId17" Type="http://schemas.openxmlformats.org/officeDocument/2006/relationships/image" Target="../media/image21.emf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wmf"/><Relationship Id="rId6" Type="http://schemas.openxmlformats.org/officeDocument/2006/relationships/image" Target="../media/image10.wmf"/><Relationship Id="rId7" Type="http://schemas.openxmlformats.org/officeDocument/2006/relationships/image" Target="../media/image11.png"/><Relationship Id="rId8" Type="http://schemas.openxmlformats.org/officeDocument/2006/relationships/image" Target="../media/image12.jpeg"/><Relationship Id="rId9" Type="http://schemas.openxmlformats.org/officeDocument/2006/relationships/image" Target="../media/image13.jpeg"/><Relationship Id="rId10" Type="http://schemas.openxmlformats.org/officeDocument/2006/relationships/image" Target="../media/image14.jpeg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7.png"/><Relationship Id="rId12" Type="http://schemas.openxmlformats.org/officeDocument/2006/relationships/image" Target="../media/image28.png"/><Relationship Id="rId13" Type="http://schemas.openxmlformats.org/officeDocument/2006/relationships/image" Target="../media/image29.png"/><Relationship Id="rId14" Type="http://schemas.openxmlformats.org/officeDocument/2006/relationships/image" Target="../media/image30.png"/><Relationship Id="rId15" Type="http://schemas.openxmlformats.org/officeDocument/2006/relationships/image" Target="../media/image31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wmf"/><Relationship Id="rId4" Type="http://schemas.openxmlformats.org/officeDocument/2006/relationships/image" Target="../media/image22.wmf"/><Relationship Id="rId5" Type="http://schemas.openxmlformats.org/officeDocument/2006/relationships/image" Target="../media/image10.wmf"/><Relationship Id="rId6" Type="http://schemas.openxmlformats.org/officeDocument/2006/relationships/image" Target="../media/image23.wmf"/><Relationship Id="rId7" Type="http://schemas.openxmlformats.org/officeDocument/2006/relationships/image" Target="../media/image24.wmf"/><Relationship Id="rId8" Type="http://schemas.openxmlformats.org/officeDocument/2006/relationships/image" Target="../media/image8.png"/><Relationship Id="rId9" Type="http://schemas.openxmlformats.org/officeDocument/2006/relationships/image" Target="../media/image25.png"/><Relationship Id="rId10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err="1" smtClean="0"/>
              <a:t>telescience</a:t>
            </a:r>
            <a:r>
              <a:rPr lang="ja-JP" altLang="en-US" dirty="0" smtClean="0"/>
              <a:t>　</a:t>
            </a:r>
            <a:r>
              <a:rPr lang="en-US" altLang="ja-JP" dirty="0" smtClean="0"/>
              <a:t>WG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Report</a:t>
            </a:r>
            <a:endParaRPr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 smtClean="0"/>
              <a:t>Fang Pang Lin</a:t>
            </a:r>
          </a:p>
          <a:p>
            <a:r>
              <a:rPr lang="en-US" altLang="ja-JP" dirty="0" smtClean="0"/>
              <a:t>Shinji </a:t>
            </a:r>
            <a:r>
              <a:rPr lang="en-US" altLang="ja-JP" dirty="0" err="1" smtClean="0"/>
              <a:t>Shimojo</a:t>
            </a:r>
            <a:endParaRPr lang="en-US" altLang="ja-JP" dirty="0" smtClean="0"/>
          </a:p>
          <a:p>
            <a:r>
              <a:rPr lang="en-US" altLang="ja-JP" dirty="0" err="1" smtClean="0"/>
              <a:t>Pragma</a:t>
            </a:r>
            <a:r>
              <a:rPr lang="en-US" altLang="ja-JP" dirty="0" smtClean="0"/>
              <a:t> 25</a:t>
            </a:r>
            <a:endParaRPr lang="en-US" altLang="ja-JP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Structure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Day 1</a:t>
            </a:r>
          </a:p>
          <a:p>
            <a:pPr lvl="1"/>
            <a:r>
              <a:rPr lang="en-US" altLang="ja-JP" dirty="0" smtClean="0"/>
              <a:t>information exchange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Discussion for collaborative project.</a:t>
            </a:r>
          </a:p>
          <a:p>
            <a:r>
              <a:rPr lang="en-US" altLang="ja-JP" dirty="0" smtClean="0"/>
              <a:t>Day2</a:t>
            </a:r>
          </a:p>
          <a:p>
            <a:pPr lvl="1"/>
            <a:r>
              <a:rPr lang="en-US" altLang="ja-JP" dirty="0" smtClean="0"/>
              <a:t>SDN session with Resources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Joint </a:t>
            </a:r>
            <a:r>
              <a:rPr lang="en-US" altLang="ja-JP" dirty="0" smtClean="0"/>
              <a:t>with </a:t>
            </a:r>
            <a:r>
              <a:rPr lang="en-US" altLang="ja-JP" dirty="0" err="1" smtClean="0"/>
              <a:t>GeoScience</a:t>
            </a:r>
            <a:r>
              <a:rPr lang="en-US" altLang="ja-JP" dirty="0" smtClean="0"/>
              <a:t> WG</a:t>
            </a:r>
          </a:p>
          <a:p>
            <a:pPr lvl="1"/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Day1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Jason </a:t>
            </a:r>
            <a:r>
              <a:rPr lang="en-US" altLang="ja-JP" dirty="0" err="1" smtClean="0"/>
              <a:t>Haga</a:t>
            </a:r>
            <a:r>
              <a:rPr lang="en-US" altLang="ja-JP" dirty="0" smtClean="0"/>
              <a:t>, “JGC Haiku Project”</a:t>
            </a:r>
          </a:p>
          <a:p>
            <a:r>
              <a:rPr lang="en-US" altLang="ja-JP" dirty="0" smtClean="0"/>
              <a:t>Fang-Pang Lin, “Fish4Knowledge”, “OLAP not OLTP”</a:t>
            </a:r>
          </a:p>
          <a:p>
            <a:r>
              <a:rPr lang="en-US" altLang="ja-JP" dirty="0" smtClean="0"/>
              <a:t>Yoshiyuki Kido, “SDN usage in SAGE”</a:t>
            </a:r>
          </a:p>
          <a:p>
            <a:r>
              <a:rPr lang="en-US" altLang="ja-JP" dirty="0" err="1" smtClean="0"/>
              <a:t>Xiaohan</a:t>
            </a:r>
            <a:r>
              <a:rPr lang="en-US" altLang="ja-JP" dirty="0" smtClean="0"/>
              <a:t> Liu (CNIC), “</a:t>
            </a:r>
            <a:r>
              <a:rPr lang="en-US" altLang="ja-JP" dirty="0" err="1" smtClean="0"/>
              <a:t>e</a:t>
            </a:r>
            <a:r>
              <a:rPr lang="en-US" altLang="ja-JP" dirty="0" smtClean="0"/>
              <a:t>-science” Environment monitoring system in China, Flux</a:t>
            </a:r>
          </a:p>
          <a:p>
            <a:r>
              <a:rPr lang="en-US" altLang="ja-JP" dirty="0" err="1" smtClean="0"/>
              <a:t>Mohd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Bazil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Ab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Karim</a:t>
            </a:r>
            <a:r>
              <a:rPr lang="en-US" altLang="ja-JP" dirty="0" smtClean="0"/>
              <a:t>, “Distributed Parallel file system”</a:t>
            </a:r>
          </a:p>
          <a:p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標題 3"/>
          <p:cNvSpPr>
            <a:spLocks noGrp="1"/>
          </p:cNvSpPr>
          <p:nvPr>
            <p:ph type="title"/>
          </p:nvPr>
        </p:nvSpPr>
        <p:spPr>
          <a:xfrm>
            <a:off x="6119813" y="2276475"/>
            <a:ext cx="3024187" cy="1223963"/>
          </a:xfrm>
        </p:spPr>
        <p:txBody>
          <a:bodyPr/>
          <a:lstStyle/>
          <a:p>
            <a:r>
              <a:rPr lang="en-US" altLang="zh-TW" sz="2400"/>
              <a:t>On Line Analytic Process (OLAP) based stores</a:t>
            </a:r>
            <a:endParaRPr lang="zh-TW" altLang="en-US" sz="2400"/>
          </a:p>
        </p:txBody>
      </p:sp>
      <p:sp>
        <p:nvSpPr>
          <p:cNvPr id="2051" name="內容版面配置區 10"/>
          <p:cNvSpPr>
            <a:spLocks noGrp="1"/>
          </p:cNvSpPr>
          <p:nvPr>
            <p:ph idx="1"/>
          </p:nvPr>
        </p:nvSpPr>
        <p:spPr>
          <a:xfrm>
            <a:off x="6227763" y="3789363"/>
            <a:ext cx="2808287" cy="4637087"/>
          </a:xfrm>
        </p:spPr>
        <p:txBody>
          <a:bodyPr/>
          <a:lstStyle/>
          <a:p>
            <a:r>
              <a:rPr lang="en-US" altLang="zh-TW" sz="1800"/>
              <a:t>Most current model stores are</a:t>
            </a:r>
            <a:r>
              <a:rPr lang="zh-TW" altLang="en-US" sz="1800"/>
              <a:t> </a:t>
            </a:r>
            <a:r>
              <a:rPr lang="en-US" altLang="zh-TW" sz="1800"/>
              <a:t>build based on </a:t>
            </a:r>
            <a:r>
              <a:rPr lang="en-US" altLang="zh-TW" sz="1800">
                <a:solidFill>
                  <a:srgbClr val="FF0000"/>
                </a:solidFill>
              </a:rPr>
              <a:t>the assumption of Transaction Needs.</a:t>
            </a:r>
          </a:p>
          <a:p>
            <a:r>
              <a:rPr lang="en-US" altLang="zh-TW" sz="1800"/>
              <a:t>The store we need nowadays should be for </a:t>
            </a:r>
            <a:r>
              <a:rPr lang="en-US" altLang="zh-TW" sz="1800">
                <a:solidFill>
                  <a:srgbClr val="FF0000"/>
                </a:solidFill>
              </a:rPr>
              <a:t>Analytics.</a:t>
            </a:r>
          </a:p>
          <a:p>
            <a:r>
              <a:rPr lang="en-US" altLang="zh-TW" sz="1800"/>
              <a:t>System has to be </a:t>
            </a:r>
            <a:r>
              <a:rPr lang="en-US" altLang="zh-TW" sz="1800">
                <a:solidFill>
                  <a:srgbClr val="FF0000"/>
                </a:solidFill>
              </a:rPr>
              <a:t>Real time &amp; Intelligent </a:t>
            </a:r>
            <a:r>
              <a:rPr lang="en-US" altLang="zh-TW" sz="1800"/>
              <a:t>.</a:t>
            </a:r>
            <a:endParaRPr lang="zh-TW" altLang="en-US" sz="1800"/>
          </a:p>
        </p:txBody>
      </p:sp>
      <p:pic>
        <p:nvPicPr>
          <p:cNvPr id="205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9388" y="1744663"/>
            <a:ext cx="5957887" cy="5113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群組 15"/>
          <p:cNvGrpSpPr>
            <a:grpSpLocks/>
          </p:cNvGrpSpPr>
          <p:nvPr/>
        </p:nvGrpSpPr>
        <p:grpSpPr bwMode="auto">
          <a:xfrm>
            <a:off x="684213" y="115888"/>
            <a:ext cx="2519362" cy="1512887"/>
            <a:chOff x="288428" y="992487"/>
            <a:chExt cx="4569480" cy="2700300"/>
          </a:xfrm>
        </p:grpSpPr>
        <p:pic>
          <p:nvPicPr>
            <p:cNvPr id="2056" name="Picture 9" descr="http://www.nspo.narl.org.tw/Upload/NEWS/000206/pic.jp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373650" y="992487"/>
              <a:ext cx="3484258" cy="2700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57" name="Picture 3" descr="For2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431599" y="1340768"/>
              <a:ext cx="1563622" cy="12823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58" name="Picture 5" descr="https://encrypted-tbn2.gstatic.com/images?q=tbn:ANd9GcQDIcp6O07se6hxjdVKsoarBMlBy8CJ1reZwjpaZPGIsUeplJRa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288428" y="2623113"/>
              <a:ext cx="972071" cy="9764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2054" name="Picture 7" descr="http://163.32.196.8/allclass/excellent/2030/images/crisis/ocean-R/capture-20121223-161027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635375" y="115888"/>
            <a:ext cx="2043113" cy="151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11" descr="http://www.epochtimes.com/i6/5071624151465.jp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011863" y="115888"/>
            <a:ext cx="1944687" cy="145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円/楕円 7"/>
          <p:cNvSpPr/>
          <p:nvPr/>
        </p:nvSpPr>
        <p:spPr>
          <a:xfrm rot="20886549">
            <a:off x="1696769" y="2682414"/>
            <a:ext cx="3535583" cy="1091163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kumimoji="1" lang="ja-JP" altLang="en-US">
              <a:solidFill>
                <a:prstClr val="white"/>
              </a:solidFill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lum bright="-10000"/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/>
              </a:ext>
            </a:extLst>
          </a:blip>
          <a:srcRect/>
          <a:stretch>
            <a:fillRect/>
          </a:stretch>
        </p:blipFill>
        <p:spPr bwMode="auto">
          <a:xfrm>
            <a:off x="299694" y="2713743"/>
            <a:ext cx="8103254" cy="4149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左矢印 9"/>
          <p:cNvSpPr/>
          <p:nvPr/>
        </p:nvSpPr>
        <p:spPr>
          <a:xfrm>
            <a:off x="5619008" y="1811773"/>
            <a:ext cx="3445975" cy="1679727"/>
          </a:xfrm>
          <a:prstGeom prst="leftArrow">
            <a:avLst>
              <a:gd name="adj1" fmla="val 65337"/>
              <a:gd name="adj2" fmla="val 29296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95788" tIns="47894" rIns="95788" bIns="47894" anchor="ctr"/>
          <a:lstStyle/>
          <a:p>
            <a:pPr algn="ctr" defTabSz="877767">
              <a:defRPr/>
            </a:pPr>
            <a:endParaRPr kumimoji="1" lang="ja-JP" altLang="en-US">
              <a:solidFill>
                <a:prstClr val="white"/>
              </a:solidFill>
            </a:endParaRPr>
          </a:p>
        </p:txBody>
      </p:sp>
      <p:grpSp>
        <p:nvGrpSpPr>
          <p:cNvPr id="2" name="図形グループ 21"/>
          <p:cNvGrpSpPr>
            <a:grpSpLocks/>
          </p:cNvGrpSpPr>
          <p:nvPr/>
        </p:nvGrpSpPr>
        <p:grpSpPr bwMode="auto">
          <a:xfrm>
            <a:off x="4231280" y="5434686"/>
            <a:ext cx="894030" cy="817940"/>
            <a:chOff x="5160318" y="2275036"/>
            <a:chExt cx="804862" cy="676275"/>
          </a:xfrm>
        </p:grpSpPr>
        <p:sp>
          <p:nvSpPr>
            <p:cNvPr id="23" name="雲 22"/>
            <p:cNvSpPr/>
            <p:nvPr/>
          </p:nvSpPr>
          <p:spPr>
            <a:xfrm>
              <a:off x="5160318" y="2343788"/>
              <a:ext cx="804862" cy="607523"/>
            </a:xfrm>
            <a:prstGeom prst="cloud">
              <a:avLst/>
            </a:prstGeom>
            <a:solidFill>
              <a:srgbClr val="D9D9D9"/>
            </a:solidFill>
            <a:ln>
              <a:solidFill>
                <a:srgbClr val="A6A6A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877767">
                <a:defRPr/>
              </a:pPr>
              <a:endParaRPr kumimoji="1" lang="ja-JP" altLang="en-US" sz="1200">
                <a:solidFill>
                  <a:prstClr val="white"/>
                </a:solidFill>
              </a:endParaRPr>
            </a:p>
          </p:txBody>
        </p:sp>
        <p:pic>
          <p:nvPicPr>
            <p:cNvPr id="6264" name="図 745" descr="j0431616.pn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3543" y="2275036"/>
              <a:ext cx="298450" cy="406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265" name="図 747" descr="j0431616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12730" y="2275036"/>
              <a:ext cx="300038" cy="406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266" name="図 748" descr="j0431616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63505" y="2275036"/>
              <a:ext cx="300038" cy="406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267" name="図 749" descr="j0431616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4030" y="2346474"/>
              <a:ext cx="300038" cy="406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268" name="図 750" descr="j0431616.pn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04805" y="2346474"/>
              <a:ext cx="298450" cy="406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269" name="図 751" descr="j0431616.pn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5580" y="2346474"/>
              <a:ext cx="298450" cy="406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直方体 29"/>
            <p:cNvSpPr/>
            <p:nvPr/>
          </p:nvSpPr>
          <p:spPr>
            <a:xfrm>
              <a:off x="5332242" y="2635050"/>
              <a:ext cx="229233" cy="220008"/>
            </a:xfrm>
            <a:prstGeom prst="cube">
              <a:avLst/>
            </a:prstGeom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877767">
                <a:defRPr/>
              </a:pPr>
              <a:endParaRPr kumimoji="1" lang="ja-JP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直方体 30"/>
            <p:cNvSpPr/>
            <p:nvPr/>
          </p:nvSpPr>
          <p:spPr>
            <a:xfrm>
              <a:off x="5611143" y="2631299"/>
              <a:ext cx="229233" cy="220008"/>
            </a:xfrm>
            <a:prstGeom prst="cube">
              <a:avLst/>
            </a:prstGeom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877767">
                <a:defRPr/>
              </a:pPr>
              <a:endParaRPr kumimoji="1" lang="ja-JP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2" name="雲 31"/>
          <p:cNvSpPr/>
          <p:nvPr/>
        </p:nvSpPr>
        <p:spPr>
          <a:xfrm>
            <a:off x="2936919" y="4857138"/>
            <a:ext cx="892615" cy="734786"/>
          </a:xfrm>
          <a:prstGeom prst="cloud">
            <a:avLst/>
          </a:prstGeom>
          <a:solidFill>
            <a:srgbClr val="D9D9D9"/>
          </a:solidFill>
          <a:ln>
            <a:solidFill>
              <a:srgbClr val="A6A6A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5788" tIns="47894" rIns="95788" bIns="47894" anchor="ctr"/>
          <a:lstStyle/>
          <a:p>
            <a:pPr algn="ctr" defTabSz="877767">
              <a:defRPr/>
            </a:pPr>
            <a:endParaRPr kumimoji="1" lang="ja-JP" altLang="en-US" sz="1200">
              <a:solidFill>
                <a:prstClr val="white"/>
              </a:solidFill>
            </a:endParaRPr>
          </a:p>
        </p:txBody>
      </p:sp>
      <p:pic>
        <p:nvPicPr>
          <p:cNvPr id="6159" name="図 745" descr="j0431616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/>
              </a:ext>
            </a:extLst>
          </a:blip>
          <a:srcRect/>
          <a:stretch>
            <a:fillRect/>
          </a:stretch>
        </p:blipFill>
        <p:spPr bwMode="auto">
          <a:xfrm>
            <a:off x="3511247" y="4946343"/>
            <a:ext cx="329603" cy="492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60" name="図 747" descr="j0431616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/>
              </a:ext>
            </a:extLst>
          </a:blip>
          <a:srcRect/>
          <a:stretch>
            <a:fillRect/>
          </a:stretch>
        </p:blipFill>
        <p:spPr bwMode="auto">
          <a:xfrm>
            <a:off x="3342909" y="4946343"/>
            <a:ext cx="332431" cy="492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61" name="図 748" descr="j0431616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/>
              </a:ext>
            </a:extLst>
          </a:blip>
          <a:srcRect/>
          <a:stretch>
            <a:fillRect/>
          </a:stretch>
        </p:blipFill>
        <p:spPr bwMode="auto">
          <a:xfrm>
            <a:off x="3177400" y="4946343"/>
            <a:ext cx="333846" cy="492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62" name="図 749" descr="j0431616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/>
              </a:ext>
            </a:extLst>
          </a:blip>
          <a:srcRect/>
          <a:stretch>
            <a:fillRect/>
          </a:stretch>
        </p:blipFill>
        <p:spPr bwMode="auto">
          <a:xfrm>
            <a:off x="3610271" y="5032522"/>
            <a:ext cx="333846" cy="492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63" name="図 750" descr="j0431616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/>
              </a:ext>
            </a:extLst>
          </a:blip>
          <a:srcRect/>
          <a:stretch>
            <a:fillRect/>
          </a:stretch>
        </p:blipFill>
        <p:spPr bwMode="auto">
          <a:xfrm>
            <a:off x="3446176" y="5032522"/>
            <a:ext cx="329603" cy="492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64" name="図 751" descr="j0431616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/>
              </a:ext>
            </a:extLst>
          </a:blip>
          <a:srcRect/>
          <a:stretch>
            <a:fillRect/>
          </a:stretch>
        </p:blipFill>
        <p:spPr bwMode="auto">
          <a:xfrm>
            <a:off x="3279252" y="5032522"/>
            <a:ext cx="331017" cy="492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図形グループ 39"/>
          <p:cNvGrpSpPr>
            <a:grpSpLocks/>
          </p:cNvGrpSpPr>
          <p:nvPr/>
        </p:nvGrpSpPr>
        <p:grpSpPr bwMode="auto">
          <a:xfrm>
            <a:off x="3871971" y="4497305"/>
            <a:ext cx="892614" cy="819452"/>
            <a:chOff x="5160318" y="2275036"/>
            <a:chExt cx="804862" cy="676275"/>
          </a:xfrm>
        </p:grpSpPr>
        <p:sp>
          <p:nvSpPr>
            <p:cNvPr id="41" name="雲 40"/>
            <p:cNvSpPr/>
            <p:nvPr/>
          </p:nvSpPr>
          <p:spPr>
            <a:xfrm>
              <a:off x="5160318" y="2343661"/>
              <a:ext cx="804862" cy="607650"/>
            </a:xfrm>
            <a:prstGeom prst="cloud">
              <a:avLst/>
            </a:prstGeom>
            <a:solidFill>
              <a:srgbClr val="D9D9D9"/>
            </a:solidFill>
            <a:ln>
              <a:solidFill>
                <a:srgbClr val="A6A6A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877767">
                <a:defRPr/>
              </a:pPr>
              <a:endParaRPr kumimoji="1" lang="ja-JP" altLang="en-US" sz="1200">
                <a:solidFill>
                  <a:prstClr val="white"/>
                </a:solidFill>
              </a:endParaRPr>
            </a:p>
          </p:txBody>
        </p:sp>
        <p:pic>
          <p:nvPicPr>
            <p:cNvPr id="6255" name="図 745" descr="j0431616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3543" y="2275036"/>
              <a:ext cx="298450" cy="406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256" name="図 747" descr="j0431616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12730" y="2275036"/>
              <a:ext cx="300038" cy="406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257" name="図 748" descr="j0431616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63505" y="2275036"/>
              <a:ext cx="300038" cy="406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258" name="図 749" descr="j0431616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4030" y="2346474"/>
              <a:ext cx="300038" cy="406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259" name="図 750" descr="j0431616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04805" y="2346474"/>
              <a:ext cx="298450" cy="406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260" name="図 751" descr="j0431616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5580" y="2346474"/>
              <a:ext cx="298450" cy="406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" name="直方体 47"/>
            <p:cNvSpPr/>
            <p:nvPr/>
          </p:nvSpPr>
          <p:spPr>
            <a:xfrm>
              <a:off x="5331240" y="2635632"/>
              <a:ext cx="230871" cy="219602"/>
            </a:xfrm>
            <a:prstGeom prst="cube">
              <a:avLst/>
            </a:prstGeom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877767">
                <a:defRPr/>
              </a:pPr>
              <a:endParaRPr kumimoji="1" lang="ja-JP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直方体 48"/>
            <p:cNvSpPr/>
            <p:nvPr/>
          </p:nvSpPr>
          <p:spPr>
            <a:xfrm>
              <a:off x="5610581" y="2630641"/>
              <a:ext cx="229596" cy="220850"/>
            </a:xfrm>
            <a:prstGeom prst="cube">
              <a:avLst/>
            </a:prstGeom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877767">
                <a:defRPr/>
              </a:pPr>
              <a:endParaRPr kumimoji="1" lang="ja-JP" altLang="en-US">
                <a:solidFill>
                  <a:prstClr val="white"/>
                </a:solidFill>
              </a:endParaRPr>
            </a:p>
          </p:txBody>
        </p:sp>
      </p:grpSp>
      <p:cxnSp>
        <p:nvCxnSpPr>
          <p:cNvPr id="50" name="直線コネクタ 49"/>
          <p:cNvCxnSpPr>
            <a:stCxn id="68" idx="5"/>
          </p:cNvCxnSpPr>
          <p:nvPr/>
        </p:nvCxnSpPr>
        <p:spPr>
          <a:xfrm>
            <a:off x="2542245" y="5607046"/>
            <a:ext cx="681839" cy="258535"/>
          </a:xfrm>
          <a:prstGeom prst="line">
            <a:avLst/>
          </a:prstGeom>
          <a:ln w="38100" cmpd="sng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/>
          <p:cNvCxnSpPr>
            <a:stCxn id="49" idx="3"/>
            <a:endCxn id="30" idx="0"/>
          </p:cNvCxnSpPr>
          <p:nvPr/>
        </p:nvCxnSpPr>
        <p:spPr>
          <a:xfrm>
            <a:off x="4467520" y="5194292"/>
            <a:ext cx="114583" cy="674310"/>
          </a:xfrm>
          <a:prstGeom prst="line">
            <a:avLst/>
          </a:prstGeom>
          <a:ln w="38100" cmpd="sng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/>
          <p:cNvCxnSpPr>
            <a:stCxn id="30" idx="2"/>
            <a:endCxn id="125" idx="4"/>
          </p:cNvCxnSpPr>
          <p:nvPr/>
        </p:nvCxnSpPr>
        <p:spPr>
          <a:xfrm flipH="1" flipV="1">
            <a:off x="3413640" y="5907911"/>
            <a:ext cx="1008612" cy="128512"/>
          </a:xfrm>
          <a:prstGeom prst="line">
            <a:avLst/>
          </a:prstGeom>
          <a:ln w="38100" cmpd="sng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/>
          <p:cNvCxnSpPr>
            <a:stCxn id="48" idx="3"/>
            <a:endCxn id="39" idx="1"/>
          </p:cNvCxnSpPr>
          <p:nvPr/>
        </p:nvCxnSpPr>
        <p:spPr>
          <a:xfrm flipH="1">
            <a:off x="3658367" y="5200343"/>
            <a:ext cx="500770" cy="240393"/>
          </a:xfrm>
          <a:prstGeom prst="line">
            <a:avLst/>
          </a:prstGeom>
          <a:ln w="38100" cmpd="sng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雲 53"/>
          <p:cNvSpPr/>
          <p:nvPr/>
        </p:nvSpPr>
        <p:spPr>
          <a:xfrm>
            <a:off x="1337002" y="5238138"/>
            <a:ext cx="894030" cy="734786"/>
          </a:xfrm>
          <a:prstGeom prst="cloud">
            <a:avLst/>
          </a:prstGeom>
          <a:solidFill>
            <a:srgbClr val="D9D9D9"/>
          </a:solidFill>
          <a:ln>
            <a:solidFill>
              <a:srgbClr val="A6A6A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5788" tIns="47894" rIns="95788" bIns="47894" anchor="ctr"/>
          <a:lstStyle/>
          <a:p>
            <a:pPr algn="ctr" defTabSz="877767">
              <a:defRPr/>
            </a:pPr>
            <a:endParaRPr kumimoji="1" lang="ja-JP" altLang="en-US" sz="1200">
              <a:solidFill>
                <a:prstClr val="white"/>
              </a:solidFill>
            </a:endParaRPr>
          </a:p>
        </p:txBody>
      </p:sp>
      <p:sp>
        <p:nvSpPr>
          <p:cNvPr id="55" name="円/楕円 54"/>
          <p:cNvSpPr/>
          <p:nvPr/>
        </p:nvSpPr>
        <p:spPr>
          <a:xfrm>
            <a:off x="1605865" y="5303429"/>
            <a:ext cx="89831" cy="39899"/>
          </a:xfrm>
          <a:prstGeom prst="ellipse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  <a:scene3d>
            <a:camera prst="perspectiveRelaxed"/>
            <a:lightRig rig="threePt" dir="t"/>
          </a:scene3d>
          <a:sp3d prstMaterial="matte">
            <a:bevelT w="12700" h="38100" prst="hardEdge"/>
            <a:bevelB w="0" h="38100"/>
          </a:sp3d>
        </p:spPr>
        <p:txBody>
          <a:bodyPr lIns="95788" tIns="47894" rIns="95788" bIns="47894" anchor="ctr"/>
          <a:lstStyle/>
          <a:p>
            <a:pPr algn="ctr" defTabSz="957881">
              <a:defRPr/>
            </a:pPr>
            <a:endParaRPr kumimoji="1" lang="ja-JP" altLang="en-US" sz="1200">
              <a:solidFill>
                <a:prstClr val="white"/>
              </a:solidFill>
            </a:endParaRPr>
          </a:p>
        </p:txBody>
      </p:sp>
      <p:sp>
        <p:nvSpPr>
          <p:cNvPr id="56" name="円/楕円 55"/>
          <p:cNvSpPr/>
          <p:nvPr/>
        </p:nvSpPr>
        <p:spPr>
          <a:xfrm>
            <a:off x="1796187" y="5422671"/>
            <a:ext cx="89831" cy="39899"/>
          </a:xfrm>
          <a:prstGeom prst="ellipse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  <a:scene3d>
            <a:camera prst="perspectiveRelaxed"/>
            <a:lightRig rig="threePt" dir="t"/>
          </a:scene3d>
          <a:sp3d prstMaterial="matte">
            <a:bevelT w="12700" h="38100" prst="hardEdge"/>
            <a:bevelB w="0" h="38100"/>
          </a:sp3d>
        </p:spPr>
        <p:txBody>
          <a:bodyPr lIns="95788" tIns="47894" rIns="95788" bIns="47894" anchor="ctr"/>
          <a:lstStyle/>
          <a:p>
            <a:pPr algn="ctr" defTabSz="957881">
              <a:defRPr/>
            </a:pPr>
            <a:endParaRPr kumimoji="1" lang="ja-JP" altLang="en-US" sz="1200">
              <a:solidFill>
                <a:prstClr val="white"/>
              </a:solidFill>
            </a:endParaRPr>
          </a:p>
        </p:txBody>
      </p:sp>
      <p:sp>
        <p:nvSpPr>
          <p:cNvPr id="57" name="円/楕円 56"/>
          <p:cNvSpPr/>
          <p:nvPr/>
        </p:nvSpPr>
        <p:spPr>
          <a:xfrm>
            <a:off x="1538143" y="5450100"/>
            <a:ext cx="89831" cy="39899"/>
          </a:xfrm>
          <a:prstGeom prst="ellipse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  <a:scene3d>
            <a:camera prst="perspectiveRelaxed"/>
            <a:lightRig rig="threePt" dir="t"/>
          </a:scene3d>
          <a:sp3d prstMaterial="matte">
            <a:bevelT w="12700" h="38100" prst="hardEdge"/>
            <a:bevelB w="0" h="38100"/>
          </a:sp3d>
        </p:spPr>
        <p:txBody>
          <a:bodyPr lIns="95788" tIns="47894" rIns="95788" bIns="47894" anchor="ctr"/>
          <a:lstStyle/>
          <a:p>
            <a:pPr algn="ctr" defTabSz="957881">
              <a:defRPr/>
            </a:pPr>
            <a:endParaRPr kumimoji="1" lang="ja-JP" altLang="en-US" sz="1200">
              <a:solidFill>
                <a:prstClr val="white"/>
              </a:solidFill>
            </a:endParaRPr>
          </a:p>
        </p:txBody>
      </p:sp>
      <p:sp>
        <p:nvSpPr>
          <p:cNvPr id="58" name="円/楕円 57"/>
          <p:cNvSpPr/>
          <p:nvPr/>
        </p:nvSpPr>
        <p:spPr>
          <a:xfrm>
            <a:off x="1627975" y="5579374"/>
            <a:ext cx="89831" cy="39899"/>
          </a:xfrm>
          <a:prstGeom prst="ellipse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  <a:scene3d>
            <a:camera prst="perspectiveRelaxed"/>
            <a:lightRig rig="threePt" dir="t"/>
          </a:scene3d>
          <a:sp3d prstMaterial="matte">
            <a:bevelT w="12700" h="38100" prst="hardEdge"/>
            <a:bevelB w="0" h="38100"/>
          </a:sp3d>
        </p:spPr>
        <p:txBody>
          <a:bodyPr lIns="95788" tIns="47894" rIns="95788" bIns="47894" anchor="ctr"/>
          <a:lstStyle/>
          <a:p>
            <a:pPr algn="ctr" defTabSz="957881">
              <a:defRPr/>
            </a:pPr>
            <a:endParaRPr kumimoji="1" lang="ja-JP" altLang="en-US" sz="1200">
              <a:solidFill>
                <a:prstClr val="white"/>
              </a:solidFill>
            </a:endParaRPr>
          </a:p>
        </p:txBody>
      </p:sp>
      <p:sp>
        <p:nvSpPr>
          <p:cNvPr id="59" name="円/楕円 58"/>
          <p:cNvSpPr/>
          <p:nvPr/>
        </p:nvSpPr>
        <p:spPr>
          <a:xfrm>
            <a:off x="1493229" y="5724303"/>
            <a:ext cx="89831" cy="39899"/>
          </a:xfrm>
          <a:prstGeom prst="ellipse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  <a:scene3d>
            <a:camera prst="perspectiveRelaxed"/>
            <a:lightRig rig="threePt" dir="t"/>
          </a:scene3d>
          <a:sp3d prstMaterial="matte">
            <a:bevelT w="12700" h="38100" prst="hardEdge"/>
            <a:bevelB w="0" h="38100"/>
          </a:sp3d>
        </p:spPr>
        <p:txBody>
          <a:bodyPr lIns="95788" tIns="47894" rIns="95788" bIns="47894" anchor="ctr"/>
          <a:lstStyle/>
          <a:p>
            <a:pPr algn="ctr" defTabSz="957881">
              <a:defRPr/>
            </a:pPr>
            <a:endParaRPr kumimoji="1" lang="ja-JP" altLang="en-US" sz="1200">
              <a:solidFill>
                <a:prstClr val="white"/>
              </a:solidFill>
            </a:endParaRPr>
          </a:p>
        </p:txBody>
      </p:sp>
      <p:cxnSp>
        <p:nvCxnSpPr>
          <p:cNvPr id="6177" name="直線コネクタ 720"/>
          <p:cNvCxnSpPr>
            <a:cxnSpLocks noChangeShapeType="1"/>
            <a:stCxn id="59" idx="7"/>
            <a:endCxn id="58" idx="3"/>
          </p:cNvCxnSpPr>
          <p:nvPr/>
        </p:nvCxnSpPr>
        <p:spPr bwMode="auto">
          <a:xfrm rot="5400000" flipH="1" flipV="1">
            <a:off x="1548325" y="5635177"/>
            <a:ext cx="114905" cy="70730"/>
          </a:xfrm>
          <a:prstGeom prst="line">
            <a:avLst/>
          </a:prstGeom>
          <a:noFill/>
          <a:ln w="28575">
            <a:solidFill>
              <a:srgbClr val="948A54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</p:cxnSp>
      <p:cxnSp>
        <p:nvCxnSpPr>
          <p:cNvPr id="6178" name="直線コネクタ 726"/>
          <p:cNvCxnSpPr>
            <a:cxnSpLocks noChangeShapeType="1"/>
            <a:stCxn id="58" idx="6"/>
            <a:endCxn id="6182" idx="1"/>
          </p:cNvCxnSpPr>
          <p:nvPr/>
        </p:nvCxnSpPr>
        <p:spPr bwMode="auto">
          <a:xfrm>
            <a:off x="1718944" y="5597974"/>
            <a:ext cx="168338" cy="40821"/>
          </a:xfrm>
          <a:prstGeom prst="line">
            <a:avLst/>
          </a:prstGeom>
          <a:noFill/>
          <a:ln w="28575">
            <a:solidFill>
              <a:srgbClr val="948A54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</p:cxnSp>
      <p:cxnSp>
        <p:nvCxnSpPr>
          <p:cNvPr id="6179" name="直線コネクタ 727"/>
          <p:cNvCxnSpPr>
            <a:cxnSpLocks noChangeShapeType="1"/>
            <a:stCxn id="56" idx="4"/>
          </p:cNvCxnSpPr>
          <p:nvPr/>
        </p:nvCxnSpPr>
        <p:spPr bwMode="auto">
          <a:xfrm rot="16200000" flipH="1">
            <a:off x="1805684" y="5498230"/>
            <a:ext cx="117929" cy="45268"/>
          </a:xfrm>
          <a:prstGeom prst="line">
            <a:avLst/>
          </a:prstGeom>
          <a:noFill/>
          <a:ln w="28575">
            <a:solidFill>
              <a:srgbClr val="948A54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</p:cxnSp>
      <p:cxnSp>
        <p:nvCxnSpPr>
          <p:cNvPr id="6180" name="直線コネクタ 728"/>
          <p:cNvCxnSpPr>
            <a:cxnSpLocks noChangeShapeType="1"/>
            <a:stCxn id="55" idx="5"/>
            <a:endCxn id="56" idx="1"/>
          </p:cNvCxnSpPr>
          <p:nvPr/>
        </p:nvCxnSpPr>
        <p:spPr bwMode="auto">
          <a:xfrm rot="16200000" flipH="1">
            <a:off x="1701879" y="5318111"/>
            <a:ext cx="90714" cy="127314"/>
          </a:xfrm>
          <a:prstGeom prst="line">
            <a:avLst/>
          </a:prstGeom>
          <a:noFill/>
          <a:ln w="28575">
            <a:solidFill>
              <a:srgbClr val="948A54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</p:cxnSp>
      <p:cxnSp>
        <p:nvCxnSpPr>
          <p:cNvPr id="6181" name="直線コネクタ 729"/>
          <p:cNvCxnSpPr>
            <a:cxnSpLocks noChangeShapeType="1"/>
            <a:stCxn id="57" idx="4"/>
            <a:endCxn id="58" idx="0"/>
          </p:cNvCxnSpPr>
          <p:nvPr/>
        </p:nvCxnSpPr>
        <p:spPr bwMode="auto">
          <a:xfrm rot="16200000" flipH="1">
            <a:off x="1582344" y="5488401"/>
            <a:ext cx="90714" cy="89119"/>
          </a:xfrm>
          <a:prstGeom prst="line">
            <a:avLst/>
          </a:prstGeom>
          <a:noFill/>
          <a:ln w="28575">
            <a:solidFill>
              <a:srgbClr val="948A54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</p:cxnSp>
      <p:pic>
        <p:nvPicPr>
          <p:cNvPr id="6182" name="Picture 31" descr="MCj02978270000[1]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/>
              </a:ext>
            </a:extLst>
          </a:blip>
          <a:srcRect/>
          <a:stretch>
            <a:fillRect/>
          </a:stretch>
        </p:blipFill>
        <p:spPr bwMode="auto">
          <a:xfrm>
            <a:off x="1887283" y="5579829"/>
            <a:ext cx="171167" cy="116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円柱 66"/>
          <p:cNvSpPr/>
          <p:nvPr/>
        </p:nvSpPr>
        <p:spPr>
          <a:xfrm>
            <a:off x="2071181" y="5576808"/>
            <a:ext cx="199459" cy="195035"/>
          </a:xfrm>
          <a:prstGeom prst="can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5788" tIns="47894" rIns="95788" bIns="47894" anchor="ctr"/>
          <a:lstStyle/>
          <a:p>
            <a:pPr algn="ctr" defTabSz="877767">
              <a:defRPr/>
            </a:pPr>
            <a:endParaRPr kumimoji="1" lang="ja-JP" altLang="en-US">
              <a:solidFill>
                <a:prstClr val="white"/>
              </a:solidFill>
            </a:endParaRPr>
          </a:p>
        </p:txBody>
      </p:sp>
      <p:sp>
        <p:nvSpPr>
          <p:cNvPr id="68" name="直方体 67"/>
          <p:cNvSpPr/>
          <p:nvPr/>
        </p:nvSpPr>
        <p:spPr>
          <a:xfrm>
            <a:off x="2289029" y="5505747"/>
            <a:ext cx="253215" cy="266095"/>
          </a:xfrm>
          <a:prstGeom prst="cube">
            <a:avLst/>
          </a:prstGeom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95788" tIns="47894" rIns="95788" bIns="47894" anchor="ctr"/>
          <a:lstStyle/>
          <a:p>
            <a:pPr algn="ctr" defTabSz="877767">
              <a:defRPr/>
            </a:pPr>
            <a:endParaRPr kumimoji="1" lang="ja-JP" altLang="en-US">
              <a:solidFill>
                <a:prstClr val="white"/>
              </a:solidFill>
            </a:endParaRPr>
          </a:p>
        </p:txBody>
      </p:sp>
      <p:grpSp>
        <p:nvGrpSpPr>
          <p:cNvPr id="12" name="図形グループ 68"/>
          <p:cNvGrpSpPr>
            <a:grpSpLocks/>
          </p:cNvGrpSpPr>
          <p:nvPr/>
        </p:nvGrpSpPr>
        <p:grpSpPr bwMode="auto">
          <a:xfrm>
            <a:off x="5312039" y="3705068"/>
            <a:ext cx="943541" cy="879929"/>
            <a:chOff x="5609633" y="3475914"/>
            <a:chExt cx="944155" cy="880142"/>
          </a:xfrm>
        </p:grpSpPr>
        <p:sp>
          <p:nvSpPr>
            <p:cNvPr id="70" name="雲 69"/>
            <p:cNvSpPr/>
            <p:nvPr/>
          </p:nvSpPr>
          <p:spPr>
            <a:xfrm>
              <a:off x="5724290" y="3643776"/>
              <a:ext cx="829498" cy="712280"/>
            </a:xfrm>
            <a:prstGeom prst="cloud">
              <a:avLst/>
            </a:prstGeom>
            <a:solidFill>
              <a:srgbClr val="D9D9D9"/>
            </a:solidFill>
            <a:ln>
              <a:solidFill>
                <a:srgbClr val="A6A6A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877767">
                <a:defRPr/>
              </a:pPr>
              <a:endParaRPr kumimoji="1" lang="ja-JP" altLang="en-US" sz="1200">
                <a:solidFill>
                  <a:prstClr val="white"/>
                </a:solidFill>
              </a:endParaRPr>
            </a:p>
          </p:txBody>
        </p:sp>
        <p:pic>
          <p:nvPicPr>
            <p:cNvPr id="6247" name="図 778" descr="j0428953.wmf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/>
                </a:ext>
              </a:extLst>
            </a:blip>
            <a:srcRect/>
            <a:stretch>
              <a:fillRect/>
            </a:stretch>
          </p:blipFill>
          <p:spPr bwMode="auto">
            <a:xfrm rot="19010305" flipH="1">
              <a:off x="5609633" y="3727657"/>
              <a:ext cx="139157" cy="2363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248" name="図 779" descr="j0428953.wmf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/>
                </a:ext>
              </a:extLst>
            </a:blip>
            <a:srcRect/>
            <a:stretch>
              <a:fillRect/>
            </a:stretch>
          </p:blipFill>
          <p:spPr bwMode="auto">
            <a:xfrm rot="19010305" flipH="1">
              <a:off x="5778735" y="4035130"/>
              <a:ext cx="139157" cy="2363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249" name="図 780" descr="j0428953.wmf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/>
                </a:ext>
              </a:extLst>
            </a:blip>
            <a:srcRect/>
            <a:stretch>
              <a:fillRect/>
            </a:stretch>
          </p:blipFill>
          <p:spPr bwMode="auto">
            <a:xfrm rot="19010305" flipH="1">
              <a:off x="5907323" y="3746874"/>
              <a:ext cx="137396" cy="238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250" name="図 781" descr="j0428953.wmf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/>
                </a:ext>
              </a:extLst>
            </a:blip>
            <a:srcRect/>
            <a:stretch>
              <a:fillRect/>
            </a:stretch>
          </p:blipFill>
          <p:spPr bwMode="auto">
            <a:xfrm rot="19010305" flipH="1">
              <a:off x="6102848" y="4096625"/>
              <a:ext cx="139157" cy="2363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251" name="図 782" descr="j0428953.wmf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/>
                </a:ext>
              </a:extLst>
            </a:blip>
            <a:srcRect/>
            <a:stretch>
              <a:fillRect/>
            </a:stretch>
          </p:blipFill>
          <p:spPr bwMode="auto">
            <a:xfrm rot="19010305" flipH="1">
              <a:off x="6074664" y="3475914"/>
              <a:ext cx="139157" cy="238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252" name="図 783" descr="j0428953.wmf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/>
                </a:ext>
              </a:extLst>
            </a:blip>
            <a:srcRect/>
            <a:stretch>
              <a:fillRect/>
            </a:stretch>
          </p:blipFill>
          <p:spPr bwMode="auto">
            <a:xfrm rot="19010305" flipH="1">
              <a:off x="6242005" y="3875629"/>
              <a:ext cx="139157" cy="236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7" name="直方体 76"/>
            <p:cNvSpPr/>
            <p:nvPr/>
          </p:nvSpPr>
          <p:spPr>
            <a:xfrm>
              <a:off x="5652099" y="4076285"/>
              <a:ext cx="254795" cy="269184"/>
            </a:xfrm>
            <a:prstGeom prst="cube">
              <a:avLst/>
            </a:prstGeom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877767">
                <a:defRPr/>
              </a:pPr>
              <a:endParaRPr kumimoji="1" lang="ja-JP" altLang="en-US">
                <a:solidFill>
                  <a:prstClr val="white"/>
                </a:solidFill>
              </a:endParaRPr>
            </a:p>
          </p:txBody>
        </p:sp>
      </p:grpSp>
      <p:cxnSp>
        <p:nvCxnSpPr>
          <p:cNvPr id="78" name="直線コネクタ 77"/>
          <p:cNvCxnSpPr>
            <a:stCxn id="77" idx="3"/>
            <a:endCxn id="116" idx="1"/>
          </p:cNvCxnSpPr>
          <p:nvPr/>
        </p:nvCxnSpPr>
        <p:spPr>
          <a:xfrm flipH="1">
            <a:off x="5408233" y="4574411"/>
            <a:ext cx="42438" cy="635000"/>
          </a:xfrm>
          <a:prstGeom prst="line">
            <a:avLst/>
          </a:prstGeom>
          <a:ln w="38100" cmpd="sng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直線コネクタ 78"/>
          <p:cNvCxnSpPr>
            <a:stCxn id="68" idx="5"/>
            <a:endCxn id="124" idx="2"/>
          </p:cNvCxnSpPr>
          <p:nvPr/>
        </p:nvCxnSpPr>
        <p:spPr>
          <a:xfrm flipV="1">
            <a:off x="2542244" y="5548081"/>
            <a:ext cx="711546" cy="58965"/>
          </a:xfrm>
          <a:prstGeom prst="line">
            <a:avLst/>
          </a:prstGeom>
          <a:ln w="38100" cmpd="sng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89" name="正方形/長方形 82"/>
          <p:cNvSpPr>
            <a:spLocks noChangeArrowheads="1"/>
          </p:cNvSpPr>
          <p:nvPr/>
        </p:nvSpPr>
        <p:spPr bwMode="auto">
          <a:xfrm>
            <a:off x="5967000" y="2142784"/>
            <a:ext cx="3205493" cy="1020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88" tIns="47894" rIns="95788" bIns="47894">
            <a:spAutoFit/>
          </a:bodyPr>
          <a:lstStyle/>
          <a:p>
            <a:pPr defTabSz="457200"/>
            <a:r>
              <a:rPr kumimoji="1" lang="en-US" altLang="ja-JP" sz="1200" dirty="0" smtClean="0">
                <a:solidFill>
                  <a:prstClr val="black"/>
                </a:solidFill>
              </a:rPr>
              <a:t>Examples of new technologies to verify</a:t>
            </a:r>
            <a:r>
              <a:rPr kumimoji="1" lang="ja-JP" altLang="en-US" sz="1200" dirty="0" smtClean="0">
                <a:solidFill>
                  <a:prstClr val="black"/>
                </a:solidFill>
              </a:rPr>
              <a:t>：</a:t>
            </a:r>
            <a:endParaRPr kumimoji="1" lang="en-US" altLang="ja-JP" sz="1200" dirty="0">
              <a:solidFill>
                <a:prstClr val="black"/>
              </a:solidFill>
            </a:endParaRPr>
          </a:p>
          <a:p>
            <a:pPr defTabSz="457200"/>
            <a:r>
              <a:rPr kumimoji="1" lang="ja-JP" altLang="en-US" sz="1200" dirty="0" smtClean="0">
                <a:solidFill>
                  <a:prstClr val="black"/>
                </a:solidFill>
              </a:rPr>
              <a:t>・</a:t>
            </a:r>
            <a:r>
              <a:rPr kumimoji="1" lang="en-US" altLang="ja-JP" sz="1200" dirty="0" smtClean="0">
                <a:solidFill>
                  <a:prstClr val="black"/>
                </a:solidFill>
              </a:rPr>
              <a:t>Analysis method of real world situation</a:t>
            </a:r>
            <a:endParaRPr kumimoji="1" lang="en-US" altLang="ja-JP" sz="1200" dirty="0">
              <a:solidFill>
                <a:prstClr val="black"/>
              </a:solidFill>
            </a:endParaRPr>
          </a:p>
          <a:p>
            <a:pPr defTabSz="457200"/>
            <a:r>
              <a:rPr kumimoji="1" lang="ja-JP" altLang="en-US" sz="1200" dirty="0" smtClean="0">
                <a:solidFill>
                  <a:prstClr val="black"/>
                </a:solidFill>
              </a:rPr>
              <a:t>・</a:t>
            </a:r>
            <a:r>
              <a:rPr kumimoji="1" lang="en-US" altLang="ja-JP" sz="1200" dirty="0" smtClean="0">
                <a:solidFill>
                  <a:prstClr val="black"/>
                </a:solidFill>
              </a:rPr>
              <a:t>M2M/</a:t>
            </a:r>
            <a:r>
              <a:rPr kumimoji="1" lang="en-US" altLang="ja-JP" sz="1200" dirty="0" err="1" smtClean="0">
                <a:solidFill>
                  <a:prstClr val="black"/>
                </a:solidFill>
              </a:rPr>
              <a:t>IoT</a:t>
            </a:r>
            <a:r>
              <a:rPr kumimoji="1" lang="en-US" altLang="ja-JP" sz="1200" dirty="0" smtClean="0">
                <a:solidFill>
                  <a:prstClr val="black"/>
                </a:solidFill>
              </a:rPr>
              <a:t>/sensor network algorithms</a:t>
            </a:r>
            <a:endParaRPr kumimoji="1" lang="en-US" altLang="ja-JP" sz="1200" dirty="0">
              <a:solidFill>
                <a:prstClr val="black"/>
              </a:solidFill>
            </a:endParaRPr>
          </a:p>
          <a:p>
            <a:pPr defTabSz="457200"/>
            <a:r>
              <a:rPr kumimoji="1" lang="ja-JP" altLang="en-US" sz="1200" dirty="0" smtClean="0">
                <a:solidFill>
                  <a:prstClr val="black"/>
                </a:solidFill>
              </a:rPr>
              <a:t>・</a:t>
            </a:r>
            <a:r>
              <a:rPr kumimoji="1" lang="en-US" altLang="ja-JP" sz="1200" dirty="0" smtClean="0">
                <a:solidFill>
                  <a:prstClr val="black"/>
                </a:solidFill>
              </a:rPr>
              <a:t>Large-scale stream processing methods</a:t>
            </a:r>
          </a:p>
          <a:p>
            <a:pPr defTabSz="457200"/>
            <a:r>
              <a:rPr kumimoji="1" lang="ja-JP" altLang="en-US" sz="1200" dirty="0" smtClean="0">
                <a:solidFill>
                  <a:prstClr val="black"/>
                </a:solidFill>
              </a:rPr>
              <a:t>・</a:t>
            </a:r>
            <a:r>
              <a:rPr kumimoji="1" lang="en-US" altLang="ja-JP" sz="1200" dirty="0" smtClean="0">
                <a:solidFill>
                  <a:prstClr val="black"/>
                </a:solidFill>
              </a:rPr>
              <a:t>Large-scale network/storage algorithms</a:t>
            </a:r>
            <a:endParaRPr kumimoji="1" lang="ja-JP" altLang="en-US" sz="1200" dirty="0">
              <a:solidFill>
                <a:prstClr val="black"/>
              </a:solidFill>
            </a:endParaRPr>
          </a:p>
        </p:txBody>
      </p:sp>
      <p:cxnSp>
        <p:nvCxnSpPr>
          <p:cNvPr id="85" name="直線コネクタ 84"/>
          <p:cNvCxnSpPr>
            <a:stCxn id="30" idx="2"/>
            <a:endCxn id="124" idx="4"/>
          </p:cNvCxnSpPr>
          <p:nvPr/>
        </p:nvCxnSpPr>
        <p:spPr>
          <a:xfrm flipH="1" flipV="1">
            <a:off x="3444761" y="5548078"/>
            <a:ext cx="977490" cy="488346"/>
          </a:xfrm>
          <a:prstGeom prst="line">
            <a:avLst/>
          </a:prstGeom>
          <a:ln w="38100" cmpd="sng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図形グループ 85"/>
          <p:cNvGrpSpPr>
            <a:grpSpLocks/>
          </p:cNvGrpSpPr>
          <p:nvPr/>
        </p:nvGrpSpPr>
        <p:grpSpPr bwMode="auto">
          <a:xfrm flipH="1">
            <a:off x="5815638" y="5218483"/>
            <a:ext cx="1488163" cy="734786"/>
            <a:chOff x="6574433" y="5464217"/>
            <a:chExt cx="1205310" cy="736014"/>
          </a:xfrm>
        </p:grpSpPr>
        <p:sp>
          <p:nvSpPr>
            <p:cNvPr id="87" name="雲 86"/>
            <p:cNvSpPr/>
            <p:nvPr/>
          </p:nvSpPr>
          <p:spPr>
            <a:xfrm>
              <a:off x="6574433" y="5464217"/>
              <a:ext cx="893671" cy="736014"/>
            </a:xfrm>
            <a:prstGeom prst="cloud">
              <a:avLst/>
            </a:prstGeom>
            <a:solidFill>
              <a:srgbClr val="D9D9D9"/>
            </a:solidFill>
            <a:ln>
              <a:solidFill>
                <a:srgbClr val="A6A6A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877767">
                <a:defRPr/>
              </a:pPr>
              <a:endParaRPr kumimoji="1" lang="ja-JP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88" name="円/楕円 87"/>
            <p:cNvSpPr/>
            <p:nvPr/>
          </p:nvSpPr>
          <p:spPr>
            <a:xfrm>
              <a:off x="6842443" y="5530920"/>
              <a:ext cx="89831" cy="39899"/>
            </a:xfrm>
            <a:prstGeom prst="ellipse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  <a:scene3d>
              <a:camera prst="perspectiveRelaxed"/>
              <a:lightRig rig="threePt" dir="t"/>
            </a:scene3d>
            <a:sp3d prstMaterial="matte">
              <a:bevelT w="12700" h="38100" prst="hardEdge"/>
              <a:bevelB w="0" h="38100"/>
            </a:sp3d>
          </p:spPr>
          <p:txBody>
            <a:bodyPr anchor="ctr"/>
            <a:lstStyle/>
            <a:p>
              <a:pPr algn="ctr" defTabSz="957881">
                <a:defRPr/>
              </a:pPr>
              <a:endParaRPr kumimoji="1" lang="ja-JP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89" name="円/楕円 88"/>
            <p:cNvSpPr/>
            <p:nvPr/>
          </p:nvSpPr>
          <p:spPr>
            <a:xfrm>
              <a:off x="7032765" y="5650162"/>
              <a:ext cx="89831" cy="39899"/>
            </a:xfrm>
            <a:prstGeom prst="ellipse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  <a:scene3d>
              <a:camera prst="perspectiveRelaxed"/>
              <a:lightRig rig="threePt" dir="t"/>
            </a:scene3d>
            <a:sp3d prstMaterial="matte">
              <a:bevelT w="12700" h="38100" prst="hardEdge"/>
              <a:bevelB w="0" h="38100"/>
            </a:sp3d>
          </p:spPr>
          <p:txBody>
            <a:bodyPr anchor="ctr"/>
            <a:lstStyle/>
            <a:p>
              <a:pPr algn="ctr" defTabSz="957881">
                <a:defRPr/>
              </a:pPr>
              <a:endParaRPr kumimoji="1" lang="ja-JP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90" name="円/楕円 89"/>
            <p:cNvSpPr/>
            <p:nvPr/>
          </p:nvSpPr>
          <p:spPr>
            <a:xfrm>
              <a:off x="6774721" y="5677591"/>
              <a:ext cx="89831" cy="39899"/>
            </a:xfrm>
            <a:prstGeom prst="ellipse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  <a:scene3d>
              <a:camera prst="perspectiveRelaxed"/>
              <a:lightRig rig="threePt" dir="t"/>
            </a:scene3d>
            <a:sp3d prstMaterial="matte">
              <a:bevelT w="12700" h="38100" prst="hardEdge"/>
              <a:bevelB w="0" h="38100"/>
            </a:sp3d>
          </p:spPr>
          <p:txBody>
            <a:bodyPr anchor="ctr"/>
            <a:lstStyle/>
            <a:p>
              <a:pPr algn="ctr" defTabSz="957881">
                <a:defRPr/>
              </a:pPr>
              <a:endParaRPr kumimoji="1" lang="ja-JP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91" name="円/楕円 90"/>
            <p:cNvSpPr/>
            <p:nvPr/>
          </p:nvSpPr>
          <p:spPr>
            <a:xfrm>
              <a:off x="6864553" y="5806865"/>
              <a:ext cx="89831" cy="39899"/>
            </a:xfrm>
            <a:prstGeom prst="ellipse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  <a:scene3d>
              <a:camera prst="perspectiveRelaxed"/>
              <a:lightRig rig="threePt" dir="t"/>
            </a:scene3d>
            <a:sp3d prstMaterial="matte">
              <a:bevelT w="12700" h="38100" prst="hardEdge"/>
              <a:bevelB w="0" h="38100"/>
            </a:sp3d>
          </p:spPr>
          <p:txBody>
            <a:bodyPr anchor="ctr"/>
            <a:lstStyle/>
            <a:p>
              <a:pPr algn="ctr" defTabSz="957881">
                <a:defRPr/>
              </a:pPr>
              <a:endParaRPr kumimoji="1" lang="ja-JP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92" name="円/楕円 91"/>
            <p:cNvSpPr/>
            <p:nvPr/>
          </p:nvSpPr>
          <p:spPr>
            <a:xfrm>
              <a:off x="6729807" y="5951794"/>
              <a:ext cx="89831" cy="39899"/>
            </a:xfrm>
            <a:prstGeom prst="ellipse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  <a:scene3d>
              <a:camera prst="perspectiveRelaxed"/>
              <a:lightRig rig="threePt" dir="t"/>
            </a:scene3d>
            <a:sp3d prstMaterial="matte">
              <a:bevelT w="12700" h="38100" prst="hardEdge"/>
              <a:bevelB w="0" h="38100"/>
            </a:sp3d>
          </p:spPr>
          <p:txBody>
            <a:bodyPr anchor="ctr"/>
            <a:lstStyle/>
            <a:p>
              <a:pPr algn="ctr" defTabSz="957881">
                <a:defRPr/>
              </a:pPr>
              <a:endParaRPr kumimoji="1" lang="ja-JP" altLang="en-US" sz="1200">
                <a:solidFill>
                  <a:prstClr val="white"/>
                </a:solidFill>
              </a:endParaRPr>
            </a:p>
          </p:txBody>
        </p:sp>
        <p:cxnSp>
          <p:nvCxnSpPr>
            <p:cNvPr id="6238" name="直線コネクタ 720"/>
            <p:cNvCxnSpPr>
              <a:cxnSpLocks noChangeShapeType="1"/>
              <a:stCxn id="92" idx="7"/>
              <a:endCxn id="91" idx="3"/>
            </p:cNvCxnSpPr>
            <p:nvPr/>
          </p:nvCxnSpPr>
          <p:spPr bwMode="auto">
            <a:xfrm rot="5400000" flipH="1" flipV="1">
              <a:off x="6784982" y="5863293"/>
              <a:ext cx="115303" cy="70459"/>
            </a:xfrm>
            <a:prstGeom prst="line">
              <a:avLst/>
            </a:prstGeom>
            <a:noFill/>
            <a:ln w="28575">
              <a:solidFill>
                <a:srgbClr val="948A54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noFill/>
                </a14:hiddenFill>
              </a:ext>
            </a:extLst>
          </p:spPr>
        </p:cxnSp>
        <p:cxnSp>
          <p:nvCxnSpPr>
            <p:cNvPr id="6239" name="直線コネクタ 726"/>
            <p:cNvCxnSpPr>
              <a:cxnSpLocks noChangeShapeType="1"/>
              <a:stCxn id="91" idx="6"/>
              <a:endCxn id="6243" idx="1"/>
            </p:cNvCxnSpPr>
            <p:nvPr/>
          </p:nvCxnSpPr>
          <p:spPr bwMode="auto">
            <a:xfrm>
              <a:off x="6955368" y="5825498"/>
              <a:ext cx="167342" cy="40356"/>
            </a:xfrm>
            <a:prstGeom prst="line">
              <a:avLst/>
            </a:prstGeom>
            <a:noFill/>
            <a:ln w="28575">
              <a:solidFill>
                <a:srgbClr val="948A54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noFill/>
                </a14:hiddenFill>
              </a:ext>
            </a:extLst>
          </p:spPr>
        </p:cxnSp>
        <p:cxnSp>
          <p:nvCxnSpPr>
            <p:cNvPr id="6240" name="直線コネクタ 727"/>
            <p:cNvCxnSpPr>
              <a:cxnSpLocks noChangeShapeType="1"/>
              <a:stCxn id="89" idx="4"/>
            </p:cNvCxnSpPr>
            <p:nvPr/>
          </p:nvCxnSpPr>
          <p:spPr bwMode="auto">
            <a:xfrm rot="16200000" flipH="1">
              <a:off x="7041118" y="5726611"/>
              <a:ext cx="119146" cy="44038"/>
            </a:xfrm>
            <a:prstGeom prst="line">
              <a:avLst/>
            </a:prstGeom>
            <a:noFill/>
            <a:ln w="28575">
              <a:solidFill>
                <a:srgbClr val="948A54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noFill/>
                </a14:hiddenFill>
              </a:ext>
            </a:extLst>
          </p:spPr>
        </p:cxnSp>
        <p:cxnSp>
          <p:nvCxnSpPr>
            <p:cNvPr id="6241" name="直線コネクタ 728"/>
            <p:cNvCxnSpPr>
              <a:cxnSpLocks noChangeShapeType="1"/>
              <a:stCxn id="88" idx="5"/>
              <a:endCxn id="89" idx="1"/>
            </p:cNvCxnSpPr>
            <p:nvPr/>
          </p:nvCxnSpPr>
          <p:spPr bwMode="auto">
            <a:xfrm rot="16200000" flipH="1">
              <a:off x="6938392" y="5545892"/>
              <a:ext cx="90320" cy="126827"/>
            </a:xfrm>
            <a:prstGeom prst="line">
              <a:avLst/>
            </a:prstGeom>
            <a:noFill/>
            <a:ln w="28575">
              <a:solidFill>
                <a:srgbClr val="948A54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noFill/>
                </a14:hiddenFill>
              </a:ext>
            </a:extLst>
          </p:spPr>
        </p:cxnSp>
        <p:cxnSp>
          <p:nvCxnSpPr>
            <p:cNvPr id="6242" name="直線コネクタ 729"/>
            <p:cNvCxnSpPr>
              <a:cxnSpLocks noChangeShapeType="1"/>
              <a:stCxn id="90" idx="4"/>
              <a:endCxn id="91" idx="0"/>
            </p:cNvCxnSpPr>
            <p:nvPr/>
          </p:nvCxnSpPr>
          <p:spPr bwMode="auto">
            <a:xfrm rot="16200000" flipH="1">
              <a:off x="6819491" y="5716203"/>
              <a:ext cx="90321" cy="89836"/>
            </a:xfrm>
            <a:prstGeom prst="line">
              <a:avLst/>
            </a:prstGeom>
            <a:noFill/>
            <a:ln w="28575">
              <a:solidFill>
                <a:srgbClr val="948A54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noFill/>
                </a14:hiddenFill>
              </a:ext>
            </a:extLst>
          </p:spPr>
        </p:cxnSp>
        <p:pic>
          <p:nvPicPr>
            <p:cNvPr id="6243" name="Picture 31" descr="MCj02978270000[1]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2710" y="5808202"/>
              <a:ext cx="172625" cy="115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0" name="円柱 99"/>
            <p:cNvSpPr/>
            <p:nvPr/>
          </p:nvSpPr>
          <p:spPr>
            <a:xfrm>
              <a:off x="7308848" y="5806479"/>
              <a:ext cx="198211" cy="193847"/>
            </a:xfrm>
            <a:prstGeom prst="can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877767">
                <a:defRPr/>
              </a:pPr>
              <a:endParaRPr kumimoji="1" lang="ja-JP" altLang="en-US">
                <a:solidFill>
                  <a:prstClr val="white"/>
                </a:solidFill>
              </a:endParaRPr>
            </a:p>
          </p:txBody>
        </p:sp>
        <p:sp>
          <p:nvSpPr>
            <p:cNvPr id="101" name="直方体 100"/>
            <p:cNvSpPr/>
            <p:nvPr/>
          </p:nvSpPr>
          <p:spPr>
            <a:xfrm>
              <a:off x="7524245" y="5732272"/>
              <a:ext cx="255498" cy="268054"/>
            </a:xfrm>
            <a:prstGeom prst="cube">
              <a:avLst/>
            </a:prstGeom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877767">
                <a:defRPr/>
              </a:pPr>
              <a:endParaRPr kumimoji="1" lang="ja-JP" altLang="en-US">
                <a:solidFill>
                  <a:prstClr val="white"/>
                </a:solidFill>
              </a:endParaRPr>
            </a:p>
          </p:txBody>
        </p:sp>
      </p:grpSp>
      <p:cxnSp>
        <p:nvCxnSpPr>
          <p:cNvPr id="102" name="直線コネクタ 101"/>
          <p:cNvCxnSpPr>
            <a:stCxn id="101" idx="5"/>
            <a:endCxn id="31" idx="1"/>
          </p:cNvCxnSpPr>
          <p:nvPr/>
        </p:nvCxnSpPr>
        <p:spPr>
          <a:xfrm flipH="1">
            <a:off x="4828244" y="5587390"/>
            <a:ext cx="987393" cy="340179"/>
          </a:xfrm>
          <a:prstGeom prst="line">
            <a:avLst/>
          </a:prstGeom>
          <a:ln w="38100" cmpd="sng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図形グループ 102"/>
          <p:cNvGrpSpPr>
            <a:grpSpLocks/>
          </p:cNvGrpSpPr>
          <p:nvPr/>
        </p:nvGrpSpPr>
        <p:grpSpPr bwMode="auto">
          <a:xfrm>
            <a:off x="4664150" y="5000769"/>
            <a:ext cx="864322" cy="468690"/>
            <a:chOff x="4499992" y="5655484"/>
            <a:chExt cx="864096" cy="466974"/>
          </a:xfrm>
        </p:grpSpPr>
        <p:sp>
          <p:nvSpPr>
            <p:cNvPr id="104" name="円/楕円 103"/>
            <p:cNvSpPr/>
            <p:nvPr/>
          </p:nvSpPr>
          <p:spPr>
            <a:xfrm>
              <a:off x="4499992" y="5806121"/>
              <a:ext cx="864096" cy="287717"/>
            </a:xfrm>
            <a:prstGeom prst="ellipse">
              <a:avLst/>
            </a:prstGeom>
            <a:pattFill prst="openDmnd">
              <a:fgClr>
                <a:schemeClr val="accent1">
                  <a:lumMod val="60000"/>
                  <a:lumOff val="40000"/>
                </a:schemeClr>
              </a:fgClr>
              <a:bgClr>
                <a:prstClr val="white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877767">
                <a:defRPr/>
              </a:pPr>
              <a:endParaRPr kumimoji="1" lang="ja-JP" altLang="en-US">
                <a:solidFill>
                  <a:prstClr val="white"/>
                </a:solidFill>
              </a:endParaRPr>
            </a:p>
          </p:txBody>
        </p:sp>
        <p:grpSp>
          <p:nvGrpSpPr>
            <p:cNvPr id="15" name="図形グループ 786"/>
            <p:cNvGrpSpPr>
              <a:grpSpLocks/>
            </p:cNvGrpSpPr>
            <p:nvPr/>
          </p:nvGrpSpPr>
          <p:grpSpPr bwMode="auto">
            <a:xfrm>
              <a:off x="4688684" y="5655484"/>
              <a:ext cx="459747" cy="466974"/>
              <a:chOff x="4529592" y="4201943"/>
              <a:chExt cx="753390" cy="702980"/>
            </a:xfrm>
          </p:grpSpPr>
          <p:sp>
            <p:nvSpPr>
              <p:cNvPr id="106" name="円柱 105"/>
              <p:cNvSpPr/>
              <p:nvPr/>
            </p:nvSpPr>
            <p:spPr>
              <a:xfrm>
                <a:off x="4528610" y="4201943"/>
                <a:ext cx="447280" cy="401380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877767">
                  <a:defRPr/>
                </a:pPr>
                <a:endParaRPr kumimoji="1" lang="ja-JP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7" name="円柱 106"/>
              <p:cNvSpPr/>
              <p:nvPr/>
            </p:nvSpPr>
            <p:spPr>
              <a:xfrm>
                <a:off x="4681565" y="4353878"/>
                <a:ext cx="449597" cy="399111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877767">
                  <a:defRPr/>
                </a:pPr>
                <a:endParaRPr kumimoji="1" lang="ja-JP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8" name="円柱 107"/>
              <p:cNvSpPr/>
              <p:nvPr/>
            </p:nvSpPr>
            <p:spPr>
              <a:xfrm>
                <a:off x="4836839" y="4503545"/>
                <a:ext cx="447279" cy="401378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877767">
                  <a:defRPr/>
                </a:pPr>
                <a:endParaRPr kumimoji="1" lang="ja-JP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16" name="図形グループ 108"/>
          <p:cNvGrpSpPr>
            <a:grpSpLocks/>
          </p:cNvGrpSpPr>
          <p:nvPr/>
        </p:nvGrpSpPr>
        <p:grpSpPr bwMode="auto">
          <a:xfrm>
            <a:off x="2576196" y="5758234"/>
            <a:ext cx="862908" cy="468690"/>
            <a:chOff x="4499992" y="5655484"/>
            <a:chExt cx="864096" cy="466974"/>
          </a:xfrm>
        </p:grpSpPr>
        <p:sp>
          <p:nvSpPr>
            <p:cNvPr id="110" name="円/楕円 109"/>
            <p:cNvSpPr/>
            <p:nvPr/>
          </p:nvSpPr>
          <p:spPr>
            <a:xfrm>
              <a:off x="4499992" y="5806121"/>
              <a:ext cx="864096" cy="287716"/>
            </a:xfrm>
            <a:prstGeom prst="ellipse">
              <a:avLst/>
            </a:prstGeom>
            <a:pattFill prst="openDmnd">
              <a:fgClr>
                <a:schemeClr val="accent1">
                  <a:lumMod val="60000"/>
                  <a:lumOff val="40000"/>
                </a:schemeClr>
              </a:fgClr>
              <a:bgClr>
                <a:prstClr val="white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877767">
                <a:defRPr/>
              </a:pPr>
              <a:endParaRPr kumimoji="1" lang="ja-JP" altLang="en-US">
                <a:solidFill>
                  <a:prstClr val="white"/>
                </a:solidFill>
              </a:endParaRPr>
            </a:p>
          </p:txBody>
        </p:sp>
        <p:grpSp>
          <p:nvGrpSpPr>
            <p:cNvPr id="17" name="図形グループ 786"/>
            <p:cNvGrpSpPr>
              <a:grpSpLocks/>
            </p:cNvGrpSpPr>
            <p:nvPr/>
          </p:nvGrpSpPr>
          <p:grpSpPr bwMode="auto">
            <a:xfrm>
              <a:off x="4688684" y="5655484"/>
              <a:ext cx="459747" cy="466974"/>
              <a:chOff x="4529592" y="4201943"/>
              <a:chExt cx="753390" cy="702980"/>
            </a:xfrm>
          </p:grpSpPr>
          <p:sp>
            <p:nvSpPr>
              <p:cNvPr id="112" name="円柱 111"/>
              <p:cNvSpPr/>
              <p:nvPr/>
            </p:nvSpPr>
            <p:spPr>
              <a:xfrm>
                <a:off x="4529115" y="4201943"/>
                <a:ext cx="448014" cy="401378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877767">
                  <a:defRPr/>
                </a:pPr>
                <a:endParaRPr kumimoji="1" lang="ja-JP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3" name="円柱 112"/>
              <p:cNvSpPr/>
              <p:nvPr/>
            </p:nvSpPr>
            <p:spPr>
              <a:xfrm>
                <a:off x="4682322" y="4353877"/>
                <a:ext cx="445692" cy="399111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877767">
                  <a:defRPr/>
                </a:pPr>
                <a:endParaRPr kumimoji="1" lang="ja-JP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4" name="円柱 113"/>
              <p:cNvSpPr/>
              <p:nvPr/>
            </p:nvSpPr>
            <p:spPr>
              <a:xfrm>
                <a:off x="4835528" y="4503543"/>
                <a:ext cx="448014" cy="401380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877767">
                  <a:defRPr/>
                </a:pPr>
                <a:endParaRPr kumimoji="1" lang="ja-JP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16" name="直方体 115"/>
          <p:cNvSpPr/>
          <p:nvPr/>
        </p:nvSpPr>
        <p:spPr>
          <a:xfrm>
            <a:off x="5312038" y="5145914"/>
            <a:ext cx="254629" cy="266095"/>
          </a:xfrm>
          <a:prstGeom prst="cube">
            <a:avLst/>
          </a:prstGeom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95788" tIns="47894" rIns="95788" bIns="47894" anchor="ctr"/>
          <a:lstStyle/>
          <a:p>
            <a:pPr algn="ctr" defTabSz="877767">
              <a:defRPr/>
            </a:pPr>
            <a:endParaRPr kumimoji="1" lang="ja-JP" altLang="en-US">
              <a:solidFill>
                <a:prstClr val="white"/>
              </a:solidFill>
            </a:endParaRPr>
          </a:p>
        </p:txBody>
      </p:sp>
      <p:cxnSp>
        <p:nvCxnSpPr>
          <p:cNvPr id="117" name="直線コネクタ 116"/>
          <p:cNvCxnSpPr>
            <a:stCxn id="116" idx="3"/>
            <a:endCxn id="31" idx="0"/>
          </p:cNvCxnSpPr>
          <p:nvPr/>
        </p:nvCxnSpPr>
        <p:spPr>
          <a:xfrm flipH="1">
            <a:off x="4891901" y="5412007"/>
            <a:ext cx="516330" cy="452060"/>
          </a:xfrm>
          <a:prstGeom prst="line">
            <a:avLst/>
          </a:prstGeom>
          <a:ln w="38100" cmpd="sng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図形グループ 117"/>
          <p:cNvGrpSpPr>
            <a:grpSpLocks/>
          </p:cNvGrpSpPr>
          <p:nvPr/>
        </p:nvGrpSpPr>
        <p:grpSpPr bwMode="auto">
          <a:xfrm>
            <a:off x="2504049" y="5073343"/>
            <a:ext cx="864323" cy="467179"/>
            <a:chOff x="4499992" y="5655484"/>
            <a:chExt cx="864096" cy="466974"/>
          </a:xfrm>
        </p:grpSpPr>
        <p:sp>
          <p:nvSpPr>
            <p:cNvPr id="119" name="円/楕円 118"/>
            <p:cNvSpPr/>
            <p:nvPr/>
          </p:nvSpPr>
          <p:spPr>
            <a:xfrm>
              <a:off x="4499992" y="5805097"/>
              <a:ext cx="864096" cy="288647"/>
            </a:xfrm>
            <a:prstGeom prst="ellipse">
              <a:avLst/>
            </a:prstGeom>
            <a:pattFill prst="openDmnd">
              <a:fgClr>
                <a:schemeClr val="accent1">
                  <a:lumMod val="60000"/>
                  <a:lumOff val="40000"/>
                </a:schemeClr>
              </a:fgClr>
              <a:bgClr>
                <a:prstClr val="white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877767">
                <a:defRPr/>
              </a:pPr>
              <a:endParaRPr kumimoji="1" lang="ja-JP" altLang="en-US">
                <a:solidFill>
                  <a:prstClr val="white"/>
                </a:solidFill>
              </a:endParaRPr>
            </a:p>
          </p:txBody>
        </p:sp>
        <p:grpSp>
          <p:nvGrpSpPr>
            <p:cNvPr id="19" name="図形グループ 786"/>
            <p:cNvGrpSpPr>
              <a:grpSpLocks/>
            </p:cNvGrpSpPr>
            <p:nvPr/>
          </p:nvGrpSpPr>
          <p:grpSpPr bwMode="auto">
            <a:xfrm>
              <a:off x="4688684" y="5655484"/>
              <a:ext cx="459747" cy="466974"/>
              <a:chOff x="4529592" y="4201943"/>
              <a:chExt cx="753390" cy="702980"/>
            </a:xfrm>
          </p:grpSpPr>
          <p:sp>
            <p:nvSpPr>
              <p:cNvPr id="121" name="円柱 120"/>
              <p:cNvSpPr/>
              <p:nvPr/>
            </p:nvSpPr>
            <p:spPr>
              <a:xfrm>
                <a:off x="4528611" y="4201943"/>
                <a:ext cx="449597" cy="400402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877767">
                  <a:defRPr/>
                </a:pPr>
                <a:endParaRPr kumimoji="1" lang="ja-JP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2" name="円柱 121"/>
              <p:cNvSpPr/>
              <p:nvPr/>
            </p:nvSpPr>
            <p:spPr>
              <a:xfrm>
                <a:off x="4683883" y="4354370"/>
                <a:ext cx="444962" cy="398127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877767">
                  <a:defRPr/>
                </a:pPr>
                <a:endParaRPr kumimoji="1" lang="ja-JP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3" name="円柱 122"/>
              <p:cNvSpPr/>
              <p:nvPr/>
            </p:nvSpPr>
            <p:spPr>
              <a:xfrm>
                <a:off x="4834522" y="4504521"/>
                <a:ext cx="449597" cy="400402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877767">
                  <a:defRPr/>
                </a:pPr>
                <a:endParaRPr kumimoji="1" lang="ja-JP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24" name="直方体 123"/>
          <p:cNvSpPr/>
          <p:nvPr/>
        </p:nvSpPr>
        <p:spPr>
          <a:xfrm>
            <a:off x="3253789" y="5381772"/>
            <a:ext cx="256044" cy="269119"/>
          </a:xfrm>
          <a:prstGeom prst="cube">
            <a:avLst/>
          </a:prstGeom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95788" tIns="47894" rIns="95788" bIns="47894" anchor="ctr"/>
          <a:lstStyle/>
          <a:p>
            <a:pPr algn="ctr" defTabSz="877767">
              <a:defRPr/>
            </a:pPr>
            <a:endParaRPr kumimoji="1" lang="ja-JP" altLang="en-US">
              <a:solidFill>
                <a:prstClr val="white"/>
              </a:solidFill>
            </a:endParaRPr>
          </a:p>
        </p:txBody>
      </p:sp>
      <p:sp>
        <p:nvSpPr>
          <p:cNvPr id="125" name="直方体 124"/>
          <p:cNvSpPr/>
          <p:nvPr/>
        </p:nvSpPr>
        <p:spPr>
          <a:xfrm>
            <a:off x="3224084" y="5741601"/>
            <a:ext cx="253214" cy="267608"/>
          </a:xfrm>
          <a:prstGeom prst="cube">
            <a:avLst/>
          </a:prstGeom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95788" tIns="47894" rIns="95788" bIns="47894" anchor="ctr"/>
          <a:lstStyle/>
          <a:p>
            <a:pPr algn="ctr" defTabSz="877767">
              <a:defRPr/>
            </a:pPr>
            <a:endParaRPr kumimoji="1" lang="ja-JP" altLang="en-US">
              <a:solidFill>
                <a:prstClr val="white"/>
              </a:solidFill>
            </a:endParaRPr>
          </a:p>
        </p:txBody>
      </p:sp>
      <p:cxnSp>
        <p:nvCxnSpPr>
          <p:cNvPr id="126" name="直線コネクタ 125"/>
          <p:cNvCxnSpPr>
            <a:stCxn id="49" idx="4"/>
            <a:endCxn id="77" idx="3"/>
          </p:cNvCxnSpPr>
          <p:nvPr/>
        </p:nvCxnSpPr>
        <p:spPr>
          <a:xfrm flipV="1">
            <a:off x="4563714" y="4574411"/>
            <a:ext cx="886957" cy="518584"/>
          </a:xfrm>
          <a:prstGeom prst="line">
            <a:avLst/>
          </a:prstGeom>
          <a:ln w="38100" cmpd="sng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下矢印 126"/>
          <p:cNvSpPr/>
          <p:nvPr/>
        </p:nvSpPr>
        <p:spPr>
          <a:xfrm flipV="1">
            <a:off x="2658241" y="4300845"/>
            <a:ext cx="959102" cy="285750"/>
          </a:xfrm>
          <a:prstGeom prst="downArrow">
            <a:avLst/>
          </a:prstGeom>
          <a:solidFill>
            <a:srgbClr val="33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792" tIns="47396" rIns="94792" bIns="47396" anchor="ctr"/>
          <a:lstStyle/>
          <a:p>
            <a:pPr algn="ctr" defTabSz="3092587">
              <a:defRPr/>
            </a:pPr>
            <a:endParaRPr kumimoji="1" lang="ja-JP" altLang="en-US" sz="900" dirty="0">
              <a:solidFill>
                <a:prstClr val="black"/>
              </a:solidFill>
              <a:latin typeface="ＭＳ Ｐゴシック"/>
            </a:endParaRPr>
          </a:p>
        </p:txBody>
      </p:sp>
      <p:sp>
        <p:nvSpPr>
          <p:cNvPr id="128" name="下矢印 127"/>
          <p:cNvSpPr/>
          <p:nvPr/>
        </p:nvSpPr>
        <p:spPr>
          <a:xfrm rot="1383150" flipV="1">
            <a:off x="4586722" y="4399484"/>
            <a:ext cx="960516" cy="284238"/>
          </a:xfrm>
          <a:prstGeom prst="downArrow">
            <a:avLst/>
          </a:prstGeom>
          <a:solidFill>
            <a:srgbClr val="33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792" tIns="47396" rIns="94792" bIns="47396" anchor="ctr"/>
          <a:lstStyle/>
          <a:p>
            <a:pPr algn="ctr" defTabSz="3092587">
              <a:defRPr/>
            </a:pPr>
            <a:endParaRPr kumimoji="1" lang="ja-JP" altLang="en-US" sz="900" dirty="0">
              <a:solidFill>
                <a:prstClr val="black"/>
              </a:solidFill>
              <a:latin typeface="ＭＳ Ｐゴシック"/>
            </a:endParaRPr>
          </a:p>
        </p:txBody>
      </p:sp>
      <p:sp>
        <p:nvSpPr>
          <p:cNvPr id="129" name="下矢印 128"/>
          <p:cNvSpPr/>
          <p:nvPr/>
        </p:nvSpPr>
        <p:spPr>
          <a:xfrm rot="20216850" flipH="1" flipV="1">
            <a:off x="1666603" y="4461404"/>
            <a:ext cx="960517" cy="284238"/>
          </a:xfrm>
          <a:prstGeom prst="downArrow">
            <a:avLst/>
          </a:prstGeom>
          <a:solidFill>
            <a:srgbClr val="33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792" tIns="47396" rIns="94792" bIns="47396" anchor="ctr"/>
          <a:lstStyle/>
          <a:p>
            <a:pPr algn="ctr" defTabSz="3092587">
              <a:defRPr/>
            </a:pPr>
            <a:endParaRPr kumimoji="1" lang="ja-JP" altLang="en-US" sz="900" dirty="0">
              <a:solidFill>
                <a:prstClr val="black"/>
              </a:solidFill>
              <a:latin typeface="ＭＳ Ｐゴシック"/>
            </a:endParaRPr>
          </a:p>
        </p:txBody>
      </p:sp>
      <p:sp>
        <p:nvSpPr>
          <p:cNvPr id="130" name="下矢印 129"/>
          <p:cNvSpPr/>
          <p:nvPr/>
        </p:nvSpPr>
        <p:spPr>
          <a:xfrm flipV="1">
            <a:off x="3624490" y="4300845"/>
            <a:ext cx="960516" cy="285750"/>
          </a:xfrm>
          <a:prstGeom prst="downArrow">
            <a:avLst/>
          </a:prstGeom>
          <a:solidFill>
            <a:srgbClr val="33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792" tIns="47396" rIns="94792" bIns="47396" anchor="ctr"/>
          <a:lstStyle/>
          <a:p>
            <a:pPr algn="ctr" defTabSz="3092587">
              <a:defRPr/>
            </a:pPr>
            <a:endParaRPr kumimoji="1" lang="ja-JP" altLang="en-US" sz="900" dirty="0">
              <a:solidFill>
                <a:prstClr val="black"/>
              </a:solidFill>
              <a:latin typeface="ＭＳ Ｐゴシック"/>
            </a:endParaRPr>
          </a:p>
        </p:txBody>
      </p:sp>
      <p:sp>
        <p:nvSpPr>
          <p:cNvPr id="6206" name="テキスト ボックス 2"/>
          <p:cNvSpPr txBox="1">
            <a:spLocks noChangeArrowheads="1"/>
          </p:cNvSpPr>
          <p:nvPr/>
        </p:nvSpPr>
        <p:spPr bwMode="auto">
          <a:xfrm>
            <a:off x="1031447" y="5830807"/>
            <a:ext cx="820559" cy="273305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7782" tIns="43891" rIns="87782" bIns="43891"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defTabSz="457200"/>
            <a:r>
              <a:rPr lang="en-US" altLang="ja-JP" sz="1200" dirty="0" smtClean="0">
                <a:solidFill>
                  <a:prstClr val="black"/>
                </a:solidFill>
              </a:rPr>
              <a:t>Field trials</a:t>
            </a:r>
            <a:endParaRPr lang="ja-JP" altLang="en-US" sz="1200" dirty="0">
              <a:solidFill>
                <a:prstClr val="black"/>
              </a:solidFill>
            </a:endParaRPr>
          </a:p>
        </p:txBody>
      </p:sp>
      <p:sp>
        <p:nvSpPr>
          <p:cNvPr id="6207" name="テキスト ボックス 130"/>
          <p:cNvSpPr txBox="1">
            <a:spLocks noChangeArrowheads="1"/>
          </p:cNvSpPr>
          <p:nvPr/>
        </p:nvSpPr>
        <p:spPr bwMode="auto">
          <a:xfrm>
            <a:off x="5682665" y="4562319"/>
            <a:ext cx="820559" cy="273305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7782" tIns="43891" rIns="87782" bIns="43891"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defTabSz="457200"/>
            <a:r>
              <a:rPr lang="en-US" altLang="ja-JP" sz="1200" dirty="0" smtClean="0">
                <a:solidFill>
                  <a:prstClr val="black"/>
                </a:solidFill>
              </a:rPr>
              <a:t>Field trials</a:t>
            </a:r>
            <a:endParaRPr lang="ja-JP" altLang="en-US" sz="1200" dirty="0">
              <a:solidFill>
                <a:prstClr val="black"/>
              </a:solidFill>
            </a:endParaRPr>
          </a:p>
        </p:txBody>
      </p:sp>
      <p:sp>
        <p:nvSpPr>
          <p:cNvPr id="6208" name="テキスト ボックス 131"/>
          <p:cNvSpPr txBox="1">
            <a:spLocks noChangeArrowheads="1"/>
          </p:cNvSpPr>
          <p:nvPr/>
        </p:nvSpPr>
        <p:spPr bwMode="auto">
          <a:xfrm>
            <a:off x="5586472" y="5797546"/>
            <a:ext cx="820559" cy="273305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7782" tIns="43891" rIns="87782" bIns="43891"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defTabSz="457200"/>
            <a:r>
              <a:rPr lang="en-US" altLang="ja-JP" sz="1200" dirty="0" smtClean="0">
                <a:solidFill>
                  <a:prstClr val="black"/>
                </a:solidFill>
              </a:rPr>
              <a:t>Field trials</a:t>
            </a:r>
            <a:endParaRPr lang="ja-JP" altLang="en-US" sz="1200" dirty="0">
              <a:solidFill>
                <a:prstClr val="black"/>
              </a:solidFill>
            </a:endParaRPr>
          </a:p>
        </p:txBody>
      </p:sp>
      <p:sp>
        <p:nvSpPr>
          <p:cNvPr id="6209" name="正方形/長方形 5"/>
          <p:cNvSpPr>
            <a:spLocks noChangeArrowheads="1"/>
          </p:cNvSpPr>
          <p:nvPr/>
        </p:nvSpPr>
        <p:spPr bwMode="auto">
          <a:xfrm>
            <a:off x="3413815" y="6226924"/>
            <a:ext cx="5489706" cy="519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7782" tIns="43891" rIns="87782" bIns="43891">
            <a:spAutoFit/>
          </a:bodyPr>
          <a:lstStyle/>
          <a:p>
            <a:pPr algn="just" defTabSz="457200"/>
            <a:r>
              <a:rPr kumimoji="1" lang="en-US" altLang="ja-JP" sz="1400" dirty="0" smtClean="0">
                <a:solidFill>
                  <a:prstClr val="black"/>
                </a:solidFill>
              </a:rPr>
              <a:t>Provide facilities to verify &amp; evaluate new smart ICT service  technologies by the practical field trials on large-scale real environment</a:t>
            </a:r>
            <a:endParaRPr kumimoji="1" lang="ja-JP" altLang="en-US" sz="1400" dirty="0">
              <a:solidFill>
                <a:prstClr val="black"/>
              </a:solidFill>
            </a:endParaRPr>
          </a:p>
        </p:txBody>
      </p:sp>
      <p:grpSp>
        <p:nvGrpSpPr>
          <p:cNvPr id="20" name="グループ化 20"/>
          <p:cNvGrpSpPr>
            <a:grpSpLocks/>
          </p:cNvGrpSpPr>
          <p:nvPr/>
        </p:nvGrpSpPr>
        <p:grpSpPr bwMode="auto">
          <a:xfrm>
            <a:off x="273021" y="719669"/>
            <a:ext cx="8757811" cy="1163383"/>
            <a:chOff x="194471" y="692695"/>
            <a:chExt cx="9827945" cy="1221710"/>
          </a:xfrm>
        </p:grpSpPr>
        <p:sp>
          <p:nvSpPr>
            <p:cNvPr id="140" name="正方形/長方形 139"/>
            <p:cNvSpPr/>
            <p:nvPr/>
          </p:nvSpPr>
          <p:spPr>
            <a:xfrm>
              <a:off x="194471" y="692695"/>
              <a:ext cx="9685076" cy="1221710"/>
            </a:xfrm>
            <a:prstGeom prst="rect">
              <a:avLst/>
            </a:prstGeom>
            <a:solidFill>
              <a:srgbClr val="EEFAD6"/>
            </a:solidFill>
            <a:ln w="19050">
              <a:solidFill>
                <a:schemeClr val="accent3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877824">
                <a:defRPr/>
              </a:pPr>
              <a:endParaRPr kumimoji="1" lang="ja-JP" altLang="en-US">
                <a:solidFill>
                  <a:prstClr val="white"/>
                </a:solidFill>
              </a:endParaRPr>
            </a:p>
          </p:txBody>
        </p:sp>
        <p:sp>
          <p:nvSpPr>
            <p:cNvPr id="141" name="正方形/長方形 140"/>
            <p:cNvSpPr/>
            <p:nvPr/>
          </p:nvSpPr>
          <p:spPr>
            <a:xfrm>
              <a:off x="197645" y="780181"/>
              <a:ext cx="9824771" cy="10665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0688" defTabSz="877824">
                <a:defRPr/>
              </a:pPr>
              <a:r>
                <a:rPr kumimoji="1" lang="en-US" altLang="ja-JP" sz="1500" dirty="0" smtClean="0">
                  <a:solidFill>
                    <a:prstClr val="black"/>
                  </a:solidFill>
                </a:rPr>
                <a:t>Provide a Japan-wide </a:t>
              </a:r>
              <a:r>
                <a:rPr kumimoji="1" lang="en-US" altLang="ja-JP" sz="1500" i="1" dirty="0" smtClean="0">
                  <a:solidFill>
                    <a:prstClr val="black"/>
                  </a:solidFill>
                </a:rPr>
                <a:t>open</a:t>
              </a:r>
              <a:r>
                <a:rPr kumimoji="1" lang="en-US" altLang="ja-JP" sz="1500" dirty="0" smtClean="0">
                  <a:solidFill>
                    <a:prstClr val="black"/>
                  </a:solidFill>
                </a:rPr>
                <a:t> </a:t>
              </a:r>
              <a:r>
                <a:rPr kumimoji="1" lang="en-US" altLang="ja-JP" sz="1500" dirty="0" err="1" smtClean="0">
                  <a:solidFill>
                    <a:prstClr val="black"/>
                  </a:solidFill>
                </a:rPr>
                <a:t>testbed</a:t>
              </a:r>
              <a:r>
                <a:rPr kumimoji="1" lang="en-US" altLang="ja-JP" sz="1500" dirty="0" smtClean="0">
                  <a:solidFill>
                    <a:prstClr val="black"/>
                  </a:solidFill>
                </a:rPr>
                <a:t> consists of a large number of wireless sensors, storage and computation resources in distributed data centers connected via high-speed network with SDN feature to establish technologies for practical </a:t>
              </a:r>
              <a:r>
                <a:rPr kumimoji="1" lang="en-US" altLang="ja-JP" sz="1500" i="1" dirty="0" smtClean="0">
                  <a:solidFill>
                    <a:prstClr val="black"/>
                  </a:solidFill>
                </a:rPr>
                <a:t>large-scale smart ICT service </a:t>
              </a:r>
              <a:r>
                <a:rPr kumimoji="1" lang="en-US" altLang="ja-JP" sz="1500" dirty="0" smtClean="0">
                  <a:solidFill>
                    <a:prstClr val="black"/>
                  </a:solidFill>
                </a:rPr>
                <a:t>platform for future smart society</a:t>
              </a:r>
            </a:p>
            <a:p>
              <a:pPr marL="170688" defTabSz="877824">
                <a:defRPr/>
              </a:pPr>
              <a:r>
                <a:rPr kumimoji="1" lang="en-US" altLang="ja-JP" sz="1500" dirty="0" smtClean="0">
                  <a:solidFill>
                    <a:prstClr val="black"/>
                  </a:solidFill>
                </a:rPr>
                <a:t>(Starts from Apr. 2014) </a:t>
              </a:r>
              <a:endParaRPr kumimoji="1" lang="ja-JP" altLang="en-US" dirty="0">
                <a:solidFill>
                  <a:prstClr val="black"/>
                </a:solidFill>
                <a:latin typeface="HGP創英角ｺﾞｼｯｸUB" pitchFamily="50" charset="-128"/>
                <a:ea typeface="HGP創英角ｺﾞｼｯｸUB" pitchFamily="50" charset="-128"/>
              </a:endParaRPr>
            </a:p>
          </p:txBody>
        </p:sp>
      </p:grpSp>
      <p:pic>
        <p:nvPicPr>
          <p:cNvPr id="135" name="図 13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/>
              </a:ext>
            </a:extLst>
          </a:blip>
          <a:srcRect/>
          <a:stretch>
            <a:fillRect/>
          </a:stretch>
        </p:blipFill>
        <p:spPr bwMode="auto">
          <a:xfrm>
            <a:off x="8538003" y="4474304"/>
            <a:ext cx="396652" cy="448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2" name="Picture 6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/>
              </a:ext>
            </a:extLst>
          </a:blip>
          <a:srcRect/>
          <a:stretch>
            <a:fillRect/>
          </a:stretch>
        </p:blipFill>
        <p:spPr bwMode="auto">
          <a:xfrm>
            <a:off x="4786111" y="2980926"/>
            <a:ext cx="648513" cy="430901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" name="Picture 4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/>
              </a:ext>
            </a:extLst>
          </a:blip>
          <a:srcRect/>
          <a:stretch>
            <a:fillRect/>
          </a:stretch>
        </p:blipFill>
        <p:spPr bwMode="auto">
          <a:xfrm>
            <a:off x="1350274" y="2695373"/>
            <a:ext cx="654771" cy="413811"/>
          </a:xfrm>
          <a:prstGeom prst="rect">
            <a:avLst/>
          </a:prstGeom>
          <a:noFill/>
          <a:ln>
            <a:noFill/>
          </a:ln>
          <a:effectLst>
            <a:outerShdw blurRad="50800" dist="50800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4" name="Picture 6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/>
              </a:ext>
            </a:extLst>
          </a:blip>
          <a:srcRect/>
          <a:stretch/>
        </p:blipFill>
        <p:spPr bwMode="auto">
          <a:xfrm>
            <a:off x="3712364" y="3379949"/>
            <a:ext cx="669144" cy="430900"/>
          </a:xfrm>
          <a:prstGeom prst="rect">
            <a:avLst/>
          </a:prstGeom>
          <a:noFill/>
          <a:ln>
            <a:noFill/>
          </a:ln>
          <a:effectLst>
            <a:outerShdw blurRad="50800" dist="50800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6" name="Picture 6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/>
              </a:ext>
            </a:extLst>
          </a:blip>
          <a:srcRect/>
          <a:stretch>
            <a:fillRect/>
          </a:stretch>
        </p:blipFill>
        <p:spPr bwMode="auto">
          <a:xfrm>
            <a:off x="2353848" y="2343183"/>
            <a:ext cx="690277" cy="4309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2270640" y="2774083"/>
            <a:ext cx="855360" cy="24622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defTabSz="457200"/>
            <a:r>
              <a:rPr kumimoji="1" lang="en-US" altLang="ja-JP" sz="1000" dirty="0" smtClean="0">
                <a:solidFill>
                  <a:prstClr val="black"/>
                </a:solidFill>
              </a:rPr>
              <a:t>Smart Planet</a:t>
            </a:r>
            <a:endParaRPr kumimoji="1" lang="ja-JP" altLang="en-US" sz="1000" dirty="0">
              <a:solidFill>
                <a:prstClr val="black"/>
              </a:solidFill>
            </a:endParaRPr>
          </a:p>
        </p:txBody>
      </p:sp>
      <p:sp>
        <p:nvSpPr>
          <p:cNvPr id="142" name="テキスト ボックス 141"/>
          <p:cNvSpPr txBox="1"/>
          <p:nvPr/>
        </p:nvSpPr>
        <p:spPr>
          <a:xfrm>
            <a:off x="4682310" y="3419211"/>
            <a:ext cx="954420" cy="24622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defTabSz="457200"/>
            <a:r>
              <a:rPr kumimoji="1" lang="en-US" altLang="ja-JP" sz="1000" dirty="0" smtClean="0">
                <a:solidFill>
                  <a:prstClr val="black"/>
                </a:solidFill>
              </a:rPr>
              <a:t>Smart Industry</a:t>
            </a:r>
            <a:endParaRPr kumimoji="1" lang="ja-JP" altLang="en-US" sz="1000" dirty="0">
              <a:solidFill>
                <a:prstClr val="black"/>
              </a:solidFill>
            </a:endParaRPr>
          </a:p>
        </p:txBody>
      </p:sp>
      <p:sp>
        <p:nvSpPr>
          <p:cNvPr id="143" name="テキスト ボックス 142"/>
          <p:cNvSpPr txBox="1"/>
          <p:nvPr/>
        </p:nvSpPr>
        <p:spPr>
          <a:xfrm>
            <a:off x="1276159" y="3109185"/>
            <a:ext cx="854443" cy="25391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defTabSz="457200"/>
            <a:r>
              <a:rPr kumimoji="1" lang="en-US" altLang="ja-JP" sz="1000" dirty="0" smtClean="0">
                <a:solidFill>
                  <a:prstClr val="black"/>
                </a:solidFill>
              </a:rPr>
              <a:t>Smart Living</a:t>
            </a:r>
            <a:endParaRPr kumimoji="1" lang="ja-JP" altLang="en-US" sz="1000" dirty="0">
              <a:solidFill>
                <a:prstClr val="black"/>
              </a:solidFill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/>
              </a:ext>
            </a:extLst>
          </a:blip>
          <a:stretch>
            <a:fillRect/>
          </a:stretch>
        </p:blipFill>
        <p:spPr>
          <a:xfrm>
            <a:off x="1337827" y="3648011"/>
            <a:ext cx="638327" cy="440552"/>
          </a:xfrm>
          <a:prstGeom prst="rect">
            <a:avLst/>
          </a:prstGeom>
          <a:noFill/>
          <a:ln>
            <a:noFill/>
          </a:ln>
          <a:effectLst>
            <a:outerShdw blurRad="50800" dist="50800" dir="2700000" algn="ctr" rotWithShape="0">
              <a:schemeClr val="tx1"/>
            </a:outerShdw>
          </a:effectLst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/>
              </a:ext>
            </a:extLst>
          </a:blip>
          <a:stretch>
            <a:fillRect/>
          </a:stretch>
        </p:blipFill>
        <p:spPr>
          <a:xfrm>
            <a:off x="2574152" y="3609268"/>
            <a:ext cx="698094" cy="437717"/>
          </a:xfrm>
          <a:prstGeom prst="rect">
            <a:avLst/>
          </a:prstGeom>
          <a:noFill/>
          <a:ln>
            <a:noFill/>
          </a:ln>
          <a:effectLst>
            <a:outerShdw blurRad="50800" dist="50800" dir="2700000" algn="ctr" rotWithShape="0">
              <a:schemeClr val="tx1"/>
            </a:outerShdw>
          </a:effectLst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/>
              </a:ext>
            </a:extLst>
          </a:blip>
          <a:stretch>
            <a:fillRect/>
          </a:stretch>
        </p:blipFill>
        <p:spPr>
          <a:xfrm>
            <a:off x="3460290" y="2129654"/>
            <a:ext cx="696911" cy="448649"/>
          </a:xfrm>
          <a:prstGeom prst="rect">
            <a:avLst/>
          </a:prstGeom>
          <a:noFill/>
          <a:ln>
            <a:noFill/>
          </a:ln>
          <a:effectLst>
            <a:outerShdw blurRad="50800" dist="50800" dir="2700000" algn="ctr" rotWithShape="0">
              <a:schemeClr val="tx1"/>
            </a:outerShdw>
          </a:effectLst>
        </p:spPr>
      </p:pic>
      <p:sp>
        <p:nvSpPr>
          <p:cNvPr id="147" name="テキスト ボックス 146"/>
          <p:cNvSpPr txBox="1"/>
          <p:nvPr/>
        </p:nvSpPr>
        <p:spPr>
          <a:xfrm>
            <a:off x="3550141" y="3775385"/>
            <a:ext cx="1061308" cy="24622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defTabSz="457200"/>
            <a:r>
              <a:rPr kumimoji="1" lang="en-US" altLang="ja-JP" sz="1000" dirty="0" smtClean="0">
                <a:solidFill>
                  <a:prstClr val="black"/>
                </a:solidFill>
              </a:rPr>
              <a:t>Smart Structures</a:t>
            </a:r>
            <a:endParaRPr kumimoji="1" lang="ja-JP" altLang="en-US" sz="1000" dirty="0">
              <a:solidFill>
                <a:prstClr val="black"/>
              </a:solidFill>
            </a:endParaRPr>
          </a:p>
        </p:txBody>
      </p:sp>
      <p:sp>
        <p:nvSpPr>
          <p:cNvPr id="137" name="テキスト ボックス 136"/>
          <p:cNvSpPr txBox="1"/>
          <p:nvPr/>
        </p:nvSpPr>
        <p:spPr>
          <a:xfrm>
            <a:off x="1212445" y="4096272"/>
            <a:ext cx="994809" cy="24622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defTabSz="457200"/>
            <a:r>
              <a:rPr kumimoji="1" lang="en-US" altLang="ja-JP" sz="1000" dirty="0" smtClean="0">
                <a:solidFill>
                  <a:prstClr val="black"/>
                </a:solidFill>
              </a:rPr>
              <a:t>Smart Buildings</a:t>
            </a:r>
            <a:endParaRPr kumimoji="1" lang="ja-JP" altLang="en-US" sz="1000" dirty="0">
              <a:solidFill>
                <a:prstClr val="black"/>
              </a:solidFill>
            </a:endParaRPr>
          </a:p>
        </p:txBody>
      </p:sp>
      <p:sp>
        <p:nvSpPr>
          <p:cNvPr id="138" name="テキスト ボックス 137"/>
          <p:cNvSpPr txBox="1"/>
          <p:nvPr/>
        </p:nvSpPr>
        <p:spPr>
          <a:xfrm>
            <a:off x="3413814" y="2578304"/>
            <a:ext cx="807332" cy="24622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defTabSz="457200"/>
            <a:r>
              <a:rPr kumimoji="1" lang="en-US" altLang="ja-JP" sz="1000" dirty="0" smtClean="0">
                <a:solidFill>
                  <a:prstClr val="black"/>
                </a:solidFill>
              </a:rPr>
              <a:t>Smart Cities</a:t>
            </a:r>
            <a:endParaRPr kumimoji="1" lang="ja-JP" altLang="en-US" sz="1000" dirty="0">
              <a:solidFill>
                <a:prstClr val="black"/>
              </a:solidFill>
            </a:endParaRPr>
          </a:p>
        </p:txBody>
      </p:sp>
      <p:sp>
        <p:nvSpPr>
          <p:cNvPr id="144" name="テキスト ボックス 143"/>
          <p:cNvSpPr txBox="1"/>
          <p:nvPr/>
        </p:nvSpPr>
        <p:spPr>
          <a:xfrm>
            <a:off x="2398814" y="4046985"/>
            <a:ext cx="1102698" cy="24622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defTabSz="457200"/>
            <a:r>
              <a:rPr kumimoji="1" lang="en-US" altLang="ja-JP" sz="1000" dirty="0" smtClean="0">
                <a:solidFill>
                  <a:prstClr val="black"/>
                </a:solidFill>
              </a:rPr>
              <a:t>Smart Agriculture</a:t>
            </a:r>
            <a:endParaRPr kumimoji="1" lang="ja-JP" altLang="en-US" sz="1000" dirty="0">
              <a:solidFill>
                <a:prstClr val="black"/>
              </a:solidFill>
            </a:endParaRP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/>
              </a:ext>
            </a:extLst>
          </a:blip>
          <a:stretch>
            <a:fillRect/>
          </a:stretch>
        </p:blipFill>
        <p:spPr>
          <a:xfrm>
            <a:off x="4556310" y="2042371"/>
            <a:ext cx="670237" cy="447532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tx1"/>
            </a:outerShdw>
          </a:effectLst>
        </p:spPr>
      </p:pic>
      <p:sp>
        <p:nvSpPr>
          <p:cNvPr id="11" name="正方形/長方形 10"/>
          <p:cNvSpPr/>
          <p:nvPr/>
        </p:nvSpPr>
        <p:spPr>
          <a:xfrm>
            <a:off x="2357232" y="3108997"/>
            <a:ext cx="20349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/>
            <a:r>
              <a:rPr kumimoji="1" lang="en-US" altLang="ja-JP" sz="1400" i="1" dirty="0" smtClean="0">
                <a:solidFill>
                  <a:prstClr val="black"/>
                </a:solidFill>
              </a:rPr>
              <a:t>Future Smart </a:t>
            </a:r>
            <a:r>
              <a:rPr kumimoji="1" lang="en-US" altLang="ja-JP" sz="1400" i="1" dirty="0">
                <a:solidFill>
                  <a:prstClr val="black"/>
                </a:solidFill>
              </a:rPr>
              <a:t>ICT </a:t>
            </a:r>
            <a:r>
              <a:rPr kumimoji="1" lang="en-US" altLang="ja-JP" sz="1400" i="1" dirty="0" smtClean="0">
                <a:solidFill>
                  <a:prstClr val="black"/>
                </a:solidFill>
              </a:rPr>
              <a:t>Services</a:t>
            </a:r>
            <a:endParaRPr kumimoji="1" lang="ja-JP" altLang="en-US" sz="1400" dirty="0">
              <a:solidFill>
                <a:prstClr val="black"/>
              </a:solidFill>
            </a:endParaRPr>
          </a:p>
        </p:txBody>
      </p:sp>
      <p:sp>
        <p:nvSpPr>
          <p:cNvPr id="145" name="テキスト ボックス 144"/>
          <p:cNvSpPr txBox="1"/>
          <p:nvPr/>
        </p:nvSpPr>
        <p:spPr>
          <a:xfrm>
            <a:off x="4454584" y="2494015"/>
            <a:ext cx="869010" cy="24622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defTabSz="457200"/>
            <a:r>
              <a:rPr kumimoji="1" lang="en-US" altLang="ja-JP" sz="1000" dirty="0" smtClean="0">
                <a:solidFill>
                  <a:prstClr val="black"/>
                </a:solidFill>
              </a:rPr>
              <a:t>Smart Health</a:t>
            </a:r>
            <a:endParaRPr kumimoji="1" lang="ja-JP" altLang="en-US" sz="1000" dirty="0">
              <a:solidFill>
                <a:prstClr val="black"/>
              </a:solidFill>
            </a:endParaRPr>
          </a:p>
        </p:txBody>
      </p:sp>
      <p:grpSp>
        <p:nvGrpSpPr>
          <p:cNvPr id="21" name="グループ化 22"/>
          <p:cNvGrpSpPr>
            <a:grpSpLocks/>
          </p:cNvGrpSpPr>
          <p:nvPr/>
        </p:nvGrpSpPr>
        <p:grpSpPr bwMode="auto">
          <a:xfrm>
            <a:off x="150858" y="112201"/>
            <a:ext cx="8864960" cy="504825"/>
            <a:chOff x="323849" y="260350"/>
            <a:chExt cx="8496301" cy="504825"/>
          </a:xfrm>
        </p:grpSpPr>
        <p:cxnSp>
          <p:nvCxnSpPr>
            <p:cNvPr id="146" name="直線コネクタ 145"/>
            <p:cNvCxnSpPr/>
            <p:nvPr/>
          </p:nvCxnSpPr>
          <p:spPr>
            <a:xfrm>
              <a:off x="323850" y="260350"/>
              <a:ext cx="84963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線コネクタ 147"/>
            <p:cNvCxnSpPr/>
            <p:nvPr/>
          </p:nvCxnSpPr>
          <p:spPr>
            <a:xfrm>
              <a:off x="323850" y="765175"/>
              <a:ext cx="84963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テキスト ボックス 6"/>
            <p:cNvSpPr txBox="1">
              <a:spLocks noChangeArrowheads="1"/>
            </p:cNvSpPr>
            <p:nvPr/>
          </p:nvSpPr>
          <p:spPr bwMode="auto">
            <a:xfrm>
              <a:off x="323849" y="333375"/>
              <a:ext cx="841851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defTabSz="457200"/>
              <a:r>
                <a:rPr lang="en-US" altLang="ja-JP" sz="1800" dirty="0">
                  <a:solidFill>
                    <a:prstClr val="black"/>
                  </a:solidFill>
                  <a:latin typeface="HGP創英角ｺﾞｼｯｸUB" charset="0"/>
                  <a:ea typeface="HGP創英角ｺﾞｼｯｸUB" charset="0"/>
                  <a:cs typeface="HGP創英角ｺﾞｼｯｸUB" charset="0"/>
                </a:rPr>
                <a:t>An Overview of JOSE(</a:t>
              </a:r>
              <a:r>
                <a:rPr lang="en-US" altLang="ja-JP" sz="1800" dirty="0">
                  <a:solidFill>
                    <a:srgbClr val="000000"/>
                  </a:solidFill>
                  <a:latin typeface="HGP創英角ｺﾞｼｯｸUB" charset="0"/>
                  <a:ea typeface="HGP創英角ｺﾞｼｯｸUB" charset="0"/>
                  <a:cs typeface="HGP創英角ｺﾞｼｯｸUB" charset="0"/>
                </a:rPr>
                <a:t>Japan-wide Orchestrated Smart/Sensor Environment)</a:t>
              </a:r>
              <a:endParaRPr lang="ja-JP" altLang="en-US" sz="1800" dirty="0">
                <a:solidFill>
                  <a:srgbClr val="000000"/>
                </a:solidFill>
                <a:latin typeface="HGP創英角ｺﾞｼｯｸUB" charset="0"/>
                <a:ea typeface="HGP創英角ｺﾞｼｯｸUB" charset="0"/>
                <a:cs typeface="HGP創英角ｺﾞｼｯｸUB" charset="0"/>
              </a:endParaRPr>
            </a:p>
          </p:txBody>
        </p:sp>
        <p:pic>
          <p:nvPicPr>
            <p:cNvPr id="150" name="Picture 3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72450" y="333375"/>
              <a:ext cx="569913" cy="379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9" name="直方体 38"/>
          <p:cNvSpPr/>
          <p:nvPr/>
        </p:nvSpPr>
        <p:spPr>
          <a:xfrm>
            <a:off x="3563587" y="5377236"/>
            <a:ext cx="254629" cy="266095"/>
          </a:xfrm>
          <a:prstGeom prst="cube">
            <a:avLst/>
          </a:prstGeom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95788" tIns="47894" rIns="95788" bIns="47894" anchor="ctr"/>
          <a:lstStyle/>
          <a:p>
            <a:pPr algn="ctr" defTabSz="877767">
              <a:defRPr/>
            </a:pPr>
            <a:endParaRPr kumimoji="1" lang="ja-JP" altLang="en-US">
              <a:solidFill>
                <a:prstClr val="white"/>
              </a:solidFill>
            </a:endParaRPr>
          </a:p>
        </p:txBody>
      </p:sp>
      <p:pic>
        <p:nvPicPr>
          <p:cNvPr id="151" name="図 150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929164" y="4292510"/>
            <a:ext cx="1500882" cy="686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98909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正方形/長方形 27"/>
          <p:cNvSpPr/>
          <p:nvPr/>
        </p:nvSpPr>
        <p:spPr>
          <a:xfrm>
            <a:off x="2566091" y="665239"/>
            <a:ext cx="4364054" cy="123522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7782" tIns="43891" rIns="87782" bIns="43891" anchor="ctr"/>
          <a:lstStyle/>
          <a:p>
            <a:pPr algn="ctr" defTabSz="877767">
              <a:defRPr/>
            </a:pPr>
            <a:endParaRPr kumimoji="1" lang="ja-JP" altLang="en-US">
              <a:solidFill>
                <a:prstClr val="white"/>
              </a:solidFill>
            </a:endParaRPr>
          </a:p>
        </p:txBody>
      </p:sp>
      <p:cxnSp>
        <p:nvCxnSpPr>
          <p:cNvPr id="218" name="直線コネクタ 217"/>
          <p:cNvCxnSpPr/>
          <p:nvPr/>
        </p:nvCxnSpPr>
        <p:spPr>
          <a:xfrm>
            <a:off x="1727232" y="5039179"/>
            <a:ext cx="0" cy="27063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>
            <a:off x="1482506" y="4866822"/>
            <a:ext cx="615352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直線コネクタ 93"/>
          <p:cNvCxnSpPr/>
          <p:nvPr/>
        </p:nvCxnSpPr>
        <p:spPr>
          <a:xfrm>
            <a:off x="1482505" y="3778250"/>
            <a:ext cx="6763222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直線コネクタ 98"/>
          <p:cNvCxnSpPr/>
          <p:nvPr/>
        </p:nvCxnSpPr>
        <p:spPr>
          <a:xfrm>
            <a:off x="1720158" y="4868335"/>
            <a:ext cx="0" cy="27063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雲 99"/>
          <p:cNvSpPr/>
          <p:nvPr/>
        </p:nvSpPr>
        <p:spPr>
          <a:xfrm>
            <a:off x="884128" y="5191881"/>
            <a:ext cx="2143124" cy="576036"/>
          </a:xfrm>
          <a:prstGeom prst="cloud">
            <a:avLst/>
          </a:prstGeom>
          <a:solidFill>
            <a:srgbClr val="D9D9D9"/>
          </a:solidFill>
          <a:ln>
            <a:solidFill>
              <a:srgbClr val="A6A6A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5788" tIns="47894" rIns="95788" bIns="47894" anchor="ctr"/>
          <a:lstStyle/>
          <a:p>
            <a:pPr algn="ctr" defTabSz="877767">
              <a:defRPr/>
            </a:pPr>
            <a:r>
              <a:rPr kumimoji="1" lang="en-US" altLang="ja-JP" dirty="0">
                <a:solidFill>
                  <a:srgbClr val="000000"/>
                </a:solidFill>
              </a:rPr>
              <a:t>Internet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grpSp>
        <p:nvGrpSpPr>
          <p:cNvPr id="4" name="図形グループ 85"/>
          <p:cNvGrpSpPr>
            <a:grpSpLocks/>
          </p:cNvGrpSpPr>
          <p:nvPr/>
        </p:nvGrpSpPr>
        <p:grpSpPr bwMode="auto">
          <a:xfrm flipH="1">
            <a:off x="6265281" y="5926667"/>
            <a:ext cx="1103391" cy="734786"/>
            <a:chOff x="6574433" y="5464217"/>
            <a:chExt cx="894013" cy="736014"/>
          </a:xfrm>
        </p:grpSpPr>
        <p:sp>
          <p:nvSpPr>
            <p:cNvPr id="104" name="雲 103"/>
            <p:cNvSpPr/>
            <p:nvPr/>
          </p:nvSpPr>
          <p:spPr>
            <a:xfrm>
              <a:off x="6574433" y="5464217"/>
              <a:ext cx="894013" cy="736014"/>
            </a:xfrm>
            <a:prstGeom prst="cloud">
              <a:avLst/>
            </a:prstGeom>
            <a:solidFill>
              <a:srgbClr val="D9D9D9"/>
            </a:solidFill>
            <a:ln>
              <a:solidFill>
                <a:srgbClr val="A6A6A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877767">
                <a:defRPr/>
              </a:pPr>
              <a:endParaRPr kumimoji="1" lang="ja-JP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105" name="円/楕円 104"/>
            <p:cNvSpPr/>
            <p:nvPr/>
          </p:nvSpPr>
          <p:spPr>
            <a:xfrm>
              <a:off x="6842443" y="5530920"/>
              <a:ext cx="89831" cy="39899"/>
            </a:xfrm>
            <a:prstGeom prst="ellipse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  <a:scene3d>
              <a:camera prst="perspectiveRelaxed"/>
              <a:lightRig rig="threePt" dir="t"/>
            </a:scene3d>
            <a:sp3d prstMaterial="matte">
              <a:bevelT w="12700" h="38100" prst="hardEdge"/>
              <a:bevelB w="0" h="38100"/>
            </a:sp3d>
          </p:spPr>
          <p:txBody>
            <a:bodyPr anchor="ctr"/>
            <a:lstStyle/>
            <a:p>
              <a:pPr algn="ctr" defTabSz="957881">
                <a:defRPr/>
              </a:pPr>
              <a:endParaRPr kumimoji="1" lang="ja-JP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106" name="円/楕円 105"/>
            <p:cNvSpPr/>
            <p:nvPr/>
          </p:nvSpPr>
          <p:spPr>
            <a:xfrm>
              <a:off x="7032765" y="5650162"/>
              <a:ext cx="89831" cy="39899"/>
            </a:xfrm>
            <a:prstGeom prst="ellipse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  <a:scene3d>
              <a:camera prst="perspectiveRelaxed"/>
              <a:lightRig rig="threePt" dir="t"/>
            </a:scene3d>
            <a:sp3d prstMaterial="matte">
              <a:bevelT w="12700" h="38100" prst="hardEdge"/>
              <a:bevelB w="0" h="38100"/>
            </a:sp3d>
          </p:spPr>
          <p:txBody>
            <a:bodyPr anchor="ctr"/>
            <a:lstStyle/>
            <a:p>
              <a:pPr algn="ctr" defTabSz="957881">
                <a:defRPr/>
              </a:pPr>
              <a:endParaRPr kumimoji="1" lang="ja-JP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107" name="円/楕円 106"/>
            <p:cNvSpPr/>
            <p:nvPr/>
          </p:nvSpPr>
          <p:spPr>
            <a:xfrm>
              <a:off x="6774721" y="5677591"/>
              <a:ext cx="89831" cy="39899"/>
            </a:xfrm>
            <a:prstGeom prst="ellipse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  <a:scene3d>
              <a:camera prst="perspectiveRelaxed"/>
              <a:lightRig rig="threePt" dir="t"/>
            </a:scene3d>
            <a:sp3d prstMaterial="matte">
              <a:bevelT w="12700" h="38100" prst="hardEdge"/>
              <a:bevelB w="0" h="38100"/>
            </a:sp3d>
          </p:spPr>
          <p:txBody>
            <a:bodyPr anchor="ctr"/>
            <a:lstStyle/>
            <a:p>
              <a:pPr algn="ctr" defTabSz="957881">
                <a:defRPr/>
              </a:pPr>
              <a:endParaRPr kumimoji="1" lang="ja-JP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108" name="円/楕円 107"/>
            <p:cNvSpPr/>
            <p:nvPr/>
          </p:nvSpPr>
          <p:spPr>
            <a:xfrm>
              <a:off x="6864553" y="5806865"/>
              <a:ext cx="89831" cy="39899"/>
            </a:xfrm>
            <a:prstGeom prst="ellipse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  <a:scene3d>
              <a:camera prst="perspectiveRelaxed"/>
              <a:lightRig rig="threePt" dir="t"/>
            </a:scene3d>
            <a:sp3d prstMaterial="matte">
              <a:bevelT w="12700" h="38100" prst="hardEdge"/>
              <a:bevelB w="0" h="38100"/>
            </a:sp3d>
          </p:spPr>
          <p:txBody>
            <a:bodyPr anchor="ctr"/>
            <a:lstStyle/>
            <a:p>
              <a:pPr algn="ctr" defTabSz="957881">
                <a:defRPr/>
              </a:pPr>
              <a:endParaRPr kumimoji="1" lang="ja-JP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109" name="円/楕円 108"/>
            <p:cNvSpPr/>
            <p:nvPr/>
          </p:nvSpPr>
          <p:spPr>
            <a:xfrm>
              <a:off x="6729807" y="5951794"/>
              <a:ext cx="89831" cy="39899"/>
            </a:xfrm>
            <a:prstGeom prst="ellipse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  <a:scene3d>
              <a:camera prst="perspectiveRelaxed"/>
              <a:lightRig rig="threePt" dir="t"/>
            </a:scene3d>
            <a:sp3d prstMaterial="matte">
              <a:bevelT w="12700" h="38100" prst="hardEdge"/>
              <a:bevelB w="0" h="38100"/>
            </a:sp3d>
          </p:spPr>
          <p:txBody>
            <a:bodyPr anchor="ctr"/>
            <a:lstStyle/>
            <a:p>
              <a:pPr algn="ctr" defTabSz="957881">
                <a:defRPr/>
              </a:pPr>
              <a:endParaRPr kumimoji="1" lang="ja-JP" altLang="en-US" sz="1200">
                <a:solidFill>
                  <a:prstClr val="white"/>
                </a:solidFill>
              </a:endParaRPr>
            </a:p>
          </p:txBody>
        </p:sp>
        <p:cxnSp>
          <p:nvCxnSpPr>
            <p:cNvPr id="7570" name="直線コネクタ 720"/>
            <p:cNvCxnSpPr>
              <a:cxnSpLocks noChangeShapeType="1"/>
              <a:stCxn id="109" idx="7"/>
              <a:endCxn id="108" idx="3"/>
            </p:cNvCxnSpPr>
            <p:nvPr/>
          </p:nvCxnSpPr>
          <p:spPr bwMode="auto">
            <a:xfrm rot="5400000" flipH="1" flipV="1">
              <a:off x="6784982" y="5863293"/>
              <a:ext cx="115303" cy="70459"/>
            </a:xfrm>
            <a:prstGeom prst="line">
              <a:avLst/>
            </a:prstGeom>
            <a:noFill/>
            <a:ln w="28575">
              <a:solidFill>
                <a:srgbClr val="948A54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noFill/>
                </a14:hiddenFill>
              </a:ext>
            </a:extLst>
          </p:spPr>
        </p:cxnSp>
        <p:cxnSp>
          <p:nvCxnSpPr>
            <p:cNvPr id="7571" name="直線コネクタ 726"/>
            <p:cNvCxnSpPr>
              <a:cxnSpLocks noChangeShapeType="1"/>
              <a:stCxn id="108" idx="6"/>
            </p:cNvCxnSpPr>
            <p:nvPr/>
          </p:nvCxnSpPr>
          <p:spPr bwMode="auto">
            <a:xfrm>
              <a:off x="6954384" y="5826816"/>
              <a:ext cx="254639" cy="39038"/>
            </a:xfrm>
            <a:prstGeom prst="line">
              <a:avLst/>
            </a:prstGeom>
            <a:noFill/>
            <a:ln w="28575">
              <a:solidFill>
                <a:srgbClr val="948A54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noFill/>
                </a14:hiddenFill>
              </a:ext>
            </a:extLst>
          </p:spPr>
        </p:cxnSp>
        <p:cxnSp>
          <p:nvCxnSpPr>
            <p:cNvPr id="7572" name="直線コネクタ 727"/>
            <p:cNvCxnSpPr>
              <a:cxnSpLocks noChangeShapeType="1"/>
              <a:stCxn id="106" idx="4"/>
              <a:endCxn id="7575" idx="1"/>
            </p:cNvCxnSpPr>
            <p:nvPr/>
          </p:nvCxnSpPr>
          <p:spPr bwMode="auto">
            <a:xfrm>
              <a:off x="7077681" y="5690061"/>
              <a:ext cx="131342" cy="156703"/>
            </a:xfrm>
            <a:prstGeom prst="line">
              <a:avLst/>
            </a:prstGeom>
            <a:noFill/>
            <a:ln w="28575">
              <a:solidFill>
                <a:srgbClr val="948A54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noFill/>
                </a14:hiddenFill>
              </a:ext>
            </a:extLst>
          </p:spPr>
        </p:cxnSp>
        <p:cxnSp>
          <p:nvCxnSpPr>
            <p:cNvPr id="7573" name="直線コネクタ 728"/>
            <p:cNvCxnSpPr>
              <a:cxnSpLocks noChangeShapeType="1"/>
              <a:stCxn id="105" idx="5"/>
              <a:endCxn id="106" idx="1"/>
            </p:cNvCxnSpPr>
            <p:nvPr/>
          </p:nvCxnSpPr>
          <p:spPr bwMode="auto">
            <a:xfrm rot="16200000" flipH="1">
              <a:off x="6938392" y="5545892"/>
              <a:ext cx="90320" cy="126827"/>
            </a:xfrm>
            <a:prstGeom prst="line">
              <a:avLst/>
            </a:prstGeom>
            <a:noFill/>
            <a:ln w="28575">
              <a:solidFill>
                <a:srgbClr val="948A54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noFill/>
                </a14:hiddenFill>
              </a:ext>
            </a:extLst>
          </p:spPr>
        </p:cxnSp>
        <p:cxnSp>
          <p:nvCxnSpPr>
            <p:cNvPr id="7574" name="直線コネクタ 729"/>
            <p:cNvCxnSpPr>
              <a:cxnSpLocks noChangeShapeType="1"/>
              <a:stCxn id="107" idx="4"/>
              <a:endCxn id="108" idx="0"/>
            </p:cNvCxnSpPr>
            <p:nvPr/>
          </p:nvCxnSpPr>
          <p:spPr bwMode="auto">
            <a:xfrm rot="16200000" flipH="1">
              <a:off x="6819491" y="5716203"/>
              <a:ext cx="90321" cy="89836"/>
            </a:xfrm>
            <a:prstGeom prst="line">
              <a:avLst/>
            </a:prstGeom>
            <a:noFill/>
            <a:ln w="28575">
              <a:solidFill>
                <a:srgbClr val="948A54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noFill/>
                </a14:hiddenFill>
              </a:ext>
            </a:extLst>
          </p:spPr>
        </p:cxnSp>
        <p:pic>
          <p:nvPicPr>
            <p:cNvPr id="7575" name="Picture 31" descr="MCj02978270000[1]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9023" y="5789113"/>
              <a:ext cx="172625" cy="115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176" name="テキスト ボックス 118"/>
          <p:cNvSpPr txBox="1">
            <a:spLocks noChangeArrowheads="1"/>
          </p:cNvSpPr>
          <p:nvPr/>
        </p:nvSpPr>
        <p:spPr bwMode="auto">
          <a:xfrm>
            <a:off x="6719818" y="3152322"/>
            <a:ext cx="636151" cy="312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8" tIns="47894" rIns="95788" bIns="47894"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defTabSz="457200"/>
            <a:r>
              <a:rPr lang="en-US" altLang="ja-JP" sz="1400" dirty="0" smtClean="0">
                <a:solidFill>
                  <a:prstClr val="black"/>
                </a:solidFill>
              </a:rPr>
              <a:t>Osaka</a:t>
            </a:r>
            <a:endParaRPr lang="ja-JP" altLang="en-US" sz="1400" dirty="0">
              <a:solidFill>
                <a:prstClr val="black"/>
              </a:solidFill>
            </a:endParaRPr>
          </a:p>
        </p:txBody>
      </p:sp>
      <p:cxnSp>
        <p:nvCxnSpPr>
          <p:cNvPr id="122" name="直線コネクタ 121"/>
          <p:cNvCxnSpPr/>
          <p:nvPr/>
        </p:nvCxnSpPr>
        <p:spPr>
          <a:xfrm>
            <a:off x="7490330" y="1067405"/>
            <a:ext cx="527646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78" name="テキスト ボックス 124"/>
          <p:cNvSpPr txBox="1">
            <a:spLocks noChangeArrowheads="1"/>
          </p:cNvSpPr>
          <p:nvPr/>
        </p:nvSpPr>
        <p:spPr bwMode="auto">
          <a:xfrm>
            <a:off x="8017976" y="882954"/>
            <a:ext cx="990515" cy="266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8" tIns="47894" rIns="95788" bIns="47894"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defTabSz="457200"/>
            <a:r>
              <a:rPr lang="en-US" altLang="ja-JP" sz="1100" dirty="0" smtClean="0">
                <a:solidFill>
                  <a:prstClr val="black"/>
                </a:solidFill>
              </a:rPr>
              <a:t>Data segment</a:t>
            </a:r>
            <a:endParaRPr lang="ja-JP" altLang="en-US" sz="1100" dirty="0">
              <a:solidFill>
                <a:prstClr val="black"/>
              </a:solidFill>
            </a:endParaRPr>
          </a:p>
        </p:txBody>
      </p:sp>
      <p:cxnSp>
        <p:nvCxnSpPr>
          <p:cNvPr id="126" name="直線コネクタ 125"/>
          <p:cNvCxnSpPr/>
          <p:nvPr/>
        </p:nvCxnSpPr>
        <p:spPr>
          <a:xfrm>
            <a:off x="7490330" y="1313846"/>
            <a:ext cx="527646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80" name="テキスト ボックス 126"/>
          <p:cNvSpPr txBox="1">
            <a:spLocks noChangeArrowheads="1"/>
          </p:cNvSpPr>
          <p:nvPr/>
        </p:nvSpPr>
        <p:spPr bwMode="auto">
          <a:xfrm>
            <a:off x="8017976" y="1129395"/>
            <a:ext cx="1189162" cy="266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8" tIns="47894" rIns="95788" bIns="47894"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defTabSz="457200"/>
            <a:r>
              <a:rPr lang="en-US" altLang="ja-JP" sz="1100" dirty="0">
                <a:solidFill>
                  <a:prstClr val="black"/>
                </a:solidFill>
              </a:rPr>
              <a:t>Internet </a:t>
            </a:r>
            <a:r>
              <a:rPr lang="en-US" altLang="ja-JP" sz="1100" dirty="0" smtClean="0">
                <a:solidFill>
                  <a:prstClr val="black"/>
                </a:solidFill>
              </a:rPr>
              <a:t>segment</a:t>
            </a:r>
            <a:endParaRPr lang="ja-JP" altLang="en-US" sz="1100" dirty="0">
              <a:solidFill>
                <a:prstClr val="black"/>
              </a:solidFill>
            </a:endParaRPr>
          </a:p>
        </p:txBody>
      </p:sp>
      <p:cxnSp>
        <p:nvCxnSpPr>
          <p:cNvPr id="128" name="直線コネクタ 127"/>
          <p:cNvCxnSpPr/>
          <p:nvPr/>
        </p:nvCxnSpPr>
        <p:spPr>
          <a:xfrm>
            <a:off x="7488914" y="825500"/>
            <a:ext cx="527647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82" name="テキスト ボックス 128"/>
          <p:cNvSpPr txBox="1">
            <a:spLocks noChangeArrowheads="1"/>
          </p:cNvSpPr>
          <p:nvPr/>
        </p:nvSpPr>
        <p:spPr bwMode="auto">
          <a:xfrm>
            <a:off x="8017976" y="631978"/>
            <a:ext cx="1068279" cy="266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8" tIns="47894" rIns="95788" bIns="47894"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defTabSz="457200"/>
            <a:r>
              <a:rPr lang="en-US" altLang="ja-JP" sz="1100" dirty="0" err="1" smtClean="0">
                <a:solidFill>
                  <a:prstClr val="black"/>
                </a:solidFill>
              </a:rPr>
              <a:t>Mgmt</a:t>
            </a:r>
            <a:r>
              <a:rPr lang="en-US" altLang="ja-JP" sz="1100" dirty="0" smtClean="0">
                <a:solidFill>
                  <a:prstClr val="black"/>
                </a:solidFill>
              </a:rPr>
              <a:t> segment</a:t>
            </a:r>
            <a:endParaRPr lang="ja-JP" altLang="en-US" sz="1100" dirty="0">
              <a:solidFill>
                <a:prstClr val="black"/>
              </a:solidFill>
            </a:endParaRPr>
          </a:p>
        </p:txBody>
      </p:sp>
      <p:cxnSp>
        <p:nvCxnSpPr>
          <p:cNvPr id="130" name="直線コネクタ 129"/>
          <p:cNvCxnSpPr/>
          <p:nvPr/>
        </p:nvCxnSpPr>
        <p:spPr>
          <a:xfrm>
            <a:off x="1507969" y="3577167"/>
            <a:ext cx="6737759" cy="3024"/>
          </a:xfrm>
          <a:prstGeom prst="line">
            <a:avLst/>
          </a:prstGeom>
          <a:ln>
            <a:solidFill>
              <a:srgbClr val="77933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円柱 100"/>
          <p:cNvSpPr/>
          <p:nvPr/>
        </p:nvSpPr>
        <p:spPr>
          <a:xfrm>
            <a:off x="6512837" y="4833561"/>
            <a:ext cx="135802" cy="804333"/>
          </a:xfrm>
          <a:prstGeom prst="can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5788" tIns="47894" rIns="95788" bIns="47894" anchor="ctr"/>
          <a:lstStyle/>
          <a:p>
            <a:pPr algn="ctr" defTabSz="877767">
              <a:defRPr/>
            </a:pPr>
            <a:endParaRPr kumimoji="1" lang="ja-JP" altLang="en-US">
              <a:solidFill>
                <a:prstClr val="black"/>
              </a:solidFill>
            </a:endParaRPr>
          </a:p>
        </p:txBody>
      </p:sp>
      <p:cxnSp>
        <p:nvCxnSpPr>
          <p:cNvPr id="203" name="直線コネクタ 202"/>
          <p:cNvCxnSpPr/>
          <p:nvPr/>
        </p:nvCxnSpPr>
        <p:spPr>
          <a:xfrm>
            <a:off x="6609030" y="4231822"/>
            <a:ext cx="0" cy="167367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6" name="正方形/長方形 215"/>
          <p:cNvSpPr/>
          <p:nvPr/>
        </p:nvSpPr>
        <p:spPr>
          <a:xfrm rot="16200000">
            <a:off x="1698543" y="4728378"/>
            <a:ext cx="210154" cy="65637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A6A6A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eaVert" lIns="95788" tIns="47894" rIns="95788" bIns="47894" anchor="ctr"/>
          <a:lstStyle/>
          <a:p>
            <a:pPr algn="ctr" defTabSz="877767">
              <a:defRPr/>
            </a:pPr>
            <a:r>
              <a:rPr kumimoji="1" lang="en-US" altLang="ja-JP" sz="1100" dirty="0">
                <a:solidFill>
                  <a:srgbClr val="000000"/>
                </a:solidFill>
              </a:rPr>
              <a:t>FW/IPS</a:t>
            </a:r>
            <a:endParaRPr kumimoji="1" lang="ja-JP" altLang="en-US" sz="1100" dirty="0">
              <a:solidFill>
                <a:srgbClr val="000000"/>
              </a:solidFill>
            </a:endParaRPr>
          </a:p>
        </p:txBody>
      </p:sp>
      <p:cxnSp>
        <p:nvCxnSpPr>
          <p:cNvPr id="219" name="直線コネクタ 218"/>
          <p:cNvCxnSpPr/>
          <p:nvPr/>
        </p:nvCxnSpPr>
        <p:spPr>
          <a:xfrm>
            <a:off x="7783152" y="5982609"/>
            <a:ext cx="1415" cy="359833"/>
          </a:xfrm>
          <a:prstGeom prst="line">
            <a:avLst/>
          </a:prstGeom>
          <a:ln>
            <a:solidFill>
              <a:srgbClr val="77933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0" name="直線コネクタ 219"/>
          <p:cNvCxnSpPr/>
          <p:nvPr/>
        </p:nvCxnSpPr>
        <p:spPr>
          <a:xfrm>
            <a:off x="7868027" y="5902477"/>
            <a:ext cx="0" cy="414262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189" name="図 4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/>
              </a:ext>
            </a:extLst>
          </a:blip>
          <a:srcRect/>
          <a:stretch>
            <a:fillRect/>
          </a:stretch>
        </p:blipFill>
        <p:spPr bwMode="auto">
          <a:xfrm flipH="1">
            <a:off x="7668568" y="6014359"/>
            <a:ext cx="309798" cy="456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25" name="直線コネクタ 224"/>
          <p:cNvCxnSpPr/>
          <p:nvPr/>
        </p:nvCxnSpPr>
        <p:spPr>
          <a:xfrm>
            <a:off x="6545373" y="4219728"/>
            <a:ext cx="0" cy="1761369"/>
          </a:xfrm>
          <a:prstGeom prst="line">
            <a:avLst/>
          </a:prstGeom>
          <a:ln>
            <a:solidFill>
              <a:srgbClr val="77933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9" name="直線コネクタ 228"/>
          <p:cNvCxnSpPr/>
          <p:nvPr/>
        </p:nvCxnSpPr>
        <p:spPr>
          <a:xfrm flipH="1" flipV="1">
            <a:off x="6545374" y="5981096"/>
            <a:ext cx="1239193" cy="12095"/>
          </a:xfrm>
          <a:prstGeom prst="line">
            <a:avLst/>
          </a:prstGeom>
          <a:ln>
            <a:solidFill>
              <a:srgbClr val="77933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92" name="テキスト ボックス 234"/>
          <p:cNvSpPr txBox="1">
            <a:spLocks noChangeArrowheads="1"/>
          </p:cNvSpPr>
          <p:nvPr/>
        </p:nvSpPr>
        <p:spPr bwMode="auto">
          <a:xfrm>
            <a:off x="358714" y="4295323"/>
            <a:ext cx="1412371" cy="40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5788" tIns="47894" rIns="95788" bIns="47894"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defTabSz="457200"/>
            <a:r>
              <a:rPr lang="en-US" altLang="ja-JP" sz="1000" dirty="0" smtClean="0">
                <a:solidFill>
                  <a:prstClr val="black"/>
                </a:solidFill>
              </a:rPr>
              <a:t>Servers for data storage</a:t>
            </a:r>
            <a:r>
              <a:rPr lang="en-US" altLang="ja-JP" sz="1000" dirty="0">
                <a:solidFill>
                  <a:prstClr val="black"/>
                </a:solidFill>
              </a:rPr>
              <a:t> </a:t>
            </a:r>
            <a:r>
              <a:rPr lang="en-US" altLang="ja-JP" sz="1000" dirty="0" smtClean="0">
                <a:solidFill>
                  <a:prstClr val="black"/>
                </a:solidFill>
              </a:rPr>
              <a:t>/ access</a:t>
            </a:r>
          </a:p>
        </p:txBody>
      </p:sp>
      <p:cxnSp>
        <p:nvCxnSpPr>
          <p:cNvPr id="238" name="直線コネクタ 237"/>
          <p:cNvCxnSpPr/>
          <p:nvPr/>
        </p:nvCxnSpPr>
        <p:spPr>
          <a:xfrm flipH="1" flipV="1">
            <a:off x="6613274" y="5894917"/>
            <a:ext cx="1254753" cy="1663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194" name="図 780" descr="j0428953.wmf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/>
              </a:ext>
            </a:extLst>
          </a:blip>
          <a:srcRect/>
          <a:stretch>
            <a:fillRect/>
          </a:stretch>
        </p:blipFill>
        <p:spPr bwMode="auto">
          <a:xfrm rot="19010305" flipH="1">
            <a:off x="1863035" y="6189738"/>
            <a:ext cx="137216" cy="237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95" name="図 780" descr="j0428953.wmf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/>
              </a:ext>
            </a:extLst>
          </a:blip>
          <a:srcRect/>
          <a:stretch>
            <a:fillRect/>
          </a:stretch>
        </p:blipFill>
        <p:spPr bwMode="auto">
          <a:xfrm rot="19010305" flipH="1">
            <a:off x="2205369" y="6150430"/>
            <a:ext cx="137216" cy="238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96" name="図 780" descr="j0428953.wmf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/>
              </a:ext>
            </a:extLst>
          </a:blip>
          <a:srcRect/>
          <a:stretch>
            <a:fillRect/>
          </a:stretch>
        </p:blipFill>
        <p:spPr bwMode="auto">
          <a:xfrm rot="19010305" flipH="1">
            <a:off x="2407656" y="5975049"/>
            <a:ext cx="137217" cy="238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97" name="図 780" descr="j0428953.wmf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/>
              </a:ext>
            </a:extLst>
          </a:blip>
          <a:srcRect/>
          <a:stretch>
            <a:fillRect/>
          </a:stretch>
        </p:blipFill>
        <p:spPr bwMode="auto">
          <a:xfrm rot="19010305" flipH="1">
            <a:off x="1942252" y="5907014"/>
            <a:ext cx="137216" cy="237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98" name="テキスト ボックス 252"/>
          <p:cNvSpPr txBox="1">
            <a:spLocks noChangeArrowheads="1"/>
          </p:cNvSpPr>
          <p:nvPr/>
        </p:nvSpPr>
        <p:spPr bwMode="auto">
          <a:xfrm>
            <a:off x="2615603" y="5897942"/>
            <a:ext cx="706408" cy="466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8" tIns="47894" rIns="95788" bIns="47894"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defTabSz="457200"/>
            <a:r>
              <a:rPr lang="en-US" altLang="ja-JP" sz="1200" dirty="0" smtClean="0">
                <a:solidFill>
                  <a:prstClr val="black"/>
                </a:solidFill>
              </a:rPr>
              <a:t>Internet</a:t>
            </a:r>
          </a:p>
          <a:p>
            <a:pPr defTabSz="457200"/>
            <a:r>
              <a:rPr lang="en-US" altLang="ja-JP" sz="1200" dirty="0">
                <a:solidFill>
                  <a:prstClr val="black"/>
                </a:solidFill>
              </a:rPr>
              <a:t>u</a:t>
            </a:r>
            <a:r>
              <a:rPr lang="en-US" altLang="ja-JP" sz="1200" dirty="0" smtClean="0">
                <a:solidFill>
                  <a:prstClr val="black"/>
                </a:solidFill>
              </a:rPr>
              <a:t>sers</a:t>
            </a:r>
            <a:endParaRPr lang="ja-JP" altLang="en-US" sz="1200" dirty="0">
              <a:solidFill>
                <a:prstClr val="black"/>
              </a:solidFill>
            </a:endParaRPr>
          </a:p>
        </p:txBody>
      </p:sp>
      <p:pic>
        <p:nvPicPr>
          <p:cNvPr id="7199" name="図 25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/>
              </a:ext>
            </a:extLst>
          </a:blip>
          <a:srcRect/>
          <a:stretch>
            <a:fillRect/>
          </a:stretch>
        </p:blipFill>
        <p:spPr bwMode="auto">
          <a:xfrm>
            <a:off x="6122405" y="6360586"/>
            <a:ext cx="277263" cy="128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" name="円/楕円 265"/>
          <p:cNvSpPr/>
          <p:nvPr/>
        </p:nvSpPr>
        <p:spPr bwMode="auto">
          <a:xfrm flipH="1">
            <a:off x="7548915" y="6735915"/>
            <a:ext cx="110862" cy="39845"/>
          </a:xfrm>
          <a:prstGeom prst="ellipse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  <a:scene3d>
            <a:camera prst="perspectiveRelaxed"/>
            <a:lightRig rig="threePt" dir="t"/>
          </a:scene3d>
          <a:sp3d prstMaterial="matte">
            <a:bevelT w="12700" h="38100" prst="hardEdge"/>
            <a:bevelB w="0" h="38100"/>
          </a:sp3d>
        </p:spPr>
        <p:txBody>
          <a:bodyPr lIns="95788" tIns="47894" rIns="95788" bIns="47894" anchor="ctr"/>
          <a:lstStyle/>
          <a:p>
            <a:pPr algn="ctr" defTabSz="957881">
              <a:defRPr/>
            </a:pPr>
            <a:endParaRPr kumimoji="1" lang="ja-JP" altLang="en-US" sz="1200">
              <a:solidFill>
                <a:prstClr val="white"/>
              </a:solidFill>
            </a:endParaRPr>
          </a:p>
        </p:txBody>
      </p:sp>
      <p:sp>
        <p:nvSpPr>
          <p:cNvPr id="267" name="円/楕円 266"/>
          <p:cNvSpPr/>
          <p:nvPr/>
        </p:nvSpPr>
        <p:spPr bwMode="auto">
          <a:xfrm flipH="1">
            <a:off x="7676019" y="6543074"/>
            <a:ext cx="110862" cy="39845"/>
          </a:xfrm>
          <a:prstGeom prst="ellipse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  <a:scene3d>
            <a:camera prst="perspectiveRelaxed"/>
            <a:lightRig rig="threePt" dir="t"/>
          </a:scene3d>
          <a:sp3d prstMaterial="matte">
            <a:bevelT w="12700" h="38100" prst="hardEdge"/>
            <a:bevelB w="0" h="38100"/>
          </a:sp3d>
        </p:spPr>
        <p:txBody>
          <a:bodyPr lIns="95788" tIns="47894" rIns="95788" bIns="47894" anchor="ctr"/>
          <a:lstStyle/>
          <a:p>
            <a:pPr algn="ctr" defTabSz="957881">
              <a:defRPr/>
            </a:pPr>
            <a:endParaRPr kumimoji="1" lang="ja-JP" altLang="en-US" sz="1200">
              <a:solidFill>
                <a:prstClr val="white"/>
              </a:solidFill>
            </a:endParaRPr>
          </a:p>
        </p:txBody>
      </p:sp>
      <p:sp>
        <p:nvSpPr>
          <p:cNvPr id="268" name="円/楕円 267"/>
          <p:cNvSpPr/>
          <p:nvPr/>
        </p:nvSpPr>
        <p:spPr bwMode="auto">
          <a:xfrm flipH="1">
            <a:off x="7828419" y="6695474"/>
            <a:ext cx="110862" cy="39845"/>
          </a:xfrm>
          <a:prstGeom prst="ellipse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  <a:scene3d>
            <a:camera prst="perspectiveRelaxed"/>
            <a:lightRig rig="threePt" dir="t"/>
          </a:scene3d>
          <a:sp3d prstMaterial="matte">
            <a:bevelT w="12700" h="38100" prst="hardEdge"/>
            <a:bevelB w="0" h="38100"/>
          </a:sp3d>
        </p:spPr>
        <p:txBody>
          <a:bodyPr lIns="95788" tIns="47894" rIns="95788" bIns="47894" anchor="ctr"/>
          <a:lstStyle/>
          <a:p>
            <a:pPr algn="ctr" defTabSz="957881">
              <a:defRPr/>
            </a:pPr>
            <a:endParaRPr kumimoji="1" lang="ja-JP" altLang="en-US" sz="1200">
              <a:solidFill>
                <a:prstClr val="white"/>
              </a:solidFill>
            </a:endParaRPr>
          </a:p>
        </p:txBody>
      </p:sp>
      <p:cxnSp>
        <p:nvCxnSpPr>
          <p:cNvPr id="7203" name="直線コネクタ 726"/>
          <p:cNvCxnSpPr>
            <a:cxnSpLocks noChangeShapeType="1"/>
            <a:endCxn id="267" idx="3"/>
          </p:cNvCxnSpPr>
          <p:nvPr/>
        </p:nvCxnSpPr>
        <p:spPr bwMode="auto">
          <a:xfrm flipH="1" flipV="1">
            <a:off x="7770421" y="6576786"/>
            <a:ext cx="73559" cy="123976"/>
          </a:xfrm>
          <a:prstGeom prst="line">
            <a:avLst/>
          </a:prstGeom>
          <a:noFill/>
          <a:ln w="28575">
            <a:solidFill>
              <a:srgbClr val="948A54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</p:cxnSp>
      <p:cxnSp>
        <p:nvCxnSpPr>
          <p:cNvPr id="7204" name="直線コネクタ 726"/>
          <p:cNvCxnSpPr>
            <a:cxnSpLocks noChangeShapeType="1"/>
            <a:stCxn id="266" idx="4"/>
            <a:endCxn id="267" idx="3"/>
          </p:cNvCxnSpPr>
          <p:nvPr/>
        </p:nvCxnSpPr>
        <p:spPr bwMode="auto">
          <a:xfrm flipV="1">
            <a:off x="7604910" y="6576787"/>
            <a:ext cx="165510" cy="199571"/>
          </a:xfrm>
          <a:prstGeom prst="line">
            <a:avLst/>
          </a:prstGeom>
          <a:noFill/>
          <a:ln w="28575">
            <a:solidFill>
              <a:srgbClr val="948A54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</p:cxnSp>
      <p:pic>
        <p:nvPicPr>
          <p:cNvPr id="7206" name="図 780" descr="j0428953.wmf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/>
              </a:ext>
            </a:extLst>
          </a:blip>
          <a:srcRect/>
          <a:stretch>
            <a:fillRect/>
          </a:stretch>
        </p:blipFill>
        <p:spPr bwMode="auto">
          <a:xfrm rot="19010305" flipH="1">
            <a:off x="8010903" y="6602490"/>
            <a:ext cx="137216" cy="237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07" name="図 780" descr="j0428953.wmf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/>
              </a:ext>
            </a:extLst>
          </a:blip>
          <a:srcRect/>
          <a:stretch>
            <a:fillRect/>
          </a:stretch>
        </p:blipFill>
        <p:spPr bwMode="auto">
          <a:xfrm rot="19010305" flipH="1">
            <a:off x="8213191" y="6425597"/>
            <a:ext cx="137217" cy="238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08" name="テキスト ボックス 177"/>
          <p:cNvSpPr txBox="1">
            <a:spLocks noChangeArrowheads="1"/>
          </p:cNvSpPr>
          <p:nvPr/>
        </p:nvSpPr>
        <p:spPr bwMode="auto">
          <a:xfrm>
            <a:off x="5806950" y="6495144"/>
            <a:ext cx="1193721" cy="281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8" tIns="47894" rIns="95788" bIns="47894"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defTabSz="457200"/>
            <a:r>
              <a:rPr lang="en-US" altLang="ja-JP" sz="1200" dirty="0" smtClean="0">
                <a:solidFill>
                  <a:prstClr val="black"/>
                </a:solidFill>
              </a:rPr>
              <a:t>Camera sensors</a:t>
            </a:r>
            <a:endParaRPr lang="ja-JP" altLang="en-US" sz="1200" dirty="0">
              <a:solidFill>
                <a:prstClr val="black"/>
              </a:solidFill>
            </a:endParaRPr>
          </a:p>
        </p:txBody>
      </p:sp>
      <p:sp>
        <p:nvSpPr>
          <p:cNvPr id="281" name="正方形/長方形 280"/>
          <p:cNvSpPr/>
          <p:nvPr/>
        </p:nvSpPr>
        <p:spPr>
          <a:xfrm>
            <a:off x="7484671" y="6510263"/>
            <a:ext cx="207946" cy="81643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95788" tIns="47894" rIns="95788" bIns="47894" anchor="ctr"/>
          <a:lstStyle/>
          <a:p>
            <a:pPr algn="ctr" defTabSz="877767">
              <a:defRPr/>
            </a:pPr>
            <a:endParaRPr kumimoji="1" lang="ja-JP" altLang="en-US">
              <a:solidFill>
                <a:prstClr val="white"/>
              </a:solidFill>
            </a:endParaRPr>
          </a:p>
        </p:txBody>
      </p:sp>
      <p:sp>
        <p:nvSpPr>
          <p:cNvPr id="282" name="正方形/長方形 281"/>
          <p:cNvSpPr/>
          <p:nvPr/>
        </p:nvSpPr>
        <p:spPr>
          <a:xfrm>
            <a:off x="7409696" y="6381752"/>
            <a:ext cx="207947" cy="81643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95788" tIns="47894" rIns="95788" bIns="47894" anchor="ctr"/>
          <a:lstStyle/>
          <a:p>
            <a:pPr algn="ctr" defTabSz="877767">
              <a:defRPr/>
            </a:pPr>
            <a:endParaRPr kumimoji="1" lang="ja-JP" altLang="en-US">
              <a:solidFill>
                <a:prstClr val="white"/>
              </a:solidFill>
            </a:endParaRPr>
          </a:p>
        </p:txBody>
      </p:sp>
      <p:sp>
        <p:nvSpPr>
          <p:cNvPr id="283" name="正方形/長方形 282"/>
          <p:cNvSpPr/>
          <p:nvPr/>
        </p:nvSpPr>
        <p:spPr>
          <a:xfrm>
            <a:off x="7329064" y="6247192"/>
            <a:ext cx="209361" cy="81643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95788" tIns="47894" rIns="95788" bIns="47894" anchor="ctr"/>
          <a:lstStyle/>
          <a:p>
            <a:pPr algn="ctr" defTabSz="877767">
              <a:defRPr/>
            </a:pPr>
            <a:endParaRPr kumimoji="1" lang="ja-JP" altLang="en-US">
              <a:solidFill>
                <a:prstClr val="white"/>
              </a:solidFill>
            </a:endParaRPr>
          </a:p>
        </p:txBody>
      </p:sp>
      <p:sp>
        <p:nvSpPr>
          <p:cNvPr id="284" name="正方形/長方形 283"/>
          <p:cNvSpPr/>
          <p:nvPr/>
        </p:nvSpPr>
        <p:spPr>
          <a:xfrm>
            <a:off x="7265407" y="6111120"/>
            <a:ext cx="207947" cy="81643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95788" tIns="47894" rIns="95788" bIns="47894" anchor="ctr"/>
          <a:lstStyle/>
          <a:p>
            <a:pPr algn="ctr" defTabSz="877767">
              <a:defRPr/>
            </a:pPr>
            <a:endParaRPr kumimoji="1" lang="ja-JP" altLang="en-US">
              <a:solidFill>
                <a:prstClr val="white"/>
              </a:solidFill>
            </a:endParaRPr>
          </a:p>
        </p:txBody>
      </p:sp>
      <p:sp>
        <p:nvSpPr>
          <p:cNvPr id="299" name="テキスト ボックス 298"/>
          <p:cNvSpPr txBox="1"/>
          <p:nvPr/>
        </p:nvSpPr>
        <p:spPr>
          <a:xfrm>
            <a:off x="80633" y="2606525"/>
            <a:ext cx="1475431" cy="466055"/>
          </a:xfrm>
          <a:prstGeom prst="rect">
            <a:avLst/>
          </a:prstGeom>
          <a:solidFill>
            <a:srgbClr val="FDEADA"/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lIns="95788" tIns="47894" rIns="95788" bIns="47894">
            <a:spAutoFit/>
          </a:bodyPr>
          <a:lstStyle/>
          <a:p>
            <a:pPr defTabSz="877767">
              <a:defRPr/>
            </a:pPr>
            <a:r>
              <a:rPr kumimoji="1" lang="en-US" altLang="ja-JP" sz="1200" dirty="0" smtClean="0">
                <a:solidFill>
                  <a:prstClr val="black"/>
                </a:solidFill>
              </a:rPr>
              <a:t>Analysis/Processing for each sensor type</a:t>
            </a:r>
            <a:endParaRPr kumimoji="1" lang="ja-JP" altLang="en-US" sz="1200" dirty="0">
              <a:solidFill>
                <a:prstClr val="black"/>
              </a:solidFill>
            </a:endParaRPr>
          </a:p>
        </p:txBody>
      </p:sp>
      <p:sp>
        <p:nvSpPr>
          <p:cNvPr id="312" name="正方形/長方形 311"/>
          <p:cNvSpPr/>
          <p:nvPr/>
        </p:nvSpPr>
        <p:spPr>
          <a:xfrm>
            <a:off x="6998047" y="4271133"/>
            <a:ext cx="207946" cy="81643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95788" tIns="47894" rIns="95788" bIns="47894" anchor="ctr"/>
          <a:lstStyle/>
          <a:p>
            <a:pPr algn="ctr" defTabSz="877767">
              <a:defRPr/>
            </a:pPr>
            <a:endParaRPr kumimoji="1" lang="ja-JP" altLang="en-US">
              <a:solidFill>
                <a:prstClr val="white"/>
              </a:solidFill>
            </a:endParaRPr>
          </a:p>
        </p:txBody>
      </p:sp>
      <p:sp>
        <p:nvSpPr>
          <p:cNvPr id="313" name="正方形/長方形 312"/>
          <p:cNvSpPr/>
          <p:nvPr/>
        </p:nvSpPr>
        <p:spPr>
          <a:xfrm>
            <a:off x="6998047" y="4174371"/>
            <a:ext cx="207946" cy="81643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95788" tIns="47894" rIns="95788" bIns="47894" anchor="ctr"/>
          <a:lstStyle/>
          <a:p>
            <a:pPr algn="ctr" defTabSz="877767">
              <a:defRPr/>
            </a:pPr>
            <a:endParaRPr kumimoji="1" lang="ja-JP" altLang="en-US">
              <a:solidFill>
                <a:prstClr val="white"/>
              </a:solidFill>
            </a:endParaRPr>
          </a:p>
        </p:txBody>
      </p:sp>
      <p:sp>
        <p:nvSpPr>
          <p:cNvPr id="314" name="正方形/長方形 313"/>
          <p:cNvSpPr/>
          <p:nvPr/>
        </p:nvSpPr>
        <p:spPr>
          <a:xfrm>
            <a:off x="6998047" y="4079120"/>
            <a:ext cx="207946" cy="81643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95788" tIns="47894" rIns="95788" bIns="47894" anchor="ctr"/>
          <a:lstStyle/>
          <a:p>
            <a:pPr algn="ctr" defTabSz="877767">
              <a:defRPr/>
            </a:pPr>
            <a:endParaRPr kumimoji="1" lang="ja-JP" altLang="en-US">
              <a:solidFill>
                <a:prstClr val="white"/>
              </a:solidFill>
            </a:endParaRPr>
          </a:p>
        </p:txBody>
      </p:sp>
      <p:pic>
        <p:nvPicPr>
          <p:cNvPr id="7217" name="図 780" descr="j0428953.wmf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/>
              </a:ext>
            </a:extLst>
          </a:blip>
          <a:srcRect/>
          <a:stretch>
            <a:fillRect/>
          </a:stretch>
        </p:blipFill>
        <p:spPr bwMode="auto">
          <a:xfrm rot="19010305" flipH="1">
            <a:off x="1537676" y="5964466"/>
            <a:ext cx="137216" cy="238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18" name="図 780" descr="j0428953.wmf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/>
              </a:ext>
            </a:extLst>
          </a:blip>
          <a:srcRect/>
          <a:stretch>
            <a:fillRect/>
          </a:stretch>
        </p:blipFill>
        <p:spPr bwMode="auto">
          <a:xfrm rot="19010305" flipH="1">
            <a:off x="1377824" y="6239633"/>
            <a:ext cx="137217" cy="237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19" name="図 780" descr="j0428953.wmf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/>
              </a:ext>
            </a:extLst>
          </a:blip>
          <a:srcRect/>
          <a:stretch>
            <a:fillRect/>
          </a:stretch>
        </p:blipFill>
        <p:spPr bwMode="auto">
          <a:xfrm rot="19010305" flipH="1">
            <a:off x="1120366" y="6068785"/>
            <a:ext cx="137217" cy="237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00" name="直線コネクタ 299"/>
          <p:cNvCxnSpPr/>
          <p:nvPr/>
        </p:nvCxnSpPr>
        <p:spPr>
          <a:xfrm>
            <a:off x="4074059" y="1759858"/>
            <a:ext cx="0" cy="2022929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7" name="雲 236"/>
          <p:cNvSpPr/>
          <p:nvPr/>
        </p:nvSpPr>
        <p:spPr>
          <a:xfrm>
            <a:off x="2895695" y="731762"/>
            <a:ext cx="2366632" cy="1120322"/>
          </a:xfrm>
          <a:prstGeom prst="cloud">
            <a:avLst/>
          </a:prstGeom>
          <a:solidFill>
            <a:srgbClr val="D9D9D9"/>
          </a:solidFill>
          <a:ln>
            <a:solidFill>
              <a:srgbClr val="A6A6A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7782" tIns="43891" rIns="87782" bIns="43891" anchor="ctr"/>
          <a:lstStyle/>
          <a:p>
            <a:pPr algn="ctr" defTabSz="957881">
              <a:defRPr/>
            </a:pPr>
            <a:endParaRPr kumimoji="1" lang="ja-JP" altLang="en-US" sz="1200">
              <a:solidFill>
                <a:prstClr val="white"/>
              </a:solidFill>
            </a:endParaRPr>
          </a:p>
        </p:txBody>
      </p:sp>
      <p:grpSp>
        <p:nvGrpSpPr>
          <p:cNvPr id="6" name="図形グループ 786"/>
          <p:cNvGrpSpPr>
            <a:grpSpLocks/>
          </p:cNvGrpSpPr>
          <p:nvPr/>
        </p:nvGrpSpPr>
        <p:grpSpPr bwMode="auto">
          <a:xfrm>
            <a:off x="4298982" y="869347"/>
            <a:ext cx="751154" cy="625929"/>
            <a:chOff x="4529592" y="4201943"/>
            <a:chExt cx="753390" cy="702980"/>
          </a:xfrm>
        </p:grpSpPr>
        <p:sp>
          <p:nvSpPr>
            <p:cNvPr id="260" name="円柱 259"/>
            <p:cNvSpPr/>
            <p:nvPr/>
          </p:nvSpPr>
          <p:spPr>
            <a:xfrm>
              <a:off x="4529592" y="4201943"/>
              <a:ext cx="446926" cy="399034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57881">
                <a:defRPr/>
              </a:pPr>
              <a:endParaRPr kumimoji="1" lang="ja-JP" altLang="en-US">
                <a:solidFill>
                  <a:prstClr val="white"/>
                </a:solidFill>
              </a:endParaRPr>
            </a:p>
          </p:txBody>
        </p:sp>
        <p:sp>
          <p:nvSpPr>
            <p:cNvPr id="262" name="円柱 261"/>
            <p:cNvSpPr/>
            <p:nvPr/>
          </p:nvSpPr>
          <p:spPr>
            <a:xfrm>
              <a:off x="4682824" y="4354765"/>
              <a:ext cx="446926" cy="397337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57881">
                <a:defRPr/>
              </a:pPr>
              <a:endParaRPr kumimoji="1" lang="ja-JP" altLang="en-US">
                <a:solidFill>
                  <a:prstClr val="white"/>
                </a:solidFill>
              </a:endParaRPr>
            </a:p>
          </p:txBody>
        </p:sp>
        <p:sp>
          <p:nvSpPr>
            <p:cNvPr id="264" name="円柱 263"/>
            <p:cNvSpPr/>
            <p:nvPr/>
          </p:nvSpPr>
          <p:spPr>
            <a:xfrm>
              <a:off x="4836056" y="4505888"/>
              <a:ext cx="446926" cy="399035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57881">
                <a:defRPr/>
              </a:pPr>
              <a:endParaRPr kumimoji="1" lang="ja-JP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" name="図形グループ 786"/>
          <p:cNvGrpSpPr>
            <a:grpSpLocks/>
          </p:cNvGrpSpPr>
          <p:nvPr/>
        </p:nvGrpSpPr>
        <p:grpSpPr bwMode="auto">
          <a:xfrm>
            <a:off x="3721824" y="902608"/>
            <a:ext cx="751154" cy="627440"/>
            <a:chOff x="4529592" y="4201943"/>
            <a:chExt cx="753390" cy="702980"/>
          </a:xfrm>
        </p:grpSpPr>
        <p:sp>
          <p:nvSpPr>
            <p:cNvPr id="241" name="円柱 240"/>
            <p:cNvSpPr/>
            <p:nvPr/>
          </p:nvSpPr>
          <p:spPr>
            <a:xfrm>
              <a:off x="4529592" y="4201943"/>
              <a:ext cx="446926" cy="399767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57881">
                <a:defRPr/>
              </a:pPr>
              <a:endParaRPr kumimoji="1" lang="ja-JP" altLang="en-US">
                <a:solidFill>
                  <a:prstClr val="white"/>
                </a:solidFill>
              </a:endParaRPr>
            </a:p>
          </p:txBody>
        </p:sp>
        <p:sp>
          <p:nvSpPr>
            <p:cNvPr id="245" name="円柱 244"/>
            <p:cNvSpPr/>
            <p:nvPr/>
          </p:nvSpPr>
          <p:spPr>
            <a:xfrm>
              <a:off x="4682824" y="4356090"/>
              <a:ext cx="446926" cy="394686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57881">
                <a:defRPr/>
              </a:pPr>
              <a:endParaRPr kumimoji="1" lang="ja-JP" altLang="en-US">
                <a:solidFill>
                  <a:prstClr val="white"/>
                </a:solidFill>
              </a:endParaRPr>
            </a:p>
          </p:txBody>
        </p:sp>
        <p:sp>
          <p:nvSpPr>
            <p:cNvPr id="246" name="円柱 245"/>
            <p:cNvSpPr/>
            <p:nvPr/>
          </p:nvSpPr>
          <p:spPr>
            <a:xfrm>
              <a:off x="4836056" y="4505156"/>
              <a:ext cx="446926" cy="399767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57881">
                <a:defRPr/>
              </a:pPr>
              <a:endParaRPr kumimoji="1" lang="ja-JP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図形グループ 786"/>
          <p:cNvGrpSpPr>
            <a:grpSpLocks/>
          </p:cNvGrpSpPr>
          <p:nvPr/>
        </p:nvGrpSpPr>
        <p:grpSpPr bwMode="auto">
          <a:xfrm>
            <a:off x="3130519" y="902608"/>
            <a:ext cx="751154" cy="627440"/>
            <a:chOff x="4529592" y="4201943"/>
            <a:chExt cx="753390" cy="702980"/>
          </a:xfrm>
        </p:grpSpPr>
        <p:sp>
          <p:nvSpPr>
            <p:cNvPr id="275" name="円柱 274"/>
            <p:cNvSpPr/>
            <p:nvPr/>
          </p:nvSpPr>
          <p:spPr>
            <a:xfrm>
              <a:off x="4529592" y="4201943"/>
              <a:ext cx="446926" cy="399767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57881">
                <a:defRPr/>
              </a:pPr>
              <a:endParaRPr kumimoji="1" lang="ja-JP" altLang="en-US">
                <a:solidFill>
                  <a:prstClr val="white"/>
                </a:solidFill>
              </a:endParaRPr>
            </a:p>
          </p:txBody>
        </p:sp>
        <p:sp>
          <p:nvSpPr>
            <p:cNvPr id="276" name="円柱 275"/>
            <p:cNvSpPr/>
            <p:nvPr/>
          </p:nvSpPr>
          <p:spPr>
            <a:xfrm>
              <a:off x="4682824" y="4356090"/>
              <a:ext cx="446926" cy="394686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57881">
                <a:defRPr/>
              </a:pPr>
              <a:endParaRPr kumimoji="1" lang="ja-JP" altLang="en-US">
                <a:solidFill>
                  <a:prstClr val="white"/>
                </a:solidFill>
              </a:endParaRPr>
            </a:p>
          </p:txBody>
        </p:sp>
        <p:sp>
          <p:nvSpPr>
            <p:cNvPr id="294" name="円柱 293"/>
            <p:cNvSpPr/>
            <p:nvPr/>
          </p:nvSpPr>
          <p:spPr>
            <a:xfrm>
              <a:off x="4836056" y="4505156"/>
              <a:ext cx="446926" cy="399767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57881">
                <a:defRPr/>
              </a:pPr>
              <a:endParaRPr kumimoji="1" lang="ja-JP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22" name="テキスト ボックス 321"/>
          <p:cNvSpPr txBox="1"/>
          <p:nvPr/>
        </p:nvSpPr>
        <p:spPr>
          <a:xfrm>
            <a:off x="166921" y="970644"/>
            <a:ext cx="1807865" cy="466055"/>
          </a:xfrm>
          <a:prstGeom prst="rect">
            <a:avLst/>
          </a:prstGeom>
          <a:solidFill>
            <a:srgbClr val="FDEADA"/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lIns="95788" tIns="47894" rIns="95788" bIns="47894">
            <a:spAutoFit/>
          </a:bodyPr>
          <a:lstStyle/>
          <a:p>
            <a:pPr defTabSz="457200"/>
            <a:r>
              <a:rPr kumimoji="1" lang="en-US" altLang="ja-JP" sz="1200" dirty="0">
                <a:solidFill>
                  <a:prstClr val="black"/>
                </a:solidFill>
              </a:rPr>
              <a:t>Big data archive for cross-domain mining</a:t>
            </a:r>
          </a:p>
        </p:txBody>
      </p:sp>
      <p:cxnSp>
        <p:nvCxnSpPr>
          <p:cNvPr id="323" name="直線矢印コネクタ 322"/>
          <p:cNvCxnSpPr/>
          <p:nvPr/>
        </p:nvCxnSpPr>
        <p:spPr>
          <a:xfrm flipH="1" flipV="1">
            <a:off x="7162140" y="6082394"/>
            <a:ext cx="224922" cy="480786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4" name="直線矢印コネクタ 323"/>
          <p:cNvCxnSpPr/>
          <p:nvPr/>
        </p:nvCxnSpPr>
        <p:spPr>
          <a:xfrm flipV="1">
            <a:off x="1186853" y="5569858"/>
            <a:ext cx="384773" cy="6848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29" name="テキスト ボックス 324"/>
          <p:cNvSpPr txBox="1">
            <a:spLocks noChangeArrowheads="1"/>
          </p:cNvSpPr>
          <p:nvPr/>
        </p:nvSpPr>
        <p:spPr bwMode="auto">
          <a:xfrm>
            <a:off x="240483" y="5692323"/>
            <a:ext cx="1001360" cy="466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8" tIns="47894" rIns="95788" bIns="47894"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defTabSz="457200"/>
            <a:r>
              <a:rPr lang="en-US" altLang="ja-JP" sz="1200" dirty="0" smtClean="0">
                <a:solidFill>
                  <a:prstClr val="black"/>
                </a:solidFill>
              </a:rPr>
              <a:t>Participatory</a:t>
            </a:r>
          </a:p>
          <a:p>
            <a:pPr defTabSz="457200"/>
            <a:r>
              <a:rPr lang="en-US" altLang="ja-JP" sz="1200" dirty="0" smtClean="0">
                <a:solidFill>
                  <a:prstClr val="black"/>
                </a:solidFill>
              </a:rPr>
              <a:t>Sensors</a:t>
            </a:r>
            <a:endParaRPr lang="ja-JP" altLang="en-US" sz="1200" dirty="0">
              <a:solidFill>
                <a:prstClr val="black"/>
              </a:solidFill>
            </a:endParaRPr>
          </a:p>
        </p:txBody>
      </p:sp>
      <p:cxnSp>
        <p:nvCxnSpPr>
          <p:cNvPr id="327" name="直線矢印コネクタ 326"/>
          <p:cNvCxnSpPr/>
          <p:nvPr/>
        </p:nvCxnSpPr>
        <p:spPr>
          <a:xfrm>
            <a:off x="2246391" y="5569857"/>
            <a:ext cx="256044" cy="737810"/>
          </a:xfrm>
          <a:prstGeom prst="straightConnector1">
            <a:avLst/>
          </a:prstGeom>
          <a:ln>
            <a:solidFill>
              <a:srgbClr val="E46C0A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8" name="正方形/長方形 327"/>
          <p:cNvSpPr/>
          <p:nvPr/>
        </p:nvSpPr>
        <p:spPr>
          <a:xfrm>
            <a:off x="994467" y="6049133"/>
            <a:ext cx="207946" cy="8164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5788" tIns="47894" rIns="95788" bIns="47894" anchor="ctr"/>
          <a:lstStyle/>
          <a:p>
            <a:pPr algn="ctr" defTabSz="877767">
              <a:defRPr/>
            </a:pPr>
            <a:endParaRPr kumimoji="1" lang="ja-JP" altLang="en-US">
              <a:solidFill>
                <a:prstClr val="white"/>
              </a:solidFill>
            </a:endParaRPr>
          </a:p>
        </p:txBody>
      </p:sp>
      <p:sp>
        <p:nvSpPr>
          <p:cNvPr id="329" name="正方形/長方形 328"/>
          <p:cNvSpPr/>
          <p:nvPr/>
        </p:nvSpPr>
        <p:spPr>
          <a:xfrm>
            <a:off x="1053881" y="5920620"/>
            <a:ext cx="207946" cy="8164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5788" tIns="47894" rIns="95788" bIns="47894" anchor="ctr"/>
          <a:lstStyle/>
          <a:p>
            <a:pPr algn="ctr" defTabSz="877767">
              <a:defRPr/>
            </a:pPr>
            <a:endParaRPr kumimoji="1" lang="ja-JP" altLang="en-US">
              <a:solidFill>
                <a:prstClr val="white"/>
              </a:solidFill>
            </a:endParaRPr>
          </a:p>
        </p:txBody>
      </p:sp>
      <p:sp>
        <p:nvSpPr>
          <p:cNvPr id="330" name="正方形/長方形 329"/>
          <p:cNvSpPr/>
          <p:nvPr/>
        </p:nvSpPr>
        <p:spPr>
          <a:xfrm>
            <a:off x="1147245" y="5786061"/>
            <a:ext cx="207946" cy="8164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5788" tIns="47894" rIns="95788" bIns="47894" anchor="ctr"/>
          <a:lstStyle/>
          <a:p>
            <a:pPr algn="ctr" defTabSz="877767">
              <a:defRPr/>
            </a:pPr>
            <a:endParaRPr kumimoji="1" lang="ja-JP" altLang="en-US">
              <a:solidFill>
                <a:prstClr val="white"/>
              </a:solidFill>
            </a:endParaRPr>
          </a:p>
        </p:txBody>
      </p:sp>
      <p:sp>
        <p:nvSpPr>
          <p:cNvPr id="331" name="正方形/長方形 330"/>
          <p:cNvSpPr/>
          <p:nvPr/>
        </p:nvSpPr>
        <p:spPr>
          <a:xfrm>
            <a:off x="1215145" y="5649990"/>
            <a:ext cx="207946" cy="8164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5788" tIns="47894" rIns="95788" bIns="47894" anchor="ctr"/>
          <a:lstStyle/>
          <a:p>
            <a:pPr algn="ctr" defTabSz="877767">
              <a:defRPr/>
            </a:pPr>
            <a:endParaRPr kumimoji="1" lang="ja-JP" altLang="en-US">
              <a:solidFill>
                <a:prstClr val="white"/>
              </a:solidFill>
            </a:endParaRPr>
          </a:p>
        </p:txBody>
      </p:sp>
      <p:sp>
        <p:nvSpPr>
          <p:cNvPr id="232" name="メモ 231"/>
          <p:cNvSpPr/>
          <p:nvPr/>
        </p:nvSpPr>
        <p:spPr>
          <a:xfrm>
            <a:off x="2406242" y="5637894"/>
            <a:ext cx="224922" cy="240392"/>
          </a:xfrm>
          <a:prstGeom prst="foldedCorner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7782" tIns="43891" rIns="87782" bIns="43891" anchor="ctr"/>
          <a:lstStyle/>
          <a:p>
            <a:pPr algn="ctr" defTabSz="877767">
              <a:defRPr/>
            </a:pPr>
            <a:endParaRPr kumimoji="1" lang="ja-JP" altLang="en-US">
              <a:solidFill>
                <a:prstClr val="white"/>
              </a:solidFill>
            </a:endParaRPr>
          </a:p>
        </p:txBody>
      </p:sp>
      <p:sp>
        <p:nvSpPr>
          <p:cNvPr id="7236" name="テキスト ボックス 56"/>
          <p:cNvSpPr txBox="1">
            <a:spLocks noChangeArrowheads="1"/>
          </p:cNvSpPr>
          <p:nvPr/>
        </p:nvSpPr>
        <p:spPr bwMode="auto">
          <a:xfrm>
            <a:off x="2366633" y="5628822"/>
            <a:ext cx="639801" cy="257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7782" tIns="43891" rIns="87782" bIns="43891"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defTabSz="457200"/>
            <a:r>
              <a:rPr lang="en-US" altLang="ja-JP" sz="1100" dirty="0" smtClean="0">
                <a:solidFill>
                  <a:prstClr val="black"/>
                </a:solidFill>
              </a:rPr>
              <a:t>Content</a:t>
            </a:r>
            <a:endParaRPr lang="ja-JP" altLang="en-US" sz="1100" dirty="0">
              <a:solidFill>
                <a:prstClr val="black"/>
              </a:solidFill>
            </a:endParaRPr>
          </a:p>
        </p:txBody>
      </p:sp>
      <p:cxnSp>
        <p:nvCxnSpPr>
          <p:cNvPr id="336" name="直線矢印コネクタ 335"/>
          <p:cNvCxnSpPr/>
          <p:nvPr/>
        </p:nvCxnSpPr>
        <p:spPr>
          <a:xfrm flipV="1">
            <a:off x="2887208" y="1625299"/>
            <a:ext cx="704473" cy="622905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7" name="直線矢印コネクタ 336"/>
          <p:cNvCxnSpPr/>
          <p:nvPr/>
        </p:nvCxnSpPr>
        <p:spPr>
          <a:xfrm flipV="1">
            <a:off x="3400709" y="1625298"/>
            <a:ext cx="546037" cy="725714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8" name="直線矢印コネクタ 337"/>
          <p:cNvCxnSpPr/>
          <p:nvPr/>
        </p:nvCxnSpPr>
        <p:spPr>
          <a:xfrm flipH="1" flipV="1">
            <a:off x="4362639" y="1592036"/>
            <a:ext cx="353651" cy="793750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9" name="直線矢印コネクタ 338"/>
          <p:cNvCxnSpPr/>
          <p:nvPr/>
        </p:nvCxnSpPr>
        <p:spPr>
          <a:xfrm flipH="1" flipV="1">
            <a:off x="4652634" y="1589013"/>
            <a:ext cx="630913" cy="722690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0" name="テキスト ボックス 339"/>
          <p:cNvSpPr txBox="1"/>
          <p:nvPr/>
        </p:nvSpPr>
        <p:spPr>
          <a:xfrm>
            <a:off x="5221035" y="1157944"/>
            <a:ext cx="1711908" cy="46605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wrap="square" lIns="95788" tIns="47894" rIns="95788" bIns="47894">
            <a:spAutoFit/>
          </a:bodyPr>
          <a:lstStyle/>
          <a:p>
            <a:pPr defTabSz="877767">
              <a:defRPr/>
            </a:pPr>
            <a:r>
              <a:rPr kumimoji="1" lang="en-US" altLang="ja-JP" sz="1200" dirty="0" smtClean="0">
                <a:solidFill>
                  <a:prstClr val="black"/>
                </a:solidFill>
              </a:rPr>
              <a:t>Archive data eliminating privacy information</a:t>
            </a:r>
            <a:endParaRPr kumimoji="1" lang="ja-JP" altLang="en-US" sz="1200" dirty="0">
              <a:solidFill>
                <a:prstClr val="black"/>
              </a:solidFill>
            </a:endParaRPr>
          </a:p>
        </p:txBody>
      </p:sp>
      <p:cxnSp>
        <p:nvCxnSpPr>
          <p:cNvPr id="356" name="直線コネクタ 355"/>
          <p:cNvCxnSpPr/>
          <p:nvPr/>
        </p:nvCxnSpPr>
        <p:spPr>
          <a:xfrm>
            <a:off x="4139131" y="1865691"/>
            <a:ext cx="0" cy="1716012"/>
          </a:xfrm>
          <a:prstGeom prst="line">
            <a:avLst/>
          </a:prstGeom>
          <a:ln>
            <a:solidFill>
              <a:srgbClr val="77933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8" name="正方形/長方形 347"/>
          <p:cNvSpPr/>
          <p:nvPr/>
        </p:nvSpPr>
        <p:spPr>
          <a:xfrm rot="16200000">
            <a:off x="3963836" y="1780578"/>
            <a:ext cx="208643" cy="6540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A6A6A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eaVert" lIns="95788" tIns="47894" rIns="95788" bIns="47894" anchor="ctr"/>
          <a:lstStyle/>
          <a:p>
            <a:pPr algn="ctr" defTabSz="877767">
              <a:defRPr/>
            </a:pPr>
            <a:r>
              <a:rPr kumimoji="1" lang="en-US" altLang="ja-JP" sz="1100" dirty="0">
                <a:solidFill>
                  <a:srgbClr val="000000"/>
                </a:solidFill>
              </a:rPr>
              <a:t>FW/IPS</a:t>
            </a:r>
            <a:endParaRPr kumimoji="1" lang="ja-JP" altLang="en-US" sz="1100" dirty="0">
              <a:solidFill>
                <a:srgbClr val="000000"/>
              </a:solidFill>
            </a:endParaRPr>
          </a:p>
        </p:txBody>
      </p:sp>
      <p:sp>
        <p:nvSpPr>
          <p:cNvPr id="7246" name="テキスト ボックス 359"/>
          <p:cNvSpPr txBox="1">
            <a:spLocks noChangeArrowheads="1"/>
          </p:cNvSpPr>
          <p:nvPr/>
        </p:nvSpPr>
        <p:spPr bwMode="auto">
          <a:xfrm>
            <a:off x="5422178" y="3168953"/>
            <a:ext cx="633171" cy="312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8" tIns="47894" rIns="95788" bIns="47894"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defTabSz="457200"/>
            <a:r>
              <a:rPr lang="en-US" altLang="ja-JP" sz="1400" dirty="0" smtClean="0">
                <a:solidFill>
                  <a:prstClr val="black"/>
                </a:solidFill>
              </a:rPr>
              <a:t>Tokyo</a:t>
            </a:r>
            <a:endParaRPr lang="ja-JP" altLang="en-US" sz="1400" dirty="0">
              <a:solidFill>
                <a:prstClr val="black"/>
              </a:solidFill>
            </a:endParaRPr>
          </a:p>
        </p:txBody>
      </p:sp>
      <p:cxnSp>
        <p:nvCxnSpPr>
          <p:cNvPr id="41" name="直線コネクタ 40"/>
          <p:cNvCxnSpPr/>
          <p:nvPr/>
        </p:nvCxnSpPr>
        <p:spPr>
          <a:xfrm>
            <a:off x="3164469" y="4608287"/>
            <a:ext cx="0" cy="27063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/>
          <p:nvPr/>
        </p:nvCxnSpPr>
        <p:spPr>
          <a:xfrm>
            <a:off x="3402123" y="4608287"/>
            <a:ext cx="0" cy="27063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/>
          <p:cNvCxnSpPr/>
          <p:nvPr/>
        </p:nvCxnSpPr>
        <p:spPr>
          <a:xfrm>
            <a:off x="3634118" y="4606775"/>
            <a:ext cx="0" cy="27063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50" name="テキスト ボックス 352"/>
          <p:cNvSpPr txBox="1">
            <a:spLocks noChangeArrowheads="1"/>
          </p:cNvSpPr>
          <p:nvPr/>
        </p:nvSpPr>
        <p:spPr bwMode="auto">
          <a:xfrm>
            <a:off x="3112129" y="4643060"/>
            <a:ext cx="691304" cy="24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7782" tIns="43891" rIns="87782" bIns="43891"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defTabSz="457200"/>
            <a:r>
              <a:rPr lang="en-US" altLang="ja-JP" sz="1000" dirty="0" smtClean="0">
                <a:solidFill>
                  <a:prstClr val="black"/>
                </a:solidFill>
              </a:rPr>
              <a:t>10Servers</a:t>
            </a:r>
            <a:endParaRPr lang="ja-JP" altLang="en-US" sz="1000" dirty="0">
              <a:solidFill>
                <a:prstClr val="black"/>
              </a:solidFill>
            </a:endParaRPr>
          </a:p>
        </p:txBody>
      </p:sp>
      <p:grpSp>
        <p:nvGrpSpPr>
          <p:cNvPr id="9" name="図形グループ 108"/>
          <p:cNvGrpSpPr>
            <a:grpSpLocks/>
          </p:cNvGrpSpPr>
          <p:nvPr/>
        </p:nvGrpSpPr>
        <p:grpSpPr bwMode="auto">
          <a:xfrm>
            <a:off x="2950865" y="3878037"/>
            <a:ext cx="862908" cy="468690"/>
            <a:chOff x="4499992" y="5655484"/>
            <a:chExt cx="864096" cy="466974"/>
          </a:xfrm>
        </p:grpSpPr>
        <p:sp>
          <p:nvSpPr>
            <p:cNvPr id="7550" name="円/楕円 32"/>
            <p:cNvSpPr>
              <a:spLocks noChangeArrowheads="1"/>
            </p:cNvSpPr>
            <p:nvPr/>
          </p:nvSpPr>
          <p:spPr bwMode="auto">
            <a:xfrm>
              <a:off x="4499992" y="5805865"/>
              <a:ext cx="864096" cy="288100"/>
            </a:xfrm>
            <a:prstGeom prst="ellipse">
              <a:avLst/>
            </a:prstGeom>
            <a:pattFill prst="openDmnd">
              <a:fgClr>
                <a:srgbClr val="95B3D7"/>
              </a:fgClr>
              <a:bgClr>
                <a:srgbClr val="FFFFFF"/>
              </a:bgClr>
            </a:patt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dist="23000" dir="5400000" rotWithShape="0">
                <a:srgbClr val="80808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 defTabSz="457200"/>
              <a:endParaRPr kumimoji="1" lang="ja-JP" altLang="en-US">
                <a:solidFill>
                  <a:srgbClr val="FFFFFF"/>
                </a:solidFill>
              </a:endParaRPr>
            </a:p>
          </p:txBody>
        </p:sp>
        <p:grpSp>
          <p:nvGrpSpPr>
            <p:cNvPr id="10" name="図形グループ 786"/>
            <p:cNvGrpSpPr>
              <a:grpSpLocks/>
            </p:cNvGrpSpPr>
            <p:nvPr/>
          </p:nvGrpSpPr>
          <p:grpSpPr bwMode="auto">
            <a:xfrm>
              <a:off x="4688684" y="5655484"/>
              <a:ext cx="459747" cy="466974"/>
              <a:chOff x="4529592" y="4201943"/>
              <a:chExt cx="753390" cy="702980"/>
            </a:xfrm>
          </p:grpSpPr>
          <p:sp>
            <p:nvSpPr>
              <p:cNvPr id="7552" name="円柱 34"/>
              <p:cNvSpPr>
                <a:spLocks noChangeArrowheads="1"/>
              </p:cNvSpPr>
              <p:nvPr/>
            </p:nvSpPr>
            <p:spPr bwMode="auto">
              <a:xfrm>
                <a:off x="4530131" y="4201943"/>
                <a:ext cx="447706" cy="400342"/>
              </a:xfrm>
              <a:prstGeom prst="can">
                <a:avLst>
                  <a:gd name="adj" fmla="val 25000"/>
                </a:avLst>
              </a:prstGeom>
              <a:gradFill rotWithShape="1">
                <a:gsLst>
                  <a:gs pos="0">
                    <a:srgbClr val="9BC1FF"/>
                  </a:gs>
                  <a:gs pos="100000">
                    <a:srgbClr val="3F80CD"/>
                  </a:gs>
                </a:gsLst>
                <a:lin ang="5400000"/>
              </a:gradFill>
              <a:ln w="9525">
                <a:solidFill>
                  <a:srgbClr val="4A7EBB"/>
                </a:solidFill>
                <a:round/>
                <a:headEnd/>
                <a:tailEnd/>
              </a:ln>
              <a:effectLst>
                <a:outerShdw dist="23000" dir="5400000" rotWithShape="0">
                  <a:srgbClr val="808080">
                    <a:alpha val="34998"/>
                  </a:srgbClr>
                </a:outerShdw>
              </a:effectLst>
            </p:spPr>
            <p:txBody>
              <a:bodyPr anchor="ctr"/>
              <a:lstStyle/>
              <a:p>
                <a:pPr algn="ctr" defTabSz="457200"/>
                <a:endParaRPr kumimoji="1" lang="ja-JP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7553" name="円柱 35"/>
              <p:cNvSpPr>
                <a:spLocks noChangeArrowheads="1"/>
              </p:cNvSpPr>
              <p:nvPr/>
            </p:nvSpPr>
            <p:spPr bwMode="auto">
              <a:xfrm>
                <a:off x="4683704" y="4354454"/>
                <a:ext cx="445104" cy="397958"/>
              </a:xfrm>
              <a:prstGeom prst="can">
                <a:avLst>
                  <a:gd name="adj" fmla="val 25000"/>
                </a:avLst>
              </a:prstGeom>
              <a:gradFill rotWithShape="1">
                <a:gsLst>
                  <a:gs pos="0">
                    <a:srgbClr val="9BC1FF"/>
                  </a:gs>
                  <a:gs pos="100000">
                    <a:srgbClr val="3F80CD"/>
                  </a:gs>
                </a:gsLst>
                <a:lin ang="5400000"/>
              </a:gradFill>
              <a:ln w="9525">
                <a:solidFill>
                  <a:srgbClr val="4A7EBB"/>
                </a:solidFill>
                <a:round/>
                <a:headEnd/>
                <a:tailEnd/>
              </a:ln>
              <a:effectLst>
                <a:outerShdw dist="23000" dir="5400000" rotWithShape="0">
                  <a:srgbClr val="808080">
                    <a:alpha val="34998"/>
                  </a:srgbClr>
                </a:outerShdw>
              </a:effectLst>
            </p:spPr>
            <p:txBody>
              <a:bodyPr anchor="ctr"/>
              <a:lstStyle/>
              <a:p>
                <a:pPr algn="ctr" defTabSz="457200"/>
                <a:endParaRPr kumimoji="1" lang="ja-JP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7554" name="円柱 36"/>
              <p:cNvSpPr>
                <a:spLocks noChangeArrowheads="1"/>
              </p:cNvSpPr>
              <p:nvPr/>
            </p:nvSpPr>
            <p:spPr bwMode="auto">
              <a:xfrm>
                <a:off x="4834675" y="4504581"/>
                <a:ext cx="447706" cy="400342"/>
              </a:xfrm>
              <a:prstGeom prst="can">
                <a:avLst>
                  <a:gd name="adj" fmla="val 25000"/>
                </a:avLst>
              </a:prstGeom>
              <a:gradFill rotWithShape="1">
                <a:gsLst>
                  <a:gs pos="0">
                    <a:srgbClr val="9BC1FF"/>
                  </a:gs>
                  <a:gs pos="100000">
                    <a:srgbClr val="3F80CD"/>
                  </a:gs>
                </a:gsLst>
                <a:lin ang="5400000"/>
              </a:gradFill>
              <a:ln w="9525">
                <a:solidFill>
                  <a:srgbClr val="4A7EBB"/>
                </a:solidFill>
                <a:round/>
                <a:headEnd/>
                <a:tailEnd/>
              </a:ln>
              <a:effectLst>
                <a:outerShdw dist="23000" dir="5400000" rotWithShape="0">
                  <a:srgbClr val="808080">
                    <a:alpha val="34998"/>
                  </a:srgbClr>
                </a:outerShdw>
              </a:effectLst>
            </p:spPr>
            <p:txBody>
              <a:bodyPr anchor="ctr"/>
              <a:lstStyle/>
              <a:p>
                <a:pPr algn="ctr" defTabSz="457200"/>
                <a:endParaRPr kumimoji="1" lang="ja-JP" altLang="en-US">
                  <a:solidFill>
                    <a:srgbClr val="FFFFFF"/>
                  </a:solidFill>
                </a:endParaRPr>
              </a:p>
            </p:txBody>
          </p:sp>
        </p:grpSp>
      </p:grpSp>
      <p:pic>
        <p:nvPicPr>
          <p:cNvPr id="7252" name="図 37" descr="j0428969.wmf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/>
              </a:ext>
            </a:extLst>
          </a:blip>
          <a:srcRect/>
          <a:stretch>
            <a:fillRect/>
          </a:stretch>
        </p:blipFill>
        <p:spPr bwMode="auto">
          <a:xfrm>
            <a:off x="3027253" y="4293811"/>
            <a:ext cx="268775" cy="373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53" name="図 38" descr="j0428969.wmf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/>
              </a:ext>
            </a:extLst>
          </a:blip>
          <a:srcRect/>
          <a:stretch>
            <a:fillRect/>
          </a:stretch>
        </p:blipFill>
        <p:spPr bwMode="auto">
          <a:xfrm>
            <a:off x="3281882" y="4289276"/>
            <a:ext cx="268775" cy="371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54" name="図 39" descr="j0428969.wmf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/>
              </a:ext>
            </a:extLst>
          </a:blip>
          <a:srcRect/>
          <a:stretch>
            <a:fillRect/>
          </a:stretch>
        </p:blipFill>
        <p:spPr bwMode="auto">
          <a:xfrm>
            <a:off x="3523779" y="4289276"/>
            <a:ext cx="268775" cy="371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雲 72"/>
          <p:cNvSpPr/>
          <p:nvPr/>
        </p:nvSpPr>
        <p:spPr bwMode="auto">
          <a:xfrm>
            <a:off x="2939547" y="2530928"/>
            <a:ext cx="894030" cy="737810"/>
          </a:xfrm>
          <a:prstGeom prst="cloud">
            <a:avLst/>
          </a:prstGeom>
          <a:solidFill>
            <a:srgbClr val="D9D9D9"/>
          </a:solidFill>
          <a:ln>
            <a:solidFill>
              <a:srgbClr val="A6A6A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7782" tIns="43891" rIns="87782" bIns="43891" anchor="ctr"/>
          <a:lstStyle/>
          <a:p>
            <a:pPr algn="ctr" defTabSz="877767">
              <a:defRPr/>
            </a:pPr>
            <a:endParaRPr kumimoji="1" lang="ja-JP" altLang="en-US" sz="1200">
              <a:solidFill>
                <a:prstClr val="white"/>
              </a:solidFill>
            </a:endParaRPr>
          </a:p>
        </p:txBody>
      </p:sp>
      <p:pic>
        <p:nvPicPr>
          <p:cNvPr id="7256" name="図 745" descr="j0431616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/>
              </a:ext>
            </a:extLst>
          </a:blip>
          <a:srcRect/>
          <a:stretch>
            <a:fillRect/>
          </a:stretch>
        </p:blipFill>
        <p:spPr bwMode="auto">
          <a:xfrm>
            <a:off x="3348369" y="2482549"/>
            <a:ext cx="332431" cy="492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57" name="図 747" descr="j0431616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/>
              </a:ext>
            </a:extLst>
          </a:blip>
          <a:srcRect/>
          <a:stretch>
            <a:fillRect/>
          </a:stretch>
        </p:blipFill>
        <p:spPr bwMode="auto">
          <a:xfrm>
            <a:off x="3181445" y="2482549"/>
            <a:ext cx="333846" cy="492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58" name="図 748" descr="j0431616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/>
              </a:ext>
            </a:extLst>
          </a:blip>
          <a:srcRect/>
          <a:stretch>
            <a:fillRect/>
          </a:stretch>
        </p:blipFill>
        <p:spPr bwMode="auto">
          <a:xfrm>
            <a:off x="3015937" y="2482549"/>
            <a:ext cx="332432" cy="492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59" name="図 749" descr="j0431616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/>
              </a:ext>
            </a:extLst>
          </a:blip>
          <a:srcRect/>
          <a:stretch>
            <a:fillRect/>
          </a:stretch>
        </p:blipFill>
        <p:spPr bwMode="auto">
          <a:xfrm>
            <a:off x="3450220" y="2570238"/>
            <a:ext cx="332431" cy="491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60" name="図 750" descr="j0431616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/>
              </a:ext>
            </a:extLst>
          </a:blip>
          <a:srcRect/>
          <a:stretch>
            <a:fillRect/>
          </a:stretch>
        </p:blipFill>
        <p:spPr bwMode="auto">
          <a:xfrm>
            <a:off x="3283296" y="2570238"/>
            <a:ext cx="332431" cy="491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61" name="図 751" descr="j0431616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/>
              </a:ext>
            </a:extLst>
          </a:blip>
          <a:srcRect/>
          <a:stretch>
            <a:fillRect/>
          </a:stretch>
        </p:blipFill>
        <p:spPr bwMode="auto">
          <a:xfrm>
            <a:off x="3117788" y="2570238"/>
            <a:ext cx="332432" cy="491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7" name="直線コネクタ 96"/>
          <p:cNvCxnSpPr/>
          <p:nvPr/>
        </p:nvCxnSpPr>
        <p:spPr>
          <a:xfrm>
            <a:off x="3228126" y="3345847"/>
            <a:ext cx="0" cy="426357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直線コネクタ 164"/>
          <p:cNvCxnSpPr/>
          <p:nvPr/>
        </p:nvCxnSpPr>
        <p:spPr>
          <a:xfrm>
            <a:off x="3689287" y="3583215"/>
            <a:ext cx="0" cy="480786"/>
          </a:xfrm>
          <a:prstGeom prst="line">
            <a:avLst/>
          </a:prstGeom>
          <a:ln>
            <a:solidFill>
              <a:srgbClr val="77933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直線コネクタ 165"/>
          <p:cNvCxnSpPr/>
          <p:nvPr/>
        </p:nvCxnSpPr>
        <p:spPr>
          <a:xfrm>
            <a:off x="3636947" y="3778251"/>
            <a:ext cx="0" cy="27063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直線コネクタ 172"/>
          <p:cNvCxnSpPr/>
          <p:nvPr/>
        </p:nvCxnSpPr>
        <p:spPr>
          <a:xfrm>
            <a:off x="3304515" y="3335264"/>
            <a:ext cx="1415" cy="240393"/>
          </a:xfrm>
          <a:prstGeom prst="line">
            <a:avLst/>
          </a:prstGeom>
          <a:ln>
            <a:solidFill>
              <a:srgbClr val="77933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66" name="テキスト ボックス 176"/>
          <p:cNvSpPr txBox="1">
            <a:spLocks noChangeArrowheads="1"/>
          </p:cNvSpPr>
          <p:nvPr/>
        </p:nvSpPr>
        <p:spPr bwMode="auto">
          <a:xfrm>
            <a:off x="3026832" y="2243667"/>
            <a:ext cx="924303" cy="312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8" tIns="47894" rIns="95788" bIns="47894"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defTabSz="457200"/>
            <a:r>
              <a:rPr lang="en-US" altLang="ja-JP" sz="1400" dirty="0" smtClean="0">
                <a:solidFill>
                  <a:prstClr val="black"/>
                </a:solidFill>
              </a:rPr>
              <a:t>Kanazawa</a:t>
            </a:r>
            <a:endParaRPr lang="ja-JP" altLang="en-US" sz="1400" dirty="0">
              <a:solidFill>
                <a:prstClr val="black"/>
              </a:solidFill>
            </a:endParaRPr>
          </a:p>
        </p:txBody>
      </p:sp>
      <p:sp>
        <p:nvSpPr>
          <p:cNvPr id="182" name="正方形/長方形 181"/>
          <p:cNvSpPr/>
          <p:nvPr/>
        </p:nvSpPr>
        <p:spPr>
          <a:xfrm>
            <a:off x="2919743" y="2278443"/>
            <a:ext cx="1038319" cy="266851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5788" tIns="47894" rIns="95788" bIns="47894" anchor="ctr"/>
          <a:lstStyle/>
          <a:p>
            <a:pPr algn="ctr" defTabSz="877767">
              <a:defRPr/>
            </a:pPr>
            <a:endParaRPr kumimoji="1" lang="ja-JP" altLang="en-US">
              <a:solidFill>
                <a:prstClr val="white"/>
              </a:solidFill>
            </a:endParaRPr>
          </a:p>
        </p:txBody>
      </p:sp>
      <p:sp>
        <p:nvSpPr>
          <p:cNvPr id="304" name="円/楕円 303"/>
          <p:cNvSpPr/>
          <p:nvPr/>
        </p:nvSpPr>
        <p:spPr>
          <a:xfrm>
            <a:off x="3337051" y="2757716"/>
            <a:ext cx="155607" cy="1557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5788" tIns="47894" rIns="95788" bIns="47894" anchor="ctr"/>
          <a:lstStyle/>
          <a:p>
            <a:pPr algn="ctr" defTabSz="877767">
              <a:defRPr/>
            </a:pPr>
            <a:endParaRPr kumimoji="1" lang="ja-JP" altLang="en-US">
              <a:solidFill>
                <a:prstClr val="white"/>
              </a:solidFill>
            </a:endParaRPr>
          </a:p>
        </p:txBody>
      </p:sp>
      <p:sp>
        <p:nvSpPr>
          <p:cNvPr id="306" name="円/楕円 305"/>
          <p:cNvSpPr/>
          <p:nvPr/>
        </p:nvSpPr>
        <p:spPr>
          <a:xfrm>
            <a:off x="3089495" y="2682120"/>
            <a:ext cx="155607" cy="155727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5788" tIns="47894" rIns="95788" bIns="47894" anchor="ctr"/>
          <a:lstStyle/>
          <a:p>
            <a:pPr algn="ctr" defTabSz="877767">
              <a:defRPr/>
            </a:pPr>
            <a:endParaRPr kumimoji="1" lang="ja-JP" altLang="en-US">
              <a:solidFill>
                <a:prstClr val="white"/>
              </a:solidFill>
            </a:endParaRPr>
          </a:p>
        </p:txBody>
      </p:sp>
      <p:sp>
        <p:nvSpPr>
          <p:cNvPr id="310" name="円/楕円 309"/>
          <p:cNvSpPr/>
          <p:nvPr/>
        </p:nvSpPr>
        <p:spPr>
          <a:xfrm>
            <a:off x="3593094" y="2689680"/>
            <a:ext cx="155607" cy="154214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95788" tIns="47894" rIns="95788" bIns="47894" anchor="ctr"/>
          <a:lstStyle/>
          <a:p>
            <a:pPr algn="ctr" defTabSz="877767">
              <a:defRPr/>
            </a:pPr>
            <a:endParaRPr kumimoji="1" lang="ja-JP" altLang="en-US">
              <a:solidFill>
                <a:prstClr val="white"/>
              </a:solidFill>
            </a:endParaRPr>
          </a:p>
        </p:txBody>
      </p:sp>
      <p:sp>
        <p:nvSpPr>
          <p:cNvPr id="7271" name="テキスト ボックス 349"/>
          <p:cNvSpPr txBox="1">
            <a:spLocks noChangeArrowheads="1"/>
          </p:cNvSpPr>
          <p:nvPr/>
        </p:nvSpPr>
        <p:spPr bwMode="auto">
          <a:xfrm>
            <a:off x="2856086" y="3345846"/>
            <a:ext cx="1248222" cy="24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7782" tIns="43891" rIns="87782" bIns="43891"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defTabSz="457200"/>
            <a:r>
              <a:rPr lang="en-US" altLang="ja-JP" sz="1000" dirty="0" smtClean="0">
                <a:solidFill>
                  <a:prstClr val="black"/>
                </a:solidFill>
              </a:rPr>
              <a:t>400Servers/</a:t>
            </a:r>
            <a:r>
              <a:rPr lang="en-US" altLang="ja-JP" sz="1000" dirty="0">
                <a:solidFill>
                  <a:prstClr val="black"/>
                </a:solidFill>
              </a:rPr>
              <a:t>4000VM</a:t>
            </a:r>
            <a:endParaRPr lang="ja-JP" altLang="en-US" sz="1000" dirty="0">
              <a:solidFill>
                <a:prstClr val="black"/>
              </a:solidFill>
            </a:endParaRPr>
          </a:p>
        </p:txBody>
      </p:sp>
      <p:grpSp>
        <p:nvGrpSpPr>
          <p:cNvPr id="11" name="図形グループ 233"/>
          <p:cNvGrpSpPr>
            <a:grpSpLocks/>
          </p:cNvGrpSpPr>
          <p:nvPr/>
        </p:nvGrpSpPr>
        <p:grpSpPr bwMode="auto">
          <a:xfrm>
            <a:off x="3090911" y="4116919"/>
            <a:ext cx="544622" cy="263071"/>
            <a:chOff x="3582628" y="4152301"/>
            <a:chExt cx="612068" cy="276241"/>
          </a:xfrm>
        </p:grpSpPr>
        <p:cxnSp>
          <p:nvCxnSpPr>
            <p:cNvPr id="363" name="直線コネクタ 362"/>
            <p:cNvCxnSpPr/>
            <p:nvPr/>
          </p:nvCxnSpPr>
          <p:spPr>
            <a:xfrm>
              <a:off x="4191516" y="4152301"/>
              <a:ext cx="1590" cy="276241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直線コネクタ 363"/>
            <p:cNvCxnSpPr/>
            <p:nvPr/>
          </p:nvCxnSpPr>
          <p:spPr>
            <a:xfrm>
              <a:off x="3870379" y="4284071"/>
              <a:ext cx="0" cy="144471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直線コネクタ 364"/>
            <p:cNvCxnSpPr/>
            <p:nvPr/>
          </p:nvCxnSpPr>
          <p:spPr>
            <a:xfrm>
              <a:off x="3582628" y="4284071"/>
              <a:ext cx="0" cy="144471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直線コネクタ 365"/>
            <p:cNvCxnSpPr/>
            <p:nvPr/>
          </p:nvCxnSpPr>
          <p:spPr>
            <a:xfrm>
              <a:off x="3582628" y="4284071"/>
              <a:ext cx="612068" cy="0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直方体 79"/>
          <p:cNvSpPr/>
          <p:nvPr/>
        </p:nvSpPr>
        <p:spPr bwMode="auto">
          <a:xfrm>
            <a:off x="3130518" y="3141738"/>
            <a:ext cx="254629" cy="267608"/>
          </a:xfrm>
          <a:prstGeom prst="cub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87782" tIns="43891" rIns="87782" bIns="43891" anchor="ctr"/>
          <a:lstStyle/>
          <a:p>
            <a:pPr algn="ctr" defTabSz="877767">
              <a:defRPr/>
            </a:pPr>
            <a:endParaRPr kumimoji="1" lang="ja-JP" altLang="en-US">
              <a:solidFill>
                <a:prstClr val="white"/>
              </a:solidFill>
            </a:endParaRPr>
          </a:p>
        </p:txBody>
      </p:sp>
      <p:grpSp>
        <p:nvGrpSpPr>
          <p:cNvPr id="12" name="図形グループ 376"/>
          <p:cNvGrpSpPr>
            <a:grpSpLocks/>
          </p:cNvGrpSpPr>
          <p:nvPr/>
        </p:nvGrpSpPr>
        <p:grpSpPr bwMode="auto">
          <a:xfrm rot="10800000" flipH="1" flipV="1">
            <a:off x="3154567" y="4106335"/>
            <a:ext cx="546037" cy="238881"/>
            <a:chOff x="3582628" y="4152301"/>
            <a:chExt cx="612068" cy="276241"/>
          </a:xfrm>
        </p:grpSpPr>
        <p:cxnSp>
          <p:nvCxnSpPr>
            <p:cNvPr id="378" name="直線コネクタ 377"/>
            <p:cNvCxnSpPr/>
            <p:nvPr/>
          </p:nvCxnSpPr>
          <p:spPr>
            <a:xfrm>
              <a:off x="4189939" y="4150553"/>
              <a:ext cx="1585" cy="276241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直線コネクタ 378"/>
            <p:cNvCxnSpPr/>
            <p:nvPr/>
          </p:nvCxnSpPr>
          <p:spPr>
            <a:xfrm>
              <a:off x="3869634" y="4283429"/>
              <a:ext cx="0" cy="143366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直線コネクタ 379"/>
            <p:cNvCxnSpPr/>
            <p:nvPr/>
          </p:nvCxnSpPr>
          <p:spPr>
            <a:xfrm>
              <a:off x="3581043" y="4283429"/>
              <a:ext cx="0" cy="143366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直線コネクタ 380"/>
            <p:cNvCxnSpPr/>
            <p:nvPr/>
          </p:nvCxnSpPr>
          <p:spPr>
            <a:xfrm>
              <a:off x="3581043" y="4283429"/>
              <a:ext cx="612068" cy="0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5" name="直方体 344"/>
          <p:cNvSpPr/>
          <p:nvPr/>
        </p:nvSpPr>
        <p:spPr bwMode="auto">
          <a:xfrm>
            <a:off x="3571876" y="3911300"/>
            <a:ext cx="192386" cy="201083"/>
          </a:xfrm>
          <a:prstGeom prst="cub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87782" tIns="43891" rIns="87782" bIns="43891" anchor="ctr"/>
          <a:lstStyle/>
          <a:p>
            <a:pPr algn="ctr" defTabSz="877767">
              <a:defRPr/>
            </a:pPr>
            <a:endParaRPr kumimoji="1" lang="ja-JP" altLang="en-US">
              <a:solidFill>
                <a:prstClr val="white"/>
              </a:solidFill>
            </a:endParaRPr>
          </a:p>
        </p:txBody>
      </p:sp>
      <p:grpSp>
        <p:nvGrpSpPr>
          <p:cNvPr id="13" name="図形グループ 366"/>
          <p:cNvGrpSpPr>
            <a:grpSpLocks/>
          </p:cNvGrpSpPr>
          <p:nvPr/>
        </p:nvGrpSpPr>
        <p:grpSpPr bwMode="auto">
          <a:xfrm flipH="1" flipV="1">
            <a:off x="3232371" y="2998109"/>
            <a:ext cx="417307" cy="170845"/>
            <a:chOff x="3582628" y="4152301"/>
            <a:chExt cx="612068" cy="276241"/>
          </a:xfrm>
        </p:grpSpPr>
        <p:cxnSp>
          <p:nvCxnSpPr>
            <p:cNvPr id="368" name="直線コネクタ 367"/>
            <p:cNvCxnSpPr/>
            <p:nvPr/>
          </p:nvCxnSpPr>
          <p:spPr>
            <a:xfrm>
              <a:off x="4192622" y="4152301"/>
              <a:ext cx="2074" cy="276241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直線コネクタ 368"/>
            <p:cNvCxnSpPr/>
            <p:nvPr/>
          </p:nvCxnSpPr>
          <p:spPr>
            <a:xfrm>
              <a:off x="3871026" y="4284310"/>
              <a:ext cx="0" cy="144232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直線コネクタ 369"/>
            <p:cNvCxnSpPr/>
            <p:nvPr/>
          </p:nvCxnSpPr>
          <p:spPr>
            <a:xfrm>
              <a:off x="3582628" y="4284310"/>
              <a:ext cx="0" cy="144232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直線コネクタ 370"/>
            <p:cNvCxnSpPr/>
            <p:nvPr/>
          </p:nvCxnSpPr>
          <p:spPr>
            <a:xfrm>
              <a:off x="3582628" y="4284310"/>
              <a:ext cx="612068" cy="0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図形グループ 371"/>
          <p:cNvGrpSpPr>
            <a:grpSpLocks/>
          </p:cNvGrpSpPr>
          <p:nvPr/>
        </p:nvGrpSpPr>
        <p:grpSpPr bwMode="auto">
          <a:xfrm flipH="1" flipV="1">
            <a:off x="3304516" y="2981476"/>
            <a:ext cx="417308" cy="170846"/>
            <a:chOff x="3582628" y="4152301"/>
            <a:chExt cx="612068" cy="276241"/>
          </a:xfrm>
        </p:grpSpPr>
        <p:cxnSp>
          <p:nvCxnSpPr>
            <p:cNvPr id="373" name="直線コネクタ 372"/>
            <p:cNvCxnSpPr/>
            <p:nvPr/>
          </p:nvCxnSpPr>
          <p:spPr>
            <a:xfrm>
              <a:off x="4192621" y="4152301"/>
              <a:ext cx="2075" cy="276241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直線コネクタ 373"/>
            <p:cNvCxnSpPr/>
            <p:nvPr/>
          </p:nvCxnSpPr>
          <p:spPr>
            <a:xfrm>
              <a:off x="3871026" y="4284310"/>
              <a:ext cx="0" cy="144232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直線コネクタ 374"/>
            <p:cNvCxnSpPr/>
            <p:nvPr/>
          </p:nvCxnSpPr>
          <p:spPr>
            <a:xfrm>
              <a:off x="3582628" y="4284310"/>
              <a:ext cx="0" cy="144232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直線コネクタ 375"/>
            <p:cNvCxnSpPr/>
            <p:nvPr/>
          </p:nvCxnSpPr>
          <p:spPr>
            <a:xfrm>
              <a:off x="3582628" y="4284310"/>
              <a:ext cx="612068" cy="0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2" name="直方体 381"/>
          <p:cNvSpPr/>
          <p:nvPr/>
        </p:nvSpPr>
        <p:spPr bwMode="auto">
          <a:xfrm>
            <a:off x="7657252" y="1457476"/>
            <a:ext cx="256043" cy="267608"/>
          </a:xfrm>
          <a:prstGeom prst="cub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87782" tIns="43891" rIns="87782" bIns="43891" anchor="ctr"/>
          <a:lstStyle/>
          <a:p>
            <a:pPr algn="ctr" defTabSz="877767">
              <a:defRPr/>
            </a:pPr>
            <a:endParaRPr kumimoji="1" lang="ja-JP" altLang="en-US">
              <a:solidFill>
                <a:prstClr val="white"/>
              </a:solidFill>
            </a:endParaRPr>
          </a:p>
        </p:txBody>
      </p:sp>
      <p:sp>
        <p:nvSpPr>
          <p:cNvPr id="7279" name="テキスト ボックス 382"/>
          <p:cNvSpPr txBox="1">
            <a:spLocks noChangeArrowheads="1"/>
          </p:cNvSpPr>
          <p:nvPr/>
        </p:nvSpPr>
        <p:spPr bwMode="auto">
          <a:xfrm>
            <a:off x="8002416" y="1454454"/>
            <a:ext cx="1188611" cy="266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8" tIns="47894" rIns="95788" bIns="47894"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defTabSz="457200"/>
            <a:r>
              <a:rPr lang="en-US" altLang="ja-JP" sz="1100" dirty="0" err="1" smtClean="0">
                <a:solidFill>
                  <a:prstClr val="black"/>
                </a:solidFill>
              </a:rPr>
              <a:t>OpenFlow</a:t>
            </a:r>
            <a:r>
              <a:rPr lang="en-US" altLang="ja-JP" sz="1100" dirty="0" smtClean="0">
                <a:solidFill>
                  <a:prstClr val="black"/>
                </a:solidFill>
              </a:rPr>
              <a:t> Switch</a:t>
            </a:r>
            <a:endParaRPr lang="ja-JP" altLang="en-US" sz="1100" dirty="0">
              <a:solidFill>
                <a:prstClr val="black"/>
              </a:solidFill>
            </a:endParaRPr>
          </a:p>
        </p:txBody>
      </p:sp>
      <p:cxnSp>
        <p:nvCxnSpPr>
          <p:cNvPr id="441" name="直線コネクタ 440"/>
          <p:cNvCxnSpPr/>
          <p:nvPr/>
        </p:nvCxnSpPr>
        <p:spPr>
          <a:xfrm>
            <a:off x="4447515" y="4614335"/>
            <a:ext cx="0" cy="27063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2" name="直線コネクタ 441"/>
          <p:cNvCxnSpPr/>
          <p:nvPr/>
        </p:nvCxnSpPr>
        <p:spPr>
          <a:xfrm>
            <a:off x="4685168" y="4614335"/>
            <a:ext cx="0" cy="27063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3" name="直線コネクタ 442"/>
          <p:cNvCxnSpPr/>
          <p:nvPr/>
        </p:nvCxnSpPr>
        <p:spPr>
          <a:xfrm>
            <a:off x="4917163" y="4611311"/>
            <a:ext cx="0" cy="27063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83" name="テキスト ボックス 443"/>
          <p:cNvSpPr txBox="1">
            <a:spLocks noChangeArrowheads="1"/>
          </p:cNvSpPr>
          <p:nvPr/>
        </p:nvSpPr>
        <p:spPr bwMode="auto">
          <a:xfrm>
            <a:off x="4395175" y="4649108"/>
            <a:ext cx="691304" cy="24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7782" tIns="43891" rIns="87782" bIns="43891"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defTabSz="457200"/>
            <a:r>
              <a:rPr lang="en-US" altLang="ja-JP" sz="1000" dirty="0" smtClean="0">
                <a:solidFill>
                  <a:prstClr val="black"/>
                </a:solidFill>
              </a:rPr>
              <a:t>10Servers</a:t>
            </a:r>
            <a:endParaRPr lang="ja-JP" altLang="en-US" sz="1000" dirty="0">
              <a:solidFill>
                <a:prstClr val="black"/>
              </a:solidFill>
            </a:endParaRPr>
          </a:p>
        </p:txBody>
      </p:sp>
      <p:grpSp>
        <p:nvGrpSpPr>
          <p:cNvPr id="15" name="図形グループ 108"/>
          <p:cNvGrpSpPr>
            <a:grpSpLocks/>
          </p:cNvGrpSpPr>
          <p:nvPr/>
        </p:nvGrpSpPr>
        <p:grpSpPr bwMode="auto">
          <a:xfrm>
            <a:off x="4233912" y="3884085"/>
            <a:ext cx="862908" cy="468690"/>
            <a:chOff x="4499992" y="5655484"/>
            <a:chExt cx="864096" cy="466974"/>
          </a:xfrm>
        </p:grpSpPr>
        <p:sp>
          <p:nvSpPr>
            <p:cNvPr id="7529" name="円/楕円 487"/>
            <p:cNvSpPr>
              <a:spLocks noChangeArrowheads="1"/>
            </p:cNvSpPr>
            <p:nvPr/>
          </p:nvSpPr>
          <p:spPr bwMode="auto">
            <a:xfrm>
              <a:off x="4499992" y="5805865"/>
              <a:ext cx="864096" cy="288100"/>
            </a:xfrm>
            <a:prstGeom prst="ellipse">
              <a:avLst/>
            </a:prstGeom>
            <a:pattFill prst="openDmnd">
              <a:fgClr>
                <a:srgbClr val="95B3D7"/>
              </a:fgClr>
              <a:bgClr>
                <a:srgbClr val="FFFFFF"/>
              </a:bgClr>
            </a:patt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dist="23000" dir="5400000" rotWithShape="0">
                <a:srgbClr val="80808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 defTabSz="457200"/>
              <a:endParaRPr kumimoji="1" lang="ja-JP" altLang="en-US">
                <a:solidFill>
                  <a:srgbClr val="FFFFFF"/>
                </a:solidFill>
              </a:endParaRPr>
            </a:p>
          </p:txBody>
        </p:sp>
        <p:grpSp>
          <p:nvGrpSpPr>
            <p:cNvPr id="16" name="図形グループ 786"/>
            <p:cNvGrpSpPr>
              <a:grpSpLocks/>
            </p:cNvGrpSpPr>
            <p:nvPr/>
          </p:nvGrpSpPr>
          <p:grpSpPr bwMode="auto">
            <a:xfrm>
              <a:off x="4688684" y="5655484"/>
              <a:ext cx="459747" cy="466974"/>
              <a:chOff x="4529592" y="4201943"/>
              <a:chExt cx="753390" cy="702980"/>
            </a:xfrm>
          </p:grpSpPr>
          <p:sp>
            <p:nvSpPr>
              <p:cNvPr id="7531" name="円柱 489"/>
              <p:cNvSpPr>
                <a:spLocks noChangeArrowheads="1"/>
              </p:cNvSpPr>
              <p:nvPr/>
            </p:nvSpPr>
            <p:spPr bwMode="auto">
              <a:xfrm>
                <a:off x="4530131" y="4201943"/>
                <a:ext cx="447706" cy="400342"/>
              </a:xfrm>
              <a:prstGeom prst="can">
                <a:avLst>
                  <a:gd name="adj" fmla="val 25000"/>
                </a:avLst>
              </a:prstGeom>
              <a:gradFill rotWithShape="1">
                <a:gsLst>
                  <a:gs pos="0">
                    <a:srgbClr val="9BC1FF"/>
                  </a:gs>
                  <a:gs pos="100000">
                    <a:srgbClr val="3F80CD"/>
                  </a:gs>
                </a:gsLst>
                <a:lin ang="5400000"/>
              </a:gradFill>
              <a:ln w="9525">
                <a:solidFill>
                  <a:srgbClr val="4A7EBB"/>
                </a:solidFill>
                <a:round/>
                <a:headEnd/>
                <a:tailEnd/>
              </a:ln>
              <a:effectLst>
                <a:outerShdw dist="23000" dir="5400000" rotWithShape="0">
                  <a:srgbClr val="808080">
                    <a:alpha val="34998"/>
                  </a:srgbClr>
                </a:outerShdw>
              </a:effectLst>
            </p:spPr>
            <p:txBody>
              <a:bodyPr anchor="ctr"/>
              <a:lstStyle/>
              <a:p>
                <a:pPr algn="ctr" defTabSz="457200"/>
                <a:endParaRPr kumimoji="1" lang="ja-JP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7532" name="円柱 490"/>
              <p:cNvSpPr>
                <a:spLocks noChangeArrowheads="1"/>
              </p:cNvSpPr>
              <p:nvPr/>
            </p:nvSpPr>
            <p:spPr bwMode="auto">
              <a:xfrm>
                <a:off x="4683704" y="4354454"/>
                <a:ext cx="445104" cy="397958"/>
              </a:xfrm>
              <a:prstGeom prst="can">
                <a:avLst>
                  <a:gd name="adj" fmla="val 25000"/>
                </a:avLst>
              </a:prstGeom>
              <a:gradFill rotWithShape="1">
                <a:gsLst>
                  <a:gs pos="0">
                    <a:srgbClr val="9BC1FF"/>
                  </a:gs>
                  <a:gs pos="100000">
                    <a:srgbClr val="3F80CD"/>
                  </a:gs>
                </a:gsLst>
                <a:lin ang="5400000"/>
              </a:gradFill>
              <a:ln w="9525">
                <a:solidFill>
                  <a:srgbClr val="4A7EBB"/>
                </a:solidFill>
                <a:round/>
                <a:headEnd/>
                <a:tailEnd/>
              </a:ln>
              <a:effectLst>
                <a:outerShdw dist="23000" dir="5400000" rotWithShape="0">
                  <a:srgbClr val="808080">
                    <a:alpha val="34998"/>
                  </a:srgbClr>
                </a:outerShdw>
              </a:effectLst>
            </p:spPr>
            <p:txBody>
              <a:bodyPr anchor="ctr"/>
              <a:lstStyle/>
              <a:p>
                <a:pPr algn="ctr" defTabSz="457200"/>
                <a:endParaRPr kumimoji="1" lang="ja-JP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7533" name="円柱 491"/>
              <p:cNvSpPr>
                <a:spLocks noChangeArrowheads="1"/>
              </p:cNvSpPr>
              <p:nvPr/>
            </p:nvSpPr>
            <p:spPr bwMode="auto">
              <a:xfrm>
                <a:off x="4834675" y="4504581"/>
                <a:ext cx="447706" cy="400342"/>
              </a:xfrm>
              <a:prstGeom prst="can">
                <a:avLst>
                  <a:gd name="adj" fmla="val 25000"/>
                </a:avLst>
              </a:prstGeom>
              <a:gradFill rotWithShape="1">
                <a:gsLst>
                  <a:gs pos="0">
                    <a:srgbClr val="9BC1FF"/>
                  </a:gs>
                  <a:gs pos="100000">
                    <a:srgbClr val="3F80CD"/>
                  </a:gs>
                </a:gsLst>
                <a:lin ang="5400000"/>
              </a:gradFill>
              <a:ln w="9525">
                <a:solidFill>
                  <a:srgbClr val="4A7EBB"/>
                </a:solidFill>
                <a:round/>
                <a:headEnd/>
                <a:tailEnd/>
              </a:ln>
              <a:effectLst>
                <a:outerShdw dist="23000" dir="5400000" rotWithShape="0">
                  <a:srgbClr val="808080">
                    <a:alpha val="34998"/>
                  </a:srgbClr>
                </a:outerShdw>
              </a:effectLst>
            </p:spPr>
            <p:txBody>
              <a:bodyPr anchor="ctr"/>
              <a:lstStyle/>
              <a:p>
                <a:pPr algn="ctr" defTabSz="457200"/>
                <a:endParaRPr kumimoji="1" lang="ja-JP" altLang="en-US">
                  <a:solidFill>
                    <a:srgbClr val="FFFFFF"/>
                  </a:solidFill>
                </a:endParaRPr>
              </a:p>
            </p:txBody>
          </p:sp>
        </p:grpSp>
      </p:grpSp>
      <p:pic>
        <p:nvPicPr>
          <p:cNvPr id="7285" name="図 445" descr="j0428969.wmf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/>
              </a:ext>
            </a:extLst>
          </a:blip>
          <a:srcRect/>
          <a:stretch>
            <a:fillRect/>
          </a:stretch>
        </p:blipFill>
        <p:spPr bwMode="auto">
          <a:xfrm>
            <a:off x="4310300" y="4299858"/>
            <a:ext cx="268775" cy="371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86" name="図 446" descr="j0428969.wmf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/>
              </a:ext>
            </a:extLst>
          </a:blip>
          <a:srcRect/>
          <a:stretch>
            <a:fillRect/>
          </a:stretch>
        </p:blipFill>
        <p:spPr bwMode="auto">
          <a:xfrm>
            <a:off x="4564928" y="4295323"/>
            <a:ext cx="268775" cy="371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87" name="図 447" descr="j0428969.wmf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/>
              </a:ext>
            </a:extLst>
          </a:blip>
          <a:srcRect/>
          <a:stretch>
            <a:fillRect/>
          </a:stretch>
        </p:blipFill>
        <p:spPr bwMode="auto">
          <a:xfrm>
            <a:off x="4806825" y="4295323"/>
            <a:ext cx="268775" cy="371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9" name="雲 448"/>
          <p:cNvSpPr/>
          <p:nvPr/>
        </p:nvSpPr>
        <p:spPr bwMode="auto">
          <a:xfrm>
            <a:off x="4222593" y="2536977"/>
            <a:ext cx="894030" cy="736298"/>
          </a:xfrm>
          <a:prstGeom prst="cloud">
            <a:avLst/>
          </a:prstGeom>
          <a:solidFill>
            <a:srgbClr val="D9D9D9"/>
          </a:solidFill>
          <a:ln>
            <a:solidFill>
              <a:srgbClr val="A6A6A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7782" tIns="43891" rIns="87782" bIns="43891" anchor="ctr"/>
          <a:lstStyle/>
          <a:p>
            <a:pPr algn="ctr" defTabSz="877767">
              <a:defRPr/>
            </a:pPr>
            <a:endParaRPr kumimoji="1" lang="ja-JP" altLang="en-US" sz="1200">
              <a:solidFill>
                <a:prstClr val="white"/>
              </a:solidFill>
            </a:endParaRPr>
          </a:p>
        </p:txBody>
      </p:sp>
      <p:pic>
        <p:nvPicPr>
          <p:cNvPr id="7289" name="図 745" descr="j0431616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/>
              </a:ext>
            </a:extLst>
          </a:blip>
          <a:srcRect/>
          <a:stretch>
            <a:fillRect/>
          </a:stretch>
        </p:blipFill>
        <p:spPr bwMode="auto">
          <a:xfrm>
            <a:off x="4632829" y="2488597"/>
            <a:ext cx="331017" cy="492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90" name="図 747" descr="j0431616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/>
              </a:ext>
            </a:extLst>
          </a:blip>
          <a:srcRect/>
          <a:stretch>
            <a:fillRect/>
          </a:stretch>
        </p:blipFill>
        <p:spPr bwMode="auto">
          <a:xfrm>
            <a:off x="4464491" y="2488597"/>
            <a:ext cx="333846" cy="492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91" name="図 748" descr="j0431616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/>
              </a:ext>
            </a:extLst>
          </a:blip>
          <a:srcRect/>
          <a:stretch>
            <a:fillRect/>
          </a:stretch>
        </p:blipFill>
        <p:spPr bwMode="auto">
          <a:xfrm>
            <a:off x="4298982" y="2488597"/>
            <a:ext cx="333846" cy="492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92" name="図 749" descr="j0431616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/>
              </a:ext>
            </a:extLst>
          </a:blip>
          <a:srcRect/>
          <a:stretch>
            <a:fillRect/>
          </a:stretch>
        </p:blipFill>
        <p:spPr bwMode="auto">
          <a:xfrm>
            <a:off x="4733266" y="2574776"/>
            <a:ext cx="332432" cy="492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93" name="図 750" descr="j0431616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/>
              </a:ext>
            </a:extLst>
          </a:blip>
          <a:srcRect/>
          <a:stretch>
            <a:fillRect/>
          </a:stretch>
        </p:blipFill>
        <p:spPr bwMode="auto">
          <a:xfrm>
            <a:off x="4567758" y="2574776"/>
            <a:ext cx="331017" cy="492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94" name="図 751" descr="j0431616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/>
              </a:ext>
            </a:extLst>
          </a:blip>
          <a:srcRect/>
          <a:stretch>
            <a:fillRect/>
          </a:stretch>
        </p:blipFill>
        <p:spPr bwMode="auto">
          <a:xfrm>
            <a:off x="4400834" y="2574776"/>
            <a:ext cx="332431" cy="492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56" name="直線コネクタ 455"/>
          <p:cNvCxnSpPr/>
          <p:nvPr/>
        </p:nvCxnSpPr>
        <p:spPr>
          <a:xfrm>
            <a:off x="4511173" y="3351894"/>
            <a:ext cx="0" cy="426357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7" name="直線コネクタ 456"/>
          <p:cNvCxnSpPr/>
          <p:nvPr/>
        </p:nvCxnSpPr>
        <p:spPr>
          <a:xfrm>
            <a:off x="4972333" y="3587751"/>
            <a:ext cx="0" cy="480786"/>
          </a:xfrm>
          <a:prstGeom prst="line">
            <a:avLst/>
          </a:prstGeom>
          <a:ln>
            <a:solidFill>
              <a:srgbClr val="77933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8" name="直線コネクタ 457"/>
          <p:cNvCxnSpPr/>
          <p:nvPr/>
        </p:nvCxnSpPr>
        <p:spPr>
          <a:xfrm>
            <a:off x="4919993" y="3784298"/>
            <a:ext cx="0" cy="27063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9" name="直線コネクタ 458"/>
          <p:cNvCxnSpPr/>
          <p:nvPr/>
        </p:nvCxnSpPr>
        <p:spPr>
          <a:xfrm>
            <a:off x="4587561" y="3341311"/>
            <a:ext cx="1414" cy="240393"/>
          </a:xfrm>
          <a:prstGeom prst="line">
            <a:avLst/>
          </a:prstGeom>
          <a:ln>
            <a:solidFill>
              <a:srgbClr val="77933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99" name="テキスト ボックス 459"/>
          <p:cNvSpPr txBox="1">
            <a:spLocks noChangeArrowheads="1"/>
          </p:cNvSpPr>
          <p:nvPr/>
        </p:nvSpPr>
        <p:spPr bwMode="auto">
          <a:xfrm>
            <a:off x="4379323" y="2234596"/>
            <a:ext cx="617479" cy="312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8" tIns="47894" rIns="95788" bIns="47894"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defTabSz="457200"/>
            <a:r>
              <a:rPr lang="en-US" altLang="ja-JP" sz="1400" dirty="0" smtClean="0">
                <a:solidFill>
                  <a:prstClr val="black"/>
                </a:solidFill>
              </a:rPr>
              <a:t>Kyoto</a:t>
            </a:r>
            <a:endParaRPr lang="ja-JP" altLang="en-US" sz="1400" dirty="0">
              <a:solidFill>
                <a:prstClr val="black"/>
              </a:solidFill>
            </a:endParaRPr>
          </a:p>
        </p:txBody>
      </p:sp>
      <p:sp>
        <p:nvSpPr>
          <p:cNvPr id="461" name="正方形/長方形 460"/>
          <p:cNvSpPr/>
          <p:nvPr/>
        </p:nvSpPr>
        <p:spPr>
          <a:xfrm>
            <a:off x="4202788" y="2284489"/>
            <a:ext cx="1039734" cy="26670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5788" tIns="47894" rIns="95788" bIns="47894" anchor="ctr"/>
          <a:lstStyle/>
          <a:p>
            <a:pPr algn="ctr" defTabSz="877767">
              <a:defRPr/>
            </a:pPr>
            <a:endParaRPr kumimoji="1" lang="ja-JP" altLang="en-US">
              <a:solidFill>
                <a:prstClr val="white"/>
              </a:solidFill>
            </a:endParaRPr>
          </a:p>
        </p:txBody>
      </p:sp>
      <p:sp>
        <p:nvSpPr>
          <p:cNvPr id="462" name="円/楕円 461"/>
          <p:cNvSpPr/>
          <p:nvPr/>
        </p:nvSpPr>
        <p:spPr>
          <a:xfrm>
            <a:off x="4620097" y="2762250"/>
            <a:ext cx="155607" cy="15572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5788" tIns="47894" rIns="95788" bIns="47894" anchor="ctr"/>
          <a:lstStyle/>
          <a:p>
            <a:pPr algn="ctr" defTabSz="877767">
              <a:defRPr/>
            </a:pPr>
            <a:endParaRPr kumimoji="1" lang="ja-JP" altLang="en-US">
              <a:solidFill>
                <a:prstClr val="white"/>
              </a:solidFill>
            </a:endParaRPr>
          </a:p>
        </p:txBody>
      </p:sp>
      <p:sp>
        <p:nvSpPr>
          <p:cNvPr id="463" name="円/楕円 462"/>
          <p:cNvSpPr/>
          <p:nvPr/>
        </p:nvSpPr>
        <p:spPr>
          <a:xfrm>
            <a:off x="4372541" y="2688168"/>
            <a:ext cx="155607" cy="155727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5788" tIns="47894" rIns="95788" bIns="47894" anchor="ctr"/>
          <a:lstStyle/>
          <a:p>
            <a:pPr algn="ctr" defTabSz="877767">
              <a:defRPr/>
            </a:pPr>
            <a:endParaRPr kumimoji="1" lang="ja-JP" altLang="en-US">
              <a:solidFill>
                <a:prstClr val="white"/>
              </a:solidFill>
            </a:endParaRPr>
          </a:p>
        </p:txBody>
      </p:sp>
      <p:sp>
        <p:nvSpPr>
          <p:cNvPr id="464" name="円/楕円 463"/>
          <p:cNvSpPr/>
          <p:nvPr/>
        </p:nvSpPr>
        <p:spPr>
          <a:xfrm>
            <a:off x="4876141" y="2694216"/>
            <a:ext cx="155607" cy="155727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95788" tIns="47894" rIns="95788" bIns="47894" anchor="ctr"/>
          <a:lstStyle/>
          <a:p>
            <a:pPr algn="ctr" defTabSz="877767">
              <a:defRPr/>
            </a:pPr>
            <a:endParaRPr kumimoji="1" lang="ja-JP" altLang="en-US">
              <a:solidFill>
                <a:prstClr val="white"/>
              </a:solidFill>
            </a:endParaRPr>
          </a:p>
        </p:txBody>
      </p:sp>
      <p:sp>
        <p:nvSpPr>
          <p:cNvPr id="7304" name="テキスト ボックス 464"/>
          <p:cNvSpPr txBox="1">
            <a:spLocks noChangeArrowheads="1"/>
          </p:cNvSpPr>
          <p:nvPr/>
        </p:nvSpPr>
        <p:spPr bwMode="auto">
          <a:xfrm>
            <a:off x="4139132" y="3351893"/>
            <a:ext cx="1248222" cy="24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7782" tIns="43891" rIns="87782" bIns="43891"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defTabSz="457200"/>
            <a:r>
              <a:rPr lang="en-US" altLang="ja-JP" sz="1000" dirty="0" smtClean="0">
                <a:solidFill>
                  <a:prstClr val="black"/>
                </a:solidFill>
              </a:rPr>
              <a:t>400Servers/</a:t>
            </a:r>
            <a:r>
              <a:rPr lang="en-US" altLang="ja-JP" sz="1000" dirty="0">
                <a:solidFill>
                  <a:prstClr val="black"/>
                </a:solidFill>
              </a:rPr>
              <a:t>4000VM</a:t>
            </a:r>
            <a:endParaRPr lang="ja-JP" altLang="en-US" sz="1000" dirty="0">
              <a:solidFill>
                <a:prstClr val="black"/>
              </a:solidFill>
            </a:endParaRPr>
          </a:p>
        </p:txBody>
      </p:sp>
      <p:grpSp>
        <p:nvGrpSpPr>
          <p:cNvPr id="17" name="図形グループ 465"/>
          <p:cNvGrpSpPr>
            <a:grpSpLocks/>
          </p:cNvGrpSpPr>
          <p:nvPr/>
        </p:nvGrpSpPr>
        <p:grpSpPr bwMode="auto">
          <a:xfrm>
            <a:off x="4373956" y="4239383"/>
            <a:ext cx="561598" cy="263071"/>
            <a:chOff x="3582628" y="4275327"/>
            <a:chExt cx="629928" cy="276241"/>
          </a:xfrm>
        </p:grpSpPr>
        <p:cxnSp>
          <p:nvCxnSpPr>
            <p:cNvPr id="484" name="直線コネクタ 483"/>
            <p:cNvCxnSpPr>
              <a:stCxn id="7529" idx="7"/>
            </p:cNvCxnSpPr>
            <p:nvPr/>
          </p:nvCxnSpPr>
          <p:spPr>
            <a:xfrm>
              <a:off x="4210969" y="4275327"/>
              <a:ext cx="1587" cy="276241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5" name="直線コネクタ 484"/>
            <p:cNvCxnSpPr/>
            <p:nvPr/>
          </p:nvCxnSpPr>
          <p:spPr>
            <a:xfrm>
              <a:off x="3871411" y="4284853"/>
              <a:ext cx="0" cy="144471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直線コネクタ 485"/>
            <p:cNvCxnSpPr/>
            <p:nvPr/>
          </p:nvCxnSpPr>
          <p:spPr>
            <a:xfrm>
              <a:off x="3582628" y="4284853"/>
              <a:ext cx="0" cy="144471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直線コネクタ 486"/>
            <p:cNvCxnSpPr/>
            <p:nvPr/>
          </p:nvCxnSpPr>
          <p:spPr>
            <a:xfrm>
              <a:off x="3582628" y="4284853"/>
              <a:ext cx="612474" cy="0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7" name="直方体 466"/>
          <p:cNvSpPr/>
          <p:nvPr/>
        </p:nvSpPr>
        <p:spPr bwMode="auto">
          <a:xfrm>
            <a:off x="4413564" y="3147787"/>
            <a:ext cx="256044" cy="266095"/>
          </a:xfrm>
          <a:prstGeom prst="cub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87782" tIns="43891" rIns="87782" bIns="43891" anchor="ctr"/>
          <a:lstStyle/>
          <a:p>
            <a:pPr algn="ctr" defTabSz="877767">
              <a:defRPr/>
            </a:pPr>
            <a:endParaRPr kumimoji="1" lang="ja-JP" altLang="en-US">
              <a:solidFill>
                <a:prstClr val="white"/>
              </a:solidFill>
            </a:endParaRPr>
          </a:p>
        </p:txBody>
      </p:sp>
      <p:grpSp>
        <p:nvGrpSpPr>
          <p:cNvPr id="18" name="図形グループ 467"/>
          <p:cNvGrpSpPr>
            <a:grpSpLocks/>
          </p:cNvGrpSpPr>
          <p:nvPr/>
        </p:nvGrpSpPr>
        <p:grpSpPr bwMode="auto">
          <a:xfrm rot="10800000" flipH="1" flipV="1">
            <a:off x="4437614" y="4110870"/>
            <a:ext cx="546037" cy="240392"/>
            <a:chOff x="3582628" y="4152301"/>
            <a:chExt cx="612068" cy="276241"/>
          </a:xfrm>
        </p:grpSpPr>
        <p:cxnSp>
          <p:nvCxnSpPr>
            <p:cNvPr id="480" name="直線コネクタ 479"/>
            <p:cNvCxnSpPr/>
            <p:nvPr/>
          </p:nvCxnSpPr>
          <p:spPr>
            <a:xfrm>
              <a:off x="4189938" y="4150563"/>
              <a:ext cx="1586" cy="276242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1" name="直線コネクタ 480"/>
            <p:cNvCxnSpPr/>
            <p:nvPr/>
          </p:nvCxnSpPr>
          <p:spPr>
            <a:xfrm>
              <a:off x="3869633" y="4282603"/>
              <a:ext cx="0" cy="144202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2" name="直線コネクタ 481"/>
            <p:cNvCxnSpPr/>
            <p:nvPr/>
          </p:nvCxnSpPr>
          <p:spPr>
            <a:xfrm>
              <a:off x="3581042" y="4282603"/>
              <a:ext cx="0" cy="144202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3" name="直線コネクタ 482"/>
            <p:cNvCxnSpPr/>
            <p:nvPr/>
          </p:nvCxnSpPr>
          <p:spPr>
            <a:xfrm>
              <a:off x="3581042" y="4284341"/>
              <a:ext cx="612068" cy="0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9" name="直方体 468"/>
          <p:cNvSpPr/>
          <p:nvPr/>
        </p:nvSpPr>
        <p:spPr bwMode="auto">
          <a:xfrm>
            <a:off x="4854921" y="3917347"/>
            <a:ext cx="192386" cy="201083"/>
          </a:xfrm>
          <a:prstGeom prst="cub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87782" tIns="43891" rIns="87782" bIns="43891" anchor="ctr"/>
          <a:lstStyle/>
          <a:p>
            <a:pPr algn="ctr" defTabSz="877767">
              <a:defRPr/>
            </a:pPr>
            <a:endParaRPr kumimoji="1" lang="ja-JP" altLang="en-US">
              <a:solidFill>
                <a:prstClr val="white"/>
              </a:solidFill>
            </a:endParaRPr>
          </a:p>
        </p:txBody>
      </p:sp>
      <p:grpSp>
        <p:nvGrpSpPr>
          <p:cNvPr id="19" name="図形グループ 469"/>
          <p:cNvGrpSpPr>
            <a:grpSpLocks/>
          </p:cNvGrpSpPr>
          <p:nvPr/>
        </p:nvGrpSpPr>
        <p:grpSpPr bwMode="auto">
          <a:xfrm flipH="1" flipV="1">
            <a:off x="4515416" y="3002644"/>
            <a:ext cx="417308" cy="172357"/>
            <a:chOff x="3582628" y="4152301"/>
            <a:chExt cx="612068" cy="276241"/>
          </a:xfrm>
        </p:grpSpPr>
        <p:cxnSp>
          <p:nvCxnSpPr>
            <p:cNvPr id="476" name="直線コネクタ 475"/>
            <p:cNvCxnSpPr/>
            <p:nvPr/>
          </p:nvCxnSpPr>
          <p:spPr>
            <a:xfrm>
              <a:off x="4192621" y="4152301"/>
              <a:ext cx="2075" cy="276241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直線コネクタ 476"/>
            <p:cNvCxnSpPr/>
            <p:nvPr/>
          </p:nvCxnSpPr>
          <p:spPr>
            <a:xfrm>
              <a:off x="3871026" y="4285574"/>
              <a:ext cx="0" cy="142968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8" name="直線コネクタ 477"/>
            <p:cNvCxnSpPr/>
            <p:nvPr/>
          </p:nvCxnSpPr>
          <p:spPr>
            <a:xfrm>
              <a:off x="3582628" y="4285574"/>
              <a:ext cx="0" cy="142968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直線コネクタ 478"/>
            <p:cNvCxnSpPr/>
            <p:nvPr/>
          </p:nvCxnSpPr>
          <p:spPr>
            <a:xfrm>
              <a:off x="3582628" y="4285574"/>
              <a:ext cx="612068" cy="0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図形グループ 470"/>
          <p:cNvGrpSpPr>
            <a:grpSpLocks/>
          </p:cNvGrpSpPr>
          <p:nvPr/>
        </p:nvGrpSpPr>
        <p:grpSpPr bwMode="auto">
          <a:xfrm flipH="1" flipV="1">
            <a:off x="4587562" y="2986014"/>
            <a:ext cx="417307" cy="172357"/>
            <a:chOff x="3582628" y="4152301"/>
            <a:chExt cx="612068" cy="276241"/>
          </a:xfrm>
        </p:grpSpPr>
        <p:cxnSp>
          <p:nvCxnSpPr>
            <p:cNvPr id="472" name="直線コネクタ 471"/>
            <p:cNvCxnSpPr/>
            <p:nvPr/>
          </p:nvCxnSpPr>
          <p:spPr>
            <a:xfrm>
              <a:off x="4192622" y="4152301"/>
              <a:ext cx="2074" cy="276241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3" name="直線コネクタ 472"/>
            <p:cNvCxnSpPr/>
            <p:nvPr/>
          </p:nvCxnSpPr>
          <p:spPr>
            <a:xfrm>
              <a:off x="3871026" y="4285576"/>
              <a:ext cx="0" cy="142966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直線コネクタ 473"/>
            <p:cNvCxnSpPr/>
            <p:nvPr/>
          </p:nvCxnSpPr>
          <p:spPr>
            <a:xfrm>
              <a:off x="3582628" y="4285576"/>
              <a:ext cx="0" cy="142966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直線コネクタ 474"/>
            <p:cNvCxnSpPr/>
            <p:nvPr/>
          </p:nvCxnSpPr>
          <p:spPr>
            <a:xfrm>
              <a:off x="3582628" y="4285576"/>
              <a:ext cx="612068" cy="0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0" name="直線コネクタ 119"/>
          <p:cNvCxnSpPr/>
          <p:nvPr/>
        </p:nvCxnSpPr>
        <p:spPr>
          <a:xfrm flipH="1">
            <a:off x="5357107" y="4231822"/>
            <a:ext cx="1414" cy="129267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直線コネクタ 130"/>
          <p:cNvCxnSpPr/>
          <p:nvPr/>
        </p:nvCxnSpPr>
        <p:spPr>
          <a:xfrm>
            <a:off x="5422178" y="4197048"/>
            <a:ext cx="7073" cy="1327452"/>
          </a:xfrm>
          <a:prstGeom prst="line">
            <a:avLst/>
          </a:prstGeom>
          <a:ln>
            <a:solidFill>
              <a:srgbClr val="77933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313" name="図 4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/>
              </a:ext>
            </a:extLst>
          </a:blip>
          <a:srcRect/>
          <a:stretch>
            <a:fillRect/>
          </a:stretch>
        </p:blipFill>
        <p:spPr bwMode="auto">
          <a:xfrm flipH="1">
            <a:off x="5193012" y="5208514"/>
            <a:ext cx="309798" cy="456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1" name="直線コネクタ 140"/>
          <p:cNvCxnSpPr/>
          <p:nvPr/>
        </p:nvCxnSpPr>
        <p:spPr>
          <a:xfrm>
            <a:off x="4709217" y="5092097"/>
            <a:ext cx="1414" cy="359833"/>
          </a:xfrm>
          <a:prstGeom prst="line">
            <a:avLst/>
          </a:prstGeom>
          <a:ln>
            <a:solidFill>
              <a:srgbClr val="77933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直線コネクタ 143"/>
          <p:cNvCxnSpPr/>
          <p:nvPr/>
        </p:nvCxnSpPr>
        <p:spPr>
          <a:xfrm>
            <a:off x="5050137" y="5092097"/>
            <a:ext cx="1415" cy="359833"/>
          </a:xfrm>
          <a:prstGeom prst="line">
            <a:avLst/>
          </a:prstGeom>
          <a:ln>
            <a:solidFill>
              <a:srgbClr val="77933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直線コネクタ 147"/>
          <p:cNvCxnSpPr/>
          <p:nvPr/>
        </p:nvCxnSpPr>
        <p:spPr>
          <a:xfrm>
            <a:off x="4654047" y="5021037"/>
            <a:ext cx="0" cy="430892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直線コネクタ 151"/>
          <p:cNvCxnSpPr/>
          <p:nvPr/>
        </p:nvCxnSpPr>
        <p:spPr>
          <a:xfrm flipV="1">
            <a:off x="4996381" y="5025573"/>
            <a:ext cx="0" cy="426357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318" name="図 4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/>
              </a:ext>
            </a:extLst>
          </a:blip>
          <a:srcRect/>
          <a:stretch>
            <a:fillRect/>
          </a:stretch>
        </p:blipFill>
        <p:spPr bwMode="auto">
          <a:xfrm flipH="1">
            <a:off x="4540880" y="5208514"/>
            <a:ext cx="309798" cy="456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19" name="図 4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/>
              </a:ext>
            </a:extLst>
          </a:blip>
          <a:srcRect/>
          <a:stretch>
            <a:fillRect/>
          </a:stretch>
        </p:blipFill>
        <p:spPr bwMode="auto">
          <a:xfrm flipH="1">
            <a:off x="4874727" y="5208514"/>
            <a:ext cx="309798" cy="456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20" name="テキスト ボックス 178"/>
          <p:cNvSpPr txBox="1">
            <a:spLocks noChangeArrowheads="1"/>
          </p:cNvSpPr>
          <p:nvPr/>
        </p:nvSpPr>
        <p:spPr bwMode="auto">
          <a:xfrm>
            <a:off x="4395175" y="6392334"/>
            <a:ext cx="667936" cy="466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8" tIns="47894" rIns="95788" bIns="47894"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defTabSz="457200"/>
            <a:r>
              <a:rPr lang="en-US" altLang="ja-JP" sz="1200" dirty="0" smtClean="0">
                <a:solidFill>
                  <a:prstClr val="black"/>
                </a:solidFill>
              </a:rPr>
              <a:t>Mobile</a:t>
            </a:r>
          </a:p>
          <a:p>
            <a:pPr defTabSz="457200"/>
            <a:r>
              <a:rPr lang="en-US" altLang="ja-JP" sz="1200" dirty="0" smtClean="0">
                <a:solidFill>
                  <a:prstClr val="black"/>
                </a:solidFill>
              </a:rPr>
              <a:t>sensors</a:t>
            </a:r>
            <a:endParaRPr lang="en-US" altLang="ja-JP" sz="1200" dirty="0">
              <a:solidFill>
                <a:prstClr val="black"/>
              </a:solidFill>
            </a:endParaRPr>
          </a:p>
        </p:txBody>
      </p:sp>
      <p:sp>
        <p:nvSpPr>
          <p:cNvPr id="7321" name="テキスト ボックス 179"/>
          <p:cNvSpPr txBox="1">
            <a:spLocks noChangeArrowheads="1"/>
          </p:cNvSpPr>
          <p:nvPr/>
        </p:nvSpPr>
        <p:spPr bwMode="auto">
          <a:xfrm>
            <a:off x="3366524" y="5432275"/>
            <a:ext cx="2207370" cy="281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8" tIns="47894" rIns="95788" bIns="47894"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defTabSz="457200"/>
            <a:r>
              <a:rPr lang="en-US" altLang="ja-JP" sz="1200" dirty="0" smtClean="0">
                <a:solidFill>
                  <a:prstClr val="black"/>
                </a:solidFill>
              </a:rPr>
              <a:t>Virtualized </a:t>
            </a:r>
            <a:r>
              <a:rPr lang="en-US" altLang="ja-JP" sz="1200" dirty="0">
                <a:solidFill>
                  <a:prstClr val="black"/>
                </a:solidFill>
              </a:rPr>
              <a:t>w</a:t>
            </a:r>
            <a:r>
              <a:rPr lang="en-US" altLang="ja-JP" sz="1200" dirty="0" smtClean="0">
                <a:solidFill>
                  <a:prstClr val="black"/>
                </a:solidFill>
              </a:rPr>
              <a:t>ireless </a:t>
            </a:r>
            <a:r>
              <a:rPr lang="en-US" altLang="ja-JP" sz="1200" dirty="0">
                <a:solidFill>
                  <a:prstClr val="black"/>
                </a:solidFill>
              </a:rPr>
              <a:t>a</a:t>
            </a:r>
            <a:r>
              <a:rPr lang="en-US" altLang="ja-JP" sz="1200" dirty="0" smtClean="0">
                <a:solidFill>
                  <a:prstClr val="black"/>
                </a:solidFill>
              </a:rPr>
              <a:t>ccess point</a:t>
            </a:r>
            <a:endParaRPr lang="ja-JP" altLang="en-US" sz="1200" dirty="0">
              <a:solidFill>
                <a:prstClr val="black"/>
              </a:solidFill>
            </a:endParaRPr>
          </a:p>
        </p:txBody>
      </p:sp>
      <p:grpSp>
        <p:nvGrpSpPr>
          <p:cNvPr id="21" name="図形グループ 85"/>
          <p:cNvGrpSpPr>
            <a:grpSpLocks/>
          </p:cNvGrpSpPr>
          <p:nvPr/>
        </p:nvGrpSpPr>
        <p:grpSpPr bwMode="auto">
          <a:xfrm flipH="1">
            <a:off x="3501146" y="5698369"/>
            <a:ext cx="1195340" cy="828524"/>
            <a:chOff x="6499824" y="5371508"/>
            <a:chExt cx="968622" cy="828723"/>
          </a:xfrm>
        </p:grpSpPr>
        <p:sp>
          <p:nvSpPr>
            <p:cNvPr id="184" name="雲 183"/>
            <p:cNvSpPr/>
            <p:nvPr/>
          </p:nvSpPr>
          <p:spPr>
            <a:xfrm>
              <a:off x="6574333" y="5463756"/>
              <a:ext cx="894113" cy="736475"/>
            </a:xfrm>
            <a:prstGeom prst="cloud">
              <a:avLst/>
            </a:prstGeom>
            <a:solidFill>
              <a:srgbClr val="D9D9D9"/>
            </a:solidFill>
            <a:ln>
              <a:solidFill>
                <a:srgbClr val="A6A6A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877767">
                <a:defRPr/>
              </a:pPr>
              <a:endParaRPr kumimoji="1" lang="ja-JP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185" name="円/楕円 184"/>
            <p:cNvSpPr/>
            <p:nvPr/>
          </p:nvSpPr>
          <p:spPr>
            <a:xfrm>
              <a:off x="6842443" y="5530920"/>
              <a:ext cx="89831" cy="39899"/>
            </a:xfrm>
            <a:prstGeom prst="ellipse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  <a:scene3d>
              <a:camera prst="perspectiveRelaxed"/>
              <a:lightRig rig="threePt" dir="t"/>
            </a:scene3d>
            <a:sp3d prstMaterial="matte">
              <a:bevelT w="12700" h="38100" prst="hardEdge"/>
              <a:bevelB w="0" h="38100"/>
            </a:sp3d>
          </p:spPr>
          <p:txBody>
            <a:bodyPr anchor="ctr"/>
            <a:lstStyle/>
            <a:p>
              <a:pPr algn="ctr" defTabSz="957881">
                <a:defRPr/>
              </a:pPr>
              <a:endParaRPr kumimoji="1" lang="ja-JP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186" name="円/楕円 185"/>
            <p:cNvSpPr/>
            <p:nvPr/>
          </p:nvSpPr>
          <p:spPr>
            <a:xfrm>
              <a:off x="7032765" y="5650162"/>
              <a:ext cx="89831" cy="39899"/>
            </a:xfrm>
            <a:prstGeom prst="ellipse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  <a:scene3d>
              <a:camera prst="perspectiveRelaxed"/>
              <a:lightRig rig="threePt" dir="t"/>
            </a:scene3d>
            <a:sp3d prstMaterial="matte">
              <a:bevelT w="12700" h="38100" prst="hardEdge"/>
              <a:bevelB w="0" h="38100"/>
            </a:sp3d>
          </p:spPr>
          <p:txBody>
            <a:bodyPr anchor="ctr"/>
            <a:lstStyle/>
            <a:p>
              <a:pPr algn="ctr" defTabSz="957881">
                <a:defRPr/>
              </a:pPr>
              <a:endParaRPr kumimoji="1" lang="ja-JP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187" name="円/楕円 186"/>
            <p:cNvSpPr/>
            <p:nvPr/>
          </p:nvSpPr>
          <p:spPr>
            <a:xfrm>
              <a:off x="6774721" y="5677591"/>
              <a:ext cx="89831" cy="39899"/>
            </a:xfrm>
            <a:prstGeom prst="ellipse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  <a:scene3d>
              <a:camera prst="perspectiveRelaxed"/>
              <a:lightRig rig="threePt" dir="t"/>
            </a:scene3d>
            <a:sp3d prstMaterial="matte">
              <a:bevelT w="12700" h="38100" prst="hardEdge"/>
              <a:bevelB w="0" h="38100"/>
            </a:sp3d>
          </p:spPr>
          <p:txBody>
            <a:bodyPr anchor="ctr"/>
            <a:lstStyle/>
            <a:p>
              <a:pPr algn="ctr" defTabSz="957881">
                <a:defRPr/>
              </a:pPr>
              <a:endParaRPr kumimoji="1" lang="ja-JP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188" name="円/楕円 187"/>
            <p:cNvSpPr/>
            <p:nvPr/>
          </p:nvSpPr>
          <p:spPr>
            <a:xfrm>
              <a:off x="6864553" y="5806865"/>
              <a:ext cx="89831" cy="39899"/>
            </a:xfrm>
            <a:prstGeom prst="ellipse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  <a:scene3d>
              <a:camera prst="perspectiveRelaxed"/>
              <a:lightRig rig="threePt" dir="t"/>
            </a:scene3d>
            <a:sp3d prstMaterial="matte">
              <a:bevelT w="12700" h="38100" prst="hardEdge"/>
              <a:bevelB w="0" h="38100"/>
            </a:sp3d>
          </p:spPr>
          <p:txBody>
            <a:bodyPr anchor="ctr"/>
            <a:lstStyle/>
            <a:p>
              <a:pPr algn="ctr" defTabSz="957881">
                <a:defRPr/>
              </a:pPr>
              <a:endParaRPr kumimoji="1" lang="ja-JP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189" name="円/楕円 188"/>
            <p:cNvSpPr/>
            <p:nvPr/>
          </p:nvSpPr>
          <p:spPr>
            <a:xfrm>
              <a:off x="7135580" y="5960050"/>
              <a:ext cx="89831" cy="39899"/>
            </a:xfrm>
            <a:prstGeom prst="ellipse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  <a:scene3d>
              <a:camera prst="perspectiveRelaxed"/>
              <a:lightRig rig="threePt" dir="t"/>
            </a:scene3d>
            <a:sp3d prstMaterial="matte">
              <a:bevelT w="12700" h="38100" prst="hardEdge"/>
              <a:bevelB w="0" h="38100"/>
            </a:sp3d>
          </p:spPr>
          <p:txBody>
            <a:bodyPr anchor="ctr"/>
            <a:lstStyle/>
            <a:p>
              <a:pPr algn="ctr" defTabSz="957881">
                <a:defRPr/>
              </a:pPr>
              <a:endParaRPr kumimoji="1" lang="ja-JP" altLang="en-US" sz="1200">
                <a:solidFill>
                  <a:prstClr val="white"/>
                </a:solidFill>
              </a:endParaRPr>
            </a:p>
          </p:txBody>
        </p:sp>
        <p:cxnSp>
          <p:nvCxnSpPr>
            <p:cNvPr id="7508" name="直線コネクタ 720"/>
            <p:cNvCxnSpPr>
              <a:cxnSpLocks noChangeShapeType="1"/>
              <a:stCxn id="189" idx="7"/>
              <a:endCxn id="188" idx="3"/>
            </p:cNvCxnSpPr>
            <p:nvPr/>
          </p:nvCxnSpPr>
          <p:spPr bwMode="auto">
            <a:xfrm flipH="1" flipV="1">
              <a:off x="6877709" y="5840922"/>
              <a:ext cx="334547" cy="124971"/>
            </a:xfrm>
            <a:prstGeom prst="line">
              <a:avLst/>
            </a:prstGeom>
            <a:noFill/>
            <a:ln w="28575">
              <a:solidFill>
                <a:srgbClr val="948A54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noFill/>
                </a14:hiddenFill>
              </a:ext>
            </a:extLst>
          </p:spPr>
        </p:cxnSp>
        <p:cxnSp>
          <p:nvCxnSpPr>
            <p:cNvPr id="7509" name="直線コネクタ 726"/>
            <p:cNvCxnSpPr>
              <a:cxnSpLocks noChangeShapeType="1"/>
              <a:stCxn id="187" idx="4"/>
              <a:endCxn id="7318" idx="2"/>
            </p:cNvCxnSpPr>
            <p:nvPr/>
          </p:nvCxnSpPr>
          <p:spPr bwMode="auto">
            <a:xfrm flipH="1" flipV="1">
              <a:off x="6499825" y="5371508"/>
              <a:ext cx="319811" cy="345982"/>
            </a:xfrm>
            <a:prstGeom prst="line">
              <a:avLst/>
            </a:prstGeom>
            <a:noFill/>
            <a:ln w="28575">
              <a:solidFill>
                <a:srgbClr val="948A54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noFill/>
                </a14:hiddenFill>
              </a:ext>
            </a:extLst>
          </p:spPr>
        </p:cxnSp>
        <p:cxnSp>
          <p:nvCxnSpPr>
            <p:cNvPr id="7510" name="直線コネクタ 727"/>
            <p:cNvCxnSpPr>
              <a:cxnSpLocks noChangeShapeType="1"/>
              <a:stCxn id="185" idx="4"/>
              <a:endCxn id="7318" idx="2"/>
            </p:cNvCxnSpPr>
            <p:nvPr/>
          </p:nvCxnSpPr>
          <p:spPr bwMode="auto">
            <a:xfrm flipH="1" flipV="1">
              <a:off x="6499824" y="5371508"/>
              <a:ext cx="387536" cy="199311"/>
            </a:xfrm>
            <a:prstGeom prst="line">
              <a:avLst/>
            </a:prstGeom>
            <a:noFill/>
            <a:ln w="28575">
              <a:solidFill>
                <a:srgbClr val="948A54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noFill/>
                </a14:hiddenFill>
              </a:ext>
            </a:extLst>
          </p:spPr>
        </p:cxnSp>
        <p:cxnSp>
          <p:nvCxnSpPr>
            <p:cNvPr id="7511" name="直線コネクタ 728"/>
            <p:cNvCxnSpPr>
              <a:cxnSpLocks noChangeShapeType="1"/>
              <a:stCxn id="185" idx="5"/>
              <a:endCxn id="186" idx="1"/>
            </p:cNvCxnSpPr>
            <p:nvPr/>
          </p:nvCxnSpPr>
          <p:spPr bwMode="auto">
            <a:xfrm rot="16200000" flipH="1">
              <a:off x="6938392" y="5545892"/>
              <a:ext cx="90320" cy="126827"/>
            </a:xfrm>
            <a:prstGeom prst="line">
              <a:avLst/>
            </a:prstGeom>
            <a:noFill/>
            <a:ln w="28575">
              <a:solidFill>
                <a:srgbClr val="948A54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noFill/>
                </a14:hiddenFill>
              </a:ext>
            </a:extLst>
          </p:spPr>
        </p:cxnSp>
        <p:cxnSp>
          <p:nvCxnSpPr>
            <p:cNvPr id="7512" name="直線コネクタ 729"/>
            <p:cNvCxnSpPr>
              <a:cxnSpLocks noChangeShapeType="1"/>
              <a:stCxn id="187" idx="4"/>
              <a:endCxn id="188" idx="0"/>
            </p:cNvCxnSpPr>
            <p:nvPr/>
          </p:nvCxnSpPr>
          <p:spPr bwMode="auto">
            <a:xfrm rot="16200000" flipH="1">
              <a:off x="6819491" y="5716203"/>
              <a:ext cx="90321" cy="89836"/>
            </a:xfrm>
            <a:prstGeom prst="line">
              <a:avLst/>
            </a:prstGeom>
            <a:noFill/>
            <a:ln w="28575">
              <a:solidFill>
                <a:srgbClr val="948A54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noFill/>
                </a14:hiddenFill>
              </a:ext>
            </a:extLst>
          </p:spPr>
        </p:cxnSp>
      </p:grpSp>
      <p:sp>
        <p:nvSpPr>
          <p:cNvPr id="7323" name="テキスト ボックス 199"/>
          <p:cNvSpPr txBox="1">
            <a:spLocks noChangeArrowheads="1"/>
          </p:cNvSpPr>
          <p:nvPr/>
        </p:nvSpPr>
        <p:spPr bwMode="auto">
          <a:xfrm>
            <a:off x="3208322" y="6392334"/>
            <a:ext cx="1110840" cy="466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8" tIns="47894" rIns="95788" bIns="47894"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defTabSz="457200"/>
            <a:r>
              <a:rPr lang="en-US" altLang="ja-JP" sz="1200" dirty="0" smtClean="0">
                <a:solidFill>
                  <a:prstClr val="black"/>
                </a:solidFill>
              </a:rPr>
              <a:t>Environmental</a:t>
            </a:r>
            <a:endParaRPr lang="en-US" altLang="ja-JP" sz="1200" dirty="0">
              <a:solidFill>
                <a:prstClr val="black"/>
              </a:solidFill>
            </a:endParaRPr>
          </a:p>
          <a:p>
            <a:pPr defTabSz="457200"/>
            <a:r>
              <a:rPr lang="en-US" altLang="ja-JP" sz="1200" dirty="0" smtClean="0">
                <a:solidFill>
                  <a:prstClr val="black"/>
                </a:solidFill>
              </a:rPr>
              <a:t>sensors</a:t>
            </a:r>
          </a:p>
        </p:txBody>
      </p:sp>
      <p:sp>
        <p:nvSpPr>
          <p:cNvPr id="255" name="円/楕円 254"/>
          <p:cNvSpPr/>
          <p:nvPr/>
        </p:nvSpPr>
        <p:spPr bwMode="auto">
          <a:xfrm flipH="1">
            <a:off x="4931200" y="6178653"/>
            <a:ext cx="110862" cy="39845"/>
          </a:xfrm>
          <a:prstGeom prst="ellipse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  <a:scene3d>
            <a:camera prst="perspectiveRelaxed"/>
            <a:lightRig rig="threePt" dir="t"/>
          </a:scene3d>
          <a:sp3d prstMaterial="matte">
            <a:bevelT w="12700" h="38100" prst="hardEdge"/>
            <a:bevelB w="0" h="38100"/>
          </a:sp3d>
        </p:spPr>
        <p:txBody>
          <a:bodyPr lIns="95788" tIns="47894" rIns="95788" bIns="47894" anchor="ctr"/>
          <a:lstStyle/>
          <a:p>
            <a:pPr algn="ctr" defTabSz="957881">
              <a:defRPr/>
            </a:pPr>
            <a:endParaRPr kumimoji="1" lang="ja-JP" altLang="en-US" sz="1200">
              <a:solidFill>
                <a:prstClr val="white"/>
              </a:solidFill>
            </a:endParaRPr>
          </a:p>
        </p:txBody>
      </p:sp>
      <p:sp>
        <p:nvSpPr>
          <p:cNvPr id="256" name="円/楕円 255"/>
          <p:cNvSpPr/>
          <p:nvPr/>
        </p:nvSpPr>
        <p:spPr bwMode="auto">
          <a:xfrm flipH="1">
            <a:off x="5058305" y="5985812"/>
            <a:ext cx="110862" cy="39845"/>
          </a:xfrm>
          <a:prstGeom prst="ellipse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  <a:scene3d>
            <a:camera prst="perspectiveRelaxed"/>
            <a:lightRig rig="threePt" dir="t"/>
          </a:scene3d>
          <a:sp3d prstMaterial="matte">
            <a:bevelT w="12700" h="38100" prst="hardEdge"/>
            <a:bevelB w="0" h="38100"/>
          </a:sp3d>
        </p:spPr>
        <p:txBody>
          <a:bodyPr lIns="95788" tIns="47894" rIns="95788" bIns="47894" anchor="ctr"/>
          <a:lstStyle/>
          <a:p>
            <a:pPr algn="ctr" defTabSz="957881">
              <a:defRPr/>
            </a:pPr>
            <a:endParaRPr kumimoji="1" lang="ja-JP" altLang="en-US" sz="1200">
              <a:solidFill>
                <a:prstClr val="white"/>
              </a:solidFill>
            </a:endParaRPr>
          </a:p>
        </p:txBody>
      </p:sp>
      <p:sp>
        <p:nvSpPr>
          <p:cNvPr id="257" name="円/楕円 256"/>
          <p:cNvSpPr/>
          <p:nvPr/>
        </p:nvSpPr>
        <p:spPr bwMode="auto">
          <a:xfrm flipH="1">
            <a:off x="5210704" y="6138212"/>
            <a:ext cx="110862" cy="39845"/>
          </a:xfrm>
          <a:prstGeom prst="ellipse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  <a:scene3d>
            <a:camera prst="perspectiveRelaxed"/>
            <a:lightRig rig="threePt" dir="t"/>
          </a:scene3d>
          <a:sp3d prstMaterial="matte">
            <a:bevelT w="12700" h="38100" prst="hardEdge"/>
            <a:bevelB w="0" h="38100"/>
          </a:sp3d>
        </p:spPr>
        <p:txBody>
          <a:bodyPr lIns="95788" tIns="47894" rIns="95788" bIns="47894" anchor="ctr"/>
          <a:lstStyle/>
          <a:p>
            <a:pPr algn="ctr" defTabSz="957881">
              <a:defRPr/>
            </a:pPr>
            <a:endParaRPr kumimoji="1" lang="ja-JP" altLang="en-US" sz="1200">
              <a:solidFill>
                <a:prstClr val="white"/>
              </a:solidFill>
            </a:endParaRPr>
          </a:p>
        </p:txBody>
      </p:sp>
      <p:cxnSp>
        <p:nvCxnSpPr>
          <p:cNvPr id="7327" name="直線コネクタ 726"/>
          <p:cNvCxnSpPr>
            <a:cxnSpLocks noChangeShapeType="1"/>
            <a:stCxn id="256" idx="7"/>
            <a:endCxn id="7319" idx="2"/>
          </p:cNvCxnSpPr>
          <p:nvPr/>
        </p:nvCxnSpPr>
        <p:spPr bwMode="auto">
          <a:xfrm flipH="1" flipV="1">
            <a:off x="5030331" y="5665109"/>
            <a:ext cx="43854" cy="326571"/>
          </a:xfrm>
          <a:prstGeom prst="line">
            <a:avLst/>
          </a:prstGeom>
          <a:noFill/>
          <a:ln w="28575">
            <a:solidFill>
              <a:srgbClr val="948A54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</p:cxnSp>
      <p:cxnSp>
        <p:nvCxnSpPr>
          <p:cNvPr id="7328" name="直線コネクタ 726"/>
          <p:cNvCxnSpPr>
            <a:cxnSpLocks noChangeShapeType="1"/>
            <a:endCxn id="256" idx="3"/>
          </p:cNvCxnSpPr>
          <p:nvPr/>
        </p:nvCxnSpPr>
        <p:spPr bwMode="auto">
          <a:xfrm flipH="1" flipV="1">
            <a:off x="5153403" y="6020405"/>
            <a:ext cx="73559" cy="123976"/>
          </a:xfrm>
          <a:prstGeom prst="line">
            <a:avLst/>
          </a:prstGeom>
          <a:noFill/>
          <a:ln w="28575">
            <a:solidFill>
              <a:srgbClr val="948A54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</p:cxnSp>
      <p:cxnSp>
        <p:nvCxnSpPr>
          <p:cNvPr id="7329" name="直線コネクタ 726"/>
          <p:cNvCxnSpPr>
            <a:cxnSpLocks noChangeShapeType="1"/>
            <a:stCxn id="255" idx="4"/>
            <a:endCxn id="256" idx="3"/>
          </p:cNvCxnSpPr>
          <p:nvPr/>
        </p:nvCxnSpPr>
        <p:spPr bwMode="auto">
          <a:xfrm flipV="1">
            <a:off x="4986480" y="6020405"/>
            <a:ext cx="166924" cy="198060"/>
          </a:xfrm>
          <a:prstGeom prst="line">
            <a:avLst/>
          </a:prstGeom>
          <a:noFill/>
          <a:ln w="28575">
            <a:solidFill>
              <a:srgbClr val="948A54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</p:cxnSp>
      <p:sp>
        <p:nvSpPr>
          <p:cNvPr id="285" name="正方形/長方形 284"/>
          <p:cNvSpPr/>
          <p:nvPr/>
        </p:nvSpPr>
        <p:spPr>
          <a:xfrm>
            <a:off x="4388102" y="6173109"/>
            <a:ext cx="207947" cy="8164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5788" tIns="47894" rIns="95788" bIns="47894" anchor="ctr"/>
          <a:lstStyle/>
          <a:p>
            <a:pPr algn="ctr" defTabSz="877767">
              <a:defRPr/>
            </a:pPr>
            <a:endParaRPr kumimoji="1" lang="ja-JP" altLang="en-US">
              <a:solidFill>
                <a:prstClr val="white"/>
              </a:solidFill>
            </a:endParaRPr>
          </a:p>
        </p:txBody>
      </p:sp>
      <p:sp>
        <p:nvSpPr>
          <p:cNvPr id="286" name="正方形/長方形 285"/>
          <p:cNvSpPr/>
          <p:nvPr/>
        </p:nvSpPr>
        <p:spPr>
          <a:xfrm>
            <a:off x="4447516" y="6044597"/>
            <a:ext cx="207947" cy="8164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5788" tIns="47894" rIns="95788" bIns="47894" anchor="ctr"/>
          <a:lstStyle/>
          <a:p>
            <a:pPr algn="ctr" defTabSz="877767">
              <a:defRPr/>
            </a:pPr>
            <a:endParaRPr kumimoji="1" lang="ja-JP" altLang="en-US">
              <a:solidFill>
                <a:prstClr val="white"/>
              </a:solidFill>
            </a:endParaRPr>
          </a:p>
        </p:txBody>
      </p:sp>
      <p:sp>
        <p:nvSpPr>
          <p:cNvPr id="287" name="正方形/長方形 286"/>
          <p:cNvSpPr/>
          <p:nvPr/>
        </p:nvSpPr>
        <p:spPr>
          <a:xfrm>
            <a:off x="4540879" y="5910038"/>
            <a:ext cx="207947" cy="8164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5788" tIns="47894" rIns="95788" bIns="47894" anchor="ctr"/>
          <a:lstStyle/>
          <a:p>
            <a:pPr algn="ctr" defTabSz="877767">
              <a:defRPr/>
            </a:pPr>
            <a:endParaRPr kumimoji="1" lang="ja-JP" altLang="en-US">
              <a:solidFill>
                <a:prstClr val="white"/>
              </a:solidFill>
            </a:endParaRPr>
          </a:p>
        </p:txBody>
      </p:sp>
      <p:sp>
        <p:nvSpPr>
          <p:cNvPr id="288" name="正方形/長方形 287"/>
          <p:cNvSpPr/>
          <p:nvPr/>
        </p:nvSpPr>
        <p:spPr>
          <a:xfrm>
            <a:off x="4608780" y="5773966"/>
            <a:ext cx="207947" cy="8164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5788" tIns="47894" rIns="95788" bIns="47894" anchor="ctr"/>
          <a:lstStyle/>
          <a:p>
            <a:pPr algn="ctr" defTabSz="877767">
              <a:defRPr/>
            </a:pPr>
            <a:endParaRPr kumimoji="1" lang="ja-JP" altLang="en-US">
              <a:solidFill>
                <a:prstClr val="white"/>
              </a:solidFill>
            </a:endParaRPr>
          </a:p>
        </p:txBody>
      </p:sp>
      <p:sp>
        <p:nvSpPr>
          <p:cNvPr id="289" name="正方形/長方形 288"/>
          <p:cNvSpPr/>
          <p:nvPr/>
        </p:nvSpPr>
        <p:spPr>
          <a:xfrm>
            <a:off x="5372667" y="6124728"/>
            <a:ext cx="207947" cy="8164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5788" tIns="47894" rIns="95788" bIns="47894" anchor="ctr"/>
          <a:lstStyle/>
          <a:p>
            <a:pPr algn="ctr" defTabSz="877767">
              <a:defRPr/>
            </a:pPr>
            <a:endParaRPr kumimoji="1" lang="ja-JP" altLang="en-US">
              <a:solidFill>
                <a:prstClr val="white"/>
              </a:solidFill>
            </a:endParaRPr>
          </a:p>
        </p:txBody>
      </p:sp>
      <p:sp>
        <p:nvSpPr>
          <p:cNvPr id="290" name="正方形/長方形 289"/>
          <p:cNvSpPr/>
          <p:nvPr/>
        </p:nvSpPr>
        <p:spPr>
          <a:xfrm>
            <a:off x="5296278" y="5996216"/>
            <a:ext cx="207947" cy="8164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5788" tIns="47894" rIns="95788" bIns="47894" anchor="ctr"/>
          <a:lstStyle/>
          <a:p>
            <a:pPr algn="ctr" defTabSz="877767">
              <a:defRPr/>
            </a:pPr>
            <a:endParaRPr kumimoji="1" lang="ja-JP" altLang="en-US">
              <a:solidFill>
                <a:prstClr val="white"/>
              </a:solidFill>
            </a:endParaRPr>
          </a:p>
        </p:txBody>
      </p:sp>
      <p:sp>
        <p:nvSpPr>
          <p:cNvPr id="291" name="正方形/長方形 290"/>
          <p:cNvSpPr/>
          <p:nvPr/>
        </p:nvSpPr>
        <p:spPr>
          <a:xfrm>
            <a:off x="5217060" y="5861656"/>
            <a:ext cx="207947" cy="8013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5788" tIns="47894" rIns="95788" bIns="47894" anchor="ctr"/>
          <a:lstStyle/>
          <a:p>
            <a:pPr algn="ctr" defTabSz="877767">
              <a:defRPr/>
            </a:pPr>
            <a:endParaRPr kumimoji="1" lang="ja-JP" altLang="en-US">
              <a:solidFill>
                <a:prstClr val="white"/>
              </a:solidFill>
            </a:endParaRPr>
          </a:p>
        </p:txBody>
      </p:sp>
      <p:sp>
        <p:nvSpPr>
          <p:cNvPr id="292" name="正方形/長方形 291"/>
          <p:cNvSpPr/>
          <p:nvPr/>
        </p:nvSpPr>
        <p:spPr>
          <a:xfrm>
            <a:off x="5153403" y="5725585"/>
            <a:ext cx="207946" cy="8013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5788" tIns="47894" rIns="95788" bIns="47894" anchor="ctr"/>
          <a:lstStyle/>
          <a:p>
            <a:pPr algn="ctr" defTabSz="877767">
              <a:defRPr/>
            </a:pPr>
            <a:endParaRPr kumimoji="1" lang="ja-JP" altLang="en-US">
              <a:solidFill>
                <a:prstClr val="white"/>
              </a:solidFill>
            </a:endParaRPr>
          </a:p>
        </p:txBody>
      </p:sp>
      <p:sp>
        <p:nvSpPr>
          <p:cNvPr id="293" name="テキスト ボックス 292"/>
          <p:cNvSpPr txBox="1"/>
          <p:nvPr/>
        </p:nvSpPr>
        <p:spPr>
          <a:xfrm>
            <a:off x="113168" y="6309180"/>
            <a:ext cx="1715915" cy="466055"/>
          </a:xfrm>
          <a:prstGeom prst="rect">
            <a:avLst/>
          </a:prstGeom>
          <a:solidFill>
            <a:srgbClr val="FDEADA"/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lIns="95788" tIns="47894" rIns="95788" bIns="47894">
            <a:spAutoFit/>
          </a:bodyPr>
          <a:lstStyle/>
          <a:p>
            <a:pPr defTabSz="877767">
              <a:defRPr/>
            </a:pPr>
            <a:r>
              <a:rPr kumimoji="1" lang="en-US" altLang="ja-JP" sz="1200" dirty="0" smtClean="0">
                <a:solidFill>
                  <a:prstClr val="black"/>
                </a:solidFill>
              </a:rPr>
              <a:t>Multiple types of wireless sensor network</a:t>
            </a:r>
            <a:endParaRPr kumimoji="1" lang="ja-JP" altLang="en-US" sz="1200" dirty="0">
              <a:solidFill>
                <a:prstClr val="black"/>
              </a:solidFill>
            </a:endParaRPr>
          </a:p>
        </p:txBody>
      </p:sp>
      <p:cxnSp>
        <p:nvCxnSpPr>
          <p:cNvPr id="137" name="直線コネクタ 136"/>
          <p:cNvCxnSpPr/>
          <p:nvPr/>
        </p:nvCxnSpPr>
        <p:spPr>
          <a:xfrm>
            <a:off x="4696485" y="5092095"/>
            <a:ext cx="734180" cy="0"/>
          </a:xfrm>
          <a:prstGeom prst="line">
            <a:avLst/>
          </a:prstGeom>
          <a:ln>
            <a:solidFill>
              <a:srgbClr val="77933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6" name="直線矢印コネクタ 225"/>
          <p:cNvCxnSpPr/>
          <p:nvPr/>
        </p:nvCxnSpPr>
        <p:spPr>
          <a:xfrm flipV="1">
            <a:off x="4556440" y="5704419"/>
            <a:ext cx="384773" cy="6864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1" name="直線矢印コネクタ 320"/>
          <p:cNvCxnSpPr/>
          <p:nvPr/>
        </p:nvCxnSpPr>
        <p:spPr>
          <a:xfrm flipH="1" flipV="1">
            <a:off x="5454714" y="5671157"/>
            <a:ext cx="257458" cy="521607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8" name="直線コネクタ 547"/>
          <p:cNvCxnSpPr/>
          <p:nvPr/>
        </p:nvCxnSpPr>
        <p:spPr>
          <a:xfrm>
            <a:off x="4652633" y="5022548"/>
            <a:ext cx="705887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3" name="直線コネクタ 492"/>
          <p:cNvCxnSpPr/>
          <p:nvPr/>
        </p:nvCxnSpPr>
        <p:spPr>
          <a:xfrm>
            <a:off x="1984690" y="4608287"/>
            <a:ext cx="0" cy="27063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4" name="直線コネクタ 493"/>
          <p:cNvCxnSpPr/>
          <p:nvPr/>
        </p:nvCxnSpPr>
        <p:spPr>
          <a:xfrm>
            <a:off x="2223758" y="4608287"/>
            <a:ext cx="0" cy="27063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5" name="直線コネクタ 494"/>
          <p:cNvCxnSpPr/>
          <p:nvPr/>
        </p:nvCxnSpPr>
        <p:spPr>
          <a:xfrm>
            <a:off x="2454339" y="4606775"/>
            <a:ext cx="0" cy="27063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46" name="テキスト ボックス 495"/>
          <p:cNvSpPr txBox="1">
            <a:spLocks noChangeArrowheads="1"/>
          </p:cNvSpPr>
          <p:nvPr/>
        </p:nvSpPr>
        <p:spPr bwMode="auto">
          <a:xfrm>
            <a:off x="1932349" y="4643060"/>
            <a:ext cx="691304" cy="24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7782" tIns="43891" rIns="87782" bIns="43891"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defTabSz="457200"/>
            <a:r>
              <a:rPr lang="en-US" altLang="ja-JP" sz="1000" dirty="0" smtClean="0">
                <a:solidFill>
                  <a:prstClr val="black"/>
                </a:solidFill>
              </a:rPr>
              <a:t>10Servers</a:t>
            </a:r>
            <a:endParaRPr lang="ja-JP" altLang="en-US" sz="1000" dirty="0">
              <a:solidFill>
                <a:prstClr val="black"/>
              </a:solidFill>
            </a:endParaRPr>
          </a:p>
        </p:txBody>
      </p:sp>
      <p:grpSp>
        <p:nvGrpSpPr>
          <p:cNvPr id="22" name="図形グループ 108"/>
          <p:cNvGrpSpPr>
            <a:grpSpLocks/>
          </p:cNvGrpSpPr>
          <p:nvPr/>
        </p:nvGrpSpPr>
        <p:grpSpPr bwMode="auto">
          <a:xfrm>
            <a:off x="1771085" y="3878037"/>
            <a:ext cx="864323" cy="468690"/>
            <a:chOff x="4499992" y="5655484"/>
            <a:chExt cx="864096" cy="466974"/>
          </a:xfrm>
        </p:grpSpPr>
        <p:sp>
          <p:nvSpPr>
            <p:cNvPr id="7497" name="円/楕円 497"/>
            <p:cNvSpPr>
              <a:spLocks noChangeArrowheads="1"/>
            </p:cNvSpPr>
            <p:nvPr/>
          </p:nvSpPr>
          <p:spPr bwMode="auto">
            <a:xfrm>
              <a:off x="4499992" y="5805865"/>
              <a:ext cx="864096" cy="288100"/>
            </a:xfrm>
            <a:prstGeom prst="ellipse">
              <a:avLst/>
            </a:prstGeom>
            <a:pattFill prst="openDmnd">
              <a:fgClr>
                <a:srgbClr val="95B3D7"/>
              </a:fgClr>
              <a:bgClr>
                <a:srgbClr val="FFFFFF"/>
              </a:bgClr>
            </a:patt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dist="23000" dir="5400000" rotWithShape="0">
                <a:srgbClr val="80808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 defTabSz="457200"/>
              <a:endParaRPr kumimoji="1" lang="ja-JP" altLang="en-US">
                <a:solidFill>
                  <a:srgbClr val="FFFFFF"/>
                </a:solidFill>
              </a:endParaRPr>
            </a:p>
          </p:txBody>
        </p:sp>
        <p:grpSp>
          <p:nvGrpSpPr>
            <p:cNvPr id="23" name="図形グループ 786"/>
            <p:cNvGrpSpPr>
              <a:grpSpLocks/>
            </p:cNvGrpSpPr>
            <p:nvPr/>
          </p:nvGrpSpPr>
          <p:grpSpPr bwMode="auto">
            <a:xfrm>
              <a:off x="4688684" y="5655484"/>
              <a:ext cx="459747" cy="466974"/>
              <a:chOff x="4529592" y="4201943"/>
              <a:chExt cx="753390" cy="702980"/>
            </a:xfrm>
          </p:grpSpPr>
          <p:sp>
            <p:nvSpPr>
              <p:cNvPr id="7499" name="円柱 499"/>
              <p:cNvSpPr>
                <a:spLocks noChangeArrowheads="1"/>
              </p:cNvSpPr>
              <p:nvPr/>
            </p:nvSpPr>
            <p:spPr bwMode="auto">
              <a:xfrm>
                <a:off x="4530131" y="4201943"/>
                <a:ext cx="447706" cy="400342"/>
              </a:xfrm>
              <a:prstGeom prst="can">
                <a:avLst>
                  <a:gd name="adj" fmla="val 25000"/>
                </a:avLst>
              </a:prstGeom>
              <a:gradFill rotWithShape="1">
                <a:gsLst>
                  <a:gs pos="0">
                    <a:srgbClr val="9BC1FF"/>
                  </a:gs>
                  <a:gs pos="100000">
                    <a:srgbClr val="3F80CD"/>
                  </a:gs>
                </a:gsLst>
                <a:lin ang="5400000"/>
              </a:gradFill>
              <a:ln w="9525">
                <a:solidFill>
                  <a:srgbClr val="4A7EBB"/>
                </a:solidFill>
                <a:round/>
                <a:headEnd/>
                <a:tailEnd/>
              </a:ln>
              <a:effectLst>
                <a:outerShdw dist="23000" dir="5400000" rotWithShape="0">
                  <a:srgbClr val="808080">
                    <a:alpha val="34998"/>
                  </a:srgbClr>
                </a:outerShdw>
              </a:effectLst>
            </p:spPr>
            <p:txBody>
              <a:bodyPr anchor="ctr"/>
              <a:lstStyle/>
              <a:p>
                <a:pPr algn="ctr" defTabSz="457200"/>
                <a:endParaRPr kumimoji="1" lang="ja-JP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7500" name="円柱 500"/>
              <p:cNvSpPr>
                <a:spLocks noChangeArrowheads="1"/>
              </p:cNvSpPr>
              <p:nvPr/>
            </p:nvSpPr>
            <p:spPr bwMode="auto">
              <a:xfrm>
                <a:off x="4683704" y="4354454"/>
                <a:ext cx="445104" cy="397958"/>
              </a:xfrm>
              <a:prstGeom prst="can">
                <a:avLst>
                  <a:gd name="adj" fmla="val 25000"/>
                </a:avLst>
              </a:prstGeom>
              <a:gradFill rotWithShape="1">
                <a:gsLst>
                  <a:gs pos="0">
                    <a:srgbClr val="9BC1FF"/>
                  </a:gs>
                  <a:gs pos="100000">
                    <a:srgbClr val="3F80CD"/>
                  </a:gs>
                </a:gsLst>
                <a:lin ang="5400000"/>
              </a:gradFill>
              <a:ln w="9525">
                <a:solidFill>
                  <a:srgbClr val="4A7EBB"/>
                </a:solidFill>
                <a:round/>
                <a:headEnd/>
                <a:tailEnd/>
              </a:ln>
              <a:effectLst>
                <a:outerShdw dist="23000" dir="5400000" rotWithShape="0">
                  <a:srgbClr val="808080">
                    <a:alpha val="34998"/>
                  </a:srgbClr>
                </a:outerShdw>
              </a:effectLst>
            </p:spPr>
            <p:txBody>
              <a:bodyPr anchor="ctr"/>
              <a:lstStyle/>
              <a:p>
                <a:pPr algn="ctr" defTabSz="457200"/>
                <a:endParaRPr kumimoji="1" lang="ja-JP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7501" name="円柱 501"/>
              <p:cNvSpPr>
                <a:spLocks noChangeArrowheads="1"/>
              </p:cNvSpPr>
              <p:nvPr/>
            </p:nvSpPr>
            <p:spPr bwMode="auto">
              <a:xfrm>
                <a:off x="4834675" y="4504581"/>
                <a:ext cx="447706" cy="400342"/>
              </a:xfrm>
              <a:prstGeom prst="can">
                <a:avLst>
                  <a:gd name="adj" fmla="val 25000"/>
                </a:avLst>
              </a:prstGeom>
              <a:gradFill rotWithShape="1">
                <a:gsLst>
                  <a:gs pos="0">
                    <a:srgbClr val="9BC1FF"/>
                  </a:gs>
                  <a:gs pos="100000">
                    <a:srgbClr val="3F80CD"/>
                  </a:gs>
                </a:gsLst>
                <a:lin ang="5400000"/>
              </a:gradFill>
              <a:ln w="9525">
                <a:solidFill>
                  <a:srgbClr val="4A7EBB"/>
                </a:solidFill>
                <a:round/>
                <a:headEnd/>
                <a:tailEnd/>
              </a:ln>
              <a:effectLst>
                <a:outerShdw dist="23000" dir="5400000" rotWithShape="0">
                  <a:srgbClr val="808080">
                    <a:alpha val="34998"/>
                  </a:srgbClr>
                </a:outerShdw>
              </a:effectLst>
            </p:spPr>
            <p:txBody>
              <a:bodyPr anchor="ctr"/>
              <a:lstStyle/>
              <a:p>
                <a:pPr algn="ctr" defTabSz="457200"/>
                <a:endParaRPr kumimoji="1" lang="ja-JP" altLang="en-US">
                  <a:solidFill>
                    <a:srgbClr val="FFFFFF"/>
                  </a:solidFill>
                </a:endParaRPr>
              </a:p>
            </p:txBody>
          </p:sp>
        </p:grpSp>
      </p:grpSp>
      <p:pic>
        <p:nvPicPr>
          <p:cNvPr id="7348" name="図 502" descr="j0428969.wmf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/>
              </a:ext>
            </a:extLst>
          </a:blip>
          <a:srcRect/>
          <a:stretch>
            <a:fillRect/>
          </a:stretch>
        </p:blipFill>
        <p:spPr bwMode="auto">
          <a:xfrm>
            <a:off x="1847473" y="4293811"/>
            <a:ext cx="268775" cy="373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49" name="図 503" descr="j0428969.wmf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/>
              </a:ext>
            </a:extLst>
          </a:blip>
          <a:srcRect/>
          <a:stretch>
            <a:fillRect/>
          </a:stretch>
        </p:blipFill>
        <p:spPr bwMode="auto">
          <a:xfrm>
            <a:off x="2103517" y="4289276"/>
            <a:ext cx="268775" cy="371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50" name="図 504" descr="j0428969.wmf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/>
              </a:ext>
            </a:extLst>
          </a:blip>
          <a:srcRect/>
          <a:stretch>
            <a:fillRect/>
          </a:stretch>
        </p:blipFill>
        <p:spPr bwMode="auto">
          <a:xfrm>
            <a:off x="2344000" y="4289276"/>
            <a:ext cx="268775" cy="371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6" name="雲 505"/>
          <p:cNvSpPr/>
          <p:nvPr/>
        </p:nvSpPr>
        <p:spPr bwMode="auto">
          <a:xfrm>
            <a:off x="1761183" y="2530928"/>
            <a:ext cx="892614" cy="737810"/>
          </a:xfrm>
          <a:prstGeom prst="cloud">
            <a:avLst/>
          </a:prstGeom>
          <a:solidFill>
            <a:srgbClr val="D9D9D9"/>
          </a:solidFill>
          <a:ln>
            <a:solidFill>
              <a:srgbClr val="A6A6A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7782" tIns="43891" rIns="87782" bIns="43891" anchor="ctr"/>
          <a:lstStyle/>
          <a:p>
            <a:pPr algn="ctr" defTabSz="877767">
              <a:defRPr/>
            </a:pPr>
            <a:endParaRPr kumimoji="1" lang="ja-JP" altLang="en-US" sz="1200">
              <a:solidFill>
                <a:prstClr val="white"/>
              </a:solidFill>
            </a:endParaRPr>
          </a:p>
        </p:txBody>
      </p:sp>
      <p:pic>
        <p:nvPicPr>
          <p:cNvPr id="7352" name="図 745" descr="j0431616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/>
              </a:ext>
            </a:extLst>
          </a:blip>
          <a:srcRect/>
          <a:stretch>
            <a:fillRect/>
          </a:stretch>
        </p:blipFill>
        <p:spPr bwMode="auto">
          <a:xfrm>
            <a:off x="2170004" y="2482549"/>
            <a:ext cx="331017" cy="492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53" name="図 747" descr="j0431616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/>
              </a:ext>
            </a:extLst>
          </a:blip>
          <a:srcRect/>
          <a:stretch>
            <a:fillRect/>
          </a:stretch>
        </p:blipFill>
        <p:spPr bwMode="auto">
          <a:xfrm>
            <a:off x="2003080" y="2482549"/>
            <a:ext cx="332432" cy="492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54" name="図 748" descr="j0431616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/>
              </a:ext>
            </a:extLst>
          </a:blip>
          <a:srcRect/>
          <a:stretch>
            <a:fillRect/>
          </a:stretch>
        </p:blipFill>
        <p:spPr bwMode="auto">
          <a:xfrm>
            <a:off x="1836157" y="2482549"/>
            <a:ext cx="333846" cy="492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55" name="図 749" descr="j0431616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/>
              </a:ext>
            </a:extLst>
          </a:blip>
          <a:srcRect/>
          <a:stretch>
            <a:fillRect/>
          </a:stretch>
        </p:blipFill>
        <p:spPr bwMode="auto">
          <a:xfrm>
            <a:off x="2270440" y="2570238"/>
            <a:ext cx="332431" cy="491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56" name="図 750" descr="j0431616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/>
              </a:ext>
            </a:extLst>
          </a:blip>
          <a:srcRect/>
          <a:stretch>
            <a:fillRect/>
          </a:stretch>
        </p:blipFill>
        <p:spPr bwMode="auto">
          <a:xfrm>
            <a:off x="2104931" y="2570238"/>
            <a:ext cx="331017" cy="491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57" name="図 751" descr="j0431616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/>
              </a:ext>
            </a:extLst>
          </a:blip>
          <a:srcRect/>
          <a:stretch>
            <a:fillRect/>
          </a:stretch>
        </p:blipFill>
        <p:spPr bwMode="auto">
          <a:xfrm>
            <a:off x="1939424" y="2570238"/>
            <a:ext cx="331017" cy="491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13" name="直線コネクタ 512"/>
          <p:cNvCxnSpPr/>
          <p:nvPr/>
        </p:nvCxnSpPr>
        <p:spPr>
          <a:xfrm>
            <a:off x="2048346" y="3345847"/>
            <a:ext cx="0" cy="426357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4" name="直線コネクタ 513"/>
          <p:cNvCxnSpPr/>
          <p:nvPr/>
        </p:nvCxnSpPr>
        <p:spPr>
          <a:xfrm>
            <a:off x="2510922" y="3583215"/>
            <a:ext cx="0" cy="480786"/>
          </a:xfrm>
          <a:prstGeom prst="line">
            <a:avLst/>
          </a:prstGeom>
          <a:ln>
            <a:solidFill>
              <a:srgbClr val="77933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5" name="直線コネクタ 514"/>
          <p:cNvCxnSpPr/>
          <p:nvPr/>
        </p:nvCxnSpPr>
        <p:spPr>
          <a:xfrm>
            <a:off x="2457167" y="3778251"/>
            <a:ext cx="0" cy="27063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6" name="直線コネクタ 515"/>
          <p:cNvCxnSpPr/>
          <p:nvPr/>
        </p:nvCxnSpPr>
        <p:spPr>
          <a:xfrm>
            <a:off x="2124735" y="3335264"/>
            <a:ext cx="1415" cy="240393"/>
          </a:xfrm>
          <a:prstGeom prst="line">
            <a:avLst/>
          </a:prstGeom>
          <a:ln>
            <a:solidFill>
              <a:srgbClr val="77933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62" name="テキスト ボックス 516"/>
          <p:cNvSpPr txBox="1">
            <a:spLocks noChangeArrowheads="1"/>
          </p:cNvSpPr>
          <p:nvPr/>
        </p:nvSpPr>
        <p:spPr bwMode="auto">
          <a:xfrm>
            <a:off x="1717330" y="2243667"/>
            <a:ext cx="884066" cy="312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8" tIns="47894" rIns="95788" bIns="47894"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defTabSz="457200"/>
            <a:r>
              <a:rPr lang="en-US" altLang="ja-JP" sz="1400" dirty="0" smtClean="0">
                <a:solidFill>
                  <a:prstClr val="black"/>
                </a:solidFill>
              </a:rPr>
              <a:t>Yokosuka</a:t>
            </a:r>
            <a:endParaRPr lang="ja-JP" altLang="en-US" sz="1400" dirty="0">
              <a:solidFill>
                <a:prstClr val="black"/>
              </a:solidFill>
            </a:endParaRPr>
          </a:p>
        </p:txBody>
      </p:sp>
      <p:sp>
        <p:nvSpPr>
          <p:cNvPr id="518" name="正方形/長方形 517"/>
          <p:cNvSpPr/>
          <p:nvPr/>
        </p:nvSpPr>
        <p:spPr>
          <a:xfrm>
            <a:off x="1739964" y="2278443"/>
            <a:ext cx="1039734" cy="266851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5788" tIns="47894" rIns="95788" bIns="47894" anchor="ctr"/>
          <a:lstStyle/>
          <a:p>
            <a:pPr algn="ctr" defTabSz="877767">
              <a:defRPr/>
            </a:pPr>
            <a:endParaRPr kumimoji="1" lang="ja-JP" altLang="en-US">
              <a:solidFill>
                <a:prstClr val="white"/>
              </a:solidFill>
            </a:endParaRPr>
          </a:p>
        </p:txBody>
      </p:sp>
      <p:sp>
        <p:nvSpPr>
          <p:cNvPr id="519" name="円/楕円 518"/>
          <p:cNvSpPr/>
          <p:nvPr/>
        </p:nvSpPr>
        <p:spPr>
          <a:xfrm>
            <a:off x="2157271" y="2757716"/>
            <a:ext cx="155607" cy="1557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5788" tIns="47894" rIns="95788" bIns="47894" anchor="ctr"/>
          <a:lstStyle/>
          <a:p>
            <a:pPr algn="ctr" defTabSz="877767">
              <a:defRPr/>
            </a:pPr>
            <a:endParaRPr kumimoji="1" lang="ja-JP" altLang="en-US">
              <a:solidFill>
                <a:prstClr val="white"/>
              </a:solidFill>
            </a:endParaRPr>
          </a:p>
        </p:txBody>
      </p:sp>
      <p:sp>
        <p:nvSpPr>
          <p:cNvPr id="520" name="円/楕円 519"/>
          <p:cNvSpPr/>
          <p:nvPr/>
        </p:nvSpPr>
        <p:spPr>
          <a:xfrm>
            <a:off x="1911131" y="2682120"/>
            <a:ext cx="155607" cy="155727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5788" tIns="47894" rIns="95788" bIns="47894" anchor="ctr"/>
          <a:lstStyle/>
          <a:p>
            <a:pPr algn="ctr" defTabSz="877767">
              <a:defRPr/>
            </a:pPr>
            <a:endParaRPr kumimoji="1" lang="ja-JP" altLang="en-US">
              <a:solidFill>
                <a:prstClr val="white"/>
              </a:solidFill>
            </a:endParaRPr>
          </a:p>
        </p:txBody>
      </p:sp>
      <p:sp>
        <p:nvSpPr>
          <p:cNvPr id="521" name="円/楕円 520"/>
          <p:cNvSpPr/>
          <p:nvPr/>
        </p:nvSpPr>
        <p:spPr>
          <a:xfrm>
            <a:off x="2414729" y="2689680"/>
            <a:ext cx="155607" cy="154214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95788" tIns="47894" rIns="95788" bIns="47894" anchor="ctr"/>
          <a:lstStyle/>
          <a:p>
            <a:pPr algn="ctr" defTabSz="877767">
              <a:defRPr/>
            </a:pPr>
            <a:endParaRPr kumimoji="1" lang="ja-JP" altLang="en-US">
              <a:solidFill>
                <a:prstClr val="white"/>
              </a:solidFill>
            </a:endParaRPr>
          </a:p>
        </p:txBody>
      </p:sp>
      <p:sp>
        <p:nvSpPr>
          <p:cNvPr id="7367" name="テキスト ボックス 521"/>
          <p:cNvSpPr txBox="1">
            <a:spLocks noChangeArrowheads="1"/>
          </p:cNvSpPr>
          <p:nvPr/>
        </p:nvSpPr>
        <p:spPr bwMode="auto">
          <a:xfrm>
            <a:off x="1676306" y="3345846"/>
            <a:ext cx="1248222" cy="24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7782" tIns="43891" rIns="87782" bIns="43891"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defTabSz="457200"/>
            <a:r>
              <a:rPr lang="en-US" altLang="ja-JP" sz="1000" dirty="0" smtClean="0">
                <a:solidFill>
                  <a:prstClr val="black"/>
                </a:solidFill>
              </a:rPr>
              <a:t>400Servers/</a:t>
            </a:r>
            <a:r>
              <a:rPr lang="en-US" altLang="ja-JP" sz="1000" dirty="0">
                <a:solidFill>
                  <a:prstClr val="black"/>
                </a:solidFill>
              </a:rPr>
              <a:t>4000VM</a:t>
            </a:r>
            <a:endParaRPr lang="ja-JP" altLang="en-US" sz="1000" dirty="0">
              <a:solidFill>
                <a:prstClr val="black"/>
              </a:solidFill>
            </a:endParaRPr>
          </a:p>
        </p:txBody>
      </p:sp>
      <p:grpSp>
        <p:nvGrpSpPr>
          <p:cNvPr id="24" name="図形グループ 522"/>
          <p:cNvGrpSpPr>
            <a:grpSpLocks/>
          </p:cNvGrpSpPr>
          <p:nvPr/>
        </p:nvGrpSpPr>
        <p:grpSpPr bwMode="auto">
          <a:xfrm>
            <a:off x="1911131" y="4242405"/>
            <a:ext cx="546037" cy="137584"/>
            <a:chOff x="3582628" y="4284526"/>
            <a:chExt cx="612068" cy="144016"/>
          </a:xfrm>
        </p:grpSpPr>
        <p:cxnSp>
          <p:nvCxnSpPr>
            <p:cNvPr id="525" name="直線コネクタ 524"/>
            <p:cNvCxnSpPr/>
            <p:nvPr/>
          </p:nvCxnSpPr>
          <p:spPr>
            <a:xfrm>
              <a:off x="3871220" y="4284526"/>
              <a:ext cx="0" cy="144016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直線コネクタ 525"/>
            <p:cNvCxnSpPr/>
            <p:nvPr/>
          </p:nvCxnSpPr>
          <p:spPr>
            <a:xfrm>
              <a:off x="3582628" y="4284526"/>
              <a:ext cx="0" cy="144016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直線コネクタ 526"/>
            <p:cNvCxnSpPr/>
            <p:nvPr/>
          </p:nvCxnSpPr>
          <p:spPr>
            <a:xfrm>
              <a:off x="3582628" y="4284526"/>
              <a:ext cx="612068" cy="0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8" name="直方体 527"/>
          <p:cNvSpPr/>
          <p:nvPr/>
        </p:nvSpPr>
        <p:spPr bwMode="auto">
          <a:xfrm>
            <a:off x="1950739" y="3141738"/>
            <a:ext cx="256043" cy="267608"/>
          </a:xfrm>
          <a:prstGeom prst="cub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87782" tIns="43891" rIns="87782" bIns="43891" anchor="ctr"/>
          <a:lstStyle/>
          <a:p>
            <a:pPr algn="ctr" defTabSz="877767">
              <a:defRPr/>
            </a:pPr>
            <a:endParaRPr kumimoji="1" lang="ja-JP" altLang="en-US">
              <a:solidFill>
                <a:prstClr val="white"/>
              </a:solidFill>
            </a:endParaRPr>
          </a:p>
        </p:txBody>
      </p:sp>
      <p:cxnSp>
        <p:nvCxnSpPr>
          <p:cNvPr id="530" name="直線コネクタ 529"/>
          <p:cNvCxnSpPr/>
          <p:nvPr/>
        </p:nvCxnSpPr>
        <p:spPr>
          <a:xfrm rot="10800000" flipH="1" flipV="1">
            <a:off x="2519410" y="4106335"/>
            <a:ext cx="1414" cy="238881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1" name="直線コネクタ 530"/>
          <p:cNvCxnSpPr/>
          <p:nvPr/>
        </p:nvCxnSpPr>
        <p:spPr>
          <a:xfrm rot="10800000" flipH="1" flipV="1">
            <a:off x="2232245" y="4221239"/>
            <a:ext cx="0" cy="123976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2" name="直線コネクタ 531"/>
          <p:cNvCxnSpPr/>
          <p:nvPr/>
        </p:nvCxnSpPr>
        <p:spPr>
          <a:xfrm rot="10800000" flipH="1" flipV="1">
            <a:off x="1974787" y="4221239"/>
            <a:ext cx="0" cy="123976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6" name="図形グループ 534"/>
          <p:cNvGrpSpPr>
            <a:grpSpLocks/>
          </p:cNvGrpSpPr>
          <p:nvPr/>
        </p:nvGrpSpPr>
        <p:grpSpPr bwMode="auto">
          <a:xfrm flipH="1" flipV="1">
            <a:off x="2054006" y="2998109"/>
            <a:ext cx="415893" cy="170845"/>
            <a:chOff x="3582628" y="4152301"/>
            <a:chExt cx="612068" cy="276241"/>
          </a:xfrm>
        </p:grpSpPr>
        <p:cxnSp>
          <p:nvCxnSpPr>
            <p:cNvPr id="536" name="直線コネクタ 535"/>
            <p:cNvCxnSpPr/>
            <p:nvPr/>
          </p:nvCxnSpPr>
          <p:spPr>
            <a:xfrm>
              <a:off x="4192613" y="4152301"/>
              <a:ext cx="2083" cy="276241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直線コネクタ 536"/>
            <p:cNvCxnSpPr/>
            <p:nvPr/>
          </p:nvCxnSpPr>
          <p:spPr>
            <a:xfrm>
              <a:off x="3869925" y="4284310"/>
              <a:ext cx="0" cy="144232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直線コネクタ 537"/>
            <p:cNvCxnSpPr/>
            <p:nvPr/>
          </p:nvCxnSpPr>
          <p:spPr>
            <a:xfrm>
              <a:off x="3582628" y="4284310"/>
              <a:ext cx="0" cy="144232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直線コネクタ 538"/>
            <p:cNvCxnSpPr/>
            <p:nvPr/>
          </p:nvCxnSpPr>
          <p:spPr>
            <a:xfrm>
              <a:off x="3582628" y="4284310"/>
              <a:ext cx="612068" cy="0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図形グループ 539"/>
          <p:cNvGrpSpPr>
            <a:grpSpLocks/>
          </p:cNvGrpSpPr>
          <p:nvPr/>
        </p:nvGrpSpPr>
        <p:grpSpPr bwMode="auto">
          <a:xfrm flipH="1" flipV="1">
            <a:off x="2124736" y="2981476"/>
            <a:ext cx="417308" cy="170846"/>
            <a:chOff x="3582628" y="4152301"/>
            <a:chExt cx="612068" cy="276241"/>
          </a:xfrm>
        </p:grpSpPr>
        <p:cxnSp>
          <p:nvCxnSpPr>
            <p:cNvPr id="541" name="直線コネクタ 540"/>
            <p:cNvCxnSpPr/>
            <p:nvPr/>
          </p:nvCxnSpPr>
          <p:spPr>
            <a:xfrm>
              <a:off x="4192621" y="4152301"/>
              <a:ext cx="2075" cy="276241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直線コネクタ 541"/>
            <p:cNvCxnSpPr/>
            <p:nvPr/>
          </p:nvCxnSpPr>
          <p:spPr>
            <a:xfrm>
              <a:off x="3871026" y="4284310"/>
              <a:ext cx="0" cy="144232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直線コネクタ 542"/>
            <p:cNvCxnSpPr/>
            <p:nvPr/>
          </p:nvCxnSpPr>
          <p:spPr>
            <a:xfrm>
              <a:off x="3582628" y="4284310"/>
              <a:ext cx="0" cy="144232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直線コネクタ 543"/>
            <p:cNvCxnSpPr/>
            <p:nvPr/>
          </p:nvCxnSpPr>
          <p:spPr>
            <a:xfrm>
              <a:off x="3582628" y="4284310"/>
              <a:ext cx="612068" cy="0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9" name="直線コネクタ 548"/>
          <p:cNvCxnSpPr/>
          <p:nvPr/>
        </p:nvCxnSpPr>
        <p:spPr>
          <a:xfrm>
            <a:off x="2461411" y="4091216"/>
            <a:ext cx="1415" cy="263071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3" name="直線コネクタ 532"/>
          <p:cNvCxnSpPr/>
          <p:nvPr/>
        </p:nvCxnSpPr>
        <p:spPr>
          <a:xfrm rot="10800000" flipH="1" flipV="1">
            <a:off x="1974787" y="4221238"/>
            <a:ext cx="546037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4" name="直方体 533"/>
          <p:cNvSpPr/>
          <p:nvPr/>
        </p:nvSpPr>
        <p:spPr bwMode="auto">
          <a:xfrm>
            <a:off x="2393510" y="3911300"/>
            <a:ext cx="192386" cy="201083"/>
          </a:xfrm>
          <a:prstGeom prst="cub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87782" tIns="43891" rIns="87782" bIns="43891" anchor="ctr"/>
          <a:lstStyle/>
          <a:p>
            <a:pPr algn="ctr" defTabSz="877767">
              <a:defRPr/>
            </a:pPr>
            <a:endParaRPr kumimoji="1" lang="ja-JP" altLang="en-US">
              <a:solidFill>
                <a:prstClr val="white"/>
              </a:solidFill>
            </a:endParaRPr>
          </a:p>
        </p:txBody>
      </p:sp>
      <p:sp>
        <p:nvSpPr>
          <p:cNvPr id="315" name="正方形/長方形 314"/>
          <p:cNvSpPr/>
          <p:nvPr/>
        </p:nvSpPr>
        <p:spPr>
          <a:xfrm>
            <a:off x="1621136" y="4080632"/>
            <a:ext cx="207947" cy="801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5788" tIns="47894" rIns="95788" bIns="47894" anchor="ctr"/>
          <a:lstStyle/>
          <a:p>
            <a:pPr algn="ctr" defTabSz="877767">
              <a:defRPr/>
            </a:pPr>
            <a:endParaRPr kumimoji="1" lang="ja-JP" altLang="en-US">
              <a:solidFill>
                <a:prstClr val="white"/>
              </a:solidFill>
            </a:endParaRPr>
          </a:p>
        </p:txBody>
      </p:sp>
      <p:sp>
        <p:nvSpPr>
          <p:cNvPr id="316" name="正方形/長方形 315"/>
          <p:cNvSpPr/>
          <p:nvPr/>
        </p:nvSpPr>
        <p:spPr>
          <a:xfrm>
            <a:off x="1621136" y="3983870"/>
            <a:ext cx="207947" cy="801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5788" tIns="47894" rIns="95788" bIns="47894" anchor="ctr"/>
          <a:lstStyle/>
          <a:p>
            <a:pPr algn="ctr" defTabSz="877767">
              <a:defRPr/>
            </a:pPr>
            <a:endParaRPr kumimoji="1" lang="ja-JP" altLang="en-US">
              <a:solidFill>
                <a:prstClr val="white"/>
              </a:solidFill>
            </a:endParaRPr>
          </a:p>
        </p:txBody>
      </p:sp>
      <p:sp>
        <p:nvSpPr>
          <p:cNvPr id="317" name="正方形/長方形 316"/>
          <p:cNvSpPr/>
          <p:nvPr/>
        </p:nvSpPr>
        <p:spPr>
          <a:xfrm>
            <a:off x="1621136" y="3887109"/>
            <a:ext cx="207947" cy="8164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5788" tIns="47894" rIns="95788" bIns="47894" anchor="ctr"/>
          <a:lstStyle/>
          <a:p>
            <a:pPr algn="ctr" defTabSz="877767">
              <a:defRPr/>
            </a:pPr>
            <a:endParaRPr kumimoji="1" lang="ja-JP" altLang="en-US">
              <a:solidFill>
                <a:prstClr val="white"/>
              </a:solidFill>
            </a:endParaRPr>
          </a:p>
        </p:txBody>
      </p:sp>
      <p:grpSp>
        <p:nvGrpSpPr>
          <p:cNvPr id="29" name="図形グループ 95"/>
          <p:cNvGrpSpPr>
            <a:grpSpLocks/>
          </p:cNvGrpSpPr>
          <p:nvPr/>
        </p:nvGrpSpPr>
        <p:grpSpPr bwMode="auto">
          <a:xfrm>
            <a:off x="6531227" y="3581702"/>
            <a:ext cx="1087992" cy="1307742"/>
            <a:chOff x="8203122" y="3891768"/>
            <a:chExt cx="1221179" cy="1372028"/>
          </a:xfrm>
        </p:grpSpPr>
        <p:cxnSp>
          <p:nvCxnSpPr>
            <p:cNvPr id="572" name="直線コネクタ 571"/>
            <p:cNvCxnSpPr/>
            <p:nvPr/>
          </p:nvCxnSpPr>
          <p:spPr>
            <a:xfrm>
              <a:off x="8695332" y="4968815"/>
              <a:ext cx="0" cy="283935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直線コネクタ 572"/>
            <p:cNvCxnSpPr/>
            <p:nvPr/>
          </p:nvCxnSpPr>
          <p:spPr>
            <a:xfrm>
              <a:off x="8962078" y="4968815"/>
              <a:ext cx="0" cy="283935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4" name="直線コネクタ 573"/>
            <p:cNvCxnSpPr/>
            <p:nvPr/>
          </p:nvCxnSpPr>
          <p:spPr>
            <a:xfrm>
              <a:off x="9222472" y="4967229"/>
              <a:ext cx="0" cy="283934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63" name="テキスト ボックス 574"/>
            <p:cNvSpPr txBox="1">
              <a:spLocks noChangeArrowheads="1"/>
            </p:cNvSpPr>
            <p:nvPr/>
          </p:nvSpPr>
          <p:spPr bwMode="auto">
            <a:xfrm>
              <a:off x="8636452" y="5005471"/>
              <a:ext cx="784222" cy="258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defTabSz="91281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defTabSz="91281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defTabSz="91281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defTabSz="91281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 defTabSz="457200"/>
              <a:r>
                <a:rPr lang="en-US" altLang="ja-JP" sz="1000" dirty="0" smtClean="0">
                  <a:solidFill>
                    <a:prstClr val="black"/>
                  </a:solidFill>
                </a:rPr>
                <a:t>10Servers</a:t>
              </a:r>
              <a:endParaRPr lang="ja-JP" altLang="en-US" sz="1000" dirty="0">
                <a:solidFill>
                  <a:prstClr val="black"/>
                </a:solidFill>
              </a:endParaRPr>
            </a:p>
          </p:txBody>
        </p:sp>
        <p:grpSp>
          <p:nvGrpSpPr>
            <p:cNvPr id="30" name="図形グループ 108"/>
            <p:cNvGrpSpPr>
              <a:grpSpLocks/>
            </p:cNvGrpSpPr>
            <p:nvPr/>
          </p:nvGrpSpPr>
          <p:grpSpPr bwMode="auto">
            <a:xfrm>
              <a:off x="8455150" y="4202413"/>
              <a:ext cx="969151" cy="491728"/>
              <a:chOff x="4499992" y="5655484"/>
              <a:chExt cx="864096" cy="466974"/>
            </a:xfrm>
          </p:grpSpPr>
          <p:sp>
            <p:nvSpPr>
              <p:cNvPr id="7481" name="円/楕円 576"/>
              <p:cNvSpPr>
                <a:spLocks noChangeArrowheads="1"/>
              </p:cNvSpPr>
              <p:nvPr/>
            </p:nvSpPr>
            <p:spPr bwMode="auto">
              <a:xfrm>
                <a:off x="4499992" y="5805865"/>
                <a:ext cx="864096" cy="288100"/>
              </a:xfrm>
              <a:prstGeom prst="ellipse">
                <a:avLst/>
              </a:prstGeom>
              <a:pattFill prst="openDmnd">
                <a:fgClr>
                  <a:srgbClr val="95B3D7"/>
                </a:fgClr>
                <a:bgClr>
                  <a:srgbClr val="FFFFFF"/>
                </a:bgClr>
              </a:pattFill>
              <a:ln w="9525">
                <a:solidFill>
                  <a:srgbClr val="4A7EBB"/>
                </a:solidFill>
                <a:round/>
                <a:headEnd/>
                <a:tailEnd/>
              </a:ln>
              <a:effectLst>
                <a:outerShdw dist="23000" dir="5400000" rotWithShape="0">
                  <a:srgbClr val="808080">
                    <a:alpha val="34998"/>
                  </a:srgbClr>
                </a:outerShdw>
              </a:effectLst>
            </p:spPr>
            <p:txBody>
              <a:bodyPr anchor="ctr"/>
              <a:lstStyle/>
              <a:p>
                <a:pPr algn="ctr" defTabSz="457200"/>
                <a:endParaRPr kumimoji="1" lang="ja-JP" altLang="en-US">
                  <a:solidFill>
                    <a:srgbClr val="FFFFFF"/>
                  </a:solidFill>
                </a:endParaRPr>
              </a:p>
            </p:txBody>
          </p:sp>
          <p:grpSp>
            <p:nvGrpSpPr>
              <p:cNvPr id="31" name="図形グループ 786"/>
              <p:cNvGrpSpPr>
                <a:grpSpLocks/>
              </p:cNvGrpSpPr>
              <p:nvPr/>
            </p:nvGrpSpPr>
            <p:grpSpPr bwMode="auto">
              <a:xfrm>
                <a:off x="4688684" y="5655484"/>
                <a:ext cx="459747" cy="466974"/>
                <a:chOff x="4529592" y="4201943"/>
                <a:chExt cx="753390" cy="702980"/>
              </a:xfrm>
            </p:grpSpPr>
            <p:sp>
              <p:nvSpPr>
                <p:cNvPr id="7483" name="円柱 578"/>
                <p:cNvSpPr>
                  <a:spLocks noChangeArrowheads="1"/>
                </p:cNvSpPr>
                <p:nvPr/>
              </p:nvSpPr>
              <p:spPr bwMode="auto">
                <a:xfrm>
                  <a:off x="4530131" y="4201943"/>
                  <a:ext cx="447706" cy="400342"/>
                </a:xfrm>
                <a:prstGeom prst="can">
                  <a:avLst>
                    <a:gd name="adj" fmla="val 25000"/>
                  </a:avLst>
                </a:prstGeom>
                <a:gradFill rotWithShape="1">
                  <a:gsLst>
                    <a:gs pos="0">
                      <a:srgbClr val="9BC1FF"/>
                    </a:gs>
                    <a:gs pos="100000">
                      <a:srgbClr val="3F80CD"/>
                    </a:gs>
                  </a:gsLst>
                  <a:lin ang="5400000"/>
                </a:gradFill>
                <a:ln w="9525">
                  <a:solidFill>
                    <a:srgbClr val="4A7EBB"/>
                  </a:solidFill>
                  <a:round/>
                  <a:headEnd/>
                  <a:tailEnd/>
                </a:ln>
                <a:effectLst>
                  <a:outerShdw dist="23000" dir="5400000" rotWithShape="0">
                    <a:srgbClr val="808080">
                      <a:alpha val="34998"/>
                    </a:srgbClr>
                  </a:outerShdw>
                </a:effectLst>
              </p:spPr>
              <p:txBody>
                <a:bodyPr anchor="ctr"/>
                <a:lstStyle/>
                <a:p>
                  <a:pPr algn="ctr" defTabSz="457200"/>
                  <a:endParaRPr kumimoji="1" lang="ja-JP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484" name="円柱 579"/>
                <p:cNvSpPr>
                  <a:spLocks noChangeArrowheads="1"/>
                </p:cNvSpPr>
                <p:nvPr/>
              </p:nvSpPr>
              <p:spPr bwMode="auto">
                <a:xfrm>
                  <a:off x="4683704" y="4354454"/>
                  <a:ext cx="445104" cy="397958"/>
                </a:xfrm>
                <a:prstGeom prst="can">
                  <a:avLst>
                    <a:gd name="adj" fmla="val 25000"/>
                  </a:avLst>
                </a:prstGeom>
                <a:gradFill rotWithShape="1">
                  <a:gsLst>
                    <a:gs pos="0">
                      <a:srgbClr val="9BC1FF"/>
                    </a:gs>
                    <a:gs pos="100000">
                      <a:srgbClr val="3F80CD"/>
                    </a:gs>
                  </a:gsLst>
                  <a:lin ang="5400000"/>
                </a:gradFill>
                <a:ln w="9525">
                  <a:solidFill>
                    <a:srgbClr val="4A7EBB"/>
                  </a:solidFill>
                  <a:round/>
                  <a:headEnd/>
                  <a:tailEnd/>
                </a:ln>
                <a:effectLst>
                  <a:outerShdw dist="23000" dir="5400000" rotWithShape="0">
                    <a:srgbClr val="808080">
                      <a:alpha val="34998"/>
                    </a:srgbClr>
                  </a:outerShdw>
                </a:effectLst>
              </p:spPr>
              <p:txBody>
                <a:bodyPr anchor="ctr"/>
                <a:lstStyle/>
                <a:p>
                  <a:pPr algn="ctr" defTabSz="457200"/>
                  <a:endParaRPr kumimoji="1" lang="ja-JP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485" name="円柱 580"/>
                <p:cNvSpPr>
                  <a:spLocks noChangeArrowheads="1"/>
                </p:cNvSpPr>
                <p:nvPr/>
              </p:nvSpPr>
              <p:spPr bwMode="auto">
                <a:xfrm>
                  <a:off x="4834675" y="4504581"/>
                  <a:ext cx="447706" cy="400342"/>
                </a:xfrm>
                <a:prstGeom prst="can">
                  <a:avLst>
                    <a:gd name="adj" fmla="val 25000"/>
                  </a:avLst>
                </a:prstGeom>
                <a:gradFill rotWithShape="1">
                  <a:gsLst>
                    <a:gs pos="0">
                      <a:srgbClr val="9BC1FF"/>
                    </a:gs>
                    <a:gs pos="100000">
                      <a:srgbClr val="3F80CD"/>
                    </a:gs>
                  </a:gsLst>
                  <a:lin ang="5400000"/>
                </a:gradFill>
                <a:ln w="9525">
                  <a:solidFill>
                    <a:srgbClr val="4A7EBB"/>
                  </a:solidFill>
                  <a:round/>
                  <a:headEnd/>
                  <a:tailEnd/>
                </a:ln>
                <a:effectLst>
                  <a:outerShdw dist="23000" dir="5400000" rotWithShape="0">
                    <a:srgbClr val="808080">
                      <a:alpha val="34998"/>
                    </a:srgbClr>
                  </a:outerShdw>
                </a:effectLst>
              </p:spPr>
              <p:txBody>
                <a:bodyPr anchor="ctr"/>
                <a:lstStyle/>
                <a:p>
                  <a:pPr algn="ctr" defTabSz="457200"/>
                  <a:endParaRPr kumimoji="1" lang="ja-JP" altLang="en-US">
                    <a:solidFill>
                      <a:srgbClr val="FFFFFF"/>
                    </a:solidFill>
                  </a:endParaRPr>
                </a:p>
              </p:txBody>
            </p:sp>
          </p:grpSp>
        </p:grpSp>
        <p:pic>
          <p:nvPicPr>
            <p:cNvPr id="7465" name="図 581" descr="j0428969.wmf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0651" y="4638631"/>
              <a:ext cx="301686" cy="391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466" name="図 582" descr="j0428969.wmf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27175" y="4633569"/>
              <a:ext cx="301686" cy="391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467" name="図 583" descr="j0428969.wmf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97951" y="4633569"/>
              <a:ext cx="301686" cy="391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585" name="直線コネクタ 584"/>
            <p:cNvCxnSpPr/>
            <p:nvPr/>
          </p:nvCxnSpPr>
          <p:spPr>
            <a:xfrm>
              <a:off x="9284395" y="3891768"/>
              <a:ext cx="0" cy="506006"/>
            </a:xfrm>
            <a:prstGeom prst="line">
              <a:avLst/>
            </a:prstGeom>
            <a:ln>
              <a:solidFill>
                <a:srgbClr val="77933C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6" name="直線コネクタ 585"/>
            <p:cNvCxnSpPr/>
            <p:nvPr/>
          </p:nvCxnSpPr>
          <p:spPr>
            <a:xfrm>
              <a:off x="9225648" y="4096391"/>
              <a:ext cx="0" cy="623387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図形グループ 586"/>
            <p:cNvGrpSpPr>
              <a:grpSpLocks/>
            </p:cNvGrpSpPr>
            <p:nvPr/>
          </p:nvGrpSpPr>
          <p:grpSpPr bwMode="auto">
            <a:xfrm>
              <a:off x="8274571" y="4584948"/>
              <a:ext cx="949488" cy="144347"/>
              <a:chOff x="3245169" y="4284473"/>
              <a:chExt cx="949488" cy="144347"/>
            </a:xfrm>
          </p:grpSpPr>
          <p:cxnSp>
            <p:nvCxnSpPr>
              <p:cNvPr id="589" name="直線コネクタ 588"/>
              <p:cNvCxnSpPr/>
              <p:nvPr/>
            </p:nvCxnSpPr>
            <p:spPr>
              <a:xfrm>
                <a:off x="3870752" y="4284473"/>
                <a:ext cx="0" cy="144347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0" name="直線コネクタ 589"/>
              <p:cNvCxnSpPr/>
              <p:nvPr/>
            </p:nvCxnSpPr>
            <p:spPr>
              <a:xfrm>
                <a:off x="3581777" y="4284473"/>
                <a:ext cx="0" cy="144347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1" name="直線コネクタ 590"/>
              <p:cNvCxnSpPr/>
              <p:nvPr/>
            </p:nvCxnSpPr>
            <p:spPr>
              <a:xfrm>
                <a:off x="3245169" y="4284473"/>
                <a:ext cx="949488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図形グループ 591"/>
            <p:cNvGrpSpPr>
              <a:grpSpLocks/>
            </p:cNvGrpSpPr>
            <p:nvPr/>
          </p:nvGrpSpPr>
          <p:grpSpPr bwMode="auto">
            <a:xfrm rot="10800000" flipH="1" flipV="1">
              <a:off x="8203122" y="4440985"/>
              <a:ext cx="1092984" cy="252028"/>
              <a:chOff x="3101712" y="4152301"/>
              <a:chExt cx="1092984" cy="276241"/>
            </a:xfrm>
          </p:grpSpPr>
          <p:cxnSp>
            <p:nvCxnSpPr>
              <p:cNvPr id="593" name="直線コネクタ 592"/>
              <p:cNvCxnSpPr/>
              <p:nvPr/>
            </p:nvCxnSpPr>
            <p:spPr>
              <a:xfrm>
                <a:off x="4189336" y="4150142"/>
                <a:ext cx="1588" cy="276441"/>
              </a:xfrm>
              <a:prstGeom prst="line">
                <a:avLst/>
              </a:prstGeom>
              <a:ln>
                <a:solidFill>
                  <a:schemeClr val="accent3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4" name="直線コネクタ 593"/>
              <p:cNvCxnSpPr/>
              <p:nvPr/>
            </p:nvCxnSpPr>
            <p:spPr>
              <a:xfrm>
                <a:off x="3868606" y="4282278"/>
                <a:ext cx="0" cy="144306"/>
              </a:xfrm>
              <a:prstGeom prst="line">
                <a:avLst/>
              </a:prstGeom>
              <a:ln>
                <a:solidFill>
                  <a:schemeClr val="accent3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5" name="直線コネクタ 594"/>
              <p:cNvCxnSpPr/>
              <p:nvPr/>
            </p:nvCxnSpPr>
            <p:spPr>
              <a:xfrm>
                <a:off x="3581219" y="4282278"/>
                <a:ext cx="0" cy="144306"/>
              </a:xfrm>
              <a:prstGeom prst="line">
                <a:avLst/>
              </a:prstGeom>
              <a:ln>
                <a:solidFill>
                  <a:schemeClr val="accent3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6" name="直線コネクタ 595"/>
              <p:cNvCxnSpPr/>
              <p:nvPr/>
            </p:nvCxnSpPr>
            <p:spPr>
              <a:xfrm rot="10800000" flipH="1" flipV="1">
                <a:off x="3100124" y="4284017"/>
                <a:ext cx="1092388" cy="0"/>
              </a:xfrm>
              <a:prstGeom prst="line">
                <a:avLst/>
              </a:prstGeom>
              <a:ln>
                <a:solidFill>
                  <a:schemeClr val="accent3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7" name="直方体 596"/>
            <p:cNvSpPr/>
            <p:nvPr/>
          </p:nvSpPr>
          <p:spPr bwMode="auto">
            <a:xfrm>
              <a:off x="9152610" y="4237565"/>
              <a:ext cx="215937" cy="210968"/>
            </a:xfrm>
            <a:prstGeom prst="cub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877767">
                <a:defRPr/>
              </a:pPr>
              <a:endParaRPr kumimoji="1" lang="ja-JP" altLang="en-US">
                <a:solidFill>
                  <a:prstClr val="white"/>
                </a:solidFill>
              </a:endParaRPr>
            </a:p>
          </p:txBody>
        </p:sp>
      </p:grpSp>
      <p:cxnSp>
        <p:nvCxnSpPr>
          <p:cNvPr id="624" name="直線コネクタ 623"/>
          <p:cNvCxnSpPr/>
          <p:nvPr/>
        </p:nvCxnSpPr>
        <p:spPr>
          <a:xfrm>
            <a:off x="5764512" y="4605264"/>
            <a:ext cx="0" cy="27063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5" name="直線コネクタ 624"/>
          <p:cNvCxnSpPr/>
          <p:nvPr/>
        </p:nvCxnSpPr>
        <p:spPr>
          <a:xfrm>
            <a:off x="6002165" y="4605264"/>
            <a:ext cx="0" cy="27063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6" name="直線コネクタ 625"/>
          <p:cNvCxnSpPr/>
          <p:nvPr/>
        </p:nvCxnSpPr>
        <p:spPr>
          <a:xfrm>
            <a:off x="6234160" y="4603751"/>
            <a:ext cx="0" cy="27063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85" name="テキスト ボックス 626"/>
          <p:cNvSpPr txBox="1">
            <a:spLocks noChangeArrowheads="1"/>
          </p:cNvSpPr>
          <p:nvPr/>
        </p:nvSpPr>
        <p:spPr bwMode="auto">
          <a:xfrm>
            <a:off x="5712171" y="4641548"/>
            <a:ext cx="691304" cy="24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7782" tIns="43891" rIns="87782" bIns="43891"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defTabSz="457200"/>
            <a:r>
              <a:rPr lang="en-US" altLang="ja-JP" sz="1000" dirty="0" smtClean="0">
                <a:solidFill>
                  <a:prstClr val="black"/>
                </a:solidFill>
              </a:rPr>
              <a:t>10Servers</a:t>
            </a:r>
            <a:endParaRPr lang="ja-JP" altLang="en-US" sz="1000" dirty="0">
              <a:solidFill>
                <a:prstClr val="black"/>
              </a:solidFill>
            </a:endParaRPr>
          </a:p>
        </p:txBody>
      </p:sp>
      <p:grpSp>
        <p:nvGrpSpPr>
          <p:cNvPr id="34" name="図形グループ 108"/>
          <p:cNvGrpSpPr>
            <a:grpSpLocks/>
          </p:cNvGrpSpPr>
          <p:nvPr/>
        </p:nvGrpSpPr>
        <p:grpSpPr bwMode="auto">
          <a:xfrm>
            <a:off x="5550907" y="3876525"/>
            <a:ext cx="862908" cy="468690"/>
            <a:chOff x="4499992" y="5655484"/>
            <a:chExt cx="864096" cy="466974"/>
          </a:xfrm>
        </p:grpSpPr>
        <p:sp>
          <p:nvSpPr>
            <p:cNvPr id="7455" name="円/楕円 628"/>
            <p:cNvSpPr>
              <a:spLocks noChangeArrowheads="1"/>
            </p:cNvSpPr>
            <p:nvPr/>
          </p:nvSpPr>
          <p:spPr bwMode="auto">
            <a:xfrm>
              <a:off x="4499992" y="5805865"/>
              <a:ext cx="864096" cy="288100"/>
            </a:xfrm>
            <a:prstGeom prst="ellipse">
              <a:avLst/>
            </a:prstGeom>
            <a:pattFill prst="openDmnd">
              <a:fgClr>
                <a:srgbClr val="95B3D7"/>
              </a:fgClr>
              <a:bgClr>
                <a:srgbClr val="FFFFFF"/>
              </a:bgClr>
            </a:patt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dist="23000" dir="5400000" rotWithShape="0">
                <a:srgbClr val="80808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 defTabSz="457200"/>
              <a:endParaRPr kumimoji="1" lang="ja-JP" altLang="en-US">
                <a:solidFill>
                  <a:srgbClr val="FFFFFF"/>
                </a:solidFill>
              </a:endParaRPr>
            </a:p>
          </p:txBody>
        </p:sp>
        <p:grpSp>
          <p:nvGrpSpPr>
            <p:cNvPr id="35" name="図形グループ 786"/>
            <p:cNvGrpSpPr>
              <a:grpSpLocks/>
            </p:cNvGrpSpPr>
            <p:nvPr/>
          </p:nvGrpSpPr>
          <p:grpSpPr bwMode="auto">
            <a:xfrm>
              <a:off x="4688684" y="5655484"/>
              <a:ext cx="459747" cy="466974"/>
              <a:chOff x="4529592" y="4201943"/>
              <a:chExt cx="753390" cy="702980"/>
            </a:xfrm>
          </p:grpSpPr>
          <p:sp>
            <p:nvSpPr>
              <p:cNvPr id="7457" name="円柱 630"/>
              <p:cNvSpPr>
                <a:spLocks noChangeArrowheads="1"/>
              </p:cNvSpPr>
              <p:nvPr/>
            </p:nvSpPr>
            <p:spPr bwMode="auto">
              <a:xfrm>
                <a:off x="4530131" y="4201943"/>
                <a:ext cx="447706" cy="400342"/>
              </a:xfrm>
              <a:prstGeom prst="can">
                <a:avLst>
                  <a:gd name="adj" fmla="val 25000"/>
                </a:avLst>
              </a:prstGeom>
              <a:gradFill rotWithShape="1">
                <a:gsLst>
                  <a:gs pos="0">
                    <a:srgbClr val="9BC1FF"/>
                  </a:gs>
                  <a:gs pos="100000">
                    <a:srgbClr val="3F80CD"/>
                  </a:gs>
                </a:gsLst>
                <a:lin ang="5400000"/>
              </a:gradFill>
              <a:ln w="9525">
                <a:solidFill>
                  <a:srgbClr val="4A7EBB"/>
                </a:solidFill>
                <a:round/>
                <a:headEnd/>
                <a:tailEnd/>
              </a:ln>
              <a:effectLst>
                <a:outerShdw dist="23000" dir="5400000" rotWithShape="0">
                  <a:srgbClr val="808080">
                    <a:alpha val="34998"/>
                  </a:srgbClr>
                </a:outerShdw>
              </a:effectLst>
            </p:spPr>
            <p:txBody>
              <a:bodyPr anchor="ctr"/>
              <a:lstStyle/>
              <a:p>
                <a:pPr algn="ctr" defTabSz="457200"/>
                <a:endParaRPr kumimoji="1" lang="ja-JP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7458" name="円柱 631"/>
              <p:cNvSpPr>
                <a:spLocks noChangeArrowheads="1"/>
              </p:cNvSpPr>
              <p:nvPr/>
            </p:nvSpPr>
            <p:spPr bwMode="auto">
              <a:xfrm>
                <a:off x="4683704" y="4354454"/>
                <a:ext cx="445104" cy="397958"/>
              </a:xfrm>
              <a:prstGeom prst="can">
                <a:avLst>
                  <a:gd name="adj" fmla="val 25000"/>
                </a:avLst>
              </a:prstGeom>
              <a:gradFill rotWithShape="1">
                <a:gsLst>
                  <a:gs pos="0">
                    <a:srgbClr val="9BC1FF"/>
                  </a:gs>
                  <a:gs pos="100000">
                    <a:srgbClr val="3F80CD"/>
                  </a:gs>
                </a:gsLst>
                <a:lin ang="5400000"/>
              </a:gradFill>
              <a:ln w="9525">
                <a:solidFill>
                  <a:srgbClr val="4A7EBB"/>
                </a:solidFill>
                <a:round/>
                <a:headEnd/>
                <a:tailEnd/>
              </a:ln>
              <a:effectLst>
                <a:outerShdw dist="23000" dir="5400000" rotWithShape="0">
                  <a:srgbClr val="808080">
                    <a:alpha val="34998"/>
                  </a:srgbClr>
                </a:outerShdw>
              </a:effectLst>
            </p:spPr>
            <p:txBody>
              <a:bodyPr anchor="ctr"/>
              <a:lstStyle/>
              <a:p>
                <a:pPr algn="ctr" defTabSz="457200"/>
                <a:endParaRPr kumimoji="1" lang="ja-JP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7459" name="円柱 632"/>
              <p:cNvSpPr>
                <a:spLocks noChangeArrowheads="1"/>
              </p:cNvSpPr>
              <p:nvPr/>
            </p:nvSpPr>
            <p:spPr bwMode="auto">
              <a:xfrm>
                <a:off x="4834675" y="4504581"/>
                <a:ext cx="447706" cy="400342"/>
              </a:xfrm>
              <a:prstGeom prst="can">
                <a:avLst>
                  <a:gd name="adj" fmla="val 25000"/>
                </a:avLst>
              </a:prstGeom>
              <a:gradFill rotWithShape="1">
                <a:gsLst>
                  <a:gs pos="0">
                    <a:srgbClr val="9BC1FF"/>
                  </a:gs>
                  <a:gs pos="100000">
                    <a:srgbClr val="3F80CD"/>
                  </a:gs>
                </a:gsLst>
                <a:lin ang="5400000"/>
              </a:gradFill>
              <a:ln w="9525">
                <a:solidFill>
                  <a:srgbClr val="4A7EBB"/>
                </a:solidFill>
                <a:round/>
                <a:headEnd/>
                <a:tailEnd/>
              </a:ln>
              <a:effectLst>
                <a:outerShdw dist="23000" dir="5400000" rotWithShape="0">
                  <a:srgbClr val="808080">
                    <a:alpha val="34998"/>
                  </a:srgbClr>
                </a:outerShdw>
              </a:effectLst>
            </p:spPr>
            <p:txBody>
              <a:bodyPr anchor="ctr"/>
              <a:lstStyle/>
              <a:p>
                <a:pPr algn="ctr" defTabSz="457200"/>
                <a:endParaRPr kumimoji="1" lang="ja-JP" altLang="en-US">
                  <a:solidFill>
                    <a:srgbClr val="FFFFFF"/>
                  </a:solidFill>
                </a:endParaRPr>
              </a:p>
            </p:txBody>
          </p:sp>
        </p:grpSp>
      </p:grpSp>
      <p:pic>
        <p:nvPicPr>
          <p:cNvPr id="7387" name="図 633" descr="j0428969.wmf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/>
              </a:ext>
            </a:extLst>
          </a:blip>
          <a:srcRect/>
          <a:stretch>
            <a:fillRect/>
          </a:stretch>
        </p:blipFill>
        <p:spPr bwMode="auto">
          <a:xfrm>
            <a:off x="5625881" y="4292299"/>
            <a:ext cx="270189" cy="371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88" name="図 634" descr="j0428969.wmf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/>
              </a:ext>
            </a:extLst>
          </a:blip>
          <a:srcRect/>
          <a:stretch>
            <a:fillRect/>
          </a:stretch>
        </p:blipFill>
        <p:spPr bwMode="auto">
          <a:xfrm>
            <a:off x="5881924" y="4286250"/>
            <a:ext cx="268775" cy="373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89" name="図 635" descr="j0428969.wmf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/>
              </a:ext>
            </a:extLst>
          </a:blip>
          <a:srcRect/>
          <a:stretch>
            <a:fillRect/>
          </a:stretch>
        </p:blipFill>
        <p:spPr bwMode="auto">
          <a:xfrm>
            <a:off x="6123822" y="4286250"/>
            <a:ext cx="268775" cy="373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37" name="直線コネクタ 636"/>
          <p:cNvCxnSpPr/>
          <p:nvPr/>
        </p:nvCxnSpPr>
        <p:spPr>
          <a:xfrm>
            <a:off x="6289329" y="3580191"/>
            <a:ext cx="0" cy="480786"/>
          </a:xfrm>
          <a:prstGeom prst="line">
            <a:avLst/>
          </a:prstGeom>
          <a:ln>
            <a:solidFill>
              <a:srgbClr val="77933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8" name="直線コネクタ 637"/>
          <p:cNvCxnSpPr/>
          <p:nvPr/>
        </p:nvCxnSpPr>
        <p:spPr>
          <a:xfrm>
            <a:off x="6236989" y="3776739"/>
            <a:ext cx="0" cy="592667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1" name="直線コネクタ 640"/>
          <p:cNvCxnSpPr/>
          <p:nvPr/>
        </p:nvCxnSpPr>
        <p:spPr>
          <a:xfrm>
            <a:off x="5946995" y="4231823"/>
            <a:ext cx="0" cy="137583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2" name="直線コネクタ 641"/>
          <p:cNvCxnSpPr/>
          <p:nvPr/>
        </p:nvCxnSpPr>
        <p:spPr>
          <a:xfrm>
            <a:off x="5689537" y="4231823"/>
            <a:ext cx="0" cy="137583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3" name="直線コネクタ 642"/>
          <p:cNvCxnSpPr/>
          <p:nvPr/>
        </p:nvCxnSpPr>
        <p:spPr>
          <a:xfrm>
            <a:off x="5358520" y="4231822"/>
            <a:ext cx="877054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5" name="直線コネクタ 644"/>
          <p:cNvCxnSpPr/>
          <p:nvPr/>
        </p:nvCxnSpPr>
        <p:spPr>
          <a:xfrm rot="10800000" flipH="1" flipV="1">
            <a:off x="6297817" y="4103311"/>
            <a:ext cx="1415" cy="240393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" name="図形グループ 153"/>
          <p:cNvGrpSpPr>
            <a:grpSpLocks/>
          </p:cNvGrpSpPr>
          <p:nvPr/>
        </p:nvGrpSpPr>
        <p:grpSpPr bwMode="auto">
          <a:xfrm>
            <a:off x="5754610" y="4197049"/>
            <a:ext cx="256044" cy="146655"/>
            <a:chOff x="6439808" y="4306306"/>
            <a:chExt cx="288032" cy="131393"/>
          </a:xfrm>
        </p:grpSpPr>
        <p:cxnSp>
          <p:nvCxnSpPr>
            <p:cNvPr id="646" name="直線コネクタ 645"/>
            <p:cNvCxnSpPr/>
            <p:nvPr/>
          </p:nvCxnSpPr>
          <p:spPr>
            <a:xfrm rot="10800000" flipH="1" flipV="1">
              <a:off x="6727840" y="4306306"/>
              <a:ext cx="0" cy="131393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7" name="直線コネクタ 646"/>
            <p:cNvCxnSpPr/>
            <p:nvPr/>
          </p:nvCxnSpPr>
          <p:spPr>
            <a:xfrm rot="10800000" flipH="1" flipV="1">
              <a:off x="6439808" y="4306306"/>
              <a:ext cx="0" cy="131393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48" name="直線コネクタ 647"/>
          <p:cNvCxnSpPr/>
          <p:nvPr/>
        </p:nvCxnSpPr>
        <p:spPr>
          <a:xfrm>
            <a:off x="5422178" y="4197048"/>
            <a:ext cx="877054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9" name="直方体 648"/>
          <p:cNvSpPr/>
          <p:nvPr/>
        </p:nvSpPr>
        <p:spPr bwMode="auto">
          <a:xfrm>
            <a:off x="6171917" y="3909786"/>
            <a:ext cx="192386" cy="201084"/>
          </a:xfrm>
          <a:prstGeom prst="cub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87782" tIns="43891" rIns="87782" bIns="43891" anchor="ctr"/>
          <a:lstStyle/>
          <a:p>
            <a:pPr algn="ctr" defTabSz="877767">
              <a:defRPr/>
            </a:pPr>
            <a:endParaRPr kumimoji="1" lang="ja-JP" altLang="en-US">
              <a:solidFill>
                <a:prstClr val="white"/>
              </a:solidFill>
            </a:endParaRPr>
          </a:p>
        </p:txBody>
      </p:sp>
      <p:sp>
        <p:nvSpPr>
          <p:cNvPr id="545" name="正方形/長方形 544"/>
          <p:cNvSpPr/>
          <p:nvPr/>
        </p:nvSpPr>
        <p:spPr>
          <a:xfrm>
            <a:off x="6723613" y="4166811"/>
            <a:ext cx="207946" cy="81643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95788" tIns="47894" rIns="95788" bIns="47894" anchor="ctr"/>
          <a:lstStyle/>
          <a:p>
            <a:pPr algn="ctr" defTabSz="877767">
              <a:defRPr/>
            </a:pPr>
            <a:endParaRPr kumimoji="1" lang="ja-JP" altLang="en-US">
              <a:solidFill>
                <a:prstClr val="white"/>
              </a:solidFill>
            </a:endParaRPr>
          </a:p>
        </p:txBody>
      </p:sp>
      <p:sp>
        <p:nvSpPr>
          <p:cNvPr id="546" name="正方形/長方形 545"/>
          <p:cNvSpPr/>
          <p:nvPr/>
        </p:nvSpPr>
        <p:spPr>
          <a:xfrm>
            <a:off x="6723613" y="4070049"/>
            <a:ext cx="207946" cy="81643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95788" tIns="47894" rIns="95788" bIns="47894" anchor="ctr"/>
          <a:lstStyle/>
          <a:p>
            <a:pPr algn="ctr" defTabSz="877767">
              <a:defRPr/>
            </a:pPr>
            <a:endParaRPr kumimoji="1" lang="ja-JP" altLang="en-US">
              <a:solidFill>
                <a:prstClr val="white"/>
              </a:solidFill>
            </a:endParaRPr>
          </a:p>
        </p:txBody>
      </p:sp>
      <p:sp>
        <p:nvSpPr>
          <p:cNvPr id="547" name="正方形/長方形 546"/>
          <p:cNvSpPr/>
          <p:nvPr/>
        </p:nvSpPr>
        <p:spPr>
          <a:xfrm>
            <a:off x="6723613" y="3973287"/>
            <a:ext cx="207946" cy="81643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95788" tIns="47894" rIns="95788" bIns="47894" anchor="ctr"/>
          <a:lstStyle/>
          <a:p>
            <a:pPr algn="ctr" defTabSz="877767">
              <a:defRPr/>
            </a:pPr>
            <a:endParaRPr kumimoji="1" lang="ja-JP" altLang="en-US">
              <a:solidFill>
                <a:prstClr val="white"/>
              </a:solidFill>
            </a:endParaRPr>
          </a:p>
        </p:txBody>
      </p:sp>
      <p:sp>
        <p:nvSpPr>
          <p:cNvPr id="7402" name="テキスト ボックス 101"/>
          <p:cNvSpPr txBox="1">
            <a:spLocks noChangeArrowheads="1"/>
          </p:cNvSpPr>
          <p:nvPr/>
        </p:nvSpPr>
        <p:spPr bwMode="auto">
          <a:xfrm>
            <a:off x="6208698" y="5054299"/>
            <a:ext cx="829196" cy="281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5788" tIns="47894" rIns="95788" bIns="47894"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defTabSz="457200"/>
            <a:r>
              <a:rPr lang="en-US" altLang="ja-JP" sz="1200" dirty="0" smtClean="0">
                <a:solidFill>
                  <a:prstClr val="black"/>
                </a:solidFill>
              </a:rPr>
              <a:t>VPN</a:t>
            </a:r>
            <a:endParaRPr lang="ja-JP" altLang="en-US" sz="1200" dirty="0">
              <a:solidFill>
                <a:prstClr val="black"/>
              </a:solidFill>
            </a:endParaRPr>
          </a:p>
        </p:txBody>
      </p:sp>
      <p:sp>
        <p:nvSpPr>
          <p:cNvPr id="655" name="正方形/長方形 654"/>
          <p:cNvSpPr/>
          <p:nvPr/>
        </p:nvSpPr>
        <p:spPr>
          <a:xfrm rot="16200000">
            <a:off x="6474392" y="5518441"/>
            <a:ext cx="205619" cy="4173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A6A6A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eaVert" lIns="95788" tIns="47894" rIns="95788" bIns="47894" anchor="ctr"/>
          <a:lstStyle/>
          <a:p>
            <a:pPr algn="ctr" defTabSz="877767">
              <a:defRPr/>
            </a:pPr>
            <a:r>
              <a:rPr kumimoji="1" lang="en-US" altLang="ja-JP" sz="1100" dirty="0">
                <a:solidFill>
                  <a:srgbClr val="000000"/>
                </a:solidFill>
              </a:rPr>
              <a:t>GW</a:t>
            </a:r>
            <a:endParaRPr kumimoji="1" lang="ja-JP" altLang="en-US" sz="1100" dirty="0">
              <a:solidFill>
                <a:srgbClr val="000000"/>
              </a:solidFill>
            </a:endParaRPr>
          </a:p>
        </p:txBody>
      </p:sp>
      <p:sp>
        <p:nvSpPr>
          <p:cNvPr id="656" name="正方形/長方形 655"/>
          <p:cNvSpPr/>
          <p:nvPr/>
        </p:nvSpPr>
        <p:spPr>
          <a:xfrm>
            <a:off x="5409447" y="3134180"/>
            <a:ext cx="1039734" cy="187929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5788" tIns="47894" rIns="95788" bIns="47894" anchor="ctr"/>
          <a:lstStyle/>
          <a:p>
            <a:pPr algn="ctr" defTabSz="877767">
              <a:defRPr/>
            </a:pPr>
            <a:endParaRPr kumimoji="1" lang="ja-JP" altLang="en-US">
              <a:solidFill>
                <a:prstClr val="white"/>
              </a:solidFill>
            </a:endParaRPr>
          </a:p>
        </p:txBody>
      </p:sp>
      <p:sp>
        <p:nvSpPr>
          <p:cNvPr id="657" name="正方形/長方形 656"/>
          <p:cNvSpPr/>
          <p:nvPr/>
        </p:nvSpPr>
        <p:spPr>
          <a:xfrm>
            <a:off x="6661371" y="3134180"/>
            <a:ext cx="1038319" cy="187929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5788" tIns="47894" rIns="95788" bIns="47894" anchor="ctr"/>
          <a:lstStyle/>
          <a:p>
            <a:pPr algn="ctr" defTabSz="877767">
              <a:defRPr/>
            </a:pPr>
            <a:endParaRPr kumimoji="1" lang="ja-JP" altLang="en-US">
              <a:solidFill>
                <a:prstClr val="white"/>
              </a:solidFill>
            </a:endParaRPr>
          </a:p>
        </p:txBody>
      </p:sp>
      <p:sp>
        <p:nvSpPr>
          <p:cNvPr id="298" name="テキスト ボックス 297"/>
          <p:cNvSpPr txBox="1"/>
          <p:nvPr/>
        </p:nvSpPr>
        <p:spPr>
          <a:xfrm>
            <a:off x="83463" y="3634620"/>
            <a:ext cx="1424506" cy="466055"/>
          </a:xfrm>
          <a:prstGeom prst="rect">
            <a:avLst/>
          </a:prstGeom>
          <a:solidFill>
            <a:srgbClr val="FDEADA"/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lIns="95788" tIns="47894" rIns="95788" bIns="47894">
            <a:spAutoFit/>
          </a:bodyPr>
          <a:lstStyle/>
          <a:p>
            <a:pPr defTabSz="877767">
              <a:defRPr/>
            </a:pPr>
            <a:r>
              <a:rPr kumimoji="1" lang="en-US" altLang="ja-JP" sz="1200" dirty="0" smtClean="0">
                <a:solidFill>
                  <a:prstClr val="black"/>
                </a:solidFill>
              </a:rPr>
              <a:t>Store sensor data for each location</a:t>
            </a:r>
            <a:endParaRPr kumimoji="1" lang="ja-JP" altLang="en-US" sz="1200" dirty="0">
              <a:solidFill>
                <a:prstClr val="black"/>
              </a:solidFill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7770818" y="3306537"/>
            <a:ext cx="1132701" cy="37646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87782" tIns="43891" rIns="87782" bIns="43891" anchor="ctr"/>
          <a:lstStyle/>
          <a:p>
            <a:pPr algn="ctr" defTabSz="877767">
              <a:defRPr/>
            </a:pPr>
            <a:r>
              <a:rPr kumimoji="1" lang="en-US" altLang="ja-JP" sz="1200" dirty="0">
                <a:solidFill>
                  <a:prstClr val="black"/>
                </a:solidFill>
              </a:rPr>
              <a:t>JGN-X / </a:t>
            </a:r>
            <a:r>
              <a:rPr kumimoji="1" lang="en-US" altLang="ja-JP" sz="1200" dirty="0" smtClean="0">
                <a:solidFill>
                  <a:prstClr val="black"/>
                </a:solidFill>
              </a:rPr>
              <a:t>RISE</a:t>
            </a:r>
            <a:endParaRPr kumimoji="1" lang="en-US" altLang="ja-JP" sz="1200" dirty="0">
              <a:solidFill>
                <a:prstClr val="black"/>
              </a:solidFill>
            </a:endParaRPr>
          </a:p>
        </p:txBody>
      </p:sp>
      <p:sp>
        <p:nvSpPr>
          <p:cNvPr id="3" name="円形吹き出し 2"/>
          <p:cNvSpPr/>
          <p:nvPr/>
        </p:nvSpPr>
        <p:spPr>
          <a:xfrm>
            <a:off x="7718080" y="3870476"/>
            <a:ext cx="1123195" cy="616857"/>
          </a:xfrm>
          <a:prstGeom prst="wedgeEllipseCallout">
            <a:avLst>
              <a:gd name="adj1" fmla="val -81453"/>
              <a:gd name="adj2" fmla="val 4743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87782" tIns="43891" rIns="87782" bIns="43891" anchor="ctr"/>
          <a:lstStyle/>
          <a:p>
            <a:pPr algn="ctr" defTabSz="877767">
              <a:defRPr/>
            </a:pPr>
            <a:endParaRPr kumimoji="1" lang="ja-JP" altLang="en-US" sz="1100" dirty="0">
              <a:solidFill>
                <a:prstClr val="black"/>
              </a:solidFill>
            </a:endParaRPr>
          </a:p>
        </p:txBody>
      </p:sp>
      <p:sp>
        <p:nvSpPr>
          <p:cNvPr id="7414" name="正方形/長方形 3"/>
          <p:cNvSpPr>
            <a:spLocks noChangeArrowheads="1"/>
          </p:cNvSpPr>
          <p:nvPr/>
        </p:nvSpPr>
        <p:spPr bwMode="auto">
          <a:xfrm>
            <a:off x="7754365" y="3888622"/>
            <a:ext cx="1219388" cy="550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782" tIns="43891" rIns="87782" bIns="43891">
            <a:spAutoFit/>
          </a:bodyPr>
          <a:lstStyle/>
          <a:p>
            <a:pPr defTabSz="457200"/>
            <a:r>
              <a:rPr kumimoji="1" lang="en-US" altLang="ja-JP" sz="1000" dirty="0" smtClean="0">
                <a:solidFill>
                  <a:srgbClr val="000000"/>
                </a:solidFill>
              </a:rPr>
              <a:t>Gateway</a:t>
            </a:r>
          </a:p>
          <a:p>
            <a:pPr defTabSz="457200"/>
            <a:r>
              <a:rPr kumimoji="1" lang="en-US" altLang="ja-JP" sz="1000" dirty="0" smtClean="0">
                <a:solidFill>
                  <a:srgbClr val="000000"/>
                </a:solidFill>
              </a:rPr>
              <a:t>modules for each</a:t>
            </a:r>
            <a:r>
              <a:rPr kumimoji="1" lang="en-US" altLang="ja-JP" sz="1000" dirty="0">
                <a:solidFill>
                  <a:srgbClr val="000000"/>
                </a:solidFill>
              </a:rPr>
              <a:t> </a:t>
            </a:r>
            <a:r>
              <a:rPr kumimoji="1" lang="en-US" altLang="ja-JP" sz="1000" dirty="0" smtClean="0">
                <a:solidFill>
                  <a:srgbClr val="000000"/>
                </a:solidFill>
              </a:rPr>
              <a:t>field trial</a:t>
            </a:r>
          </a:p>
        </p:txBody>
      </p:sp>
      <p:sp>
        <p:nvSpPr>
          <p:cNvPr id="5" name="ひし形 4"/>
          <p:cNvSpPr/>
          <p:nvPr/>
        </p:nvSpPr>
        <p:spPr>
          <a:xfrm>
            <a:off x="5726317" y="4472215"/>
            <a:ext cx="161265" cy="137584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7782" tIns="43891" rIns="87782" bIns="43891" anchor="ctr"/>
          <a:lstStyle/>
          <a:p>
            <a:pPr algn="ctr" defTabSz="877767">
              <a:defRPr/>
            </a:pPr>
            <a:endParaRPr kumimoji="1" lang="ja-JP" altLang="en-US">
              <a:solidFill>
                <a:prstClr val="white"/>
              </a:solidFill>
            </a:endParaRPr>
          </a:p>
        </p:txBody>
      </p:sp>
      <p:sp>
        <p:nvSpPr>
          <p:cNvPr id="387" name="ひし形 386"/>
          <p:cNvSpPr/>
          <p:nvPr/>
        </p:nvSpPr>
        <p:spPr>
          <a:xfrm>
            <a:off x="6079968" y="4472215"/>
            <a:ext cx="159851" cy="137584"/>
          </a:xfrm>
          <a:prstGeom prst="diamond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5788" tIns="47894" rIns="95788" bIns="47894" anchor="ctr"/>
          <a:lstStyle/>
          <a:p>
            <a:pPr algn="ctr" defTabSz="877767">
              <a:defRPr/>
            </a:pPr>
            <a:endParaRPr kumimoji="1" lang="ja-JP" altLang="en-US">
              <a:solidFill>
                <a:prstClr val="white"/>
              </a:solidFill>
            </a:endParaRPr>
          </a:p>
        </p:txBody>
      </p:sp>
      <p:sp>
        <p:nvSpPr>
          <p:cNvPr id="388" name="ひし形 387"/>
          <p:cNvSpPr/>
          <p:nvPr/>
        </p:nvSpPr>
        <p:spPr>
          <a:xfrm>
            <a:off x="7140920" y="4556883"/>
            <a:ext cx="159851" cy="136071"/>
          </a:xfrm>
          <a:prstGeom prst="diamond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95788" tIns="47894" rIns="95788" bIns="47894" anchor="ctr"/>
          <a:lstStyle/>
          <a:p>
            <a:pPr algn="ctr" defTabSz="877767">
              <a:defRPr/>
            </a:pPr>
            <a:endParaRPr kumimoji="1" lang="ja-JP" altLang="en-US">
              <a:solidFill>
                <a:prstClr val="white"/>
              </a:solidFill>
            </a:endParaRPr>
          </a:p>
        </p:txBody>
      </p:sp>
      <p:sp>
        <p:nvSpPr>
          <p:cNvPr id="389" name="ひし形 388"/>
          <p:cNvSpPr/>
          <p:nvPr/>
        </p:nvSpPr>
        <p:spPr>
          <a:xfrm>
            <a:off x="2102101" y="4437442"/>
            <a:ext cx="159851" cy="137583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7782" tIns="43891" rIns="87782" bIns="43891" anchor="ctr"/>
          <a:lstStyle/>
          <a:p>
            <a:pPr algn="ctr" defTabSz="877767">
              <a:defRPr/>
            </a:pPr>
            <a:endParaRPr kumimoji="1" lang="ja-JP" altLang="en-US">
              <a:solidFill>
                <a:prstClr val="white"/>
              </a:solidFill>
            </a:endParaRPr>
          </a:p>
        </p:txBody>
      </p:sp>
      <p:sp>
        <p:nvSpPr>
          <p:cNvPr id="390" name="円/楕円 389"/>
          <p:cNvSpPr/>
          <p:nvPr/>
        </p:nvSpPr>
        <p:spPr>
          <a:xfrm>
            <a:off x="7684129" y="1873250"/>
            <a:ext cx="155607" cy="15572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95788" tIns="47894" rIns="95788" bIns="47894" anchor="ctr"/>
          <a:lstStyle/>
          <a:p>
            <a:pPr algn="ctr" defTabSz="877767">
              <a:defRPr/>
            </a:pPr>
            <a:endParaRPr kumimoji="1" lang="ja-JP" altLang="en-US">
              <a:solidFill>
                <a:prstClr val="white"/>
              </a:solidFill>
            </a:endParaRPr>
          </a:p>
        </p:txBody>
      </p:sp>
      <p:sp>
        <p:nvSpPr>
          <p:cNvPr id="391" name="ひし形 390"/>
          <p:cNvSpPr/>
          <p:nvPr/>
        </p:nvSpPr>
        <p:spPr>
          <a:xfrm>
            <a:off x="7684129" y="2113645"/>
            <a:ext cx="159851" cy="136071"/>
          </a:xfrm>
          <a:prstGeom prst="diamond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95788" tIns="47894" rIns="95788" bIns="47894" anchor="ctr"/>
          <a:lstStyle/>
          <a:p>
            <a:pPr algn="ctr" defTabSz="877767">
              <a:defRPr/>
            </a:pPr>
            <a:endParaRPr kumimoji="1" lang="ja-JP" altLang="en-US">
              <a:solidFill>
                <a:prstClr val="white"/>
              </a:solidFill>
            </a:endParaRPr>
          </a:p>
        </p:txBody>
      </p:sp>
      <p:sp>
        <p:nvSpPr>
          <p:cNvPr id="396" name="正方形/長方形 395"/>
          <p:cNvSpPr/>
          <p:nvPr/>
        </p:nvSpPr>
        <p:spPr>
          <a:xfrm>
            <a:off x="5518371" y="4074585"/>
            <a:ext cx="207946" cy="8164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5788" tIns="47894" rIns="95788" bIns="47894" anchor="ctr"/>
          <a:lstStyle/>
          <a:p>
            <a:pPr algn="ctr" defTabSz="877767">
              <a:defRPr/>
            </a:pPr>
            <a:endParaRPr kumimoji="1" lang="ja-JP" altLang="en-US">
              <a:solidFill>
                <a:prstClr val="white"/>
              </a:solidFill>
            </a:endParaRPr>
          </a:p>
        </p:txBody>
      </p:sp>
      <p:sp>
        <p:nvSpPr>
          <p:cNvPr id="397" name="正方形/長方形 396"/>
          <p:cNvSpPr/>
          <p:nvPr/>
        </p:nvSpPr>
        <p:spPr>
          <a:xfrm>
            <a:off x="5518371" y="3977823"/>
            <a:ext cx="207946" cy="8164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5788" tIns="47894" rIns="95788" bIns="47894" anchor="ctr"/>
          <a:lstStyle/>
          <a:p>
            <a:pPr algn="ctr" defTabSz="877767">
              <a:defRPr/>
            </a:pPr>
            <a:endParaRPr kumimoji="1" lang="ja-JP" altLang="en-US">
              <a:solidFill>
                <a:prstClr val="white"/>
              </a:solidFill>
            </a:endParaRPr>
          </a:p>
        </p:txBody>
      </p:sp>
      <p:sp>
        <p:nvSpPr>
          <p:cNvPr id="398" name="正方形/長方形 397"/>
          <p:cNvSpPr/>
          <p:nvPr/>
        </p:nvSpPr>
        <p:spPr>
          <a:xfrm>
            <a:off x="5518371" y="3882573"/>
            <a:ext cx="207946" cy="8164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5788" tIns="47894" rIns="95788" bIns="47894" anchor="ctr"/>
          <a:lstStyle/>
          <a:p>
            <a:pPr algn="ctr" defTabSz="877767">
              <a:defRPr/>
            </a:pPr>
            <a:endParaRPr kumimoji="1" lang="ja-JP" altLang="en-US">
              <a:solidFill>
                <a:prstClr val="white"/>
              </a:solidFill>
            </a:endParaRPr>
          </a:p>
        </p:txBody>
      </p:sp>
      <p:sp>
        <p:nvSpPr>
          <p:cNvPr id="399" name="正方形/長方形 398"/>
          <p:cNvSpPr/>
          <p:nvPr/>
        </p:nvSpPr>
        <p:spPr>
          <a:xfrm>
            <a:off x="5277889" y="4082144"/>
            <a:ext cx="207946" cy="8164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5788" tIns="47894" rIns="95788" bIns="47894" anchor="ctr"/>
          <a:lstStyle/>
          <a:p>
            <a:pPr algn="ctr" defTabSz="877767">
              <a:defRPr/>
            </a:pPr>
            <a:endParaRPr kumimoji="1" lang="ja-JP" altLang="en-US">
              <a:solidFill>
                <a:prstClr val="white"/>
              </a:solidFill>
            </a:endParaRPr>
          </a:p>
        </p:txBody>
      </p:sp>
      <p:sp>
        <p:nvSpPr>
          <p:cNvPr id="400" name="正方形/長方形 399"/>
          <p:cNvSpPr/>
          <p:nvPr/>
        </p:nvSpPr>
        <p:spPr>
          <a:xfrm>
            <a:off x="5277889" y="3985382"/>
            <a:ext cx="207946" cy="8164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5788" tIns="47894" rIns="95788" bIns="47894" anchor="ctr"/>
          <a:lstStyle/>
          <a:p>
            <a:pPr algn="ctr" defTabSz="877767">
              <a:defRPr/>
            </a:pPr>
            <a:endParaRPr kumimoji="1" lang="ja-JP" altLang="en-US">
              <a:solidFill>
                <a:prstClr val="white"/>
              </a:solidFill>
            </a:endParaRPr>
          </a:p>
        </p:txBody>
      </p:sp>
      <p:sp>
        <p:nvSpPr>
          <p:cNvPr id="401" name="正方形/長方形 400"/>
          <p:cNvSpPr/>
          <p:nvPr/>
        </p:nvSpPr>
        <p:spPr>
          <a:xfrm>
            <a:off x="5277889" y="3890132"/>
            <a:ext cx="207946" cy="801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5788" tIns="47894" rIns="95788" bIns="47894" anchor="ctr"/>
          <a:lstStyle/>
          <a:p>
            <a:pPr algn="ctr" defTabSz="877767">
              <a:defRPr/>
            </a:pPr>
            <a:endParaRPr kumimoji="1" lang="ja-JP" altLang="en-US">
              <a:solidFill>
                <a:prstClr val="white"/>
              </a:solidFill>
            </a:endParaRPr>
          </a:p>
        </p:txBody>
      </p:sp>
      <p:sp>
        <p:nvSpPr>
          <p:cNvPr id="403" name="正方形/長方形 402"/>
          <p:cNvSpPr/>
          <p:nvPr/>
        </p:nvSpPr>
        <p:spPr>
          <a:xfrm>
            <a:off x="7651594" y="2482549"/>
            <a:ext cx="207946" cy="81643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95788" tIns="47894" rIns="95788" bIns="47894" anchor="ctr"/>
          <a:lstStyle/>
          <a:p>
            <a:pPr algn="ctr" defTabSz="877767">
              <a:defRPr/>
            </a:pPr>
            <a:endParaRPr kumimoji="1" lang="ja-JP" altLang="en-US">
              <a:solidFill>
                <a:prstClr val="white"/>
              </a:solidFill>
            </a:endParaRPr>
          </a:p>
        </p:txBody>
      </p:sp>
      <p:sp>
        <p:nvSpPr>
          <p:cNvPr id="404" name="正方形/長方形 403"/>
          <p:cNvSpPr/>
          <p:nvPr/>
        </p:nvSpPr>
        <p:spPr>
          <a:xfrm>
            <a:off x="7651594" y="2387300"/>
            <a:ext cx="207946" cy="81643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95788" tIns="47894" rIns="95788" bIns="47894" anchor="ctr"/>
          <a:lstStyle/>
          <a:p>
            <a:pPr algn="ctr" defTabSz="877767">
              <a:defRPr/>
            </a:pPr>
            <a:endParaRPr kumimoji="1" lang="ja-JP" altLang="en-US">
              <a:solidFill>
                <a:prstClr val="white"/>
              </a:solidFill>
            </a:endParaRPr>
          </a:p>
        </p:txBody>
      </p:sp>
      <p:sp>
        <p:nvSpPr>
          <p:cNvPr id="405" name="円形吹き出し 404"/>
          <p:cNvSpPr/>
          <p:nvPr/>
        </p:nvSpPr>
        <p:spPr>
          <a:xfrm>
            <a:off x="5406617" y="1832430"/>
            <a:ext cx="1121781" cy="616857"/>
          </a:xfrm>
          <a:prstGeom prst="wedgeEllipseCallout">
            <a:avLst>
              <a:gd name="adj1" fmla="val -87449"/>
              <a:gd name="adj2" fmla="val 84091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87782" tIns="43891" rIns="87782" bIns="43891" anchor="ctr"/>
          <a:lstStyle/>
          <a:p>
            <a:pPr algn="ctr" defTabSz="877767">
              <a:defRPr/>
            </a:pPr>
            <a:endParaRPr kumimoji="1" lang="ja-JP" altLang="en-US" sz="1100" dirty="0">
              <a:solidFill>
                <a:prstClr val="black"/>
              </a:solidFill>
            </a:endParaRPr>
          </a:p>
        </p:txBody>
      </p:sp>
      <p:sp>
        <p:nvSpPr>
          <p:cNvPr id="7430" name="正方形/長方形 405"/>
          <p:cNvSpPr>
            <a:spLocks noChangeArrowheads="1"/>
          </p:cNvSpPr>
          <p:nvPr/>
        </p:nvSpPr>
        <p:spPr bwMode="auto">
          <a:xfrm>
            <a:off x="5446226" y="1939919"/>
            <a:ext cx="1202413" cy="411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7782" tIns="43891" rIns="87782" bIns="43891">
            <a:spAutoFit/>
          </a:bodyPr>
          <a:lstStyle/>
          <a:p>
            <a:pPr defTabSz="457200"/>
            <a:r>
              <a:rPr kumimoji="1" lang="en-US" altLang="ja-JP" sz="1050" dirty="0" smtClean="0">
                <a:solidFill>
                  <a:srgbClr val="000000"/>
                </a:solidFill>
              </a:rPr>
              <a:t>Analysis module for each field trial</a:t>
            </a:r>
          </a:p>
        </p:txBody>
      </p:sp>
      <p:sp>
        <p:nvSpPr>
          <p:cNvPr id="7431" name="テキスト ボックス 408"/>
          <p:cNvSpPr txBox="1">
            <a:spLocks noChangeArrowheads="1"/>
          </p:cNvSpPr>
          <p:nvPr/>
        </p:nvSpPr>
        <p:spPr bwMode="auto">
          <a:xfrm>
            <a:off x="7780323" y="1821847"/>
            <a:ext cx="1125449" cy="266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8" tIns="47894" rIns="95788" bIns="47894"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defTabSz="457200"/>
            <a:r>
              <a:rPr lang="en-US" altLang="ja-JP" sz="1100" dirty="0" smtClean="0">
                <a:solidFill>
                  <a:prstClr val="black"/>
                </a:solidFill>
              </a:rPr>
              <a:t>Analysis module</a:t>
            </a:r>
            <a:endParaRPr lang="ja-JP" altLang="en-US" sz="1100" dirty="0">
              <a:solidFill>
                <a:prstClr val="black"/>
              </a:solidFill>
            </a:endParaRPr>
          </a:p>
        </p:txBody>
      </p:sp>
      <p:sp>
        <p:nvSpPr>
          <p:cNvPr id="7432" name="テキスト ボックス 409"/>
          <p:cNvSpPr txBox="1">
            <a:spLocks noChangeArrowheads="1"/>
          </p:cNvSpPr>
          <p:nvPr/>
        </p:nvSpPr>
        <p:spPr bwMode="auto">
          <a:xfrm>
            <a:off x="7780322" y="2044097"/>
            <a:ext cx="1378786" cy="266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8" tIns="47894" rIns="95788" bIns="47894"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defTabSz="457200"/>
            <a:r>
              <a:rPr lang="en-US" altLang="ja-JP" sz="1100" dirty="0" smtClean="0">
                <a:solidFill>
                  <a:prstClr val="black"/>
                </a:solidFill>
              </a:rPr>
              <a:t>Access point module</a:t>
            </a:r>
            <a:endParaRPr lang="ja-JP" altLang="en-US" sz="1100" dirty="0">
              <a:solidFill>
                <a:prstClr val="black"/>
              </a:solidFill>
            </a:endParaRPr>
          </a:p>
        </p:txBody>
      </p:sp>
      <p:sp>
        <p:nvSpPr>
          <p:cNvPr id="7433" name="テキスト ボックス 410"/>
          <p:cNvSpPr txBox="1">
            <a:spLocks noChangeArrowheads="1"/>
          </p:cNvSpPr>
          <p:nvPr/>
        </p:nvSpPr>
        <p:spPr bwMode="auto">
          <a:xfrm>
            <a:off x="7812859" y="2319263"/>
            <a:ext cx="869701" cy="266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8" tIns="47894" rIns="95788" bIns="47894"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defTabSz="457200"/>
            <a:r>
              <a:rPr lang="en-US" altLang="ja-JP" sz="1100" dirty="0" smtClean="0">
                <a:solidFill>
                  <a:prstClr val="black"/>
                </a:solidFill>
              </a:rPr>
              <a:t>Sensor data</a:t>
            </a:r>
            <a:endParaRPr lang="ja-JP" altLang="en-US" sz="1100" dirty="0">
              <a:solidFill>
                <a:prstClr val="black"/>
              </a:solidFill>
            </a:endParaRPr>
          </a:p>
        </p:txBody>
      </p:sp>
      <p:pic>
        <p:nvPicPr>
          <p:cNvPr id="7434" name="図 9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/>
              </a:ext>
            </a:extLst>
          </a:blip>
          <a:srcRect/>
          <a:stretch>
            <a:fillRect/>
          </a:stretch>
        </p:blipFill>
        <p:spPr bwMode="auto">
          <a:xfrm>
            <a:off x="7010778" y="5191882"/>
            <a:ext cx="495112" cy="442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35" name="テキスト ボックス 394"/>
          <p:cNvSpPr txBox="1">
            <a:spLocks noChangeArrowheads="1"/>
          </p:cNvSpPr>
          <p:nvPr/>
        </p:nvSpPr>
        <p:spPr bwMode="auto">
          <a:xfrm>
            <a:off x="7010777" y="5569859"/>
            <a:ext cx="962888" cy="281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8" tIns="47894" rIns="95788" bIns="47894"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defTabSz="457200"/>
            <a:r>
              <a:rPr lang="en-US" altLang="ja-JP" sz="1200" dirty="0" smtClean="0">
                <a:solidFill>
                  <a:prstClr val="black"/>
                </a:solidFill>
              </a:rPr>
              <a:t>Researchers</a:t>
            </a:r>
            <a:endParaRPr lang="ja-JP" altLang="en-US" sz="1200" dirty="0">
              <a:solidFill>
                <a:prstClr val="black"/>
              </a:solidFill>
            </a:endParaRPr>
          </a:p>
        </p:txBody>
      </p:sp>
      <p:pic>
        <p:nvPicPr>
          <p:cNvPr id="7438" name="図 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/>
              </a:ext>
            </a:extLst>
          </a:blip>
          <a:srcRect/>
          <a:stretch>
            <a:fillRect/>
          </a:stretch>
        </p:blipFill>
        <p:spPr bwMode="auto">
          <a:xfrm>
            <a:off x="3866113" y="4986263"/>
            <a:ext cx="274434" cy="406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40" name="図 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/>
              </a:ext>
            </a:extLst>
          </a:blip>
          <a:srcRect/>
          <a:stretch>
            <a:fillRect/>
          </a:stretch>
        </p:blipFill>
        <p:spPr bwMode="auto">
          <a:xfrm>
            <a:off x="4058500" y="5021037"/>
            <a:ext cx="323944" cy="427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41" name="図 1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/>
              </a:ext>
            </a:extLst>
          </a:blip>
          <a:srcRect/>
          <a:stretch>
            <a:fillRect/>
          </a:stretch>
        </p:blipFill>
        <p:spPr bwMode="auto">
          <a:xfrm>
            <a:off x="5726317" y="5054298"/>
            <a:ext cx="488039" cy="350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42" name="テキスト ボックス 411"/>
          <p:cNvSpPr txBox="1">
            <a:spLocks noChangeArrowheads="1"/>
          </p:cNvSpPr>
          <p:nvPr/>
        </p:nvSpPr>
        <p:spPr bwMode="auto">
          <a:xfrm>
            <a:off x="5599002" y="5364240"/>
            <a:ext cx="1511478" cy="273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7782" tIns="43891" rIns="87782" bIns="43891"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defTabSz="457200"/>
            <a:r>
              <a:rPr lang="en-US" altLang="ja-JP" sz="1200" dirty="0" smtClean="0">
                <a:solidFill>
                  <a:prstClr val="black"/>
                </a:solidFill>
              </a:rPr>
              <a:t>Camera video stream</a:t>
            </a:r>
            <a:endParaRPr lang="ja-JP" altLang="en-US" sz="1200" dirty="0">
              <a:solidFill>
                <a:prstClr val="black"/>
              </a:solidFill>
            </a:endParaRPr>
          </a:p>
        </p:txBody>
      </p:sp>
      <p:pic>
        <p:nvPicPr>
          <p:cNvPr id="7443" name="図 1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/>
              </a:ext>
            </a:extLst>
          </a:blip>
          <a:srcRect/>
          <a:stretch>
            <a:fillRect/>
          </a:stretch>
        </p:blipFill>
        <p:spPr bwMode="auto">
          <a:xfrm>
            <a:off x="8422552" y="5157108"/>
            <a:ext cx="448430" cy="41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44" name="図 1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/>
              </a:ext>
            </a:extLst>
          </a:blip>
          <a:srcRect/>
          <a:stretch>
            <a:fillRect/>
          </a:stretch>
        </p:blipFill>
        <p:spPr bwMode="auto">
          <a:xfrm>
            <a:off x="3000376" y="5089072"/>
            <a:ext cx="226337" cy="279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45" name="テキスト ボックス 412"/>
          <p:cNvSpPr txBox="1">
            <a:spLocks noChangeArrowheads="1"/>
          </p:cNvSpPr>
          <p:nvPr/>
        </p:nvSpPr>
        <p:spPr bwMode="auto">
          <a:xfrm>
            <a:off x="2519410" y="4986263"/>
            <a:ext cx="755862" cy="457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7782" tIns="43891" rIns="87782" bIns="43891"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defTabSz="457200"/>
            <a:r>
              <a:rPr lang="en-US" altLang="ja-JP" sz="1200" dirty="0" smtClean="0">
                <a:solidFill>
                  <a:prstClr val="black"/>
                </a:solidFill>
              </a:rPr>
              <a:t>Vibration</a:t>
            </a:r>
          </a:p>
          <a:p>
            <a:pPr defTabSz="457200"/>
            <a:r>
              <a:rPr lang="en-US" altLang="ja-JP" sz="1200" dirty="0" smtClean="0">
                <a:solidFill>
                  <a:prstClr val="black"/>
                </a:solidFill>
              </a:rPr>
              <a:t>data</a:t>
            </a:r>
            <a:endParaRPr lang="ja-JP" altLang="en-US" sz="1200" dirty="0">
              <a:solidFill>
                <a:prstClr val="black"/>
              </a:solidFill>
            </a:endParaRPr>
          </a:p>
        </p:txBody>
      </p:sp>
      <p:pic>
        <p:nvPicPr>
          <p:cNvPr id="7446" name="図 13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/>
              </a:ext>
            </a:extLst>
          </a:blip>
          <a:srcRect/>
          <a:stretch>
            <a:fillRect/>
          </a:stretch>
        </p:blipFill>
        <p:spPr bwMode="auto">
          <a:xfrm>
            <a:off x="8036366" y="5294691"/>
            <a:ext cx="359310" cy="411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47" name="テキスト ボックス 7"/>
          <p:cNvSpPr txBox="1">
            <a:spLocks noChangeArrowheads="1"/>
          </p:cNvSpPr>
          <p:nvPr/>
        </p:nvSpPr>
        <p:spPr bwMode="auto">
          <a:xfrm>
            <a:off x="7491743" y="5054299"/>
            <a:ext cx="460484" cy="457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7782" tIns="43891" rIns="87782" bIns="43891"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defTabSz="457200"/>
            <a:r>
              <a:rPr lang="en-US" altLang="ja-JP" sz="1200" dirty="0" smtClean="0">
                <a:solidFill>
                  <a:prstClr val="black"/>
                </a:solidFill>
              </a:rPr>
              <a:t>Vital</a:t>
            </a:r>
          </a:p>
          <a:p>
            <a:pPr defTabSz="457200"/>
            <a:r>
              <a:rPr lang="en-US" altLang="ja-JP" sz="1200" dirty="0" smtClean="0">
                <a:solidFill>
                  <a:prstClr val="black"/>
                </a:solidFill>
              </a:rPr>
              <a:t>data</a:t>
            </a:r>
            <a:endParaRPr lang="ja-JP" altLang="en-US" sz="1200" dirty="0">
              <a:solidFill>
                <a:prstClr val="black"/>
              </a:solidFill>
            </a:endParaRPr>
          </a:p>
        </p:txBody>
      </p:sp>
      <p:sp>
        <p:nvSpPr>
          <p:cNvPr id="409" name="テキスト ボックス 252"/>
          <p:cNvSpPr txBox="1">
            <a:spLocks noChangeArrowheads="1"/>
          </p:cNvSpPr>
          <p:nvPr/>
        </p:nvSpPr>
        <p:spPr bwMode="auto">
          <a:xfrm>
            <a:off x="1787798" y="6298341"/>
            <a:ext cx="1116777" cy="281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8" tIns="47894" rIns="95788" bIns="47894"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defTabSz="457200"/>
            <a:r>
              <a:rPr lang="en-US" altLang="ja-JP" sz="1200" dirty="0" smtClean="0">
                <a:solidFill>
                  <a:prstClr val="black"/>
                </a:solidFill>
              </a:rPr>
              <a:t>User terminals</a:t>
            </a:r>
            <a:endParaRPr lang="ja-JP" altLang="en-US" sz="1200" dirty="0">
              <a:solidFill>
                <a:prstClr val="black"/>
              </a:solidFill>
            </a:endParaRPr>
          </a:p>
        </p:txBody>
      </p:sp>
      <p:sp>
        <p:nvSpPr>
          <p:cNvPr id="7439" name="テキスト ボックス 407"/>
          <p:cNvSpPr txBox="1">
            <a:spLocks noChangeArrowheads="1"/>
          </p:cNvSpPr>
          <p:nvPr/>
        </p:nvSpPr>
        <p:spPr bwMode="auto">
          <a:xfrm>
            <a:off x="3288954" y="4986263"/>
            <a:ext cx="1094672" cy="457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7782" tIns="43891" rIns="87782" bIns="43891"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defTabSz="457200"/>
            <a:r>
              <a:rPr lang="en-US" altLang="ja-JP" sz="1200" dirty="0" smtClean="0">
                <a:solidFill>
                  <a:prstClr val="black"/>
                </a:solidFill>
              </a:rPr>
              <a:t>Environmental</a:t>
            </a:r>
          </a:p>
          <a:p>
            <a:pPr defTabSz="457200"/>
            <a:r>
              <a:rPr lang="en-US" altLang="ja-JP" sz="1200" dirty="0" smtClean="0">
                <a:solidFill>
                  <a:prstClr val="black"/>
                </a:solidFill>
              </a:rPr>
              <a:t>data</a:t>
            </a:r>
            <a:endParaRPr lang="ja-JP" altLang="en-US" sz="1200" dirty="0">
              <a:solidFill>
                <a:prstClr val="black"/>
              </a:solidFill>
            </a:endParaRPr>
          </a:p>
        </p:txBody>
      </p:sp>
      <p:grpSp>
        <p:nvGrpSpPr>
          <p:cNvPr id="37" name="グループ化 22"/>
          <p:cNvGrpSpPr>
            <a:grpSpLocks/>
          </p:cNvGrpSpPr>
          <p:nvPr/>
        </p:nvGrpSpPr>
        <p:grpSpPr bwMode="auto">
          <a:xfrm>
            <a:off x="224828" y="130022"/>
            <a:ext cx="8496300" cy="504825"/>
            <a:chOff x="323850" y="260350"/>
            <a:chExt cx="8496300" cy="504825"/>
          </a:xfrm>
        </p:grpSpPr>
        <p:cxnSp>
          <p:nvCxnSpPr>
            <p:cNvPr id="412" name="直線コネクタ 411"/>
            <p:cNvCxnSpPr/>
            <p:nvPr/>
          </p:nvCxnSpPr>
          <p:spPr>
            <a:xfrm>
              <a:off x="323850" y="260350"/>
              <a:ext cx="84963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直線コネクタ 412"/>
            <p:cNvCxnSpPr/>
            <p:nvPr/>
          </p:nvCxnSpPr>
          <p:spPr>
            <a:xfrm>
              <a:off x="323850" y="765175"/>
              <a:ext cx="84963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4" name="テキスト ボックス 6"/>
            <p:cNvSpPr txBox="1">
              <a:spLocks noChangeArrowheads="1"/>
            </p:cNvSpPr>
            <p:nvPr/>
          </p:nvSpPr>
          <p:spPr bwMode="auto">
            <a:xfrm>
              <a:off x="323850" y="333375"/>
              <a:ext cx="799256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defTabSz="457200"/>
              <a:r>
                <a:rPr lang="en-US" altLang="ja-JP" sz="2000" dirty="0">
                  <a:solidFill>
                    <a:srgbClr val="000000"/>
                  </a:solidFill>
                  <a:latin typeface="HGP創英角ｺﾞｼｯｸUB" charset="0"/>
                  <a:ea typeface="HGP創英角ｺﾞｼｯｸUB" charset="0"/>
                  <a:cs typeface="HGP創英角ｺﾞｼｯｸUB" charset="0"/>
                </a:rPr>
                <a:t>System overview of JOSE</a:t>
              </a:r>
              <a:endParaRPr lang="ja-JP" altLang="en-US" sz="2000" dirty="0">
                <a:solidFill>
                  <a:srgbClr val="000000"/>
                </a:solidFill>
                <a:latin typeface="HGP創英角ｺﾞｼｯｸUB" charset="0"/>
                <a:ea typeface="HGP創英角ｺﾞｼｯｸUB" charset="0"/>
                <a:cs typeface="HGP創英角ｺﾞｼｯｸUB" charset="0"/>
              </a:endParaRPr>
            </a:p>
          </p:txBody>
        </p:sp>
        <p:pic>
          <p:nvPicPr>
            <p:cNvPr id="415" name="Picture 3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72450" y="333375"/>
              <a:ext cx="569913" cy="379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02" name="テキスト ボックス 234"/>
          <p:cNvSpPr txBox="1">
            <a:spLocks noChangeArrowheads="1"/>
          </p:cNvSpPr>
          <p:nvPr/>
        </p:nvSpPr>
        <p:spPr bwMode="auto">
          <a:xfrm>
            <a:off x="407415" y="3104287"/>
            <a:ext cx="1412371" cy="40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5788" tIns="47894" rIns="95788" bIns="47894"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defTabSz="457200"/>
            <a:r>
              <a:rPr lang="en-US" altLang="ja-JP" sz="1000" dirty="0" smtClean="0">
                <a:solidFill>
                  <a:prstClr val="black"/>
                </a:solidFill>
              </a:rPr>
              <a:t>Servers for data processing</a:t>
            </a:r>
          </a:p>
        </p:txBody>
      </p:sp>
      <p:sp>
        <p:nvSpPr>
          <p:cNvPr id="406" name="テキスト ボックス 459"/>
          <p:cNvSpPr txBox="1">
            <a:spLocks noChangeArrowheads="1"/>
          </p:cNvSpPr>
          <p:nvPr/>
        </p:nvSpPr>
        <p:spPr bwMode="auto">
          <a:xfrm>
            <a:off x="2499356" y="639534"/>
            <a:ext cx="1688998" cy="312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8" tIns="47894" rIns="95788" bIns="47894"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defTabSz="457200"/>
            <a:r>
              <a:rPr lang="en-US" altLang="ja-JP" sz="1400" dirty="0" smtClean="0">
                <a:solidFill>
                  <a:prstClr val="black"/>
                </a:solidFill>
              </a:rPr>
              <a:t>Data center in Kyoto</a:t>
            </a:r>
            <a:endParaRPr lang="ja-JP" alt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6351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Discussion with </a:t>
            </a:r>
            <a:r>
              <a:rPr lang="en-US" altLang="ja-JP" dirty="0" err="1" smtClean="0"/>
              <a:t>GeoScience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Disaster mitigation/management system is an OLAP system</a:t>
            </a:r>
          </a:p>
          <a:p>
            <a:r>
              <a:rPr lang="en-US" altLang="ja-JP" dirty="0" smtClean="0"/>
              <a:t>Visualization helps people to collaborate.</a:t>
            </a:r>
          </a:p>
          <a:p>
            <a:r>
              <a:rPr lang="en-US" altLang="ja-JP" dirty="0" smtClean="0"/>
              <a:t>We need architecture, tools, and experiences.</a:t>
            </a:r>
          </a:p>
          <a:p>
            <a:r>
              <a:rPr lang="en-US" altLang="ja-JP" dirty="0" smtClean="0"/>
              <a:t>SEAIP meeting will be next step.</a:t>
            </a:r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Southeast Asia Joint Discovery </a:t>
            </a:r>
            <a:r>
              <a:rPr lang="en-US" altLang="zh-TW" sz="1800"/>
              <a:t>(2-6, Dec)</a:t>
            </a:r>
            <a:endParaRPr lang="zh-TW" altLang="en-US" sz="1800"/>
          </a:p>
        </p:txBody>
      </p:sp>
      <p:sp>
        <p:nvSpPr>
          <p:cNvPr id="6147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zh-TW" altLang="en-US"/>
          </a:p>
        </p:txBody>
      </p:sp>
      <p:pic>
        <p:nvPicPr>
          <p:cNvPr id="614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825" y="1700213"/>
            <a:ext cx="8475663" cy="482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2_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1_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8604</TotalTime>
  <Words>505</Words>
  <Application>Microsoft Macintosh PowerPoint</Application>
  <PresentationFormat>画面に合わせる (4:3)</PresentationFormat>
  <Paragraphs>128</Paragraphs>
  <Slides>8</Slides>
  <Notes>3</Notes>
  <HiddenSlides>0</HiddenSlides>
  <MMClips>0</MMClips>
  <ScaleCrop>false</ScaleCrop>
  <HeadingPairs>
    <vt:vector size="4" baseType="variant">
      <vt:variant>
        <vt:lpstr>デザイン テンプレート</vt:lpstr>
      </vt:variant>
      <vt:variant>
        <vt:i4>5</vt:i4>
      </vt:variant>
      <vt:variant>
        <vt:lpstr>スライド タイトル</vt:lpstr>
      </vt:variant>
      <vt:variant>
        <vt:i4>8</vt:i4>
      </vt:variant>
    </vt:vector>
  </HeadingPairs>
  <TitlesOfParts>
    <vt:vector size="13" baseType="lpstr">
      <vt:lpstr>Office 佈景主題</vt:lpstr>
      <vt:lpstr>ホワイト</vt:lpstr>
      <vt:lpstr>1_ホワイト</vt:lpstr>
      <vt:lpstr>2_ホワイト</vt:lpstr>
      <vt:lpstr>1_Office 佈景主題</vt:lpstr>
      <vt:lpstr>telescience　WG Report</vt:lpstr>
      <vt:lpstr>Structure</vt:lpstr>
      <vt:lpstr>Day1</vt:lpstr>
      <vt:lpstr>On Line Analytic Process (OLAP) based stores</vt:lpstr>
      <vt:lpstr>スライド 5</vt:lpstr>
      <vt:lpstr>スライド 6</vt:lpstr>
      <vt:lpstr>Discussion with GeoScience</vt:lpstr>
      <vt:lpstr>Southeast Asia Joint Discovery (2-6, Dec)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下條 真司</cp:lastModifiedBy>
  <cp:revision>45</cp:revision>
  <cp:lastPrinted>2013-03-22T09:53:09Z</cp:lastPrinted>
  <dcterms:created xsi:type="dcterms:W3CDTF">2013-10-16T01:50:03Z</dcterms:created>
  <dcterms:modified xsi:type="dcterms:W3CDTF">2013-10-18T08:27:44Z</dcterms:modified>
</cp:coreProperties>
</file>