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4" r:id="rId4"/>
    <p:sldId id="265" r:id="rId5"/>
    <p:sldId id="263" r:id="rId6"/>
    <p:sldId id="266" r:id="rId7"/>
    <p:sldId id="262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10" autoAdjust="0"/>
  </p:normalViewPr>
  <p:slideViewPr>
    <p:cSldViewPr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FAF98-1A84-BA44-A22A-FB3EF35DB130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E79C14-BC96-C140-BD6B-0BCF1DCF4516}">
      <dgm:prSet phldrT="[Text]" custT="1"/>
      <dgm:sp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University</a:t>
          </a:r>
        </a:p>
        <a:p>
          <a:r>
            <a:rPr lang="en-US" sz="1800" b="1" dirty="0" smtClean="0">
              <a:solidFill>
                <a:schemeClr val="tx1"/>
              </a:solidFill>
            </a:rPr>
            <a:t>of Kansas (KU)</a:t>
          </a: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>
            <a:solidFill>
              <a:schemeClr val="tx1"/>
            </a:solidFill>
          </a:endParaRPr>
        </a:p>
      </dgm:t>
    </dgm:pt>
    <dgm:pt modelId="{E2CBD6E4-E3A5-2A4D-B08F-0343253C9141}" type="parTrans" cxnId="{BFE8A28C-4D48-794F-A00E-8E3743F87DB2}">
      <dgm:prSet/>
      <dgm:spPr/>
      <dgm:t>
        <a:bodyPr/>
        <a:lstStyle/>
        <a:p>
          <a:endParaRPr lang="en-US"/>
        </a:p>
      </dgm:t>
    </dgm:pt>
    <dgm:pt modelId="{5C493A8E-15B6-6C43-8399-5E730317C743}" type="sibTrans" cxnId="{BFE8A28C-4D48-794F-A00E-8E3743F87DB2}">
      <dgm:prSet/>
      <dgm:spPr/>
      <dgm:t>
        <a:bodyPr/>
        <a:lstStyle/>
        <a:p>
          <a:endParaRPr lang="en-US"/>
        </a:p>
      </dgm:t>
    </dgm:pt>
    <dgm:pt modelId="{F0E791F9-84D9-A342-B1FC-CD1FCA6BCAB7}">
      <dgm:prSet phldrT="[Text]" custT="1"/>
      <dgm:spPr>
        <a:gradFill flip="none" rotWithShape="0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UC San Diego (UCSD)</a:t>
          </a: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 smtClean="0">
            <a:solidFill>
              <a:schemeClr val="tx1"/>
            </a:solidFill>
          </a:endParaRPr>
        </a:p>
        <a:p>
          <a:endParaRPr lang="en-US" sz="1800" b="1" dirty="0" smtClean="0">
            <a:solidFill>
              <a:schemeClr val="tx1"/>
            </a:solidFill>
          </a:endParaRPr>
        </a:p>
        <a:p>
          <a:r>
            <a:rPr lang="en-US" sz="1800" b="1" dirty="0" smtClean="0">
              <a:solidFill>
                <a:schemeClr val="tx1"/>
              </a:solidFill>
            </a:rPr>
            <a:t> </a:t>
          </a:r>
          <a:endParaRPr lang="en-US" sz="1800" b="1" dirty="0">
            <a:solidFill>
              <a:schemeClr val="tx1"/>
            </a:solidFill>
          </a:endParaRPr>
        </a:p>
      </dgm:t>
    </dgm:pt>
    <dgm:pt modelId="{B0183F62-8418-274C-9117-826BA6FB31DF}" type="parTrans" cxnId="{56326821-663E-6443-9018-D6D530A7E8CC}">
      <dgm:prSet/>
      <dgm:spPr/>
      <dgm:t>
        <a:bodyPr/>
        <a:lstStyle/>
        <a:p>
          <a:endParaRPr lang="en-US"/>
        </a:p>
      </dgm:t>
    </dgm:pt>
    <dgm:pt modelId="{B0C868BE-DBAB-FB4D-8C37-E040706B3142}" type="sibTrans" cxnId="{56326821-663E-6443-9018-D6D530A7E8CC}">
      <dgm:prSet/>
      <dgm:spPr/>
      <dgm:t>
        <a:bodyPr/>
        <a:lstStyle/>
        <a:p>
          <a:endParaRPr lang="en-US"/>
        </a:p>
      </dgm:t>
    </dgm:pt>
    <dgm:pt modelId="{745514D1-B759-634F-AA6D-E1C80D649261}">
      <dgm:prSet phldrT="[Text]" custT="1"/>
      <dgm:spPr/>
      <dgm:t>
        <a:bodyPr/>
        <a:lstStyle/>
        <a:p>
          <a:endParaRPr lang="en-US" sz="1400" b="1" dirty="0">
            <a:solidFill>
              <a:srgbClr val="FDF0CA"/>
            </a:solidFill>
          </a:endParaRPr>
        </a:p>
      </dgm:t>
    </dgm:pt>
    <dgm:pt modelId="{7DF62867-F22F-EA49-BE0E-97786DDCB2AF}" type="parTrans" cxnId="{04435017-C67D-A843-8353-A723C6C1CA3F}">
      <dgm:prSet/>
      <dgm:spPr/>
      <dgm:t>
        <a:bodyPr/>
        <a:lstStyle/>
        <a:p>
          <a:endParaRPr lang="en-US"/>
        </a:p>
      </dgm:t>
    </dgm:pt>
    <dgm:pt modelId="{3302BA64-0471-BA41-8A44-81A01C4CFCB5}" type="sibTrans" cxnId="{04435017-C67D-A843-8353-A723C6C1CA3F}">
      <dgm:prSet/>
      <dgm:spPr/>
      <dgm:t>
        <a:bodyPr/>
        <a:lstStyle/>
        <a:p>
          <a:endParaRPr lang="en-US"/>
        </a:p>
      </dgm:t>
    </dgm:pt>
    <dgm:pt modelId="{D9D0D706-D1A0-CC46-AC7D-49F8C7E8CCD3}">
      <dgm:prSet phldrT="[Text]" custT="1"/>
      <dgm:spPr/>
      <dgm:t>
        <a:bodyPr/>
        <a:lstStyle/>
        <a:p>
          <a:endParaRPr lang="en-US"/>
        </a:p>
      </dgm:t>
    </dgm:pt>
    <dgm:pt modelId="{DF27C5E0-7EC6-CB45-93C6-1DFC5787D674}" type="parTrans" cxnId="{A5AA519B-58CC-3F48-9734-D648D0C584CA}">
      <dgm:prSet/>
      <dgm:spPr/>
      <dgm:t>
        <a:bodyPr/>
        <a:lstStyle/>
        <a:p>
          <a:endParaRPr lang="en-US"/>
        </a:p>
      </dgm:t>
    </dgm:pt>
    <dgm:pt modelId="{C522BF68-BBFD-A34D-B4DD-8F3BDD388D68}" type="sibTrans" cxnId="{A5AA519B-58CC-3F48-9734-D648D0C584CA}">
      <dgm:prSet/>
      <dgm:spPr/>
      <dgm:t>
        <a:bodyPr/>
        <a:lstStyle/>
        <a:p>
          <a:endParaRPr lang="en-US"/>
        </a:p>
      </dgm:t>
    </dgm:pt>
    <dgm:pt modelId="{D014E672-1C80-954F-8B2A-10F559D5382A}">
      <dgm:prSet phldrT="[Text]" custT="1"/>
      <dgm:spPr>
        <a:gradFill flip="none" rotWithShape="0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sz="1800" b="1" dirty="0" smtClean="0">
              <a:solidFill>
                <a:schemeClr val="tx1"/>
              </a:solidFill>
            </a:rPr>
            <a:t>Indiana University (IU)</a:t>
          </a:r>
        </a:p>
        <a:p>
          <a:pPr algn="ctr"/>
          <a:endParaRPr lang="en-US" sz="1800" b="1" dirty="0" smtClean="0">
            <a:solidFill>
              <a:schemeClr val="tx1"/>
            </a:solidFill>
          </a:endParaRPr>
        </a:p>
        <a:p>
          <a:pPr algn="ctr"/>
          <a:endParaRPr lang="en-US" sz="1800" b="1" dirty="0" smtClean="0">
            <a:solidFill>
              <a:schemeClr val="tx1"/>
            </a:solidFill>
          </a:endParaRPr>
        </a:p>
        <a:p>
          <a:pPr algn="ctr"/>
          <a:endParaRPr lang="en-US" sz="1800" b="1" dirty="0" smtClean="0">
            <a:solidFill>
              <a:schemeClr val="tx1"/>
            </a:solidFill>
          </a:endParaRPr>
        </a:p>
        <a:p>
          <a:pPr algn="ctr"/>
          <a:endParaRPr lang="en-US" sz="1800" b="1" dirty="0" smtClean="0">
            <a:solidFill>
              <a:schemeClr val="tx1"/>
            </a:solidFill>
          </a:endParaRPr>
        </a:p>
        <a:p>
          <a:pPr algn="ctr"/>
          <a:endParaRPr lang="en-US" sz="1800" b="1" dirty="0" smtClean="0">
            <a:solidFill>
              <a:schemeClr val="tx1"/>
            </a:solidFill>
          </a:endParaRPr>
        </a:p>
      </dgm:t>
    </dgm:pt>
    <dgm:pt modelId="{7D1A4528-B50D-DA46-A36C-DA921EEA9D23}" type="parTrans" cxnId="{640F1864-3994-F14D-9401-7630F000852B}">
      <dgm:prSet/>
      <dgm:spPr/>
      <dgm:t>
        <a:bodyPr/>
        <a:lstStyle/>
        <a:p>
          <a:endParaRPr lang="en-US"/>
        </a:p>
      </dgm:t>
    </dgm:pt>
    <dgm:pt modelId="{5EB0993E-3348-DB4D-8612-8786E48EA990}" type="sibTrans" cxnId="{640F1864-3994-F14D-9401-7630F000852B}">
      <dgm:prSet/>
      <dgm:spPr/>
      <dgm:t>
        <a:bodyPr/>
        <a:lstStyle/>
        <a:p>
          <a:endParaRPr lang="en-US"/>
        </a:p>
      </dgm:t>
    </dgm:pt>
    <dgm:pt modelId="{6C623B1F-FBCF-C841-9334-4E56157E5B6D}">
      <dgm:prSet phldrT="[Text]" custT="1"/>
      <dgm:spPr/>
      <dgm:t>
        <a:bodyPr/>
        <a:lstStyle/>
        <a:p>
          <a:endParaRPr lang="en-US"/>
        </a:p>
      </dgm:t>
    </dgm:pt>
    <dgm:pt modelId="{233728B5-5872-0E4D-A25E-A6426FCE239A}" type="parTrans" cxnId="{7D5A4ABA-8843-F349-9D7A-63CCD1A9ED83}">
      <dgm:prSet/>
      <dgm:spPr/>
      <dgm:t>
        <a:bodyPr/>
        <a:lstStyle/>
        <a:p>
          <a:endParaRPr lang="en-US"/>
        </a:p>
      </dgm:t>
    </dgm:pt>
    <dgm:pt modelId="{9D6F049D-D844-E248-AC58-C82FC0F19144}" type="sibTrans" cxnId="{7D5A4ABA-8843-F349-9D7A-63CCD1A9ED83}">
      <dgm:prSet/>
      <dgm:spPr/>
      <dgm:t>
        <a:bodyPr/>
        <a:lstStyle/>
        <a:p>
          <a:endParaRPr lang="en-US"/>
        </a:p>
      </dgm:t>
    </dgm:pt>
    <dgm:pt modelId="{DB204516-E8BF-1847-A89D-57834579AED1}">
      <dgm:prSet/>
      <dgm:spPr/>
      <dgm:t>
        <a:bodyPr/>
        <a:lstStyle/>
        <a:p>
          <a:endParaRPr lang="en-US" dirty="0"/>
        </a:p>
      </dgm:t>
    </dgm:pt>
    <dgm:pt modelId="{8C58EAF8-00B3-5240-A947-7638BD30AEB0}" type="parTrans" cxnId="{87B617FD-3AB1-164C-B8C5-4B9E78147AE5}">
      <dgm:prSet/>
      <dgm:spPr/>
      <dgm:t>
        <a:bodyPr/>
        <a:lstStyle/>
        <a:p>
          <a:endParaRPr lang="en-US"/>
        </a:p>
      </dgm:t>
    </dgm:pt>
    <dgm:pt modelId="{B2761AFA-3AA1-3042-B675-C4351837F7D2}" type="sibTrans" cxnId="{87B617FD-3AB1-164C-B8C5-4B9E78147AE5}">
      <dgm:prSet/>
      <dgm:spPr/>
      <dgm:t>
        <a:bodyPr/>
        <a:lstStyle/>
        <a:p>
          <a:endParaRPr lang="en-US"/>
        </a:p>
      </dgm:t>
    </dgm:pt>
    <dgm:pt modelId="{CB14C27C-EDF7-BB4A-AE5B-16F05390CF13}">
      <dgm:prSet phldrT="[Text]" custT="1"/>
      <dgm:spPr>
        <a:solidFill>
          <a:srgbClr val="AAA6E5">
            <a:alpha val="8000"/>
          </a:srgbClr>
        </a:solidFill>
      </dgm:spPr>
      <dgm:t>
        <a:bodyPr/>
        <a:lstStyle/>
        <a:p>
          <a:r>
            <a:rPr lang="en-US" sz="2400" b="1" dirty="0" smtClean="0">
              <a:solidFill>
                <a:srgbClr val="D30000"/>
              </a:solidFill>
            </a:rPr>
            <a:t> </a:t>
          </a:r>
          <a:endParaRPr lang="en-US" sz="2400" b="1" dirty="0">
            <a:solidFill>
              <a:srgbClr val="D30000"/>
            </a:solidFill>
          </a:endParaRPr>
        </a:p>
      </dgm:t>
    </dgm:pt>
    <dgm:pt modelId="{58A6B666-34C3-3E46-9E9F-810EFA31FAD0}" type="sibTrans" cxnId="{8D263AD2-6B8E-A94A-BE22-7DDA6B5230C4}">
      <dgm:prSet/>
      <dgm:spPr/>
      <dgm:t>
        <a:bodyPr/>
        <a:lstStyle/>
        <a:p>
          <a:endParaRPr lang="en-US"/>
        </a:p>
      </dgm:t>
    </dgm:pt>
    <dgm:pt modelId="{529E6CB5-262E-B64B-BAB0-BF9FBBD2DD7F}" type="parTrans" cxnId="{8D263AD2-6B8E-A94A-BE22-7DDA6B5230C4}">
      <dgm:prSet/>
      <dgm:spPr/>
      <dgm:t>
        <a:bodyPr/>
        <a:lstStyle/>
        <a:p>
          <a:endParaRPr lang="en-US"/>
        </a:p>
      </dgm:t>
    </dgm:pt>
    <dgm:pt modelId="{4CC38F5E-D86A-6E43-A32C-0BAB672ABFBE}" type="pres">
      <dgm:prSet presAssocID="{44EFAF98-1A84-BA44-A22A-FB3EF35DB1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0E658-A8FA-4247-987F-74436AD45847}" type="pres">
      <dgm:prSet presAssocID="{CB14C27C-EDF7-BB4A-AE5B-16F05390CF13}" presName="centerShape" presStyleLbl="node0" presStyleIdx="0" presStyleCnt="1" custScaleX="233802" custScaleY="242280"/>
      <dgm:spPr/>
      <dgm:t>
        <a:bodyPr/>
        <a:lstStyle/>
        <a:p>
          <a:endParaRPr lang="en-US"/>
        </a:p>
      </dgm:t>
    </dgm:pt>
    <dgm:pt modelId="{8507B49A-064A-6C4E-8F40-DF0EC4EFDD24}" type="pres">
      <dgm:prSet presAssocID="{03E79C14-BC96-C140-BD6B-0BCF1DCF4516}" presName="node" presStyleLbl="node1" presStyleIdx="0" presStyleCnt="3" custScaleX="185088" custScaleY="185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35B7F-4535-F947-9B75-F3D6D73CF940}" type="pres">
      <dgm:prSet presAssocID="{03E79C14-BC96-C140-BD6B-0BCF1DCF4516}" presName="dummy" presStyleCnt="0"/>
      <dgm:spPr/>
    </dgm:pt>
    <dgm:pt modelId="{B4673B3B-532E-5B44-9F57-D580E121F1CC}" type="pres">
      <dgm:prSet presAssocID="{5C493A8E-15B6-6C43-8399-5E730317C74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600F807-4536-B54B-9BD7-A275BA2BC6CF}" type="pres">
      <dgm:prSet presAssocID="{D014E672-1C80-954F-8B2A-10F559D5382A}" presName="node" presStyleLbl="node1" presStyleIdx="1" presStyleCnt="3" custScaleX="185088" custScaleY="185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440F7-6EA3-2747-87A4-B889ABD9C54C}" type="pres">
      <dgm:prSet presAssocID="{D014E672-1C80-954F-8B2A-10F559D5382A}" presName="dummy" presStyleCnt="0"/>
      <dgm:spPr/>
    </dgm:pt>
    <dgm:pt modelId="{AEEAAAE2-C57A-C74A-A033-EB617FDB2F8C}" type="pres">
      <dgm:prSet presAssocID="{5EB0993E-3348-DB4D-8612-8786E48EA99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C3271D1-7679-8B4B-8E87-048E77E9458D}" type="pres">
      <dgm:prSet presAssocID="{F0E791F9-84D9-A342-B1FC-CD1FCA6BCAB7}" presName="node" presStyleLbl="node1" presStyleIdx="2" presStyleCnt="3" custScaleX="185088" custScaleY="185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F0A46-B9B5-664E-8ADE-8E7105217262}" type="pres">
      <dgm:prSet presAssocID="{F0E791F9-84D9-A342-B1FC-CD1FCA6BCAB7}" presName="dummy" presStyleCnt="0"/>
      <dgm:spPr/>
    </dgm:pt>
    <dgm:pt modelId="{61EDADF8-0AE8-7E4D-9C4A-48D3D04B467B}" type="pres">
      <dgm:prSet presAssocID="{B0C868BE-DBAB-FB4D-8C37-E040706B3142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5A4ABA-8843-F349-9D7A-63CCD1A9ED83}" srcId="{745514D1-B759-634F-AA6D-E1C80D649261}" destId="{6C623B1F-FBCF-C841-9334-4E56157E5B6D}" srcOrd="1" destOrd="0" parTransId="{233728B5-5872-0E4D-A25E-A6426FCE239A}" sibTransId="{9D6F049D-D844-E248-AC58-C82FC0F19144}"/>
    <dgm:cxn modelId="{640F1864-3994-F14D-9401-7630F000852B}" srcId="{CB14C27C-EDF7-BB4A-AE5B-16F05390CF13}" destId="{D014E672-1C80-954F-8B2A-10F559D5382A}" srcOrd="1" destOrd="0" parTransId="{7D1A4528-B50D-DA46-A36C-DA921EEA9D23}" sibTransId="{5EB0993E-3348-DB4D-8612-8786E48EA990}"/>
    <dgm:cxn modelId="{CF854699-C012-492D-8294-A78982D0231D}" type="presOf" srcId="{5EB0993E-3348-DB4D-8612-8786E48EA990}" destId="{AEEAAAE2-C57A-C74A-A033-EB617FDB2F8C}" srcOrd="0" destOrd="0" presId="urn:microsoft.com/office/officeart/2005/8/layout/radial6"/>
    <dgm:cxn modelId="{DAF68963-4F14-4F61-86BD-6A0FB11C655E}" type="presOf" srcId="{03E79C14-BC96-C140-BD6B-0BCF1DCF4516}" destId="{8507B49A-064A-6C4E-8F40-DF0EC4EFDD24}" srcOrd="0" destOrd="0" presId="urn:microsoft.com/office/officeart/2005/8/layout/radial6"/>
    <dgm:cxn modelId="{8F63AA6F-25AD-4B10-BD03-FAB5D34EBC37}" type="presOf" srcId="{44EFAF98-1A84-BA44-A22A-FB3EF35DB130}" destId="{4CC38F5E-D86A-6E43-A32C-0BAB672ABFBE}" srcOrd="0" destOrd="0" presId="urn:microsoft.com/office/officeart/2005/8/layout/radial6"/>
    <dgm:cxn modelId="{04435017-C67D-A843-8353-A723C6C1CA3F}" srcId="{44EFAF98-1A84-BA44-A22A-FB3EF35DB130}" destId="{745514D1-B759-634F-AA6D-E1C80D649261}" srcOrd="1" destOrd="0" parTransId="{7DF62867-F22F-EA49-BE0E-97786DDCB2AF}" sibTransId="{3302BA64-0471-BA41-8A44-81A01C4CFCB5}"/>
    <dgm:cxn modelId="{78D5738F-8F6A-40A8-AC88-D049684A57C7}" type="presOf" srcId="{F0E791F9-84D9-A342-B1FC-CD1FCA6BCAB7}" destId="{5C3271D1-7679-8B4B-8E87-048E77E9458D}" srcOrd="0" destOrd="0" presId="urn:microsoft.com/office/officeart/2005/8/layout/radial6"/>
    <dgm:cxn modelId="{8D263AD2-6B8E-A94A-BE22-7DDA6B5230C4}" srcId="{44EFAF98-1A84-BA44-A22A-FB3EF35DB130}" destId="{CB14C27C-EDF7-BB4A-AE5B-16F05390CF13}" srcOrd="0" destOrd="0" parTransId="{529E6CB5-262E-B64B-BAB0-BF9FBBD2DD7F}" sibTransId="{58A6B666-34C3-3E46-9E9F-810EFA31FAD0}"/>
    <dgm:cxn modelId="{45F89CC5-8C0B-4219-A351-681E5A792AFB}" type="presOf" srcId="{D014E672-1C80-954F-8B2A-10F559D5382A}" destId="{5600F807-4536-B54B-9BD7-A275BA2BC6CF}" srcOrd="0" destOrd="0" presId="urn:microsoft.com/office/officeart/2005/8/layout/radial6"/>
    <dgm:cxn modelId="{56326821-663E-6443-9018-D6D530A7E8CC}" srcId="{CB14C27C-EDF7-BB4A-AE5B-16F05390CF13}" destId="{F0E791F9-84D9-A342-B1FC-CD1FCA6BCAB7}" srcOrd="2" destOrd="0" parTransId="{B0183F62-8418-274C-9117-826BA6FB31DF}" sibTransId="{B0C868BE-DBAB-FB4D-8C37-E040706B3142}"/>
    <dgm:cxn modelId="{3F556DEC-0DFD-4C57-90AA-3E0A779B04AB}" type="presOf" srcId="{CB14C27C-EDF7-BB4A-AE5B-16F05390CF13}" destId="{3A50E658-A8FA-4247-987F-74436AD45847}" srcOrd="0" destOrd="0" presId="urn:microsoft.com/office/officeart/2005/8/layout/radial6"/>
    <dgm:cxn modelId="{87B617FD-3AB1-164C-B8C5-4B9E78147AE5}" srcId="{44EFAF98-1A84-BA44-A22A-FB3EF35DB130}" destId="{DB204516-E8BF-1847-A89D-57834579AED1}" srcOrd="2" destOrd="0" parTransId="{8C58EAF8-00B3-5240-A947-7638BD30AEB0}" sibTransId="{B2761AFA-3AA1-3042-B675-C4351837F7D2}"/>
    <dgm:cxn modelId="{BFE8A28C-4D48-794F-A00E-8E3743F87DB2}" srcId="{CB14C27C-EDF7-BB4A-AE5B-16F05390CF13}" destId="{03E79C14-BC96-C140-BD6B-0BCF1DCF4516}" srcOrd="0" destOrd="0" parTransId="{E2CBD6E4-E3A5-2A4D-B08F-0343253C9141}" sibTransId="{5C493A8E-15B6-6C43-8399-5E730317C743}"/>
    <dgm:cxn modelId="{E535D4E7-CFBB-48D3-AD18-9B3C45C44AE4}" type="presOf" srcId="{5C493A8E-15B6-6C43-8399-5E730317C743}" destId="{B4673B3B-532E-5B44-9F57-D580E121F1CC}" srcOrd="0" destOrd="0" presId="urn:microsoft.com/office/officeart/2005/8/layout/radial6"/>
    <dgm:cxn modelId="{8B9814C1-98A6-4D2C-A27C-CCA520373DCC}" type="presOf" srcId="{B0C868BE-DBAB-FB4D-8C37-E040706B3142}" destId="{61EDADF8-0AE8-7E4D-9C4A-48D3D04B467B}" srcOrd="0" destOrd="0" presId="urn:microsoft.com/office/officeart/2005/8/layout/radial6"/>
    <dgm:cxn modelId="{A5AA519B-58CC-3F48-9734-D648D0C584CA}" srcId="{745514D1-B759-634F-AA6D-E1C80D649261}" destId="{D9D0D706-D1A0-CC46-AC7D-49F8C7E8CCD3}" srcOrd="0" destOrd="0" parTransId="{DF27C5E0-7EC6-CB45-93C6-1DFC5787D674}" sibTransId="{C522BF68-BBFD-A34D-B4DD-8F3BDD388D68}"/>
    <dgm:cxn modelId="{E5202408-ED63-4E02-BDD3-608580B9ABE4}" type="presParOf" srcId="{4CC38F5E-D86A-6E43-A32C-0BAB672ABFBE}" destId="{3A50E658-A8FA-4247-987F-74436AD45847}" srcOrd="0" destOrd="0" presId="urn:microsoft.com/office/officeart/2005/8/layout/radial6"/>
    <dgm:cxn modelId="{E7AEBAFA-6F35-4B97-998A-417AD833D6A1}" type="presParOf" srcId="{4CC38F5E-D86A-6E43-A32C-0BAB672ABFBE}" destId="{8507B49A-064A-6C4E-8F40-DF0EC4EFDD24}" srcOrd="1" destOrd="0" presId="urn:microsoft.com/office/officeart/2005/8/layout/radial6"/>
    <dgm:cxn modelId="{06D2FB3C-7F6A-4944-AF1D-26A34018606C}" type="presParOf" srcId="{4CC38F5E-D86A-6E43-A32C-0BAB672ABFBE}" destId="{89935B7F-4535-F947-9B75-F3D6D73CF940}" srcOrd="2" destOrd="0" presId="urn:microsoft.com/office/officeart/2005/8/layout/radial6"/>
    <dgm:cxn modelId="{D828B9DA-3940-40C2-83DA-F48FC912A1B8}" type="presParOf" srcId="{4CC38F5E-D86A-6E43-A32C-0BAB672ABFBE}" destId="{B4673B3B-532E-5B44-9F57-D580E121F1CC}" srcOrd="3" destOrd="0" presId="urn:microsoft.com/office/officeart/2005/8/layout/radial6"/>
    <dgm:cxn modelId="{3E000DD2-CA92-44D9-B3F5-48817A6388D0}" type="presParOf" srcId="{4CC38F5E-D86A-6E43-A32C-0BAB672ABFBE}" destId="{5600F807-4536-B54B-9BD7-A275BA2BC6CF}" srcOrd="4" destOrd="0" presId="urn:microsoft.com/office/officeart/2005/8/layout/radial6"/>
    <dgm:cxn modelId="{E881D1E4-6080-4AD6-919E-912FA2A6C7D3}" type="presParOf" srcId="{4CC38F5E-D86A-6E43-A32C-0BAB672ABFBE}" destId="{248440F7-6EA3-2747-87A4-B889ABD9C54C}" srcOrd="5" destOrd="0" presId="urn:microsoft.com/office/officeart/2005/8/layout/radial6"/>
    <dgm:cxn modelId="{1DEB251F-389C-4254-B1A7-1333C3BB1EFA}" type="presParOf" srcId="{4CC38F5E-D86A-6E43-A32C-0BAB672ABFBE}" destId="{AEEAAAE2-C57A-C74A-A033-EB617FDB2F8C}" srcOrd="6" destOrd="0" presId="urn:microsoft.com/office/officeart/2005/8/layout/radial6"/>
    <dgm:cxn modelId="{AD37EACE-6B6F-46F0-A28A-36DD52332A8E}" type="presParOf" srcId="{4CC38F5E-D86A-6E43-A32C-0BAB672ABFBE}" destId="{5C3271D1-7679-8B4B-8E87-048E77E9458D}" srcOrd="7" destOrd="0" presId="urn:microsoft.com/office/officeart/2005/8/layout/radial6"/>
    <dgm:cxn modelId="{E96B4C92-995D-4A5E-8B69-29EDC81643ED}" type="presParOf" srcId="{4CC38F5E-D86A-6E43-A32C-0BAB672ABFBE}" destId="{563F0A46-B9B5-664E-8ADE-8E7105217262}" srcOrd="8" destOrd="0" presId="urn:microsoft.com/office/officeart/2005/8/layout/radial6"/>
    <dgm:cxn modelId="{4C4B67B6-7433-4413-B050-4547D6111D0F}" type="presParOf" srcId="{4CC38F5E-D86A-6E43-A32C-0BAB672ABFBE}" destId="{61EDADF8-0AE8-7E4D-9C4A-48D3D04B467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DADF8-0AE8-7E4D-9C4A-48D3D04B467B}">
      <dsp:nvSpPr>
        <dsp:cNvPr id="0" name=""/>
        <dsp:cNvSpPr/>
      </dsp:nvSpPr>
      <dsp:spPr>
        <a:xfrm>
          <a:off x="736236" y="905149"/>
          <a:ext cx="4145475" cy="4145475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EAAAE2-C57A-C74A-A033-EB617FDB2F8C}">
      <dsp:nvSpPr>
        <dsp:cNvPr id="0" name=""/>
        <dsp:cNvSpPr/>
      </dsp:nvSpPr>
      <dsp:spPr>
        <a:xfrm>
          <a:off x="736236" y="905149"/>
          <a:ext cx="4145475" cy="4145475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673B3B-532E-5B44-9F57-D580E121F1CC}">
      <dsp:nvSpPr>
        <dsp:cNvPr id="0" name=""/>
        <dsp:cNvSpPr/>
      </dsp:nvSpPr>
      <dsp:spPr>
        <a:xfrm>
          <a:off x="736236" y="905149"/>
          <a:ext cx="4145475" cy="4145475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50E658-A8FA-4247-987F-74436AD45847}">
      <dsp:nvSpPr>
        <dsp:cNvPr id="0" name=""/>
        <dsp:cNvSpPr/>
      </dsp:nvSpPr>
      <dsp:spPr>
        <a:xfrm>
          <a:off x="577071" y="665052"/>
          <a:ext cx="4463805" cy="4625669"/>
        </a:xfrm>
        <a:prstGeom prst="ellipse">
          <a:avLst/>
        </a:prstGeom>
        <a:solidFill>
          <a:srgbClr val="AAA6E5">
            <a:alpha val="8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D30000"/>
              </a:solidFill>
            </a:rPr>
            <a:t> </a:t>
          </a:r>
          <a:endParaRPr lang="en-US" sz="2400" b="1" kern="1200" dirty="0">
            <a:solidFill>
              <a:srgbClr val="D30000"/>
            </a:solidFill>
          </a:endParaRPr>
        </a:p>
      </dsp:txBody>
      <dsp:txXfrm>
        <a:off x="1230780" y="1342466"/>
        <a:ext cx="3156387" cy="3270841"/>
      </dsp:txXfrm>
    </dsp:sp>
    <dsp:sp modelId="{8507B49A-064A-6C4E-8F40-DF0EC4EFDD24}">
      <dsp:nvSpPr>
        <dsp:cNvPr id="0" name=""/>
        <dsp:cNvSpPr/>
      </dsp:nvSpPr>
      <dsp:spPr>
        <a:xfrm>
          <a:off x="1572163" y="-283548"/>
          <a:ext cx="2473622" cy="2473622"/>
        </a:xfrm>
        <a:prstGeom prst="ellipse">
          <a:avLst/>
        </a:prstGeom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University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of Kansas (KU)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>
            <a:solidFill>
              <a:schemeClr val="tx1"/>
            </a:solidFill>
          </a:endParaRPr>
        </a:p>
      </dsp:txBody>
      <dsp:txXfrm>
        <a:off x="1934417" y="78706"/>
        <a:ext cx="1749114" cy="1749114"/>
      </dsp:txXfrm>
    </dsp:sp>
    <dsp:sp modelId="{5600F807-4536-B54B-9BD7-A275BA2BC6CF}">
      <dsp:nvSpPr>
        <dsp:cNvPr id="0" name=""/>
        <dsp:cNvSpPr/>
      </dsp:nvSpPr>
      <dsp:spPr>
        <a:xfrm>
          <a:off x="3325540" y="2753389"/>
          <a:ext cx="2473622" cy="2473622"/>
        </a:xfrm>
        <a:prstGeom prst="ellipse">
          <a:avLst/>
        </a:prstGeom>
        <a:gradFill flip="none" rotWithShape="0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Indiana University (IU)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</dsp:txBody>
      <dsp:txXfrm>
        <a:off x="3687794" y="3115643"/>
        <a:ext cx="1749114" cy="1749114"/>
      </dsp:txXfrm>
    </dsp:sp>
    <dsp:sp modelId="{5C3271D1-7679-8B4B-8E87-048E77E9458D}">
      <dsp:nvSpPr>
        <dsp:cNvPr id="0" name=""/>
        <dsp:cNvSpPr/>
      </dsp:nvSpPr>
      <dsp:spPr>
        <a:xfrm>
          <a:off x="-181213" y="2752928"/>
          <a:ext cx="2473622" cy="2474544"/>
        </a:xfrm>
        <a:prstGeom prst="ellipse">
          <a:avLst/>
        </a:prstGeom>
        <a:gradFill flip="none" rotWithShape="0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UC San Diego (UCSD)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81041" y="3115317"/>
        <a:ext cx="1749114" cy="1749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240A-9D61-4FE7-BFD4-22BCA8614CA9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8A57-58C7-4BD6-8F84-9DFE82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/>
            <a:fld id="{6332498C-E262-472E-96D9-DA149F8A1F50}" type="slidenum">
              <a:rPr lang="en-US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4</a:t>
            </a:fld>
            <a:endParaRPr lang="en-US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does not “destroy” the </a:t>
            </a:r>
            <a:r>
              <a:rPr lang="en-US" dirty="0" err="1" smtClean="0"/>
              <a:t>lifemapper</a:t>
            </a:r>
            <a:r>
              <a:rPr lang="en-US" dirty="0" smtClean="0"/>
              <a:t> server and a cluster can go down without ill effects on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583B-DF5C-424F-9BB0-F13ED7967BB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3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19293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5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19293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9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3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03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7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08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729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7A36-81DF-47F5-B943-BB5301C4669F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1501-EDAC-4BF6-BE12-29A6AE98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Using the Title</a:t>
            </a:r>
            <a:endParaRPr lang="en-US" sz="26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F49D-0ED0-431C-B4CC-BE5B3E0FF0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7BCC-884A-4D12-A512-5C2D8779FA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4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800" b="1" i="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2801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D6440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9293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9293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9293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PRAGMA 25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Group Updates</a:t>
            </a:r>
            <a:br>
              <a:rPr lang="en-US" dirty="0" smtClean="0"/>
            </a:br>
            <a:r>
              <a:rPr lang="en-US" sz="3600" dirty="0" smtClean="0"/>
              <a:t>Resources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Yoshio </a:t>
            </a:r>
            <a:r>
              <a:rPr lang="en-US" altLang="ja-JP" dirty="0"/>
              <a:t>Tanaka (AIST)</a:t>
            </a:r>
            <a:endParaRPr lang="en-US" dirty="0" smtClean="0"/>
          </a:p>
          <a:p>
            <a:r>
              <a:rPr lang="en-US" dirty="0" smtClean="0"/>
              <a:t>Phil Papadopoulos (UCSD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19401" y="6236732"/>
            <a:ext cx="59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Most slides by courtesy of Peter, </a:t>
            </a:r>
            <a:r>
              <a:rPr kumimoji="1" lang="en-US" altLang="ja-JP" dirty="0" err="1" smtClean="0"/>
              <a:t>Nadya</a:t>
            </a:r>
            <a:r>
              <a:rPr kumimoji="1" lang="en-US" altLang="ja-JP" dirty="0" smtClean="0"/>
              <a:t>, Luca, and </a:t>
            </a:r>
            <a:r>
              <a:rPr kumimoji="1" lang="en-US" altLang="ja-JP" dirty="0" err="1" smtClean="0"/>
              <a:t>Pongsakorn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914400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/>
              <a:t>Past, Current, and Future of Resources WG</a:t>
            </a:r>
            <a:endParaRPr kumimoji="1" lang="ja-JP" altLang="en-US" sz="3200" b="1" dirty="0"/>
          </a:p>
        </p:txBody>
      </p:sp>
      <p:sp>
        <p:nvSpPr>
          <p:cNvPr id="6" name="ストライプ矢印 5"/>
          <p:cNvSpPr/>
          <p:nvPr/>
        </p:nvSpPr>
        <p:spPr>
          <a:xfrm>
            <a:off x="152400" y="15240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トライプ矢印 6"/>
          <p:cNvSpPr/>
          <p:nvPr/>
        </p:nvSpPr>
        <p:spPr>
          <a:xfrm>
            <a:off x="2362200" y="15240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トライプ矢印 7"/>
          <p:cNvSpPr/>
          <p:nvPr/>
        </p:nvSpPr>
        <p:spPr>
          <a:xfrm>
            <a:off x="4572000" y="15240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トライプ矢印 8"/>
          <p:cNvSpPr/>
          <p:nvPr/>
        </p:nvSpPr>
        <p:spPr>
          <a:xfrm>
            <a:off x="6781800" y="15240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1258" y="129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2008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48001" y="129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2009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90858" y="129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00658" y="129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2011</a:t>
            </a:r>
            <a:endParaRPr kumimoji="1" lang="ja-JP" altLang="en-US" dirty="0"/>
          </a:p>
        </p:txBody>
      </p:sp>
      <p:sp>
        <p:nvSpPr>
          <p:cNvPr id="14" name="ストライプ矢印 13"/>
          <p:cNvSpPr/>
          <p:nvPr/>
        </p:nvSpPr>
        <p:spPr>
          <a:xfrm>
            <a:off x="152400" y="41148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トライプ矢印 14"/>
          <p:cNvSpPr/>
          <p:nvPr/>
        </p:nvSpPr>
        <p:spPr>
          <a:xfrm>
            <a:off x="2362200" y="41148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トライプ矢印 15"/>
          <p:cNvSpPr/>
          <p:nvPr/>
        </p:nvSpPr>
        <p:spPr>
          <a:xfrm>
            <a:off x="4572000" y="41148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トライプ矢印 16"/>
          <p:cNvSpPr/>
          <p:nvPr/>
        </p:nvSpPr>
        <p:spPr>
          <a:xfrm>
            <a:off x="6781800" y="4114800"/>
            <a:ext cx="2209800" cy="381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71258" y="3886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48001" y="3886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2013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0858" y="3886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2014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00658" y="3886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2015</a:t>
            </a:r>
            <a:endParaRPr kumimoji="1" lang="ja-JP" altLang="en-US" dirty="0"/>
          </a:p>
        </p:txBody>
      </p:sp>
      <p:sp>
        <p:nvSpPr>
          <p:cNvPr id="23" name="線吹き出し 1 (枠付き) 22"/>
          <p:cNvSpPr/>
          <p:nvPr/>
        </p:nvSpPr>
        <p:spPr>
          <a:xfrm>
            <a:off x="1524000" y="2362200"/>
            <a:ext cx="1219200" cy="611916"/>
          </a:xfrm>
          <a:prstGeom prst="borderCallout1">
            <a:avLst>
              <a:gd name="adj1" fmla="val -4045"/>
              <a:gd name="adj2" fmla="val 47388"/>
              <a:gd name="adj3" fmla="val -86254"/>
              <a:gd name="adj4" fmla="val 106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PRAGMA16</a:t>
            </a:r>
          </a:p>
          <a:p>
            <a:pPr algn="ctr"/>
            <a:r>
              <a:rPr kumimoji="1" lang="en-US" altLang="ja-JP" sz="1600" b="1" dirty="0" smtClean="0"/>
              <a:t>GT &amp; VOMS</a:t>
            </a:r>
            <a:endParaRPr kumimoji="1" lang="ja-JP" altLang="en-US" sz="1600" b="1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2133600" y="3274284"/>
            <a:ext cx="2133600" cy="611916"/>
          </a:xfrm>
          <a:prstGeom prst="borderCallout1">
            <a:avLst>
              <a:gd name="adj1" fmla="val -4045"/>
              <a:gd name="adj2" fmla="val 47388"/>
              <a:gd name="adj3" fmla="val -237917"/>
              <a:gd name="adj4" fmla="val 90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PRAGMA17</a:t>
            </a:r>
          </a:p>
          <a:p>
            <a:pPr algn="ctr"/>
            <a:r>
              <a:rPr kumimoji="1" lang="en-US" altLang="ja-JP" sz="1600" b="1" dirty="0" smtClean="0"/>
              <a:t>Panel on Grid to Cloud</a:t>
            </a:r>
            <a:endParaRPr kumimoji="1" lang="ja-JP" altLang="en-US" sz="1600" b="1" dirty="0"/>
          </a:p>
        </p:txBody>
      </p:sp>
      <p:sp>
        <p:nvSpPr>
          <p:cNvPr id="25" name="線吹き出し 1 (枠付き) 24"/>
          <p:cNvSpPr/>
          <p:nvPr/>
        </p:nvSpPr>
        <p:spPr>
          <a:xfrm>
            <a:off x="4495800" y="639170"/>
            <a:ext cx="4495800" cy="611916"/>
          </a:xfrm>
          <a:prstGeom prst="borderCallout1">
            <a:avLst>
              <a:gd name="adj1" fmla="val 103011"/>
              <a:gd name="adj2" fmla="val 48241"/>
              <a:gd name="adj3" fmla="val 154621"/>
              <a:gd name="adj4" fmla="val 53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Phase 1</a:t>
            </a:r>
          </a:p>
          <a:p>
            <a:pPr algn="ctr"/>
            <a:r>
              <a:rPr kumimoji="1" lang="en-US" altLang="ja-JP" sz="1600" b="1" dirty="0" smtClean="0"/>
              <a:t>Succeeded in manual port (sharing) of VM images</a:t>
            </a:r>
            <a:endParaRPr kumimoji="1" lang="ja-JP" altLang="en-US" sz="1600" b="1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4007929" y="2397416"/>
            <a:ext cx="1600200" cy="726785"/>
          </a:xfrm>
          <a:prstGeom prst="borderCallout1">
            <a:avLst>
              <a:gd name="adj1" fmla="val -4045"/>
              <a:gd name="adj2" fmla="val 47388"/>
              <a:gd name="adj3" fmla="val -74988"/>
              <a:gd name="adj4" fmla="val 5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PRAGMA 18</a:t>
            </a:r>
          </a:p>
          <a:p>
            <a:pPr algn="ctr"/>
            <a:r>
              <a:rPr kumimoji="1" lang="en-US" altLang="ja-JP" sz="1600" b="1" dirty="0" smtClean="0"/>
              <a:t>Experiments on Rocks + </a:t>
            </a:r>
            <a:r>
              <a:rPr kumimoji="1" lang="en-US" altLang="ja-JP" sz="1600" b="1" dirty="0" err="1" smtClean="0"/>
              <a:t>Xen</a:t>
            </a:r>
            <a:r>
              <a:rPr kumimoji="1" lang="en-US" altLang="ja-JP" sz="1600" b="1" dirty="0" smtClean="0"/>
              <a:t> roll</a:t>
            </a:r>
            <a:endParaRPr kumimoji="1" lang="ja-JP" altLang="en-US" sz="1600" b="1" dirty="0"/>
          </a:p>
        </p:txBody>
      </p:sp>
      <p:sp>
        <p:nvSpPr>
          <p:cNvPr id="27" name="線吹き出し 1 (枠付き) 26"/>
          <p:cNvSpPr/>
          <p:nvPr/>
        </p:nvSpPr>
        <p:spPr>
          <a:xfrm>
            <a:off x="4800600" y="3344083"/>
            <a:ext cx="1905000" cy="542119"/>
          </a:xfrm>
          <a:prstGeom prst="borderCallout1">
            <a:avLst>
              <a:gd name="adj1" fmla="val -4045"/>
              <a:gd name="adj2" fmla="val 47388"/>
              <a:gd name="adj3" fmla="val -280041"/>
              <a:gd name="adj4" fmla="val 64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PRAGMA 19</a:t>
            </a:r>
          </a:p>
          <a:p>
            <a:pPr algn="ctr"/>
            <a:r>
              <a:rPr kumimoji="1" lang="en-US" altLang="ja-JP" sz="1600" b="1" dirty="0" smtClean="0"/>
              <a:t>Extending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VM sites</a:t>
            </a:r>
          </a:p>
        </p:txBody>
      </p:sp>
      <p:sp>
        <p:nvSpPr>
          <p:cNvPr id="28" name="線吹き出し 1 (枠付き) 27"/>
          <p:cNvSpPr/>
          <p:nvPr/>
        </p:nvSpPr>
        <p:spPr>
          <a:xfrm>
            <a:off x="5981700" y="2397416"/>
            <a:ext cx="3162300" cy="726785"/>
          </a:xfrm>
          <a:prstGeom prst="borderCallout1">
            <a:avLst>
              <a:gd name="adj1" fmla="val -4045"/>
              <a:gd name="adj2" fmla="val 47388"/>
              <a:gd name="adj3" fmla="val -74988"/>
              <a:gd name="adj4" fmla="val 57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Phase 2</a:t>
            </a:r>
          </a:p>
          <a:p>
            <a:pPr algn="ctr"/>
            <a:r>
              <a:rPr kumimoji="1" lang="en-US" altLang="ja-JP" sz="1600" b="1" dirty="0" smtClean="0"/>
              <a:t>Automation of the deployment</a:t>
            </a:r>
          </a:p>
          <a:p>
            <a:pPr algn="ctr"/>
            <a:r>
              <a:rPr kumimoji="1" lang="en-US" altLang="ja-JP" sz="1600" b="1" dirty="0" smtClean="0"/>
              <a:t>Use </a:t>
            </a:r>
            <a:r>
              <a:rPr kumimoji="1" lang="en-US" altLang="ja-JP" sz="1600" b="1" dirty="0" err="1" smtClean="0"/>
              <a:t>Gfarm</a:t>
            </a:r>
            <a:r>
              <a:rPr kumimoji="1" lang="en-US" altLang="ja-JP" sz="1600" b="1" dirty="0" smtClean="0"/>
              <a:t> for sharing VM images</a:t>
            </a:r>
            <a:endParaRPr kumimoji="1" lang="ja-JP" altLang="en-US" sz="1600" b="1" dirty="0"/>
          </a:p>
        </p:txBody>
      </p:sp>
      <p:sp>
        <p:nvSpPr>
          <p:cNvPr id="29" name="線吹き出し 1 (枠付き) 28"/>
          <p:cNvSpPr/>
          <p:nvPr/>
        </p:nvSpPr>
        <p:spPr>
          <a:xfrm>
            <a:off x="83593" y="6028940"/>
            <a:ext cx="2705100" cy="726785"/>
          </a:xfrm>
          <a:prstGeom prst="borderCallout1">
            <a:avLst>
              <a:gd name="adj1" fmla="val -9678"/>
              <a:gd name="adj2" fmla="val 12072"/>
              <a:gd name="adj3" fmla="val -225214"/>
              <a:gd name="adj4" fmla="val 2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Phase 3</a:t>
            </a:r>
          </a:p>
          <a:p>
            <a:pPr algn="ctr"/>
            <a:r>
              <a:rPr kumimoji="1" lang="en-US" altLang="ja-JP" sz="1600" b="1" dirty="0" smtClean="0"/>
              <a:t>Expanding sites</a:t>
            </a:r>
          </a:p>
          <a:p>
            <a:pPr algn="ctr"/>
            <a:r>
              <a:rPr kumimoji="1" lang="en-US" altLang="ja-JP" sz="1600" b="1" dirty="0" smtClean="0"/>
              <a:t>Prototyped VC deployments</a:t>
            </a:r>
            <a:endParaRPr kumimoji="1" lang="ja-JP" altLang="en-US" sz="1600" b="1" dirty="0"/>
          </a:p>
        </p:txBody>
      </p:sp>
      <p:sp>
        <p:nvSpPr>
          <p:cNvPr id="30" name="線吹き出し 1 (枠付き) 29"/>
          <p:cNvSpPr/>
          <p:nvPr/>
        </p:nvSpPr>
        <p:spPr>
          <a:xfrm>
            <a:off x="3389558" y="6063139"/>
            <a:ext cx="3124200" cy="726785"/>
          </a:xfrm>
          <a:prstGeom prst="borderCallout1">
            <a:avLst>
              <a:gd name="adj1" fmla="val -4045"/>
              <a:gd name="adj2" fmla="val 47388"/>
              <a:gd name="adj3" fmla="val -223336"/>
              <a:gd name="adj4" fmla="val 20469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Phase 4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VC Sharing automation w/ apps</a:t>
            </a:r>
          </a:p>
          <a:p>
            <a:pPr algn="ctr"/>
            <a:r>
              <a:rPr kumimoji="1" lang="en-US" altLang="ja-JP" sz="1600" b="1" dirty="0" err="1" smtClean="0">
                <a:solidFill>
                  <a:schemeClr val="tx1"/>
                </a:solidFill>
              </a:rPr>
              <a:t>Lifemapper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, Docking Simulation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線吹き出し 1 (枠付き) 30"/>
          <p:cNvSpPr/>
          <p:nvPr/>
        </p:nvSpPr>
        <p:spPr>
          <a:xfrm>
            <a:off x="630927" y="5382913"/>
            <a:ext cx="2145257" cy="457200"/>
          </a:xfrm>
          <a:prstGeom prst="borderCallout1">
            <a:avLst>
              <a:gd name="adj1" fmla="val -4045"/>
              <a:gd name="adj2" fmla="val 47388"/>
              <a:gd name="adj3" fmla="val -204213"/>
              <a:gd name="adj4" fmla="val 11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SDN (</a:t>
            </a:r>
            <a:r>
              <a:rPr kumimoji="1" lang="en-US" altLang="ja-JP" sz="1600" b="1" dirty="0" err="1" smtClean="0"/>
              <a:t>OpenFlow</a:t>
            </a:r>
            <a:r>
              <a:rPr kumimoji="1" lang="en-US" altLang="ja-JP" sz="1600" b="1" dirty="0" smtClean="0"/>
              <a:t>, </a:t>
            </a:r>
            <a:r>
              <a:rPr kumimoji="1" lang="en-US" altLang="ja-JP" sz="1600" b="1" dirty="0" err="1" smtClean="0"/>
              <a:t>ViNE</a:t>
            </a:r>
            <a:r>
              <a:rPr kumimoji="1" lang="en-US" altLang="ja-JP" sz="1600" b="1" dirty="0" smtClean="0"/>
              <a:t>)</a:t>
            </a:r>
            <a:endParaRPr kumimoji="1" lang="ja-JP" altLang="en-US" sz="1600" b="1" dirty="0"/>
          </a:p>
        </p:txBody>
      </p:sp>
      <p:sp>
        <p:nvSpPr>
          <p:cNvPr id="32" name="線吹き出し 1 (枠付き) 31"/>
          <p:cNvSpPr/>
          <p:nvPr/>
        </p:nvSpPr>
        <p:spPr>
          <a:xfrm>
            <a:off x="1670572" y="4800600"/>
            <a:ext cx="1796529" cy="457200"/>
          </a:xfrm>
          <a:prstGeom prst="borderCallout1">
            <a:avLst>
              <a:gd name="adj1" fmla="val -4045"/>
              <a:gd name="adj2" fmla="val 47388"/>
              <a:gd name="adj3" fmla="val -90781"/>
              <a:gd name="adj4" fmla="val 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CI for Scientists</a:t>
            </a:r>
            <a:endParaRPr kumimoji="1" lang="ja-JP" altLang="en-US" sz="16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53100" y="4522969"/>
            <a:ext cx="31949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Routine Use of Network Overlay</a:t>
            </a:r>
            <a:endParaRPr kumimoji="1" lang="ja-JP" altLang="en-US" dirty="0"/>
          </a:p>
        </p:txBody>
      </p:sp>
      <p:sp>
        <p:nvSpPr>
          <p:cNvPr id="34" name="線吹き出し 1 (枠付き) 33"/>
          <p:cNvSpPr/>
          <p:nvPr/>
        </p:nvSpPr>
        <p:spPr>
          <a:xfrm>
            <a:off x="2954310" y="5415895"/>
            <a:ext cx="1492866" cy="457200"/>
          </a:xfrm>
          <a:prstGeom prst="borderCallout1">
            <a:avLst>
              <a:gd name="adj1" fmla="val -4045"/>
              <a:gd name="adj2" fmla="val 47388"/>
              <a:gd name="adj3" fmla="val -219140"/>
              <a:gd name="adj4" fmla="val 50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Start using </a:t>
            </a:r>
            <a:r>
              <a:rPr kumimoji="1" lang="en-US" altLang="ja-JP" sz="1600" b="1" dirty="0" err="1" smtClean="0"/>
              <a:t>github</a:t>
            </a:r>
            <a:r>
              <a:rPr kumimoji="1" lang="en-US" altLang="ja-JP" sz="1600" b="1" dirty="0" smtClean="0"/>
              <a:t> </a:t>
            </a:r>
            <a:endParaRPr kumimoji="1" lang="ja-JP" altLang="en-US" sz="16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3758" y="4964668"/>
            <a:ext cx="24342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Sustained infrastructure</a:t>
            </a:r>
            <a:endParaRPr kumimoji="1" lang="ja-JP" altLang="en-US" dirty="0"/>
          </a:p>
        </p:txBody>
      </p:sp>
      <p:sp>
        <p:nvSpPr>
          <p:cNvPr id="36" name="線吹き出し 1 (枠付き) 35"/>
          <p:cNvSpPr/>
          <p:nvPr/>
        </p:nvSpPr>
        <p:spPr>
          <a:xfrm>
            <a:off x="4851172" y="5415895"/>
            <a:ext cx="1930628" cy="457200"/>
          </a:xfrm>
          <a:prstGeom prst="borderCallout1">
            <a:avLst>
              <a:gd name="adj1" fmla="val -4045"/>
              <a:gd name="adj2" fmla="val 47388"/>
              <a:gd name="adj3" fmla="val -219140"/>
              <a:gd name="adj4" fmla="val -37995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Network Overlay</a:t>
            </a:r>
          </a:p>
          <a:p>
            <a:pPr algn="ctr"/>
            <a:r>
              <a:rPr kumimoji="1" lang="en-US" altLang="ja-JP" sz="1600" b="1" dirty="0" err="1" smtClean="0">
                <a:solidFill>
                  <a:schemeClr val="tx1"/>
                </a:solidFill>
              </a:rPr>
              <a:t>ViNE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, IPOP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" y="1081635"/>
            <a:ext cx="3154951" cy="240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090595"/>
            <a:ext cx="3132506" cy="240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94" y="1120215"/>
            <a:ext cx="3045507" cy="23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4" y="3520035"/>
            <a:ext cx="3170127" cy="242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87" y="3596233"/>
            <a:ext cx="29174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77" y="3520035"/>
            <a:ext cx="3294772" cy="242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Resources in PRAGMA 25 at a glance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93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631"/>
            <a:ext cx="8228160" cy="1144921"/>
          </a:xfrm>
        </p:spPr>
        <p:txBody>
          <a:bodyPr tIns="35203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Summary of the 2</a:t>
            </a:r>
            <a:r>
              <a:rPr lang="en-US" baseline="30000" dirty="0" smtClean="0"/>
              <a:t>nd</a:t>
            </a:r>
            <a:r>
              <a:rPr lang="en-US" dirty="0" smtClean="0"/>
              <a:t> day Discussion</a:t>
            </a:r>
            <a:br>
              <a:rPr lang="en-US" dirty="0" smtClean="0"/>
            </a:br>
            <a:r>
              <a:rPr lang="en-US" dirty="0" smtClean="0"/>
              <a:t>@ PRAGMA24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371600"/>
            <a:ext cx="8045280" cy="3977698"/>
          </a:xfrm>
        </p:spPr>
        <p:txBody>
          <a:bodyPr>
            <a:normAutofit fontScale="925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Scenario: Three different labs want to share computing and data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What are the resources (data, computing)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How do they author their software structure (VM/VC) to do what they need (e.g. </a:t>
            </a:r>
            <a:r>
              <a:rPr lang="en-US" dirty="0" err="1" smtClean="0"/>
              <a:t>LifeMapper</a:t>
            </a:r>
            <a:r>
              <a:rPr lang="en-US" dirty="0" smtClean="0"/>
              <a:t> Compute Nodes)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How do they provide network privacy</a:t>
            </a:r>
          </a:p>
          <a:p>
            <a:pPr marL="783372" lvl="1" indent="-29376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How do they control their distributed infrastructure</a:t>
            </a:r>
          </a:p>
        </p:txBody>
      </p:sp>
      <p:sp>
        <p:nvSpPr>
          <p:cNvPr id="4" name="角丸四角形吹き出し 3"/>
          <p:cNvSpPr/>
          <p:nvPr/>
        </p:nvSpPr>
        <p:spPr>
          <a:xfrm>
            <a:off x="4038600" y="5257800"/>
            <a:ext cx="4495800" cy="1295400"/>
          </a:xfrm>
          <a:prstGeom prst="wedgeRoundRectCallout">
            <a:avLst>
              <a:gd name="adj1" fmla="val -61628"/>
              <a:gd name="adj2" fmla="val -685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Main 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contributors:</a:t>
            </a:r>
          </a:p>
          <a:p>
            <a:r>
              <a:rPr kumimoji="1" lang="en-US" altLang="ja-JP" sz="20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  </a:t>
            </a:r>
            <a:r>
              <a:rPr kumimoji="1" lang="en-US" altLang="ja-JP" sz="2000" b="1" dirty="0" err="1" smtClean="0">
                <a:solidFill>
                  <a:sysClr val="windowText" lastClr="000000"/>
                </a:solidFill>
              </a:rPr>
              <a:t>Nadya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 (UCSD), Aimee(KU), </a:t>
            </a:r>
            <a:r>
              <a:rPr kumimoji="1" lang="en-US" altLang="ja-JP" sz="2000" b="1" dirty="0" err="1" smtClean="0">
                <a:solidFill>
                  <a:sysClr val="windowText" lastClr="000000"/>
                </a:solidFill>
              </a:rPr>
              <a:t>Quan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 (IU) </a:t>
            </a:r>
            <a:endParaRPr kumimoji="1" lang="en-US" altLang="ja-JP" sz="2000" b="1" dirty="0" smtClean="0">
              <a:solidFill>
                <a:sysClr val="windowText" lastClr="000000"/>
              </a:solidFill>
            </a:endParaRPr>
          </a:p>
          <a:p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See 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the demo today!!</a:t>
            </a:r>
            <a:endParaRPr kumimoji="1" lang="en-US" altLang="ja-JP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26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6347"/>
              </p:ext>
            </p:extLst>
          </p:nvPr>
        </p:nvGraphicFramePr>
        <p:xfrm>
          <a:off x="1419125" y="922712"/>
          <a:ext cx="5617949" cy="503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427563" y="1549400"/>
            <a:ext cx="1468288" cy="977900"/>
            <a:chOff x="4112883" y="1168400"/>
            <a:chExt cx="1957717" cy="977900"/>
          </a:xfrm>
        </p:grpSpPr>
        <p:pic>
          <p:nvPicPr>
            <p:cNvPr id="6" name="Picture 2" descr="http://lifemapper.org/wp-content/themes/lifemapper/images/world_logo_blue_new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883" y="1177795"/>
              <a:ext cx="1467985" cy="541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Screen shot 2013-10-03 at 5.55.26 PM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8300" y="1701800"/>
              <a:ext cx="1067313" cy="406400"/>
            </a:xfrm>
            <a:prstGeom prst="rect">
              <a:avLst/>
            </a:prstGeom>
          </p:spPr>
        </p:pic>
        <p:pic>
          <p:nvPicPr>
            <p:cNvPr id="14" name="Picture 13" descr="Screen shot 2013-10-03 at 6.11.14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168400"/>
              <a:ext cx="431800" cy="9779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066927" y="4419600"/>
            <a:ext cx="1190625" cy="1536700"/>
            <a:chOff x="2260600" y="4076700"/>
            <a:chExt cx="1587500" cy="1536700"/>
          </a:xfrm>
        </p:grpSpPr>
        <p:pic>
          <p:nvPicPr>
            <p:cNvPr id="11" name="Picture 10" descr="rocks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600" y="4076700"/>
              <a:ext cx="825500" cy="825500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3111500" y="4330700"/>
              <a:ext cx="736600" cy="1282700"/>
              <a:chOff x="9144000" y="4851400"/>
              <a:chExt cx="736600" cy="1282700"/>
            </a:xfrm>
          </p:grpSpPr>
          <p:pic>
            <p:nvPicPr>
              <p:cNvPr id="16" name="Picture 15" descr="Screen shot 2013-10-03 at 6.11.14 PM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0" y="4851400"/>
                <a:ext cx="431800" cy="977900"/>
              </a:xfrm>
              <a:prstGeom prst="rect">
                <a:avLst/>
              </a:prstGeom>
            </p:spPr>
          </p:pic>
          <p:pic>
            <p:nvPicPr>
              <p:cNvPr id="19" name="Picture 18" descr="Screen shot 2013-10-03 at 6.11.14 PM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6400" y="5003800"/>
                <a:ext cx="431800" cy="977900"/>
              </a:xfrm>
              <a:prstGeom prst="rect">
                <a:avLst/>
              </a:prstGeom>
            </p:spPr>
          </p:pic>
          <p:pic>
            <p:nvPicPr>
              <p:cNvPr id="20" name="Picture 19" descr="Screen shot 2013-10-03 at 6.11.14 PM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800" y="5156200"/>
                <a:ext cx="431800" cy="977900"/>
              </a:xfrm>
              <a:prstGeom prst="rect">
                <a:avLst/>
              </a:prstGeom>
            </p:spPr>
          </p:pic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2077" y="4746231"/>
            <a:ext cx="657225" cy="879877"/>
          </a:xfrm>
          <a:prstGeom prst="rect">
            <a:avLst/>
          </a:prstGeom>
          <a:ln w="57150" cmpd="sng">
            <a:solidFill>
              <a:srgbClr val="3F67AD"/>
            </a:solidFill>
          </a:ln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00" y="1373063"/>
            <a:ext cx="1011954" cy="1850946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5229226" y="1384301"/>
            <a:ext cx="2068260" cy="1856701"/>
            <a:chOff x="6629399" y="901700"/>
            <a:chExt cx="2095499" cy="1856701"/>
          </a:xfrm>
        </p:grpSpPr>
        <p:grpSp>
          <p:nvGrpSpPr>
            <p:cNvPr id="67" name="Group 66"/>
            <p:cNvGrpSpPr/>
            <p:nvPr/>
          </p:nvGrpSpPr>
          <p:grpSpPr>
            <a:xfrm>
              <a:off x="6629399" y="901700"/>
              <a:ext cx="2095499" cy="1856701"/>
              <a:chOff x="7619999" y="800100"/>
              <a:chExt cx="2095499" cy="1856701"/>
            </a:xfrm>
          </p:grpSpPr>
          <p:sp>
            <p:nvSpPr>
              <p:cNvPr id="64" name="Down Arrow Callout 63"/>
              <p:cNvSpPr/>
              <p:nvPr/>
            </p:nvSpPr>
            <p:spPr>
              <a:xfrm rot="5400000" flipH="1">
                <a:off x="8166099" y="254000"/>
                <a:ext cx="1003300" cy="2095499"/>
              </a:xfrm>
              <a:prstGeom prst="downArrowCallout">
                <a:avLst>
                  <a:gd name="adj1" fmla="val 18829"/>
                  <a:gd name="adj2" fmla="val 20930"/>
                  <a:gd name="adj3" fmla="val 54870"/>
                  <a:gd name="adj4" fmla="val 68333"/>
                </a:avLst>
              </a:prstGeom>
              <a:noFill/>
              <a:ln w="317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8315072" y="840919"/>
                <a:ext cx="13369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Submit species </a:t>
                </a:r>
              </a:p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m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odeling and 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distribution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experiment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870700" y="1193800"/>
              <a:ext cx="402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457876" y="3392482"/>
            <a:ext cx="1800378" cy="1461408"/>
            <a:chOff x="8077103" y="3544882"/>
            <a:chExt cx="2147134" cy="1461408"/>
          </a:xfrm>
        </p:grpSpPr>
        <p:pic>
          <p:nvPicPr>
            <p:cNvPr id="58" name="Picture 14" descr="https://1.gravatar.com/avatar/a7857e49cb1b363411aad80a497b2d7a?d=https%3A%2F%2Fidenticons.github.com%2F2ea171a52e7399eaa3392a31be6e0e56.png&amp;s=420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652" b="30290"/>
            <a:stretch/>
          </p:blipFill>
          <p:spPr bwMode="auto">
            <a:xfrm>
              <a:off x="9194804" y="3544882"/>
              <a:ext cx="1029433" cy="39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 79"/>
            <p:cNvGrpSpPr/>
            <p:nvPr/>
          </p:nvGrpSpPr>
          <p:grpSpPr>
            <a:xfrm>
              <a:off x="8077103" y="3826510"/>
              <a:ext cx="1938224" cy="1179780"/>
              <a:chOff x="8077103" y="3826510"/>
              <a:chExt cx="1938224" cy="117978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8077103" y="3826510"/>
                <a:ext cx="1938224" cy="1179780"/>
                <a:chOff x="8089803" y="3242310"/>
                <a:chExt cx="1938224" cy="1179780"/>
              </a:xfrm>
            </p:grpSpPr>
            <p:sp>
              <p:nvSpPr>
                <p:cNvPr id="69" name="Down Arrow Callout 68"/>
                <p:cNvSpPr/>
                <p:nvPr/>
              </p:nvSpPr>
              <p:spPr>
                <a:xfrm flipV="1">
                  <a:off x="8288023" y="3242310"/>
                  <a:ext cx="1541780" cy="1179780"/>
                </a:xfrm>
                <a:prstGeom prst="downArrowCallout">
                  <a:avLst/>
                </a:prstGeom>
                <a:noFill/>
                <a:ln w="3175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8089803" y="3785483"/>
                  <a:ext cx="19382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prstClr val="black"/>
                      </a:solidFill>
                    </a:rPr>
                    <a:t>View experiment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prstClr val="black"/>
                      </a:solidFill>
                    </a:rPr>
                    <a:t>provenance</a:t>
                  </a: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8877300" y="3873500"/>
                <a:ext cx="402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4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1219200" y="1997710"/>
            <a:ext cx="1936707" cy="1179780"/>
            <a:chOff x="1629048" y="1807210"/>
            <a:chExt cx="1931126" cy="1179780"/>
          </a:xfrm>
        </p:grpSpPr>
        <p:grpSp>
          <p:nvGrpSpPr>
            <p:cNvPr id="47" name="Group 46"/>
            <p:cNvGrpSpPr/>
            <p:nvPr/>
          </p:nvGrpSpPr>
          <p:grpSpPr>
            <a:xfrm>
              <a:off x="1629048" y="1807210"/>
              <a:ext cx="1931126" cy="1179780"/>
              <a:chOff x="7849929" y="321310"/>
              <a:chExt cx="2456062" cy="822960"/>
            </a:xfrm>
          </p:grpSpPr>
          <p:sp>
            <p:nvSpPr>
              <p:cNvPr id="44" name="Down Arrow Callout 43"/>
              <p:cNvSpPr/>
              <p:nvPr/>
            </p:nvSpPr>
            <p:spPr>
              <a:xfrm>
                <a:off x="8097520" y="321310"/>
                <a:ext cx="1960880" cy="822960"/>
              </a:xfrm>
              <a:prstGeom prst="downArrowCallout">
                <a:avLst/>
              </a:prstGeom>
              <a:noFill/>
              <a:ln w="317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849929" y="321310"/>
                <a:ext cx="2456062" cy="665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u="sng" dirty="0" smtClean="0">
                    <a:solidFill>
                      <a:srgbClr val="FF0000"/>
                    </a:solidFill>
                  </a:rPr>
                  <a:t>Overflow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jobs 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are sent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to Virtual Cluster</a:t>
                </a:r>
              </a:p>
              <a:p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451100" y="2590800"/>
              <a:ext cx="402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27705" y="5950886"/>
            <a:ext cx="2130095" cy="1059517"/>
            <a:chOff x="4137234" y="5887389"/>
            <a:chExt cx="2246187" cy="1059517"/>
          </a:xfrm>
        </p:grpSpPr>
        <p:grpSp>
          <p:nvGrpSpPr>
            <p:cNvPr id="52" name="Group 51"/>
            <p:cNvGrpSpPr/>
            <p:nvPr/>
          </p:nvGrpSpPr>
          <p:grpSpPr>
            <a:xfrm>
              <a:off x="4137234" y="5887389"/>
              <a:ext cx="2136574" cy="1059517"/>
              <a:chOff x="8671129" y="647700"/>
              <a:chExt cx="2136571" cy="1059517"/>
            </a:xfrm>
          </p:grpSpPr>
          <p:sp>
            <p:nvSpPr>
              <p:cNvPr id="50" name="Down Arrow Callout 49"/>
              <p:cNvSpPr/>
              <p:nvPr/>
            </p:nvSpPr>
            <p:spPr>
              <a:xfrm rot="16200000">
                <a:off x="9486900" y="152400"/>
                <a:ext cx="825500" cy="1816100"/>
              </a:xfrm>
              <a:prstGeom prst="downArrowCallout">
                <a:avLst>
                  <a:gd name="adj1" fmla="val 25000"/>
                  <a:gd name="adj2" fmla="val 23462"/>
                  <a:gd name="adj3" fmla="val 48077"/>
                  <a:gd name="adj4" fmla="val 73310"/>
                </a:avLst>
              </a:prstGeom>
              <a:noFill/>
              <a:ln w="317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71129" y="753110"/>
                <a:ext cx="19820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Provenance Data 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captured on VC,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sent to Karma</a:t>
                </a:r>
              </a:p>
              <a:p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6600" y="6121400"/>
              <a:ext cx="566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0" y="98431"/>
            <a:ext cx="9144001" cy="6127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200" b="1" dirty="0" smtClean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PRAGMA experiment with Virtual Clusters and metadata capture</a:t>
            </a:r>
            <a:endParaRPr lang="en-US" sz="2200" b="1" dirty="0">
              <a:solidFill>
                <a:srgbClr val="1F497D">
                  <a:lumMod val="50000"/>
                </a:srgb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" y="630536"/>
            <a:ext cx="30969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Lifemapper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user portal</a:t>
            </a:r>
            <a:endParaRPr lang="en-US" sz="24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406" y="6103203"/>
            <a:ext cx="3459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Lifemapper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virtual cluster</a:t>
            </a:r>
          </a:p>
          <a:p>
            <a:pPr algn="ctr"/>
            <a:r>
              <a:rPr lang="en-US" sz="24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n-US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 PRAGMA cloud</a:t>
            </a:r>
            <a:endParaRPr lang="en-US" sz="24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81600" y="6027003"/>
            <a:ext cx="3965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Karma provenance repository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and analysis</a:t>
            </a:r>
            <a:endParaRPr lang="en-US" sz="24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 rot="18900000">
            <a:off x="3527533" y="3421851"/>
            <a:ext cx="1799334" cy="1059517"/>
            <a:chOff x="4230339" y="5887389"/>
            <a:chExt cx="2043471" cy="1059517"/>
          </a:xfrm>
        </p:grpSpPr>
        <p:grpSp>
          <p:nvGrpSpPr>
            <p:cNvPr id="42" name="Group 41"/>
            <p:cNvGrpSpPr/>
            <p:nvPr/>
          </p:nvGrpSpPr>
          <p:grpSpPr>
            <a:xfrm>
              <a:off x="4230339" y="5887389"/>
              <a:ext cx="2043471" cy="1059517"/>
              <a:chOff x="8764232" y="647700"/>
              <a:chExt cx="2043468" cy="1059517"/>
            </a:xfrm>
          </p:grpSpPr>
          <p:sp>
            <p:nvSpPr>
              <p:cNvPr id="46" name="Down Arrow Callout 45"/>
              <p:cNvSpPr/>
              <p:nvPr/>
            </p:nvSpPr>
            <p:spPr>
              <a:xfrm rot="16200000">
                <a:off x="9486900" y="152400"/>
                <a:ext cx="825500" cy="1816100"/>
              </a:xfrm>
              <a:prstGeom prst="downArrowCallout">
                <a:avLst>
                  <a:gd name="adj1" fmla="val 25000"/>
                  <a:gd name="adj2" fmla="val 23462"/>
                  <a:gd name="adj3" fmla="val 48077"/>
                  <a:gd name="adj4" fmla="val 73310"/>
                </a:avLst>
              </a:prstGeom>
              <a:noFill/>
              <a:ln w="3175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764232" y="753110"/>
                <a:ext cx="179587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prstClr val="black"/>
                    </a:solidFill>
                  </a:rPr>
                  <a:t>Lifemapper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job 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Results</a:t>
                </a:r>
              </a:p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sent to KU</a:t>
                </a:r>
              </a:p>
              <a:p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679123" y="6094091"/>
              <a:ext cx="55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Summary of VC Sharing Discussion</a:t>
            </a:r>
            <a:br>
              <a:rPr kumimoji="1" lang="en-US" altLang="ja-JP" dirty="0" smtClean="0"/>
            </a:br>
            <a:r>
              <a:rPr kumimoji="1" lang="en-US" altLang="ja-JP" dirty="0" smtClean="0"/>
              <a:t>@ PRAGMA 24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Demonstrated booting VC images on two cloud hosting environments.</a:t>
            </a:r>
          </a:p>
          <a:p>
            <a:pPr lvl="1"/>
            <a:r>
              <a:rPr kumimoji="1" lang="en-US" altLang="ja-JP" dirty="0" smtClean="0"/>
              <a:t>Rocks/KVM by SDSC</a:t>
            </a:r>
          </a:p>
          <a:p>
            <a:pPr lvl="1"/>
            <a:r>
              <a:rPr kumimoji="1" lang="en-US" altLang="ja-JP" dirty="0" err="1" smtClean="0"/>
              <a:t>OpenNebula</a:t>
            </a:r>
            <a:r>
              <a:rPr kumimoji="1" lang="en-US" altLang="ja-JP" dirty="0" smtClean="0"/>
              <a:t>/KVM by AIST</a:t>
            </a:r>
          </a:p>
          <a:p>
            <a:r>
              <a:rPr kumimoji="1" lang="en-US" altLang="ja-JP" dirty="0" smtClean="0"/>
              <a:t>Next steps</a:t>
            </a:r>
          </a:p>
          <a:p>
            <a:pPr lvl="1"/>
            <a:r>
              <a:rPr kumimoji="1" lang="en-US" altLang="ja-JP" dirty="0" smtClean="0"/>
              <a:t>Review the design of the scripts and re-implement by python.</a:t>
            </a:r>
          </a:p>
          <a:p>
            <a:pPr lvl="1"/>
            <a:r>
              <a:rPr kumimoji="1" lang="en-US" altLang="ja-JP" dirty="0" smtClean="0"/>
              <a:t>Do this in San Diego in July (SDSC, AIST, NCHC).</a:t>
            </a:r>
          </a:p>
          <a:p>
            <a:pPr lvl="2"/>
            <a:r>
              <a:rPr kumimoji="1" lang="en-US" altLang="ja-JP" dirty="0" smtClean="0"/>
              <a:t>Detailed schedule TBD.</a:t>
            </a:r>
          </a:p>
          <a:p>
            <a:pPr lvl="2"/>
            <a:r>
              <a:rPr kumimoji="1" lang="en-US" altLang="ja-JP" dirty="0" smtClean="0"/>
              <a:t>Anybody interested in is welcome to join.</a:t>
            </a:r>
          </a:p>
          <a:p>
            <a:pPr lvl="1"/>
            <a:r>
              <a:rPr kumimoji="1" lang="en-US" altLang="ja-JP" dirty="0" smtClean="0"/>
              <a:t>SDN integration with VC (NAIST/Osaka) 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953000" y="2209800"/>
            <a:ext cx="3962400" cy="1295400"/>
          </a:xfrm>
          <a:prstGeom prst="wedgeRoundRectCallout">
            <a:avLst>
              <a:gd name="adj1" fmla="val -31725"/>
              <a:gd name="adj2" fmla="val 8098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>
                <a:solidFill>
                  <a:sysClr val="windowText" lastClr="000000"/>
                </a:solidFill>
              </a:rPr>
              <a:t>Done 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in Sep. and Oct.</a:t>
            </a:r>
          </a:p>
          <a:p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Main contributors:</a:t>
            </a:r>
          </a:p>
          <a:p>
            <a:r>
              <a:rPr kumimoji="1" lang="en-US" altLang="ja-JP" sz="20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  Luca (UCSD) &amp; Built (KU-&gt;NAIST)</a:t>
            </a:r>
          </a:p>
          <a:p>
            <a:r>
              <a:rPr kumimoji="1" lang="en-US" altLang="ja-JP" sz="2000" b="1" dirty="0" smtClean="0">
                <a:solidFill>
                  <a:sysClr val="windowText" lastClr="000000"/>
                </a:solidFill>
              </a:rPr>
              <a:t>See demo tomorrow!!</a:t>
            </a:r>
            <a:endParaRPr kumimoji="1" lang="en-US" altLang="ja-JP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28600" y="685800"/>
            <a:ext cx="2726064" cy="2356338"/>
            <a:chOff x="855336" y="685800"/>
            <a:chExt cx="2726064" cy="2356338"/>
          </a:xfrm>
        </p:grpSpPr>
        <p:sp>
          <p:nvSpPr>
            <p:cNvPr id="4" name="Rounded Rectangle 3"/>
            <p:cNvSpPr/>
            <p:nvPr/>
          </p:nvSpPr>
          <p:spPr>
            <a:xfrm>
              <a:off x="855336" y="685800"/>
              <a:ext cx="2726064" cy="23563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/>
              <a:lightRig rig="freezing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Virtual Cluster Image</a:t>
              </a:r>
              <a:endParaRPr 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066800" y="1313180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Frontend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  <a:endParaRPr lang="en-US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438400" y="1313180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Compute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  <a:endParaRPr lang="en-US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1676400" y="2362200"/>
              <a:ext cx="1026940" cy="590843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vc-in.xml</a:t>
              </a:r>
              <a:endParaRPr lang="en-US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3048000" y="1735210"/>
            <a:ext cx="1252025" cy="253219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710268" y="668414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7710268" y="2186634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Frontend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20360675">
            <a:off x="5928804" y="1376599"/>
            <a:ext cx="1629794" cy="213103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39532">
            <a:off x="5865178" y="2230619"/>
            <a:ext cx="1712561" cy="24598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defined Process 12"/>
          <p:cNvSpPr/>
          <p:nvPr/>
        </p:nvSpPr>
        <p:spPr>
          <a:xfrm>
            <a:off x="2362200" y="3993074"/>
            <a:ext cx="1659987" cy="86516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allocate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 rot="20360675">
            <a:off x="5931943" y="1360944"/>
            <a:ext cx="1712561" cy="24598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4588537" y="4130234"/>
            <a:ext cx="1121071" cy="590843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vc-out.xml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114800" y="4281461"/>
            <a:ext cx="379607" cy="251151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edefined Process 15"/>
          <p:cNvSpPr/>
          <p:nvPr/>
        </p:nvSpPr>
        <p:spPr>
          <a:xfrm>
            <a:off x="6812025" y="3974454"/>
            <a:ext cx="1659987" cy="86516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boot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1110" y="5585413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22244" y="5585413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50147" y="5585413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4535" y="4796519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Can 21"/>
          <p:cNvSpPr/>
          <p:nvPr/>
        </p:nvSpPr>
        <p:spPr>
          <a:xfrm>
            <a:off x="706320" y="5016288"/>
            <a:ext cx="930223" cy="72641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Frontend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Can 22"/>
          <p:cNvSpPr/>
          <p:nvPr/>
        </p:nvSpPr>
        <p:spPr>
          <a:xfrm>
            <a:off x="2342438" y="5768516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4029892" y="5768516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5751475" y="5768516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831540" y="4299045"/>
            <a:ext cx="868186" cy="23356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60172" y="566843"/>
            <a:ext cx="1455228" cy="30145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41" idx="2"/>
            <a:endCxn id="13" idx="0"/>
          </p:cNvCxnSpPr>
          <p:nvPr/>
        </p:nvCxnSpPr>
        <p:spPr>
          <a:xfrm rot="5400000">
            <a:off x="3389068" y="2198432"/>
            <a:ext cx="1597769" cy="199151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16" idx="0"/>
          </p:cNvCxnSpPr>
          <p:nvPr/>
        </p:nvCxnSpPr>
        <p:spPr>
          <a:xfrm rot="5400000">
            <a:off x="7718376" y="3505044"/>
            <a:ext cx="393054" cy="54576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3"/>
            <a:endCxn id="23" idx="2"/>
          </p:cNvCxnSpPr>
          <p:nvPr/>
        </p:nvCxnSpPr>
        <p:spPr>
          <a:xfrm rot="16200000" flipH="1">
            <a:off x="1592544" y="5321595"/>
            <a:ext cx="328782" cy="117100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24945" y="6071489"/>
            <a:ext cx="704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12399" y="6071489"/>
            <a:ext cx="739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2"/>
            <a:endCxn id="22" idx="4"/>
          </p:cNvCxnSpPr>
          <p:nvPr/>
        </p:nvCxnSpPr>
        <p:spPr>
          <a:xfrm rot="5400000">
            <a:off x="4369341" y="2106820"/>
            <a:ext cx="539880" cy="6005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1"/>
          </p:cNvCxnSpPr>
          <p:nvPr/>
        </p:nvCxnSpPr>
        <p:spPr>
          <a:xfrm>
            <a:off x="2822494" y="5379497"/>
            <a:ext cx="11198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1"/>
          </p:cNvCxnSpPr>
          <p:nvPr/>
        </p:nvCxnSpPr>
        <p:spPr>
          <a:xfrm>
            <a:off x="4521145" y="5379497"/>
            <a:ext cx="1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>
            <a:off x="6242728" y="5379497"/>
            <a:ext cx="1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7465226" y="5015042"/>
            <a:ext cx="369566" cy="25373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4353715" y="1530141"/>
            <a:ext cx="1659987" cy="86516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injection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822959"/>
            <a:ext cx="27432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Format </a:t>
            </a:r>
            <a:r>
              <a:rPr lang="en-US" sz="1400" dirty="0" smtClean="0">
                <a:latin typeface="Arial Rounded MT Bold" panose="020F0704030504030204" pitchFamily="34" charset="0"/>
              </a:rPr>
              <a:t>conversion</a:t>
            </a:r>
          </a:p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(</a:t>
            </a:r>
            <a:r>
              <a:rPr lang="en-US" sz="1400" dirty="0" err="1">
                <a:latin typeface="Arial Rounded MT Bold" panose="020F0704030504030204" pitchFamily="34" charset="0"/>
              </a:rPr>
              <a:t>e.g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Xen</a:t>
            </a:r>
            <a:r>
              <a:rPr lang="en-US" sz="1400" dirty="0">
                <a:latin typeface="Arial Rounded MT Bold" panose="020F0704030504030204" pitchFamily="34" charset="0"/>
              </a:rPr>
              <a:t>-&gt;KVM or raw </a:t>
            </a:r>
            <a:r>
              <a:rPr lang="en-US" sz="1400" dirty="0" err="1" smtClean="0">
                <a:latin typeface="Arial Rounded MT Bold" panose="020F0704030504030204" pitchFamily="34" charset="0"/>
              </a:rPr>
              <a:t>qCOW</a:t>
            </a:r>
            <a:r>
              <a:rPr lang="en-US" sz="14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733" y="3603662"/>
            <a:ext cx="197406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Assign local resources for guest cluster (network, hosts, disks, </a:t>
            </a:r>
            <a:r>
              <a:rPr lang="en-US" sz="1400" dirty="0" err="1" smtClean="0">
                <a:latin typeface="Arial Rounded MT Bold" panose="020F0704030504030204" pitchFamily="34" charset="0"/>
              </a:rPr>
              <a:t>etc</a:t>
            </a:r>
            <a:r>
              <a:rPr lang="en-US" sz="1400" dirty="0" smtClean="0">
                <a:latin typeface="Arial Rounded MT Bold" panose="020F0704030504030204" pitchFamily="34" charset="0"/>
              </a:rPr>
              <a:t>)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5186" y="6106180"/>
            <a:ext cx="197406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Turn on Virtual Cluster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934200" y="5959087"/>
            <a:ext cx="321972" cy="3457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/>
          <p:cNvSpPr/>
          <p:nvPr/>
        </p:nvSpPr>
        <p:spPr>
          <a:xfrm>
            <a:off x="3581400" y="685800"/>
            <a:ext cx="321972" cy="3457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flipH="1">
            <a:off x="76200" y="3453110"/>
            <a:ext cx="319825" cy="341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08026" cy="614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Rocks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58" idx="2"/>
            <a:endCxn id="60" idx="0"/>
          </p:cNvCxnSpPr>
          <p:nvPr/>
        </p:nvCxnSpPr>
        <p:spPr>
          <a:xfrm flipH="1">
            <a:off x="6322695" y="4257020"/>
            <a:ext cx="1522339" cy="5435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28600" y="685800"/>
            <a:ext cx="2726064" cy="2356338"/>
            <a:chOff x="855336" y="685800"/>
            <a:chExt cx="2726064" cy="2356338"/>
          </a:xfrm>
        </p:grpSpPr>
        <p:sp>
          <p:nvSpPr>
            <p:cNvPr id="4" name="Rounded Rectangle 3"/>
            <p:cNvSpPr/>
            <p:nvPr/>
          </p:nvSpPr>
          <p:spPr>
            <a:xfrm>
              <a:off x="855336" y="685800"/>
              <a:ext cx="2726064" cy="23563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/>
              <a:lightRig rig="freezing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Virtual Cluster Image</a:t>
              </a:r>
              <a:endParaRPr 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066800" y="1313180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Frontend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  <a:endParaRPr lang="en-US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438400" y="1313180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Compute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  <a:endParaRPr lang="en-US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1676400" y="2362200"/>
              <a:ext cx="1026940" cy="590843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vc-in.xml</a:t>
              </a:r>
              <a:endParaRPr lang="en-US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>
            <a:off x="3048001" y="1447800"/>
            <a:ext cx="990600" cy="22860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438400" y="3505200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1143000" y="3505200"/>
            <a:ext cx="900332" cy="104100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Frontend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9387363">
            <a:off x="3376294" y="2673410"/>
            <a:ext cx="3692883" cy="257334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7575" y="5665328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8709" y="5665328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6612" y="5665328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4876434"/>
            <a:ext cx="1162769" cy="11659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Can 21"/>
          <p:cNvSpPr/>
          <p:nvPr/>
        </p:nvSpPr>
        <p:spPr>
          <a:xfrm>
            <a:off x="472785" y="5096203"/>
            <a:ext cx="930223" cy="726419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Frontend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Can 22"/>
          <p:cNvSpPr/>
          <p:nvPr/>
        </p:nvSpPr>
        <p:spPr>
          <a:xfrm>
            <a:off x="2108903" y="5848431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3796357" y="5848431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5517940" y="5848431"/>
            <a:ext cx="982507" cy="605946"/>
          </a:xfrm>
          <a:prstGeom prst="can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Compute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Image</a:t>
            </a:r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0" name="Elbow Connector 29"/>
          <p:cNvCxnSpPr>
            <a:stCxn id="28" idx="3"/>
            <a:endCxn id="60" idx="2"/>
          </p:cNvCxnSpPr>
          <p:nvPr/>
        </p:nvCxnSpPr>
        <p:spPr>
          <a:xfrm>
            <a:off x="3581400" y="4000500"/>
            <a:ext cx="464291" cy="800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3"/>
            <a:endCxn id="23" idx="2"/>
          </p:cNvCxnSpPr>
          <p:nvPr/>
        </p:nvCxnSpPr>
        <p:spPr>
          <a:xfrm rot="16200000" flipH="1">
            <a:off x="1359009" y="5401510"/>
            <a:ext cx="328782" cy="117100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91410" y="6151404"/>
            <a:ext cx="704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78864" y="6151404"/>
            <a:ext cx="739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0" idx="1"/>
            <a:endCxn id="22" idx="4"/>
          </p:cNvCxnSpPr>
          <p:nvPr/>
        </p:nvCxnSpPr>
        <p:spPr>
          <a:xfrm rot="5400000">
            <a:off x="3152992" y="3430805"/>
            <a:ext cx="278624" cy="377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1"/>
          </p:cNvCxnSpPr>
          <p:nvPr/>
        </p:nvCxnSpPr>
        <p:spPr>
          <a:xfrm>
            <a:off x="2588959" y="5459412"/>
            <a:ext cx="11198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1"/>
          </p:cNvCxnSpPr>
          <p:nvPr/>
        </p:nvCxnSpPr>
        <p:spPr>
          <a:xfrm>
            <a:off x="4287610" y="5459412"/>
            <a:ext cx="1" cy="3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61576" y="5101625"/>
            <a:ext cx="667642" cy="827594"/>
          </a:xfrm>
          <a:prstGeom prst="bentConnector3">
            <a:avLst>
              <a:gd name="adj1" fmla="val 40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4114800" y="1116036"/>
            <a:ext cx="1659987" cy="86516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allocate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0" y="2690336"/>
            <a:ext cx="1974068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Translate configurations to OpenNebula format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 flipH="1">
            <a:off x="6705600" y="2514600"/>
            <a:ext cx="319825" cy="341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008026" cy="614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OpenNebula Implementation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53200" y="1600200"/>
            <a:ext cx="2438400" cy="28956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58000" y="1828800"/>
            <a:ext cx="197406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Inject </a:t>
            </a:r>
            <a:r>
              <a:rPr lang="en-US" sz="1400" dirty="0" err="1" smtClean="0">
                <a:latin typeface="Arial Rounded MT Bold" panose="020F0704030504030204" pitchFamily="34" charset="0"/>
              </a:rPr>
              <a:t>vc-out.xml</a:t>
            </a:r>
            <a:r>
              <a:rPr lang="en-US" sz="1400" dirty="0" smtClean="0">
                <a:latin typeface="Arial Rounded MT Bold" panose="020F0704030504030204" pitchFamily="34" charset="0"/>
              </a:rPr>
              <a:t> generation script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705600" y="1676400"/>
            <a:ext cx="321972" cy="3457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8000" y="3733800"/>
            <a:ext cx="197406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Instantiate</a:t>
            </a:r>
          </a:p>
          <a:p>
            <a:pPr algn="ctr"/>
            <a:r>
              <a:rPr lang="en-US" sz="1400" dirty="0" smtClean="0">
                <a:latin typeface="Arial Rounded MT Bold" panose="020F0704030504030204" pitchFamily="34" charset="0"/>
              </a:rPr>
              <a:t>Virtual Cluster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 flipH="1">
            <a:off x="6690575" y="3581400"/>
            <a:ext cx="319825" cy="3413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Cloud 59"/>
          <p:cNvSpPr/>
          <p:nvPr/>
        </p:nvSpPr>
        <p:spPr>
          <a:xfrm>
            <a:off x="4038600" y="4419600"/>
            <a:ext cx="22860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OpenNebula</a:t>
            </a:r>
            <a:endParaRPr lang="en-US" dirty="0"/>
          </a:p>
        </p:txBody>
      </p:sp>
      <p:sp>
        <p:nvSpPr>
          <p:cNvPr id="61" name="Flowchart: Document 39"/>
          <p:cNvSpPr/>
          <p:nvPr/>
        </p:nvSpPr>
        <p:spPr>
          <a:xfrm>
            <a:off x="4495800" y="3429000"/>
            <a:ext cx="1600200" cy="38100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Configurations</a:t>
            </a:r>
            <a:endParaRPr 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3276600"/>
            <a:ext cx="2667000" cy="14478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>
            <a:stCxn id="61" idx="2"/>
            <a:endCxn id="60" idx="3"/>
          </p:cNvCxnSpPr>
          <p:nvPr/>
        </p:nvCxnSpPr>
        <p:spPr>
          <a:xfrm rot="5400000">
            <a:off x="4899572" y="4066840"/>
            <a:ext cx="678356" cy="1143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3" idx="1"/>
            <a:endCxn id="61" idx="0"/>
          </p:cNvCxnSpPr>
          <p:nvPr/>
        </p:nvCxnSpPr>
        <p:spPr>
          <a:xfrm rot="10800000" flipV="1">
            <a:off x="5295900" y="3059668"/>
            <a:ext cx="1562100" cy="369332"/>
          </a:xfrm>
          <a:prstGeom prst="bentConnector2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1200" y="1143000"/>
            <a:ext cx="762000" cy="4572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791200" y="1981200"/>
            <a:ext cx="762000" cy="25146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Agenda of breakouts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Thursday 14:00-16:15</a:t>
            </a:r>
          </a:p>
          <a:p>
            <a:pPr lvl="1"/>
            <a:r>
              <a:rPr kumimoji="1" lang="en-US" altLang="ja-JP" dirty="0" smtClean="0"/>
              <a:t>Discussion: VC sharing</a:t>
            </a:r>
          </a:p>
          <a:p>
            <a:pPr lvl="2"/>
            <a:r>
              <a:rPr kumimoji="1" lang="en-US" altLang="ja-JP" dirty="0" smtClean="0"/>
              <a:t>Detailed demo by Luca and Built</a:t>
            </a:r>
          </a:p>
          <a:p>
            <a:pPr lvl="2"/>
            <a:r>
              <a:rPr kumimoji="1" lang="en-US" altLang="ja-JP" dirty="0" smtClean="0"/>
              <a:t>Discussion for improvements and next steps based on insights gained through the demonstration</a:t>
            </a:r>
          </a:p>
          <a:p>
            <a:r>
              <a:rPr kumimoji="1" lang="en-US" altLang="ja-JP" dirty="0" smtClean="0"/>
              <a:t>Friday 11:10-12:30</a:t>
            </a:r>
          </a:p>
          <a:p>
            <a:pPr lvl="1"/>
            <a:r>
              <a:rPr kumimoji="1" lang="en-US" altLang="ja-JP" dirty="0" smtClean="0"/>
              <a:t>Discussion: CI for Scientists</a:t>
            </a:r>
          </a:p>
          <a:p>
            <a:pPr lvl="2"/>
            <a:r>
              <a:rPr kumimoji="1" lang="en-US" altLang="ja-JP" dirty="0" smtClean="0"/>
              <a:t>Detailed demo by </a:t>
            </a:r>
            <a:r>
              <a:rPr kumimoji="1" lang="en-US" altLang="ja-JP" dirty="0" err="1" smtClean="0"/>
              <a:t>Nadya</a:t>
            </a:r>
            <a:r>
              <a:rPr kumimoji="1" lang="en-US" altLang="ja-JP" dirty="0" smtClean="0"/>
              <a:t>, Aimee, and </a:t>
            </a:r>
            <a:r>
              <a:rPr kumimoji="1" lang="en-US" altLang="ja-JP" dirty="0" err="1" smtClean="0"/>
              <a:t>Quan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Overlay network demo by Renato</a:t>
            </a:r>
          </a:p>
          <a:p>
            <a:pPr lvl="2"/>
            <a:r>
              <a:rPr kumimoji="1" lang="en-US" altLang="ja-JP" dirty="0" smtClean="0"/>
              <a:t>Discussion for improvements and next steps based on insights gained through the demonstration</a:t>
            </a:r>
          </a:p>
          <a:p>
            <a:r>
              <a:rPr kumimoji="1" lang="en-US" altLang="ja-JP" dirty="0" smtClean="0"/>
              <a:t>Friday 14:00-15:30</a:t>
            </a:r>
          </a:p>
          <a:p>
            <a:pPr lvl="1"/>
            <a:r>
              <a:rPr kumimoji="1" lang="en-US" altLang="ja-JP" dirty="0" smtClean="0"/>
              <a:t>Discussion: What services should PRAGMA provide?</a:t>
            </a:r>
          </a:p>
          <a:p>
            <a:pPr lvl="2"/>
            <a:r>
              <a:rPr kumimoji="1" lang="en-US" altLang="ja-JP" dirty="0" smtClean="0"/>
              <a:t>How users use PRAGMA Cloud?</a:t>
            </a:r>
          </a:p>
          <a:p>
            <a:pPr lvl="2"/>
            <a:r>
              <a:rPr kumimoji="1" lang="en-US" altLang="ja-JP" dirty="0" smtClean="0"/>
              <a:t>What persistent infrastructure should PRAGMA provide / use?</a:t>
            </a:r>
          </a:p>
          <a:p>
            <a:pPr lvl="3"/>
            <a:r>
              <a:rPr kumimoji="1" lang="en-US" altLang="ja-JP" dirty="0" err="1" smtClean="0"/>
              <a:t>Github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, Marketplace</a:t>
            </a:r>
          </a:p>
          <a:p>
            <a:pPr lvl="2"/>
            <a:r>
              <a:rPr kumimoji="1" lang="en-US" altLang="ja-JP" dirty="0" smtClean="0"/>
              <a:t>What kind of services (data, computing, etc.) are available?</a:t>
            </a:r>
          </a:p>
          <a:p>
            <a:pPr marL="914400" lvl="2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77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618</Words>
  <Application>Microsoft Office PowerPoint</Application>
  <PresentationFormat>画面に合わせる (4:3)</PresentationFormat>
  <Paragraphs>182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PRAGMA 25 Working Group Updates Resources Working Group</vt:lpstr>
      <vt:lpstr>Past, Current, and Future of Resources WG</vt:lpstr>
      <vt:lpstr>Resources in PRAGMA 25 at a glance</vt:lpstr>
      <vt:lpstr>Summary of the 2nd day Discussion @ PRAGMA24</vt:lpstr>
      <vt:lpstr>PowerPoint プレゼンテーション</vt:lpstr>
      <vt:lpstr>Summary of VC Sharing Discussion @ PRAGMA 24</vt:lpstr>
      <vt:lpstr>Rocks Implementation</vt:lpstr>
      <vt:lpstr>OpenNebula Implementation</vt:lpstr>
      <vt:lpstr>Agenda of breakouts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Working Group Update</dc:title>
  <dc:creator>zhengc</dc:creator>
  <cp:lastModifiedBy>Yoshio Tanaka</cp:lastModifiedBy>
  <cp:revision>34</cp:revision>
  <dcterms:created xsi:type="dcterms:W3CDTF">2013-03-13T06:47:48Z</dcterms:created>
  <dcterms:modified xsi:type="dcterms:W3CDTF">2013-10-17T02:09:21Z</dcterms:modified>
</cp:coreProperties>
</file>