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1" r:id="rId3"/>
    <p:sldId id="273" r:id="rId4"/>
    <p:sldId id="274" r:id="rId5"/>
    <p:sldId id="276" r:id="rId6"/>
    <p:sldId id="275" r:id="rId7"/>
    <p:sldId id="272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zh-HK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22" autoAdjust="0"/>
    <p:restoredTop sz="94710" autoAdjust="0"/>
  </p:normalViewPr>
  <p:slideViewPr>
    <p:cSldViewPr>
      <p:cViewPr>
        <p:scale>
          <a:sx n="59" d="100"/>
          <a:sy n="59" d="100"/>
        </p:scale>
        <p:origin x="-48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71DD743C-5FD2-4D5B-ADD0-0C75D7F2731D}" type="datetimeFigureOut">
              <a:rPr lang="en-US"/>
              <a:pPr>
                <a:defRPr/>
              </a:pPr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5057C717-CC8F-4306-9D7E-AE8484630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26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BD75CE0F-2866-44B6-96F0-470E2AE15797}" type="datetimeFigureOut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HK" altLang="en-US" noProof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1E1D4E66-5ECC-49CD-A1F2-E0DB2A94EE77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68190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:\dt_GH\HKU\ppt\source\main03a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Trebuchet MS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8A5C4-BA80-4981-8FCB-85B720DAAC88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7275D-8055-44F0-8967-1695D95952BE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95B3E-8F40-4E90-BC0A-A1ACC280624C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A336-BDC6-4F5E-9C7C-4FC716CCE4E0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9C7B7-3D7A-4E5A-8A04-EB9F5FCA59E3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B9481-295E-4B4C-8E3D-237243364FE1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8E58B-0971-452D-8186-530938791AF6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8BBE2BA-1D87-4578-93EB-CAC1CD410BA4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80AB1-361E-4081-B5C9-8EA19B13D0F6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FEE-6792-45A9-BF44-B871E1F849B7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2168F-F31D-48F7-90D9-879F899AABDB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F8056-0D8D-4968-AD3E-0C85703165E8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BBD3D-A937-4AC0-A6D4-679EDA730E23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82230-BEAC-4862-AA34-A88978FFC4CB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BAA17-54A4-46BA-8D9D-AA23D97127B5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125BB-BAD5-4988-AF6E-8A922607BEFA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AB4D-FCBF-4C34-95FE-A0C80837AAF9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32C59-A26E-4D39-AED0-0174536B099E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59E28-29A7-4900-9DE4-E907C5EB5155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7F5C2-846B-426F-8850-5B22DADF6515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3CC6B-DAAF-467A-9082-8AE683E42688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EC8D9-74C8-4810-90B7-E5742023B668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:\dt_GH\HKU\ppt\source\main04b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zh-HK" altLang="en-US" smtClean="0"/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65BA1213-E24C-4964-88B5-277534AFF1CD}" type="datetime1">
              <a:rPr lang="zh-HK" altLang="en-US"/>
              <a:pPr>
                <a:defRPr/>
              </a:pPr>
              <a:t>8/4/2014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solidFill>
                  <a:srgbClr val="898989"/>
                </a:solidFill>
                <a:latin typeface="Trebuchet MS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r>
              <a:rPr lang="en-US" altLang="zh-HK"/>
              <a:t>page. </a:t>
            </a:r>
            <a:fld id="{8E44CF15-CAB7-4723-9C80-C3E52E63AD2C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-support.hku.hk/cms/?q=teachers/userguides" TargetMode="External"/><Relationship Id="rId2" Type="http://schemas.openxmlformats.org/officeDocument/2006/relationships/hyperlink" Target="http://moodle-support.hku.hk/cms/?q=teachers/inde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160239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Cyber-Learning Activities in HKU 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Tech. Services, W.K. Kwan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April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BE2BA-1D87-4578-93EB-CAC1CD410BA4}" type="slidenum">
              <a:rPr lang="zh-HK" altLang="en-US" smtClean="0"/>
              <a:pPr>
                <a:defRPr/>
              </a:pPr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8962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08112"/>
          </a:xfrm>
        </p:spPr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</a:t>
            </a:r>
            <a:r>
              <a:rPr lang="en-US" sz="3600" dirty="0" smtClean="0"/>
              <a:t>he ownership/royalty of the courseware</a:t>
            </a:r>
          </a:p>
          <a:p>
            <a:pPr lvl="1"/>
            <a:r>
              <a:rPr lang="en-US" sz="3200" dirty="0" smtClean="0"/>
              <a:t>Belong to the University perpetually?</a:t>
            </a:r>
          </a:p>
          <a:p>
            <a:pPr lvl="1"/>
            <a:r>
              <a:rPr lang="en-US" sz="3200" dirty="0" smtClean="0"/>
              <a:t>Belong to the teacher perpetually?</a:t>
            </a:r>
          </a:p>
          <a:p>
            <a:pPr lvl="1"/>
            <a:r>
              <a:rPr lang="en-US" sz="3200" dirty="0" smtClean="0"/>
              <a:t>Belong to the University only while the teacher is employed in the University?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BE2BA-1D87-4578-93EB-CAC1CD410BA4}" type="slidenum">
              <a:rPr lang="zh-HK" altLang="en-US" smtClean="0"/>
              <a:pPr>
                <a:defRPr/>
              </a:pPr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187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224136"/>
          </a:xfrm>
        </p:spPr>
        <p:txBody>
          <a:bodyPr/>
          <a:lstStyle/>
          <a:p>
            <a:r>
              <a:rPr lang="en-US" dirty="0" smtClean="0"/>
              <a:t>RPG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kind of apprenticeship</a:t>
            </a:r>
          </a:p>
          <a:p>
            <a:r>
              <a:rPr lang="en-US" dirty="0" smtClean="0"/>
              <a:t>Every research should be distinct, but there is something in common</a:t>
            </a:r>
          </a:p>
          <a:p>
            <a:pPr lvl="1"/>
            <a:r>
              <a:rPr lang="en-US" dirty="0" smtClean="0"/>
              <a:t>Research area/target</a:t>
            </a:r>
          </a:p>
          <a:p>
            <a:pPr lvl="1"/>
            <a:r>
              <a:rPr lang="en-US" dirty="0" smtClean="0"/>
              <a:t>Research philosophy/school-of-believe</a:t>
            </a:r>
          </a:p>
          <a:p>
            <a:pPr lvl="1"/>
            <a:r>
              <a:rPr lang="en-US" dirty="0" smtClean="0"/>
              <a:t>Research tool/equipment</a:t>
            </a:r>
          </a:p>
          <a:p>
            <a:r>
              <a:rPr lang="en-US" dirty="0" smtClean="0"/>
              <a:t>How to build up the repository of knowledge?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BE2BA-1D87-4578-93EB-CAC1CD410BA4}" type="slidenum">
              <a:rPr lang="zh-HK" altLang="en-US" smtClean="0"/>
              <a:pPr>
                <a:defRPr/>
              </a:pPr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7083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Tech. Services (ITS)</a:t>
            </a:r>
            <a:endParaRPr lang="en-US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988840"/>
            <a:ext cx="9108504" cy="4869160"/>
          </a:xfrm>
        </p:spPr>
        <p:txBody>
          <a:bodyPr/>
          <a:lstStyle/>
          <a:p>
            <a:r>
              <a:rPr lang="en-US" altLang="zh-TW" sz="3600" dirty="0" smtClean="0"/>
              <a:t>For more than 40 years, known as Computer Centre (CC)</a:t>
            </a:r>
          </a:p>
          <a:p>
            <a:r>
              <a:rPr lang="en-US" altLang="zh-TW" sz="3600" dirty="0" smtClean="0"/>
              <a:t>During last few years, gradually taking up more “non-computational” services in HKU</a:t>
            </a:r>
          </a:p>
          <a:p>
            <a:r>
              <a:rPr lang="en-US" altLang="zh-TW" sz="3600" dirty="0" smtClean="0"/>
              <a:t>Phone (analogue, Digital), classroom services, </a:t>
            </a:r>
            <a:r>
              <a:rPr lang="en-US" altLang="zh-TW" sz="3600" dirty="0" err="1" smtClean="0"/>
              <a:t>elearning</a:t>
            </a:r>
            <a:r>
              <a:rPr lang="en-US" altLang="zh-TW" sz="3600" dirty="0" smtClean="0"/>
              <a:t>…</a:t>
            </a:r>
          </a:p>
          <a:p>
            <a:r>
              <a:rPr lang="en-US" altLang="zh-TW" sz="3600" dirty="0" smtClean="0"/>
              <a:t>Formally name changed to ITS </a:t>
            </a:r>
            <a:endParaRPr lang="en-US" altLang="zh-TW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BE2BA-1D87-4578-93EB-CAC1CD410BA4}" type="slidenum">
              <a:rPr lang="zh-HK" altLang="en-US" smtClean="0"/>
              <a:pPr>
                <a:defRPr/>
              </a:pPr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370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r>
              <a:rPr lang="en-US" dirty="0" smtClean="0"/>
              <a:t>Moodle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u="sng" dirty="0" smtClean="0"/>
              <a:t>http</a:t>
            </a:r>
            <a:r>
              <a:rPr lang="en-US" u="sng" dirty="0"/>
              <a:t>://</a:t>
            </a:r>
            <a:r>
              <a:rPr lang="en-US" u="sng" dirty="0" smtClean="0"/>
              <a:t>en.wikipedia.org/wiki/Moodle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Acronym </a:t>
            </a:r>
            <a:r>
              <a:rPr lang="en-US" dirty="0"/>
              <a:t>for Modular Object-Oriented Dynamic Learning </a:t>
            </a:r>
            <a:r>
              <a:rPr lang="en-US" dirty="0" smtClean="0"/>
              <a:t>Environment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free software e-learning platform, also known as a Learning Management System, or Virtual Learning Environment (VLE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 free, open-source PHP web application for producing modular internet-based courses that support a modern social constructionist pedagogy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BE2BA-1D87-4578-93EB-CAC1CD410BA4}" type="slidenum">
              <a:rPr lang="zh-HK" altLang="en-US" smtClean="0"/>
              <a:pPr>
                <a:defRPr/>
              </a:pPr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057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r>
              <a:rPr lang="en-US" dirty="0" smtClean="0"/>
              <a:t>Moodle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free, open-source </a:t>
            </a:r>
            <a:r>
              <a:rPr lang="en-US" dirty="0" smtClean="0"/>
              <a:t>platform developed in Australia (</a:t>
            </a:r>
            <a:r>
              <a:rPr lang="en-US" u="sng" dirty="0" smtClean="0"/>
              <a:t>https://moodle.org</a:t>
            </a:r>
            <a:r>
              <a:rPr lang="en-US" dirty="0" smtClean="0"/>
              <a:t>)   , but professional support / customization / consultation all have to be paid ( </a:t>
            </a:r>
            <a:r>
              <a:rPr lang="en-US" u="sng" dirty="0" smtClean="0"/>
              <a:t>moodle.com</a:t>
            </a:r>
            <a:r>
              <a:rPr lang="en-US" dirty="0" smtClean="0"/>
              <a:t>)</a:t>
            </a:r>
          </a:p>
          <a:p>
            <a:r>
              <a:rPr lang="en-US" dirty="0"/>
              <a:t>As of June 2013 it had a user base of 83,008 registered and verified sites, serving 70,696,570 users in 7.5+ million courses with 1.2+ million teachers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BE2BA-1D87-4578-93EB-CAC1CD410BA4}" type="slidenum">
              <a:rPr lang="zh-HK" altLang="en-US" smtClean="0"/>
              <a:pPr>
                <a:defRPr/>
              </a:pPr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7951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r>
              <a:rPr lang="en-US" dirty="0" smtClean="0"/>
              <a:t>Moodle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sz="2400" dirty="0" smtClean="0"/>
              <a:t>University course organization is a complex entity</a:t>
            </a:r>
          </a:p>
          <a:p>
            <a:pPr lvl="1"/>
            <a:r>
              <a:rPr lang="en-US" sz="2000" dirty="0" smtClean="0"/>
              <a:t>Teacher</a:t>
            </a:r>
          </a:p>
          <a:p>
            <a:pPr lvl="1"/>
            <a:r>
              <a:rPr lang="en-US" sz="2000" dirty="0" smtClean="0"/>
              <a:t>Course (code)</a:t>
            </a:r>
          </a:p>
          <a:p>
            <a:pPr lvl="1"/>
            <a:r>
              <a:rPr lang="en-US" sz="2000" dirty="0" smtClean="0"/>
              <a:t>Student</a:t>
            </a:r>
          </a:p>
          <a:p>
            <a:pPr lvl="1"/>
            <a:r>
              <a:rPr lang="en-US" sz="2000" dirty="0" smtClean="0"/>
              <a:t>Resource (say classroom)</a:t>
            </a:r>
          </a:p>
          <a:p>
            <a:r>
              <a:rPr lang="en-US" sz="2400" dirty="0" smtClean="0"/>
              <a:t>One teacher may teach many courses</a:t>
            </a:r>
          </a:p>
          <a:p>
            <a:r>
              <a:rPr lang="en-US" sz="2400" dirty="0" smtClean="0"/>
              <a:t>One course may have several teachers and many students</a:t>
            </a:r>
          </a:p>
          <a:p>
            <a:r>
              <a:rPr lang="en-US" sz="2400" dirty="0" smtClean="0"/>
              <a:t>One student may enroll many courses taught by the same or different teachers</a:t>
            </a:r>
          </a:p>
          <a:p>
            <a:r>
              <a:rPr lang="en-US" sz="2400" dirty="0" smtClean="0"/>
              <a:t>One classroom can have 1 course at a time, and one student can only sit at a single course at a time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BE2BA-1D87-4578-93EB-CAC1CD410BA4}" type="slidenum">
              <a:rPr lang="zh-HK" altLang="en-US" smtClean="0"/>
              <a:pPr>
                <a:defRPr/>
              </a:pPr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6946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r>
              <a:rPr lang="en-US" dirty="0" smtClean="0"/>
              <a:t>Moodle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Moodle can be used in many types of environments such as in education, training and development, and business settings.</a:t>
            </a:r>
          </a:p>
          <a:p>
            <a:pPr marL="0" indent="0">
              <a:buNone/>
            </a:pPr>
            <a:r>
              <a:rPr lang="en-US" sz="2400" dirty="0" smtClean="0"/>
              <a:t>Some </a:t>
            </a:r>
            <a:r>
              <a:rPr lang="en-US" sz="2400" dirty="0"/>
              <a:t>typical features of Moodle are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000" dirty="0"/>
              <a:t>Assignment submission</a:t>
            </a:r>
          </a:p>
          <a:p>
            <a:r>
              <a:rPr lang="en-US" sz="2000" dirty="0"/>
              <a:t>Discussion forum</a:t>
            </a:r>
          </a:p>
          <a:p>
            <a:r>
              <a:rPr lang="en-US" sz="2000" dirty="0"/>
              <a:t>Files download</a:t>
            </a:r>
          </a:p>
          <a:p>
            <a:r>
              <a:rPr lang="en-US" sz="2000" dirty="0"/>
              <a:t>Grading</a:t>
            </a:r>
          </a:p>
          <a:p>
            <a:r>
              <a:rPr lang="en-US" sz="2000" dirty="0"/>
              <a:t>Moodle instant messages</a:t>
            </a:r>
          </a:p>
          <a:p>
            <a:r>
              <a:rPr lang="en-US" sz="2000" dirty="0"/>
              <a:t>Online calendar</a:t>
            </a:r>
          </a:p>
          <a:p>
            <a:r>
              <a:rPr lang="en-US" sz="2000" dirty="0"/>
              <a:t>Online news and announcement (College and course level)</a:t>
            </a:r>
          </a:p>
          <a:p>
            <a:r>
              <a:rPr lang="en-US" sz="2000" dirty="0"/>
              <a:t>Online quiz</a:t>
            </a:r>
          </a:p>
          <a:p>
            <a:r>
              <a:rPr lang="en-US" sz="2000" dirty="0" smtClean="0"/>
              <a:t>Wiki</a:t>
            </a:r>
          </a:p>
          <a:p>
            <a:pPr marL="0" indent="0">
              <a:buNone/>
            </a:pPr>
            <a:r>
              <a:rPr lang="en-US" sz="2000" dirty="0"/>
              <a:t>Many freely available third-party Moodle plugins make use of this infrastructure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BE2BA-1D87-4578-93EB-CAC1CD410BA4}" type="slidenum">
              <a:rPr lang="zh-HK" altLang="en-US" smtClean="0"/>
              <a:pPr>
                <a:defRPr/>
              </a:pPr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826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Teaching &amp; Learning Platform at HKU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388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Moodle (</a:t>
            </a:r>
            <a:r>
              <a:rPr lang="en-US" dirty="0">
                <a:hlinkClick r:id="rId2"/>
              </a:rPr>
              <a:t>http://moodle-support.hku.hk/cms/?</a:t>
            </a:r>
            <a:r>
              <a:rPr lang="en-US" dirty="0" smtClean="0">
                <a:hlinkClick r:id="rId2"/>
              </a:rPr>
              <a:t>q=teachers/index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HKU </a:t>
            </a:r>
            <a:r>
              <a:rPr lang="en-US" dirty="0"/>
              <a:t>has adopted Moodle as its centrally managed learning management system (LMS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ITS is responsible for implement and maintaining the Moodle h/w and s/w system platform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system allows you to create powerful, flexible, and engaging online learning content for </a:t>
            </a:r>
            <a:r>
              <a:rPr lang="en-US" dirty="0" smtClean="0"/>
              <a:t> teaching</a:t>
            </a:r>
            <a:r>
              <a:rPr lang="en-US" dirty="0"/>
              <a:t>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ITS provide </a:t>
            </a:r>
            <a:r>
              <a:rPr lang="en-US" dirty="0"/>
              <a:t>loads of support resources such as FAQs, online user guides and a series of short video tutorials to help you get started with Moodle. These </a:t>
            </a:r>
            <a:r>
              <a:rPr lang="en-US" dirty="0" smtClean="0"/>
              <a:t>resources </a:t>
            </a:r>
            <a:r>
              <a:rPr lang="en-US" dirty="0"/>
              <a:t>will be updated as new features are being introduced or </a:t>
            </a:r>
            <a:r>
              <a:rPr lang="en-US" dirty="0" smtClean="0"/>
              <a:t>updated</a:t>
            </a:r>
            <a:endParaRPr lang="en-US" dirty="0"/>
          </a:p>
          <a:p>
            <a:pPr lvl="1"/>
            <a:r>
              <a:rPr lang="en-US" dirty="0" smtClean="0"/>
              <a:t>Help/assistance availability</a:t>
            </a:r>
          </a:p>
          <a:p>
            <a:pPr lvl="2"/>
            <a:r>
              <a:rPr lang="en-US" dirty="0" smtClean="0"/>
              <a:t>eLearning </a:t>
            </a:r>
            <a:r>
              <a:rPr lang="en-US" dirty="0"/>
              <a:t>Team of </a:t>
            </a:r>
            <a:r>
              <a:rPr lang="en-US" dirty="0" smtClean="0"/>
              <a:t>ITS</a:t>
            </a:r>
          </a:p>
          <a:p>
            <a:pPr lvl="2"/>
            <a:r>
              <a:rPr lang="en-US" dirty="0" smtClean="0"/>
              <a:t>Faculty's </a:t>
            </a:r>
            <a:r>
              <a:rPr lang="en-US" dirty="0"/>
              <a:t>/ Department's eLearning </a:t>
            </a:r>
            <a:r>
              <a:rPr lang="en-US" dirty="0" smtClean="0"/>
              <a:t>officers</a:t>
            </a:r>
          </a:p>
          <a:p>
            <a:pPr lvl="2"/>
            <a:r>
              <a:rPr lang="en-US" dirty="0"/>
              <a:t>CITE | Centre for Information Technology in </a:t>
            </a:r>
            <a:r>
              <a:rPr lang="en-US" dirty="0" smtClean="0"/>
              <a:t>Education (courseware design)</a:t>
            </a:r>
            <a:endParaRPr lang="en-US" dirty="0" smtClean="0"/>
          </a:p>
          <a:p>
            <a:r>
              <a:rPr lang="en-US" dirty="0" smtClean="0"/>
              <a:t>Moodle </a:t>
            </a:r>
            <a:r>
              <a:rPr lang="en-US" dirty="0" smtClean="0"/>
              <a:t>user guides for teachers</a:t>
            </a:r>
          </a:p>
          <a:p>
            <a:pPr lvl="1"/>
            <a:r>
              <a:rPr lang="en-US" dirty="0">
                <a:hlinkClick r:id="rId3"/>
              </a:rPr>
              <a:t>http://moodle-support.hku.hk/cms/?</a:t>
            </a:r>
            <a:r>
              <a:rPr lang="en-US" dirty="0" smtClean="0">
                <a:hlinkClick r:id="rId3"/>
              </a:rPr>
              <a:t>q=teachers/userguides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9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Degree structure in HKU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38856"/>
          </a:xfrm>
        </p:spPr>
        <p:txBody>
          <a:bodyPr>
            <a:normAutofit/>
          </a:bodyPr>
          <a:lstStyle/>
          <a:p>
            <a:r>
              <a:rPr lang="en-US" dirty="0" smtClean="0"/>
              <a:t>HKU is a research University, we have:</a:t>
            </a:r>
          </a:p>
          <a:p>
            <a:pPr lvl="1"/>
            <a:r>
              <a:rPr lang="en-US" dirty="0" smtClean="0"/>
              <a:t>Reaching-related staff</a:t>
            </a:r>
          </a:p>
          <a:p>
            <a:pPr lvl="1"/>
            <a:r>
              <a:rPr lang="en-US" dirty="0" smtClean="0"/>
              <a:t>Research-only staff (RA, RAP, PDF)</a:t>
            </a:r>
          </a:p>
          <a:p>
            <a:r>
              <a:rPr lang="en-US" dirty="0" smtClean="0"/>
              <a:t>For student intake</a:t>
            </a:r>
          </a:p>
          <a:p>
            <a:pPr lvl="1"/>
            <a:r>
              <a:rPr lang="en-US" dirty="0" smtClean="0"/>
              <a:t>Undergraduate degree curriculum</a:t>
            </a:r>
          </a:p>
          <a:p>
            <a:pPr lvl="1"/>
            <a:r>
              <a:rPr lang="en-US" dirty="0" smtClean="0"/>
              <a:t>Postgraduate by teaching (TPG) </a:t>
            </a:r>
          </a:p>
          <a:p>
            <a:pPr lvl="1"/>
            <a:r>
              <a:rPr lang="en-US" dirty="0" smtClean="0"/>
              <a:t>Postgraduate by research (RPG)</a:t>
            </a:r>
          </a:p>
          <a:p>
            <a:pPr lvl="1"/>
            <a:r>
              <a:rPr lang="en-US" dirty="0" smtClean="0"/>
              <a:t>Non-degree professional/non-professional (SPACE, a big organization within HKU)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7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42912"/>
          </a:xfrm>
        </p:spPr>
        <p:txBody>
          <a:bodyPr>
            <a:normAutofit/>
          </a:bodyPr>
          <a:lstStyle/>
          <a:p>
            <a:r>
              <a:rPr lang="en-US" dirty="0" smtClean="0"/>
              <a:t>Moodle therefore </a:t>
            </a:r>
            <a:r>
              <a:rPr lang="en-US" dirty="0" smtClean="0"/>
              <a:t>is now extensive utilized in all teaching activities (BSc, MSc, SPACE…) but NOT that as much in research-related curriculum (MPhil. / PhD)</a:t>
            </a:r>
          </a:p>
          <a:p>
            <a:r>
              <a:rPr lang="en-US" dirty="0" smtClean="0"/>
              <a:t>No HK EDISON (Not in HKU, not in other HK </a:t>
            </a:r>
            <a:r>
              <a:rPr lang="en-US" dirty="0" err="1" smtClean="0"/>
              <a:t>Univs</a:t>
            </a:r>
            <a:r>
              <a:rPr lang="en-US" dirty="0" smtClean="0"/>
              <a:t>. and not in other HKSAR institutes)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5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7521</TotalTime>
  <Words>608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佈景主題</vt:lpstr>
      <vt:lpstr>Cyber-Learning Activities in HKU  Information Tech. Services, W.K. Kwan</vt:lpstr>
      <vt:lpstr>Information Tech. Services (ITS)</vt:lpstr>
      <vt:lpstr>Moodle (1)</vt:lpstr>
      <vt:lpstr>Moodle (2)</vt:lpstr>
      <vt:lpstr>Moodle (3)</vt:lpstr>
      <vt:lpstr>Moodle (4)</vt:lpstr>
      <vt:lpstr>Teaching &amp; Learning Platform at HKU</vt:lpstr>
      <vt:lpstr>Degree structure in HKU</vt:lpstr>
      <vt:lpstr> </vt:lpstr>
      <vt:lpstr>Other considerations</vt:lpstr>
      <vt:lpstr>RPG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Team Meeting</dc:title>
  <dc:creator>Chan Yuk Lin, Lilian</dc:creator>
  <cp:lastModifiedBy>Staff</cp:lastModifiedBy>
  <cp:revision>355</cp:revision>
  <dcterms:created xsi:type="dcterms:W3CDTF">2013-07-15T09:42:21Z</dcterms:created>
  <dcterms:modified xsi:type="dcterms:W3CDTF">2014-04-08T16:04:34Z</dcterms:modified>
</cp:coreProperties>
</file>