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289" r:id="rId10"/>
    <p:sldId id="290" r:id="rId11"/>
    <p:sldId id="293" r:id="rId12"/>
    <p:sldId id="292" r:id="rId13"/>
    <p:sldId id="304" r:id="rId14"/>
    <p:sldId id="305" r:id="rId15"/>
    <p:sldId id="306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C5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1" autoAdjust="0"/>
  </p:normalViewPr>
  <p:slideViewPr>
    <p:cSldViewPr showGuides="1"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804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eph-vs-glusterFS%20-%20Cop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eph-vs-glusterFS%20-%20Cop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azli\Pragma26\pragma26-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[ceph-vs-glusterFS - Copy.xlsx]Sheet4!PivotTable1</c:name>
    <c:fmtId val="-1"/>
  </c:pivotSource>
  <c:chart>
    <c:title>
      <c:tx>
        <c:rich>
          <a:bodyPr/>
          <a:lstStyle/>
          <a:p>
            <a:pPr>
              <a:defRPr sz="1800"/>
            </a:pPr>
            <a:r>
              <a:rPr lang="en-US" sz="1800" dirty="0" err="1" smtClean="0"/>
              <a:t>Ceph</a:t>
            </a:r>
            <a:r>
              <a:rPr lang="en-US" sz="1800" dirty="0" smtClean="0"/>
              <a:t>/</a:t>
            </a:r>
            <a:r>
              <a:rPr lang="en-US" sz="1800" dirty="0" err="1" smtClean="0"/>
              <a:t>GlusterFS</a:t>
            </a:r>
            <a:r>
              <a:rPr lang="en-US" sz="1800" baseline="0" dirty="0" smtClean="0"/>
              <a:t> Sequential Write Profile</a:t>
            </a:r>
            <a:endParaRPr lang="en-US" sz="1800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Sheet4!$N$1:$N$2</c:f>
              <c:strCache>
                <c:ptCount val="1"/>
                <c:pt idx="0">
                  <c:v>Ceph Fuse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multiLvlStrRef>
              <c:f>Sheet4!$M$3:$M$23</c:f>
              <c:multiLvlStrCache>
                <c:ptCount val="16"/>
                <c:lvl>
                  <c:pt idx="0">
                    <c:v>4 K</c:v>
                  </c:pt>
                  <c:pt idx="1">
                    <c:v>16 K</c:v>
                  </c:pt>
                  <c:pt idx="2">
                    <c:v>64 K</c:v>
                  </c:pt>
                  <c:pt idx="3">
                    <c:v>256 K</c:v>
                  </c:pt>
                  <c:pt idx="4">
                    <c:v>4 K</c:v>
                  </c:pt>
                  <c:pt idx="5">
                    <c:v>16 K</c:v>
                  </c:pt>
                  <c:pt idx="6">
                    <c:v>64 K</c:v>
                  </c:pt>
                  <c:pt idx="7">
                    <c:v>256 K</c:v>
                  </c:pt>
                  <c:pt idx="8">
                    <c:v>4 K</c:v>
                  </c:pt>
                  <c:pt idx="9">
                    <c:v>16 K</c:v>
                  </c:pt>
                  <c:pt idx="10">
                    <c:v>64 K</c:v>
                  </c:pt>
                  <c:pt idx="11">
                    <c:v>256 K</c:v>
                  </c:pt>
                  <c:pt idx="12">
                    <c:v>4 K</c:v>
                  </c:pt>
                  <c:pt idx="13">
                    <c:v>16 K</c:v>
                  </c:pt>
                  <c:pt idx="14">
                    <c:v>64 K</c:v>
                  </c:pt>
                  <c:pt idx="15">
                    <c:v>256 K</c:v>
                  </c:pt>
                </c:lvl>
                <c:lvl>
                  <c:pt idx="0">
                    <c:v>5 MB</c:v>
                  </c:pt>
                  <c:pt idx="4">
                    <c:v>50 MB</c:v>
                  </c:pt>
                  <c:pt idx="8">
                    <c:v>500 MB</c:v>
                  </c:pt>
                  <c:pt idx="12">
                    <c:v>5000 MB</c:v>
                  </c:pt>
                </c:lvl>
              </c:multiLvlStrCache>
            </c:multiLvlStrRef>
          </c:cat>
          <c:val>
            <c:numRef>
              <c:f>Sheet4!$N$3:$N$23</c:f>
              <c:numCache>
                <c:formatCode>General</c:formatCode>
                <c:ptCount val="16"/>
                <c:pt idx="0">
                  <c:v>462</c:v>
                </c:pt>
                <c:pt idx="1">
                  <c:v>1797</c:v>
                </c:pt>
                <c:pt idx="2">
                  <c:v>5338</c:v>
                </c:pt>
                <c:pt idx="3">
                  <c:v>7273</c:v>
                </c:pt>
                <c:pt idx="4">
                  <c:v>461</c:v>
                </c:pt>
                <c:pt idx="5">
                  <c:v>1727</c:v>
                </c:pt>
                <c:pt idx="6">
                  <c:v>5576</c:v>
                </c:pt>
                <c:pt idx="7">
                  <c:v>7571</c:v>
                </c:pt>
                <c:pt idx="8">
                  <c:v>460</c:v>
                </c:pt>
                <c:pt idx="9">
                  <c:v>1775</c:v>
                </c:pt>
                <c:pt idx="10">
                  <c:v>5604</c:v>
                </c:pt>
                <c:pt idx="11">
                  <c:v>7807</c:v>
                </c:pt>
                <c:pt idx="12">
                  <c:v>460</c:v>
                </c:pt>
                <c:pt idx="13">
                  <c:v>1774</c:v>
                </c:pt>
                <c:pt idx="14">
                  <c:v>5570</c:v>
                </c:pt>
                <c:pt idx="15">
                  <c:v>7786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Sheet4!$O$1:$O$2</c:f>
              <c:strCache>
                <c:ptCount val="1"/>
                <c:pt idx="0">
                  <c:v>Ceph Kernel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multiLvlStrRef>
              <c:f>Sheet4!$M$3:$M$23</c:f>
              <c:multiLvlStrCache>
                <c:ptCount val="16"/>
                <c:lvl>
                  <c:pt idx="0">
                    <c:v>4 K</c:v>
                  </c:pt>
                  <c:pt idx="1">
                    <c:v>16 K</c:v>
                  </c:pt>
                  <c:pt idx="2">
                    <c:v>64 K</c:v>
                  </c:pt>
                  <c:pt idx="3">
                    <c:v>256 K</c:v>
                  </c:pt>
                  <c:pt idx="4">
                    <c:v>4 K</c:v>
                  </c:pt>
                  <c:pt idx="5">
                    <c:v>16 K</c:v>
                  </c:pt>
                  <c:pt idx="6">
                    <c:v>64 K</c:v>
                  </c:pt>
                  <c:pt idx="7">
                    <c:v>256 K</c:v>
                  </c:pt>
                  <c:pt idx="8">
                    <c:v>4 K</c:v>
                  </c:pt>
                  <c:pt idx="9">
                    <c:v>16 K</c:v>
                  </c:pt>
                  <c:pt idx="10">
                    <c:v>64 K</c:v>
                  </c:pt>
                  <c:pt idx="11">
                    <c:v>256 K</c:v>
                  </c:pt>
                  <c:pt idx="12">
                    <c:v>4 K</c:v>
                  </c:pt>
                  <c:pt idx="13">
                    <c:v>16 K</c:v>
                  </c:pt>
                  <c:pt idx="14">
                    <c:v>64 K</c:v>
                  </c:pt>
                  <c:pt idx="15">
                    <c:v>256 K</c:v>
                  </c:pt>
                </c:lvl>
                <c:lvl>
                  <c:pt idx="0">
                    <c:v>5 MB</c:v>
                  </c:pt>
                  <c:pt idx="4">
                    <c:v>50 MB</c:v>
                  </c:pt>
                  <c:pt idx="8">
                    <c:v>500 MB</c:v>
                  </c:pt>
                  <c:pt idx="12">
                    <c:v>5000 MB</c:v>
                  </c:pt>
                </c:lvl>
              </c:multiLvlStrCache>
            </c:multiLvlStrRef>
          </c:cat>
          <c:val>
            <c:numRef>
              <c:f>Sheet4!$O$3:$O$23</c:f>
              <c:numCache>
                <c:formatCode>General</c:formatCode>
                <c:ptCount val="16"/>
                <c:pt idx="0">
                  <c:v>469</c:v>
                </c:pt>
                <c:pt idx="1">
                  <c:v>1646</c:v>
                </c:pt>
                <c:pt idx="2">
                  <c:v>5592</c:v>
                </c:pt>
                <c:pt idx="3">
                  <c:v>13620</c:v>
                </c:pt>
                <c:pt idx="4">
                  <c:v>465</c:v>
                </c:pt>
                <c:pt idx="5">
                  <c:v>1791</c:v>
                </c:pt>
                <c:pt idx="6">
                  <c:v>5877</c:v>
                </c:pt>
                <c:pt idx="7">
                  <c:v>15516</c:v>
                </c:pt>
                <c:pt idx="8">
                  <c:v>464</c:v>
                </c:pt>
                <c:pt idx="9">
                  <c:v>1813</c:v>
                </c:pt>
                <c:pt idx="10">
                  <c:v>5854</c:v>
                </c:pt>
                <c:pt idx="11">
                  <c:v>15505</c:v>
                </c:pt>
                <c:pt idx="12">
                  <c:v>466</c:v>
                </c:pt>
                <c:pt idx="13">
                  <c:v>1811</c:v>
                </c:pt>
                <c:pt idx="14">
                  <c:v>5839</c:v>
                </c:pt>
                <c:pt idx="15">
                  <c:v>16030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Sheet4!$P$1:$P$2</c:f>
              <c:strCache>
                <c:ptCount val="1"/>
                <c:pt idx="0">
                  <c:v>Gluster Native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multiLvlStrRef>
              <c:f>Sheet4!$M$3:$M$23</c:f>
              <c:multiLvlStrCache>
                <c:ptCount val="16"/>
                <c:lvl>
                  <c:pt idx="0">
                    <c:v>4 K</c:v>
                  </c:pt>
                  <c:pt idx="1">
                    <c:v>16 K</c:v>
                  </c:pt>
                  <c:pt idx="2">
                    <c:v>64 K</c:v>
                  </c:pt>
                  <c:pt idx="3">
                    <c:v>256 K</c:v>
                  </c:pt>
                  <c:pt idx="4">
                    <c:v>4 K</c:v>
                  </c:pt>
                  <c:pt idx="5">
                    <c:v>16 K</c:v>
                  </c:pt>
                  <c:pt idx="6">
                    <c:v>64 K</c:v>
                  </c:pt>
                  <c:pt idx="7">
                    <c:v>256 K</c:v>
                  </c:pt>
                  <c:pt idx="8">
                    <c:v>4 K</c:v>
                  </c:pt>
                  <c:pt idx="9">
                    <c:v>16 K</c:v>
                  </c:pt>
                  <c:pt idx="10">
                    <c:v>64 K</c:v>
                  </c:pt>
                  <c:pt idx="11">
                    <c:v>256 K</c:v>
                  </c:pt>
                  <c:pt idx="12">
                    <c:v>4 K</c:v>
                  </c:pt>
                  <c:pt idx="13">
                    <c:v>16 K</c:v>
                  </c:pt>
                  <c:pt idx="14">
                    <c:v>64 K</c:v>
                  </c:pt>
                  <c:pt idx="15">
                    <c:v>256 K</c:v>
                  </c:pt>
                </c:lvl>
                <c:lvl>
                  <c:pt idx="0">
                    <c:v>5 MB</c:v>
                  </c:pt>
                  <c:pt idx="4">
                    <c:v>50 MB</c:v>
                  </c:pt>
                  <c:pt idx="8">
                    <c:v>500 MB</c:v>
                  </c:pt>
                  <c:pt idx="12">
                    <c:v>5000 MB</c:v>
                  </c:pt>
                </c:lvl>
              </c:multiLvlStrCache>
            </c:multiLvlStrRef>
          </c:cat>
          <c:val>
            <c:numRef>
              <c:f>Sheet4!$P$3:$P$23</c:f>
              <c:numCache>
                <c:formatCode>General</c:formatCode>
                <c:ptCount val="16"/>
                <c:pt idx="0">
                  <c:v>93</c:v>
                </c:pt>
                <c:pt idx="1">
                  <c:v>349</c:v>
                </c:pt>
                <c:pt idx="2">
                  <c:v>1394</c:v>
                </c:pt>
                <c:pt idx="3">
                  <c:v>2678</c:v>
                </c:pt>
                <c:pt idx="4">
                  <c:v>93</c:v>
                </c:pt>
                <c:pt idx="5">
                  <c:v>348</c:v>
                </c:pt>
                <c:pt idx="6">
                  <c:v>1475</c:v>
                </c:pt>
                <c:pt idx="7">
                  <c:v>2705</c:v>
                </c:pt>
                <c:pt idx="8">
                  <c:v>94</c:v>
                </c:pt>
                <c:pt idx="9">
                  <c:v>351</c:v>
                </c:pt>
                <c:pt idx="10">
                  <c:v>1446</c:v>
                </c:pt>
                <c:pt idx="11">
                  <c:v>2731</c:v>
                </c:pt>
                <c:pt idx="12">
                  <c:v>92</c:v>
                </c:pt>
                <c:pt idx="13">
                  <c:v>352</c:v>
                </c:pt>
                <c:pt idx="14">
                  <c:v>1475</c:v>
                </c:pt>
                <c:pt idx="15">
                  <c:v>2740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84512"/>
        <c:axId val="33986048"/>
      </c:lineChart>
      <c:catAx>
        <c:axId val="33984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986048"/>
        <c:crosses val="autoZero"/>
        <c:auto val="1"/>
        <c:lblAlgn val="ctr"/>
        <c:lblOffset val="100"/>
        <c:noMultiLvlLbl val="0"/>
      </c:catAx>
      <c:valAx>
        <c:axId val="33986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Kilobytes/seconds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39845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[ceph-vs-glusterFS - Copy.xlsx]Sheet4!PivotTable1</c:name>
    <c:fmtId val="-1"/>
  </c:pivotSource>
  <c:chart>
    <c:title>
      <c:tx>
        <c:rich>
          <a:bodyPr/>
          <a:lstStyle/>
          <a:p>
            <a:pPr>
              <a:defRPr sz="1800"/>
            </a:pPr>
            <a:r>
              <a:rPr lang="en-US" sz="1800" dirty="0" err="1" smtClean="0"/>
              <a:t>Ceph</a:t>
            </a:r>
            <a:r>
              <a:rPr lang="en-US" sz="1800" dirty="0" smtClean="0"/>
              <a:t>/</a:t>
            </a:r>
            <a:r>
              <a:rPr lang="en-US" sz="1800" dirty="0" err="1" smtClean="0"/>
              <a:t>GlusterFS</a:t>
            </a:r>
            <a:r>
              <a:rPr lang="en-US" sz="1800" baseline="0" dirty="0" smtClean="0"/>
              <a:t> Sequential Read </a:t>
            </a:r>
            <a:r>
              <a:rPr lang="en-US" sz="1800" baseline="0" dirty="0"/>
              <a:t>Profile </a:t>
            </a:r>
            <a:endParaRPr lang="en-US" sz="1800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Sheet4!$N$1:$N$2</c:f>
              <c:strCache>
                <c:ptCount val="1"/>
                <c:pt idx="0">
                  <c:v>Ceph Fuse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multiLvlStrRef>
              <c:f>Sheet4!$M$3:$M$23</c:f>
              <c:multiLvlStrCache>
                <c:ptCount val="16"/>
                <c:lvl>
                  <c:pt idx="0">
                    <c:v>4 K</c:v>
                  </c:pt>
                  <c:pt idx="1">
                    <c:v>16 K</c:v>
                  </c:pt>
                  <c:pt idx="2">
                    <c:v>64 K</c:v>
                  </c:pt>
                  <c:pt idx="3">
                    <c:v>256 K</c:v>
                  </c:pt>
                  <c:pt idx="4">
                    <c:v>4 K</c:v>
                  </c:pt>
                  <c:pt idx="5">
                    <c:v>16 K</c:v>
                  </c:pt>
                  <c:pt idx="6">
                    <c:v>64 K</c:v>
                  </c:pt>
                  <c:pt idx="7">
                    <c:v>256 K</c:v>
                  </c:pt>
                  <c:pt idx="8">
                    <c:v>4 K</c:v>
                  </c:pt>
                  <c:pt idx="9">
                    <c:v>16 K</c:v>
                  </c:pt>
                  <c:pt idx="10">
                    <c:v>64 K</c:v>
                  </c:pt>
                  <c:pt idx="11">
                    <c:v>256 K</c:v>
                  </c:pt>
                  <c:pt idx="12">
                    <c:v>4 K</c:v>
                  </c:pt>
                  <c:pt idx="13">
                    <c:v>16 K</c:v>
                  </c:pt>
                  <c:pt idx="14">
                    <c:v>64 K</c:v>
                  </c:pt>
                  <c:pt idx="15">
                    <c:v>256 K</c:v>
                  </c:pt>
                </c:lvl>
                <c:lvl>
                  <c:pt idx="0">
                    <c:v>5 MB</c:v>
                  </c:pt>
                  <c:pt idx="4">
                    <c:v>50 MB</c:v>
                  </c:pt>
                  <c:pt idx="8">
                    <c:v>500 MB</c:v>
                  </c:pt>
                  <c:pt idx="12">
                    <c:v>5000 MB</c:v>
                  </c:pt>
                </c:lvl>
              </c:multiLvlStrCache>
            </c:multiLvlStrRef>
          </c:cat>
          <c:val>
            <c:numRef>
              <c:f>Sheet4!$N$3:$N$23</c:f>
              <c:numCache>
                <c:formatCode>General</c:formatCode>
                <c:ptCount val="16"/>
                <c:pt idx="0">
                  <c:v>66118</c:v>
                </c:pt>
                <c:pt idx="1">
                  <c:v>64774</c:v>
                </c:pt>
                <c:pt idx="2">
                  <c:v>48238</c:v>
                </c:pt>
                <c:pt idx="3">
                  <c:v>78191</c:v>
                </c:pt>
                <c:pt idx="4">
                  <c:v>65247</c:v>
                </c:pt>
                <c:pt idx="5">
                  <c:v>66415</c:v>
                </c:pt>
                <c:pt idx="6">
                  <c:v>71954</c:v>
                </c:pt>
                <c:pt idx="7">
                  <c:v>62582</c:v>
                </c:pt>
                <c:pt idx="8">
                  <c:v>62549</c:v>
                </c:pt>
                <c:pt idx="9">
                  <c:v>59402</c:v>
                </c:pt>
                <c:pt idx="10">
                  <c:v>59867</c:v>
                </c:pt>
                <c:pt idx="11">
                  <c:v>56157</c:v>
                </c:pt>
                <c:pt idx="12">
                  <c:v>59536</c:v>
                </c:pt>
                <c:pt idx="13">
                  <c:v>60868</c:v>
                </c:pt>
                <c:pt idx="14">
                  <c:v>62985</c:v>
                </c:pt>
                <c:pt idx="15">
                  <c:v>60317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Sheet4!$O$1:$O$2</c:f>
              <c:strCache>
                <c:ptCount val="1"/>
                <c:pt idx="0">
                  <c:v>Ceph Kernel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multiLvlStrRef>
              <c:f>Sheet4!$M$3:$M$23</c:f>
              <c:multiLvlStrCache>
                <c:ptCount val="16"/>
                <c:lvl>
                  <c:pt idx="0">
                    <c:v>4 K</c:v>
                  </c:pt>
                  <c:pt idx="1">
                    <c:v>16 K</c:v>
                  </c:pt>
                  <c:pt idx="2">
                    <c:v>64 K</c:v>
                  </c:pt>
                  <c:pt idx="3">
                    <c:v>256 K</c:v>
                  </c:pt>
                  <c:pt idx="4">
                    <c:v>4 K</c:v>
                  </c:pt>
                  <c:pt idx="5">
                    <c:v>16 K</c:v>
                  </c:pt>
                  <c:pt idx="6">
                    <c:v>64 K</c:v>
                  </c:pt>
                  <c:pt idx="7">
                    <c:v>256 K</c:v>
                  </c:pt>
                  <c:pt idx="8">
                    <c:v>4 K</c:v>
                  </c:pt>
                  <c:pt idx="9">
                    <c:v>16 K</c:v>
                  </c:pt>
                  <c:pt idx="10">
                    <c:v>64 K</c:v>
                  </c:pt>
                  <c:pt idx="11">
                    <c:v>256 K</c:v>
                  </c:pt>
                  <c:pt idx="12">
                    <c:v>4 K</c:v>
                  </c:pt>
                  <c:pt idx="13">
                    <c:v>16 K</c:v>
                  </c:pt>
                  <c:pt idx="14">
                    <c:v>64 K</c:v>
                  </c:pt>
                  <c:pt idx="15">
                    <c:v>256 K</c:v>
                  </c:pt>
                </c:lvl>
                <c:lvl>
                  <c:pt idx="0">
                    <c:v>5 MB</c:v>
                  </c:pt>
                  <c:pt idx="4">
                    <c:v>50 MB</c:v>
                  </c:pt>
                  <c:pt idx="8">
                    <c:v>500 MB</c:v>
                  </c:pt>
                  <c:pt idx="12">
                    <c:v>5000 MB</c:v>
                  </c:pt>
                </c:lvl>
              </c:multiLvlStrCache>
            </c:multiLvlStrRef>
          </c:cat>
          <c:val>
            <c:numRef>
              <c:f>Sheet4!$O$3:$O$23</c:f>
              <c:numCache>
                <c:formatCode>General</c:formatCode>
                <c:ptCount val="16"/>
                <c:pt idx="0">
                  <c:v>2711878</c:v>
                </c:pt>
                <c:pt idx="1">
                  <c:v>4364089</c:v>
                </c:pt>
                <c:pt idx="2">
                  <c:v>4709594</c:v>
                </c:pt>
                <c:pt idx="3">
                  <c:v>6753505</c:v>
                </c:pt>
                <c:pt idx="4">
                  <c:v>2614393</c:v>
                </c:pt>
                <c:pt idx="5">
                  <c:v>4892452</c:v>
                </c:pt>
                <c:pt idx="6">
                  <c:v>5663074</c:v>
                </c:pt>
                <c:pt idx="7">
                  <c:v>6029919</c:v>
                </c:pt>
                <c:pt idx="8">
                  <c:v>3065080</c:v>
                </c:pt>
                <c:pt idx="9">
                  <c:v>5314950</c:v>
                </c:pt>
                <c:pt idx="10">
                  <c:v>6249919</c:v>
                </c:pt>
                <c:pt idx="11">
                  <c:v>6435144</c:v>
                </c:pt>
                <c:pt idx="12">
                  <c:v>3180031</c:v>
                </c:pt>
                <c:pt idx="13">
                  <c:v>5376022</c:v>
                </c:pt>
                <c:pt idx="14">
                  <c:v>6530944</c:v>
                </c:pt>
                <c:pt idx="15">
                  <c:v>6520051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Sheet4!$P$1:$P$2</c:f>
              <c:strCache>
                <c:ptCount val="1"/>
                <c:pt idx="0">
                  <c:v>Gluster Native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multiLvlStrRef>
              <c:f>Sheet4!$M$3:$M$23</c:f>
              <c:multiLvlStrCache>
                <c:ptCount val="16"/>
                <c:lvl>
                  <c:pt idx="0">
                    <c:v>4 K</c:v>
                  </c:pt>
                  <c:pt idx="1">
                    <c:v>16 K</c:v>
                  </c:pt>
                  <c:pt idx="2">
                    <c:v>64 K</c:v>
                  </c:pt>
                  <c:pt idx="3">
                    <c:v>256 K</c:v>
                  </c:pt>
                  <c:pt idx="4">
                    <c:v>4 K</c:v>
                  </c:pt>
                  <c:pt idx="5">
                    <c:v>16 K</c:v>
                  </c:pt>
                  <c:pt idx="6">
                    <c:v>64 K</c:v>
                  </c:pt>
                  <c:pt idx="7">
                    <c:v>256 K</c:v>
                  </c:pt>
                  <c:pt idx="8">
                    <c:v>4 K</c:v>
                  </c:pt>
                  <c:pt idx="9">
                    <c:v>16 K</c:v>
                  </c:pt>
                  <c:pt idx="10">
                    <c:v>64 K</c:v>
                  </c:pt>
                  <c:pt idx="11">
                    <c:v>256 K</c:v>
                  </c:pt>
                  <c:pt idx="12">
                    <c:v>4 K</c:v>
                  </c:pt>
                  <c:pt idx="13">
                    <c:v>16 K</c:v>
                  </c:pt>
                  <c:pt idx="14">
                    <c:v>64 K</c:v>
                  </c:pt>
                  <c:pt idx="15">
                    <c:v>256 K</c:v>
                  </c:pt>
                </c:lvl>
                <c:lvl>
                  <c:pt idx="0">
                    <c:v>5 MB</c:v>
                  </c:pt>
                  <c:pt idx="4">
                    <c:v>50 MB</c:v>
                  </c:pt>
                  <c:pt idx="8">
                    <c:v>500 MB</c:v>
                  </c:pt>
                  <c:pt idx="12">
                    <c:v>5000 MB</c:v>
                  </c:pt>
                </c:lvl>
              </c:multiLvlStrCache>
            </c:multiLvlStrRef>
          </c:cat>
          <c:val>
            <c:numRef>
              <c:f>Sheet4!$P$3:$P$23</c:f>
              <c:numCache>
                <c:formatCode>General</c:formatCode>
                <c:ptCount val="16"/>
                <c:pt idx="0">
                  <c:v>114626</c:v>
                </c:pt>
                <c:pt idx="1">
                  <c:v>114664</c:v>
                </c:pt>
                <c:pt idx="2">
                  <c:v>114188</c:v>
                </c:pt>
                <c:pt idx="3">
                  <c:v>120660</c:v>
                </c:pt>
                <c:pt idx="4">
                  <c:v>73363</c:v>
                </c:pt>
                <c:pt idx="5">
                  <c:v>43796</c:v>
                </c:pt>
                <c:pt idx="6">
                  <c:v>74363</c:v>
                </c:pt>
                <c:pt idx="7">
                  <c:v>55240</c:v>
                </c:pt>
                <c:pt idx="8">
                  <c:v>89348</c:v>
                </c:pt>
                <c:pt idx="9">
                  <c:v>84056</c:v>
                </c:pt>
                <c:pt idx="10">
                  <c:v>83170</c:v>
                </c:pt>
                <c:pt idx="11">
                  <c:v>84687</c:v>
                </c:pt>
                <c:pt idx="12">
                  <c:v>75343</c:v>
                </c:pt>
                <c:pt idx="13">
                  <c:v>74661</c:v>
                </c:pt>
                <c:pt idx="14">
                  <c:v>76717</c:v>
                </c:pt>
                <c:pt idx="15">
                  <c:v>78054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86976"/>
        <c:axId val="34305152"/>
      </c:lineChart>
      <c:catAx>
        <c:axId val="34286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4305152"/>
        <c:crosses val="autoZero"/>
        <c:auto val="1"/>
        <c:lblAlgn val="ctr"/>
        <c:lblOffset val="100"/>
        <c:noMultiLvlLbl val="0"/>
      </c:catAx>
      <c:valAx>
        <c:axId val="34305152"/>
        <c:scaling>
          <c:logBase val="10"/>
          <c:orientation val="minMax"/>
          <c:min val="1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Kilobytes/seconds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42869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pivotSource>
    <c:name>[pragma26-result.xlsx]pragma26!PivotTable1</c:name>
    <c:fmtId val="-1"/>
  </c:pivotSource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Ceph</a:t>
            </a:r>
            <a:r>
              <a:rPr lang="en-US" sz="1600" baseline="0"/>
              <a:t> Sequential Write Profile</a:t>
            </a:r>
            <a:endParaRPr lang="en-US" sz="1600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pragma26!$N$1:$N$2</c:f>
              <c:strCache>
                <c:ptCount val="1"/>
                <c:pt idx="0">
                  <c:v>LAN</c:v>
                </c:pt>
              </c:strCache>
            </c:strRef>
          </c:tx>
          <c:invertIfNegative val="0"/>
          <c:cat>
            <c:multiLvlStrRef>
              <c:f>pragma26!$M$3:$M$51</c:f>
              <c:multiLvlStrCache>
                <c:ptCount val="42"/>
                <c:lvl>
                  <c:pt idx="0">
                    <c:v>4 K</c:v>
                  </c:pt>
                  <c:pt idx="1">
                    <c:v>8 K</c:v>
                  </c:pt>
                  <c:pt idx="2">
                    <c:v>16 K</c:v>
                  </c:pt>
                  <c:pt idx="3">
                    <c:v>32 K</c:v>
                  </c:pt>
                  <c:pt idx="4">
                    <c:v>64 K</c:v>
                  </c:pt>
                  <c:pt idx="5">
                    <c:v>128 K</c:v>
                  </c:pt>
                  <c:pt idx="6">
                    <c:v>256 K</c:v>
                  </c:pt>
                  <c:pt idx="7">
                    <c:v>4 K</c:v>
                  </c:pt>
                  <c:pt idx="8">
                    <c:v>8 K</c:v>
                  </c:pt>
                  <c:pt idx="9">
                    <c:v>16 K</c:v>
                  </c:pt>
                  <c:pt idx="10">
                    <c:v>32 K</c:v>
                  </c:pt>
                  <c:pt idx="11">
                    <c:v>64 K</c:v>
                  </c:pt>
                  <c:pt idx="12">
                    <c:v>128 K</c:v>
                  </c:pt>
                  <c:pt idx="13">
                    <c:v>256 K</c:v>
                  </c:pt>
                  <c:pt idx="14">
                    <c:v>4 K</c:v>
                  </c:pt>
                  <c:pt idx="15">
                    <c:v>8 K</c:v>
                  </c:pt>
                  <c:pt idx="16">
                    <c:v>16 K</c:v>
                  </c:pt>
                  <c:pt idx="17">
                    <c:v>32 K</c:v>
                  </c:pt>
                  <c:pt idx="18">
                    <c:v>64 K</c:v>
                  </c:pt>
                  <c:pt idx="19">
                    <c:v>128 K</c:v>
                  </c:pt>
                  <c:pt idx="20">
                    <c:v>256 K</c:v>
                  </c:pt>
                  <c:pt idx="21">
                    <c:v>4 K</c:v>
                  </c:pt>
                  <c:pt idx="22">
                    <c:v>8 K</c:v>
                  </c:pt>
                  <c:pt idx="23">
                    <c:v>16 K</c:v>
                  </c:pt>
                  <c:pt idx="24">
                    <c:v>32 K</c:v>
                  </c:pt>
                  <c:pt idx="25">
                    <c:v>64 K</c:v>
                  </c:pt>
                  <c:pt idx="26">
                    <c:v>128 K</c:v>
                  </c:pt>
                  <c:pt idx="27">
                    <c:v>256 K</c:v>
                  </c:pt>
                  <c:pt idx="28">
                    <c:v>4 K</c:v>
                  </c:pt>
                  <c:pt idx="29">
                    <c:v>8 K</c:v>
                  </c:pt>
                  <c:pt idx="30">
                    <c:v>16 K</c:v>
                  </c:pt>
                  <c:pt idx="31">
                    <c:v>32 K</c:v>
                  </c:pt>
                  <c:pt idx="32">
                    <c:v>64 K</c:v>
                  </c:pt>
                  <c:pt idx="33">
                    <c:v>128 K</c:v>
                  </c:pt>
                  <c:pt idx="34">
                    <c:v>256 K</c:v>
                  </c:pt>
                  <c:pt idx="35">
                    <c:v>4 K</c:v>
                  </c:pt>
                  <c:pt idx="36">
                    <c:v>8 K</c:v>
                  </c:pt>
                  <c:pt idx="37">
                    <c:v>16 K</c:v>
                  </c:pt>
                  <c:pt idx="38">
                    <c:v>32 K</c:v>
                  </c:pt>
                  <c:pt idx="39">
                    <c:v>64 K</c:v>
                  </c:pt>
                  <c:pt idx="40">
                    <c:v>128 K</c:v>
                  </c:pt>
                  <c:pt idx="41">
                    <c:v>256 K</c:v>
                  </c:pt>
                </c:lvl>
                <c:lvl>
                  <c:pt idx="0">
                    <c:v>1 MB</c:v>
                  </c:pt>
                  <c:pt idx="7">
                    <c:v>10 MB</c:v>
                  </c:pt>
                  <c:pt idx="14">
                    <c:v>100 MB</c:v>
                  </c:pt>
                  <c:pt idx="21">
                    <c:v>1000 MB</c:v>
                  </c:pt>
                  <c:pt idx="28">
                    <c:v>2000 MB</c:v>
                  </c:pt>
                  <c:pt idx="35">
                    <c:v>4000 MB</c:v>
                  </c:pt>
                </c:lvl>
              </c:multiLvlStrCache>
            </c:multiLvlStrRef>
          </c:cat>
          <c:val>
            <c:numRef>
              <c:f>pragma26!$N$3:$N$51</c:f>
              <c:numCache>
                <c:formatCode>General</c:formatCode>
                <c:ptCount val="42"/>
                <c:pt idx="0">
                  <c:v>135</c:v>
                </c:pt>
                <c:pt idx="1">
                  <c:v>579</c:v>
                </c:pt>
                <c:pt idx="2">
                  <c:v>1032</c:v>
                </c:pt>
                <c:pt idx="3">
                  <c:v>2479</c:v>
                </c:pt>
                <c:pt idx="4">
                  <c:v>1184</c:v>
                </c:pt>
                <c:pt idx="5">
                  <c:v>2481</c:v>
                </c:pt>
                <c:pt idx="6">
                  <c:v>4188</c:v>
                </c:pt>
                <c:pt idx="7">
                  <c:v>382</c:v>
                </c:pt>
                <c:pt idx="8">
                  <c:v>733</c:v>
                </c:pt>
                <c:pt idx="9">
                  <c:v>1432</c:v>
                </c:pt>
                <c:pt idx="10">
                  <c:v>2820</c:v>
                </c:pt>
                <c:pt idx="11">
                  <c:v>1287</c:v>
                </c:pt>
                <c:pt idx="12">
                  <c:v>2593</c:v>
                </c:pt>
                <c:pt idx="13">
                  <c:v>5329</c:v>
                </c:pt>
                <c:pt idx="14">
                  <c:v>388</c:v>
                </c:pt>
                <c:pt idx="15">
                  <c:v>753</c:v>
                </c:pt>
                <c:pt idx="16">
                  <c:v>1395</c:v>
                </c:pt>
                <c:pt idx="17">
                  <c:v>2444</c:v>
                </c:pt>
                <c:pt idx="18">
                  <c:v>1348</c:v>
                </c:pt>
                <c:pt idx="19">
                  <c:v>2297</c:v>
                </c:pt>
                <c:pt idx="20">
                  <c:v>4769</c:v>
                </c:pt>
                <c:pt idx="21">
                  <c:v>389</c:v>
                </c:pt>
                <c:pt idx="22">
                  <c:v>749</c:v>
                </c:pt>
                <c:pt idx="23">
                  <c:v>1422</c:v>
                </c:pt>
                <c:pt idx="24">
                  <c:v>2523</c:v>
                </c:pt>
                <c:pt idx="25">
                  <c:v>1356</c:v>
                </c:pt>
                <c:pt idx="26">
                  <c:v>2331</c:v>
                </c:pt>
                <c:pt idx="27">
                  <c:v>4723</c:v>
                </c:pt>
                <c:pt idx="28">
                  <c:v>387</c:v>
                </c:pt>
                <c:pt idx="29">
                  <c:v>750</c:v>
                </c:pt>
                <c:pt idx="30">
                  <c:v>1406</c:v>
                </c:pt>
                <c:pt idx="31">
                  <c:v>2554</c:v>
                </c:pt>
                <c:pt idx="32">
                  <c:v>1360</c:v>
                </c:pt>
                <c:pt idx="33">
                  <c:v>2271</c:v>
                </c:pt>
                <c:pt idx="34">
                  <c:v>4735</c:v>
                </c:pt>
                <c:pt idx="35">
                  <c:v>386</c:v>
                </c:pt>
                <c:pt idx="36">
                  <c:v>749</c:v>
                </c:pt>
                <c:pt idx="37">
                  <c:v>1403</c:v>
                </c:pt>
                <c:pt idx="38">
                  <c:v>2532</c:v>
                </c:pt>
                <c:pt idx="39">
                  <c:v>1349</c:v>
                </c:pt>
                <c:pt idx="40">
                  <c:v>2270</c:v>
                </c:pt>
                <c:pt idx="41">
                  <c:v>4768</c:v>
                </c:pt>
              </c:numCache>
            </c:numRef>
          </c:val>
        </c:ser>
        <c:ser>
          <c:idx val="1"/>
          <c:order val="1"/>
          <c:tx>
            <c:strRef>
              <c:f>pragma26!$O$1:$O$2</c:f>
              <c:strCache>
                <c:ptCount val="1"/>
                <c:pt idx="0">
                  <c:v>WAN</c:v>
                </c:pt>
              </c:strCache>
            </c:strRef>
          </c:tx>
          <c:invertIfNegative val="0"/>
          <c:cat>
            <c:multiLvlStrRef>
              <c:f>pragma26!$M$3:$M$51</c:f>
              <c:multiLvlStrCache>
                <c:ptCount val="42"/>
                <c:lvl>
                  <c:pt idx="0">
                    <c:v>4 K</c:v>
                  </c:pt>
                  <c:pt idx="1">
                    <c:v>8 K</c:v>
                  </c:pt>
                  <c:pt idx="2">
                    <c:v>16 K</c:v>
                  </c:pt>
                  <c:pt idx="3">
                    <c:v>32 K</c:v>
                  </c:pt>
                  <c:pt idx="4">
                    <c:v>64 K</c:v>
                  </c:pt>
                  <c:pt idx="5">
                    <c:v>128 K</c:v>
                  </c:pt>
                  <c:pt idx="6">
                    <c:v>256 K</c:v>
                  </c:pt>
                  <c:pt idx="7">
                    <c:v>4 K</c:v>
                  </c:pt>
                  <c:pt idx="8">
                    <c:v>8 K</c:v>
                  </c:pt>
                  <c:pt idx="9">
                    <c:v>16 K</c:v>
                  </c:pt>
                  <c:pt idx="10">
                    <c:v>32 K</c:v>
                  </c:pt>
                  <c:pt idx="11">
                    <c:v>64 K</c:v>
                  </c:pt>
                  <c:pt idx="12">
                    <c:v>128 K</c:v>
                  </c:pt>
                  <c:pt idx="13">
                    <c:v>256 K</c:v>
                  </c:pt>
                  <c:pt idx="14">
                    <c:v>4 K</c:v>
                  </c:pt>
                  <c:pt idx="15">
                    <c:v>8 K</c:v>
                  </c:pt>
                  <c:pt idx="16">
                    <c:v>16 K</c:v>
                  </c:pt>
                  <c:pt idx="17">
                    <c:v>32 K</c:v>
                  </c:pt>
                  <c:pt idx="18">
                    <c:v>64 K</c:v>
                  </c:pt>
                  <c:pt idx="19">
                    <c:v>128 K</c:v>
                  </c:pt>
                  <c:pt idx="20">
                    <c:v>256 K</c:v>
                  </c:pt>
                  <c:pt idx="21">
                    <c:v>4 K</c:v>
                  </c:pt>
                  <c:pt idx="22">
                    <c:v>8 K</c:v>
                  </c:pt>
                  <c:pt idx="23">
                    <c:v>16 K</c:v>
                  </c:pt>
                  <c:pt idx="24">
                    <c:v>32 K</c:v>
                  </c:pt>
                  <c:pt idx="25">
                    <c:v>64 K</c:v>
                  </c:pt>
                  <c:pt idx="26">
                    <c:v>128 K</c:v>
                  </c:pt>
                  <c:pt idx="27">
                    <c:v>256 K</c:v>
                  </c:pt>
                  <c:pt idx="28">
                    <c:v>4 K</c:v>
                  </c:pt>
                  <c:pt idx="29">
                    <c:v>8 K</c:v>
                  </c:pt>
                  <c:pt idx="30">
                    <c:v>16 K</c:v>
                  </c:pt>
                  <c:pt idx="31">
                    <c:v>32 K</c:v>
                  </c:pt>
                  <c:pt idx="32">
                    <c:v>64 K</c:v>
                  </c:pt>
                  <c:pt idx="33">
                    <c:v>128 K</c:v>
                  </c:pt>
                  <c:pt idx="34">
                    <c:v>256 K</c:v>
                  </c:pt>
                  <c:pt idx="35">
                    <c:v>4 K</c:v>
                  </c:pt>
                  <c:pt idx="36">
                    <c:v>8 K</c:v>
                  </c:pt>
                  <c:pt idx="37">
                    <c:v>16 K</c:v>
                  </c:pt>
                  <c:pt idx="38">
                    <c:v>32 K</c:v>
                  </c:pt>
                  <c:pt idx="39">
                    <c:v>64 K</c:v>
                  </c:pt>
                  <c:pt idx="40">
                    <c:v>128 K</c:v>
                  </c:pt>
                  <c:pt idx="41">
                    <c:v>256 K</c:v>
                  </c:pt>
                </c:lvl>
                <c:lvl>
                  <c:pt idx="0">
                    <c:v>1 MB</c:v>
                  </c:pt>
                  <c:pt idx="7">
                    <c:v>10 MB</c:v>
                  </c:pt>
                  <c:pt idx="14">
                    <c:v>100 MB</c:v>
                  </c:pt>
                  <c:pt idx="21">
                    <c:v>1000 MB</c:v>
                  </c:pt>
                  <c:pt idx="28">
                    <c:v>2000 MB</c:v>
                  </c:pt>
                  <c:pt idx="35">
                    <c:v>4000 MB</c:v>
                  </c:pt>
                </c:lvl>
              </c:multiLvlStrCache>
            </c:multiLvlStrRef>
          </c:cat>
          <c:val>
            <c:numRef>
              <c:f>pragma26!$O$3:$O$51</c:f>
              <c:numCache>
                <c:formatCode>General</c:formatCode>
                <c:ptCount val="42"/>
                <c:pt idx="0">
                  <c:v>72</c:v>
                </c:pt>
                <c:pt idx="1">
                  <c:v>228</c:v>
                </c:pt>
                <c:pt idx="2">
                  <c:v>632</c:v>
                </c:pt>
                <c:pt idx="3">
                  <c:v>1085</c:v>
                </c:pt>
                <c:pt idx="4">
                  <c:v>1264</c:v>
                </c:pt>
                <c:pt idx="5">
                  <c:v>2604</c:v>
                </c:pt>
                <c:pt idx="6">
                  <c:v>3444</c:v>
                </c:pt>
                <c:pt idx="7">
                  <c:v>159</c:v>
                </c:pt>
                <c:pt idx="8">
                  <c:v>276</c:v>
                </c:pt>
                <c:pt idx="9">
                  <c:v>509</c:v>
                </c:pt>
                <c:pt idx="10">
                  <c:v>940</c:v>
                </c:pt>
                <c:pt idx="11">
                  <c:v>1937</c:v>
                </c:pt>
                <c:pt idx="12">
                  <c:v>2347</c:v>
                </c:pt>
                <c:pt idx="13">
                  <c:v>3863</c:v>
                </c:pt>
                <c:pt idx="14">
                  <c:v>161</c:v>
                </c:pt>
                <c:pt idx="15">
                  <c:v>294</c:v>
                </c:pt>
                <c:pt idx="16">
                  <c:v>565</c:v>
                </c:pt>
                <c:pt idx="17">
                  <c:v>1006</c:v>
                </c:pt>
                <c:pt idx="18">
                  <c:v>1866</c:v>
                </c:pt>
                <c:pt idx="19">
                  <c:v>2924</c:v>
                </c:pt>
                <c:pt idx="20">
                  <c:v>4070</c:v>
                </c:pt>
                <c:pt idx="21">
                  <c:v>158</c:v>
                </c:pt>
                <c:pt idx="22">
                  <c:v>299</c:v>
                </c:pt>
                <c:pt idx="23">
                  <c:v>551</c:v>
                </c:pt>
                <c:pt idx="24">
                  <c:v>1022</c:v>
                </c:pt>
                <c:pt idx="25">
                  <c:v>1892</c:v>
                </c:pt>
                <c:pt idx="26">
                  <c:v>3029</c:v>
                </c:pt>
                <c:pt idx="27">
                  <c:v>4182</c:v>
                </c:pt>
                <c:pt idx="28">
                  <c:v>159</c:v>
                </c:pt>
                <c:pt idx="29">
                  <c:v>303</c:v>
                </c:pt>
                <c:pt idx="30">
                  <c:v>552</c:v>
                </c:pt>
                <c:pt idx="31">
                  <c:v>1027</c:v>
                </c:pt>
                <c:pt idx="32">
                  <c:v>1890</c:v>
                </c:pt>
                <c:pt idx="33">
                  <c:v>3071</c:v>
                </c:pt>
                <c:pt idx="34">
                  <c:v>4159</c:v>
                </c:pt>
                <c:pt idx="35">
                  <c:v>159</c:v>
                </c:pt>
                <c:pt idx="36">
                  <c:v>308</c:v>
                </c:pt>
                <c:pt idx="37">
                  <c:v>560</c:v>
                </c:pt>
                <c:pt idx="38">
                  <c:v>1035</c:v>
                </c:pt>
                <c:pt idx="39">
                  <c:v>1887</c:v>
                </c:pt>
                <c:pt idx="40">
                  <c:v>3084</c:v>
                </c:pt>
                <c:pt idx="41">
                  <c:v>4122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31648"/>
        <c:axId val="77288192"/>
      </c:barChart>
      <c:catAx>
        <c:axId val="34331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7288192"/>
        <c:crosses val="autoZero"/>
        <c:auto val="1"/>
        <c:lblAlgn val="ctr"/>
        <c:lblOffset val="100"/>
        <c:noMultiLvlLbl val="0"/>
      </c:catAx>
      <c:valAx>
        <c:axId val="77288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Kilobytes/seconds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43316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pivotSource>
    <c:name>[pragma26-result.xlsx]pragma26!PivotTable1</c:name>
    <c:fmtId val="-1"/>
  </c:pivotSource>
  <c:chart>
    <c:title>
      <c:tx>
        <c:rich>
          <a:bodyPr/>
          <a:lstStyle/>
          <a:p>
            <a:pPr>
              <a:defRPr sz="1600"/>
            </a:pPr>
            <a:r>
              <a:rPr lang="en-US" sz="1600" dirty="0" err="1"/>
              <a:t>Ceph</a:t>
            </a:r>
            <a:r>
              <a:rPr lang="en-US" sz="1600" baseline="0" dirty="0"/>
              <a:t> Sequential </a:t>
            </a:r>
            <a:r>
              <a:rPr lang="en-US" sz="1600" baseline="0" dirty="0" smtClean="0"/>
              <a:t>Read Profile</a:t>
            </a:r>
            <a:endParaRPr lang="en-US" sz="1600" dirty="0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</c:pivotFmt>
      <c:pivotFmt>
        <c:idx val="5"/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pragma26!$N$1:$N$2</c:f>
              <c:strCache>
                <c:ptCount val="1"/>
                <c:pt idx="0">
                  <c:v>LAN</c:v>
                </c:pt>
              </c:strCache>
            </c:strRef>
          </c:tx>
          <c:invertIfNegative val="0"/>
          <c:cat>
            <c:multiLvlStrRef>
              <c:f>pragma26!$M$3:$M$51</c:f>
              <c:multiLvlStrCache>
                <c:ptCount val="42"/>
                <c:lvl>
                  <c:pt idx="0">
                    <c:v>4 K</c:v>
                  </c:pt>
                  <c:pt idx="1">
                    <c:v>8 K</c:v>
                  </c:pt>
                  <c:pt idx="2">
                    <c:v>16 K</c:v>
                  </c:pt>
                  <c:pt idx="3">
                    <c:v>32 K</c:v>
                  </c:pt>
                  <c:pt idx="4">
                    <c:v>64 K</c:v>
                  </c:pt>
                  <c:pt idx="5">
                    <c:v>128 K</c:v>
                  </c:pt>
                  <c:pt idx="6">
                    <c:v>256 K</c:v>
                  </c:pt>
                  <c:pt idx="7">
                    <c:v>4 K</c:v>
                  </c:pt>
                  <c:pt idx="8">
                    <c:v>8 K</c:v>
                  </c:pt>
                  <c:pt idx="9">
                    <c:v>16 K</c:v>
                  </c:pt>
                  <c:pt idx="10">
                    <c:v>32 K</c:v>
                  </c:pt>
                  <c:pt idx="11">
                    <c:v>64 K</c:v>
                  </c:pt>
                  <c:pt idx="12">
                    <c:v>128 K</c:v>
                  </c:pt>
                  <c:pt idx="13">
                    <c:v>256 K</c:v>
                  </c:pt>
                  <c:pt idx="14">
                    <c:v>4 K</c:v>
                  </c:pt>
                  <c:pt idx="15">
                    <c:v>8 K</c:v>
                  </c:pt>
                  <c:pt idx="16">
                    <c:v>16 K</c:v>
                  </c:pt>
                  <c:pt idx="17">
                    <c:v>32 K</c:v>
                  </c:pt>
                  <c:pt idx="18">
                    <c:v>64 K</c:v>
                  </c:pt>
                  <c:pt idx="19">
                    <c:v>128 K</c:v>
                  </c:pt>
                  <c:pt idx="20">
                    <c:v>256 K</c:v>
                  </c:pt>
                  <c:pt idx="21">
                    <c:v>4 K</c:v>
                  </c:pt>
                  <c:pt idx="22">
                    <c:v>8 K</c:v>
                  </c:pt>
                  <c:pt idx="23">
                    <c:v>16 K</c:v>
                  </c:pt>
                  <c:pt idx="24">
                    <c:v>32 K</c:v>
                  </c:pt>
                  <c:pt idx="25">
                    <c:v>64 K</c:v>
                  </c:pt>
                  <c:pt idx="26">
                    <c:v>128 K</c:v>
                  </c:pt>
                  <c:pt idx="27">
                    <c:v>256 K</c:v>
                  </c:pt>
                  <c:pt idx="28">
                    <c:v>4 K</c:v>
                  </c:pt>
                  <c:pt idx="29">
                    <c:v>8 K</c:v>
                  </c:pt>
                  <c:pt idx="30">
                    <c:v>16 K</c:v>
                  </c:pt>
                  <c:pt idx="31">
                    <c:v>32 K</c:v>
                  </c:pt>
                  <c:pt idx="32">
                    <c:v>64 K</c:v>
                  </c:pt>
                  <c:pt idx="33">
                    <c:v>128 K</c:v>
                  </c:pt>
                  <c:pt idx="34">
                    <c:v>256 K</c:v>
                  </c:pt>
                  <c:pt idx="35">
                    <c:v>4 K</c:v>
                  </c:pt>
                  <c:pt idx="36">
                    <c:v>8 K</c:v>
                  </c:pt>
                  <c:pt idx="37">
                    <c:v>16 K</c:v>
                  </c:pt>
                  <c:pt idx="38">
                    <c:v>32 K</c:v>
                  </c:pt>
                  <c:pt idx="39">
                    <c:v>64 K</c:v>
                  </c:pt>
                  <c:pt idx="40">
                    <c:v>128 K</c:v>
                  </c:pt>
                  <c:pt idx="41">
                    <c:v>256 K</c:v>
                  </c:pt>
                </c:lvl>
                <c:lvl>
                  <c:pt idx="0">
                    <c:v>1 MB</c:v>
                  </c:pt>
                  <c:pt idx="7">
                    <c:v>10 MB</c:v>
                  </c:pt>
                  <c:pt idx="14">
                    <c:v>100 MB</c:v>
                  </c:pt>
                  <c:pt idx="21">
                    <c:v>1000 MB</c:v>
                  </c:pt>
                  <c:pt idx="28">
                    <c:v>2000 MB</c:v>
                  </c:pt>
                  <c:pt idx="35">
                    <c:v>4000 MB</c:v>
                  </c:pt>
                </c:lvl>
              </c:multiLvlStrCache>
            </c:multiLvlStrRef>
          </c:cat>
          <c:val>
            <c:numRef>
              <c:f>pragma26!$N$3:$N$51</c:f>
              <c:numCache>
                <c:formatCode>General</c:formatCode>
                <c:ptCount val="42"/>
                <c:pt idx="0">
                  <c:v>1882266</c:v>
                </c:pt>
                <c:pt idx="1">
                  <c:v>2822283</c:v>
                </c:pt>
                <c:pt idx="2">
                  <c:v>3447541</c:v>
                </c:pt>
                <c:pt idx="3">
                  <c:v>4146499</c:v>
                </c:pt>
                <c:pt idx="4">
                  <c:v>3808251</c:v>
                </c:pt>
                <c:pt idx="5">
                  <c:v>5042191</c:v>
                </c:pt>
                <c:pt idx="6">
                  <c:v>6441107</c:v>
                </c:pt>
                <c:pt idx="7">
                  <c:v>3213880</c:v>
                </c:pt>
                <c:pt idx="8">
                  <c:v>3720904</c:v>
                </c:pt>
                <c:pt idx="9">
                  <c:v>3453432</c:v>
                </c:pt>
                <c:pt idx="10">
                  <c:v>3939684</c:v>
                </c:pt>
                <c:pt idx="11">
                  <c:v>4296769</c:v>
                </c:pt>
                <c:pt idx="12">
                  <c:v>5935713</c:v>
                </c:pt>
                <c:pt idx="13">
                  <c:v>5449908</c:v>
                </c:pt>
                <c:pt idx="14">
                  <c:v>2864747</c:v>
                </c:pt>
                <c:pt idx="15">
                  <c:v>3871893</c:v>
                </c:pt>
                <c:pt idx="16">
                  <c:v>4769440</c:v>
                </c:pt>
                <c:pt idx="17">
                  <c:v>5178477</c:v>
                </c:pt>
                <c:pt idx="18">
                  <c:v>5213616</c:v>
                </c:pt>
                <c:pt idx="19">
                  <c:v>5942057</c:v>
                </c:pt>
                <c:pt idx="20">
                  <c:v>5693690</c:v>
                </c:pt>
                <c:pt idx="21">
                  <c:v>3134164</c:v>
                </c:pt>
                <c:pt idx="22">
                  <c:v>4297155</c:v>
                </c:pt>
                <c:pt idx="23">
                  <c:v>5216189</c:v>
                </c:pt>
                <c:pt idx="24">
                  <c:v>6113834</c:v>
                </c:pt>
                <c:pt idx="25">
                  <c:v>6330009</c:v>
                </c:pt>
                <c:pt idx="26">
                  <c:v>6420702</c:v>
                </c:pt>
                <c:pt idx="27">
                  <c:v>6462525</c:v>
                </c:pt>
                <c:pt idx="28">
                  <c:v>3151074</c:v>
                </c:pt>
                <c:pt idx="29">
                  <c:v>4376637</c:v>
                </c:pt>
                <c:pt idx="30">
                  <c:v>5354570</c:v>
                </c:pt>
                <c:pt idx="31">
                  <c:v>6021918</c:v>
                </c:pt>
                <c:pt idx="32">
                  <c:v>6444996</c:v>
                </c:pt>
                <c:pt idx="33">
                  <c:v>6412787</c:v>
                </c:pt>
                <c:pt idx="34">
                  <c:v>6514737</c:v>
                </c:pt>
                <c:pt idx="35">
                  <c:v>3176358</c:v>
                </c:pt>
                <c:pt idx="36">
                  <c:v>4396476</c:v>
                </c:pt>
                <c:pt idx="37">
                  <c:v>5334909</c:v>
                </c:pt>
                <c:pt idx="38">
                  <c:v>6100613</c:v>
                </c:pt>
                <c:pt idx="39">
                  <c:v>6492498</c:v>
                </c:pt>
                <c:pt idx="40">
                  <c:v>6406937</c:v>
                </c:pt>
                <c:pt idx="41">
                  <c:v>6474650</c:v>
                </c:pt>
              </c:numCache>
            </c:numRef>
          </c:val>
        </c:ser>
        <c:ser>
          <c:idx val="1"/>
          <c:order val="1"/>
          <c:tx>
            <c:strRef>
              <c:f>pragma26!$O$1:$O$2</c:f>
              <c:strCache>
                <c:ptCount val="1"/>
                <c:pt idx="0">
                  <c:v>WAN</c:v>
                </c:pt>
              </c:strCache>
            </c:strRef>
          </c:tx>
          <c:invertIfNegative val="0"/>
          <c:cat>
            <c:multiLvlStrRef>
              <c:f>pragma26!$M$3:$M$51</c:f>
              <c:multiLvlStrCache>
                <c:ptCount val="42"/>
                <c:lvl>
                  <c:pt idx="0">
                    <c:v>4 K</c:v>
                  </c:pt>
                  <c:pt idx="1">
                    <c:v>8 K</c:v>
                  </c:pt>
                  <c:pt idx="2">
                    <c:v>16 K</c:v>
                  </c:pt>
                  <c:pt idx="3">
                    <c:v>32 K</c:v>
                  </c:pt>
                  <c:pt idx="4">
                    <c:v>64 K</c:v>
                  </c:pt>
                  <c:pt idx="5">
                    <c:v>128 K</c:v>
                  </c:pt>
                  <c:pt idx="6">
                    <c:v>256 K</c:v>
                  </c:pt>
                  <c:pt idx="7">
                    <c:v>4 K</c:v>
                  </c:pt>
                  <c:pt idx="8">
                    <c:v>8 K</c:v>
                  </c:pt>
                  <c:pt idx="9">
                    <c:v>16 K</c:v>
                  </c:pt>
                  <c:pt idx="10">
                    <c:v>32 K</c:v>
                  </c:pt>
                  <c:pt idx="11">
                    <c:v>64 K</c:v>
                  </c:pt>
                  <c:pt idx="12">
                    <c:v>128 K</c:v>
                  </c:pt>
                  <c:pt idx="13">
                    <c:v>256 K</c:v>
                  </c:pt>
                  <c:pt idx="14">
                    <c:v>4 K</c:v>
                  </c:pt>
                  <c:pt idx="15">
                    <c:v>8 K</c:v>
                  </c:pt>
                  <c:pt idx="16">
                    <c:v>16 K</c:v>
                  </c:pt>
                  <c:pt idx="17">
                    <c:v>32 K</c:v>
                  </c:pt>
                  <c:pt idx="18">
                    <c:v>64 K</c:v>
                  </c:pt>
                  <c:pt idx="19">
                    <c:v>128 K</c:v>
                  </c:pt>
                  <c:pt idx="20">
                    <c:v>256 K</c:v>
                  </c:pt>
                  <c:pt idx="21">
                    <c:v>4 K</c:v>
                  </c:pt>
                  <c:pt idx="22">
                    <c:v>8 K</c:v>
                  </c:pt>
                  <c:pt idx="23">
                    <c:v>16 K</c:v>
                  </c:pt>
                  <c:pt idx="24">
                    <c:v>32 K</c:v>
                  </c:pt>
                  <c:pt idx="25">
                    <c:v>64 K</c:v>
                  </c:pt>
                  <c:pt idx="26">
                    <c:v>128 K</c:v>
                  </c:pt>
                  <c:pt idx="27">
                    <c:v>256 K</c:v>
                  </c:pt>
                  <c:pt idx="28">
                    <c:v>4 K</c:v>
                  </c:pt>
                  <c:pt idx="29">
                    <c:v>8 K</c:v>
                  </c:pt>
                  <c:pt idx="30">
                    <c:v>16 K</c:v>
                  </c:pt>
                  <c:pt idx="31">
                    <c:v>32 K</c:v>
                  </c:pt>
                  <c:pt idx="32">
                    <c:v>64 K</c:v>
                  </c:pt>
                  <c:pt idx="33">
                    <c:v>128 K</c:v>
                  </c:pt>
                  <c:pt idx="34">
                    <c:v>256 K</c:v>
                  </c:pt>
                  <c:pt idx="35">
                    <c:v>4 K</c:v>
                  </c:pt>
                  <c:pt idx="36">
                    <c:v>8 K</c:v>
                  </c:pt>
                  <c:pt idx="37">
                    <c:v>16 K</c:v>
                  </c:pt>
                  <c:pt idx="38">
                    <c:v>32 K</c:v>
                  </c:pt>
                  <c:pt idx="39">
                    <c:v>64 K</c:v>
                  </c:pt>
                  <c:pt idx="40">
                    <c:v>128 K</c:v>
                  </c:pt>
                  <c:pt idx="41">
                    <c:v>256 K</c:v>
                  </c:pt>
                </c:lvl>
                <c:lvl>
                  <c:pt idx="0">
                    <c:v>1 MB</c:v>
                  </c:pt>
                  <c:pt idx="7">
                    <c:v>10 MB</c:v>
                  </c:pt>
                  <c:pt idx="14">
                    <c:v>100 MB</c:v>
                  </c:pt>
                  <c:pt idx="21">
                    <c:v>1000 MB</c:v>
                  </c:pt>
                  <c:pt idx="28">
                    <c:v>2000 MB</c:v>
                  </c:pt>
                  <c:pt idx="35">
                    <c:v>4000 MB</c:v>
                  </c:pt>
                </c:lvl>
              </c:multiLvlStrCache>
            </c:multiLvlStrRef>
          </c:cat>
          <c:val>
            <c:numRef>
              <c:f>pragma26!$O$3:$O$51</c:f>
              <c:numCache>
                <c:formatCode>General</c:formatCode>
                <c:ptCount val="42"/>
                <c:pt idx="0">
                  <c:v>1796451</c:v>
                </c:pt>
                <c:pt idx="1">
                  <c:v>2426801</c:v>
                </c:pt>
                <c:pt idx="2">
                  <c:v>3447541</c:v>
                </c:pt>
                <c:pt idx="3">
                  <c:v>3748425</c:v>
                </c:pt>
                <c:pt idx="4">
                  <c:v>4130547</c:v>
                </c:pt>
                <c:pt idx="5">
                  <c:v>4079544</c:v>
                </c:pt>
                <c:pt idx="6">
                  <c:v>3606774</c:v>
                </c:pt>
                <c:pt idx="7">
                  <c:v>1735283</c:v>
                </c:pt>
                <c:pt idx="8">
                  <c:v>2410491</c:v>
                </c:pt>
                <c:pt idx="9">
                  <c:v>1567860</c:v>
                </c:pt>
                <c:pt idx="10">
                  <c:v>3363904</c:v>
                </c:pt>
                <c:pt idx="11">
                  <c:v>1890739</c:v>
                </c:pt>
                <c:pt idx="12">
                  <c:v>2026042</c:v>
                </c:pt>
                <c:pt idx="13">
                  <c:v>3395283</c:v>
                </c:pt>
                <c:pt idx="14">
                  <c:v>1733009</c:v>
                </c:pt>
                <c:pt idx="15">
                  <c:v>2347877</c:v>
                </c:pt>
                <c:pt idx="16">
                  <c:v>2596216</c:v>
                </c:pt>
                <c:pt idx="17">
                  <c:v>2755961</c:v>
                </c:pt>
                <c:pt idx="18">
                  <c:v>2781015</c:v>
                </c:pt>
                <c:pt idx="19">
                  <c:v>3488587</c:v>
                </c:pt>
                <c:pt idx="20">
                  <c:v>2943798</c:v>
                </c:pt>
                <c:pt idx="21">
                  <c:v>1717250</c:v>
                </c:pt>
                <c:pt idx="22">
                  <c:v>2125755</c:v>
                </c:pt>
                <c:pt idx="23">
                  <c:v>2688750</c:v>
                </c:pt>
                <c:pt idx="24">
                  <c:v>3170897</c:v>
                </c:pt>
                <c:pt idx="25">
                  <c:v>3224658</c:v>
                </c:pt>
                <c:pt idx="26">
                  <c:v>3083157</c:v>
                </c:pt>
                <c:pt idx="27">
                  <c:v>3497137</c:v>
                </c:pt>
                <c:pt idx="28">
                  <c:v>1660091</c:v>
                </c:pt>
                <c:pt idx="29">
                  <c:v>2308815</c:v>
                </c:pt>
                <c:pt idx="30">
                  <c:v>3109849</c:v>
                </c:pt>
                <c:pt idx="31">
                  <c:v>3169316</c:v>
                </c:pt>
                <c:pt idx="32">
                  <c:v>3414511</c:v>
                </c:pt>
                <c:pt idx="33">
                  <c:v>3230569</c:v>
                </c:pt>
                <c:pt idx="34">
                  <c:v>3169428</c:v>
                </c:pt>
                <c:pt idx="35">
                  <c:v>1800325</c:v>
                </c:pt>
                <c:pt idx="36">
                  <c:v>2271757</c:v>
                </c:pt>
                <c:pt idx="37">
                  <c:v>3036532</c:v>
                </c:pt>
                <c:pt idx="38">
                  <c:v>3077942</c:v>
                </c:pt>
                <c:pt idx="39">
                  <c:v>3266131</c:v>
                </c:pt>
                <c:pt idx="40">
                  <c:v>3394746</c:v>
                </c:pt>
                <c:pt idx="41">
                  <c:v>3348399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024064"/>
        <c:axId val="34025856"/>
      </c:barChart>
      <c:catAx>
        <c:axId val="34024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4025856"/>
        <c:crosses val="autoZero"/>
        <c:auto val="1"/>
        <c:lblAlgn val="ctr"/>
        <c:lblOffset val="100"/>
        <c:noMultiLvlLbl val="0"/>
      </c:catAx>
      <c:valAx>
        <c:axId val="34025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Kilobytes/seconds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40240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C450-63F5-4E71-8CD5-702528745F6B}" type="datetimeFigureOut">
              <a:rPr lang="en-MY" smtClean="0"/>
              <a:t>3/4/2014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8D32-5071-4E26-A1F2-40BA6BECF05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39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4" y="2182807"/>
            <a:ext cx="6172075" cy="45719"/>
          </a:xfrm>
          <a:prstGeom prst="rect">
            <a:avLst/>
          </a:prstGeom>
        </p:spPr>
      </p:pic>
      <p:pic>
        <p:nvPicPr>
          <p:cNvPr id="9" name="Picture 8" descr="m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680" y="2407797"/>
            <a:ext cx="5782616" cy="67237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2219" y="1228790"/>
            <a:ext cx="5782616" cy="1086517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396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790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378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14AF544-3FF4-4F20-954F-64E68AC8DA96}" type="slidenum">
              <a:rPr lang="en-MY" smtClean="0"/>
              <a:pPr/>
              <a:t>‹#›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6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1359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C013914-B090-402E-9928-CFD35362F104}" type="slidenum">
              <a:rPr lang="en-MY" smtClean="0"/>
              <a:pPr/>
              <a:t>‹#›</a:t>
            </a:fld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  <p:pic>
        <p:nvPicPr>
          <p:cNvPr id="7" name="Picture 6" descr="sepa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236" y="4537690"/>
            <a:ext cx="5647227" cy="6352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37" y="3117355"/>
            <a:ext cx="5647226" cy="1362075"/>
          </a:xfrm>
        </p:spPr>
        <p:txBody>
          <a:bodyPr anchor="t"/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586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329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45972A-EBC5-465C-BA0A-9C23889C9A1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44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  <p:pic>
        <p:nvPicPr>
          <p:cNvPr id="5" name="Picture 4" descr="mimosppttemplate5-tq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ten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7918"/>
            <a:ext cx="8229600" cy="526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909"/>
            <a:ext cx="2895600" cy="19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53336"/>
            <a:ext cx="395536" cy="399513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70C00A5-21CC-48A9-A5FE-7DDEB39C3A1D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47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CB169C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D3D3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D3D3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D3D3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D3D3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D3D3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wm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218" y="1052737"/>
            <a:ext cx="6470302" cy="1224136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of deploying Wide-Area-Network Distributed Storage System under network and reliability constraints – A case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</a:t>
            </a:r>
            <a:endParaRPr lang="en-MY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65784" y="3442092"/>
            <a:ext cx="2295872" cy="58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email</a:t>
            </a:r>
            <a:b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bazli.abkarim@mimos.my</a:t>
            </a:r>
            <a:endParaRPr lang="en-MY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43808" y="2492896"/>
            <a:ext cx="3550368" cy="949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Mohd Bazli Ab Karim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Advanced Computing Lab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MIMOS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Berhad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Malaysia</a:t>
            </a:r>
            <a:endParaRPr lang="en-MY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1420" y="4928077"/>
            <a:ext cx="5782616" cy="1093211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 PRAGMA Student Workshop</a:t>
            </a:r>
          </a:p>
          <a:p>
            <a:r>
              <a:rPr lang="en-US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PRAGMA26, Tainan</a:t>
            </a:r>
            <a:r>
              <a:rPr lang="en-US" sz="2000" b="1" i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, Taiwan</a:t>
            </a:r>
            <a:endParaRPr lang="en-US" sz="20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9-11 April </a:t>
            </a:r>
            <a:r>
              <a:rPr lang="en-US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2014</a:t>
            </a:r>
            <a:endParaRPr lang="en-MY" sz="20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rules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host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metadata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host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10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CRUSH Map Rules - default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4168" y="2060848"/>
            <a:ext cx="2232248" cy="9361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Pick one leaf node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 type host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788024" y="2528900"/>
            <a:ext cx="1296144" cy="252028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4788024" y="2528900"/>
            <a:ext cx="1296144" cy="2340260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root@poc-tpm1-mon1:~/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-deploy#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tree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id    weight  type name       up/down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reweight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      2.12    root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default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-23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0.92            datacenter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tpm1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      0.23				host poc-tpm1-osd1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       0.23					osd.0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-3      0.23				host poc-tpm1-osd2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       0.23					osd.1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-4      0.23				host poc-tpm1-osd3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       0.23					osd.2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-5      0.23				host poc-tpm1-osd4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3       0.23					osd.3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-24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0.28            datacenter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tpm2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-6      0.06999			host poc-tpm2-osd1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4       0.06999				osd.4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-7      0.06999			host poc-tpm2-osd2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5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osd.5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-8      0.06999			host poc-tpm2-osd3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6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osd.6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-9      0.06999			host poc-tpm2-osd4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7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osd.7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-25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0.92            datacenter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khtp1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-10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poc-khtp-osd1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8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osd.8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-11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9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osd.9  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-12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10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osd.10 	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-13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11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   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osd.11  	up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11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CRUSH Map - New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7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rules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datacenter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 metadata {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ruleset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type replicated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min_size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max_size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take default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chooseleaf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firstn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0 type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datacenter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       step emit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}</a:t>
            </a:r>
            <a:endParaRPr lang="en-US" sz="1300" b="1" dirty="0">
              <a:solidFill>
                <a:schemeClr val="bg1">
                  <a:lumMod val="85000"/>
                </a:schemeClr>
              </a:solidFill>
              <a:latin typeface="Courier" panose="020604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12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CRUSH Map Rules – New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4168" y="2060848"/>
            <a:ext cx="2232248" cy="9361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Pick one leaf node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of type datacenter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436096" y="2528900"/>
            <a:ext cx="648072" cy="252028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436096" y="2528900"/>
            <a:ext cx="648072" cy="2340260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13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DFS on WAN vs. DFS on 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031393"/>
              </p:ext>
            </p:extLst>
          </p:nvPr>
        </p:nvGraphicFramePr>
        <p:xfrm>
          <a:off x="111316" y="764704"/>
          <a:ext cx="8925180" cy="3096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674155"/>
              </p:ext>
            </p:extLst>
          </p:nvPr>
        </p:nvGraphicFramePr>
        <p:xfrm>
          <a:off x="107504" y="3717032"/>
          <a:ext cx="892899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65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14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7503" y="1219201"/>
            <a:ext cx="8856985" cy="4730079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Hypothesis: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slower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than read performance.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due to write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operation requires a creation of new file and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also to store overhead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information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known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metadata, which typically consists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of directory information,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space allocation.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DFS IO performs better in LAN compared to WAN due to limited capacity of WAN bandwidth and its latency, jitter etc.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Results: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DFS in LAN provides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better overall I/O rates compared to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DFS in WAN due to its better network connectivity and bandwidth size.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DFS in WAN scores better in writing 64K and 128K block sizes compared to DFS in LAN.</a:t>
            </a: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Analysis: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DFS in WAN performances in I/O is still acceptable e.g. smaller files size with 16K, 32K, 64K, 128K block sizes, where DFS in LAN only performs slightly better than in WAN.</a:t>
            </a:r>
          </a:p>
        </p:txBody>
      </p:sp>
    </p:spTree>
    <p:extLst>
      <p:ext uri="{BB962C8B-B14F-4D97-AF65-F5344CB8AC3E}">
        <p14:creationId xmlns:p14="http://schemas.microsoft.com/office/powerpoint/2010/main" val="21961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Summary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15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7503" y="1219201"/>
            <a:ext cx="8856985" cy="4606969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istributed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file system in wide area network works at acceptable I/O rates and it is ideal for usage of smaller file sizes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Investigating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distributed file system in wide area network, focusing on features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like: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support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cloud deployment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architecture,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ability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to provide parallel read and write operations on a distributed file system with different geographical locations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6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88" y="274638"/>
            <a:ext cx="7747512" cy="61175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Distributed Storage System?</a:t>
            </a:r>
          </a:p>
          <a:p>
            <a:r>
              <a:rPr lang="en-US" b="1" dirty="0" smtClean="0">
                <a:latin typeface="+mn-lt"/>
              </a:rPr>
              <a:t>PRAGMA25</a:t>
            </a:r>
          </a:p>
          <a:p>
            <a:pPr lvl="1"/>
            <a:r>
              <a:rPr lang="en-US" b="1" dirty="0" smtClean="0">
                <a:latin typeface="+mn-lt"/>
              </a:rPr>
              <a:t>DFS </a:t>
            </a:r>
            <a:r>
              <a:rPr lang="en-US" b="1" dirty="0" smtClean="0">
                <a:latin typeface="+mn-lt"/>
              </a:rPr>
              <a:t>over Local </a:t>
            </a:r>
            <a:r>
              <a:rPr lang="en-US" b="1" dirty="0" smtClean="0">
                <a:latin typeface="+mn-lt"/>
              </a:rPr>
              <a:t>Area Network</a:t>
            </a:r>
          </a:p>
          <a:p>
            <a:pPr lvl="1"/>
            <a:r>
              <a:rPr lang="en-US" b="1" dirty="0" err="1" smtClean="0">
                <a:latin typeface="+mn-lt"/>
              </a:rPr>
              <a:t>Ceph</a:t>
            </a:r>
            <a:r>
              <a:rPr lang="en-US" b="1" dirty="0" smtClean="0">
                <a:latin typeface="+mn-lt"/>
              </a:rPr>
              <a:t> vs. </a:t>
            </a:r>
            <a:r>
              <a:rPr lang="en-US" b="1" dirty="0" err="1" smtClean="0">
                <a:latin typeface="+mn-lt"/>
              </a:rPr>
              <a:t>GlusterFS</a:t>
            </a: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PRAGMA26</a:t>
            </a:r>
          </a:p>
          <a:p>
            <a:pPr lvl="1"/>
            <a:r>
              <a:rPr lang="en-US" b="1" dirty="0" smtClean="0">
                <a:latin typeface="+mn-lt"/>
              </a:rPr>
              <a:t>DFS </a:t>
            </a:r>
            <a:r>
              <a:rPr lang="en-US" b="1" dirty="0" smtClean="0">
                <a:latin typeface="+mn-lt"/>
              </a:rPr>
              <a:t>over Wide </a:t>
            </a:r>
            <a:r>
              <a:rPr lang="en-US" b="1" dirty="0" smtClean="0">
                <a:latin typeface="+mn-lt"/>
              </a:rPr>
              <a:t>Area Network</a:t>
            </a:r>
          </a:p>
          <a:p>
            <a:pPr lvl="1"/>
            <a:r>
              <a:rPr lang="en-US" b="1" dirty="0" smtClean="0">
                <a:latin typeface="+mn-lt"/>
              </a:rPr>
              <a:t>DFS </a:t>
            </a:r>
            <a:r>
              <a:rPr lang="en-US" b="1" dirty="0" smtClean="0">
                <a:latin typeface="+mn-lt"/>
              </a:rPr>
              <a:t>over WAN </a:t>
            </a:r>
            <a:r>
              <a:rPr lang="en-US" b="1" dirty="0" smtClean="0">
                <a:latin typeface="+mn-lt"/>
              </a:rPr>
              <a:t>vs. DFS </a:t>
            </a:r>
            <a:r>
              <a:rPr lang="en-US" b="1" dirty="0" smtClean="0">
                <a:latin typeface="+mn-lt"/>
              </a:rPr>
              <a:t>over LAN</a:t>
            </a:r>
            <a:endParaRPr lang="en-US" b="1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10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/>
          <p:cNvSpPr/>
          <p:nvPr/>
        </p:nvSpPr>
        <p:spPr>
          <a:xfrm>
            <a:off x="0" y="3933056"/>
            <a:ext cx="9144000" cy="292494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50662" y="3873033"/>
            <a:ext cx="2448272" cy="2389157"/>
            <a:chOff x="5250662" y="3873033"/>
            <a:chExt cx="2448272" cy="2389157"/>
          </a:xfrm>
        </p:grpSpPr>
        <p:grpSp>
          <p:nvGrpSpPr>
            <p:cNvPr id="11" name="Group 10"/>
            <p:cNvGrpSpPr/>
            <p:nvPr/>
          </p:nvGrpSpPr>
          <p:grpSpPr>
            <a:xfrm>
              <a:off x="5250662" y="3873033"/>
              <a:ext cx="2448272" cy="2389157"/>
              <a:chOff x="5250662" y="3873033"/>
              <a:chExt cx="2448272" cy="2389157"/>
            </a:xfrm>
          </p:grpSpPr>
          <p:pic>
            <p:nvPicPr>
              <p:cNvPr id="145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6" name="Group 145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47" name="Picture 146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147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148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149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15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TextBox 157"/>
              <p:cNvSpPr txBox="1"/>
              <p:nvPr/>
            </p:nvSpPr>
            <p:spPr>
              <a:xfrm>
                <a:off x="5929772" y="5892858"/>
                <a:ext cx="1302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Center</a:t>
                </a:r>
                <a:endParaRPr lang="en-GB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038020" y="4744445"/>
              <a:ext cx="7807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SAN/NAS</a:t>
              </a:r>
              <a:endParaRPr lang="en-GB" sz="1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08491" y="1700808"/>
            <a:ext cx="2527405" cy="2389157"/>
            <a:chOff x="1108491" y="1700808"/>
            <a:chExt cx="2527405" cy="2389157"/>
          </a:xfrm>
        </p:grpSpPr>
        <p:grpSp>
          <p:nvGrpSpPr>
            <p:cNvPr id="10" name="Group 9"/>
            <p:cNvGrpSpPr/>
            <p:nvPr/>
          </p:nvGrpSpPr>
          <p:grpSpPr>
            <a:xfrm>
              <a:off x="1108491" y="1700808"/>
              <a:ext cx="2527405" cy="2389157"/>
              <a:chOff x="1108491" y="1700808"/>
              <a:chExt cx="2527405" cy="2389157"/>
            </a:xfrm>
          </p:grpSpPr>
          <p:pic>
            <p:nvPicPr>
              <p:cNvPr id="144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1700808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1979712" y="1768196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53" name="Picture 15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15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154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155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56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9" name="TextBox 158"/>
              <p:cNvSpPr txBox="1"/>
              <p:nvPr/>
            </p:nvSpPr>
            <p:spPr>
              <a:xfrm>
                <a:off x="1108491" y="3720633"/>
                <a:ext cx="247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Disaster Recovery Site(s)</a:t>
                </a:r>
                <a:endParaRPr lang="en-GB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994585" y="2482486"/>
              <a:ext cx="7807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SAN/NAS</a:t>
              </a:r>
              <a:endParaRPr lang="en-GB" sz="1200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352907" y="2072996"/>
            <a:ext cx="1828298" cy="1553180"/>
            <a:chOff x="6409646" y="2101120"/>
            <a:chExt cx="1828298" cy="1553180"/>
          </a:xfrm>
        </p:grpSpPr>
        <p:pic>
          <p:nvPicPr>
            <p:cNvPr id="161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646" y="21011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046" y="22535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446" y="24059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846" y="25583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246" y="27107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jyluke\Pictures\Microsoft Clip Organizer\j041585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46" y="2863120"/>
              <a:ext cx="1066298" cy="7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Distributed File System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7" name="Picture 3" descr="C:\Users\jyluke\Pictures\Microsoft Clip Organizer\Clock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38" y="519446"/>
            <a:ext cx="987292" cy="98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1380" y="4377878"/>
            <a:ext cx="8125615" cy="2051617"/>
            <a:chOff x="501380" y="4377878"/>
            <a:chExt cx="8125615" cy="2051617"/>
          </a:xfrm>
        </p:grpSpPr>
        <p:grpSp>
          <p:nvGrpSpPr>
            <p:cNvPr id="66" name="Group 65"/>
            <p:cNvGrpSpPr/>
            <p:nvPr/>
          </p:nvGrpSpPr>
          <p:grpSpPr>
            <a:xfrm>
              <a:off x="501380" y="4377878"/>
              <a:ext cx="2151051" cy="2051617"/>
              <a:chOff x="5250662" y="3873033"/>
              <a:chExt cx="2448272" cy="2335098"/>
            </a:xfrm>
          </p:grpSpPr>
          <p:pic>
            <p:nvPicPr>
              <p:cNvPr id="67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71" name="Picture 7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71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7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7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74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5929772" y="5892858"/>
                <a:ext cx="1184537" cy="315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 Center 1</a:t>
                </a:r>
                <a:endParaRPr lang="en-GB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038019" y="4744446"/>
                <a:ext cx="828687" cy="2802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Local/DAS</a:t>
                </a:r>
                <a:endParaRPr lang="en-GB" sz="700" b="1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135414" y="4377878"/>
              <a:ext cx="2151051" cy="2051617"/>
              <a:chOff x="5250662" y="3873033"/>
              <a:chExt cx="2448272" cy="2335098"/>
            </a:xfrm>
          </p:grpSpPr>
          <p:pic>
            <p:nvPicPr>
              <p:cNvPr id="96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7" name="Group 96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00" name="Picture 99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10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101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10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10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8" name="TextBox 97"/>
              <p:cNvSpPr txBox="1"/>
              <p:nvPr/>
            </p:nvSpPr>
            <p:spPr>
              <a:xfrm>
                <a:off x="5929772" y="5892858"/>
                <a:ext cx="1184537" cy="315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 Center 2</a:t>
                </a:r>
                <a:endParaRPr lang="en-GB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038019" y="4744446"/>
                <a:ext cx="828687" cy="2802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Local/DAS</a:t>
                </a:r>
                <a:endParaRPr lang="en-GB" sz="700" b="1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475944" y="4377878"/>
              <a:ext cx="2151051" cy="2051617"/>
              <a:chOff x="5250662" y="3873033"/>
              <a:chExt cx="2448272" cy="2335098"/>
            </a:xfrm>
          </p:grpSpPr>
          <p:pic>
            <p:nvPicPr>
              <p:cNvPr id="106" name="Picture 2" descr="C:\Users\jyluke\Pictures\Microsoft Clip Organizer\data-center-pictures-216.jpg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662" y="3873033"/>
                <a:ext cx="2448272" cy="2019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" name="Group 106"/>
              <p:cNvGrpSpPr/>
              <p:nvPr/>
            </p:nvGrpSpPr>
            <p:grpSpPr>
              <a:xfrm>
                <a:off x="6023147" y="4025433"/>
                <a:ext cx="1115275" cy="1189795"/>
                <a:chOff x="5922710" y="4124563"/>
                <a:chExt cx="1115275" cy="1189795"/>
              </a:xfrm>
            </p:grpSpPr>
            <p:pic>
              <p:nvPicPr>
                <p:cNvPr id="110" name="Picture 109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2710" y="41245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110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5110" y="42769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111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7510" y="44293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112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9910" y="45817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113" descr="C:\Users\jyluke\Pictures\Microsoft Clip Organizer\disk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EBFFFF"/>
                    </a:clrFrom>
                    <a:clrTo>
                      <a:srgbClr val="EB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2310" y="4734163"/>
                  <a:ext cx="505675" cy="58019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8" name="TextBox 107"/>
              <p:cNvSpPr txBox="1"/>
              <p:nvPr/>
            </p:nvSpPr>
            <p:spPr>
              <a:xfrm>
                <a:off x="5929772" y="5892858"/>
                <a:ext cx="1184537" cy="315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 Center n</a:t>
                </a:r>
                <a:endParaRPr lang="en-GB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038019" y="4744446"/>
                <a:ext cx="828687" cy="2802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Local/DAS</a:t>
                </a:r>
                <a:endParaRPr lang="en-GB" sz="7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646195" y="5143501"/>
              <a:ext cx="478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  <a:endParaRPr lang="en-GB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28562" y="2510226"/>
            <a:ext cx="2675586" cy="1368152"/>
            <a:chOff x="3228562" y="2510226"/>
            <a:chExt cx="2675586" cy="1368152"/>
          </a:xfrm>
        </p:grpSpPr>
        <p:grpSp>
          <p:nvGrpSpPr>
            <p:cNvPr id="36" name="Group 35"/>
            <p:cNvGrpSpPr/>
            <p:nvPr/>
          </p:nvGrpSpPr>
          <p:grpSpPr>
            <a:xfrm>
              <a:off x="3228562" y="2510226"/>
              <a:ext cx="2675586" cy="1368152"/>
              <a:chOff x="3228562" y="2204864"/>
              <a:chExt cx="2675586" cy="1368152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228562" y="2996952"/>
                <a:ext cx="2664296" cy="576064"/>
              </a:xfrm>
              <a:prstGeom prst="can">
                <a:avLst>
                  <a:gd name="adj" fmla="val 5000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3228562" y="2605663"/>
                <a:ext cx="2664296" cy="576064"/>
              </a:xfrm>
              <a:prstGeom prst="can">
                <a:avLst>
                  <a:gd name="adj" fmla="val 5000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239852" y="2204864"/>
                <a:ext cx="2664296" cy="576064"/>
              </a:xfrm>
              <a:prstGeom prst="can">
                <a:avLst>
                  <a:gd name="adj" fmla="val 5000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17319" y="2979845"/>
              <a:ext cx="2109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One/Multiple Virtual Volume(s)</a:t>
              </a:r>
              <a:endPara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Up-Down Arrow 37"/>
          <p:cNvSpPr/>
          <p:nvPr/>
        </p:nvSpPr>
        <p:spPr>
          <a:xfrm>
            <a:off x="4180578" y="1723712"/>
            <a:ext cx="760263" cy="96679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smtClean="0"/>
              <a:t>R/W</a:t>
            </a:r>
            <a:endParaRPr lang="en-GB" dirty="0"/>
          </a:p>
        </p:txBody>
      </p:sp>
      <p:sp>
        <p:nvSpPr>
          <p:cNvPr id="123" name="Up-Down Arrow 122"/>
          <p:cNvSpPr/>
          <p:nvPr/>
        </p:nvSpPr>
        <p:spPr>
          <a:xfrm rot="3457381">
            <a:off x="2544216" y="3391505"/>
            <a:ext cx="380132" cy="1937676"/>
          </a:xfrm>
          <a:prstGeom prst="upDownArrow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GB" dirty="0"/>
          </a:p>
        </p:txBody>
      </p:sp>
      <p:sp>
        <p:nvSpPr>
          <p:cNvPr id="124" name="Up-Down Arrow 123"/>
          <p:cNvSpPr/>
          <p:nvPr/>
        </p:nvSpPr>
        <p:spPr>
          <a:xfrm>
            <a:off x="4299398" y="3891059"/>
            <a:ext cx="380132" cy="1120337"/>
          </a:xfrm>
          <a:prstGeom prst="upDownArrow">
            <a:avLst/>
          </a:prstGeom>
          <a:pattFill prst="dkHorz">
            <a:fgClr>
              <a:schemeClr val="accent2"/>
            </a:fgClr>
            <a:bgClr>
              <a:schemeClr val="bg1"/>
            </a:bgClr>
          </a:pattFill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GB" dirty="0"/>
          </a:p>
        </p:txBody>
      </p:sp>
      <p:sp>
        <p:nvSpPr>
          <p:cNvPr id="125" name="Up-Down Arrow 124"/>
          <p:cNvSpPr/>
          <p:nvPr/>
        </p:nvSpPr>
        <p:spPr>
          <a:xfrm rot="18415221">
            <a:off x="6159234" y="3459723"/>
            <a:ext cx="380132" cy="2102821"/>
          </a:xfrm>
          <a:prstGeom prst="upDownArrow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GB" dirty="0"/>
          </a:p>
        </p:txBody>
      </p:sp>
      <p:cxnSp>
        <p:nvCxnSpPr>
          <p:cNvPr id="84" name="Curved Connector 83"/>
          <p:cNvCxnSpPr>
            <a:stCxn id="67" idx="2"/>
            <a:endCxn id="96" idx="2"/>
          </p:cNvCxnSpPr>
          <p:nvPr/>
        </p:nvCxnSpPr>
        <p:spPr>
          <a:xfrm rot="16200000" flipH="1">
            <a:off x="2893923" y="4835479"/>
            <a:ext cx="12700" cy="2634034"/>
          </a:xfrm>
          <a:prstGeom prst="curvedConnector3">
            <a:avLst>
              <a:gd name="adj1" fmla="val 3171433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06" idx="2"/>
            <a:endCxn id="96" idx="2"/>
          </p:cNvCxnSpPr>
          <p:nvPr/>
        </p:nvCxnSpPr>
        <p:spPr>
          <a:xfrm rot="5400000">
            <a:off x="5881205" y="4482231"/>
            <a:ext cx="12700" cy="3340530"/>
          </a:xfrm>
          <a:prstGeom prst="curvedConnector3">
            <a:avLst>
              <a:gd name="adj1" fmla="val 3285717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06" idx="2"/>
            <a:endCxn id="67" idx="2"/>
          </p:cNvCxnSpPr>
          <p:nvPr/>
        </p:nvCxnSpPr>
        <p:spPr>
          <a:xfrm rot="5400000">
            <a:off x="4564188" y="3165214"/>
            <a:ext cx="12700" cy="5974564"/>
          </a:xfrm>
          <a:prstGeom prst="curvedConnector3">
            <a:avLst>
              <a:gd name="adj1" fmla="val 5228575"/>
            </a:avLst>
          </a:prstGeom>
          <a:ln w="101600">
            <a:solidFill>
              <a:schemeClr val="accent2"/>
            </a:solidFill>
            <a:prstDash val="sysDot"/>
            <a:headEnd type="stealth" w="lg" len="sm"/>
            <a:tailEnd type="stealth" w="lg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8" name="&quot;No&quot; Symbol 1037"/>
          <p:cNvSpPr/>
          <p:nvPr/>
        </p:nvSpPr>
        <p:spPr>
          <a:xfrm>
            <a:off x="992582" y="4446683"/>
            <a:ext cx="1168645" cy="116864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3654286" y="6429495"/>
            <a:ext cx="1804853" cy="369332"/>
          </a:xfrm>
          <a:prstGeom prst="rect">
            <a:avLst/>
          </a:prstGeom>
          <a:solidFill>
            <a:srgbClr val="EAEA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Replications</a:t>
            </a:r>
            <a:endParaRPr lang="en-GB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0" name="TextBox 1039"/>
          <p:cNvSpPr txBox="1"/>
          <p:nvPr/>
        </p:nvSpPr>
        <p:spPr>
          <a:xfrm>
            <a:off x="2473530" y="3706393"/>
            <a:ext cx="4245586" cy="369332"/>
          </a:xfrm>
          <a:prstGeom prst="rect">
            <a:avLst/>
          </a:prstGeom>
          <a:solidFill>
            <a:srgbClr val="EAEAEA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b="1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Striping and Parallel R/W</a:t>
            </a:r>
            <a:endParaRPr lang="en-GB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1712E-6 L -0.29479 -0.259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130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3494E-6 L 0.04896 0.311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155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031E-6 L 0.04184 0.0499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4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4" presetClass="entr" presetSubtype="10" repeatCount="indefinit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4" presetClass="entr" presetSubtype="1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6" dur="30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50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30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50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  <p:bldP spid="38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5" grpId="0" animBg="1"/>
      <p:bldP spid="125" grpId="1" animBg="1"/>
      <p:bldP spid="1038" grpId="0" animBg="1"/>
      <p:bldP spid="1037" grpId="0" animBg="1"/>
      <p:bldP spid="10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PRAGMA 25 – DFS on 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4</a:t>
            </a:fld>
            <a:endParaRPr lang="en-MY"/>
          </a:p>
        </p:txBody>
      </p:sp>
      <p:grpSp>
        <p:nvGrpSpPr>
          <p:cNvPr id="4" name="Group 3"/>
          <p:cNvGrpSpPr/>
          <p:nvPr/>
        </p:nvGrpSpPr>
        <p:grpSpPr>
          <a:xfrm>
            <a:off x="107504" y="1268760"/>
            <a:ext cx="8746131" cy="4390818"/>
            <a:chOff x="475299" y="12711855"/>
            <a:chExt cx="8890147" cy="4390818"/>
          </a:xfrm>
        </p:grpSpPr>
        <p:sp>
          <p:nvSpPr>
            <p:cNvPr id="5" name="TextBox 4"/>
            <p:cNvSpPr txBox="1"/>
            <p:nvPr/>
          </p:nvSpPr>
          <p:spPr>
            <a:xfrm>
              <a:off x="475299" y="13791975"/>
              <a:ext cx="5417258" cy="2760309"/>
            </a:xfrm>
            <a:prstGeom prst="rect">
              <a:avLst/>
            </a:prstGeom>
            <a:noFill/>
          </p:spPr>
          <p:txBody>
            <a:bodyPr wrap="square" lIns="295214" tIns="147607" rIns="295214" bIns="147607" rtlCol="0">
              <a:spAutoFit/>
            </a:bodyPr>
            <a:lstStyle/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Dell PowerEdge T110 II</a:t>
              </a:r>
            </a:p>
            <a:p>
              <a:r>
                <a:rPr lang="en-US" sz="16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Proc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Intel Xeon 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E3-1220v2 3.10 </a:t>
              </a:r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GHz</a:t>
              </a:r>
            </a:p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Memory: 8 GB</a:t>
              </a:r>
            </a:p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Hard Drives: Seagate Constellation ES </a:t>
              </a:r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2TB 7200RPM </a:t>
              </a:r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SATA</a:t>
              </a:r>
            </a:p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RAID Controller: </a:t>
              </a:r>
              <a:r>
                <a:rPr lang="fr-FR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LSI </a:t>
              </a:r>
              <a:r>
                <a:rPr lang="fr-FR" sz="16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Logic</a:t>
              </a:r>
              <a:r>
                <a:rPr lang="fr-FR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SAS2008</a:t>
              </a:r>
              <a:endParaRPr lang="fr-FR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fr-FR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Network: </a:t>
              </a:r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1GbE </a:t>
              </a:r>
            </a:p>
            <a:p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Operating System: </a:t>
              </a:r>
              <a:r>
                <a:rPr lang="fr-FR" sz="16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Ubuntu</a:t>
              </a:r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12.04</a:t>
              </a:r>
            </a:p>
            <a:p>
              <a:r>
                <a:rPr lang="fr-FR" sz="16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Ceph</a:t>
              </a:r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0.61.7 (</a:t>
              </a:r>
              <a:r>
                <a:rPr lang="fr-FR" sz="16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Cuttlefish</a:t>
              </a:r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</a:p>
            <a:p>
              <a:r>
                <a:rPr lang="fr-FR" sz="16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GlusterFS</a:t>
              </a:r>
              <a:r>
                <a:rPr lang="fr-F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3.4.0 </a:t>
              </a: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716" y="12711855"/>
              <a:ext cx="4289730" cy="324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3394" y="16558355"/>
              <a:ext cx="5417258" cy="544318"/>
            </a:xfrm>
            <a:prstGeom prst="rect">
              <a:avLst/>
            </a:prstGeom>
            <a:noFill/>
          </p:spPr>
          <p:txBody>
            <a:bodyPr wrap="square" lIns="295214" tIns="147607" rIns="295214" bIns="147607" rtlCol="0">
              <a:spAutoFit/>
            </a:bodyPr>
            <a:lstStyle/>
            <a:p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Experiment Hardware Specification</a:t>
              </a:r>
              <a:endParaRPr lang="en-US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PRAGMA 25 –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Ceph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vs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GlusterFS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5</a:t>
            </a:fld>
            <a:endParaRPr lang="en-MY"/>
          </a:p>
        </p:txBody>
      </p:sp>
      <p:graphicFrame>
        <p:nvGraphicFramePr>
          <p:cNvPr id="8" name="Chart 7" title="Write performance between Ceph and Gluste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344426"/>
              </p:ext>
            </p:extLst>
          </p:nvPr>
        </p:nvGraphicFramePr>
        <p:xfrm>
          <a:off x="107504" y="836712"/>
          <a:ext cx="8928991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Write performance between Ceph and Gluste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773529"/>
              </p:ext>
            </p:extLst>
          </p:nvPr>
        </p:nvGraphicFramePr>
        <p:xfrm>
          <a:off x="107504" y="3573016"/>
          <a:ext cx="892899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75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PRAGMA 26 – DFS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 WAN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6</a:t>
            </a:fld>
            <a:endParaRPr lang="en-MY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" y="1070023"/>
            <a:ext cx="8353484" cy="4935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-1" y="6005265"/>
            <a:ext cx="9144001" cy="37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MIMOS Headquarters in Kuala Lumpur and its branch office in Kulim. From Google Map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22" y="3965397"/>
            <a:ext cx="652467" cy="65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2" y="1700808"/>
            <a:ext cx="652467" cy="65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285878" y="2924944"/>
            <a:ext cx="1078173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350km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9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7</a:t>
            </a:fld>
            <a:endParaRPr lang="en-MY"/>
          </a:p>
        </p:txBody>
      </p:sp>
      <p:grpSp>
        <p:nvGrpSpPr>
          <p:cNvPr id="17" name="Group 16"/>
          <p:cNvGrpSpPr/>
          <p:nvPr/>
        </p:nvGrpSpPr>
        <p:grpSpPr>
          <a:xfrm>
            <a:off x="971600" y="462482"/>
            <a:ext cx="7344816" cy="5846838"/>
            <a:chOff x="1828800" y="0"/>
            <a:chExt cx="7467600" cy="65532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69503" y="2068215"/>
              <a:ext cx="1300593" cy="130059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5143500" y="2382374"/>
              <a:ext cx="1066800" cy="9864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172200" y="0"/>
              <a:ext cx="3124200" cy="3276600"/>
              <a:chOff x="6172200" y="0"/>
              <a:chExt cx="3124200" cy="32766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6933"/>
                <a:ext cx="2819401" cy="2734867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6858000" y="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772400" y="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229600" y="83820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72200" y="91440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543799" y="2793837"/>
                <a:ext cx="1676401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MON/MDS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647384" y="2793837"/>
                <a:ext cx="1125016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CLIENT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28800" y="1219200"/>
              <a:ext cx="3124200" cy="3276600"/>
              <a:chOff x="6172200" y="0"/>
              <a:chExt cx="3124200" cy="32766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6933"/>
                <a:ext cx="2819401" cy="2734867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6858000" y="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772400" y="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229600" y="83820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72200" y="91440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543799" y="2793837"/>
                <a:ext cx="1676401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MON/MDS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47384" y="2793837"/>
                <a:ext cx="1125016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CLIENT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419600" y="3276600"/>
              <a:ext cx="3124200" cy="3276600"/>
              <a:chOff x="6172200" y="0"/>
              <a:chExt cx="3124200" cy="32766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36933"/>
                <a:ext cx="2819401" cy="2734867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858000" y="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72400" y="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29600" y="83820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72200" y="914400"/>
                <a:ext cx="1066800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OSD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43799" y="2793837"/>
                <a:ext cx="1676401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MON/MDS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47384" y="2793837"/>
                <a:ext cx="1125016" cy="482763"/>
              </a:xfrm>
              <a:prstGeom prst="rect">
                <a:avLst/>
              </a:prstGeom>
              <a:noFill/>
            </p:spPr>
            <p:txBody>
              <a:bodyPr wrap="square" lIns="295214" tIns="147607" rIns="295214" bIns="147607" rtlCol="0">
                <a:spAutoFit/>
              </a:bodyPr>
              <a:lstStyle/>
              <a:p>
                <a:r>
                  <a:rPr lang="en-US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CLIENT</a:t>
                </a:r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863" y="2398677"/>
              <a:ext cx="1419002" cy="7473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2738007"/>
              <a:ext cx="1300593" cy="130059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257800" y="2514600"/>
              <a:ext cx="1133866" cy="513541"/>
            </a:xfrm>
            <a:prstGeom prst="rect">
              <a:avLst/>
            </a:prstGeom>
            <a:noFill/>
          </p:spPr>
          <p:txBody>
            <a:bodyPr wrap="square" lIns="295214" tIns="147607" rIns="295214" bIns="147607" rtlCol="0">
              <a:spAutoFit/>
            </a:bodyPr>
            <a:lstStyle/>
            <a:p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WAN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-108520" y="939503"/>
            <a:ext cx="4343400" cy="513541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Datacenter 1 in HQ office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80" y="1168103"/>
            <a:ext cx="3886200" cy="1036761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SGI ALTIX XE 310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x Dual Core Intel Xeon CPU X5355 2.66 GHz</a:t>
            </a:r>
            <a:r>
              <a:rPr lang="fr-FR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fr-FR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 Gb RAM</a:t>
            </a:r>
          </a:p>
          <a:p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3.5 SATA Drive 250GB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013176"/>
            <a:ext cx="4343400" cy="513541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Datacenter 2 in HQ office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5968" y="5277530"/>
            <a:ext cx="3886200" cy="1036761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DELL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x  Dual Core Intel Xeon CPU 5130 2.00 GHz</a:t>
            </a:r>
            <a:r>
              <a:rPr lang="fr-FR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fr-FR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 Gb RAM</a:t>
            </a:r>
          </a:p>
          <a:p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3.5 SAS Drive 73GB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360" y="3131483"/>
            <a:ext cx="3675584" cy="513541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Datacenter 1 in Kulim office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2344" y="3356992"/>
            <a:ext cx="3886200" cy="1036761"/>
          </a:xfrm>
          <a:prstGeom prst="rect">
            <a:avLst/>
          </a:prstGeom>
          <a:noFill/>
        </p:spPr>
        <p:txBody>
          <a:bodyPr wrap="square" lIns="295214" tIns="147607" rIns="295214" bIns="147607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SGI ALTIX XE 310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x Dual Core Intel Xeon CPU X5355 2.66 GHz</a:t>
            </a:r>
            <a:r>
              <a:rPr lang="fr-FR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fr-FR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 Gb RAM</a:t>
            </a:r>
          </a:p>
          <a:p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3.5 SATA Drive 250GB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PRAGMA 26 – DFS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 WAN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(Setup)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2738" y="4437112"/>
            <a:ext cx="2593758" cy="1440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storage pool was set with 3 replica counts with minimum number of replica counts required is 2.</a:t>
            </a:r>
          </a:p>
        </p:txBody>
      </p:sp>
    </p:spTree>
    <p:extLst>
      <p:ext uri="{BB962C8B-B14F-4D97-AF65-F5344CB8AC3E}">
        <p14:creationId xmlns:p14="http://schemas.microsoft.com/office/powerpoint/2010/main" val="15884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972A-EBC5-465C-BA0A-9C23889C9A1E}" type="slidenum">
              <a:rPr lang="en-MY" smtClean="0"/>
              <a:pPr/>
              <a:t>8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PRAGMA 26 - DFS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 WAN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(Networking)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24878"/>
              </p:ext>
            </p:extLst>
          </p:nvPr>
        </p:nvGraphicFramePr>
        <p:xfrm>
          <a:off x="179512" y="1452185"/>
          <a:ext cx="8856983" cy="291291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79508"/>
                <a:gridCol w="1509819"/>
                <a:gridCol w="1062465"/>
                <a:gridCol w="1062465"/>
                <a:gridCol w="1275269"/>
                <a:gridCol w="1059358"/>
                <a:gridCol w="1008099"/>
              </a:tblGrid>
              <a:tr h="815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Round-trip time in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Bandwidth (Mbps)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TCP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Iperf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Avg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Mdev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522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DC1</a:t>
                      </a:r>
                      <a:r>
                        <a:rPr lang="en-US" sz="18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KL to DC1 Kulim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96%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13.149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13.491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16.167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704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DC2</a:t>
                      </a:r>
                      <a:r>
                        <a:rPr lang="en-US" sz="18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KL to DC1 Kulim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96%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13.176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14.004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17.665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1.079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DC1 KL to DC2 KL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0.422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0.490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1.203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0.136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9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root@poc-tpm1-mon1:~/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-deploy#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ceph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err="1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tree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#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id    weight  type name       up/down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reweight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2.12    root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default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-2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poc-tpm1-osd1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       0.23		osd.0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-3      0.23	host poc-tpm1-osd2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	osd.1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-4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poc-tpm1-osd3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2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osd.2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-5      0.23	host poc-tpm1-osd4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3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osd.3   up      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-6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4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osd.4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-7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5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osd.5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-8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6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	osd.6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-9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host poc-tpm2-osd4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7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0.06999  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osd.7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-10     0.23	host poc-khtp-osd1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8       0.23		osd.8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-11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poc-khtp-osd2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9 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osd.9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-12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poc-khtp-osd3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10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osd.10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-13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host poc-khtp-osd4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11    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0.23  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	osd.11 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Courier" panose="02060409020205020404" pitchFamily="49" charset="0"/>
              </a:rPr>
              <a:t>up     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F544-3FF4-4F20-954F-64E68AC8DA96}" type="slidenum">
              <a:rPr lang="en-MY" smtClean="0"/>
              <a:pPr/>
              <a:t>9</a:t>
            </a:fld>
            <a:endParaRPr lang="en-MY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CRUSH Map - default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5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MOS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3799</TotalTime>
  <Words>771</Words>
  <Application>Microsoft Office PowerPoint</Application>
  <PresentationFormat>On-screen Show (4:3)</PresentationFormat>
  <Paragraphs>195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MIMOS2012</vt:lpstr>
      <vt:lpstr>Challenges of deploying Wide-Area-Network Distributed Storage System under network and reliability constraints – A case study</vt:lpstr>
      <vt:lpstr>Outline</vt:lpstr>
      <vt:lpstr>Distributed File System</vt:lpstr>
      <vt:lpstr>PRAGMA 25 – DFS on LAN</vt:lpstr>
      <vt:lpstr>PRAGMA 25 – Ceph vs GlusterFS</vt:lpstr>
      <vt:lpstr>PRAGMA 26 – DFS over WAN</vt:lpstr>
      <vt:lpstr>PRAGMA 26 – DFS over WAN (Setup)</vt:lpstr>
      <vt:lpstr>PRAGMA 26 - DFS over WAN (Networking)</vt:lpstr>
      <vt:lpstr>CRUSH Map - default</vt:lpstr>
      <vt:lpstr>CRUSH Map Rules - default</vt:lpstr>
      <vt:lpstr>CRUSH Map - New</vt:lpstr>
      <vt:lpstr>CRUSH Map Rules – New</vt:lpstr>
      <vt:lpstr>DFS on WAN vs. DFS on LAN</vt:lpstr>
      <vt:lpstr>PowerPoint Presentation</vt:lpstr>
      <vt:lpstr>Summary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RMTR Demo Flow</dc:title>
  <dc:creator>Luke Jing Yuan</dc:creator>
  <cp:lastModifiedBy>Mohd Bazli Ab Karim</cp:lastModifiedBy>
  <cp:revision>343</cp:revision>
  <dcterms:created xsi:type="dcterms:W3CDTF">2013-09-18T06:15:30Z</dcterms:created>
  <dcterms:modified xsi:type="dcterms:W3CDTF">2014-04-03T09:06:35Z</dcterms:modified>
</cp:coreProperties>
</file>