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5" r:id="rId1"/>
  </p:sldMasterIdLst>
  <p:notesMasterIdLst>
    <p:notesMasterId r:id="rId11"/>
  </p:notesMasterIdLst>
  <p:sldIdLst>
    <p:sldId id="256" r:id="rId2"/>
    <p:sldId id="406" r:id="rId3"/>
    <p:sldId id="461" r:id="rId4"/>
    <p:sldId id="462" r:id="rId5"/>
    <p:sldId id="463" r:id="rId6"/>
    <p:sldId id="464" r:id="rId7"/>
    <p:sldId id="465" r:id="rId8"/>
    <p:sldId id="467" r:id="rId9"/>
    <p:sldId id="466" r:id="rId1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26" autoAdjust="0"/>
    <p:restoredTop sz="94660"/>
  </p:normalViewPr>
  <p:slideViewPr>
    <p:cSldViewPr>
      <p:cViewPr>
        <p:scale>
          <a:sx n="60" d="100"/>
          <a:sy n="60" d="100"/>
        </p:scale>
        <p:origin x="-774"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smtClean="0"/>
            </a:lvl1pPr>
          </a:lstStyle>
          <a:p>
            <a:pPr>
              <a:defRPr/>
            </a:pPr>
            <a:endParaRPr lang="en-US"/>
          </a:p>
        </p:txBody>
      </p:sp>
      <p:sp>
        <p:nvSpPr>
          <p:cNvPr id="3075"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smtClean="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smtClean="0"/>
            </a:lvl1pPr>
          </a:lstStyle>
          <a:p>
            <a:pPr>
              <a:defRPr/>
            </a:pPr>
            <a:endParaRPr lang="en-US"/>
          </a:p>
        </p:txBody>
      </p:sp>
      <p:sp>
        <p:nvSpPr>
          <p:cNvPr id="3079"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smtClean="0"/>
            </a:lvl1pPr>
          </a:lstStyle>
          <a:p>
            <a:pPr>
              <a:defRPr/>
            </a:pPr>
            <a:fld id="{4426B6A0-BFBA-4464-A577-9BB8B4139420}" type="slidenum">
              <a:rPr lang="en-US"/>
              <a:pPr>
                <a:defRPr/>
              </a:pPr>
              <a:t>‹#›</a:t>
            </a:fld>
            <a:endParaRPr lang="en-US"/>
          </a:p>
        </p:txBody>
      </p:sp>
    </p:spTree>
    <p:extLst>
      <p:ext uri="{BB962C8B-B14F-4D97-AF65-F5344CB8AC3E}">
        <p14:creationId xmlns:p14="http://schemas.microsoft.com/office/powerpoint/2010/main" xmlns="" val="38949534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030152FF-80C7-45A5-9620-9D510E9A1333}" type="slidenum">
              <a:rPr lang="en-US"/>
              <a:pPr/>
              <a:t>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426B6A0-BFBA-4464-A577-9BB8B4139420}"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BF08E7B-3694-4DC4-8BA0-D3B37F082B3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426B6A0-BFBA-4464-A577-9BB8B413942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426B6A0-BFBA-4464-A577-9BB8B413942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426B6A0-BFBA-4464-A577-9BB8B4139420}"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26B6A0-BFBA-4464-A577-9BB8B413942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26B6A0-BFBA-4464-A577-9BB8B4139420}"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426B6A0-BFBA-4464-A577-9BB8B4139420}"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1"/>
          <p:cNvGrpSpPr/>
          <p:nvPr/>
        </p:nvGrpSpPr>
        <p:grpSpPr>
          <a:xfrm>
            <a:off x="0" y="0"/>
            <a:ext cx="9144000" cy="6858000"/>
            <a:chOff x="0" y="0"/>
            <a:chExt cx="9144000" cy="6858000"/>
          </a:xfrm>
        </p:grpSpPr>
        <p:grpSp>
          <p:nvGrpSpPr>
            <p:cNvPr id="5" name="Group 10"/>
            <p:cNvGrpSpPr/>
            <p:nvPr/>
          </p:nvGrpSpPr>
          <p:grpSpPr>
            <a:xfrm>
              <a:off x="0" y="0"/>
              <a:ext cx="9144000" cy="6858000"/>
              <a:chOff x="0" y="0"/>
              <a:chExt cx="9144000" cy="6858000"/>
            </a:xfrm>
          </p:grpSpPr>
          <p:pic>
            <p:nvPicPr>
              <p:cNvPr id="13" name="Rectangle 12"/>
              <p:cNvPicPr>
                <a:picLocks noChangeAspect="1"/>
              </p:cNvPicPr>
              <p:nvPr/>
            </p:nvPicPr>
            <p:blipFill>
              <a:blip r:embed="rId2" cstate="print">
                <a:duotone>
                  <a:schemeClr val="accent2"/>
                  <a:srgbClr val="FFFFFF"/>
                </a:duotone>
              </a:blip>
              <a:stretch>
                <a:fillRect/>
              </a:stretch>
            </p:blipFill>
            <p:spPr>
              <a:xfrm>
                <a:off x="0" y="857"/>
                <a:ext cx="8139683" cy="6857143"/>
              </a:xfrm>
              <a:prstGeom prst="rect">
                <a:avLst/>
              </a:prstGeom>
              <a:noFill/>
              <a:ln>
                <a:noFill/>
              </a:ln>
            </p:spPr>
          </p:pic>
          <p:pic>
            <p:nvPicPr>
              <p:cNvPr id="15" name="Rectangle 14"/>
              <p:cNvPicPr>
                <a:picLocks noChangeAspect="1"/>
              </p:cNvPicPr>
              <p:nvPr/>
            </p:nvPicPr>
            <p:blipFill>
              <a:blip r:embed="rId3" cstate="print">
                <a:duotone>
                  <a:schemeClr val="accent3"/>
                  <a:srgbClr val="FFFFFF"/>
                </a:duotone>
              </a:blip>
              <a:stretch>
                <a:fillRect/>
              </a:stretch>
            </p:blipFill>
            <p:spPr>
              <a:xfrm>
                <a:off x="3150349" y="0"/>
                <a:ext cx="5993651" cy="5244445"/>
              </a:xfrm>
              <a:prstGeom prst="rect">
                <a:avLst/>
              </a:prstGeom>
              <a:noFill/>
              <a:ln>
                <a:noFill/>
              </a:ln>
            </p:spPr>
          </p:pic>
          <p:pic>
            <p:nvPicPr>
              <p:cNvPr id="18" name="Rectangle 17"/>
              <p:cNvPicPr>
                <a:picLocks noChangeAspect="1"/>
              </p:cNvPicPr>
              <p:nvPr/>
            </p:nvPicPr>
            <p:blipFill>
              <a:blip r:embed="rId4" cstate="print">
                <a:duotone>
                  <a:schemeClr val="accent1"/>
                  <a:srgbClr val="FFFFFF"/>
                </a:duotone>
              </a:blip>
              <a:stretch>
                <a:fillRect/>
              </a:stretch>
            </p:blipFill>
            <p:spPr>
              <a:xfrm>
                <a:off x="293206" y="1042127"/>
                <a:ext cx="8850794" cy="5815873"/>
              </a:xfrm>
              <a:prstGeom prst="rect">
                <a:avLst/>
              </a:prstGeom>
              <a:noFill/>
              <a:ln>
                <a:noFill/>
              </a:ln>
            </p:spPr>
          </p:pic>
        </p:grpSp>
        <p:sp>
          <p:nvSpPr>
            <p:cNvPr id="8" name="Rectangle 7"/>
            <p:cNvSpPr/>
            <p:nvPr/>
          </p:nvSpPr>
          <p:spPr>
            <a:xfrm>
              <a:off x="685800" y="0"/>
              <a:ext cx="8458200" cy="5715000"/>
            </a:xfrm>
            <a:prstGeom prst="rect">
              <a:avLst/>
            </a:prstGeom>
            <a:gradFill flip="none" rotWithShape="1">
              <a:gsLst>
                <a:gs pos="100000">
                  <a:schemeClr val="bg1">
                    <a:alpha val="40000"/>
                  </a:schemeClr>
                </a:gs>
                <a:gs pos="40000">
                  <a:schemeClr val="bg1">
                    <a:alpha val="40000"/>
                  </a:schemeClr>
                </a:gs>
                <a:gs pos="0">
                  <a:schemeClr val="bg1">
                    <a:alpha val="0"/>
                  </a:schemeClr>
                </a:gs>
              </a:gsLst>
              <a:lin ang="1890000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Rectangle 9"/>
            <p:cNvPicPr>
              <a:picLocks noChangeAspect="1"/>
            </p:cNvPicPr>
            <p:nvPr/>
          </p:nvPicPr>
          <p:blipFill>
            <a:blip r:embed="rId2" cstate="print">
              <a:duotone>
                <a:schemeClr val="accent2"/>
                <a:srgbClr val="FFFFFF"/>
              </a:duotone>
            </a:blip>
            <a:stretch>
              <a:fillRect/>
            </a:stretch>
          </p:blipFill>
          <p:spPr>
            <a:xfrm>
              <a:off x="0" y="857"/>
              <a:ext cx="8139683" cy="6857143"/>
            </a:xfrm>
            <a:prstGeom prst="rect">
              <a:avLst/>
            </a:prstGeom>
            <a:noFill/>
            <a:ln>
              <a:noFill/>
            </a:ln>
          </p:spPr>
        </p:pic>
        <p:cxnSp>
          <p:nvCxnSpPr>
            <p:cNvPr id="17" name="Straight Connector 16"/>
            <p:cNvCxnSpPr/>
            <p:nvPr/>
          </p:nvCxnSpPr>
          <p:spPr>
            <a:xfrm>
              <a:off x="685800" y="5713412"/>
              <a:ext cx="8458200" cy="1588"/>
            </a:xfrm>
            <a:prstGeom prst="line">
              <a:avLst/>
            </a:prstGeom>
            <a:ln w="6350" cap="rnd" cmpd="sng" algn="ctr">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04850" y="4648201"/>
            <a:ext cx="8134350" cy="1200152"/>
          </a:xfrm>
        </p:spPr>
        <p:txBody>
          <a:bodyPr anchor="b" anchorCtr="0">
            <a:normAutofit/>
          </a:bodyPr>
          <a:lstStyle>
            <a:lvl1pPr algn="l">
              <a:defRPr sz="7200" cap="all" baseline="0"/>
            </a:lvl1pPr>
          </a:lstStyle>
          <a:p>
            <a:r>
              <a:rPr lang="en-US" smtClean="0"/>
              <a:t>Click to edit Master title style</a:t>
            </a:r>
            <a:endParaRPr lang="en-US"/>
          </a:p>
        </p:txBody>
      </p:sp>
      <p:sp>
        <p:nvSpPr>
          <p:cNvPr id="3" name="Subtitle 2"/>
          <p:cNvSpPr>
            <a:spLocks noGrp="1"/>
          </p:cNvSpPr>
          <p:nvPr>
            <p:ph type="subTitle" idx="1"/>
          </p:nvPr>
        </p:nvSpPr>
        <p:spPr>
          <a:xfrm>
            <a:off x="762000" y="5820696"/>
            <a:ext cx="8077200" cy="914400"/>
          </a:xfrm>
        </p:spPr>
        <p:txBody>
          <a:bodyPr>
            <a:noAutofit/>
          </a:bodyPr>
          <a:lstStyle>
            <a:lvl1pPr marL="0" indent="0" algn="l">
              <a:spcAft>
                <a:spcPts val="0"/>
              </a:spcAft>
              <a:buNone/>
              <a:defRPr sz="1600" cap="none" spc="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7FE4574-7EA5-447A-893C-DD2FDD9E3C7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9144000" cy="6858000"/>
          </a:xfrm>
        </p:grpSpPr>
        <p:pic>
          <p:nvPicPr>
            <p:cNvPr id="8" name="Rectangle 7"/>
            <p:cNvPicPr>
              <a:picLocks noChangeAspect="1"/>
            </p:cNvPicPr>
            <p:nvPr/>
          </p:nvPicPr>
          <p:blipFill>
            <a:blip r:embed="rId2" cstate="print">
              <a:duotone>
                <a:schemeClr val="accent2"/>
                <a:srgbClr val="FFFFFF"/>
              </a:duotone>
            </a:blip>
            <a:stretch>
              <a:fillRect/>
            </a:stretch>
          </p:blipFill>
          <p:spPr>
            <a:xfrm>
              <a:off x="0" y="857"/>
              <a:ext cx="8139683" cy="6857143"/>
            </a:xfrm>
            <a:prstGeom prst="rect">
              <a:avLst/>
            </a:prstGeom>
            <a:noFill/>
            <a:ln>
              <a:noFill/>
            </a:ln>
          </p:spPr>
        </p:pic>
        <p:pic>
          <p:nvPicPr>
            <p:cNvPr id="9" name="Rectangle 8"/>
            <p:cNvPicPr>
              <a:picLocks noChangeAspect="1"/>
            </p:cNvPicPr>
            <p:nvPr/>
          </p:nvPicPr>
          <p:blipFill>
            <a:blip r:embed="rId3" cstate="print">
              <a:duotone>
                <a:schemeClr val="accent3"/>
                <a:srgbClr val="FFFFFF"/>
              </a:duotone>
            </a:blip>
            <a:stretch>
              <a:fillRect/>
            </a:stretch>
          </p:blipFill>
          <p:spPr>
            <a:xfrm>
              <a:off x="3150349" y="0"/>
              <a:ext cx="5993651" cy="5244445"/>
            </a:xfrm>
            <a:prstGeom prst="rect">
              <a:avLst/>
            </a:prstGeom>
            <a:noFill/>
            <a:ln>
              <a:noFill/>
            </a:ln>
          </p:spPr>
        </p:pic>
        <p:pic>
          <p:nvPicPr>
            <p:cNvPr id="10" name="Rectangle 9"/>
            <p:cNvPicPr>
              <a:picLocks noChangeAspect="1"/>
            </p:cNvPicPr>
            <p:nvPr/>
          </p:nvPicPr>
          <p:blipFill>
            <a:blip r:embed="rId4" cstate="print">
              <a:duotone>
                <a:schemeClr val="accent1"/>
                <a:srgbClr val="FFFFFF"/>
              </a:duotone>
            </a:blip>
            <a:stretch>
              <a:fillRect/>
            </a:stretch>
          </p:blipFill>
          <p:spPr>
            <a:xfrm>
              <a:off x="293206" y="1042127"/>
              <a:ext cx="8850794" cy="5815873"/>
            </a:xfrm>
            <a:prstGeom prst="rect">
              <a:avLst/>
            </a:prstGeom>
            <a:noFill/>
            <a:ln>
              <a:noFill/>
            </a:ln>
          </p:spPr>
        </p:pic>
      </p:grpSp>
      <p:sp>
        <p:nvSpPr>
          <p:cNvPr id="2" name="Title 1"/>
          <p:cNvSpPr>
            <a:spLocks noGrp="1"/>
          </p:cNvSpPr>
          <p:nvPr>
            <p:ph type="title"/>
          </p:nvPr>
        </p:nvSpPr>
        <p:spPr>
          <a:xfrm>
            <a:off x="722313" y="762000"/>
            <a:ext cx="7772400" cy="1362075"/>
          </a:xfrm>
        </p:spPr>
        <p:txBody>
          <a:bodyPr anchor="b" anchorCtr="0"/>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209800"/>
            <a:ext cx="7772400" cy="1500187"/>
          </a:xfrm>
        </p:spPr>
        <p:txBody>
          <a:bodyPr anchor="t"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BB4922B-E2A6-4E21-85BE-16C2D5614F3A}"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1"/>
            <a:ext cx="3886200" cy="48307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95401"/>
            <a:ext cx="3886200" cy="48307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08241FF-D3AB-4C0F-AC7A-5ACB96B6FFA1}"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295400"/>
            <a:ext cx="3887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1981201"/>
            <a:ext cx="3886200"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00600" y="1295400"/>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1981201"/>
            <a:ext cx="3886200"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D7529CA-C744-4A2A-98E9-6C44747C573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5570D23-CC96-4AE4-8017-01D36A85BC5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9144000" cy="6858000"/>
          </a:xfrm>
        </p:grpSpPr>
        <p:pic>
          <p:nvPicPr>
            <p:cNvPr id="9" name="Rectangle 8"/>
            <p:cNvPicPr>
              <a:picLocks noChangeAspect="1"/>
            </p:cNvPicPr>
            <p:nvPr/>
          </p:nvPicPr>
          <p:blipFill>
            <a:blip r:embed="rId2" cstate="print">
              <a:duotone>
                <a:schemeClr val="accent2"/>
                <a:srgbClr val="FFFFFF"/>
              </a:duotone>
            </a:blip>
            <a:stretch>
              <a:fillRect/>
            </a:stretch>
          </p:blipFill>
          <p:spPr>
            <a:xfrm>
              <a:off x="0" y="857"/>
              <a:ext cx="8139683" cy="6857143"/>
            </a:xfrm>
            <a:prstGeom prst="rect">
              <a:avLst/>
            </a:prstGeom>
            <a:noFill/>
            <a:ln>
              <a:noFill/>
            </a:ln>
          </p:spPr>
        </p:pic>
        <p:pic>
          <p:nvPicPr>
            <p:cNvPr id="10" name="Rectangle 9"/>
            <p:cNvPicPr>
              <a:picLocks noChangeAspect="1"/>
            </p:cNvPicPr>
            <p:nvPr/>
          </p:nvPicPr>
          <p:blipFill>
            <a:blip r:embed="rId3" cstate="print">
              <a:duotone>
                <a:schemeClr val="accent3"/>
                <a:srgbClr val="FFFFFF"/>
              </a:duotone>
            </a:blip>
            <a:stretch>
              <a:fillRect/>
            </a:stretch>
          </p:blipFill>
          <p:spPr>
            <a:xfrm>
              <a:off x="3150349" y="0"/>
              <a:ext cx="5993651" cy="5244445"/>
            </a:xfrm>
            <a:prstGeom prst="rect">
              <a:avLst/>
            </a:prstGeom>
            <a:noFill/>
            <a:ln>
              <a:noFill/>
            </a:ln>
          </p:spPr>
        </p:pic>
        <p:pic>
          <p:nvPicPr>
            <p:cNvPr id="11" name="Rectangle 10"/>
            <p:cNvPicPr>
              <a:picLocks noChangeAspect="1"/>
            </p:cNvPicPr>
            <p:nvPr/>
          </p:nvPicPr>
          <p:blipFill>
            <a:blip r:embed="rId4" cstate="print">
              <a:duotone>
                <a:schemeClr val="accent1"/>
                <a:srgbClr val="FFFFFF"/>
              </a:duotone>
            </a:blip>
            <a:stretch>
              <a:fillRect/>
            </a:stretch>
          </p:blipFill>
          <p:spPr>
            <a:xfrm>
              <a:off x="293206" y="1042127"/>
              <a:ext cx="8850794" cy="5815873"/>
            </a:xfrm>
            <a:prstGeom prst="rect">
              <a:avLst/>
            </a:prstGeom>
            <a:noFill/>
            <a:ln>
              <a:noFill/>
            </a:ln>
          </p:spPr>
        </p:pic>
      </p:gr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191CDDD-A031-4A03-B560-5B94B1D199A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9144000" cy="6858000"/>
          </a:xfrm>
        </p:grpSpPr>
        <p:pic>
          <p:nvPicPr>
            <p:cNvPr id="9" name="Rectangle 8"/>
            <p:cNvPicPr>
              <a:picLocks noChangeAspect="1"/>
            </p:cNvPicPr>
            <p:nvPr/>
          </p:nvPicPr>
          <p:blipFill>
            <a:blip r:embed="rId2" cstate="print">
              <a:duotone>
                <a:schemeClr val="accent2"/>
                <a:srgbClr val="FFFFFF"/>
              </a:duotone>
            </a:blip>
            <a:stretch>
              <a:fillRect/>
            </a:stretch>
          </p:blipFill>
          <p:spPr>
            <a:xfrm>
              <a:off x="0" y="857"/>
              <a:ext cx="8139683" cy="6857143"/>
            </a:xfrm>
            <a:prstGeom prst="rect">
              <a:avLst/>
            </a:prstGeom>
            <a:noFill/>
            <a:ln>
              <a:noFill/>
            </a:ln>
          </p:spPr>
        </p:pic>
        <p:pic>
          <p:nvPicPr>
            <p:cNvPr id="10" name="Rectangle 9"/>
            <p:cNvPicPr>
              <a:picLocks noChangeAspect="1"/>
            </p:cNvPicPr>
            <p:nvPr/>
          </p:nvPicPr>
          <p:blipFill>
            <a:blip r:embed="rId3" cstate="print">
              <a:duotone>
                <a:schemeClr val="accent3"/>
                <a:srgbClr val="FFFFFF"/>
              </a:duotone>
            </a:blip>
            <a:stretch>
              <a:fillRect/>
            </a:stretch>
          </p:blipFill>
          <p:spPr>
            <a:xfrm>
              <a:off x="3150349" y="0"/>
              <a:ext cx="5993651" cy="5244445"/>
            </a:xfrm>
            <a:prstGeom prst="rect">
              <a:avLst/>
            </a:prstGeom>
            <a:noFill/>
            <a:ln>
              <a:noFill/>
            </a:ln>
          </p:spPr>
        </p:pic>
        <p:pic>
          <p:nvPicPr>
            <p:cNvPr id="11" name="Rectangle 10"/>
            <p:cNvPicPr>
              <a:picLocks noChangeAspect="1"/>
            </p:cNvPicPr>
            <p:nvPr/>
          </p:nvPicPr>
          <p:blipFill>
            <a:blip r:embed="rId4" cstate="print">
              <a:duotone>
                <a:schemeClr val="accent1"/>
                <a:srgbClr val="FFFFFF"/>
              </a:duotone>
            </a:blip>
            <a:stretch>
              <a:fillRect/>
            </a:stretch>
          </p:blipFill>
          <p:spPr>
            <a:xfrm>
              <a:off x="293206" y="1042127"/>
              <a:ext cx="8850794" cy="5815873"/>
            </a:xfrm>
            <a:prstGeom prst="rect">
              <a:avLst/>
            </a:prstGeom>
            <a:noFill/>
            <a:ln>
              <a:noFill/>
            </a:ln>
          </p:spPr>
        </p:pic>
      </p:gr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AB30E5F-685A-4949-A842-E557F4D965E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13"/>
          <p:cNvGrpSpPr/>
          <p:nvPr/>
        </p:nvGrpSpPr>
        <p:grpSpPr>
          <a:xfrm>
            <a:off x="0" y="0"/>
            <a:ext cx="9144000" cy="6867525"/>
            <a:chOff x="0" y="0"/>
            <a:chExt cx="9144000" cy="6867525"/>
          </a:xfrm>
        </p:grpSpPr>
        <p:grpSp>
          <p:nvGrpSpPr>
            <p:cNvPr id="11" name="Group 10"/>
            <p:cNvGrpSpPr/>
            <p:nvPr/>
          </p:nvGrpSpPr>
          <p:grpSpPr>
            <a:xfrm>
              <a:off x="0" y="0"/>
              <a:ext cx="9144000" cy="6858000"/>
              <a:chOff x="0" y="0"/>
              <a:chExt cx="9144000" cy="6858000"/>
            </a:xfrm>
          </p:grpSpPr>
          <p:pic>
            <p:nvPicPr>
              <p:cNvPr id="7" name="Rectangle 6"/>
              <p:cNvPicPr>
                <a:picLocks noChangeAspect="1"/>
              </p:cNvPicPr>
              <p:nvPr/>
            </p:nvPicPr>
            <p:blipFill>
              <a:blip r:embed="rId11" cstate="print">
                <a:duotone>
                  <a:schemeClr val="accent2"/>
                  <a:srgbClr val="FFFFFF"/>
                </a:duotone>
              </a:blip>
              <a:stretch>
                <a:fillRect/>
              </a:stretch>
            </p:blipFill>
            <p:spPr>
              <a:xfrm>
                <a:off x="0" y="857"/>
                <a:ext cx="8139683" cy="6857143"/>
              </a:xfrm>
              <a:prstGeom prst="rect">
                <a:avLst/>
              </a:prstGeom>
              <a:noFill/>
              <a:ln>
                <a:noFill/>
              </a:ln>
            </p:spPr>
          </p:pic>
          <p:pic>
            <p:nvPicPr>
              <p:cNvPr id="8" name="Rectangle 7"/>
              <p:cNvPicPr>
                <a:picLocks noChangeAspect="1"/>
              </p:cNvPicPr>
              <p:nvPr/>
            </p:nvPicPr>
            <p:blipFill>
              <a:blip r:embed="rId12" cstate="print">
                <a:duotone>
                  <a:schemeClr val="accent3"/>
                  <a:srgbClr val="FFFFFF"/>
                </a:duotone>
              </a:blip>
              <a:stretch>
                <a:fillRect/>
              </a:stretch>
            </p:blipFill>
            <p:spPr>
              <a:xfrm>
                <a:off x="3150349" y="0"/>
                <a:ext cx="5993651" cy="5244445"/>
              </a:xfrm>
              <a:prstGeom prst="rect">
                <a:avLst/>
              </a:prstGeom>
              <a:noFill/>
              <a:ln>
                <a:noFill/>
              </a:ln>
            </p:spPr>
          </p:pic>
          <p:pic>
            <p:nvPicPr>
              <p:cNvPr id="9" name="Rectangle 8"/>
              <p:cNvPicPr>
                <a:picLocks noChangeAspect="1"/>
              </p:cNvPicPr>
              <p:nvPr/>
            </p:nvPicPr>
            <p:blipFill>
              <a:blip r:embed="rId13" cstate="print">
                <a:duotone>
                  <a:schemeClr val="accent1"/>
                  <a:srgbClr val="FFFFFF"/>
                </a:duotone>
              </a:blip>
              <a:stretch>
                <a:fillRect/>
              </a:stretch>
            </p:blipFill>
            <p:spPr>
              <a:xfrm>
                <a:off x="293206" y="1042127"/>
                <a:ext cx="8850794" cy="5815873"/>
              </a:xfrm>
              <a:prstGeom prst="rect">
                <a:avLst/>
              </a:prstGeom>
              <a:noFill/>
              <a:ln>
                <a:noFill/>
              </a:ln>
            </p:spPr>
          </p:pic>
        </p:grpSp>
        <p:sp>
          <p:nvSpPr>
            <p:cNvPr id="12" name="Rectangle 11"/>
            <p:cNvSpPr/>
            <p:nvPr/>
          </p:nvSpPr>
          <p:spPr>
            <a:xfrm flipV="1">
              <a:off x="685800" y="1152525"/>
              <a:ext cx="8458200" cy="5715000"/>
            </a:xfrm>
            <a:prstGeom prst="rect">
              <a:avLst/>
            </a:prstGeom>
            <a:gradFill flip="none" rotWithShape="1">
              <a:gsLst>
                <a:gs pos="100000">
                  <a:schemeClr val="bg1">
                    <a:alpha val="35000"/>
                  </a:schemeClr>
                </a:gs>
                <a:gs pos="40000">
                  <a:schemeClr val="bg1">
                    <a:alpha val="35000"/>
                  </a:schemeClr>
                </a:gs>
                <a:gs pos="21000">
                  <a:schemeClr val="bg1">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685800" y="1152525"/>
              <a:ext cx="8458200" cy="1588"/>
            </a:xfrm>
            <a:prstGeom prst="line">
              <a:avLst/>
            </a:prstGeom>
            <a:ln w="6350" cap="rnd" cmpd="sng" algn="ctr">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p:ph type="title"/>
          </p:nvPr>
        </p:nvSpPr>
        <p:spPr>
          <a:xfrm>
            <a:off x="685800" y="142875"/>
            <a:ext cx="8001000" cy="1112838"/>
          </a:xfrm>
          <a:prstGeom prst="rect">
            <a:avLst/>
          </a:prstGeom>
        </p:spPr>
        <p:txBody>
          <a:bodyPr vert="horz" rtlCol="0" anchor="b"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1295401"/>
            <a:ext cx="8001000" cy="4830763"/>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6356350"/>
            <a:ext cx="2133600" cy="365125"/>
          </a:xfrm>
          <a:prstGeom prst="rect">
            <a:avLst/>
          </a:prstGeom>
        </p:spPr>
        <p:txBody>
          <a:bodyPr vert="horz" rtlCol="0" anchor="ctr"/>
          <a:lstStyle>
            <a:lvl1pPr algn="l">
              <a:defRPr sz="1200">
                <a:solidFill>
                  <a:schemeClr val="tx1"/>
                </a:solidFill>
              </a:defRPr>
            </a:lvl1pPr>
          </a:lstStyle>
          <a:p>
            <a:pPr>
              <a:defRPr/>
            </a:pPr>
            <a:endParaRPr lang="en-US"/>
          </a:p>
        </p:txBody>
      </p:sp>
      <p:sp>
        <p:nvSpPr>
          <p:cNvPr id="5" name="Footer Placeholder 4"/>
          <p:cNvSpPr>
            <a:spLocks noGrp="1"/>
          </p:cNvSpPr>
          <p:nvPr>
            <p:ph type="ftr" sz="quarter" idx="3"/>
          </p:nvPr>
        </p:nvSpPr>
        <p:spPr>
          <a:xfrm>
            <a:off x="3238500" y="6356350"/>
            <a:ext cx="2895600" cy="365125"/>
          </a:xfrm>
          <a:prstGeom prst="rect">
            <a:avLst/>
          </a:prstGeom>
        </p:spPr>
        <p:txBody>
          <a:bodyPr vert="horz" rtlCol="0" anchor="ctr"/>
          <a:lstStyle>
            <a:lvl1pPr algn="ctr">
              <a:defRPr sz="12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rtlCol="0" anchor="ctr"/>
          <a:lstStyle>
            <a:lvl1pPr algn="r">
              <a:defRPr sz="1200">
                <a:solidFill>
                  <a:schemeClr val="tx1"/>
                </a:solidFill>
              </a:defRPr>
            </a:lvl1pPr>
          </a:lstStyle>
          <a:p>
            <a:pPr>
              <a:defRPr/>
            </a:pPr>
            <a:fld id="{48F1A49D-9D88-4EDC-B87A-515274C0C3B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ransition>
    <p:fade/>
  </p:transition>
  <p:timing>
    <p:tnLst>
      <p:par>
        <p:cTn id="1" dur="indefinite" restart="never" nodeType="tmRoot"/>
      </p:par>
    </p:tnLst>
  </p:timing>
  <p:hf hdr="0" ftr="0" dt="0"/>
  <p:txStyles>
    <p:titleStyle>
      <a:lvl1pPr algn="l" rtl="0" eaLnBrk="1" latinLnBrk="0" hangingPunct="1">
        <a:spcBef>
          <a:spcPct val="0"/>
        </a:spcBef>
        <a:buNone/>
        <a:defRPr sz="4000" kern="1200" cap="all" baseline="0">
          <a:solidFill>
            <a:schemeClr val="tx1"/>
          </a:solidFill>
          <a:latin typeface="+mj-lt"/>
          <a:ea typeface="+mj-ea"/>
          <a:cs typeface="+mj-cs"/>
        </a:defRPr>
      </a:lvl1pPr>
    </p:titleStyle>
    <p:bodyStyle>
      <a:lvl1pPr marL="342900" indent="-342900" algn="l" rtl="0" eaLnBrk="1" latinLnBrk="0" hangingPunct="1">
        <a:spcBef>
          <a:spcPts val="600"/>
        </a:spcBef>
        <a:spcAft>
          <a:spcPts val="600"/>
        </a:spcAft>
        <a:buFont typeface="Arial"/>
        <a:buChar char="•"/>
        <a:defRPr sz="2800" kern="1200">
          <a:solidFill>
            <a:schemeClr val="tx1"/>
          </a:solidFill>
          <a:latin typeface="+mn-lt"/>
          <a:ea typeface="+mn-ea"/>
          <a:cs typeface="+mn-cs"/>
        </a:defRPr>
      </a:lvl1pPr>
      <a:lvl2pPr marL="742950" indent="-285750" algn="l" rtl="0" eaLnBrk="1" latinLnBrk="0" hangingPunct="1">
        <a:spcBef>
          <a:spcPts val="600"/>
        </a:spcBef>
        <a:spcAft>
          <a:spcPts val="600"/>
        </a:spcAft>
        <a:buFont typeface="Arial"/>
        <a:buChar char="–"/>
        <a:defRPr sz="2400" kern="1200">
          <a:solidFill>
            <a:schemeClr val="tx1"/>
          </a:solidFill>
          <a:latin typeface="+mn-lt"/>
          <a:ea typeface="+mn-ea"/>
          <a:cs typeface="+mn-cs"/>
        </a:defRPr>
      </a:lvl2pPr>
      <a:lvl3pPr marL="1143000" indent="-228600" algn="l" rtl="0" eaLnBrk="1" latinLnBrk="0" hangingPunct="1">
        <a:spcBef>
          <a:spcPts val="600"/>
        </a:spcBef>
        <a:spcAft>
          <a:spcPts val="600"/>
        </a:spcAft>
        <a:buFont typeface="Arial"/>
        <a:buChar char="•"/>
        <a:defRPr sz="2000" kern="1200">
          <a:solidFill>
            <a:schemeClr val="tx1"/>
          </a:solidFill>
          <a:latin typeface="+mn-lt"/>
          <a:ea typeface="+mn-ea"/>
          <a:cs typeface="+mn-cs"/>
        </a:defRPr>
      </a:lvl3pPr>
      <a:lvl4pPr marL="1600200" indent="-228600" algn="l" rtl="0" eaLnBrk="1" latinLnBrk="0" hangingPunct="1">
        <a:spcBef>
          <a:spcPts val="600"/>
        </a:spcBef>
        <a:spcAft>
          <a:spcPts val="600"/>
        </a:spcAft>
        <a:buFont typeface="Arial"/>
        <a:buChar char="–"/>
        <a:defRPr sz="1800" kern="1200">
          <a:solidFill>
            <a:schemeClr val="tx1"/>
          </a:solidFill>
          <a:latin typeface="+mn-lt"/>
          <a:ea typeface="+mn-ea"/>
          <a:cs typeface="+mn-cs"/>
        </a:defRPr>
      </a:lvl4pPr>
      <a:lvl5pPr marL="2057400" indent="-228600" algn="l" rtl="0" eaLnBrk="1" latinLnBrk="0" hangingPunct="1">
        <a:spcBef>
          <a:spcPts val="600"/>
        </a:spcBef>
        <a:spcAft>
          <a:spcPts val="600"/>
        </a:spcAft>
        <a:buFont typeface="Arial"/>
        <a:buChar char="»"/>
        <a:defRPr sz="1800" kern="1200">
          <a:solidFill>
            <a:schemeClr val="tx1"/>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609600"/>
            <a:ext cx="7848600" cy="1524000"/>
          </a:xfrm>
        </p:spPr>
        <p:txBody>
          <a:bodyPr>
            <a:normAutofit fontScale="90000"/>
          </a:bodyPr>
          <a:lstStyle/>
          <a:p>
            <a:r>
              <a:rPr lang="en-US" sz="2800" i="1" dirty="0" smtClean="0"/>
              <a:t/>
            </a:r>
            <a:br>
              <a:rPr lang="en-US" sz="2800" i="1" dirty="0" smtClean="0"/>
            </a:br>
            <a:r>
              <a:rPr lang="en-US" sz="3600" b="1" dirty="0" smtClean="0"/>
              <a:t>An Integrated Computing Platform Prototype</a:t>
            </a:r>
            <a:r>
              <a:rPr lang="en-US" sz="3600" dirty="0" smtClean="0"/>
              <a:t/>
            </a:r>
            <a:br>
              <a:rPr lang="en-US" sz="3600" dirty="0" smtClean="0"/>
            </a:br>
            <a:r>
              <a:rPr lang="en-US" sz="3600" b="1" dirty="0" smtClean="0"/>
              <a:t>Supporting In </a:t>
            </a:r>
            <a:r>
              <a:rPr lang="en-US" sz="3600" b="1" dirty="0" err="1" smtClean="0"/>
              <a:t>Silico</a:t>
            </a:r>
            <a:r>
              <a:rPr lang="en-US" sz="3600" b="1" dirty="0" smtClean="0"/>
              <a:t> Drug Discovery Activities</a:t>
            </a:r>
            <a:endParaRPr lang="en-US" sz="3600" i="1" dirty="0" smtClean="0"/>
          </a:p>
        </p:txBody>
      </p:sp>
      <p:sp>
        <p:nvSpPr>
          <p:cNvPr id="2051" name="Rectangle 3"/>
          <p:cNvSpPr>
            <a:spLocks noGrp="1" noChangeArrowheads="1"/>
          </p:cNvSpPr>
          <p:nvPr>
            <p:ph type="subTitle" idx="1"/>
          </p:nvPr>
        </p:nvSpPr>
        <p:spPr>
          <a:xfrm>
            <a:off x="1371600" y="2362200"/>
            <a:ext cx="6705600" cy="1752600"/>
          </a:xfrm>
        </p:spPr>
        <p:txBody>
          <a:bodyPr/>
          <a:lstStyle/>
          <a:p>
            <a:pPr algn="ctr"/>
            <a:r>
              <a:rPr lang="en-US" sz="2400" i="1" baseline="30000" dirty="0" smtClean="0"/>
              <a:t>Authors:</a:t>
            </a:r>
          </a:p>
          <a:p>
            <a:pPr algn="ctr"/>
            <a:r>
              <a:rPr lang="en-US" sz="2400" dirty="0" smtClean="0"/>
              <a:t>Ari </a:t>
            </a:r>
            <a:r>
              <a:rPr lang="en-US" sz="2400" dirty="0" err="1" smtClean="0"/>
              <a:t>Wibisono</a:t>
            </a:r>
            <a:r>
              <a:rPr lang="en-US" sz="2400" dirty="0" smtClean="0"/>
              <a:t>, Muhammad H. </a:t>
            </a:r>
            <a:r>
              <a:rPr lang="en-US" sz="2400" dirty="0" err="1" smtClean="0"/>
              <a:t>Hilman</a:t>
            </a:r>
            <a:r>
              <a:rPr lang="en-US" sz="2400" dirty="0" smtClean="0"/>
              <a:t>, </a:t>
            </a:r>
            <a:r>
              <a:rPr lang="en-US" sz="2400" dirty="0" err="1" smtClean="0"/>
              <a:t>Alhadi</a:t>
            </a:r>
            <a:r>
              <a:rPr lang="en-US" sz="2400" dirty="0" smtClean="0"/>
              <a:t> </a:t>
            </a:r>
            <a:r>
              <a:rPr lang="en-US" sz="2400" dirty="0" err="1" smtClean="0"/>
              <a:t>Bustamam</a:t>
            </a:r>
            <a:r>
              <a:rPr lang="en-US" sz="2400" dirty="0" smtClean="0"/>
              <a:t>, </a:t>
            </a:r>
          </a:p>
          <a:p>
            <a:pPr algn="ctr"/>
            <a:r>
              <a:rPr lang="en-US" sz="2400" dirty="0" err="1" smtClean="0"/>
              <a:t>Arry</a:t>
            </a:r>
            <a:r>
              <a:rPr lang="en-US" sz="2400" dirty="0" smtClean="0"/>
              <a:t> </a:t>
            </a:r>
            <a:r>
              <a:rPr lang="en-US" sz="2400" dirty="0" err="1" smtClean="0"/>
              <a:t>Yanuar</a:t>
            </a:r>
            <a:r>
              <a:rPr lang="en-US" sz="2400" dirty="0" smtClean="0"/>
              <a:t>, Kevin </a:t>
            </a:r>
            <a:r>
              <a:rPr lang="en-US" sz="2400" dirty="0" err="1" smtClean="0"/>
              <a:t>Burrage</a:t>
            </a:r>
            <a:r>
              <a:rPr lang="en-US" sz="2400" dirty="0" smtClean="0"/>
              <a:t>, </a:t>
            </a:r>
            <a:r>
              <a:rPr lang="en-US" sz="2400" dirty="0" err="1" smtClean="0"/>
              <a:t>Xue</a:t>
            </a:r>
            <a:r>
              <a:rPr lang="en-US" sz="2400" dirty="0" smtClean="0"/>
              <a:t> Li, and </a:t>
            </a:r>
            <a:r>
              <a:rPr lang="en-US" sz="2400" dirty="0" err="1" smtClean="0"/>
              <a:t>Heru</a:t>
            </a:r>
            <a:r>
              <a:rPr lang="en-US" sz="2400" dirty="0" smtClean="0"/>
              <a:t> </a:t>
            </a:r>
            <a:r>
              <a:rPr lang="en-US" sz="2400" dirty="0" err="1" smtClean="0"/>
              <a:t>Suhartanto</a:t>
            </a:r>
            <a:r>
              <a:rPr lang="en-US" sz="2400" dirty="0" smtClean="0"/>
              <a:t> </a:t>
            </a:r>
          </a:p>
          <a:p>
            <a:r>
              <a:rPr lang="en-US" sz="2400" dirty="0" smtClean="0"/>
              <a:t> </a:t>
            </a:r>
          </a:p>
          <a:p>
            <a:pPr algn="ctr" eaLnBrk="1" hangingPunct="1">
              <a:defRPr/>
            </a:pPr>
            <a:endParaRPr lang="en-US" sz="2000" dirty="0" smtClean="0">
              <a:latin typeface="Calibri" pitchFamily="34" charset="0"/>
            </a:endParaRPr>
          </a:p>
          <a:p>
            <a:pPr algn="ctr" eaLnBrk="1" hangingPunct="1">
              <a:defRPr/>
            </a:pPr>
            <a:endParaRPr lang="en-US" dirty="0" smtClean="0">
              <a:latin typeface="Calibri" pitchFamily="34" charset="0"/>
            </a:endParaRPr>
          </a:p>
        </p:txBody>
      </p:sp>
      <p:sp>
        <p:nvSpPr>
          <p:cNvPr id="6" name="TextBox 5"/>
          <p:cNvSpPr txBox="1"/>
          <p:nvPr/>
        </p:nvSpPr>
        <p:spPr>
          <a:xfrm>
            <a:off x="914400" y="3962400"/>
            <a:ext cx="7239000" cy="369332"/>
          </a:xfrm>
          <a:prstGeom prst="rect">
            <a:avLst/>
          </a:prstGeom>
          <a:noFill/>
        </p:spPr>
        <p:txBody>
          <a:bodyPr wrap="square" rtlCol="0">
            <a:spAutoFit/>
          </a:bodyPr>
          <a:lstStyle/>
          <a:p>
            <a:pPr algn="ctr"/>
            <a:endParaRPr lang="en-US" dirty="0" smtClean="0"/>
          </a:p>
        </p:txBody>
      </p:sp>
      <p:sp>
        <p:nvSpPr>
          <p:cNvPr id="7" name="TextBox 6"/>
          <p:cNvSpPr txBox="1"/>
          <p:nvPr/>
        </p:nvSpPr>
        <p:spPr>
          <a:xfrm>
            <a:off x="838200" y="4572000"/>
            <a:ext cx="7696200" cy="646331"/>
          </a:xfrm>
          <a:prstGeom prst="rect">
            <a:avLst/>
          </a:prstGeom>
          <a:noFill/>
        </p:spPr>
        <p:txBody>
          <a:bodyPr wrap="square" rtlCol="0">
            <a:spAutoFit/>
          </a:bodyPr>
          <a:lstStyle/>
          <a:p>
            <a:pPr algn="ctr"/>
            <a:r>
              <a:rPr lang="en-US" dirty="0" smtClean="0"/>
              <a:t>Presented at :  PRAGMA26,  Tainan, Taiwan </a:t>
            </a:r>
          </a:p>
          <a:p>
            <a:pPr algn="ctr"/>
            <a:r>
              <a:rPr lang="en-US" dirty="0" smtClean="0"/>
              <a:t>by </a:t>
            </a:r>
            <a:r>
              <a:rPr lang="en-US" dirty="0" err="1" smtClean="0"/>
              <a:t>Heru</a:t>
            </a:r>
            <a:r>
              <a:rPr lang="en-US" dirty="0" smtClean="0"/>
              <a:t> </a:t>
            </a:r>
            <a:r>
              <a:rPr lang="en-US" dirty="0" err="1" smtClean="0"/>
              <a:t>Suhartanto</a:t>
            </a:r>
            <a:r>
              <a:rPr lang="en-US" dirty="0" smtClean="0"/>
              <a:t> and </a:t>
            </a:r>
            <a:r>
              <a:rPr lang="en-US" dirty="0" err="1" smtClean="0"/>
              <a:t>Arry</a:t>
            </a:r>
            <a:r>
              <a:rPr lang="en-US" dirty="0" smtClean="0"/>
              <a:t> </a:t>
            </a:r>
            <a:r>
              <a:rPr lang="en-US" dirty="0" err="1" smtClean="0"/>
              <a:t>Yanuar</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848600" cy="523220"/>
          </a:xfrm>
          <a:prstGeom prst="rect">
            <a:avLst/>
          </a:prstGeom>
          <a:noFill/>
        </p:spPr>
        <p:txBody>
          <a:bodyPr wrap="square" rtlCol="0">
            <a:spAutoFit/>
          </a:bodyPr>
          <a:lstStyle/>
          <a:p>
            <a:pPr algn="ctr"/>
            <a:r>
              <a:rPr lang="en-US" sz="2800" dirty="0" smtClean="0"/>
              <a:t>background</a:t>
            </a:r>
            <a:endParaRPr lang="en-US" dirty="0"/>
          </a:p>
        </p:txBody>
      </p:sp>
      <p:sp>
        <p:nvSpPr>
          <p:cNvPr id="3" name="TextBox 2"/>
          <p:cNvSpPr txBox="1"/>
          <p:nvPr/>
        </p:nvSpPr>
        <p:spPr>
          <a:xfrm>
            <a:off x="838200" y="1524000"/>
            <a:ext cx="8001000" cy="5970865"/>
          </a:xfrm>
          <a:prstGeom prst="rect">
            <a:avLst/>
          </a:prstGeom>
          <a:noFill/>
        </p:spPr>
        <p:txBody>
          <a:bodyPr wrap="square" rtlCol="0">
            <a:spAutoFit/>
          </a:bodyPr>
          <a:lstStyle/>
          <a:p>
            <a:pPr>
              <a:buFont typeface="Arial" pitchFamily="34" charset="0"/>
              <a:buChar char="•"/>
            </a:pPr>
            <a:r>
              <a:rPr lang="en-US" dirty="0" smtClean="0"/>
              <a:t>In our world, there are about 40,000 species of plants, of which 30,000 species live in the islands of Indonesia. Among the 30,000 species of plants that live on the islands of Indonesia, it is known that there are at least 9600 species of medicinal plants. [</a:t>
            </a:r>
            <a:r>
              <a:rPr lang="en-US" dirty="0" err="1" smtClean="0"/>
              <a:t>Braz</a:t>
            </a:r>
            <a:r>
              <a:rPr lang="en-US" dirty="0" smtClean="0"/>
              <a:t>, 2010, </a:t>
            </a:r>
            <a:r>
              <a:rPr lang="en-US" dirty="0" err="1" smtClean="0"/>
              <a:t>Cotelle</a:t>
            </a:r>
            <a:r>
              <a:rPr lang="en-US" dirty="0" smtClean="0"/>
              <a:t>, 2006]. Focus  -&gt; </a:t>
            </a:r>
            <a:r>
              <a:rPr lang="en-US" dirty="0" err="1" smtClean="0"/>
              <a:t>insilico</a:t>
            </a:r>
            <a:r>
              <a:rPr lang="en-US" dirty="0" smtClean="0"/>
              <a:t> drug discovery based on medical plants.</a:t>
            </a:r>
          </a:p>
          <a:p>
            <a:pPr>
              <a:buFont typeface="Arial" pitchFamily="34" charset="0"/>
              <a:buChar char="•"/>
            </a:pPr>
            <a:r>
              <a:rPr lang="en-US" dirty="0" err="1" smtClean="0"/>
              <a:t>Succesfull</a:t>
            </a:r>
            <a:r>
              <a:rPr lang="en-US" dirty="0" smtClean="0"/>
              <a:t> facts:</a:t>
            </a:r>
          </a:p>
          <a:p>
            <a:pPr lvl="1">
              <a:buFont typeface="Arial" pitchFamily="34" charset="0"/>
              <a:buChar char="•"/>
            </a:pPr>
            <a:r>
              <a:rPr lang="en-US" dirty="0" smtClean="0"/>
              <a:t>Computational Based Drug Design accelerates the process of discovery of new drugs. </a:t>
            </a:r>
            <a:r>
              <a:rPr lang="en-US" dirty="0" err="1" smtClean="0"/>
              <a:t>Raltegravir</a:t>
            </a:r>
            <a:r>
              <a:rPr lang="en-US" dirty="0" smtClean="0"/>
              <a:t>, an antiretroviral drug to HIV-1 infection, was identified through a process using computational docking program </a:t>
            </a:r>
            <a:r>
              <a:rPr lang="en-US" dirty="0" err="1" smtClean="0"/>
              <a:t>AutoDock</a:t>
            </a:r>
            <a:r>
              <a:rPr lang="en-US" dirty="0" smtClean="0"/>
              <a:t> in 2004 by Prof. </a:t>
            </a:r>
            <a:r>
              <a:rPr lang="en-US" dirty="0" err="1" smtClean="0"/>
              <a:t>McCammon</a:t>
            </a:r>
            <a:r>
              <a:rPr lang="en-US" dirty="0" smtClean="0"/>
              <a:t> (</a:t>
            </a:r>
            <a:r>
              <a:rPr lang="en-US" dirty="0" err="1" smtClean="0"/>
              <a:t>Schames</a:t>
            </a:r>
            <a:r>
              <a:rPr lang="en-US" dirty="0" smtClean="0"/>
              <a:t> et al., 2004). </a:t>
            </a:r>
          </a:p>
          <a:p>
            <a:pPr lvl="1">
              <a:buFont typeface="Arial" pitchFamily="34" charset="0"/>
              <a:buChar char="•"/>
            </a:pPr>
            <a:r>
              <a:rPr lang="en-US" dirty="0" smtClean="0"/>
              <a:t>It has obtained a license for clinical use by the FDA on October 12, 2007 (merck.com, 2007). </a:t>
            </a:r>
            <a:r>
              <a:rPr lang="en-US" dirty="0" err="1" smtClean="0"/>
              <a:t>Raltegravir</a:t>
            </a:r>
            <a:r>
              <a:rPr lang="en-US" dirty="0" smtClean="0"/>
              <a:t> acts as </a:t>
            </a:r>
            <a:r>
              <a:rPr lang="en-US" dirty="0" err="1" smtClean="0"/>
              <a:t>integrase</a:t>
            </a:r>
            <a:r>
              <a:rPr lang="en-US" dirty="0" smtClean="0"/>
              <a:t> inhibitor, where </a:t>
            </a:r>
            <a:r>
              <a:rPr lang="en-US" dirty="0" err="1" smtClean="0"/>
              <a:t>integrase</a:t>
            </a:r>
            <a:r>
              <a:rPr lang="en-US" dirty="0" smtClean="0"/>
              <a:t> is an enzyme that presents only in viruses that play a role in the introduction of genetic material (DNA) into host cell DNA (human).</a:t>
            </a:r>
          </a:p>
          <a:p>
            <a:pPr>
              <a:buFont typeface="Arial" pitchFamily="34" charset="0"/>
              <a:buChar char="•"/>
            </a:pPr>
            <a:r>
              <a:rPr lang="en-US" dirty="0" smtClean="0"/>
              <a:t>Challenges</a:t>
            </a:r>
          </a:p>
          <a:p>
            <a:pPr lvl="1">
              <a:buFont typeface="Arial" pitchFamily="34" charset="0"/>
              <a:buChar char="•"/>
            </a:pPr>
            <a:r>
              <a:rPr lang="en-US" dirty="0" smtClean="0"/>
              <a:t>Reliable, achievable, easy to use  preparation environment,  high performance computing resources integrated with medical plant database</a:t>
            </a:r>
          </a:p>
          <a:p>
            <a:pPr>
              <a:buFont typeface="Arial" pitchFamily="34" charset="0"/>
              <a:buChar char="•"/>
            </a:pPr>
            <a:endParaRPr lang="en-US" sz="2000" dirty="0" smtClean="0"/>
          </a:p>
          <a:p>
            <a:pPr>
              <a:buFont typeface="Arial" pitchFamily="34" charset="0"/>
              <a:buChar char="•"/>
            </a:pPr>
            <a:endParaRPr lang="en-US" sz="2000"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target: Speeding up Drug Development Process</a:t>
            </a:r>
            <a:endParaRPr lang="en-US" dirty="0"/>
          </a:p>
        </p:txBody>
      </p:sp>
      <p:pic>
        <p:nvPicPr>
          <p:cNvPr id="4" name="Picture 2" descr="http://www.immunetrics.com/images/drug-development-process.jpg"/>
          <p:cNvPicPr>
            <a:picLocks noGrp="1" noChangeAspect="1" noChangeArrowheads="1"/>
          </p:cNvPicPr>
          <p:nvPr>
            <p:ph idx="1"/>
          </p:nvPr>
        </p:nvPicPr>
        <p:blipFill>
          <a:blip r:embed="rId3" cstate="print"/>
          <a:srcRect/>
          <a:stretch>
            <a:fillRect/>
          </a:stretch>
        </p:blipFill>
        <p:spPr bwMode="auto">
          <a:xfrm>
            <a:off x="0" y="1977580"/>
            <a:ext cx="9144000" cy="420624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a:t>
            </a:r>
            <a:endParaRPr lang="en-US" dirty="0"/>
          </a:p>
        </p:txBody>
      </p:sp>
      <p:sp>
        <p:nvSpPr>
          <p:cNvPr id="4" name="Slide Number Placeholder 3"/>
          <p:cNvSpPr>
            <a:spLocks noGrp="1"/>
          </p:cNvSpPr>
          <p:nvPr>
            <p:ph type="sldNum" sz="quarter" idx="12"/>
          </p:nvPr>
        </p:nvSpPr>
        <p:spPr/>
        <p:txBody>
          <a:bodyPr/>
          <a:lstStyle/>
          <a:p>
            <a:pPr>
              <a:defRPr/>
            </a:pPr>
            <a:fld id="{67FE4574-7EA5-447A-893C-DD2FDD9E3C75}" type="slidenum">
              <a:rPr lang="en-US" smtClean="0"/>
              <a:pPr>
                <a:defRPr/>
              </a:pPr>
              <a:t>4</a:t>
            </a:fld>
            <a:endParaRPr lang="en-US"/>
          </a:p>
        </p:txBody>
      </p:sp>
      <p:pic>
        <p:nvPicPr>
          <p:cNvPr id="233474" name="Picture 3" descr="gambar"/>
          <p:cNvPicPr>
            <a:picLocks noChangeAspect="1" noChangeArrowheads="1"/>
          </p:cNvPicPr>
          <p:nvPr/>
        </p:nvPicPr>
        <p:blipFill>
          <a:blip r:embed="rId3"/>
          <a:srcRect/>
          <a:stretch>
            <a:fillRect/>
          </a:stretch>
        </p:blipFill>
        <p:spPr bwMode="auto">
          <a:xfrm>
            <a:off x="533400" y="1752600"/>
            <a:ext cx="8197850" cy="3656012"/>
          </a:xfrm>
          <a:prstGeom prst="rect">
            <a:avLst/>
          </a:prstGeom>
          <a:noFill/>
          <a:ln w="12700" algn="ctr">
            <a:solidFill>
              <a:srgbClr val="000000"/>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57200"/>
            <a:ext cx="6629400" cy="369332"/>
          </a:xfrm>
          <a:prstGeom prst="rect">
            <a:avLst/>
          </a:prstGeom>
          <a:noFill/>
        </p:spPr>
        <p:txBody>
          <a:bodyPr wrap="square" rtlCol="0">
            <a:spAutoFit/>
          </a:bodyPr>
          <a:lstStyle/>
          <a:p>
            <a:r>
              <a:rPr lang="en-US" dirty="0" smtClean="0"/>
              <a:t>Previous Results</a:t>
            </a:r>
            <a:endParaRPr lang="en-US" dirty="0"/>
          </a:p>
        </p:txBody>
      </p:sp>
      <p:pic>
        <p:nvPicPr>
          <p:cNvPr id="234498" name="Picture 2" descr="molecular database"/>
          <p:cNvPicPr>
            <a:picLocks noChangeAspect="1" noChangeArrowheads="1"/>
          </p:cNvPicPr>
          <p:nvPr/>
        </p:nvPicPr>
        <p:blipFill>
          <a:blip r:embed="rId3"/>
          <a:srcRect/>
          <a:stretch>
            <a:fillRect/>
          </a:stretch>
        </p:blipFill>
        <p:spPr bwMode="auto">
          <a:xfrm>
            <a:off x="2133600" y="1600200"/>
            <a:ext cx="4840287" cy="3497262"/>
          </a:xfrm>
          <a:prstGeom prst="rect">
            <a:avLst/>
          </a:prstGeom>
          <a:noFill/>
          <a:ln w="12700" algn="in">
            <a:solidFill>
              <a:srgbClr val="000000"/>
            </a:solidFill>
            <a:miter lim="800000"/>
            <a:headEnd/>
            <a:tailEnd/>
          </a:ln>
          <a:effectLst/>
        </p:spPr>
      </p:pic>
      <p:sp>
        <p:nvSpPr>
          <p:cNvPr id="4" name="TextBox 3"/>
          <p:cNvSpPr txBox="1"/>
          <p:nvPr/>
        </p:nvSpPr>
        <p:spPr>
          <a:xfrm>
            <a:off x="1143000" y="5562600"/>
            <a:ext cx="6553200" cy="646331"/>
          </a:xfrm>
          <a:prstGeom prst="rect">
            <a:avLst/>
          </a:prstGeom>
          <a:noFill/>
        </p:spPr>
        <p:txBody>
          <a:bodyPr wrap="square" rtlCol="0">
            <a:spAutoFit/>
          </a:bodyPr>
          <a:lstStyle/>
          <a:p>
            <a:r>
              <a:rPr lang="en-US" b="1" dirty="0" smtClean="0"/>
              <a:t>http://herbaldb.farmasi.ui.ac.id/</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57200"/>
            <a:ext cx="6629400" cy="369332"/>
          </a:xfrm>
          <a:prstGeom prst="rect">
            <a:avLst/>
          </a:prstGeom>
          <a:noFill/>
        </p:spPr>
        <p:txBody>
          <a:bodyPr wrap="square" rtlCol="0">
            <a:spAutoFit/>
          </a:bodyPr>
          <a:lstStyle/>
          <a:p>
            <a:r>
              <a:rPr lang="en-US" dirty="0" smtClean="0"/>
              <a:t>Previous Results : Infrastructure and user acceptance tests</a:t>
            </a:r>
            <a:endParaRPr lang="en-US" dirty="0"/>
          </a:p>
        </p:txBody>
      </p:sp>
      <p:pic>
        <p:nvPicPr>
          <p:cNvPr id="235522" name="Picture 2"/>
          <p:cNvPicPr>
            <a:picLocks noChangeAspect="1" noChangeArrowheads="1"/>
          </p:cNvPicPr>
          <p:nvPr/>
        </p:nvPicPr>
        <p:blipFill>
          <a:blip r:embed="rId3"/>
          <a:srcRect l="5099" t="28008" r="11446" b="31367"/>
          <a:stretch>
            <a:fillRect/>
          </a:stretch>
        </p:blipFill>
        <p:spPr bwMode="auto">
          <a:xfrm>
            <a:off x="609600" y="1524000"/>
            <a:ext cx="5341937" cy="1462087"/>
          </a:xfrm>
          <a:prstGeom prst="rect">
            <a:avLst/>
          </a:prstGeom>
          <a:noFill/>
          <a:ln w="12700" algn="in">
            <a:solidFill>
              <a:srgbClr val="000000"/>
            </a:solidFill>
            <a:miter lim="800000"/>
            <a:headEnd/>
            <a:tailEnd/>
          </a:ln>
          <a:effectLst/>
        </p:spPr>
      </p:pic>
      <p:pic>
        <p:nvPicPr>
          <p:cNvPr id="235523" name="Picture 3"/>
          <p:cNvPicPr>
            <a:picLocks noChangeAspect="1" noChangeArrowheads="1"/>
          </p:cNvPicPr>
          <p:nvPr/>
        </p:nvPicPr>
        <p:blipFill>
          <a:blip r:embed="rId4"/>
          <a:srcRect l="23987" t="23535" r="21548" b="11621"/>
          <a:stretch>
            <a:fillRect/>
          </a:stretch>
        </p:blipFill>
        <p:spPr bwMode="auto">
          <a:xfrm>
            <a:off x="4114800" y="3200400"/>
            <a:ext cx="4114800" cy="2754312"/>
          </a:xfrm>
          <a:prstGeom prst="rect">
            <a:avLst/>
          </a:prstGeom>
          <a:noFill/>
          <a:ln w="12700" algn="in">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04800"/>
            <a:ext cx="6629400" cy="923330"/>
          </a:xfrm>
          <a:prstGeom prst="rect">
            <a:avLst/>
          </a:prstGeom>
          <a:noFill/>
        </p:spPr>
        <p:txBody>
          <a:bodyPr wrap="square" rtlCol="0">
            <a:spAutoFit/>
          </a:bodyPr>
          <a:lstStyle/>
          <a:p>
            <a:pPr algn="ctr"/>
            <a:r>
              <a:rPr lang="en-US" dirty="0" smtClean="0"/>
              <a:t>Previous Results : Virtual Screening of Indonesian Herbal Database  as HIV-1 Reverse Transcriptase Inhibitor</a:t>
            </a:r>
          </a:p>
          <a:p>
            <a:endParaRPr lang="en-US" dirty="0"/>
          </a:p>
        </p:txBody>
      </p:sp>
      <p:sp>
        <p:nvSpPr>
          <p:cNvPr id="5" name="TextBox 4"/>
          <p:cNvSpPr txBox="1"/>
          <p:nvPr/>
        </p:nvSpPr>
        <p:spPr>
          <a:xfrm>
            <a:off x="1447800" y="1600200"/>
            <a:ext cx="6629400" cy="923330"/>
          </a:xfrm>
          <a:prstGeom prst="rect">
            <a:avLst/>
          </a:prstGeom>
          <a:noFill/>
        </p:spPr>
        <p:txBody>
          <a:bodyPr wrap="square" rtlCol="0">
            <a:spAutoFit/>
          </a:bodyPr>
          <a:lstStyle/>
          <a:p>
            <a:pPr algn="ctr"/>
            <a:r>
              <a:rPr lang="en-US" dirty="0" err="1" smtClean="0"/>
              <a:t>Rezi</a:t>
            </a:r>
            <a:r>
              <a:rPr lang="en-US" dirty="0" smtClean="0"/>
              <a:t> </a:t>
            </a:r>
            <a:r>
              <a:rPr lang="en-US" dirty="0" err="1" smtClean="0"/>
              <a:t>Riadhi</a:t>
            </a:r>
            <a:r>
              <a:rPr lang="en-US" dirty="0" smtClean="0"/>
              <a:t> </a:t>
            </a:r>
            <a:r>
              <a:rPr lang="en-US" dirty="0" err="1" smtClean="0"/>
              <a:t>Syahdi</a:t>
            </a:r>
            <a:r>
              <a:rPr lang="en-US" dirty="0" smtClean="0"/>
              <a:t>, Abdul </a:t>
            </a:r>
            <a:r>
              <a:rPr lang="en-US" dirty="0" err="1" smtClean="0"/>
              <a:t>Mun’im</a:t>
            </a:r>
            <a:r>
              <a:rPr lang="en-US" dirty="0" smtClean="0"/>
              <a:t>,</a:t>
            </a:r>
          </a:p>
          <a:p>
            <a:pPr algn="ctr"/>
            <a:r>
              <a:rPr lang="en-US" dirty="0" smtClean="0"/>
              <a:t> </a:t>
            </a:r>
            <a:r>
              <a:rPr lang="en-US" dirty="0" err="1" smtClean="0"/>
              <a:t>Heru</a:t>
            </a:r>
            <a:r>
              <a:rPr lang="en-US" dirty="0" smtClean="0"/>
              <a:t> </a:t>
            </a:r>
            <a:r>
              <a:rPr lang="en-US" dirty="0" err="1" smtClean="0"/>
              <a:t>Suhartanto</a:t>
            </a:r>
            <a:r>
              <a:rPr lang="en-US" dirty="0" smtClean="0"/>
              <a:t>, </a:t>
            </a:r>
            <a:r>
              <a:rPr lang="en-US" dirty="0" err="1" smtClean="0"/>
              <a:t>Arry</a:t>
            </a:r>
            <a:r>
              <a:rPr lang="en-US" dirty="0" smtClean="0"/>
              <a:t> </a:t>
            </a:r>
            <a:r>
              <a:rPr lang="en-US" dirty="0" err="1" smtClean="0"/>
              <a:t>Yanuar</a:t>
            </a:r>
            <a:r>
              <a:rPr lang="en-US" b="1" dirty="0" smtClean="0"/>
              <a:t>, </a:t>
            </a:r>
            <a:r>
              <a:rPr lang="en-US" dirty="0" err="1" smtClean="0"/>
              <a:t>Bioinformation</a:t>
            </a:r>
            <a:r>
              <a:rPr lang="en-US" dirty="0" smtClean="0"/>
              <a:t> 8(24), 2012: </a:t>
            </a:r>
          </a:p>
          <a:p>
            <a:endParaRPr lang="en-US" dirty="0"/>
          </a:p>
        </p:txBody>
      </p:sp>
      <p:sp>
        <p:nvSpPr>
          <p:cNvPr id="6" name="TextBox 5"/>
          <p:cNvSpPr txBox="1"/>
          <p:nvPr/>
        </p:nvSpPr>
        <p:spPr>
          <a:xfrm>
            <a:off x="1447800" y="3276600"/>
            <a:ext cx="5867400" cy="1477328"/>
          </a:xfrm>
          <a:prstGeom prst="rect">
            <a:avLst/>
          </a:prstGeom>
          <a:noFill/>
        </p:spPr>
        <p:txBody>
          <a:bodyPr wrap="square" rtlCol="0">
            <a:spAutoFit/>
          </a:bodyPr>
          <a:lstStyle/>
          <a:p>
            <a:pPr algn="ctr"/>
            <a:r>
              <a:rPr lang="en-US" dirty="0" smtClean="0"/>
              <a:t>top ten compounds were </a:t>
            </a:r>
          </a:p>
          <a:p>
            <a:pPr algn="ctr"/>
            <a:r>
              <a:rPr lang="en-US" dirty="0" err="1" smtClean="0"/>
              <a:t>mulberrin</a:t>
            </a:r>
            <a:r>
              <a:rPr lang="en-US" dirty="0" smtClean="0"/>
              <a:t>, </a:t>
            </a:r>
            <a:r>
              <a:rPr lang="en-US" dirty="0" err="1" smtClean="0"/>
              <a:t>plucheoside</a:t>
            </a:r>
            <a:r>
              <a:rPr lang="en-US" dirty="0" smtClean="0"/>
              <a:t> A, </a:t>
            </a:r>
            <a:r>
              <a:rPr lang="en-US" dirty="0" err="1" smtClean="0"/>
              <a:t>vitexilactone</a:t>
            </a:r>
            <a:r>
              <a:rPr lang="en-US" dirty="0" smtClean="0"/>
              <a:t>, </a:t>
            </a:r>
            <a:r>
              <a:rPr lang="en-US" dirty="0" err="1" smtClean="0"/>
              <a:t>brucine</a:t>
            </a:r>
            <a:r>
              <a:rPr lang="en-US" dirty="0" smtClean="0"/>
              <a:t> N-oxide, </a:t>
            </a:r>
            <a:r>
              <a:rPr lang="en-US" dirty="0" err="1" smtClean="0"/>
              <a:t>cyanidin</a:t>
            </a:r>
            <a:r>
              <a:rPr lang="en-US" dirty="0" smtClean="0"/>
              <a:t> 3-arabinoside, alpha-</a:t>
            </a:r>
            <a:r>
              <a:rPr lang="en-US" dirty="0" err="1" smtClean="0"/>
              <a:t>mangostin</a:t>
            </a:r>
            <a:r>
              <a:rPr lang="en-US" dirty="0" smtClean="0"/>
              <a:t>, </a:t>
            </a:r>
            <a:r>
              <a:rPr lang="en-US" dirty="0" err="1" smtClean="0"/>
              <a:t>guaijaverin</a:t>
            </a:r>
            <a:r>
              <a:rPr lang="en-US" dirty="0" smtClean="0"/>
              <a:t>, </a:t>
            </a:r>
            <a:r>
              <a:rPr lang="en-US" dirty="0" err="1" smtClean="0"/>
              <a:t>erycristagallin</a:t>
            </a:r>
            <a:r>
              <a:rPr lang="en-US" dirty="0" smtClean="0"/>
              <a:t>, </a:t>
            </a:r>
            <a:r>
              <a:rPr lang="en-US" dirty="0" err="1" smtClean="0"/>
              <a:t>morusin</a:t>
            </a:r>
            <a:r>
              <a:rPr lang="en-US" dirty="0" smtClean="0"/>
              <a:t> and </a:t>
            </a:r>
            <a:r>
              <a:rPr lang="en-US" dirty="0" err="1" smtClean="0"/>
              <a:t>sanggenol</a:t>
            </a:r>
            <a:r>
              <a:rPr lang="en-US" dirty="0" smtClean="0"/>
              <a:t> 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04800"/>
            <a:ext cx="6629400" cy="923330"/>
          </a:xfrm>
          <a:prstGeom prst="rect">
            <a:avLst/>
          </a:prstGeom>
          <a:noFill/>
        </p:spPr>
        <p:txBody>
          <a:bodyPr wrap="square" rtlCol="0">
            <a:spAutoFit/>
          </a:bodyPr>
          <a:lstStyle/>
          <a:p>
            <a:pPr algn="ctr"/>
            <a:r>
              <a:rPr lang="en-US" dirty="0" smtClean="0"/>
              <a:t>Recent Results : Virtual Screening of Indonesian Herbal Database  as HIV-1 Protease Inhibitor</a:t>
            </a:r>
          </a:p>
          <a:p>
            <a:endParaRPr lang="en-US" dirty="0"/>
          </a:p>
        </p:txBody>
      </p:sp>
      <p:sp>
        <p:nvSpPr>
          <p:cNvPr id="5" name="TextBox 4"/>
          <p:cNvSpPr txBox="1"/>
          <p:nvPr/>
        </p:nvSpPr>
        <p:spPr>
          <a:xfrm>
            <a:off x="1447800" y="1600200"/>
            <a:ext cx="6629400" cy="923330"/>
          </a:xfrm>
          <a:prstGeom prst="rect">
            <a:avLst/>
          </a:prstGeom>
          <a:noFill/>
        </p:spPr>
        <p:txBody>
          <a:bodyPr wrap="square" rtlCol="0">
            <a:spAutoFit/>
          </a:bodyPr>
          <a:lstStyle/>
          <a:p>
            <a:pPr algn="ctr"/>
            <a:r>
              <a:rPr lang="en-US" dirty="0" err="1"/>
              <a:t>Arry</a:t>
            </a:r>
            <a:r>
              <a:rPr lang="en-US" dirty="0"/>
              <a:t> Yanuar1*, </a:t>
            </a:r>
            <a:r>
              <a:rPr lang="en-US" dirty="0" err="1"/>
              <a:t>Heru</a:t>
            </a:r>
            <a:r>
              <a:rPr lang="en-US" dirty="0"/>
              <a:t> Suhartanto2, Abdul Mun’im1, Bram </a:t>
            </a:r>
            <a:r>
              <a:rPr lang="en-US" dirty="0" err="1"/>
              <a:t>Hik</a:t>
            </a:r>
            <a:r>
              <a:rPr lang="en-US" dirty="0"/>
              <a:t> Anugraha1 &amp; </a:t>
            </a:r>
            <a:r>
              <a:rPr lang="en-US" dirty="0" err="1"/>
              <a:t>Rezi</a:t>
            </a:r>
            <a:r>
              <a:rPr lang="en-US" dirty="0"/>
              <a:t> </a:t>
            </a:r>
            <a:r>
              <a:rPr lang="en-US" dirty="0" err="1"/>
              <a:t>Riadhi</a:t>
            </a:r>
            <a:r>
              <a:rPr lang="en-US" dirty="0"/>
              <a:t> Syahdi1</a:t>
            </a:r>
            <a:r>
              <a:rPr lang="en-US" dirty="0" smtClean="0"/>
              <a:t>,</a:t>
            </a:r>
            <a:r>
              <a:rPr lang="en-US" b="1" dirty="0" smtClean="0"/>
              <a:t>, </a:t>
            </a:r>
            <a:r>
              <a:rPr lang="en-US" dirty="0" err="1" smtClean="0"/>
              <a:t>Bioinformation</a:t>
            </a:r>
            <a:r>
              <a:rPr lang="en-US" dirty="0" smtClean="0"/>
              <a:t> 10(2), 2014: </a:t>
            </a:r>
          </a:p>
          <a:p>
            <a:endParaRPr lang="en-US" dirty="0"/>
          </a:p>
        </p:txBody>
      </p:sp>
      <p:sp>
        <p:nvSpPr>
          <p:cNvPr id="6" name="TextBox 5"/>
          <p:cNvSpPr txBox="1"/>
          <p:nvPr/>
        </p:nvSpPr>
        <p:spPr>
          <a:xfrm>
            <a:off x="1447800" y="3276600"/>
            <a:ext cx="5867400" cy="2031325"/>
          </a:xfrm>
          <a:prstGeom prst="rect">
            <a:avLst/>
          </a:prstGeom>
          <a:noFill/>
        </p:spPr>
        <p:txBody>
          <a:bodyPr wrap="square" rtlCol="0">
            <a:spAutoFit/>
          </a:bodyPr>
          <a:lstStyle/>
          <a:p>
            <a:pPr algn="ctr"/>
            <a:r>
              <a:rPr lang="en-US" dirty="0" smtClean="0"/>
              <a:t>top ten compounds were </a:t>
            </a:r>
          </a:p>
          <a:p>
            <a:pPr algn="ctr"/>
            <a:r>
              <a:rPr lang="en-US" dirty="0"/>
              <a:t>8-Hydroxyapigenin 8-(2'',4''-disulfatoglucuronide), </a:t>
            </a:r>
            <a:r>
              <a:rPr lang="en-US" dirty="0" err="1"/>
              <a:t>Isoscutellarein</a:t>
            </a:r>
            <a:r>
              <a:rPr lang="en-US" dirty="0"/>
              <a:t> 4'-methyl ether, </a:t>
            </a:r>
            <a:r>
              <a:rPr lang="en-US" dirty="0" err="1"/>
              <a:t>Amaranthin</a:t>
            </a:r>
            <a:r>
              <a:rPr lang="en-US" dirty="0"/>
              <a:t>, </a:t>
            </a:r>
            <a:r>
              <a:rPr lang="en-US" dirty="0" err="1"/>
              <a:t>Torvanol</a:t>
            </a:r>
            <a:r>
              <a:rPr lang="en-US" dirty="0"/>
              <a:t> A, </a:t>
            </a:r>
            <a:r>
              <a:rPr lang="en-US" dirty="0" err="1"/>
              <a:t>Ursonic</a:t>
            </a:r>
            <a:r>
              <a:rPr lang="en-US" dirty="0"/>
              <a:t> acid, 5-Carboxypyranocyanidin 3-O-(6''-O-malonyl-beta-glucopyranoside), </a:t>
            </a:r>
            <a:r>
              <a:rPr lang="en-US" dirty="0" err="1"/>
              <a:t>Oleoside</a:t>
            </a:r>
            <a:r>
              <a:rPr lang="en-US" dirty="0"/>
              <a:t>, </a:t>
            </a:r>
            <a:r>
              <a:rPr lang="en-US" dirty="0" err="1"/>
              <a:t>Jacoumaric</a:t>
            </a:r>
            <a:r>
              <a:rPr lang="en-US" dirty="0"/>
              <a:t> acid, </a:t>
            </a:r>
            <a:r>
              <a:rPr lang="en-US" dirty="0" err="1"/>
              <a:t>Platanic</a:t>
            </a:r>
            <a:r>
              <a:rPr lang="en-US" dirty="0"/>
              <a:t> acid and 5-Carboxypyranocyanidin 3-O-beta-glucopyranoside.</a:t>
            </a:r>
          </a:p>
        </p:txBody>
      </p:sp>
    </p:spTree>
    <p:extLst>
      <p:ext uri="{BB962C8B-B14F-4D97-AF65-F5344CB8AC3E}">
        <p14:creationId xmlns:p14="http://schemas.microsoft.com/office/powerpoint/2010/main" xmlns="" val="2465749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works</a:t>
            </a:r>
            <a:endParaRPr lang="en-US" dirty="0"/>
          </a:p>
        </p:txBody>
      </p:sp>
      <p:sp>
        <p:nvSpPr>
          <p:cNvPr id="3" name="Content Placeholder 2"/>
          <p:cNvSpPr>
            <a:spLocks noGrp="1"/>
          </p:cNvSpPr>
          <p:nvPr>
            <p:ph idx="1"/>
          </p:nvPr>
        </p:nvSpPr>
        <p:spPr/>
        <p:txBody>
          <a:bodyPr>
            <a:normAutofit/>
          </a:bodyPr>
          <a:lstStyle/>
          <a:p>
            <a:r>
              <a:rPr lang="en-US" dirty="0" err="1" smtClean="0"/>
              <a:t>Accomodating</a:t>
            </a:r>
            <a:r>
              <a:rPr lang="en-US" dirty="0" smtClean="0"/>
              <a:t> GPUs into the infrastructure,</a:t>
            </a:r>
          </a:p>
          <a:p>
            <a:r>
              <a:rPr lang="en-US" dirty="0" smtClean="0"/>
              <a:t>Building automated workflow of drug discovery activities.</a:t>
            </a:r>
          </a:p>
          <a:p>
            <a:r>
              <a:rPr lang="en-US" dirty="0" smtClean="0"/>
              <a:t>Improving user interface of the molecular database system.</a:t>
            </a:r>
          </a:p>
          <a:p>
            <a:r>
              <a:rPr lang="en-US" dirty="0" smtClean="0"/>
              <a:t>Analyzing the performance of commercial cloud as computational resource.</a:t>
            </a:r>
          </a:p>
          <a:p>
            <a:r>
              <a:rPr lang="en-US" dirty="0" smtClean="0"/>
              <a:t>Bridging each entities with interfaces to provide access,</a:t>
            </a:r>
          </a:p>
          <a:p>
            <a:r>
              <a:rPr lang="en-US" dirty="0" smtClean="0"/>
              <a:t>Continuing with in vitro activities….</a:t>
            </a:r>
          </a:p>
          <a:p>
            <a:endParaRPr lang="en-US" dirty="0"/>
          </a:p>
        </p:txBody>
      </p:sp>
      <p:sp>
        <p:nvSpPr>
          <p:cNvPr id="4" name="Slide Number Placeholder 3"/>
          <p:cNvSpPr>
            <a:spLocks noGrp="1"/>
          </p:cNvSpPr>
          <p:nvPr>
            <p:ph type="sldNum" sz="quarter" idx="12"/>
          </p:nvPr>
        </p:nvSpPr>
        <p:spPr/>
        <p:txBody>
          <a:bodyPr/>
          <a:lstStyle/>
          <a:p>
            <a:pPr>
              <a:defRPr/>
            </a:pPr>
            <a:fld id="{67FE4574-7EA5-447A-893C-DD2FDD9E3C75}"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b">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ience Fair">
      <a:majorFont>
        <a:latin typeface="Tw Cen MT Condensed"/>
        <a:ea typeface=""/>
        <a:cs typeface=""/>
      </a:majorFont>
      <a:minorFont>
        <a:latin typeface="Tw Cen MT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Lab</Template>
  <TotalTime>10772</TotalTime>
  <Words>461</Words>
  <Application>Microsoft Macintosh PowerPoint</Application>
  <PresentationFormat>On-screen Show (4:3)</PresentationFormat>
  <Paragraphs>47</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Lab</vt:lpstr>
      <vt:lpstr> An Integrated Computing Platform Prototype Supporting In Silico Drug Discovery Activities</vt:lpstr>
      <vt:lpstr>Slide 2</vt:lpstr>
      <vt:lpstr>Another target: Speeding up Drug Development Process</vt:lpstr>
      <vt:lpstr>The Design</vt:lpstr>
      <vt:lpstr>Slide 5</vt:lpstr>
      <vt:lpstr>Slide 6</vt:lpstr>
      <vt:lpstr>Slide 7</vt:lpstr>
      <vt:lpstr>Slide 8</vt:lpstr>
      <vt:lpstr>Future works</vt:lpstr>
    </vt:vector>
  </TitlesOfParts>
  <Company>Pribadi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Pemanfatan GPU dalam peningkatan kinerja analisis dinamika molekuler menggunakan Gromacs:  Proposal Riset Hibah Multidisiplin UI 2010</dc:title>
  <dc:creator>hsuhartanto</dc:creator>
  <cp:lastModifiedBy>itf</cp:lastModifiedBy>
  <cp:revision>135</cp:revision>
  <dcterms:created xsi:type="dcterms:W3CDTF">2010-06-08T07:48:32Z</dcterms:created>
  <dcterms:modified xsi:type="dcterms:W3CDTF">2014-04-08T13:18:01Z</dcterms:modified>
</cp:coreProperties>
</file>