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6" r:id="rId3"/>
    <p:sldId id="267" r:id="rId4"/>
    <p:sldId id="266" r:id="rId5"/>
    <p:sldId id="270" r:id="rId6"/>
    <p:sldId id="257" r:id="rId7"/>
    <p:sldId id="259" r:id="rId8"/>
    <p:sldId id="260" r:id="rId9"/>
    <p:sldId id="261" r:id="rId10"/>
    <p:sldId id="262" r:id="rId11"/>
    <p:sldId id="265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832" autoAdjust="0"/>
  </p:normalViewPr>
  <p:slideViewPr>
    <p:cSldViewPr snapToGrid="0" snapToObjects="1">
      <p:cViewPr varScale="1">
        <p:scale>
          <a:sx n="80" d="100"/>
          <a:sy n="80" d="100"/>
        </p:scale>
        <p:origin x="9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5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1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0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0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1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4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8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CB01-E91E-B04A-B0E6-36ACC1C566C6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2CB01-E91E-B04A-B0E6-36ACC1C566C6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A9031-7653-3046-BF02-D5EE6FC53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4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Cloud Controller (PCC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Yuan Luo</a:t>
            </a:r>
            <a:r>
              <a:rPr lang="en-US" sz="1600" baseline="30000" dirty="0">
                <a:solidFill>
                  <a:schemeClr val="tx1"/>
                </a:solidFill>
                <a:latin typeface="Arial Narrow" panose="020B0606020202030204" pitchFamily="34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Shava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Smallen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baseline="30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, Beth Plale</a:t>
            </a:r>
            <a:r>
              <a:rPr lang="en-US" sz="1600" baseline="30000" dirty="0">
                <a:solidFill>
                  <a:schemeClr val="tx1"/>
                </a:solidFill>
                <a:latin typeface="Arial Narrow" panose="020B0606020202030204" pitchFamily="34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, Philip Papadopoulos</a:t>
            </a:r>
            <a:r>
              <a:rPr lang="en-US" altLang="zh-CN" sz="1600" baseline="30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baseline="30000" dirty="0">
                <a:solidFill>
                  <a:schemeClr val="tx1"/>
                </a:solidFill>
                <a:latin typeface="Arial Narrow" panose="020B0606020202030204" pitchFamily="34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School of Informatics and Computing, Indiana University Bloomington</a:t>
            </a:r>
          </a:p>
          <a:p>
            <a:pPr>
              <a:spcAft>
                <a:spcPts val="600"/>
              </a:spcAft>
            </a:pPr>
            <a:r>
              <a:rPr lang="en-US" sz="1600" baseline="30000" dirty="0">
                <a:solidFill>
                  <a:schemeClr val="tx1"/>
                </a:solidFill>
                <a:latin typeface="Arial Narrow" panose="020B0606020202030204" pitchFamily="34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San Diego Supercomputer Center, University of California San Diego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153150"/>
            <a:ext cx="2649484" cy="457200"/>
          </a:xfrm>
          <a:prstGeom prst="rect">
            <a:avLst/>
          </a:prstGeom>
        </p:spPr>
      </p:pic>
      <p:pic>
        <p:nvPicPr>
          <p:cNvPr id="5" name="Picture 4" descr="http://www.jacobsschool.ucsd.edu/ResearchReview/2011/grad/docs/ri_logos/web/SDS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686" y="6153150"/>
            <a:ext cx="1853514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:\pragma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131" y="625129"/>
            <a:ext cx="1279069" cy="9909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82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launching virtual cluster</a:t>
            </a:r>
            <a:endParaRPr lang="en-US" dirty="0"/>
          </a:p>
        </p:txBody>
      </p:sp>
      <p:pic>
        <p:nvPicPr>
          <p:cNvPr id="4" name="Picture 3" descr="pcc-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84" y="1242387"/>
            <a:ext cx="5873750" cy="53404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006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78"/>
            <a:ext cx="8229600" cy="1143000"/>
          </a:xfrm>
        </p:spPr>
        <p:txBody>
          <a:bodyPr/>
          <a:lstStyle/>
          <a:p>
            <a:r>
              <a:rPr lang="en-US" dirty="0" smtClean="0"/>
              <a:t>Show running virtual cluster</a:t>
            </a:r>
            <a:endParaRPr lang="en-US" dirty="0"/>
          </a:p>
        </p:txBody>
      </p:sp>
      <p:pic>
        <p:nvPicPr>
          <p:cNvPr id="5" name="Picture 4" descr="pcc-10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68" y="1217084"/>
            <a:ext cx="5137262" cy="554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0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condor status</a:t>
            </a:r>
            <a:endParaRPr lang="en-US" dirty="0"/>
          </a:p>
        </p:txBody>
      </p:sp>
      <p:pic>
        <p:nvPicPr>
          <p:cNvPr id="4" name="Picture 3" descr="pcc-5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34" y="1472056"/>
            <a:ext cx="7908000" cy="2162872"/>
          </a:xfrm>
          <a:prstGeom prst="rect">
            <a:avLst/>
          </a:prstGeom>
        </p:spPr>
      </p:pic>
      <p:pic>
        <p:nvPicPr>
          <p:cNvPr id="5" name="Picture 4" descr="pcc-6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33" y="4033725"/>
            <a:ext cx="8064500" cy="250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8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submit files</a:t>
            </a:r>
            <a:endParaRPr lang="en-US" dirty="0"/>
          </a:p>
        </p:txBody>
      </p:sp>
      <p:pic>
        <p:nvPicPr>
          <p:cNvPr id="4" name="Picture 3" descr="pcc-7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33499"/>
            <a:ext cx="8172448" cy="2812521"/>
          </a:xfrm>
          <a:prstGeom prst="rect">
            <a:avLst/>
          </a:prstGeom>
        </p:spPr>
      </p:pic>
      <p:pic>
        <p:nvPicPr>
          <p:cNvPr id="5" name="Picture 4" descr="pcc-8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4394200"/>
            <a:ext cx="64008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8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Overview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5517272" cy="49315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Enable </a:t>
            </a:r>
            <a:r>
              <a:rPr lang="en-US" b="1" dirty="0" smtClean="0">
                <a:solidFill>
                  <a:srgbClr val="800000"/>
                </a:solidFill>
              </a:rPr>
              <a:t>lab/group </a:t>
            </a:r>
            <a:r>
              <a:rPr lang="en-US" dirty="0" smtClean="0"/>
              <a:t>to easily </a:t>
            </a:r>
            <a:r>
              <a:rPr lang="en-US" b="1" dirty="0" smtClean="0">
                <a:solidFill>
                  <a:srgbClr val="800000"/>
                </a:solidFill>
              </a:rPr>
              <a:t>manage</a:t>
            </a:r>
            <a:r>
              <a:rPr lang="en-US" dirty="0" smtClean="0"/>
              <a:t> application </a:t>
            </a:r>
            <a:r>
              <a:rPr lang="en-US" b="1" dirty="0" smtClean="0">
                <a:solidFill>
                  <a:srgbClr val="800000"/>
                </a:solidFill>
              </a:rPr>
              <a:t>virtual clusters</a:t>
            </a:r>
            <a:r>
              <a:rPr lang="en-US" dirty="0" smtClean="0"/>
              <a:t> on available resources</a:t>
            </a:r>
          </a:p>
          <a:p>
            <a:pPr lvl="1"/>
            <a:r>
              <a:rPr lang="en-US" dirty="0" smtClean="0"/>
              <a:t>Leverage </a:t>
            </a:r>
            <a:r>
              <a:rPr lang="en-US" smtClean="0"/>
              <a:t>PRAGMA Cloud tools</a:t>
            </a:r>
            <a:r>
              <a:rPr lang="en-US" dirty="0" smtClean="0"/>
              <a:t>: </a:t>
            </a:r>
            <a:r>
              <a:rPr lang="en-US" dirty="0" err="1" smtClean="0"/>
              <a:t>pragma_bootstrap</a:t>
            </a:r>
            <a:r>
              <a:rPr lang="en-US" dirty="0" smtClean="0"/>
              <a:t>, IPOP, </a:t>
            </a:r>
            <a:r>
              <a:rPr lang="en-US" dirty="0" err="1" smtClean="0"/>
              <a:t>ViNE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Lightweight, extends </a:t>
            </a:r>
            <a:r>
              <a:rPr lang="en-US" dirty="0" err="1" smtClean="0"/>
              <a:t>HTCondor</a:t>
            </a:r>
            <a:r>
              <a:rPr lang="en-US" dirty="0"/>
              <a:t> </a:t>
            </a:r>
            <a:r>
              <a:rPr lang="en-US" dirty="0" smtClean="0"/>
              <a:t>from U Wisc.</a:t>
            </a:r>
          </a:p>
          <a:p>
            <a:pPr lvl="1"/>
            <a:r>
              <a:rPr lang="en-US" dirty="0" smtClean="0"/>
              <a:t>Provide command-line and </a:t>
            </a:r>
            <a:r>
              <a:rPr lang="en-US" dirty="0"/>
              <a:t>W</a:t>
            </a:r>
            <a:r>
              <a:rPr lang="en-US" dirty="0" smtClean="0"/>
              <a:t>eb interfaces</a:t>
            </a:r>
          </a:p>
          <a:p>
            <a:r>
              <a:rPr lang="en-US" dirty="0" smtClean="0"/>
              <a:t>Working Group: Resources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813" y="1929431"/>
            <a:ext cx="2932987" cy="2199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534" y="4522077"/>
            <a:ext cx="1977314" cy="16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1647411" y="1600848"/>
            <a:ext cx="7310231" cy="491241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300" y="1796717"/>
            <a:ext cx="475686" cy="1051197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523" y="4002443"/>
            <a:ext cx="475686" cy="105119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517" y="4722666"/>
            <a:ext cx="475686" cy="1051197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53" y="2409425"/>
            <a:ext cx="475686" cy="1051197"/>
          </a:xfrm>
          <a:prstGeom prst="rect">
            <a:avLst/>
          </a:prstGeom>
        </p:spPr>
      </p:pic>
      <p:sp>
        <p:nvSpPr>
          <p:cNvPr id="4" name="Smiley Face 3"/>
          <p:cNvSpPr/>
          <p:nvPr/>
        </p:nvSpPr>
        <p:spPr>
          <a:xfrm>
            <a:off x="1131570" y="1600848"/>
            <a:ext cx="293024" cy="293024"/>
          </a:xfrm>
          <a:prstGeom prst="smileyFace">
            <a:avLst/>
          </a:prstGeom>
          <a:solidFill>
            <a:schemeClr val="accent4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70" y="1747360"/>
            <a:ext cx="929543" cy="8029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248" y="1600848"/>
            <a:ext cx="576856" cy="760055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15" idx="0"/>
          </p:cNvCxnSpPr>
          <p:nvPr/>
        </p:nvCxnSpPr>
        <p:spPr>
          <a:xfrm flipH="1">
            <a:off x="2801995" y="2218938"/>
            <a:ext cx="1671131" cy="190487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7" idx="0"/>
          </p:cNvCxnSpPr>
          <p:nvPr/>
        </p:nvCxnSpPr>
        <p:spPr>
          <a:xfrm flipH="1">
            <a:off x="4750360" y="2398210"/>
            <a:ext cx="45730" cy="2324456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44638" y="2441892"/>
            <a:ext cx="1753072" cy="1557508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28577" y="2377179"/>
            <a:ext cx="2117893" cy="60364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1"/>
          </p:cNvCxnSpPr>
          <p:nvPr/>
        </p:nvCxnSpPr>
        <p:spPr>
          <a:xfrm flipH="1" flipV="1">
            <a:off x="2061113" y="1784528"/>
            <a:ext cx="2454135" cy="196348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254" y="2527479"/>
            <a:ext cx="474079" cy="104764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554" y="2641779"/>
            <a:ext cx="474079" cy="104764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854" y="2756079"/>
            <a:ext cx="474079" cy="104764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548" y="4836966"/>
            <a:ext cx="474079" cy="104764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848" y="4951266"/>
            <a:ext cx="474079" cy="104764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148" y="5065566"/>
            <a:ext cx="474079" cy="1047646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448" y="5179866"/>
            <a:ext cx="474079" cy="1047646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970" y="4113699"/>
            <a:ext cx="474079" cy="1047646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270" y="4227999"/>
            <a:ext cx="474079" cy="104764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570" y="4342299"/>
            <a:ext cx="474079" cy="104764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870" y="4456599"/>
            <a:ext cx="474079" cy="104764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160" y="1921873"/>
            <a:ext cx="474079" cy="104764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460" y="2036173"/>
            <a:ext cx="474079" cy="104764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0" y="2150473"/>
            <a:ext cx="474079" cy="1047646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060" y="2264773"/>
            <a:ext cx="474079" cy="10476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9366" y="2869544"/>
            <a:ext cx="476156" cy="105223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666" y="2983844"/>
            <a:ext cx="476156" cy="105223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7966" y="3098144"/>
            <a:ext cx="476156" cy="105223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089" y="5296546"/>
            <a:ext cx="476156" cy="105223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389" y="5410846"/>
            <a:ext cx="476156" cy="105223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3164" y="4570900"/>
            <a:ext cx="476156" cy="105223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7464" y="4685200"/>
            <a:ext cx="476156" cy="105223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761" y="2378350"/>
            <a:ext cx="476156" cy="105223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2061" y="2492650"/>
            <a:ext cx="476156" cy="1052234"/>
          </a:xfrm>
          <a:prstGeom prst="rect">
            <a:avLst/>
          </a:prstGeom>
        </p:spPr>
      </p:pic>
      <p:cxnSp>
        <p:nvCxnSpPr>
          <p:cNvPr id="6" name="Curved Connector 5"/>
          <p:cNvCxnSpPr>
            <a:stCxn id="41" idx="3"/>
            <a:endCxn id="50" idx="3"/>
          </p:cNvCxnSpPr>
          <p:nvPr/>
        </p:nvCxnSpPr>
        <p:spPr>
          <a:xfrm flipV="1">
            <a:off x="3734122" y="3018768"/>
            <a:ext cx="4574095" cy="605494"/>
          </a:xfrm>
          <a:prstGeom prst="curvedConnector3">
            <a:avLst>
              <a:gd name="adj1" fmla="val 103748"/>
            </a:avLst>
          </a:prstGeom>
          <a:ln w="60325" cmpd="dbl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1" idx="3"/>
            <a:endCxn id="48" idx="3"/>
          </p:cNvCxnSpPr>
          <p:nvPr/>
        </p:nvCxnSpPr>
        <p:spPr>
          <a:xfrm>
            <a:off x="3734122" y="3624261"/>
            <a:ext cx="3899498" cy="1587056"/>
          </a:xfrm>
          <a:prstGeom prst="curvedConnector3">
            <a:avLst>
              <a:gd name="adj1" fmla="val 104397"/>
            </a:avLst>
          </a:prstGeom>
          <a:ln w="60325" cmpd="dbl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41" idx="3"/>
            <a:endCxn id="46" idx="0"/>
          </p:cNvCxnSpPr>
          <p:nvPr/>
        </p:nvCxnSpPr>
        <p:spPr>
          <a:xfrm>
            <a:off x="3734122" y="3624261"/>
            <a:ext cx="1733345" cy="1786584"/>
          </a:xfrm>
          <a:prstGeom prst="curvedConnector2">
            <a:avLst/>
          </a:prstGeom>
          <a:ln w="60325" cmpd="dbl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300130" y="5924731"/>
            <a:ext cx="530888" cy="215"/>
          </a:xfrm>
          <a:prstGeom prst="straightConnector1">
            <a:avLst/>
          </a:prstGeom>
          <a:ln w="349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4302" y="6097127"/>
            <a:ext cx="526716" cy="4759"/>
          </a:xfrm>
          <a:prstGeom prst="line">
            <a:avLst/>
          </a:prstGeom>
          <a:ln w="63500" cmpd="dbl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45491" y="6044428"/>
            <a:ext cx="15963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The PRAGMA Cloud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117595" y="3690766"/>
            <a:ext cx="8266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Cluster 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760771" y="5302052"/>
            <a:ext cx="8202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Cluster 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08571" y="5249047"/>
            <a:ext cx="8138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Cluster 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03329" y="2873683"/>
            <a:ext cx="8314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Cluster D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41" y="5404701"/>
            <a:ext cx="189653" cy="419106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873195" y="5432391"/>
            <a:ext cx="85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Allocated Resource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41" y="4926424"/>
            <a:ext cx="190112" cy="420122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69483" y="4949159"/>
            <a:ext cx="8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Unclaimed Resource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64736" y="5816993"/>
            <a:ext cx="1097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Physical Network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69263" y="5991810"/>
            <a:ext cx="1143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Virtual Network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033260" y="1790112"/>
            <a:ext cx="14112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PCC-</a:t>
            </a:r>
            <a:r>
              <a:rPr lang="en-US" sz="1350" b="1" dirty="0" err="1"/>
              <a:t>HTCondor</a:t>
            </a:r>
            <a:r>
              <a:rPr lang="en-US" sz="1350" b="1" dirty="0"/>
              <a:t> Master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308445" y="6268280"/>
            <a:ext cx="526716" cy="4759"/>
          </a:xfrm>
          <a:prstGeom prst="line">
            <a:avLst/>
          </a:prstGeom>
          <a:ln w="63500"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73404" y="6162963"/>
            <a:ext cx="19792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Provenance Collecting Path</a:t>
            </a:r>
          </a:p>
        </p:txBody>
      </p:sp>
      <p:cxnSp>
        <p:nvCxnSpPr>
          <p:cNvPr id="107" name="Curved Connector 106"/>
          <p:cNvCxnSpPr/>
          <p:nvPr/>
        </p:nvCxnSpPr>
        <p:spPr>
          <a:xfrm rot="5400000">
            <a:off x="3509194" y="3564544"/>
            <a:ext cx="2355887" cy="41520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/>
          <p:nvPr/>
        </p:nvCxnSpPr>
        <p:spPr>
          <a:xfrm flipV="1">
            <a:off x="2855293" y="2148811"/>
            <a:ext cx="1638659" cy="278990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/>
          <p:nvPr/>
        </p:nvCxnSpPr>
        <p:spPr>
          <a:xfrm rot="16200000" flipH="1">
            <a:off x="4992730" y="2436045"/>
            <a:ext cx="1598090" cy="1570419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/>
          <p:nvPr/>
        </p:nvCxnSpPr>
        <p:spPr>
          <a:xfrm>
            <a:off x="5111260" y="2300730"/>
            <a:ext cx="2027600" cy="30667"/>
          </a:xfrm>
          <a:prstGeom prst="curvedConnector3">
            <a:avLst>
              <a:gd name="adj1" fmla="val 50000"/>
            </a:avLst>
          </a:prstGeom>
          <a:ln w="63500"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17" y="4451168"/>
            <a:ext cx="188746" cy="417099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875103" y="4472342"/>
            <a:ext cx="101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Cluster Master Node</a:t>
            </a: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415334" y="274638"/>
            <a:ext cx="84275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PCC Enabled PRAGMA Cloud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928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1500" y="301872"/>
            <a:ext cx="4838700" cy="1778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2120900" y="936872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Negotiator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20900" y="1565522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Collector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572000" y="924172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Startd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72000" y="1565522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Schedd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25800" y="441572"/>
            <a:ext cx="1993900" cy="2794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Central Manager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1161" y="2888157"/>
            <a:ext cx="2497503" cy="233447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Oval 10"/>
          <p:cNvSpPr/>
          <p:nvPr/>
        </p:nvSpPr>
        <p:spPr>
          <a:xfrm>
            <a:off x="836734" y="3498366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Startd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36734" y="4113282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Schedd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36734" y="4707188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Shadow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5134" y="3046422"/>
            <a:ext cx="2122366" cy="291122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Machine 1 (submit)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35870" y="2899878"/>
            <a:ext cx="2409092" cy="378227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6" name="Oval 15"/>
          <p:cNvSpPr/>
          <p:nvPr/>
        </p:nvSpPr>
        <p:spPr>
          <a:xfrm>
            <a:off x="5930420" y="3510088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Startd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930420" y="4125004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Schedd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930420" y="4718910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58966" y="3046422"/>
            <a:ext cx="2169264" cy="291122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Machine N (execute)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30420" y="5309153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GAHP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987559" y="5899395"/>
            <a:ext cx="1729651" cy="642082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PRAGMA Cloud tools</a:t>
            </a:r>
          </a:p>
          <a:p>
            <a:pPr algn="ctr"/>
            <a:r>
              <a:rPr lang="en-US" sz="1100" b="1" dirty="0"/>
              <a:t>(</a:t>
            </a:r>
            <a:r>
              <a:rPr lang="en-US" sz="1100" b="1" dirty="0" err="1" smtClean="0"/>
              <a:t>pragma_boot</a:t>
            </a:r>
            <a:r>
              <a:rPr lang="en-US" sz="1100" b="1" dirty="0" smtClean="0"/>
              <a:t>)</a:t>
            </a:r>
            <a:endParaRPr lang="en-US" sz="1100" b="1" dirty="0"/>
          </a:p>
        </p:txBody>
      </p:sp>
      <p:cxnSp>
        <p:nvCxnSpPr>
          <p:cNvPr id="25" name="Curved Connector 24"/>
          <p:cNvCxnSpPr>
            <a:stCxn id="11" idx="6"/>
            <a:endCxn id="6" idx="4"/>
          </p:cNvCxnSpPr>
          <p:nvPr/>
        </p:nvCxnSpPr>
        <p:spPr>
          <a:xfrm flipV="1">
            <a:off x="2627434" y="1895722"/>
            <a:ext cx="388816" cy="176774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6"/>
            <a:endCxn id="6" idx="4"/>
          </p:cNvCxnSpPr>
          <p:nvPr/>
        </p:nvCxnSpPr>
        <p:spPr>
          <a:xfrm flipV="1">
            <a:off x="2627434" y="1895722"/>
            <a:ext cx="388816" cy="238266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" idx="2"/>
            <a:endCxn id="5" idx="2"/>
          </p:cNvCxnSpPr>
          <p:nvPr/>
        </p:nvCxnSpPr>
        <p:spPr>
          <a:xfrm rot="10800000">
            <a:off x="2120900" y="1101972"/>
            <a:ext cx="12700" cy="62865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5"/>
            <a:endCxn id="16" idx="1"/>
          </p:cNvCxnSpPr>
          <p:nvPr/>
        </p:nvCxnSpPr>
        <p:spPr>
          <a:xfrm rot="16200000" flipH="1">
            <a:off x="3751145" y="1116928"/>
            <a:ext cx="2339730" cy="25433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7" idx="2"/>
          </p:cNvCxnSpPr>
          <p:nvPr/>
        </p:nvCxnSpPr>
        <p:spPr>
          <a:xfrm rot="10800000">
            <a:off x="3663708" y="1860066"/>
            <a:ext cx="2266713" cy="243003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2"/>
            <a:endCxn id="6" idx="5"/>
          </p:cNvCxnSpPr>
          <p:nvPr/>
        </p:nvCxnSpPr>
        <p:spPr>
          <a:xfrm rot="10800000">
            <a:off x="3649358" y="1847366"/>
            <a:ext cx="2281062" cy="182782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2"/>
            <a:endCxn id="6" idx="6"/>
          </p:cNvCxnSpPr>
          <p:nvPr/>
        </p:nvCxnSpPr>
        <p:spPr>
          <a:xfrm rot="10800000" flipV="1">
            <a:off x="3911600" y="1089272"/>
            <a:ext cx="660400" cy="64135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8" idx="2"/>
            <a:endCxn id="6" idx="6"/>
          </p:cNvCxnSpPr>
          <p:nvPr/>
        </p:nvCxnSpPr>
        <p:spPr>
          <a:xfrm rot="10800000">
            <a:off x="3911600" y="1730622"/>
            <a:ext cx="66040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16" idx="5"/>
            <a:endCxn id="18" idx="6"/>
          </p:cNvCxnSpPr>
          <p:nvPr/>
        </p:nvCxnSpPr>
        <p:spPr>
          <a:xfrm rot="16200000" flipH="1">
            <a:off x="7043960" y="4206849"/>
            <a:ext cx="1092079" cy="262242"/>
          </a:xfrm>
          <a:prstGeom prst="curvedConnector4">
            <a:avLst>
              <a:gd name="adj1" fmla="val 27435"/>
              <a:gd name="adj2" fmla="val 187171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18" idx="5"/>
            <a:endCxn id="20" idx="6"/>
          </p:cNvCxnSpPr>
          <p:nvPr/>
        </p:nvCxnSpPr>
        <p:spPr>
          <a:xfrm rot="16200000" flipH="1">
            <a:off x="7353249" y="5106382"/>
            <a:ext cx="473500" cy="262242"/>
          </a:xfrm>
          <a:prstGeom prst="curvedConnector4">
            <a:avLst>
              <a:gd name="adj1" fmla="val 27460"/>
              <a:gd name="adj2" fmla="val 187171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20" idx="5"/>
            <a:endCxn id="22" idx="3"/>
          </p:cNvCxnSpPr>
          <p:nvPr/>
        </p:nvCxnSpPr>
        <p:spPr>
          <a:xfrm rot="16200000" flipH="1">
            <a:off x="7273324" y="5776550"/>
            <a:ext cx="629440" cy="258332"/>
          </a:xfrm>
          <a:prstGeom prst="curvedConnector4">
            <a:avLst>
              <a:gd name="adj1" fmla="val 20657"/>
              <a:gd name="adj2" fmla="val 190004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8" idx="2"/>
            <a:endCxn id="13" idx="6"/>
          </p:cNvCxnSpPr>
          <p:nvPr/>
        </p:nvCxnSpPr>
        <p:spPr>
          <a:xfrm rot="10800000">
            <a:off x="2627434" y="4872288"/>
            <a:ext cx="3302986" cy="1172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12" idx="3"/>
            <a:endCxn id="13" idx="2"/>
          </p:cNvCxnSpPr>
          <p:nvPr/>
        </p:nvCxnSpPr>
        <p:spPr>
          <a:xfrm rot="5400000">
            <a:off x="729274" y="4502585"/>
            <a:ext cx="477163" cy="262242"/>
          </a:xfrm>
          <a:prstGeom prst="curvedConnector4">
            <a:avLst>
              <a:gd name="adj1" fmla="val 27633"/>
              <a:gd name="adj2" fmla="val 187171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5" idx="1"/>
            <a:endCxn id="11" idx="1"/>
          </p:cNvCxnSpPr>
          <p:nvPr/>
        </p:nvCxnSpPr>
        <p:spPr>
          <a:xfrm rot="16200000" flipH="1" flipV="1">
            <a:off x="460312" y="1623893"/>
            <a:ext cx="2561494" cy="1284166"/>
          </a:xfrm>
          <a:prstGeom prst="curvedConnector3">
            <a:avLst>
              <a:gd name="adj1" fmla="val -94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984782" y="5707753"/>
            <a:ext cx="214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Communication Path</a:t>
            </a:r>
          </a:p>
          <a:p>
            <a:r>
              <a:rPr lang="en-US" dirty="0" smtClean="0"/>
              <a:t>Process Invoke</a:t>
            </a:r>
            <a:endParaRPr lang="en-US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836734" y="5866013"/>
            <a:ext cx="1004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830871" y="6176673"/>
            <a:ext cx="10047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61797" y="3043736"/>
            <a:ext cx="1034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…</a:t>
            </a:r>
            <a:endParaRPr 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6810593" y="612218"/>
            <a:ext cx="2468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PCC-</a:t>
            </a:r>
            <a:r>
              <a:rPr lang="en-US" sz="2800" b="1" dirty="0" err="1" smtClean="0"/>
              <a:t>HTCondor</a:t>
            </a:r>
            <a:r>
              <a:rPr lang="en-US" sz="2800" b="1" dirty="0" smtClean="0"/>
              <a:t> Architecture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746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PCC-</a:t>
            </a:r>
            <a:r>
              <a:rPr lang="en-US" dirty="0" err="1" smtClean="0"/>
              <a:t>HTCondor</a:t>
            </a:r>
            <a:r>
              <a:rPr lang="en-US" dirty="0" smtClean="0"/>
              <a:t> Job Submission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271925"/>
              </p:ext>
            </p:extLst>
          </p:nvPr>
        </p:nvGraphicFramePr>
        <p:xfrm>
          <a:off x="1066800" y="1811338"/>
          <a:ext cx="6781800" cy="1960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1800"/>
              </a:tblGrid>
              <a:tr h="196056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universe                   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vm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executable     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lifemapper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log               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= simple.condor.log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vm_type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    =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rocks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rocks_job_dir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           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= /path/to/the/job/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</a:rPr>
                        <a:t>dir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queue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24624"/>
              </p:ext>
            </p:extLst>
          </p:nvPr>
        </p:nvGraphicFramePr>
        <p:xfrm>
          <a:off x="1066800" y="4483100"/>
          <a:ext cx="6781800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1800"/>
              </a:tblGrid>
              <a:tr h="1981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executable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pragma_boot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basepath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= /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opt/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pragma_boot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vm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-images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key           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= ~/.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ssh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/id_rsa.pub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num_cores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vcname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=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lifemapper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</a:rPr>
                        <a:t>logfile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= pragma_boot.log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113768"/>
            <a:ext cx="366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vmconf</a:t>
            </a:r>
            <a:r>
              <a:rPr lang="en-US" dirty="0" smtClean="0"/>
              <a:t> </a:t>
            </a:r>
            <a:r>
              <a:rPr lang="en-US" dirty="0"/>
              <a:t>file in the rocks job directory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6800" y="1417638"/>
            <a:ext cx="397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PCC-</a:t>
            </a:r>
            <a:r>
              <a:rPr lang="en-US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HTCondor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submission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334" y="274638"/>
            <a:ext cx="8427513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Status and Future Plans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574" y="4382421"/>
            <a:ext cx="5222651" cy="2163298"/>
          </a:xfrm>
        </p:spPr>
        <p:txBody>
          <a:bodyPr>
            <a:normAutofit/>
          </a:bodyPr>
          <a:lstStyle/>
          <a:p>
            <a:r>
              <a:rPr lang="en-US" sz="2800" smtClean="0"/>
              <a:t>Longer-term goals</a:t>
            </a:r>
            <a:endParaRPr lang="en-US" sz="2800" dirty="0" smtClean="0"/>
          </a:p>
          <a:p>
            <a:pPr lvl="1"/>
            <a:r>
              <a:rPr lang="en-US" sz="2400" dirty="0" smtClean="0"/>
              <a:t>Data-aware scheduling</a:t>
            </a:r>
          </a:p>
          <a:p>
            <a:pPr lvl="1"/>
            <a:r>
              <a:rPr lang="en-US" sz="2400" dirty="0" smtClean="0"/>
              <a:t>Fault tolerance</a:t>
            </a:r>
          </a:p>
          <a:p>
            <a:pPr lvl="1"/>
            <a:r>
              <a:rPr lang="en-US" sz="2400" dirty="0" smtClean="0"/>
              <a:t>Provenance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72365" y="1311450"/>
            <a:ext cx="3464149" cy="5295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Initial prototype implemented</a:t>
            </a:r>
          </a:p>
          <a:p>
            <a:pPr lvl="1"/>
            <a:r>
              <a:rPr lang="en-US" sz="2400" dirty="0" smtClean="0"/>
              <a:t>Start and monitor virtual cluster using </a:t>
            </a:r>
            <a:r>
              <a:rPr lang="en-US" sz="2400" dirty="0" err="1" smtClean="0"/>
              <a:t>pragma_bootstrap</a:t>
            </a:r>
            <a:r>
              <a:rPr lang="en-US" sz="2400" dirty="0" smtClean="0"/>
              <a:t> via </a:t>
            </a:r>
            <a:r>
              <a:rPr lang="en-US" sz="2400" dirty="0" err="1" smtClean="0"/>
              <a:t>HTCondor</a:t>
            </a:r>
            <a:r>
              <a:rPr lang="en-US" sz="2400" dirty="0" smtClean="0"/>
              <a:t> (VM GAHP)</a:t>
            </a:r>
          </a:p>
          <a:p>
            <a:pPr lvl="1"/>
            <a:r>
              <a:rPr lang="en-US" sz="2400" dirty="0" smtClean="0"/>
              <a:t>Web interface prototype (PHP)</a:t>
            </a:r>
          </a:p>
          <a:p>
            <a:r>
              <a:rPr lang="en-US" sz="2800" dirty="0" smtClean="0"/>
              <a:t>Near-term goals </a:t>
            </a:r>
          </a:p>
          <a:p>
            <a:pPr lvl="1"/>
            <a:r>
              <a:rPr lang="en-US" sz="2400" dirty="0" smtClean="0"/>
              <a:t>Add increased controllability and robustness (April – June)</a:t>
            </a:r>
          </a:p>
          <a:p>
            <a:pPr lvl="1"/>
            <a:r>
              <a:rPr lang="en-US" sz="2400" dirty="0" smtClean="0"/>
              <a:t>Multi-site clusters (July – Sept)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3851574" y="1995099"/>
            <a:ext cx="4709967" cy="1467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Personal Cloud </a:t>
            </a:r>
            <a:r>
              <a:rPr lang="en-US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47265" y="3535935"/>
            <a:ext cx="1422403" cy="354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Rocks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947266" y="2681588"/>
            <a:ext cx="4529666" cy="3373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PCC-</a:t>
            </a:r>
            <a:r>
              <a:rPr lang="en-US" dirty="0" err="1" smtClean="0"/>
              <a:t>HTCondor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00896" y="3535935"/>
            <a:ext cx="1422403" cy="354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OpenNebula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54529" y="3535935"/>
            <a:ext cx="1422403" cy="354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41725" y="2305658"/>
            <a:ext cx="4529667" cy="31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Interface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941726" y="3070531"/>
            <a:ext cx="4529666" cy="3186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PRAGMA tools (pragma_boot, ViNE, iPOP)</a:t>
            </a:r>
          </a:p>
        </p:txBody>
      </p:sp>
    </p:spTree>
    <p:extLst>
      <p:ext uri="{BB962C8B-B14F-4D97-AF65-F5344CB8AC3E}">
        <p14:creationId xmlns:p14="http://schemas.microsoft.com/office/powerpoint/2010/main" val="22596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PCC Demo Overview and Setup</a:t>
            </a:r>
            <a:endParaRPr lang="en-US" b="1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63698"/>
            <a:ext cx="4654550" cy="4525963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dirty="0" smtClean="0"/>
              <a:t>View PCC Web interface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Fully launched “</a:t>
            </a:r>
            <a:r>
              <a:rPr lang="en-US" dirty="0" err="1" smtClean="0"/>
              <a:t>lifemapper</a:t>
            </a:r>
            <a:r>
              <a:rPr lang="en-US" dirty="0" smtClean="0"/>
              <a:t>” 8-core virtual cluster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Just launched “dock6” 4-core virtual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View Condor pieces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Submit scripts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err="1"/>
              <a:t>c</a:t>
            </a:r>
            <a:r>
              <a:rPr lang="en-US" dirty="0" err="1" smtClean="0"/>
              <a:t>ondor_status</a:t>
            </a:r>
            <a:endParaRPr lang="en-US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dirty="0" err="1" smtClean="0"/>
              <a:t>condor_q</a:t>
            </a:r>
            <a:endParaRPr lang="en-US" dirty="0" smtClean="0"/>
          </a:p>
          <a:p>
            <a:pPr marL="914400" lvl="1" indent="-514350">
              <a:buFont typeface="+mj-lt"/>
              <a:buAutoNum type="alphaL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8" name="Cube 7"/>
          <p:cNvSpPr/>
          <p:nvPr/>
        </p:nvSpPr>
        <p:spPr>
          <a:xfrm>
            <a:off x="6117166" y="2978436"/>
            <a:ext cx="1375833" cy="3810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6117166" y="2747719"/>
            <a:ext cx="1375833" cy="3810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6117166" y="2504303"/>
            <a:ext cx="1375833" cy="3810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6117166" y="2258770"/>
            <a:ext cx="1375833" cy="3810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11750" y="3697525"/>
            <a:ext cx="3522133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nbcr-224.</a:t>
            </a:r>
            <a:r>
              <a:rPr lang="en-US" b="1" dirty="0" smtClean="0"/>
              <a:t>ucsd.edu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4 x Dell </a:t>
            </a:r>
            <a:r>
              <a:rPr lang="en-US" dirty="0"/>
              <a:t>PowerEdge </a:t>
            </a:r>
            <a:r>
              <a:rPr lang="en-US" dirty="0" smtClean="0"/>
              <a:t>SC1435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2 x Dual</a:t>
            </a:r>
            <a:r>
              <a:rPr lang="en-US" dirty="0"/>
              <a:t>-Core </a:t>
            </a:r>
            <a:r>
              <a:rPr lang="en-US" dirty="0" smtClean="0"/>
              <a:t>2.4 GHz AMD Opteron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 8 GB Memory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250 GB Disk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Rocks 6.1 with KVM roll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Condor 8.0.6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Pragma_bootstrap</a:t>
            </a:r>
            <a:r>
              <a:rPr lang="en-US" dirty="0" smtClean="0"/>
              <a:t> + 3 public IPs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PCC + web frontend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21398" y="2620716"/>
            <a:ext cx="145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m-container-0-0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136219" y="2857780"/>
            <a:ext cx="145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m-container-0-1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136219" y="3090606"/>
            <a:ext cx="145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dirty="0" smtClean="0"/>
              <a:t>m-container-0-2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093887" y="2370962"/>
            <a:ext cx="145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bcr-224.ucsd.edu</a:t>
            </a:r>
            <a:endParaRPr lang="en-US" sz="1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0" y="1403817"/>
            <a:ext cx="2182283" cy="5197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53" y="1234303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Show web interface and ability to view running virtual clusters</a:t>
            </a:r>
            <a:endParaRPr lang="en-US" dirty="0"/>
          </a:p>
        </p:txBody>
      </p:sp>
      <p:pic>
        <p:nvPicPr>
          <p:cNvPr id="6" name="Picture 5" descr="pcc-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98" y="1756829"/>
            <a:ext cx="7437118" cy="19183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pcc-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49" y="4249099"/>
            <a:ext cx="7450667" cy="18202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922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launch interface</a:t>
            </a:r>
            <a:endParaRPr lang="en-US" dirty="0"/>
          </a:p>
        </p:txBody>
      </p:sp>
      <p:pic>
        <p:nvPicPr>
          <p:cNvPr id="4" name="Picture 3" descr="pcc-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490028"/>
            <a:ext cx="6802967" cy="50988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89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368</Words>
  <Application>Microsoft Office PowerPoint</Application>
  <PresentationFormat>On-screen Show (4:3)</PresentationFormat>
  <Paragraphs>106</Paragraphs>
  <Slides>13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宋体</vt:lpstr>
      <vt:lpstr>Arial</vt:lpstr>
      <vt:lpstr>Arial Narrow</vt:lpstr>
      <vt:lpstr>Calibri</vt:lpstr>
      <vt:lpstr>Times New Roman</vt:lpstr>
      <vt:lpstr>Office Theme</vt:lpstr>
      <vt:lpstr>Personal Cloud Controller (PCC)</vt:lpstr>
      <vt:lpstr>Overview</vt:lpstr>
      <vt:lpstr>PowerPoint Presentation</vt:lpstr>
      <vt:lpstr>PowerPoint Presentation</vt:lpstr>
      <vt:lpstr>PCC-HTCondor Job Submission</vt:lpstr>
      <vt:lpstr>Status and Future Plans</vt:lpstr>
      <vt:lpstr>PCC Demo Overview and Setup</vt:lpstr>
      <vt:lpstr>Show web interface and ability to view running virtual clusters</vt:lpstr>
      <vt:lpstr>Show launch interface</vt:lpstr>
      <vt:lpstr>Show launching virtual cluster</vt:lpstr>
      <vt:lpstr>Show running virtual cluster</vt:lpstr>
      <vt:lpstr>Show condor status</vt:lpstr>
      <vt:lpstr>Show submit files</vt:lpstr>
    </vt:vector>
  </TitlesOfParts>
  <Company>University of California, San Diego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Cloud Controller</dc:title>
  <dc:creator>Shava Smallen</dc:creator>
  <cp:lastModifiedBy>Yuan Luo</cp:lastModifiedBy>
  <cp:revision>54</cp:revision>
  <dcterms:created xsi:type="dcterms:W3CDTF">2014-03-27T20:47:08Z</dcterms:created>
  <dcterms:modified xsi:type="dcterms:W3CDTF">2014-04-10T08:15:26Z</dcterms:modified>
</cp:coreProperties>
</file>