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615" autoAdjust="0"/>
    <p:restoredTop sz="86339" autoAdjust="0"/>
  </p:normalViewPr>
  <p:slideViewPr>
    <p:cSldViewPr>
      <p:cViewPr varScale="1">
        <p:scale>
          <a:sx n="63" d="100"/>
          <a:sy n="63" d="100"/>
        </p:scale>
        <p:origin x="1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09DA9-BE4B-4BC6-B4CE-69E747701186}" type="datetimeFigureOut">
              <a:rPr kumimoji="1" lang="ja-JP" altLang="en-US" smtClean="0"/>
              <a:t>2014/4/11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52BB-13B4-41A9-B1E7-23C6DCC193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12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52BB-13B4-41A9-B1E7-23C6DCC1939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31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52BB-13B4-41A9-B1E7-23C6DCC1939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857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3226-DDC9-433F-A8D6-32099C4EE979}" type="datetime1">
              <a:rPr kumimoji="1" lang="ja-JP" altLang="en-US" smtClean="0"/>
              <a:t>2014/4/11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160B-9DD9-4F17-A288-0C04C849FD9F}" type="datetime1">
              <a:rPr kumimoji="1" lang="ja-JP" altLang="en-US" smtClean="0"/>
              <a:t>2014/4/11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68A3-2F99-4795-9090-2EA70631F0A4}" type="datetime1">
              <a:rPr kumimoji="1" lang="ja-JP" altLang="en-US" smtClean="0"/>
              <a:t>2014/4/11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7DAB-2A9E-4A06-82D7-DC25AAF3CF96}" type="datetime1">
              <a:rPr kumimoji="1" lang="ja-JP" altLang="en-US" smtClean="0"/>
              <a:t>2014/4/11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C1AD-6C8F-4932-894B-5979679690D1}" type="datetime1">
              <a:rPr kumimoji="1" lang="ja-JP" altLang="en-US" smtClean="0"/>
              <a:t>2014/4/11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26A9F-2E00-45D3-A914-D78982610CBD}" type="datetime1">
              <a:rPr kumimoji="1" lang="ja-JP" altLang="en-US" smtClean="0"/>
              <a:t>2014/4/11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36BE-129E-4E8A-BD94-D951C74DEE54}" type="datetime1">
              <a:rPr kumimoji="1" lang="ja-JP" altLang="en-US" smtClean="0"/>
              <a:t>2014/4/11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67A7-9EBC-4C38-840F-F5C0CCE29F1D}" type="datetime1">
              <a:rPr kumimoji="1" lang="ja-JP" altLang="en-US" smtClean="0"/>
              <a:t>2014/4/11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B41C-E228-4BE9-9A9F-4B2E80500A56}" type="datetime1">
              <a:rPr kumimoji="1" lang="ja-JP" altLang="en-US" smtClean="0"/>
              <a:t>2014/4/11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0C73-D6F3-4DC3-817A-FB8A9CD65869}" type="datetime1">
              <a:rPr kumimoji="1" lang="ja-JP" altLang="en-US" smtClean="0"/>
              <a:t>2014/4/11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7F1-0068-41E5-9874-B98684A06234}" type="datetime1">
              <a:rPr kumimoji="1" lang="ja-JP" altLang="en-US" smtClean="0"/>
              <a:t>2014/4/11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9CD6-B926-4285-BA17-3DDFF671018D}" type="datetime1">
              <a:rPr kumimoji="1" lang="ja-JP" altLang="en-US" smtClean="0"/>
              <a:t>2014/4/11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Towards Multi-domain Virtual SDN </a:t>
            </a:r>
            <a:r>
              <a:rPr kumimoji="1" lang="en-US" altLang="ja-JP" sz="4400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Testbeds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ja-JP" dirty="0" smtClean="0"/>
              <a:t>Hiroaki </a:t>
            </a:r>
            <a:r>
              <a:rPr kumimoji="1" lang="en-US" altLang="ja-JP" dirty="0" smtClean="0"/>
              <a:t>Yamanaka, </a:t>
            </a:r>
            <a:r>
              <a:rPr kumimoji="1" lang="en-US" altLang="ja-JP" dirty="0" err="1" smtClean="0"/>
              <a:t>Eiji</a:t>
            </a:r>
            <a:r>
              <a:rPr kumimoji="1" lang="en-US" altLang="ja-JP" dirty="0" smtClean="0"/>
              <a:t> Kawai, </a:t>
            </a:r>
            <a:r>
              <a:rPr kumimoji="1" lang="en-US" altLang="ja-JP" dirty="0" err="1" smtClean="0"/>
              <a:t>Shuji</a:t>
            </a:r>
            <a:r>
              <a:rPr lang="en-US" altLang="ja-JP" dirty="0"/>
              <a:t> </a:t>
            </a:r>
            <a:r>
              <a:rPr lang="en-US" altLang="ja-JP" dirty="0" smtClean="0"/>
              <a:t>Ishii, </a:t>
            </a:r>
          </a:p>
          <a:p>
            <a:r>
              <a:rPr lang="en-US" altLang="ja-JP" dirty="0" smtClean="0"/>
              <a:t>and Shinji </a:t>
            </a:r>
            <a:r>
              <a:rPr lang="en-US" altLang="ja-JP" dirty="0" err="1" smtClean="0"/>
              <a:t>Shimojo</a:t>
            </a:r>
            <a:endParaRPr kumimoji="1" lang="en-US" altLang="ja-JP" dirty="0" smtClean="0"/>
          </a:p>
          <a:p>
            <a:r>
              <a:rPr lang="en-US" altLang="ja-JP" dirty="0" smtClean="0"/>
              <a:t>National Institute of information and Communications Technology (NICT)</a:t>
            </a:r>
          </a:p>
          <a:p>
            <a:r>
              <a:rPr lang="en-US" altLang="ja-JP" dirty="0" smtClean="0"/>
              <a:t>2014/04/11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61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Self-introduction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283152" cy="4525963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A researcher in</a:t>
            </a:r>
            <a:r>
              <a:rPr lang="en-US" altLang="ja-JP" dirty="0" smtClean="0"/>
              <a:t> </a:t>
            </a:r>
            <a:r>
              <a:rPr lang="en-US" altLang="ja-JP" dirty="0"/>
              <a:t>National Institute of Information Communications Technology (NICT)</a:t>
            </a:r>
            <a:endParaRPr kumimoji="1" lang="en-US" altLang="ja-JP" dirty="0" smtClean="0"/>
          </a:p>
          <a:p>
            <a:pPr lvl="1"/>
            <a:r>
              <a:rPr kumimoji="1" lang="en-US" altLang="ja-JP" baseline="0" dirty="0" smtClean="0"/>
              <a:t>Research</a:t>
            </a:r>
            <a:r>
              <a:rPr kumimoji="1" lang="en-US" altLang="ja-JP" dirty="0" smtClean="0"/>
              <a:t> interest: SDN, network virtualization</a:t>
            </a:r>
            <a:endParaRPr kumimoji="1" lang="en-US" altLang="ja-JP" baseline="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ja-JP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ja-JP" dirty="0" smtClean="0"/>
              <a:t>NICT provides a wide-area </a:t>
            </a:r>
            <a:r>
              <a:rPr lang="en-US" altLang="ja-JP" dirty="0"/>
              <a:t>SDN </a:t>
            </a:r>
            <a:r>
              <a:rPr lang="en-US" altLang="ja-JP" dirty="0" err="1"/>
              <a:t>testbed</a:t>
            </a:r>
            <a:r>
              <a:rPr lang="en-US" altLang="ja-JP" dirty="0"/>
              <a:t> in Japan</a:t>
            </a:r>
            <a:endParaRPr lang="ja-JP" altLang="en-US" dirty="0"/>
          </a:p>
          <a:p>
            <a:pPr lvl="1"/>
            <a:r>
              <a:rPr lang="en-US" altLang="ja-JP" dirty="0" smtClean="0"/>
              <a:t>Research </a:t>
            </a:r>
            <a:r>
              <a:rPr lang="en-US" altLang="ja-JP" dirty="0"/>
              <a:t>Infrastructure for Large-Scale Experiments (RISE</a:t>
            </a:r>
            <a:r>
              <a:rPr lang="en-US" altLang="ja-JP" dirty="0" smtClean="0"/>
              <a:t>)</a:t>
            </a:r>
          </a:p>
        </p:txBody>
      </p:sp>
      <p:pic>
        <p:nvPicPr>
          <p:cNvPr id="4" name="図 3" descr="RISE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03" y="4365104"/>
            <a:ext cx="1356245" cy="1683245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108" y="2237755"/>
            <a:ext cx="1870364" cy="124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PragmaENT</a:t>
            </a:r>
            <a:r>
              <a:rPr lang="en-US" altLang="ja-JP" dirty="0" smtClean="0"/>
              <a:t> and </a:t>
            </a:r>
            <a:r>
              <a:rPr lang="en-US" altLang="ja-JP" dirty="0" smtClean="0"/>
              <a:t>Virtualization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36849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20000"/>
              </a:lnSpc>
            </a:pPr>
            <a:r>
              <a:rPr lang="en-US" altLang="ja-JP" dirty="0" err="1" smtClean="0"/>
              <a:t>PragmaENT</a:t>
            </a:r>
            <a:r>
              <a:rPr lang="en-US" altLang="ja-JP" dirty="0" smtClean="0"/>
              <a:t> is a multi-domain SDN infrastructure</a:t>
            </a:r>
          </a:p>
          <a:p>
            <a:pPr lvl="0">
              <a:lnSpc>
                <a:spcPct val="120000"/>
              </a:lnSpc>
            </a:pPr>
            <a:r>
              <a:rPr lang="en-US" altLang="ja-JP" dirty="0" smtClean="0"/>
              <a:t>Virtualization </a:t>
            </a:r>
            <a:r>
              <a:rPr lang="en-US" altLang="ja-JP" dirty="0" smtClean="0"/>
              <a:t>is necessary to support multiple experiments on shared infrastructures</a:t>
            </a:r>
          </a:p>
        </p:txBody>
      </p:sp>
      <p:sp>
        <p:nvSpPr>
          <p:cNvPr id="4" name="雲形吹き出し 3"/>
          <p:cNvSpPr/>
          <p:nvPr/>
        </p:nvSpPr>
        <p:spPr>
          <a:xfrm>
            <a:off x="683568" y="5464764"/>
            <a:ext cx="2664296" cy="896963"/>
          </a:xfrm>
          <a:prstGeom prst="cloudCallout">
            <a:avLst>
              <a:gd name="adj1" fmla="val -19117"/>
              <a:gd name="adj2" fmla="val 3021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677315"/>
            <a:ext cx="517025" cy="37320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185" y="5921867"/>
            <a:ext cx="517025" cy="37320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592" y="5540044"/>
            <a:ext cx="517025" cy="37320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617" y="5950692"/>
            <a:ext cx="517025" cy="37320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430" y="5571622"/>
            <a:ext cx="517025" cy="373201"/>
          </a:xfrm>
          <a:prstGeom prst="rect">
            <a:avLst/>
          </a:prstGeom>
        </p:spPr>
      </p:pic>
      <p:sp>
        <p:nvSpPr>
          <p:cNvPr id="18" name="雲形吹き出し 17"/>
          <p:cNvSpPr/>
          <p:nvPr/>
        </p:nvSpPr>
        <p:spPr>
          <a:xfrm>
            <a:off x="3350255" y="5464764"/>
            <a:ext cx="2664296" cy="896963"/>
          </a:xfrm>
          <a:prstGeom prst="cloudCallout">
            <a:avLst>
              <a:gd name="adj1" fmla="val -19117"/>
              <a:gd name="adj2" fmla="val 3021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311" y="5677315"/>
            <a:ext cx="517025" cy="373201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72" y="5921867"/>
            <a:ext cx="517025" cy="373201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279" y="5540044"/>
            <a:ext cx="517025" cy="373201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04" y="5950692"/>
            <a:ext cx="517025" cy="373201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117" y="5571622"/>
            <a:ext cx="517025" cy="373201"/>
          </a:xfrm>
          <a:prstGeom prst="rect">
            <a:avLst/>
          </a:prstGeom>
        </p:spPr>
      </p:pic>
      <p:sp>
        <p:nvSpPr>
          <p:cNvPr id="24" name="雲形吹き出し 23"/>
          <p:cNvSpPr/>
          <p:nvPr/>
        </p:nvSpPr>
        <p:spPr>
          <a:xfrm>
            <a:off x="6084168" y="5464764"/>
            <a:ext cx="2664296" cy="896963"/>
          </a:xfrm>
          <a:prstGeom prst="cloudCallout">
            <a:avLst>
              <a:gd name="adj1" fmla="val -19117"/>
              <a:gd name="adj2" fmla="val 3021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677315"/>
            <a:ext cx="517025" cy="373201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85" y="5921867"/>
            <a:ext cx="517025" cy="373201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192" y="5540044"/>
            <a:ext cx="517025" cy="37320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217" y="5950692"/>
            <a:ext cx="517025" cy="373201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30" y="5571622"/>
            <a:ext cx="517025" cy="373201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968502" y="6428345"/>
            <a:ext cx="186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Domain of Univ. 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791995" y="6430751"/>
            <a:ext cx="186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Domain of Univ. B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378720" y="6440650"/>
            <a:ext cx="185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Domain of Univ. C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09580" y="5099446"/>
            <a:ext cx="201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/>
              <a:t>SDN infrastructures</a:t>
            </a:r>
            <a:endParaRPr kumimoji="1" lang="ja-JP" altLang="en-US" u="sng" dirty="0"/>
          </a:p>
        </p:txBody>
      </p:sp>
      <p:sp>
        <p:nvSpPr>
          <p:cNvPr id="34" name="雲形吹き出し 33"/>
          <p:cNvSpPr/>
          <p:nvPr/>
        </p:nvSpPr>
        <p:spPr>
          <a:xfrm>
            <a:off x="1943708" y="3859168"/>
            <a:ext cx="6732748" cy="896963"/>
          </a:xfrm>
          <a:prstGeom prst="cloudCallout">
            <a:avLst>
              <a:gd name="adj1" fmla="val -19117"/>
              <a:gd name="adj2" fmla="val 30218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59" y="4085309"/>
            <a:ext cx="517025" cy="373201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820" y="4329861"/>
            <a:ext cx="517025" cy="373201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227" y="3948038"/>
            <a:ext cx="517025" cy="373201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252" y="4358686"/>
            <a:ext cx="517025" cy="373201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065" y="3979616"/>
            <a:ext cx="517025" cy="373201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708" y="4099373"/>
            <a:ext cx="517025" cy="373201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269" y="4343925"/>
            <a:ext cx="517025" cy="373201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676" y="3962102"/>
            <a:ext cx="517025" cy="373201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01" y="4372750"/>
            <a:ext cx="517025" cy="373201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514" y="3993680"/>
            <a:ext cx="517025" cy="373201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954" y="4068635"/>
            <a:ext cx="517025" cy="373201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515" y="4313187"/>
            <a:ext cx="517025" cy="373201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22" y="3931364"/>
            <a:ext cx="517025" cy="373201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47" y="4342012"/>
            <a:ext cx="517025" cy="373201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760" y="3962942"/>
            <a:ext cx="517025" cy="373201"/>
          </a:xfrm>
          <a:prstGeom prst="rect">
            <a:avLst/>
          </a:prstGeom>
        </p:spPr>
      </p:pic>
      <p:sp>
        <p:nvSpPr>
          <p:cNvPr id="50" name="テキスト ボックス 49"/>
          <p:cNvSpPr txBox="1"/>
          <p:nvPr/>
        </p:nvSpPr>
        <p:spPr>
          <a:xfrm>
            <a:off x="321568" y="2987660"/>
            <a:ext cx="641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/>
              <a:t>Large-scale virtual SDN </a:t>
            </a:r>
            <a:r>
              <a:rPr lang="en-US" altLang="ja-JP" u="sng" dirty="0" err="1" smtClean="0"/>
              <a:t>testbeds</a:t>
            </a:r>
            <a:r>
              <a:rPr lang="en-US" altLang="ja-JP" u="sng" dirty="0" smtClean="0"/>
              <a:t> over multi-domain infrastructures</a:t>
            </a:r>
            <a:endParaRPr kumimoji="1" lang="ja-JP" altLang="en-US" u="sng" dirty="0"/>
          </a:p>
        </p:txBody>
      </p:sp>
      <p:sp>
        <p:nvSpPr>
          <p:cNvPr id="51" name="雲形吹き出し 50"/>
          <p:cNvSpPr/>
          <p:nvPr/>
        </p:nvSpPr>
        <p:spPr>
          <a:xfrm>
            <a:off x="1909407" y="3600647"/>
            <a:ext cx="6732748" cy="896963"/>
          </a:xfrm>
          <a:prstGeom prst="cloudCallout">
            <a:avLst>
              <a:gd name="adj1" fmla="val -19117"/>
              <a:gd name="adj2" fmla="val 3021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958" y="3826788"/>
            <a:ext cx="517025" cy="373201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519" y="4071340"/>
            <a:ext cx="517025" cy="373201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926" y="3689517"/>
            <a:ext cx="517025" cy="373201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951" y="4100165"/>
            <a:ext cx="517025" cy="373201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64" y="3721095"/>
            <a:ext cx="517025" cy="373201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407" y="3840852"/>
            <a:ext cx="517025" cy="373201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968" y="4085404"/>
            <a:ext cx="517025" cy="373201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75" y="3703581"/>
            <a:ext cx="517025" cy="373201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00" y="4114229"/>
            <a:ext cx="517025" cy="373201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213" y="3735159"/>
            <a:ext cx="517025" cy="373201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653" y="3810114"/>
            <a:ext cx="517025" cy="373201"/>
          </a:xfrm>
          <a:prstGeom prst="rect">
            <a:avLst/>
          </a:prstGeom>
        </p:spPr>
      </p:pic>
      <p:pic>
        <p:nvPicPr>
          <p:cNvPr id="63" name="図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214" y="4054666"/>
            <a:ext cx="517025" cy="373201"/>
          </a:xfrm>
          <a:prstGeom prst="rect">
            <a:avLst/>
          </a:prstGeom>
        </p:spPr>
      </p:pic>
      <p:pic>
        <p:nvPicPr>
          <p:cNvPr id="64" name="図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621" y="3672843"/>
            <a:ext cx="517025" cy="373201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46" y="4083491"/>
            <a:ext cx="517025" cy="373201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459" y="3704421"/>
            <a:ext cx="517025" cy="373201"/>
          </a:xfrm>
          <a:prstGeom prst="rect">
            <a:avLst/>
          </a:prstGeom>
        </p:spPr>
      </p:pic>
      <p:sp>
        <p:nvSpPr>
          <p:cNvPr id="67" name="雲形吹き出し 66"/>
          <p:cNvSpPr/>
          <p:nvPr/>
        </p:nvSpPr>
        <p:spPr>
          <a:xfrm>
            <a:off x="1909407" y="3356992"/>
            <a:ext cx="6732748" cy="896963"/>
          </a:xfrm>
          <a:prstGeom prst="cloudCallout">
            <a:avLst>
              <a:gd name="adj1" fmla="val -19117"/>
              <a:gd name="adj2" fmla="val 30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8" name="図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958" y="3583133"/>
            <a:ext cx="517025" cy="373201"/>
          </a:xfrm>
          <a:prstGeom prst="rect">
            <a:avLst/>
          </a:prstGeom>
        </p:spPr>
      </p:pic>
      <p:pic>
        <p:nvPicPr>
          <p:cNvPr id="69" name="図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519" y="3827685"/>
            <a:ext cx="517025" cy="373201"/>
          </a:xfrm>
          <a:prstGeom prst="rect">
            <a:avLst/>
          </a:prstGeom>
        </p:spPr>
      </p:pic>
      <p:pic>
        <p:nvPicPr>
          <p:cNvPr id="70" name="図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926" y="3445862"/>
            <a:ext cx="517025" cy="373201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951" y="3856510"/>
            <a:ext cx="517025" cy="373201"/>
          </a:xfrm>
          <a:prstGeom prst="rect">
            <a:avLst/>
          </a:prstGeom>
        </p:spPr>
      </p:pic>
      <p:pic>
        <p:nvPicPr>
          <p:cNvPr id="72" name="図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64" y="3477440"/>
            <a:ext cx="517025" cy="373201"/>
          </a:xfrm>
          <a:prstGeom prst="rect">
            <a:avLst/>
          </a:prstGeom>
        </p:spPr>
      </p:pic>
      <p:pic>
        <p:nvPicPr>
          <p:cNvPr id="73" name="図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407" y="3597197"/>
            <a:ext cx="517025" cy="373201"/>
          </a:xfrm>
          <a:prstGeom prst="rect">
            <a:avLst/>
          </a:prstGeom>
        </p:spPr>
      </p:pic>
      <p:pic>
        <p:nvPicPr>
          <p:cNvPr id="74" name="図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968" y="3841749"/>
            <a:ext cx="517025" cy="373201"/>
          </a:xfrm>
          <a:prstGeom prst="rect">
            <a:avLst/>
          </a:prstGeom>
        </p:spPr>
      </p:pic>
      <p:pic>
        <p:nvPicPr>
          <p:cNvPr id="75" name="図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75" y="3459926"/>
            <a:ext cx="517025" cy="373201"/>
          </a:xfrm>
          <a:prstGeom prst="rect">
            <a:avLst/>
          </a:prstGeom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00" y="3870574"/>
            <a:ext cx="517025" cy="373201"/>
          </a:xfrm>
          <a:prstGeom prst="rect">
            <a:avLst/>
          </a:prstGeom>
        </p:spPr>
      </p:pic>
      <p:pic>
        <p:nvPicPr>
          <p:cNvPr id="7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213" y="3491504"/>
            <a:ext cx="517025" cy="373201"/>
          </a:xfrm>
          <a:prstGeom prst="rect">
            <a:avLst/>
          </a:prstGeom>
        </p:spPr>
      </p:pic>
      <p:pic>
        <p:nvPicPr>
          <p:cNvPr id="78" name="図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653" y="3566459"/>
            <a:ext cx="517025" cy="373201"/>
          </a:xfrm>
          <a:prstGeom prst="rect">
            <a:avLst/>
          </a:prstGeom>
        </p:spPr>
      </p:pic>
      <p:pic>
        <p:nvPicPr>
          <p:cNvPr id="79" name="図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214" y="3811011"/>
            <a:ext cx="517025" cy="373201"/>
          </a:xfrm>
          <a:prstGeom prst="rect">
            <a:avLst/>
          </a:prstGeom>
        </p:spPr>
      </p:pic>
      <p:pic>
        <p:nvPicPr>
          <p:cNvPr id="80" name="図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621" y="3429188"/>
            <a:ext cx="517025" cy="373201"/>
          </a:xfrm>
          <a:prstGeom prst="rect">
            <a:avLst/>
          </a:prstGeom>
        </p:spPr>
      </p:pic>
      <p:pic>
        <p:nvPicPr>
          <p:cNvPr id="81" name="図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46" y="3839836"/>
            <a:ext cx="517025" cy="373201"/>
          </a:xfrm>
          <a:prstGeom prst="rect">
            <a:avLst/>
          </a:prstGeom>
        </p:spPr>
      </p:pic>
      <p:pic>
        <p:nvPicPr>
          <p:cNvPr id="82" name="図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459" y="3460766"/>
            <a:ext cx="517025" cy="373201"/>
          </a:xfrm>
          <a:prstGeom prst="rect">
            <a:avLst/>
          </a:prstGeom>
        </p:spPr>
      </p:pic>
      <p:sp>
        <p:nvSpPr>
          <p:cNvPr id="83" name="上矢印 82"/>
          <p:cNvSpPr/>
          <p:nvPr/>
        </p:nvSpPr>
        <p:spPr>
          <a:xfrm>
            <a:off x="3193517" y="4855714"/>
            <a:ext cx="3260366" cy="486085"/>
          </a:xfrm>
          <a:prstGeom prst="upArrow">
            <a:avLst>
              <a:gd name="adj1" fmla="val 73372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Virtualization 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18707" y="3501008"/>
            <a:ext cx="148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Experiment X 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418707" y="3866326"/>
            <a:ext cx="148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Experiment Y 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04918" y="4248253"/>
            <a:ext cx="148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Experiment Z 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98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An issue to deploy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smtClean="0"/>
              <a:t>Virtualization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4119375"/>
            <a:ext cx="8229600" cy="2549985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altLang="ja-JP" baseline="0" dirty="0" err="1" smtClean="0"/>
              <a:t>FlowVisor</a:t>
            </a:r>
            <a:endParaRPr lang="en-US" altLang="ja-JP" dirty="0"/>
          </a:p>
          <a:p>
            <a:pPr lvl="1"/>
            <a:r>
              <a:rPr lang="en-US" altLang="ja-JP" dirty="0" smtClean="0"/>
              <a:t>Setting the </a:t>
            </a:r>
            <a:r>
              <a:rPr lang="en-US" altLang="ja-JP" dirty="0" smtClean="0">
                <a:solidFill>
                  <a:srgbClr val="FF0000"/>
                </a:solidFill>
              </a:rPr>
              <a:t>division header value (i.e., MAC, IP, TCP/UDP addresses) space </a:t>
            </a:r>
            <a:r>
              <a:rPr lang="en-US" altLang="ja-JP" dirty="0"/>
              <a:t>for each experiment project </a:t>
            </a:r>
            <a:r>
              <a:rPr lang="en-US" altLang="ja-JP" dirty="0" smtClean="0"/>
              <a:t>is required</a:t>
            </a:r>
          </a:p>
          <a:p>
            <a:pPr lvl="1"/>
            <a:r>
              <a:rPr lang="en-US" altLang="ja-JP" baseline="0" dirty="0" smtClean="0">
                <a:solidFill>
                  <a:srgbClr val="FF0000"/>
                </a:solidFill>
              </a:rPr>
              <a:t>Manual synchronization </a:t>
            </a:r>
            <a:r>
              <a:rPr lang="en-US" altLang="ja-JP" baseline="0" dirty="0" smtClean="0"/>
              <a:t>of </a:t>
            </a:r>
            <a:r>
              <a:rPr lang="en-US" altLang="ja-JP" dirty="0" smtClean="0"/>
              <a:t>the setting for division in all domains is required</a:t>
            </a:r>
          </a:p>
          <a:p>
            <a:endParaRPr lang="en-US" altLang="ja-JP" dirty="0" smtClean="0"/>
          </a:p>
          <a:p>
            <a:pPr marL="0" indent="0" algn="ctr">
              <a:buNone/>
            </a:pPr>
            <a:r>
              <a:rPr lang="en-US" altLang="ja-JP" baseline="0" dirty="0" smtClean="0">
                <a:solidFill>
                  <a:srgbClr val="FF0000"/>
                </a:solidFill>
              </a:rPr>
              <a:t>High operational costs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2" y="1390756"/>
            <a:ext cx="8916675" cy="2728619"/>
          </a:xfrm>
          <a:prstGeom prst="rect">
            <a:avLst/>
          </a:prstGeom>
        </p:spPr>
      </p:pic>
      <p:sp>
        <p:nvSpPr>
          <p:cNvPr id="5" name="下矢印 4"/>
          <p:cNvSpPr/>
          <p:nvPr/>
        </p:nvSpPr>
        <p:spPr>
          <a:xfrm>
            <a:off x="4329683" y="5661248"/>
            <a:ext cx="484632" cy="41494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08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A proposal to reduce operational costs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4557097"/>
            <a:ext cx="8229600" cy="2184271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ja-JP" dirty="0" smtClean="0"/>
              <a:t>Virtualizing the flow space =&gt; </a:t>
            </a:r>
            <a:r>
              <a:rPr kumimoji="1" lang="en-US" altLang="ja-JP" dirty="0" smtClean="0">
                <a:solidFill>
                  <a:srgbClr val="FF0000"/>
                </a:solidFill>
              </a:rPr>
              <a:t>no need to consider the header value division</a:t>
            </a:r>
          </a:p>
          <a:p>
            <a:r>
              <a:rPr kumimoji="1" lang="en-US" altLang="ja-JP" dirty="0" smtClean="0"/>
              <a:t>Automatically synchronize the setting </a:t>
            </a:r>
            <a:r>
              <a:rPr lang="en-US" altLang="ja-JP" dirty="0" smtClean="0"/>
              <a:t>=&gt; </a:t>
            </a:r>
            <a:r>
              <a:rPr lang="en-US" altLang="ja-JP" dirty="0" smtClean="0">
                <a:solidFill>
                  <a:srgbClr val="FF0000"/>
                </a:solidFill>
              </a:rPr>
              <a:t>no need to manual synchronization of setting</a:t>
            </a:r>
          </a:p>
          <a:p>
            <a:pPr marL="0" indent="0">
              <a:buNone/>
            </a:pP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Lowering the operational</a:t>
            </a:r>
            <a:r>
              <a:rPr kumimoji="1" lang="en-US" altLang="ja-JP" baseline="0" dirty="0" smtClean="0">
                <a:solidFill>
                  <a:srgbClr val="FF0000"/>
                </a:solidFill>
              </a:rPr>
              <a:t> costs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2" y="1268760"/>
            <a:ext cx="8890390" cy="3015232"/>
          </a:xfrm>
          <a:prstGeom prst="rect">
            <a:avLst/>
          </a:prstGeom>
        </p:spPr>
      </p:pic>
      <p:sp>
        <p:nvSpPr>
          <p:cNvPr id="5" name="下矢印 4"/>
          <p:cNvSpPr/>
          <p:nvPr/>
        </p:nvSpPr>
        <p:spPr>
          <a:xfrm>
            <a:off x="4283968" y="5894379"/>
            <a:ext cx="484632" cy="41494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25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Status and Future Plan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kumimoji="1" lang="en-US" altLang="ja-JP" dirty="0" smtClean="0"/>
              <a:t>Just finished development of the prototype</a:t>
            </a:r>
          </a:p>
          <a:p>
            <a:pPr lvl="1" indent="-342900"/>
            <a:r>
              <a:rPr lang="en-US" altLang="ja-JP" dirty="0" smtClean="0"/>
              <a:t>Now I am setting the prototype on RISE for my experiments</a:t>
            </a:r>
          </a:p>
          <a:p>
            <a:r>
              <a:rPr kumimoji="1" lang="en-US" altLang="ja-JP" dirty="0" smtClean="0"/>
              <a:t>I </a:t>
            </a:r>
            <a:r>
              <a:rPr kumimoji="1" lang="en-US" altLang="ja-JP" dirty="0" smtClean="0"/>
              <a:t>believe the proposed technique recues the </a:t>
            </a:r>
            <a:r>
              <a:rPr lang="en-US" altLang="ja-JP" dirty="0" smtClean="0"/>
              <a:t>o</a:t>
            </a:r>
            <a:r>
              <a:rPr kumimoji="1" lang="en-US" altLang="ja-JP" dirty="0" smtClean="0"/>
              <a:t>perationa</a:t>
            </a:r>
            <a:r>
              <a:rPr lang="en-US" altLang="ja-JP" dirty="0" smtClean="0"/>
              <a:t>l costs in </a:t>
            </a:r>
            <a:r>
              <a:rPr lang="en-US" altLang="ja-JP" dirty="0" err="1" smtClean="0"/>
              <a:t>PragmaENT</a:t>
            </a:r>
            <a:r>
              <a:rPr lang="en-US" altLang="ja-JP" dirty="0" smtClean="0"/>
              <a:t>.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Detailed discussion is appreciated.</a:t>
            </a:r>
          </a:p>
          <a:p>
            <a:pPr lvl="1"/>
            <a:r>
              <a:rPr kumimoji="1" lang="en-US" altLang="ja-JP" dirty="0" smtClean="0"/>
              <a:t>I have </a:t>
            </a:r>
            <a:r>
              <a:rPr kumimoji="1" lang="en-US" altLang="ja-JP" dirty="0" smtClean="0">
                <a:solidFill>
                  <a:srgbClr val="FF0000"/>
                </a:solidFill>
              </a:rPr>
              <a:t>a poster in front of the room </a:t>
            </a:r>
            <a:r>
              <a:rPr lang="en-US" altLang="ja-JP" dirty="0" smtClean="0">
                <a:solidFill>
                  <a:srgbClr val="FF0000"/>
                </a:solidFill>
              </a:rPr>
              <a:t>4.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342900" indent="-342900"/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66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249</Words>
  <Application>Microsoft Office PowerPoint</Application>
  <PresentationFormat>画面に合わせる (4:3)</PresentationFormat>
  <Paragraphs>49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Calibri</vt:lpstr>
      <vt:lpstr>Office テーマ</vt:lpstr>
      <vt:lpstr>Towards Multi-domain Virtual SDN Testbeds</vt:lpstr>
      <vt:lpstr>Self-introduction</vt:lpstr>
      <vt:lpstr>PragmaENT and Virtualization</vt:lpstr>
      <vt:lpstr>An issue to deploy Virtualization</vt:lpstr>
      <vt:lpstr>A proposal to reduce operational costs</vt:lpstr>
      <vt:lpstr>Status and Future 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Multi-domain Virtual SDN Testbeds</dc:title>
  <dc:creator>yamanaka</dc:creator>
  <cp:lastModifiedBy>yamanaka</cp:lastModifiedBy>
  <cp:revision>68</cp:revision>
  <dcterms:created xsi:type="dcterms:W3CDTF">2014-04-11T03:33:14Z</dcterms:created>
  <dcterms:modified xsi:type="dcterms:W3CDTF">2014-04-11T06:59:24Z</dcterms:modified>
</cp:coreProperties>
</file>