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7" r:id="rId2"/>
    <p:sldId id="263" r:id="rId3"/>
    <p:sldId id="261" r:id="rId4"/>
    <p:sldId id="259" r:id="rId5"/>
    <p:sldId id="328" r:id="rId6"/>
    <p:sldId id="258" r:id="rId7"/>
    <p:sldId id="330" r:id="rId8"/>
    <p:sldId id="267" r:id="rId9"/>
    <p:sldId id="264" r:id="rId10"/>
    <p:sldId id="325" r:id="rId11"/>
    <p:sldId id="326" r:id="rId12"/>
    <p:sldId id="266" r:id="rId13"/>
    <p:sldId id="268" r:id="rId14"/>
    <p:sldId id="32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B58D2C8-87F3-458E-B177-FBA34B4E7C56}">
          <p14:sldIdLst>
            <p14:sldId id="327"/>
            <p14:sldId id="263"/>
            <p14:sldId id="261"/>
            <p14:sldId id="259"/>
            <p14:sldId id="328"/>
            <p14:sldId id="258"/>
            <p14:sldId id="330"/>
            <p14:sldId id="267"/>
            <p14:sldId id="264"/>
            <p14:sldId id="325"/>
            <p14:sldId id="326"/>
            <p14:sldId id="266"/>
            <p14:sldId id="26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88" d="100"/>
          <a:sy n="88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A2464-1B32-4550-A41E-9E29033A4DFA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75AB-D3D8-49C6-921F-69785E98C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6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4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85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5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0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5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8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4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9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AA93-F73A-4492-B821-BCE8251446B5}" type="datetimeFigureOut">
              <a:rPr lang="zh-TW" altLang="en-US" smtClean="0"/>
              <a:t>2015/4/9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DB3B-4D5B-4D9D-A2CC-F6441F0A52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6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Japan-Taiwan Satellite Image Transmission through PRAGMA Network </a:t>
            </a:r>
            <a:r>
              <a:rPr lang="en-US" altLang="ja-JP" b="1" dirty="0" err="1"/>
              <a:t>testbed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Kohei Ichikawa (NAIST), 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Shinji </a:t>
            </a:r>
            <a:r>
              <a:rPr kumimoji="1" lang="en-US" altLang="ja-JP" dirty="0" err="1">
                <a:solidFill>
                  <a:schemeClr val="tx1"/>
                </a:solidFill>
              </a:rPr>
              <a:t>Shimojo</a:t>
            </a:r>
            <a:r>
              <a:rPr kumimoji="1" lang="en-US" altLang="ja-JP" dirty="0">
                <a:solidFill>
                  <a:schemeClr val="tx1"/>
                </a:solidFill>
              </a:rPr>
              <a:t> (Osaka University), 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err="1" smtClean="0">
                <a:solidFill>
                  <a:schemeClr val="tx1"/>
                </a:solidFill>
              </a:rPr>
              <a:t>Stoca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Chang, 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Li-Chi </a:t>
            </a:r>
            <a:r>
              <a:rPr kumimoji="1" lang="en-US" altLang="ja-JP" dirty="0">
                <a:solidFill>
                  <a:schemeClr val="tx1"/>
                </a:solidFill>
              </a:rPr>
              <a:t>Ku, 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Whey-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Fone</a:t>
            </a:r>
            <a:r>
              <a:rPr kumimoji="1" lang="en-US" altLang="ja-JP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Tsai, 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en-US" altLang="ja-JP" dirty="0" smtClean="0">
                <a:solidFill>
                  <a:schemeClr val="tx1"/>
                </a:solidFill>
              </a:rPr>
              <a:t>Fang-Pang </a:t>
            </a:r>
            <a:r>
              <a:rPr kumimoji="1" lang="en-US" altLang="ja-JP" dirty="0">
                <a:solidFill>
                  <a:schemeClr val="tx1"/>
                </a:solidFill>
              </a:rPr>
              <a:t>Lin (NCHC)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Network speed test: CASE 1 (Internet)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NCHC -&gt; NAIST</a:t>
            </a:r>
          </a:p>
          <a:p>
            <a:r>
              <a:rPr lang="en-US" altLang="zh-TW" dirty="0"/>
              <a:t>Data: </a:t>
            </a:r>
            <a:r>
              <a:rPr lang="en-US" altLang="zh-TW" dirty="0" smtClean="0"/>
              <a:t>10.7 GB</a:t>
            </a:r>
            <a:endParaRPr lang="en-US" altLang="zh-TW" dirty="0"/>
          </a:p>
          <a:p>
            <a:r>
              <a:rPr lang="en-US" altLang="zh-TW" dirty="0"/>
              <a:t>Speed (Internet):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2.94 MB/s</a:t>
            </a:r>
          </a:p>
          <a:p>
            <a:r>
              <a:rPr lang="en-US" altLang="zh-TW" dirty="0" smtClean="0"/>
              <a:t>Time: 1hour/3min/2sec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421005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5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Network speed test: CASE 2</a:t>
            </a:r>
            <a:br>
              <a:rPr lang="en-US" altLang="zh-TW" dirty="0" smtClean="0"/>
            </a:br>
            <a:r>
              <a:rPr lang="en-US" altLang="zh-TW" dirty="0" smtClean="0"/>
              <a:t>(PRAGMA NETWORK TESTBED)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NCHC</a:t>
            </a:r>
            <a:r>
              <a:rPr lang="en-US" altLang="zh-TW" dirty="0" smtClean="0"/>
              <a:t> -&gt; </a:t>
            </a:r>
            <a:r>
              <a:rPr lang="en-US" altLang="ja-JP" dirty="0" smtClean="0"/>
              <a:t>NAIST</a:t>
            </a:r>
            <a:endParaRPr lang="en-US" altLang="zh-TW" dirty="0" smtClean="0"/>
          </a:p>
          <a:p>
            <a:r>
              <a:rPr lang="en-US" altLang="zh-TW" dirty="0" smtClean="0"/>
              <a:t>Data: </a:t>
            </a:r>
            <a:r>
              <a:rPr lang="en-US" altLang="ja-JP" dirty="0" smtClean="0"/>
              <a:t>3.54GB</a:t>
            </a:r>
            <a:endParaRPr lang="en-US" altLang="zh-TW" dirty="0" smtClean="0"/>
          </a:p>
          <a:p>
            <a:r>
              <a:rPr lang="en-US" altLang="zh-TW" dirty="0" smtClean="0"/>
              <a:t>Speed (PRAGMA):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ja-JP" dirty="0" smtClean="0"/>
              <a:t>5.43</a:t>
            </a:r>
            <a:r>
              <a:rPr lang="en-US" altLang="zh-TW" dirty="0" smtClean="0"/>
              <a:t> MB/s</a:t>
            </a:r>
          </a:p>
          <a:p>
            <a:r>
              <a:rPr lang="en-US" altLang="ja-JP" dirty="0" smtClean="0"/>
              <a:t>Time</a:t>
            </a:r>
          </a:p>
          <a:p>
            <a:pPr lvl="1"/>
            <a:r>
              <a:rPr lang="en-US" altLang="ja-JP" dirty="0" smtClean="0"/>
              <a:t>10min/51.5sec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672263" cy="472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7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Network speed test: CASE 2</a:t>
            </a:r>
            <a:br>
              <a:rPr lang="en-US" altLang="zh-TW" dirty="0" smtClean="0"/>
            </a:br>
            <a:r>
              <a:rPr lang="en-US" altLang="zh-TW" dirty="0" smtClean="0"/>
              <a:t>(PRAGMA NETWORK TESTBED)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NAIST</a:t>
            </a:r>
            <a:r>
              <a:rPr lang="en-US" altLang="zh-TW" dirty="0" smtClean="0"/>
              <a:t> -&gt; N</a:t>
            </a:r>
            <a:r>
              <a:rPr lang="en-US" altLang="ja-JP" dirty="0" smtClean="0"/>
              <a:t>CHC</a:t>
            </a:r>
            <a:endParaRPr lang="en-US" altLang="zh-TW" dirty="0" smtClean="0"/>
          </a:p>
          <a:p>
            <a:r>
              <a:rPr lang="en-US" altLang="zh-TW" dirty="0" smtClean="0"/>
              <a:t>Data: </a:t>
            </a:r>
            <a:r>
              <a:rPr lang="en-US" altLang="ja-JP" dirty="0" smtClean="0"/>
              <a:t>442MB</a:t>
            </a:r>
            <a:endParaRPr lang="en-US" altLang="zh-TW" dirty="0" smtClean="0"/>
          </a:p>
          <a:p>
            <a:r>
              <a:rPr lang="en-US" altLang="zh-TW" dirty="0" smtClean="0"/>
              <a:t>Speed (PRAGMA):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ja-JP" dirty="0" smtClean="0"/>
              <a:t>6.11</a:t>
            </a:r>
            <a:r>
              <a:rPr lang="en-US" altLang="zh-TW" dirty="0" smtClean="0"/>
              <a:t> MB/s</a:t>
            </a:r>
          </a:p>
          <a:p>
            <a:r>
              <a:rPr lang="en-US" altLang="ja-JP" dirty="0" smtClean="0"/>
              <a:t>Time</a:t>
            </a:r>
          </a:p>
          <a:p>
            <a:pPr lvl="1"/>
            <a:r>
              <a:rPr lang="en-US" altLang="ja-JP" dirty="0" smtClean="0"/>
              <a:t>72.49sec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672263" cy="472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3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3928" y="1531475"/>
            <a:ext cx="2448272" cy="520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1521939"/>
            <a:ext cx="2563366" cy="522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137" y="1553567"/>
            <a:ext cx="3588746" cy="514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81788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GOI (</a:t>
            </a:r>
            <a:r>
              <a:rPr lang="zh-TW" altLang="en-US" dirty="0"/>
              <a:t>五井</a:t>
            </a:r>
            <a:r>
              <a:rPr lang="en-US" altLang="zh-TW" dirty="0"/>
              <a:t>,</a:t>
            </a:r>
            <a:r>
              <a:rPr lang="zh-TW" altLang="en-US" dirty="0"/>
              <a:t>市原市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09414" y="657562"/>
            <a:ext cx="20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Japan enhancement</a:t>
            </a:r>
          </a:p>
          <a:p>
            <a:r>
              <a:rPr lang="en-US" altLang="zh-TW" dirty="0" smtClean="0"/>
              <a:t>(</a:t>
            </a:r>
            <a:r>
              <a:rPr lang="en-US" altLang="zh-TW" b="1" dirty="0" smtClean="0"/>
              <a:t>Tsunami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area)</a:t>
            </a:r>
            <a:endParaRPr lang="en-US" altLang="zh-TW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7292919" y="81788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Sendai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2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" y="116632"/>
            <a:ext cx="8856000" cy="992188"/>
          </a:xfrm>
        </p:spPr>
        <p:txBody>
          <a:bodyPr/>
          <a:lstStyle/>
          <a:p>
            <a:r>
              <a:rPr lang="en-US" altLang="zh-TW" sz="2800" dirty="0"/>
              <a:t>S</a:t>
            </a:r>
            <a:r>
              <a:rPr lang="en-US" altLang="zh-TW" sz="2800" dirty="0" smtClean="0"/>
              <a:t>atellite Image Rapid Response to Disaster Event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0" y="908720"/>
            <a:ext cx="8995514" cy="4664075"/>
          </a:xfrm>
        </p:spPr>
        <p:txBody>
          <a:bodyPr/>
          <a:lstStyle/>
          <a:p>
            <a:r>
              <a:rPr lang="en-US" altLang="zh-TW" sz="2000" dirty="0"/>
              <a:t>Satellite image transmission for rapid response to natural disasters, such as tsunami and earthquake  is very critical in Asia Pacific areas</a:t>
            </a:r>
            <a:r>
              <a:rPr lang="en-US" altLang="zh-TW" sz="2000" dirty="0" smtClean="0"/>
              <a:t>. JAXA, Japan and NSPO, Taiwan  have  planned for possible collaboration  of multiple satellites.</a:t>
            </a:r>
            <a:endParaRPr lang="en-US" altLang="zh-TW" sz="2000" dirty="0"/>
          </a:p>
          <a:p>
            <a:r>
              <a:rPr lang="en-US" altLang="zh-TW" sz="2000" dirty="0" smtClean="0"/>
              <a:t>Application case: Emergency Observation and Near real-time satellite image processing are critical for supporting to disaster response between Japan (Tsunami, Earthquake) and Taiwan (Flood, Landslide).  </a:t>
            </a:r>
          </a:p>
          <a:p>
            <a:pPr>
              <a:spcBef>
                <a:spcPts val="0"/>
              </a:spcBef>
            </a:pPr>
            <a:r>
              <a:rPr lang="en-US" altLang="zh-TW" sz="2000" dirty="0"/>
              <a:t>Complementary utilization of SAR (ALOS-2) </a:t>
            </a:r>
            <a:r>
              <a:rPr lang="en-US" altLang="zh-TW" sz="2000" dirty="0" smtClean="0"/>
              <a:t>(Operated by JAXA, Japan) and </a:t>
            </a:r>
            <a:r>
              <a:rPr lang="en-US" altLang="zh-TW" sz="2000" dirty="0"/>
              <a:t>Optical (FORMOSAT-2) satellite </a:t>
            </a:r>
            <a:r>
              <a:rPr lang="en-US" altLang="zh-TW" sz="2000" dirty="0" smtClean="0"/>
              <a:t>image. (Operated by NSPO, Taiwan)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7293024" y="6448251"/>
            <a:ext cx="2895600" cy="365125"/>
          </a:xfrm>
        </p:spPr>
        <p:txBody>
          <a:bodyPr/>
          <a:lstStyle/>
          <a:p>
            <a:pPr>
              <a:defRPr/>
            </a:pPr>
            <a:fld id="{70726844-3F5A-4D05-9F0C-FF0A4DC8B93F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0498" y="3612518"/>
            <a:ext cx="3707294" cy="2696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185" y="3708904"/>
            <a:ext cx="3661868" cy="2744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879812" y="365954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SAR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71378" y="3825044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Optical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左-右雙向箭號 7"/>
          <p:cNvSpPr/>
          <p:nvPr/>
        </p:nvSpPr>
        <p:spPr bwMode="auto">
          <a:xfrm>
            <a:off x="3969953" y="4741397"/>
            <a:ext cx="926083" cy="271779"/>
          </a:xfrm>
          <a:prstGeom prst="left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Emergency 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Complementary utilization of SAR (ALOS-2) and Optical (FORMOSAT-2) satellite image</a:t>
            </a:r>
          </a:p>
          <a:p>
            <a:r>
              <a:rPr lang="en-US" altLang="zh-TW" dirty="0" smtClean="0"/>
              <a:t>Rapid Response</a:t>
            </a:r>
          </a:p>
          <a:p>
            <a:pPr lvl="1"/>
            <a:r>
              <a:rPr lang="en-US" altLang="zh-TW" sz="2400" dirty="0" smtClean="0"/>
              <a:t>ALOS-2: accept EO request until one hour before observation, and provide data one hour after observation.</a:t>
            </a:r>
          </a:p>
          <a:p>
            <a:pPr lvl="1"/>
            <a:r>
              <a:rPr lang="en-US" altLang="zh-TW" sz="2400" dirty="0" smtClean="0"/>
              <a:t>FORMOSAT-2: accept EO request until 13:00, and provide data two hours after observation. </a:t>
            </a:r>
          </a:p>
          <a:p>
            <a:pPr lvl="1"/>
            <a:r>
              <a:rPr lang="en-US" altLang="zh-TW" sz="2400" dirty="0" smtClean="0"/>
              <a:t>Satellite Image transmission speed and efficiency in oversea affect the time of response to a natural disaster.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59492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*Synthetic-aperture </a:t>
            </a:r>
            <a:r>
              <a:rPr lang="en-US" altLang="zh-TW" dirty="0"/>
              <a:t>radar (</a:t>
            </a:r>
            <a:r>
              <a:rPr lang="en-US" altLang="zh-TW" i="1" dirty="0"/>
              <a:t>SAR</a:t>
            </a:r>
            <a:r>
              <a:rPr lang="en-US" altLang="zh-TW" dirty="0"/>
              <a:t>) is a form of radar which is used to create </a:t>
            </a:r>
            <a:r>
              <a:rPr lang="en-US" altLang="zh-TW" i="1" dirty="0"/>
              <a:t>images</a:t>
            </a:r>
            <a:r>
              <a:rPr lang="en-US" altLang="zh-TW" dirty="0"/>
              <a:t> of an object, such as a </a:t>
            </a:r>
            <a:r>
              <a:rPr lang="en-US" altLang="zh-TW" dirty="0" smtClean="0"/>
              <a:t>landscape. SAR can penetrate cloud  during observation.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7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40481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6804248" y="3810526"/>
            <a:ext cx="79208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NCHC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51720" y="4653136"/>
            <a:ext cx="15687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NAIST/Osaka U.</a:t>
            </a:r>
            <a:endParaRPr lang="zh-TW" altLang="en-US" sz="16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5" y="2708920"/>
            <a:ext cx="900101" cy="140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單箭頭接點 14"/>
          <p:cNvCxnSpPr>
            <a:endCxn id="9" idx="1"/>
          </p:cNvCxnSpPr>
          <p:nvPr/>
        </p:nvCxnSpPr>
        <p:spPr>
          <a:xfrm flipV="1">
            <a:off x="3620510" y="3979803"/>
            <a:ext cx="3183738" cy="8426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04248" y="2852936"/>
            <a:ext cx="79208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NSPO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689325" y="3810526"/>
            <a:ext cx="874563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/>
              <a:t>Tokai  U.</a:t>
            </a:r>
            <a:endParaRPr lang="zh-TW" altLang="en-US" sz="1600" b="1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164288" y="3234462"/>
            <a:ext cx="0" cy="55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7"/>
          <p:cNvSpPr>
            <a:spLocks noGrp="1"/>
          </p:cNvSpPr>
          <p:nvPr>
            <p:ph type="title"/>
          </p:nvPr>
        </p:nvSpPr>
        <p:spPr>
          <a:xfrm>
            <a:off x="-108520" y="485800"/>
            <a:ext cx="9649072" cy="1143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Idea Plan (unofficial) for Satellite Image Receiving </a:t>
            </a:r>
            <a:br>
              <a:rPr lang="en-US" altLang="zh-TW" sz="2800" dirty="0" smtClean="0"/>
            </a:br>
            <a:r>
              <a:rPr lang="en-US" altLang="zh-TW" sz="2800" dirty="0" smtClean="0"/>
              <a:t>&amp; Oversea Transmission for data sharing</a:t>
            </a:r>
            <a:br>
              <a:rPr lang="en-US" altLang="zh-TW" sz="2800" dirty="0" smtClean="0"/>
            </a:br>
            <a:r>
              <a:rPr lang="en-US" altLang="zh-TW" sz="2800" dirty="0" smtClean="0"/>
              <a:t> between two satellites.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800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987824" y="4098558"/>
            <a:ext cx="0" cy="5545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 rot="20714709">
            <a:off x="4048125" y="4606484"/>
            <a:ext cx="275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PRAGMA Network </a:t>
            </a:r>
            <a:r>
              <a:rPr lang="en-US" altLang="zh-TW" dirty="0" err="1" smtClean="0">
                <a:solidFill>
                  <a:srgbClr val="FF0000"/>
                </a:solidFill>
              </a:rPr>
              <a:t>Testbed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88224" y="220560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Satellite image receiving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31840" y="292668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Satellite image receiving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907704" y="5855568"/>
            <a:ext cx="613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First stage  to test the performance of Network for image transmission between NAIST/Osaka U. and NCHC&gt;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29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Network Topology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2" y="2636912"/>
            <a:ext cx="7019557" cy="4126699"/>
          </a:xfrm>
        </p:spPr>
      </p:pic>
      <p:sp>
        <p:nvSpPr>
          <p:cNvPr id="5" name="文字方塊 4"/>
          <p:cNvSpPr txBox="1"/>
          <p:nvPr/>
        </p:nvSpPr>
        <p:spPr>
          <a:xfrm>
            <a:off x="734683" y="1484784"/>
            <a:ext cx="6704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Through PRAGMA-ENT </a:t>
            </a:r>
            <a:r>
              <a:rPr lang="en-US" altLang="zh-TW" sz="2400" dirty="0" err="1" smtClean="0"/>
              <a:t>testbed</a:t>
            </a:r>
            <a:r>
              <a:rPr lang="en-US" altLang="zh-TW" sz="2400" dirty="0" smtClean="0"/>
              <a:t> (end to end SDN)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TWAREN and JGN-X direct peering in Los Angeles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Using a dedicated 622 Mbps </a:t>
            </a:r>
            <a:r>
              <a:rPr lang="en-US" altLang="zh-TW" sz="2400" dirty="0" err="1" smtClean="0"/>
              <a:t>lightpath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0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6512" y="116632"/>
            <a:ext cx="9361040" cy="1143000"/>
          </a:xfrm>
        </p:spPr>
        <p:txBody>
          <a:bodyPr>
            <a:noAutofit/>
          </a:bodyPr>
          <a:lstStyle/>
          <a:p>
            <a:r>
              <a:rPr lang="en-US" altLang="zh-TW" sz="2600" b="1" dirty="0" smtClean="0"/>
              <a:t>Satellite Image Transmission through PRAGMA Network </a:t>
            </a:r>
            <a:r>
              <a:rPr lang="en-US" altLang="zh-TW" sz="2600" b="1" dirty="0"/>
              <a:t>T</a:t>
            </a:r>
            <a:r>
              <a:rPr lang="en-US" altLang="zh-TW" sz="2600" b="1" dirty="0" smtClean="0"/>
              <a:t>estbed</a:t>
            </a:r>
            <a:r>
              <a:rPr lang="zh-TW" altLang="zh-TW" sz="2600" dirty="0" smtClean="0"/>
              <a:t/>
            </a:r>
            <a:br>
              <a:rPr lang="zh-TW" altLang="zh-TW" sz="2600" dirty="0" smtClean="0"/>
            </a:br>
            <a:endParaRPr lang="zh-TW" alt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024" y="2852936"/>
            <a:ext cx="5362088" cy="3621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580112" y="1772816"/>
            <a:ext cx="3456384" cy="3216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b="1" dirty="0" smtClean="0">
                <a:solidFill>
                  <a:srgbClr val="0070C0"/>
                </a:solidFill>
              </a:rPr>
              <a:t>This DEMO connecting </a:t>
            </a:r>
            <a:r>
              <a:rPr lang="en-US" altLang="zh-TW" b="1" dirty="0">
                <a:solidFill>
                  <a:srgbClr val="0070C0"/>
                </a:solidFill>
              </a:rPr>
              <a:t>network between </a:t>
            </a:r>
            <a:r>
              <a:rPr lang="en-US" altLang="zh-TW" b="1" dirty="0" smtClean="0">
                <a:solidFill>
                  <a:srgbClr val="0070C0"/>
                </a:solidFill>
              </a:rPr>
              <a:t>NAIST &amp; Osaka U-</a:t>
            </a:r>
            <a:r>
              <a:rPr lang="en-US" altLang="zh-TW" b="1" dirty="0" err="1" smtClean="0">
                <a:solidFill>
                  <a:srgbClr val="0070C0"/>
                </a:solidFill>
              </a:rPr>
              <a:t>Umeda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and </a:t>
            </a:r>
            <a:r>
              <a:rPr lang="en-US" altLang="zh-TW" b="1" dirty="0" smtClean="0">
                <a:solidFill>
                  <a:srgbClr val="0070C0"/>
                </a:solidFill>
              </a:rPr>
              <a:t>NCHC </a:t>
            </a:r>
            <a:r>
              <a:rPr lang="en-US" altLang="zh-TW" b="1" dirty="0">
                <a:solidFill>
                  <a:srgbClr val="0070C0"/>
                </a:solidFill>
              </a:rPr>
              <a:t>through access of the PRAGMA network </a:t>
            </a:r>
            <a:r>
              <a:rPr lang="en-US" altLang="zh-TW" b="1" dirty="0" smtClean="0">
                <a:solidFill>
                  <a:srgbClr val="0070C0"/>
                </a:solidFill>
              </a:rPr>
              <a:t>testbed via </a:t>
            </a:r>
            <a:r>
              <a:rPr lang="en-US" altLang="zh-TW" b="1" dirty="0">
                <a:solidFill>
                  <a:srgbClr val="0070C0"/>
                </a:solidFill>
              </a:rPr>
              <a:t>TWAREN and TransPAC networks in oversea.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TW" b="1" dirty="0">
                <a:solidFill>
                  <a:srgbClr val="0070C0"/>
                </a:solidFill>
              </a:rPr>
              <a:t>Formosat-2 Satellite images associated with </a:t>
            </a:r>
            <a:r>
              <a:rPr lang="zh-TW" altLang="zh-TW" b="1" dirty="0">
                <a:solidFill>
                  <a:srgbClr val="0070C0"/>
                </a:solidFill>
              </a:rPr>
              <a:t>2011 Tohoku earthquake </a:t>
            </a:r>
            <a:r>
              <a:rPr lang="en-US" altLang="zh-TW" b="1" dirty="0">
                <a:solidFill>
                  <a:srgbClr val="0070C0"/>
                </a:solidFill>
              </a:rPr>
              <a:t>are </a:t>
            </a:r>
            <a:r>
              <a:rPr lang="zh-TW" altLang="zh-TW" b="1" dirty="0">
                <a:solidFill>
                  <a:srgbClr val="0070C0"/>
                </a:solidFill>
              </a:rPr>
              <a:t>used as the demo case for performance study of the network testbed. 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2391488" cy="1582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836712"/>
            <a:ext cx="7920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Collaborators: </a:t>
            </a:r>
            <a:r>
              <a:rPr lang="en-US" altLang="zh-TW" dirty="0"/>
              <a:t> </a:t>
            </a:r>
            <a:r>
              <a:rPr lang="en-US" altLang="zh-TW" sz="1400" dirty="0" err="1" smtClean="0"/>
              <a:t>Kohei</a:t>
            </a:r>
            <a:r>
              <a:rPr lang="en-US" altLang="zh-TW" sz="1400" dirty="0" smtClean="0"/>
              <a:t> Ichikawa (NAIST), </a:t>
            </a:r>
            <a:r>
              <a:rPr lang="en-US" altLang="zh-TW" sz="1400" dirty="0"/>
              <a:t>Shinji </a:t>
            </a:r>
            <a:r>
              <a:rPr lang="en-US" altLang="zh-TW" sz="1400" dirty="0" err="1" smtClean="0"/>
              <a:t>Shimojo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(Osaka U.), </a:t>
            </a:r>
            <a:r>
              <a:rPr lang="en-US" altLang="zh-TW" sz="1400" dirty="0" err="1" smtClean="0"/>
              <a:t>Stoca</a:t>
            </a:r>
            <a:r>
              <a:rPr lang="en-US" altLang="zh-TW" sz="1400" dirty="0" smtClean="0"/>
              <a:t> Chang (NCHC), </a:t>
            </a:r>
            <a:r>
              <a:rPr lang="en-US" altLang="zh-TW" sz="1400" dirty="0"/>
              <a:t>Li-Chi </a:t>
            </a:r>
            <a:r>
              <a:rPr lang="en-US" altLang="zh-TW" sz="1400" dirty="0" smtClean="0"/>
              <a:t>Ku(NCHC),  </a:t>
            </a:r>
            <a:br>
              <a:rPr lang="en-US" altLang="zh-TW" sz="1400" dirty="0" smtClean="0"/>
            </a:br>
            <a:r>
              <a:rPr lang="en-US" altLang="zh-TW" sz="1400" dirty="0" smtClean="0"/>
              <a:t>                                   Whey-</a:t>
            </a:r>
            <a:r>
              <a:rPr lang="en-US" altLang="zh-TW" sz="1400" dirty="0" err="1" smtClean="0"/>
              <a:t>Fone</a:t>
            </a:r>
            <a:r>
              <a:rPr lang="en-US" altLang="zh-TW" sz="1400" dirty="0" smtClean="0"/>
              <a:t> Tsai (NCHC), Bo Chen (NSPO), Fang-Pang Lin (NCHC)</a:t>
            </a:r>
            <a:br>
              <a:rPr lang="en-US" altLang="zh-TW" sz="1400" dirty="0" smtClean="0"/>
            </a:br>
            <a:r>
              <a:rPr lang="en-US" altLang="zh-TW" dirty="0" smtClean="0"/>
              <a:t>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9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16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Demo environment</a:t>
            </a:r>
            <a:endParaRPr kumimoji="1" lang="ja-JP" altLang="en-US" dirty="0"/>
          </a:p>
        </p:txBody>
      </p:sp>
      <p:pic>
        <p:nvPicPr>
          <p:cNvPr id="4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9266" y="5617621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401" y="5221875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4953" y="5962205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153" y="5317078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429" y="6065227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ohei\AppData\Local\Microsoft\Windows\Temporary Internet Files\Content.IE5\HCHBYSL1\MC900428991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3922" y="5473735"/>
            <a:ext cx="1036470" cy="7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/>
          <p:cNvCxnSpPr>
            <a:stCxn id="4" idx="3"/>
          </p:cNvCxnSpPr>
          <p:nvPr/>
        </p:nvCxnSpPr>
        <p:spPr>
          <a:xfrm flipV="1">
            <a:off x="2195736" y="5691152"/>
            <a:ext cx="475698" cy="300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195736" y="6144096"/>
            <a:ext cx="1241135" cy="295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5" idx="3"/>
            <a:endCxn id="7" idx="1"/>
          </p:cNvCxnSpPr>
          <p:nvPr/>
        </p:nvCxnSpPr>
        <p:spPr>
          <a:xfrm>
            <a:off x="3436871" y="5595950"/>
            <a:ext cx="1062282" cy="95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3"/>
          </p:cNvCxnSpPr>
          <p:nvPr/>
        </p:nvCxnSpPr>
        <p:spPr>
          <a:xfrm flipV="1">
            <a:off x="4321423" y="5962205"/>
            <a:ext cx="510251" cy="374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21423" y="6488680"/>
            <a:ext cx="18784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3"/>
          </p:cNvCxnSpPr>
          <p:nvPr/>
        </p:nvCxnSpPr>
        <p:spPr>
          <a:xfrm>
            <a:off x="5535623" y="5691153"/>
            <a:ext cx="664203" cy="4529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3"/>
            <a:endCxn id="9" idx="1"/>
          </p:cNvCxnSpPr>
          <p:nvPr/>
        </p:nvCxnSpPr>
        <p:spPr>
          <a:xfrm>
            <a:off x="5535623" y="5691153"/>
            <a:ext cx="1528299" cy="156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6847898" y="6000210"/>
            <a:ext cx="368424" cy="291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55210" y="517628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Data plane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467544" y="5085184"/>
            <a:ext cx="79928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3" descr="C:\Users\kohei\AppData\Local\Microsoft\Windows\Temporary Internet Files\Content.IE5\41SIIZ63\MC900434845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9793" y="401950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78402" y="4019509"/>
            <a:ext cx="15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Slice plane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2023362" y="4876759"/>
            <a:ext cx="377039" cy="740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0" idx="2"/>
          </p:cNvCxnSpPr>
          <p:nvPr/>
        </p:nvCxnSpPr>
        <p:spPr>
          <a:xfrm>
            <a:off x="2558418" y="4876759"/>
            <a:ext cx="257886" cy="405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6" idx="0"/>
          </p:cNvCxnSpPr>
          <p:nvPr/>
        </p:nvCxnSpPr>
        <p:spPr>
          <a:xfrm>
            <a:off x="2671434" y="4876759"/>
            <a:ext cx="1131754" cy="1085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67544" y="3933056"/>
            <a:ext cx="79928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雲 29"/>
          <p:cNvSpPr/>
          <p:nvPr/>
        </p:nvSpPr>
        <p:spPr>
          <a:xfrm>
            <a:off x="467544" y="3014720"/>
            <a:ext cx="8065974" cy="63030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 flipH="1" flipV="1">
            <a:off x="1763688" y="3356992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 flipH="1" flipV="1">
            <a:off x="2913804" y="3068960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 flipH="1" flipV="1">
            <a:off x="3561876" y="3446769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 flipH="1" flipV="1">
            <a:off x="5074044" y="3212976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 flipH="1" flipV="1">
            <a:off x="6442196" y="3518777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 flipH="1" flipV="1">
            <a:off x="7308304" y="3014721"/>
            <a:ext cx="146028" cy="126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>
            <a:stCxn id="31" idx="2"/>
            <a:endCxn id="32" idx="6"/>
          </p:cNvCxnSpPr>
          <p:nvPr/>
        </p:nvCxnSpPr>
        <p:spPr>
          <a:xfrm flipV="1">
            <a:off x="1909716" y="3132083"/>
            <a:ext cx="1004088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3" idx="5"/>
          </p:cNvCxnSpPr>
          <p:nvPr/>
        </p:nvCxnSpPr>
        <p:spPr>
          <a:xfrm flipV="1">
            <a:off x="1909716" y="3465257"/>
            <a:ext cx="1673545" cy="17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2" idx="1"/>
            <a:endCxn id="33" idx="5"/>
          </p:cNvCxnSpPr>
          <p:nvPr/>
        </p:nvCxnSpPr>
        <p:spPr>
          <a:xfrm>
            <a:off x="3038447" y="3176719"/>
            <a:ext cx="544814" cy="288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3" idx="2"/>
            <a:endCxn id="34" idx="7"/>
          </p:cNvCxnSpPr>
          <p:nvPr/>
        </p:nvCxnSpPr>
        <p:spPr>
          <a:xfrm flipV="1">
            <a:off x="3707904" y="3320735"/>
            <a:ext cx="1387525" cy="1891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6" idx="7"/>
          </p:cNvCxnSpPr>
          <p:nvPr/>
        </p:nvCxnSpPr>
        <p:spPr>
          <a:xfrm flipV="1">
            <a:off x="5247829" y="3122480"/>
            <a:ext cx="2081860" cy="198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4" idx="1"/>
            <a:endCxn id="35" idx="5"/>
          </p:cNvCxnSpPr>
          <p:nvPr/>
        </p:nvCxnSpPr>
        <p:spPr>
          <a:xfrm>
            <a:off x="5198687" y="3320735"/>
            <a:ext cx="1264894" cy="2165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87158" y="1146810"/>
            <a:ext cx="32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Virtual Network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Slices</a:t>
            </a:r>
            <a:endParaRPr kumimoji="1" lang="ja-JP" altLang="en-US" sz="24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1016" y="3696343"/>
            <a:ext cx="200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AutoVFlow</a:t>
            </a:r>
            <a:endParaRPr kumimoji="1" lang="ja-JP" altLang="en-US" sz="2400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467544" y="3195208"/>
            <a:ext cx="79928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雲 47"/>
          <p:cNvSpPr/>
          <p:nvPr/>
        </p:nvSpPr>
        <p:spPr>
          <a:xfrm>
            <a:off x="467544" y="1844824"/>
            <a:ext cx="8065974" cy="63030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 flipH="1" flipV="1">
            <a:off x="1763688" y="2187096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 flipH="1" flipV="1">
            <a:off x="2913804" y="1899064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flipH="1" flipV="1">
            <a:off x="3561876" y="2276873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flipH="1" flipV="1">
            <a:off x="5074044" y="2043080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 flipH="1" flipV="1">
            <a:off x="6442196" y="2348881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 flipH="1" flipV="1">
            <a:off x="7308304" y="1844825"/>
            <a:ext cx="146028" cy="1262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49" idx="2"/>
            <a:endCxn id="50" idx="6"/>
          </p:cNvCxnSpPr>
          <p:nvPr/>
        </p:nvCxnSpPr>
        <p:spPr>
          <a:xfrm flipV="1">
            <a:off x="1909716" y="1962187"/>
            <a:ext cx="1004088" cy="28803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6" name="直線コネクタ 55"/>
          <p:cNvCxnSpPr>
            <a:endCxn id="51" idx="5"/>
          </p:cNvCxnSpPr>
          <p:nvPr/>
        </p:nvCxnSpPr>
        <p:spPr>
          <a:xfrm flipV="1">
            <a:off x="1909716" y="2295361"/>
            <a:ext cx="1673545" cy="1798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7" name="直線コネクタ 56"/>
          <p:cNvCxnSpPr>
            <a:stCxn id="50" idx="1"/>
            <a:endCxn id="52" idx="5"/>
          </p:cNvCxnSpPr>
          <p:nvPr/>
        </p:nvCxnSpPr>
        <p:spPr>
          <a:xfrm>
            <a:off x="3038447" y="2006823"/>
            <a:ext cx="2056982" cy="5474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8" name="直線コネクタ 57"/>
          <p:cNvCxnSpPr>
            <a:stCxn id="51" idx="2"/>
            <a:endCxn id="52" idx="7"/>
          </p:cNvCxnSpPr>
          <p:nvPr/>
        </p:nvCxnSpPr>
        <p:spPr>
          <a:xfrm flipV="1">
            <a:off x="3707904" y="2150839"/>
            <a:ext cx="1387525" cy="18915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9" name="直線コネクタ 58"/>
          <p:cNvCxnSpPr>
            <a:stCxn id="52" idx="2"/>
            <a:endCxn id="54" idx="7"/>
          </p:cNvCxnSpPr>
          <p:nvPr/>
        </p:nvCxnSpPr>
        <p:spPr>
          <a:xfrm flipV="1">
            <a:off x="5220072" y="1952584"/>
            <a:ext cx="2109617" cy="15361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0" name="直線コネクタ 59"/>
          <p:cNvCxnSpPr>
            <a:stCxn id="54" idx="7"/>
            <a:endCxn id="53" idx="5"/>
          </p:cNvCxnSpPr>
          <p:nvPr/>
        </p:nvCxnSpPr>
        <p:spPr>
          <a:xfrm flipH="1">
            <a:off x="6463581" y="1952584"/>
            <a:ext cx="866108" cy="41478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pic>
        <p:nvPicPr>
          <p:cNvPr id="61" name="Picture 8" descr="C:\Users\kohei\AppData\Local\Microsoft\Windows\Temporary Internet Files\Content.IE5\ELOZ8SSJ\MC900431601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2797" y="1484784"/>
            <a:ext cx="640721" cy="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Users\kohei\AppData\Local\Microsoft\Windows\Temporary Internet Files\Content.IE5\ELOZ8SSJ\MC900431601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5627" y="2644263"/>
            <a:ext cx="640721" cy="6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テキスト ボックス 62"/>
          <p:cNvSpPr txBox="1"/>
          <p:nvPr/>
        </p:nvSpPr>
        <p:spPr>
          <a:xfrm>
            <a:off x="884092" y="4453462"/>
            <a:ext cx="158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Japan&amp;NCHC</a:t>
            </a:r>
            <a:endParaRPr kumimoji="1" lang="en-US" altLang="ja-JP" dirty="0" smtClean="0"/>
          </a:p>
          <a:p>
            <a:r>
              <a:rPr kumimoji="1" lang="en-US" altLang="ja-JP" dirty="0" smtClean="0"/>
              <a:t>AutoVFlow</a:t>
            </a:r>
          </a:p>
        </p:txBody>
      </p:sp>
      <p:pic>
        <p:nvPicPr>
          <p:cNvPr id="64" name="Picture 3" descr="C:\Users\kohei\AppData\Local\Microsoft\Windows\Temporary Internet Files\Content.IE5\41SIIZ63\MC900434845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1447" y="40743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4006123" y="4517154"/>
            <a:ext cx="158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UCSD</a:t>
            </a:r>
          </a:p>
          <a:p>
            <a:r>
              <a:rPr kumimoji="1" lang="en-US" altLang="ja-JP" dirty="0" smtClean="0"/>
              <a:t>AutoVFlow</a:t>
            </a:r>
          </a:p>
        </p:txBody>
      </p:sp>
      <p:pic>
        <p:nvPicPr>
          <p:cNvPr id="66" name="Picture 3" descr="C:\Users\kohei\AppData\Local\Microsoft\Windows\Temporary Internet Files\Content.IE5\41SIIZ63\MC900434845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9689" y="396320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6946700" y="4428039"/>
            <a:ext cx="158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UF</a:t>
            </a:r>
          </a:p>
          <a:p>
            <a:r>
              <a:rPr kumimoji="1" lang="en-US" altLang="ja-JP" dirty="0" smtClean="0"/>
              <a:t>AutoVFlow</a:t>
            </a:r>
          </a:p>
        </p:txBody>
      </p:sp>
      <p:cxnSp>
        <p:nvCxnSpPr>
          <p:cNvPr id="68" name="直線矢印コネクタ 67"/>
          <p:cNvCxnSpPr>
            <a:endCxn id="7" idx="0"/>
          </p:cNvCxnSpPr>
          <p:nvPr/>
        </p:nvCxnSpPr>
        <p:spPr>
          <a:xfrm flipH="1">
            <a:off x="5017388" y="4864447"/>
            <a:ext cx="177989" cy="452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endCxn id="8" idx="0"/>
          </p:cNvCxnSpPr>
          <p:nvPr/>
        </p:nvCxnSpPr>
        <p:spPr>
          <a:xfrm flipH="1">
            <a:off x="6530664" y="4939082"/>
            <a:ext cx="1029559" cy="112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67" idx="2"/>
          </p:cNvCxnSpPr>
          <p:nvPr/>
        </p:nvCxnSpPr>
        <p:spPr>
          <a:xfrm flipH="1">
            <a:off x="7651115" y="5074370"/>
            <a:ext cx="88994" cy="512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左右矢印 73"/>
          <p:cNvSpPr/>
          <p:nvPr/>
        </p:nvSpPr>
        <p:spPr>
          <a:xfrm>
            <a:off x="3133466" y="4268594"/>
            <a:ext cx="1298156" cy="2642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左右矢印 74"/>
          <p:cNvSpPr/>
          <p:nvPr/>
        </p:nvSpPr>
        <p:spPr>
          <a:xfrm>
            <a:off x="5685134" y="4268467"/>
            <a:ext cx="1298156" cy="2642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Picture 3" descr="C:\Users\kohei\AppData\Local\Microsoft\Windows\Temporary Internet Files\Content.IE5\41SIIZ63\MC900434845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774" y="2519738"/>
            <a:ext cx="625465" cy="62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623926" y="2778734"/>
            <a:ext cx="166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User OpenFlow</a:t>
            </a:r>
            <a:br>
              <a:rPr kumimoji="1" lang="en-US" altLang="ja-JP" dirty="0" smtClean="0"/>
            </a:br>
            <a:r>
              <a:rPr kumimoji="1" lang="en-US" altLang="ja-JP" dirty="0" smtClean="0"/>
              <a:t> Controller</a:t>
            </a:r>
            <a:endParaRPr kumimoji="1" lang="ja-JP" altLang="en-US" dirty="0"/>
          </a:p>
        </p:txBody>
      </p:sp>
      <p:pic>
        <p:nvPicPr>
          <p:cNvPr id="78" name="Picture 3" descr="C:\Users\kohei\AppData\Local\Microsoft\Windows\Temporary Internet Files\Content.IE5\41SIIZ63\MC900434845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71" y="1549790"/>
            <a:ext cx="625465" cy="62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638223" y="1808786"/>
            <a:ext cx="166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User OpenFlow</a:t>
            </a:r>
            <a:br>
              <a:rPr kumimoji="1" lang="en-US" altLang="ja-JP" dirty="0" smtClean="0"/>
            </a:br>
            <a:r>
              <a:rPr kumimoji="1" lang="en-US" altLang="ja-JP" dirty="0" smtClean="0"/>
              <a:t> Controller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3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FS-2 IMAGE for Japan Earthquake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Method:</a:t>
            </a:r>
          </a:p>
          <a:p>
            <a:pPr lvl="1"/>
            <a:r>
              <a:rPr lang="en-US" altLang="zh-TW" dirty="0" err="1" smtClean="0"/>
              <a:t>rsync</a:t>
            </a:r>
            <a:endParaRPr lang="en-US" altLang="zh-TW" dirty="0" smtClean="0"/>
          </a:p>
          <a:p>
            <a:r>
              <a:rPr lang="en-US" altLang="zh-TW" dirty="0" smtClean="0"/>
              <a:t>Data set:</a:t>
            </a:r>
            <a:endParaRPr lang="en-US" altLang="zh-TW" dirty="0"/>
          </a:p>
          <a:p>
            <a:pPr lvl="1"/>
            <a:r>
              <a:rPr lang="en-US" altLang="zh-TW" dirty="0" smtClean="0"/>
              <a:t>Total </a:t>
            </a:r>
            <a:r>
              <a:rPr lang="en-US" altLang="zh-TW" dirty="0"/>
              <a:t>size: 10.7 GB, 59 files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Dataset details: </a:t>
            </a:r>
          </a:p>
          <a:p>
            <a:pPr lvl="1"/>
            <a:r>
              <a:rPr lang="en-US" altLang="zh-TW" dirty="0" smtClean="0"/>
              <a:t>1. Aomori(</a:t>
            </a:r>
            <a:r>
              <a:rPr lang="zh-TW" altLang="en-US" dirty="0" smtClean="0"/>
              <a:t>青</a:t>
            </a:r>
            <a:r>
              <a:rPr lang="zh-TW" altLang="en-US" dirty="0"/>
              <a:t>森</a:t>
            </a:r>
            <a:r>
              <a:rPr lang="zh-TW" altLang="en-US" dirty="0" smtClean="0"/>
              <a:t>市</a:t>
            </a:r>
            <a:r>
              <a:rPr lang="en-US" altLang="zh-TW" dirty="0" smtClean="0"/>
              <a:t>): 5 files, 422 MB. </a:t>
            </a:r>
          </a:p>
          <a:p>
            <a:pPr lvl="1"/>
            <a:r>
              <a:rPr lang="en-US" altLang="zh-TW" dirty="0" smtClean="0"/>
              <a:t>2. GOI (</a:t>
            </a:r>
            <a:r>
              <a:rPr lang="zh-TW" altLang="en-US" dirty="0" smtClean="0"/>
              <a:t>五井</a:t>
            </a:r>
            <a:r>
              <a:rPr lang="en-US" altLang="zh-TW" dirty="0" smtClean="0"/>
              <a:t>,</a:t>
            </a:r>
            <a:r>
              <a:rPr lang="zh-TW" altLang="en-US" dirty="0"/>
              <a:t>市原市</a:t>
            </a:r>
            <a:r>
              <a:rPr lang="en-US" altLang="zh-TW" dirty="0" smtClean="0"/>
              <a:t>): 1 file, 10.2 MB</a:t>
            </a:r>
          </a:p>
          <a:p>
            <a:pPr lvl="1"/>
            <a:r>
              <a:rPr lang="en-US" altLang="zh-TW" dirty="0" smtClean="0"/>
              <a:t>3. Japan Enhancement: 8 files, 6.18 GB.</a:t>
            </a:r>
          </a:p>
          <a:p>
            <a:pPr lvl="1"/>
            <a:r>
              <a:rPr lang="en-US" altLang="zh-TW" dirty="0" smtClean="0"/>
              <a:t>4. Iwate(</a:t>
            </a:r>
            <a:r>
              <a:rPr lang="zh-TW" altLang="en-US" dirty="0" smtClean="0"/>
              <a:t>岩</a:t>
            </a:r>
            <a:r>
              <a:rPr lang="zh-TW" altLang="en-US" dirty="0"/>
              <a:t>手</a:t>
            </a:r>
            <a:r>
              <a:rPr lang="zh-TW" altLang="en-US" dirty="0" smtClean="0"/>
              <a:t>縣</a:t>
            </a:r>
            <a:r>
              <a:rPr lang="en-US" altLang="zh-TW" dirty="0" smtClean="0"/>
              <a:t>) :</a:t>
            </a:r>
            <a:r>
              <a:rPr lang="zh-TW" altLang="en-US" dirty="0" smtClean="0"/>
              <a:t> </a:t>
            </a:r>
            <a:r>
              <a:rPr lang="en-US" altLang="zh-TW" dirty="0" smtClean="0"/>
              <a:t>39 files, 3.18 GB.</a:t>
            </a:r>
          </a:p>
          <a:p>
            <a:pPr lvl="1"/>
            <a:r>
              <a:rPr lang="en-US" altLang="zh-TW" dirty="0" smtClean="0"/>
              <a:t>5. Sendai(</a:t>
            </a:r>
            <a:r>
              <a:rPr lang="zh-TW" altLang="en-US" dirty="0"/>
              <a:t>仙台</a:t>
            </a:r>
            <a:r>
              <a:rPr lang="zh-TW" altLang="en-US" dirty="0" smtClean="0"/>
              <a:t>市</a:t>
            </a:r>
            <a:r>
              <a:rPr lang="en-US" altLang="zh-TW" dirty="0" smtClean="0"/>
              <a:t>) : 6 files, 922 MB.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1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Network speed test: CASE 1 (Internet)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NCHC -&gt; NAIST</a:t>
            </a:r>
          </a:p>
          <a:p>
            <a:r>
              <a:rPr lang="en-US" altLang="zh-TW" dirty="0" smtClean="0"/>
              <a:t>Data: 260</a:t>
            </a:r>
            <a:r>
              <a:rPr lang="zh-TW" altLang="en-US" dirty="0" smtClean="0"/>
              <a:t> </a:t>
            </a:r>
            <a:r>
              <a:rPr lang="en-US" altLang="zh-TW" dirty="0" smtClean="0"/>
              <a:t>MB</a:t>
            </a:r>
          </a:p>
          <a:p>
            <a:r>
              <a:rPr lang="en-US" altLang="zh-TW" dirty="0" smtClean="0"/>
              <a:t>Speed (Internet):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2.06 MB/s</a:t>
            </a:r>
          </a:p>
          <a:p>
            <a:r>
              <a:rPr lang="en-US" altLang="zh-TW" dirty="0" smtClean="0"/>
              <a:t>Time: 2min/10sec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176464" cy="53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2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584</Words>
  <Application>Microsoft Office PowerPoint</Application>
  <PresentationFormat>画面に合わせる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標楷體</vt:lpstr>
      <vt:lpstr>ＭＳ Ｐゴシック</vt:lpstr>
      <vt:lpstr>新細明體</vt:lpstr>
      <vt:lpstr>Arial</vt:lpstr>
      <vt:lpstr>Calibri</vt:lpstr>
      <vt:lpstr>Wingdings</vt:lpstr>
      <vt:lpstr>Office 佈景主題</vt:lpstr>
      <vt:lpstr>Japan-Taiwan Satellite Image Transmission through PRAGMA Network testbed</vt:lpstr>
      <vt:lpstr>Satellite Image Rapid Response to Disaster Event</vt:lpstr>
      <vt:lpstr>Emergency Observation</vt:lpstr>
      <vt:lpstr>Idea Plan (unofficial) for Satellite Image Receiving  &amp; Oversea Transmission for data sharing  between two satellites. </vt:lpstr>
      <vt:lpstr>Network Topology</vt:lpstr>
      <vt:lpstr>Satellite Image Transmission through PRAGMA Network Testbed </vt:lpstr>
      <vt:lpstr>Demo environment</vt:lpstr>
      <vt:lpstr>FS-2 IMAGE for Japan Earthquake </vt:lpstr>
      <vt:lpstr>Network speed test: CASE 1 (Internet)</vt:lpstr>
      <vt:lpstr>Network speed test: CASE 1 (Internet)</vt:lpstr>
      <vt:lpstr>Network speed test: CASE 2 (PRAGMA NETWORK TESTBED)</vt:lpstr>
      <vt:lpstr>Network speed test: CASE 2 (PRAGMA NETWORK TESTBED)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P645</dc:creator>
  <cp:lastModifiedBy>市川昊平</cp:lastModifiedBy>
  <cp:revision>69</cp:revision>
  <dcterms:created xsi:type="dcterms:W3CDTF">2015-03-29T02:45:21Z</dcterms:created>
  <dcterms:modified xsi:type="dcterms:W3CDTF">2015-04-09T07:20:42Z</dcterms:modified>
</cp:coreProperties>
</file>