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442" r:id="rId4"/>
    <p:sldId id="435" r:id="rId5"/>
    <p:sldId id="437" r:id="rId6"/>
    <p:sldId id="441" r:id="rId7"/>
    <p:sldId id="440" r:id="rId8"/>
    <p:sldId id="444" r:id="rId9"/>
    <p:sldId id="445" r:id="rId10"/>
    <p:sldId id="446" r:id="rId11"/>
    <p:sldId id="448" r:id="rId12"/>
    <p:sldId id="443" r:id="rId13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9" autoAdjust="0"/>
    <p:restoredTop sz="75265" autoAdjust="0"/>
  </p:normalViewPr>
  <p:slideViewPr>
    <p:cSldViewPr>
      <p:cViewPr varScale="1">
        <p:scale>
          <a:sx n="93" d="100"/>
          <a:sy n="93" d="100"/>
        </p:scale>
        <p:origin x="63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9E658FB-994B-42A5-AF42-F0D398EEC980}" type="datetimeFigureOut">
              <a:rPr kumimoji="1" lang="ja-JP" altLang="en-US" smtClean="0"/>
              <a:t>2015/4/8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74C4083-593B-4AED-ACF8-9086148DD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28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but that usually will create another problem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C4083-593B-4AED-ACF8-9086148DD60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096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dirty="0" smtClean="0"/>
              <a:t>A centralized programmable remote controller dictates the forwarding behavior to multiple OpenFlow switches. This architecture separating forwarding plane from control plane allows flexible management to network operator.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C4083-593B-4AED-ACF8-9086148DD60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620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6339-57CD-413B-939A-2D178C51F10C}" type="datetime1">
              <a:rPr kumimoji="1" lang="ja-JP" altLang="en-US" smtClean="0"/>
              <a:t>2015/4/8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7AA-BB8F-490B-B9B8-A229E65EE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97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64E0-E7C3-46E1-8CD1-9DBEC23D708B}" type="datetime1">
              <a:rPr kumimoji="1" lang="ja-JP" altLang="en-US" smtClean="0"/>
              <a:t>2015/4/8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7AA-BB8F-490B-B9B8-A229E65EE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47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93C1-8253-49CE-A047-71C05A77D38C}" type="datetime1">
              <a:rPr kumimoji="1" lang="ja-JP" altLang="en-US" smtClean="0"/>
              <a:t>2015/4/8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7AA-BB8F-490B-B9B8-A229E65EE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50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CD61-6F59-4B5E-8337-098506B23463}" type="datetime1">
              <a:rPr kumimoji="1" lang="ja-JP" altLang="en-US" smtClean="0"/>
              <a:t>2015/4/8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7AA-BB8F-490B-B9B8-A229E65EE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48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BD5F-8607-433B-A868-E6A25C7D0A38}" type="datetime1">
              <a:rPr kumimoji="1" lang="ja-JP" altLang="en-US" smtClean="0"/>
              <a:t>2015/4/8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7AA-BB8F-490B-B9B8-A229E65EE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61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01BE-8088-493C-A68C-448B6A7FE2A6}" type="datetime1">
              <a:rPr kumimoji="1" lang="ja-JP" altLang="en-US" smtClean="0"/>
              <a:t>2015/4/8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7AA-BB8F-490B-B9B8-A229E65EE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47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C98F-6792-4E90-9BBE-B7CAC71F728B}" type="datetime1">
              <a:rPr kumimoji="1" lang="ja-JP" altLang="en-US" smtClean="0"/>
              <a:t>2015/4/8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7AA-BB8F-490B-B9B8-A229E65EE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70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F408-2CCA-41B6-8D83-C4744AD89D27}" type="datetime1">
              <a:rPr kumimoji="1" lang="ja-JP" altLang="en-US" smtClean="0"/>
              <a:t>2015/4/8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7AA-BB8F-490B-B9B8-A229E65EE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76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379B-BFD8-415F-8A66-CF74528633C1}" type="datetime1">
              <a:rPr kumimoji="1" lang="ja-JP" altLang="en-US" smtClean="0"/>
              <a:t>2015/4/8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C41A7AA-BB8F-490B-B9B8-A229E65EE56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2202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6F0D-D918-4908-97F3-3F9A151273E6}" type="datetime1">
              <a:rPr kumimoji="1" lang="ja-JP" altLang="en-US" smtClean="0"/>
              <a:t>2015/4/8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7AA-BB8F-490B-B9B8-A229E65EE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22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F0B-0E6F-486B-8156-161ACADECA9D}" type="datetime1">
              <a:rPr kumimoji="1" lang="ja-JP" altLang="en-US" smtClean="0"/>
              <a:t>2015/4/8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7AA-BB8F-490B-B9B8-A229E65EE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76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373CC-13D9-4FBC-9533-13CCD5DE2487}" type="datetime1">
              <a:rPr kumimoji="1" lang="ja-JP" altLang="en-US" smtClean="0"/>
              <a:t>2015/4/8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1A7AA-BB8F-490B-B9B8-A229E65EE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74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1470025"/>
          </a:xfrm>
        </p:spPr>
        <p:txBody>
          <a:bodyPr>
            <a:noAutofit/>
          </a:bodyPr>
          <a:lstStyle/>
          <a:p>
            <a:r>
              <a:rPr kumimoji="1" lang="en-US" altLang="ja-JP" sz="5400" dirty="0" smtClean="0"/>
              <a:t>How to Find Research Topics</a:t>
            </a:r>
            <a:br>
              <a:rPr kumimoji="1" lang="en-US" altLang="ja-JP" sz="5400" dirty="0" smtClean="0"/>
            </a:br>
            <a:r>
              <a:rPr kumimoji="1" lang="en-US" altLang="ja-JP" sz="5400" dirty="0" smtClean="0"/>
              <a:t>in Computer Science</a:t>
            </a:r>
            <a:endParaRPr kumimoji="1" lang="ja-JP" altLang="en-US" sz="5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b="1" dirty="0" smtClean="0">
                <a:solidFill>
                  <a:schemeClr val="tx1"/>
                </a:solidFill>
                <a:latin typeface="+mj-lt"/>
              </a:rPr>
              <a:t>Kohei Ichikawa</a:t>
            </a:r>
            <a:endParaRPr lang="en-US" altLang="ja-JP" dirty="0" smtClean="0">
              <a:solidFill>
                <a:schemeClr val="tx1"/>
              </a:solidFill>
              <a:latin typeface="+mj-lt"/>
            </a:endParaRPr>
          </a:p>
          <a:p>
            <a:r>
              <a:rPr kumimoji="1" lang="en-US" altLang="ja-JP" dirty="0" smtClean="0">
                <a:solidFill>
                  <a:schemeClr val="tx1"/>
                </a:solidFill>
                <a:latin typeface="+mj-lt"/>
              </a:rPr>
              <a:t>ichikawa@is.naist</a:t>
            </a:r>
            <a:r>
              <a:rPr lang="en-US" altLang="ja-JP" dirty="0" smtClean="0">
                <a:solidFill>
                  <a:schemeClr val="tx1"/>
                </a:solidFill>
                <a:latin typeface="+mj-lt"/>
              </a:rPr>
              <a:t>.jp</a:t>
            </a:r>
          </a:p>
          <a:p>
            <a:endParaRPr kumimoji="1" lang="en-US" altLang="ja-JP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+mj-lt"/>
              </a:rPr>
              <a:t>2015/04/08</a:t>
            </a:r>
            <a:endParaRPr kumimoji="1" lang="ja-JP" alt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046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5310"/>
            <a:ext cx="8964488" cy="1407465"/>
          </a:xfrm>
        </p:spPr>
        <p:txBody>
          <a:bodyPr>
            <a:noAutofit/>
          </a:bodyPr>
          <a:lstStyle/>
          <a:p>
            <a:pPr algn="l"/>
            <a:r>
              <a:rPr lang="en-US" altLang="ja-JP" b="1" dirty="0" smtClean="0"/>
              <a:t>SDN (Software-Defined Networking)</a:t>
            </a:r>
            <a:br>
              <a:rPr lang="en-US" altLang="ja-JP" b="1" dirty="0" smtClean="0"/>
            </a:br>
            <a:r>
              <a:rPr lang="en-US" altLang="ja-JP" b="1" dirty="0" smtClean="0"/>
              <a:t>Before OpenFlow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7AA-BB8F-490B-B9B8-A229E65EE566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67" name="Picture 2" descr="C:\Users\kohei\AppData\Local\Microsoft\Windows\Temporary Internet Files\Content.IE5\LZLHMOEQ\MC900428991[2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85835"/>
            <a:ext cx="1784909" cy="128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3" descr="C:\Users\kohei\AppData\Local\Microsoft\Windows\Temporary Internet Files\Content.IE5\R0QVIPJS\MC90042899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455" y="4221982"/>
            <a:ext cx="1761134" cy="143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Users\kohei\AppData\Local\Microsoft\Windows\Temporary Internet Files\Content.IE5\LZLHMOEQ\MC900428991[2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199" y="2185635"/>
            <a:ext cx="1784909" cy="128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正方形/長方形 69"/>
          <p:cNvSpPr/>
          <p:nvPr/>
        </p:nvSpPr>
        <p:spPr>
          <a:xfrm>
            <a:off x="3160199" y="1873595"/>
            <a:ext cx="1800200" cy="408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 smtClean="0"/>
              <a:t>Controller</a:t>
            </a:r>
            <a:endParaRPr kumimoji="1" lang="ja-JP" altLang="en-US" sz="2800" b="1" dirty="0"/>
          </a:p>
        </p:txBody>
      </p:sp>
      <p:sp>
        <p:nvSpPr>
          <p:cNvPr id="71" name="正方形/長方形 70"/>
          <p:cNvSpPr/>
          <p:nvPr/>
        </p:nvSpPr>
        <p:spPr>
          <a:xfrm>
            <a:off x="3160199" y="2377651"/>
            <a:ext cx="1800200" cy="408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Data</a:t>
            </a:r>
            <a:endParaRPr kumimoji="1" lang="ja-JP" altLang="en-US" sz="2800" b="1" dirty="0"/>
          </a:p>
        </p:txBody>
      </p:sp>
      <p:sp>
        <p:nvSpPr>
          <p:cNvPr id="72" name="正方形/長方形 71"/>
          <p:cNvSpPr/>
          <p:nvPr/>
        </p:nvSpPr>
        <p:spPr>
          <a:xfrm>
            <a:off x="827584" y="3444580"/>
            <a:ext cx="1800200" cy="408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 smtClean="0"/>
              <a:t>Controller</a:t>
            </a:r>
            <a:endParaRPr kumimoji="1" lang="ja-JP" altLang="en-US" sz="2800" b="1" dirty="0"/>
          </a:p>
        </p:txBody>
      </p:sp>
      <p:sp>
        <p:nvSpPr>
          <p:cNvPr id="73" name="正方形/長方形 72"/>
          <p:cNvSpPr/>
          <p:nvPr/>
        </p:nvSpPr>
        <p:spPr>
          <a:xfrm>
            <a:off x="827584" y="3948636"/>
            <a:ext cx="1800200" cy="408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Data</a:t>
            </a:r>
            <a:endParaRPr kumimoji="1" lang="ja-JP" altLang="en-US" sz="2800" b="1" dirty="0"/>
          </a:p>
        </p:txBody>
      </p:sp>
      <p:sp>
        <p:nvSpPr>
          <p:cNvPr id="74" name="正方形/長方形 73"/>
          <p:cNvSpPr/>
          <p:nvPr/>
        </p:nvSpPr>
        <p:spPr>
          <a:xfrm>
            <a:off x="5540750" y="3725261"/>
            <a:ext cx="1800200" cy="408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 smtClean="0"/>
              <a:t>Controller</a:t>
            </a:r>
            <a:endParaRPr kumimoji="1" lang="ja-JP" altLang="en-US" sz="2800" b="1" dirty="0"/>
          </a:p>
        </p:txBody>
      </p:sp>
      <p:sp>
        <p:nvSpPr>
          <p:cNvPr id="75" name="正方形/長方形 74"/>
          <p:cNvSpPr/>
          <p:nvPr/>
        </p:nvSpPr>
        <p:spPr>
          <a:xfrm>
            <a:off x="5540750" y="4229317"/>
            <a:ext cx="1800200" cy="408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Data</a:t>
            </a:r>
            <a:endParaRPr kumimoji="1" lang="ja-JP" altLang="en-US" sz="2800" b="1" dirty="0"/>
          </a:p>
        </p:txBody>
      </p:sp>
      <p:cxnSp>
        <p:nvCxnSpPr>
          <p:cNvPr id="76" name="直線コネクタ 75"/>
          <p:cNvCxnSpPr>
            <a:stCxn id="71" idx="2"/>
            <a:endCxn id="73" idx="3"/>
          </p:cNvCxnSpPr>
          <p:nvPr/>
        </p:nvCxnSpPr>
        <p:spPr>
          <a:xfrm flipH="1">
            <a:off x="2627784" y="2785699"/>
            <a:ext cx="1432515" cy="136696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71" idx="2"/>
            <a:endCxn id="75" idx="1"/>
          </p:cNvCxnSpPr>
          <p:nvPr/>
        </p:nvCxnSpPr>
        <p:spPr>
          <a:xfrm>
            <a:off x="4060299" y="2785699"/>
            <a:ext cx="1480451" cy="164764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73" idx="3"/>
            <a:endCxn id="75" idx="1"/>
          </p:cNvCxnSpPr>
          <p:nvPr/>
        </p:nvCxnSpPr>
        <p:spPr>
          <a:xfrm>
            <a:off x="2627784" y="4152660"/>
            <a:ext cx="2912966" cy="28068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曲線コネクタ 78"/>
          <p:cNvCxnSpPr>
            <a:stCxn id="70" idx="3"/>
            <a:endCxn id="71" idx="3"/>
          </p:cNvCxnSpPr>
          <p:nvPr/>
        </p:nvCxnSpPr>
        <p:spPr>
          <a:xfrm>
            <a:off x="4960399" y="2077619"/>
            <a:ext cx="12700" cy="504056"/>
          </a:xfrm>
          <a:prstGeom prst="curvedConnector3">
            <a:avLst>
              <a:gd name="adj1" fmla="val 4158622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4973099" y="164276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solidFill>
                  <a:schemeClr val="accent1"/>
                </a:solidFill>
              </a:rPr>
              <a:t>d</a:t>
            </a:r>
            <a:r>
              <a:rPr kumimoji="1" lang="en-US" altLang="ja-JP" sz="2400" b="1" dirty="0" smtClean="0">
                <a:solidFill>
                  <a:schemeClr val="accent1"/>
                </a:solidFill>
              </a:rPr>
              <a:t>ecides behavior</a:t>
            </a:r>
            <a:endParaRPr kumimoji="1" lang="ja-JP" alt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81" name="曲線コネクタ 80"/>
          <p:cNvCxnSpPr/>
          <p:nvPr/>
        </p:nvCxnSpPr>
        <p:spPr>
          <a:xfrm>
            <a:off x="7319204" y="3985835"/>
            <a:ext cx="12700" cy="504056"/>
          </a:xfrm>
          <a:prstGeom prst="curvedConnector3">
            <a:avLst>
              <a:gd name="adj1" fmla="val 4158622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7331904" y="3145739"/>
            <a:ext cx="1516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solidFill>
                  <a:schemeClr val="accent1"/>
                </a:solidFill>
              </a:rPr>
              <a:t>d</a:t>
            </a:r>
            <a:r>
              <a:rPr kumimoji="1" lang="en-US" altLang="ja-JP" sz="2400" b="1" dirty="0" smtClean="0">
                <a:solidFill>
                  <a:schemeClr val="accent1"/>
                </a:solidFill>
              </a:rPr>
              <a:t>ecides behavior</a:t>
            </a:r>
            <a:endParaRPr kumimoji="1" lang="ja-JP" alt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83" name="曲線コネクタ 82"/>
          <p:cNvCxnSpPr/>
          <p:nvPr/>
        </p:nvCxnSpPr>
        <p:spPr>
          <a:xfrm>
            <a:off x="2630351" y="3580596"/>
            <a:ext cx="12700" cy="504056"/>
          </a:xfrm>
          <a:prstGeom prst="curvedConnector3">
            <a:avLst>
              <a:gd name="adj1" fmla="val 4158622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06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7AA-BB8F-490B-B9B8-A229E65EE566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915816" y="1772816"/>
            <a:ext cx="2664296" cy="81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 smtClean="0"/>
              <a:t>OpenFlow</a:t>
            </a:r>
          </a:p>
          <a:p>
            <a:pPr algn="ctr"/>
            <a:r>
              <a:rPr kumimoji="1" lang="en-US" altLang="ja-JP" sz="2800" b="1" dirty="0" smtClean="0"/>
              <a:t>Controller</a:t>
            </a:r>
            <a:endParaRPr kumimoji="1" lang="ja-JP" altLang="en-US" sz="2800" b="1" dirty="0"/>
          </a:p>
        </p:txBody>
      </p:sp>
      <p:pic>
        <p:nvPicPr>
          <p:cNvPr id="5" name="Picture 2" descr="C:\Users\kohei\AppData\Local\Microsoft\Windows\Temporary Internet Files\Content.IE5\LZLHMOEQ\MC900428991[2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94" y="4948922"/>
            <a:ext cx="1784909" cy="128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kohei\AppData\Local\Microsoft\Windows\Temporary Internet Files\Content.IE5\LZLHMOEQ\MC900428991[2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450" y="4293096"/>
            <a:ext cx="1784909" cy="128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kohei\AppData\Local\Microsoft\Windows\Temporary Internet Files\Content.IE5\R0QVIPJS\MC900428997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870054"/>
            <a:ext cx="1761134" cy="143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/>
          <p:cNvCxnSpPr/>
          <p:nvPr/>
        </p:nvCxnSpPr>
        <p:spPr>
          <a:xfrm>
            <a:off x="323528" y="3789040"/>
            <a:ext cx="8064896" cy="23285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4" idx="2"/>
            <a:endCxn id="5" idx="0"/>
          </p:cNvCxnSpPr>
          <p:nvPr/>
        </p:nvCxnSpPr>
        <p:spPr>
          <a:xfrm flipH="1">
            <a:off x="2092649" y="2588908"/>
            <a:ext cx="2155315" cy="2360014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4" idx="2"/>
            <a:endCxn id="6" idx="0"/>
          </p:cNvCxnSpPr>
          <p:nvPr/>
        </p:nvCxnSpPr>
        <p:spPr>
          <a:xfrm>
            <a:off x="4247964" y="2588908"/>
            <a:ext cx="148941" cy="1704188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4" idx="2"/>
            <a:endCxn id="8" idx="0"/>
          </p:cNvCxnSpPr>
          <p:nvPr/>
        </p:nvCxnSpPr>
        <p:spPr>
          <a:xfrm>
            <a:off x="4247964" y="2588908"/>
            <a:ext cx="2500747" cy="2281146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7020272" y="4509120"/>
            <a:ext cx="2123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OpenFlow</a:t>
            </a:r>
            <a:br>
              <a:rPr kumimoji="1" lang="en-US" altLang="ja-JP" sz="2400" b="1" dirty="0" smtClean="0"/>
            </a:br>
            <a:r>
              <a:rPr kumimoji="1" lang="en-US" altLang="ja-JP" sz="2400" b="1" dirty="0" smtClean="0"/>
              <a:t>Switch</a:t>
            </a:r>
            <a:endParaRPr kumimoji="1" lang="ja-JP" altLang="en-US" sz="24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499992" y="4005064"/>
            <a:ext cx="2123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OpenFlow</a:t>
            </a:r>
            <a:br>
              <a:rPr kumimoji="1" lang="en-US" altLang="ja-JP" sz="2400" b="1" dirty="0" smtClean="0"/>
            </a:br>
            <a:r>
              <a:rPr kumimoji="1" lang="en-US" altLang="ja-JP" sz="2400" b="1" dirty="0" smtClean="0"/>
              <a:t>Switch</a:t>
            </a:r>
            <a:endParaRPr kumimoji="1" lang="ja-JP" altLang="en-US" sz="2400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83568" y="4398203"/>
            <a:ext cx="2123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OpenFlow</a:t>
            </a:r>
            <a:br>
              <a:rPr kumimoji="1" lang="en-US" altLang="ja-JP" sz="2400" b="1" dirty="0" smtClean="0"/>
            </a:br>
            <a:r>
              <a:rPr kumimoji="1" lang="en-US" altLang="ja-JP" sz="2400" b="1" dirty="0" smtClean="0"/>
              <a:t>Switch</a:t>
            </a:r>
            <a:endParaRPr kumimoji="1" lang="ja-JP" altLang="en-US" sz="2400" b="1" dirty="0"/>
          </a:p>
        </p:txBody>
      </p:sp>
      <p:sp>
        <p:nvSpPr>
          <p:cNvPr id="23" name="正方形/長方形 22"/>
          <p:cNvSpPr/>
          <p:nvPr/>
        </p:nvSpPr>
        <p:spPr>
          <a:xfrm>
            <a:off x="3526904" y="4890858"/>
            <a:ext cx="1800200" cy="408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Data</a:t>
            </a:r>
            <a:endParaRPr kumimoji="1" lang="ja-JP" altLang="en-US" sz="2800" b="1" dirty="0"/>
          </a:p>
        </p:txBody>
      </p:sp>
      <p:cxnSp>
        <p:nvCxnSpPr>
          <p:cNvPr id="24" name="直線コネクタ 23"/>
          <p:cNvCxnSpPr>
            <a:stCxn id="23" idx="2"/>
            <a:endCxn id="25" idx="3"/>
          </p:cNvCxnSpPr>
          <p:nvPr/>
        </p:nvCxnSpPr>
        <p:spPr>
          <a:xfrm flipH="1">
            <a:off x="2987824" y="5298906"/>
            <a:ext cx="1439180" cy="59036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1187624" y="5685248"/>
            <a:ext cx="1800200" cy="408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Data</a:t>
            </a:r>
            <a:endParaRPr kumimoji="1" lang="ja-JP" altLang="en-US" sz="2800" b="1" dirty="0"/>
          </a:p>
        </p:txBody>
      </p:sp>
      <p:sp>
        <p:nvSpPr>
          <p:cNvPr id="26" name="正方形/長方形 25"/>
          <p:cNvSpPr/>
          <p:nvPr/>
        </p:nvSpPr>
        <p:spPr>
          <a:xfrm>
            <a:off x="5940152" y="5733256"/>
            <a:ext cx="1800200" cy="408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Data</a:t>
            </a:r>
            <a:endParaRPr kumimoji="1" lang="ja-JP" altLang="en-US" sz="2800" b="1" dirty="0"/>
          </a:p>
        </p:txBody>
      </p:sp>
      <p:cxnSp>
        <p:nvCxnSpPr>
          <p:cNvPr id="28" name="直線コネクタ 27"/>
          <p:cNvCxnSpPr>
            <a:stCxn id="26" idx="1"/>
            <a:endCxn id="25" idx="3"/>
          </p:cNvCxnSpPr>
          <p:nvPr/>
        </p:nvCxnSpPr>
        <p:spPr>
          <a:xfrm flipH="1" flipV="1">
            <a:off x="2987824" y="5889272"/>
            <a:ext cx="2952328" cy="4800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6" idx="1"/>
            <a:endCxn id="23" idx="2"/>
          </p:cNvCxnSpPr>
          <p:nvPr/>
        </p:nvCxnSpPr>
        <p:spPr>
          <a:xfrm flipH="1" flipV="1">
            <a:off x="4427004" y="5298906"/>
            <a:ext cx="1513148" cy="6383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151130" y="2492896"/>
            <a:ext cx="2556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400" dirty="0" err="1" smtClean="0"/>
              <a:t>Controled</a:t>
            </a:r>
            <a:r>
              <a:rPr lang="en-US" altLang="ja-JP" sz="2400" dirty="0" smtClean="0"/>
              <a:t> </a:t>
            </a:r>
            <a:r>
              <a:rPr kumimoji="1" lang="en-US" altLang="ja-JP" sz="2400" dirty="0" smtClean="0"/>
              <a:t>by OpenFlow protocol</a:t>
            </a:r>
            <a:endParaRPr kumimoji="1" lang="ja-JP" altLang="en-US" sz="24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90220" y="1657642"/>
            <a:ext cx="2483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accent1"/>
                </a:solidFill>
              </a:rPr>
              <a:t>Control Plane</a:t>
            </a:r>
            <a:endParaRPr kumimoji="1" lang="ja-JP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90220" y="3789040"/>
            <a:ext cx="2483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accent1"/>
                </a:solidFill>
              </a:rPr>
              <a:t>Data Plane</a:t>
            </a:r>
            <a:endParaRPr kumimoji="1" lang="ja-JP" altLang="en-US" sz="2800" b="1" dirty="0">
              <a:solidFill>
                <a:schemeClr val="accent1"/>
              </a:solidFill>
            </a:endParaRPr>
          </a:p>
        </p:txBody>
      </p:sp>
      <p:pic>
        <p:nvPicPr>
          <p:cNvPr id="38" name="Picture 360" descr="MC90043394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606" y="1614598"/>
            <a:ext cx="911407" cy="1057796"/>
          </a:xfrm>
          <a:prstGeom prst="rect">
            <a:avLst/>
          </a:prstGeom>
        </p:spPr>
      </p:pic>
      <p:cxnSp>
        <p:nvCxnSpPr>
          <p:cNvPr id="39" name="Straight Arrow Connector 332"/>
          <p:cNvCxnSpPr/>
          <p:nvPr/>
        </p:nvCxnSpPr>
        <p:spPr>
          <a:xfrm flipH="1">
            <a:off x="5566311" y="2140857"/>
            <a:ext cx="1606713" cy="0"/>
          </a:xfrm>
          <a:prstGeom prst="straightConnector1">
            <a:avLst/>
          </a:prstGeom>
          <a:ln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35"/>
          <p:cNvSpPr txBox="1"/>
          <p:nvPr/>
        </p:nvSpPr>
        <p:spPr>
          <a:xfrm>
            <a:off x="5598176" y="1643861"/>
            <a:ext cx="2483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programming</a:t>
            </a:r>
            <a:endParaRPr lang="en-US" sz="2400" b="1" dirty="0"/>
          </a:p>
        </p:txBody>
      </p:sp>
      <p:sp>
        <p:nvSpPr>
          <p:cNvPr id="41" name="TextBox 465"/>
          <p:cNvSpPr txBox="1"/>
          <p:nvPr/>
        </p:nvSpPr>
        <p:spPr>
          <a:xfrm>
            <a:off x="6268350" y="2495267"/>
            <a:ext cx="3111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Network Operator</a:t>
            </a:r>
            <a:endParaRPr lang="en-US" sz="2400" b="1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232198" y="3149671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solidFill>
                  <a:schemeClr val="accent1"/>
                </a:solidFill>
              </a:rPr>
              <a:t>d</a:t>
            </a:r>
            <a:r>
              <a:rPr kumimoji="1" lang="en-US" altLang="ja-JP" sz="2400" b="1" dirty="0" smtClean="0">
                <a:solidFill>
                  <a:schemeClr val="accent1"/>
                </a:solidFill>
              </a:rPr>
              <a:t>ecides behavior</a:t>
            </a:r>
            <a:endParaRPr kumimoji="1" lang="ja-JP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0" name="タイトル 1"/>
          <p:cNvSpPr txBox="1">
            <a:spLocks/>
          </p:cNvSpPr>
          <p:nvPr/>
        </p:nvSpPr>
        <p:spPr>
          <a:xfrm>
            <a:off x="179512" y="5310"/>
            <a:ext cx="8964488" cy="140746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b="1" dirty="0" smtClean="0"/>
              <a:t>SDN (Software-Defined Networking)</a:t>
            </a:r>
            <a:br>
              <a:rPr lang="en-US" altLang="ja-JP" b="1" dirty="0" smtClean="0"/>
            </a:br>
            <a:r>
              <a:rPr lang="en-US" altLang="ja-JP" b="1" dirty="0" smtClean="0"/>
              <a:t>After OpenFlow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88698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824" y="14171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5400" b="1" dirty="0" smtClean="0"/>
              <a:t>Finding research topics</a:t>
            </a:r>
            <a:endParaRPr kumimoji="1" lang="ja-JP" altLang="en-US" sz="5400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7AA-BB8F-490B-B9B8-A229E65EE566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953719" y="2753888"/>
            <a:ext cx="3765475" cy="27883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600" kern="0" dirty="0" smtClean="0">
                <a:solidFill>
                  <a:srgbClr val="FFFFFF"/>
                </a:solidFill>
              </a:rPr>
              <a:t>Physical machine</a:t>
            </a:r>
            <a:endParaRPr lang="ja-JP" altLang="en-US" sz="1600" kern="0" dirty="0">
              <a:solidFill>
                <a:srgbClr val="FFFFFF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953719" y="2425702"/>
            <a:ext cx="3765475" cy="27883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600" kern="0" dirty="0" smtClean="0">
                <a:solidFill>
                  <a:srgbClr val="FFFFFF"/>
                </a:solidFill>
              </a:rPr>
              <a:t>Hypervisor</a:t>
            </a:r>
            <a:endParaRPr lang="ja-JP" altLang="en-US" sz="1600" kern="0" dirty="0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947130" y="1763836"/>
            <a:ext cx="1223468" cy="27883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0" lang="en-US" altLang="ja-JP" sz="1600" kern="0" dirty="0">
                <a:solidFill>
                  <a:srgbClr val="FFFFFF"/>
                </a:solidFill>
              </a:rPr>
              <a:t>OS</a:t>
            </a:r>
            <a:endParaRPr lang="ja-JP" altLang="en-US" sz="1600" kern="0" dirty="0">
              <a:solidFill>
                <a:srgbClr val="FFFFFF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47130" y="1268760"/>
            <a:ext cx="1223468" cy="4349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600" kern="0" dirty="0" smtClean="0">
                <a:solidFill>
                  <a:srgbClr val="FFFFFF"/>
                </a:solidFill>
              </a:rPr>
              <a:t>Apps</a:t>
            </a:r>
            <a:endParaRPr lang="ja-JP" altLang="en-US" sz="1600" kern="0" dirty="0">
              <a:solidFill>
                <a:srgbClr val="FFFFFF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224317" y="1763836"/>
            <a:ext cx="1223468" cy="27883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0" lang="en-US" altLang="ja-JP" sz="1600" kern="0" dirty="0">
                <a:solidFill>
                  <a:srgbClr val="FFFFFF"/>
                </a:solidFill>
              </a:rPr>
              <a:t>OS</a:t>
            </a:r>
            <a:endParaRPr lang="ja-JP" altLang="en-US" sz="1600" kern="0" dirty="0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224317" y="1268760"/>
            <a:ext cx="1223468" cy="4349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600" kern="0" dirty="0" smtClean="0">
                <a:solidFill>
                  <a:srgbClr val="FFFFFF"/>
                </a:solidFill>
              </a:rPr>
              <a:t>Apps</a:t>
            </a:r>
            <a:endParaRPr lang="ja-JP" altLang="en-US" sz="1600" kern="0" dirty="0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492319" y="1763836"/>
            <a:ext cx="1223468" cy="27883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0" lang="en-US" altLang="ja-JP" sz="1600" kern="0" dirty="0">
                <a:solidFill>
                  <a:srgbClr val="FFFFFF"/>
                </a:solidFill>
              </a:rPr>
              <a:t>OS</a:t>
            </a:r>
            <a:endParaRPr lang="ja-JP" altLang="en-US" sz="1600" kern="0" dirty="0">
              <a:solidFill>
                <a:srgbClr val="FFFFFF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492319" y="1268760"/>
            <a:ext cx="1223468" cy="4349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600" kern="0" dirty="0" smtClean="0">
                <a:solidFill>
                  <a:srgbClr val="FFFFFF"/>
                </a:solidFill>
              </a:rPr>
              <a:t>Apps</a:t>
            </a:r>
            <a:endParaRPr lang="ja-JP" altLang="en-US" sz="1600" kern="0" dirty="0">
              <a:solidFill>
                <a:srgbClr val="FFFFFF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947130" y="2104334"/>
            <a:ext cx="1223468" cy="27112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600" kern="0" dirty="0">
                <a:solidFill>
                  <a:srgbClr val="FFFFFF"/>
                </a:solidFill>
              </a:rPr>
              <a:t>VM</a:t>
            </a:r>
            <a:endParaRPr lang="ja-JP" altLang="en-US" sz="1600" kern="0" dirty="0">
              <a:solidFill>
                <a:srgbClr val="FFFFFF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224317" y="2104334"/>
            <a:ext cx="1223468" cy="27112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0" lang="en-US" altLang="ja-JP" sz="1600" kern="0" dirty="0">
                <a:solidFill>
                  <a:srgbClr val="FFFFFF"/>
                </a:solidFill>
              </a:rPr>
              <a:t>VM</a:t>
            </a:r>
            <a:endParaRPr kumimoji="0" lang="ja-JP" altLang="en-US" sz="1600" kern="0" dirty="0">
              <a:solidFill>
                <a:srgbClr val="FFFFFF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492319" y="2104334"/>
            <a:ext cx="1223468" cy="27112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0" lang="en-US" altLang="ja-JP" sz="1600" kern="0" dirty="0">
                <a:solidFill>
                  <a:srgbClr val="FFFFFF"/>
                </a:solidFill>
              </a:rPr>
              <a:t>VM</a:t>
            </a:r>
            <a:endParaRPr kumimoji="0" lang="ja-JP" altLang="en-US" sz="1600" kern="0" dirty="0">
              <a:solidFill>
                <a:srgbClr val="FFFFFF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0" y="2086782"/>
            <a:ext cx="1016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accent1"/>
                </a:solidFill>
              </a:rPr>
              <a:t>New</a:t>
            </a:r>
            <a:endParaRPr kumimoji="1" lang="ja-JP" altLang="en-US" sz="2800" b="1" dirty="0">
              <a:solidFill>
                <a:schemeClr val="accent1"/>
              </a:solidFill>
            </a:endParaRPr>
          </a:p>
        </p:txBody>
      </p:sp>
      <p:pic>
        <p:nvPicPr>
          <p:cNvPr id="17" name="Picture 8" descr="C:\Users\kohei\AppData\Local\Microsoft\Windows\Temporary Internet Files\Content.IE5\ELOZ8SSJ\MC90043160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854" y="1740097"/>
            <a:ext cx="825021" cy="82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角丸四角形吹き出し 17"/>
          <p:cNvSpPr/>
          <p:nvPr/>
        </p:nvSpPr>
        <p:spPr>
          <a:xfrm>
            <a:off x="4772913" y="3454853"/>
            <a:ext cx="3240360" cy="648452"/>
          </a:xfrm>
          <a:prstGeom prst="wedgeRoundRectCallout">
            <a:avLst>
              <a:gd name="adj1" fmla="val -61889"/>
              <a:gd name="adj2" fmla="val -20740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800" b="1" dirty="0" smtClean="0"/>
              <a:t>Another problem</a:t>
            </a:r>
            <a:endParaRPr kumimoji="1" lang="ja-JP" altLang="en-US" sz="2400" dirty="0"/>
          </a:p>
        </p:txBody>
      </p:sp>
      <p:sp>
        <p:nvSpPr>
          <p:cNvPr id="19" name="角丸四角形吹き出し 18"/>
          <p:cNvSpPr/>
          <p:nvPr/>
        </p:nvSpPr>
        <p:spPr>
          <a:xfrm>
            <a:off x="1215871" y="3788296"/>
            <a:ext cx="3240360" cy="648452"/>
          </a:xfrm>
          <a:prstGeom prst="wedgeRoundRectCallout">
            <a:avLst>
              <a:gd name="adj1" fmla="val -7987"/>
              <a:gd name="adj2" fmla="val -24068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800" b="1" dirty="0" smtClean="0"/>
              <a:t>Another problem</a:t>
            </a:r>
            <a:endParaRPr kumimoji="1" lang="ja-JP" altLang="en-US" sz="2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78586" y="4735259"/>
            <a:ext cx="82082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3200" dirty="0" smtClean="0"/>
              <a:t>Find what kind of indirection layer is proposed to solve a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200" dirty="0" smtClean="0"/>
              <a:t>What other problems are introduced by the indirection layer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4111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ohei\Pictures\証明写真\Dr.Ichikawa-mo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9144000" cy="773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395536" y="188640"/>
            <a:ext cx="61926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b="1" dirty="0" smtClean="0"/>
              <a:t>Speaker:</a:t>
            </a:r>
            <a:endParaRPr kumimoji="1" lang="en-US" altLang="ja-JP" sz="5400" b="1" dirty="0" smtClean="0"/>
          </a:p>
          <a:p>
            <a:r>
              <a:rPr kumimoji="1" lang="en-US" altLang="ja-JP" sz="5400" b="1" dirty="0" smtClean="0"/>
              <a:t>Kohei Ichikawa</a:t>
            </a:r>
          </a:p>
          <a:p>
            <a:r>
              <a:rPr lang="en-US" altLang="ja-JP" sz="5400" dirty="0" smtClean="0"/>
              <a:t>(</a:t>
            </a:r>
            <a:r>
              <a:rPr lang="ja-JP" altLang="en-US" sz="5400" dirty="0" smtClean="0"/>
              <a:t>市川昊平</a:t>
            </a:r>
            <a:r>
              <a:rPr lang="en-US" altLang="ja-JP" sz="5400" dirty="0" smtClean="0"/>
              <a:t>)</a:t>
            </a:r>
            <a:endParaRPr kumimoji="1" lang="ja-JP" altLang="en-US" sz="5400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7AA-BB8F-490B-B9B8-A229E65EE56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07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7AA-BB8F-490B-B9B8-A229E65EE566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1520" y="2276872"/>
            <a:ext cx="85689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0" b="1" dirty="0" smtClean="0">
                <a:solidFill>
                  <a:schemeClr val="accent1"/>
                </a:solidFill>
              </a:rPr>
              <a:t>How to Find Research Topics?</a:t>
            </a:r>
            <a:endParaRPr lang="ja-JP" altLang="en-US" sz="9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13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7AA-BB8F-490B-B9B8-A229E65EE566}" type="slidenum">
              <a:rPr lang="ja-JP" altLang="en-US" smtClean="0"/>
              <a:pPr/>
              <a:t>4</a:t>
            </a:fld>
            <a:endParaRPr lang="ja-JP" altLang="en-US"/>
          </a:p>
        </p:txBody>
      </p:sp>
      <p:pic>
        <p:nvPicPr>
          <p:cNvPr id="7170" name="Picture 2" descr="http://www.cl.cam.ac.uk/newlabphotos/Opening/IMG_35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4061" y="-99392"/>
            <a:ext cx="5237501" cy="698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329960" y="1187502"/>
            <a:ext cx="47890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b="1" i="1" dirty="0">
                <a:solidFill>
                  <a:schemeClr val="accent1"/>
                </a:solidFill>
              </a:rPr>
              <a:t>All problems </a:t>
            </a:r>
            <a:r>
              <a:rPr lang="en-US" altLang="ja-JP" sz="6000" b="1" i="1" dirty="0" smtClean="0">
                <a:solidFill>
                  <a:schemeClr val="accent1"/>
                </a:solidFill>
              </a:rPr>
              <a:t/>
            </a:r>
            <a:br>
              <a:rPr lang="en-US" altLang="ja-JP" sz="6000" b="1" i="1" dirty="0" smtClean="0">
                <a:solidFill>
                  <a:schemeClr val="accent1"/>
                </a:solidFill>
              </a:rPr>
            </a:br>
            <a:r>
              <a:rPr lang="en-US" altLang="ja-JP" sz="6000" b="1" i="1" dirty="0" smtClean="0"/>
              <a:t>in </a:t>
            </a:r>
            <a:r>
              <a:rPr lang="en-US" altLang="ja-JP" sz="6000" b="1" i="1" dirty="0"/>
              <a:t>computer science can be solved by </a:t>
            </a:r>
            <a:r>
              <a:rPr lang="en-US" altLang="ja-JP" sz="6000" b="1" i="1" dirty="0">
                <a:solidFill>
                  <a:schemeClr val="accent1"/>
                </a:solidFill>
              </a:rPr>
              <a:t>another level of indirection</a:t>
            </a:r>
            <a:endParaRPr kumimoji="1" lang="ja-JP" altLang="en-US" sz="6000" b="1" i="1" dirty="0">
              <a:solidFill>
                <a:schemeClr val="accent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03440" y="46155"/>
            <a:ext cx="5256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A famous </a:t>
            </a:r>
            <a:r>
              <a:rPr lang="en-US" altLang="ja-JP" sz="3200" b="1" dirty="0" smtClean="0"/>
              <a:t>phrase of </a:t>
            </a:r>
          </a:p>
          <a:p>
            <a:r>
              <a:rPr lang="en-US" altLang="ja-JP" sz="3200" b="1" dirty="0" smtClean="0"/>
              <a:t>David </a:t>
            </a:r>
            <a:r>
              <a:rPr lang="en-US" altLang="ja-JP" sz="3200" b="1" dirty="0" smtClean="0"/>
              <a:t>Wheeler: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2305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7AA-BB8F-490B-B9B8-A229E65EE566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7504" y="1202556"/>
            <a:ext cx="89340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ja-JP" sz="4000" b="1" i="1" dirty="0"/>
              <a:t>All problems in computer science can be solved by another level of indirection</a:t>
            </a:r>
            <a:endParaRPr kumimoji="1" lang="ja-JP" altLang="en-US" sz="4000" b="1" i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7504" y="2786732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>
                <a:solidFill>
                  <a:schemeClr val="tx2"/>
                </a:solidFill>
              </a:rPr>
              <a:t>but that usually will create </a:t>
            </a:r>
            <a:endParaRPr lang="en-US" altLang="ja-JP" sz="5400" b="1" dirty="0" smtClean="0">
              <a:solidFill>
                <a:schemeClr val="tx2"/>
              </a:solidFill>
            </a:endParaRPr>
          </a:p>
          <a:p>
            <a:pPr algn="ctr"/>
            <a:r>
              <a:rPr lang="en-US" altLang="ja-JP" sz="8000" b="1" dirty="0" smtClean="0">
                <a:solidFill>
                  <a:schemeClr val="accent1"/>
                </a:solidFill>
              </a:rPr>
              <a:t>another </a:t>
            </a:r>
            <a:r>
              <a:rPr lang="en-US" altLang="ja-JP" sz="8000" b="1" dirty="0" smtClean="0">
                <a:solidFill>
                  <a:schemeClr val="accent1"/>
                </a:solidFill>
              </a:rPr>
              <a:t>problem</a:t>
            </a:r>
            <a:endParaRPr lang="en-US" altLang="ja-JP" sz="8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49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7AA-BB8F-490B-B9B8-A229E65EE566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03176" y="-1835"/>
            <a:ext cx="741682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b="1" dirty="0" smtClean="0"/>
              <a:t>An example at that time….</a:t>
            </a:r>
            <a:br>
              <a:rPr lang="en-US" altLang="ja-JP" sz="4800" b="1" dirty="0" smtClean="0"/>
            </a:br>
            <a:r>
              <a:rPr lang="en-US" altLang="ja-JP" sz="6600" b="1" dirty="0" smtClean="0">
                <a:solidFill>
                  <a:schemeClr val="accent1"/>
                </a:solidFill>
              </a:rPr>
              <a:t>Pointer</a:t>
            </a:r>
            <a:endParaRPr kumimoji="1" lang="ja-JP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4" name="直方体 3"/>
          <p:cNvSpPr/>
          <p:nvPr/>
        </p:nvSpPr>
        <p:spPr>
          <a:xfrm>
            <a:off x="1115616" y="2428985"/>
            <a:ext cx="1368152" cy="648072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79543" y="1988840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smtClean="0"/>
              <a:t>10</a:t>
            </a:r>
            <a:endParaRPr kumimoji="1" lang="ja-JP" altLang="en-US" sz="3200" dirty="0"/>
          </a:p>
        </p:txBody>
      </p:sp>
      <p:sp>
        <p:nvSpPr>
          <p:cNvPr id="6" name="正方形/長方形 5"/>
          <p:cNvSpPr/>
          <p:nvPr/>
        </p:nvSpPr>
        <p:spPr>
          <a:xfrm>
            <a:off x="1025766" y="3025693"/>
            <a:ext cx="14996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/>
              <a:t>V</a:t>
            </a:r>
            <a:r>
              <a:rPr lang="ja-JP" altLang="en-US" sz="2400" dirty="0" smtClean="0"/>
              <a:t>ariable</a:t>
            </a:r>
            <a:r>
              <a:rPr lang="en-US" altLang="ja-JP" sz="2400" dirty="0" smtClean="0"/>
              <a:t>: a</a:t>
            </a:r>
            <a:endParaRPr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84168" y="2368300"/>
            <a:ext cx="2592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dirty="0" err="1"/>
              <a:t>f</a:t>
            </a:r>
            <a:r>
              <a:rPr kumimoji="1" lang="en-US" altLang="ja-JP" sz="4400" dirty="0" err="1" smtClean="0"/>
              <a:t>unc</a:t>
            </a:r>
            <a:r>
              <a:rPr kumimoji="1" lang="en-US" altLang="ja-JP" sz="4400" dirty="0" smtClean="0"/>
              <a:t>(a)</a:t>
            </a:r>
            <a:endParaRPr kumimoji="1" lang="ja-JP" altLang="en-US" sz="4400" dirty="0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3055989" y="2753020"/>
            <a:ext cx="25961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直方体 9"/>
          <p:cNvSpPr/>
          <p:nvPr/>
        </p:nvSpPr>
        <p:spPr>
          <a:xfrm>
            <a:off x="840735" y="5415607"/>
            <a:ext cx="2027173" cy="648072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043608" y="6000382"/>
            <a:ext cx="14996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/>
              <a:t>V</a:t>
            </a:r>
            <a:r>
              <a:rPr lang="ja-JP" altLang="en-US" sz="2400" dirty="0" smtClean="0"/>
              <a:t>ariable</a:t>
            </a:r>
            <a:r>
              <a:rPr lang="en-US" altLang="ja-JP" sz="2400" dirty="0" smtClean="0"/>
              <a:t>: a</a:t>
            </a:r>
            <a:endParaRPr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11560" y="3963171"/>
            <a:ext cx="2555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{10, 11, 12,…}</a:t>
            </a:r>
            <a:endParaRPr kumimoji="1" lang="ja-JP" altLang="en-US" sz="3200" dirty="0"/>
          </a:p>
        </p:txBody>
      </p:sp>
      <p:sp>
        <p:nvSpPr>
          <p:cNvPr id="13" name="直方体 12"/>
          <p:cNvSpPr/>
          <p:nvPr/>
        </p:nvSpPr>
        <p:spPr>
          <a:xfrm>
            <a:off x="4054938" y="5415607"/>
            <a:ext cx="829194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3651310" y="6063679"/>
            <a:ext cx="1401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/>
              <a:t>Pointer: p</a:t>
            </a:r>
            <a:endParaRPr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11559" y="4408576"/>
            <a:ext cx="27556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{key=&gt;”aa”, value=&gt;”bb”,…}</a:t>
            </a:r>
            <a:endParaRPr kumimoji="1" lang="ja-JP" altLang="en-US" sz="3200" dirty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2923555" y="5739643"/>
            <a:ext cx="9624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881916" y="5716996"/>
            <a:ext cx="131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reference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5076056" y="5716996"/>
            <a:ext cx="8183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6084168" y="5354922"/>
            <a:ext cx="2592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dirty="0" err="1" smtClean="0"/>
              <a:t>f</a:t>
            </a:r>
            <a:r>
              <a:rPr kumimoji="1" lang="en-US" altLang="ja-JP" sz="4400" dirty="0" err="1" smtClean="0"/>
              <a:t>unc</a:t>
            </a:r>
            <a:r>
              <a:rPr kumimoji="1" lang="en-US" altLang="ja-JP" sz="4400" dirty="0" smtClean="0"/>
              <a:t>(p)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96227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コンテンツ プレースホルダー 20"/>
          <p:cNvSpPr>
            <a:spLocks noGrp="1"/>
          </p:cNvSpPr>
          <p:nvPr>
            <p:ph idx="1"/>
          </p:nvPr>
        </p:nvSpPr>
        <p:spPr>
          <a:xfrm>
            <a:off x="457200" y="3648588"/>
            <a:ext cx="8686800" cy="2876756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Advantage:</a:t>
            </a:r>
          </a:p>
          <a:p>
            <a:pPr lvl="1"/>
            <a:r>
              <a:rPr lang="en-US" altLang="ja-JP" dirty="0" smtClean="0"/>
              <a:t>Easy to pass a large dataset</a:t>
            </a:r>
          </a:p>
          <a:p>
            <a:pPr lvl="1"/>
            <a:r>
              <a:rPr kumimoji="1" lang="en-US" altLang="ja-JP" dirty="0" smtClean="0"/>
              <a:t>Allows the </a:t>
            </a:r>
            <a:r>
              <a:rPr kumimoji="1" lang="en-US" altLang="ja-JP" dirty="0" err="1" smtClean="0"/>
              <a:t>func</a:t>
            </a:r>
            <a:r>
              <a:rPr kumimoji="1" lang="en-US" altLang="ja-JP" dirty="0" smtClean="0"/>
              <a:t> to modify the original data</a:t>
            </a:r>
          </a:p>
          <a:p>
            <a:r>
              <a:rPr lang="en-US" altLang="ja-JP" dirty="0" smtClean="0"/>
              <a:t>Disadvantage:</a:t>
            </a:r>
          </a:p>
          <a:p>
            <a:pPr lvl="1"/>
            <a:r>
              <a:rPr lang="en-US" altLang="ja-JP" dirty="0" smtClean="0"/>
              <a:t>I</a:t>
            </a:r>
            <a:r>
              <a:rPr kumimoji="1" lang="en-US" altLang="ja-JP" dirty="0" smtClean="0"/>
              <a:t>ntroduces improper memory access &amp; operation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7AA-BB8F-490B-B9B8-A229E65EE566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3" name="直方体 2"/>
          <p:cNvSpPr/>
          <p:nvPr/>
        </p:nvSpPr>
        <p:spPr>
          <a:xfrm>
            <a:off x="840735" y="2145132"/>
            <a:ext cx="2027173" cy="648072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43608" y="2729907"/>
            <a:ext cx="14996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/>
              <a:t>V</a:t>
            </a:r>
            <a:r>
              <a:rPr lang="ja-JP" altLang="en-US" sz="2400" dirty="0" smtClean="0"/>
              <a:t>ariable</a:t>
            </a:r>
            <a:r>
              <a:rPr lang="en-US" altLang="ja-JP" sz="2400" dirty="0" smtClean="0"/>
              <a:t>: a</a:t>
            </a:r>
            <a:endParaRPr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1560" y="692696"/>
            <a:ext cx="2555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{10, 11, 12,…}</a:t>
            </a:r>
            <a:endParaRPr kumimoji="1" lang="ja-JP" altLang="en-US" sz="3200" dirty="0"/>
          </a:p>
        </p:txBody>
      </p:sp>
      <p:sp>
        <p:nvSpPr>
          <p:cNvPr id="6" name="直方体 5"/>
          <p:cNvSpPr/>
          <p:nvPr/>
        </p:nvSpPr>
        <p:spPr>
          <a:xfrm>
            <a:off x="4054938" y="2145132"/>
            <a:ext cx="829194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651310" y="2793204"/>
            <a:ext cx="1401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/>
              <a:t>Pointer: p</a:t>
            </a:r>
            <a:endParaRPr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11559" y="1138101"/>
            <a:ext cx="27556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{key=&gt;”aa”, value=&gt;”bb”,…}</a:t>
            </a:r>
            <a:endParaRPr kumimoji="1" lang="ja-JP" altLang="en-US" sz="3200" dirty="0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2923555" y="2469168"/>
            <a:ext cx="9624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881916" y="2446521"/>
            <a:ext cx="131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reference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5076056" y="2446521"/>
            <a:ext cx="8183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084168" y="2084447"/>
            <a:ext cx="2592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dirty="0" err="1" smtClean="0"/>
              <a:t>f</a:t>
            </a:r>
            <a:r>
              <a:rPr kumimoji="1" lang="en-US" altLang="ja-JP" sz="4400" dirty="0" err="1" smtClean="0"/>
              <a:t>unc</a:t>
            </a:r>
            <a:r>
              <a:rPr kumimoji="1" lang="en-US" altLang="ja-JP" sz="4400" dirty="0" smtClean="0"/>
              <a:t>(p)</a:t>
            </a:r>
            <a:endParaRPr kumimoji="1" lang="ja-JP" altLang="en-US" sz="4400" dirty="0"/>
          </a:p>
        </p:txBody>
      </p:sp>
      <p:cxnSp>
        <p:nvCxnSpPr>
          <p:cNvPr id="14" name="直線コネクタ 13"/>
          <p:cNvCxnSpPr/>
          <p:nvPr/>
        </p:nvCxnSpPr>
        <p:spPr>
          <a:xfrm>
            <a:off x="3347864" y="1341095"/>
            <a:ext cx="628180" cy="748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H="1">
            <a:off x="4972735" y="1341095"/>
            <a:ext cx="679478" cy="761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3436649" y="747645"/>
            <a:ext cx="23350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accent1"/>
                </a:solidFill>
              </a:rPr>
              <a:t>Another level of indirection</a:t>
            </a:r>
            <a:endParaRPr kumimoji="1" lang="ja-JP" alt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7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311"/>
            <a:ext cx="8229600" cy="899390"/>
          </a:xfrm>
        </p:spPr>
        <p:txBody>
          <a:bodyPr>
            <a:normAutofit fontScale="90000"/>
          </a:bodyPr>
          <a:lstStyle/>
          <a:p>
            <a:r>
              <a:rPr lang="en-US" altLang="ja-JP" sz="5400" b="1" dirty="0" smtClean="0"/>
              <a:t>Virtualization</a:t>
            </a:r>
            <a:endParaRPr kumimoji="1" lang="ja-JP" altLang="en-US" sz="54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8083" y="964852"/>
            <a:ext cx="8229600" cy="4525963"/>
          </a:xfrm>
        </p:spPr>
        <p:txBody>
          <a:bodyPr/>
          <a:lstStyle/>
          <a:p>
            <a:r>
              <a:rPr kumimoji="1" lang="en-US" altLang="ja-JP" dirty="0" smtClean="0"/>
              <a:t>Programmable control</a:t>
            </a:r>
            <a:br>
              <a:rPr kumimoji="1" lang="en-US" altLang="ja-JP" dirty="0" smtClean="0"/>
            </a:br>
            <a:r>
              <a:rPr kumimoji="1" lang="en-US" altLang="ja-JP" dirty="0" smtClean="0"/>
              <a:t>for resource assignment</a:t>
            </a:r>
          </a:p>
          <a:p>
            <a:pPr lvl="1"/>
            <a:r>
              <a:rPr lang="en-US" altLang="ja-JP" dirty="0" smtClean="0"/>
              <a:t>Dynamic assignment</a:t>
            </a:r>
          </a:p>
          <a:p>
            <a:pPr lvl="1"/>
            <a:r>
              <a:rPr lang="en-US" altLang="ja-JP" dirty="0" smtClean="0"/>
              <a:t>Automation</a:t>
            </a:r>
          </a:p>
          <a:p>
            <a:pPr lvl="1"/>
            <a:r>
              <a:rPr lang="en-US" altLang="ja-JP" dirty="0" smtClean="0"/>
              <a:t>Improve utilization</a:t>
            </a:r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7AA-BB8F-490B-B9B8-A229E65EE566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135603" y="3090741"/>
            <a:ext cx="3765475" cy="27883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600" kern="0" dirty="0" smtClean="0">
                <a:solidFill>
                  <a:srgbClr val="FFFFFF"/>
                </a:solidFill>
              </a:rPr>
              <a:t>Physical machine</a:t>
            </a:r>
            <a:endParaRPr lang="ja-JP" altLang="en-US" sz="1600" kern="0" dirty="0">
              <a:solidFill>
                <a:srgbClr val="FFFFFF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135603" y="2762555"/>
            <a:ext cx="3765475" cy="27883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600" kern="0" dirty="0" smtClean="0">
                <a:solidFill>
                  <a:srgbClr val="FFFFFF"/>
                </a:solidFill>
              </a:rPr>
              <a:t>Hypervisor</a:t>
            </a:r>
            <a:endParaRPr lang="ja-JP" altLang="en-US" sz="1600" kern="0" dirty="0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129014" y="2100689"/>
            <a:ext cx="1223468" cy="27883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0" lang="en-US" altLang="ja-JP" sz="1600" kern="0" dirty="0">
                <a:solidFill>
                  <a:srgbClr val="FFFFFF"/>
                </a:solidFill>
              </a:rPr>
              <a:t>OS</a:t>
            </a:r>
            <a:endParaRPr lang="ja-JP" altLang="en-US" sz="1600" kern="0" dirty="0">
              <a:solidFill>
                <a:srgbClr val="FFFFFF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129014" y="1605613"/>
            <a:ext cx="1223468" cy="4349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600" kern="0" dirty="0" smtClean="0">
                <a:solidFill>
                  <a:srgbClr val="FFFFFF"/>
                </a:solidFill>
              </a:rPr>
              <a:t>Apps</a:t>
            </a:r>
            <a:endParaRPr lang="ja-JP" altLang="en-US" sz="1600" kern="0" dirty="0">
              <a:solidFill>
                <a:srgbClr val="FFFFFF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406201" y="2100689"/>
            <a:ext cx="1223468" cy="27883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0" lang="en-US" altLang="ja-JP" sz="1600" kern="0" dirty="0">
                <a:solidFill>
                  <a:srgbClr val="FFFFFF"/>
                </a:solidFill>
              </a:rPr>
              <a:t>OS</a:t>
            </a:r>
            <a:endParaRPr lang="ja-JP" altLang="en-US" sz="1600" kern="0" dirty="0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406201" y="1605613"/>
            <a:ext cx="1223468" cy="4349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600" kern="0" dirty="0" smtClean="0">
                <a:solidFill>
                  <a:srgbClr val="FFFFFF"/>
                </a:solidFill>
              </a:rPr>
              <a:t>Apps</a:t>
            </a:r>
            <a:endParaRPr lang="ja-JP" altLang="en-US" sz="1600" kern="0" dirty="0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674203" y="2100689"/>
            <a:ext cx="1223468" cy="27883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0" lang="en-US" altLang="ja-JP" sz="1600" kern="0" dirty="0">
                <a:solidFill>
                  <a:srgbClr val="FFFFFF"/>
                </a:solidFill>
              </a:rPr>
              <a:t>OS</a:t>
            </a:r>
            <a:endParaRPr lang="ja-JP" altLang="en-US" sz="1600" kern="0" dirty="0">
              <a:solidFill>
                <a:srgbClr val="FFFFFF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674203" y="1605613"/>
            <a:ext cx="1223468" cy="4349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600" kern="0" dirty="0" smtClean="0">
                <a:solidFill>
                  <a:srgbClr val="FFFFFF"/>
                </a:solidFill>
              </a:rPr>
              <a:t>Apps</a:t>
            </a:r>
            <a:endParaRPr lang="ja-JP" altLang="en-US" sz="1600" kern="0" dirty="0">
              <a:solidFill>
                <a:srgbClr val="FFFFFF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129014" y="2441187"/>
            <a:ext cx="1223468" cy="27112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600" kern="0" dirty="0">
                <a:solidFill>
                  <a:srgbClr val="FFFFFF"/>
                </a:solidFill>
              </a:rPr>
              <a:t>VM</a:t>
            </a:r>
            <a:endParaRPr lang="ja-JP" altLang="en-US" sz="1600" kern="0" dirty="0">
              <a:solidFill>
                <a:srgbClr val="FFFFFF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406201" y="2441187"/>
            <a:ext cx="1223468" cy="27112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0" lang="en-US" altLang="ja-JP" sz="1600" kern="0" dirty="0">
                <a:solidFill>
                  <a:srgbClr val="FFFFFF"/>
                </a:solidFill>
              </a:rPr>
              <a:t>VM</a:t>
            </a:r>
            <a:endParaRPr kumimoji="0" lang="ja-JP" altLang="en-US" sz="1600" kern="0" dirty="0">
              <a:solidFill>
                <a:srgbClr val="FFFFFF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674203" y="2441187"/>
            <a:ext cx="1223468" cy="27112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0" lang="en-US" altLang="ja-JP" sz="1600" kern="0" dirty="0">
                <a:solidFill>
                  <a:srgbClr val="FFFFFF"/>
                </a:solidFill>
              </a:rPr>
              <a:t>VM</a:t>
            </a:r>
            <a:endParaRPr kumimoji="0" lang="ja-JP" altLang="en-US" sz="1600" kern="0" dirty="0">
              <a:solidFill>
                <a:srgbClr val="FFFFFF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115035" y="5634780"/>
            <a:ext cx="1580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prstClr val="black"/>
                </a:solidFill>
              </a:rPr>
              <a:t>Resource Pool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2121943" y="5418756"/>
            <a:ext cx="4112141" cy="1014661"/>
            <a:chOff x="-1649814" y="5359221"/>
            <a:chExt cx="4112141" cy="1014661"/>
          </a:xfrm>
        </p:grpSpPr>
        <p:pic>
          <p:nvPicPr>
            <p:cNvPr id="19" name="Picture 2" descr="C:\Users\kohei\AppData\Local\Microsoft\Windows\Temporary Internet Files\Content.IE5\P05H5C2T\MC900434845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5359221"/>
              <a:ext cx="681871" cy="681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C:\Users\kohei\AppData\Local\Microsoft\Windows\Temporary Internet Files\Content.IE5\P05H5C2T\MC900434845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056" y="5511621"/>
              <a:ext cx="681871" cy="681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C:\Users\kohei\AppData\Local\Microsoft\Windows\Temporary Internet Files\Content.IE5\P05H5C2T\MC900434845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0456" y="5664021"/>
              <a:ext cx="681871" cy="681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C:\Users\kohei\AppData\Local\Microsoft\Windows\Temporary Internet Files\Content.IE5\P05H5C2T\MC900434845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5373216"/>
              <a:ext cx="681871" cy="681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C:\Users\kohei\AppData\Local\Microsoft\Windows\Temporary Internet Files\Content.IE5\P05H5C2T\MC900434845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6008" y="5525616"/>
              <a:ext cx="681871" cy="681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C:\Users\kohei\AppData\Local\Microsoft\Windows\Temporary Internet Files\Content.IE5\P05H5C2T\MC900434845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8408" y="5678016"/>
              <a:ext cx="681871" cy="681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C:\Users\kohei\AppData\Local\Microsoft\Windows\Temporary Internet Files\Content.IE5\P05H5C2T\MC900434845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5373216"/>
              <a:ext cx="681871" cy="681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C:\Users\kohei\AppData\Local\Microsoft\Windows\Temporary Internet Files\Content.IE5\P05H5C2T\MC900434845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960" y="5525616"/>
              <a:ext cx="681871" cy="681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C:\Users\kohei\AppData\Local\Microsoft\Windows\Temporary Internet Files\Content.IE5\P05H5C2T\MC900434845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360" y="5678016"/>
              <a:ext cx="681871" cy="681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C:\Users\kohei\AppData\Local\Microsoft\Windows\Temporary Internet Files\Content.IE5\P05H5C2T\MC900434845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45" y="5373216"/>
              <a:ext cx="681871" cy="681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C:\Users\kohei\AppData\Local\Microsoft\Windows\Temporary Internet Files\Content.IE5\P05H5C2T\MC900434845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345" y="5525616"/>
              <a:ext cx="681871" cy="681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C:\Users\kohei\AppData\Local\Microsoft\Windows\Temporary Internet Files\Content.IE5\P05H5C2T\MC900434845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45" y="5678016"/>
              <a:ext cx="681871" cy="681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C:\Users\kohei\AppData\Local\Microsoft\Windows\Temporary Internet Files\Content.IE5\P05H5C2T\MC900434845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03103" y="5373216"/>
              <a:ext cx="681871" cy="681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C:\Users\kohei\AppData\Local\Microsoft\Windows\Temporary Internet Files\Content.IE5\P05H5C2T\MC900434845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0703" y="5525616"/>
              <a:ext cx="681871" cy="681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C:\Users\kohei\AppData\Local\Microsoft\Windows\Temporary Internet Files\Content.IE5\P05H5C2T\MC900434845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7" y="5678016"/>
              <a:ext cx="681871" cy="681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C:\Users\kohei\AppData\Local\Microsoft\Windows\Temporary Internet Files\Content.IE5\P05H5C2T\MC900434845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35151" y="5387211"/>
              <a:ext cx="681871" cy="681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:\Users\kohei\AppData\Local\Microsoft\Windows\Temporary Internet Files\Content.IE5\P05H5C2T\MC900434845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82751" y="5539611"/>
              <a:ext cx="681871" cy="681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C:\Users\kohei\AppData\Local\Microsoft\Windows\Temporary Internet Files\Content.IE5\P05H5C2T\MC900434845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30351" y="5692011"/>
              <a:ext cx="681871" cy="681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C:\Users\kohei\AppData\Local\Microsoft\Windows\Temporary Internet Files\Content.IE5\P05H5C2T\MC900434845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7199" y="5387211"/>
              <a:ext cx="681871" cy="681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C:\Users\kohei\AppData\Local\Microsoft\Windows\Temporary Internet Files\Content.IE5\P05H5C2T\MC900434845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14799" y="5539611"/>
              <a:ext cx="681871" cy="681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C:\Users\kohei\AppData\Local\Microsoft\Windows\Temporary Internet Files\Content.IE5\P05H5C2T\MC900434845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62399" y="5692011"/>
              <a:ext cx="681871" cy="681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C:\Users\kohei\AppData\Local\Microsoft\Windows\Temporary Internet Files\Content.IE5\P05H5C2T\MC900434845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49814" y="5387211"/>
              <a:ext cx="681871" cy="681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C:\Users\kohei\AppData\Local\Microsoft\Windows\Temporary Internet Files\Content.IE5\P05H5C2T\MC900434845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97414" y="5539611"/>
              <a:ext cx="681871" cy="681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C:\Users\kohei\AppData\Local\Microsoft\Windows\Temporary Internet Files\Content.IE5\P05H5C2T\MC900434845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45014" y="5692011"/>
              <a:ext cx="681871" cy="681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角丸四角形 42"/>
          <p:cNvSpPr/>
          <p:nvPr/>
        </p:nvSpPr>
        <p:spPr>
          <a:xfrm>
            <a:off x="2183817" y="6081259"/>
            <a:ext cx="1275637" cy="276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prstClr val="white"/>
                </a:solidFill>
              </a:rPr>
              <a:t>Many CPUs</a:t>
            </a:r>
            <a:endParaRPr lang="ja-JP" altLang="en-US" sz="1200" dirty="0">
              <a:solidFill>
                <a:prstClr val="white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3572476" y="6081711"/>
            <a:ext cx="1481175" cy="276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prstClr val="white"/>
                </a:solidFill>
              </a:rPr>
              <a:t>Large Storage</a:t>
            </a:r>
            <a:endParaRPr lang="ja-JP" altLang="en-US" sz="1200" dirty="0">
              <a:solidFill>
                <a:prstClr val="white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5167138" y="6092481"/>
            <a:ext cx="1625191" cy="265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prstClr val="white"/>
                </a:solidFill>
              </a:rPr>
              <a:t>Wide Network</a:t>
            </a:r>
            <a:endParaRPr lang="ja-JP" altLang="en-US" sz="1200" dirty="0">
              <a:solidFill>
                <a:prstClr val="white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866826" y="6430340"/>
            <a:ext cx="267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Cloud Data Center</a:t>
            </a:r>
            <a:endParaRPr lang="ja-JP" altLang="en-US" dirty="0">
              <a:solidFill>
                <a:prstClr val="black"/>
              </a:solidFill>
            </a:endParaRPr>
          </a:p>
        </p:txBody>
      </p:sp>
      <p:grpSp>
        <p:nvGrpSpPr>
          <p:cNvPr id="47" name="グループ化 46"/>
          <p:cNvGrpSpPr/>
          <p:nvPr/>
        </p:nvGrpSpPr>
        <p:grpSpPr>
          <a:xfrm>
            <a:off x="2214290" y="3992805"/>
            <a:ext cx="1828572" cy="979278"/>
            <a:chOff x="516682" y="4726092"/>
            <a:chExt cx="1828572" cy="979278"/>
          </a:xfrm>
        </p:grpSpPr>
        <p:pic>
          <p:nvPicPr>
            <p:cNvPr id="48" name="Picture 7" descr="C:\Users\kohei\AppData\Local\Microsoft\Windows\Temporary Internet Files\Content.IE5\P05H5C2T\MC900432591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682" y="5013176"/>
              <a:ext cx="1828572" cy="692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3" descr="C:\Users\kohei\AppData\Local\Microsoft\Windows\Temporary Internet Files\Content.IE5\E7HUR403\MC900428969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4777575"/>
              <a:ext cx="377610" cy="523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5" descr="C:\Users\kohei\AppData\Local\Microsoft\Windows\Temporary Internet Files\Content.IE5\T0FY9H3L\MC900424790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8940" y="4884921"/>
              <a:ext cx="504056" cy="524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6" descr="C:\Users\kohei\AppData\Local\Microsoft\Windows\Temporary Internet Files\Content.IE5\ELOZ8SSJ\MC900424772[1]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4726092"/>
              <a:ext cx="532226" cy="575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2" name="Picture 8" descr="C:\Users\kohei\AppData\Local\Microsoft\Windows\Temporary Internet Files\Content.IE5\ELOZ8SSJ\MC900431601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929" y="3779215"/>
            <a:ext cx="640721" cy="64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直線コネクタ 52"/>
          <p:cNvCxnSpPr/>
          <p:nvPr/>
        </p:nvCxnSpPr>
        <p:spPr>
          <a:xfrm>
            <a:off x="2508424" y="4972083"/>
            <a:ext cx="1066518" cy="4746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H="1">
            <a:off x="3808901" y="4779976"/>
            <a:ext cx="161953" cy="6387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グループ化 54"/>
          <p:cNvGrpSpPr/>
          <p:nvPr/>
        </p:nvGrpSpPr>
        <p:grpSpPr>
          <a:xfrm>
            <a:off x="4452883" y="3960002"/>
            <a:ext cx="1828572" cy="979278"/>
            <a:chOff x="516682" y="4726092"/>
            <a:chExt cx="1828572" cy="979278"/>
          </a:xfrm>
        </p:grpSpPr>
        <p:pic>
          <p:nvPicPr>
            <p:cNvPr id="56" name="Picture 7" descr="C:\Users\kohei\AppData\Local\Microsoft\Windows\Temporary Internet Files\Content.IE5\P05H5C2T\MC900432591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682" y="5013176"/>
              <a:ext cx="1828572" cy="692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3" descr="C:\Users\kohei\AppData\Local\Microsoft\Windows\Temporary Internet Files\Content.IE5\E7HUR403\MC900428969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4777575"/>
              <a:ext cx="377610" cy="523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" descr="C:\Users\kohei\AppData\Local\Microsoft\Windows\Temporary Internet Files\Content.IE5\T0FY9H3L\MC900424790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8940" y="4884921"/>
              <a:ext cx="504056" cy="524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6" descr="C:\Users\kohei\AppData\Local\Microsoft\Windows\Temporary Internet Files\Content.IE5\ELOZ8SSJ\MC900424772[1]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4726092"/>
              <a:ext cx="532226" cy="575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0" name="Picture 8" descr="C:\Users\kohei\AppData\Local\Microsoft\Windows\Temporary Internet Files\Content.IE5\ELOZ8SSJ\MC900431601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584" y="3779215"/>
            <a:ext cx="640721" cy="64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直線コネクタ 60"/>
          <p:cNvCxnSpPr/>
          <p:nvPr/>
        </p:nvCxnSpPr>
        <p:spPr>
          <a:xfrm>
            <a:off x="4577794" y="4779976"/>
            <a:ext cx="268533" cy="66677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5090234" y="4747173"/>
            <a:ext cx="1063974" cy="6715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4346808" y="2466699"/>
            <a:ext cx="1016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accent1"/>
                </a:solidFill>
              </a:rPr>
              <a:t>New</a:t>
            </a:r>
            <a:endParaRPr kumimoji="1" lang="ja-JP" alt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3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7AA-BB8F-490B-B9B8-A229E65EE566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820862" y="2480240"/>
            <a:ext cx="3765475" cy="27883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600" kern="0" dirty="0" smtClean="0">
                <a:solidFill>
                  <a:srgbClr val="FFFFFF"/>
                </a:solidFill>
              </a:rPr>
              <a:t>Physical machine</a:t>
            </a:r>
            <a:endParaRPr lang="ja-JP" altLang="en-US" sz="1600" kern="0" dirty="0">
              <a:solidFill>
                <a:srgbClr val="FFFFFF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20862" y="2152054"/>
            <a:ext cx="3765475" cy="27883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600" kern="0" dirty="0" smtClean="0">
                <a:solidFill>
                  <a:srgbClr val="FFFFFF"/>
                </a:solidFill>
              </a:rPr>
              <a:t>Hypervisor</a:t>
            </a:r>
            <a:endParaRPr lang="ja-JP" altLang="en-US" sz="1600" kern="0" dirty="0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14273" y="1490188"/>
            <a:ext cx="1223468" cy="27883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0" lang="en-US" altLang="ja-JP" sz="1600" kern="0" dirty="0">
                <a:solidFill>
                  <a:srgbClr val="FFFFFF"/>
                </a:solidFill>
              </a:rPr>
              <a:t>OS</a:t>
            </a:r>
            <a:endParaRPr lang="ja-JP" altLang="en-US" sz="1600" kern="0" dirty="0">
              <a:solidFill>
                <a:srgbClr val="FFFFFF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14273" y="995112"/>
            <a:ext cx="1223468" cy="4349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600" kern="0" dirty="0" smtClean="0">
                <a:solidFill>
                  <a:srgbClr val="FFFFFF"/>
                </a:solidFill>
              </a:rPr>
              <a:t>Apps</a:t>
            </a:r>
            <a:endParaRPr lang="ja-JP" altLang="en-US" sz="1600" kern="0" dirty="0">
              <a:solidFill>
                <a:srgbClr val="FFFFFF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091460" y="1490188"/>
            <a:ext cx="1223468" cy="27883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0" lang="en-US" altLang="ja-JP" sz="1600" kern="0" dirty="0">
                <a:solidFill>
                  <a:srgbClr val="FFFFFF"/>
                </a:solidFill>
              </a:rPr>
              <a:t>OS</a:t>
            </a:r>
            <a:endParaRPr lang="ja-JP" altLang="en-US" sz="1600" kern="0" dirty="0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091460" y="995112"/>
            <a:ext cx="1223468" cy="4349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600" kern="0" dirty="0" smtClean="0">
                <a:solidFill>
                  <a:srgbClr val="FFFFFF"/>
                </a:solidFill>
              </a:rPr>
              <a:t>Apps</a:t>
            </a:r>
            <a:endParaRPr lang="ja-JP" altLang="en-US" sz="1600" kern="0" dirty="0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359462" y="1490188"/>
            <a:ext cx="1223468" cy="27883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0" lang="en-US" altLang="ja-JP" sz="1600" kern="0" dirty="0">
                <a:solidFill>
                  <a:srgbClr val="FFFFFF"/>
                </a:solidFill>
              </a:rPr>
              <a:t>OS</a:t>
            </a:r>
            <a:endParaRPr lang="ja-JP" altLang="en-US" sz="1600" kern="0" dirty="0">
              <a:solidFill>
                <a:srgbClr val="FFFFFF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359462" y="995112"/>
            <a:ext cx="1223468" cy="4349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600" kern="0" dirty="0" smtClean="0">
                <a:solidFill>
                  <a:srgbClr val="FFFFFF"/>
                </a:solidFill>
              </a:rPr>
              <a:t>Apps</a:t>
            </a:r>
            <a:endParaRPr lang="ja-JP" altLang="en-US" sz="1600" kern="0" dirty="0">
              <a:solidFill>
                <a:srgbClr val="FFFFFF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814273" y="1830686"/>
            <a:ext cx="1223468" cy="27112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600" kern="0" dirty="0">
                <a:solidFill>
                  <a:srgbClr val="FFFFFF"/>
                </a:solidFill>
              </a:rPr>
              <a:t>VM</a:t>
            </a:r>
            <a:endParaRPr lang="ja-JP" altLang="en-US" sz="1600" kern="0" dirty="0">
              <a:solidFill>
                <a:srgbClr val="FFFFFF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091460" y="1830686"/>
            <a:ext cx="1223468" cy="27112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0" lang="en-US" altLang="ja-JP" sz="1600" kern="0" dirty="0">
                <a:solidFill>
                  <a:srgbClr val="FFFFFF"/>
                </a:solidFill>
              </a:rPr>
              <a:t>VM</a:t>
            </a:r>
            <a:endParaRPr kumimoji="0" lang="ja-JP" altLang="en-US" sz="1600" kern="0" dirty="0">
              <a:solidFill>
                <a:srgbClr val="FFFFFF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359462" y="1830686"/>
            <a:ext cx="1223468" cy="27112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0" lang="en-US" altLang="ja-JP" sz="1600" kern="0" dirty="0">
                <a:solidFill>
                  <a:srgbClr val="FFFFFF"/>
                </a:solidFill>
              </a:rPr>
              <a:t>VM</a:t>
            </a:r>
            <a:endParaRPr kumimoji="0" lang="ja-JP" altLang="en-US" sz="1600" kern="0" dirty="0">
              <a:solidFill>
                <a:srgbClr val="FFFFFF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2067" y="1856198"/>
            <a:ext cx="1016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accent1"/>
                </a:solidFill>
              </a:rPr>
              <a:t>New</a:t>
            </a:r>
            <a:endParaRPr kumimoji="1" lang="ja-JP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7" name="タイトル 1"/>
          <p:cNvSpPr txBox="1">
            <a:spLocks/>
          </p:cNvSpPr>
          <p:nvPr/>
        </p:nvSpPr>
        <p:spPr>
          <a:xfrm>
            <a:off x="457200" y="5311"/>
            <a:ext cx="8229600" cy="89939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5400" b="1" dirty="0" smtClean="0"/>
              <a:t>Another problem</a:t>
            </a:r>
            <a:endParaRPr lang="ja-JP" altLang="en-US" sz="5400" b="1" dirty="0"/>
          </a:p>
        </p:txBody>
      </p:sp>
      <p:sp>
        <p:nvSpPr>
          <p:cNvPr id="18" name="角丸四角形吹き出し 17"/>
          <p:cNvSpPr/>
          <p:nvPr/>
        </p:nvSpPr>
        <p:spPr>
          <a:xfrm>
            <a:off x="5148064" y="1490188"/>
            <a:ext cx="3240360" cy="2142180"/>
          </a:xfrm>
          <a:prstGeom prst="wedgeRoundRectCallout">
            <a:avLst>
              <a:gd name="adj1" fmla="val -66328"/>
              <a:gd name="adj2" fmla="val -2703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800" b="1" dirty="0" smtClean="0"/>
              <a:t>Overhead: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 smtClean="0"/>
              <a:t>CPU (calculation)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 smtClean="0"/>
              <a:t>Memory 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/>
              <a:t>Storage 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 smtClean="0"/>
              <a:t>Network access</a:t>
            </a:r>
            <a:endParaRPr kumimoji="1" lang="ja-JP" altLang="en-US" sz="2400" dirty="0"/>
          </a:p>
        </p:txBody>
      </p:sp>
      <p:sp>
        <p:nvSpPr>
          <p:cNvPr id="19" name="角丸四角形吹き出し 18"/>
          <p:cNvSpPr/>
          <p:nvPr/>
        </p:nvSpPr>
        <p:spPr>
          <a:xfrm>
            <a:off x="251520" y="3245054"/>
            <a:ext cx="3240360" cy="1539442"/>
          </a:xfrm>
          <a:prstGeom prst="wedgeRoundRectCallout">
            <a:avLst>
              <a:gd name="adj1" fmla="val -1963"/>
              <a:gd name="adj2" fmla="val -10681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800" b="1" dirty="0" smtClean="0"/>
              <a:t>Efficiency: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 smtClean="0"/>
              <a:t>Memory 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/>
              <a:t>Storage usage</a:t>
            </a:r>
          </a:p>
        </p:txBody>
      </p:sp>
      <p:sp>
        <p:nvSpPr>
          <p:cNvPr id="20" name="角丸四角形吹き出し 19"/>
          <p:cNvSpPr/>
          <p:nvPr/>
        </p:nvSpPr>
        <p:spPr>
          <a:xfrm>
            <a:off x="4003885" y="4361871"/>
            <a:ext cx="3240360" cy="1286721"/>
          </a:xfrm>
          <a:prstGeom prst="wedgeRoundRectCallout">
            <a:avLst>
              <a:gd name="adj1" fmla="val -65694"/>
              <a:gd name="adj2" fmla="val -19357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800" b="1" dirty="0" smtClean="0"/>
              <a:t>Security: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/>
              <a:t>Intrusion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/>
              <a:t>Virus</a:t>
            </a:r>
          </a:p>
        </p:txBody>
      </p:sp>
      <p:sp>
        <p:nvSpPr>
          <p:cNvPr id="21" name="右矢印 20"/>
          <p:cNvSpPr/>
          <p:nvPr/>
        </p:nvSpPr>
        <p:spPr>
          <a:xfrm>
            <a:off x="251520" y="5144536"/>
            <a:ext cx="562753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14273" y="4981065"/>
            <a:ext cx="3019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 smtClean="0"/>
              <a:t>Memory ballooning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/>
              <a:t>De-duplication</a:t>
            </a:r>
            <a:endParaRPr kumimoji="1" lang="ja-JP" altLang="en-US" sz="2400" dirty="0"/>
          </a:p>
        </p:txBody>
      </p:sp>
      <p:sp>
        <p:nvSpPr>
          <p:cNvPr id="23" name="右矢印 22"/>
          <p:cNvSpPr/>
          <p:nvPr/>
        </p:nvSpPr>
        <p:spPr>
          <a:xfrm>
            <a:off x="5797456" y="3779009"/>
            <a:ext cx="562753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354469" y="3774061"/>
            <a:ext cx="2610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Para-virtualization</a:t>
            </a:r>
            <a:endParaRPr kumimoji="1" lang="ja-JP" altLang="en-US" sz="2400" dirty="0"/>
          </a:p>
        </p:txBody>
      </p:sp>
      <p:sp>
        <p:nvSpPr>
          <p:cNvPr id="25" name="右矢印 24"/>
          <p:cNvSpPr/>
          <p:nvPr/>
        </p:nvSpPr>
        <p:spPr>
          <a:xfrm>
            <a:off x="4225271" y="5666196"/>
            <a:ext cx="562753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88025" y="5661248"/>
            <a:ext cx="4355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Hypervisor-level security monitor</a:t>
            </a:r>
            <a:endParaRPr kumimoji="1" lang="ja-JP" altLang="en-US" sz="2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83568" y="6253815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accent1"/>
                </a:solidFill>
              </a:rPr>
              <a:t>Every problem creates new research topics</a:t>
            </a:r>
            <a:endParaRPr kumimoji="1" lang="ja-JP" alt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37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​​テーマ">
  <a:themeElements>
    <a:clrScheme name="threadless">
      <a:dk1>
        <a:srgbClr val="1B325F"/>
      </a:dk1>
      <a:lt1>
        <a:srgbClr val="E9F2F9"/>
      </a:lt1>
      <a:dk2>
        <a:srgbClr val="3A89C9"/>
      </a:dk2>
      <a:lt2>
        <a:srgbClr val="9CC4E4"/>
      </a:lt2>
      <a:accent1>
        <a:srgbClr val="F26C4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4417</TotalTime>
  <Words>352</Words>
  <Application>Microsoft Office PowerPoint</Application>
  <PresentationFormat>画面に合わせる (4:3)</PresentationFormat>
  <Paragraphs>144</Paragraphs>
  <Slides>12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ＭＳ Ｐゴシック</vt:lpstr>
      <vt:lpstr>Arial</vt:lpstr>
      <vt:lpstr>Calibri</vt:lpstr>
      <vt:lpstr>Office ​​テーマ</vt:lpstr>
      <vt:lpstr>How to Find Research Topics in Computer Science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Virtualization</vt:lpstr>
      <vt:lpstr>PowerPoint プレゼンテーション</vt:lpstr>
      <vt:lpstr>SDN (Software-Defined Networking) Before OpenFlow</vt:lpstr>
      <vt:lpstr>PowerPoint プレゼンテーション</vt:lpstr>
      <vt:lpstr>Finding research topics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kohei</dc:creator>
  <cp:lastModifiedBy>市川昊平</cp:lastModifiedBy>
  <cp:revision>186</cp:revision>
  <cp:lastPrinted>2013-12-20T01:16:55Z</cp:lastPrinted>
  <dcterms:created xsi:type="dcterms:W3CDTF">2012-12-04T06:37:53Z</dcterms:created>
  <dcterms:modified xsi:type="dcterms:W3CDTF">2015-04-07T20:25:17Z</dcterms:modified>
</cp:coreProperties>
</file>