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9" r:id="rId4"/>
    <p:sldId id="271" r:id="rId5"/>
    <p:sldId id="270" r:id="rId6"/>
    <p:sldId id="273" r:id="rId7"/>
    <p:sldId id="268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25" autoAdjust="0"/>
  </p:normalViewPr>
  <p:slideViewPr>
    <p:cSldViewPr snapToGrid="0" snapToObjects="1">
      <p:cViewPr varScale="1">
        <p:scale>
          <a:sx n="83" d="100"/>
          <a:sy n="83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B58B-4D31-9645-9FC8-ECEAC799E6E5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BA2B-3D4C-6841-AC57-047710F0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Biosciences </a:t>
            </a:r>
            <a:r>
              <a:rPr lang="en-US" dirty="0" smtClean="0"/>
              <a:t>WG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</a:t>
            </a:r>
            <a:r>
              <a:rPr lang="en-US" dirty="0" err="1" smtClean="0"/>
              <a:t>Haga</a:t>
            </a:r>
            <a:endParaRPr lang="en-US" dirty="0" smtClean="0"/>
          </a:p>
          <a:p>
            <a:r>
              <a:rPr lang="en-US" dirty="0" smtClean="0"/>
              <a:t>AIST</a:t>
            </a:r>
          </a:p>
          <a:p>
            <a:r>
              <a:rPr lang="en-US" dirty="0" smtClean="0"/>
              <a:t>PRAGMA 28, April 9, 2015</a:t>
            </a:r>
          </a:p>
        </p:txBody>
      </p:sp>
    </p:spTree>
    <p:extLst>
      <p:ext uri="{BB962C8B-B14F-4D97-AF65-F5344CB8AC3E}">
        <p14:creationId xmlns:p14="http://schemas.microsoft.com/office/powerpoint/2010/main" val="21779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327"/>
          </a:xfrm>
        </p:spPr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659"/>
            <a:ext cx="8229600" cy="541602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projects the PRAGMA biosciences group are currently working on and what are they interested in pursuing</a:t>
            </a:r>
            <a:r>
              <a:rPr lang="en-US" sz="2000" dirty="0" smtClean="0"/>
              <a:t>?</a:t>
            </a:r>
          </a:p>
          <a:p>
            <a:pPr lvl="1"/>
            <a:r>
              <a:rPr lang="en-US" sz="1800" i="1" dirty="0" smtClean="0"/>
              <a:t>Is </a:t>
            </a:r>
            <a:r>
              <a:rPr lang="en-US" sz="1800" i="1" dirty="0"/>
              <a:t>there anything that can be sustained in biosciences with the members and what is the common issue for them</a:t>
            </a:r>
            <a:r>
              <a:rPr lang="en-US" sz="1800" i="1" dirty="0" smtClean="0"/>
              <a:t>?</a:t>
            </a:r>
          </a:p>
          <a:p>
            <a:r>
              <a:rPr lang="en-US" sz="2000" dirty="0" smtClean="0"/>
              <a:t>Should </a:t>
            </a:r>
            <a:r>
              <a:rPr lang="en-US" sz="2000" dirty="0"/>
              <a:t>Biosciences refocus its scientific expedition or integrate projects into existing expeditions</a:t>
            </a:r>
            <a:r>
              <a:rPr lang="en-US" sz="2000" dirty="0" smtClean="0"/>
              <a:t>?</a:t>
            </a:r>
          </a:p>
          <a:p>
            <a:pPr lvl="1"/>
            <a:r>
              <a:rPr lang="en-US" sz="1800" i="1" dirty="0" smtClean="0"/>
              <a:t>This </a:t>
            </a:r>
            <a:r>
              <a:rPr lang="en-US" sz="1800" i="1" dirty="0"/>
              <a:t>depends on interest and ability to follow-through</a:t>
            </a:r>
            <a:r>
              <a:rPr lang="en-US" sz="1800" i="1" dirty="0" smtClean="0"/>
              <a:t>.</a:t>
            </a:r>
          </a:p>
          <a:p>
            <a:pPr lvl="1"/>
            <a:r>
              <a:rPr lang="en-US" sz="1800" i="1" dirty="0" smtClean="0"/>
              <a:t>If </a:t>
            </a:r>
            <a:r>
              <a:rPr lang="en-US" sz="1800" i="1" dirty="0"/>
              <a:t>we create an entirely new expedition, then we need to define the projects/goals/common </a:t>
            </a:r>
            <a:r>
              <a:rPr lang="en-US" sz="1800" i="1" dirty="0" smtClean="0"/>
              <a:t>issues.</a:t>
            </a:r>
          </a:p>
          <a:p>
            <a:pPr lvl="1"/>
            <a:r>
              <a:rPr lang="en-US" sz="1800" i="1" dirty="0" smtClean="0"/>
              <a:t>If </a:t>
            </a:r>
            <a:r>
              <a:rPr lang="en-US" sz="1800" i="1" dirty="0"/>
              <a:t>we integrate with existing expeditions, then how can the projects tie-in with the other expeditions?</a:t>
            </a:r>
            <a:endParaRPr lang="en-US" sz="1800" i="1" dirty="0" smtClean="0">
              <a:effectLst/>
            </a:endParaRPr>
          </a:p>
          <a:p>
            <a:r>
              <a:rPr lang="en-US" sz="2000" dirty="0" smtClean="0"/>
              <a:t>What </a:t>
            </a:r>
            <a:r>
              <a:rPr lang="en-US" sz="2000" dirty="0"/>
              <a:t>is practically possible, with a focus on funding sources for participants and their ability to participate?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we provide virtual screening as a service for other </a:t>
            </a:r>
            <a:r>
              <a:rPr lang="en-US" sz="2000" dirty="0" smtClean="0"/>
              <a:t>biologists? </a:t>
            </a:r>
          </a:p>
          <a:p>
            <a:pPr lvl="1"/>
            <a:r>
              <a:rPr lang="en-US" sz="1800" i="1" dirty="0" smtClean="0"/>
              <a:t>Great </a:t>
            </a:r>
            <a:r>
              <a:rPr lang="en-US" sz="1800" i="1" dirty="0"/>
              <a:t>driver for virtualized network and </a:t>
            </a:r>
            <a:r>
              <a:rPr lang="en-US" sz="1800" i="1" dirty="0" smtClean="0"/>
              <a:t>machines  and </a:t>
            </a:r>
            <a:r>
              <a:rPr lang="en-US" sz="1800" i="1" dirty="0"/>
              <a:t>it leverages on past experience, but is this sustainable and who would use it</a:t>
            </a:r>
            <a:r>
              <a:rPr lang="en-US" sz="1800" i="1" dirty="0" smtClean="0"/>
              <a:t>?</a:t>
            </a:r>
          </a:p>
          <a:p>
            <a:pPr lvl="1"/>
            <a:r>
              <a:rPr lang="en-US" sz="1800" i="1" dirty="0" smtClean="0">
                <a:effectLst/>
              </a:rPr>
              <a:t>Genomics as a driver?</a:t>
            </a:r>
          </a:p>
        </p:txBody>
      </p:sp>
    </p:spTree>
    <p:extLst>
      <p:ext uri="{BB962C8B-B14F-4D97-AF65-F5344CB8AC3E}">
        <p14:creationId xmlns:p14="http://schemas.microsoft.com/office/powerpoint/2010/main" val="27538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626"/>
          </a:xfrm>
        </p:spPr>
        <p:txBody>
          <a:bodyPr/>
          <a:lstStyle/>
          <a:p>
            <a:r>
              <a:rPr lang="en-US" dirty="0" smtClean="0"/>
              <a:t>PRAGMA 27 Summary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94" y="1101563"/>
            <a:ext cx="8447732" cy="5553719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Current projects of Biosciences</a:t>
            </a:r>
          </a:p>
          <a:p>
            <a:pPr lvl="1"/>
            <a:r>
              <a:rPr lang="en-US" sz="2200" dirty="0" smtClean="0"/>
              <a:t>Science Community Laboratory, </a:t>
            </a:r>
            <a:r>
              <a:rPr lang="en-US" sz="2200" dirty="0" err="1" smtClean="0"/>
              <a:t>Thanh</a:t>
            </a:r>
            <a:r>
              <a:rPr lang="en-US" sz="2200" dirty="0" smtClean="0"/>
              <a:t> Truong</a:t>
            </a:r>
            <a:endParaRPr lang="en-US" sz="2000" dirty="0" smtClean="0"/>
          </a:p>
          <a:p>
            <a:pPr lvl="2"/>
            <a:r>
              <a:rPr lang="en-US" sz="1900" dirty="0" err="1" smtClean="0"/>
              <a:t>Crowdsourced</a:t>
            </a:r>
            <a:r>
              <a:rPr lang="en-US" sz="1900" dirty="0" smtClean="0"/>
              <a:t> </a:t>
            </a:r>
            <a:r>
              <a:rPr lang="en-US" sz="1900" dirty="0"/>
              <a:t>virtual </a:t>
            </a:r>
            <a:r>
              <a:rPr lang="en-US" sz="1900" dirty="0" smtClean="0"/>
              <a:t>screening (scalability problem)</a:t>
            </a:r>
            <a:endParaRPr lang="en-US" sz="1900" dirty="0"/>
          </a:p>
          <a:p>
            <a:pPr lvl="1"/>
            <a:r>
              <a:rPr lang="en-US" sz="2200" dirty="0"/>
              <a:t>Infectious Disease </a:t>
            </a:r>
            <a:r>
              <a:rPr lang="en-US" sz="2200" dirty="0" err="1"/>
              <a:t>Bioportal</a:t>
            </a:r>
            <a:r>
              <a:rPr lang="en-US" sz="2200" dirty="0"/>
              <a:t>, Nor </a:t>
            </a:r>
            <a:r>
              <a:rPr lang="en-US" sz="2200" dirty="0" err="1"/>
              <a:t>Arlina</a:t>
            </a:r>
            <a:r>
              <a:rPr lang="en-US" sz="2200" dirty="0"/>
              <a:t> </a:t>
            </a:r>
            <a:r>
              <a:rPr lang="en-US" sz="2200" dirty="0" err="1"/>
              <a:t>Amirah</a:t>
            </a:r>
            <a:endParaRPr lang="en-US" sz="2200" dirty="0"/>
          </a:p>
          <a:p>
            <a:pPr lvl="2"/>
            <a:r>
              <a:rPr lang="en-US" sz="1900" dirty="0"/>
              <a:t>Big data integration, processing, user access</a:t>
            </a:r>
          </a:p>
          <a:p>
            <a:pPr lvl="1"/>
            <a:r>
              <a:rPr lang="en-US" sz="2200" dirty="0" err="1"/>
              <a:t>SimFlu</a:t>
            </a:r>
            <a:r>
              <a:rPr lang="en-US" sz="2200" dirty="0"/>
              <a:t>, </a:t>
            </a:r>
            <a:r>
              <a:rPr lang="en-US" sz="2200" dirty="0" err="1"/>
              <a:t>Insung</a:t>
            </a:r>
            <a:r>
              <a:rPr lang="en-US" sz="2200" dirty="0"/>
              <a:t> </a:t>
            </a:r>
            <a:r>
              <a:rPr lang="en-US" sz="2200" dirty="0" err="1"/>
              <a:t>Ahn</a:t>
            </a:r>
            <a:endParaRPr lang="en-US" sz="2200" dirty="0"/>
          </a:p>
          <a:p>
            <a:pPr lvl="2"/>
            <a:r>
              <a:rPr lang="en-US" sz="1900" dirty="0"/>
              <a:t>Big data integration, processing, user access</a:t>
            </a:r>
          </a:p>
          <a:p>
            <a:pPr lvl="1"/>
            <a:r>
              <a:rPr lang="en-US" sz="2200" dirty="0"/>
              <a:t>ASTI, </a:t>
            </a:r>
            <a:r>
              <a:rPr lang="en-US" sz="2200" dirty="0" err="1"/>
              <a:t>Jelina</a:t>
            </a:r>
            <a:r>
              <a:rPr lang="en-US" sz="2200" dirty="0"/>
              <a:t> </a:t>
            </a:r>
            <a:r>
              <a:rPr lang="en-US" sz="2200" dirty="0" err="1"/>
              <a:t>Tetangco</a:t>
            </a:r>
            <a:endParaRPr lang="en-US" sz="2200" dirty="0"/>
          </a:p>
          <a:p>
            <a:pPr lvl="2"/>
            <a:r>
              <a:rPr lang="en-US" sz="1900" dirty="0" smtClean="0"/>
              <a:t>Works with International Rice Research Institute (IRRI), </a:t>
            </a:r>
            <a:r>
              <a:rPr lang="en-US" sz="1900" dirty="0"/>
              <a:t>rice genomics project, 3K </a:t>
            </a:r>
            <a:r>
              <a:rPr lang="en-US" sz="1900" dirty="0" smtClean="0"/>
              <a:t>genomes</a:t>
            </a:r>
          </a:p>
          <a:p>
            <a:r>
              <a:rPr lang="en-US" sz="2600" dirty="0" smtClean="0"/>
              <a:t>Should </a:t>
            </a:r>
            <a:r>
              <a:rPr lang="en-US" sz="2600" dirty="0"/>
              <a:t>Biosciences refocus </a:t>
            </a:r>
            <a:r>
              <a:rPr lang="en-US" sz="2600" dirty="0" smtClean="0"/>
              <a:t>or </a:t>
            </a:r>
            <a:r>
              <a:rPr lang="en-US" sz="2600" dirty="0"/>
              <a:t>integrate </a:t>
            </a:r>
            <a:r>
              <a:rPr lang="en-US" sz="2600" dirty="0" smtClean="0"/>
              <a:t>with other expeditions</a:t>
            </a:r>
            <a:endParaRPr lang="en-US" sz="2400" dirty="0"/>
          </a:p>
          <a:p>
            <a:pPr lvl="1"/>
            <a:r>
              <a:rPr lang="en-US" sz="2200" dirty="0" smtClean="0"/>
              <a:t>Proteomics</a:t>
            </a:r>
          </a:p>
          <a:p>
            <a:pPr lvl="2"/>
            <a:r>
              <a:rPr lang="en-US" sz="1900" dirty="0" smtClean="0"/>
              <a:t>Virtual screening/drug discovery</a:t>
            </a:r>
          </a:p>
          <a:p>
            <a:pPr lvl="2"/>
            <a:r>
              <a:rPr lang="en-US" sz="1900" dirty="0" smtClean="0"/>
              <a:t>Helping to drive resources on PRAGMA-ENT</a:t>
            </a:r>
          </a:p>
          <a:p>
            <a:pPr lvl="2"/>
            <a:r>
              <a:rPr lang="en-US" sz="1900" dirty="0" smtClean="0"/>
              <a:t>Educational tool, clear link to </a:t>
            </a:r>
            <a:r>
              <a:rPr lang="en-US" sz="1900" dirty="0" err="1" smtClean="0"/>
              <a:t>cyberlearning</a:t>
            </a:r>
            <a:endParaRPr lang="en-US" sz="1900" dirty="0" smtClean="0"/>
          </a:p>
          <a:p>
            <a:pPr lvl="1"/>
            <a:r>
              <a:rPr lang="en-US" sz="2200" dirty="0" smtClean="0"/>
              <a:t>Genomics</a:t>
            </a:r>
            <a:endParaRPr lang="en-US" sz="2200" dirty="0"/>
          </a:p>
          <a:p>
            <a:pPr lvl="2"/>
            <a:r>
              <a:rPr lang="en-US" sz="1900" dirty="0" smtClean="0"/>
              <a:t>Pipeline workflows</a:t>
            </a:r>
          </a:p>
          <a:p>
            <a:pPr lvl="2"/>
            <a:r>
              <a:rPr lang="en-US" sz="1900" dirty="0" smtClean="0"/>
              <a:t>Infectious disease portals</a:t>
            </a:r>
          </a:p>
          <a:p>
            <a:pPr lvl="2"/>
            <a:r>
              <a:rPr lang="en-US" sz="1900" dirty="0" smtClean="0"/>
              <a:t>Clear link to biodiversity</a:t>
            </a:r>
          </a:p>
        </p:txBody>
      </p:sp>
    </p:spTree>
    <p:extLst>
      <p:ext uri="{BB962C8B-B14F-4D97-AF65-F5344CB8AC3E}">
        <p14:creationId xmlns:p14="http://schemas.microsoft.com/office/powerpoint/2010/main" val="123566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626"/>
          </a:xfrm>
        </p:spPr>
        <p:txBody>
          <a:bodyPr/>
          <a:lstStyle/>
          <a:p>
            <a:r>
              <a:rPr lang="en-US" dirty="0" smtClean="0"/>
              <a:t>PRAGMA 27 Summary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93" y="1101563"/>
            <a:ext cx="8778607" cy="555371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What </a:t>
            </a:r>
            <a:r>
              <a:rPr lang="en-US" sz="2500" dirty="0"/>
              <a:t>is practically </a:t>
            </a:r>
            <a:r>
              <a:rPr lang="en-US" sz="2500" dirty="0" smtClean="0"/>
              <a:t>possible (funding sources, </a:t>
            </a:r>
            <a:r>
              <a:rPr lang="en-US" sz="2500" dirty="0" smtClean="0"/>
              <a:t>participation, </a:t>
            </a:r>
            <a:r>
              <a:rPr lang="en-US" sz="2500" dirty="0" smtClean="0"/>
              <a:t>etc.)</a:t>
            </a:r>
          </a:p>
          <a:p>
            <a:pPr lvl="1"/>
            <a:r>
              <a:rPr lang="en-US" sz="2200" dirty="0" smtClean="0"/>
              <a:t>Issues</a:t>
            </a:r>
          </a:p>
          <a:p>
            <a:pPr lvl="2"/>
            <a:r>
              <a:rPr lang="en-US" sz="1800" dirty="0" smtClean="0"/>
              <a:t>Advantage – PRAGMA-ENT is breakable</a:t>
            </a:r>
          </a:p>
          <a:p>
            <a:pPr lvl="2"/>
            <a:r>
              <a:rPr lang="en-US" sz="1800" dirty="0" smtClean="0"/>
              <a:t>Disadvantage – PRAGMA-ENT is breakable</a:t>
            </a:r>
          </a:p>
          <a:p>
            <a:pPr lvl="2"/>
            <a:r>
              <a:rPr lang="en-US" sz="1800" dirty="0"/>
              <a:t>Need more crosstalk with other </a:t>
            </a:r>
            <a:r>
              <a:rPr lang="en-US" sz="1800" dirty="0" smtClean="0"/>
              <a:t>groups</a:t>
            </a:r>
          </a:p>
          <a:p>
            <a:pPr lvl="2"/>
            <a:r>
              <a:rPr lang="en-US" sz="1800" dirty="0" smtClean="0"/>
              <a:t>Genomics is a very large field, we need to be focused</a:t>
            </a:r>
          </a:p>
          <a:p>
            <a:pPr lvl="2"/>
            <a:r>
              <a:rPr lang="en-US" sz="1800" dirty="0" smtClean="0"/>
              <a:t>Need more genomics domain scientists to develop roadmap</a:t>
            </a:r>
          </a:p>
          <a:p>
            <a:r>
              <a:rPr lang="en-US" sz="2600" dirty="0" smtClean="0"/>
              <a:t>Bioscience services</a:t>
            </a:r>
          </a:p>
          <a:p>
            <a:pPr lvl="1"/>
            <a:r>
              <a:rPr lang="en-US" sz="2200" dirty="0" smtClean="0"/>
              <a:t>virtual screening?</a:t>
            </a:r>
          </a:p>
          <a:p>
            <a:pPr lvl="1"/>
            <a:r>
              <a:rPr lang="en-US" sz="2200" dirty="0" smtClean="0"/>
              <a:t>genomics analysis?</a:t>
            </a:r>
            <a:endParaRPr lang="en-US" sz="22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To be continued in Nara…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024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5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SEAIP </a:t>
            </a:r>
            <a:r>
              <a:rPr lang="en-US" sz="3200" dirty="0" smtClean="0"/>
              <a:t>2014</a:t>
            </a:r>
            <a:r>
              <a:rPr lang="en-US" sz="3200" dirty="0" smtClean="0"/>
              <a:t> – Indonesia Bioscience Activities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814"/>
            <a:ext cx="8229600" cy="5422270"/>
          </a:xfrm>
        </p:spPr>
        <p:txBody>
          <a:bodyPr>
            <a:noAutofit/>
          </a:bodyPr>
          <a:lstStyle/>
          <a:p>
            <a:r>
              <a:rPr lang="en-US" sz="2000" i="1" dirty="0" err="1" smtClean="0"/>
              <a:t>Heru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Suhartanto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Arry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Yanuar</a:t>
            </a:r>
            <a:r>
              <a:rPr lang="en-US" sz="2000" i="1" dirty="0" smtClean="0"/>
              <a:t>, </a:t>
            </a:r>
            <a:r>
              <a:rPr lang="en-US" sz="2000" i="1" dirty="0" err="1"/>
              <a:t>Universitas</a:t>
            </a:r>
            <a:r>
              <a:rPr lang="en-US" sz="2000" i="1" dirty="0"/>
              <a:t> Indonesia, Indonesia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Current </a:t>
            </a:r>
            <a:r>
              <a:rPr lang="en-US" sz="2000" dirty="0"/>
              <a:t>Progress on Integrating High Performance Computing Resources, Molecular Dynamics - Virtual Screening Software, and Database Resources into Cloud Computing Platform to Support Drug Design based on Indonesian Medical </a:t>
            </a:r>
            <a:r>
              <a:rPr lang="en-US" sz="2000" dirty="0" smtClean="0"/>
              <a:t>Plants</a:t>
            </a:r>
          </a:p>
          <a:p>
            <a:r>
              <a:rPr lang="en-US" sz="2000" i="1" dirty="0" err="1"/>
              <a:t>Kudang</a:t>
            </a:r>
            <a:r>
              <a:rPr lang="en-US" sz="2000" i="1" dirty="0"/>
              <a:t> B. Seminar, Bogor Agriculture Institute, Indonesia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An </a:t>
            </a:r>
            <a:r>
              <a:rPr lang="en-US" sz="2000" dirty="0"/>
              <a:t>HPC solution for Weed Control Decision Support System Based on Precision Agriculture </a:t>
            </a:r>
            <a:r>
              <a:rPr lang="en-US" sz="2000" dirty="0" smtClean="0"/>
              <a:t>Approach</a:t>
            </a:r>
          </a:p>
          <a:p>
            <a:r>
              <a:rPr lang="en-US" sz="2000" i="1" dirty="0"/>
              <a:t>Muhammad </a:t>
            </a:r>
            <a:r>
              <a:rPr lang="en-US" sz="2000" i="1" dirty="0" err="1"/>
              <a:t>Hafizhuddin</a:t>
            </a:r>
            <a:r>
              <a:rPr lang="en-US" sz="2000" i="1" dirty="0"/>
              <a:t> </a:t>
            </a:r>
            <a:r>
              <a:rPr lang="en-US" sz="2000" i="1" dirty="0" err="1"/>
              <a:t>Hilman</a:t>
            </a:r>
            <a:r>
              <a:rPr lang="en-US" sz="2000" i="1" dirty="0"/>
              <a:t>, </a:t>
            </a:r>
            <a:r>
              <a:rPr lang="en-US" sz="2000" i="1" dirty="0" err="1"/>
              <a:t>Universitas</a:t>
            </a:r>
            <a:r>
              <a:rPr lang="en-US" sz="2000" i="1" dirty="0"/>
              <a:t> Indonesia, </a:t>
            </a:r>
            <a:r>
              <a:rPr lang="en-US" sz="2000" i="1" dirty="0" smtClean="0"/>
              <a:t>Indonesia</a:t>
            </a:r>
            <a:r>
              <a:rPr lang="en-US" sz="2000" dirty="0" smtClean="0"/>
              <a:t> </a:t>
            </a:r>
            <a:r>
              <a:rPr lang="en-US" sz="2000" dirty="0" smtClean="0"/>
              <a:t>Accelerate </a:t>
            </a:r>
            <a:r>
              <a:rPr lang="en-US" sz="2000" dirty="0"/>
              <a:t>Massive Data Processing on Virtual Screening Drug </a:t>
            </a:r>
            <a:r>
              <a:rPr lang="en-US" sz="2000" dirty="0" smtClean="0"/>
              <a:t>Discovery</a:t>
            </a:r>
          </a:p>
          <a:p>
            <a:r>
              <a:rPr lang="en-US" sz="2000" i="1" dirty="0" err="1"/>
              <a:t>Ummi</a:t>
            </a:r>
            <a:r>
              <a:rPr lang="en-US" sz="2000" i="1" dirty="0"/>
              <a:t> </a:t>
            </a:r>
            <a:r>
              <a:rPr lang="en-US" sz="2000" i="1" dirty="0" err="1"/>
              <a:t>Azizah</a:t>
            </a:r>
            <a:r>
              <a:rPr lang="en-US" sz="2000" i="1" dirty="0"/>
              <a:t> </a:t>
            </a:r>
            <a:r>
              <a:rPr lang="en-US" sz="2000" i="1" dirty="0" err="1"/>
              <a:t>Rachmawati</a:t>
            </a:r>
            <a:r>
              <a:rPr lang="en-US" sz="2000" i="1" dirty="0"/>
              <a:t>, </a:t>
            </a:r>
            <a:r>
              <a:rPr lang="en-US" sz="2000" i="1" dirty="0" err="1"/>
              <a:t>Yarsi</a:t>
            </a:r>
            <a:r>
              <a:rPr lang="en-US" sz="2000" i="1" dirty="0"/>
              <a:t> University, Indonesia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Yarsi</a:t>
            </a:r>
            <a:r>
              <a:rPr lang="en-US" sz="2000" dirty="0" smtClean="0"/>
              <a:t> </a:t>
            </a:r>
            <a:r>
              <a:rPr lang="en-US" sz="2000" dirty="0"/>
              <a:t>University (Islamic Hospital Foundation) E-health </a:t>
            </a:r>
            <a:r>
              <a:rPr lang="en-US" sz="2000" dirty="0" smtClean="0"/>
              <a:t>Research</a:t>
            </a:r>
          </a:p>
          <a:p>
            <a:r>
              <a:rPr lang="en-US" sz="2000" i="1" dirty="0" err="1"/>
              <a:t>Yeni</a:t>
            </a:r>
            <a:r>
              <a:rPr lang="en-US" sz="2000" i="1" dirty="0"/>
              <a:t> </a:t>
            </a:r>
            <a:r>
              <a:rPr lang="en-US" sz="2000" i="1" dirty="0" err="1"/>
              <a:t>Herdiyeni</a:t>
            </a:r>
            <a:r>
              <a:rPr lang="en-US" sz="2000" i="1" dirty="0"/>
              <a:t>, Bogor Agricultural University, </a:t>
            </a:r>
            <a:r>
              <a:rPr lang="en-US" sz="2000" i="1" dirty="0" smtClean="0"/>
              <a:t>Indonesia</a:t>
            </a:r>
            <a:r>
              <a:rPr lang="en-US" sz="2000" dirty="0" smtClean="0"/>
              <a:t> </a:t>
            </a:r>
            <a:r>
              <a:rPr lang="en-US" sz="2000" dirty="0" smtClean="0"/>
              <a:t>IPB </a:t>
            </a:r>
            <a:r>
              <a:rPr lang="en-US" sz="2000" dirty="0"/>
              <a:t>Biodiversity Informatics (IPBIOTICS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35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626"/>
          </a:xfrm>
        </p:spPr>
        <p:txBody>
          <a:bodyPr/>
          <a:lstStyle/>
          <a:p>
            <a:r>
              <a:rPr lang="en-US" dirty="0" smtClean="0"/>
              <a:t>PRAGMA </a:t>
            </a:r>
            <a:r>
              <a:rPr lang="en-US" dirty="0" smtClean="0"/>
              <a:t>2</a:t>
            </a:r>
            <a:r>
              <a:rPr lang="en-US" altLang="ja-JP" dirty="0" smtClean="0"/>
              <a:t>8</a:t>
            </a:r>
            <a:r>
              <a:rPr lang="en-US" dirty="0" smtClean="0"/>
              <a:t> </a:t>
            </a:r>
            <a:r>
              <a:rPr lang="ja-JP" altLang="ja-JP" dirty="0" smtClean="0"/>
              <a:t>G</a:t>
            </a:r>
            <a:r>
              <a:rPr lang="en-US" altLang="ja-JP" dirty="0" err="1" smtClean="0"/>
              <a:t>oals</a:t>
            </a:r>
            <a:r>
              <a:rPr lang="en-US" altLang="ja-JP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96" y="1101563"/>
            <a:ext cx="8321407" cy="5553719"/>
          </a:xfrm>
        </p:spPr>
        <p:txBody>
          <a:bodyPr>
            <a:normAutofit/>
          </a:bodyPr>
          <a:lstStyle/>
          <a:p>
            <a:r>
              <a:rPr lang="en-US" sz="2400" dirty="0"/>
              <a:t>Establish clearer priorities and </a:t>
            </a:r>
            <a:r>
              <a:rPr lang="en-US" sz="2400" dirty="0" smtClean="0"/>
              <a:t>goals in two areas</a:t>
            </a:r>
            <a:endParaRPr lang="en-US" sz="1900" dirty="0" smtClean="0"/>
          </a:p>
          <a:p>
            <a:pPr lvl="1"/>
            <a:r>
              <a:rPr lang="en-US" sz="2200" dirty="0" smtClean="0"/>
              <a:t>Genomics</a:t>
            </a:r>
            <a:endParaRPr lang="en-US" sz="2200" dirty="0"/>
          </a:p>
          <a:p>
            <a:pPr lvl="2"/>
            <a:r>
              <a:rPr lang="en-US" sz="1900" dirty="0" smtClean="0"/>
              <a:t>Need to identify </a:t>
            </a:r>
            <a:r>
              <a:rPr lang="en-US" sz="1900" dirty="0" smtClean="0"/>
              <a:t>area (Tommy Lam, Ly Le)</a:t>
            </a:r>
          </a:p>
          <a:p>
            <a:pPr lvl="2"/>
            <a:r>
              <a:rPr lang="en-US" sz="1900" dirty="0" smtClean="0"/>
              <a:t>Where to start</a:t>
            </a:r>
          </a:p>
          <a:p>
            <a:pPr lvl="3"/>
            <a:r>
              <a:rPr lang="en-US" sz="1700" dirty="0" smtClean="0"/>
              <a:t>Deploy standard set of tools to PRAGMA Cloud (?)</a:t>
            </a:r>
          </a:p>
          <a:p>
            <a:pPr lvl="3"/>
            <a:r>
              <a:rPr lang="en-US" sz="1700" dirty="0" smtClean="0"/>
              <a:t>Create easy to use UI for the tools</a:t>
            </a:r>
          </a:p>
          <a:p>
            <a:pPr lvl="2"/>
            <a:r>
              <a:rPr lang="en-US" sz="1900" dirty="0" smtClean="0"/>
              <a:t>Involvement of International </a:t>
            </a:r>
            <a:r>
              <a:rPr lang="en-US" sz="1900" dirty="0"/>
              <a:t>Rice Research Institute (IRRI), rice genomics </a:t>
            </a:r>
            <a:r>
              <a:rPr lang="en-US" sz="1900" dirty="0" smtClean="0"/>
              <a:t>project</a:t>
            </a:r>
          </a:p>
          <a:p>
            <a:pPr lvl="3"/>
            <a:r>
              <a:rPr lang="en-US" sz="1700" dirty="0" smtClean="0"/>
              <a:t>Link </a:t>
            </a:r>
            <a:r>
              <a:rPr lang="en-US" sz="1700" dirty="0" smtClean="0"/>
              <a:t>to </a:t>
            </a:r>
            <a:r>
              <a:rPr lang="en-US" sz="1700" dirty="0" smtClean="0"/>
              <a:t>biodiversity efforts</a:t>
            </a:r>
          </a:p>
          <a:p>
            <a:pPr lvl="1"/>
            <a:r>
              <a:rPr lang="en-US" sz="2200" dirty="0"/>
              <a:t>Proteomics</a:t>
            </a:r>
          </a:p>
          <a:p>
            <a:pPr lvl="2"/>
            <a:r>
              <a:rPr lang="en-US" sz="1900" dirty="0"/>
              <a:t>Virtual screening/drug </a:t>
            </a:r>
            <a:r>
              <a:rPr lang="en-US" sz="1900" dirty="0" smtClean="0"/>
              <a:t>discovery still area of interest with long history</a:t>
            </a:r>
            <a:endParaRPr lang="en-US" sz="1900" dirty="0"/>
          </a:p>
          <a:p>
            <a:pPr lvl="2"/>
            <a:r>
              <a:rPr lang="en-US" sz="1900" dirty="0" smtClean="0"/>
              <a:t>Natural Products Discovery Portal</a:t>
            </a:r>
          </a:p>
          <a:p>
            <a:pPr lvl="3"/>
            <a:r>
              <a:rPr lang="en-US" sz="1700" dirty="0" smtClean="0"/>
              <a:t>Can we create a more unified effort</a:t>
            </a:r>
          </a:p>
          <a:p>
            <a:pPr lvl="3"/>
            <a:r>
              <a:rPr lang="en-US" sz="1700" dirty="0" smtClean="0"/>
              <a:t>Can benefit entire region</a:t>
            </a:r>
          </a:p>
          <a:p>
            <a:pPr lvl="3"/>
            <a:r>
              <a:rPr lang="en-US" sz="1700" dirty="0" smtClean="0"/>
              <a:t>Identify key partners in this effort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18024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2" y="274638"/>
            <a:ext cx="9115228" cy="872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PRAGMA </a:t>
            </a:r>
            <a:r>
              <a:rPr lang="en-US" dirty="0" smtClean="0"/>
              <a:t>Natural </a:t>
            </a:r>
            <a:r>
              <a:rPr lang="en-US" altLang="ja-JP" dirty="0" smtClean="0"/>
              <a:t>Products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Discovery</a:t>
            </a:r>
            <a:r>
              <a:rPr lang="ja-JP" altLang="en-US" dirty="0" smtClean="0"/>
              <a:t> </a:t>
            </a:r>
            <a:r>
              <a:rPr lang="en-US" altLang="ja-JP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13" y="1300462"/>
            <a:ext cx="7759203" cy="24326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Natural products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 smtClean="0"/>
              <a:t>screening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Biodiversity </a:t>
            </a:r>
            <a:r>
              <a:rPr lang="en-US" dirty="0" smtClean="0"/>
              <a:t>mapping</a:t>
            </a:r>
          </a:p>
          <a:p>
            <a:r>
              <a:rPr lang="en-US" dirty="0" smtClean="0"/>
              <a:t>What are the infrastructure requirements for each component?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Storage, data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Network, compute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Mapping tools,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4424" y="3947260"/>
            <a:ext cx="7780937" cy="2315291"/>
            <a:chOff x="764424" y="3947260"/>
            <a:chExt cx="7780937" cy="2315291"/>
          </a:xfrm>
        </p:grpSpPr>
        <p:sp>
          <p:nvSpPr>
            <p:cNvPr id="4" name="Rectangle 3"/>
            <p:cNvSpPr/>
            <p:nvPr/>
          </p:nvSpPr>
          <p:spPr>
            <a:xfrm>
              <a:off x="3840442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VS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21807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Mapping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4424" y="4758118"/>
              <a:ext cx="1423554" cy="7114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Database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63996" y="4935975"/>
              <a:ext cx="918032" cy="355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14747" y="4930223"/>
              <a:ext cx="650275" cy="355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Data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0" idx="3"/>
              <a:endCxn id="4" idx="1"/>
            </p:cNvCxnSpPr>
            <p:nvPr/>
          </p:nvCxnSpPr>
          <p:spPr>
            <a:xfrm>
              <a:off x="2865022" y="5108080"/>
              <a:ext cx="975420" cy="57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5" idx="1"/>
            </p:cNvCxnSpPr>
            <p:nvPr/>
          </p:nvCxnSpPr>
          <p:spPr>
            <a:xfrm>
              <a:off x="6182028" y="5113832"/>
              <a:ext cx="9397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303825" y="4724968"/>
              <a:ext cx="611415" cy="3831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(?)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>
              <a:off x="1282024" y="3947260"/>
              <a:ext cx="6827272" cy="777708"/>
            </a:xfrm>
            <a:prstGeom prst="curvedDownArrow">
              <a:avLst>
                <a:gd name="adj1" fmla="val 25000"/>
                <a:gd name="adj2" fmla="val 99578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 rot="10800000">
              <a:off x="944805" y="5306986"/>
              <a:ext cx="4915308" cy="955565"/>
            </a:xfrm>
            <a:prstGeom prst="curvedDownArrow">
              <a:avLst>
                <a:gd name="adj1" fmla="val 25000"/>
                <a:gd name="adj2" fmla="val 99578"/>
                <a:gd name="adj3" fmla="val 25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7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1626"/>
          </a:xfrm>
        </p:spPr>
        <p:txBody>
          <a:bodyPr/>
          <a:lstStyle/>
          <a:p>
            <a:r>
              <a:rPr lang="en-US" dirty="0" smtClean="0"/>
              <a:t>PRAGMA </a:t>
            </a:r>
            <a:r>
              <a:rPr lang="en-US" dirty="0" smtClean="0"/>
              <a:t>28 Goals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27" y="1392253"/>
            <a:ext cx="7269588" cy="3855474"/>
          </a:xfrm>
        </p:spPr>
        <p:txBody>
          <a:bodyPr>
            <a:normAutofit/>
          </a:bodyPr>
          <a:lstStyle/>
          <a:p>
            <a:r>
              <a:rPr lang="en-US" dirty="0" smtClean="0"/>
              <a:t>Can these efforts be offered as a service?</a:t>
            </a:r>
            <a:endParaRPr lang="en-US" dirty="0"/>
          </a:p>
          <a:p>
            <a:pPr lvl="1"/>
            <a:r>
              <a:rPr lang="en-US" dirty="0" smtClean="0"/>
              <a:t>Academic use</a:t>
            </a:r>
          </a:p>
          <a:p>
            <a:pPr lvl="2"/>
            <a:r>
              <a:rPr lang="en-US" sz="1800" dirty="0" smtClean="0"/>
              <a:t>Research and teaching tools</a:t>
            </a:r>
          </a:p>
          <a:p>
            <a:pPr lvl="1"/>
            <a:r>
              <a:rPr lang="en-US" dirty="0" smtClean="0"/>
              <a:t>Industry use</a:t>
            </a:r>
          </a:p>
          <a:p>
            <a:pPr lvl="2"/>
            <a:r>
              <a:rPr lang="en-US" sz="1800" dirty="0" smtClean="0"/>
              <a:t>Small companies (not large </a:t>
            </a:r>
            <a:r>
              <a:rPr lang="en-US" sz="1800" dirty="0" err="1" smtClean="0"/>
              <a:t>pharma</a:t>
            </a:r>
            <a:r>
              <a:rPr lang="en-US" sz="1800" dirty="0" smtClean="0"/>
              <a:t>)</a:t>
            </a:r>
          </a:p>
          <a:p>
            <a:pPr lvl="1"/>
            <a:r>
              <a:rPr lang="en-US" dirty="0" smtClean="0"/>
              <a:t>Policy issues</a:t>
            </a:r>
          </a:p>
          <a:p>
            <a:pPr lvl="2"/>
            <a:r>
              <a:rPr lang="en-US" dirty="0" smtClean="0"/>
              <a:t>Intellectual property</a:t>
            </a:r>
          </a:p>
          <a:p>
            <a:pPr lvl="2"/>
            <a:r>
              <a:rPr lang="en-US" dirty="0" smtClean="0"/>
              <a:t>Privacy</a:t>
            </a:r>
          </a:p>
          <a:p>
            <a:pPr lvl="2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8024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59906</TotalTime>
  <Words>560</Words>
  <Application>Microsoft Macintosh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Biosciences WG </vt:lpstr>
      <vt:lpstr>Questions</vt:lpstr>
      <vt:lpstr>PRAGMA 27 Summary (1/2)</vt:lpstr>
      <vt:lpstr>PRAGMA 27 Summary (2/2)</vt:lpstr>
      <vt:lpstr>SEAIP 2014 – Indonesia Bioscience Activities</vt:lpstr>
      <vt:lpstr>PRAGMA 28 Goals (1/2)</vt:lpstr>
      <vt:lpstr>PRAGMA Natural Products Discovery Platform</vt:lpstr>
      <vt:lpstr>PRAGMA 28 Goals (2/2)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Project</dc:title>
  <dc:creator>J H</dc:creator>
  <cp:lastModifiedBy>J H</cp:lastModifiedBy>
  <cp:revision>76</cp:revision>
  <dcterms:created xsi:type="dcterms:W3CDTF">2014-09-26T07:38:51Z</dcterms:created>
  <dcterms:modified xsi:type="dcterms:W3CDTF">2015-04-09T03:31:05Z</dcterms:modified>
</cp:coreProperties>
</file>