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2" r:id="rId2"/>
    <p:sldId id="263" r:id="rId3"/>
    <p:sldId id="265" r:id="rId4"/>
    <p:sldId id="266" r:id="rId5"/>
    <p:sldId id="281" r:id="rId6"/>
    <p:sldId id="268" r:id="rId7"/>
    <p:sldId id="269" r:id="rId8"/>
    <p:sldId id="270" r:id="rId9"/>
    <p:sldId id="271" r:id="rId10"/>
    <p:sldId id="272" r:id="rId11"/>
    <p:sldId id="257" r:id="rId12"/>
    <p:sldId id="256" r:id="rId13"/>
    <p:sldId id="261" r:id="rId14"/>
    <p:sldId id="275" r:id="rId15"/>
    <p:sldId id="259" r:id="rId16"/>
    <p:sldId id="273" r:id="rId17"/>
    <p:sldId id="274" r:id="rId18"/>
    <p:sldId id="277" r:id="rId19"/>
    <p:sldId id="278" r:id="rId20"/>
    <p:sldId id="279" r:id="rId21"/>
    <p:sldId id="280" r:id="rId22"/>
    <p:sldId id="276" r:id="rId23"/>
  </p:sldIdLst>
  <p:sldSz cx="18288000" cy="13716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36" d="100"/>
          <a:sy n="36" d="100"/>
        </p:scale>
        <p:origin x="-1208" y="-10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C77BF-49ED-4C83-B8D1-B0CD3A0B0EE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EEE5E-8244-4FBD-A9D6-23DFFDC4B7EC}">
      <dgm:prSet phldrT="[Text]"/>
      <dgm:spPr/>
      <dgm:t>
        <a:bodyPr/>
        <a:lstStyle/>
        <a:p>
          <a:r>
            <a:rPr lang="en-US" dirty="0" smtClean="0"/>
            <a:t>Virtual Machine Preparation</a:t>
          </a:r>
          <a:endParaRPr lang="en-US" dirty="0"/>
        </a:p>
      </dgm:t>
    </dgm:pt>
    <dgm:pt modelId="{CE8ECC4E-1D1D-4E1F-B92C-62B51EABA5C1}" type="parTrans" cxnId="{55A95F16-E4D3-44CD-ACFE-51B7145EF8F4}">
      <dgm:prSet/>
      <dgm:spPr/>
      <dgm:t>
        <a:bodyPr/>
        <a:lstStyle/>
        <a:p>
          <a:endParaRPr lang="en-US"/>
        </a:p>
      </dgm:t>
    </dgm:pt>
    <dgm:pt modelId="{0922B26C-D0CD-4D8B-966E-F40A3739A85E}" type="sibTrans" cxnId="{55A95F16-E4D3-44CD-ACFE-51B7145EF8F4}">
      <dgm:prSet/>
      <dgm:spPr/>
      <dgm:t>
        <a:bodyPr/>
        <a:lstStyle/>
        <a:p>
          <a:endParaRPr lang="en-US"/>
        </a:p>
      </dgm:t>
    </dgm:pt>
    <dgm:pt modelId="{6EFFC36D-0738-4B1C-93B6-F6B8183EC20E}">
      <dgm:prSet phldrT="[Text]"/>
      <dgm:spPr/>
      <dgm:t>
        <a:bodyPr/>
        <a:lstStyle/>
        <a:p>
          <a:r>
            <a:rPr lang="en-US" dirty="0" smtClean="0"/>
            <a:t>Launching of Virtual Machines on Different Clouds</a:t>
          </a:r>
          <a:endParaRPr lang="en-US" dirty="0"/>
        </a:p>
      </dgm:t>
    </dgm:pt>
    <dgm:pt modelId="{13CCC595-FC01-4009-A551-217034D7FC6C}" type="parTrans" cxnId="{68D4C484-DEED-4439-92FF-01A192C39884}">
      <dgm:prSet/>
      <dgm:spPr/>
      <dgm:t>
        <a:bodyPr/>
        <a:lstStyle/>
        <a:p>
          <a:endParaRPr lang="en-US"/>
        </a:p>
      </dgm:t>
    </dgm:pt>
    <dgm:pt modelId="{FDB43638-84FF-4E19-AE67-87E76E72B801}" type="sibTrans" cxnId="{68D4C484-DEED-4439-92FF-01A192C39884}">
      <dgm:prSet/>
      <dgm:spPr/>
      <dgm:t>
        <a:bodyPr/>
        <a:lstStyle/>
        <a:p>
          <a:endParaRPr lang="en-US"/>
        </a:p>
      </dgm:t>
    </dgm:pt>
    <dgm:pt modelId="{3CF2E25E-9F95-498A-9BF4-128C00CD583E}">
      <dgm:prSet phldrT="[Text]"/>
      <dgm:spPr/>
      <dgm:t>
        <a:bodyPr/>
        <a:lstStyle/>
        <a:p>
          <a:r>
            <a:rPr lang="en-US" dirty="0" smtClean="0"/>
            <a:t>Establishing Full Connectivity Between Clouds</a:t>
          </a:r>
          <a:endParaRPr lang="en-US" dirty="0"/>
        </a:p>
      </dgm:t>
    </dgm:pt>
    <dgm:pt modelId="{74D86FB9-580F-4DC7-9DB6-23CF1548B126}" type="parTrans" cxnId="{BEC61E34-D993-48EA-83FC-513A7134C45C}">
      <dgm:prSet/>
      <dgm:spPr/>
      <dgm:t>
        <a:bodyPr/>
        <a:lstStyle/>
        <a:p>
          <a:endParaRPr lang="en-US"/>
        </a:p>
      </dgm:t>
    </dgm:pt>
    <dgm:pt modelId="{6DF249DA-D30B-4815-986A-852953AE2B93}" type="sibTrans" cxnId="{BEC61E34-D993-48EA-83FC-513A7134C45C}">
      <dgm:prSet/>
      <dgm:spPr/>
      <dgm:t>
        <a:bodyPr/>
        <a:lstStyle/>
        <a:p>
          <a:endParaRPr lang="en-US"/>
        </a:p>
      </dgm:t>
    </dgm:pt>
    <dgm:pt modelId="{68942AEA-1050-48D5-BA4F-A0A8C011A4FE}">
      <dgm:prSet phldrT="[Text]"/>
      <dgm:spPr/>
      <dgm:t>
        <a:bodyPr/>
        <a:lstStyle/>
        <a:p>
          <a:r>
            <a:rPr lang="en-US" dirty="0" smtClean="0"/>
            <a:t>Performance and Flexibility tests of Multi-Site Environment</a:t>
          </a:r>
          <a:endParaRPr lang="en-US" dirty="0"/>
        </a:p>
      </dgm:t>
    </dgm:pt>
    <dgm:pt modelId="{8BE7033F-55B4-4B1D-9B6E-65ABEB7B32ED}" type="parTrans" cxnId="{7D522018-67AB-4FC2-AD8F-BAE43C62F2E1}">
      <dgm:prSet/>
      <dgm:spPr/>
      <dgm:t>
        <a:bodyPr/>
        <a:lstStyle/>
        <a:p>
          <a:endParaRPr lang="en-US"/>
        </a:p>
      </dgm:t>
    </dgm:pt>
    <dgm:pt modelId="{E9259274-E9FE-4564-A9A5-05E337246BE2}" type="sibTrans" cxnId="{7D522018-67AB-4FC2-AD8F-BAE43C62F2E1}">
      <dgm:prSet/>
      <dgm:spPr/>
      <dgm:t>
        <a:bodyPr/>
        <a:lstStyle/>
        <a:p>
          <a:endParaRPr lang="en-US"/>
        </a:p>
      </dgm:t>
    </dgm:pt>
    <dgm:pt modelId="{3474DEB1-0CB5-44EF-9FC7-C94731246240}">
      <dgm:prSet phldrT="[Text]"/>
      <dgm:spPr/>
      <dgm:t>
        <a:bodyPr/>
        <a:lstStyle/>
        <a:p>
          <a:r>
            <a:rPr lang="en-US" dirty="0" smtClean="0"/>
            <a:t>MPI Approach for Virtual Screenings</a:t>
          </a:r>
          <a:endParaRPr lang="en-US" dirty="0"/>
        </a:p>
      </dgm:t>
    </dgm:pt>
    <dgm:pt modelId="{E84CE96B-4DDE-4DAA-9426-9B7C818A4EFC}" type="parTrans" cxnId="{CE993980-8343-4779-9580-AD1300D8D797}">
      <dgm:prSet/>
      <dgm:spPr/>
      <dgm:t>
        <a:bodyPr/>
        <a:lstStyle/>
        <a:p>
          <a:endParaRPr lang="en-US"/>
        </a:p>
      </dgm:t>
    </dgm:pt>
    <dgm:pt modelId="{EB288D5F-1EFB-49D4-AD68-9D25FE935A8F}" type="sibTrans" cxnId="{CE993980-8343-4779-9580-AD1300D8D797}">
      <dgm:prSet/>
      <dgm:spPr/>
      <dgm:t>
        <a:bodyPr/>
        <a:lstStyle/>
        <a:p>
          <a:endParaRPr lang="en-US"/>
        </a:p>
      </dgm:t>
    </dgm:pt>
    <dgm:pt modelId="{7ABAB2B2-7282-4DF5-BC95-F53D1CBC09FE}" type="pres">
      <dgm:prSet presAssocID="{422C77BF-49ED-4C83-B8D1-B0CD3A0B0E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E160E-7CB6-4716-889B-3F12A02E4604}" type="pres">
      <dgm:prSet presAssocID="{B32EEE5E-8244-4FBD-A9D6-23DFFDC4B7E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9C1FC-0A54-46AA-AD1B-2139D6970657}" type="pres">
      <dgm:prSet presAssocID="{0922B26C-D0CD-4D8B-966E-F40A3739A85E}" presName="sibTrans" presStyleLbl="sibTrans1D1" presStyleIdx="0" presStyleCnt="4"/>
      <dgm:spPr/>
      <dgm:t>
        <a:bodyPr/>
        <a:lstStyle/>
        <a:p>
          <a:endParaRPr lang="en-US"/>
        </a:p>
      </dgm:t>
    </dgm:pt>
    <dgm:pt modelId="{234CF7E6-ABD5-44B1-9CA4-FC86208A344D}" type="pres">
      <dgm:prSet presAssocID="{0922B26C-D0CD-4D8B-966E-F40A3739A85E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0E51F0BE-1D08-4DB0-B67A-BC7055AA2857}" type="pres">
      <dgm:prSet presAssocID="{6EFFC36D-0738-4B1C-93B6-F6B8183EC2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E8AA0-C178-4C00-92EA-9AE779664091}" type="pres">
      <dgm:prSet presAssocID="{FDB43638-84FF-4E19-AE67-87E76E72B801}" presName="sibTrans" presStyleLbl="sibTrans1D1" presStyleIdx="1" presStyleCnt="4"/>
      <dgm:spPr/>
      <dgm:t>
        <a:bodyPr/>
        <a:lstStyle/>
        <a:p>
          <a:endParaRPr lang="en-US"/>
        </a:p>
      </dgm:t>
    </dgm:pt>
    <dgm:pt modelId="{A8EBE8B8-1FA6-4C5D-B070-D1591DC4DCA4}" type="pres">
      <dgm:prSet presAssocID="{FDB43638-84FF-4E19-AE67-87E76E72B801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07D4A0F8-F22A-499C-95F1-2F8FC5A536F5}" type="pres">
      <dgm:prSet presAssocID="{3CF2E25E-9F95-498A-9BF4-128C00CD58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4B1F0-46DB-467D-BB02-FE93F3A41F5A}" type="pres">
      <dgm:prSet presAssocID="{6DF249DA-D30B-4815-986A-852953AE2B93}" presName="sibTrans" presStyleLbl="sibTrans1D1" presStyleIdx="2" presStyleCnt="4"/>
      <dgm:spPr/>
      <dgm:t>
        <a:bodyPr/>
        <a:lstStyle/>
        <a:p>
          <a:endParaRPr lang="en-US"/>
        </a:p>
      </dgm:t>
    </dgm:pt>
    <dgm:pt modelId="{8539A5BA-0EED-45B8-A1E9-AD1026926EE5}" type="pres">
      <dgm:prSet presAssocID="{6DF249DA-D30B-4815-986A-852953AE2B93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76D6378B-293E-4749-B0B2-4B77D74A87D6}" type="pres">
      <dgm:prSet presAssocID="{68942AEA-1050-48D5-BA4F-A0A8C011A4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3AE6C-A234-43B0-A89A-7A567B80BBC4}" type="pres">
      <dgm:prSet presAssocID="{E9259274-E9FE-4564-A9A5-05E337246BE2}" presName="sibTrans" presStyleLbl="sibTrans1D1" presStyleIdx="3" presStyleCnt="4"/>
      <dgm:spPr/>
      <dgm:t>
        <a:bodyPr/>
        <a:lstStyle/>
        <a:p>
          <a:endParaRPr lang="en-US"/>
        </a:p>
      </dgm:t>
    </dgm:pt>
    <dgm:pt modelId="{5951575E-308D-4F2A-AB04-7704A3E5D7EE}" type="pres">
      <dgm:prSet presAssocID="{E9259274-E9FE-4564-A9A5-05E337246BE2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19F15E2C-19EC-4A18-A7FD-10CD93E99241}" type="pres">
      <dgm:prSet presAssocID="{3474DEB1-0CB5-44EF-9FC7-C9473124624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A95F16-E4D3-44CD-ACFE-51B7145EF8F4}" srcId="{422C77BF-49ED-4C83-B8D1-B0CD3A0B0EE2}" destId="{B32EEE5E-8244-4FBD-A9D6-23DFFDC4B7EC}" srcOrd="0" destOrd="0" parTransId="{CE8ECC4E-1D1D-4E1F-B92C-62B51EABA5C1}" sibTransId="{0922B26C-D0CD-4D8B-966E-F40A3739A85E}"/>
    <dgm:cxn modelId="{157BBEBC-B30F-4CF3-A1CB-DF9E79E844F3}" type="presOf" srcId="{0922B26C-D0CD-4D8B-966E-F40A3739A85E}" destId="{234CF7E6-ABD5-44B1-9CA4-FC86208A344D}" srcOrd="1" destOrd="0" presId="urn:microsoft.com/office/officeart/2005/8/layout/bProcess3"/>
    <dgm:cxn modelId="{F579FBB0-F7B8-4EEA-9AF6-2CFB018B1E38}" type="presOf" srcId="{E9259274-E9FE-4564-A9A5-05E337246BE2}" destId="{5951575E-308D-4F2A-AB04-7704A3E5D7EE}" srcOrd="1" destOrd="0" presId="urn:microsoft.com/office/officeart/2005/8/layout/bProcess3"/>
    <dgm:cxn modelId="{E2FFCAD4-7EBF-470C-85C3-9761FF5EF203}" type="presOf" srcId="{E9259274-E9FE-4564-A9A5-05E337246BE2}" destId="{DD63AE6C-A234-43B0-A89A-7A567B80BBC4}" srcOrd="0" destOrd="0" presId="urn:microsoft.com/office/officeart/2005/8/layout/bProcess3"/>
    <dgm:cxn modelId="{CE993980-8343-4779-9580-AD1300D8D797}" srcId="{422C77BF-49ED-4C83-B8D1-B0CD3A0B0EE2}" destId="{3474DEB1-0CB5-44EF-9FC7-C94731246240}" srcOrd="4" destOrd="0" parTransId="{E84CE96B-4DDE-4DAA-9426-9B7C818A4EFC}" sibTransId="{EB288D5F-1EFB-49D4-AD68-9D25FE935A8F}"/>
    <dgm:cxn modelId="{97F5113A-9B64-43DA-9326-A5D4A6129FC4}" type="presOf" srcId="{6DF249DA-D30B-4815-986A-852953AE2B93}" destId="{8539A5BA-0EED-45B8-A1E9-AD1026926EE5}" srcOrd="1" destOrd="0" presId="urn:microsoft.com/office/officeart/2005/8/layout/bProcess3"/>
    <dgm:cxn modelId="{68D4C484-DEED-4439-92FF-01A192C39884}" srcId="{422C77BF-49ED-4C83-B8D1-B0CD3A0B0EE2}" destId="{6EFFC36D-0738-4B1C-93B6-F6B8183EC20E}" srcOrd="1" destOrd="0" parTransId="{13CCC595-FC01-4009-A551-217034D7FC6C}" sibTransId="{FDB43638-84FF-4E19-AE67-87E76E72B801}"/>
    <dgm:cxn modelId="{C2EDA17F-4F2B-4C1F-92F1-67C371EBF581}" type="presOf" srcId="{68942AEA-1050-48D5-BA4F-A0A8C011A4FE}" destId="{76D6378B-293E-4749-B0B2-4B77D74A87D6}" srcOrd="0" destOrd="0" presId="urn:microsoft.com/office/officeart/2005/8/layout/bProcess3"/>
    <dgm:cxn modelId="{7D522018-67AB-4FC2-AD8F-BAE43C62F2E1}" srcId="{422C77BF-49ED-4C83-B8D1-B0CD3A0B0EE2}" destId="{68942AEA-1050-48D5-BA4F-A0A8C011A4FE}" srcOrd="3" destOrd="0" parTransId="{8BE7033F-55B4-4B1D-9B6E-65ABEB7B32ED}" sibTransId="{E9259274-E9FE-4564-A9A5-05E337246BE2}"/>
    <dgm:cxn modelId="{A0F600BF-4BC6-4B32-9ED5-44AE49CF0847}" type="presOf" srcId="{3CF2E25E-9F95-498A-9BF4-128C00CD583E}" destId="{07D4A0F8-F22A-499C-95F1-2F8FC5A536F5}" srcOrd="0" destOrd="0" presId="urn:microsoft.com/office/officeart/2005/8/layout/bProcess3"/>
    <dgm:cxn modelId="{4C1C2ADB-C0F3-4595-8795-134C576CF962}" type="presOf" srcId="{6EFFC36D-0738-4B1C-93B6-F6B8183EC20E}" destId="{0E51F0BE-1D08-4DB0-B67A-BC7055AA2857}" srcOrd="0" destOrd="0" presId="urn:microsoft.com/office/officeart/2005/8/layout/bProcess3"/>
    <dgm:cxn modelId="{F9AC5B8A-F563-42AB-9941-F1785B4DB072}" type="presOf" srcId="{B32EEE5E-8244-4FBD-A9D6-23DFFDC4B7EC}" destId="{1AFE160E-7CB6-4716-889B-3F12A02E4604}" srcOrd="0" destOrd="0" presId="urn:microsoft.com/office/officeart/2005/8/layout/bProcess3"/>
    <dgm:cxn modelId="{CCC56D6A-4D04-4B7D-9BA5-809E37DF14D7}" type="presOf" srcId="{FDB43638-84FF-4E19-AE67-87E76E72B801}" destId="{352E8AA0-C178-4C00-92EA-9AE779664091}" srcOrd="0" destOrd="0" presId="urn:microsoft.com/office/officeart/2005/8/layout/bProcess3"/>
    <dgm:cxn modelId="{42A58D61-B6A0-495B-B064-C9F6A4A8B8D5}" type="presOf" srcId="{FDB43638-84FF-4E19-AE67-87E76E72B801}" destId="{A8EBE8B8-1FA6-4C5D-B070-D1591DC4DCA4}" srcOrd="1" destOrd="0" presId="urn:microsoft.com/office/officeart/2005/8/layout/bProcess3"/>
    <dgm:cxn modelId="{0F69B766-79A3-450C-B3BF-9405A6CA7A5B}" type="presOf" srcId="{6DF249DA-D30B-4815-986A-852953AE2B93}" destId="{0354B1F0-46DB-467D-BB02-FE93F3A41F5A}" srcOrd="0" destOrd="0" presId="urn:microsoft.com/office/officeart/2005/8/layout/bProcess3"/>
    <dgm:cxn modelId="{23975AC2-066F-46DD-9D0B-C7A120987C4F}" type="presOf" srcId="{422C77BF-49ED-4C83-B8D1-B0CD3A0B0EE2}" destId="{7ABAB2B2-7282-4DF5-BC95-F53D1CBC09FE}" srcOrd="0" destOrd="0" presId="urn:microsoft.com/office/officeart/2005/8/layout/bProcess3"/>
    <dgm:cxn modelId="{34089C58-E741-42AD-B6DE-E6C0348B3F2B}" type="presOf" srcId="{0922B26C-D0CD-4D8B-966E-F40A3739A85E}" destId="{A379C1FC-0A54-46AA-AD1B-2139D6970657}" srcOrd="0" destOrd="0" presId="urn:microsoft.com/office/officeart/2005/8/layout/bProcess3"/>
    <dgm:cxn modelId="{BEC61E34-D993-48EA-83FC-513A7134C45C}" srcId="{422C77BF-49ED-4C83-B8D1-B0CD3A0B0EE2}" destId="{3CF2E25E-9F95-498A-9BF4-128C00CD583E}" srcOrd="2" destOrd="0" parTransId="{74D86FB9-580F-4DC7-9DB6-23CF1548B126}" sibTransId="{6DF249DA-D30B-4815-986A-852953AE2B93}"/>
    <dgm:cxn modelId="{770881BB-D80C-4F1A-BBDF-23D76335AC13}" type="presOf" srcId="{3474DEB1-0CB5-44EF-9FC7-C94731246240}" destId="{19F15E2C-19EC-4A18-A7FD-10CD93E99241}" srcOrd="0" destOrd="0" presId="urn:microsoft.com/office/officeart/2005/8/layout/bProcess3"/>
    <dgm:cxn modelId="{9AAA5377-1AEE-451D-8CB3-BD06C643673F}" type="presParOf" srcId="{7ABAB2B2-7282-4DF5-BC95-F53D1CBC09FE}" destId="{1AFE160E-7CB6-4716-889B-3F12A02E4604}" srcOrd="0" destOrd="0" presId="urn:microsoft.com/office/officeart/2005/8/layout/bProcess3"/>
    <dgm:cxn modelId="{BCC65D96-FBFD-4E89-9C3C-125316547DA1}" type="presParOf" srcId="{7ABAB2B2-7282-4DF5-BC95-F53D1CBC09FE}" destId="{A379C1FC-0A54-46AA-AD1B-2139D6970657}" srcOrd="1" destOrd="0" presId="urn:microsoft.com/office/officeart/2005/8/layout/bProcess3"/>
    <dgm:cxn modelId="{8474B9C9-65FE-4553-93E9-056D4E9AF070}" type="presParOf" srcId="{A379C1FC-0A54-46AA-AD1B-2139D6970657}" destId="{234CF7E6-ABD5-44B1-9CA4-FC86208A344D}" srcOrd="0" destOrd="0" presId="urn:microsoft.com/office/officeart/2005/8/layout/bProcess3"/>
    <dgm:cxn modelId="{BE930A8E-3715-4FC2-97B5-08730220BDFF}" type="presParOf" srcId="{7ABAB2B2-7282-4DF5-BC95-F53D1CBC09FE}" destId="{0E51F0BE-1D08-4DB0-B67A-BC7055AA2857}" srcOrd="2" destOrd="0" presId="urn:microsoft.com/office/officeart/2005/8/layout/bProcess3"/>
    <dgm:cxn modelId="{E59697C6-EF26-489B-9606-B969E74FF10F}" type="presParOf" srcId="{7ABAB2B2-7282-4DF5-BC95-F53D1CBC09FE}" destId="{352E8AA0-C178-4C00-92EA-9AE779664091}" srcOrd="3" destOrd="0" presId="urn:microsoft.com/office/officeart/2005/8/layout/bProcess3"/>
    <dgm:cxn modelId="{6E678577-9CA2-4CF7-8E82-1C3917CCAF60}" type="presParOf" srcId="{352E8AA0-C178-4C00-92EA-9AE779664091}" destId="{A8EBE8B8-1FA6-4C5D-B070-D1591DC4DCA4}" srcOrd="0" destOrd="0" presId="urn:microsoft.com/office/officeart/2005/8/layout/bProcess3"/>
    <dgm:cxn modelId="{51CDD8E7-3E8F-4AFB-9F73-651144DB2D65}" type="presParOf" srcId="{7ABAB2B2-7282-4DF5-BC95-F53D1CBC09FE}" destId="{07D4A0F8-F22A-499C-95F1-2F8FC5A536F5}" srcOrd="4" destOrd="0" presId="urn:microsoft.com/office/officeart/2005/8/layout/bProcess3"/>
    <dgm:cxn modelId="{40924CE5-E0B8-448A-BBCF-BF8128092350}" type="presParOf" srcId="{7ABAB2B2-7282-4DF5-BC95-F53D1CBC09FE}" destId="{0354B1F0-46DB-467D-BB02-FE93F3A41F5A}" srcOrd="5" destOrd="0" presId="urn:microsoft.com/office/officeart/2005/8/layout/bProcess3"/>
    <dgm:cxn modelId="{212F5224-5889-47F5-ADEE-A531FEC6918F}" type="presParOf" srcId="{0354B1F0-46DB-467D-BB02-FE93F3A41F5A}" destId="{8539A5BA-0EED-45B8-A1E9-AD1026926EE5}" srcOrd="0" destOrd="0" presId="urn:microsoft.com/office/officeart/2005/8/layout/bProcess3"/>
    <dgm:cxn modelId="{2BFD68E7-D81F-4145-9D56-407555DC85C1}" type="presParOf" srcId="{7ABAB2B2-7282-4DF5-BC95-F53D1CBC09FE}" destId="{76D6378B-293E-4749-B0B2-4B77D74A87D6}" srcOrd="6" destOrd="0" presId="urn:microsoft.com/office/officeart/2005/8/layout/bProcess3"/>
    <dgm:cxn modelId="{51396410-5652-4F07-83A3-EE1B7690D28E}" type="presParOf" srcId="{7ABAB2B2-7282-4DF5-BC95-F53D1CBC09FE}" destId="{DD63AE6C-A234-43B0-A89A-7A567B80BBC4}" srcOrd="7" destOrd="0" presId="urn:microsoft.com/office/officeart/2005/8/layout/bProcess3"/>
    <dgm:cxn modelId="{9BC5FD82-C4D8-4D9E-9A28-2F04F40439DC}" type="presParOf" srcId="{DD63AE6C-A234-43B0-A89A-7A567B80BBC4}" destId="{5951575E-308D-4F2A-AB04-7704A3E5D7EE}" srcOrd="0" destOrd="0" presId="urn:microsoft.com/office/officeart/2005/8/layout/bProcess3"/>
    <dgm:cxn modelId="{3931342F-C768-405E-9A88-D54937F0F539}" type="presParOf" srcId="{7ABAB2B2-7282-4DF5-BC95-F53D1CBC09FE}" destId="{19F15E2C-19EC-4A18-A7FD-10CD93E9924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C1FC-0A54-46AA-AD1B-2139D6970657}">
      <dsp:nvSpPr>
        <dsp:cNvPr id="0" name=""/>
        <dsp:cNvSpPr/>
      </dsp:nvSpPr>
      <dsp:spPr>
        <a:xfrm>
          <a:off x="4562088" y="2416622"/>
          <a:ext cx="1016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3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4072" y="2457107"/>
        <a:ext cx="52345" cy="10469"/>
      </dsp:txXfrm>
    </dsp:sp>
    <dsp:sp modelId="{1AFE160E-7CB6-4716-889B-3F12A02E4604}">
      <dsp:nvSpPr>
        <dsp:cNvPr id="0" name=""/>
        <dsp:cNvSpPr/>
      </dsp:nvSpPr>
      <dsp:spPr>
        <a:xfrm>
          <a:off x="12091" y="1096803"/>
          <a:ext cx="4551796" cy="2731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Virtual Machine Preparation</a:t>
          </a:r>
          <a:endParaRPr lang="en-US" sz="3900" kern="1200" dirty="0"/>
        </a:p>
      </dsp:txBody>
      <dsp:txXfrm>
        <a:off x="12091" y="1096803"/>
        <a:ext cx="4551796" cy="2731077"/>
      </dsp:txXfrm>
    </dsp:sp>
    <dsp:sp modelId="{352E8AA0-C178-4C00-92EA-9AE779664091}">
      <dsp:nvSpPr>
        <dsp:cNvPr id="0" name=""/>
        <dsp:cNvSpPr/>
      </dsp:nvSpPr>
      <dsp:spPr>
        <a:xfrm>
          <a:off x="10160798" y="2416622"/>
          <a:ext cx="1016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3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2782" y="2457107"/>
        <a:ext cx="52345" cy="10469"/>
      </dsp:txXfrm>
    </dsp:sp>
    <dsp:sp modelId="{0E51F0BE-1D08-4DB0-B67A-BC7055AA2857}">
      <dsp:nvSpPr>
        <dsp:cNvPr id="0" name=""/>
        <dsp:cNvSpPr/>
      </dsp:nvSpPr>
      <dsp:spPr>
        <a:xfrm>
          <a:off x="5610801" y="1096803"/>
          <a:ext cx="4551796" cy="2731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Launching of Virtual Machines on Different Clouds</a:t>
          </a:r>
          <a:endParaRPr lang="en-US" sz="3900" kern="1200" dirty="0"/>
        </a:p>
      </dsp:txBody>
      <dsp:txXfrm>
        <a:off x="5610801" y="1096803"/>
        <a:ext cx="4551796" cy="2731077"/>
      </dsp:txXfrm>
    </dsp:sp>
    <dsp:sp modelId="{0354B1F0-46DB-467D-BB02-FE93F3A41F5A}">
      <dsp:nvSpPr>
        <dsp:cNvPr id="0" name=""/>
        <dsp:cNvSpPr/>
      </dsp:nvSpPr>
      <dsp:spPr>
        <a:xfrm>
          <a:off x="2287990" y="3826081"/>
          <a:ext cx="11197419" cy="1016313"/>
        </a:xfrm>
        <a:custGeom>
          <a:avLst/>
          <a:gdLst/>
          <a:ahLst/>
          <a:cxnLst/>
          <a:rect l="0" t="0" r="0" b="0"/>
          <a:pathLst>
            <a:path>
              <a:moveTo>
                <a:pt x="11197419" y="0"/>
              </a:moveTo>
              <a:lnTo>
                <a:pt x="11197419" y="525256"/>
              </a:lnTo>
              <a:lnTo>
                <a:pt x="0" y="525256"/>
              </a:lnTo>
              <a:lnTo>
                <a:pt x="0" y="10163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05543" y="4329003"/>
        <a:ext cx="562312" cy="10469"/>
      </dsp:txXfrm>
    </dsp:sp>
    <dsp:sp modelId="{07D4A0F8-F22A-499C-95F1-2F8FC5A536F5}">
      <dsp:nvSpPr>
        <dsp:cNvPr id="0" name=""/>
        <dsp:cNvSpPr/>
      </dsp:nvSpPr>
      <dsp:spPr>
        <a:xfrm>
          <a:off x="11209511" y="1096803"/>
          <a:ext cx="4551796" cy="2731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Establishing Full Connectivity Between Clouds</a:t>
          </a:r>
          <a:endParaRPr lang="en-US" sz="3900" kern="1200" dirty="0"/>
        </a:p>
      </dsp:txBody>
      <dsp:txXfrm>
        <a:off x="11209511" y="1096803"/>
        <a:ext cx="4551796" cy="2731077"/>
      </dsp:txXfrm>
    </dsp:sp>
    <dsp:sp modelId="{DD63AE6C-A234-43B0-A89A-7A567B80BBC4}">
      <dsp:nvSpPr>
        <dsp:cNvPr id="0" name=""/>
        <dsp:cNvSpPr/>
      </dsp:nvSpPr>
      <dsp:spPr>
        <a:xfrm>
          <a:off x="4562088" y="6194613"/>
          <a:ext cx="1016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3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4072" y="6235099"/>
        <a:ext cx="52345" cy="10469"/>
      </dsp:txXfrm>
    </dsp:sp>
    <dsp:sp modelId="{76D6378B-293E-4749-B0B2-4B77D74A87D6}">
      <dsp:nvSpPr>
        <dsp:cNvPr id="0" name=""/>
        <dsp:cNvSpPr/>
      </dsp:nvSpPr>
      <dsp:spPr>
        <a:xfrm>
          <a:off x="12091" y="4874794"/>
          <a:ext cx="4551796" cy="2731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Performance and Flexibility tests of Multi-Site Environment</a:t>
          </a:r>
          <a:endParaRPr lang="en-US" sz="3900" kern="1200" dirty="0"/>
        </a:p>
      </dsp:txBody>
      <dsp:txXfrm>
        <a:off x="12091" y="4874794"/>
        <a:ext cx="4551796" cy="2731077"/>
      </dsp:txXfrm>
    </dsp:sp>
    <dsp:sp modelId="{19F15E2C-19EC-4A18-A7FD-10CD93E99241}">
      <dsp:nvSpPr>
        <dsp:cNvPr id="0" name=""/>
        <dsp:cNvSpPr/>
      </dsp:nvSpPr>
      <dsp:spPr>
        <a:xfrm>
          <a:off x="5610801" y="4874794"/>
          <a:ext cx="4551796" cy="2731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MPI Approach for Virtual Screenings</a:t>
          </a:r>
          <a:endParaRPr lang="en-US" sz="3900" kern="1200" dirty="0"/>
        </a:p>
      </dsp:txBody>
      <dsp:txXfrm>
        <a:off x="5610801" y="4874794"/>
        <a:ext cx="4551796" cy="2731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FC99-FCB7-40D3-87D6-371F1BE67F98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092E9-AF5D-4B11-9960-E0B8102C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92E9-AF5D-4B11-9960-E0B8102CDF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92E9-AF5D-4B11-9960-E0B8102CDF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Latency times and processing times don’t correspond to any actual exact times/tests</a:t>
            </a:r>
          </a:p>
          <a:p>
            <a:r>
              <a:rPr lang="en-US" dirty="0" smtClean="0"/>
              <a:t>Latency</a:t>
            </a:r>
            <a:r>
              <a:rPr lang="en-US" baseline="0" dirty="0" smtClean="0"/>
              <a:t> times and processing times were selected for the sake of being able to visual show how </a:t>
            </a:r>
            <a:r>
              <a:rPr lang="en-US" baseline="0" dirty="0" err="1" smtClean="0"/>
              <a:t>mpi</a:t>
            </a:r>
            <a:r>
              <a:rPr lang="en-US" baseline="0" dirty="0" smtClean="0"/>
              <a:t> DOCK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92E9-AF5D-4B11-9960-E0B8102CD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92E9-AF5D-4B11-9960-E0B8102CD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92E9-AF5D-4B11-9960-E0B8102CDF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92E9-AF5D-4B11-9960-E0B8102CDF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92E9-AF5D-4B11-9960-E0B8102CDF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0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D0E2-A89C-4792-B70F-27D890917F80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EEE-6AB3-4331-9960-B1ED4AD6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4326" y="2323077"/>
            <a:ext cx="15544800" cy="640542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Deployment of a Multi-Site Cloud Environment for Molecular Virtual Screenings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7688" y="11005018"/>
            <a:ext cx="11778687" cy="153109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Cyber-Physical Cloud</a:t>
            </a:r>
            <a:r>
              <a:rPr lang="en-US" sz="2800" dirty="0" smtClean="0"/>
              <a:t> </a:t>
            </a:r>
            <a:r>
              <a:rPr lang="en-US" sz="2800" dirty="0" smtClean="0"/>
              <a:t>Research Group, AIST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Software Design and Analysis Lab, NAIST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Advanced Computing and Information Systems Laboratory, University of Florida</a:t>
            </a:r>
            <a:endParaRPr lang="en-US" sz="28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937688" y="9664471"/>
            <a:ext cx="12907400" cy="1340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Anthony Nguyen, Andréa Matsunaga, </a:t>
            </a:r>
            <a:r>
              <a:rPr lang="en-US" dirty="0" err="1" smtClean="0"/>
              <a:t>Kohei</a:t>
            </a:r>
            <a:r>
              <a:rPr lang="en-US" dirty="0" smtClean="0"/>
              <a:t> Ichikawa, Susumu Date, </a:t>
            </a:r>
            <a:r>
              <a:rPr lang="en-US" dirty="0" err="1" smtClean="0"/>
              <a:t>Maurício</a:t>
            </a:r>
            <a:r>
              <a:rPr lang="en-US" dirty="0" smtClean="0"/>
              <a:t> </a:t>
            </a:r>
            <a:r>
              <a:rPr lang="en-US" dirty="0" err="1" smtClean="0"/>
              <a:t>Tsugawa</a:t>
            </a:r>
            <a:r>
              <a:rPr lang="en-US" dirty="0" smtClean="0"/>
              <a:t>, Jason H. </a:t>
            </a:r>
            <a:r>
              <a:rPr lang="en-US" dirty="0" err="1" smtClean="0"/>
              <a:t>Haga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2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Molecule Preparation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Parameters </a:t>
            </a:r>
          </a:p>
          <a:p>
            <a:pPr lvl="1"/>
            <a:r>
              <a:rPr lang="en-US" dirty="0" smtClean="0"/>
              <a:t>Correspond to a low accuracy screening</a:t>
            </a:r>
          </a:p>
          <a:p>
            <a:pPr lvl="1"/>
            <a:r>
              <a:rPr lang="en-US" dirty="0" smtClean="0"/>
              <a:t>Docking completion times 10-20 seconds/compound</a:t>
            </a:r>
          </a:p>
          <a:p>
            <a:pPr lvl="2"/>
            <a:r>
              <a:rPr lang="en-US" dirty="0" smtClean="0"/>
              <a:t>Will be referred to as effective  “Processing Rate”</a:t>
            </a:r>
          </a:p>
          <a:p>
            <a:r>
              <a:rPr lang="en-US" dirty="0" smtClean="0"/>
              <a:t>Tests (using </a:t>
            </a:r>
            <a:r>
              <a:rPr lang="en-US" dirty="0" err="1" smtClean="0"/>
              <a:t>mpi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Effect of geographic location of master node</a:t>
            </a:r>
          </a:p>
          <a:p>
            <a:pPr lvl="1"/>
            <a:r>
              <a:rPr lang="en-US" dirty="0" smtClean="0"/>
              <a:t>Effect of how system effected by different loads</a:t>
            </a:r>
          </a:p>
          <a:p>
            <a:pPr lvl="1"/>
            <a:r>
              <a:rPr lang="en-US" dirty="0" smtClean="0"/>
              <a:t>Scalability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4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Diagram Key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Blue Circle</a:t>
            </a:r>
            <a:r>
              <a:rPr lang="en-US" dirty="0" smtClean="0"/>
              <a:t>: Job that has not yet been processed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Red/</a:t>
            </a:r>
            <a:r>
              <a:rPr lang="en-US" dirty="0" smtClean="0">
                <a:solidFill>
                  <a:srgbClr val="00B050"/>
                </a:solidFill>
              </a:rPr>
              <a:t>Green/</a:t>
            </a:r>
            <a:r>
              <a:rPr lang="en-US" dirty="0" smtClean="0">
                <a:solidFill>
                  <a:srgbClr val="7030A0"/>
                </a:solidFill>
              </a:rPr>
              <a:t>Purple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Circle: Processed Job (Result)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Azure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: UCSD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Purple</a:t>
            </a:r>
            <a:r>
              <a:rPr lang="en-US" dirty="0" smtClean="0"/>
              <a:t>: UF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Circle Movement Time: Latency (i.e. time it takes for jab/result to send)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	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Master Node</a:t>
            </a:r>
            <a:r>
              <a:rPr lang="en-US" dirty="0"/>
              <a:t>	</a:t>
            </a:r>
            <a:r>
              <a:rPr lang="en-US" dirty="0" smtClean="0"/>
              <a:t>		Compute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03" y="10252801"/>
            <a:ext cx="1275737" cy="1143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416" y="10092446"/>
            <a:ext cx="994085" cy="14646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mpi</a:t>
            </a:r>
            <a:r>
              <a:rPr lang="en-US" dirty="0" smtClean="0"/>
              <a:t> Enabled DOCK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0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77" y="2972956"/>
            <a:ext cx="5335975" cy="4206240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93" y="9174480"/>
            <a:ext cx="5335975" cy="42062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9" y="9174480"/>
            <a:ext cx="5335975" cy="4206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7" y="9174481"/>
            <a:ext cx="5335975" cy="420624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67" y="10362410"/>
            <a:ext cx="994085" cy="146461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336" y="10362409"/>
            <a:ext cx="994085" cy="146461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605" y="10362410"/>
            <a:ext cx="994085" cy="146461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74" y="10362409"/>
            <a:ext cx="994085" cy="146461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53" y="10362409"/>
            <a:ext cx="994085" cy="146461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22" y="10362408"/>
            <a:ext cx="994085" cy="14646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04" y="4504121"/>
            <a:ext cx="1275737" cy="1143911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960699" y="2891355"/>
            <a:ext cx="5197033" cy="3738623"/>
          </a:xfrm>
          <a:prstGeom prst="wedgeRectCallout">
            <a:avLst>
              <a:gd name="adj1" fmla="val 90748"/>
              <a:gd name="adj2" fmla="val 52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11947002" y="2891355"/>
            <a:ext cx="5197033" cy="3738623"/>
          </a:xfrm>
          <a:prstGeom prst="wedgeRectCallout">
            <a:avLst>
              <a:gd name="adj1" fmla="val -91880"/>
              <a:gd name="adj2" fmla="val 460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15415" y="5881705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NAIST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77962" y="12009906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Azure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4837247" y="12071168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UF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61770" y="12071168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UCSD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60700" y="2896758"/>
            <a:ext cx="5197032" cy="115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Jobs/Molecules to be Distributed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89514" y="2896757"/>
            <a:ext cx="5154521" cy="62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Processed Results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2362200" y="45836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336981" y="45836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11762" y="45684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62200" y="544564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36981" y="544564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11762" y="54304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736095" y="1086900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488763" y="1086900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92509" y="10869006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6144891" y="1086427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045778" y="10869006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4380047" y="10869006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mpi</a:t>
            </a:r>
            <a:r>
              <a:rPr lang="en-US" dirty="0" smtClean="0"/>
              <a:t> Enabled DOCK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8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2963E-6 L -0.03447 0.45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2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4.72222E-6 -3.51852E-6 L 0.69357 -0.470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79" y="-235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1.85185E-7 L 0.00868 0.458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29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1.38889E-6 -3.51852E-6 L 0.65078 -0.4719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5" y="-236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2963E-6 L 0.21789 0.460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6" y="230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2.22222E-6 -3.51852E-6 L 0.28212 -0.4696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6" y="-2348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44444E-6 L 0.42014 0.3954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46" y="1986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4.44444E-6 -3.51852E-6 L 0.23932 -0.4047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-2024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0.60381 0.39548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56" y="1971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5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-4.72222E-6 -3.51852E-6 L 0.0566 -0.40671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2033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64644 0.39594 " pathEditMode="relative" rAng="0" ptsTypes="AA">
                                      <p:cBhvr>
                                        <p:cTn id="5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83" y="1983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6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6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4.86111E-6 -0.00024 L -0.14635 -0.40649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-20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77" y="2972956"/>
            <a:ext cx="5335975" cy="4206240"/>
          </a:xfrm>
          <a:prstGeom prst="rect">
            <a:avLst/>
          </a:prstGeom>
          <a:noFill/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93" y="9174480"/>
            <a:ext cx="5335975" cy="42062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9" y="9174480"/>
            <a:ext cx="5335975" cy="420624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7" y="9174481"/>
            <a:ext cx="5335975" cy="420624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67" y="10362410"/>
            <a:ext cx="994085" cy="146461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336" y="10362409"/>
            <a:ext cx="994085" cy="146461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605" y="10362410"/>
            <a:ext cx="994085" cy="146461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74" y="10362409"/>
            <a:ext cx="994085" cy="146461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90" y="10362409"/>
            <a:ext cx="994085" cy="146461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22" y="10362408"/>
            <a:ext cx="994085" cy="146461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077962" y="12009906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Azure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4837247" y="12071168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UF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661770" y="12071168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UCSD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04" y="4504121"/>
            <a:ext cx="1275737" cy="1143911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960699" y="2891355"/>
            <a:ext cx="5197033" cy="3738623"/>
          </a:xfrm>
          <a:prstGeom prst="wedgeRectCallout">
            <a:avLst>
              <a:gd name="adj1" fmla="val 90748"/>
              <a:gd name="adj2" fmla="val 52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11947002" y="2891355"/>
            <a:ext cx="5197033" cy="3738623"/>
          </a:xfrm>
          <a:prstGeom prst="wedgeRectCallout">
            <a:avLst>
              <a:gd name="adj1" fmla="val -91880"/>
              <a:gd name="adj2" fmla="val 460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15415" y="5881705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NAIST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60700" y="2896758"/>
            <a:ext cx="5197032" cy="115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Jobs/Molecules to be Distributed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89514" y="2896757"/>
            <a:ext cx="5154521" cy="62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Processed Results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2362200" y="45836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336981" y="45836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11762" y="45684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62200" y="544564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36981" y="544564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11762" y="54304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736095" y="10878564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488763" y="10878564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92509" y="10878564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6133316" y="1087383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045778" y="10878564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4380047" y="10878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6863" y="8288495"/>
            <a:ext cx="1271502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67 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494980" y="8288494"/>
            <a:ext cx="1271502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64 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4573749" y="8305694"/>
            <a:ext cx="1271502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95 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53972" y="7291017"/>
            <a:ext cx="278005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Latency Times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21843" y="7291017"/>
            <a:ext cx="3317960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Processing Times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076442" y="8290752"/>
            <a:ext cx="68640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 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4070522" y="8290753"/>
            <a:ext cx="910827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s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51777" y="8282843"/>
            <a:ext cx="68640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s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847622" y="8282842"/>
            <a:ext cx="910827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 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50978" y="8290754"/>
            <a:ext cx="68640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 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432987" y="8282844"/>
            <a:ext cx="68640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 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147047" y="8282841"/>
            <a:ext cx="1271502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67 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83138" y="8268443"/>
            <a:ext cx="1271502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64 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566214" y="8290750"/>
            <a:ext cx="1271502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95 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53972" y="7291017"/>
            <a:ext cx="278005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Latency Times</a:t>
            </a:r>
            <a:endParaRPr lang="en-US" b="1" u="sng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mpi</a:t>
            </a:r>
            <a:r>
              <a:rPr lang="en-US" dirty="0" smtClean="0"/>
              <a:t> Enabled DOCK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7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7 L -0.0342 0.45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2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1.85185E-7 L 0.00834 0.459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" y="229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48148E-6 L 0.21771 0.46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23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3 -0.00058 L 0.42014 0.3961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199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2.59259E-6 L 0.60382 0.3961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86" y="198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4.25926E-6 L 0.64644 0.39688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48" y="1987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6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5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6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03704E-6 L 0.69357 -0.4707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79" y="-2354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03704E-6 L 0.65078 -0.4719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5" y="-236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03704E-6 L 0.28212 -0.4696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6" y="-2348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03704E-6 L 0.23932 -0.4047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-2024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03704E-6 L 0.0566 -0.40671 " pathEditMode="relative" rAng="0" ptsTypes="AA">
                                      <p:cBhvr>
                                        <p:cTn id="111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2033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111E-6 -7.40741E-7 L -0.14635 -0.40625 " pathEditMode="relative" rAng="0" ptsTypes="AA">
                                      <p:cBhvr>
                                        <p:cTn id="113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-2031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3" grpId="0"/>
      <p:bldP spid="3" grpId="1"/>
      <p:bldP spid="50" grpId="0"/>
      <p:bldP spid="50" grpId="1"/>
      <p:bldP spid="51" grpId="0"/>
      <p:bldP spid="51" grpId="1"/>
      <p:bldP spid="4" grpId="0"/>
      <p:bldP spid="4" grpId="1"/>
      <p:bldP spid="5" grpId="0"/>
      <p:bldP spid="5" grpId="1"/>
      <p:bldP spid="6" grpId="0"/>
      <p:bldP spid="6" grpId="1"/>
      <p:bldP spid="52" grpId="0"/>
      <p:bldP spid="52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4" grpId="0"/>
      <p:bldP spid="65" grpId="0"/>
      <p:bldP spid="6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mpi</a:t>
            </a:r>
            <a:r>
              <a:rPr lang="en-US" dirty="0" smtClean="0"/>
              <a:t> Enabled DOCK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Times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69" y="4943601"/>
            <a:ext cx="14901731" cy="612739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146497" y="7762268"/>
            <a:ext cx="14884203" cy="62797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77" y="2972956"/>
            <a:ext cx="5335975" cy="4206240"/>
          </a:xfrm>
          <a:prstGeom prst="rect">
            <a:avLst/>
          </a:prstGeom>
          <a:noFill/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93" y="9174480"/>
            <a:ext cx="5335975" cy="420624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9" y="9174480"/>
            <a:ext cx="5335975" cy="420624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7" y="9174481"/>
            <a:ext cx="5335975" cy="4206240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2077962" y="12009906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Azure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4837247" y="12071168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UF</a:t>
            </a:r>
            <a:endParaRPr lang="en-US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8661770" y="12071168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UCSD</a:t>
            </a:r>
            <a:endParaRPr lang="en-US" b="1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04" y="4504121"/>
            <a:ext cx="1275737" cy="1143911"/>
          </a:xfrm>
          <a:prstGeom prst="rect">
            <a:avLst/>
          </a:prstGeom>
        </p:spPr>
      </p:pic>
      <p:sp>
        <p:nvSpPr>
          <p:cNvPr id="167" name="Rectangular Callout 166"/>
          <p:cNvSpPr/>
          <p:nvPr/>
        </p:nvSpPr>
        <p:spPr>
          <a:xfrm>
            <a:off x="960699" y="2891355"/>
            <a:ext cx="5197033" cy="3738623"/>
          </a:xfrm>
          <a:prstGeom prst="wedgeRectCallout">
            <a:avLst>
              <a:gd name="adj1" fmla="val 90748"/>
              <a:gd name="adj2" fmla="val 52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ular Callout 167"/>
          <p:cNvSpPr/>
          <p:nvPr/>
        </p:nvSpPr>
        <p:spPr>
          <a:xfrm>
            <a:off x="11947002" y="2891355"/>
            <a:ext cx="5197033" cy="3738623"/>
          </a:xfrm>
          <a:prstGeom prst="wedgeRectCallout">
            <a:avLst>
              <a:gd name="adj1" fmla="val -91880"/>
              <a:gd name="adj2" fmla="val 460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315415" y="5881705"/>
            <a:ext cx="1319514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NAIST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960700" y="2896758"/>
            <a:ext cx="5197032" cy="115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Jobs/Molecules to be Distributed</a:t>
            </a:r>
            <a:endParaRPr lang="en-US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1989514" y="2896757"/>
            <a:ext cx="5154521" cy="62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Processed Results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67" y="10362410"/>
            <a:ext cx="994085" cy="1464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336" y="10362409"/>
            <a:ext cx="994085" cy="1464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605" y="10362410"/>
            <a:ext cx="994085" cy="1464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74" y="10362409"/>
            <a:ext cx="994085" cy="146461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467559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99438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31317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4539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76418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08297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0176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90712" y="4027638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67559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99438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31317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44539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76418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08297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40176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90712" y="4590857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67559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99438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31317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44539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6418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08297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40176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90712" y="5154076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476151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08030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39909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53131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85010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6889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48768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99304" y="5717295"/>
            <a:ext cx="412804" cy="41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53" y="10362409"/>
            <a:ext cx="994085" cy="146461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22" y="10362408"/>
            <a:ext cx="994085" cy="1464619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3482154" y="10781910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81153" y="10860078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70545" y="10868708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086034" y="10865466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4433311" y="10889936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148800" y="10886694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359417" y="10899550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781187" y="10867697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482154" y="10781910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372488" y="10882875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102504" y="10885817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4433311" y="10888784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178142" y="10889936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177100" y="10888784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4441772" y="10882875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079778" y="10849986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379202" y="10904345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90054" y="10867696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7813" y="10781910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6171950" y="10884556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099793" y="10858122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4417699" y="10890018"/>
            <a:ext cx="412804" cy="4128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370123" y="10873503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493093" y="10782857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788807" y="10865692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795407" y="10897819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457343" y="10762860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370123" y="10876971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091029" y="10857726"/>
            <a:ext cx="412804" cy="4128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754835" y="10872981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483503" y="10772385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785912" y="10884149"/>
            <a:ext cx="412804" cy="41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9858" y="7010835"/>
            <a:ext cx="6602513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Molecules Processed on Each </a:t>
            </a:r>
            <a:r>
              <a:rPr lang="en-US" b="1" u="sng" dirty="0"/>
              <a:t>N</a:t>
            </a:r>
            <a:r>
              <a:rPr lang="en-US" b="1" u="sng" dirty="0" smtClean="0"/>
              <a:t>ode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26060" y="8085462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456747" y="8119515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8278321" y="8082510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4409512" y="807883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847726" y="8077655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967118" y="8082776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949868" y="808069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465935" y="8085462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78321" y="805491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847726" y="8063856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4397713" y="8064189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5978917" y="8101848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963096" y="8084503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465935" y="8105660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8278321" y="8070936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847726" y="8048483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14394549" y="8084285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5995132" y="811951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950526" y="8097146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3456747" y="808428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269133" y="8070935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858615" y="8036641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4406348" y="809408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5990716" y="8107035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1942275" y="8084243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467390" y="8104637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8282361" y="8059360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9881491" y="8050057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941366" y="808354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468816" y="8104673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72873" y="8059314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961306" y="8083543"/>
            <a:ext cx="409086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 with 32 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5.55556E-7 L 0.01658 0.4980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" y="2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5.55556E-7 L 0.08056 0.49213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2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L 0.31901 0.49873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11" y="249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55556E-7 L 0.38515 0.49919 " pathEditMode="relative" rAng="0" ptsTypes="AA">
                                      <p:cBhvr>
                                        <p:cTn id="1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3" y="249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85 L 0.59375 0.50104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83" y="249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5.55556E-7 L 0.65833 0.49919 " pathEditMode="relative" rAng="0" ptsTypes="AA">
                                      <p:cBhvr>
                                        <p:cTn id="16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17" y="249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4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7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4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4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26 0.00139 L -0.10634 -0.49954 " pathEditMode="relative" rAng="0" ptsTypes="AA">
                                      <p:cBhvr>
                                        <p:cTn id="54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-2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.00078 0.00069 L 0.61432 -0.49803 " pathEditMode="relative" rAng="0" ptsTypes="AA">
                                      <p:cBhvr>
                                        <p:cTn id="56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77" y="-249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00078 -0.00035 L 0.2829 -0.4985 " pathEditMode="relative" rAng="0" ptsTypes="AA">
                                      <p:cBhvr>
                                        <p:cTn id="58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-2490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417 0.00162 L 0.6079 -0.49283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-2472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7400"/>
                                  </p:stCondLst>
                                  <p:childTnLst>
                                    <p:animMotion origin="layout" path="M -0.0013 0.00034 L 0.33481 -0.49827 " pathEditMode="relative" rAng="0" ptsTypes="AA">
                                      <p:cBhvr>
                                        <p:cTn id="62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-2493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00026 0.00034 L -0.11441 -0.50047 " pathEditMode="relative" rAng="0" ptsTypes="AA">
                                      <p:cBhvr>
                                        <p:cTn id="64" dur="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8" y="-250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1.11111E-6 -0.00116 L -0.18568 0.49769 " pathEditMode="relative" rAng="0" ptsTypes="AA">
                                      <p:cBhvr>
                                        <p:cTn id="6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2494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5.55556E-7 0.00046 L 0.72977 -0.4985 " pathEditMode="relative" rAng="0" ptsTypes="AA">
                                      <p:cBhvr>
                                        <p:cTn id="74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84" y="-2495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animMotion origin="layout" path="M -0.00382 -0.00139 L 0.05226 0.45162 " pathEditMode="relative" rAng="0" ptsTypes="AA">
                                      <p:cBhvr>
                                        <p:cTn id="7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" y="2265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4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4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10200"/>
                                  </p:stCondLst>
                                  <p:childTnLst>
                                    <p:animMotion origin="layout" path="M -0.00243 -0.00417 L 0.57865 -0.45104 " pathEditMode="relative" rAng="0" ptsTypes="AA">
                                      <p:cBhvr>
                                        <p:cTn id="8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54" y="-2235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0.00104 0.00046 L 0.37778 0.45775 " pathEditMode="relative" rAng="0" ptsTypes="AA">
                                      <p:cBhvr>
                                        <p:cTn id="8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228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7200"/>
                                  </p:stCondLst>
                                  <p:childTnLst>
                                    <p:animMotion origin="layout" path="M 0.00087 -0.00637 L 0.39887 -0.49896 " pathEditMode="relative" rAng="0" ptsTypes="AA">
                                      <p:cBhvr>
                                        <p:cTn id="94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-2463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Motion origin="layout" path="M 1.25E-6 1.48148E-6 L 0.32552 0.45775 " pathEditMode="relative" rAng="0" ptsTypes="AA">
                                      <p:cBhvr>
                                        <p:cTn id="9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2288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8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9200"/>
                                  </p:stCondLst>
                                  <p:childTnLst>
                                    <p:animMotion origin="layout" path="M -0.00278 0.00092 L 0.13064 -0.45764 " pathEditMode="relative" rAng="0" ptsTypes="AA">
                                      <p:cBhvr>
                                        <p:cTn id="104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92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87 -0.00428 L 0.53533 0.5 " pathEditMode="relative" rAng="0" ptsTypes="AA">
                                      <p:cBhvr>
                                        <p:cTn id="106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252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6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6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9800"/>
                                  </p:stCondLst>
                                  <p:childTnLst>
                                    <p:animMotion origin="layout" path="M 0.00139 0.00185 L -0.07795 -0.45892 " pathEditMode="relative" rAng="0" ptsTypes="AA">
                                      <p:cBhvr>
                                        <p:cTn id="114" dur="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67" y="-2304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2.91667E-6 1.48148E-6 L 0.77396 0.45937 " pathEditMode="relative" rAng="0" ptsTypes="AA">
                                      <p:cBhvr>
                                        <p:cTn id="116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98" y="2296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10800"/>
                                  </p:stCondLst>
                                  <p:childTnLst>
                                    <p:animMotion origin="layout" path="M -0.00104 -0.0059 L -0.08602 -0.45879 " pathEditMode="relative" rAng="0" ptsTypes="AA">
                                      <p:cBhvr>
                                        <p:cTn id="124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2265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0.00035 1.48148E-6 L -0.06867 0.45775 " pathEditMode="relative" rAng="0" ptsTypes="AA">
                                      <p:cBhvr>
                                        <p:cTn id="12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2288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4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0.00069 0.00139 L 0.72908 -0.45718 " pathEditMode="relative" rAng="0" ptsTypes="AA">
                                      <p:cBhvr>
                                        <p:cTn id="134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84" y="-22928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animMotion origin="layout" path="M -0.00425 -0.00081 L 0.08099 0.41111 " pathEditMode="relative" rAng="0" ptsTypes="AA">
                                      <p:cBhvr>
                                        <p:cTn id="1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2" y="2059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3.47222E-6 0.00058 L 0.66553 -0.45174 " pathEditMode="relative" rAng="0" ptsTypes="AA">
                                      <p:cBhvr>
                                        <p:cTn id="144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73" y="-22616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animMotion origin="layout" path="M 2.36111E-6 0.00058 L 0.26137 0.45787 " pathEditMode="relative" rAng="0" ptsTypes="AA">
                                      <p:cBhvr>
                                        <p:cTn id="14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64" y="22859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00087 -0.00579 L 0.28307 -0.45776 " pathEditMode="relative" rAng="0" ptsTypes="AA">
                                      <p:cBhvr>
                                        <p:cTn id="154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-22604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animMotion origin="layout" path="M 0.00243 -0.00012 L 0.29817 0.45717 " pathEditMode="relative" rAng="0" ptsTypes="AA">
                                      <p:cBhvr>
                                        <p:cTn id="15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83" y="2285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-0.00138 0.00139 L 0.33412 -0.4566 " pathEditMode="relative" rAng="0" ptsTypes="AA">
                                      <p:cBhvr>
                                        <p:cTn id="164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2905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animMotion origin="layout" path="M 1.11111E-6 -0.00093 L 0.50564 0.45972 " pathEditMode="relative" rAng="0" ptsTypes="AA">
                                      <p:cBhvr>
                                        <p:cTn id="16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8" y="23032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0.00243 0.00093 L 0.00842 -0.41829 " pathEditMode="relative" rAng="0" ptsTypes="AA">
                                      <p:cBhvr>
                                        <p:cTn id="174" dur="6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-2096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0.00061 0.00081 L 0.7454 0.41909 " pathEditMode="relative" rAng="0" ptsTypes="AA">
                                      <p:cBhvr>
                                        <p:cTn id="176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0" y="20914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22" presetClass="exit" presetSubtype="4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6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6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-0.00695 0.00348 L 0.00278 -0.41794 " pathEditMode="relative" rAng="0" ptsTypes="AA">
                                      <p:cBhvr>
                                        <p:cTn id="184" dur="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2107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2.22222E-6 3.51852E-6 L -0.06831 0.41667 " pathEditMode="relative" rAng="0" ptsTypes="AA">
                                      <p:cBhvr>
                                        <p:cTn id="18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2084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22" presetClass="exit" presetSubtype="4" fill="hold" grpId="1" nodeType="withEffect">
                                  <p:stCondLst>
                                    <p:cond delay="1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1" nodeType="withEffect">
                                  <p:stCondLst>
                                    <p:cond delay="13800"/>
                                  </p:stCondLst>
                                  <p:childTnLst>
                                    <p:animMotion origin="layout" path="M -0.00217 0.0029 L 0.58455 -0.41678 " pathEditMode="relative" rAng="0" ptsTypes="AA">
                                      <p:cBhvr>
                                        <p:cTn id="194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32" y="-20984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animMotion origin="layout" path="M 2.77778E-6 -1.48148E-6 L -0.00495 0.41076 " pathEditMode="relative" rAng="0" ptsTypes="AA">
                                      <p:cBhvr>
                                        <p:cTn id="19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20382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1" nodeType="withEffect">
                                  <p:stCondLst>
                                    <p:cond delay="13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15800"/>
                                  </p:stCondLst>
                                  <p:childTnLst>
                                    <p:animMotion origin="layout" path="M -0.00174 0.00324 L 0.5776 -0.4103 " pathEditMode="relative" rAng="0" ptsTypes="AA">
                                      <p:cBhvr>
                                        <p:cTn id="204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67" y="-2068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animMotion origin="layout" path="M -3.05556E-6 3.51852E-6 L 0.37674 0.4162 " pathEditMode="relative" rAng="0" ptsTypes="AA">
                                      <p:cBhvr>
                                        <p:cTn id="20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63" y="20845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grpId="1" nodeType="withEffect">
                                  <p:stCondLst>
                                    <p:cond delay="10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4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4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grpId="1" nodeType="withEffect">
                                  <p:stCondLst>
                                    <p:cond delay="14800"/>
                                  </p:stCondLst>
                                  <p:childTnLst>
                                    <p:animMotion origin="layout" path="M 0.00304 0.00243 L 0.25364 -0.41725 " pathEditMode="relative" rAng="0" ptsTypes="AA">
                                      <p:cBhvr>
                                        <p:cTn id="214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-20984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animMotion origin="layout" path="M 0.00243 3.51852E-6 L 0.32734 0.41585 " pathEditMode="relative" rAng="0" ptsTypes="AA">
                                      <p:cBhvr>
                                        <p:cTn id="2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41" y="20787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grpId="1" nodeType="withEffect">
                                  <p:stCondLst>
                                    <p:cond delay="13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16800"/>
                                  </p:stCondLst>
                                  <p:childTnLst>
                                    <p:animMotion origin="layout" path="M -4.02778E-6 -0.00231 L 0.30408 -0.41667 " pathEditMode="relative" rAng="0" ptsTypes="AA">
                                      <p:cBhvr>
                                        <p:cTn id="224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-20718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16600"/>
                                  </p:stCondLst>
                                  <p:childTnLst>
                                    <p:animMotion origin="layout" path="M -3.61111E-6 -0.00081 L 0.65061 0.37778 " pathEditMode="relative" rAng="0" ptsTypes="AA">
                                      <p:cBhvr>
                                        <p:cTn id="226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26" y="18924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22" presetClass="exit" presetSubtype="4" fill="hold" grpId="1" nodeType="withEffect">
                                  <p:stCondLst>
                                    <p:cond delay="17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17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7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24200"/>
                                  </p:stCondLst>
                                  <p:childTnLst>
                                    <p:animMotion origin="layout" path="M 0.00209 -0.00277 L 0.09714 -0.37685 " pathEditMode="relative" rAng="0" ptsTypes="AA">
                                      <p:cBhvr>
                                        <p:cTn id="234" dur="6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8" y="-18704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0" nodeType="withEffect">
                                  <p:stCondLst>
                                    <p:cond delay="18600"/>
                                  </p:stCondLst>
                                  <p:childTnLst>
                                    <p:animMotion origin="layout" path="M -1.52778E-6 1.2963E-6 L 0.65816 0.37731 " pathEditMode="relative" rAng="0" ptsTypes="AA">
                                      <p:cBhvr>
                                        <p:cTn id="236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8" y="18866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22" presetClass="exit" presetSubtype="4" fill="hold" grpId="1" nodeType="withEffect">
                                  <p:stCondLst>
                                    <p:cond delay="19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22200"/>
                                  </p:stCondLst>
                                  <p:childTnLst>
                                    <p:animMotion origin="layout" path="M 0.00035 0.00139 L -0.02699 -0.37662 " pathEditMode="relative" rAng="0" ptsTypes="AA">
                                      <p:cBhvr>
                                        <p:cTn id="244" dur="6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" y="-1890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animMotion origin="layout" path="M 2.63889E-6 3.51852E-6 L -0.15555 0.41667 " pathEditMode="relative" rAng="0" ptsTypes="AA">
                                      <p:cBhvr>
                                        <p:cTn id="24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20845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22" presetClass="exit" presetSubtype="4" fill="hold" grpId="1" nodeType="withEffect">
                                  <p:stCondLst>
                                    <p:cond delay="14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1" nodeType="withEffect">
                                  <p:stCondLst>
                                    <p:cond delay="15600"/>
                                  </p:stCondLst>
                                  <p:childTnLst>
                                    <p:animMotion origin="layout" path="M -0.00043 3.51852E-6 L 0.64262 -0.41841 " pathEditMode="relative" rAng="0" ptsTypes="AA">
                                      <p:cBhvr>
                                        <p:cTn id="254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53" y="-20926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0" nodeType="withEffect">
                                  <p:stCondLst>
                                    <p:cond delay="16200"/>
                                  </p:stCondLst>
                                  <p:childTnLst>
                                    <p:animMotion origin="layout" path="M -0.00364 -0.00081 L 0.08108 0.37014 " pathEditMode="relative" rAng="0" ptsTypes="AA">
                                      <p:cBhvr>
                                        <p:cTn id="25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8542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22" presetClass="exit" presetSubtype="4" fill="hold" grpId="1" nodeType="withEffect">
                                  <p:stCondLst>
                                    <p:cond delay="16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1" nodeType="withEffect">
                                  <p:stCondLst>
                                    <p:cond delay="18600"/>
                                  </p:stCondLst>
                                  <p:childTnLst>
                                    <p:animMotion origin="layout" path="M -0.00217 -0.00174 L 0.52291 -0.36829 " pathEditMode="relative" rAng="0" ptsTypes="AA">
                                      <p:cBhvr>
                                        <p:cTn id="264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1833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animMotion origin="layout" path="M 0.00061 0.00081 L 0.1737 0.41701 " pathEditMode="relative" rAng="0" ptsTypes="AA">
                                      <p:cBhvr>
                                        <p:cTn id="266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5" y="20810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22" presetClass="exit" presetSubtype="4" fill="hold" grpId="1" nodeType="withEffect">
                                  <p:stCondLst>
                                    <p:cond delay="15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2" presetClass="path" presetSubtype="0" accel="50000" decel="50000" fill="hold" grpId="1" nodeType="withEffect">
                                  <p:stCondLst>
                                    <p:cond delay="16600"/>
                                  </p:stCondLst>
                                  <p:childTnLst>
                                    <p:animMotion origin="layout" path="M -0.0026 -0.00231 L 0.36884 -0.41748 " pathEditMode="relative" rAng="0" ptsTypes="AA">
                                      <p:cBhvr>
                                        <p:cTn id="274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-20764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0" nodeType="withEffect">
                                  <p:stCondLst>
                                    <p:cond delay="17200"/>
                                  </p:stCondLst>
                                  <p:childTnLst>
                                    <p:animMotion origin="layout" path="M 0.00087 -0.00058 L 0.35504 0.37511 " pathEditMode="relative" rAng="0" ptsTypes="AA">
                                      <p:cBhvr>
                                        <p:cTn id="276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18785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2" presetClass="exit" presetSubtype="4" fill="hold" grpId="1" nodeType="withEffect">
                                  <p:stCondLst>
                                    <p:cond delay="17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8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176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grpId="1" nodeType="withEffect">
                                  <p:stCondLst>
                                    <p:cond delay="20600"/>
                                  </p:stCondLst>
                                  <p:childTnLst>
                                    <p:animMotion origin="layout" path="M -0.00243 0.00116 L 0.24592 -0.37616 " pathEditMode="relative" rAng="0" ptsTypes="AA">
                                      <p:cBhvr>
                                        <p:cTn id="284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13" y="-18866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-3.88889E-6 1.2963E-6 L 0.01745 0.37569 " pathEditMode="relative" rAng="0" ptsTypes="AA">
                                      <p:cBhvr>
                                        <p:cTn id="28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19144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2" presetClass="exit" presetSubtype="4" fill="hold" grpId="1" nodeType="withEffect">
                                  <p:stCondLst>
                                    <p:cond delay="16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0" nodeType="withEffect">
                                  <p:stCondLst>
                                    <p:cond delay="16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grpId="1" nodeType="withEffect">
                                  <p:stCondLst>
                                    <p:cond delay="18400"/>
                                  </p:stCondLst>
                                  <p:childTnLst>
                                    <p:animMotion origin="layout" path="M -0.00391 -0.00347 L 0.58524 -0.37696 " pathEditMode="relative" rAng="0" ptsTypes="AA">
                                      <p:cBhvr>
                                        <p:cTn id="294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53" y="-18681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grpId="0" nodeType="withEffect">
                                  <p:stCondLst>
                                    <p:cond delay="18800"/>
                                  </p:stCondLst>
                                  <p:childTnLst>
                                    <p:animMotion origin="layout" path="M -0.00173 0.00231 L -0.15772 0.37801 " pathEditMode="relative" rAng="0" ptsTypes="AA">
                                      <p:cBhvr>
                                        <p:cTn id="2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4" y="18785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2" presetClass="exit" presetSubtype="4" fill="hold" grpId="1" nodeType="withEffect">
                                  <p:stCondLst>
                                    <p:cond delay="19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3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42" presetClass="path" presetSubtype="0" accel="50000" decel="50000" fill="hold" grpId="1" nodeType="withEffect">
                                  <p:stCondLst>
                                    <p:cond delay="22200"/>
                                  </p:stCondLst>
                                  <p:childTnLst>
                                    <p:animMotion origin="layout" path="M -0.00043 -0.00173 L 0.73134 -0.37627 " pathEditMode="relative" rAng="0" ptsTypes="AA">
                                      <p:cBhvr>
                                        <p:cTn id="304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89" y="-18727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animMotion origin="layout" path="M 3.61111E-6 -2.22222E-6 L -0.09435 0.36875 " pathEditMode="relative" rAng="0" ptsTypes="AA">
                                      <p:cBhvr>
                                        <p:cTn id="30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1860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grpId="1" nodeType="withEffect">
                                  <p:stCondLst>
                                    <p:cond delay="19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194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grpId="1" nodeType="withEffect">
                                  <p:stCondLst>
                                    <p:cond delay="20400"/>
                                  </p:stCondLst>
                                  <p:childTnLst>
                                    <p:animMotion origin="layout" path="M -0.00087 -0.00173 L 0.57873 -0.36898 " pathEditMode="relative" rAng="0" ptsTypes="AA">
                                      <p:cBhvr>
                                        <p:cTn id="314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6" y="-18368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-1.80556E-6 1.2963E-6 L 0.29002 0.37523 " pathEditMode="relative" rAng="0" ptsTypes="AA">
                                      <p:cBhvr>
                                        <p:cTn id="3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18762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22" presetClass="exit" presetSubtype="4" fill="hold" grpId="1" nodeType="withEffect">
                                  <p:stCondLst>
                                    <p:cond delay="17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grpId="0" nodeType="withEffect">
                                  <p:stCondLst>
                                    <p:cond delay="174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2" presetClass="path" presetSubtype="0" accel="50000" decel="50000" fill="hold" grpId="1" nodeType="withEffect">
                                  <p:stCondLst>
                                    <p:cond delay="19400"/>
                                  </p:stCondLst>
                                  <p:childTnLst>
                                    <p:animMotion origin="layout" path="M -0.00043 0.00116 L 0.28377 -0.37512 " pathEditMode="relative" rAng="0" ptsTypes="AA">
                                      <p:cBhvr>
                                        <p:cTn id="324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0" y="-18819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186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162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172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248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186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228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162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172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248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228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188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208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198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188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226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208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198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226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5" grpId="0"/>
      <p:bldP spid="5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8" grpId="0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3" grpId="0"/>
      <p:bldP spid="153" grpId="1"/>
      <p:bldP spid="155" grpId="0"/>
      <p:bldP spid="157" grpId="0"/>
      <p:bldP spid="1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49"/>
            <a:ext cx="15773400" cy="9710789"/>
          </a:xfrm>
        </p:spPr>
        <p:txBody>
          <a:bodyPr>
            <a:normAutofit/>
          </a:bodyPr>
          <a:lstStyle/>
          <a:p>
            <a:r>
              <a:rPr lang="en-US" dirty="0" smtClean="0"/>
              <a:t>Individual Site Performance</a:t>
            </a:r>
          </a:p>
          <a:p>
            <a:pPr lvl="1"/>
            <a:r>
              <a:rPr lang="en-US" dirty="0" smtClean="0"/>
              <a:t>UF and UCSD process at the same rate, but Azure is noticeably faster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17" y="6210255"/>
            <a:ext cx="12454220" cy="75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96075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Multi-site Performance Test</a:t>
            </a:r>
          </a:p>
          <a:p>
            <a:pPr lvl="1"/>
            <a:r>
              <a:rPr lang="en-US" dirty="0" smtClean="0"/>
              <a:t>Geographic location of Master Node</a:t>
            </a:r>
          </a:p>
          <a:p>
            <a:pPr marL="914400" lvl="1" indent="0">
              <a:buNone/>
            </a:pPr>
            <a:endParaRPr lang="en-US" dirty="0" smtClean="0"/>
          </a:p>
          <a:p>
            <a:pPr marL="9144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3"/>
            <a:r>
              <a:rPr lang="en-US" dirty="0" smtClean="0"/>
              <a:t>United States locations had higher network links with lower latency</a:t>
            </a:r>
          </a:p>
          <a:p>
            <a:pPr lvl="3"/>
            <a:r>
              <a:rPr lang="en-US" dirty="0" smtClean="0"/>
              <a:t>Traveling network links from Japan to the United States resulted in significant latency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7119799"/>
            <a:ext cx="6836360" cy="2802676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5" y="5348148"/>
            <a:ext cx="10493976" cy="54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10064750"/>
          </a:xfrm>
        </p:spPr>
        <p:txBody>
          <a:bodyPr>
            <a:normAutofit/>
          </a:bodyPr>
          <a:lstStyle/>
          <a:p>
            <a:r>
              <a:rPr lang="en-US" dirty="0" smtClean="0"/>
              <a:t>Multi-site Performance Test</a:t>
            </a:r>
          </a:p>
          <a:p>
            <a:pPr lvl="1"/>
            <a:r>
              <a:rPr lang="en-US" dirty="0" smtClean="0"/>
              <a:t>Geographic location of Master Node</a:t>
            </a:r>
          </a:p>
          <a:p>
            <a:pPr lvl="2"/>
            <a:r>
              <a:rPr lang="en-US" dirty="0" smtClean="0"/>
              <a:t>For United States resources, no significant difference in performance of each resource for different Master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77" y="6773998"/>
            <a:ext cx="12421824" cy="70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1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Multi-site Performance Test</a:t>
            </a:r>
          </a:p>
          <a:p>
            <a:pPr lvl="1"/>
            <a:r>
              <a:rPr lang="en-US" dirty="0" smtClean="0"/>
              <a:t>Workload Test (Dedicated/Non-Dedicated Resource)</a:t>
            </a:r>
          </a:p>
          <a:p>
            <a:pPr lvl="2"/>
            <a:r>
              <a:rPr lang="en-US" dirty="0" smtClean="0"/>
              <a:t>When Azure is “Non-Dedicated”, the resources processes less molecules while UF and UCSD process more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30" y="6822342"/>
            <a:ext cx="12332574" cy="6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069561"/>
            <a:ext cx="15773400" cy="928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Drug Discovery and Development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is driven by wet-lab tests </a:t>
            </a:r>
          </a:p>
          <a:p>
            <a:pPr lvl="2"/>
            <a:r>
              <a:rPr lang="en-US" dirty="0" smtClean="0"/>
              <a:t>Provide understanding protein-ligand interactions</a:t>
            </a:r>
          </a:p>
          <a:p>
            <a:pPr lvl="2"/>
            <a:r>
              <a:rPr lang="en-US" dirty="0" smtClean="0"/>
              <a:t>Very costly, time consuming process</a:t>
            </a:r>
          </a:p>
          <a:p>
            <a:pPr lvl="1"/>
            <a:r>
              <a:rPr lang="en-US" dirty="0" smtClean="0"/>
              <a:t>Simulation programs such as DOCK act as a screening method prior to wet-lab</a:t>
            </a:r>
          </a:p>
          <a:p>
            <a:pPr lvl="2"/>
            <a:r>
              <a:rPr lang="en-US" dirty="0" smtClean="0"/>
              <a:t>Can greatly reduce overall cost</a:t>
            </a:r>
          </a:p>
          <a:p>
            <a:r>
              <a:rPr lang="en-US" dirty="0" smtClean="0"/>
              <a:t>Multi-Site Cloud Environment</a:t>
            </a:r>
          </a:p>
          <a:p>
            <a:pPr lvl="1"/>
            <a:r>
              <a:rPr lang="en-US" dirty="0" smtClean="0"/>
              <a:t>Restrictions </a:t>
            </a:r>
            <a:r>
              <a:rPr lang="en-US" dirty="0"/>
              <a:t>of DOCK on grid-computing </a:t>
            </a:r>
          </a:p>
          <a:p>
            <a:pPr lvl="2"/>
            <a:r>
              <a:rPr lang="en-US" dirty="0" err="1" smtClean="0"/>
              <a:t>Variablity</a:t>
            </a:r>
            <a:r>
              <a:rPr lang="en-US" dirty="0" smtClean="0"/>
              <a:t> in results due </a:t>
            </a:r>
            <a:r>
              <a:rPr lang="en-US" dirty="0"/>
              <a:t>to </a:t>
            </a:r>
            <a:r>
              <a:rPr lang="en-US" dirty="0" smtClean="0"/>
              <a:t>heterogeneity of computing environment</a:t>
            </a:r>
            <a:endParaRPr lang="en-US" dirty="0"/>
          </a:p>
          <a:p>
            <a:pPr lvl="2"/>
            <a:r>
              <a:rPr lang="en-US" dirty="0" smtClean="0"/>
              <a:t>Hardware </a:t>
            </a:r>
            <a:r>
              <a:rPr lang="en-US" dirty="0"/>
              <a:t>limits </a:t>
            </a:r>
            <a:r>
              <a:rPr lang="en-US" dirty="0" smtClean="0"/>
              <a:t>system </a:t>
            </a:r>
            <a:r>
              <a:rPr lang="en-US" dirty="0" err="1" smtClean="0"/>
              <a:t>scalablity</a:t>
            </a:r>
            <a:endParaRPr lang="en-US" dirty="0"/>
          </a:p>
          <a:p>
            <a:pPr lvl="1"/>
            <a:r>
              <a:rPr lang="en-US" dirty="0"/>
              <a:t>Virtual Machines and Cloud Computing </a:t>
            </a:r>
          </a:p>
          <a:p>
            <a:pPr lvl="2"/>
            <a:r>
              <a:rPr lang="en-US" dirty="0"/>
              <a:t>Allow for homogeneity in computing environment </a:t>
            </a:r>
          </a:p>
          <a:p>
            <a:pPr lvl="2"/>
            <a:r>
              <a:rPr lang="en-US" dirty="0"/>
              <a:t>Access to virtually unlimited resources</a:t>
            </a:r>
          </a:p>
          <a:p>
            <a:pPr lvl="1"/>
            <a:r>
              <a:rPr lang="en-US" dirty="0"/>
              <a:t>Using multiple providers (i.e. multi-site cloud) </a:t>
            </a:r>
          </a:p>
          <a:p>
            <a:pPr lvl="2"/>
            <a:r>
              <a:rPr lang="en-US" dirty="0"/>
              <a:t>Optimize screenings under time and money constraints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3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Multi-site Performance Test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Processing rate maintained as more nodes used except on UCSD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38" y="6330788"/>
            <a:ext cx="14051507" cy="73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6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Multi-site Performance Test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All resources show a scalability trend similar to the ideal scalability case (based on Master Node Output)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09" y="6915816"/>
            <a:ext cx="11576786" cy="68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Multi-site cloud environment using private and commercial cloud deployed</a:t>
            </a:r>
          </a:p>
          <a:p>
            <a:r>
              <a:rPr lang="en-US" dirty="0" smtClean="0"/>
              <a:t>Results show that individual resources have different workloads and performances</a:t>
            </a:r>
          </a:p>
          <a:p>
            <a:pPr lvl="1"/>
            <a:r>
              <a:rPr lang="en-US" dirty="0" smtClean="0"/>
              <a:t>However, overall environment minimizes the differences</a:t>
            </a:r>
          </a:p>
          <a:p>
            <a:r>
              <a:rPr lang="en-US" dirty="0" smtClean="0"/>
              <a:t>Alongside </a:t>
            </a:r>
            <a:r>
              <a:rPr lang="en-US" dirty="0" err="1" smtClean="0"/>
              <a:t>mpi</a:t>
            </a:r>
            <a:r>
              <a:rPr lang="en-US" dirty="0" smtClean="0"/>
              <a:t>, Hadoop as also been incorporated and used for multi-site testing with DOCK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454028"/>
              </p:ext>
            </p:extLst>
          </p:nvPr>
        </p:nvGraphicFramePr>
        <p:xfrm>
          <a:off x="1257300" y="3651250"/>
          <a:ext cx="15773400" cy="870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99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Scientific code fingerprinting tool (UCSD) </a:t>
            </a:r>
          </a:p>
          <a:p>
            <a:pPr lvl="1"/>
            <a:r>
              <a:rPr lang="en-US" dirty="0" smtClean="0"/>
              <a:t>Analyzed dependencies of DOCK software on 32-bit CentOS5 and packaged it to be executed on a 64-bit CentOS6 environment</a:t>
            </a:r>
          </a:p>
          <a:p>
            <a:r>
              <a:rPr lang="en-US" dirty="0" smtClean="0"/>
              <a:t>DOCK output on both environments consistent</a:t>
            </a:r>
          </a:p>
          <a:p>
            <a:r>
              <a:rPr lang="en-US" dirty="0"/>
              <a:t>Cloud locations utilized </a:t>
            </a:r>
          </a:p>
          <a:p>
            <a:pPr lvl="1"/>
            <a:r>
              <a:rPr lang="en-US" dirty="0"/>
              <a:t>NAIST (Nara Institute of Science and Technology)</a:t>
            </a:r>
          </a:p>
          <a:p>
            <a:pPr lvl="1"/>
            <a:r>
              <a:rPr lang="en-US" dirty="0"/>
              <a:t>UF (University of Florida)</a:t>
            </a:r>
          </a:p>
          <a:p>
            <a:pPr lvl="1"/>
            <a:r>
              <a:rPr lang="en-US" dirty="0"/>
              <a:t>UCSD (University of California, San Diego)</a:t>
            </a:r>
          </a:p>
          <a:p>
            <a:pPr lvl="1"/>
            <a:r>
              <a:rPr lang="en-US" dirty="0"/>
              <a:t>Microsoft Azure (</a:t>
            </a:r>
            <a:r>
              <a:rPr lang="en-US" dirty="0" err="1"/>
              <a:t>WestUS</a:t>
            </a:r>
            <a:r>
              <a:rPr lang="en-US" dirty="0"/>
              <a:t> Resource)</a:t>
            </a:r>
          </a:p>
          <a:p>
            <a:r>
              <a:rPr lang="en-US" dirty="0"/>
              <a:t>Cloud selection requirements </a:t>
            </a:r>
          </a:p>
          <a:p>
            <a:pPr lvl="1"/>
            <a:r>
              <a:rPr lang="en-US" dirty="0"/>
              <a:t>Free cost </a:t>
            </a:r>
          </a:p>
          <a:p>
            <a:pPr lvl="1"/>
            <a:r>
              <a:rPr lang="en-US" dirty="0"/>
              <a:t>Easy </a:t>
            </a:r>
            <a:r>
              <a:rPr lang="en-US" dirty="0" smtClean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5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Pricing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21" y="3227862"/>
            <a:ext cx="15773400" cy="8702676"/>
          </a:xfrm>
        </p:spPr>
        <p:txBody>
          <a:bodyPr/>
          <a:lstStyle/>
          <a:p>
            <a:r>
              <a:rPr lang="en-US" dirty="0" smtClean="0"/>
              <a:t>A-series should be avoided</a:t>
            </a:r>
          </a:p>
          <a:p>
            <a:r>
              <a:rPr lang="en-US" dirty="0" smtClean="0"/>
              <a:t>D-series if cost is a factor</a:t>
            </a:r>
          </a:p>
          <a:p>
            <a:r>
              <a:rPr lang="en-US" dirty="0" smtClean="0"/>
              <a:t>G-series if time is a factor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27" y="6812531"/>
            <a:ext cx="12873603" cy="6026139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84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information hardware configuration at various cloud provider sites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85" y="5840803"/>
            <a:ext cx="14682280" cy="5391489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683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Virtual Cluster Connectivity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ViNe</a:t>
            </a:r>
            <a:r>
              <a:rPr lang="en-US" dirty="0" smtClean="0"/>
              <a:t> (UF)</a:t>
            </a:r>
          </a:p>
          <a:p>
            <a:pPr lvl="1"/>
            <a:r>
              <a:rPr lang="en-US" dirty="0" smtClean="0"/>
              <a:t>Requires no change to specifications of the VM </a:t>
            </a:r>
          </a:p>
          <a:p>
            <a:pPr lvl="1"/>
            <a:r>
              <a:rPr lang="en-US" dirty="0" smtClean="0"/>
              <a:t>Allows connection beyond boundaries like firewalls</a:t>
            </a:r>
          </a:p>
          <a:p>
            <a:r>
              <a:rPr lang="en-US" dirty="0" smtClean="0"/>
              <a:t>Deployment of </a:t>
            </a:r>
            <a:r>
              <a:rPr lang="en-US" dirty="0" err="1" smtClean="0"/>
              <a:t>ViNe</a:t>
            </a:r>
            <a:endParaRPr lang="en-US" dirty="0" smtClean="0"/>
          </a:p>
          <a:p>
            <a:pPr lvl="1"/>
            <a:r>
              <a:rPr lang="en-US" dirty="0" smtClean="0"/>
              <a:t>Virtual router (VR) host formed on each cloud</a:t>
            </a:r>
          </a:p>
          <a:p>
            <a:pPr lvl="2"/>
            <a:r>
              <a:rPr lang="en-US" dirty="0" smtClean="0"/>
              <a:t>Accompanied by list of virtual IP addresses </a:t>
            </a:r>
          </a:p>
          <a:p>
            <a:pPr lvl="1"/>
            <a:r>
              <a:rPr lang="en-US" dirty="0" smtClean="0"/>
              <a:t>Each VM receives a virtual IP address</a:t>
            </a:r>
          </a:p>
          <a:p>
            <a:pPr lvl="2"/>
            <a:r>
              <a:rPr lang="en-US" dirty="0" smtClean="0"/>
              <a:t>Creates connectivity within one cloud through the VR</a:t>
            </a:r>
          </a:p>
          <a:p>
            <a:pPr lvl="1"/>
            <a:r>
              <a:rPr lang="en-US" dirty="0" smtClean="0"/>
              <a:t>All VRs in setup join the same virtual network</a:t>
            </a:r>
          </a:p>
          <a:p>
            <a:pPr lvl="2"/>
            <a:r>
              <a:rPr lang="en-US" dirty="0" smtClean="0"/>
              <a:t>Creates connectivity across entire environment through VRs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6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Multi-Site Virtual Cluster Connectivity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multi-site cloud system connected with </a:t>
            </a:r>
            <a:r>
              <a:rPr lang="en-US" dirty="0" err="1" smtClean="0"/>
              <a:t>ViNe</a:t>
            </a:r>
            <a:endParaRPr lang="en-US" dirty="0" smtClean="0"/>
          </a:p>
        </p:txBody>
      </p:sp>
      <p:pic>
        <p:nvPicPr>
          <p:cNvPr id="4" name="Picture 3" descr="Figu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29" y="4564814"/>
            <a:ext cx="11224883" cy="88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Molecule Preparation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Molecule prepared using molecular visualization program Chimera</a:t>
            </a:r>
          </a:p>
          <a:p>
            <a:pPr lvl="1"/>
            <a:r>
              <a:rPr lang="en-US" dirty="0" smtClean="0"/>
              <a:t>Used SSH-2</a:t>
            </a:r>
          </a:p>
          <a:p>
            <a:r>
              <a:rPr lang="en-US" dirty="0" smtClean="0"/>
              <a:t>SSH-2 tested with random selection of chemical compounds from ZINC database</a:t>
            </a:r>
          </a:p>
          <a:p>
            <a:pPr marL="1371600" lvl="2">
              <a:spcBef>
                <a:spcPts val="2000"/>
              </a:spcBef>
            </a:pPr>
            <a:r>
              <a:rPr lang="en-US" sz="4800" dirty="0"/>
              <a:t>“Clean Drug-Like” </a:t>
            </a:r>
            <a:r>
              <a:rPr lang="en-US" sz="4800" dirty="0" smtClean="0"/>
              <a:t>Subset</a:t>
            </a:r>
          </a:p>
          <a:p>
            <a:pPr lvl="1"/>
            <a:r>
              <a:rPr lang="en-US" dirty="0" smtClean="0"/>
              <a:t>30,000 compounds </a:t>
            </a:r>
          </a:p>
        </p:txBody>
      </p:sp>
    </p:spTree>
    <p:extLst>
      <p:ext uri="{BB962C8B-B14F-4D97-AF65-F5344CB8AC3E}">
        <p14:creationId xmlns:p14="http://schemas.microsoft.com/office/powerpoint/2010/main" val="282522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6498</TotalTime>
  <Words>917</Words>
  <Application>Microsoft Macintosh PowerPoint</Application>
  <PresentationFormat>Custom</PresentationFormat>
  <Paragraphs>204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Deployment of a Multi-Site Cloud Environment for Molecular Virtual Screenings</vt:lpstr>
      <vt:lpstr>Background</vt:lpstr>
      <vt:lpstr>Methods and Approach</vt:lpstr>
      <vt:lpstr>Virtual Machine Deployment</vt:lpstr>
      <vt:lpstr>Azure Pricing Analysis</vt:lpstr>
      <vt:lpstr>Virtual Machine Deployment</vt:lpstr>
      <vt:lpstr>Multi-Site Virtual Cluster Connectivity </vt:lpstr>
      <vt:lpstr>Multi-Site Virtual Cluster Connectivity </vt:lpstr>
      <vt:lpstr>Molecule Preparation and Tests</vt:lpstr>
      <vt:lpstr>Molecule Preparation and Tests</vt:lpstr>
      <vt:lpstr>How mpi Enabled DOCK Works</vt:lpstr>
      <vt:lpstr>How mpi Enabled DOCK Works</vt:lpstr>
      <vt:lpstr>How mpi Enabled DOCK Works</vt:lpstr>
      <vt:lpstr>How mpi Enabled DOCK Works</vt:lpstr>
      <vt:lpstr>Example Run with 32 Molecules</vt:lpstr>
      <vt:lpstr>Results 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Nguyen</dc:creator>
  <cp:lastModifiedBy>J H</cp:lastModifiedBy>
  <cp:revision>117</cp:revision>
  <dcterms:created xsi:type="dcterms:W3CDTF">2015-03-20T07:37:23Z</dcterms:created>
  <dcterms:modified xsi:type="dcterms:W3CDTF">2015-04-10T00:43:59Z</dcterms:modified>
</cp:coreProperties>
</file>