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4"/>
  </p:notesMasterIdLst>
  <p:sldIdLst>
    <p:sldId id="256" r:id="rId2"/>
    <p:sldId id="258" r:id="rId3"/>
    <p:sldId id="257"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6" d="100"/>
          <a:sy n="66" d="100"/>
        </p:scale>
        <p:origin x="-150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D615F6-AEB0-0341-9228-08ED3F29EC61}" type="datetimeFigureOut">
              <a:rPr kumimoji="1" lang="zh-CN" altLang="en-US" smtClean="0"/>
              <a:t>2015/4/10</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2F25C0-4B5B-1747-841D-BC8B9966153A}" type="slidenum">
              <a:rPr kumimoji="1" lang="zh-CN" altLang="en-US" smtClean="0"/>
              <a:t>‹#›</a:t>
            </a:fld>
            <a:endParaRPr kumimoji="1" lang="zh-CN" altLang="en-US"/>
          </a:p>
        </p:txBody>
      </p:sp>
    </p:spTree>
    <p:extLst>
      <p:ext uri="{BB962C8B-B14F-4D97-AF65-F5344CB8AC3E}">
        <p14:creationId xmlns:p14="http://schemas.microsoft.com/office/powerpoint/2010/main" val="331706217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82F25C0-4B5B-1747-841D-BC8B9966153A}" type="slidenum">
              <a:rPr kumimoji="1" lang="zh-CN" altLang="en-US" smtClean="0"/>
              <a:t>1</a:t>
            </a:fld>
            <a:endParaRPr kumimoji="1" lang="zh-CN" altLang="en-US"/>
          </a:p>
        </p:txBody>
      </p:sp>
    </p:spTree>
    <p:extLst>
      <p:ext uri="{BB962C8B-B14F-4D97-AF65-F5344CB8AC3E}">
        <p14:creationId xmlns:p14="http://schemas.microsoft.com/office/powerpoint/2010/main" val="2533624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2">
        <a:schemeClr val="bg2"/>
      </p:bgRef>
    </p:bg>
    <p:spTree>
      <p:nvGrpSpPr>
        <p:cNvPr id="1" name=""/>
        <p:cNvGrpSpPr/>
        <p:nvPr/>
      </p:nvGrpSpPr>
      <p:grpSpPr>
        <a:xfrm>
          <a:off x="0" y="0"/>
          <a:ext cx="0" cy="0"/>
          <a:chOff x="0" y="0"/>
          <a:chExt cx="0" cy="0"/>
        </a:xfrm>
      </p:grpSpPr>
      <p:sp>
        <p:nvSpPr>
          <p:cNvPr id="9" name="矩形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标题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F080FE32-A6CF-C443-AC30-B0CA988EFDF2}" type="datetimeFigureOut">
              <a:rPr kumimoji="1" lang="zh-CN" altLang="en-US" smtClean="0"/>
              <a:t>2015/4/10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5AFDB84-2B78-1C4A-B26C-5F4F45052795}" type="slidenum">
              <a:rPr kumimoji="1" lang="zh-CN" altLang="en-US" smtClean="0"/>
              <a:t>‹#›</a:t>
            </a:fld>
            <a:endParaRPr kumimoji="1" lang="zh-CN" altLang="en-US"/>
          </a:p>
        </p:txBody>
      </p:sp>
      <p:sp>
        <p:nvSpPr>
          <p:cNvPr id="10" name="矩形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本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4" name="日期占位符 3"/>
          <p:cNvSpPr>
            <a:spLocks noGrp="1"/>
          </p:cNvSpPr>
          <p:nvPr>
            <p:ph type="dt" sz="half" idx="10"/>
          </p:nvPr>
        </p:nvSpPr>
        <p:spPr/>
        <p:txBody>
          <a:bodyPr/>
          <a:lstStyle/>
          <a:p>
            <a:fld id="{F080FE32-A6CF-C443-AC30-B0CA988EFDF2}" type="datetimeFigureOut">
              <a:rPr kumimoji="1" lang="zh-CN" altLang="en-US" smtClean="0"/>
              <a:t>2015/4/10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5AFDB84-2B78-1C4A-B26C-5F4F45052795}"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sp>
        <p:nvSpPr>
          <p:cNvPr id="9" name="矩形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矩形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竖排标题 1"/>
          <p:cNvSpPr>
            <a:spLocks noGrp="1"/>
          </p:cNvSpPr>
          <p:nvPr>
            <p:ph type="title" orient="vert"/>
          </p:nvPr>
        </p:nvSpPr>
        <p:spPr>
          <a:xfrm>
            <a:off x="6781800" y="274640"/>
            <a:ext cx="1905000" cy="5851525"/>
          </a:xfrm>
        </p:spPr>
        <p:txBody>
          <a:bodyPr vert="eaVert"/>
          <a:lstStyle>
            <a:extLst/>
          </a:lstStyle>
          <a:p>
            <a:r>
              <a:rPr kumimoji="0" lang="zh-CN" altLang="en-US" smtClean="0"/>
              <a:t>单击此处编辑母版标题样式</a:t>
            </a:r>
            <a:endParaRPr kumimoji="0" lang="en-US"/>
          </a:p>
        </p:txBody>
      </p:sp>
      <p:sp>
        <p:nvSpPr>
          <p:cNvPr id="3" name="竖排文本占位符 2"/>
          <p:cNvSpPr>
            <a:spLocks noGrp="1"/>
          </p:cNvSpPr>
          <p:nvPr>
            <p:ph type="body" orient="vert" idx="1"/>
          </p:nvPr>
        </p:nvSpPr>
        <p:spPr>
          <a:xfrm>
            <a:off x="457200" y="304800"/>
            <a:ext cx="60198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4" name="日期占位符 3"/>
          <p:cNvSpPr>
            <a:spLocks noGrp="1"/>
          </p:cNvSpPr>
          <p:nvPr>
            <p:ph type="dt" sz="half" idx="10"/>
          </p:nvPr>
        </p:nvSpPr>
        <p:spPr/>
        <p:txBody>
          <a:bodyPr/>
          <a:lstStyle/>
          <a:p>
            <a:fld id="{F080FE32-A6CF-C443-AC30-B0CA988EFDF2}" type="datetimeFigureOut">
              <a:rPr kumimoji="1" lang="zh-CN" altLang="en-US" smtClean="0"/>
              <a:t>2015/4/10</a:t>
            </a:fld>
            <a:endParaRPr kumimoji="1" lang="zh-CN" altLang="en-US"/>
          </a:p>
        </p:txBody>
      </p:sp>
      <p:sp>
        <p:nvSpPr>
          <p:cNvPr id="5" name="页脚占位符 4"/>
          <p:cNvSpPr>
            <a:spLocks noGrp="1"/>
          </p:cNvSpPr>
          <p:nvPr>
            <p:ph type="ftr" sz="quarter" idx="11"/>
          </p:nvPr>
        </p:nvSpPr>
        <p:spPr>
          <a:xfrm>
            <a:off x="2640597" y="6377459"/>
            <a:ext cx="3836404" cy="365125"/>
          </a:xfrm>
        </p:spPr>
        <p:txBody>
          <a:bodyPr/>
          <a:lstStyle/>
          <a:p>
            <a:endParaRPr kumimoji="1" lang="zh-CN" altLang="en-US"/>
          </a:p>
        </p:txBody>
      </p:sp>
      <p:sp>
        <p:nvSpPr>
          <p:cNvPr id="6" name="幻灯片编号占位符 5"/>
          <p:cNvSpPr>
            <a:spLocks noGrp="1"/>
          </p:cNvSpPr>
          <p:nvPr>
            <p:ph type="sldNum" sz="quarter" idx="12"/>
          </p:nvPr>
        </p:nvSpPr>
        <p:spPr/>
        <p:txBody>
          <a:bodyPr/>
          <a:lstStyle/>
          <a:p>
            <a:fld id="{A5AFDB84-2B78-1C4A-B26C-5F4F45052795}"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55448"/>
            <a:ext cx="8229600" cy="1252728"/>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4" name="日期占位符 3"/>
          <p:cNvSpPr>
            <a:spLocks noGrp="1"/>
          </p:cNvSpPr>
          <p:nvPr>
            <p:ph type="dt" sz="half" idx="10"/>
          </p:nvPr>
        </p:nvSpPr>
        <p:spPr/>
        <p:txBody>
          <a:bodyPr/>
          <a:lstStyle/>
          <a:p>
            <a:fld id="{F080FE32-A6CF-C443-AC30-B0CA988EFDF2}" type="datetimeFigureOut">
              <a:rPr kumimoji="1" lang="zh-CN" altLang="en-US" smtClean="0"/>
              <a:t>2015/4/10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5AFDB84-2B78-1C4A-B26C-5F4F45052795}"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2">
        <a:schemeClr val="bg2"/>
      </p:bgRef>
    </p:bg>
    <p:spTree>
      <p:nvGrpSpPr>
        <p:cNvPr id="1" name=""/>
        <p:cNvGrpSpPr/>
        <p:nvPr/>
      </p:nvGrpSpPr>
      <p:grpSpPr>
        <a:xfrm>
          <a:off x="0" y="0"/>
          <a:ext cx="0" cy="0"/>
          <a:chOff x="0" y="0"/>
          <a:chExt cx="0" cy="0"/>
        </a:xfrm>
      </p:grpSpPr>
      <p:sp>
        <p:nvSpPr>
          <p:cNvPr id="9" name="矩形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矩形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标题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F080FE32-A6CF-C443-AC30-B0CA988EFDF2}" type="datetimeFigureOut">
              <a:rPr kumimoji="1" lang="zh-CN" altLang="en-US" smtClean="0"/>
              <a:t>2015/4/10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5AFDB84-2B78-1C4A-B26C-5F4F45052795}" type="slidenum">
              <a:rPr kumimoji="1" lang="zh-CN" altLang="en-US" smtClean="0"/>
              <a:t>‹#›</a:t>
            </a:fld>
            <a:endParaRPr kumimoji="1"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4" name="内容占位符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5" name="日期占位符 4"/>
          <p:cNvSpPr>
            <a:spLocks noGrp="1"/>
          </p:cNvSpPr>
          <p:nvPr>
            <p:ph type="dt" sz="half" idx="10"/>
          </p:nvPr>
        </p:nvSpPr>
        <p:spPr/>
        <p:txBody>
          <a:bodyPr/>
          <a:lstStyle/>
          <a:p>
            <a:fld id="{F080FE32-A6CF-C443-AC30-B0CA988EFDF2}" type="datetimeFigureOut">
              <a:rPr kumimoji="1" lang="zh-CN" altLang="en-US" smtClean="0"/>
              <a:t>2015/4/10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A5AFDB84-2B78-1C4A-B26C-5F4F45052795}"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5" name="文本占位符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7" name="日期占位符 6"/>
          <p:cNvSpPr>
            <a:spLocks noGrp="1"/>
          </p:cNvSpPr>
          <p:nvPr>
            <p:ph type="dt" sz="half" idx="10"/>
          </p:nvPr>
        </p:nvSpPr>
        <p:spPr/>
        <p:txBody>
          <a:bodyPr/>
          <a:lstStyle/>
          <a:p>
            <a:fld id="{F080FE32-A6CF-C443-AC30-B0CA988EFDF2}" type="datetimeFigureOut">
              <a:rPr kumimoji="1" lang="zh-CN" altLang="en-US" smtClean="0"/>
              <a:t>2015/4/10</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A5AFDB84-2B78-1C4A-B26C-5F4F45052795}"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F080FE32-A6CF-C443-AC30-B0CA988EFDF2}" type="datetimeFigureOut">
              <a:rPr kumimoji="1" lang="zh-CN" altLang="en-US" smtClean="0"/>
              <a:t>2015/4/10</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A5AFDB84-2B78-1C4A-B26C-5F4F45052795}"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080FE32-A6CF-C443-AC30-B0CA988EFDF2}" type="datetimeFigureOut">
              <a:rPr kumimoji="1" lang="zh-CN" altLang="en-US" smtClean="0"/>
              <a:t>2015/4/10</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A5AFDB84-2B78-1C4A-B26C-5F4F45052795}"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zh-CN" altLang="en-US" smtClean="0"/>
              <a:t>单击此处编辑母版标题样式</a:t>
            </a:r>
            <a:endParaRPr kumimoji="0" lang="en-US"/>
          </a:p>
        </p:txBody>
      </p:sp>
      <p:sp>
        <p:nvSpPr>
          <p:cNvPr id="3" name="内容占位符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4" name="文本占位符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F080FE32-A6CF-C443-AC30-B0CA988EFDF2}" type="datetimeFigureOut">
              <a:rPr kumimoji="1" lang="zh-CN" altLang="en-US" smtClean="0"/>
              <a:t>2015/4/10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A5AFDB84-2B78-1C4A-B26C-5F4F45052795}" type="slidenum">
              <a:rPr kumimoji="1" lang="zh-CN" altLang="en-US" smtClean="0"/>
              <a:t>‹#›</a:t>
            </a:fld>
            <a:endParaRPr kumimoji="1" lang="zh-CN" altLang="en-US"/>
          </a:p>
        </p:txBody>
      </p:sp>
      <p:sp>
        <p:nvSpPr>
          <p:cNvPr id="12" name="矩形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矩形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zh-CN" altLang="en-US" smtClean="0"/>
              <a:t>将图片拖动到占位符，或单击添加图标</a:t>
            </a:r>
            <a:endParaRPr kumimoji="0" lang="en-US" dirty="0"/>
          </a:p>
        </p:txBody>
      </p:sp>
      <p:sp>
        <p:nvSpPr>
          <p:cNvPr id="4" name="文本占位符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164592" y="1170432"/>
            <a:ext cx="2523744" cy="201168"/>
          </a:xfrm>
        </p:spPr>
        <p:txBody>
          <a:bodyPr/>
          <a:lstStyle/>
          <a:p>
            <a:fld id="{F080FE32-A6CF-C443-AC30-B0CA988EFDF2}" type="datetimeFigureOut">
              <a:rPr kumimoji="1" lang="zh-CN" altLang="en-US" smtClean="0"/>
              <a:t>2015/4/10</a:t>
            </a:fld>
            <a:endParaRPr kumimoji="1" lang="zh-CN" altLang="en-US"/>
          </a:p>
        </p:txBody>
      </p:sp>
      <p:sp>
        <p:nvSpPr>
          <p:cNvPr id="11" name="矩形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矩形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页脚占位符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kumimoji="1" lang="zh-CN" altLang="en-US"/>
          </a:p>
        </p:txBody>
      </p:sp>
      <p:sp>
        <p:nvSpPr>
          <p:cNvPr id="7" name="幻灯片编号占位符 6"/>
          <p:cNvSpPr>
            <a:spLocks noGrp="1"/>
          </p:cNvSpPr>
          <p:nvPr>
            <p:ph type="sldNum" sz="quarter" idx="12"/>
          </p:nvPr>
        </p:nvSpPr>
        <p:spPr>
          <a:xfrm>
            <a:off x="8339328" y="1170432"/>
            <a:ext cx="733864" cy="201168"/>
          </a:xfrm>
        </p:spPr>
        <p:txBody>
          <a:bodyPr/>
          <a:lstStyle/>
          <a:p>
            <a:fld id="{A5AFDB84-2B78-1C4A-B26C-5F4F45052795}" type="slidenum">
              <a:rPr kumimoji="1" lang="zh-CN" altLang="en-US" smtClean="0"/>
              <a:t>‹#›</a:t>
            </a:fld>
            <a:endParaRPr kumimoji="1" lang="zh-CN"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矩形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矩形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标题占位符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二级</a:t>
            </a:r>
          </a:p>
          <a:p>
            <a:pPr lvl="2" eaLnBrk="1" latinLnBrk="0" hangingPunct="1"/>
            <a:r>
              <a:rPr kumimoji="0" lang="zh-CN" altLang="en-US" smtClean="0"/>
              <a:t>三级</a:t>
            </a:r>
          </a:p>
          <a:p>
            <a:pPr lvl="3" eaLnBrk="1" latinLnBrk="0" hangingPunct="1"/>
            <a:r>
              <a:rPr kumimoji="0" lang="zh-CN" altLang="en-US" smtClean="0"/>
              <a:t>四级</a:t>
            </a:r>
          </a:p>
          <a:p>
            <a:pPr lvl="4" eaLnBrk="1" latinLnBrk="0" hangingPunct="1"/>
            <a:r>
              <a:rPr kumimoji="0" lang="zh-CN" altLang="en-US" smtClean="0"/>
              <a:t>五级</a:t>
            </a:r>
            <a:endParaRPr kumimoji="0" lang="en-US"/>
          </a:p>
        </p:txBody>
      </p:sp>
      <p:sp>
        <p:nvSpPr>
          <p:cNvPr id="4" name="日期占位符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F080FE32-A6CF-C443-AC30-B0CA988EFDF2}" type="datetimeFigureOut">
              <a:rPr kumimoji="1" lang="zh-CN" altLang="en-US" smtClean="0"/>
              <a:t>2015/4/10</a:t>
            </a:fld>
            <a:endParaRPr kumimoji="1" lang="zh-CN" altLang="en-US"/>
          </a:p>
        </p:txBody>
      </p:sp>
      <p:sp>
        <p:nvSpPr>
          <p:cNvPr id="5" name="页脚占位符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kumimoji="1" lang="zh-CN" altLang="en-US"/>
          </a:p>
        </p:txBody>
      </p:sp>
      <p:sp>
        <p:nvSpPr>
          <p:cNvPr id="6" name="幻灯片编号占位符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A5AFDB84-2B78-1C4A-B26C-5F4F45052795}"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mac:Users:cc8216:Desktop:%E5%B9%BF%E5%B7%9E%E4%BC%9A%E8%AE%AE%E8%AE%BA%E6%96%87:Morphology%20classification%20and%20behaviors%20identification%20of%20birds%20in%20scientific%20video.docx!OLE_LINK2" TargetMode="Externa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9.emf"/></Relationships>
</file>

<file path=ppt/slides/_rels/slide13.xml.rels><?xml version="1.0" encoding="UTF-8" standalone="yes"?>
<Relationships xmlns="http://schemas.openxmlformats.org/package/2006/relationships"><Relationship Id="rId3" Type="http://schemas.openxmlformats.org/officeDocument/2006/relationships/oleObject" Target="mac:Users:cc8216:Desktop:%E5%B9%BF%E5%B7%9E%E4%BC%9A%E8%AE%AE%E8%AE%BA%E6%96%87:Morphology%20classification%20and%20behaviors%20identification%20of%20birds%20in%20scientific%20video.docx!OLE_LINK3" TargetMode="Externa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0.emf"/></Relationships>
</file>

<file path=ppt/slides/_rels/slide14.xml.rels><?xml version="1.0" encoding="UTF-8" standalone="yes"?>
<Relationships xmlns="http://schemas.openxmlformats.org/package/2006/relationships"><Relationship Id="rId3" Type="http://schemas.openxmlformats.org/officeDocument/2006/relationships/oleObject" Target="mac:Users:cc8216:Desktop:%E5%B9%BF%E5%B7%9E%E4%BC%9A%E8%AE%AE%E8%AE%BA%E6%96%87:Morphology%20classification%20and%20behaviors%20identification%20of%20birds%20in%20scientific%20video.docx!OLE_LINK1" TargetMode="Externa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1.emf"/></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mac:Users:cc8216:Desktop:%E5%B9%BF%E5%B7%9E%E4%BC%9A%E8%AE%AE%E8%AE%BA%E6%96%87:Morphology%20classification%20and%20behaviors%20identification%20of%20birds%20in%20scientific%20video.docx!OLE_LINK2" TargetMode="External"/><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3.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 Id="rId5" Type="http://schemas.openxmlformats.org/officeDocument/2006/relationships/image" Target="../media/image17.jpg"/><Relationship Id="rId4" Type="http://schemas.openxmlformats.org/officeDocument/2006/relationships/image" Target="../media/image16.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emf"/><Relationship Id="rId4" Type="http://schemas.openxmlformats.org/officeDocument/2006/relationships/oleObject" Target="mac:Users:cc8216:Desktop:%E5%B9%BF%E5%B7%9E%E4%BC%9A%E8%AE%AE%E8%AE%BA%E6%96%87:Morphology%20classification%20and%20behaviors%20identification%20of%20birds%20in%20scientific%20video.docx!OLE_LINK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3122384"/>
            <a:ext cx="8077200" cy="1673352"/>
          </a:xfrm>
        </p:spPr>
        <p:txBody>
          <a:bodyPr>
            <a:normAutofit fontScale="90000"/>
          </a:bodyPr>
          <a:lstStyle/>
          <a:p>
            <a:r>
              <a:rPr lang="en-US" altLang="zh-CN" dirty="0"/>
              <a:t>Application of pattern recognition technology in the field scientific bird video</a:t>
            </a:r>
            <a:endParaRPr kumimoji="1" lang="zh-CN" altLang="en-US" dirty="0"/>
          </a:p>
        </p:txBody>
      </p:sp>
      <p:sp>
        <p:nvSpPr>
          <p:cNvPr id="3" name="副标题 2"/>
          <p:cNvSpPr>
            <a:spLocks noGrp="1"/>
          </p:cNvSpPr>
          <p:nvPr>
            <p:ph type="subTitle" idx="1"/>
          </p:nvPr>
        </p:nvSpPr>
        <p:spPr>
          <a:xfrm>
            <a:off x="863217" y="5236983"/>
            <a:ext cx="8077200" cy="1271988"/>
          </a:xfrm>
        </p:spPr>
        <p:txBody>
          <a:bodyPr>
            <a:normAutofit/>
          </a:bodyPr>
          <a:lstStyle/>
          <a:p>
            <a:r>
              <a:rPr kumimoji="1" lang="en-US" altLang="zh-CN" dirty="0" smtClean="0"/>
              <a:t>Can CHEN</a:t>
            </a:r>
          </a:p>
          <a:p>
            <a:r>
              <a:rPr kumimoji="1" lang="en-US" altLang="zh-CN" dirty="0" smtClean="0"/>
              <a:t>Computer Network Information Center, Chinese Academy of Science</a:t>
            </a:r>
          </a:p>
          <a:p>
            <a:r>
              <a:rPr kumimoji="1" lang="en-US" altLang="zh-CN" dirty="0" smtClean="0"/>
              <a:t>General Group for Advancing e-Science Application</a:t>
            </a:r>
          </a:p>
          <a:p>
            <a:r>
              <a:rPr kumimoji="1" lang="en-US" altLang="zh-CN" dirty="0" err="1" smtClean="0"/>
              <a:t>chencan@cnic.cn</a:t>
            </a:r>
            <a:endParaRPr kumimoji="1" lang="zh-CN" altLang="en-US" dirty="0"/>
          </a:p>
        </p:txBody>
      </p:sp>
    </p:spTree>
    <p:extLst>
      <p:ext uri="{BB962C8B-B14F-4D97-AF65-F5344CB8AC3E}">
        <p14:creationId xmlns:p14="http://schemas.microsoft.com/office/powerpoint/2010/main" val="27694801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Morphology Classify</a:t>
            </a:r>
            <a:r>
              <a:rPr lang="zh-CN" dirty="0" smtClean="0">
                <a:effectLst/>
              </a:rPr>
              <a:t> </a:t>
            </a:r>
            <a:endParaRPr lang="en-US" dirty="0"/>
          </a:p>
        </p:txBody>
      </p:sp>
      <p:sp>
        <p:nvSpPr>
          <p:cNvPr id="3" name="Content Placeholder 2"/>
          <p:cNvSpPr>
            <a:spLocks noGrp="1"/>
          </p:cNvSpPr>
          <p:nvPr>
            <p:ph idx="1"/>
          </p:nvPr>
        </p:nvSpPr>
        <p:spPr/>
        <p:txBody>
          <a:bodyPr>
            <a:normAutofit/>
          </a:bodyPr>
          <a:lstStyle/>
          <a:p>
            <a:r>
              <a:rPr lang="en-GB" sz="2400" dirty="0"/>
              <a:t>Support Vector Machine (SVM) is an excellent supervised learning method for classification problems. It takes a training set composed of a list of records as its input and builds a model as the output. Each record is a feature vector containing a series of attributes and a hand marking label. </a:t>
            </a:r>
            <a:endParaRPr lang="en-US" sz="2400" dirty="0"/>
          </a:p>
        </p:txBody>
      </p:sp>
      <p:grpSp>
        <p:nvGrpSpPr>
          <p:cNvPr id="4" name="组合 16"/>
          <p:cNvGrpSpPr/>
          <p:nvPr/>
        </p:nvGrpSpPr>
        <p:grpSpPr>
          <a:xfrm>
            <a:off x="744363" y="3798791"/>
            <a:ext cx="7526511" cy="2327372"/>
            <a:chOff x="2123728" y="2780928"/>
            <a:chExt cx="4392488" cy="1584176"/>
          </a:xfrm>
        </p:grpSpPr>
        <p:sp>
          <p:nvSpPr>
            <p:cNvPr id="5" name="AutoShape 8"/>
            <p:cNvSpPr>
              <a:spLocks noChangeArrowheads="1"/>
            </p:cNvSpPr>
            <p:nvPr/>
          </p:nvSpPr>
          <p:spPr bwMode="auto">
            <a:xfrm>
              <a:off x="4572000" y="3933056"/>
              <a:ext cx="1872208" cy="432048"/>
            </a:xfrm>
            <a:prstGeom prst="roundRect">
              <a:avLst>
                <a:gd name="adj" fmla="val 16667"/>
              </a:avLst>
            </a:prstGeom>
            <a:solidFill>
              <a:srgbClr val="FFFFFF"/>
            </a:solidFill>
            <a:ln w="9525">
              <a:solidFill>
                <a:srgbClr val="000000"/>
              </a:solidFill>
              <a:round/>
              <a:headEnd/>
              <a:tailEnd/>
            </a:ln>
          </p:spPr>
          <p:txBody>
            <a:bodyPr/>
            <a:lstStyle>
              <a:defPPr>
                <a:defRPr lang="zh-CN"/>
              </a:defPPr>
              <a:lvl1pPr algn="l" rtl="0" fontAlgn="base">
                <a:lnSpc>
                  <a:spcPct val="135000"/>
                </a:lnSpc>
                <a:spcBef>
                  <a:spcPct val="0"/>
                </a:spcBef>
                <a:spcAft>
                  <a:spcPct val="0"/>
                </a:spcAft>
                <a:buChar char="•"/>
                <a:defRPr kumimoji="1" sz="2000" kern="1200">
                  <a:solidFill>
                    <a:sysClr val="windowText" lastClr="000000"/>
                  </a:solidFill>
                  <a:latin typeface="Tahoma" pitchFamily="34" charset="0"/>
                  <a:ea typeface="宋体" pitchFamily="2" charset="-122"/>
                </a:defRPr>
              </a:lvl1pPr>
              <a:lvl2pPr marL="457200" algn="l" rtl="0" fontAlgn="base">
                <a:lnSpc>
                  <a:spcPct val="135000"/>
                </a:lnSpc>
                <a:spcBef>
                  <a:spcPct val="0"/>
                </a:spcBef>
                <a:spcAft>
                  <a:spcPct val="0"/>
                </a:spcAft>
                <a:buChar char="•"/>
                <a:defRPr kumimoji="1" sz="2000" kern="1200">
                  <a:solidFill>
                    <a:sysClr val="windowText" lastClr="000000"/>
                  </a:solidFill>
                  <a:latin typeface="Tahoma" pitchFamily="34" charset="0"/>
                  <a:ea typeface="宋体" pitchFamily="2" charset="-122"/>
                </a:defRPr>
              </a:lvl2pPr>
              <a:lvl3pPr marL="914400" algn="l" rtl="0" fontAlgn="base">
                <a:lnSpc>
                  <a:spcPct val="135000"/>
                </a:lnSpc>
                <a:spcBef>
                  <a:spcPct val="0"/>
                </a:spcBef>
                <a:spcAft>
                  <a:spcPct val="0"/>
                </a:spcAft>
                <a:buChar char="•"/>
                <a:defRPr kumimoji="1" sz="2000" kern="1200">
                  <a:solidFill>
                    <a:sysClr val="windowText" lastClr="000000"/>
                  </a:solidFill>
                  <a:latin typeface="Tahoma" pitchFamily="34" charset="0"/>
                  <a:ea typeface="宋体" pitchFamily="2" charset="-122"/>
                </a:defRPr>
              </a:lvl3pPr>
              <a:lvl4pPr marL="1371600" algn="l" rtl="0" fontAlgn="base">
                <a:lnSpc>
                  <a:spcPct val="135000"/>
                </a:lnSpc>
                <a:spcBef>
                  <a:spcPct val="0"/>
                </a:spcBef>
                <a:spcAft>
                  <a:spcPct val="0"/>
                </a:spcAft>
                <a:buChar char="•"/>
                <a:defRPr kumimoji="1" sz="2000" kern="1200">
                  <a:solidFill>
                    <a:sysClr val="windowText" lastClr="000000"/>
                  </a:solidFill>
                  <a:latin typeface="Tahoma" pitchFamily="34" charset="0"/>
                  <a:ea typeface="宋体" pitchFamily="2" charset="-122"/>
                </a:defRPr>
              </a:lvl4pPr>
              <a:lvl5pPr marL="1828800" algn="l" rtl="0" fontAlgn="base">
                <a:lnSpc>
                  <a:spcPct val="135000"/>
                </a:lnSpc>
                <a:spcBef>
                  <a:spcPct val="0"/>
                </a:spcBef>
                <a:spcAft>
                  <a:spcPct val="0"/>
                </a:spcAft>
                <a:buChar char="•"/>
                <a:defRPr kumimoji="1" sz="2000" kern="1200">
                  <a:solidFill>
                    <a:sysClr val="windowText" lastClr="000000"/>
                  </a:solidFill>
                  <a:latin typeface="Tahoma" pitchFamily="34" charset="0"/>
                  <a:ea typeface="宋体" pitchFamily="2" charset="-122"/>
                </a:defRPr>
              </a:lvl5pPr>
              <a:lvl6pPr marL="2286000" algn="l" defTabSz="914400" rtl="0" eaLnBrk="1" latinLnBrk="0" hangingPunct="1">
                <a:defRPr kumimoji="1" sz="2000" kern="1200">
                  <a:solidFill>
                    <a:sysClr val="windowText" lastClr="000000"/>
                  </a:solidFill>
                  <a:latin typeface="Tahoma" pitchFamily="34" charset="0"/>
                  <a:ea typeface="宋体" pitchFamily="2" charset="-122"/>
                </a:defRPr>
              </a:lvl6pPr>
              <a:lvl7pPr marL="2743200" algn="l" defTabSz="914400" rtl="0" eaLnBrk="1" latinLnBrk="0" hangingPunct="1">
                <a:defRPr kumimoji="1" sz="2000" kern="1200">
                  <a:solidFill>
                    <a:sysClr val="windowText" lastClr="000000"/>
                  </a:solidFill>
                  <a:latin typeface="Tahoma" pitchFamily="34" charset="0"/>
                  <a:ea typeface="宋体" pitchFamily="2" charset="-122"/>
                </a:defRPr>
              </a:lvl7pPr>
              <a:lvl8pPr marL="3200400" algn="l" defTabSz="914400" rtl="0" eaLnBrk="1" latinLnBrk="0" hangingPunct="1">
                <a:defRPr kumimoji="1" sz="2000" kern="1200">
                  <a:solidFill>
                    <a:sysClr val="windowText" lastClr="000000"/>
                  </a:solidFill>
                  <a:latin typeface="Tahoma" pitchFamily="34" charset="0"/>
                  <a:ea typeface="宋体" pitchFamily="2" charset="-122"/>
                </a:defRPr>
              </a:lvl8pPr>
              <a:lvl9pPr marL="3657600" algn="l" defTabSz="914400" rtl="0" eaLnBrk="1" latinLnBrk="0" hangingPunct="1">
                <a:defRPr kumimoji="1" sz="2000" kern="1200">
                  <a:solidFill>
                    <a:sysClr val="windowText" lastClr="000000"/>
                  </a:solidFill>
                  <a:latin typeface="Tahoma" pitchFamily="34" charset="0"/>
                  <a:ea typeface="宋体" pitchFamily="2" charset="-122"/>
                </a:defRPr>
              </a:lvl9pPr>
            </a:lstStyle>
            <a:p>
              <a:pPr algn="ctr"/>
              <a:r>
                <a:rPr lang="en-US" altLang="zh-CN" sz="1400" dirty="0" smtClean="0">
                  <a:latin typeface="Calibri" pitchFamily="34" charset="0"/>
                </a:rPr>
                <a:t>Prediction</a:t>
              </a:r>
              <a:endParaRPr lang="zh-CN" sz="1400" dirty="0"/>
            </a:p>
          </p:txBody>
        </p:sp>
        <p:grpSp>
          <p:nvGrpSpPr>
            <p:cNvPr id="6" name="组合 15"/>
            <p:cNvGrpSpPr/>
            <p:nvPr/>
          </p:nvGrpSpPr>
          <p:grpSpPr>
            <a:xfrm>
              <a:off x="2123728" y="2780928"/>
              <a:ext cx="4392488" cy="1584176"/>
              <a:chOff x="2123728" y="2780928"/>
              <a:chExt cx="4392488" cy="1584176"/>
            </a:xfrm>
          </p:grpSpPr>
          <p:sp>
            <p:nvSpPr>
              <p:cNvPr id="7" name="Rectangle 6"/>
              <p:cNvSpPr>
                <a:spLocks noChangeArrowheads="1"/>
              </p:cNvSpPr>
              <p:nvPr/>
            </p:nvSpPr>
            <p:spPr bwMode="auto">
              <a:xfrm>
                <a:off x="2123728" y="2780928"/>
                <a:ext cx="4392488" cy="714375"/>
              </a:xfrm>
              <a:prstGeom prst="rect">
                <a:avLst/>
              </a:prstGeom>
              <a:noFill/>
              <a:ln w="12700">
                <a:solidFill>
                  <a:srgbClr val="000000"/>
                </a:solidFill>
                <a:prstDash val="dash"/>
                <a:miter lim="800000"/>
                <a:headEnd/>
                <a:tailEnd/>
              </a:ln>
            </p:spPr>
            <p:txBody>
              <a:bodyPr/>
              <a:lstStyle>
                <a:defPPr>
                  <a:defRPr lang="zh-CN"/>
                </a:defPPr>
                <a:lvl1pPr algn="l" rtl="0" fontAlgn="base">
                  <a:lnSpc>
                    <a:spcPct val="135000"/>
                  </a:lnSpc>
                  <a:spcBef>
                    <a:spcPct val="0"/>
                  </a:spcBef>
                  <a:spcAft>
                    <a:spcPct val="0"/>
                  </a:spcAft>
                  <a:buChar char="•"/>
                  <a:defRPr kumimoji="1" sz="2000" kern="1200">
                    <a:solidFill>
                      <a:sysClr val="windowText" lastClr="000000"/>
                    </a:solidFill>
                    <a:latin typeface="Tahoma" pitchFamily="34" charset="0"/>
                    <a:ea typeface="宋体" pitchFamily="2" charset="-122"/>
                  </a:defRPr>
                </a:lvl1pPr>
                <a:lvl2pPr marL="457200" algn="l" rtl="0" fontAlgn="base">
                  <a:lnSpc>
                    <a:spcPct val="135000"/>
                  </a:lnSpc>
                  <a:spcBef>
                    <a:spcPct val="0"/>
                  </a:spcBef>
                  <a:spcAft>
                    <a:spcPct val="0"/>
                  </a:spcAft>
                  <a:buChar char="•"/>
                  <a:defRPr kumimoji="1" sz="2000" kern="1200">
                    <a:solidFill>
                      <a:sysClr val="windowText" lastClr="000000"/>
                    </a:solidFill>
                    <a:latin typeface="Tahoma" pitchFamily="34" charset="0"/>
                    <a:ea typeface="宋体" pitchFamily="2" charset="-122"/>
                  </a:defRPr>
                </a:lvl2pPr>
                <a:lvl3pPr marL="914400" algn="l" rtl="0" fontAlgn="base">
                  <a:lnSpc>
                    <a:spcPct val="135000"/>
                  </a:lnSpc>
                  <a:spcBef>
                    <a:spcPct val="0"/>
                  </a:spcBef>
                  <a:spcAft>
                    <a:spcPct val="0"/>
                  </a:spcAft>
                  <a:buChar char="•"/>
                  <a:defRPr kumimoji="1" sz="2000" kern="1200">
                    <a:solidFill>
                      <a:sysClr val="windowText" lastClr="000000"/>
                    </a:solidFill>
                    <a:latin typeface="Tahoma" pitchFamily="34" charset="0"/>
                    <a:ea typeface="宋体" pitchFamily="2" charset="-122"/>
                  </a:defRPr>
                </a:lvl3pPr>
                <a:lvl4pPr marL="1371600" algn="l" rtl="0" fontAlgn="base">
                  <a:lnSpc>
                    <a:spcPct val="135000"/>
                  </a:lnSpc>
                  <a:spcBef>
                    <a:spcPct val="0"/>
                  </a:spcBef>
                  <a:spcAft>
                    <a:spcPct val="0"/>
                  </a:spcAft>
                  <a:buChar char="•"/>
                  <a:defRPr kumimoji="1" sz="2000" kern="1200">
                    <a:solidFill>
                      <a:sysClr val="windowText" lastClr="000000"/>
                    </a:solidFill>
                    <a:latin typeface="Tahoma" pitchFamily="34" charset="0"/>
                    <a:ea typeface="宋体" pitchFamily="2" charset="-122"/>
                  </a:defRPr>
                </a:lvl4pPr>
                <a:lvl5pPr marL="1828800" algn="l" rtl="0" fontAlgn="base">
                  <a:lnSpc>
                    <a:spcPct val="135000"/>
                  </a:lnSpc>
                  <a:spcBef>
                    <a:spcPct val="0"/>
                  </a:spcBef>
                  <a:spcAft>
                    <a:spcPct val="0"/>
                  </a:spcAft>
                  <a:buChar char="•"/>
                  <a:defRPr kumimoji="1" sz="2000" kern="1200">
                    <a:solidFill>
                      <a:sysClr val="windowText" lastClr="000000"/>
                    </a:solidFill>
                    <a:latin typeface="Tahoma" pitchFamily="34" charset="0"/>
                    <a:ea typeface="宋体" pitchFamily="2" charset="-122"/>
                  </a:defRPr>
                </a:lvl5pPr>
                <a:lvl6pPr marL="2286000" algn="l" defTabSz="914400" rtl="0" eaLnBrk="1" latinLnBrk="0" hangingPunct="1">
                  <a:defRPr kumimoji="1" sz="2000" kern="1200">
                    <a:solidFill>
                      <a:sysClr val="windowText" lastClr="000000"/>
                    </a:solidFill>
                    <a:latin typeface="Tahoma" pitchFamily="34" charset="0"/>
                    <a:ea typeface="宋体" pitchFamily="2" charset="-122"/>
                  </a:defRPr>
                </a:lvl6pPr>
                <a:lvl7pPr marL="2743200" algn="l" defTabSz="914400" rtl="0" eaLnBrk="1" latinLnBrk="0" hangingPunct="1">
                  <a:defRPr kumimoji="1" sz="2000" kern="1200">
                    <a:solidFill>
                      <a:sysClr val="windowText" lastClr="000000"/>
                    </a:solidFill>
                    <a:latin typeface="Tahoma" pitchFamily="34" charset="0"/>
                    <a:ea typeface="宋体" pitchFamily="2" charset="-122"/>
                  </a:defRPr>
                </a:lvl7pPr>
                <a:lvl8pPr marL="3200400" algn="l" defTabSz="914400" rtl="0" eaLnBrk="1" latinLnBrk="0" hangingPunct="1">
                  <a:defRPr kumimoji="1" sz="2000" kern="1200">
                    <a:solidFill>
                      <a:sysClr val="windowText" lastClr="000000"/>
                    </a:solidFill>
                    <a:latin typeface="Tahoma" pitchFamily="34" charset="0"/>
                    <a:ea typeface="宋体" pitchFamily="2" charset="-122"/>
                  </a:defRPr>
                </a:lvl8pPr>
                <a:lvl9pPr marL="3657600" algn="l" defTabSz="914400" rtl="0" eaLnBrk="1" latinLnBrk="0" hangingPunct="1">
                  <a:defRPr kumimoji="1" sz="2000" kern="1200">
                    <a:solidFill>
                      <a:sysClr val="windowText" lastClr="000000"/>
                    </a:solidFill>
                    <a:latin typeface="Tahoma" pitchFamily="34" charset="0"/>
                    <a:ea typeface="宋体" pitchFamily="2" charset="-122"/>
                  </a:defRPr>
                </a:lvl9pPr>
              </a:lstStyle>
              <a:p>
                <a:endParaRPr lang="zh-CN" altLang="en-US"/>
              </a:p>
            </p:txBody>
          </p:sp>
          <p:cxnSp>
            <p:nvCxnSpPr>
              <p:cNvPr id="8" name="AutoShape 17"/>
              <p:cNvCxnSpPr>
                <a:cxnSpLocks noChangeShapeType="1"/>
              </p:cNvCxnSpPr>
              <p:nvPr/>
            </p:nvCxnSpPr>
            <p:spPr bwMode="auto">
              <a:xfrm>
                <a:off x="4139952" y="3140968"/>
                <a:ext cx="333375" cy="9525"/>
              </a:xfrm>
              <a:prstGeom prst="straightConnector1">
                <a:avLst/>
              </a:prstGeom>
              <a:noFill/>
              <a:ln w="9525">
                <a:solidFill>
                  <a:srgbClr val="000000"/>
                </a:solidFill>
                <a:round/>
                <a:headEnd/>
                <a:tailEnd type="triangle" w="med" len="med"/>
              </a:ln>
            </p:spPr>
          </p:cxnSp>
          <p:cxnSp>
            <p:nvCxnSpPr>
              <p:cNvPr id="9" name="AutoShape 11"/>
              <p:cNvCxnSpPr>
                <a:cxnSpLocks noChangeShapeType="1"/>
              </p:cNvCxnSpPr>
              <p:nvPr/>
            </p:nvCxnSpPr>
            <p:spPr bwMode="auto">
              <a:xfrm flipV="1">
                <a:off x="3203848" y="3501008"/>
                <a:ext cx="0" cy="447675"/>
              </a:xfrm>
              <a:prstGeom prst="straightConnector1">
                <a:avLst/>
              </a:prstGeom>
              <a:noFill/>
              <a:ln w="9525">
                <a:solidFill>
                  <a:srgbClr val="000000"/>
                </a:solidFill>
                <a:round/>
                <a:headEnd/>
                <a:tailEnd type="triangle" w="med" len="med"/>
              </a:ln>
            </p:spPr>
          </p:cxnSp>
          <p:cxnSp>
            <p:nvCxnSpPr>
              <p:cNvPr id="10" name="AutoShape 12"/>
              <p:cNvCxnSpPr>
                <a:cxnSpLocks noChangeShapeType="1"/>
              </p:cNvCxnSpPr>
              <p:nvPr/>
            </p:nvCxnSpPr>
            <p:spPr bwMode="auto">
              <a:xfrm flipV="1">
                <a:off x="3491880" y="3501008"/>
                <a:ext cx="1752600" cy="447675"/>
              </a:xfrm>
              <a:prstGeom prst="straightConnector1">
                <a:avLst/>
              </a:prstGeom>
              <a:noFill/>
              <a:ln w="9525">
                <a:solidFill>
                  <a:srgbClr val="000000"/>
                </a:solidFill>
                <a:round/>
                <a:headEnd/>
                <a:tailEnd type="triangle" w="med" len="med"/>
              </a:ln>
            </p:spPr>
          </p:cxnSp>
          <p:sp>
            <p:nvSpPr>
              <p:cNvPr id="11" name="AutoShape 8"/>
              <p:cNvSpPr>
                <a:spLocks noChangeArrowheads="1"/>
              </p:cNvSpPr>
              <p:nvPr/>
            </p:nvSpPr>
            <p:spPr bwMode="auto">
              <a:xfrm>
                <a:off x="2267744" y="3933056"/>
                <a:ext cx="1872208" cy="432048"/>
              </a:xfrm>
              <a:prstGeom prst="roundRect">
                <a:avLst>
                  <a:gd name="adj" fmla="val 16667"/>
                </a:avLst>
              </a:prstGeom>
              <a:solidFill>
                <a:srgbClr val="FFFFFF"/>
              </a:solidFill>
              <a:ln w="9525">
                <a:solidFill>
                  <a:srgbClr val="000000"/>
                </a:solidFill>
                <a:round/>
                <a:headEnd/>
                <a:tailEnd/>
              </a:ln>
            </p:spPr>
            <p:txBody>
              <a:bodyPr/>
              <a:lstStyle>
                <a:defPPr>
                  <a:defRPr lang="zh-CN"/>
                </a:defPPr>
                <a:lvl1pPr algn="l" rtl="0" fontAlgn="base">
                  <a:lnSpc>
                    <a:spcPct val="135000"/>
                  </a:lnSpc>
                  <a:spcBef>
                    <a:spcPct val="0"/>
                  </a:spcBef>
                  <a:spcAft>
                    <a:spcPct val="0"/>
                  </a:spcAft>
                  <a:buChar char="•"/>
                  <a:defRPr kumimoji="1" sz="2000" kern="1200">
                    <a:solidFill>
                      <a:sysClr val="windowText" lastClr="000000"/>
                    </a:solidFill>
                    <a:latin typeface="Tahoma" pitchFamily="34" charset="0"/>
                    <a:ea typeface="宋体" pitchFamily="2" charset="-122"/>
                  </a:defRPr>
                </a:lvl1pPr>
                <a:lvl2pPr marL="457200" algn="l" rtl="0" fontAlgn="base">
                  <a:lnSpc>
                    <a:spcPct val="135000"/>
                  </a:lnSpc>
                  <a:spcBef>
                    <a:spcPct val="0"/>
                  </a:spcBef>
                  <a:spcAft>
                    <a:spcPct val="0"/>
                  </a:spcAft>
                  <a:buChar char="•"/>
                  <a:defRPr kumimoji="1" sz="2000" kern="1200">
                    <a:solidFill>
                      <a:sysClr val="windowText" lastClr="000000"/>
                    </a:solidFill>
                    <a:latin typeface="Tahoma" pitchFamily="34" charset="0"/>
                    <a:ea typeface="宋体" pitchFamily="2" charset="-122"/>
                  </a:defRPr>
                </a:lvl2pPr>
                <a:lvl3pPr marL="914400" algn="l" rtl="0" fontAlgn="base">
                  <a:lnSpc>
                    <a:spcPct val="135000"/>
                  </a:lnSpc>
                  <a:spcBef>
                    <a:spcPct val="0"/>
                  </a:spcBef>
                  <a:spcAft>
                    <a:spcPct val="0"/>
                  </a:spcAft>
                  <a:buChar char="•"/>
                  <a:defRPr kumimoji="1" sz="2000" kern="1200">
                    <a:solidFill>
                      <a:sysClr val="windowText" lastClr="000000"/>
                    </a:solidFill>
                    <a:latin typeface="Tahoma" pitchFamily="34" charset="0"/>
                    <a:ea typeface="宋体" pitchFamily="2" charset="-122"/>
                  </a:defRPr>
                </a:lvl3pPr>
                <a:lvl4pPr marL="1371600" algn="l" rtl="0" fontAlgn="base">
                  <a:lnSpc>
                    <a:spcPct val="135000"/>
                  </a:lnSpc>
                  <a:spcBef>
                    <a:spcPct val="0"/>
                  </a:spcBef>
                  <a:spcAft>
                    <a:spcPct val="0"/>
                  </a:spcAft>
                  <a:buChar char="•"/>
                  <a:defRPr kumimoji="1" sz="2000" kern="1200">
                    <a:solidFill>
                      <a:sysClr val="windowText" lastClr="000000"/>
                    </a:solidFill>
                    <a:latin typeface="Tahoma" pitchFamily="34" charset="0"/>
                    <a:ea typeface="宋体" pitchFamily="2" charset="-122"/>
                  </a:defRPr>
                </a:lvl4pPr>
                <a:lvl5pPr marL="1828800" algn="l" rtl="0" fontAlgn="base">
                  <a:lnSpc>
                    <a:spcPct val="135000"/>
                  </a:lnSpc>
                  <a:spcBef>
                    <a:spcPct val="0"/>
                  </a:spcBef>
                  <a:spcAft>
                    <a:spcPct val="0"/>
                  </a:spcAft>
                  <a:buChar char="•"/>
                  <a:defRPr kumimoji="1" sz="2000" kern="1200">
                    <a:solidFill>
                      <a:sysClr val="windowText" lastClr="000000"/>
                    </a:solidFill>
                    <a:latin typeface="Tahoma" pitchFamily="34" charset="0"/>
                    <a:ea typeface="宋体" pitchFamily="2" charset="-122"/>
                  </a:defRPr>
                </a:lvl5pPr>
                <a:lvl6pPr marL="2286000" algn="l" defTabSz="914400" rtl="0" eaLnBrk="1" latinLnBrk="0" hangingPunct="1">
                  <a:defRPr kumimoji="1" sz="2000" kern="1200">
                    <a:solidFill>
                      <a:sysClr val="windowText" lastClr="000000"/>
                    </a:solidFill>
                    <a:latin typeface="Tahoma" pitchFamily="34" charset="0"/>
                    <a:ea typeface="宋体" pitchFamily="2" charset="-122"/>
                  </a:defRPr>
                </a:lvl6pPr>
                <a:lvl7pPr marL="2743200" algn="l" defTabSz="914400" rtl="0" eaLnBrk="1" latinLnBrk="0" hangingPunct="1">
                  <a:defRPr kumimoji="1" sz="2000" kern="1200">
                    <a:solidFill>
                      <a:sysClr val="windowText" lastClr="000000"/>
                    </a:solidFill>
                    <a:latin typeface="Tahoma" pitchFamily="34" charset="0"/>
                    <a:ea typeface="宋体" pitchFamily="2" charset="-122"/>
                  </a:defRPr>
                </a:lvl7pPr>
                <a:lvl8pPr marL="3200400" algn="l" defTabSz="914400" rtl="0" eaLnBrk="1" latinLnBrk="0" hangingPunct="1">
                  <a:defRPr kumimoji="1" sz="2000" kern="1200">
                    <a:solidFill>
                      <a:sysClr val="windowText" lastClr="000000"/>
                    </a:solidFill>
                    <a:latin typeface="Tahoma" pitchFamily="34" charset="0"/>
                    <a:ea typeface="宋体" pitchFamily="2" charset="-122"/>
                  </a:defRPr>
                </a:lvl8pPr>
                <a:lvl9pPr marL="3657600" algn="l" defTabSz="914400" rtl="0" eaLnBrk="1" latinLnBrk="0" hangingPunct="1">
                  <a:defRPr kumimoji="1" sz="2000" kern="1200">
                    <a:solidFill>
                      <a:sysClr val="windowText" lastClr="000000"/>
                    </a:solidFill>
                    <a:latin typeface="Tahoma" pitchFamily="34" charset="0"/>
                    <a:ea typeface="宋体" pitchFamily="2" charset="-122"/>
                  </a:defRPr>
                </a:lvl9pPr>
              </a:lstStyle>
              <a:p>
                <a:pPr algn="ctr"/>
                <a:r>
                  <a:rPr lang="en-US" altLang="zh-CN" sz="1400" dirty="0" smtClean="0">
                    <a:latin typeface="Calibri" pitchFamily="34" charset="0"/>
                  </a:rPr>
                  <a:t>Feature Extraction</a:t>
                </a:r>
                <a:endParaRPr lang="zh-CN" sz="1400" dirty="0"/>
              </a:p>
            </p:txBody>
          </p:sp>
          <p:cxnSp>
            <p:nvCxnSpPr>
              <p:cNvPr id="12" name="AutoShape 22"/>
              <p:cNvCxnSpPr>
                <a:cxnSpLocks noChangeShapeType="1"/>
              </p:cNvCxnSpPr>
              <p:nvPr/>
            </p:nvCxnSpPr>
            <p:spPr bwMode="auto">
              <a:xfrm>
                <a:off x="5364088" y="3501008"/>
                <a:ext cx="0" cy="447675"/>
              </a:xfrm>
              <a:prstGeom prst="straightConnector1">
                <a:avLst/>
              </a:prstGeom>
              <a:noFill/>
              <a:ln w="9525">
                <a:solidFill>
                  <a:srgbClr val="000000"/>
                </a:solidFill>
                <a:round/>
                <a:headEnd/>
                <a:tailEnd type="triangle" w="med" len="med"/>
              </a:ln>
            </p:spPr>
          </p:cxnSp>
          <p:sp>
            <p:nvSpPr>
              <p:cNvPr id="13" name="AutoShape 8"/>
              <p:cNvSpPr>
                <a:spLocks noChangeArrowheads="1"/>
              </p:cNvSpPr>
              <p:nvPr/>
            </p:nvSpPr>
            <p:spPr bwMode="auto">
              <a:xfrm>
                <a:off x="4499992" y="2924944"/>
                <a:ext cx="1872208" cy="432048"/>
              </a:xfrm>
              <a:prstGeom prst="roundRect">
                <a:avLst>
                  <a:gd name="adj" fmla="val 16667"/>
                </a:avLst>
              </a:prstGeom>
              <a:solidFill>
                <a:srgbClr val="FFFFFF"/>
              </a:solidFill>
              <a:ln w="9525">
                <a:solidFill>
                  <a:srgbClr val="000000"/>
                </a:solidFill>
                <a:round/>
                <a:headEnd/>
                <a:tailEnd/>
              </a:ln>
            </p:spPr>
            <p:txBody>
              <a:bodyPr/>
              <a:lstStyle>
                <a:defPPr>
                  <a:defRPr lang="zh-CN"/>
                </a:defPPr>
                <a:lvl1pPr algn="l" rtl="0" fontAlgn="base">
                  <a:lnSpc>
                    <a:spcPct val="135000"/>
                  </a:lnSpc>
                  <a:spcBef>
                    <a:spcPct val="0"/>
                  </a:spcBef>
                  <a:spcAft>
                    <a:spcPct val="0"/>
                  </a:spcAft>
                  <a:buChar char="•"/>
                  <a:defRPr kumimoji="1" sz="2000" kern="1200">
                    <a:solidFill>
                      <a:sysClr val="windowText" lastClr="000000"/>
                    </a:solidFill>
                    <a:latin typeface="Tahoma" pitchFamily="34" charset="0"/>
                    <a:ea typeface="宋体" pitchFamily="2" charset="-122"/>
                  </a:defRPr>
                </a:lvl1pPr>
                <a:lvl2pPr marL="457200" algn="l" rtl="0" fontAlgn="base">
                  <a:lnSpc>
                    <a:spcPct val="135000"/>
                  </a:lnSpc>
                  <a:spcBef>
                    <a:spcPct val="0"/>
                  </a:spcBef>
                  <a:spcAft>
                    <a:spcPct val="0"/>
                  </a:spcAft>
                  <a:buChar char="•"/>
                  <a:defRPr kumimoji="1" sz="2000" kern="1200">
                    <a:solidFill>
                      <a:sysClr val="windowText" lastClr="000000"/>
                    </a:solidFill>
                    <a:latin typeface="Tahoma" pitchFamily="34" charset="0"/>
                    <a:ea typeface="宋体" pitchFamily="2" charset="-122"/>
                  </a:defRPr>
                </a:lvl2pPr>
                <a:lvl3pPr marL="914400" algn="l" rtl="0" fontAlgn="base">
                  <a:lnSpc>
                    <a:spcPct val="135000"/>
                  </a:lnSpc>
                  <a:spcBef>
                    <a:spcPct val="0"/>
                  </a:spcBef>
                  <a:spcAft>
                    <a:spcPct val="0"/>
                  </a:spcAft>
                  <a:buChar char="•"/>
                  <a:defRPr kumimoji="1" sz="2000" kern="1200">
                    <a:solidFill>
                      <a:sysClr val="windowText" lastClr="000000"/>
                    </a:solidFill>
                    <a:latin typeface="Tahoma" pitchFamily="34" charset="0"/>
                    <a:ea typeface="宋体" pitchFamily="2" charset="-122"/>
                  </a:defRPr>
                </a:lvl3pPr>
                <a:lvl4pPr marL="1371600" algn="l" rtl="0" fontAlgn="base">
                  <a:lnSpc>
                    <a:spcPct val="135000"/>
                  </a:lnSpc>
                  <a:spcBef>
                    <a:spcPct val="0"/>
                  </a:spcBef>
                  <a:spcAft>
                    <a:spcPct val="0"/>
                  </a:spcAft>
                  <a:buChar char="•"/>
                  <a:defRPr kumimoji="1" sz="2000" kern="1200">
                    <a:solidFill>
                      <a:sysClr val="windowText" lastClr="000000"/>
                    </a:solidFill>
                    <a:latin typeface="Tahoma" pitchFamily="34" charset="0"/>
                    <a:ea typeface="宋体" pitchFamily="2" charset="-122"/>
                  </a:defRPr>
                </a:lvl4pPr>
                <a:lvl5pPr marL="1828800" algn="l" rtl="0" fontAlgn="base">
                  <a:lnSpc>
                    <a:spcPct val="135000"/>
                  </a:lnSpc>
                  <a:spcBef>
                    <a:spcPct val="0"/>
                  </a:spcBef>
                  <a:spcAft>
                    <a:spcPct val="0"/>
                  </a:spcAft>
                  <a:buChar char="•"/>
                  <a:defRPr kumimoji="1" sz="2000" kern="1200">
                    <a:solidFill>
                      <a:sysClr val="windowText" lastClr="000000"/>
                    </a:solidFill>
                    <a:latin typeface="Tahoma" pitchFamily="34" charset="0"/>
                    <a:ea typeface="宋体" pitchFamily="2" charset="-122"/>
                  </a:defRPr>
                </a:lvl5pPr>
                <a:lvl6pPr marL="2286000" algn="l" defTabSz="914400" rtl="0" eaLnBrk="1" latinLnBrk="0" hangingPunct="1">
                  <a:defRPr kumimoji="1" sz="2000" kern="1200">
                    <a:solidFill>
                      <a:sysClr val="windowText" lastClr="000000"/>
                    </a:solidFill>
                    <a:latin typeface="Tahoma" pitchFamily="34" charset="0"/>
                    <a:ea typeface="宋体" pitchFamily="2" charset="-122"/>
                  </a:defRPr>
                </a:lvl6pPr>
                <a:lvl7pPr marL="2743200" algn="l" defTabSz="914400" rtl="0" eaLnBrk="1" latinLnBrk="0" hangingPunct="1">
                  <a:defRPr kumimoji="1" sz="2000" kern="1200">
                    <a:solidFill>
                      <a:sysClr val="windowText" lastClr="000000"/>
                    </a:solidFill>
                    <a:latin typeface="Tahoma" pitchFamily="34" charset="0"/>
                    <a:ea typeface="宋体" pitchFamily="2" charset="-122"/>
                  </a:defRPr>
                </a:lvl7pPr>
                <a:lvl8pPr marL="3200400" algn="l" defTabSz="914400" rtl="0" eaLnBrk="1" latinLnBrk="0" hangingPunct="1">
                  <a:defRPr kumimoji="1" sz="2000" kern="1200">
                    <a:solidFill>
                      <a:sysClr val="windowText" lastClr="000000"/>
                    </a:solidFill>
                    <a:latin typeface="Tahoma" pitchFamily="34" charset="0"/>
                    <a:ea typeface="宋体" pitchFamily="2" charset="-122"/>
                  </a:defRPr>
                </a:lvl8pPr>
                <a:lvl9pPr marL="3657600" algn="l" defTabSz="914400" rtl="0" eaLnBrk="1" latinLnBrk="0" hangingPunct="1">
                  <a:defRPr kumimoji="1" sz="2000" kern="1200">
                    <a:solidFill>
                      <a:sysClr val="windowText" lastClr="000000"/>
                    </a:solidFill>
                    <a:latin typeface="Tahoma" pitchFamily="34" charset="0"/>
                    <a:ea typeface="宋体" pitchFamily="2" charset="-122"/>
                  </a:defRPr>
                </a:lvl9pPr>
              </a:lstStyle>
              <a:p>
                <a:pPr algn="ctr"/>
                <a:r>
                  <a:rPr lang="en-US" altLang="zh-CN" sz="1400" dirty="0" smtClean="0">
                    <a:latin typeface="Calibri" pitchFamily="34" charset="0"/>
                  </a:rPr>
                  <a:t>Classification Model</a:t>
                </a:r>
                <a:endParaRPr lang="zh-CN" sz="1400" dirty="0"/>
              </a:p>
            </p:txBody>
          </p:sp>
          <p:sp>
            <p:nvSpPr>
              <p:cNvPr id="14" name="AutoShape 8"/>
              <p:cNvSpPr>
                <a:spLocks noChangeArrowheads="1"/>
              </p:cNvSpPr>
              <p:nvPr/>
            </p:nvSpPr>
            <p:spPr bwMode="auto">
              <a:xfrm>
                <a:off x="2267744" y="2924944"/>
                <a:ext cx="1872208" cy="432048"/>
              </a:xfrm>
              <a:prstGeom prst="roundRect">
                <a:avLst>
                  <a:gd name="adj" fmla="val 16667"/>
                </a:avLst>
              </a:prstGeom>
              <a:solidFill>
                <a:srgbClr val="FFFFFF"/>
              </a:solidFill>
              <a:ln w="9525">
                <a:solidFill>
                  <a:srgbClr val="000000"/>
                </a:solidFill>
                <a:round/>
                <a:headEnd/>
                <a:tailEnd/>
              </a:ln>
            </p:spPr>
            <p:txBody>
              <a:bodyPr/>
              <a:lstStyle>
                <a:defPPr>
                  <a:defRPr lang="zh-CN"/>
                </a:defPPr>
                <a:lvl1pPr algn="l" rtl="0" fontAlgn="base">
                  <a:lnSpc>
                    <a:spcPct val="135000"/>
                  </a:lnSpc>
                  <a:spcBef>
                    <a:spcPct val="0"/>
                  </a:spcBef>
                  <a:spcAft>
                    <a:spcPct val="0"/>
                  </a:spcAft>
                  <a:buChar char="•"/>
                  <a:defRPr kumimoji="1" sz="2000" kern="1200">
                    <a:solidFill>
                      <a:sysClr val="windowText" lastClr="000000"/>
                    </a:solidFill>
                    <a:latin typeface="Tahoma" pitchFamily="34" charset="0"/>
                    <a:ea typeface="宋体" pitchFamily="2" charset="-122"/>
                  </a:defRPr>
                </a:lvl1pPr>
                <a:lvl2pPr marL="457200" algn="l" rtl="0" fontAlgn="base">
                  <a:lnSpc>
                    <a:spcPct val="135000"/>
                  </a:lnSpc>
                  <a:spcBef>
                    <a:spcPct val="0"/>
                  </a:spcBef>
                  <a:spcAft>
                    <a:spcPct val="0"/>
                  </a:spcAft>
                  <a:buChar char="•"/>
                  <a:defRPr kumimoji="1" sz="2000" kern="1200">
                    <a:solidFill>
                      <a:sysClr val="windowText" lastClr="000000"/>
                    </a:solidFill>
                    <a:latin typeface="Tahoma" pitchFamily="34" charset="0"/>
                    <a:ea typeface="宋体" pitchFamily="2" charset="-122"/>
                  </a:defRPr>
                </a:lvl2pPr>
                <a:lvl3pPr marL="914400" algn="l" rtl="0" fontAlgn="base">
                  <a:lnSpc>
                    <a:spcPct val="135000"/>
                  </a:lnSpc>
                  <a:spcBef>
                    <a:spcPct val="0"/>
                  </a:spcBef>
                  <a:spcAft>
                    <a:spcPct val="0"/>
                  </a:spcAft>
                  <a:buChar char="•"/>
                  <a:defRPr kumimoji="1" sz="2000" kern="1200">
                    <a:solidFill>
                      <a:sysClr val="windowText" lastClr="000000"/>
                    </a:solidFill>
                    <a:latin typeface="Tahoma" pitchFamily="34" charset="0"/>
                    <a:ea typeface="宋体" pitchFamily="2" charset="-122"/>
                  </a:defRPr>
                </a:lvl3pPr>
                <a:lvl4pPr marL="1371600" algn="l" rtl="0" fontAlgn="base">
                  <a:lnSpc>
                    <a:spcPct val="135000"/>
                  </a:lnSpc>
                  <a:spcBef>
                    <a:spcPct val="0"/>
                  </a:spcBef>
                  <a:spcAft>
                    <a:spcPct val="0"/>
                  </a:spcAft>
                  <a:buChar char="•"/>
                  <a:defRPr kumimoji="1" sz="2000" kern="1200">
                    <a:solidFill>
                      <a:sysClr val="windowText" lastClr="000000"/>
                    </a:solidFill>
                    <a:latin typeface="Tahoma" pitchFamily="34" charset="0"/>
                    <a:ea typeface="宋体" pitchFamily="2" charset="-122"/>
                  </a:defRPr>
                </a:lvl4pPr>
                <a:lvl5pPr marL="1828800" algn="l" rtl="0" fontAlgn="base">
                  <a:lnSpc>
                    <a:spcPct val="135000"/>
                  </a:lnSpc>
                  <a:spcBef>
                    <a:spcPct val="0"/>
                  </a:spcBef>
                  <a:spcAft>
                    <a:spcPct val="0"/>
                  </a:spcAft>
                  <a:buChar char="•"/>
                  <a:defRPr kumimoji="1" sz="2000" kern="1200">
                    <a:solidFill>
                      <a:sysClr val="windowText" lastClr="000000"/>
                    </a:solidFill>
                    <a:latin typeface="Tahoma" pitchFamily="34" charset="0"/>
                    <a:ea typeface="宋体" pitchFamily="2" charset="-122"/>
                  </a:defRPr>
                </a:lvl5pPr>
                <a:lvl6pPr marL="2286000" algn="l" defTabSz="914400" rtl="0" eaLnBrk="1" latinLnBrk="0" hangingPunct="1">
                  <a:defRPr kumimoji="1" sz="2000" kern="1200">
                    <a:solidFill>
                      <a:sysClr val="windowText" lastClr="000000"/>
                    </a:solidFill>
                    <a:latin typeface="Tahoma" pitchFamily="34" charset="0"/>
                    <a:ea typeface="宋体" pitchFamily="2" charset="-122"/>
                  </a:defRPr>
                </a:lvl6pPr>
                <a:lvl7pPr marL="2743200" algn="l" defTabSz="914400" rtl="0" eaLnBrk="1" latinLnBrk="0" hangingPunct="1">
                  <a:defRPr kumimoji="1" sz="2000" kern="1200">
                    <a:solidFill>
                      <a:sysClr val="windowText" lastClr="000000"/>
                    </a:solidFill>
                    <a:latin typeface="Tahoma" pitchFamily="34" charset="0"/>
                    <a:ea typeface="宋体" pitchFamily="2" charset="-122"/>
                  </a:defRPr>
                </a:lvl7pPr>
                <a:lvl8pPr marL="3200400" algn="l" defTabSz="914400" rtl="0" eaLnBrk="1" latinLnBrk="0" hangingPunct="1">
                  <a:defRPr kumimoji="1" sz="2000" kern="1200">
                    <a:solidFill>
                      <a:sysClr val="windowText" lastClr="000000"/>
                    </a:solidFill>
                    <a:latin typeface="Tahoma" pitchFamily="34" charset="0"/>
                    <a:ea typeface="宋体" pitchFamily="2" charset="-122"/>
                  </a:defRPr>
                </a:lvl8pPr>
                <a:lvl9pPr marL="3657600" algn="l" defTabSz="914400" rtl="0" eaLnBrk="1" latinLnBrk="0" hangingPunct="1">
                  <a:defRPr kumimoji="1" sz="2000" kern="1200">
                    <a:solidFill>
                      <a:sysClr val="windowText" lastClr="000000"/>
                    </a:solidFill>
                    <a:latin typeface="Tahoma" pitchFamily="34" charset="0"/>
                    <a:ea typeface="宋体" pitchFamily="2" charset="-122"/>
                  </a:defRPr>
                </a:lvl9pPr>
              </a:lstStyle>
              <a:p>
                <a:pPr algn="ctr"/>
                <a:r>
                  <a:rPr lang="en-US" altLang="zh-CN" sz="1400" dirty="0" smtClean="0">
                    <a:latin typeface="Calibri" pitchFamily="34" charset="0"/>
                  </a:rPr>
                  <a:t>Morphology</a:t>
                </a:r>
                <a:endParaRPr lang="zh-CN" sz="1400" dirty="0"/>
              </a:p>
            </p:txBody>
          </p:sp>
        </p:grpSp>
      </p:grpSp>
    </p:spTree>
    <p:extLst>
      <p:ext uri="{BB962C8B-B14F-4D97-AF65-F5344CB8AC3E}">
        <p14:creationId xmlns:p14="http://schemas.microsoft.com/office/powerpoint/2010/main" val="4021269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Feature Extraction</a:t>
            </a:r>
            <a:r>
              <a:rPr lang="zh-CN" dirty="0" smtClean="0">
                <a:effectLst/>
              </a:rPr>
              <a:t> </a:t>
            </a:r>
            <a:endParaRPr lang="en-US" dirty="0"/>
          </a:p>
        </p:txBody>
      </p:sp>
      <p:sp>
        <p:nvSpPr>
          <p:cNvPr id="3" name="Content Placeholder 2"/>
          <p:cNvSpPr>
            <a:spLocks noGrp="1"/>
          </p:cNvSpPr>
          <p:nvPr>
            <p:ph idx="1"/>
          </p:nvPr>
        </p:nvSpPr>
        <p:spPr/>
        <p:txBody>
          <a:bodyPr/>
          <a:lstStyle/>
          <a:p>
            <a:r>
              <a:rPr lang="en-GB" dirty="0"/>
              <a:t>Feature extraction is very important for model building in SVM. Appropriate features can highly promote the computing efficiency and prediction accuracy. In our experiment, we extract 9 features in total. They are area factor F which defines as the number the target’s area divide perimeter, aspect ratio R representing the number length divide width, and 7 Hu invariant moments</a:t>
            </a:r>
            <a:r>
              <a:rPr lang="en-GB" dirty="0" smtClean="0"/>
              <a:t>.</a:t>
            </a:r>
            <a:endParaRPr lang="zh-CN" altLang="en-US" dirty="0"/>
          </a:p>
        </p:txBody>
      </p:sp>
    </p:spTree>
    <p:extLst>
      <p:ext uri="{BB962C8B-B14F-4D97-AF65-F5344CB8AC3E}">
        <p14:creationId xmlns:p14="http://schemas.microsoft.com/office/powerpoint/2010/main" val="38295449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Sets</a:t>
            </a:r>
            <a:r>
              <a:rPr lang="zh-CN" dirty="0" smtClean="0">
                <a:effectLst/>
              </a:rPr>
              <a:t> </a:t>
            </a:r>
            <a:endParaRPr lang="en-US" dirty="0"/>
          </a:p>
        </p:txBody>
      </p:sp>
      <p:sp>
        <p:nvSpPr>
          <p:cNvPr id="3" name="Content Placeholder 2"/>
          <p:cNvSpPr>
            <a:spLocks noGrp="1"/>
          </p:cNvSpPr>
          <p:nvPr>
            <p:ph idx="1"/>
          </p:nvPr>
        </p:nvSpPr>
        <p:spPr/>
        <p:txBody>
          <a:bodyPr/>
          <a:lstStyle/>
          <a:p>
            <a:r>
              <a:rPr lang="en-US" dirty="0" smtClean="0"/>
              <a:t>We collect 289 records for training set and 95 records for test set. Their distributions are shown as the table, in which 0,1,2,3 are the indexes of 4 morphologies.</a:t>
            </a:r>
            <a:endParaRPr lang="zh-CN" alt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35219729"/>
              </p:ext>
            </p:extLst>
          </p:nvPr>
        </p:nvGraphicFramePr>
        <p:xfrm>
          <a:off x="857249" y="4234900"/>
          <a:ext cx="11158370" cy="2540000"/>
        </p:xfrm>
        <a:graphic>
          <a:graphicData uri="http://schemas.openxmlformats.org/presentationml/2006/ole">
            <mc:AlternateContent xmlns:mc="http://schemas.openxmlformats.org/markup-compatibility/2006">
              <mc:Choice xmlns:v="urn:schemas-microsoft-com:vml" Requires="v">
                <p:oleObj spid="_x0000_s2062" name="Document" r:id="rId3" imgW="5638800" imgH="635000" progId="Word.Document.12">
                  <p:link updateAutomatic="1"/>
                </p:oleObj>
              </mc:Choice>
              <mc:Fallback>
                <p:oleObj name="Document" r:id="rId3" imgW="5638800" imgH="635000" progId="Word.Document.12">
                  <p:link updateAutomatic="1"/>
                  <p:pic>
                    <p:nvPicPr>
                      <p:cNvPr id="0" name=""/>
                      <p:cNvPicPr/>
                      <p:nvPr/>
                    </p:nvPicPr>
                    <p:blipFill>
                      <a:blip r:embed="rId4"/>
                      <a:stretch>
                        <a:fillRect/>
                      </a:stretch>
                    </p:blipFill>
                    <p:spPr>
                      <a:xfrm>
                        <a:off x="857249" y="4234900"/>
                        <a:ext cx="11158370" cy="2540000"/>
                      </a:xfrm>
                      <a:prstGeom prst="rect">
                        <a:avLst/>
                      </a:prstGeom>
                    </p:spPr>
                  </p:pic>
                </p:oleObj>
              </mc:Fallback>
            </mc:AlternateContent>
          </a:graphicData>
        </a:graphic>
      </p:graphicFrame>
    </p:spTree>
    <p:extLst>
      <p:ext uri="{BB962C8B-B14F-4D97-AF65-F5344CB8AC3E}">
        <p14:creationId xmlns:p14="http://schemas.microsoft.com/office/powerpoint/2010/main" val="5774801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Sets</a:t>
            </a:r>
            <a:r>
              <a:rPr lang="zh-CN" dirty="0" smtClean="0">
                <a:effectLst/>
              </a:rPr>
              <a:t> </a:t>
            </a:r>
            <a:endParaRPr lang="en-US" dirty="0"/>
          </a:p>
        </p:txBody>
      </p:sp>
      <p:sp>
        <p:nvSpPr>
          <p:cNvPr id="3" name="Content Placeholder 2"/>
          <p:cNvSpPr>
            <a:spLocks noGrp="1"/>
          </p:cNvSpPr>
          <p:nvPr>
            <p:ph idx="1"/>
          </p:nvPr>
        </p:nvSpPr>
        <p:spPr/>
        <p:txBody>
          <a:bodyPr/>
          <a:lstStyle/>
          <a:p>
            <a:r>
              <a:rPr lang="en-US" dirty="0"/>
              <a:t>Each record is a 10-D vector, 9 of which are features, and the 10th is the index label of morphology. The index labels of training records are known before training a model, while in test records, they are unknown waiting for prediction by the model. </a:t>
            </a:r>
          </a:p>
        </p:txBody>
      </p:sp>
      <p:graphicFrame>
        <p:nvGraphicFramePr>
          <p:cNvPr id="4" name="Object 3"/>
          <p:cNvGraphicFramePr>
            <a:graphicFrameLocks noChangeAspect="1"/>
          </p:cNvGraphicFramePr>
          <p:nvPr>
            <p:extLst>
              <p:ext uri="{D42A27DB-BD31-4B8C-83A1-F6EECF244321}">
                <p14:modId xmlns:p14="http://schemas.microsoft.com/office/powerpoint/2010/main" val="955918514"/>
              </p:ext>
            </p:extLst>
          </p:nvPr>
        </p:nvGraphicFramePr>
        <p:xfrm>
          <a:off x="945640" y="5014277"/>
          <a:ext cx="10702924" cy="2456948"/>
        </p:xfrm>
        <a:graphic>
          <a:graphicData uri="http://schemas.openxmlformats.org/presentationml/2006/ole">
            <mc:AlternateContent xmlns:mc="http://schemas.openxmlformats.org/markup-compatibility/2006">
              <mc:Choice xmlns:v="urn:schemas-microsoft-com:vml" Requires="v">
                <p:oleObj spid="_x0000_s3086" name="Document" r:id="rId3" imgW="5626100" imgH="647700" progId="Word.Document.12">
                  <p:link updateAutomatic="1"/>
                </p:oleObj>
              </mc:Choice>
              <mc:Fallback>
                <p:oleObj name="Document" r:id="rId3" imgW="5626100" imgH="647700" progId="Word.Document.12">
                  <p:link updateAutomatic="1"/>
                  <p:pic>
                    <p:nvPicPr>
                      <p:cNvPr id="0" name=""/>
                      <p:cNvPicPr/>
                      <p:nvPr/>
                    </p:nvPicPr>
                    <p:blipFill>
                      <a:blip r:embed="rId4"/>
                      <a:stretch>
                        <a:fillRect/>
                      </a:stretch>
                    </p:blipFill>
                    <p:spPr>
                      <a:xfrm>
                        <a:off x="945640" y="5014277"/>
                        <a:ext cx="10702924" cy="2456948"/>
                      </a:xfrm>
                      <a:prstGeom prst="rect">
                        <a:avLst/>
                      </a:prstGeom>
                    </p:spPr>
                  </p:pic>
                </p:oleObj>
              </mc:Fallback>
            </mc:AlternateContent>
          </a:graphicData>
        </a:graphic>
      </p:graphicFrame>
    </p:spTree>
    <p:extLst>
      <p:ext uri="{BB962C8B-B14F-4D97-AF65-F5344CB8AC3E}">
        <p14:creationId xmlns:p14="http://schemas.microsoft.com/office/powerpoint/2010/main" val="8198205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SVM Training</a:t>
            </a:r>
            <a:endParaRPr lang="en-US" dirty="0"/>
          </a:p>
        </p:txBody>
      </p:sp>
      <p:sp>
        <p:nvSpPr>
          <p:cNvPr id="3" name="Content Placeholder 2"/>
          <p:cNvSpPr>
            <a:spLocks noGrp="1"/>
          </p:cNvSpPr>
          <p:nvPr>
            <p:ph idx="1"/>
          </p:nvPr>
        </p:nvSpPr>
        <p:spPr/>
        <p:txBody>
          <a:bodyPr/>
          <a:lstStyle/>
          <a:p>
            <a:r>
              <a:rPr lang="en-US" dirty="0"/>
              <a:t>Kernel function is the core of SVM algorithm, by which SVM reaches the purpose of classification with little computation. In our experiment, we use RBF kernel function because experiment results indicate that it can reach an ideal classification effect without prior knowledge. RBF kernel function is </a:t>
            </a:r>
            <a:r>
              <a:rPr lang="en-US" dirty="0" smtClean="0"/>
              <a:t>like:</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3539488798"/>
              </p:ext>
            </p:extLst>
          </p:nvPr>
        </p:nvGraphicFramePr>
        <p:xfrm>
          <a:off x="-3801289" y="5420698"/>
          <a:ext cx="16173450" cy="898525"/>
        </p:xfrm>
        <a:graphic>
          <a:graphicData uri="http://schemas.openxmlformats.org/presentationml/2006/ole">
            <mc:AlternateContent xmlns:mc="http://schemas.openxmlformats.org/markup-compatibility/2006">
              <mc:Choice xmlns:v="urn:schemas-microsoft-com:vml" Requires="v">
                <p:oleObj spid="_x0000_s4110" name="Document" r:id="rId3" imgW="5486400" imgH="304800" progId="Word.Document.12">
                  <p:link updateAutomatic="1"/>
                </p:oleObj>
              </mc:Choice>
              <mc:Fallback>
                <p:oleObj name="Document" r:id="rId3" imgW="5486400" imgH="304800" progId="Word.Document.12">
                  <p:link updateAutomatic="1"/>
                  <p:pic>
                    <p:nvPicPr>
                      <p:cNvPr id="0" name=""/>
                      <p:cNvPicPr/>
                      <p:nvPr/>
                    </p:nvPicPr>
                    <p:blipFill>
                      <a:blip r:embed="rId4"/>
                      <a:stretch>
                        <a:fillRect/>
                      </a:stretch>
                    </p:blipFill>
                    <p:spPr>
                      <a:xfrm>
                        <a:off x="-3801289" y="5420698"/>
                        <a:ext cx="16173450" cy="898525"/>
                      </a:xfrm>
                      <a:prstGeom prst="rect">
                        <a:avLst/>
                      </a:prstGeom>
                    </p:spPr>
                  </p:pic>
                </p:oleObj>
              </mc:Fallback>
            </mc:AlternateContent>
          </a:graphicData>
        </a:graphic>
      </p:graphicFrame>
    </p:spTree>
    <p:extLst>
      <p:ext uri="{BB962C8B-B14F-4D97-AF65-F5344CB8AC3E}">
        <p14:creationId xmlns:p14="http://schemas.microsoft.com/office/powerpoint/2010/main" val="16460661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SVM Training</a:t>
            </a:r>
            <a:endParaRPr lang="en-US" dirty="0"/>
          </a:p>
        </p:txBody>
      </p:sp>
      <p:sp>
        <p:nvSpPr>
          <p:cNvPr id="3" name="Content Placeholder 2"/>
          <p:cNvSpPr>
            <a:spLocks noGrp="1"/>
          </p:cNvSpPr>
          <p:nvPr>
            <p:ph idx="1"/>
          </p:nvPr>
        </p:nvSpPr>
        <p:spPr/>
        <p:txBody>
          <a:bodyPr/>
          <a:lstStyle/>
          <a:p>
            <a:r>
              <a:rPr lang="en-US" dirty="0"/>
              <a:t>In such case, there are 2 arguments needed to be determined, one is penalty factor C and another is core parameter </a:t>
            </a:r>
            <a:r>
              <a:rPr lang="en-US" dirty="0" err="1"/>
              <a:t>σ</a:t>
            </a:r>
            <a:r>
              <a:rPr lang="en-US" dirty="0"/>
              <a:t>. The procedure of determining parameters is shown</a:t>
            </a:r>
            <a:r>
              <a:rPr lang="zh-CN" altLang="en-US" dirty="0"/>
              <a:t> </a:t>
            </a:r>
            <a:r>
              <a:rPr lang="en-US" altLang="zh-CN" dirty="0" smtClean="0"/>
              <a:t>as</a:t>
            </a:r>
            <a:endParaRPr lang="en-US" dirty="0"/>
          </a:p>
        </p:txBody>
      </p:sp>
      <p:pic>
        <p:nvPicPr>
          <p:cNvPr id="4" name="图片 11"/>
          <p:cNvPicPr/>
          <p:nvPr/>
        </p:nvPicPr>
        <p:blipFill>
          <a:blip r:embed="rId2">
            <a:extLst>
              <a:ext uri="{28A0092B-C50C-407E-A947-70E740481C1C}">
                <a14:useLocalDpi xmlns:a14="http://schemas.microsoft.com/office/drawing/2010/main" val="0"/>
              </a:ext>
            </a:extLst>
          </a:blip>
          <a:stretch>
            <a:fillRect/>
          </a:stretch>
        </p:blipFill>
        <p:spPr>
          <a:xfrm>
            <a:off x="825499" y="1600200"/>
            <a:ext cx="7556501" cy="4368800"/>
          </a:xfrm>
          <a:prstGeom prst="rect">
            <a:avLst/>
          </a:prstGeom>
        </p:spPr>
      </p:pic>
    </p:spTree>
    <p:extLst>
      <p:ext uri="{BB962C8B-B14F-4D97-AF65-F5344CB8AC3E}">
        <p14:creationId xmlns:p14="http://schemas.microsoft.com/office/powerpoint/2010/main" val="1316650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Model Evaluation</a:t>
            </a:r>
            <a:r>
              <a:rPr lang="zh-CN" altLang="en-US" dirty="0"/>
              <a:t> </a:t>
            </a:r>
            <a:endParaRPr lang="en-US" dirty="0"/>
          </a:p>
        </p:txBody>
      </p:sp>
      <p:sp>
        <p:nvSpPr>
          <p:cNvPr id="3" name="Content Placeholder 2"/>
          <p:cNvSpPr>
            <a:spLocks noGrp="1"/>
          </p:cNvSpPr>
          <p:nvPr>
            <p:ph idx="1"/>
          </p:nvPr>
        </p:nvSpPr>
        <p:spPr/>
        <p:txBody>
          <a:bodyPr/>
          <a:lstStyle/>
          <a:p>
            <a:r>
              <a:rPr lang="en-GB" dirty="0"/>
              <a:t>In order to verify the performance of the model, we need to use the test set prepared in advance. The prediction result is </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05102544"/>
              </p:ext>
            </p:extLst>
          </p:nvPr>
        </p:nvGraphicFramePr>
        <p:xfrm>
          <a:off x="976907" y="3518161"/>
          <a:ext cx="10493375" cy="3289300"/>
        </p:xfrm>
        <a:graphic>
          <a:graphicData uri="http://schemas.openxmlformats.org/presentationml/2006/ole">
            <mc:AlternateContent xmlns:mc="http://schemas.openxmlformats.org/markup-compatibility/2006">
              <mc:Choice xmlns:v="urn:schemas-microsoft-com:vml" Requires="v">
                <p:oleObj spid="_x0000_s5134" name="Document" r:id="rId3" imgW="5638800" imgH="863600" progId="Word.Document.12">
                  <p:link updateAutomatic="1"/>
                </p:oleObj>
              </mc:Choice>
              <mc:Fallback>
                <p:oleObj name="Document" r:id="rId3" imgW="5638800" imgH="863600" progId="Word.Document.12">
                  <p:link updateAutomatic="1"/>
                  <p:pic>
                    <p:nvPicPr>
                      <p:cNvPr id="0" name=""/>
                      <p:cNvPicPr/>
                      <p:nvPr/>
                    </p:nvPicPr>
                    <p:blipFill>
                      <a:blip r:embed="rId4"/>
                      <a:stretch>
                        <a:fillRect/>
                      </a:stretch>
                    </p:blipFill>
                    <p:spPr>
                      <a:xfrm>
                        <a:off x="976907" y="3518161"/>
                        <a:ext cx="10493375" cy="3289300"/>
                      </a:xfrm>
                      <a:prstGeom prst="rect">
                        <a:avLst/>
                      </a:prstGeom>
                    </p:spPr>
                  </p:pic>
                </p:oleObj>
              </mc:Fallback>
            </mc:AlternateContent>
          </a:graphicData>
        </a:graphic>
      </p:graphicFrame>
    </p:spTree>
    <p:extLst>
      <p:ext uri="{BB962C8B-B14F-4D97-AF65-F5344CB8AC3E}">
        <p14:creationId xmlns:p14="http://schemas.microsoft.com/office/powerpoint/2010/main" val="21061754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Model Evaluation</a:t>
            </a:r>
            <a:r>
              <a:rPr lang="zh-CN" altLang="en-US" dirty="0"/>
              <a:t> </a:t>
            </a:r>
            <a:endParaRPr lang="en-US" dirty="0"/>
          </a:p>
        </p:txBody>
      </p:sp>
      <p:sp>
        <p:nvSpPr>
          <p:cNvPr id="3" name="Content Placeholder 2"/>
          <p:cNvSpPr>
            <a:spLocks noGrp="1"/>
          </p:cNvSpPr>
          <p:nvPr>
            <p:ph idx="1"/>
          </p:nvPr>
        </p:nvSpPr>
        <p:spPr/>
        <p:txBody>
          <a:bodyPr/>
          <a:lstStyle/>
          <a:p>
            <a:r>
              <a:rPr lang="en-GB" dirty="0"/>
              <a:t>According to Table 3.4, there are 95 records whose labels need to be predicted in total, in which 19 are standing, 24 are bending, 27 are crouching, and 25 are winging. While in the result, there are 62 records whose label are predicted correctly which means the accuracy of the model is 65.3%. </a:t>
            </a:r>
            <a:endParaRPr lang="zh-CN" altLang="en-US" dirty="0"/>
          </a:p>
          <a:p>
            <a:endParaRPr lang="en-US" dirty="0"/>
          </a:p>
        </p:txBody>
      </p:sp>
    </p:spTree>
    <p:extLst>
      <p:ext uri="{BB962C8B-B14F-4D97-AF65-F5344CB8AC3E}">
        <p14:creationId xmlns:p14="http://schemas.microsoft.com/office/powerpoint/2010/main" val="7942592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Model Evaluation</a:t>
            </a:r>
            <a:r>
              <a:rPr lang="zh-CN" altLang="en-US" dirty="0"/>
              <a:t> </a:t>
            </a:r>
            <a:endParaRPr lang="en-US" dirty="0"/>
          </a:p>
        </p:txBody>
      </p:sp>
      <p:sp>
        <p:nvSpPr>
          <p:cNvPr id="3" name="Content Placeholder 2"/>
          <p:cNvSpPr>
            <a:spLocks noGrp="1"/>
          </p:cNvSpPr>
          <p:nvPr>
            <p:ph idx="1"/>
          </p:nvPr>
        </p:nvSpPr>
        <p:spPr/>
        <p:txBody>
          <a:bodyPr>
            <a:normAutofit/>
          </a:bodyPr>
          <a:lstStyle/>
          <a:p>
            <a:r>
              <a:rPr lang="en-GB" dirty="0"/>
              <a:t>In order to evaluate the model’s performance of specific morphology, we define two parameters, one is precision  </a:t>
            </a:r>
            <a:r>
              <a:rPr lang="en-GB" dirty="0" err="1"/>
              <a:t>σp</a:t>
            </a:r>
            <a:r>
              <a:rPr lang="en-GB" dirty="0"/>
              <a:t>, and another is recall </a:t>
            </a:r>
            <a:r>
              <a:rPr lang="en-GB" dirty="0" err="1"/>
              <a:t>σr</a:t>
            </a:r>
            <a:r>
              <a:rPr lang="en-GB" dirty="0"/>
              <a:t>, their definitions are as follows:</a:t>
            </a:r>
            <a:endParaRPr lang="zh-CN" altLang="en-US" dirty="0"/>
          </a:p>
          <a:p>
            <a:r>
              <a:rPr lang="en-GB" dirty="0"/>
              <a:t>Suppose there are m records of morphology A (A can be one of standing, bending, crouching and winging), and in the prediction result there are n A records, in which p are correct, then </a:t>
            </a:r>
            <a:r>
              <a:rPr lang="en-GB" dirty="0" err="1"/>
              <a:t>σp</a:t>
            </a:r>
            <a:r>
              <a:rPr lang="en-GB" dirty="0"/>
              <a:t>=</a:t>
            </a:r>
            <a:r>
              <a:rPr lang="en-GB" dirty="0" smtClean="0"/>
              <a:t>p/n</a:t>
            </a:r>
            <a:r>
              <a:rPr lang="en-GB" dirty="0"/>
              <a:t>, and </a:t>
            </a:r>
            <a:r>
              <a:rPr lang="en-GB" dirty="0" err="1"/>
              <a:t>σr</a:t>
            </a:r>
            <a:r>
              <a:rPr lang="en-GB" dirty="0"/>
              <a:t>=</a:t>
            </a:r>
            <a:r>
              <a:rPr lang="en-GB" dirty="0" smtClean="0"/>
              <a:t>p/m</a:t>
            </a:r>
            <a:r>
              <a:rPr lang="en-GB" dirty="0"/>
              <a:t>. </a:t>
            </a:r>
            <a:endParaRPr lang="zh-CN" altLang="en-US" dirty="0"/>
          </a:p>
          <a:p>
            <a:endParaRPr lang="en-US" dirty="0"/>
          </a:p>
        </p:txBody>
      </p:sp>
    </p:spTree>
    <p:extLst>
      <p:ext uri="{BB962C8B-B14F-4D97-AF65-F5344CB8AC3E}">
        <p14:creationId xmlns:p14="http://schemas.microsoft.com/office/powerpoint/2010/main" val="12500318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Model Evaluation</a:t>
            </a:r>
            <a:r>
              <a:rPr lang="zh-CN" altLang="en-US" dirty="0"/>
              <a:t> </a:t>
            </a:r>
            <a:endParaRPr lang="en-US" dirty="0"/>
          </a:p>
        </p:txBody>
      </p:sp>
      <p:sp>
        <p:nvSpPr>
          <p:cNvPr id="3" name="Content Placeholder 2"/>
          <p:cNvSpPr>
            <a:spLocks noGrp="1"/>
          </p:cNvSpPr>
          <p:nvPr>
            <p:ph idx="1"/>
          </p:nvPr>
        </p:nvSpPr>
        <p:spPr/>
        <p:txBody>
          <a:bodyPr/>
          <a:lstStyle/>
          <a:p>
            <a:r>
              <a:rPr lang="en-GB" dirty="0"/>
              <a:t>The precision and recall of 4 morphologies </a:t>
            </a:r>
            <a:r>
              <a:rPr lang="en-GB" dirty="0" smtClean="0"/>
              <a:t>are</a:t>
            </a:r>
          </a:p>
          <a:p>
            <a:pPr marL="0" indent="0">
              <a:buNone/>
            </a:pPr>
            <a:r>
              <a:rPr lang="en-GB" dirty="0" smtClean="0"/>
              <a:t>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63526666"/>
              </p:ext>
            </p:extLst>
          </p:nvPr>
        </p:nvGraphicFramePr>
        <p:xfrm>
          <a:off x="457200" y="2444747"/>
          <a:ext cx="8229600" cy="3681415"/>
        </p:xfrm>
        <a:graphic>
          <a:graphicData uri="http://schemas.openxmlformats.org/drawingml/2006/table">
            <a:tbl>
              <a:tblPr firstRow="1" bandRow="1">
                <a:tableStyleId>{5A111915-BE36-4E01-A7E5-04B1672EAD32}</a:tableStyleId>
              </a:tblPr>
              <a:tblGrid>
                <a:gridCol w="1146175"/>
                <a:gridCol w="1428750"/>
                <a:gridCol w="1174750"/>
                <a:gridCol w="1460500"/>
                <a:gridCol w="1730375"/>
                <a:gridCol w="1289050"/>
              </a:tblGrid>
              <a:tr h="736283">
                <a:tc>
                  <a:txBody>
                    <a:bodyPr/>
                    <a:lstStyle/>
                    <a:p>
                      <a:pPr indent="151130" algn="ctr" hangingPunct="0">
                        <a:lnSpc>
                          <a:spcPct val="125000"/>
                        </a:lnSpc>
                        <a:spcAft>
                          <a:spcPts val="0"/>
                        </a:spcAft>
                      </a:pPr>
                      <a:r>
                        <a:rPr lang="en-US" sz="2800" b="1" dirty="0">
                          <a:effectLst/>
                          <a:latin typeface="Times"/>
                          <a:ea typeface="宋体"/>
                          <a:cs typeface="Calibri"/>
                        </a:rPr>
                        <a:t>No.</a:t>
                      </a:r>
                      <a:endParaRPr lang="zh-CN" sz="2800" dirty="0">
                        <a:effectLst/>
                        <a:latin typeface="Times"/>
                        <a:ea typeface="宋体"/>
                        <a:cs typeface="Times New Roman"/>
                      </a:endParaRPr>
                    </a:p>
                  </a:txBody>
                  <a:tcPr marL="68580" marR="68580" marT="0" marB="0"/>
                </a:tc>
                <a:tc>
                  <a:txBody>
                    <a:bodyPr/>
                    <a:lstStyle/>
                    <a:p>
                      <a:pPr indent="151130" algn="ctr" hangingPunct="0">
                        <a:lnSpc>
                          <a:spcPct val="125000"/>
                        </a:lnSpc>
                        <a:spcAft>
                          <a:spcPts val="0"/>
                        </a:spcAft>
                      </a:pPr>
                      <a:r>
                        <a:rPr lang="en-US" sz="2800" b="1" dirty="0">
                          <a:effectLst/>
                          <a:latin typeface="Times"/>
                          <a:ea typeface="宋体"/>
                          <a:cs typeface="Calibri"/>
                        </a:rPr>
                        <a:t>sample</a:t>
                      </a:r>
                      <a:endParaRPr lang="zh-CN" sz="2800" dirty="0">
                        <a:effectLst/>
                        <a:latin typeface="Times"/>
                        <a:ea typeface="宋体"/>
                        <a:cs typeface="Times New Roman"/>
                      </a:endParaRPr>
                    </a:p>
                  </a:txBody>
                  <a:tcPr marL="68580" marR="68580" marT="0" marB="0"/>
                </a:tc>
                <a:tc>
                  <a:txBody>
                    <a:bodyPr/>
                    <a:lstStyle/>
                    <a:p>
                      <a:pPr indent="151130" algn="ctr" hangingPunct="0">
                        <a:lnSpc>
                          <a:spcPct val="125000"/>
                        </a:lnSpc>
                        <a:spcAft>
                          <a:spcPts val="0"/>
                        </a:spcAft>
                      </a:pPr>
                      <a:r>
                        <a:rPr lang="en-US" sz="2800" b="1" dirty="0">
                          <a:effectLst/>
                          <a:latin typeface="Times"/>
                          <a:ea typeface="宋体"/>
                          <a:cs typeface="Calibri"/>
                        </a:rPr>
                        <a:t>result</a:t>
                      </a:r>
                      <a:endParaRPr lang="zh-CN" sz="2800" dirty="0">
                        <a:effectLst/>
                        <a:latin typeface="Times"/>
                        <a:ea typeface="宋体"/>
                        <a:cs typeface="Times New Roman"/>
                      </a:endParaRPr>
                    </a:p>
                  </a:txBody>
                  <a:tcPr marL="68580" marR="68580" marT="0" marB="0"/>
                </a:tc>
                <a:tc>
                  <a:txBody>
                    <a:bodyPr/>
                    <a:lstStyle/>
                    <a:p>
                      <a:pPr indent="151130" algn="ctr" hangingPunct="0">
                        <a:lnSpc>
                          <a:spcPct val="125000"/>
                        </a:lnSpc>
                        <a:spcAft>
                          <a:spcPts val="0"/>
                        </a:spcAft>
                      </a:pPr>
                      <a:r>
                        <a:rPr lang="en-US" sz="2800" b="1" dirty="0">
                          <a:effectLst/>
                          <a:latin typeface="Times"/>
                          <a:ea typeface="宋体"/>
                          <a:cs typeface="Calibri"/>
                        </a:rPr>
                        <a:t>correct</a:t>
                      </a:r>
                      <a:endParaRPr lang="zh-CN" sz="2800" dirty="0">
                        <a:effectLst/>
                        <a:latin typeface="Times"/>
                        <a:ea typeface="宋体"/>
                        <a:cs typeface="Times New Roman"/>
                      </a:endParaRPr>
                    </a:p>
                  </a:txBody>
                  <a:tcPr marL="68580" marR="68580" marT="0" marB="0"/>
                </a:tc>
                <a:tc>
                  <a:txBody>
                    <a:bodyPr/>
                    <a:lstStyle/>
                    <a:p>
                      <a:pPr indent="151130" algn="ctr" hangingPunct="0">
                        <a:lnSpc>
                          <a:spcPct val="125000"/>
                        </a:lnSpc>
                        <a:spcAft>
                          <a:spcPts val="0"/>
                        </a:spcAft>
                      </a:pPr>
                      <a:r>
                        <a:rPr lang="en-US" sz="2800" b="1" dirty="0">
                          <a:effectLst/>
                          <a:latin typeface="Times"/>
                          <a:ea typeface="宋体"/>
                          <a:cs typeface="Calibri"/>
                        </a:rPr>
                        <a:t>precision</a:t>
                      </a:r>
                      <a:endParaRPr lang="zh-CN" sz="2800" dirty="0">
                        <a:effectLst/>
                        <a:latin typeface="Times"/>
                        <a:ea typeface="宋体"/>
                        <a:cs typeface="Times New Roman"/>
                      </a:endParaRPr>
                    </a:p>
                  </a:txBody>
                  <a:tcPr marL="68580" marR="68580" marT="0" marB="0"/>
                </a:tc>
                <a:tc>
                  <a:txBody>
                    <a:bodyPr/>
                    <a:lstStyle/>
                    <a:p>
                      <a:pPr indent="151130" algn="ctr" hangingPunct="0">
                        <a:lnSpc>
                          <a:spcPct val="125000"/>
                        </a:lnSpc>
                        <a:spcAft>
                          <a:spcPts val="0"/>
                        </a:spcAft>
                      </a:pPr>
                      <a:r>
                        <a:rPr lang="en-US" sz="2800" b="1" dirty="0">
                          <a:effectLst/>
                          <a:latin typeface="Times"/>
                          <a:ea typeface="宋体"/>
                          <a:cs typeface="Calibri"/>
                        </a:rPr>
                        <a:t>recall</a:t>
                      </a:r>
                      <a:endParaRPr lang="zh-CN" sz="2800" dirty="0">
                        <a:effectLst/>
                        <a:latin typeface="Times"/>
                        <a:ea typeface="宋体"/>
                        <a:cs typeface="Times New Roman"/>
                      </a:endParaRPr>
                    </a:p>
                  </a:txBody>
                  <a:tcPr marL="68580" marR="68580" marT="0" marB="0"/>
                </a:tc>
              </a:tr>
              <a:tr h="736283">
                <a:tc>
                  <a:txBody>
                    <a:bodyPr/>
                    <a:lstStyle/>
                    <a:p>
                      <a:pPr indent="151130" algn="just" hangingPunct="0">
                        <a:lnSpc>
                          <a:spcPct val="125000"/>
                        </a:lnSpc>
                        <a:spcAft>
                          <a:spcPts val="0"/>
                        </a:spcAft>
                      </a:pPr>
                      <a:r>
                        <a:rPr lang="en-US" sz="2800" b="1" dirty="0">
                          <a:effectLst/>
                          <a:latin typeface="Times"/>
                          <a:ea typeface="宋体"/>
                          <a:cs typeface="Calibri"/>
                        </a:rPr>
                        <a:t>0</a:t>
                      </a:r>
                      <a:endParaRPr lang="zh-CN" sz="2800" dirty="0">
                        <a:effectLst/>
                        <a:latin typeface="Times"/>
                        <a:ea typeface="宋体"/>
                        <a:cs typeface="Times New Roman"/>
                      </a:endParaRPr>
                    </a:p>
                  </a:txBody>
                  <a:tcPr marL="68580" marR="68580" marT="0" marB="0"/>
                </a:tc>
                <a:tc>
                  <a:txBody>
                    <a:bodyPr/>
                    <a:lstStyle/>
                    <a:p>
                      <a:pPr indent="151130" algn="just" hangingPunct="0">
                        <a:lnSpc>
                          <a:spcPct val="125000"/>
                        </a:lnSpc>
                        <a:spcAft>
                          <a:spcPts val="0"/>
                        </a:spcAft>
                      </a:pPr>
                      <a:r>
                        <a:rPr lang="en-US" sz="2800">
                          <a:effectLst/>
                          <a:latin typeface="Times"/>
                          <a:ea typeface="宋体"/>
                          <a:cs typeface="Calibri"/>
                        </a:rPr>
                        <a:t>19</a:t>
                      </a:r>
                      <a:endParaRPr lang="zh-CN" sz="2800">
                        <a:effectLst/>
                        <a:latin typeface="Times"/>
                        <a:ea typeface="宋体"/>
                        <a:cs typeface="Times New Roman"/>
                      </a:endParaRPr>
                    </a:p>
                  </a:txBody>
                  <a:tcPr marL="68580" marR="68580" marT="0" marB="0"/>
                </a:tc>
                <a:tc>
                  <a:txBody>
                    <a:bodyPr/>
                    <a:lstStyle/>
                    <a:p>
                      <a:pPr indent="151130" algn="just" hangingPunct="0">
                        <a:lnSpc>
                          <a:spcPct val="125000"/>
                        </a:lnSpc>
                        <a:spcAft>
                          <a:spcPts val="0"/>
                        </a:spcAft>
                      </a:pPr>
                      <a:r>
                        <a:rPr lang="en-US" sz="2800">
                          <a:effectLst/>
                          <a:latin typeface="Times"/>
                          <a:ea typeface="宋体"/>
                          <a:cs typeface="Calibri"/>
                        </a:rPr>
                        <a:t>25</a:t>
                      </a:r>
                      <a:endParaRPr lang="zh-CN" sz="2800">
                        <a:effectLst/>
                        <a:latin typeface="Times"/>
                        <a:ea typeface="宋体"/>
                        <a:cs typeface="Times New Roman"/>
                      </a:endParaRPr>
                    </a:p>
                  </a:txBody>
                  <a:tcPr marL="68580" marR="68580" marT="0" marB="0"/>
                </a:tc>
                <a:tc>
                  <a:txBody>
                    <a:bodyPr/>
                    <a:lstStyle/>
                    <a:p>
                      <a:pPr indent="151130" algn="just" hangingPunct="0">
                        <a:lnSpc>
                          <a:spcPct val="125000"/>
                        </a:lnSpc>
                        <a:spcAft>
                          <a:spcPts val="0"/>
                        </a:spcAft>
                      </a:pPr>
                      <a:r>
                        <a:rPr lang="en-US" sz="2800">
                          <a:effectLst/>
                          <a:latin typeface="Times"/>
                          <a:ea typeface="宋体"/>
                          <a:cs typeface="Calibri"/>
                        </a:rPr>
                        <a:t>14</a:t>
                      </a:r>
                      <a:endParaRPr lang="zh-CN" sz="2800">
                        <a:effectLst/>
                        <a:latin typeface="Times"/>
                        <a:ea typeface="宋体"/>
                        <a:cs typeface="Times New Roman"/>
                      </a:endParaRPr>
                    </a:p>
                  </a:txBody>
                  <a:tcPr marL="68580" marR="68580" marT="0" marB="0"/>
                </a:tc>
                <a:tc>
                  <a:txBody>
                    <a:bodyPr/>
                    <a:lstStyle/>
                    <a:p>
                      <a:pPr indent="151130" algn="just" hangingPunct="0">
                        <a:lnSpc>
                          <a:spcPct val="125000"/>
                        </a:lnSpc>
                        <a:spcAft>
                          <a:spcPts val="0"/>
                        </a:spcAft>
                      </a:pPr>
                      <a:r>
                        <a:rPr lang="en-US" sz="2800">
                          <a:effectLst/>
                          <a:latin typeface="Times"/>
                          <a:ea typeface="宋体"/>
                          <a:cs typeface="Calibri"/>
                        </a:rPr>
                        <a:t>56%</a:t>
                      </a:r>
                      <a:endParaRPr lang="zh-CN" sz="2800">
                        <a:effectLst/>
                        <a:latin typeface="Times"/>
                        <a:ea typeface="宋体"/>
                        <a:cs typeface="Times New Roman"/>
                      </a:endParaRPr>
                    </a:p>
                  </a:txBody>
                  <a:tcPr marL="68580" marR="68580" marT="0" marB="0"/>
                </a:tc>
                <a:tc>
                  <a:txBody>
                    <a:bodyPr/>
                    <a:lstStyle/>
                    <a:p>
                      <a:pPr indent="151130" algn="just" hangingPunct="0">
                        <a:lnSpc>
                          <a:spcPct val="125000"/>
                        </a:lnSpc>
                        <a:spcAft>
                          <a:spcPts val="0"/>
                        </a:spcAft>
                      </a:pPr>
                      <a:r>
                        <a:rPr lang="en-US" sz="2800">
                          <a:effectLst/>
                          <a:latin typeface="Times"/>
                          <a:ea typeface="宋体"/>
                          <a:cs typeface="Calibri"/>
                        </a:rPr>
                        <a:t>73.7%</a:t>
                      </a:r>
                      <a:endParaRPr lang="zh-CN" sz="2800">
                        <a:effectLst/>
                        <a:latin typeface="Times"/>
                        <a:ea typeface="宋体"/>
                        <a:cs typeface="Times New Roman"/>
                      </a:endParaRPr>
                    </a:p>
                  </a:txBody>
                  <a:tcPr marL="68580" marR="68580" marT="0" marB="0"/>
                </a:tc>
              </a:tr>
              <a:tr h="736283">
                <a:tc>
                  <a:txBody>
                    <a:bodyPr/>
                    <a:lstStyle/>
                    <a:p>
                      <a:pPr indent="151130" algn="just" hangingPunct="0">
                        <a:lnSpc>
                          <a:spcPct val="125000"/>
                        </a:lnSpc>
                        <a:spcAft>
                          <a:spcPts val="0"/>
                        </a:spcAft>
                      </a:pPr>
                      <a:r>
                        <a:rPr lang="en-US" sz="2800" b="1">
                          <a:effectLst/>
                          <a:latin typeface="Times"/>
                          <a:ea typeface="宋体"/>
                          <a:cs typeface="Calibri"/>
                        </a:rPr>
                        <a:t>1</a:t>
                      </a:r>
                      <a:endParaRPr lang="zh-CN" sz="2800">
                        <a:effectLst/>
                        <a:latin typeface="Times"/>
                        <a:ea typeface="宋体"/>
                        <a:cs typeface="Times New Roman"/>
                      </a:endParaRPr>
                    </a:p>
                  </a:txBody>
                  <a:tcPr marL="68580" marR="68580" marT="0" marB="0"/>
                </a:tc>
                <a:tc>
                  <a:txBody>
                    <a:bodyPr/>
                    <a:lstStyle/>
                    <a:p>
                      <a:pPr indent="151130" algn="just" hangingPunct="0">
                        <a:lnSpc>
                          <a:spcPct val="125000"/>
                        </a:lnSpc>
                        <a:spcAft>
                          <a:spcPts val="0"/>
                        </a:spcAft>
                      </a:pPr>
                      <a:r>
                        <a:rPr lang="en-US" sz="2800">
                          <a:effectLst/>
                          <a:latin typeface="Times"/>
                          <a:ea typeface="宋体"/>
                          <a:cs typeface="Calibri"/>
                        </a:rPr>
                        <a:t>24</a:t>
                      </a:r>
                      <a:endParaRPr lang="zh-CN" sz="2800">
                        <a:effectLst/>
                        <a:latin typeface="Times"/>
                        <a:ea typeface="宋体"/>
                        <a:cs typeface="Times New Roman"/>
                      </a:endParaRPr>
                    </a:p>
                  </a:txBody>
                  <a:tcPr marL="68580" marR="68580" marT="0" marB="0"/>
                </a:tc>
                <a:tc>
                  <a:txBody>
                    <a:bodyPr/>
                    <a:lstStyle/>
                    <a:p>
                      <a:pPr indent="151130" algn="just" hangingPunct="0">
                        <a:lnSpc>
                          <a:spcPct val="125000"/>
                        </a:lnSpc>
                        <a:spcAft>
                          <a:spcPts val="0"/>
                        </a:spcAft>
                      </a:pPr>
                      <a:r>
                        <a:rPr lang="en-US" sz="2800">
                          <a:effectLst/>
                          <a:latin typeface="Times"/>
                          <a:ea typeface="宋体"/>
                          <a:cs typeface="Calibri"/>
                        </a:rPr>
                        <a:t>24</a:t>
                      </a:r>
                      <a:endParaRPr lang="zh-CN" sz="2800">
                        <a:effectLst/>
                        <a:latin typeface="Times"/>
                        <a:ea typeface="宋体"/>
                        <a:cs typeface="Times New Roman"/>
                      </a:endParaRPr>
                    </a:p>
                  </a:txBody>
                  <a:tcPr marL="68580" marR="68580" marT="0" marB="0"/>
                </a:tc>
                <a:tc>
                  <a:txBody>
                    <a:bodyPr/>
                    <a:lstStyle/>
                    <a:p>
                      <a:pPr indent="151130" algn="just" hangingPunct="0">
                        <a:lnSpc>
                          <a:spcPct val="125000"/>
                        </a:lnSpc>
                        <a:spcAft>
                          <a:spcPts val="0"/>
                        </a:spcAft>
                      </a:pPr>
                      <a:r>
                        <a:rPr lang="en-US" sz="2800">
                          <a:effectLst/>
                          <a:latin typeface="Times"/>
                          <a:ea typeface="宋体"/>
                          <a:cs typeface="Calibri"/>
                        </a:rPr>
                        <a:t>14</a:t>
                      </a:r>
                      <a:endParaRPr lang="zh-CN" sz="2800">
                        <a:effectLst/>
                        <a:latin typeface="Times"/>
                        <a:ea typeface="宋体"/>
                        <a:cs typeface="Times New Roman"/>
                      </a:endParaRPr>
                    </a:p>
                  </a:txBody>
                  <a:tcPr marL="68580" marR="68580" marT="0" marB="0"/>
                </a:tc>
                <a:tc>
                  <a:txBody>
                    <a:bodyPr/>
                    <a:lstStyle/>
                    <a:p>
                      <a:pPr indent="151130" algn="just" hangingPunct="0">
                        <a:lnSpc>
                          <a:spcPct val="125000"/>
                        </a:lnSpc>
                        <a:spcAft>
                          <a:spcPts val="0"/>
                        </a:spcAft>
                      </a:pPr>
                      <a:r>
                        <a:rPr lang="en-US" sz="2800">
                          <a:effectLst/>
                          <a:latin typeface="Times"/>
                          <a:ea typeface="宋体"/>
                          <a:cs typeface="Calibri"/>
                        </a:rPr>
                        <a:t>58.3%</a:t>
                      </a:r>
                      <a:endParaRPr lang="zh-CN" sz="2800">
                        <a:effectLst/>
                        <a:latin typeface="Times"/>
                        <a:ea typeface="宋体"/>
                        <a:cs typeface="Times New Roman"/>
                      </a:endParaRPr>
                    </a:p>
                  </a:txBody>
                  <a:tcPr marL="68580" marR="68580" marT="0" marB="0"/>
                </a:tc>
                <a:tc>
                  <a:txBody>
                    <a:bodyPr/>
                    <a:lstStyle/>
                    <a:p>
                      <a:pPr indent="151130" algn="just" hangingPunct="0">
                        <a:lnSpc>
                          <a:spcPct val="125000"/>
                        </a:lnSpc>
                        <a:spcAft>
                          <a:spcPts val="0"/>
                        </a:spcAft>
                      </a:pPr>
                      <a:r>
                        <a:rPr lang="en-US" sz="2800">
                          <a:effectLst/>
                          <a:latin typeface="Times"/>
                          <a:ea typeface="宋体"/>
                          <a:cs typeface="Calibri"/>
                        </a:rPr>
                        <a:t>58.3%</a:t>
                      </a:r>
                      <a:endParaRPr lang="zh-CN" sz="2800">
                        <a:effectLst/>
                        <a:latin typeface="Times"/>
                        <a:ea typeface="宋体"/>
                        <a:cs typeface="Times New Roman"/>
                      </a:endParaRPr>
                    </a:p>
                  </a:txBody>
                  <a:tcPr marL="68580" marR="68580" marT="0" marB="0"/>
                </a:tc>
              </a:tr>
              <a:tr h="736283">
                <a:tc>
                  <a:txBody>
                    <a:bodyPr/>
                    <a:lstStyle/>
                    <a:p>
                      <a:pPr indent="151130" algn="just" hangingPunct="0">
                        <a:lnSpc>
                          <a:spcPct val="125000"/>
                        </a:lnSpc>
                        <a:spcAft>
                          <a:spcPts val="0"/>
                        </a:spcAft>
                      </a:pPr>
                      <a:r>
                        <a:rPr lang="en-US" sz="2800" b="1">
                          <a:effectLst/>
                          <a:latin typeface="Times"/>
                          <a:ea typeface="宋体"/>
                          <a:cs typeface="Calibri"/>
                        </a:rPr>
                        <a:t>2</a:t>
                      </a:r>
                      <a:endParaRPr lang="zh-CN" sz="2800">
                        <a:effectLst/>
                        <a:latin typeface="Times"/>
                        <a:ea typeface="宋体"/>
                        <a:cs typeface="Times New Roman"/>
                      </a:endParaRPr>
                    </a:p>
                  </a:txBody>
                  <a:tcPr marL="68580" marR="68580" marT="0" marB="0"/>
                </a:tc>
                <a:tc>
                  <a:txBody>
                    <a:bodyPr/>
                    <a:lstStyle/>
                    <a:p>
                      <a:pPr indent="151130" algn="just" hangingPunct="0">
                        <a:lnSpc>
                          <a:spcPct val="125000"/>
                        </a:lnSpc>
                        <a:spcAft>
                          <a:spcPts val="0"/>
                        </a:spcAft>
                      </a:pPr>
                      <a:r>
                        <a:rPr lang="en-US" sz="2800">
                          <a:effectLst/>
                          <a:latin typeface="Times"/>
                          <a:ea typeface="宋体"/>
                          <a:cs typeface="Calibri"/>
                        </a:rPr>
                        <a:t>27</a:t>
                      </a:r>
                      <a:endParaRPr lang="zh-CN" sz="2800">
                        <a:effectLst/>
                        <a:latin typeface="Times"/>
                        <a:ea typeface="宋体"/>
                        <a:cs typeface="Times New Roman"/>
                      </a:endParaRPr>
                    </a:p>
                  </a:txBody>
                  <a:tcPr marL="68580" marR="68580" marT="0" marB="0"/>
                </a:tc>
                <a:tc>
                  <a:txBody>
                    <a:bodyPr/>
                    <a:lstStyle/>
                    <a:p>
                      <a:pPr indent="151130" algn="just" hangingPunct="0">
                        <a:lnSpc>
                          <a:spcPct val="125000"/>
                        </a:lnSpc>
                        <a:spcAft>
                          <a:spcPts val="0"/>
                        </a:spcAft>
                      </a:pPr>
                      <a:r>
                        <a:rPr lang="en-US" sz="2800">
                          <a:effectLst/>
                          <a:latin typeface="Times"/>
                          <a:ea typeface="宋体"/>
                          <a:cs typeface="Calibri"/>
                        </a:rPr>
                        <a:t>25</a:t>
                      </a:r>
                      <a:endParaRPr lang="zh-CN" sz="2800">
                        <a:effectLst/>
                        <a:latin typeface="Times"/>
                        <a:ea typeface="宋体"/>
                        <a:cs typeface="Times New Roman"/>
                      </a:endParaRPr>
                    </a:p>
                  </a:txBody>
                  <a:tcPr marL="68580" marR="68580" marT="0" marB="0"/>
                </a:tc>
                <a:tc>
                  <a:txBody>
                    <a:bodyPr/>
                    <a:lstStyle/>
                    <a:p>
                      <a:pPr indent="151130" algn="just" hangingPunct="0">
                        <a:lnSpc>
                          <a:spcPct val="125000"/>
                        </a:lnSpc>
                        <a:spcAft>
                          <a:spcPts val="0"/>
                        </a:spcAft>
                      </a:pPr>
                      <a:r>
                        <a:rPr lang="en-US" sz="2800">
                          <a:effectLst/>
                          <a:latin typeface="Times"/>
                          <a:ea typeface="宋体"/>
                          <a:cs typeface="Calibri"/>
                        </a:rPr>
                        <a:t>19</a:t>
                      </a:r>
                      <a:endParaRPr lang="zh-CN" sz="2800">
                        <a:effectLst/>
                        <a:latin typeface="Times"/>
                        <a:ea typeface="宋体"/>
                        <a:cs typeface="Times New Roman"/>
                      </a:endParaRPr>
                    </a:p>
                  </a:txBody>
                  <a:tcPr marL="68580" marR="68580" marT="0" marB="0"/>
                </a:tc>
                <a:tc>
                  <a:txBody>
                    <a:bodyPr/>
                    <a:lstStyle/>
                    <a:p>
                      <a:pPr indent="151130" algn="just" hangingPunct="0">
                        <a:lnSpc>
                          <a:spcPct val="125000"/>
                        </a:lnSpc>
                        <a:spcAft>
                          <a:spcPts val="0"/>
                        </a:spcAft>
                      </a:pPr>
                      <a:r>
                        <a:rPr lang="en-US" sz="2800">
                          <a:effectLst/>
                          <a:latin typeface="Times"/>
                          <a:ea typeface="宋体"/>
                          <a:cs typeface="Calibri"/>
                        </a:rPr>
                        <a:t>76%</a:t>
                      </a:r>
                      <a:endParaRPr lang="zh-CN" sz="2800">
                        <a:effectLst/>
                        <a:latin typeface="Times"/>
                        <a:ea typeface="宋体"/>
                        <a:cs typeface="Times New Roman"/>
                      </a:endParaRPr>
                    </a:p>
                  </a:txBody>
                  <a:tcPr marL="68580" marR="68580" marT="0" marB="0"/>
                </a:tc>
                <a:tc>
                  <a:txBody>
                    <a:bodyPr/>
                    <a:lstStyle/>
                    <a:p>
                      <a:pPr indent="151130" algn="just" hangingPunct="0">
                        <a:lnSpc>
                          <a:spcPct val="125000"/>
                        </a:lnSpc>
                        <a:spcAft>
                          <a:spcPts val="0"/>
                        </a:spcAft>
                      </a:pPr>
                      <a:r>
                        <a:rPr lang="en-US" sz="2800">
                          <a:effectLst/>
                          <a:latin typeface="Times"/>
                          <a:ea typeface="宋体"/>
                          <a:cs typeface="Calibri"/>
                        </a:rPr>
                        <a:t>70.4%</a:t>
                      </a:r>
                      <a:endParaRPr lang="zh-CN" sz="2800">
                        <a:effectLst/>
                        <a:latin typeface="Times"/>
                        <a:ea typeface="宋体"/>
                        <a:cs typeface="Times New Roman"/>
                      </a:endParaRPr>
                    </a:p>
                  </a:txBody>
                  <a:tcPr marL="68580" marR="68580" marT="0" marB="0"/>
                </a:tc>
              </a:tr>
              <a:tr h="736283">
                <a:tc>
                  <a:txBody>
                    <a:bodyPr/>
                    <a:lstStyle/>
                    <a:p>
                      <a:pPr indent="151130" algn="just" hangingPunct="0">
                        <a:lnSpc>
                          <a:spcPct val="125000"/>
                        </a:lnSpc>
                        <a:spcAft>
                          <a:spcPts val="0"/>
                        </a:spcAft>
                      </a:pPr>
                      <a:r>
                        <a:rPr lang="en-US" sz="2800" b="1">
                          <a:effectLst/>
                          <a:latin typeface="Times"/>
                          <a:ea typeface="宋体"/>
                          <a:cs typeface="Calibri"/>
                        </a:rPr>
                        <a:t>3</a:t>
                      </a:r>
                      <a:endParaRPr lang="zh-CN" sz="2800">
                        <a:effectLst/>
                        <a:latin typeface="Times"/>
                        <a:ea typeface="宋体"/>
                        <a:cs typeface="Times New Roman"/>
                      </a:endParaRPr>
                    </a:p>
                  </a:txBody>
                  <a:tcPr marL="68580" marR="68580" marT="0" marB="0"/>
                </a:tc>
                <a:tc>
                  <a:txBody>
                    <a:bodyPr/>
                    <a:lstStyle/>
                    <a:p>
                      <a:pPr indent="151130" algn="just" hangingPunct="0">
                        <a:lnSpc>
                          <a:spcPct val="125000"/>
                        </a:lnSpc>
                        <a:spcAft>
                          <a:spcPts val="0"/>
                        </a:spcAft>
                      </a:pPr>
                      <a:r>
                        <a:rPr lang="en-US" sz="2800">
                          <a:effectLst/>
                          <a:latin typeface="Times"/>
                          <a:ea typeface="宋体"/>
                          <a:cs typeface="Calibri"/>
                        </a:rPr>
                        <a:t>25</a:t>
                      </a:r>
                      <a:endParaRPr lang="zh-CN" sz="2800">
                        <a:effectLst/>
                        <a:latin typeface="Times"/>
                        <a:ea typeface="宋体"/>
                        <a:cs typeface="Times New Roman"/>
                      </a:endParaRPr>
                    </a:p>
                  </a:txBody>
                  <a:tcPr marL="68580" marR="68580" marT="0" marB="0"/>
                </a:tc>
                <a:tc>
                  <a:txBody>
                    <a:bodyPr/>
                    <a:lstStyle/>
                    <a:p>
                      <a:pPr indent="151130" algn="just" hangingPunct="0">
                        <a:lnSpc>
                          <a:spcPct val="125000"/>
                        </a:lnSpc>
                        <a:spcAft>
                          <a:spcPts val="0"/>
                        </a:spcAft>
                      </a:pPr>
                      <a:r>
                        <a:rPr lang="en-US" sz="2800">
                          <a:effectLst/>
                          <a:latin typeface="Times"/>
                          <a:ea typeface="宋体"/>
                          <a:cs typeface="Calibri"/>
                        </a:rPr>
                        <a:t>21</a:t>
                      </a:r>
                      <a:endParaRPr lang="zh-CN" sz="2800">
                        <a:effectLst/>
                        <a:latin typeface="Times"/>
                        <a:ea typeface="宋体"/>
                        <a:cs typeface="Times New Roman"/>
                      </a:endParaRPr>
                    </a:p>
                  </a:txBody>
                  <a:tcPr marL="68580" marR="68580" marT="0" marB="0"/>
                </a:tc>
                <a:tc>
                  <a:txBody>
                    <a:bodyPr/>
                    <a:lstStyle/>
                    <a:p>
                      <a:pPr indent="151130" algn="just" hangingPunct="0">
                        <a:lnSpc>
                          <a:spcPct val="125000"/>
                        </a:lnSpc>
                        <a:spcAft>
                          <a:spcPts val="0"/>
                        </a:spcAft>
                      </a:pPr>
                      <a:r>
                        <a:rPr lang="en-US" sz="2800">
                          <a:effectLst/>
                          <a:latin typeface="Times"/>
                          <a:ea typeface="宋体"/>
                          <a:cs typeface="Calibri"/>
                        </a:rPr>
                        <a:t>15</a:t>
                      </a:r>
                      <a:endParaRPr lang="zh-CN" sz="2800">
                        <a:effectLst/>
                        <a:latin typeface="Times"/>
                        <a:ea typeface="宋体"/>
                        <a:cs typeface="Times New Roman"/>
                      </a:endParaRPr>
                    </a:p>
                  </a:txBody>
                  <a:tcPr marL="68580" marR="68580" marT="0" marB="0"/>
                </a:tc>
                <a:tc>
                  <a:txBody>
                    <a:bodyPr/>
                    <a:lstStyle/>
                    <a:p>
                      <a:pPr indent="151130" algn="just" hangingPunct="0">
                        <a:lnSpc>
                          <a:spcPct val="125000"/>
                        </a:lnSpc>
                        <a:spcAft>
                          <a:spcPts val="0"/>
                        </a:spcAft>
                      </a:pPr>
                      <a:r>
                        <a:rPr lang="en-US" sz="2800">
                          <a:effectLst/>
                          <a:latin typeface="Times"/>
                          <a:ea typeface="宋体"/>
                          <a:cs typeface="Calibri"/>
                        </a:rPr>
                        <a:t>71.4%</a:t>
                      </a:r>
                      <a:endParaRPr lang="zh-CN" sz="2800">
                        <a:effectLst/>
                        <a:latin typeface="Times"/>
                        <a:ea typeface="宋体"/>
                        <a:cs typeface="Times New Roman"/>
                      </a:endParaRPr>
                    </a:p>
                  </a:txBody>
                  <a:tcPr marL="68580" marR="68580" marT="0" marB="0"/>
                </a:tc>
                <a:tc>
                  <a:txBody>
                    <a:bodyPr/>
                    <a:lstStyle/>
                    <a:p>
                      <a:pPr indent="151130" algn="just" hangingPunct="0">
                        <a:lnSpc>
                          <a:spcPct val="125000"/>
                        </a:lnSpc>
                        <a:spcAft>
                          <a:spcPts val="0"/>
                        </a:spcAft>
                      </a:pPr>
                      <a:r>
                        <a:rPr lang="en-US" sz="2800" dirty="0">
                          <a:effectLst/>
                          <a:latin typeface="Times"/>
                          <a:ea typeface="宋体"/>
                          <a:cs typeface="Calibri"/>
                        </a:rPr>
                        <a:t>60%</a:t>
                      </a:r>
                      <a:endParaRPr lang="zh-CN" sz="2800" dirty="0">
                        <a:effectLst/>
                        <a:latin typeface="Times"/>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val="11887535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normAutofit/>
          </a:bodyPr>
          <a:lstStyle/>
          <a:p>
            <a:r>
              <a:rPr lang="en-US" dirty="0"/>
              <a:t>Observation activities of animals often need to last a long </a:t>
            </a:r>
            <a:r>
              <a:rPr lang="en-US" dirty="0" smtClean="0"/>
              <a:t>time;</a:t>
            </a:r>
          </a:p>
          <a:p>
            <a:r>
              <a:rPr lang="en-US" altLang="zh-CN" dirty="0"/>
              <a:t>The outbreak of bird </a:t>
            </a:r>
            <a:r>
              <a:rPr lang="en-US" altLang="zh-CN" dirty="0" smtClean="0"/>
              <a:t>flu; no records of birds’ behaviors when  </a:t>
            </a:r>
            <a:r>
              <a:rPr lang="en-US" altLang="zh-CN" dirty="0"/>
              <a:t>outbreak of bird </a:t>
            </a:r>
            <a:r>
              <a:rPr lang="en-US" altLang="zh-CN" dirty="0" smtClean="0"/>
              <a:t>flu;</a:t>
            </a:r>
          </a:p>
          <a:p>
            <a:r>
              <a:rPr lang="en-US" dirty="0"/>
              <a:t>We deployed network video monitoring system in main area of Qinghai Lake, monitoring birds hatching, breeding, and </a:t>
            </a:r>
            <a:r>
              <a:rPr lang="en-US" dirty="0" smtClean="0"/>
              <a:t>feeding;</a:t>
            </a:r>
          </a:p>
          <a:p>
            <a:r>
              <a:rPr lang="en-US" dirty="0"/>
              <a:t>large number of </a:t>
            </a:r>
            <a:r>
              <a:rPr lang="en-US" dirty="0" smtClean="0"/>
              <a:t>video</a:t>
            </a:r>
            <a:endParaRPr lang="en-US" altLang="zh-CN" dirty="0" smtClean="0"/>
          </a:p>
        </p:txBody>
      </p:sp>
      <p:pic>
        <p:nvPicPr>
          <p:cNvPr id="4" name="图片 6" descr="C:\Users\cc8216\Desktop\111.jpg"/>
          <p:cNvPicPr/>
          <p:nvPr/>
        </p:nvPicPr>
        <p:blipFill>
          <a:blip r:embed="rId2">
            <a:extLst>
              <a:ext uri="{28A0092B-C50C-407E-A947-70E740481C1C}">
                <a14:useLocalDpi xmlns:a14="http://schemas.microsoft.com/office/drawing/2010/main" val="0"/>
              </a:ext>
            </a:extLst>
          </a:blip>
          <a:srcRect/>
          <a:stretch>
            <a:fillRect/>
          </a:stretch>
        </p:blipFill>
        <p:spPr bwMode="auto">
          <a:xfrm>
            <a:off x="657225" y="1600200"/>
            <a:ext cx="7772400" cy="4368800"/>
          </a:xfrm>
          <a:prstGeom prst="rect">
            <a:avLst/>
          </a:prstGeom>
          <a:noFill/>
          <a:ln>
            <a:noFill/>
          </a:ln>
        </p:spPr>
      </p:pic>
    </p:spTree>
    <p:extLst>
      <p:ext uri="{BB962C8B-B14F-4D97-AF65-F5344CB8AC3E}">
        <p14:creationId xmlns:p14="http://schemas.microsoft.com/office/powerpoint/2010/main" val="2328922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p:tgtEl>
                                          <p:spTgt spid="4"/>
                                        </p:tgtEl>
                                        <p:attrNameLst>
                                          <p:attrName>ppt_y</p:attrName>
                                        </p:attrNameLst>
                                      </p:cBhvr>
                                      <p:tavLst>
                                        <p:tav tm="0">
                                          <p:val>
                                            <p:strVal val="#ppt_y+#ppt_h*1.125000"/>
                                          </p:val>
                                        </p:tav>
                                        <p:tav tm="100000">
                                          <p:val>
                                            <p:strVal val="#ppt_y"/>
                                          </p:val>
                                        </p:tav>
                                      </p:tavLst>
                                    </p:anim>
                                    <p:animEffect transition="in" filter="wipe(up)">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Birds Behaviors Identification</a:t>
            </a:r>
            <a:r>
              <a:rPr lang="zh-CN" altLang="en-US" dirty="0"/>
              <a:t> </a:t>
            </a:r>
            <a:endParaRPr lang="en-US" dirty="0"/>
          </a:p>
        </p:txBody>
      </p:sp>
      <p:sp>
        <p:nvSpPr>
          <p:cNvPr id="3" name="Content Placeholder 2"/>
          <p:cNvSpPr>
            <a:spLocks noGrp="1"/>
          </p:cNvSpPr>
          <p:nvPr>
            <p:ph idx="1"/>
          </p:nvPr>
        </p:nvSpPr>
        <p:spPr/>
        <p:txBody>
          <a:bodyPr>
            <a:normAutofit lnSpcReduction="10000"/>
          </a:bodyPr>
          <a:lstStyle/>
          <a:p>
            <a:r>
              <a:rPr lang="en-US" dirty="0"/>
              <a:t>Bar-headed geese in Qinghai Lake are mainly for reproduction. Through long-term observation on breeding behavior of bar-headed geese, we summarized some basic behaviors of bar-headed geese in the breeding season: standing watch; walking; hatching; fighting. These behaviors can be identified by the basic postures mentioned in the previous section and finite time or location condition. </a:t>
            </a:r>
          </a:p>
        </p:txBody>
      </p:sp>
      <p:graphicFrame>
        <p:nvGraphicFramePr>
          <p:cNvPr id="4" name="Table 3"/>
          <p:cNvGraphicFramePr>
            <a:graphicFrameLocks noGrp="1"/>
          </p:cNvGraphicFramePr>
          <p:nvPr>
            <p:extLst>
              <p:ext uri="{D42A27DB-BD31-4B8C-83A1-F6EECF244321}">
                <p14:modId xmlns:p14="http://schemas.microsoft.com/office/powerpoint/2010/main" val="4132496436"/>
              </p:ext>
            </p:extLst>
          </p:nvPr>
        </p:nvGraphicFramePr>
        <p:xfrm>
          <a:off x="671968" y="1987548"/>
          <a:ext cx="7908924" cy="4413252"/>
        </p:xfrm>
        <a:graphic>
          <a:graphicData uri="http://schemas.openxmlformats.org/drawingml/2006/table">
            <a:tbl>
              <a:tblPr firstRow="1" bandRow="1">
                <a:tableStyleId>{74C1A8A3-306A-4EB7-A6B1-4F7E0EB9C5D6}</a:tableStyleId>
              </a:tblPr>
              <a:tblGrid>
                <a:gridCol w="1476375"/>
                <a:gridCol w="3796241"/>
                <a:gridCol w="2636308"/>
              </a:tblGrid>
              <a:tr h="735542">
                <a:tc>
                  <a:txBody>
                    <a:bodyPr/>
                    <a:lstStyle/>
                    <a:p>
                      <a:pPr indent="151130" algn="just" hangingPunct="0">
                        <a:lnSpc>
                          <a:spcPts val="1200"/>
                        </a:lnSpc>
                        <a:spcAft>
                          <a:spcPts val="0"/>
                        </a:spcAft>
                      </a:pPr>
                      <a:r>
                        <a:rPr lang="en-US" sz="2000" b="1" dirty="0">
                          <a:effectLst/>
                          <a:latin typeface="Times"/>
                          <a:ea typeface="宋体"/>
                          <a:cs typeface="Times New Roman"/>
                        </a:rPr>
                        <a:t>Posture</a:t>
                      </a:r>
                      <a:endParaRPr lang="zh-CN" sz="2000" dirty="0">
                        <a:effectLst/>
                        <a:latin typeface="Times"/>
                        <a:ea typeface="宋体"/>
                        <a:cs typeface="Times New Roman"/>
                      </a:endParaRPr>
                    </a:p>
                  </a:txBody>
                  <a:tcPr marL="68580" marR="68580" marT="0" marB="0" anchor="ctr"/>
                </a:tc>
                <a:tc>
                  <a:txBody>
                    <a:bodyPr/>
                    <a:lstStyle/>
                    <a:p>
                      <a:pPr indent="151130" algn="just" hangingPunct="0">
                        <a:lnSpc>
                          <a:spcPts val="1200"/>
                        </a:lnSpc>
                        <a:spcAft>
                          <a:spcPts val="0"/>
                        </a:spcAft>
                      </a:pPr>
                      <a:r>
                        <a:rPr lang="en-US" sz="2000" b="1" dirty="0">
                          <a:effectLst/>
                          <a:latin typeface="Times"/>
                          <a:ea typeface="宋体"/>
                          <a:cs typeface="Times New Roman"/>
                        </a:rPr>
                        <a:t>Decision conditions</a:t>
                      </a:r>
                      <a:endParaRPr lang="zh-CN" sz="2000" dirty="0">
                        <a:effectLst/>
                        <a:latin typeface="Times"/>
                        <a:ea typeface="宋体"/>
                        <a:cs typeface="Times New Roman"/>
                      </a:endParaRPr>
                    </a:p>
                  </a:txBody>
                  <a:tcPr marL="68580" marR="68580" marT="0" marB="0" anchor="ctr"/>
                </a:tc>
                <a:tc>
                  <a:txBody>
                    <a:bodyPr/>
                    <a:lstStyle/>
                    <a:p>
                      <a:pPr indent="151130" algn="just" hangingPunct="0">
                        <a:lnSpc>
                          <a:spcPts val="1200"/>
                        </a:lnSpc>
                        <a:spcAft>
                          <a:spcPts val="0"/>
                        </a:spcAft>
                      </a:pPr>
                      <a:r>
                        <a:rPr lang="en-US" sz="2000" b="1" dirty="0">
                          <a:effectLst/>
                          <a:latin typeface="Times"/>
                          <a:ea typeface="宋体"/>
                          <a:cs typeface="Times New Roman"/>
                        </a:rPr>
                        <a:t>Basic behavior</a:t>
                      </a:r>
                      <a:endParaRPr lang="zh-CN" sz="2000" dirty="0">
                        <a:effectLst/>
                        <a:latin typeface="Times"/>
                        <a:ea typeface="宋体"/>
                        <a:cs typeface="Times New Roman"/>
                      </a:endParaRPr>
                    </a:p>
                  </a:txBody>
                  <a:tcPr marL="68580" marR="68580" marT="0" marB="0" anchor="ctr"/>
                </a:tc>
              </a:tr>
              <a:tr h="735542">
                <a:tc>
                  <a:txBody>
                    <a:bodyPr/>
                    <a:lstStyle/>
                    <a:p>
                      <a:pPr indent="151130" algn="just" hangingPunct="0">
                        <a:lnSpc>
                          <a:spcPts val="1200"/>
                        </a:lnSpc>
                        <a:spcAft>
                          <a:spcPts val="0"/>
                        </a:spcAft>
                      </a:pPr>
                      <a:r>
                        <a:rPr lang="en-US" sz="2000" b="1" dirty="0">
                          <a:effectLst/>
                          <a:latin typeface="Times"/>
                          <a:ea typeface="宋体"/>
                          <a:cs typeface="Times New Roman"/>
                        </a:rPr>
                        <a:t>Stand</a:t>
                      </a:r>
                      <a:endParaRPr lang="zh-CN" sz="2000" dirty="0">
                        <a:effectLst/>
                        <a:latin typeface="Times"/>
                        <a:ea typeface="宋体"/>
                        <a:cs typeface="Times New Roman"/>
                      </a:endParaRPr>
                    </a:p>
                  </a:txBody>
                  <a:tcPr marL="68580" marR="68580" marT="0" marB="0" anchor="ctr"/>
                </a:tc>
                <a:tc>
                  <a:txBody>
                    <a:bodyPr/>
                    <a:lstStyle/>
                    <a:p>
                      <a:pPr indent="151130" algn="just" hangingPunct="0">
                        <a:lnSpc>
                          <a:spcPts val="1200"/>
                        </a:lnSpc>
                        <a:spcAft>
                          <a:spcPts val="0"/>
                        </a:spcAft>
                      </a:pPr>
                      <a:r>
                        <a:rPr lang="en-US" sz="2000" dirty="0">
                          <a:effectLst/>
                          <a:latin typeface="Times"/>
                          <a:ea typeface="宋体"/>
                          <a:cs typeface="Times New Roman"/>
                        </a:rPr>
                        <a:t>the duration t</a:t>
                      </a:r>
                      <a:endParaRPr lang="zh-CN" sz="2000" dirty="0">
                        <a:effectLst/>
                        <a:latin typeface="Times"/>
                        <a:ea typeface="宋体"/>
                        <a:cs typeface="Times New Roman"/>
                      </a:endParaRPr>
                    </a:p>
                  </a:txBody>
                  <a:tcPr marL="68580" marR="68580" marT="0" marB="0" anchor="ctr"/>
                </a:tc>
                <a:tc>
                  <a:txBody>
                    <a:bodyPr/>
                    <a:lstStyle/>
                    <a:p>
                      <a:pPr indent="151130" algn="just" hangingPunct="0">
                        <a:lnSpc>
                          <a:spcPts val="1200"/>
                        </a:lnSpc>
                        <a:spcAft>
                          <a:spcPts val="0"/>
                        </a:spcAft>
                      </a:pPr>
                      <a:r>
                        <a:rPr lang="en-US" sz="2000">
                          <a:effectLst/>
                          <a:latin typeface="Times"/>
                          <a:ea typeface="宋体"/>
                          <a:cs typeface="Times New Roman"/>
                        </a:rPr>
                        <a:t>standing watch</a:t>
                      </a:r>
                      <a:endParaRPr lang="zh-CN" sz="2000">
                        <a:effectLst/>
                        <a:latin typeface="Times"/>
                        <a:ea typeface="宋体"/>
                        <a:cs typeface="Times New Roman"/>
                      </a:endParaRPr>
                    </a:p>
                  </a:txBody>
                  <a:tcPr marL="68580" marR="68580" marT="0" marB="0" anchor="ctr"/>
                </a:tc>
              </a:tr>
              <a:tr h="735542">
                <a:tc>
                  <a:txBody>
                    <a:bodyPr/>
                    <a:lstStyle/>
                    <a:p>
                      <a:pPr indent="151130" algn="just" hangingPunct="0">
                        <a:lnSpc>
                          <a:spcPts val="1200"/>
                        </a:lnSpc>
                        <a:spcAft>
                          <a:spcPts val="0"/>
                        </a:spcAft>
                      </a:pPr>
                      <a:r>
                        <a:rPr lang="en-US" sz="2000" b="1">
                          <a:effectLst/>
                          <a:latin typeface="Times"/>
                          <a:ea typeface="宋体"/>
                          <a:cs typeface="Times New Roman"/>
                        </a:rPr>
                        <a:t>Stand</a:t>
                      </a:r>
                      <a:endParaRPr lang="zh-CN" sz="2000">
                        <a:effectLst/>
                        <a:latin typeface="Times"/>
                        <a:ea typeface="宋体"/>
                        <a:cs typeface="Times New Roman"/>
                      </a:endParaRPr>
                    </a:p>
                  </a:txBody>
                  <a:tcPr marL="68580" marR="68580" marT="0" marB="0" anchor="ctr"/>
                </a:tc>
                <a:tc>
                  <a:txBody>
                    <a:bodyPr/>
                    <a:lstStyle/>
                    <a:p>
                      <a:pPr indent="151130" algn="just" hangingPunct="0">
                        <a:lnSpc>
                          <a:spcPts val="1200"/>
                        </a:lnSpc>
                        <a:spcAft>
                          <a:spcPts val="0"/>
                        </a:spcAft>
                      </a:pPr>
                      <a:r>
                        <a:rPr lang="en-US" sz="2000" dirty="0">
                          <a:effectLst/>
                          <a:latin typeface="Times"/>
                          <a:ea typeface="宋体"/>
                          <a:cs typeface="Times New Roman"/>
                        </a:rPr>
                        <a:t>continuous change of location</a:t>
                      </a:r>
                      <a:endParaRPr lang="zh-CN" sz="2000" dirty="0">
                        <a:effectLst/>
                        <a:latin typeface="Times"/>
                        <a:ea typeface="宋体"/>
                        <a:cs typeface="Times New Roman"/>
                      </a:endParaRPr>
                    </a:p>
                  </a:txBody>
                  <a:tcPr marL="68580" marR="68580" marT="0" marB="0" anchor="ctr"/>
                </a:tc>
                <a:tc>
                  <a:txBody>
                    <a:bodyPr/>
                    <a:lstStyle/>
                    <a:p>
                      <a:pPr indent="151130" algn="just" hangingPunct="0">
                        <a:lnSpc>
                          <a:spcPts val="1200"/>
                        </a:lnSpc>
                        <a:spcAft>
                          <a:spcPts val="0"/>
                        </a:spcAft>
                      </a:pPr>
                      <a:r>
                        <a:rPr lang="en-US" sz="2000">
                          <a:effectLst/>
                          <a:latin typeface="Times"/>
                          <a:ea typeface="宋体"/>
                          <a:cs typeface="Times New Roman"/>
                        </a:rPr>
                        <a:t>walking</a:t>
                      </a:r>
                      <a:endParaRPr lang="zh-CN" sz="2000">
                        <a:effectLst/>
                        <a:latin typeface="Times"/>
                        <a:ea typeface="宋体"/>
                        <a:cs typeface="Times New Roman"/>
                      </a:endParaRPr>
                    </a:p>
                  </a:txBody>
                  <a:tcPr marL="68580" marR="68580" marT="0" marB="0" anchor="ctr"/>
                </a:tc>
              </a:tr>
              <a:tr h="735542">
                <a:tc>
                  <a:txBody>
                    <a:bodyPr/>
                    <a:lstStyle/>
                    <a:p>
                      <a:pPr indent="151130" algn="just" hangingPunct="0">
                        <a:lnSpc>
                          <a:spcPts val="1200"/>
                        </a:lnSpc>
                        <a:spcAft>
                          <a:spcPts val="0"/>
                        </a:spcAft>
                      </a:pPr>
                      <a:r>
                        <a:rPr lang="en-US" sz="2000" b="1">
                          <a:effectLst/>
                          <a:latin typeface="Times"/>
                          <a:ea typeface="宋体"/>
                          <a:cs typeface="Times New Roman"/>
                        </a:rPr>
                        <a:t>Crouch</a:t>
                      </a:r>
                      <a:endParaRPr lang="zh-CN" sz="2000">
                        <a:effectLst/>
                        <a:latin typeface="Times"/>
                        <a:ea typeface="宋体"/>
                        <a:cs typeface="Times New Roman"/>
                      </a:endParaRPr>
                    </a:p>
                  </a:txBody>
                  <a:tcPr marL="68580" marR="68580" marT="0" marB="0" anchor="ctr"/>
                </a:tc>
                <a:tc>
                  <a:txBody>
                    <a:bodyPr/>
                    <a:lstStyle/>
                    <a:p>
                      <a:pPr indent="151130" algn="just" hangingPunct="0">
                        <a:lnSpc>
                          <a:spcPts val="1200"/>
                        </a:lnSpc>
                        <a:spcAft>
                          <a:spcPts val="0"/>
                        </a:spcAft>
                      </a:pPr>
                      <a:r>
                        <a:rPr lang="en-US" sz="2000" dirty="0">
                          <a:effectLst/>
                          <a:latin typeface="Times"/>
                          <a:ea typeface="宋体"/>
                          <a:cs typeface="Times New Roman"/>
                        </a:rPr>
                        <a:t>the duration t</a:t>
                      </a:r>
                      <a:endParaRPr lang="zh-CN" sz="2000" dirty="0">
                        <a:effectLst/>
                        <a:latin typeface="Times"/>
                        <a:ea typeface="宋体"/>
                        <a:cs typeface="Times New Roman"/>
                      </a:endParaRPr>
                    </a:p>
                  </a:txBody>
                  <a:tcPr marL="68580" marR="68580" marT="0" marB="0" anchor="ctr"/>
                </a:tc>
                <a:tc>
                  <a:txBody>
                    <a:bodyPr/>
                    <a:lstStyle/>
                    <a:p>
                      <a:pPr indent="151130" algn="just" hangingPunct="0">
                        <a:lnSpc>
                          <a:spcPts val="1200"/>
                        </a:lnSpc>
                        <a:spcAft>
                          <a:spcPts val="0"/>
                        </a:spcAft>
                      </a:pPr>
                      <a:r>
                        <a:rPr lang="en-US" sz="2000" dirty="0">
                          <a:effectLst/>
                          <a:latin typeface="Times"/>
                          <a:ea typeface="宋体"/>
                          <a:cs typeface="Times New Roman"/>
                        </a:rPr>
                        <a:t>hatching</a:t>
                      </a:r>
                      <a:endParaRPr lang="zh-CN" sz="2000" dirty="0">
                        <a:effectLst/>
                        <a:latin typeface="Times"/>
                        <a:ea typeface="宋体"/>
                        <a:cs typeface="Times New Roman"/>
                      </a:endParaRPr>
                    </a:p>
                  </a:txBody>
                  <a:tcPr marL="68580" marR="68580" marT="0" marB="0" anchor="ctr"/>
                </a:tc>
              </a:tr>
              <a:tr h="735542">
                <a:tc>
                  <a:txBody>
                    <a:bodyPr/>
                    <a:lstStyle/>
                    <a:p>
                      <a:pPr indent="151130" algn="just" hangingPunct="0">
                        <a:lnSpc>
                          <a:spcPts val="1200"/>
                        </a:lnSpc>
                        <a:spcAft>
                          <a:spcPts val="0"/>
                        </a:spcAft>
                      </a:pPr>
                      <a:r>
                        <a:rPr lang="en-US" sz="2000" b="1">
                          <a:effectLst/>
                          <a:latin typeface="Times"/>
                          <a:ea typeface="宋体"/>
                          <a:cs typeface="Times New Roman"/>
                        </a:rPr>
                        <a:t>Bend</a:t>
                      </a:r>
                      <a:endParaRPr lang="zh-CN" sz="2000">
                        <a:effectLst/>
                        <a:latin typeface="Times"/>
                        <a:ea typeface="宋体"/>
                        <a:cs typeface="Times New Roman"/>
                      </a:endParaRPr>
                    </a:p>
                  </a:txBody>
                  <a:tcPr marL="68580" marR="68580" marT="0" marB="0" anchor="ctr"/>
                </a:tc>
                <a:tc>
                  <a:txBody>
                    <a:bodyPr/>
                    <a:lstStyle/>
                    <a:p>
                      <a:pPr indent="151130" algn="just" hangingPunct="0">
                        <a:lnSpc>
                          <a:spcPts val="1200"/>
                        </a:lnSpc>
                        <a:spcAft>
                          <a:spcPts val="0"/>
                        </a:spcAft>
                      </a:pPr>
                      <a:r>
                        <a:rPr lang="en-US" sz="2000" dirty="0">
                          <a:effectLst/>
                          <a:latin typeface="Times"/>
                          <a:ea typeface="宋体"/>
                          <a:cs typeface="Times New Roman"/>
                        </a:rPr>
                        <a:t>the duration t</a:t>
                      </a:r>
                      <a:endParaRPr lang="zh-CN" sz="2000" dirty="0">
                        <a:effectLst/>
                        <a:latin typeface="Times"/>
                        <a:ea typeface="宋体"/>
                        <a:cs typeface="Times New Roman"/>
                      </a:endParaRPr>
                    </a:p>
                  </a:txBody>
                  <a:tcPr marL="68580" marR="68580" marT="0" marB="0" anchor="ctr"/>
                </a:tc>
                <a:tc>
                  <a:txBody>
                    <a:bodyPr/>
                    <a:lstStyle/>
                    <a:p>
                      <a:pPr indent="151130" algn="just" hangingPunct="0">
                        <a:lnSpc>
                          <a:spcPts val="1200"/>
                        </a:lnSpc>
                        <a:spcAft>
                          <a:spcPts val="0"/>
                        </a:spcAft>
                      </a:pPr>
                      <a:r>
                        <a:rPr lang="en-US" sz="2000" dirty="0">
                          <a:effectLst/>
                          <a:latin typeface="Times"/>
                          <a:ea typeface="宋体"/>
                          <a:cs typeface="Times New Roman"/>
                        </a:rPr>
                        <a:t>hatching</a:t>
                      </a:r>
                      <a:endParaRPr lang="zh-CN" sz="2000" dirty="0">
                        <a:effectLst/>
                        <a:latin typeface="Times"/>
                        <a:ea typeface="宋体"/>
                        <a:cs typeface="Times New Roman"/>
                      </a:endParaRPr>
                    </a:p>
                  </a:txBody>
                  <a:tcPr marL="68580" marR="68580" marT="0" marB="0" anchor="ctr"/>
                </a:tc>
              </a:tr>
              <a:tr h="735542">
                <a:tc>
                  <a:txBody>
                    <a:bodyPr/>
                    <a:lstStyle/>
                    <a:p>
                      <a:pPr indent="151130" algn="just" hangingPunct="0">
                        <a:lnSpc>
                          <a:spcPts val="1200"/>
                        </a:lnSpc>
                        <a:spcAft>
                          <a:spcPts val="0"/>
                        </a:spcAft>
                      </a:pPr>
                      <a:r>
                        <a:rPr lang="en-US" sz="2000" b="1">
                          <a:effectLst/>
                          <a:latin typeface="Times"/>
                          <a:ea typeface="宋体"/>
                          <a:cs typeface="Times New Roman"/>
                        </a:rPr>
                        <a:t>Wing</a:t>
                      </a:r>
                      <a:endParaRPr lang="zh-CN" sz="2000">
                        <a:effectLst/>
                        <a:latin typeface="Times"/>
                        <a:ea typeface="宋体"/>
                        <a:cs typeface="Times New Roman"/>
                      </a:endParaRPr>
                    </a:p>
                  </a:txBody>
                  <a:tcPr marL="68580" marR="68580" marT="0" marB="0" anchor="ctr"/>
                </a:tc>
                <a:tc>
                  <a:txBody>
                    <a:bodyPr/>
                    <a:lstStyle/>
                    <a:p>
                      <a:pPr indent="151130" algn="just" hangingPunct="0">
                        <a:lnSpc>
                          <a:spcPts val="1200"/>
                        </a:lnSpc>
                        <a:spcAft>
                          <a:spcPts val="0"/>
                        </a:spcAft>
                      </a:pPr>
                      <a:r>
                        <a:rPr lang="en-US" sz="2000" dirty="0">
                          <a:effectLst/>
                          <a:latin typeface="Times"/>
                          <a:ea typeface="宋体"/>
                          <a:cs typeface="Times New Roman"/>
                        </a:rPr>
                        <a:t>the duration t</a:t>
                      </a:r>
                      <a:endParaRPr lang="zh-CN" sz="2000" dirty="0">
                        <a:effectLst/>
                        <a:latin typeface="Times"/>
                        <a:ea typeface="宋体"/>
                        <a:cs typeface="Times New Roman"/>
                      </a:endParaRPr>
                    </a:p>
                  </a:txBody>
                  <a:tcPr marL="68580" marR="68580" marT="0" marB="0" anchor="ctr"/>
                </a:tc>
                <a:tc>
                  <a:txBody>
                    <a:bodyPr/>
                    <a:lstStyle/>
                    <a:p>
                      <a:pPr indent="151130" algn="just" hangingPunct="0">
                        <a:lnSpc>
                          <a:spcPts val="1200"/>
                        </a:lnSpc>
                        <a:spcAft>
                          <a:spcPts val="0"/>
                        </a:spcAft>
                      </a:pPr>
                      <a:r>
                        <a:rPr lang="en-US" sz="2000" dirty="0">
                          <a:effectLst/>
                          <a:latin typeface="Times"/>
                          <a:ea typeface="宋体"/>
                          <a:cs typeface="Times New Roman"/>
                        </a:rPr>
                        <a:t>fighting</a:t>
                      </a:r>
                      <a:endParaRPr lang="zh-CN" sz="2000" dirty="0">
                        <a:effectLst/>
                        <a:latin typeface="Times"/>
                        <a:ea typeface="宋体"/>
                        <a:cs typeface="Times New Roman"/>
                      </a:endParaRPr>
                    </a:p>
                  </a:txBody>
                  <a:tcPr marL="68580" marR="68580" marT="0" marB="0" anchor="ctr"/>
                </a:tc>
              </a:tr>
            </a:tbl>
          </a:graphicData>
        </a:graphic>
      </p:graphicFrame>
    </p:spTree>
    <p:extLst>
      <p:ext uri="{BB962C8B-B14F-4D97-AF65-F5344CB8AC3E}">
        <p14:creationId xmlns:p14="http://schemas.microsoft.com/office/powerpoint/2010/main" val="694263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xit" presetSubtype="10" fill="hold" nodeType="clickEffect">
                                  <p:stCondLst>
                                    <p:cond delay="0"/>
                                  </p:stCondLst>
                                  <p:childTnLst>
                                    <p:animEffect transition="out" filter="checkerboard(across)">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Birds Behaviors Identification</a:t>
            </a:r>
            <a:r>
              <a:rPr lang="zh-CN" altLang="en-US" dirty="0"/>
              <a:t> </a:t>
            </a:r>
            <a:endParaRPr lang="en-US" dirty="0"/>
          </a:p>
        </p:txBody>
      </p:sp>
      <p:sp>
        <p:nvSpPr>
          <p:cNvPr id="3" name="Content Placeholder 2"/>
          <p:cNvSpPr>
            <a:spLocks noGrp="1"/>
          </p:cNvSpPr>
          <p:nvPr>
            <p:ph idx="1"/>
          </p:nvPr>
        </p:nvSpPr>
        <p:spPr/>
        <p:txBody>
          <a:bodyPr>
            <a:normAutofit fontScale="92500" lnSpcReduction="20000"/>
          </a:bodyPr>
          <a:lstStyle/>
          <a:p>
            <a:r>
              <a:rPr lang="en-US" dirty="0"/>
              <a:t>Combining with the results of target detection, target tracking, posture classification and decision conditions of basic behaviors. We achieved a recognition system of bar-headed geese behaviors in monitor video. Through the validation using some 2012 monitor video, the recognition rate of 4 basic behaviors can reach about: standing watch 56%; walking 56%; hatching 64.7%; fighting 71.4%. Considering the complexity of the field real-time monitoring and the influence of many other factors, this rate is satisfying.</a:t>
            </a:r>
            <a:endParaRPr lang="zh-CN" altLang="en-US" dirty="0"/>
          </a:p>
          <a:p>
            <a:endParaRPr lang="en-US" dirty="0"/>
          </a:p>
        </p:txBody>
      </p:sp>
    </p:spTree>
    <p:extLst>
      <p:ext uri="{BB962C8B-B14F-4D97-AF65-F5344CB8AC3E}">
        <p14:creationId xmlns:p14="http://schemas.microsoft.com/office/powerpoint/2010/main" val="9473055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a:t>
            </a:r>
            <a:endParaRPr lang="en-US" dirty="0"/>
          </a:p>
        </p:txBody>
      </p:sp>
      <p:sp>
        <p:nvSpPr>
          <p:cNvPr id="3" name="Content Placeholder 2"/>
          <p:cNvSpPr>
            <a:spLocks noGrp="1"/>
          </p:cNvSpPr>
          <p:nvPr>
            <p:ph idx="1"/>
          </p:nvPr>
        </p:nvSpPr>
        <p:spPr/>
        <p:txBody>
          <a:bodyPr>
            <a:normAutofit/>
          </a:bodyPr>
          <a:lstStyle/>
          <a:p>
            <a:pPr hangingPunct="0"/>
            <a:r>
              <a:rPr lang="en-US" dirty="0"/>
              <a:t>S</a:t>
            </a:r>
            <a:r>
              <a:rPr lang="en-US" dirty="0" smtClean="0"/>
              <a:t>tudy </a:t>
            </a:r>
            <a:r>
              <a:rPr lang="en-US" dirty="0"/>
              <a:t>the factors, which affect the recognition rate. Improve the basic behavior recognition rate. </a:t>
            </a:r>
            <a:endParaRPr lang="en-US" dirty="0" smtClean="0"/>
          </a:p>
          <a:p>
            <a:pPr hangingPunct="0"/>
            <a:r>
              <a:rPr lang="en-US" altLang="zh-CN" dirty="0" smtClean="0"/>
              <a:t>Establish the normal behavior database of birds this </a:t>
            </a:r>
            <a:r>
              <a:rPr lang="en-US" altLang="zh-CN" smtClean="0"/>
              <a:t>year.</a:t>
            </a:r>
            <a:endParaRPr lang="en-US" altLang="zh-CN" dirty="0" smtClean="0"/>
          </a:p>
        </p:txBody>
      </p:sp>
    </p:spTree>
    <p:extLst>
      <p:ext uri="{BB962C8B-B14F-4D97-AF65-F5344CB8AC3E}">
        <p14:creationId xmlns:p14="http://schemas.microsoft.com/office/powerpoint/2010/main" val="1962647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kumimoji="1" lang="zh-CN" altLang="en-US" dirty="0"/>
          </a:p>
        </p:txBody>
      </p:sp>
      <p:sp>
        <p:nvSpPr>
          <p:cNvPr id="3" name="内容占位符 2"/>
          <p:cNvSpPr>
            <a:spLocks noGrp="1"/>
          </p:cNvSpPr>
          <p:nvPr>
            <p:ph idx="1"/>
          </p:nvPr>
        </p:nvSpPr>
        <p:spPr/>
        <p:txBody>
          <a:bodyPr/>
          <a:lstStyle/>
          <a:p>
            <a:r>
              <a:rPr lang="en-US" altLang="zh-CN" b="1" dirty="0"/>
              <a:t>Morphology classification and behaviors identification of birds </a:t>
            </a:r>
            <a:r>
              <a:rPr lang="en-US" altLang="zh-CN" b="1" dirty="0" smtClean="0"/>
              <a:t>in scientific video</a:t>
            </a:r>
          </a:p>
          <a:p>
            <a:pPr lvl="1"/>
            <a:r>
              <a:rPr lang="en-US" altLang="zh-CN" dirty="0"/>
              <a:t>breeding behavior of bar-headed </a:t>
            </a:r>
            <a:r>
              <a:rPr lang="en-US" altLang="zh-CN" dirty="0" smtClean="0"/>
              <a:t>geese</a:t>
            </a:r>
          </a:p>
          <a:p>
            <a:r>
              <a:rPr lang="en-US" altLang="zh-CN" b="1" dirty="0">
                <a:solidFill>
                  <a:srgbClr val="FF0000"/>
                </a:solidFill>
              </a:rPr>
              <a:t>Preliminary</a:t>
            </a:r>
            <a:r>
              <a:rPr lang="en-US" altLang="zh-CN" dirty="0" smtClean="0">
                <a:solidFill>
                  <a:srgbClr val="FF0000"/>
                </a:solidFill>
              </a:rPr>
              <a:t> </a:t>
            </a:r>
            <a:r>
              <a:rPr lang="en-US" altLang="zh-CN" b="1" dirty="0">
                <a:solidFill>
                  <a:srgbClr val="FF0000"/>
                </a:solidFill>
              </a:rPr>
              <a:t>classification of birds video in Qinghai Lake</a:t>
            </a:r>
            <a:endParaRPr lang="zh-CN" altLang="en-US" b="1" dirty="0">
              <a:solidFill>
                <a:srgbClr val="FF0000"/>
              </a:solidFill>
            </a:endParaRPr>
          </a:p>
        </p:txBody>
      </p:sp>
    </p:spTree>
    <p:extLst>
      <p:ext uri="{BB962C8B-B14F-4D97-AF65-F5344CB8AC3E}">
        <p14:creationId xmlns:p14="http://schemas.microsoft.com/office/powerpoint/2010/main" val="4836760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Preliminary classification of birds video in Qinghai </a:t>
            </a:r>
            <a:r>
              <a:rPr lang="en-US" altLang="zh-CN" dirty="0" smtClean="0"/>
              <a:t>Lake</a:t>
            </a:r>
            <a:endParaRPr kumimoji="1" lang="zh-CN" altLang="en-US" dirty="0"/>
          </a:p>
        </p:txBody>
      </p:sp>
      <p:sp>
        <p:nvSpPr>
          <p:cNvPr id="3" name="内容占位符 2"/>
          <p:cNvSpPr>
            <a:spLocks noGrp="1"/>
          </p:cNvSpPr>
          <p:nvPr>
            <p:ph idx="1"/>
          </p:nvPr>
        </p:nvSpPr>
        <p:spPr/>
        <p:txBody>
          <a:bodyPr/>
          <a:lstStyle/>
          <a:p>
            <a:r>
              <a:rPr lang="en-US" altLang="zh-CN" smtClean="0"/>
              <a:t>Massive </a:t>
            </a:r>
            <a:r>
              <a:rPr lang="en-US" altLang="zh-CN" dirty="0"/>
              <a:t>amounts of </a:t>
            </a:r>
            <a:r>
              <a:rPr lang="en-US" altLang="zh-CN" dirty="0" smtClean="0"/>
              <a:t>scientific video need to pre-processing</a:t>
            </a:r>
          </a:p>
          <a:p>
            <a:r>
              <a:rPr kumimoji="1" lang="en-US" altLang="zh-CN" dirty="0" smtClean="0"/>
              <a:t>Preliminary classification of birds video</a:t>
            </a:r>
          </a:p>
          <a:p>
            <a:r>
              <a:rPr lang="en-US" altLang="zh-CN" dirty="0" smtClean="0"/>
              <a:t>Improve researchers </a:t>
            </a:r>
            <a:r>
              <a:rPr lang="en-US" altLang="zh-CN" dirty="0"/>
              <a:t>efficiency in work</a:t>
            </a:r>
            <a:endParaRPr kumimoji="1" lang="zh-CN" altLang="en-US" dirty="0"/>
          </a:p>
        </p:txBody>
      </p:sp>
    </p:spTree>
    <p:extLst>
      <p:ext uri="{BB962C8B-B14F-4D97-AF65-F5344CB8AC3E}">
        <p14:creationId xmlns:p14="http://schemas.microsoft.com/office/powerpoint/2010/main" val="17387082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Preliminary classification of birds video in Qinghai Lake</a:t>
            </a:r>
            <a:endParaRPr kumimoji="1" lang="zh-CN" altLang="en-US" dirty="0"/>
          </a:p>
        </p:txBody>
      </p:sp>
      <p:sp>
        <p:nvSpPr>
          <p:cNvPr id="3" name="内容占位符 2"/>
          <p:cNvSpPr>
            <a:spLocks noGrp="1"/>
          </p:cNvSpPr>
          <p:nvPr>
            <p:ph idx="1"/>
          </p:nvPr>
        </p:nvSpPr>
        <p:spPr/>
        <p:txBody>
          <a:bodyPr/>
          <a:lstStyle/>
          <a:p>
            <a:r>
              <a:rPr kumimoji="1" lang="en-US" altLang="zh-CN" dirty="0" smtClean="0"/>
              <a:t>Fast compare speed of image</a:t>
            </a:r>
          </a:p>
          <a:p>
            <a:r>
              <a:rPr lang="en-US" altLang="zh-CN" dirty="0" smtClean="0"/>
              <a:t>Traditional methods base on pixels of image, </a:t>
            </a:r>
            <a:r>
              <a:rPr lang="en-US" altLang="zh-CN" dirty="0" smtClean="0">
                <a:solidFill>
                  <a:schemeClr val="accent2">
                    <a:lumMod val="50000"/>
                  </a:schemeClr>
                </a:solidFill>
              </a:rPr>
              <a:t>low efficiency</a:t>
            </a:r>
          </a:p>
          <a:p>
            <a:r>
              <a:rPr kumimoji="1" lang="en-US" altLang="zh-CN" dirty="0"/>
              <a:t>Fast method</a:t>
            </a:r>
            <a:r>
              <a:rPr kumimoji="1" lang="en-US" altLang="zh-CN" dirty="0" smtClean="0"/>
              <a:t>: base on image hashing</a:t>
            </a:r>
            <a:endParaRPr kumimoji="1" lang="zh-CN" altLang="en-US" dirty="0"/>
          </a:p>
        </p:txBody>
      </p:sp>
    </p:spTree>
    <p:extLst>
      <p:ext uri="{BB962C8B-B14F-4D97-AF65-F5344CB8AC3E}">
        <p14:creationId xmlns:p14="http://schemas.microsoft.com/office/powerpoint/2010/main" val="25754959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Preliminary classification of birds video in Qinghai Lake</a:t>
            </a:r>
            <a:endParaRPr kumimoji="1" lang="zh-CN" altLang="en-US" dirty="0"/>
          </a:p>
        </p:txBody>
      </p:sp>
      <p:sp>
        <p:nvSpPr>
          <p:cNvPr id="3" name="内容占位符 2"/>
          <p:cNvSpPr>
            <a:spLocks noGrp="1"/>
          </p:cNvSpPr>
          <p:nvPr>
            <p:ph idx="1"/>
          </p:nvPr>
        </p:nvSpPr>
        <p:spPr/>
        <p:txBody>
          <a:bodyPr/>
          <a:lstStyle/>
          <a:p>
            <a:r>
              <a:rPr lang="en-US" altLang="zh-CN" dirty="0"/>
              <a:t>Perceptual hash </a:t>
            </a:r>
            <a:r>
              <a:rPr lang="en-US" altLang="zh-CN" dirty="0" smtClean="0"/>
              <a:t>algorithm</a:t>
            </a:r>
            <a:endParaRPr lang="en-US" altLang="zh-CN" dirty="0"/>
          </a:p>
          <a:p>
            <a:pPr lvl="1"/>
            <a:r>
              <a:rPr lang="en-US" altLang="zh-CN" dirty="0" smtClean="0"/>
              <a:t>Generate</a:t>
            </a:r>
            <a:r>
              <a:rPr lang="zh-CN" altLang="en-US" dirty="0" smtClean="0"/>
              <a:t> </a:t>
            </a:r>
            <a:r>
              <a:rPr lang="en-US" altLang="zh-CN" dirty="0" smtClean="0"/>
              <a:t>fingerprint</a:t>
            </a:r>
            <a:r>
              <a:rPr lang="zh-CN" altLang="en-US" dirty="0" smtClean="0"/>
              <a:t> </a:t>
            </a:r>
            <a:r>
              <a:rPr lang="en-US" altLang="zh-CN" dirty="0"/>
              <a:t>character </a:t>
            </a:r>
            <a:r>
              <a:rPr lang="en-US" altLang="zh-CN" dirty="0" smtClean="0"/>
              <a:t>string</a:t>
            </a:r>
            <a:r>
              <a:rPr lang="zh-CN" altLang="en-US" dirty="0" smtClean="0"/>
              <a:t> </a:t>
            </a:r>
            <a:r>
              <a:rPr lang="en-US" altLang="zh-CN" dirty="0" smtClean="0"/>
              <a:t>for image</a:t>
            </a:r>
          </a:p>
          <a:p>
            <a:pPr lvl="1"/>
            <a:r>
              <a:rPr kumimoji="1" lang="en-US" altLang="zh-CN" dirty="0" smtClean="0"/>
              <a:t>Compare strings</a:t>
            </a:r>
          </a:p>
          <a:p>
            <a:pPr lvl="1"/>
            <a:r>
              <a:rPr kumimoji="1" lang="en-US" altLang="zh-CN" dirty="0" smtClean="0"/>
              <a:t>Close result, Close image</a:t>
            </a:r>
            <a:endParaRPr kumimoji="1" lang="zh-CN" altLang="en-US" dirty="0"/>
          </a:p>
        </p:txBody>
      </p:sp>
    </p:spTree>
    <p:extLst>
      <p:ext uri="{BB962C8B-B14F-4D97-AF65-F5344CB8AC3E}">
        <p14:creationId xmlns:p14="http://schemas.microsoft.com/office/powerpoint/2010/main" val="17269783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Preliminary classification of birds video in Qinghai Lake</a:t>
            </a:r>
            <a:endParaRPr kumimoji="1" lang="zh-CN" altLang="en-US" dirty="0"/>
          </a:p>
        </p:txBody>
      </p:sp>
      <p:sp>
        <p:nvSpPr>
          <p:cNvPr id="3" name="内容占位符 2"/>
          <p:cNvSpPr>
            <a:spLocks noGrp="1"/>
          </p:cNvSpPr>
          <p:nvPr>
            <p:ph idx="1"/>
          </p:nvPr>
        </p:nvSpPr>
        <p:spPr/>
        <p:txBody>
          <a:bodyPr/>
          <a:lstStyle/>
          <a:p>
            <a:r>
              <a:rPr lang="en-US" altLang="zh-CN" dirty="0" smtClean="0"/>
              <a:t>Concrete Measures</a:t>
            </a:r>
          </a:p>
          <a:p>
            <a:pPr lvl="1"/>
            <a:r>
              <a:rPr kumimoji="1" lang="en-US" altLang="zh-CN" dirty="0" smtClean="0"/>
              <a:t>Extract one frame every 20 second, 15 frames for one video</a:t>
            </a:r>
            <a:r>
              <a:rPr kumimoji="1" lang="zh-CN" altLang="en-US" dirty="0" smtClean="0"/>
              <a:t> </a:t>
            </a:r>
            <a:r>
              <a:rPr kumimoji="1" lang="en-US" altLang="zh-CN" dirty="0" smtClean="0"/>
              <a:t>section</a:t>
            </a:r>
          </a:p>
          <a:p>
            <a:pPr lvl="1"/>
            <a:r>
              <a:rPr kumimoji="1" lang="en-US" altLang="zh-CN" dirty="0" smtClean="0"/>
              <a:t>Do hashing for 15 frames of image, get 15 hashing strings</a:t>
            </a:r>
          </a:p>
          <a:p>
            <a:pPr lvl="1"/>
            <a:r>
              <a:rPr kumimoji="1" lang="en-US" altLang="zh-CN" dirty="0" smtClean="0"/>
              <a:t>Compare with </a:t>
            </a:r>
            <a:r>
              <a:rPr kumimoji="1" lang="en-US" altLang="zh-CN" dirty="0" smtClean="0">
                <a:solidFill>
                  <a:srgbClr val="246172"/>
                </a:solidFill>
              </a:rPr>
              <a:t>checking database</a:t>
            </a:r>
            <a:r>
              <a:rPr kumimoji="1" lang="en-US" altLang="zh-CN" dirty="0" smtClean="0"/>
              <a:t>, get 4 groups compare results (15*30 for every group)</a:t>
            </a:r>
          </a:p>
          <a:p>
            <a:pPr lvl="1"/>
            <a:r>
              <a:rPr kumimoji="1" lang="en-US" altLang="zh-CN" dirty="0" smtClean="0"/>
              <a:t>Calculate 4 average </a:t>
            </a:r>
            <a:r>
              <a:rPr kumimoji="1" lang="en-US" altLang="zh-CN" dirty="0"/>
              <a:t>compare </a:t>
            </a:r>
            <a:r>
              <a:rPr kumimoji="1" lang="en-US" altLang="zh-CN" dirty="0" smtClean="0"/>
              <a:t>results, judge the bird </a:t>
            </a:r>
            <a:r>
              <a:rPr lang="en-US" altLang="zh-CN" dirty="0"/>
              <a:t>species</a:t>
            </a:r>
            <a:r>
              <a:rPr kumimoji="1" lang="en-US" altLang="zh-CN" dirty="0" smtClean="0"/>
              <a:t>.</a:t>
            </a:r>
            <a:endParaRPr kumimoji="1" lang="zh-CN" altLang="en-US" dirty="0"/>
          </a:p>
        </p:txBody>
      </p:sp>
    </p:spTree>
    <p:extLst>
      <p:ext uri="{BB962C8B-B14F-4D97-AF65-F5344CB8AC3E}">
        <p14:creationId xmlns:p14="http://schemas.microsoft.com/office/powerpoint/2010/main" val="12428311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Preliminary classification of birds video in Qinghai Lake</a:t>
            </a:r>
            <a:endParaRPr kumimoji="1" lang="zh-CN" altLang="en-US" dirty="0"/>
          </a:p>
        </p:txBody>
      </p:sp>
      <p:sp>
        <p:nvSpPr>
          <p:cNvPr id="3" name="内容占位符 2"/>
          <p:cNvSpPr>
            <a:spLocks noGrp="1"/>
          </p:cNvSpPr>
          <p:nvPr>
            <p:ph idx="1"/>
          </p:nvPr>
        </p:nvSpPr>
        <p:spPr/>
        <p:txBody>
          <a:bodyPr/>
          <a:lstStyle/>
          <a:p>
            <a:r>
              <a:rPr kumimoji="1" lang="en-US" altLang="zh-CN" dirty="0" smtClean="0"/>
              <a:t>Checking Database</a:t>
            </a:r>
          </a:p>
          <a:p>
            <a:pPr lvl="1"/>
            <a:r>
              <a:rPr kumimoji="1" lang="en-US" altLang="zh-CN" dirty="0" smtClean="0"/>
              <a:t>Four species of birds: </a:t>
            </a:r>
            <a:r>
              <a:rPr lang="en-US" altLang="zh-CN" dirty="0"/>
              <a:t>Bar-headed </a:t>
            </a:r>
            <a:r>
              <a:rPr lang="en-US" altLang="zh-CN" dirty="0" smtClean="0"/>
              <a:t>Goose, Black-necked Crane,</a:t>
            </a:r>
            <a:r>
              <a:rPr lang="zh-CN" altLang="en-US" dirty="0" smtClean="0"/>
              <a:t> </a:t>
            </a:r>
            <a:r>
              <a:rPr lang="en-US" altLang="zh-CN" dirty="0" smtClean="0"/>
              <a:t>Cormorant,</a:t>
            </a:r>
            <a:r>
              <a:rPr lang="zh-CN" altLang="en-US" dirty="0"/>
              <a:t> </a:t>
            </a:r>
            <a:r>
              <a:rPr lang="en-US" altLang="zh-CN" dirty="0" smtClean="0"/>
              <a:t>Pallas’s</a:t>
            </a:r>
            <a:r>
              <a:rPr lang="zh-CN" altLang="en-US" dirty="0" smtClean="0"/>
              <a:t> </a:t>
            </a:r>
            <a:r>
              <a:rPr lang="en-US" altLang="zh-CN" dirty="0" smtClean="0"/>
              <a:t>Gull</a:t>
            </a:r>
          </a:p>
          <a:p>
            <a:pPr lvl="1"/>
            <a:r>
              <a:rPr kumimoji="1" lang="en-US" altLang="zh-CN" dirty="0" smtClean="0"/>
              <a:t>Cut</a:t>
            </a:r>
            <a:r>
              <a:rPr kumimoji="1" lang="zh-CN" altLang="en-US" dirty="0" smtClean="0"/>
              <a:t> </a:t>
            </a:r>
            <a:r>
              <a:rPr kumimoji="1" lang="en-US" altLang="zh-CN" dirty="0" smtClean="0"/>
              <a:t>30</a:t>
            </a:r>
            <a:r>
              <a:rPr kumimoji="1" lang="zh-CN" altLang="en-US" dirty="0" smtClean="0"/>
              <a:t> </a:t>
            </a:r>
            <a:r>
              <a:rPr kumimoji="1" lang="en-US" altLang="zh-CN" dirty="0" smtClean="0"/>
              <a:t>images</a:t>
            </a:r>
            <a:r>
              <a:rPr kumimoji="1" lang="zh-CN" altLang="en-US" dirty="0" smtClean="0"/>
              <a:t> </a:t>
            </a:r>
            <a:r>
              <a:rPr kumimoji="1" lang="en-US" altLang="zh-CN" dirty="0" smtClean="0"/>
              <a:t>from</a:t>
            </a:r>
            <a:r>
              <a:rPr kumimoji="1" lang="zh-CN" altLang="en-US" dirty="0" smtClean="0"/>
              <a:t> </a:t>
            </a:r>
            <a:r>
              <a:rPr kumimoji="1" lang="en-US" altLang="zh-CN" dirty="0" smtClean="0"/>
              <a:t>video</a:t>
            </a:r>
            <a:r>
              <a:rPr kumimoji="1" lang="zh-CN" altLang="en-US" dirty="0" smtClean="0"/>
              <a:t> </a:t>
            </a:r>
            <a:r>
              <a:rPr kumimoji="1" lang="en-US" altLang="zh-CN" dirty="0" smtClean="0"/>
              <a:t>for</a:t>
            </a:r>
            <a:r>
              <a:rPr kumimoji="1" lang="zh-CN" altLang="en-US" dirty="0" smtClean="0"/>
              <a:t> </a:t>
            </a:r>
            <a:r>
              <a:rPr kumimoji="1" lang="en-US" altLang="zh-CN" dirty="0" smtClean="0"/>
              <a:t>every</a:t>
            </a:r>
            <a:r>
              <a:rPr kumimoji="1" lang="zh-CN" altLang="en-US" dirty="0" smtClean="0"/>
              <a:t> </a:t>
            </a:r>
            <a:r>
              <a:rPr kumimoji="1" lang="en-US" altLang="zh-CN" dirty="0" smtClean="0"/>
              <a:t>species, contain different postures and different angles</a:t>
            </a:r>
          </a:p>
          <a:p>
            <a:pPr lvl="1"/>
            <a:r>
              <a:rPr kumimoji="1" lang="en-US" altLang="zh-CN" dirty="0" smtClean="0"/>
              <a:t>Hash this 120 images, get 120 hash strings as checking database</a:t>
            </a:r>
            <a:endParaRPr kumimoji="1"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5593" y="2119539"/>
            <a:ext cx="4257204" cy="3860346"/>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5593" y="2119539"/>
            <a:ext cx="4694464" cy="3471385"/>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11706" y="1660974"/>
            <a:ext cx="3184978" cy="4777476"/>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70099" y="1660973"/>
            <a:ext cx="5288643" cy="4315533"/>
          </a:xfrm>
          <a:prstGeom prst="rect">
            <a:avLst/>
          </a:prstGeom>
        </p:spPr>
      </p:pic>
    </p:spTree>
    <p:extLst>
      <p:ext uri="{BB962C8B-B14F-4D97-AF65-F5344CB8AC3E}">
        <p14:creationId xmlns:p14="http://schemas.microsoft.com/office/powerpoint/2010/main" val="857650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xit" presetSubtype="0" fill="hold" nodeType="clickEffect">
                                  <p:stCondLst>
                                    <p:cond delay="0"/>
                                  </p:stCondLst>
                                  <p:childTnLst>
                                    <p:animEffect transition="out" filter="fade">
                                      <p:cBhvr>
                                        <p:cTn id="13" dur="1000"/>
                                        <p:tgtEl>
                                          <p:spTgt spid="4"/>
                                        </p:tgtEl>
                                      </p:cBhvr>
                                    </p:animEffect>
                                    <p:anim calcmode="lin" valueType="num">
                                      <p:cBhvr>
                                        <p:cTn id="14" dur="1000"/>
                                        <p:tgtEl>
                                          <p:spTgt spid="4"/>
                                        </p:tgtEl>
                                        <p:attrNameLst>
                                          <p:attrName>ppt_x</p:attrName>
                                        </p:attrNameLst>
                                      </p:cBhvr>
                                      <p:tavLst>
                                        <p:tav tm="0">
                                          <p:val>
                                            <p:strVal val="ppt_x"/>
                                          </p:val>
                                        </p:tav>
                                        <p:tav tm="100000">
                                          <p:val>
                                            <p:strVal val="ppt_x"/>
                                          </p:val>
                                        </p:tav>
                                      </p:tavLst>
                                    </p:anim>
                                    <p:anim calcmode="lin" valueType="num">
                                      <p:cBhvr>
                                        <p:cTn id="15" dur="1000"/>
                                        <p:tgtEl>
                                          <p:spTgt spid="4"/>
                                        </p:tgtEl>
                                        <p:attrNameLst>
                                          <p:attrName>ppt_y</p:attrName>
                                        </p:attrNameLst>
                                      </p:cBhvr>
                                      <p:tavLst>
                                        <p:tav tm="0">
                                          <p:val>
                                            <p:strVal val="ppt_y"/>
                                          </p:val>
                                        </p:tav>
                                        <p:tav tm="100000">
                                          <p:val>
                                            <p:strVal val="ppt_y+.1"/>
                                          </p:val>
                                        </p:tav>
                                      </p:tavLst>
                                    </p:anim>
                                    <p:set>
                                      <p:cBhvr>
                                        <p:cTn id="16" dur="1" fill="hold">
                                          <p:stCondLst>
                                            <p:cond delay="999"/>
                                          </p:stCondLst>
                                        </p:cTn>
                                        <p:tgtEl>
                                          <p:spTgt spid="4"/>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xit" presetSubtype="0" fill="hold" nodeType="clickEffect">
                                  <p:stCondLst>
                                    <p:cond delay="0"/>
                                  </p:stCondLst>
                                  <p:childTnLst>
                                    <p:animEffect transition="out" filter="fade">
                                      <p:cBhvr>
                                        <p:cTn id="27" dur="1000"/>
                                        <p:tgtEl>
                                          <p:spTgt spid="5"/>
                                        </p:tgtEl>
                                      </p:cBhvr>
                                    </p:animEffect>
                                    <p:anim calcmode="lin" valueType="num">
                                      <p:cBhvr>
                                        <p:cTn id="28" dur="1000"/>
                                        <p:tgtEl>
                                          <p:spTgt spid="5"/>
                                        </p:tgtEl>
                                        <p:attrNameLst>
                                          <p:attrName>ppt_x</p:attrName>
                                        </p:attrNameLst>
                                      </p:cBhvr>
                                      <p:tavLst>
                                        <p:tav tm="0">
                                          <p:val>
                                            <p:strVal val="ppt_x"/>
                                          </p:val>
                                        </p:tav>
                                        <p:tav tm="100000">
                                          <p:val>
                                            <p:strVal val="ppt_x"/>
                                          </p:val>
                                        </p:tav>
                                      </p:tavLst>
                                    </p:anim>
                                    <p:anim calcmode="lin" valueType="num">
                                      <p:cBhvr>
                                        <p:cTn id="29" dur="1000"/>
                                        <p:tgtEl>
                                          <p:spTgt spid="5"/>
                                        </p:tgtEl>
                                        <p:attrNameLst>
                                          <p:attrName>ppt_y</p:attrName>
                                        </p:attrNameLst>
                                      </p:cBhvr>
                                      <p:tavLst>
                                        <p:tav tm="0">
                                          <p:val>
                                            <p:strVal val="ppt_y"/>
                                          </p:val>
                                        </p:tav>
                                        <p:tav tm="100000">
                                          <p:val>
                                            <p:strVal val="ppt_y+.1"/>
                                          </p:val>
                                        </p:tav>
                                      </p:tavLst>
                                    </p:anim>
                                    <p:set>
                                      <p:cBhvr>
                                        <p:cTn id="30" dur="1" fill="hold">
                                          <p:stCondLst>
                                            <p:cond delay="999"/>
                                          </p:stCondLst>
                                        </p:cTn>
                                        <p:tgtEl>
                                          <p:spTgt spid="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anim calcmode="lin" valueType="num">
                                      <p:cBhvr>
                                        <p:cTn id="36" dur="1000" fill="hold"/>
                                        <p:tgtEl>
                                          <p:spTgt spid="6"/>
                                        </p:tgtEl>
                                        <p:attrNameLst>
                                          <p:attrName>ppt_x</p:attrName>
                                        </p:attrNameLst>
                                      </p:cBhvr>
                                      <p:tavLst>
                                        <p:tav tm="0">
                                          <p:val>
                                            <p:strVal val="#ppt_x"/>
                                          </p:val>
                                        </p:tav>
                                        <p:tav tm="100000">
                                          <p:val>
                                            <p:strVal val="#ppt_x"/>
                                          </p:val>
                                        </p:tav>
                                      </p:tavLst>
                                    </p:anim>
                                    <p:anim calcmode="lin" valueType="num">
                                      <p:cBhvr>
                                        <p:cTn id="3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xit" presetSubtype="0" fill="hold" nodeType="clickEffect">
                                  <p:stCondLst>
                                    <p:cond delay="0"/>
                                  </p:stCondLst>
                                  <p:childTnLst>
                                    <p:animEffect transition="out" filter="fade">
                                      <p:cBhvr>
                                        <p:cTn id="41" dur="1000"/>
                                        <p:tgtEl>
                                          <p:spTgt spid="6"/>
                                        </p:tgtEl>
                                      </p:cBhvr>
                                    </p:animEffect>
                                    <p:anim calcmode="lin" valueType="num">
                                      <p:cBhvr>
                                        <p:cTn id="42" dur="1000"/>
                                        <p:tgtEl>
                                          <p:spTgt spid="6"/>
                                        </p:tgtEl>
                                        <p:attrNameLst>
                                          <p:attrName>ppt_x</p:attrName>
                                        </p:attrNameLst>
                                      </p:cBhvr>
                                      <p:tavLst>
                                        <p:tav tm="0">
                                          <p:val>
                                            <p:strVal val="ppt_x"/>
                                          </p:val>
                                        </p:tav>
                                        <p:tav tm="100000">
                                          <p:val>
                                            <p:strVal val="ppt_x"/>
                                          </p:val>
                                        </p:tav>
                                      </p:tavLst>
                                    </p:anim>
                                    <p:anim calcmode="lin" valueType="num">
                                      <p:cBhvr>
                                        <p:cTn id="43" dur="1000"/>
                                        <p:tgtEl>
                                          <p:spTgt spid="6"/>
                                        </p:tgtEl>
                                        <p:attrNameLst>
                                          <p:attrName>ppt_y</p:attrName>
                                        </p:attrNameLst>
                                      </p:cBhvr>
                                      <p:tavLst>
                                        <p:tav tm="0">
                                          <p:val>
                                            <p:strVal val="ppt_y"/>
                                          </p:val>
                                        </p:tav>
                                        <p:tav tm="100000">
                                          <p:val>
                                            <p:strVal val="ppt_y+.1"/>
                                          </p:val>
                                        </p:tav>
                                      </p:tavLst>
                                    </p:anim>
                                    <p:set>
                                      <p:cBhvr>
                                        <p:cTn id="44" dur="1" fill="hold">
                                          <p:stCondLst>
                                            <p:cond delay="999"/>
                                          </p:stCondLst>
                                        </p:cTn>
                                        <p:tgtEl>
                                          <p:spTgt spid="6"/>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1000"/>
                                        <p:tgtEl>
                                          <p:spTgt spid="7"/>
                                        </p:tgtEl>
                                      </p:cBhvr>
                                    </p:animEffect>
                                    <p:anim calcmode="lin" valueType="num">
                                      <p:cBhvr>
                                        <p:cTn id="50" dur="1000" fill="hold"/>
                                        <p:tgtEl>
                                          <p:spTgt spid="7"/>
                                        </p:tgtEl>
                                        <p:attrNameLst>
                                          <p:attrName>ppt_x</p:attrName>
                                        </p:attrNameLst>
                                      </p:cBhvr>
                                      <p:tavLst>
                                        <p:tav tm="0">
                                          <p:val>
                                            <p:strVal val="#ppt_x"/>
                                          </p:val>
                                        </p:tav>
                                        <p:tav tm="100000">
                                          <p:val>
                                            <p:strVal val="#ppt_x"/>
                                          </p:val>
                                        </p:tav>
                                      </p:tavLst>
                                    </p:anim>
                                    <p:anim calcmode="lin" valueType="num">
                                      <p:cBhvr>
                                        <p:cTn id="5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xit" presetSubtype="0" fill="hold" nodeType="clickEffect">
                                  <p:stCondLst>
                                    <p:cond delay="0"/>
                                  </p:stCondLst>
                                  <p:childTnLst>
                                    <p:animEffect transition="out" filter="fade">
                                      <p:cBhvr>
                                        <p:cTn id="55" dur="1000"/>
                                        <p:tgtEl>
                                          <p:spTgt spid="7"/>
                                        </p:tgtEl>
                                      </p:cBhvr>
                                    </p:animEffect>
                                    <p:anim calcmode="lin" valueType="num">
                                      <p:cBhvr>
                                        <p:cTn id="56" dur="1000"/>
                                        <p:tgtEl>
                                          <p:spTgt spid="7"/>
                                        </p:tgtEl>
                                        <p:attrNameLst>
                                          <p:attrName>ppt_x</p:attrName>
                                        </p:attrNameLst>
                                      </p:cBhvr>
                                      <p:tavLst>
                                        <p:tav tm="0">
                                          <p:val>
                                            <p:strVal val="ppt_x"/>
                                          </p:val>
                                        </p:tav>
                                        <p:tav tm="100000">
                                          <p:val>
                                            <p:strVal val="ppt_x"/>
                                          </p:val>
                                        </p:tav>
                                      </p:tavLst>
                                    </p:anim>
                                    <p:anim calcmode="lin" valueType="num">
                                      <p:cBhvr>
                                        <p:cTn id="57" dur="1000"/>
                                        <p:tgtEl>
                                          <p:spTgt spid="7"/>
                                        </p:tgtEl>
                                        <p:attrNameLst>
                                          <p:attrName>ppt_y</p:attrName>
                                        </p:attrNameLst>
                                      </p:cBhvr>
                                      <p:tavLst>
                                        <p:tav tm="0">
                                          <p:val>
                                            <p:strVal val="ppt_y"/>
                                          </p:val>
                                        </p:tav>
                                        <p:tav tm="100000">
                                          <p:val>
                                            <p:strVal val="ppt_y+.1"/>
                                          </p:val>
                                        </p:tav>
                                      </p:tavLst>
                                    </p:anim>
                                    <p:set>
                                      <p:cBhvr>
                                        <p:cTn id="58" dur="1" fill="hold">
                                          <p:stCondLst>
                                            <p:cond delay="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Preliminary classification of birds video in Qinghai Lake</a:t>
            </a:r>
            <a:endParaRPr kumimoji="1" lang="zh-CN" altLang="en-US" dirty="0"/>
          </a:p>
        </p:txBody>
      </p:sp>
      <p:sp>
        <p:nvSpPr>
          <p:cNvPr id="3" name="内容占位符 2"/>
          <p:cNvSpPr>
            <a:spLocks noGrp="1"/>
          </p:cNvSpPr>
          <p:nvPr>
            <p:ph idx="1"/>
          </p:nvPr>
        </p:nvSpPr>
        <p:spPr/>
        <p:txBody>
          <a:bodyPr/>
          <a:lstStyle/>
          <a:p>
            <a:r>
              <a:rPr kumimoji="1" lang="en-US" altLang="zh-CN" dirty="0" smtClean="0"/>
              <a:t>Experiment Result</a:t>
            </a:r>
            <a:endParaRPr kumimoji="1"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1237650309"/>
              </p:ext>
            </p:extLst>
          </p:nvPr>
        </p:nvGraphicFramePr>
        <p:xfrm>
          <a:off x="633729" y="2676461"/>
          <a:ext cx="7957585" cy="3706779"/>
        </p:xfrm>
        <a:graphic>
          <a:graphicData uri="http://schemas.openxmlformats.org/drawingml/2006/table">
            <a:tbl>
              <a:tblPr firstRow="1" bandRow="1">
                <a:tableStyleId>{21E4AEA4-8DFA-4A89-87EB-49C32662AFE0}</a:tableStyleId>
              </a:tblPr>
              <a:tblGrid>
                <a:gridCol w="1591517"/>
                <a:gridCol w="1591517"/>
                <a:gridCol w="1591517"/>
                <a:gridCol w="1591517"/>
                <a:gridCol w="1591517"/>
              </a:tblGrid>
              <a:tr h="455352">
                <a:tc>
                  <a:txBody>
                    <a:bodyPr/>
                    <a:lstStyle/>
                    <a:p>
                      <a:endParaRPr lang="zh-CN" altLang="en-US" dirty="0"/>
                    </a:p>
                  </a:txBody>
                  <a:tcPr/>
                </a:tc>
                <a:tc>
                  <a:txBody>
                    <a:bodyPr/>
                    <a:lstStyle/>
                    <a:p>
                      <a:r>
                        <a:rPr lang="en-US" altLang="zh-CN" dirty="0" smtClean="0"/>
                        <a:t>CD: Bar-headed Goose</a:t>
                      </a:r>
                      <a:endParaRPr lang="zh-CN" altLang="en-US" dirty="0"/>
                    </a:p>
                  </a:txBody>
                  <a:tcPr/>
                </a:tc>
                <a:tc>
                  <a:txBody>
                    <a:bodyPr/>
                    <a:lstStyle/>
                    <a:p>
                      <a:r>
                        <a:rPr lang="en-US" altLang="zh-CN" dirty="0" smtClean="0"/>
                        <a:t>CD: Black-necked Crane</a:t>
                      </a:r>
                      <a:endParaRPr lang="zh-CN" altLang="en-US" dirty="0"/>
                    </a:p>
                  </a:txBody>
                  <a:tcPr/>
                </a:tc>
                <a:tc>
                  <a:txBody>
                    <a:bodyPr/>
                    <a:lstStyle/>
                    <a:p>
                      <a:r>
                        <a:rPr lang="en-US" altLang="zh-CN" dirty="0" smtClean="0"/>
                        <a:t>CD: Cormorant</a:t>
                      </a:r>
                      <a:endParaRPr lang="zh-CN" altLang="en-US" dirty="0"/>
                    </a:p>
                  </a:txBody>
                  <a:tcPr/>
                </a:tc>
                <a:tc>
                  <a:txBody>
                    <a:bodyPr/>
                    <a:lstStyle/>
                    <a:p>
                      <a:r>
                        <a:rPr lang="en-US" altLang="zh-CN" dirty="0" smtClean="0"/>
                        <a:t>CD: Pallas’s</a:t>
                      </a:r>
                      <a:r>
                        <a:rPr lang="zh-CN" altLang="en-US" dirty="0" smtClean="0"/>
                        <a:t> </a:t>
                      </a:r>
                      <a:r>
                        <a:rPr lang="en-US" altLang="zh-CN" dirty="0" smtClean="0"/>
                        <a:t>Gull</a:t>
                      </a:r>
                      <a:endParaRPr lang="zh-CN" altLang="en-US" dirty="0"/>
                    </a:p>
                  </a:txBody>
                  <a:tcPr/>
                </a:tc>
              </a:tr>
              <a:tr h="717433">
                <a:tc>
                  <a:txBody>
                    <a:bodyPr/>
                    <a:lstStyle/>
                    <a:p>
                      <a:r>
                        <a:rPr lang="en-US" altLang="zh-CN" dirty="0" smtClean="0"/>
                        <a:t>Video 1</a:t>
                      </a:r>
                      <a:r>
                        <a:rPr lang="en-US" altLang="zh-CN" baseline="0" dirty="0" smtClean="0"/>
                        <a:t> (Bar-headed Goose)</a:t>
                      </a:r>
                      <a:endParaRPr lang="zh-CN" altLang="en-US" dirty="0"/>
                    </a:p>
                  </a:txBody>
                  <a:tcPr/>
                </a:tc>
                <a:tc>
                  <a:txBody>
                    <a:bodyPr/>
                    <a:lstStyle/>
                    <a:p>
                      <a:pPr algn="ctr"/>
                      <a:r>
                        <a:rPr lang="en-US" altLang="zh-CN" dirty="0" smtClean="0">
                          <a:solidFill>
                            <a:srgbClr val="FF0000"/>
                          </a:solidFill>
                          <a:latin typeface="Arial"/>
                          <a:cs typeface="Arial"/>
                        </a:rPr>
                        <a:t>9.86</a:t>
                      </a:r>
                      <a:endParaRPr lang="zh-CN" altLang="en-US" dirty="0">
                        <a:solidFill>
                          <a:srgbClr val="FF0000"/>
                        </a:solidFill>
                        <a:latin typeface="Arial"/>
                        <a:cs typeface="Arial"/>
                      </a:endParaRPr>
                    </a:p>
                  </a:txBody>
                  <a:tcPr/>
                </a:tc>
                <a:tc>
                  <a:txBody>
                    <a:bodyPr/>
                    <a:lstStyle/>
                    <a:p>
                      <a:pPr algn="ctr"/>
                      <a:r>
                        <a:rPr lang="en-US" altLang="zh-CN" dirty="0" smtClean="0">
                          <a:latin typeface="Arial"/>
                          <a:cs typeface="Arial"/>
                        </a:rPr>
                        <a:t>3.47</a:t>
                      </a:r>
                      <a:endParaRPr lang="zh-CN" altLang="en-US" dirty="0">
                        <a:latin typeface="Arial"/>
                        <a:cs typeface="Arial"/>
                      </a:endParaRPr>
                    </a:p>
                  </a:txBody>
                  <a:tcPr/>
                </a:tc>
                <a:tc>
                  <a:txBody>
                    <a:bodyPr/>
                    <a:lstStyle/>
                    <a:p>
                      <a:pPr algn="ctr"/>
                      <a:r>
                        <a:rPr lang="en-US" altLang="zh-CN" dirty="0" smtClean="0">
                          <a:latin typeface="Arial"/>
                          <a:cs typeface="Arial"/>
                        </a:rPr>
                        <a:t>6.53</a:t>
                      </a:r>
                      <a:endParaRPr lang="zh-CN" altLang="en-US" dirty="0">
                        <a:latin typeface="Arial"/>
                        <a:cs typeface="Arial"/>
                      </a:endParaRPr>
                    </a:p>
                  </a:txBody>
                  <a:tcPr/>
                </a:tc>
                <a:tc>
                  <a:txBody>
                    <a:bodyPr/>
                    <a:lstStyle/>
                    <a:p>
                      <a:pPr algn="ctr"/>
                      <a:r>
                        <a:rPr lang="en-US" altLang="zh-CN" dirty="0" smtClean="0">
                          <a:latin typeface="Arial"/>
                          <a:cs typeface="Arial"/>
                        </a:rPr>
                        <a:t>7.83</a:t>
                      </a:r>
                      <a:endParaRPr lang="zh-CN" altLang="en-US" dirty="0">
                        <a:latin typeface="Arial"/>
                        <a:cs typeface="Arial"/>
                      </a:endParaRPr>
                    </a:p>
                  </a:txBody>
                  <a:tcPr/>
                </a:tc>
              </a:tr>
              <a:tr h="717433">
                <a:tc>
                  <a:txBody>
                    <a:bodyPr/>
                    <a:lstStyle/>
                    <a:p>
                      <a:r>
                        <a:rPr lang="en-US" altLang="zh-CN" dirty="0" smtClean="0"/>
                        <a:t>Video 2 (Black-necked Crane)</a:t>
                      </a:r>
                      <a:endParaRPr lang="zh-CN" altLang="en-US" dirty="0"/>
                    </a:p>
                  </a:txBody>
                  <a:tcPr/>
                </a:tc>
                <a:tc>
                  <a:txBody>
                    <a:bodyPr/>
                    <a:lstStyle/>
                    <a:p>
                      <a:pPr algn="ctr"/>
                      <a:r>
                        <a:rPr lang="en-US" altLang="zh-CN" dirty="0" smtClean="0">
                          <a:latin typeface="Arial"/>
                          <a:cs typeface="Arial"/>
                        </a:rPr>
                        <a:t>2.46</a:t>
                      </a:r>
                      <a:endParaRPr lang="zh-CN" altLang="en-US" dirty="0">
                        <a:latin typeface="Arial"/>
                        <a:cs typeface="Arial"/>
                      </a:endParaRPr>
                    </a:p>
                  </a:txBody>
                  <a:tcPr/>
                </a:tc>
                <a:tc>
                  <a:txBody>
                    <a:bodyPr/>
                    <a:lstStyle/>
                    <a:p>
                      <a:pPr algn="ctr"/>
                      <a:r>
                        <a:rPr lang="en-US" altLang="zh-CN" dirty="0" smtClean="0">
                          <a:solidFill>
                            <a:srgbClr val="FF0000"/>
                          </a:solidFill>
                          <a:latin typeface="Arial"/>
                          <a:cs typeface="Arial"/>
                        </a:rPr>
                        <a:t>13.65</a:t>
                      </a:r>
                      <a:endParaRPr lang="zh-CN" altLang="en-US" dirty="0">
                        <a:solidFill>
                          <a:srgbClr val="FF0000"/>
                        </a:solidFill>
                        <a:latin typeface="Arial"/>
                        <a:cs typeface="Arial"/>
                      </a:endParaRPr>
                    </a:p>
                  </a:txBody>
                  <a:tcPr/>
                </a:tc>
                <a:tc>
                  <a:txBody>
                    <a:bodyPr/>
                    <a:lstStyle/>
                    <a:p>
                      <a:pPr algn="ctr"/>
                      <a:r>
                        <a:rPr lang="en-US" altLang="zh-CN" dirty="0" smtClean="0">
                          <a:latin typeface="Arial"/>
                          <a:cs typeface="Arial"/>
                        </a:rPr>
                        <a:t>1.24</a:t>
                      </a:r>
                      <a:endParaRPr lang="zh-CN" altLang="en-US" dirty="0">
                        <a:latin typeface="Arial"/>
                        <a:cs typeface="Arial"/>
                      </a:endParaRPr>
                    </a:p>
                  </a:txBody>
                  <a:tcPr/>
                </a:tc>
                <a:tc>
                  <a:txBody>
                    <a:bodyPr/>
                    <a:lstStyle/>
                    <a:p>
                      <a:pPr algn="ctr"/>
                      <a:r>
                        <a:rPr lang="en-US" altLang="zh-CN" dirty="0" smtClean="0">
                          <a:latin typeface="Arial"/>
                          <a:cs typeface="Arial"/>
                        </a:rPr>
                        <a:t>2.98</a:t>
                      </a:r>
                      <a:endParaRPr lang="zh-CN" altLang="en-US" dirty="0">
                        <a:latin typeface="Arial"/>
                        <a:cs typeface="Arial"/>
                      </a:endParaRPr>
                    </a:p>
                  </a:txBody>
                  <a:tcPr/>
                </a:tc>
              </a:tr>
              <a:tr h="717433">
                <a:tc>
                  <a:txBody>
                    <a:bodyPr/>
                    <a:lstStyle/>
                    <a:p>
                      <a:r>
                        <a:rPr lang="en-US" altLang="zh-CN" dirty="0" smtClean="0"/>
                        <a:t>Video</a:t>
                      </a:r>
                      <a:r>
                        <a:rPr lang="en-US" altLang="zh-CN" baseline="0" dirty="0" smtClean="0"/>
                        <a:t> 3 (Cormorant)</a:t>
                      </a:r>
                      <a:endParaRPr lang="zh-CN" altLang="en-US" dirty="0"/>
                    </a:p>
                  </a:txBody>
                  <a:tcPr/>
                </a:tc>
                <a:tc>
                  <a:txBody>
                    <a:bodyPr/>
                    <a:lstStyle/>
                    <a:p>
                      <a:pPr algn="ctr"/>
                      <a:r>
                        <a:rPr lang="en-US" altLang="zh-CN" dirty="0" smtClean="0">
                          <a:latin typeface="Arial"/>
                          <a:cs typeface="Arial"/>
                        </a:rPr>
                        <a:t>4.35</a:t>
                      </a:r>
                      <a:endParaRPr lang="zh-CN" altLang="en-US" dirty="0">
                        <a:latin typeface="Arial"/>
                        <a:cs typeface="Arial"/>
                      </a:endParaRPr>
                    </a:p>
                  </a:txBody>
                  <a:tcPr/>
                </a:tc>
                <a:tc>
                  <a:txBody>
                    <a:bodyPr/>
                    <a:lstStyle/>
                    <a:p>
                      <a:pPr algn="ctr"/>
                      <a:r>
                        <a:rPr lang="en-US" altLang="zh-CN" dirty="0" smtClean="0">
                          <a:latin typeface="Arial"/>
                          <a:cs typeface="Arial"/>
                        </a:rPr>
                        <a:t>2.65</a:t>
                      </a:r>
                      <a:endParaRPr lang="zh-CN" altLang="en-US" dirty="0">
                        <a:latin typeface="Arial"/>
                        <a:cs typeface="Arial"/>
                      </a:endParaRPr>
                    </a:p>
                  </a:txBody>
                  <a:tcPr/>
                </a:tc>
                <a:tc>
                  <a:txBody>
                    <a:bodyPr/>
                    <a:lstStyle/>
                    <a:p>
                      <a:pPr algn="ctr"/>
                      <a:r>
                        <a:rPr lang="en-US" altLang="zh-CN" dirty="0" smtClean="0">
                          <a:solidFill>
                            <a:srgbClr val="FF0000"/>
                          </a:solidFill>
                          <a:latin typeface="Arial"/>
                          <a:cs typeface="Arial"/>
                        </a:rPr>
                        <a:t>12.68</a:t>
                      </a:r>
                      <a:endParaRPr lang="zh-CN" altLang="en-US" dirty="0">
                        <a:solidFill>
                          <a:srgbClr val="FF0000"/>
                        </a:solidFill>
                        <a:latin typeface="Arial"/>
                        <a:cs typeface="Arial"/>
                      </a:endParaRPr>
                    </a:p>
                  </a:txBody>
                  <a:tcPr/>
                </a:tc>
                <a:tc>
                  <a:txBody>
                    <a:bodyPr/>
                    <a:lstStyle/>
                    <a:p>
                      <a:pPr algn="ctr"/>
                      <a:r>
                        <a:rPr lang="en-US" altLang="zh-CN" dirty="0" smtClean="0">
                          <a:latin typeface="Arial"/>
                          <a:cs typeface="Arial"/>
                        </a:rPr>
                        <a:t>6.78</a:t>
                      </a:r>
                      <a:endParaRPr lang="zh-CN" altLang="en-US" dirty="0">
                        <a:latin typeface="Arial"/>
                        <a:cs typeface="Arial"/>
                      </a:endParaRPr>
                    </a:p>
                  </a:txBody>
                  <a:tcPr/>
                </a:tc>
              </a:tr>
              <a:tr h="717433">
                <a:tc>
                  <a:txBody>
                    <a:bodyPr/>
                    <a:lstStyle/>
                    <a:p>
                      <a:r>
                        <a:rPr lang="en-US" altLang="zh-CN" dirty="0" smtClean="0"/>
                        <a:t>Video 4 (Pallas’s Gull)</a:t>
                      </a:r>
                      <a:endParaRPr lang="zh-CN" altLang="en-US" dirty="0"/>
                    </a:p>
                  </a:txBody>
                  <a:tcPr/>
                </a:tc>
                <a:tc>
                  <a:txBody>
                    <a:bodyPr/>
                    <a:lstStyle/>
                    <a:p>
                      <a:pPr algn="ctr"/>
                      <a:r>
                        <a:rPr lang="en-US" altLang="zh-CN" dirty="0" smtClean="0">
                          <a:latin typeface="Arial"/>
                          <a:cs typeface="Arial"/>
                        </a:rPr>
                        <a:t>7.45</a:t>
                      </a:r>
                      <a:endParaRPr lang="zh-CN" altLang="en-US" dirty="0">
                        <a:latin typeface="Arial"/>
                        <a:cs typeface="Arial"/>
                      </a:endParaRPr>
                    </a:p>
                  </a:txBody>
                  <a:tcPr/>
                </a:tc>
                <a:tc>
                  <a:txBody>
                    <a:bodyPr/>
                    <a:lstStyle/>
                    <a:p>
                      <a:pPr algn="ctr"/>
                      <a:r>
                        <a:rPr lang="en-US" altLang="zh-CN" dirty="0" smtClean="0">
                          <a:latin typeface="Arial"/>
                          <a:cs typeface="Arial"/>
                        </a:rPr>
                        <a:t>3.35</a:t>
                      </a:r>
                      <a:endParaRPr lang="zh-CN" altLang="en-US" dirty="0">
                        <a:latin typeface="Arial"/>
                        <a:cs typeface="Arial"/>
                      </a:endParaRPr>
                    </a:p>
                  </a:txBody>
                  <a:tcPr/>
                </a:tc>
                <a:tc>
                  <a:txBody>
                    <a:bodyPr/>
                    <a:lstStyle/>
                    <a:p>
                      <a:pPr algn="ctr"/>
                      <a:r>
                        <a:rPr lang="en-US" altLang="zh-CN" dirty="0" smtClean="0">
                          <a:latin typeface="Arial"/>
                          <a:cs typeface="Arial"/>
                        </a:rPr>
                        <a:t>5.89</a:t>
                      </a:r>
                      <a:endParaRPr lang="zh-CN" altLang="en-US" dirty="0">
                        <a:latin typeface="Arial"/>
                        <a:cs typeface="Arial"/>
                      </a:endParaRPr>
                    </a:p>
                  </a:txBody>
                  <a:tcPr/>
                </a:tc>
                <a:tc>
                  <a:txBody>
                    <a:bodyPr/>
                    <a:lstStyle/>
                    <a:p>
                      <a:pPr algn="ctr"/>
                      <a:r>
                        <a:rPr lang="en-US" altLang="zh-CN" dirty="0" smtClean="0">
                          <a:solidFill>
                            <a:srgbClr val="FF0000"/>
                          </a:solidFill>
                          <a:latin typeface="Arial"/>
                          <a:cs typeface="Arial"/>
                        </a:rPr>
                        <a:t>11.67</a:t>
                      </a:r>
                      <a:endParaRPr lang="zh-CN" altLang="en-US" dirty="0">
                        <a:solidFill>
                          <a:srgbClr val="FF0000"/>
                        </a:solidFill>
                        <a:latin typeface="Arial"/>
                        <a:cs typeface="Arial"/>
                      </a:endParaRPr>
                    </a:p>
                  </a:txBody>
                  <a:tcPr/>
                </a:tc>
              </a:tr>
            </a:tbl>
          </a:graphicData>
        </a:graphic>
      </p:graphicFrame>
      <p:sp>
        <p:nvSpPr>
          <p:cNvPr id="6" name="文本框 5"/>
          <p:cNvSpPr txBox="1"/>
          <p:nvPr/>
        </p:nvSpPr>
        <p:spPr>
          <a:xfrm>
            <a:off x="1307285" y="6400800"/>
            <a:ext cx="3679077" cy="369332"/>
          </a:xfrm>
          <a:prstGeom prst="rect">
            <a:avLst/>
          </a:prstGeom>
          <a:noFill/>
        </p:spPr>
        <p:txBody>
          <a:bodyPr wrap="square" rtlCol="0">
            <a:spAutoFit/>
          </a:bodyPr>
          <a:lstStyle/>
          <a:p>
            <a:r>
              <a:rPr kumimoji="1" lang="en-US" altLang="zh-CN" dirty="0" smtClean="0"/>
              <a:t>CD=Checking Database</a:t>
            </a:r>
            <a:endParaRPr kumimoji="1" lang="zh-CN" altLang="en-US" dirty="0"/>
          </a:p>
        </p:txBody>
      </p:sp>
    </p:spTree>
    <p:extLst>
      <p:ext uri="{BB962C8B-B14F-4D97-AF65-F5344CB8AC3E}">
        <p14:creationId xmlns:p14="http://schemas.microsoft.com/office/powerpoint/2010/main" val="39704245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kumimoji="1" lang="zh-CN" altLang="en-US" dirty="0"/>
          </a:p>
        </p:txBody>
      </p:sp>
      <p:sp>
        <p:nvSpPr>
          <p:cNvPr id="3" name="内容占位符 2"/>
          <p:cNvSpPr>
            <a:spLocks noGrp="1"/>
          </p:cNvSpPr>
          <p:nvPr>
            <p:ph idx="1"/>
          </p:nvPr>
        </p:nvSpPr>
        <p:spPr/>
        <p:txBody>
          <a:bodyPr/>
          <a:lstStyle/>
          <a:p>
            <a:r>
              <a:rPr lang="en-US" altLang="zh-CN" b="1" dirty="0">
                <a:solidFill>
                  <a:srgbClr val="FF0000"/>
                </a:solidFill>
              </a:rPr>
              <a:t>Morphology classification and behaviors identification of birds </a:t>
            </a:r>
            <a:r>
              <a:rPr lang="en-US" altLang="zh-CN" b="1" dirty="0" smtClean="0">
                <a:solidFill>
                  <a:srgbClr val="FF0000"/>
                </a:solidFill>
              </a:rPr>
              <a:t>in scientific video</a:t>
            </a:r>
          </a:p>
          <a:p>
            <a:pPr lvl="1"/>
            <a:r>
              <a:rPr lang="en-US" altLang="zh-CN" dirty="0">
                <a:solidFill>
                  <a:srgbClr val="FF0000"/>
                </a:solidFill>
              </a:rPr>
              <a:t>breeding behavior of bar-headed </a:t>
            </a:r>
            <a:r>
              <a:rPr lang="en-US" altLang="zh-CN" dirty="0" smtClean="0">
                <a:solidFill>
                  <a:srgbClr val="FF0000"/>
                </a:solidFill>
              </a:rPr>
              <a:t>geese</a:t>
            </a:r>
          </a:p>
          <a:p>
            <a:r>
              <a:rPr lang="en-US" altLang="zh-CN" b="1" dirty="0"/>
              <a:t>Preliminary</a:t>
            </a:r>
            <a:r>
              <a:rPr lang="en-US" altLang="zh-CN" dirty="0" smtClean="0"/>
              <a:t> </a:t>
            </a:r>
            <a:r>
              <a:rPr lang="en-US" altLang="zh-CN" b="1" dirty="0"/>
              <a:t>classification of birds video in Qinghai Lake</a:t>
            </a:r>
            <a:endParaRPr lang="zh-CN" altLang="en-US" b="1" dirty="0"/>
          </a:p>
        </p:txBody>
      </p:sp>
    </p:spTree>
    <p:extLst>
      <p:ext uri="{BB962C8B-B14F-4D97-AF65-F5344CB8AC3E}">
        <p14:creationId xmlns:p14="http://schemas.microsoft.com/office/powerpoint/2010/main" val="13748076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Preliminary classification of birds video in Qinghai Lake</a:t>
            </a:r>
            <a:endParaRPr kumimoji="1" lang="zh-CN" altLang="en-US" dirty="0"/>
          </a:p>
        </p:txBody>
      </p:sp>
      <p:sp>
        <p:nvSpPr>
          <p:cNvPr id="3" name="内容占位符 2"/>
          <p:cNvSpPr>
            <a:spLocks noGrp="1"/>
          </p:cNvSpPr>
          <p:nvPr>
            <p:ph idx="1"/>
          </p:nvPr>
        </p:nvSpPr>
        <p:spPr/>
        <p:txBody>
          <a:bodyPr/>
          <a:lstStyle/>
          <a:p>
            <a:r>
              <a:rPr kumimoji="1" lang="en-US" altLang="zh-CN" dirty="0" smtClean="0"/>
              <a:t>Analysis</a:t>
            </a:r>
          </a:p>
          <a:p>
            <a:pPr lvl="1"/>
            <a:r>
              <a:rPr kumimoji="1" lang="en-US" altLang="zh-CN" dirty="0" smtClean="0"/>
              <a:t>Classification for the video of Bar-headed Goose has poorer result: </a:t>
            </a:r>
          </a:p>
          <a:p>
            <a:pPr lvl="2"/>
            <a:r>
              <a:rPr kumimoji="1" lang="en-US" altLang="zh-CN" dirty="0" smtClean="0"/>
              <a:t>Color of bar-headed goose close</a:t>
            </a:r>
            <a:r>
              <a:rPr kumimoji="1" lang="zh-CN" altLang="en-US" dirty="0" smtClean="0"/>
              <a:t> </a:t>
            </a:r>
            <a:r>
              <a:rPr kumimoji="1" lang="en-US" altLang="zh-CN" dirty="0" smtClean="0"/>
              <a:t>to</a:t>
            </a:r>
            <a:r>
              <a:rPr kumimoji="1" lang="zh-CN" altLang="en-US" dirty="0" smtClean="0"/>
              <a:t> </a:t>
            </a:r>
            <a:r>
              <a:rPr kumimoji="1" lang="en-US" altLang="zh-CN" dirty="0" smtClean="0"/>
              <a:t>the color of background</a:t>
            </a:r>
          </a:p>
          <a:p>
            <a:pPr lvl="2"/>
            <a:r>
              <a:rPr kumimoji="1" lang="en-US" altLang="zh-CN" dirty="0" smtClean="0"/>
              <a:t>Crowded together</a:t>
            </a:r>
            <a:endParaRPr kumimoji="1" lang="en-US" altLang="zh-CN" dirty="0"/>
          </a:p>
          <a:p>
            <a:pPr lvl="1"/>
            <a:r>
              <a:rPr kumimoji="1" lang="en-US" altLang="zh-CN" dirty="0" smtClean="0"/>
              <a:t>Time efficiency (test on DELL R510)</a:t>
            </a:r>
          </a:p>
          <a:p>
            <a:pPr lvl="2"/>
            <a:r>
              <a:rPr kumimoji="1" lang="en-US" altLang="zh-CN" dirty="0" smtClean="0"/>
              <a:t>Frames getting &amp; Hashing: 830ms</a:t>
            </a:r>
          </a:p>
          <a:p>
            <a:pPr lvl="2"/>
            <a:r>
              <a:rPr kumimoji="1" lang="en-US" altLang="zh-CN" dirty="0" smtClean="0"/>
              <a:t>Compare: 1834ms</a:t>
            </a:r>
          </a:p>
          <a:p>
            <a:pPr lvl="2"/>
            <a:endParaRPr kumimoji="1" lang="en-US" altLang="zh-CN" dirty="0" smtClean="0"/>
          </a:p>
        </p:txBody>
      </p:sp>
    </p:spTree>
    <p:extLst>
      <p:ext uri="{BB962C8B-B14F-4D97-AF65-F5344CB8AC3E}">
        <p14:creationId xmlns:p14="http://schemas.microsoft.com/office/powerpoint/2010/main" val="933182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Preliminary classification of birds video in Qinghai Lake</a:t>
            </a:r>
            <a:endParaRPr kumimoji="1" lang="zh-CN" altLang="en-US" dirty="0"/>
          </a:p>
        </p:txBody>
      </p:sp>
      <p:sp>
        <p:nvSpPr>
          <p:cNvPr id="3" name="内容占位符 2"/>
          <p:cNvSpPr>
            <a:spLocks noGrp="1"/>
          </p:cNvSpPr>
          <p:nvPr>
            <p:ph idx="1"/>
          </p:nvPr>
        </p:nvSpPr>
        <p:spPr/>
        <p:txBody>
          <a:bodyPr/>
          <a:lstStyle/>
          <a:p>
            <a:r>
              <a:rPr kumimoji="1" lang="en-US" altLang="zh-CN" dirty="0" smtClean="0"/>
              <a:t>Next</a:t>
            </a:r>
          </a:p>
          <a:p>
            <a:pPr lvl="1"/>
            <a:r>
              <a:rPr kumimoji="1" lang="en-US" altLang="zh-CN" dirty="0" smtClean="0"/>
              <a:t>Improve the accuracy rate</a:t>
            </a:r>
          </a:p>
          <a:p>
            <a:pPr lvl="1"/>
            <a:r>
              <a:rPr kumimoji="1" lang="en-US" altLang="zh-CN" dirty="0" smtClean="0"/>
              <a:t>Realize one system for preliminary classification of birds video</a:t>
            </a:r>
            <a:endParaRPr kumimoji="1" lang="zh-CN" altLang="en-US" dirty="0"/>
          </a:p>
        </p:txBody>
      </p:sp>
    </p:spTree>
    <p:extLst>
      <p:ext uri="{BB962C8B-B14F-4D97-AF65-F5344CB8AC3E}">
        <p14:creationId xmlns:p14="http://schemas.microsoft.com/office/powerpoint/2010/main" val="15190195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normAutofit/>
          </a:bodyPr>
          <a:lstStyle/>
          <a:p>
            <a:pPr marL="118872" indent="0">
              <a:buNone/>
            </a:pPr>
            <a:r>
              <a:rPr kumimoji="1" lang="en-US" altLang="zh-CN" sz="6600" dirty="0" smtClean="0">
                <a:solidFill>
                  <a:schemeClr val="accent2">
                    <a:lumMod val="75000"/>
                  </a:schemeClr>
                </a:solidFill>
              </a:rPr>
              <a:t>Thanks</a:t>
            </a:r>
            <a:r>
              <a:rPr kumimoji="1" lang="en-US" altLang="zh-CN" sz="6600" dirty="0" smtClean="0">
                <a:solidFill>
                  <a:schemeClr val="accent2">
                    <a:lumMod val="75000"/>
                  </a:schemeClr>
                </a:solidFill>
              </a:rPr>
              <a:t>!</a:t>
            </a:r>
          </a:p>
          <a:p>
            <a:pPr marL="118872" indent="0">
              <a:buNone/>
            </a:pPr>
            <a:endParaRPr kumimoji="1" lang="en-US" altLang="zh-CN" sz="6600" dirty="0">
              <a:solidFill>
                <a:schemeClr val="accent2">
                  <a:lumMod val="75000"/>
                </a:schemeClr>
              </a:solidFill>
            </a:endParaRPr>
          </a:p>
          <a:p>
            <a:pPr marL="118872" indent="0">
              <a:buNone/>
            </a:pPr>
            <a:r>
              <a:rPr kumimoji="1" lang="en-US" altLang="zh-CN" sz="3600" dirty="0" smtClean="0">
                <a:solidFill>
                  <a:schemeClr val="accent2">
                    <a:lumMod val="75000"/>
                  </a:schemeClr>
                </a:solidFill>
              </a:rPr>
              <a:t>Contract me: chencan@cnic.cn</a:t>
            </a:r>
            <a:endParaRPr kumimoji="1" lang="en-US" altLang="zh-CN" sz="3600" dirty="0" smtClean="0">
              <a:solidFill>
                <a:schemeClr val="accent2">
                  <a:lumMod val="75000"/>
                </a:schemeClr>
              </a:solidFill>
            </a:endParaRPr>
          </a:p>
          <a:p>
            <a:pPr marL="118872" indent="0">
              <a:buNone/>
            </a:pPr>
            <a:endParaRPr kumimoji="1" lang="zh-CN" altLang="en-US" sz="6600" dirty="0">
              <a:solidFill>
                <a:schemeClr val="accent2">
                  <a:lumMod val="75000"/>
                </a:schemeClr>
              </a:solidFill>
            </a:endParaRPr>
          </a:p>
        </p:txBody>
      </p:sp>
    </p:spTree>
    <p:extLst>
      <p:ext uri="{BB962C8B-B14F-4D97-AF65-F5344CB8AC3E}">
        <p14:creationId xmlns:p14="http://schemas.microsoft.com/office/powerpoint/2010/main" val="20455053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Morphology classification and behaviors </a:t>
            </a:r>
            <a:r>
              <a:rPr lang="en-US" altLang="zh-CN" dirty="0" smtClean="0"/>
              <a:t>identification</a:t>
            </a:r>
            <a:endParaRPr kumimoji="1" lang="zh-CN" altLang="en-US" dirty="0"/>
          </a:p>
        </p:txBody>
      </p:sp>
      <p:sp>
        <p:nvSpPr>
          <p:cNvPr id="3" name="内容占位符 2"/>
          <p:cNvSpPr>
            <a:spLocks noGrp="1"/>
          </p:cNvSpPr>
          <p:nvPr>
            <p:ph idx="1"/>
          </p:nvPr>
        </p:nvSpPr>
        <p:spPr/>
        <p:txBody>
          <a:bodyPr/>
          <a:lstStyle/>
          <a:p>
            <a:r>
              <a:rPr lang="en-US" altLang="zh-CN" dirty="0"/>
              <a:t>Research </a:t>
            </a:r>
            <a:r>
              <a:rPr lang="en-US" altLang="zh-CN" dirty="0" smtClean="0"/>
              <a:t>Status</a:t>
            </a:r>
          </a:p>
          <a:p>
            <a:pPr lvl="1"/>
            <a:r>
              <a:rPr lang="en-US" altLang="zh-CN" dirty="0"/>
              <a:t>Movement and behavior analysis of animals such as mice in the fixed independent scene</a:t>
            </a:r>
            <a:r>
              <a:rPr lang="zh-CN" altLang="en-US" dirty="0"/>
              <a:t>；</a:t>
            </a:r>
            <a:endParaRPr lang="en-US" altLang="zh-CN" dirty="0"/>
          </a:p>
          <a:p>
            <a:pPr lvl="1"/>
            <a:r>
              <a:rPr lang="en-US" altLang="zh-CN" dirty="0"/>
              <a:t>Aiming at action and mutual interaction of different kinds of animals in fixed </a:t>
            </a:r>
            <a:r>
              <a:rPr lang="en-US" altLang="zh-CN" dirty="0" smtClean="0"/>
              <a:t>scene</a:t>
            </a:r>
            <a:endParaRPr lang="en-US" altLang="zh-CN" dirty="0"/>
          </a:p>
        </p:txBody>
      </p:sp>
    </p:spTree>
    <p:extLst>
      <p:ext uri="{BB962C8B-B14F-4D97-AF65-F5344CB8AC3E}">
        <p14:creationId xmlns:p14="http://schemas.microsoft.com/office/powerpoint/2010/main" val="17473450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do?</a:t>
            </a:r>
            <a:endParaRPr lang="en-US" dirty="0"/>
          </a:p>
        </p:txBody>
      </p:sp>
      <p:sp>
        <p:nvSpPr>
          <p:cNvPr id="3" name="Content Placeholder 2"/>
          <p:cNvSpPr>
            <a:spLocks noGrp="1"/>
          </p:cNvSpPr>
          <p:nvPr>
            <p:ph idx="1"/>
          </p:nvPr>
        </p:nvSpPr>
        <p:spPr/>
        <p:txBody>
          <a:bodyPr/>
          <a:lstStyle/>
          <a:p>
            <a:r>
              <a:rPr lang="en-US" dirty="0" smtClean="0"/>
              <a:t>Target </a:t>
            </a:r>
            <a:r>
              <a:rPr lang="en-US" dirty="0"/>
              <a:t>detection and tracking</a:t>
            </a:r>
            <a:r>
              <a:rPr lang="zh-CN" dirty="0" smtClean="0">
                <a:effectLst/>
              </a:rPr>
              <a:t> </a:t>
            </a:r>
            <a:endParaRPr lang="en-US" altLang="zh-CN" dirty="0" smtClean="0">
              <a:effectLst/>
            </a:endParaRPr>
          </a:p>
          <a:p>
            <a:r>
              <a:rPr lang="en-US" dirty="0"/>
              <a:t>Morphology Classify</a:t>
            </a:r>
            <a:r>
              <a:rPr lang="zh-CN" dirty="0" smtClean="0">
                <a:effectLst/>
              </a:rPr>
              <a:t> </a:t>
            </a:r>
            <a:endParaRPr lang="en-US" altLang="zh-CN" dirty="0" smtClean="0">
              <a:effectLst/>
            </a:endParaRPr>
          </a:p>
          <a:p>
            <a:r>
              <a:rPr lang="en-US" dirty="0"/>
              <a:t>Birds Behaviors Identification</a:t>
            </a:r>
            <a:r>
              <a:rPr lang="zh-CN" dirty="0" smtClean="0">
                <a:effectLst/>
              </a:rPr>
              <a:t> </a:t>
            </a:r>
            <a:endParaRPr lang="en-US" dirty="0" smtClean="0"/>
          </a:p>
        </p:txBody>
      </p:sp>
    </p:spTree>
    <p:extLst>
      <p:ext uri="{BB962C8B-B14F-4D97-AF65-F5344CB8AC3E}">
        <p14:creationId xmlns:p14="http://schemas.microsoft.com/office/powerpoint/2010/main" val="18923461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Target detection and tracking</a:t>
            </a:r>
            <a:r>
              <a:rPr lang="zh-CN" dirty="0" smtClean="0">
                <a:effectLst/>
              </a:rPr>
              <a:t> </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Animal </a:t>
            </a:r>
            <a:r>
              <a:rPr lang="en-US" dirty="0"/>
              <a:t>target tracking plays a significant role in subsequent links as animal motion parameters extraction, animal behavior analysis, etc. Through the analysis and comparison of all kinds of algorithms, we choose and improve the </a:t>
            </a:r>
            <a:r>
              <a:rPr lang="en-US" dirty="0" err="1"/>
              <a:t>camshift</a:t>
            </a:r>
            <a:r>
              <a:rPr lang="en-US" dirty="0"/>
              <a:t> algorithm to do animal target tracking.</a:t>
            </a:r>
            <a:endParaRPr lang="zh-CN" altLang="en-US" dirty="0"/>
          </a:p>
          <a:p>
            <a:r>
              <a:rPr lang="en-US" dirty="0"/>
              <a:t>In order to realize multi-targets tracking, and solve the problem of target tracking failure, we improve the </a:t>
            </a:r>
            <a:r>
              <a:rPr lang="en-US" dirty="0" err="1"/>
              <a:t>camshift</a:t>
            </a:r>
            <a:r>
              <a:rPr lang="en-US" dirty="0"/>
              <a:t> algorithm. We use binary difference method to update the history information of target motion, with the specified target size threshold and constrained relationship, we can realize multi-targets tracking and when the target tracking failure it will not appear abnormal</a:t>
            </a:r>
            <a:r>
              <a:rPr lang="en-US" dirty="0" smtClean="0"/>
              <a:t>.</a:t>
            </a:r>
            <a:endParaRPr lang="zh-CN" altLang="en-US" dirty="0"/>
          </a:p>
        </p:txBody>
      </p:sp>
    </p:spTree>
    <p:extLst>
      <p:ext uri="{BB962C8B-B14F-4D97-AF65-F5344CB8AC3E}">
        <p14:creationId xmlns:p14="http://schemas.microsoft.com/office/powerpoint/2010/main" val="7975267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 detection and tracking</a:t>
            </a:r>
            <a:r>
              <a:rPr lang="zh-CN" dirty="0" smtClean="0">
                <a:effectLst/>
              </a:rPr>
              <a:t> </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We </a:t>
            </a:r>
            <a:r>
              <a:rPr lang="en-US" dirty="0"/>
              <a:t>implemented the algorithm based on the </a:t>
            </a:r>
            <a:r>
              <a:rPr lang="en-US" dirty="0" err="1"/>
              <a:t>OpenCV</a:t>
            </a:r>
            <a:r>
              <a:rPr lang="en-US" dirty="0"/>
              <a:t> </a:t>
            </a:r>
            <a:r>
              <a:rPr lang="en-US" dirty="0" smtClean="0"/>
              <a:t>library. </a:t>
            </a:r>
            <a:r>
              <a:rPr lang="en-US" dirty="0"/>
              <a:t>We analyzed the video of Qinghai Lake, detection and tracking the bar-headed geese target in the video. Using two modes</a:t>
            </a:r>
            <a:r>
              <a:rPr lang="en-US" dirty="0" smtClean="0"/>
              <a:t>:</a:t>
            </a:r>
          </a:p>
          <a:p>
            <a:pPr lvl="1"/>
            <a:r>
              <a:rPr lang="en-US" dirty="0" smtClean="0"/>
              <a:t>Manually click on the target in the video window; program will automatically track the click on the target. </a:t>
            </a:r>
          </a:p>
          <a:p>
            <a:pPr lvl="1"/>
            <a:r>
              <a:rPr lang="en-US" dirty="0" smtClean="0"/>
              <a:t>Input </a:t>
            </a:r>
            <a:r>
              <a:rPr lang="en-US" dirty="0"/>
              <a:t>the threshold of the size of the moving target, program can track all moving targets which conform to the threshold value. We improved the </a:t>
            </a:r>
            <a:r>
              <a:rPr lang="en-US" dirty="0" err="1"/>
              <a:t>Camshift</a:t>
            </a:r>
            <a:r>
              <a:rPr lang="en-US" dirty="0"/>
              <a:t> algorithm, by comparing the difference of adjacent image frames; we got all the search windows which center position and size are changed, the program tracked the windows which size bigger than the threshold value.</a:t>
            </a:r>
            <a:r>
              <a:rPr lang="zh-CN" dirty="0" smtClean="0">
                <a:effectLst/>
              </a:rPr>
              <a:t> </a:t>
            </a:r>
            <a:endParaRPr lang="en-US" dirty="0" smtClean="0"/>
          </a:p>
          <a:p>
            <a:pPr marL="457200" lvl="1" indent="0">
              <a:buNone/>
            </a:pPr>
            <a:endParaRPr lang="zh-CN" altLang="en-US" dirty="0"/>
          </a:p>
          <a:p>
            <a:endParaRPr lang="en-US" dirty="0"/>
          </a:p>
        </p:txBody>
      </p:sp>
      <p:pic>
        <p:nvPicPr>
          <p:cNvPr id="5" name="图片 62" descr="C:\Users\cc8216\Desktop\112.jpg"/>
          <p:cNvPicPr/>
          <p:nvPr/>
        </p:nvPicPr>
        <p:blipFill>
          <a:blip r:embed="rId2">
            <a:extLst>
              <a:ext uri="{28A0092B-C50C-407E-A947-70E740481C1C}">
                <a14:useLocalDpi xmlns:a14="http://schemas.microsoft.com/office/drawing/2010/main" val="0"/>
              </a:ext>
            </a:extLst>
          </a:blip>
          <a:srcRect/>
          <a:stretch>
            <a:fillRect/>
          </a:stretch>
        </p:blipFill>
        <p:spPr bwMode="auto">
          <a:xfrm>
            <a:off x="927100" y="2994024"/>
            <a:ext cx="3740150" cy="2689225"/>
          </a:xfrm>
          <a:prstGeom prst="rect">
            <a:avLst/>
          </a:prstGeom>
          <a:noFill/>
          <a:ln>
            <a:noFill/>
          </a:ln>
        </p:spPr>
      </p:pic>
      <p:pic>
        <p:nvPicPr>
          <p:cNvPr id="6" name="图片 63" descr="C:\Users\cc8216\Desktop\113.jpg"/>
          <p:cNvPicPr/>
          <p:nvPr/>
        </p:nvPicPr>
        <p:blipFill>
          <a:blip r:embed="rId3">
            <a:extLst>
              <a:ext uri="{28A0092B-C50C-407E-A947-70E740481C1C}">
                <a14:useLocalDpi xmlns:a14="http://schemas.microsoft.com/office/drawing/2010/main" val="0"/>
              </a:ext>
            </a:extLst>
          </a:blip>
          <a:srcRect/>
          <a:stretch>
            <a:fillRect/>
          </a:stretch>
        </p:blipFill>
        <p:spPr bwMode="auto">
          <a:xfrm>
            <a:off x="4667250" y="2994023"/>
            <a:ext cx="3746500" cy="2689225"/>
          </a:xfrm>
          <a:prstGeom prst="rect">
            <a:avLst/>
          </a:prstGeom>
          <a:noFill/>
          <a:ln>
            <a:noFill/>
          </a:ln>
        </p:spPr>
      </p:pic>
      <p:pic>
        <p:nvPicPr>
          <p:cNvPr id="7" name="图片 107" descr="C:\Users\cc8216\Desktop\114.jpg"/>
          <p:cNvPicPr/>
          <p:nvPr/>
        </p:nvPicPr>
        <p:blipFill>
          <a:blip r:embed="rId4">
            <a:extLst>
              <a:ext uri="{28A0092B-C50C-407E-A947-70E740481C1C}">
                <a14:useLocalDpi xmlns:a14="http://schemas.microsoft.com/office/drawing/2010/main" val="0"/>
              </a:ext>
            </a:extLst>
          </a:blip>
          <a:srcRect/>
          <a:stretch>
            <a:fillRect/>
          </a:stretch>
        </p:blipFill>
        <p:spPr bwMode="auto">
          <a:xfrm>
            <a:off x="927100" y="2994024"/>
            <a:ext cx="3740150" cy="2689224"/>
          </a:xfrm>
          <a:prstGeom prst="rect">
            <a:avLst/>
          </a:prstGeom>
          <a:noFill/>
          <a:ln>
            <a:noFill/>
          </a:ln>
        </p:spPr>
      </p:pic>
      <p:pic>
        <p:nvPicPr>
          <p:cNvPr id="8" name="图片 116" descr="C:\Users\cc8216\Desktop\115.jpg"/>
          <p:cNvPicPr/>
          <p:nvPr/>
        </p:nvPicPr>
        <p:blipFill>
          <a:blip r:embed="rId5">
            <a:extLst>
              <a:ext uri="{28A0092B-C50C-407E-A947-70E740481C1C}">
                <a14:useLocalDpi xmlns:a14="http://schemas.microsoft.com/office/drawing/2010/main" val="0"/>
              </a:ext>
            </a:extLst>
          </a:blip>
          <a:srcRect/>
          <a:stretch>
            <a:fillRect/>
          </a:stretch>
        </p:blipFill>
        <p:spPr bwMode="auto">
          <a:xfrm>
            <a:off x="4667250" y="2994023"/>
            <a:ext cx="3746500" cy="2689226"/>
          </a:xfrm>
          <a:prstGeom prst="rect">
            <a:avLst/>
          </a:prstGeom>
          <a:noFill/>
          <a:ln>
            <a:noFill/>
          </a:ln>
        </p:spPr>
      </p:pic>
    </p:spTree>
    <p:extLst>
      <p:ext uri="{BB962C8B-B14F-4D97-AF65-F5344CB8AC3E}">
        <p14:creationId xmlns:p14="http://schemas.microsoft.com/office/powerpoint/2010/main" val="512736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xit" presetSubtype="0" fill="hold" nodeType="clickEffect">
                                  <p:stCondLst>
                                    <p:cond delay="0"/>
                                  </p:stCondLst>
                                  <p:childTnLst>
                                    <p:animEffect transition="out" filter="dissolv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par>
                                <p:cTn id="16" presetID="9" presetClass="exit" presetSubtype="0" fill="hold" nodeType="withEffect">
                                  <p:stCondLst>
                                    <p:cond delay="0"/>
                                  </p:stCondLst>
                                  <p:childTnLst>
                                    <p:animEffect transition="out" filter="dissolve">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1000"/>
                                        <p:tgtEl>
                                          <p:spTgt spid="8"/>
                                        </p:tgtEl>
                                      </p:cBhvr>
                                    </p:animEffect>
                                    <p:anim calcmode="lin" valueType="num">
                                      <p:cBhvr>
                                        <p:cTn id="24" dur="1000" fill="hold"/>
                                        <p:tgtEl>
                                          <p:spTgt spid="8"/>
                                        </p:tgtEl>
                                        <p:attrNameLst>
                                          <p:attrName>ppt_x</p:attrName>
                                        </p:attrNameLst>
                                      </p:cBhvr>
                                      <p:tavLst>
                                        <p:tav tm="0">
                                          <p:val>
                                            <p:strVal val="#ppt_x"/>
                                          </p:val>
                                        </p:tav>
                                        <p:tav tm="100000">
                                          <p:val>
                                            <p:strVal val="#ppt_x"/>
                                          </p:val>
                                        </p:tav>
                                      </p:tavLst>
                                    </p:anim>
                                    <p:anim calcmode="lin" valueType="num">
                                      <p:cBhvr>
                                        <p:cTn id="25" dur="1000" fill="hold"/>
                                        <p:tgtEl>
                                          <p:spTgt spid="8"/>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9" presetClass="exit" presetSubtype="0" fill="hold" nodeType="clickEffect">
                                  <p:stCondLst>
                                    <p:cond delay="0"/>
                                  </p:stCondLst>
                                  <p:childTnLst>
                                    <p:animEffect transition="out" filter="dissolve">
                                      <p:cBhvr>
                                        <p:cTn id="34" dur="500"/>
                                        <p:tgtEl>
                                          <p:spTgt spid="7"/>
                                        </p:tgtEl>
                                      </p:cBhvr>
                                    </p:animEffect>
                                    <p:set>
                                      <p:cBhvr>
                                        <p:cTn id="35" dur="1" fill="hold">
                                          <p:stCondLst>
                                            <p:cond delay="499"/>
                                          </p:stCondLst>
                                        </p:cTn>
                                        <p:tgtEl>
                                          <p:spTgt spid="7"/>
                                        </p:tgtEl>
                                        <p:attrNameLst>
                                          <p:attrName>style.visibility</p:attrName>
                                        </p:attrNameLst>
                                      </p:cBhvr>
                                      <p:to>
                                        <p:strVal val="hidden"/>
                                      </p:to>
                                    </p:set>
                                  </p:childTnLst>
                                </p:cTn>
                              </p:par>
                              <p:par>
                                <p:cTn id="36" presetID="9" presetClass="exit" presetSubtype="0" fill="hold" nodeType="withEffect">
                                  <p:stCondLst>
                                    <p:cond delay="0"/>
                                  </p:stCondLst>
                                  <p:childTnLst>
                                    <p:animEffect transition="out" filter="dissolve">
                                      <p:cBhvr>
                                        <p:cTn id="37" dur="500"/>
                                        <p:tgtEl>
                                          <p:spTgt spid="8"/>
                                        </p:tgtEl>
                                      </p:cBhvr>
                                    </p:animEffect>
                                    <p:set>
                                      <p:cBhvr>
                                        <p:cTn id="38"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Morphology Classify</a:t>
            </a:r>
            <a:r>
              <a:rPr lang="zh-CN" dirty="0" smtClean="0">
                <a:effectLst/>
              </a:rPr>
              <a:t> </a:t>
            </a:r>
            <a:endParaRPr lang="en-US" dirty="0"/>
          </a:p>
        </p:txBody>
      </p:sp>
      <p:sp>
        <p:nvSpPr>
          <p:cNvPr id="3" name="Content Placeholder 2"/>
          <p:cNvSpPr>
            <a:spLocks noGrp="1"/>
          </p:cNvSpPr>
          <p:nvPr>
            <p:ph idx="1"/>
          </p:nvPr>
        </p:nvSpPr>
        <p:spPr/>
        <p:txBody>
          <a:bodyPr/>
          <a:lstStyle/>
          <a:p>
            <a:r>
              <a:rPr lang="en-US" dirty="0" smtClean="0"/>
              <a:t>we </a:t>
            </a:r>
            <a:r>
              <a:rPr lang="en-US" dirty="0"/>
              <a:t>research the animal target posture classification and recognition technology; research the shape feature extraction technology, to extract effective features from the animals, as input parameters of a posture classifier. Research data classification technology; build training and testing samples for classifier.</a:t>
            </a:r>
            <a:r>
              <a:rPr lang="zh-CN" dirty="0" smtClean="0">
                <a:effectLst/>
              </a:rPr>
              <a:t> </a:t>
            </a:r>
            <a:endParaRPr lang="en-US" dirty="0"/>
          </a:p>
        </p:txBody>
      </p:sp>
    </p:spTree>
    <p:extLst>
      <p:ext uri="{BB962C8B-B14F-4D97-AF65-F5344CB8AC3E}">
        <p14:creationId xmlns:p14="http://schemas.microsoft.com/office/powerpoint/2010/main" val="1076980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Morphology Definition</a:t>
            </a:r>
            <a:r>
              <a:rPr lang="zh-CN" dirty="0" smtClean="0">
                <a:effectLst/>
              </a:rPr>
              <a:t> </a:t>
            </a:r>
            <a:endParaRPr lang="en-US" dirty="0"/>
          </a:p>
        </p:txBody>
      </p:sp>
      <p:sp>
        <p:nvSpPr>
          <p:cNvPr id="3" name="Content Placeholder 2"/>
          <p:cNvSpPr>
            <a:spLocks noGrp="1"/>
          </p:cNvSpPr>
          <p:nvPr>
            <p:ph idx="1"/>
          </p:nvPr>
        </p:nvSpPr>
        <p:spPr/>
        <p:txBody>
          <a:bodyPr/>
          <a:lstStyle/>
          <a:p>
            <a:r>
              <a:rPr lang="en-GB" dirty="0"/>
              <a:t>We defined four kinds of morphologies in total, and they are standing, bending, crouching and winging respectively. The morphologies and their descriptions are shown as Fig. 3.1 and Table 3.1.</a:t>
            </a:r>
            <a:r>
              <a:rPr lang="zh-CN" dirty="0" smtClean="0">
                <a:effectLst/>
              </a:rPr>
              <a:t> </a:t>
            </a:r>
            <a:endParaRPr lang="en-US" dirty="0"/>
          </a:p>
        </p:txBody>
      </p:sp>
      <p:pic>
        <p:nvPicPr>
          <p:cNvPr id="4" name="图片 119" descr="C:\Users\cc8216\Desktop\116.jpg"/>
          <p:cNvPicPr/>
          <p:nvPr/>
        </p:nvPicPr>
        <p:blipFill>
          <a:blip r:embed="rId3">
            <a:extLst>
              <a:ext uri="{28A0092B-C50C-407E-A947-70E740481C1C}">
                <a14:useLocalDpi xmlns:a14="http://schemas.microsoft.com/office/drawing/2010/main" val="0"/>
              </a:ext>
            </a:extLst>
          </a:blip>
          <a:srcRect/>
          <a:stretch>
            <a:fillRect/>
          </a:stretch>
        </p:blipFill>
        <p:spPr bwMode="auto">
          <a:xfrm>
            <a:off x="777874" y="1600200"/>
            <a:ext cx="6955755" cy="4908550"/>
          </a:xfrm>
          <a:prstGeom prst="rect">
            <a:avLst/>
          </a:prstGeom>
          <a:noFill/>
          <a:ln>
            <a:noFill/>
          </a:ln>
        </p:spPr>
      </p:pic>
      <p:graphicFrame>
        <p:nvGraphicFramePr>
          <p:cNvPr id="5" name="Object 4"/>
          <p:cNvGraphicFramePr>
            <a:graphicFrameLocks noChangeAspect="1"/>
          </p:cNvGraphicFramePr>
          <p:nvPr>
            <p:extLst>
              <p:ext uri="{D42A27DB-BD31-4B8C-83A1-F6EECF244321}">
                <p14:modId xmlns:p14="http://schemas.microsoft.com/office/powerpoint/2010/main" val="677823725"/>
              </p:ext>
            </p:extLst>
          </p:nvPr>
        </p:nvGraphicFramePr>
        <p:xfrm>
          <a:off x="688975" y="4162425"/>
          <a:ext cx="8455025" cy="2695575"/>
        </p:xfrm>
        <a:graphic>
          <a:graphicData uri="http://schemas.openxmlformats.org/presentationml/2006/ole">
            <mc:AlternateContent xmlns:mc="http://schemas.openxmlformats.org/markup-compatibility/2006">
              <mc:Choice xmlns:v="urn:schemas-microsoft-com:vml" Requires="v">
                <p:oleObj spid="_x0000_s1038" name="Document" r:id="rId4" imgW="5638800" imgH="939800" progId="Word.Document.12">
                  <p:link updateAutomatic="1"/>
                </p:oleObj>
              </mc:Choice>
              <mc:Fallback>
                <p:oleObj name="Document" r:id="rId4" imgW="5638800" imgH="939800" progId="Word.Document.12">
                  <p:link updateAutomatic="1"/>
                  <p:pic>
                    <p:nvPicPr>
                      <p:cNvPr id="0" name=""/>
                      <p:cNvPicPr/>
                      <p:nvPr/>
                    </p:nvPicPr>
                    <p:blipFill>
                      <a:blip r:embed="rId5"/>
                      <a:stretch>
                        <a:fillRect/>
                      </a:stretch>
                    </p:blipFill>
                    <p:spPr>
                      <a:xfrm>
                        <a:off x="688975" y="4162425"/>
                        <a:ext cx="8455025" cy="2695575"/>
                      </a:xfrm>
                      <a:prstGeom prst="rect">
                        <a:avLst/>
                      </a:prstGeom>
                    </p:spPr>
                  </p:pic>
                </p:oleObj>
              </mc:Fallback>
            </mc:AlternateContent>
          </a:graphicData>
        </a:graphic>
      </p:graphicFrame>
    </p:spTree>
    <p:extLst>
      <p:ext uri="{BB962C8B-B14F-4D97-AF65-F5344CB8AC3E}">
        <p14:creationId xmlns:p14="http://schemas.microsoft.com/office/powerpoint/2010/main" val="450031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xit" presetSubtype="10" fill="hold" nodeType="clickEffect">
                                  <p:stCondLst>
                                    <p:cond delay="0"/>
                                  </p:stCondLst>
                                  <p:childTnLst>
                                    <p:animEffect transition="out" filter="randombar(horizontal)">
                                      <p:cBhvr>
                                        <p:cTn id="13" dur="500"/>
                                        <p:tgtEl>
                                          <p:spTgt spid="4"/>
                                        </p:tgtEl>
                                      </p:cBhvr>
                                    </p:animEffect>
                                    <p:set>
                                      <p:cBhvr>
                                        <p:cTn id="14" dur="1" fill="hold">
                                          <p:stCondLst>
                                            <p:cond delay="499"/>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模块">
  <a:themeElements>
    <a:clrScheme name="模块">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模块">
      <a:maj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模块">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模块.thmx</Template>
  <TotalTime>730</TotalTime>
  <Words>1588</Words>
  <Application>Microsoft Office PowerPoint</Application>
  <PresentationFormat>全屏显示(4:3)</PresentationFormat>
  <Paragraphs>185</Paragraphs>
  <Slides>32</Slides>
  <Notes>1</Notes>
  <HiddenSlides>0</HiddenSlides>
  <MMClips>0</MMClips>
  <ScaleCrop>false</ScaleCrop>
  <HeadingPairs>
    <vt:vector size="6" baseType="variant">
      <vt:variant>
        <vt:lpstr>主题</vt:lpstr>
      </vt:variant>
      <vt:variant>
        <vt:i4>1</vt:i4>
      </vt:variant>
      <vt:variant>
        <vt:lpstr>链接</vt:lpstr>
      </vt:variant>
      <vt:variant>
        <vt:i4>5</vt:i4>
      </vt:variant>
      <vt:variant>
        <vt:lpstr>幻灯片标题</vt:lpstr>
      </vt:variant>
      <vt:variant>
        <vt:i4>32</vt:i4>
      </vt:variant>
    </vt:vector>
  </HeadingPairs>
  <TitlesOfParts>
    <vt:vector size="38" baseType="lpstr">
      <vt:lpstr>模块</vt:lpstr>
      <vt:lpstr>mac:Users:cc8216:Desktop:%E5%B9%BF%E5%B7%9E%E4%BC%9A%E8%AE%AE%E8%AE%BA%E6%96%87:Morphology%20classification%20and%20behaviors%20identification%20of%20birds%20in%20scientific%20video.docx!OLE_LINK1</vt:lpstr>
      <vt:lpstr>mac:Users:cc8216:Desktop:%E5%B9%BF%E5%B7%9E%E4%BC%9A%E8%AE%AE%E8%AE%BA%E6%96%87:Morphology%20classification%20and%20behaviors%20identification%20of%20birds%20in%20scientific%20video.docx!OLE_LINK2</vt:lpstr>
      <vt:lpstr>mac:Users:cc8216:Desktop:%E5%B9%BF%E5%B7%9E%E4%BC%9A%E8%AE%AE%E8%AE%BA%E6%96%87:Morphology%20classification%20and%20behaviors%20identification%20of%20birds%20in%20scientific%20video.docx!OLE_LINK3</vt:lpstr>
      <vt:lpstr>mac:Users:cc8216:Desktop:%E5%B9%BF%E5%B7%9E%E4%BC%9A%E8%AE%AE%E8%AE%BA%E6%96%87:Morphology%20classification%20and%20behaviors%20identification%20of%20birds%20in%20scientific%20video.docx!OLE_LINK1</vt:lpstr>
      <vt:lpstr>mac:Users:cc8216:Desktop:%E5%B9%BF%E5%B7%9E%E4%BC%9A%E8%AE%AE%E8%AE%BA%E6%96%87:Morphology%20classification%20and%20behaviors%20identification%20of%20birds%20in%20scientific%20video.docx!OLE_LINK2</vt:lpstr>
      <vt:lpstr>Application of pattern recognition technology in the field scientific bird video</vt:lpstr>
      <vt:lpstr>Background</vt:lpstr>
      <vt:lpstr>Outline</vt:lpstr>
      <vt:lpstr>Morphology classification and behaviors identification</vt:lpstr>
      <vt:lpstr>How to do?</vt:lpstr>
      <vt:lpstr>Target detection and tracking </vt:lpstr>
      <vt:lpstr>Target detection and tracking </vt:lpstr>
      <vt:lpstr>Morphology Classify </vt:lpstr>
      <vt:lpstr>Morphology Definition </vt:lpstr>
      <vt:lpstr>Morphology Classify </vt:lpstr>
      <vt:lpstr>Feature Extraction </vt:lpstr>
      <vt:lpstr>Data Sets </vt:lpstr>
      <vt:lpstr>Data Sets </vt:lpstr>
      <vt:lpstr>SVM Training</vt:lpstr>
      <vt:lpstr>SVM Training</vt:lpstr>
      <vt:lpstr>Model Evaluation </vt:lpstr>
      <vt:lpstr>Model Evaluation </vt:lpstr>
      <vt:lpstr>Model Evaluation </vt:lpstr>
      <vt:lpstr>Model Evaluation </vt:lpstr>
      <vt:lpstr>Birds Behaviors Identification </vt:lpstr>
      <vt:lpstr>Birds Behaviors Identification </vt:lpstr>
      <vt:lpstr>Next…</vt:lpstr>
      <vt:lpstr>Outline</vt:lpstr>
      <vt:lpstr>Preliminary classification of birds video in Qinghai Lake</vt:lpstr>
      <vt:lpstr>Preliminary classification of birds video in Qinghai Lake</vt:lpstr>
      <vt:lpstr>Preliminary classification of birds video in Qinghai Lake</vt:lpstr>
      <vt:lpstr>Preliminary classification of birds video in Qinghai Lake</vt:lpstr>
      <vt:lpstr>Preliminary classification of birds video in Qinghai Lake</vt:lpstr>
      <vt:lpstr>Preliminary classification of birds video in Qinghai Lake</vt:lpstr>
      <vt:lpstr>Preliminary classification of birds video in Qinghai Lake</vt:lpstr>
      <vt:lpstr>Preliminary classification of birds video in Qinghai Lake</vt:lpstr>
      <vt:lpstr>PowerPoint 演示文稿</vt:lpstr>
    </vt:vector>
  </TitlesOfParts>
  <Company>CNIC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of pattern recognition technology in the field scientific bird video</dc:title>
  <dc:creator>cc C</dc:creator>
  <cp:lastModifiedBy>cc</cp:lastModifiedBy>
  <cp:revision>20</cp:revision>
  <dcterms:created xsi:type="dcterms:W3CDTF">2014-11-21T00:33:11Z</dcterms:created>
  <dcterms:modified xsi:type="dcterms:W3CDTF">2015-04-10T02:56:13Z</dcterms:modified>
</cp:coreProperties>
</file>