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15" r:id="rId2"/>
    <p:sldId id="336" r:id="rId3"/>
    <p:sldId id="316" r:id="rId4"/>
    <p:sldId id="335" r:id="rId5"/>
    <p:sldId id="337" r:id="rId6"/>
    <p:sldId id="338" r:id="rId7"/>
    <p:sldId id="317" r:id="rId8"/>
    <p:sldId id="321" r:id="rId9"/>
    <p:sldId id="318" r:id="rId10"/>
    <p:sldId id="326" r:id="rId11"/>
    <p:sldId id="327" r:id="rId12"/>
    <p:sldId id="328" r:id="rId13"/>
    <p:sldId id="329" r:id="rId14"/>
    <p:sldId id="330" r:id="rId15"/>
    <p:sldId id="331" r:id="rId16"/>
    <p:sldId id="324" r:id="rId17"/>
    <p:sldId id="325" r:id="rId18"/>
    <p:sldId id="332" r:id="rId19"/>
    <p:sldId id="322" r:id="rId20"/>
    <p:sldId id="323" r:id="rId21"/>
    <p:sldId id="333" r:id="rId22"/>
    <p:sldId id="334" r:id="rId23"/>
    <p:sldId id="320" r:id="rId24"/>
    <p:sldId id="319" r:id="rId25"/>
    <p:sldId id="340" r:id="rId26"/>
    <p:sldId id="33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81724" autoAdjust="0"/>
  </p:normalViewPr>
  <p:slideViewPr>
    <p:cSldViewPr>
      <p:cViewPr varScale="1">
        <p:scale>
          <a:sx n="109" d="100"/>
          <a:sy n="109" d="100"/>
        </p:scale>
        <p:origin x="16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930EB-8EB4-4BA4-809B-3F95C9121944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87B88-1219-47F4-A899-BE5DCD68C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demand allocation</a:t>
            </a:r>
          </a:p>
          <a:p>
            <a:r>
              <a:rPr lang="en-US" dirty="0" smtClean="0"/>
              <a:t>D: $127/core/month</a:t>
            </a:r>
          </a:p>
          <a:p>
            <a:r>
              <a:rPr lang="en-US" dirty="0" smtClean="0"/>
              <a:t>G: $498/2core/month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87B88-1219-47F4-A899-BE5DCD68C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87B88-1219-47F4-A899-BE5DCD68C5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4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6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3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1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0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d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6921-B0F0-450F-AF36-FB92C0A5A3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58B9-1CA9-4B30-AE66-502CC0A2B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PRAGMA-blu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13927" y="166868"/>
            <a:ext cx="1104526" cy="364944"/>
          </a:xfrm>
          <a:prstGeom prst="rect">
            <a:avLst/>
          </a:prstGeom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1219200" y="379412"/>
            <a:ext cx="6400800" cy="1588"/>
          </a:xfrm>
          <a:prstGeom prst="line">
            <a:avLst/>
          </a:prstGeom>
          <a:ln w="12700" cap="sq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4540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tsugawa@ufl.edu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ammatsun@ufl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h.haga@aist.go.jp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ichikawa@is.naist.jp" TargetMode="External"/><Relationship Id="rId10" Type="http://schemas.openxmlformats.org/officeDocument/2006/relationships/image" Target="../media/image5.jpeg"/><Relationship Id="rId4" Type="http://schemas.openxmlformats.org/officeDocument/2006/relationships/hyperlink" Target="mailto:acn004@ucsd.edu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745" y="841558"/>
            <a:ext cx="6308647" cy="1470025"/>
          </a:xfrm>
        </p:spPr>
        <p:txBody>
          <a:bodyPr/>
          <a:lstStyle/>
          <a:p>
            <a:r>
              <a:rPr lang="en-US" dirty="0" smtClean="0"/>
              <a:t>Multi-cloud Hadoop-based Dock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372668"/>
            <a:ext cx="4579391" cy="17526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Andréa </a:t>
            </a:r>
            <a:r>
              <a:rPr lang="en-US" dirty="0"/>
              <a:t>Matsunaga, </a:t>
            </a:r>
            <a:r>
              <a:rPr lang="en-US" dirty="0" smtClean="0"/>
              <a:t>UF, </a:t>
            </a:r>
            <a:r>
              <a:rPr lang="en-US" dirty="0" smtClean="0">
                <a:hlinkClick r:id="rId2"/>
              </a:rPr>
              <a:t>ammatsun@ufl.edu</a:t>
            </a:r>
            <a:endParaRPr lang="en-US" dirty="0" smtClean="0"/>
          </a:p>
          <a:p>
            <a:r>
              <a:rPr lang="en-US" dirty="0" err="1" smtClean="0"/>
              <a:t>Maurício</a:t>
            </a:r>
            <a:r>
              <a:rPr lang="en-US" dirty="0" smtClean="0"/>
              <a:t> </a:t>
            </a:r>
            <a:r>
              <a:rPr lang="en-US" dirty="0" err="1" smtClean="0"/>
              <a:t>Tsugawa</a:t>
            </a:r>
            <a:r>
              <a:rPr lang="en-US" dirty="0" smtClean="0"/>
              <a:t>, UF, </a:t>
            </a:r>
            <a:r>
              <a:rPr lang="en-US" dirty="0" smtClean="0">
                <a:hlinkClick r:id="rId3"/>
              </a:rPr>
              <a:t>tsugawa@ufl.edu</a:t>
            </a:r>
            <a:endParaRPr lang="en-US" dirty="0" smtClean="0"/>
          </a:p>
          <a:p>
            <a:r>
              <a:rPr lang="en-US" dirty="0" smtClean="0"/>
              <a:t>Anthony Nguyen, UCSD, </a:t>
            </a:r>
            <a:r>
              <a:rPr lang="en-US" dirty="0" smtClean="0">
                <a:hlinkClick r:id="rId4"/>
              </a:rPr>
              <a:t>acn004@ucsd.edu</a:t>
            </a:r>
            <a:endParaRPr lang="en-US" dirty="0" smtClean="0"/>
          </a:p>
          <a:p>
            <a:r>
              <a:rPr lang="en-US" dirty="0" err="1" smtClean="0"/>
              <a:t>Kohei</a:t>
            </a:r>
            <a:r>
              <a:rPr lang="en-US" dirty="0" smtClean="0"/>
              <a:t> Ichikawa, NAIST, </a:t>
            </a:r>
            <a:r>
              <a:rPr lang="en-US" dirty="0" smtClean="0">
                <a:hlinkClick r:id="rId5"/>
              </a:rPr>
              <a:t>ichikawa@is.naist.jp</a:t>
            </a:r>
            <a:endParaRPr lang="en-US" dirty="0" smtClean="0"/>
          </a:p>
          <a:p>
            <a:r>
              <a:rPr lang="en-US" dirty="0" smtClean="0"/>
              <a:t>Jason </a:t>
            </a:r>
            <a:r>
              <a:rPr lang="en-US" dirty="0" err="1" smtClean="0"/>
              <a:t>Haga</a:t>
            </a:r>
            <a:r>
              <a:rPr lang="en-US" dirty="0" smtClean="0"/>
              <a:t>, AIST, </a:t>
            </a:r>
            <a:r>
              <a:rPr lang="en-US" dirty="0" smtClean="0">
                <a:hlinkClick r:id="rId6"/>
              </a:rPr>
              <a:t>jh.haga@aist.go.jp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PRAGMA 28</a:t>
            </a:r>
          </a:p>
          <a:p>
            <a:r>
              <a:rPr lang="en-US" dirty="0" smtClean="0"/>
              <a:t>April 10, 2015</a:t>
            </a:r>
            <a:endParaRPr lang="en-US" dirty="0"/>
          </a:p>
        </p:txBody>
      </p:sp>
      <p:pic>
        <p:nvPicPr>
          <p:cNvPr id="4" name="図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1" y="6228504"/>
            <a:ext cx="1360809" cy="2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dm-local\Desktop\UCS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14" y="6207428"/>
            <a:ext cx="1641172" cy="30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51" y="6056010"/>
            <a:ext cx="972102" cy="611079"/>
          </a:xfrm>
          <a:prstGeom prst="rect">
            <a:avLst/>
          </a:prstGeom>
        </p:spPr>
      </p:pic>
      <p:pic>
        <p:nvPicPr>
          <p:cNvPr id="7" name="Picture 3" descr="C:\Users\adm-local\Desktop\naist_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23" y="6161809"/>
            <a:ext cx="1127086" cy="39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1" t="7763" r="20517" b="2580"/>
          <a:stretch/>
        </p:blipFill>
        <p:spPr>
          <a:xfrm>
            <a:off x="335509" y="2289136"/>
            <a:ext cx="3657600" cy="35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9200"/>
            <a:ext cx="6486258" cy="55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0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3" y="1143000"/>
            <a:ext cx="7887652" cy="56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Ambari</a:t>
            </a:r>
            <a:r>
              <a:rPr lang="en-US" dirty="0" smtClean="0"/>
              <a:t>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" y="1673984"/>
            <a:ext cx="8898065" cy="43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Host as </a:t>
            </a:r>
            <a:r>
              <a:rPr lang="en-US" dirty="0" err="1" smtClean="0"/>
              <a:t>DataNode</a:t>
            </a:r>
            <a:r>
              <a:rPr lang="en-US" dirty="0" smtClean="0"/>
              <a:t> and </a:t>
            </a:r>
            <a:r>
              <a:rPr lang="en-US" dirty="0" err="1" smtClean="0"/>
              <a:t>NodeManager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810547"/>
            <a:ext cx="8972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5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UCSD YARN Configuration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752600"/>
            <a:ext cx="8924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Services on New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710613" cy="39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8853488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Data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25578"/>
            <a:ext cx="4989407" cy="4875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98" y="1466854"/>
            <a:ext cx="4877802" cy="483393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33400" y="4419600"/>
            <a:ext cx="2971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81500" y="4419600"/>
            <a:ext cx="29718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5200" y="5834105"/>
            <a:ext cx="111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Replicas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13798" y="5154616"/>
            <a:ext cx="1144002" cy="636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983450" y="5154616"/>
            <a:ext cx="1147633" cy="636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Stores Output Replicated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2" y="1257305"/>
            <a:ext cx="7920016" cy="4868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0"/>
            <a:ext cx="4495800" cy="43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Host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696200" cy="3417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43400"/>
            <a:ext cx="6667777" cy="27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Science: Dock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857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Searches </a:t>
            </a:r>
            <a:r>
              <a:rPr lang="en-US" dirty="0"/>
              <a:t>databases of ligands for compounds that bind a particular protein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00129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SSH2 (2NT2 @PDB)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1" t="7763" r="20517" b="2580"/>
          <a:stretch/>
        </p:blipFill>
        <p:spPr>
          <a:xfrm>
            <a:off x="304800" y="2426593"/>
            <a:ext cx="1177819" cy="1158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544289"/>
            <a:ext cx="1393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Prepare using Chimera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514600" y="2590800"/>
            <a:ext cx="533400" cy="415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0" y="2406134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Accuracy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808297"/>
            <a:ext cx="15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Accuracy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320294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Amber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3005954"/>
            <a:ext cx="533400" cy="6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14600" y="3005954"/>
            <a:ext cx="533400" cy="39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52001" y="2634006"/>
            <a:ext cx="1641409" cy="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6" descr="http://dock.compbio.ucsf.edu/retur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1967824"/>
            <a:ext cx="655260" cy="6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n 22"/>
          <p:cNvSpPr/>
          <p:nvPr/>
        </p:nvSpPr>
        <p:spPr>
          <a:xfrm>
            <a:off x="6345865" y="1935167"/>
            <a:ext cx="2395870" cy="1637114"/>
          </a:xfrm>
          <a:prstGeom prst="can">
            <a:avLst>
              <a:gd name="adj" fmla="val 185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304738" y="2706469"/>
            <a:ext cx="2442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Drugs Now:</a:t>
            </a:r>
          </a:p>
          <a:p>
            <a:pPr algn="ctr"/>
            <a:r>
              <a:rPr lang="en-US" dirty="0"/>
              <a:t> 12,244,362 </a:t>
            </a:r>
            <a:r>
              <a:rPr lang="en-US" dirty="0" smtClean="0"/>
              <a:t>compounds</a:t>
            </a:r>
          </a:p>
          <a:p>
            <a:pPr algn="ctr"/>
            <a:r>
              <a:rPr lang="en-US" dirty="0" smtClean="0"/>
              <a:t>50 GB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770" y="2344343"/>
            <a:ext cx="1782060" cy="405014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4565013" y="3031312"/>
            <a:ext cx="1641409" cy="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65012" y="3391566"/>
            <a:ext cx="1641409" cy="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97968"/>
              </p:ext>
            </p:extLst>
          </p:nvPr>
        </p:nvGraphicFramePr>
        <p:xfrm>
          <a:off x="633376" y="3877329"/>
          <a:ext cx="8001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424"/>
                <a:gridCol w="1219200"/>
                <a:gridCol w="1768520"/>
                <a:gridCol w="1524000"/>
                <a:gridCol w="191285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Time/</a:t>
                      </a:r>
                      <a:r>
                        <a:rPr lang="en-US" dirty="0" err="1" smtClean="0"/>
                        <a:t>mol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for ZINC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 for ZINC on</a:t>
                      </a:r>
                      <a:r>
                        <a:rPr lang="en-US" baseline="0" dirty="0" smtClean="0"/>
                        <a:t> 100 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  for 1% ZINC on</a:t>
                      </a:r>
                      <a:r>
                        <a:rPr lang="en-US" baseline="0" dirty="0" smtClean="0"/>
                        <a:t> 100 cores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Low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3.88 CPU-years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14.2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14.2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6.6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153.7 CPU-years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1.53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5.58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698.9 CPU-years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6.98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25.47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8.55 years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45.25 days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Azure Price (D):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$1.3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$19,155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Azure Price (G):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$1.9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$28,168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423" y="4495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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423" y="502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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312263" y="4865132"/>
            <a:ext cx="289874" cy="7241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04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Starts to Flow to New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17638"/>
            <a:ext cx="6866378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Jobs and Its Completion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99" y="1214814"/>
            <a:ext cx="9221968" cy="2366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581400"/>
            <a:ext cx="7881938" cy="3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1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Map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051700" cy="54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3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Control Services on Each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2744"/>
            <a:ext cx="8643937" cy="57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Lookup Service Usage via </a:t>
            </a:r>
            <a:r>
              <a:rPr lang="en-US" dirty="0" err="1" smtClean="0"/>
              <a:t>Heatmaps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74279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525"/>
            <a:ext cx="9144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28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5486400"/>
            <a:ext cx="2286000" cy="6397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2" descr="http://hoga.pl/wp-content/uploads/2012/06/azure-logo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1" t="20572" r="28055" b="29143"/>
          <a:stretch/>
        </p:blipFill>
        <p:spPr bwMode="auto">
          <a:xfrm>
            <a:off x="457200" y="3733800"/>
            <a:ext cx="1527464" cy="108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200400"/>
            <a:ext cx="20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028" name="Picture 4" descr="http://www.cmu.edu/qolt/images/nsf_logo_color_transparen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69732"/>
            <a:ext cx="1749425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36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Multi-Cloud Setup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5867400" y="1657353"/>
            <a:ext cx="2895600" cy="1828800"/>
          </a:xfrm>
          <a:custGeom>
            <a:avLst/>
            <a:gdLst>
              <a:gd name="connsiteX0" fmla="*/ 690995 w 1406235"/>
              <a:gd name="connsiteY0" fmla="*/ 0 h 914400"/>
              <a:gd name="connsiteX1" fmla="*/ 1010611 w 1406235"/>
              <a:gd name="connsiteY1" fmla="*/ 133911 h 914400"/>
              <a:gd name="connsiteX2" fmla="*/ 1028553 w 1406235"/>
              <a:gd name="connsiteY2" fmla="*/ 155907 h 914400"/>
              <a:gd name="connsiteX3" fmla="*/ 1063335 w 1406235"/>
              <a:gd name="connsiteY3" fmla="*/ 152400 h 914400"/>
              <a:gd name="connsiteX4" fmla="*/ 1406235 w 1406235"/>
              <a:gd name="connsiteY4" fmla="*/ 495300 h 914400"/>
              <a:gd name="connsiteX5" fmla="*/ 1063335 w 1406235"/>
              <a:gd name="connsiteY5" fmla="*/ 838200 h 914400"/>
              <a:gd name="connsiteX6" fmla="*/ 994229 w 1406235"/>
              <a:gd name="connsiteY6" fmla="*/ 831234 h 914400"/>
              <a:gd name="connsiteX7" fmla="*/ 961850 w 1406235"/>
              <a:gd name="connsiteY7" fmla="*/ 821183 h 914400"/>
              <a:gd name="connsiteX8" fmla="*/ 943715 w 1406235"/>
              <a:gd name="connsiteY8" fmla="*/ 836318 h 914400"/>
              <a:gd name="connsiteX9" fmla="*/ 690995 w 1406235"/>
              <a:gd name="connsiteY9" fmla="*/ 914400 h 914400"/>
              <a:gd name="connsiteX10" fmla="*/ 438275 w 1406235"/>
              <a:gd name="connsiteY10" fmla="*/ 836318 h 914400"/>
              <a:gd name="connsiteX11" fmla="*/ 426713 w 1406235"/>
              <a:gd name="connsiteY11" fmla="*/ 826668 h 914400"/>
              <a:gd name="connsiteX12" fmla="*/ 412006 w 1406235"/>
              <a:gd name="connsiteY12" fmla="*/ 831234 h 914400"/>
              <a:gd name="connsiteX13" fmla="*/ 342900 w 1406235"/>
              <a:gd name="connsiteY13" fmla="*/ 838200 h 914400"/>
              <a:gd name="connsiteX14" fmla="*/ 0 w 1406235"/>
              <a:gd name="connsiteY14" fmla="*/ 495300 h 914400"/>
              <a:gd name="connsiteX15" fmla="*/ 342900 w 1406235"/>
              <a:gd name="connsiteY15" fmla="*/ 152400 h 914400"/>
              <a:gd name="connsiteX16" fmla="*/ 355280 w 1406235"/>
              <a:gd name="connsiteY16" fmla="*/ 153648 h 914400"/>
              <a:gd name="connsiteX17" fmla="*/ 371379 w 1406235"/>
              <a:gd name="connsiteY17" fmla="*/ 133911 h 914400"/>
              <a:gd name="connsiteX18" fmla="*/ 690995 w 1406235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6235" h="914400">
                <a:moveTo>
                  <a:pt x="690995" y="0"/>
                </a:moveTo>
                <a:cubicBezTo>
                  <a:pt x="815813" y="0"/>
                  <a:pt x="928814" y="51174"/>
                  <a:pt x="1010611" y="133911"/>
                </a:cubicBezTo>
                <a:lnTo>
                  <a:pt x="1028553" y="155907"/>
                </a:lnTo>
                <a:lnTo>
                  <a:pt x="1063335" y="152400"/>
                </a:lnTo>
                <a:cubicBezTo>
                  <a:pt x="1252713" y="152400"/>
                  <a:pt x="1406235" y="305922"/>
                  <a:pt x="1406235" y="495300"/>
                </a:cubicBezTo>
                <a:cubicBezTo>
                  <a:pt x="1406235" y="684678"/>
                  <a:pt x="1252713" y="838200"/>
                  <a:pt x="1063335" y="838200"/>
                </a:cubicBezTo>
                <a:cubicBezTo>
                  <a:pt x="1039663" y="838200"/>
                  <a:pt x="1016551" y="835801"/>
                  <a:pt x="994229" y="831234"/>
                </a:cubicBezTo>
                <a:lnTo>
                  <a:pt x="961850" y="821183"/>
                </a:lnTo>
                <a:lnTo>
                  <a:pt x="943715" y="836318"/>
                </a:lnTo>
                <a:cubicBezTo>
                  <a:pt x="871575" y="885615"/>
                  <a:pt x="784608" y="914400"/>
                  <a:pt x="690995" y="914400"/>
                </a:cubicBezTo>
                <a:cubicBezTo>
                  <a:pt x="597382" y="914400"/>
                  <a:pt x="510415" y="885615"/>
                  <a:pt x="438275" y="836318"/>
                </a:cubicBezTo>
                <a:lnTo>
                  <a:pt x="426713" y="826668"/>
                </a:lnTo>
                <a:lnTo>
                  <a:pt x="412006" y="831234"/>
                </a:lnTo>
                <a:cubicBezTo>
                  <a:pt x="389684" y="835801"/>
                  <a:pt x="366572" y="838200"/>
                  <a:pt x="342900" y="838200"/>
                </a:cubicBezTo>
                <a:cubicBezTo>
                  <a:pt x="153522" y="838200"/>
                  <a:pt x="0" y="684678"/>
                  <a:pt x="0" y="495300"/>
                </a:cubicBezTo>
                <a:cubicBezTo>
                  <a:pt x="0" y="305922"/>
                  <a:pt x="153522" y="152400"/>
                  <a:pt x="342900" y="152400"/>
                </a:cubicBezTo>
                <a:lnTo>
                  <a:pt x="355280" y="153648"/>
                </a:lnTo>
                <a:lnTo>
                  <a:pt x="371379" y="133911"/>
                </a:lnTo>
                <a:cubicBezTo>
                  <a:pt x="453176" y="51174"/>
                  <a:pt x="566177" y="0"/>
                  <a:pt x="690995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3400" y="1752601"/>
            <a:ext cx="2819400" cy="1638304"/>
          </a:xfrm>
          <a:custGeom>
            <a:avLst/>
            <a:gdLst>
              <a:gd name="connsiteX0" fmla="*/ 690995 w 1406235"/>
              <a:gd name="connsiteY0" fmla="*/ 0 h 914400"/>
              <a:gd name="connsiteX1" fmla="*/ 1010611 w 1406235"/>
              <a:gd name="connsiteY1" fmla="*/ 133911 h 914400"/>
              <a:gd name="connsiteX2" fmla="*/ 1028553 w 1406235"/>
              <a:gd name="connsiteY2" fmla="*/ 155907 h 914400"/>
              <a:gd name="connsiteX3" fmla="*/ 1063335 w 1406235"/>
              <a:gd name="connsiteY3" fmla="*/ 152400 h 914400"/>
              <a:gd name="connsiteX4" fmla="*/ 1406235 w 1406235"/>
              <a:gd name="connsiteY4" fmla="*/ 495300 h 914400"/>
              <a:gd name="connsiteX5" fmla="*/ 1063335 w 1406235"/>
              <a:gd name="connsiteY5" fmla="*/ 838200 h 914400"/>
              <a:gd name="connsiteX6" fmla="*/ 994229 w 1406235"/>
              <a:gd name="connsiteY6" fmla="*/ 831234 h 914400"/>
              <a:gd name="connsiteX7" fmla="*/ 961850 w 1406235"/>
              <a:gd name="connsiteY7" fmla="*/ 821183 h 914400"/>
              <a:gd name="connsiteX8" fmla="*/ 943715 w 1406235"/>
              <a:gd name="connsiteY8" fmla="*/ 836318 h 914400"/>
              <a:gd name="connsiteX9" fmla="*/ 690995 w 1406235"/>
              <a:gd name="connsiteY9" fmla="*/ 914400 h 914400"/>
              <a:gd name="connsiteX10" fmla="*/ 438275 w 1406235"/>
              <a:gd name="connsiteY10" fmla="*/ 836318 h 914400"/>
              <a:gd name="connsiteX11" fmla="*/ 426713 w 1406235"/>
              <a:gd name="connsiteY11" fmla="*/ 826668 h 914400"/>
              <a:gd name="connsiteX12" fmla="*/ 412006 w 1406235"/>
              <a:gd name="connsiteY12" fmla="*/ 831234 h 914400"/>
              <a:gd name="connsiteX13" fmla="*/ 342900 w 1406235"/>
              <a:gd name="connsiteY13" fmla="*/ 838200 h 914400"/>
              <a:gd name="connsiteX14" fmla="*/ 0 w 1406235"/>
              <a:gd name="connsiteY14" fmla="*/ 495300 h 914400"/>
              <a:gd name="connsiteX15" fmla="*/ 342900 w 1406235"/>
              <a:gd name="connsiteY15" fmla="*/ 152400 h 914400"/>
              <a:gd name="connsiteX16" fmla="*/ 355280 w 1406235"/>
              <a:gd name="connsiteY16" fmla="*/ 153648 h 914400"/>
              <a:gd name="connsiteX17" fmla="*/ 371379 w 1406235"/>
              <a:gd name="connsiteY17" fmla="*/ 133911 h 914400"/>
              <a:gd name="connsiteX18" fmla="*/ 690995 w 1406235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6235" h="914400">
                <a:moveTo>
                  <a:pt x="690995" y="0"/>
                </a:moveTo>
                <a:cubicBezTo>
                  <a:pt x="815813" y="0"/>
                  <a:pt x="928814" y="51174"/>
                  <a:pt x="1010611" y="133911"/>
                </a:cubicBezTo>
                <a:lnTo>
                  <a:pt x="1028553" y="155907"/>
                </a:lnTo>
                <a:lnTo>
                  <a:pt x="1063335" y="152400"/>
                </a:lnTo>
                <a:cubicBezTo>
                  <a:pt x="1252713" y="152400"/>
                  <a:pt x="1406235" y="305922"/>
                  <a:pt x="1406235" y="495300"/>
                </a:cubicBezTo>
                <a:cubicBezTo>
                  <a:pt x="1406235" y="684678"/>
                  <a:pt x="1252713" y="838200"/>
                  <a:pt x="1063335" y="838200"/>
                </a:cubicBezTo>
                <a:cubicBezTo>
                  <a:pt x="1039663" y="838200"/>
                  <a:pt x="1016551" y="835801"/>
                  <a:pt x="994229" y="831234"/>
                </a:cubicBezTo>
                <a:lnTo>
                  <a:pt x="961850" y="821183"/>
                </a:lnTo>
                <a:lnTo>
                  <a:pt x="943715" y="836318"/>
                </a:lnTo>
                <a:cubicBezTo>
                  <a:pt x="871575" y="885615"/>
                  <a:pt x="784608" y="914400"/>
                  <a:pt x="690995" y="914400"/>
                </a:cubicBezTo>
                <a:cubicBezTo>
                  <a:pt x="597382" y="914400"/>
                  <a:pt x="510415" y="885615"/>
                  <a:pt x="438275" y="836318"/>
                </a:cubicBezTo>
                <a:lnTo>
                  <a:pt x="426713" y="826668"/>
                </a:lnTo>
                <a:lnTo>
                  <a:pt x="412006" y="831234"/>
                </a:lnTo>
                <a:cubicBezTo>
                  <a:pt x="389684" y="835801"/>
                  <a:pt x="366572" y="838200"/>
                  <a:pt x="342900" y="838200"/>
                </a:cubicBezTo>
                <a:cubicBezTo>
                  <a:pt x="153522" y="838200"/>
                  <a:pt x="0" y="684678"/>
                  <a:pt x="0" y="495300"/>
                </a:cubicBezTo>
                <a:cubicBezTo>
                  <a:pt x="0" y="305922"/>
                  <a:pt x="153522" y="152400"/>
                  <a:pt x="342900" y="152400"/>
                </a:cubicBezTo>
                <a:lnTo>
                  <a:pt x="355280" y="153648"/>
                </a:lnTo>
                <a:lnTo>
                  <a:pt x="371379" y="133911"/>
                </a:lnTo>
                <a:cubicBezTo>
                  <a:pt x="453176" y="51174"/>
                  <a:pt x="566177" y="0"/>
                  <a:pt x="690995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hoga.pl/wp-content/uploads/2012/06/azure-logo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1" t="20572" r="28055" b="29143"/>
          <a:stretch/>
        </p:blipFill>
        <p:spPr bwMode="auto">
          <a:xfrm>
            <a:off x="378824" y="1137855"/>
            <a:ext cx="990600" cy="70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1143000" y="4267200"/>
            <a:ext cx="2909343" cy="1571229"/>
          </a:xfrm>
          <a:custGeom>
            <a:avLst/>
            <a:gdLst>
              <a:gd name="connsiteX0" fmla="*/ 690995 w 1406235"/>
              <a:gd name="connsiteY0" fmla="*/ 0 h 914400"/>
              <a:gd name="connsiteX1" fmla="*/ 1010611 w 1406235"/>
              <a:gd name="connsiteY1" fmla="*/ 133911 h 914400"/>
              <a:gd name="connsiteX2" fmla="*/ 1028553 w 1406235"/>
              <a:gd name="connsiteY2" fmla="*/ 155907 h 914400"/>
              <a:gd name="connsiteX3" fmla="*/ 1063335 w 1406235"/>
              <a:gd name="connsiteY3" fmla="*/ 152400 h 914400"/>
              <a:gd name="connsiteX4" fmla="*/ 1406235 w 1406235"/>
              <a:gd name="connsiteY4" fmla="*/ 495300 h 914400"/>
              <a:gd name="connsiteX5" fmla="*/ 1063335 w 1406235"/>
              <a:gd name="connsiteY5" fmla="*/ 838200 h 914400"/>
              <a:gd name="connsiteX6" fmla="*/ 994229 w 1406235"/>
              <a:gd name="connsiteY6" fmla="*/ 831234 h 914400"/>
              <a:gd name="connsiteX7" fmla="*/ 961850 w 1406235"/>
              <a:gd name="connsiteY7" fmla="*/ 821183 h 914400"/>
              <a:gd name="connsiteX8" fmla="*/ 943715 w 1406235"/>
              <a:gd name="connsiteY8" fmla="*/ 836318 h 914400"/>
              <a:gd name="connsiteX9" fmla="*/ 690995 w 1406235"/>
              <a:gd name="connsiteY9" fmla="*/ 914400 h 914400"/>
              <a:gd name="connsiteX10" fmla="*/ 438275 w 1406235"/>
              <a:gd name="connsiteY10" fmla="*/ 836318 h 914400"/>
              <a:gd name="connsiteX11" fmla="*/ 426713 w 1406235"/>
              <a:gd name="connsiteY11" fmla="*/ 826668 h 914400"/>
              <a:gd name="connsiteX12" fmla="*/ 412006 w 1406235"/>
              <a:gd name="connsiteY12" fmla="*/ 831234 h 914400"/>
              <a:gd name="connsiteX13" fmla="*/ 342900 w 1406235"/>
              <a:gd name="connsiteY13" fmla="*/ 838200 h 914400"/>
              <a:gd name="connsiteX14" fmla="*/ 0 w 1406235"/>
              <a:gd name="connsiteY14" fmla="*/ 495300 h 914400"/>
              <a:gd name="connsiteX15" fmla="*/ 342900 w 1406235"/>
              <a:gd name="connsiteY15" fmla="*/ 152400 h 914400"/>
              <a:gd name="connsiteX16" fmla="*/ 355280 w 1406235"/>
              <a:gd name="connsiteY16" fmla="*/ 153648 h 914400"/>
              <a:gd name="connsiteX17" fmla="*/ 371379 w 1406235"/>
              <a:gd name="connsiteY17" fmla="*/ 133911 h 914400"/>
              <a:gd name="connsiteX18" fmla="*/ 690995 w 1406235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6235" h="914400">
                <a:moveTo>
                  <a:pt x="690995" y="0"/>
                </a:moveTo>
                <a:cubicBezTo>
                  <a:pt x="815813" y="0"/>
                  <a:pt x="928814" y="51174"/>
                  <a:pt x="1010611" y="133911"/>
                </a:cubicBezTo>
                <a:lnTo>
                  <a:pt x="1028553" y="155907"/>
                </a:lnTo>
                <a:lnTo>
                  <a:pt x="1063335" y="152400"/>
                </a:lnTo>
                <a:cubicBezTo>
                  <a:pt x="1252713" y="152400"/>
                  <a:pt x="1406235" y="305922"/>
                  <a:pt x="1406235" y="495300"/>
                </a:cubicBezTo>
                <a:cubicBezTo>
                  <a:pt x="1406235" y="684678"/>
                  <a:pt x="1252713" y="838200"/>
                  <a:pt x="1063335" y="838200"/>
                </a:cubicBezTo>
                <a:cubicBezTo>
                  <a:pt x="1039663" y="838200"/>
                  <a:pt x="1016551" y="835801"/>
                  <a:pt x="994229" y="831234"/>
                </a:cubicBezTo>
                <a:lnTo>
                  <a:pt x="961850" y="821183"/>
                </a:lnTo>
                <a:lnTo>
                  <a:pt x="943715" y="836318"/>
                </a:lnTo>
                <a:cubicBezTo>
                  <a:pt x="871575" y="885615"/>
                  <a:pt x="784608" y="914400"/>
                  <a:pt x="690995" y="914400"/>
                </a:cubicBezTo>
                <a:cubicBezTo>
                  <a:pt x="597382" y="914400"/>
                  <a:pt x="510415" y="885615"/>
                  <a:pt x="438275" y="836318"/>
                </a:cubicBezTo>
                <a:lnTo>
                  <a:pt x="426713" y="826668"/>
                </a:lnTo>
                <a:lnTo>
                  <a:pt x="412006" y="831234"/>
                </a:lnTo>
                <a:cubicBezTo>
                  <a:pt x="389684" y="835801"/>
                  <a:pt x="366572" y="838200"/>
                  <a:pt x="342900" y="838200"/>
                </a:cubicBezTo>
                <a:cubicBezTo>
                  <a:pt x="153522" y="838200"/>
                  <a:pt x="0" y="684678"/>
                  <a:pt x="0" y="495300"/>
                </a:cubicBezTo>
                <a:cubicBezTo>
                  <a:pt x="0" y="305922"/>
                  <a:pt x="153522" y="152400"/>
                  <a:pt x="342900" y="152400"/>
                </a:cubicBezTo>
                <a:lnTo>
                  <a:pt x="355280" y="153648"/>
                </a:lnTo>
                <a:lnTo>
                  <a:pt x="371379" y="133911"/>
                </a:lnTo>
                <a:cubicBezTo>
                  <a:pt x="453176" y="51174"/>
                  <a:pt x="566177" y="0"/>
                  <a:pt x="690995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867400" y="2977177"/>
            <a:ext cx="2895600" cy="1828800"/>
          </a:xfrm>
          <a:custGeom>
            <a:avLst/>
            <a:gdLst>
              <a:gd name="connsiteX0" fmla="*/ 690995 w 1406235"/>
              <a:gd name="connsiteY0" fmla="*/ 0 h 914400"/>
              <a:gd name="connsiteX1" fmla="*/ 1010611 w 1406235"/>
              <a:gd name="connsiteY1" fmla="*/ 133911 h 914400"/>
              <a:gd name="connsiteX2" fmla="*/ 1028553 w 1406235"/>
              <a:gd name="connsiteY2" fmla="*/ 155907 h 914400"/>
              <a:gd name="connsiteX3" fmla="*/ 1063335 w 1406235"/>
              <a:gd name="connsiteY3" fmla="*/ 152400 h 914400"/>
              <a:gd name="connsiteX4" fmla="*/ 1406235 w 1406235"/>
              <a:gd name="connsiteY4" fmla="*/ 495300 h 914400"/>
              <a:gd name="connsiteX5" fmla="*/ 1063335 w 1406235"/>
              <a:gd name="connsiteY5" fmla="*/ 838200 h 914400"/>
              <a:gd name="connsiteX6" fmla="*/ 994229 w 1406235"/>
              <a:gd name="connsiteY6" fmla="*/ 831234 h 914400"/>
              <a:gd name="connsiteX7" fmla="*/ 961850 w 1406235"/>
              <a:gd name="connsiteY7" fmla="*/ 821183 h 914400"/>
              <a:gd name="connsiteX8" fmla="*/ 943715 w 1406235"/>
              <a:gd name="connsiteY8" fmla="*/ 836318 h 914400"/>
              <a:gd name="connsiteX9" fmla="*/ 690995 w 1406235"/>
              <a:gd name="connsiteY9" fmla="*/ 914400 h 914400"/>
              <a:gd name="connsiteX10" fmla="*/ 438275 w 1406235"/>
              <a:gd name="connsiteY10" fmla="*/ 836318 h 914400"/>
              <a:gd name="connsiteX11" fmla="*/ 426713 w 1406235"/>
              <a:gd name="connsiteY11" fmla="*/ 826668 h 914400"/>
              <a:gd name="connsiteX12" fmla="*/ 412006 w 1406235"/>
              <a:gd name="connsiteY12" fmla="*/ 831234 h 914400"/>
              <a:gd name="connsiteX13" fmla="*/ 342900 w 1406235"/>
              <a:gd name="connsiteY13" fmla="*/ 838200 h 914400"/>
              <a:gd name="connsiteX14" fmla="*/ 0 w 1406235"/>
              <a:gd name="connsiteY14" fmla="*/ 495300 h 914400"/>
              <a:gd name="connsiteX15" fmla="*/ 342900 w 1406235"/>
              <a:gd name="connsiteY15" fmla="*/ 152400 h 914400"/>
              <a:gd name="connsiteX16" fmla="*/ 355280 w 1406235"/>
              <a:gd name="connsiteY16" fmla="*/ 153648 h 914400"/>
              <a:gd name="connsiteX17" fmla="*/ 371379 w 1406235"/>
              <a:gd name="connsiteY17" fmla="*/ 133911 h 914400"/>
              <a:gd name="connsiteX18" fmla="*/ 690995 w 1406235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6235" h="914400">
                <a:moveTo>
                  <a:pt x="690995" y="0"/>
                </a:moveTo>
                <a:cubicBezTo>
                  <a:pt x="815813" y="0"/>
                  <a:pt x="928814" y="51174"/>
                  <a:pt x="1010611" y="133911"/>
                </a:cubicBezTo>
                <a:lnTo>
                  <a:pt x="1028553" y="155907"/>
                </a:lnTo>
                <a:lnTo>
                  <a:pt x="1063335" y="152400"/>
                </a:lnTo>
                <a:cubicBezTo>
                  <a:pt x="1252713" y="152400"/>
                  <a:pt x="1406235" y="305922"/>
                  <a:pt x="1406235" y="495300"/>
                </a:cubicBezTo>
                <a:cubicBezTo>
                  <a:pt x="1406235" y="684678"/>
                  <a:pt x="1252713" y="838200"/>
                  <a:pt x="1063335" y="838200"/>
                </a:cubicBezTo>
                <a:cubicBezTo>
                  <a:pt x="1039663" y="838200"/>
                  <a:pt x="1016551" y="835801"/>
                  <a:pt x="994229" y="831234"/>
                </a:cubicBezTo>
                <a:lnTo>
                  <a:pt x="961850" y="821183"/>
                </a:lnTo>
                <a:lnTo>
                  <a:pt x="943715" y="836318"/>
                </a:lnTo>
                <a:cubicBezTo>
                  <a:pt x="871575" y="885615"/>
                  <a:pt x="784608" y="914400"/>
                  <a:pt x="690995" y="914400"/>
                </a:cubicBezTo>
                <a:cubicBezTo>
                  <a:pt x="597382" y="914400"/>
                  <a:pt x="510415" y="885615"/>
                  <a:pt x="438275" y="836318"/>
                </a:cubicBezTo>
                <a:lnTo>
                  <a:pt x="426713" y="826668"/>
                </a:lnTo>
                <a:lnTo>
                  <a:pt x="412006" y="831234"/>
                </a:lnTo>
                <a:cubicBezTo>
                  <a:pt x="389684" y="835801"/>
                  <a:pt x="366572" y="838200"/>
                  <a:pt x="342900" y="838200"/>
                </a:cubicBezTo>
                <a:cubicBezTo>
                  <a:pt x="153522" y="838200"/>
                  <a:pt x="0" y="684678"/>
                  <a:pt x="0" y="495300"/>
                </a:cubicBezTo>
                <a:cubicBezTo>
                  <a:pt x="0" y="305922"/>
                  <a:pt x="153522" y="152400"/>
                  <a:pt x="342900" y="152400"/>
                </a:cubicBezTo>
                <a:lnTo>
                  <a:pt x="355280" y="153648"/>
                </a:lnTo>
                <a:lnTo>
                  <a:pt x="371379" y="133911"/>
                </a:lnTo>
                <a:cubicBezTo>
                  <a:pt x="453176" y="51174"/>
                  <a:pt x="566177" y="0"/>
                  <a:pt x="690995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5888182" y="4307398"/>
            <a:ext cx="2895600" cy="1828800"/>
          </a:xfrm>
          <a:custGeom>
            <a:avLst/>
            <a:gdLst>
              <a:gd name="connsiteX0" fmla="*/ 690995 w 1406235"/>
              <a:gd name="connsiteY0" fmla="*/ 0 h 914400"/>
              <a:gd name="connsiteX1" fmla="*/ 1010611 w 1406235"/>
              <a:gd name="connsiteY1" fmla="*/ 133911 h 914400"/>
              <a:gd name="connsiteX2" fmla="*/ 1028553 w 1406235"/>
              <a:gd name="connsiteY2" fmla="*/ 155907 h 914400"/>
              <a:gd name="connsiteX3" fmla="*/ 1063335 w 1406235"/>
              <a:gd name="connsiteY3" fmla="*/ 152400 h 914400"/>
              <a:gd name="connsiteX4" fmla="*/ 1406235 w 1406235"/>
              <a:gd name="connsiteY4" fmla="*/ 495300 h 914400"/>
              <a:gd name="connsiteX5" fmla="*/ 1063335 w 1406235"/>
              <a:gd name="connsiteY5" fmla="*/ 838200 h 914400"/>
              <a:gd name="connsiteX6" fmla="*/ 994229 w 1406235"/>
              <a:gd name="connsiteY6" fmla="*/ 831234 h 914400"/>
              <a:gd name="connsiteX7" fmla="*/ 961850 w 1406235"/>
              <a:gd name="connsiteY7" fmla="*/ 821183 h 914400"/>
              <a:gd name="connsiteX8" fmla="*/ 943715 w 1406235"/>
              <a:gd name="connsiteY8" fmla="*/ 836318 h 914400"/>
              <a:gd name="connsiteX9" fmla="*/ 690995 w 1406235"/>
              <a:gd name="connsiteY9" fmla="*/ 914400 h 914400"/>
              <a:gd name="connsiteX10" fmla="*/ 438275 w 1406235"/>
              <a:gd name="connsiteY10" fmla="*/ 836318 h 914400"/>
              <a:gd name="connsiteX11" fmla="*/ 426713 w 1406235"/>
              <a:gd name="connsiteY11" fmla="*/ 826668 h 914400"/>
              <a:gd name="connsiteX12" fmla="*/ 412006 w 1406235"/>
              <a:gd name="connsiteY12" fmla="*/ 831234 h 914400"/>
              <a:gd name="connsiteX13" fmla="*/ 342900 w 1406235"/>
              <a:gd name="connsiteY13" fmla="*/ 838200 h 914400"/>
              <a:gd name="connsiteX14" fmla="*/ 0 w 1406235"/>
              <a:gd name="connsiteY14" fmla="*/ 495300 h 914400"/>
              <a:gd name="connsiteX15" fmla="*/ 342900 w 1406235"/>
              <a:gd name="connsiteY15" fmla="*/ 152400 h 914400"/>
              <a:gd name="connsiteX16" fmla="*/ 355280 w 1406235"/>
              <a:gd name="connsiteY16" fmla="*/ 153648 h 914400"/>
              <a:gd name="connsiteX17" fmla="*/ 371379 w 1406235"/>
              <a:gd name="connsiteY17" fmla="*/ 133911 h 914400"/>
              <a:gd name="connsiteX18" fmla="*/ 690995 w 1406235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6235" h="914400">
                <a:moveTo>
                  <a:pt x="690995" y="0"/>
                </a:moveTo>
                <a:cubicBezTo>
                  <a:pt x="815813" y="0"/>
                  <a:pt x="928814" y="51174"/>
                  <a:pt x="1010611" y="133911"/>
                </a:cubicBezTo>
                <a:lnTo>
                  <a:pt x="1028553" y="155907"/>
                </a:lnTo>
                <a:lnTo>
                  <a:pt x="1063335" y="152400"/>
                </a:lnTo>
                <a:cubicBezTo>
                  <a:pt x="1252713" y="152400"/>
                  <a:pt x="1406235" y="305922"/>
                  <a:pt x="1406235" y="495300"/>
                </a:cubicBezTo>
                <a:cubicBezTo>
                  <a:pt x="1406235" y="684678"/>
                  <a:pt x="1252713" y="838200"/>
                  <a:pt x="1063335" y="838200"/>
                </a:cubicBezTo>
                <a:cubicBezTo>
                  <a:pt x="1039663" y="838200"/>
                  <a:pt x="1016551" y="835801"/>
                  <a:pt x="994229" y="831234"/>
                </a:cubicBezTo>
                <a:lnTo>
                  <a:pt x="961850" y="821183"/>
                </a:lnTo>
                <a:lnTo>
                  <a:pt x="943715" y="836318"/>
                </a:lnTo>
                <a:cubicBezTo>
                  <a:pt x="871575" y="885615"/>
                  <a:pt x="784608" y="914400"/>
                  <a:pt x="690995" y="914400"/>
                </a:cubicBezTo>
                <a:cubicBezTo>
                  <a:pt x="597382" y="914400"/>
                  <a:pt x="510415" y="885615"/>
                  <a:pt x="438275" y="836318"/>
                </a:cubicBezTo>
                <a:lnTo>
                  <a:pt x="426713" y="826668"/>
                </a:lnTo>
                <a:lnTo>
                  <a:pt x="412006" y="831234"/>
                </a:lnTo>
                <a:cubicBezTo>
                  <a:pt x="389684" y="835801"/>
                  <a:pt x="366572" y="838200"/>
                  <a:pt x="342900" y="838200"/>
                </a:cubicBezTo>
                <a:cubicBezTo>
                  <a:pt x="153522" y="838200"/>
                  <a:pt x="0" y="684678"/>
                  <a:pt x="0" y="495300"/>
                </a:cubicBezTo>
                <a:cubicBezTo>
                  <a:pt x="0" y="305922"/>
                  <a:pt x="153522" y="152400"/>
                  <a:pt x="342900" y="152400"/>
                </a:cubicBezTo>
                <a:lnTo>
                  <a:pt x="355280" y="153648"/>
                </a:lnTo>
                <a:lnTo>
                  <a:pt x="371379" y="133911"/>
                </a:lnTo>
                <a:cubicBezTo>
                  <a:pt x="453176" y="51174"/>
                  <a:pt x="566177" y="0"/>
                  <a:pt x="690995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6580" y="3660202"/>
            <a:ext cx="600075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93145" y="433684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UF VR 6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393145" y="1875862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UF VR 341</a:t>
            </a:r>
            <a:endParaRPr lang="en-US" sz="12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6755" y="3589288"/>
            <a:ext cx="733425" cy="5619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18848" y="3725868"/>
            <a:ext cx="88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DNS Server</a:t>
            </a:r>
            <a:endParaRPr lang="en-US" sz="1200" dirty="0"/>
          </a:p>
        </p:txBody>
      </p:sp>
      <p:cxnSp>
        <p:nvCxnSpPr>
          <p:cNvPr id="28" name="Straight Connector 27"/>
          <p:cNvCxnSpPr>
            <a:endCxn id="25" idx="1"/>
          </p:cNvCxnSpPr>
          <p:nvPr/>
        </p:nvCxnSpPr>
        <p:spPr>
          <a:xfrm flipV="1">
            <a:off x="6157046" y="3870276"/>
            <a:ext cx="789709" cy="132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5" idx="1"/>
          </p:cNvCxnSpPr>
          <p:nvPr/>
        </p:nvCxnSpPr>
        <p:spPr>
          <a:xfrm flipV="1">
            <a:off x="6157046" y="2165851"/>
            <a:ext cx="733138" cy="3004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40594" y="2472002"/>
            <a:ext cx="749589" cy="2169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185" y="2409825"/>
            <a:ext cx="733425" cy="5619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184" y="2271825"/>
            <a:ext cx="733425" cy="5619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184" y="2148069"/>
            <a:ext cx="733425" cy="5619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184" y="2016466"/>
            <a:ext cx="733425" cy="5619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0184" y="1884863"/>
            <a:ext cx="733425" cy="5619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0519" y="2147093"/>
            <a:ext cx="600075" cy="69532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979478" y="4551873"/>
            <a:ext cx="84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</a:t>
            </a:r>
            <a:r>
              <a:rPr lang="en-US" sz="1200" dirty="0" smtClean="0"/>
              <a:t>-master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988872" y="4706411"/>
            <a:ext cx="665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wa-uf-1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984553" y="5631319"/>
            <a:ext cx="743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wa-uf-14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7738339" y="226388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 . .</a:t>
            </a:r>
            <a:endParaRPr lang="en-US" sz="1200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175986" y="5029200"/>
            <a:ext cx="370287" cy="2082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84268" y="5029200"/>
            <a:ext cx="1369923" cy="2291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7362" y="4905377"/>
            <a:ext cx="600075" cy="695325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3" idx="2"/>
          </p:cNvCxnSpPr>
          <p:nvPr/>
        </p:nvCxnSpPr>
        <p:spPr>
          <a:xfrm flipV="1">
            <a:off x="4714921" y="2672947"/>
            <a:ext cx="852441" cy="6757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21" idx="1"/>
          </p:cNvCxnSpPr>
          <p:nvPr/>
        </p:nvCxnSpPr>
        <p:spPr>
          <a:xfrm>
            <a:off x="4904530" y="3680015"/>
            <a:ext cx="642050" cy="3278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5"/>
          </p:cNvCxnSpPr>
          <p:nvPr/>
        </p:nvCxnSpPr>
        <p:spPr>
          <a:xfrm>
            <a:off x="4741195" y="3837040"/>
            <a:ext cx="844181" cy="126934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3" idx="9"/>
          </p:cNvCxnSpPr>
          <p:nvPr/>
        </p:nvCxnSpPr>
        <p:spPr>
          <a:xfrm flipH="1">
            <a:off x="4178399" y="3891577"/>
            <a:ext cx="281532" cy="67532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3423157" y="2765127"/>
            <a:ext cx="636590" cy="6481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937955" y="3237131"/>
            <a:ext cx="1062266" cy="654446"/>
          </a:xfrm>
          <a:custGeom>
            <a:avLst/>
            <a:gdLst>
              <a:gd name="connsiteX0" fmla="*/ 690995 w 1406235"/>
              <a:gd name="connsiteY0" fmla="*/ 0 h 914400"/>
              <a:gd name="connsiteX1" fmla="*/ 1010611 w 1406235"/>
              <a:gd name="connsiteY1" fmla="*/ 133911 h 914400"/>
              <a:gd name="connsiteX2" fmla="*/ 1028553 w 1406235"/>
              <a:gd name="connsiteY2" fmla="*/ 155907 h 914400"/>
              <a:gd name="connsiteX3" fmla="*/ 1063335 w 1406235"/>
              <a:gd name="connsiteY3" fmla="*/ 152400 h 914400"/>
              <a:gd name="connsiteX4" fmla="*/ 1406235 w 1406235"/>
              <a:gd name="connsiteY4" fmla="*/ 495300 h 914400"/>
              <a:gd name="connsiteX5" fmla="*/ 1063335 w 1406235"/>
              <a:gd name="connsiteY5" fmla="*/ 838200 h 914400"/>
              <a:gd name="connsiteX6" fmla="*/ 994229 w 1406235"/>
              <a:gd name="connsiteY6" fmla="*/ 831234 h 914400"/>
              <a:gd name="connsiteX7" fmla="*/ 961850 w 1406235"/>
              <a:gd name="connsiteY7" fmla="*/ 821183 h 914400"/>
              <a:gd name="connsiteX8" fmla="*/ 943715 w 1406235"/>
              <a:gd name="connsiteY8" fmla="*/ 836318 h 914400"/>
              <a:gd name="connsiteX9" fmla="*/ 690995 w 1406235"/>
              <a:gd name="connsiteY9" fmla="*/ 914400 h 914400"/>
              <a:gd name="connsiteX10" fmla="*/ 438275 w 1406235"/>
              <a:gd name="connsiteY10" fmla="*/ 836318 h 914400"/>
              <a:gd name="connsiteX11" fmla="*/ 426713 w 1406235"/>
              <a:gd name="connsiteY11" fmla="*/ 826668 h 914400"/>
              <a:gd name="connsiteX12" fmla="*/ 412006 w 1406235"/>
              <a:gd name="connsiteY12" fmla="*/ 831234 h 914400"/>
              <a:gd name="connsiteX13" fmla="*/ 342900 w 1406235"/>
              <a:gd name="connsiteY13" fmla="*/ 838200 h 914400"/>
              <a:gd name="connsiteX14" fmla="*/ 0 w 1406235"/>
              <a:gd name="connsiteY14" fmla="*/ 495300 h 914400"/>
              <a:gd name="connsiteX15" fmla="*/ 342900 w 1406235"/>
              <a:gd name="connsiteY15" fmla="*/ 152400 h 914400"/>
              <a:gd name="connsiteX16" fmla="*/ 355280 w 1406235"/>
              <a:gd name="connsiteY16" fmla="*/ 153648 h 914400"/>
              <a:gd name="connsiteX17" fmla="*/ 371379 w 1406235"/>
              <a:gd name="connsiteY17" fmla="*/ 133911 h 914400"/>
              <a:gd name="connsiteX18" fmla="*/ 690995 w 1406235"/>
              <a:gd name="connsiteY1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6235" h="914400">
                <a:moveTo>
                  <a:pt x="690995" y="0"/>
                </a:moveTo>
                <a:cubicBezTo>
                  <a:pt x="815813" y="0"/>
                  <a:pt x="928814" y="51174"/>
                  <a:pt x="1010611" y="133911"/>
                </a:cubicBezTo>
                <a:lnTo>
                  <a:pt x="1028553" y="155907"/>
                </a:lnTo>
                <a:lnTo>
                  <a:pt x="1063335" y="152400"/>
                </a:lnTo>
                <a:cubicBezTo>
                  <a:pt x="1252713" y="152400"/>
                  <a:pt x="1406235" y="305922"/>
                  <a:pt x="1406235" y="495300"/>
                </a:cubicBezTo>
                <a:cubicBezTo>
                  <a:pt x="1406235" y="684678"/>
                  <a:pt x="1252713" y="838200"/>
                  <a:pt x="1063335" y="838200"/>
                </a:cubicBezTo>
                <a:cubicBezTo>
                  <a:pt x="1039663" y="838200"/>
                  <a:pt x="1016551" y="835801"/>
                  <a:pt x="994229" y="831234"/>
                </a:cubicBezTo>
                <a:lnTo>
                  <a:pt x="961850" y="821183"/>
                </a:lnTo>
                <a:lnTo>
                  <a:pt x="943715" y="836318"/>
                </a:lnTo>
                <a:cubicBezTo>
                  <a:pt x="871575" y="885615"/>
                  <a:pt x="784608" y="914400"/>
                  <a:pt x="690995" y="914400"/>
                </a:cubicBezTo>
                <a:cubicBezTo>
                  <a:pt x="597382" y="914400"/>
                  <a:pt x="510415" y="885615"/>
                  <a:pt x="438275" y="836318"/>
                </a:cubicBezTo>
                <a:lnTo>
                  <a:pt x="426713" y="826668"/>
                </a:lnTo>
                <a:lnTo>
                  <a:pt x="412006" y="831234"/>
                </a:lnTo>
                <a:cubicBezTo>
                  <a:pt x="389684" y="835801"/>
                  <a:pt x="366572" y="838200"/>
                  <a:pt x="342900" y="838200"/>
                </a:cubicBezTo>
                <a:cubicBezTo>
                  <a:pt x="153522" y="838200"/>
                  <a:pt x="0" y="684678"/>
                  <a:pt x="0" y="495300"/>
                </a:cubicBezTo>
                <a:cubicBezTo>
                  <a:pt x="0" y="305922"/>
                  <a:pt x="153522" y="152400"/>
                  <a:pt x="342900" y="152400"/>
                </a:cubicBezTo>
                <a:lnTo>
                  <a:pt x="355280" y="153648"/>
                </a:lnTo>
                <a:lnTo>
                  <a:pt x="371379" y="133911"/>
                </a:lnTo>
                <a:cubicBezTo>
                  <a:pt x="453176" y="51174"/>
                  <a:pt x="566177" y="0"/>
                  <a:pt x="690995" y="0"/>
                </a:cubicBez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ViNe</a:t>
            </a:r>
            <a:endParaRPr lang="en-US" dirty="0"/>
          </a:p>
        </p:txBody>
      </p:sp>
      <p:cxnSp>
        <p:nvCxnSpPr>
          <p:cNvPr id="66" name="Straight Connector 65"/>
          <p:cNvCxnSpPr>
            <a:stCxn id="18" idx="3"/>
          </p:cNvCxnSpPr>
          <p:nvPr/>
        </p:nvCxnSpPr>
        <p:spPr>
          <a:xfrm>
            <a:off x="6167437" y="5253040"/>
            <a:ext cx="1376362" cy="32402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75988" y="5258397"/>
            <a:ext cx="312269" cy="3030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1763" y="5296075"/>
            <a:ext cx="733425" cy="5619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1762" y="5158075"/>
            <a:ext cx="733425" cy="5619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1762" y="5034319"/>
            <a:ext cx="733425" cy="5619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1762" y="4902716"/>
            <a:ext cx="733425" cy="5619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1762" y="4771113"/>
            <a:ext cx="733425" cy="5619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7907" y="5296075"/>
            <a:ext cx="733425" cy="5619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7906" y="5158075"/>
            <a:ext cx="733425" cy="5619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7906" y="5034319"/>
            <a:ext cx="733425" cy="5619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7906" y="4902716"/>
            <a:ext cx="733425" cy="5619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7906" y="4771113"/>
            <a:ext cx="733425" cy="561975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200025" y="4866799"/>
            <a:ext cx="961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pragma-vc-3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210694" y="5038307"/>
            <a:ext cx="866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compute-0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554191" y="2728049"/>
            <a:ext cx="113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LM Data Server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554389" y="200907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wa-ff-1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554191" y="2494198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wa-ff-32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7170635" y="511874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 . .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25217" y="5579065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UF VR 361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618498" y="5194588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UCSD VR 741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67847" y="1793261"/>
            <a:ext cx="92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Azure WUS VR 231</a:t>
            </a:r>
            <a:endParaRPr lang="en-US" sz="1200" dirty="0"/>
          </a:p>
        </p:txBody>
      </p:sp>
      <p:cxnSp>
        <p:nvCxnSpPr>
          <p:cNvPr id="118" name="Straight Connector 117"/>
          <p:cNvCxnSpPr>
            <a:endCxn id="15" idx="1"/>
          </p:cNvCxnSpPr>
          <p:nvPr/>
        </p:nvCxnSpPr>
        <p:spPr>
          <a:xfrm>
            <a:off x="2182761" y="2094271"/>
            <a:ext cx="731205" cy="477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15" idx="1"/>
          </p:cNvCxnSpPr>
          <p:nvPr/>
        </p:nvCxnSpPr>
        <p:spPr>
          <a:xfrm flipV="1">
            <a:off x="2190135" y="2571753"/>
            <a:ext cx="723831" cy="473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06" y="2760105"/>
            <a:ext cx="733425" cy="56359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06" y="2625459"/>
            <a:ext cx="733425" cy="563592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06" y="2486487"/>
            <a:ext cx="733425" cy="563592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06" y="2347515"/>
            <a:ext cx="733425" cy="563592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06" y="2215912"/>
            <a:ext cx="733425" cy="563592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2961" y="2076940"/>
            <a:ext cx="733425" cy="56359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2962" y="1945337"/>
            <a:ext cx="733425" cy="56359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6305" y="1813734"/>
            <a:ext cx="733425" cy="561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3966" y="2224090"/>
            <a:ext cx="600075" cy="695325"/>
          </a:xfrm>
          <a:prstGeom prst="rect">
            <a:avLst/>
          </a:prstGeom>
        </p:spPr>
      </p:pic>
      <p:cxnSp>
        <p:nvCxnSpPr>
          <p:cNvPr id="130" name="Straight Connector 129"/>
          <p:cNvCxnSpPr>
            <a:endCxn id="17" idx="1"/>
          </p:cNvCxnSpPr>
          <p:nvPr/>
        </p:nvCxnSpPr>
        <p:spPr>
          <a:xfrm flipV="1">
            <a:off x="2920181" y="4843463"/>
            <a:ext cx="813619" cy="27422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2920181" y="4837471"/>
            <a:ext cx="811161" cy="4055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8" name="Picture 12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6385" y="4959254"/>
            <a:ext cx="733425" cy="561975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6385" y="4827651"/>
            <a:ext cx="733425" cy="561975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762958" y="1992151"/>
            <a:ext cx="81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westus-g1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2100" y="2834586"/>
            <a:ext cx="81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westus-g8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998029" y="2362551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. . .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250199" y="4933434"/>
            <a:ext cx="1008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compute-0-0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250200" y="5076402"/>
            <a:ext cx="991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compute-0-1</a:t>
            </a:r>
            <a:endParaRPr lang="en-US" sz="1200" dirty="0"/>
          </a:p>
        </p:txBody>
      </p:sp>
      <p:pic>
        <p:nvPicPr>
          <p:cNvPr id="145" name="Picture 144" descr="C:\Users\adm-local\Desktop\UCS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1" y="5838429"/>
            <a:ext cx="1641172" cy="30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図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595" y="1381369"/>
            <a:ext cx="1360809" cy="2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Picture 4" descr="http://lifemapper.org/wp-content/themes/lifemapper/images/world_logo_blue_ne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67" y="4497411"/>
            <a:ext cx="1003566" cy="3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6" descr="http://dock.compbio.ucsf.edu/retur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5" y="2387557"/>
            <a:ext cx="655260" cy="6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6" descr="http://dock.compbio.ucsf.edu/retur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8" y="4902521"/>
            <a:ext cx="655260" cy="6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6" descr="http://dock.compbio.ucsf.edu/retur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99" y="1810830"/>
            <a:ext cx="655260" cy="6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3800" y="4495800"/>
            <a:ext cx="600075" cy="695325"/>
          </a:xfrm>
          <a:prstGeom prst="rect">
            <a:avLst/>
          </a:prstGeom>
        </p:spPr>
      </p:pic>
      <p:pic>
        <p:nvPicPr>
          <p:cNvPr id="151" name="Picture 6" descr="http://dock.compbio.ucsf.edu/return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29" y="5943188"/>
            <a:ext cx="655260" cy="61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10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5636" y="4090692"/>
            <a:ext cx="570918" cy="634631"/>
          </a:xfrm>
          <a:prstGeom prst="rect">
            <a:avLst/>
          </a:prstGeom>
        </p:spPr>
      </p:pic>
      <p:pic>
        <p:nvPicPr>
          <p:cNvPr id="1073" name="Picture 107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5875" y="4943977"/>
            <a:ext cx="347457" cy="393444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8097" y="2027268"/>
            <a:ext cx="347457" cy="393444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8096" y="2750654"/>
            <a:ext cx="347457" cy="3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 on a Multi-Cloud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VM created on Azure contains Dock 6.2 compiled on 32-bit OS wrapped with UCSD fingerprinting tool to run on a 64-bit VM (make experiment reproducible)</a:t>
            </a:r>
          </a:p>
          <a:p>
            <a:pPr lvl="1"/>
            <a:r>
              <a:rPr lang="en-US" dirty="0" smtClean="0"/>
              <a:t>VM converted to KVM image for UCSD and UF</a:t>
            </a:r>
          </a:p>
          <a:p>
            <a:pPr lvl="1"/>
            <a:r>
              <a:rPr lang="en-US" dirty="0" smtClean="0"/>
              <a:t>Small modification to Dock source code to read molecule data through STDIN</a:t>
            </a:r>
          </a:p>
          <a:p>
            <a:pPr lvl="1"/>
            <a:r>
              <a:rPr lang="en-US" dirty="0" smtClean="0"/>
              <a:t>Dock runs on Hadoop with streaming extension, and a pattern-based input splitter reused from </a:t>
            </a:r>
            <a:r>
              <a:rPr lang="en-US" dirty="0" err="1" smtClean="0"/>
              <a:t>CloudBLAST</a:t>
            </a:r>
            <a:endParaRPr lang="en-US" dirty="0" smtClean="0"/>
          </a:p>
          <a:p>
            <a:pPr lvl="1"/>
            <a:r>
              <a:rPr lang="en-US" dirty="0" smtClean="0"/>
              <a:t>Hadoop ecosystem deployed through </a:t>
            </a:r>
            <a:r>
              <a:rPr lang="en-US" dirty="0" err="1" smtClean="0"/>
              <a:t>Ambari</a:t>
            </a:r>
            <a:endParaRPr lang="en-US" dirty="0" smtClean="0"/>
          </a:p>
          <a:p>
            <a:pPr lvl="1"/>
            <a:r>
              <a:rPr lang="en-US" dirty="0" smtClean="0"/>
              <a:t>All VMs with all-to-all connectivity and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Multi-Cloud Hadoop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advantage of distributed pool of resources (private and public clouds)</a:t>
            </a:r>
          </a:p>
          <a:p>
            <a:r>
              <a:rPr lang="en-US" dirty="0" smtClean="0"/>
              <a:t>Have fault-tolerance during execution of dock</a:t>
            </a:r>
          </a:p>
          <a:p>
            <a:r>
              <a:rPr lang="en-US" dirty="0" smtClean="0"/>
              <a:t>Gain the ability to increase or decrease the number of resources used</a:t>
            </a:r>
          </a:p>
          <a:p>
            <a:r>
              <a:rPr lang="en-US" dirty="0" smtClean="0"/>
              <a:t>Reproducibility of experiment (by keeping consistency with previous environment and by having a homogeneous software stack)</a:t>
            </a:r>
          </a:p>
          <a:p>
            <a:r>
              <a:rPr lang="en-US" dirty="0" smtClean="0"/>
              <a:t>Make use of distributed storage</a:t>
            </a:r>
          </a:p>
        </p:txBody>
      </p:sp>
    </p:spTree>
    <p:extLst>
      <p:ext uri="{BB962C8B-B14F-4D97-AF65-F5344CB8AC3E}">
        <p14:creationId xmlns:p14="http://schemas.microsoft.com/office/powerpoint/2010/main" val="34782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Replication factor: 3</a:t>
            </a:r>
          </a:p>
          <a:p>
            <a:r>
              <a:rPr lang="en-US" dirty="0" smtClean="0"/>
              <a:t>Fixed block size: 128 MB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967" y="4162425"/>
            <a:ext cx="733425" cy="561975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391880" y="4724400"/>
            <a:ext cx="1371600" cy="13716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1279" y="4162425"/>
            <a:ext cx="733425" cy="561975"/>
          </a:xfrm>
          <a:prstGeom prst="rect">
            <a:avLst/>
          </a:prstGeom>
        </p:spPr>
      </p:pic>
      <p:sp>
        <p:nvSpPr>
          <p:cNvPr id="7" name="Can 6"/>
          <p:cNvSpPr/>
          <p:nvPr/>
        </p:nvSpPr>
        <p:spPr>
          <a:xfrm>
            <a:off x="2092192" y="4724400"/>
            <a:ext cx="1371600" cy="13716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6542" y="4162425"/>
            <a:ext cx="733425" cy="561975"/>
          </a:xfrm>
          <a:prstGeom prst="rect">
            <a:avLst/>
          </a:prstGeom>
        </p:spPr>
      </p:pic>
      <p:sp>
        <p:nvSpPr>
          <p:cNvPr id="9" name="Can 8"/>
          <p:cNvSpPr/>
          <p:nvPr/>
        </p:nvSpPr>
        <p:spPr>
          <a:xfrm>
            <a:off x="3887455" y="4724400"/>
            <a:ext cx="1371600" cy="13716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2327" y="4162425"/>
            <a:ext cx="733425" cy="561975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5663240" y="4724400"/>
            <a:ext cx="1371600" cy="13716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0487" y="4162425"/>
            <a:ext cx="733425" cy="561975"/>
          </a:xfrm>
          <a:prstGeom prst="rect">
            <a:avLst/>
          </a:prstGeom>
        </p:spPr>
      </p:pic>
      <p:sp>
        <p:nvSpPr>
          <p:cNvPr id="13" name="Can 12"/>
          <p:cNvSpPr/>
          <p:nvPr/>
        </p:nvSpPr>
        <p:spPr>
          <a:xfrm>
            <a:off x="7391400" y="4724400"/>
            <a:ext cx="1371600" cy="13716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28723" y="3200400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8323" y="3200400"/>
            <a:ext cx="609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47923" y="3200400"/>
            <a:ext cx="6096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8200" y="3200400"/>
            <a:ext cx="291767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77679" y="320360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ZINC input file: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8079" y="517634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62400" y="5176344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84293" y="5169927"/>
            <a:ext cx="609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77679" y="6416825"/>
            <a:ext cx="168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1826619" y="4763623"/>
            <a:ext cx="267761" cy="300659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5300" y="642448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16200000">
            <a:off x="5327267" y="4701633"/>
            <a:ext cx="267761" cy="31473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6200" y="63956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UCSD</a:t>
            </a:r>
          </a:p>
        </p:txBody>
      </p:sp>
      <p:sp>
        <p:nvSpPr>
          <p:cNvPr id="27" name="Left Brace 26"/>
          <p:cNvSpPr/>
          <p:nvPr/>
        </p:nvSpPr>
        <p:spPr>
          <a:xfrm rot="16200000">
            <a:off x="7943320" y="5581119"/>
            <a:ext cx="267761" cy="13716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73755" y="5181156"/>
            <a:ext cx="609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44803" y="5176344"/>
            <a:ext cx="609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2879" y="5624135"/>
            <a:ext cx="6096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2473191" y="5624135"/>
            <a:ext cx="5908808" cy="315232"/>
            <a:chOff x="2473191" y="5624135"/>
            <a:chExt cx="5908808" cy="315232"/>
          </a:xfrm>
        </p:grpSpPr>
        <p:sp>
          <p:nvSpPr>
            <p:cNvPr id="31" name="Rectangle 30"/>
            <p:cNvSpPr/>
            <p:nvPr/>
          </p:nvSpPr>
          <p:spPr>
            <a:xfrm>
              <a:off x="2473191" y="5624135"/>
              <a:ext cx="6096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39978" y="5624177"/>
              <a:ext cx="6096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72399" y="5634567"/>
              <a:ext cx="609600" cy="304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35980" y="5158848"/>
            <a:ext cx="7272803" cy="788188"/>
            <a:chOff x="1335980" y="5158848"/>
            <a:chExt cx="7272803" cy="788188"/>
          </a:xfrm>
        </p:grpSpPr>
        <p:sp>
          <p:nvSpPr>
            <p:cNvPr id="34" name="Rectangle 33"/>
            <p:cNvSpPr/>
            <p:nvPr/>
          </p:nvSpPr>
          <p:spPr>
            <a:xfrm>
              <a:off x="4648199" y="5642236"/>
              <a:ext cx="291767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35980" y="5179778"/>
              <a:ext cx="291767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17016" y="5158848"/>
              <a:ext cx="291767" cy="304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687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600204"/>
            <a:ext cx="9083584" cy="47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Load on the Multi-Cloud Platform via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89063"/>
            <a:ext cx="75628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on the Multi-Cloud Platform via Ganglia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19254"/>
            <a:ext cx="7933141" cy="46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22375</TotalTime>
  <Words>460</Words>
  <Application>Microsoft Office PowerPoint</Application>
  <PresentationFormat>On-screen Show (4:3)</PresentationFormat>
  <Paragraphs>122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1_Office Theme</vt:lpstr>
      <vt:lpstr>Multi-cloud Hadoop-based Dock Experiment</vt:lpstr>
      <vt:lpstr>Science: Dock</vt:lpstr>
      <vt:lpstr>Multi-Cloud Setup</vt:lpstr>
      <vt:lpstr>Dock on a Multi-Cloud</vt:lpstr>
      <vt:lpstr>Multi-Cloud Hadoop Motivation</vt:lpstr>
      <vt:lpstr>HDFS &amp; Replication</vt:lpstr>
      <vt:lpstr>Ambari Dashboard</vt:lpstr>
      <vt:lpstr>Load on the Multi-Cloud Platform via Dashboard</vt:lpstr>
      <vt:lpstr>Load on the Multi-Cloud Platform via Ganglia</vt:lpstr>
      <vt:lpstr>View Hosts</vt:lpstr>
      <vt:lpstr>Add a Host</vt:lpstr>
      <vt:lpstr>Install Ambari Agent</vt:lpstr>
      <vt:lpstr>Add Host as DataNode and NodeManager</vt:lpstr>
      <vt:lpstr>Choose UCSD YARN Configuration Group</vt:lpstr>
      <vt:lpstr>Install Services on New Host</vt:lpstr>
      <vt:lpstr>Browsing HDFS</vt:lpstr>
      <vt:lpstr>HDFS Data Replication</vt:lpstr>
      <vt:lpstr>HDFS Stores Output Replicated</vt:lpstr>
      <vt:lpstr>Add Host Complete</vt:lpstr>
      <vt:lpstr>Computation Starts to Flow to New Host</vt:lpstr>
      <vt:lpstr>View Jobs and Its Completion Status</vt:lpstr>
      <vt:lpstr>View Map Execution Time</vt:lpstr>
      <vt:lpstr>View and Control Services on Each Host</vt:lpstr>
      <vt:lpstr>Lookup Service Usage via Heatmaps</vt:lpstr>
      <vt:lpstr>Microsoft Azure Interface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PeterA2</dc:creator>
  <cp:lastModifiedBy>adm-local</cp:lastModifiedBy>
  <cp:revision>187</cp:revision>
  <dcterms:created xsi:type="dcterms:W3CDTF">2014-03-23T19:36:01Z</dcterms:created>
  <dcterms:modified xsi:type="dcterms:W3CDTF">2015-04-10T01:25:36Z</dcterms:modified>
</cp:coreProperties>
</file>