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60" r:id="rId4"/>
    <p:sldId id="270" r:id="rId5"/>
    <p:sldId id="263" r:id="rId6"/>
    <p:sldId id="258" r:id="rId7"/>
    <p:sldId id="268" r:id="rId8"/>
    <p:sldId id="261" r:id="rId9"/>
    <p:sldId id="269" r:id="rId10"/>
    <p:sldId id="271" r:id="rId11"/>
    <p:sldId id="277" r:id="rId12"/>
    <p:sldId id="278" r:id="rId13"/>
    <p:sldId id="279" r:id="rId14"/>
    <p:sldId id="280" r:id="rId15"/>
    <p:sldId id="262" r:id="rId16"/>
    <p:sldId id="259" r:id="rId17"/>
    <p:sldId id="265" r:id="rId18"/>
    <p:sldId id="266" r:id="rId19"/>
    <p:sldId id="267" r:id="rId20"/>
    <p:sldId id="28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70" autoAdjust="0"/>
  </p:normalViewPr>
  <p:slideViewPr>
    <p:cSldViewPr snapToGrid="0">
      <p:cViewPr varScale="1">
        <p:scale>
          <a:sx n="79" d="100"/>
          <a:sy n="79" d="100"/>
        </p:scale>
        <p:origin x="254"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FF972-6143-458B-BBD3-43072B5BA242}" type="datetimeFigureOut">
              <a:rPr lang="en-US" smtClean="0"/>
              <a:t>9/6/2016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DC8B6-7412-48EA-8DEE-64F4F1428FFC}" type="slidenum">
              <a:rPr lang="en-US" smtClean="0"/>
              <a:t>‹#›</a:t>
            </a:fld>
            <a:endParaRPr lang="en-US"/>
          </a:p>
        </p:txBody>
      </p:sp>
    </p:spTree>
    <p:extLst>
      <p:ext uri="{BB962C8B-B14F-4D97-AF65-F5344CB8AC3E}">
        <p14:creationId xmlns:p14="http://schemas.microsoft.com/office/powerpoint/2010/main" val="1159184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we </a:t>
            </a:r>
            <a:r>
              <a:rPr lang="en-US" baseline="0" dirty="0" err="1" smtClean="0"/>
              <a:t>pround</a:t>
            </a:r>
            <a:r>
              <a:rPr lang="en-US" baseline="0" dirty="0" smtClean="0"/>
              <a:t> to present about our task it’s about extend the pragma </a:t>
            </a:r>
            <a:r>
              <a:rPr lang="en-US" baseline="0" dirty="0" err="1" smtClean="0"/>
              <a:t>clound</a:t>
            </a:r>
            <a:r>
              <a:rPr lang="en-US" baseline="0" dirty="0" smtClean="0"/>
              <a:t> site to our machine. So let’s start with introduce ourselves</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a:t>
            </a:fld>
            <a:endParaRPr lang="en-US"/>
          </a:p>
        </p:txBody>
      </p:sp>
    </p:spTree>
    <p:extLst>
      <p:ext uri="{BB962C8B-B14F-4D97-AF65-F5344CB8AC3E}">
        <p14:creationId xmlns:p14="http://schemas.microsoft.com/office/powerpoint/2010/main" val="379932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installed</a:t>
            </a:r>
            <a:r>
              <a:rPr lang="en-US" baseline="0" dirty="0" smtClean="0"/>
              <a:t> and configured the Open </a:t>
            </a:r>
            <a:r>
              <a:rPr lang="en-US" baseline="0" dirty="0" err="1" smtClean="0"/>
              <a:t>vSwitch</a:t>
            </a:r>
            <a:r>
              <a:rPr lang="en-US" baseline="0" dirty="0" smtClean="0"/>
              <a:t> . Firstly, got the roll file of Open </a:t>
            </a:r>
            <a:r>
              <a:rPr lang="en-US" baseline="0" dirty="0" err="1" smtClean="0"/>
              <a:t>vSwitch</a:t>
            </a:r>
            <a:r>
              <a:rPr lang="en-US" baseline="0" dirty="0" smtClean="0"/>
              <a:t> from the </a:t>
            </a:r>
            <a:r>
              <a:rPr lang="en-US" baseline="0" dirty="0" err="1" smtClean="0"/>
              <a:t>GitHub</a:t>
            </a:r>
            <a:r>
              <a:rPr lang="en-US" baseline="0" dirty="0" smtClean="0"/>
              <a:t> and installed it. Then, we created the “</a:t>
            </a:r>
            <a:r>
              <a:rPr lang="en-US" baseline="0" dirty="0" err="1" smtClean="0"/>
              <a:t>openflow</a:t>
            </a:r>
            <a:r>
              <a:rPr lang="en-US" baseline="0" dirty="0" smtClean="0"/>
              <a:t>” subnet and the bridge interface. Next, we connect the bridge interface of the physical machine to the GRE and the VM. Finally, we configured the interface ens5 in the VM and it’s all done.</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10</a:t>
            </a:fld>
            <a:endParaRPr lang="en-US"/>
          </a:p>
        </p:txBody>
      </p:sp>
    </p:spTree>
    <p:extLst>
      <p:ext uri="{BB962C8B-B14F-4D97-AF65-F5344CB8AC3E}">
        <p14:creationId xmlns:p14="http://schemas.microsoft.com/office/powerpoint/2010/main" val="327802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step of building the Open </a:t>
            </a:r>
            <a:r>
              <a:rPr lang="en-US" dirty="0" err="1" smtClean="0"/>
              <a:t>vSwitch</a:t>
            </a:r>
            <a:r>
              <a:rPr lang="en-US" dirty="0" smtClean="0"/>
              <a:t>, we can validate</a:t>
            </a:r>
            <a:r>
              <a:rPr lang="en-US" baseline="0" dirty="0" smtClean="0"/>
              <a:t> it by checking the roll file in the repository directory</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11</a:t>
            </a:fld>
            <a:endParaRPr lang="en-US"/>
          </a:p>
        </p:txBody>
      </p:sp>
    </p:spTree>
    <p:extLst>
      <p:ext uri="{BB962C8B-B14F-4D97-AF65-F5344CB8AC3E}">
        <p14:creationId xmlns:p14="http://schemas.microsoft.com/office/powerpoint/2010/main" val="4147826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12</a:t>
            </a:fld>
            <a:endParaRPr lang="en-US"/>
          </a:p>
        </p:txBody>
      </p:sp>
    </p:spTree>
    <p:extLst>
      <p:ext uri="{BB962C8B-B14F-4D97-AF65-F5344CB8AC3E}">
        <p14:creationId xmlns:p14="http://schemas.microsoft.com/office/powerpoint/2010/main" val="4112205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installing the Open </a:t>
            </a:r>
            <a:r>
              <a:rPr lang="en-US" dirty="0" err="1" smtClean="0"/>
              <a:t>vSwitch</a:t>
            </a:r>
            <a:r>
              <a:rPr lang="en-US" dirty="0" smtClean="0"/>
              <a:t>,</a:t>
            </a:r>
            <a:r>
              <a:rPr lang="en-US" baseline="0" dirty="0" smtClean="0"/>
              <a:t> we can use the command rpm –</a:t>
            </a:r>
            <a:r>
              <a:rPr lang="en-US" baseline="0" dirty="0" err="1" smtClean="0"/>
              <a:t>qa</a:t>
            </a:r>
            <a:r>
              <a:rPr lang="en-US" baseline="0" dirty="0" smtClean="0"/>
              <a:t> | </a:t>
            </a:r>
            <a:r>
              <a:rPr lang="en-US" baseline="0" dirty="0" err="1" smtClean="0"/>
              <a:t>grep</a:t>
            </a:r>
            <a:r>
              <a:rPr lang="en-US" baseline="0" dirty="0" smtClean="0"/>
              <a:t> </a:t>
            </a:r>
            <a:r>
              <a:rPr lang="en-US" baseline="0" dirty="0" err="1" smtClean="0"/>
              <a:t>openvswitch</a:t>
            </a:r>
            <a:r>
              <a:rPr lang="en-US" baseline="0" dirty="0" smtClean="0"/>
              <a:t> to check the installation.</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13</a:t>
            </a:fld>
            <a:endParaRPr lang="en-US"/>
          </a:p>
        </p:txBody>
      </p:sp>
    </p:spTree>
    <p:extLst>
      <p:ext uri="{BB962C8B-B14F-4D97-AF65-F5344CB8AC3E}">
        <p14:creationId xmlns:p14="http://schemas.microsoft.com/office/powerpoint/2010/main" val="539254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configuration of the Open </a:t>
            </a:r>
            <a:r>
              <a:rPr lang="en-US" dirty="0" err="1" smtClean="0"/>
              <a:t>vSwitch</a:t>
            </a:r>
            <a:r>
              <a:rPr lang="en-US" dirty="0" smtClean="0"/>
              <a:t>,</a:t>
            </a:r>
            <a:r>
              <a:rPr lang="en-US" baseline="0" dirty="0" smtClean="0"/>
              <a:t> we can check the result by using “rocks list network” to check the </a:t>
            </a:r>
            <a:r>
              <a:rPr lang="en-US" baseline="0" dirty="0" err="1" smtClean="0"/>
              <a:t>openflow</a:t>
            </a:r>
            <a:r>
              <a:rPr lang="en-US" baseline="0" dirty="0" smtClean="0"/>
              <a:t> subnet and the command “rocks list host interface” to check the bridge interface.</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14</a:t>
            </a:fld>
            <a:endParaRPr lang="en-US"/>
          </a:p>
        </p:txBody>
      </p:sp>
    </p:spTree>
    <p:extLst>
      <p:ext uri="{BB962C8B-B14F-4D97-AF65-F5344CB8AC3E}">
        <p14:creationId xmlns:p14="http://schemas.microsoft.com/office/powerpoint/2010/main" val="226099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we setup</a:t>
            </a:r>
            <a:r>
              <a:rPr lang="en-US" baseline="0" dirty="0" smtClean="0"/>
              <a:t> the GRE we use the physical machine to ping itself for sanity check and ping Tap0 for checking the network.</a:t>
            </a:r>
          </a:p>
          <a:p>
            <a:r>
              <a:rPr lang="en-US" dirty="0" smtClean="0"/>
              <a:t>And</a:t>
            </a:r>
            <a:r>
              <a:rPr lang="en-US" baseline="0" dirty="0" smtClean="0"/>
              <a:t> after we are done setting the virtual cluster setting, we can validate it by </a:t>
            </a:r>
            <a:r>
              <a:rPr lang="en-US" baseline="0" smtClean="0"/>
              <a:t>ping commands.</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15</a:t>
            </a:fld>
            <a:endParaRPr lang="en-US"/>
          </a:p>
        </p:txBody>
      </p:sp>
    </p:spTree>
    <p:extLst>
      <p:ext uri="{BB962C8B-B14F-4D97-AF65-F5344CB8AC3E}">
        <p14:creationId xmlns:p14="http://schemas.microsoft.com/office/powerpoint/2010/main" val="3212771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a:t>
            </a:r>
            <a:r>
              <a:rPr lang="en-US" baseline="0" dirty="0" smtClean="0"/>
              <a:t> registration step, we can just check the details on the Cloud Scheduler page</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16</a:t>
            </a:fld>
            <a:endParaRPr lang="en-US"/>
          </a:p>
        </p:txBody>
      </p:sp>
    </p:spTree>
    <p:extLst>
      <p:ext uri="{BB962C8B-B14F-4D97-AF65-F5344CB8AC3E}">
        <p14:creationId xmlns:p14="http://schemas.microsoft.com/office/powerpoint/2010/main" val="416622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got the rough times</a:t>
            </a:r>
            <a:r>
              <a:rPr lang="en-US" baseline="0" dirty="0" smtClean="0"/>
              <a:t> twice in a roll. First, when we installed the Rocks Cluster, we somehow decided to use the manual partitioning and it mess up </a:t>
            </a:r>
            <a:r>
              <a:rPr lang="en-US" baseline="0" dirty="0" smtClean="0"/>
              <a:t>everything. We couldn’t launch the VM, when we checked the log we found that we got the permission denied on a root user at the directory /home/</a:t>
            </a:r>
            <a:r>
              <a:rPr lang="en-US" baseline="0" dirty="0" err="1" smtClean="0"/>
              <a:t>kvm</a:t>
            </a:r>
            <a:endParaRPr lang="en-US" baseline="0" dirty="0" smtClean="0"/>
          </a:p>
          <a:p>
            <a:endParaRPr lang="en-US" baseline="0" dirty="0" smtClean="0"/>
          </a:p>
          <a:p>
            <a:r>
              <a:rPr lang="en-US" baseline="0" dirty="0" smtClean="0"/>
              <a:t>Second, when we were following the Open </a:t>
            </a:r>
            <a:r>
              <a:rPr lang="en-US" baseline="0" dirty="0" err="1" smtClean="0"/>
              <a:t>vSwitch</a:t>
            </a:r>
            <a:r>
              <a:rPr lang="en-US" baseline="0" dirty="0" smtClean="0"/>
              <a:t> instruction. We accidentally continued on the physical link part and messes thing up again. We deleted some file and </a:t>
            </a:r>
            <a:r>
              <a:rPr lang="en-US" baseline="0" dirty="0" err="1" smtClean="0"/>
              <a:t>config</a:t>
            </a:r>
            <a:r>
              <a:rPr lang="en-US" baseline="0" dirty="0" smtClean="0"/>
              <a:t>. The eth1 disappeared after the reboot and we totally had no idea why. We had to restore the deleted things and removed the </a:t>
            </a:r>
            <a:r>
              <a:rPr lang="en-US" baseline="0" dirty="0" err="1" smtClean="0"/>
              <a:t>wlan</a:t>
            </a:r>
            <a:r>
              <a:rPr lang="en-US" baseline="0" dirty="0" smtClean="0"/>
              <a:t> interface to make it work again.</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17</a:t>
            </a:fld>
            <a:endParaRPr lang="en-US"/>
          </a:p>
        </p:txBody>
      </p:sp>
    </p:spTree>
    <p:extLst>
      <p:ext uri="{BB962C8B-B14F-4D97-AF65-F5344CB8AC3E}">
        <p14:creationId xmlns:p14="http://schemas.microsoft.com/office/powerpoint/2010/main" val="2123657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 easiest part. We think every part is new for us. But which one that we think it’s the least hardest is The rock Cluster installation Because it have GUI to help us install easier .But remember don’t use manual partition if you not an expert.</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18</a:t>
            </a:fld>
            <a:endParaRPr lang="en-US"/>
          </a:p>
        </p:txBody>
      </p:sp>
    </p:spTree>
    <p:extLst>
      <p:ext uri="{BB962C8B-B14F-4D97-AF65-F5344CB8AC3E}">
        <p14:creationId xmlns:p14="http://schemas.microsoft.com/office/powerpoint/2010/main" val="2928906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for the Rocks</a:t>
            </a:r>
            <a:r>
              <a:rPr lang="en-US" baseline="0" dirty="0" smtClean="0"/>
              <a:t> Cluster instruction, it doesn’t tell us specifically that we have to use auto partitioning so we think it’s as easy as Windows or Ubuntu and try something different.</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19</a:t>
            </a:fld>
            <a:endParaRPr lang="en-US"/>
          </a:p>
        </p:txBody>
      </p:sp>
    </p:spTree>
    <p:extLst>
      <p:ext uri="{BB962C8B-B14F-4D97-AF65-F5344CB8AC3E}">
        <p14:creationId xmlns:p14="http://schemas.microsoft.com/office/powerpoint/2010/main" val="2753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We had never heard about PRAGMA until teacher </a:t>
            </a:r>
            <a:r>
              <a:rPr lang="en-US" sz="1200" b="0" i="0" kern="1200" dirty="0" err="1" smtClean="0">
                <a:solidFill>
                  <a:schemeClr val="tx1"/>
                </a:solidFill>
                <a:effectLst/>
                <a:latin typeface="+mn-lt"/>
                <a:ea typeface="+mn-ea"/>
                <a:cs typeface="+mn-cs"/>
              </a:rPr>
              <a:t>Vanida</a:t>
            </a:r>
            <a:r>
              <a:rPr lang="en-US" sz="1200" b="0" i="0" kern="1200" dirty="0" smtClean="0">
                <a:solidFill>
                  <a:schemeClr val="tx1"/>
                </a:solidFill>
                <a:effectLst/>
                <a:latin typeface="+mn-lt"/>
                <a:ea typeface="+mn-ea"/>
                <a:cs typeface="+mn-cs"/>
              </a:rPr>
              <a:t> and teacher </a:t>
            </a:r>
            <a:r>
              <a:rPr lang="en-US" sz="1200" b="0" i="0" kern="1200" dirty="0" err="1" smtClean="0">
                <a:solidFill>
                  <a:schemeClr val="tx1"/>
                </a:solidFill>
                <a:effectLst/>
                <a:latin typeface="+mn-lt"/>
                <a:ea typeface="+mn-ea"/>
                <a:cs typeface="+mn-cs"/>
              </a:rPr>
              <a:t>Prapaporn</a:t>
            </a:r>
            <a:r>
              <a:rPr lang="en-US" sz="1200" b="0" i="0" kern="1200" dirty="0" smtClean="0">
                <a:solidFill>
                  <a:schemeClr val="tx1"/>
                </a:solidFill>
                <a:effectLst/>
                <a:latin typeface="+mn-lt"/>
                <a:ea typeface="+mn-ea"/>
                <a:cs typeface="+mn-cs"/>
              </a:rPr>
              <a:t> told us about this </a:t>
            </a:r>
            <a:r>
              <a:rPr lang="en-US" sz="1200" b="0" i="0" kern="1200" dirty="0" err="1" smtClean="0">
                <a:solidFill>
                  <a:schemeClr val="tx1"/>
                </a:solidFill>
                <a:effectLst/>
                <a:latin typeface="+mn-lt"/>
                <a:ea typeface="+mn-ea"/>
                <a:cs typeface="+mn-cs"/>
              </a:rPr>
              <a:t>Hackathon</a:t>
            </a:r>
            <a:r>
              <a:rPr lang="en-US" sz="1200" b="0" i="0" kern="1200" dirty="0" smtClean="0">
                <a:solidFill>
                  <a:schemeClr val="tx1"/>
                </a:solidFill>
                <a:effectLst/>
                <a:latin typeface="+mn-lt"/>
                <a:ea typeface="+mn-ea"/>
                <a:cs typeface="+mn-cs"/>
              </a:rPr>
              <a:t> contest. We got the details from them and it seemed very challenging to us, so we decided to volunteer to do this.</a:t>
            </a:r>
          </a:p>
          <a:p>
            <a:r>
              <a:rPr lang="th-TH" sz="1200" b="0" i="0" kern="1200" dirty="0" smtClean="0">
                <a:solidFill>
                  <a:schemeClr val="tx1"/>
                </a:solidFill>
                <a:effectLst/>
                <a:latin typeface="+mn-lt"/>
                <a:ea typeface="+mn-ea"/>
                <a:cs typeface="+mn-cs"/>
              </a:rPr>
              <a:t>สิ้นสุดการสนทนาผ่านแชท</a:t>
            </a:r>
          </a:p>
          <a:p>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2</a:t>
            </a:fld>
            <a:endParaRPr lang="en-US"/>
          </a:p>
        </p:txBody>
      </p:sp>
    </p:spTree>
    <p:extLst>
      <p:ext uri="{BB962C8B-B14F-4D97-AF65-F5344CB8AC3E}">
        <p14:creationId xmlns:p14="http://schemas.microsoft.com/office/powerpoint/2010/main" val="3989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what we have done</a:t>
            </a:r>
            <a:r>
              <a:rPr lang="en-US" baseline="0" dirty="0" smtClean="0"/>
              <a:t> and its proof </a:t>
            </a:r>
            <a:r>
              <a:rPr lang="en-US" baseline="0" smtClean="0"/>
              <a:t>of success</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3</a:t>
            </a:fld>
            <a:endParaRPr lang="en-US"/>
          </a:p>
        </p:txBody>
      </p:sp>
    </p:spTree>
    <p:extLst>
      <p:ext uri="{BB962C8B-B14F-4D97-AF65-F5344CB8AC3E}">
        <p14:creationId xmlns:p14="http://schemas.microsoft.com/office/powerpoint/2010/main" val="82687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7DC8B6-7412-48EA-8DEE-64F4F1428FFC}" type="slidenum">
              <a:rPr lang="en-US" smtClean="0"/>
              <a:t>4</a:t>
            </a:fld>
            <a:endParaRPr lang="en-US"/>
          </a:p>
        </p:txBody>
      </p:sp>
    </p:spTree>
    <p:extLst>
      <p:ext uri="{BB962C8B-B14F-4D97-AF65-F5344CB8AC3E}">
        <p14:creationId xmlns:p14="http://schemas.microsoft.com/office/powerpoint/2010/main" val="93651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installed the Rock Cluster</a:t>
            </a:r>
            <a:r>
              <a:rPr lang="en-US" baseline="0" dirty="0" smtClean="0"/>
              <a:t> OS to the physical machine, set up the network and the roll</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5</a:t>
            </a:fld>
            <a:endParaRPr lang="en-US"/>
          </a:p>
        </p:txBody>
      </p:sp>
    </p:spTree>
    <p:extLst>
      <p:ext uri="{BB962C8B-B14F-4D97-AF65-F5344CB8AC3E}">
        <p14:creationId xmlns:p14="http://schemas.microsoft.com/office/powerpoint/2010/main" val="3543322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check</a:t>
            </a:r>
            <a:r>
              <a:rPr lang="en-US" baseline="0" dirty="0" smtClean="0"/>
              <a:t> the roll we installed by using the command “rocks list roll”.  The initial roll number should be 10.</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6</a:t>
            </a:fld>
            <a:endParaRPr lang="en-US"/>
          </a:p>
        </p:txBody>
      </p:sp>
    </p:spTree>
    <p:extLst>
      <p:ext uri="{BB962C8B-B14F-4D97-AF65-F5344CB8AC3E}">
        <p14:creationId xmlns:p14="http://schemas.microsoft.com/office/powerpoint/2010/main" val="328294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we created</a:t>
            </a:r>
            <a:r>
              <a:rPr lang="en-US" baseline="0" dirty="0" smtClean="0"/>
              <a:t> the VM by using the image we got.  Then, set up PRAGMA boot by checking out the </a:t>
            </a:r>
            <a:r>
              <a:rPr lang="en-US" baseline="0" dirty="0" err="1" smtClean="0"/>
              <a:t>GitHub</a:t>
            </a:r>
            <a:r>
              <a:rPr lang="en-US" baseline="0" dirty="0" smtClean="0"/>
              <a:t> repository and booted the VM to test if we configured correctly.</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7</a:t>
            </a:fld>
            <a:endParaRPr lang="en-US"/>
          </a:p>
        </p:txBody>
      </p:sp>
    </p:spTree>
    <p:extLst>
      <p:ext uri="{BB962C8B-B14F-4D97-AF65-F5344CB8AC3E}">
        <p14:creationId xmlns:p14="http://schemas.microsoft.com/office/powerpoint/2010/main" val="3605590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these</a:t>
            </a:r>
            <a:r>
              <a:rPr lang="en-US" baseline="0" dirty="0" smtClean="0"/>
              <a:t> steps, we can validate by checking the contents of file </a:t>
            </a:r>
            <a:r>
              <a:rPr lang="en-US" baseline="0" dirty="0" err="1" smtClean="0"/>
              <a:t>site_conf</a:t>
            </a:r>
            <a:r>
              <a:rPr lang="en-US" baseline="0" dirty="0" smtClean="0"/>
              <a:t> and </a:t>
            </a:r>
            <a:r>
              <a:rPr lang="en-US" baseline="0" dirty="0" err="1" smtClean="0"/>
              <a:t>kvm_rocks</a:t>
            </a:r>
            <a:r>
              <a:rPr lang="en-US" baseline="0" dirty="0" smtClean="0"/>
              <a:t> and by trying to use the command </a:t>
            </a:r>
            <a:r>
              <a:rPr lang="en-US" dirty="0" smtClean="0">
                <a:solidFill>
                  <a:srgbClr val="00B050"/>
                </a:solidFill>
              </a:rPr>
              <a:t>“pragma boot </a:t>
            </a:r>
            <a:r>
              <a:rPr lang="en-US" dirty="0" err="1" smtClean="0">
                <a:solidFill>
                  <a:srgbClr val="00B050"/>
                </a:solidFill>
              </a:rPr>
              <a:t>hku_biolinux</a:t>
            </a:r>
            <a:r>
              <a:rPr lang="en-US" dirty="0" smtClean="0">
                <a:solidFill>
                  <a:srgbClr val="00B050"/>
                </a:solidFill>
              </a:rPr>
              <a:t> 0 </a:t>
            </a:r>
            <a:r>
              <a:rPr lang="en-US" dirty="0" err="1" smtClean="0">
                <a:solidFill>
                  <a:srgbClr val="00B050"/>
                </a:solidFill>
              </a:rPr>
              <a:t>loglevel</a:t>
            </a:r>
            <a:r>
              <a:rPr lang="en-US" dirty="0" smtClean="0">
                <a:solidFill>
                  <a:srgbClr val="00B050"/>
                </a:solidFill>
              </a:rPr>
              <a:t>=DEBUG” and check its log.</a:t>
            </a:r>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8</a:t>
            </a:fld>
            <a:endParaRPr lang="en-US"/>
          </a:p>
        </p:txBody>
      </p:sp>
    </p:spTree>
    <p:extLst>
      <p:ext uri="{BB962C8B-B14F-4D97-AF65-F5344CB8AC3E}">
        <p14:creationId xmlns:p14="http://schemas.microsoft.com/office/powerpoint/2010/main" val="198880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DC8B6-7412-48EA-8DEE-64F4F1428FFC}" type="slidenum">
              <a:rPr lang="en-US" smtClean="0"/>
              <a:t>9</a:t>
            </a:fld>
            <a:endParaRPr lang="en-US"/>
          </a:p>
        </p:txBody>
      </p:sp>
    </p:spTree>
    <p:extLst>
      <p:ext uri="{BB962C8B-B14F-4D97-AF65-F5344CB8AC3E}">
        <p14:creationId xmlns:p14="http://schemas.microsoft.com/office/powerpoint/2010/main" val="320668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PRAGMA31 TASK#1 </a:t>
            </a:r>
            <a:endParaRPr lang="en-US" dirty="0"/>
          </a:p>
        </p:txBody>
      </p:sp>
      <p:sp>
        <p:nvSpPr>
          <p:cNvPr id="3" name="Subtitle 2"/>
          <p:cNvSpPr>
            <a:spLocks noGrp="1"/>
          </p:cNvSpPr>
          <p:nvPr>
            <p:ph type="subTitle" idx="1"/>
          </p:nvPr>
        </p:nvSpPr>
        <p:spPr/>
        <p:txBody>
          <a:bodyPr/>
          <a:lstStyle/>
          <a:p>
            <a:r>
              <a:rPr lang="en-US" dirty="0" smtClean="0"/>
              <a:t>Student </a:t>
            </a:r>
            <a:r>
              <a:rPr lang="en-US" dirty="0" err="1" smtClean="0"/>
              <a:t>Hackathon</a:t>
            </a:r>
            <a:r>
              <a:rPr lang="en-US" dirty="0" smtClean="0"/>
              <a:t> 5</a:t>
            </a:r>
            <a:r>
              <a:rPr lang="en-US" baseline="30000" dirty="0" smtClean="0"/>
              <a:t>th</a:t>
            </a:r>
            <a:r>
              <a:rPr lang="en-US" dirty="0" smtClean="0"/>
              <a:t> – 6</a:t>
            </a:r>
            <a:r>
              <a:rPr lang="en-US" baseline="30000" dirty="0" smtClean="0"/>
              <a:t>th</a:t>
            </a:r>
            <a:r>
              <a:rPr lang="en-US" dirty="0" smtClean="0"/>
              <a:t> September, 2016</a:t>
            </a:r>
            <a:endParaRPr lang="en-US" dirty="0"/>
          </a:p>
        </p:txBody>
      </p:sp>
    </p:spTree>
    <p:extLst>
      <p:ext uri="{BB962C8B-B14F-4D97-AF65-F5344CB8AC3E}">
        <p14:creationId xmlns:p14="http://schemas.microsoft.com/office/powerpoint/2010/main" val="1238780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1863979" y="166401"/>
            <a:ext cx="8354515" cy="6419031"/>
            <a:chOff x="202339" y="438969"/>
            <a:chExt cx="8354515" cy="6419031"/>
          </a:xfrm>
        </p:grpSpPr>
        <p:sp>
          <p:nvSpPr>
            <p:cNvPr id="65" name="Cloud 64"/>
            <p:cNvSpPr/>
            <p:nvPr/>
          </p:nvSpPr>
          <p:spPr>
            <a:xfrm>
              <a:off x="202339" y="5899431"/>
              <a:ext cx="2732979" cy="9585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70" name="Freeform 69"/>
            <p:cNvSpPr/>
            <p:nvPr/>
          </p:nvSpPr>
          <p:spPr>
            <a:xfrm>
              <a:off x="1448312" y="4185469"/>
              <a:ext cx="3184417" cy="1729727"/>
            </a:xfrm>
            <a:custGeom>
              <a:avLst/>
              <a:gdLst>
                <a:gd name="connsiteX0" fmla="*/ 1581150 w 1581150"/>
                <a:gd name="connsiteY0" fmla="*/ 0 h 1200150"/>
                <a:gd name="connsiteX1" fmla="*/ 0 w 1581150"/>
                <a:gd name="connsiteY1" fmla="*/ 1200150 h 1200150"/>
              </a:gdLst>
              <a:ahLst/>
              <a:cxnLst>
                <a:cxn ang="0">
                  <a:pos x="connsiteX0" y="connsiteY0"/>
                </a:cxn>
                <a:cxn ang="0">
                  <a:pos x="connsiteX1" y="connsiteY1"/>
                </a:cxn>
              </a:cxnLst>
              <a:rect l="l" t="t" r="r" b="b"/>
              <a:pathLst>
                <a:path w="1581150" h="1200150">
                  <a:moveTo>
                    <a:pt x="1581150" y="0"/>
                  </a:moveTo>
                  <a:lnTo>
                    <a:pt x="0" y="120015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243277" y="438969"/>
              <a:ext cx="8313577" cy="3845986"/>
              <a:chOff x="929347" y="349446"/>
              <a:chExt cx="8313577" cy="3845986"/>
            </a:xfrm>
          </p:grpSpPr>
          <p:sp>
            <p:nvSpPr>
              <p:cNvPr id="4" name="Rectangle 3"/>
              <p:cNvSpPr/>
              <p:nvPr/>
            </p:nvSpPr>
            <p:spPr>
              <a:xfrm>
                <a:off x="929347" y="349446"/>
                <a:ext cx="8313577" cy="3841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1118788" y="501323"/>
                <a:ext cx="1485900" cy="34333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bg1"/>
                    </a:solidFill>
                  </a:rPr>
                  <a:t>ROCK OS</a:t>
                </a:r>
                <a:endParaRPr lang="en-US" dirty="0">
                  <a:solidFill>
                    <a:schemeClr val="bg1"/>
                  </a:solidFill>
                </a:endParaRPr>
              </a:p>
            </p:txBody>
          </p:sp>
          <p:sp>
            <p:nvSpPr>
              <p:cNvPr id="8" name="Rectangle 7"/>
              <p:cNvSpPr/>
              <p:nvPr/>
            </p:nvSpPr>
            <p:spPr>
              <a:xfrm>
                <a:off x="6862363" y="555765"/>
                <a:ext cx="1866900" cy="24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ZOTAC</a:t>
                </a:r>
                <a:endParaRPr lang="en-US" dirty="0"/>
              </a:p>
            </p:txBody>
          </p:sp>
          <p:sp>
            <p:nvSpPr>
              <p:cNvPr id="28" name="Rectangle 27"/>
              <p:cNvSpPr/>
              <p:nvPr/>
            </p:nvSpPr>
            <p:spPr>
              <a:xfrm>
                <a:off x="44071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eth1(</a:t>
                </a:r>
                <a:r>
                  <a:rPr lang="en-US" dirty="0" err="1" smtClean="0"/>
                  <a:t>br</a:t>
                </a:r>
                <a:r>
                  <a:rPr lang="en-US" dirty="0" smtClean="0"/>
                  <a:t>)</a:t>
                </a:r>
                <a:endParaRPr lang="en-US" dirty="0"/>
              </a:p>
            </p:txBody>
          </p:sp>
          <p:sp>
            <p:nvSpPr>
              <p:cNvPr id="29" name="Rectangle 28"/>
              <p:cNvSpPr/>
              <p:nvPr/>
            </p:nvSpPr>
            <p:spPr>
              <a:xfrm>
                <a:off x="2759284" y="3010537"/>
                <a:ext cx="1138453" cy="307777"/>
              </a:xfrm>
              <a:prstGeom prst="rect">
                <a:avLst/>
              </a:prstGeom>
            </p:spPr>
            <p:txBody>
              <a:bodyPr wrap="none">
                <a:spAutoFit/>
              </a:bodyPr>
              <a:lstStyle/>
              <a:p>
                <a:r>
                  <a:rPr lang="en-US" sz="1400" dirty="0" smtClean="0"/>
                  <a:t>10.1.1.1/16</a:t>
                </a:r>
                <a:endParaRPr lang="en-US" sz="1400" dirty="0"/>
              </a:p>
            </p:txBody>
          </p:sp>
          <p:sp>
            <p:nvSpPr>
              <p:cNvPr id="30" name="Rectangle 29"/>
              <p:cNvSpPr/>
              <p:nvPr/>
            </p:nvSpPr>
            <p:spPr>
              <a:xfrm>
                <a:off x="4271276" y="3010537"/>
                <a:ext cx="1705916" cy="307777"/>
              </a:xfrm>
              <a:prstGeom prst="rect">
                <a:avLst/>
              </a:prstGeom>
            </p:spPr>
            <p:txBody>
              <a:bodyPr wrap="none">
                <a:spAutoFit/>
              </a:bodyPr>
              <a:lstStyle/>
              <a:p>
                <a:r>
                  <a:rPr lang="en-US" sz="1400" dirty="0" smtClean="0"/>
                  <a:t>112.121.136.22/24</a:t>
                </a:r>
                <a:endParaRPr lang="en-US" sz="1400" dirty="0"/>
              </a:p>
            </p:txBody>
          </p:sp>
          <p:sp>
            <p:nvSpPr>
              <p:cNvPr id="27" name="Rectangle 26"/>
              <p:cNvSpPr/>
              <p:nvPr/>
            </p:nvSpPr>
            <p:spPr>
              <a:xfrm>
                <a:off x="26046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eth0(</a:t>
                </a:r>
                <a:r>
                  <a:rPr lang="en-US" dirty="0" err="1" smtClean="0"/>
                  <a:t>br</a:t>
                </a:r>
                <a:r>
                  <a:rPr lang="en-US" dirty="0" smtClean="0"/>
                  <a:t>)</a:t>
                </a:r>
                <a:endParaRPr lang="en-US" dirty="0"/>
              </a:p>
            </p:txBody>
          </p:sp>
          <p:sp>
            <p:nvSpPr>
              <p:cNvPr id="50" name="Rectangle 49"/>
              <p:cNvSpPr/>
              <p:nvPr/>
            </p:nvSpPr>
            <p:spPr>
              <a:xfrm>
                <a:off x="2611463" y="3901904"/>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peth0</a:t>
                </a:r>
                <a:endParaRPr lang="en-US" dirty="0"/>
              </a:p>
            </p:txBody>
          </p:sp>
          <p:sp>
            <p:nvSpPr>
              <p:cNvPr id="51" name="Rectangle 50"/>
              <p:cNvSpPr/>
              <p:nvPr/>
            </p:nvSpPr>
            <p:spPr>
              <a:xfrm>
                <a:off x="4397770" y="3896446"/>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peth1</a:t>
                </a:r>
                <a:endParaRPr lang="en-US" dirty="0"/>
              </a:p>
            </p:txBody>
          </p:sp>
          <p:cxnSp>
            <p:nvCxnSpPr>
              <p:cNvPr id="91" name="Straight Connector 90"/>
              <p:cNvCxnSpPr>
                <a:stCxn id="27" idx="2"/>
              </p:cNvCxnSpPr>
              <p:nvPr/>
            </p:nvCxnSpPr>
            <p:spPr>
              <a:xfrm flipH="1">
                <a:off x="3316898" y="3645791"/>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5086620" y="3629559"/>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4" name="Group 103"/>
          <p:cNvGrpSpPr/>
          <p:nvPr/>
        </p:nvGrpSpPr>
        <p:grpSpPr>
          <a:xfrm>
            <a:off x="3103083" y="730142"/>
            <a:ext cx="4883278" cy="2647152"/>
            <a:chOff x="2093972" y="901933"/>
            <a:chExt cx="4883278" cy="2647152"/>
          </a:xfrm>
        </p:grpSpPr>
        <p:sp>
          <p:nvSpPr>
            <p:cNvPr id="12" name="Rectangle 11"/>
            <p:cNvSpPr/>
            <p:nvPr/>
          </p:nvSpPr>
          <p:spPr>
            <a:xfrm>
              <a:off x="2805300" y="901933"/>
              <a:ext cx="4171950" cy="136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32926" y="969235"/>
              <a:ext cx="885825" cy="234555"/>
            </a:xfrm>
            <a:prstGeom prst="rect">
              <a:avLst/>
            </a:prstGeom>
            <a:noFill/>
          </p:spPr>
          <p:txBody>
            <a:bodyPr wrap="square" rtlCol="0">
              <a:spAutoFit/>
            </a:bodyPr>
            <a:lstStyle/>
            <a:p>
              <a:r>
                <a:rPr lang="en-US" dirty="0" smtClean="0"/>
                <a:t>VM</a:t>
              </a:r>
              <a:endParaRPr lang="en-US" dirty="0"/>
            </a:p>
          </p:txBody>
        </p:sp>
        <p:sp>
          <p:nvSpPr>
            <p:cNvPr id="16" name="Rectangle 15"/>
            <p:cNvSpPr/>
            <p:nvPr/>
          </p:nvSpPr>
          <p:spPr>
            <a:xfrm>
              <a:off x="2935318" y="1966002"/>
              <a:ext cx="681038" cy="19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eth0</a:t>
              </a:r>
              <a:endParaRPr lang="en-US" dirty="0"/>
            </a:p>
          </p:txBody>
        </p:sp>
        <p:sp>
          <p:nvSpPr>
            <p:cNvPr id="17" name="Rectangle 16"/>
            <p:cNvSpPr/>
            <p:nvPr/>
          </p:nvSpPr>
          <p:spPr>
            <a:xfrm>
              <a:off x="4653846" y="1976681"/>
              <a:ext cx="681038" cy="18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eth1</a:t>
              </a:r>
              <a:endParaRPr lang="en-US" dirty="0"/>
            </a:p>
          </p:txBody>
        </p:sp>
        <p:sp>
          <p:nvSpPr>
            <p:cNvPr id="20" name="Rectangle 19"/>
            <p:cNvSpPr/>
            <p:nvPr/>
          </p:nvSpPr>
          <p:spPr>
            <a:xfrm>
              <a:off x="2752507" y="1721762"/>
              <a:ext cx="1138453" cy="195463"/>
            </a:xfrm>
            <a:prstGeom prst="rect">
              <a:avLst/>
            </a:prstGeom>
          </p:spPr>
          <p:txBody>
            <a:bodyPr wrap="none">
              <a:spAutoFit/>
            </a:bodyPr>
            <a:lstStyle/>
            <a:p>
              <a:r>
                <a:rPr lang="en-US" sz="1400" dirty="0" smtClean="0"/>
                <a:t>10.1.1.1/16</a:t>
              </a:r>
              <a:endParaRPr lang="en-US" sz="1400" dirty="0"/>
            </a:p>
          </p:txBody>
        </p:sp>
        <p:sp>
          <p:nvSpPr>
            <p:cNvPr id="21" name="Rectangle 20"/>
            <p:cNvSpPr/>
            <p:nvPr/>
          </p:nvSpPr>
          <p:spPr>
            <a:xfrm>
              <a:off x="4125947" y="1729339"/>
              <a:ext cx="1705916" cy="195463"/>
            </a:xfrm>
            <a:prstGeom prst="rect">
              <a:avLst/>
            </a:prstGeom>
          </p:spPr>
          <p:txBody>
            <a:bodyPr wrap="none">
              <a:spAutoFit/>
            </a:bodyPr>
            <a:lstStyle/>
            <a:p>
              <a:r>
                <a:rPr lang="en-US" sz="1400" dirty="0" smtClean="0"/>
                <a:t>112.121.136.23/24</a:t>
              </a:r>
              <a:endParaRPr lang="en-US" sz="1400" dirty="0"/>
            </a:p>
          </p:txBody>
        </p:sp>
        <p:sp>
          <p:nvSpPr>
            <p:cNvPr id="45" name="Freeform 44"/>
            <p:cNvSpPr/>
            <p:nvPr/>
          </p:nvSpPr>
          <p:spPr>
            <a:xfrm>
              <a:off x="2093972" y="2005092"/>
              <a:ext cx="822391" cy="1543993"/>
            </a:xfrm>
            <a:custGeom>
              <a:avLst/>
              <a:gdLst>
                <a:gd name="connsiteX0" fmla="*/ 834974 w 834974"/>
                <a:gd name="connsiteY0" fmla="*/ 0 h 1190625"/>
                <a:gd name="connsiteX1" fmla="*/ 6299 w 834974"/>
                <a:gd name="connsiteY1" fmla="*/ 609600 h 1190625"/>
                <a:gd name="connsiteX2" fmla="*/ 520649 w 834974"/>
                <a:gd name="connsiteY2" fmla="*/ 1190625 h 1190625"/>
              </a:gdLst>
              <a:ahLst/>
              <a:cxnLst>
                <a:cxn ang="0">
                  <a:pos x="connsiteX0" y="connsiteY0"/>
                </a:cxn>
                <a:cxn ang="0">
                  <a:pos x="connsiteX1" y="connsiteY1"/>
                </a:cxn>
                <a:cxn ang="0">
                  <a:pos x="connsiteX2" y="connsiteY2"/>
                </a:cxn>
              </a:cxnLst>
              <a:rect l="l" t="t" r="r" b="b"/>
              <a:pathLst>
                <a:path w="834974" h="1190625">
                  <a:moveTo>
                    <a:pt x="834974" y="0"/>
                  </a:moveTo>
                  <a:cubicBezTo>
                    <a:pt x="446830" y="205581"/>
                    <a:pt x="58686" y="411163"/>
                    <a:pt x="6299" y="609600"/>
                  </a:cubicBezTo>
                  <a:cubicBezTo>
                    <a:pt x="-46088" y="808037"/>
                    <a:pt x="237280" y="999331"/>
                    <a:pt x="520649" y="11906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4084412" y="2071763"/>
              <a:ext cx="569434" cy="1404504"/>
            </a:xfrm>
            <a:custGeom>
              <a:avLst/>
              <a:gdLst>
                <a:gd name="connsiteX0" fmla="*/ 568560 w 568560"/>
                <a:gd name="connsiteY0" fmla="*/ 0 h 1190625"/>
                <a:gd name="connsiteX1" fmla="*/ 6585 w 568560"/>
                <a:gd name="connsiteY1" fmla="*/ 647700 h 1190625"/>
                <a:gd name="connsiteX2" fmla="*/ 311385 w 568560"/>
                <a:gd name="connsiteY2" fmla="*/ 1190625 h 1190625"/>
              </a:gdLst>
              <a:ahLst/>
              <a:cxnLst>
                <a:cxn ang="0">
                  <a:pos x="connsiteX0" y="connsiteY0"/>
                </a:cxn>
                <a:cxn ang="0">
                  <a:pos x="connsiteX1" y="connsiteY1"/>
                </a:cxn>
                <a:cxn ang="0">
                  <a:pos x="connsiteX2" y="connsiteY2"/>
                </a:cxn>
              </a:cxnLst>
              <a:rect l="l" t="t" r="r" b="b"/>
              <a:pathLst>
                <a:path w="568560" h="1190625">
                  <a:moveTo>
                    <a:pt x="568560" y="0"/>
                  </a:moveTo>
                  <a:cubicBezTo>
                    <a:pt x="309003" y="224631"/>
                    <a:pt x="49447" y="449263"/>
                    <a:pt x="6585" y="647700"/>
                  </a:cubicBezTo>
                  <a:cubicBezTo>
                    <a:pt x="-36278" y="846138"/>
                    <a:pt x="137553" y="1018381"/>
                    <a:pt x="311385" y="11906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6943804" y="1545875"/>
            <a:ext cx="2926783" cy="2450310"/>
            <a:chOff x="5325445" y="-13329"/>
            <a:chExt cx="2926783" cy="2450310"/>
          </a:xfrm>
        </p:grpSpPr>
        <p:sp>
          <p:nvSpPr>
            <p:cNvPr id="44" name="Rectangle 43"/>
            <p:cNvSpPr/>
            <p:nvPr/>
          </p:nvSpPr>
          <p:spPr>
            <a:xfrm>
              <a:off x="6871377" y="1863152"/>
              <a:ext cx="1327608" cy="307777"/>
            </a:xfrm>
            <a:prstGeom prst="rect">
              <a:avLst/>
            </a:prstGeom>
          </p:spPr>
          <p:txBody>
            <a:bodyPr wrap="none">
              <a:spAutoFit/>
            </a:bodyPr>
            <a:lstStyle/>
            <a:p>
              <a:r>
                <a:rPr lang="en-US" sz="1400" dirty="0" smtClean="0"/>
                <a:t>10.112.0.4/16</a:t>
              </a:r>
              <a:endParaRPr lang="en-US" sz="1400" dirty="0"/>
            </a:p>
          </p:txBody>
        </p:sp>
        <p:grpSp>
          <p:nvGrpSpPr>
            <p:cNvPr id="106" name="Group 105"/>
            <p:cNvGrpSpPr/>
            <p:nvPr/>
          </p:nvGrpSpPr>
          <p:grpSpPr>
            <a:xfrm>
              <a:off x="5325445" y="-13329"/>
              <a:ext cx="2926783" cy="2450310"/>
              <a:chOff x="5325445" y="-13329"/>
              <a:chExt cx="2926783" cy="2450310"/>
            </a:xfrm>
          </p:grpSpPr>
          <p:sp>
            <p:nvSpPr>
              <p:cNvPr id="62" name="Freeform 61"/>
              <p:cNvSpPr/>
              <p:nvPr/>
            </p:nvSpPr>
            <p:spPr>
              <a:xfrm>
                <a:off x="6300828" y="1312300"/>
                <a:ext cx="517306" cy="942811"/>
              </a:xfrm>
              <a:custGeom>
                <a:avLst/>
                <a:gdLst>
                  <a:gd name="connsiteX0" fmla="*/ 71271 w 537593"/>
                  <a:gd name="connsiteY0" fmla="*/ 0 h 1038214"/>
                  <a:gd name="connsiteX1" fmla="*/ 33171 w 537593"/>
                  <a:gd name="connsiteY1" fmla="*/ 638175 h 1038214"/>
                  <a:gd name="connsiteX2" fmla="*/ 490371 w 537593"/>
                  <a:gd name="connsiteY2" fmla="*/ 1000125 h 1038214"/>
                  <a:gd name="connsiteX3" fmla="*/ 499896 w 537593"/>
                  <a:gd name="connsiteY3" fmla="*/ 1009650 h 1038214"/>
                </a:gdLst>
                <a:ahLst/>
                <a:cxnLst>
                  <a:cxn ang="0">
                    <a:pos x="connsiteX0" y="connsiteY0"/>
                  </a:cxn>
                  <a:cxn ang="0">
                    <a:pos x="connsiteX1" y="connsiteY1"/>
                  </a:cxn>
                  <a:cxn ang="0">
                    <a:pos x="connsiteX2" y="connsiteY2"/>
                  </a:cxn>
                  <a:cxn ang="0">
                    <a:pos x="connsiteX3" y="connsiteY3"/>
                  </a:cxn>
                </a:cxnLst>
                <a:rect l="l" t="t" r="r" b="b"/>
                <a:pathLst>
                  <a:path w="537593" h="1038214">
                    <a:moveTo>
                      <a:pt x="71271" y="0"/>
                    </a:moveTo>
                    <a:cubicBezTo>
                      <a:pt x="17296" y="235744"/>
                      <a:pt x="-36679" y="471488"/>
                      <a:pt x="33171" y="638175"/>
                    </a:cubicBezTo>
                    <a:cubicBezTo>
                      <a:pt x="103021" y="804863"/>
                      <a:pt x="412584" y="938213"/>
                      <a:pt x="490371" y="1000125"/>
                    </a:cubicBezTo>
                    <a:cubicBezTo>
                      <a:pt x="568159" y="1062038"/>
                      <a:pt x="534027" y="1035844"/>
                      <a:pt x="499896" y="10096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p:cNvGrpSpPr/>
              <p:nvPr/>
            </p:nvGrpSpPr>
            <p:grpSpPr>
              <a:xfrm>
                <a:off x="5325445" y="-13329"/>
                <a:ext cx="2926783" cy="2450310"/>
                <a:chOff x="5930525" y="1717174"/>
                <a:chExt cx="2926783" cy="2450310"/>
              </a:xfrm>
            </p:grpSpPr>
            <p:sp>
              <p:nvSpPr>
                <p:cNvPr id="19" name="Rectangle 18"/>
                <p:cNvSpPr/>
                <p:nvPr/>
              </p:nvSpPr>
              <p:spPr>
                <a:xfrm>
                  <a:off x="6175959" y="1966293"/>
                  <a:ext cx="681038" cy="19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ens5</a:t>
                  </a:r>
                  <a:endParaRPr lang="en-US" dirty="0"/>
                </a:p>
              </p:txBody>
            </p:sp>
            <p:sp>
              <p:nvSpPr>
                <p:cNvPr id="22" name="Rectangle 21"/>
                <p:cNvSpPr/>
                <p:nvPr/>
              </p:nvSpPr>
              <p:spPr>
                <a:xfrm>
                  <a:off x="5930525" y="1717174"/>
                  <a:ext cx="1327608" cy="195463"/>
                </a:xfrm>
                <a:prstGeom prst="rect">
                  <a:avLst/>
                </a:prstGeom>
              </p:spPr>
              <p:txBody>
                <a:bodyPr wrap="none">
                  <a:spAutoFit/>
                </a:bodyPr>
                <a:lstStyle/>
                <a:p>
                  <a:r>
                    <a:rPr lang="en-US" sz="1400" dirty="0" smtClean="0"/>
                    <a:t>10.112.0.6/16</a:t>
                  </a:r>
                  <a:endParaRPr lang="en-US" sz="1400" dirty="0"/>
                </a:p>
              </p:txBody>
            </p:sp>
            <p:sp>
              <p:nvSpPr>
                <p:cNvPr id="39" name="Rectangle 38"/>
                <p:cNvSpPr/>
                <p:nvPr/>
              </p:nvSpPr>
              <p:spPr>
                <a:xfrm>
                  <a:off x="6350731" y="2845158"/>
                  <a:ext cx="681038" cy="20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br0</a:t>
                  </a:r>
                  <a:endParaRPr lang="en-US" dirty="0"/>
                </a:p>
              </p:txBody>
            </p:sp>
            <p:sp>
              <p:nvSpPr>
                <p:cNvPr id="43" name="Rectangle 42"/>
                <p:cNvSpPr/>
                <p:nvPr/>
              </p:nvSpPr>
              <p:spPr>
                <a:xfrm>
                  <a:off x="7423215" y="3873956"/>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tap0</a:t>
                  </a:r>
                  <a:endParaRPr lang="en-US" dirty="0"/>
                </a:p>
              </p:txBody>
            </p:sp>
            <p:sp>
              <p:nvSpPr>
                <p:cNvPr id="47" name="Freeform 46"/>
                <p:cNvSpPr/>
                <p:nvPr/>
              </p:nvSpPr>
              <p:spPr>
                <a:xfrm>
                  <a:off x="6848709" y="2030066"/>
                  <a:ext cx="151341" cy="800184"/>
                </a:xfrm>
                <a:custGeom>
                  <a:avLst/>
                  <a:gdLst>
                    <a:gd name="connsiteX0" fmla="*/ 0 w 356594"/>
                    <a:gd name="connsiteY0" fmla="*/ 0 h 457200"/>
                    <a:gd name="connsiteX1" fmla="*/ 352425 w 356594"/>
                    <a:gd name="connsiteY1" fmla="*/ 190500 h 457200"/>
                    <a:gd name="connsiteX2" fmla="*/ 161925 w 356594"/>
                    <a:gd name="connsiteY2" fmla="*/ 457200 h 457200"/>
                  </a:gdLst>
                  <a:ahLst/>
                  <a:cxnLst>
                    <a:cxn ang="0">
                      <a:pos x="connsiteX0" y="connsiteY0"/>
                    </a:cxn>
                    <a:cxn ang="0">
                      <a:pos x="connsiteX1" y="connsiteY1"/>
                    </a:cxn>
                    <a:cxn ang="0">
                      <a:pos x="connsiteX2" y="connsiteY2"/>
                    </a:cxn>
                  </a:cxnLst>
                  <a:rect l="l" t="t" r="r" b="b"/>
                  <a:pathLst>
                    <a:path w="356594" h="457200">
                      <a:moveTo>
                        <a:pt x="0" y="0"/>
                      </a:moveTo>
                      <a:cubicBezTo>
                        <a:pt x="162719" y="57150"/>
                        <a:pt x="325438" y="114300"/>
                        <a:pt x="352425" y="190500"/>
                      </a:cubicBezTo>
                      <a:cubicBezTo>
                        <a:pt x="379413" y="266700"/>
                        <a:pt x="270669" y="361950"/>
                        <a:pt x="161925" y="4572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9" name="Group 108"/>
          <p:cNvGrpSpPr/>
          <p:nvPr/>
        </p:nvGrpSpPr>
        <p:grpSpPr>
          <a:xfrm>
            <a:off x="4829544" y="2896702"/>
            <a:ext cx="6675233" cy="3785452"/>
            <a:chOff x="3737425" y="3045986"/>
            <a:chExt cx="6675233" cy="3785452"/>
          </a:xfrm>
        </p:grpSpPr>
        <p:sp>
          <p:nvSpPr>
            <p:cNvPr id="64" name="Cloud 63"/>
            <p:cNvSpPr/>
            <p:nvPr/>
          </p:nvSpPr>
          <p:spPr>
            <a:xfrm>
              <a:off x="4301403" y="5697963"/>
              <a:ext cx="3060919" cy="113347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pragma</a:t>
              </a:r>
              <a:endParaRPr lang="en-US" dirty="0"/>
            </a:p>
          </p:txBody>
        </p:sp>
        <p:sp>
          <p:nvSpPr>
            <p:cNvPr id="72" name="Rounded Rectangle 71"/>
            <p:cNvSpPr/>
            <p:nvPr/>
          </p:nvSpPr>
          <p:spPr>
            <a:xfrm>
              <a:off x="8612433" y="4778635"/>
              <a:ext cx="1800225" cy="579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74" name="Freeform 73"/>
            <p:cNvSpPr/>
            <p:nvPr/>
          </p:nvSpPr>
          <p:spPr>
            <a:xfrm>
              <a:off x="6736373" y="3045986"/>
              <a:ext cx="1865390" cy="2077175"/>
            </a:xfrm>
            <a:custGeom>
              <a:avLst/>
              <a:gdLst>
                <a:gd name="connsiteX0" fmla="*/ 0 w 790575"/>
                <a:gd name="connsiteY0" fmla="*/ 0 h 1943100"/>
                <a:gd name="connsiteX1" fmla="*/ 180975 w 790575"/>
                <a:gd name="connsiteY1" fmla="*/ 1495425 h 1943100"/>
                <a:gd name="connsiteX2" fmla="*/ 790575 w 790575"/>
                <a:gd name="connsiteY2" fmla="*/ 1943100 h 1943100"/>
              </a:gdLst>
              <a:ahLst/>
              <a:cxnLst>
                <a:cxn ang="0">
                  <a:pos x="connsiteX0" y="connsiteY0"/>
                </a:cxn>
                <a:cxn ang="0">
                  <a:pos x="connsiteX1" y="connsiteY1"/>
                </a:cxn>
                <a:cxn ang="0">
                  <a:pos x="connsiteX2" y="connsiteY2"/>
                </a:cxn>
              </a:cxnLst>
              <a:rect l="l" t="t" r="r" b="b"/>
              <a:pathLst>
                <a:path w="790575" h="1943100">
                  <a:moveTo>
                    <a:pt x="0" y="0"/>
                  </a:moveTo>
                  <a:cubicBezTo>
                    <a:pt x="24606" y="585787"/>
                    <a:pt x="49212" y="1171575"/>
                    <a:pt x="180975" y="1495425"/>
                  </a:cubicBezTo>
                  <a:cubicBezTo>
                    <a:pt x="312738" y="1819275"/>
                    <a:pt x="551656" y="1881187"/>
                    <a:pt x="790575" y="19431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612433" y="4496475"/>
              <a:ext cx="1771639" cy="307777"/>
            </a:xfrm>
            <a:prstGeom prst="rect">
              <a:avLst/>
            </a:prstGeom>
          </p:spPr>
          <p:txBody>
            <a:bodyPr wrap="none">
              <a:spAutoFit/>
            </a:bodyPr>
            <a:lstStyle/>
            <a:p>
              <a:r>
                <a:rPr lang="en-US" sz="1400" dirty="0" smtClean="0"/>
                <a:t>163.221.11.93:6653</a:t>
              </a:r>
              <a:endParaRPr lang="en-US" sz="1400" dirty="0"/>
            </a:p>
          </p:txBody>
        </p:sp>
        <p:cxnSp>
          <p:nvCxnSpPr>
            <p:cNvPr id="78" name="Straight Connector 77"/>
            <p:cNvCxnSpPr>
              <a:endCxn id="64" idx="3"/>
            </p:cNvCxnSpPr>
            <p:nvPr/>
          </p:nvCxnSpPr>
          <p:spPr>
            <a:xfrm flipH="1">
              <a:off x="5831863" y="3053093"/>
              <a:ext cx="694961" cy="2709677"/>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5426625" y="4731748"/>
              <a:ext cx="1199906" cy="374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Host@TU</a:t>
              </a:r>
              <a:endParaRPr lang="en-US" dirty="0"/>
            </a:p>
          </p:txBody>
        </p:sp>
        <p:sp>
          <p:nvSpPr>
            <p:cNvPr id="83" name="Rectangle 82"/>
            <p:cNvSpPr/>
            <p:nvPr/>
          </p:nvSpPr>
          <p:spPr>
            <a:xfrm>
              <a:off x="3737425" y="4764776"/>
              <a:ext cx="1770036" cy="307777"/>
            </a:xfrm>
            <a:prstGeom prst="rect">
              <a:avLst/>
            </a:prstGeom>
          </p:spPr>
          <p:txBody>
            <a:bodyPr wrap="none">
              <a:spAutoFit/>
            </a:bodyPr>
            <a:lstStyle/>
            <a:p>
              <a:r>
                <a:rPr lang="en-US" sz="1400" dirty="0" smtClean="0"/>
                <a:t>GRE: 203.131.208.4</a:t>
              </a:r>
              <a:endParaRPr lang="en-US" sz="1400" dirty="0"/>
            </a:p>
          </p:txBody>
        </p:sp>
      </p:grpSp>
    </p:spTree>
    <p:extLst>
      <p:ext uri="{BB962C8B-B14F-4D97-AF65-F5344CB8AC3E}">
        <p14:creationId xmlns:p14="http://schemas.microsoft.com/office/powerpoint/2010/main" val="65717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Open </a:t>
            </a:r>
            <a:r>
              <a:rPr lang="en-US" dirty="0" err="1"/>
              <a:t>vSwitch</a:t>
            </a:r>
            <a:endParaRPr lang="en-US" dirty="0"/>
          </a:p>
        </p:txBody>
      </p:sp>
      <p:sp>
        <p:nvSpPr>
          <p:cNvPr id="3" name="Content Placeholder 2"/>
          <p:cNvSpPr>
            <a:spLocks noGrp="1"/>
          </p:cNvSpPr>
          <p:nvPr>
            <p:ph idx="1"/>
          </p:nvPr>
        </p:nvSpPr>
        <p:spPr/>
        <p:txBody>
          <a:bodyPr>
            <a:normAutofit/>
          </a:bodyPr>
          <a:lstStyle/>
          <a:p>
            <a:r>
              <a:rPr lang="en-US" dirty="0" smtClean="0"/>
              <a:t>1. Checkout the roll file</a:t>
            </a:r>
          </a:p>
        </p:txBody>
      </p:sp>
      <p:pic>
        <p:nvPicPr>
          <p:cNvPr id="4" name="Picture 3"/>
          <p:cNvPicPr>
            <a:picLocks noChangeAspect="1"/>
          </p:cNvPicPr>
          <p:nvPr/>
        </p:nvPicPr>
        <p:blipFill>
          <a:blip r:embed="rId3"/>
          <a:stretch>
            <a:fillRect/>
          </a:stretch>
        </p:blipFill>
        <p:spPr>
          <a:xfrm>
            <a:off x="1610750" y="2757356"/>
            <a:ext cx="6729836" cy="2188896"/>
          </a:xfrm>
          <a:prstGeom prst="rect">
            <a:avLst/>
          </a:prstGeom>
        </p:spPr>
      </p:pic>
    </p:spTree>
    <p:extLst>
      <p:ext uri="{BB962C8B-B14F-4D97-AF65-F5344CB8AC3E}">
        <p14:creationId xmlns:p14="http://schemas.microsoft.com/office/powerpoint/2010/main" val="2590412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Open </a:t>
            </a:r>
            <a:r>
              <a:rPr lang="en-US" dirty="0" err="1"/>
              <a:t>vSwitch</a:t>
            </a:r>
            <a:endParaRPr lang="en-US" dirty="0"/>
          </a:p>
        </p:txBody>
      </p:sp>
      <p:sp>
        <p:nvSpPr>
          <p:cNvPr id="3" name="Content Placeholder 2"/>
          <p:cNvSpPr>
            <a:spLocks noGrp="1"/>
          </p:cNvSpPr>
          <p:nvPr>
            <p:ph idx="1"/>
          </p:nvPr>
        </p:nvSpPr>
        <p:spPr/>
        <p:txBody>
          <a:bodyPr>
            <a:normAutofit/>
          </a:bodyPr>
          <a:lstStyle/>
          <a:p>
            <a:r>
              <a:rPr lang="en-US" dirty="0" smtClean="0"/>
              <a:t>2. Create the Open </a:t>
            </a:r>
            <a:r>
              <a:rPr lang="en-US" dirty="0" err="1" smtClean="0"/>
              <a:t>vSwitch</a:t>
            </a:r>
            <a:r>
              <a:rPr lang="en-US" dirty="0" smtClean="0"/>
              <a:t> repository</a:t>
            </a:r>
          </a:p>
        </p:txBody>
      </p:sp>
      <p:pic>
        <p:nvPicPr>
          <p:cNvPr id="4" name="Content Placeholder 3"/>
          <p:cNvPicPr>
            <a:picLocks noChangeAspect="1"/>
          </p:cNvPicPr>
          <p:nvPr/>
        </p:nvPicPr>
        <p:blipFill>
          <a:blip r:embed="rId3"/>
          <a:stretch>
            <a:fillRect/>
          </a:stretch>
        </p:blipFill>
        <p:spPr>
          <a:xfrm>
            <a:off x="5313146" y="1048618"/>
            <a:ext cx="6318674" cy="4909419"/>
          </a:xfrm>
          <a:prstGeom prst="rect">
            <a:avLst/>
          </a:prstGeom>
        </p:spPr>
      </p:pic>
    </p:spTree>
    <p:extLst>
      <p:ext uri="{BB962C8B-B14F-4D97-AF65-F5344CB8AC3E}">
        <p14:creationId xmlns:p14="http://schemas.microsoft.com/office/powerpoint/2010/main" val="3070417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Open </a:t>
            </a:r>
            <a:r>
              <a:rPr lang="en-US" dirty="0" err="1"/>
              <a:t>vSwitch</a:t>
            </a:r>
            <a:endParaRPr lang="en-US" dirty="0"/>
          </a:p>
        </p:txBody>
      </p:sp>
      <p:sp>
        <p:nvSpPr>
          <p:cNvPr id="3" name="Content Placeholder 2"/>
          <p:cNvSpPr>
            <a:spLocks noGrp="1"/>
          </p:cNvSpPr>
          <p:nvPr>
            <p:ph idx="1"/>
          </p:nvPr>
        </p:nvSpPr>
        <p:spPr/>
        <p:txBody>
          <a:bodyPr>
            <a:normAutofit/>
          </a:bodyPr>
          <a:lstStyle/>
          <a:p>
            <a:r>
              <a:rPr lang="en-US" dirty="0"/>
              <a:t>2</a:t>
            </a:r>
            <a:r>
              <a:rPr lang="en-US" dirty="0" smtClean="0"/>
              <a:t>. Install Open </a:t>
            </a:r>
            <a:r>
              <a:rPr lang="en-US" dirty="0" err="1" smtClean="0"/>
              <a:t>vSwitch</a:t>
            </a:r>
            <a:endParaRPr lang="en-US" dirty="0" smtClean="0"/>
          </a:p>
        </p:txBody>
      </p:sp>
      <p:pic>
        <p:nvPicPr>
          <p:cNvPr id="4" name="Picture 3"/>
          <p:cNvPicPr>
            <a:picLocks noChangeAspect="1"/>
          </p:cNvPicPr>
          <p:nvPr/>
        </p:nvPicPr>
        <p:blipFill>
          <a:blip r:embed="rId3"/>
          <a:stretch>
            <a:fillRect/>
          </a:stretch>
        </p:blipFill>
        <p:spPr>
          <a:xfrm>
            <a:off x="2761296" y="2902869"/>
            <a:ext cx="6974174" cy="1919388"/>
          </a:xfrm>
          <a:prstGeom prst="rect">
            <a:avLst/>
          </a:prstGeom>
        </p:spPr>
      </p:pic>
    </p:spTree>
    <p:extLst>
      <p:ext uri="{BB962C8B-B14F-4D97-AF65-F5344CB8AC3E}">
        <p14:creationId xmlns:p14="http://schemas.microsoft.com/office/powerpoint/2010/main" val="5394589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Open </a:t>
            </a:r>
            <a:r>
              <a:rPr lang="en-US" dirty="0" err="1"/>
              <a:t>vSwitch</a:t>
            </a:r>
            <a:endParaRPr lang="en-US" dirty="0"/>
          </a:p>
        </p:txBody>
      </p:sp>
      <p:sp>
        <p:nvSpPr>
          <p:cNvPr id="3" name="Content Placeholder 2"/>
          <p:cNvSpPr>
            <a:spLocks noGrp="1"/>
          </p:cNvSpPr>
          <p:nvPr>
            <p:ph idx="1"/>
          </p:nvPr>
        </p:nvSpPr>
        <p:spPr/>
        <p:txBody>
          <a:bodyPr>
            <a:normAutofit/>
          </a:bodyPr>
          <a:lstStyle/>
          <a:p>
            <a:r>
              <a:rPr lang="en-US" dirty="0"/>
              <a:t>3</a:t>
            </a:r>
            <a:r>
              <a:rPr lang="en-US" dirty="0" smtClean="0"/>
              <a:t>. Configure the Open </a:t>
            </a:r>
            <a:r>
              <a:rPr lang="en-US" dirty="0" err="1" smtClean="0"/>
              <a:t>vSwitch</a:t>
            </a:r>
            <a:endParaRPr lang="en-US" dirty="0" smtClean="0"/>
          </a:p>
        </p:txBody>
      </p:sp>
      <p:pic>
        <p:nvPicPr>
          <p:cNvPr id="6" name="Picture 5"/>
          <p:cNvPicPr>
            <a:picLocks noChangeAspect="1"/>
          </p:cNvPicPr>
          <p:nvPr/>
        </p:nvPicPr>
        <p:blipFill>
          <a:blip r:embed="rId3"/>
          <a:stretch>
            <a:fillRect/>
          </a:stretch>
        </p:blipFill>
        <p:spPr>
          <a:xfrm>
            <a:off x="4996850" y="3165019"/>
            <a:ext cx="6986603" cy="3646031"/>
          </a:xfrm>
          <a:prstGeom prst="rect">
            <a:avLst/>
          </a:prstGeom>
        </p:spPr>
      </p:pic>
      <p:pic>
        <p:nvPicPr>
          <p:cNvPr id="4" name="Content Placeholder 3"/>
          <p:cNvPicPr>
            <a:picLocks noChangeAspect="1"/>
          </p:cNvPicPr>
          <p:nvPr/>
        </p:nvPicPr>
        <p:blipFill>
          <a:blip r:embed="rId4"/>
          <a:stretch>
            <a:fillRect/>
          </a:stretch>
        </p:blipFill>
        <p:spPr>
          <a:xfrm>
            <a:off x="99818" y="2597205"/>
            <a:ext cx="6429375" cy="1724025"/>
          </a:xfrm>
          <a:prstGeom prst="rect">
            <a:avLst/>
          </a:prstGeom>
        </p:spPr>
      </p:pic>
    </p:spTree>
    <p:extLst>
      <p:ext uri="{BB962C8B-B14F-4D97-AF65-F5344CB8AC3E}">
        <p14:creationId xmlns:p14="http://schemas.microsoft.com/office/powerpoint/2010/main" val="2009680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Open </a:t>
            </a:r>
            <a:r>
              <a:rPr lang="en-US" dirty="0" err="1" smtClean="0"/>
              <a:t>vSwitch</a:t>
            </a:r>
            <a:endParaRPr lang="en-US" dirty="0"/>
          </a:p>
        </p:txBody>
      </p:sp>
      <p:sp>
        <p:nvSpPr>
          <p:cNvPr id="3" name="Content Placeholder 2"/>
          <p:cNvSpPr>
            <a:spLocks noGrp="1"/>
          </p:cNvSpPr>
          <p:nvPr>
            <p:ph idx="1"/>
          </p:nvPr>
        </p:nvSpPr>
        <p:spPr/>
        <p:txBody>
          <a:bodyPr/>
          <a:lstStyle/>
          <a:p>
            <a:r>
              <a:rPr lang="en-US" dirty="0"/>
              <a:t>4</a:t>
            </a:r>
            <a:r>
              <a:rPr lang="en-US" dirty="0" smtClean="0"/>
              <a:t>. Setup GRE </a:t>
            </a:r>
          </a:p>
          <a:p>
            <a:pPr lvl="1"/>
            <a:r>
              <a:rPr lang="en-US" dirty="0" smtClean="0"/>
              <a:t>Sanity check (ping 112.121.136.22)</a:t>
            </a:r>
          </a:p>
          <a:p>
            <a:pPr lvl="1"/>
            <a:r>
              <a:rPr lang="en-US" dirty="0" smtClean="0"/>
              <a:t>ping Tap0 (ping 10.112.0.4)</a:t>
            </a:r>
          </a:p>
          <a:p>
            <a:r>
              <a:rPr lang="en-US" dirty="0"/>
              <a:t>5</a:t>
            </a:r>
            <a:r>
              <a:rPr lang="en-US" dirty="0" smtClean="0"/>
              <a:t>. Configure virtual cluster</a:t>
            </a:r>
          </a:p>
          <a:p>
            <a:pPr lvl="1"/>
            <a:r>
              <a:rPr lang="en-US" dirty="0" smtClean="0"/>
              <a:t>Sanity check (ping 10.112.0.6)</a:t>
            </a:r>
            <a:endParaRPr lang="en-US" dirty="0"/>
          </a:p>
          <a:p>
            <a:pPr lvl="1"/>
            <a:r>
              <a:rPr lang="en-US" dirty="0"/>
              <a:t>ping Tap0 (10.112.0.4</a:t>
            </a:r>
            <a:r>
              <a:rPr lang="en-US" dirty="0" smtClean="0"/>
              <a:t>)</a:t>
            </a:r>
          </a:p>
          <a:p>
            <a:pPr lvl="1"/>
            <a:r>
              <a:rPr lang="en-US" dirty="0" smtClean="0"/>
              <a:t>ping physical host (ping 112.121.136.22)</a:t>
            </a:r>
            <a:endParaRPr lang="en-US" dirty="0"/>
          </a:p>
        </p:txBody>
      </p:sp>
    </p:spTree>
    <p:extLst>
      <p:ext uri="{BB962C8B-B14F-4D97-AF65-F5344CB8AC3E}">
        <p14:creationId xmlns:p14="http://schemas.microsoft.com/office/powerpoint/2010/main" val="3506539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Registering to Cloud Scheduler	</a:t>
            </a:r>
            <a:r>
              <a:rPr lang="en-US" dirty="0"/>
              <a:t/>
            </a:r>
            <a:br>
              <a:rPr lang="en-US"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1516" y="1639295"/>
            <a:ext cx="6792079" cy="4573498"/>
          </a:xfrm>
        </p:spPr>
      </p:pic>
    </p:spTree>
    <p:extLst>
      <p:ext uri="{BB962C8B-B14F-4D97-AF65-F5344CB8AC3E}">
        <p14:creationId xmlns:p14="http://schemas.microsoft.com/office/powerpoint/2010/main" val="3255351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a:t>
            </a:r>
            <a:r>
              <a:rPr lang="en-US" dirty="0"/>
              <a:t>C</a:t>
            </a:r>
            <a:r>
              <a:rPr lang="en-US" dirty="0" smtClean="0"/>
              <a:t>hallenging </a:t>
            </a:r>
            <a:r>
              <a:rPr lang="en-US" dirty="0"/>
              <a:t>P</a:t>
            </a:r>
            <a:r>
              <a:rPr lang="en-US" dirty="0" smtClean="0"/>
              <a:t>art(s)</a:t>
            </a:r>
            <a:endParaRPr lang="en-US" dirty="0"/>
          </a:p>
        </p:txBody>
      </p:sp>
      <p:sp>
        <p:nvSpPr>
          <p:cNvPr id="3" name="Content Placeholder 2"/>
          <p:cNvSpPr>
            <a:spLocks noGrp="1"/>
          </p:cNvSpPr>
          <p:nvPr>
            <p:ph idx="1"/>
          </p:nvPr>
        </p:nvSpPr>
        <p:spPr/>
        <p:txBody>
          <a:bodyPr/>
          <a:lstStyle/>
          <a:p>
            <a:r>
              <a:rPr lang="en-US" dirty="0" smtClean="0"/>
              <a:t>Manual partitioning of Rocks Cluster</a:t>
            </a:r>
          </a:p>
          <a:p>
            <a:r>
              <a:rPr lang="en-US" dirty="0" smtClean="0"/>
              <a:t>Physical link of the Open </a:t>
            </a:r>
            <a:r>
              <a:rPr lang="en-US" dirty="0" err="1" smtClean="0"/>
              <a:t>vSwitch</a:t>
            </a:r>
            <a:endParaRPr lang="en-US" dirty="0"/>
          </a:p>
        </p:txBody>
      </p:sp>
    </p:spTree>
    <p:extLst>
      <p:ext uri="{BB962C8B-B14F-4D97-AF65-F5344CB8AC3E}">
        <p14:creationId xmlns:p14="http://schemas.microsoft.com/office/powerpoint/2010/main" val="310590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Easiest </a:t>
            </a:r>
            <a:r>
              <a:rPr lang="en-US" dirty="0"/>
              <a:t>P</a:t>
            </a:r>
            <a:r>
              <a:rPr lang="en-US" dirty="0" smtClean="0"/>
              <a:t>art</a:t>
            </a:r>
            <a:endParaRPr lang="en-US" dirty="0"/>
          </a:p>
        </p:txBody>
      </p:sp>
      <p:sp>
        <p:nvSpPr>
          <p:cNvPr id="3" name="Content Placeholder 2"/>
          <p:cNvSpPr>
            <a:spLocks noGrp="1"/>
          </p:cNvSpPr>
          <p:nvPr>
            <p:ph idx="1"/>
          </p:nvPr>
        </p:nvSpPr>
        <p:spPr/>
        <p:txBody>
          <a:bodyPr/>
          <a:lstStyle/>
          <a:p>
            <a:r>
              <a:rPr lang="en-US" dirty="0" smtClean="0"/>
              <a:t>Rocks Cluster installation</a:t>
            </a:r>
            <a:endParaRPr lang="en-US" dirty="0"/>
          </a:p>
        </p:txBody>
      </p:sp>
    </p:spTree>
    <p:extLst>
      <p:ext uri="{BB962C8B-B14F-4D97-AF65-F5344CB8AC3E}">
        <p14:creationId xmlns:p14="http://schemas.microsoft.com/office/powerpoint/2010/main" val="4023551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Impression</a:t>
            </a:r>
            <a:endParaRPr lang="en-US" dirty="0"/>
          </a:p>
        </p:txBody>
      </p:sp>
      <p:sp>
        <p:nvSpPr>
          <p:cNvPr id="3" name="Content Placeholder 2"/>
          <p:cNvSpPr>
            <a:spLocks noGrp="1"/>
          </p:cNvSpPr>
          <p:nvPr>
            <p:ph idx="1"/>
          </p:nvPr>
        </p:nvSpPr>
        <p:spPr/>
        <p:txBody>
          <a:bodyPr/>
          <a:lstStyle/>
          <a:p>
            <a:r>
              <a:rPr lang="en-US" dirty="0" smtClean="0">
                <a:solidFill>
                  <a:srgbClr val="00B050"/>
                </a:solidFill>
              </a:rPr>
              <a:t>Instructions is clear and easy to follow</a:t>
            </a:r>
          </a:p>
          <a:p>
            <a:r>
              <a:rPr lang="en-US" dirty="0" smtClean="0">
                <a:solidFill>
                  <a:srgbClr val="00B050"/>
                </a:solidFill>
              </a:rPr>
              <a:t>Every steps have a proof of success</a:t>
            </a:r>
          </a:p>
          <a:p>
            <a:endParaRPr lang="en-US" dirty="0">
              <a:solidFill>
                <a:srgbClr val="00B050"/>
              </a:solidFill>
            </a:endParaRPr>
          </a:p>
          <a:p>
            <a:endParaRPr lang="en-US" dirty="0" smtClean="0">
              <a:solidFill>
                <a:srgbClr val="00B050"/>
              </a:solidFill>
            </a:endParaRPr>
          </a:p>
          <a:p>
            <a:r>
              <a:rPr lang="en-US" dirty="0" smtClean="0">
                <a:solidFill>
                  <a:srgbClr val="FF0000"/>
                </a:solidFill>
              </a:rPr>
              <a:t>No instruction about manual partitioning</a:t>
            </a:r>
          </a:p>
        </p:txBody>
      </p:sp>
    </p:spTree>
    <p:extLst>
      <p:ext uri="{BB962C8B-B14F-4D97-AF65-F5344CB8AC3E}">
        <p14:creationId xmlns:p14="http://schemas.microsoft.com/office/powerpoint/2010/main" val="408092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510" y="609600"/>
            <a:ext cx="8367483" cy="1320800"/>
          </a:xfrm>
        </p:spPr>
        <p:txBody>
          <a:bodyPr>
            <a:normAutofit fontScale="90000"/>
          </a:bodyPr>
          <a:lstStyle/>
          <a:p>
            <a:r>
              <a:rPr lang="en-US" sz="5000" dirty="0" smtClean="0"/>
              <a:t>Beginning of “</a:t>
            </a:r>
            <a:r>
              <a:rPr lang="en-US" sz="5000" dirty="0"/>
              <a:t>u</a:t>
            </a:r>
            <a:r>
              <a:rPr lang="en-US" sz="5000" dirty="0" smtClean="0"/>
              <a:t>s” for pragma31</a:t>
            </a:r>
            <a:r>
              <a:rPr lang="en-US" dirty="0"/>
              <a:t/>
            </a:r>
            <a:br>
              <a:rPr lang="en-US"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8394" y="2160588"/>
            <a:ext cx="5175249" cy="3881437"/>
          </a:xfrm>
        </p:spPr>
      </p:pic>
    </p:spTree>
    <p:extLst>
      <p:ext uri="{BB962C8B-B14F-4D97-AF65-F5344CB8AC3E}">
        <p14:creationId xmlns:p14="http://schemas.microsoft.com/office/powerpoint/2010/main" val="3041156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Q&amp;A</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23184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Thank you</a:t>
            </a:r>
            <a:endParaRPr lang="en-US" sz="5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394" y="2160588"/>
            <a:ext cx="5175249" cy="3881437"/>
          </a:xfrm>
        </p:spPr>
      </p:pic>
    </p:spTree>
    <p:extLst>
      <p:ext uri="{BB962C8B-B14F-4D97-AF65-F5344CB8AC3E}">
        <p14:creationId xmlns:p14="http://schemas.microsoft.com/office/powerpoint/2010/main" val="1555071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Success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4586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7" name="Group 106"/>
          <p:cNvGrpSpPr/>
          <p:nvPr/>
        </p:nvGrpSpPr>
        <p:grpSpPr>
          <a:xfrm>
            <a:off x="1863979" y="166401"/>
            <a:ext cx="8354515" cy="6419031"/>
            <a:chOff x="202339" y="438969"/>
            <a:chExt cx="8354515" cy="6419031"/>
          </a:xfrm>
        </p:grpSpPr>
        <p:sp>
          <p:nvSpPr>
            <p:cNvPr id="65" name="Cloud 64"/>
            <p:cNvSpPr/>
            <p:nvPr/>
          </p:nvSpPr>
          <p:spPr>
            <a:xfrm>
              <a:off x="202339" y="5899431"/>
              <a:ext cx="2732979" cy="9585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70" name="Freeform 69"/>
            <p:cNvSpPr/>
            <p:nvPr/>
          </p:nvSpPr>
          <p:spPr>
            <a:xfrm>
              <a:off x="1448312" y="4185469"/>
              <a:ext cx="3184417" cy="1729727"/>
            </a:xfrm>
            <a:custGeom>
              <a:avLst/>
              <a:gdLst>
                <a:gd name="connsiteX0" fmla="*/ 1581150 w 1581150"/>
                <a:gd name="connsiteY0" fmla="*/ 0 h 1200150"/>
                <a:gd name="connsiteX1" fmla="*/ 0 w 1581150"/>
                <a:gd name="connsiteY1" fmla="*/ 1200150 h 1200150"/>
              </a:gdLst>
              <a:ahLst/>
              <a:cxnLst>
                <a:cxn ang="0">
                  <a:pos x="connsiteX0" y="connsiteY0"/>
                </a:cxn>
                <a:cxn ang="0">
                  <a:pos x="connsiteX1" y="connsiteY1"/>
                </a:cxn>
              </a:cxnLst>
              <a:rect l="l" t="t" r="r" b="b"/>
              <a:pathLst>
                <a:path w="1581150" h="1200150">
                  <a:moveTo>
                    <a:pt x="1581150" y="0"/>
                  </a:moveTo>
                  <a:lnTo>
                    <a:pt x="0" y="120015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243277" y="438969"/>
              <a:ext cx="8313577" cy="3845986"/>
              <a:chOff x="929347" y="349446"/>
              <a:chExt cx="8313577" cy="3845986"/>
            </a:xfrm>
          </p:grpSpPr>
          <p:sp>
            <p:nvSpPr>
              <p:cNvPr id="4" name="Rectangle 3"/>
              <p:cNvSpPr/>
              <p:nvPr/>
            </p:nvSpPr>
            <p:spPr>
              <a:xfrm>
                <a:off x="929347" y="349446"/>
                <a:ext cx="8313577" cy="3841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1118788" y="501323"/>
                <a:ext cx="1485900" cy="34333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bg1"/>
                    </a:solidFill>
                  </a:rPr>
                  <a:t>ROCK OS</a:t>
                </a:r>
                <a:endParaRPr lang="en-US" dirty="0">
                  <a:solidFill>
                    <a:schemeClr val="bg1"/>
                  </a:solidFill>
                </a:endParaRPr>
              </a:p>
            </p:txBody>
          </p:sp>
          <p:sp>
            <p:nvSpPr>
              <p:cNvPr id="8" name="Rectangle 7"/>
              <p:cNvSpPr/>
              <p:nvPr/>
            </p:nvSpPr>
            <p:spPr>
              <a:xfrm>
                <a:off x="6862363" y="555765"/>
                <a:ext cx="1866900" cy="24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ZOTAC</a:t>
                </a:r>
                <a:endParaRPr lang="en-US" dirty="0"/>
              </a:p>
            </p:txBody>
          </p:sp>
          <p:sp>
            <p:nvSpPr>
              <p:cNvPr id="28" name="Rectangle 27"/>
              <p:cNvSpPr/>
              <p:nvPr/>
            </p:nvSpPr>
            <p:spPr>
              <a:xfrm>
                <a:off x="44071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eth1(</a:t>
                </a:r>
                <a:r>
                  <a:rPr lang="en-US" dirty="0" err="1" smtClean="0"/>
                  <a:t>br</a:t>
                </a:r>
                <a:r>
                  <a:rPr lang="en-US" dirty="0" smtClean="0"/>
                  <a:t>)</a:t>
                </a:r>
                <a:endParaRPr lang="en-US" dirty="0"/>
              </a:p>
            </p:txBody>
          </p:sp>
          <p:sp>
            <p:nvSpPr>
              <p:cNvPr id="29" name="Rectangle 28"/>
              <p:cNvSpPr/>
              <p:nvPr/>
            </p:nvSpPr>
            <p:spPr>
              <a:xfrm>
                <a:off x="2759284" y="3010537"/>
                <a:ext cx="1138453" cy="307777"/>
              </a:xfrm>
              <a:prstGeom prst="rect">
                <a:avLst/>
              </a:prstGeom>
            </p:spPr>
            <p:txBody>
              <a:bodyPr wrap="none">
                <a:spAutoFit/>
              </a:bodyPr>
              <a:lstStyle/>
              <a:p>
                <a:r>
                  <a:rPr lang="en-US" sz="1400" dirty="0" smtClean="0"/>
                  <a:t>10.1.1.1/16</a:t>
                </a:r>
                <a:endParaRPr lang="en-US" sz="1400" dirty="0"/>
              </a:p>
            </p:txBody>
          </p:sp>
          <p:sp>
            <p:nvSpPr>
              <p:cNvPr id="30" name="Rectangle 29"/>
              <p:cNvSpPr/>
              <p:nvPr/>
            </p:nvSpPr>
            <p:spPr>
              <a:xfrm>
                <a:off x="4271276" y="3010537"/>
                <a:ext cx="1705916" cy="307777"/>
              </a:xfrm>
              <a:prstGeom prst="rect">
                <a:avLst/>
              </a:prstGeom>
            </p:spPr>
            <p:txBody>
              <a:bodyPr wrap="none">
                <a:spAutoFit/>
              </a:bodyPr>
              <a:lstStyle/>
              <a:p>
                <a:r>
                  <a:rPr lang="en-US" sz="1400" dirty="0" smtClean="0"/>
                  <a:t>112.121.136.22/24</a:t>
                </a:r>
                <a:endParaRPr lang="en-US" sz="1400" dirty="0"/>
              </a:p>
            </p:txBody>
          </p:sp>
          <p:sp>
            <p:nvSpPr>
              <p:cNvPr id="27" name="Rectangle 26"/>
              <p:cNvSpPr/>
              <p:nvPr/>
            </p:nvSpPr>
            <p:spPr>
              <a:xfrm>
                <a:off x="26046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eth0(</a:t>
                </a:r>
                <a:r>
                  <a:rPr lang="en-US" dirty="0" err="1" smtClean="0"/>
                  <a:t>br</a:t>
                </a:r>
                <a:r>
                  <a:rPr lang="en-US" dirty="0" smtClean="0"/>
                  <a:t>)</a:t>
                </a:r>
                <a:endParaRPr lang="en-US" dirty="0"/>
              </a:p>
            </p:txBody>
          </p:sp>
          <p:sp>
            <p:nvSpPr>
              <p:cNvPr id="50" name="Rectangle 49"/>
              <p:cNvSpPr/>
              <p:nvPr/>
            </p:nvSpPr>
            <p:spPr>
              <a:xfrm>
                <a:off x="2611463" y="3901904"/>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peth0</a:t>
                </a:r>
                <a:endParaRPr lang="en-US" dirty="0"/>
              </a:p>
            </p:txBody>
          </p:sp>
          <p:sp>
            <p:nvSpPr>
              <p:cNvPr id="51" name="Rectangle 50"/>
              <p:cNvSpPr/>
              <p:nvPr/>
            </p:nvSpPr>
            <p:spPr>
              <a:xfrm>
                <a:off x="4397770" y="3896446"/>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peth1</a:t>
                </a:r>
                <a:endParaRPr lang="en-US" dirty="0"/>
              </a:p>
            </p:txBody>
          </p:sp>
          <p:cxnSp>
            <p:nvCxnSpPr>
              <p:cNvPr id="91" name="Straight Connector 90"/>
              <p:cNvCxnSpPr>
                <a:stCxn id="27" idx="2"/>
              </p:cNvCxnSpPr>
              <p:nvPr/>
            </p:nvCxnSpPr>
            <p:spPr>
              <a:xfrm flipH="1">
                <a:off x="3316898" y="3645791"/>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5086620" y="3629559"/>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4" name="Group 103"/>
          <p:cNvGrpSpPr/>
          <p:nvPr/>
        </p:nvGrpSpPr>
        <p:grpSpPr>
          <a:xfrm>
            <a:off x="3103083" y="730142"/>
            <a:ext cx="4883278" cy="2647152"/>
            <a:chOff x="2093972" y="901933"/>
            <a:chExt cx="4883278" cy="2647152"/>
          </a:xfrm>
        </p:grpSpPr>
        <p:sp>
          <p:nvSpPr>
            <p:cNvPr id="12" name="Rectangle 11"/>
            <p:cNvSpPr/>
            <p:nvPr/>
          </p:nvSpPr>
          <p:spPr>
            <a:xfrm>
              <a:off x="2805300" y="901933"/>
              <a:ext cx="4171950" cy="136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32926" y="969235"/>
              <a:ext cx="885825" cy="234555"/>
            </a:xfrm>
            <a:prstGeom prst="rect">
              <a:avLst/>
            </a:prstGeom>
            <a:noFill/>
          </p:spPr>
          <p:txBody>
            <a:bodyPr wrap="square" rtlCol="0">
              <a:spAutoFit/>
            </a:bodyPr>
            <a:lstStyle/>
            <a:p>
              <a:r>
                <a:rPr lang="en-US" dirty="0" smtClean="0"/>
                <a:t>VM</a:t>
              </a:r>
              <a:endParaRPr lang="en-US" dirty="0"/>
            </a:p>
          </p:txBody>
        </p:sp>
        <p:sp>
          <p:nvSpPr>
            <p:cNvPr id="16" name="Rectangle 15"/>
            <p:cNvSpPr/>
            <p:nvPr/>
          </p:nvSpPr>
          <p:spPr>
            <a:xfrm>
              <a:off x="2935318" y="1966002"/>
              <a:ext cx="681038" cy="19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eth0</a:t>
              </a:r>
              <a:endParaRPr lang="en-US" dirty="0"/>
            </a:p>
          </p:txBody>
        </p:sp>
        <p:sp>
          <p:nvSpPr>
            <p:cNvPr id="17" name="Rectangle 16"/>
            <p:cNvSpPr/>
            <p:nvPr/>
          </p:nvSpPr>
          <p:spPr>
            <a:xfrm>
              <a:off x="4653846" y="1976681"/>
              <a:ext cx="681038" cy="18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eth1</a:t>
              </a:r>
              <a:endParaRPr lang="en-US" dirty="0"/>
            </a:p>
          </p:txBody>
        </p:sp>
        <p:sp>
          <p:nvSpPr>
            <p:cNvPr id="20" name="Rectangle 19"/>
            <p:cNvSpPr/>
            <p:nvPr/>
          </p:nvSpPr>
          <p:spPr>
            <a:xfrm>
              <a:off x="2752507" y="1721762"/>
              <a:ext cx="1138453" cy="195463"/>
            </a:xfrm>
            <a:prstGeom prst="rect">
              <a:avLst/>
            </a:prstGeom>
          </p:spPr>
          <p:txBody>
            <a:bodyPr wrap="none">
              <a:spAutoFit/>
            </a:bodyPr>
            <a:lstStyle/>
            <a:p>
              <a:r>
                <a:rPr lang="en-US" sz="1400" dirty="0" smtClean="0"/>
                <a:t>10.1.1.1/16</a:t>
              </a:r>
              <a:endParaRPr lang="en-US" sz="1400" dirty="0"/>
            </a:p>
          </p:txBody>
        </p:sp>
        <p:sp>
          <p:nvSpPr>
            <p:cNvPr id="21" name="Rectangle 20"/>
            <p:cNvSpPr/>
            <p:nvPr/>
          </p:nvSpPr>
          <p:spPr>
            <a:xfrm>
              <a:off x="4125947" y="1729339"/>
              <a:ext cx="1705916" cy="195463"/>
            </a:xfrm>
            <a:prstGeom prst="rect">
              <a:avLst/>
            </a:prstGeom>
          </p:spPr>
          <p:txBody>
            <a:bodyPr wrap="none">
              <a:spAutoFit/>
            </a:bodyPr>
            <a:lstStyle/>
            <a:p>
              <a:r>
                <a:rPr lang="en-US" sz="1400" dirty="0" smtClean="0"/>
                <a:t>112.121.136.23/24</a:t>
              </a:r>
              <a:endParaRPr lang="en-US" sz="1400" dirty="0"/>
            </a:p>
          </p:txBody>
        </p:sp>
        <p:sp>
          <p:nvSpPr>
            <p:cNvPr id="45" name="Freeform 44"/>
            <p:cNvSpPr/>
            <p:nvPr/>
          </p:nvSpPr>
          <p:spPr>
            <a:xfrm>
              <a:off x="2093972" y="2005092"/>
              <a:ext cx="822391" cy="1543993"/>
            </a:xfrm>
            <a:custGeom>
              <a:avLst/>
              <a:gdLst>
                <a:gd name="connsiteX0" fmla="*/ 834974 w 834974"/>
                <a:gd name="connsiteY0" fmla="*/ 0 h 1190625"/>
                <a:gd name="connsiteX1" fmla="*/ 6299 w 834974"/>
                <a:gd name="connsiteY1" fmla="*/ 609600 h 1190625"/>
                <a:gd name="connsiteX2" fmla="*/ 520649 w 834974"/>
                <a:gd name="connsiteY2" fmla="*/ 1190625 h 1190625"/>
              </a:gdLst>
              <a:ahLst/>
              <a:cxnLst>
                <a:cxn ang="0">
                  <a:pos x="connsiteX0" y="connsiteY0"/>
                </a:cxn>
                <a:cxn ang="0">
                  <a:pos x="connsiteX1" y="connsiteY1"/>
                </a:cxn>
                <a:cxn ang="0">
                  <a:pos x="connsiteX2" y="connsiteY2"/>
                </a:cxn>
              </a:cxnLst>
              <a:rect l="l" t="t" r="r" b="b"/>
              <a:pathLst>
                <a:path w="834974" h="1190625">
                  <a:moveTo>
                    <a:pt x="834974" y="0"/>
                  </a:moveTo>
                  <a:cubicBezTo>
                    <a:pt x="446830" y="205581"/>
                    <a:pt x="58686" y="411163"/>
                    <a:pt x="6299" y="609600"/>
                  </a:cubicBezTo>
                  <a:cubicBezTo>
                    <a:pt x="-46088" y="808037"/>
                    <a:pt x="237280" y="999331"/>
                    <a:pt x="520649" y="11906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4084412" y="2071763"/>
              <a:ext cx="569434" cy="1404504"/>
            </a:xfrm>
            <a:custGeom>
              <a:avLst/>
              <a:gdLst>
                <a:gd name="connsiteX0" fmla="*/ 568560 w 568560"/>
                <a:gd name="connsiteY0" fmla="*/ 0 h 1190625"/>
                <a:gd name="connsiteX1" fmla="*/ 6585 w 568560"/>
                <a:gd name="connsiteY1" fmla="*/ 647700 h 1190625"/>
                <a:gd name="connsiteX2" fmla="*/ 311385 w 568560"/>
                <a:gd name="connsiteY2" fmla="*/ 1190625 h 1190625"/>
              </a:gdLst>
              <a:ahLst/>
              <a:cxnLst>
                <a:cxn ang="0">
                  <a:pos x="connsiteX0" y="connsiteY0"/>
                </a:cxn>
                <a:cxn ang="0">
                  <a:pos x="connsiteX1" y="connsiteY1"/>
                </a:cxn>
                <a:cxn ang="0">
                  <a:pos x="connsiteX2" y="connsiteY2"/>
                </a:cxn>
              </a:cxnLst>
              <a:rect l="l" t="t" r="r" b="b"/>
              <a:pathLst>
                <a:path w="568560" h="1190625">
                  <a:moveTo>
                    <a:pt x="568560" y="0"/>
                  </a:moveTo>
                  <a:cubicBezTo>
                    <a:pt x="309003" y="224631"/>
                    <a:pt x="49447" y="449263"/>
                    <a:pt x="6585" y="647700"/>
                  </a:cubicBezTo>
                  <a:cubicBezTo>
                    <a:pt x="-36278" y="846138"/>
                    <a:pt x="137553" y="1018381"/>
                    <a:pt x="311385" y="11906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6943804" y="1545875"/>
            <a:ext cx="2926783" cy="2450310"/>
            <a:chOff x="5325445" y="-13329"/>
            <a:chExt cx="2926783" cy="2450310"/>
          </a:xfrm>
        </p:grpSpPr>
        <p:sp>
          <p:nvSpPr>
            <p:cNvPr id="44" name="Rectangle 43"/>
            <p:cNvSpPr/>
            <p:nvPr/>
          </p:nvSpPr>
          <p:spPr>
            <a:xfrm>
              <a:off x="6871377" y="1863152"/>
              <a:ext cx="1327608" cy="307777"/>
            </a:xfrm>
            <a:prstGeom prst="rect">
              <a:avLst/>
            </a:prstGeom>
          </p:spPr>
          <p:txBody>
            <a:bodyPr wrap="none">
              <a:spAutoFit/>
            </a:bodyPr>
            <a:lstStyle/>
            <a:p>
              <a:r>
                <a:rPr lang="en-US" sz="1400" dirty="0" smtClean="0"/>
                <a:t>10.112.0.4/16</a:t>
              </a:r>
              <a:endParaRPr lang="en-US" sz="1400" dirty="0"/>
            </a:p>
          </p:txBody>
        </p:sp>
        <p:grpSp>
          <p:nvGrpSpPr>
            <p:cNvPr id="106" name="Group 105"/>
            <p:cNvGrpSpPr/>
            <p:nvPr/>
          </p:nvGrpSpPr>
          <p:grpSpPr>
            <a:xfrm>
              <a:off x="5325445" y="-13329"/>
              <a:ext cx="2926783" cy="2450310"/>
              <a:chOff x="5325445" y="-13329"/>
              <a:chExt cx="2926783" cy="2450310"/>
            </a:xfrm>
          </p:grpSpPr>
          <p:sp>
            <p:nvSpPr>
              <p:cNvPr id="62" name="Freeform 61"/>
              <p:cNvSpPr/>
              <p:nvPr/>
            </p:nvSpPr>
            <p:spPr>
              <a:xfrm>
                <a:off x="6300828" y="1312300"/>
                <a:ext cx="517306" cy="942811"/>
              </a:xfrm>
              <a:custGeom>
                <a:avLst/>
                <a:gdLst>
                  <a:gd name="connsiteX0" fmla="*/ 71271 w 537593"/>
                  <a:gd name="connsiteY0" fmla="*/ 0 h 1038214"/>
                  <a:gd name="connsiteX1" fmla="*/ 33171 w 537593"/>
                  <a:gd name="connsiteY1" fmla="*/ 638175 h 1038214"/>
                  <a:gd name="connsiteX2" fmla="*/ 490371 w 537593"/>
                  <a:gd name="connsiteY2" fmla="*/ 1000125 h 1038214"/>
                  <a:gd name="connsiteX3" fmla="*/ 499896 w 537593"/>
                  <a:gd name="connsiteY3" fmla="*/ 1009650 h 1038214"/>
                </a:gdLst>
                <a:ahLst/>
                <a:cxnLst>
                  <a:cxn ang="0">
                    <a:pos x="connsiteX0" y="connsiteY0"/>
                  </a:cxn>
                  <a:cxn ang="0">
                    <a:pos x="connsiteX1" y="connsiteY1"/>
                  </a:cxn>
                  <a:cxn ang="0">
                    <a:pos x="connsiteX2" y="connsiteY2"/>
                  </a:cxn>
                  <a:cxn ang="0">
                    <a:pos x="connsiteX3" y="connsiteY3"/>
                  </a:cxn>
                </a:cxnLst>
                <a:rect l="l" t="t" r="r" b="b"/>
                <a:pathLst>
                  <a:path w="537593" h="1038214">
                    <a:moveTo>
                      <a:pt x="71271" y="0"/>
                    </a:moveTo>
                    <a:cubicBezTo>
                      <a:pt x="17296" y="235744"/>
                      <a:pt x="-36679" y="471488"/>
                      <a:pt x="33171" y="638175"/>
                    </a:cubicBezTo>
                    <a:cubicBezTo>
                      <a:pt x="103021" y="804863"/>
                      <a:pt x="412584" y="938213"/>
                      <a:pt x="490371" y="1000125"/>
                    </a:cubicBezTo>
                    <a:cubicBezTo>
                      <a:pt x="568159" y="1062038"/>
                      <a:pt x="534027" y="1035844"/>
                      <a:pt x="499896" y="10096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p:cNvGrpSpPr/>
              <p:nvPr/>
            </p:nvGrpSpPr>
            <p:grpSpPr>
              <a:xfrm>
                <a:off x="5325445" y="-13329"/>
                <a:ext cx="2926783" cy="2450310"/>
                <a:chOff x="5930525" y="1717174"/>
                <a:chExt cx="2926783" cy="2450310"/>
              </a:xfrm>
            </p:grpSpPr>
            <p:sp>
              <p:nvSpPr>
                <p:cNvPr id="19" name="Rectangle 18"/>
                <p:cNvSpPr/>
                <p:nvPr/>
              </p:nvSpPr>
              <p:spPr>
                <a:xfrm>
                  <a:off x="6175959" y="1966293"/>
                  <a:ext cx="681038" cy="19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ens5</a:t>
                  </a:r>
                  <a:endParaRPr lang="en-US" dirty="0"/>
                </a:p>
              </p:txBody>
            </p:sp>
            <p:sp>
              <p:nvSpPr>
                <p:cNvPr id="22" name="Rectangle 21"/>
                <p:cNvSpPr/>
                <p:nvPr/>
              </p:nvSpPr>
              <p:spPr>
                <a:xfrm>
                  <a:off x="5930525" y="1717174"/>
                  <a:ext cx="1327608" cy="195463"/>
                </a:xfrm>
                <a:prstGeom prst="rect">
                  <a:avLst/>
                </a:prstGeom>
              </p:spPr>
              <p:txBody>
                <a:bodyPr wrap="none">
                  <a:spAutoFit/>
                </a:bodyPr>
                <a:lstStyle/>
                <a:p>
                  <a:r>
                    <a:rPr lang="en-US" sz="1400" dirty="0" smtClean="0"/>
                    <a:t>10.112.0.6/16</a:t>
                  </a:r>
                  <a:endParaRPr lang="en-US" sz="1400" dirty="0"/>
                </a:p>
              </p:txBody>
            </p:sp>
            <p:sp>
              <p:nvSpPr>
                <p:cNvPr id="39" name="Rectangle 38"/>
                <p:cNvSpPr/>
                <p:nvPr/>
              </p:nvSpPr>
              <p:spPr>
                <a:xfrm>
                  <a:off x="6350731" y="2845158"/>
                  <a:ext cx="681038" cy="20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br0</a:t>
                  </a:r>
                  <a:endParaRPr lang="en-US" dirty="0"/>
                </a:p>
              </p:txBody>
            </p:sp>
            <p:sp>
              <p:nvSpPr>
                <p:cNvPr id="43" name="Rectangle 42"/>
                <p:cNvSpPr/>
                <p:nvPr/>
              </p:nvSpPr>
              <p:spPr>
                <a:xfrm>
                  <a:off x="7423215" y="3873956"/>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tap0</a:t>
                  </a:r>
                  <a:endParaRPr lang="en-US" dirty="0"/>
                </a:p>
              </p:txBody>
            </p:sp>
            <p:sp>
              <p:nvSpPr>
                <p:cNvPr id="47" name="Freeform 46"/>
                <p:cNvSpPr/>
                <p:nvPr/>
              </p:nvSpPr>
              <p:spPr>
                <a:xfrm>
                  <a:off x="6848709" y="2030066"/>
                  <a:ext cx="151341" cy="800184"/>
                </a:xfrm>
                <a:custGeom>
                  <a:avLst/>
                  <a:gdLst>
                    <a:gd name="connsiteX0" fmla="*/ 0 w 356594"/>
                    <a:gd name="connsiteY0" fmla="*/ 0 h 457200"/>
                    <a:gd name="connsiteX1" fmla="*/ 352425 w 356594"/>
                    <a:gd name="connsiteY1" fmla="*/ 190500 h 457200"/>
                    <a:gd name="connsiteX2" fmla="*/ 161925 w 356594"/>
                    <a:gd name="connsiteY2" fmla="*/ 457200 h 457200"/>
                  </a:gdLst>
                  <a:ahLst/>
                  <a:cxnLst>
                    <a:cxn ang="0">
                      <a:pos x="connsiteX0" y="connsiteY0"/>
                    </a:cxn>
                    <a:cxn ang="0">
                      <a:pos x="connsiteX1" y="connsiteY1"/>
                    </a:cxn>
                    <a:cxn ang="0">
                      <a:pos x="connsiteX2" y="connsiteY2"/>
                    </a:cxn>
                  </a:cxnLst>
                  <a:rect l="l" t="t" r="r" b="b"/>
                  <a:pathLst>
                    <a:path w="356594" h="457200">
                      <a:moveTo>
                        <a:pt x="0" y="0"/>
                      </a:moveTo>
                      <a:cubicBezTo>
                        <a:pt x="162719" y="57150"/>
                        <a:pt x="325438" y="114300"/>
                        <a:pt x="352425" y="190500"/>
                      </a:cubicBezTo>
                      <a:cubicBezTo>
                        <a:pt x="379413" y="266700"/>
                        <a:pt x="270669" y="361950"/>
                        <a:pt x="161925" y="4572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9" name="Group 108"/>
          <p:cNvGrpSpPr/>
          <p:nvPr/>
        </p:nvGrpSpPr>
        <p:grpSpPr>
          <a:xfrm>
            <a:off x="4829544" y="2896702"/>
            <a:ext cx="6675233" cy="3785452"/>
            <a:chOff x="3737425" y="3045986"/>
            <a:chExt cx="6675233" cy="3785452"/>
          </a:xfrm>
        </p:grpSpPr>
        <p:sp>
          <p:nvSpPr>
            <p:cNvPr id="64" name="Cloud 63"/>
            <p:cNvSpPr/>
            <p:nvPr/>
          </p:nvSpPr>
          <p:spPr>
            <a:xfrm>
              <a:off x="4301403" y="5697963"/>
              <a:ext cx="3060919" cy="113347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pragma</a:t>
              </a:r>
              <a:endParaRPr lang="en-US" dirty="0"/>
            </a:p>
          </p:txBody>
        </p:sp>
        <p:sp>
          <p:nvSpPr>
            <p:cNvPr id="72" name="Rounded Rectangle 71"/>
            <p:cNvSpPr/>
            <p:nvPr/>
          </p:nvSpPr>
          <p:spPr>
            <a:xfrm>
              <a:off x="8612433" y="4778635"/>
              <a:ext cx="1800225" cy="579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74" name="Freeform 73"/>
            <p:cNvSpPr/>
            <p:nvPr/>
          </p:nvSpPr>
          <p:spPr>
            <a:xfrm>
              <a:off x="6736373" y="3045986"/>
              <a:ext cx="1865390" cy="2077175"/>
            </a:xfrm>
            <a:custGeom>
              <a:avLst/>
              <a:gdLst>
                <a:gd name="connsiteX0" fmla="*/ 0 w 790575"/>
                <a:gd name="connsiteY0" fmla="*/ 0 h 1943100"/>
                <a:gd name="connsiteX1" fmla="*/ 180975 w 790575"/>
                <a:gd name="connsiteY1" fmla="*/ 1495425 h 1943100"/>
                <a:gd name="connsiteX2" fmla="*/ 790575 w 790575"/>
                <a:gd name="connsiteY2" fmla="*/ 1943100 h 1943100"/>
              </a:gdLst>
              <a:ahLst/>
              <a:cxnLst>
                <a:cxn ang="0">
                  <a:pos x="connsiteX0" y="connsiteY0"/>
                </a:cxn>
                <a:cxn ang="0">
                  <a:pos x="connsiteX1" y="connsiteY1"/>
                </a:cxn>
                <a:cxn ang="0">
                  <a:pos x="connsiteX2" y="connsiteY2"/>
                </a:cxn>
              </a:cxnLst>
              <a:rect l="l" t="t" r="r" b="b"/>
              <a:pathLst>
                <a:path w="790575" h="1943100">
                  <a:moveTo>
                    <a:pt x="0" y="0"/>
                  </a:moveTo>
                  <a:cubicBezTo>
                    <a:pt x="24606" y="585787"/>
                    <a:pt x="49212" y="1171575"/>
                    <a:pt x="180975" y="1495425"/>
                  </a:cubicBezTo>
                  <a:cubicBezTo>
                    <a:pt x="312738" y="1819275"/>
                    <a:pt x="551656" y="1881187"/>
                    <a:pt x="790575" y="19431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612433" y="4496475"/>
              <a:ext cx="1771639" cy="307777"/>
            </a:xfrm>
            <a:prstGeom prst="rect">
              <a:avLst/>
            </a:prstGeom>
          </p:spPr>
          <p:txBody>
            <a:bodyPr wrap="none">
              <a:spAutoFit/>
            </a:bodyPr>
            <a:lstStyle/>
            <a:p>
              <a:r>
                <a:rPr lang="en-US" sz="1400" dirty="0" smtClean="0"/>
                <a:t>163.221.11.93:6653</a:t>
              </a:r>
              <a:endParaRPr lang="en-US" sz="1400" dirty="0"/>
            </a:p>
          </p:txBody>
        </p:sp>
        <p:cxnSp>
          <p:nvCxnSpPr>
            <p:cNvPr id="78" name="Straight Connector 77"/>
            <p:cNvCxnSpPr>
              <a:endCxn id="64" idx="3"/>
            </p:cNvCxnSpPr>
            <p:nvPr/>
          </p:nvCxnSpPr>
          <p:spPr>
            <a:xfrm flipH="1">
              <a:off x="5831863" y="3053093"/>
              <a:ext cx="694961" cy="2709677"/>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5426625" y="4731748"/>
              <a:ext cx="1199906" cy="374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Host@TU</a:t>
              </a:r>
              <a:endParaRPr lang="en-US" dirty="0"/>
            </a:p>
          </p:txBody>
        </p:sp>
        <p:sp>
          <p:nvSpPr>
            <p:cNvPr id="83" name="Rectangle 82"/>
            <p:cNvSpPr/>
            <p:nvPr/>
          </p:nvSpPr>
          <p:spPr>
            <a:xfrm>
              <a:off x="3737425" y="4764776"/>
              <a:ext cx="1737976" cy="307777"/>
            </a:xfrm>
            <a:prstGeom prst="rect">
              <a:avLst/>
            </a:prstGeom>
          </p:spPr>
          <p:txBody>
            <a:bodyPr wrap="none">
              <a:spAutoFit/>
            </a:bodyPr>
            <a:lstStyle/>
            <a:p>
              <a:r>
                <a:rPr lang="en-US" sz="1400" dirty="0" err="1" smtClean="0"/>
                <a:t>Gre</a:t>
              </a:r>
              <a:r>
                <a:rPr lang="en-US" sz="1400" dirty="0" smtClean="0"/>
                <a:t>: 203.131.208.4</a:t>
              </a:r>
              <a:endParaRPr lang="en-US" sz="1400" dirty="0"/>
            </a:p>
          </p:txBody>
        </p:sp>
      </p:grpSp>
    </p:spTree>
    <p:extLst>
      <p:ext uri="{BB962C8B-B14F-4D97-AF65-F5344CB8AC3E}">
        <p14:creationId xmlns:p14="http://schemas.microsoft.com/office/powerpoint/2010/main" val="3915496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107" name="Group 106"/>
          <p:cNvGrpSpPr/>
          <p:nvPr/>
        </p:nvGrpSpPr>
        <p:grpSpPr>
          <a:xfrm>
            <a:off x="1863979" y="166401"/>
            <a:ext cx="8354515" cy="6419031"/>
            <a:chOff x="202339" y="438969"/>
            <a:chExt cx="8354515" cy="6419031"/>
          </a:xfrm>
        </p:grpSpPr>
        <p:sp>
          <p:nvSpPr>
            <p:cNvPr id="65" name="Cloud 64"/>
            <p:cNvSpPr/>
            <p:nvPr/>
          </p:nvSpPr>
          <p:spPr>
            <a:xfrm>
              <a:off x="202339" y="5899431"/>
              <a:ext cx="2732979" cy="9585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70" name="Freeform 69"/>
            <p:cNvSpPr/>
            <p:nvPr/>
          </p:nvSpPr>
          <p:spPr>
            <a:xfrm>
              <a:off x="1448312" y="4185469"/>
              <a:ext cx="3184417" cy="1729727"/>
            </a:xfrm>
            <a:custGeom>
              <a:avLst/>
              <a:gdLst>
                <a:gd name="connsiteX0" fmla="*/ 1581150 w 1581150"/>
                <a:gd name="connsiteY0" fmla="*/ 0 h 1200150"/>
                <a:gd name="connsiteX1" fmla="*/ 0 w 1581150"/>
                <a:gd name="connsiteY1" fmla="*/ 1200150 h 1200150"/>
              </a:gdLst>
              <a:ahLst/>
              <a:cxnLst>
                <a:cxn ang="0">
                  <a:pos x="connsiteX0" y="connsiteY0"/>
                </a:cxn>
                <a:cxn ang="0">
                  <a:pos x="connsiteX1" y="connsiteY1"/>
                </a:cxn>
              </a:cxnLst>
              <a:rect l="l" t="t" r="r" b="b"/>
              <a:pathLst>
                <a:path w="1581150" h="1200150">
                  <a:moveTo>
                    <a:pt x="1581150" y="0"/>
                  </a:moveTo>
                  <a:lnTo>
                    <a:pt x="0" y="120015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243277" y="438969"/>
              <a:ext cx="8313577" cy="3845986"/>
              <a:chOff x="929347" y="349446"/>
              <a:chExt cx="8313577" cy="3845986"/>
            </a:xfrm>
          </p:grpSpPr>
          <p:sp>
            <p:nvSpPr>
              <p:cNvPr id="4" name="Rectangle 3"/>
              <p:cNvSpPr/>
              <p:nvPr/>
            </p:nvSpPr>
            <p:spPr>
              <a:xfrm>
                <a:off x="929347" y="349446"/>
                <a:ext cx="8313577" cy="3841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1118788" y="501323"/>
                <a:ext cx="1485900" cy="34333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bg1"/>
                    </a:solidFill>
                  </a:rPr>
                  <a:t>ROCK OS</a:t>
                </a:r>
                <a:endParaRPr lang="en-US" dirty="0">
                  <a:solidFill>
                    <a:schemeClr val="bg1"/>
                  </a:solidFill>
                </a:endParaRPr>
              </a:p>
            </p:txBody>
          </p:sp>
          <p:sp>
            <p:nvSpPr>
              <p:cNvPr id="8" name="Rectangle 7"/>
              <p:cNvSpPr/>
              <p:nvPr/>
            </p:nvSpPr>
            <p:spPr>
              <a:xfrm>
                <a:off x="6862363" y="555765"/>
                <a:ext cx="1866900" cy="24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ZOTAC</a:t>
                </a:r>
                <a:endParaRPr lang="en-US" dirty="0"/>
              </a:p>
            </p:txBody>
          </p:sp>
          <p:sp>
            <p:nvSpPr>
              <p:cNvPr id="28" name="Rectangle 27"/>
              <p:cNvSpPr/>
              <p:nvPr/>
            </p:nvSpPr>
            <p:spPr>
              <a:xfrm>
                <a:off x="44071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eth1(</a:t>
                </a:r>
                <a:r>
                  <a:rPr lang="en-US" dirty="0" err="1" smtClean="0"/>
                  <a:t>br</a:t>
                </a:r>
                <a:r>
                  <a:rPr lang="en-US" dirty="0" smtClean="0"/>
                  <a:t>)</a:t>
                </a:r>
                <a:endParaRPr lang="en-US" dirty="0"/>
              </a:p>
            </p:txBody>
          </p:sp>
          <p:sp>
            <p:nvSpPr>
              <p:cNvPr id="29" name="Rectangle 28"/>
              <p:cNvSpPr/>
              <p:nvPr/>
            </p:nvSpPr>
            <p:spPr>
              <a:xfrm>
                <a:off x="2759284" y="3010537"/>
                <a:ext cx="1138453" cy="307777"/>
              </a:xfrm>
              <a:prstGeom prst="rect">
                <a:avLst/>
              </a:prstGeom>
            </p:spPr>
            <p:txBody>
              <a:bodyPr wrap="none">
                <a:spAutoFit/>
              </a:bodyPr>
              <a:lstStyle/>
              <a:p>
                <a:r>
                  <a:rPr lang="en-US" sz="1400" dirty="0" smtClean="0"/>
                  <a:t>10.1.1.1/16</a:t>
                </a:r>
                <a:endParaRPr lang="en-US" sz="1400" dirty="0"/>
              </a:p>
            </p:txBody>
          </p:sp>
          <p:sp>
            <p:nvSpPr>
              <p:cNvPr id="30" name="Rectangle 29"/>
              <p:cNvSpPr/>
              <p:nvPr/>
            </p:nvSpPr>
            <p:spPr>
              <a:xfrm>
                <a:off x="4271276" y="3010537"/>
                <a:ext cx="1705916" cy="307777"/>
              </a:xfrm>
              <a:prstGeom prst="rect">
                <a:avLst/>
              </a:prstGeom>
            </p:spPr>
            <p:txBody>
              <a:bodyPr wrap="none">
                <a:spAutoFit/>
              </a:bodyPr>
              <a:lstStyle/>
              <a:p>
                <a:r>
                  <a:rPr lang="en-US" sz="1400" dirty="0" smtClean="0"/>
                  <a:t>112.121.136.22/24</a:t>
                </a:r>
                <a:endParaRPr lang="en-US" sz="1400" dirty="0"/>
              </a:p>
            </p:txBody>
          </p:sp>
          <p:sp>
            <p:nvSpPr>
              <p:cNvPr id="27" name="Rectangle 26"/>
              <p:cNvSpPr/>
              <p:nvPr/>
            </p:nvSpPr>
            <p:spPr>
              <a:xfrm>
                <a:off x="26046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eth0(</a:t>
                </a:r>
                <a:r>
                  <a:rPr lang="en-US" dirty="0" err="1" smtClean="0"/>
                  <a:t>br</a:t>
                </a:r>
                <a:r>
                  <a:rPr lang="en-US" dirty="0" smtClean="0"/>
                  <a:t>)</a:t>
                </a:r>
                <a:endParaRPr lang="en-US" dirty="0"/>
              </a:p>
            </p:txBody>
          </p:sp>
          <p:sp>
            <p:nvSpPr>
              <p:cNvPr id="50" name="Rectangle 49"/>
              <p:cNvSpPr/>
              <p:nvPr/>
            </p:nvSpPr>
            <p:spPr>
              <a:xfrm>
                <a:off x="2611463" y="3901904"/>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peth0</a:t>
                </a:r>
                <a:endParaRPr lang="en-US" dirty="0"/>
              </a:p>
            </p:txBody>
          </p:sp>
          <p:sp>
            <p:nvSpPr>
              <p:cNvPr id="51" name="Rectangle 50"/>
              <p:cNvSpPr/>
              <p:nvPr/>
            </p:nvSpPr>
            <p:spPr>
              <a:xfrm>
                <a:off x="4397770" y="3896446"/>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peth1</a:t>
                </a:r>
                <a:endParaRPr lang="en-US" dirty="0"/>
              </a:p>
            </p:txBody>
          </p:sp>
          <p:cxnSp>
            <p:nvCxnSpPr>
              <p:cNvPr id="91" name="Straight Connector 90"/>
              <p:cNvCxnSpPr>
                <a:stCxn id="27" idx="2"/>
              </p:cNvCxnSpPr>
              <p:nvPr/>
            </p:nvCxnSpPr>
            <p:spPr>
              <a:xfrm flipH="1">
                <a:off x="3316898" y="3645791"/>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5086620" y="3629559"/>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16011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a:t>
            </a:r>
            <a:r>
              <a:rPr lang="en-US" dirty="0" smtClean="0"/>
              <a:t>Rock Cluster Frontend</a:t>
            </a:r>
            <a:r>
              <a:rPr lang="en-US" dirty="0"/>
              <a:t/>
            </a:r>
            <a:br>
              <a:rPr lang="en-US" dirty="0"/>
            </a:b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8874"/>
          <a:stretch/>
        </p:blipFill>
        <p:spPr>
          <a:xfrm>
            <a:off x="3505871" y="2363727"/>
            <a:ext cx="4436845" cy="2728037"/>
          </a:xfrm>
        </p:spPr>
      </p:pic>
    </p:spTree>
    <p:extLst>
      <p:ext uri="{BB962C8B-B14F-4D97-AF65-F5344CB8AC3E}">
        <p14:creationId xmlns:p14="http://schemas.microsoft.com/office/powerpoint/2010/main" val="2555866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1863979" y="166401"/>
            <a:ext cx="8354515" cy="6419031"/>
            <a:chOff x="202339" y="438969"/>
            <a:chExt cx="8354515" cy="6419031"/>
          </a:xfrm>
        </p:grpSpPr>
        <p:sp>
          <p:nvSpPr>
            <p:cNvPr id="65" name="Cloud 64"/>
            <p:cNvSpPr/>
            <p:nvPr/>
          </p:nvSpPr>
          <p:spPr>
            <a:xfrm>
              <a:off x="202339" y="5899431"/>
              <a:ext cx="2732979" cy="9585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70" name="Freeform 69"/>
            <p:cNvSpPr/>
            <p:nvPr/>
          </p:nvSpPr>
          <p:spPr>
            <a:xfrm>
              <a:off x="1448312" y="4185469"/>
              <a:ext cx="3184417" cy="1729727"/>
            </a:xfrm>
            <a:custGeom>
              <a:avLst/>
              <a:gdLst>
                <a:gd name="connsiteX0" fmla="*/ 1581150 w 1581150"/>
                <a:gd name="connsiteY0" fmla="*/ 0 h 1200150"/>
                <a:gd name="connsiteX1" fmla="*/ 0 w 1581150"/>
                <a:gd name="connsiteY1" fmla="*/ 1200150 h 1200150"/>
              </a:gdLst>
              <a:ahLst/>
              <a:cxnLst>
                <a:cxn ang="0">
                  <a:pos x="connsiteX0" y="connsiteY0"/>
                </a:cxn>
                <a:cxn ang="0">
                  <a:pos x="connsiteX1" y="connsiteY1"/>
                </a:cxn>
              </a:cxnLst>
              <a:rect l="l" t="t" r="r" b="b"/>
              <a:pathLst>
                <a:path w="1581150" h="1200150">
                  <a:moveTo>
                    <a:pt x="1581150" y="0"/>
                  </a:moveTo>
                  <a:lnTo>
                    <a:pt x="0" y="120015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243277" y="438969"/>
              <a:ext cx="8313577" cy="3845986"/>
              <a:chOff x="929347" y="349446"/>
              <a:chExt cx="8313577" cy="3845986"/>
            </a:xfrm>
          </p:grpSpPr>
          <p:sp>
            <p:nvSpPr>
              <p:cNvPr id="4" name="Rectangle 3"/>
              <p:cNvSpPr/>
              <p:nvPr/>
            </p:nvSpPr>
            <p:spPr>
              <a:xfrm>
                <a:off x="929347" y="349446"/>
                <a:ext cx="8313577" cy="3841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1118788" y="501323"/>
                <a:ext cx="1485900" cy="34333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bg1"/>
                    </a:solidFill>
                  </a:rPr>
                  <a:t>ROCK OS</a:t>
                </a:r>
                <a:endParaRPr lang="en-US" dirty="0">
                  <a:solidFill>
                    <a:schemeClr val="bg1"/>
                  </a:solidFill>
                </a:endParaRPr>
              </a:p>
            </p:txBody>
          </p:sp>
          <p:sp>
            <p:nvSpPr>
              <p:cNvPr id="8" name="Rectangle 7"/>
              <p:cNvSpPr/>
              <p:nvPr/>
            </p:nvSpPr>
            <p:spPr>
              <a:xfrm>
                <a:off x="6862363" y="555765"/>
                <a:ext cx="1866900" cy="24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ZOTAC</a:t>
                </a:r>
                <a:endParaRPr lang="en-US" dirty="0"/>
              </a:p>
            </p:txBody>
          </p:sp>
          <p:sp>
            <p:nvSpPr>
              <p:cNvPr id="28" name="Rectangle 27"/>
              <p:cNvSpPr/>
              <p:nvPr/>
            </p:nvSpPr>
            <p:spPr>
              <a:xfrm>
                <a:off x="44071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eth1(</a:t>
                </a:r>
                <a:r>
                  <a:rPr lang="en-US" dirty="0" err="1" smtClean="0"/>
                  <a:t>br</a:t>
                </a:r>
                <a:r>
                  <a:rPr lang="en-US" dirty="0" smtClean="0"/>
                  <a:t>)</a:t>
                </a:r>
                <a:endParaRPr lang="en-US" dirty="0"/>
              </a:p>
            </p:txBody>
          </p:sp>
          <p:sp>
            <p:nvSpPr>
              <p:cNvPr id="29" name="Rectangle 28"/>
              <p:cNvSpPr/>
              <p:nvPr/>
            </p:nvSpPr>
            <p:spPr>
              <a:xfrm>
                <a:off x="2759284" y="3010537"/>
                <a:ext cx="1138453" cy="307777"/>
              </a:xfrm>
              <a:prstGeom prst="rect">
                <a:avLst/>
              </a:prstGeom>
            </p:spPr>
            <p:txBody>
              <a:bodyPr wrap="none">
                <a:spAutoFit/>
              </a:bodyPr>
              <a:lstStyle/>
              <a:p>
                <a:r>
                  <a:rPr lang="en-US" sz="1400" dirty="0" smtClean="0"/>
                  <a:t>10.1.1.1/16</a:t>
                </a:r>
                <a:endParaRPr lang="en-US" sz="1400" dirty="0"/>
              </a:p>
            </p:txBody>
          </p:sp>
          <p:sp>
            <p:nvSpPr>
              <p:cNvPr id="30" name="Rectangle 29"/>
              <p:cNvSpPr/>
              <p:nvPr/>
            </p:nvSpPr>
            <p:spPr>
              <a:xfrm>
                <a:off x="4271276" y="3010537"/>
                <a:ext cx="1705916" cy="307777"/>
              </a:xfrm>
              <a:prstGeom prst="rect">
                <a:avLst/>
              </a:prstGeom>
            </p:spPr>
            <p:txBody>
              <a:bodyPr wrap="none">
                <a:spAutoFit/>
              </a:bodyPr>
              <a:lstStyle/>
              <a:p>
                <a:r>
                  <a:rPr lang="en-US" sz="1400" dirty="0" smtClean="0"/>
                  <a:t>112.121.136.22/24</a:t>
                </a:r>
                <a:endParaRPr lang="en-US" sz="1400" dirty="0"/>
              </a:p>
            </p:txBody>
          </p:sp>
          <p:sp>
            <p:nvSpPr>
              <p:cNvPr id="27" name="Rectangle 26"/>
              <p:cNvSpPr/>
              <p:nvPr/>
            </p:nvSpPr>
            <p:spPr>
              <a:xfrm>
                <a:off x="26046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eth0(</a:t>
                </a:r>
                <a:r>
                  <a:rPr lang="en-US" dirty="0" err="1" smtClean="0"/>
                  <a:t>br</a:t>
                </a:r>
                <a:r>
                  <a:rPr lang="en-US" dirty="0" smtClean="0"/>
                  <a:t>)</a:t>
                </a:r>
                <a:endParaRPr lang="en-US" dirty="0"/>
              </a:p>
            </p:txBody>
          </p:sp>
          <p:sp>
            <p:nvSpPr>
              <p:cNvPr id="50" name="Rectangle 49"/>
              <p:cNvSpPr/>
              <p:nvPr/>
            </p:nvSpPr>
            <p:spPr>
              <a:xfrm>
                <a:off x="2611463" y="3901904"/>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peth0</a:t>
                </a:r>
                <a:endParaRPr lang="en-US" dirty="0"/>
              </a:p>
            </p:txBody>
          </p:sp>
          <p:sp>
            <p:nvSpPr>
              <p:cNvPr id="51" name="Rectangle 50"/>
              <p:cNvSpPr/>
              <p:nvPr/>
            </p:nvSpPr>
            <p:spPr>
              <a:xfrm>
                <a:off x="4397770" y="3896446"/>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peth1</a:t>
                </a:r>
                <a:endParaRPr lang="en-US" dirty="0"/>
              </a:p>
            </p:txBody>
          </p:sp>
          <p:cxnSp>
            <p:nvCxnSpPr>
              <p:cNvPr id="91" name="Straight Connector 90"/>
              <p:cNvCxnSpPr>
                <a:stCxn id="27" idx="2"/>
              </p:cNvCxnSpPr>
              <p:nvPr/>
            </p:nvCxnSpPr>
            <p:spPr>
              <a:xfrm flipH="1">
                <a:off x="3316898" y="3645791"/>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5086620" y="3629559"/>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4" name="Group 103"/>
          <p:cNvGrpSpPr/>
          <p:nvPr/>
        </p:nvGrpSpPr>
        <p:grpSpPr>
          <a:xfrm>
            <a:off x="3103083" y="730142"/>
            <a:ext cx="4883278" cy="2647152"/>
            <a:chOff x="2093972" y="901933"/>
            <a:chExt cx="4883278" cy="2647152"/>
          </a:xfrm>
        </p:grpSpPr>
        <p:sp>
          <p:nvSpPr>
            <p:cNvPr id="12" name="Rectangle 11"/>
            <p:cNvSpPr/>
            <p:nvPr/>
          </p:nvSpPr>
          <p:spPr>
            <a:xfrm>
              <a:off x="2805300" y="901933"/>
              <a:ext cx="4171950" cy="136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32926" y="969235"/>
              <a:ext cx="885825" cy="234555"/>
            </a:xfrm>
            <a:prstGeom prst="rect">
              <a:avLst/>
            </a:prstGeom>
            <a:noFill/>
          </p:spPr>
          <p:txBody>
            <a:bodyPr wrap="square" rtlCol="0">
              <a:spAutoFit/>
            </a:bodyPr>
            <a:lstStyle/>
            <a:p>
              <a:r>
                <a:rPr lang="en-US" dirty="0" smtClean="0"/>
                <a:t>VM</a:t>
              </a:r>
              <a:endParaRPr lang="en-US" dirty="0"/>
            </a:p>
          </p:txBody>
        </p:sp>
        <p:sp>
          <p:nvSpPr>
            <p:cNvPr id="16" name="Rectangle 15"/>
            <p:cNvSpPr/>
            <p:nvPr/>
          </p:nvSpPr>
          <p:spPr>
            <a:xfrm>
              <a:off x="2935318" y="1966002"/>
              <a:ext cx="681038" cy="19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eth0</a:t>
              </a:r>
              <a:endParaRPr lang="en-US" dirty="0"/>
            </a:p>
          </p:txBody>
        </p:sp>
        <p:sp>
          <p:nvSpPr>
            <p:cNvPr id="17" name="Rectangle 16"/>
            <p:cNvSpPr/>
            <p:nvPr/>
          </p:nvSpPr>
          <p:spPr>
            <a:xfrm>
              <a:off x="4653846" y="1976681"/>
              <a:ext cx="681038" cy="18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eth1</a:t>
              </a:r>
              <a:endParaRPr lang="en-US" dirty="0"/>
            </a:p>
          </p:txBody>
        </p:sp>
        <p:sp>
          <p:nvSpPr>
            <p:cNvPr id="20" name="Rectangle 19"/>
            <p:cNvSpPr/>
            <p:nvPr/>
          </p:nvSpPr>
          <p:spPr>
            <a:xfrm>
              <a:off x="2752507" y="1721762"/>
              <a:ext cx="1138453" cy="195463"/>
            </a:xfrm>
            <a:prstGeom prst="rect">
              <a:avLst/>
            </a:prstGeom>
          </p:spPr>
          <p:txBody>
            <a:bodyPr wrap="none">
              <a:spAutoFit/>
            </a:bodyPr>
            <a:lstStyle/>
            <a:p>
              <a:r>
                <a:rPr lang="en-US" sz="1400" dirty="0" smtClean="0"/>
                <a:t>10.1.1.1/16</a:t>
              </a:r>
              <a:endParaRPr lang="en-US" sz="1400" dirty="0"/>
            </a:p>
          </p:txBody>
        </p:sp>
        <p:sp>
          <p:nvSpPr>
            <p:cNvPr id="21" name="Rectangle 20"/>
            <p:cNvSpPr/>
            <p:nvPr/>
          </p:nvSpPr>
          <p:spPr>
            <a:xfrm>
              <a:off x="4125947" y="1729339"/>
              <a:ext cx="1705916" cy="195463"/>
            </a:xfrm>
            <a:prstGeom prst="rect">
              <a:avLst/>
            </a:prstGeom>
          </p:spPr>
          <p:txBody>
            <a:bodyPr wrap="none">
              <a:spAutoFit/>
            </a:bodyPr>
            <a:lstStyle/>
            <a:p>
              <a:r>
                <a:rPr lang="en-US" sz="1400" dirty="0" smtClean="0"/>
                <a:t>112.121.136.23/24</a:t>
              </a:r>
              <a:endParaRPr lang="en-US" sz="1400" dirty="0"/>
            </a:p>
          </p:txBody>
        </p:sp>
        <p:sp>
          <p:nvSpPr>
            <p:cNvPr id="45" name="Freeform 44"/>
            <p:cNvSpPr/>
            <p:nvPr/>
          </p:nvSpPr>
          <p:spPr>
            <a:xfrm>
              <a:off x="2093972" y="2005092"/>
              <a:ext cx="822391" cy="1543993"/>
            </a:xfrm>
            <a:custGeom>
              <a:avLst/>
              <a:gdLst>
                <a:gd name="connsiteX0" fmla="*/ 834974 w 834974"/>
                <a:gd name="connsiteY0" fmla="*/ 0 h 1190625"/>
                <a:gd name="connsiteX1" fmla="*/ 6299 w 834974"/>
                <a:gd name="connsiteY1" fmla="*/ 609600 h 1190625"/>
                <a:gd name="connsiteX2" fmla="*/ 520649 w 834974"/>
                <a:gd name="connsiteY2" fmla="*/ 1190625 h 1190625"/>
              </a:gdLst>
              <a:ahLst/>
              <a:cxnLst>
                <a:cxn ang="0">
                  <a:pos x="connsiteX0" y="connsiteY0"/>
                </a:cxn>
                <a:cxn ang="0">
                  <a:pos x="connsiteX1" y="connsiteY1"/>
                </a:cxn>
                <a:cxn ang="0">
                  <a:pos x="connsiteX2" y="connsiteY2"/>
                </a:cxn>
              </a:cxnLst>
              <a:rect l="l" t="t" r="r" b="b"/>
              <a:pathLst>
                <a:path w="834974" h="1190625">
                  <a:moveTo>
                    <a:pt x="834974" y="0"/>
                  </a:moveTo>
                  <a:cubicBezTo>
                    <a:pt x="446830" y="205581"/>
                    <a:pt x="58686" y="411163"/>
                    <a:pt x="6299" y="609600"/>
                  </a:cubicBezTo>
                  <a:cubicBezTo>
                    <a:pt x="-46088" y="808037"/>
                    <a:pt x="237280" y="999331"/>
                    <a:pt x="520649" y="11906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4084412" y="2071763"/>
              <a:ext cx="569434" cy="1404504"/>
            </a:xfrm>
            <a:custGeom>
              <a:avLst/>
              <a:gdLst>
                <a:gd name="connsiteX0" fmla="*/ 568560 w 568560"/>
                <a:gd name="connsiteY0" fmla="*/ 0 h 1190625"/>
                <a:gd name="connsiteX1" fmla="*/ 6585 w 568560"/>
                <a:gd name="connsiteY1" fmla="*/ 647700 h 1190625"/>
                <a:gd name="connsiteX2" fmla="*/ 311385 w 568560"/>
                <a:gd name="connsiteY2" fmla="*/ 1190625 h 1190625"/>
              </a:gdLst>
              <a:ahLst/>
              <a:cxnLst>
                <a:cxn ang="0">
                  <a:pos x="connsiteX0" y="connsiteY0"/>
                </a:cxn>
                <a:cxn ang="0">
                  <a:pos x="connsiteX1" y="connsiteY1"/>
                </a:cxn>
                <a:cxn ang="0">
                  <a:pos x="connsiteX2" y="connsiteY2"/>
                </a:cxn>
              </a:cxnLst>
              <a:rect l="l" t="t" r="r" b="b"/>
              <a:pathLst>
                <a:path w="568560" h="1190625">
                  <a:moveTo>
                    <a:pt x="568560" y="0"/>
                  </a:moveTo>
                  <a:cubicBezTo>
                    <a:pt x="309003" y="224631"/>
                    <a:pt x="49447" y="449263"/>
                    <a:pt x="6585" y="647700"/>
                  </a:cubicBezTo>
                  <a:cubicBezTo>
                    <a:pt x="-36278" y="846138"/>
                    <a:pt x="137553" y="1018381"/>
                    <a:pt x="311385" y="11906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7576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PRAGMA Boot</a:t>
            </a:r>
            <a:endParaRPr lang="en-US" dirty="0"/>
          </a:p>
        </p:txBody>
      </p:sp>
      <p:sp>
        <p:nvSpPr>
          <p:cNvPr id="3" name="Content Placeholder 2"/>
          <p:cNvSpPr>
            <a:spLocks noGrp="1"/>
          </p:cNvSpPr>
          <p:nvPr>
            <p:ph idx="1"/>
          </p:nvPr>
        </p:nvSpPr>
        <p:spPr/>
        <p:txBody>
          <a:bodyPr>
            <a:normAutofit/>
          </a:bodyPr>
          <a:lstStyle/>
          <a:p>
            <a:r>
              <a:rPr lang="en-US" dirty="0" smtClean="0"/>
              <a:t>1. Checkout the repository</a:t>
            </a:r>
          </a:p>
          <a:p>
            <a:pPr lvl="1"/>
            <a:r>
              <a:rPr lang="en-US" dirty="0" smtClean="0"/>
              <a:t>Check </a:t>
            </a:r>
            <a:r>
              <a:rPr lang="en-US" dirty="0"/>
              <a:t>the contents of files </a:t>
            </a:r>
            <a:r>
              <a:rPr lang="en-US" dirty="0" err="1" smtClean="0">
                <a:solidFill>
                  <a:srgbClr val="00B050"/>
                </a:solidFill>
              </a:rPr>
              <a:t>site_conf.conf</a:t>
            </a:r>
            <a:r>
              <a:rPr lang="en-US" dirty="0" smtClean="0">
                <a:solidFill>
                  <a:srgbClr val="00B050"/>
                </a:solidFill>
              </a:rPr>
              <a:t> </a:t>
            </a:r>
            <a:r>
              <a:rPr lang="en-US" dirty="0" smtClean="0">
                <a:solidFill>
                  <a:schemeClr val="tx1"/>
                </a:solidFill>
              </a:rPr>
              <a:t>and </a:t>
            </a:r>
            <a:r>
              <a:rPr lang="en-US" dirty="0" err="1" smtClean="0">
                <a:solidFill>
                  <a:srgbClr val="00B050"/>
                </a:solidFill>
              </a:rPr>
              <a:t>kvm_rocks.conf</a:t>
            </a:r>
            <a:r>
              <a:rPr lang="en-US" dirty="0">
                <a:solidFill>
                  <a:srgbClr val="00B050"/>
                </a:solidFill>
              </a:rPr>
              <a:t> </a:t>
            </a:r>
            <a:endParaRPr lang="en-US" dirty="0" smtClean="0">
              <a:solidFill>
                <a:srgbClr val="00B050"/>
              </a:solidFill>
            </a:endParaRPr>
          </a:p>
          <a:p>
            <a:r>
              <a:rPr lang="en-US" dirty="0" smtClean="0">
                <a:solidFill>
                  <a:schemeClr val="tx1"/>
                </a:solidFill>
              </a:rPr>
              <a:t>2. Check the configuration</a:t>
            </a:r>
          </a:p>
          <a:p>
            <a:pPr lvl="1"/>
            <a:r>
              <a:rPr lang="en-US" dirty="0" smtClean="0">
                <a:solidFill>
                  <a:schemeClr val="tx1"/>
                </a:solidFill>
              </a:rPr>
              <a:t>Try </a:t>
            </a:r>
            <a:r>
              <a:rPr lang="en-US" dirty="0">
                <a:solidFill>
                  <a:schemeClr val="tx1"/>
                </a:solidFill>
              </a:rPr>
              <a:t>using command </a:t>
            </a:r>
            <a:r>
              <a:rPr lang="en-US" dirty="0">
                <a:solidFill>
                  <a:srgbClr val="00B050"/>
                </a:solidFill>
              </a:rPr>
              <a:t>“pragma boot </a:t>
            </a:r>
            <a:r>
              <a:rPr lang="en-US" dirty="0" err="1">
                <a:solidFill>
                  <a:srgbClr val="00B050"/>
                </a:solidFill>
              </a:rPr>
              <a:t>hku_biolinux</a:t>
            </a:r>
            <a:r>
              <a:rPr lang="en-US" dirty="0">
                <a:solidFill>
                  <a:srgbClr val="00B050"/>
                </a:solidFill>
              </a:rPr>
              <a:t> 0 </a:t>
            </a:r>
            <a:r>
              <a:rPr lang="en-US" dirty="0" err="1" smtClean="0">
                <a:solidFill>
                  <a:srgbClr val="00B050"/>
                </a:solidFill>
              </a:rPr>
              <a:t>loglevel</a:t>
            </a:r>
            <a:r>
              <a:rPr lang="en-US" dirty="0" smtClean="0">
                <a:solidFill>
                  <a:srgbClr val="00B050"/>
                </a:solidFill>
              </a:rPr>
              <a:t>=DEBUG”</a:t>
            </a:r>
          </a:p>
          <a:p>
            <a:pPr lvl="1"/>
            <a:r>
              <a:rPr lang="en-US" dirty="0">
                <a:solidFill>
                  <a:schemeClr val="tx1"/>
                </a:solidFill>
              </a:rPr>
              <a:t>Check the log at </a:t>
            </a:r>
            <a:r>
              <a:rPr lang="en-US" dirty="0">
                <a:solidFill>
                  <a:srgbClr val="00B050"/>
                </a:solidFill>
              </a:rPr>
              <a:t>/</a:t>
            </a:r>
            <a:r>
              <a:rPr lang="en-US" dirty="0" err="1">
                <a:solidFill>
                  <a:srgbClr val="00B050"/>
                </a:solidFill>
              </a:rPr>
              <a:t>var</a:t>
            </a:r>
            <a:r>
              <a:rPr lang="en-US" dirty="0">
                <a:solidFill>
                  <a:srgbClr val="00B050"/>
                </a:solidFill>
              </a:rPr>
              <a:t>/log/</a:t>
            </a:r>
            <a:r>
              <a:rPr lang="en-US" dirty="0" err="1">
                <a:solidFill>
                  <a:srgbClr val="00B050"/>
                </a:solidFill>
              </a:rPr>
              <a:t>pragma_boot</a:t>
            </a:r>
            <a:r>
              <a:rPr lang="en-US" dirty="0">
                <a:solidFill>
                  <a:srgbClr val="00B050"/>
                </a:solidFill>
              </a:rPr>
              <a:t>/</a:t>
            </a:r>
            <a:endParaRPr lang="en-US" dirty="0" smtClean="0">
              <a:solidFill>
                <a:srgbClr val="00B050"/>
              </a:solidFill>
            </a:endParaRPr>
          </a:p>
        </p:txBody>
      </p:sp>
    </p:spTree>
    <p:extLst>
      <p:ext uri="{BB962C8B-B14F-4D97-AF65-F5344CB8AC3E}">
        <p14:creationId xmlns:p14="http://schemas.microsoft.com/office/powerpoint/2010/main" val="972379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1863979" y="166401"/>
            <a:ext cx="8354515" cy="6419031"/>
            <a:chOff x="202339" y="438969"/>
            <a:chExt cx="8354515" cy="6419031"/>
          </a:xfrm>
        </p:grpSpPr>
        <p:sp>
          <p:nvSpPr>
            <p:cNvPr id="65" name="Cloud 64"/>
            <p:cNvSpPr/>
            <p:nvPr/>
          </p:nvSpPr>
          <p:spPr>
            <a:xfrm>
              <a:off x="202339" y="5899431"/>
              <a:ext cx="2732979" cy="9585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70" name="Freeform 69"/>
            <p:cNvSpPr/>
            <p:nvPr/>
          </p:nvSpPr>
          <p:spPr>
            <a:xfrm>
              <a:off x="1448312" y="4185469"/>
              <a:ext cx="3184417" cy="1729727"/>
            </a:xfrm>
            <a:custGeom>
              <a:avLst/>
              <a:gdLst>
                <a:gd name="connsiteX0" fmla="*/ 1581150 w 1581150"/>
                <a:gd name="connsiteY0" fmla="*/ 0 h 1200150"/>
                <a:gd name="connsiteX1" fmla="*/ 0 w 1581150"/>
                <a:gd name="connsiteY1" fmla="*/ 1200150 h 1200150"/>
              </a:gdLst>
              <a:ahLst/>
              <a:cxnLst>
                <a:cxn ang="0">
                  <a:pos x="connsiteX0" y="connsiteY0"/>
                </a:cxn>
                <a:cxn ang="0">
                  <a:pos x="connsiteX1" y="connsiteY1"/>
                </a:cxn>
              </a:cxnLst>
              <a:rect l="l" t="t" r="r" b="b"/>
              <a:pathLst>
                <a:path w="1581150" h="1200150">
                  <a:moveTo>
                    <a:pt x="1581150" y="0"/>
                  </a:moveTo>
                  <a:lnTo>
                    <a:pt x="0" y="120015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243277" y="438969"/>
              <a:ext cx="8313577" cy="3845986"/>
              <a:chOff x="929347" y="349446"/>
              <a:chExt cx="8313577" cy="3845986"/>
            </a:xfrm>
          </p:grpSpPr>
          <p:sp>
            <p:nvSpPr>
              <p:cNvPr id="4" name="Rectangle 3"/>
              <p:cNvSpPr/>
              <p:nvPr/>
            </p:nvSpPr>
            <p:spPr>
              <a:xfrm>
                <a:off x="929347" y="349446"/>
                <a:ext cx="8313577" cy="3841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1118788" y="501323"/>
                <a:ext cx="1485900" cy="34333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bg1"/>
                    </a:solidFill>
                  </a:rPr>
                  <a:t>ROCK OS</a:t>
                </a:r>
                <a:endParaRPr lang="en-US" dirty="0">
                  <a:solidFill>
                    <a:schemeClr val="bg1"/>
                  </a:solidFill>
                </a:endParaRPr>
              </a:p>
            </p:txBody>
          </p:sp>
          <p:sp>
            <p:nvSpPr>
              <p:cNvPr id="8" name="Rectangle 7"/>
              <p:cNvSpPr/>
              <p:nvPr/>
            </p:nvSpPr>
            <p:spPr>
              <a:xfrm>
                <a:off x="6862363" y="555765"/>
                <a:ext cx="1866900" cy="24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ZOTAC</a:t>
                </a:r>
                <a:endParaRPr lang="en-US" dirty="0"/>
              </a:p>
            </p:txBody>
          </p:sp>
          <p:sp>
            <p:nvSpPr>
              <p:cNvPr id="28" name="Rectangle 27"/>
              <p:cNvSpPr/>
              <p:nvPr/>
            </p:nvSpPr>
            <p:spPr>
              <a:xfrm>
                <a:off x="44071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eth1(</a:t>
                </a:r>
                <a:r>
                  <a:rPr lang="en-US" dirty="0" err="1" smtClean="0"/>
                  <a:t>br</a:t>
                </a:r>
                <a:r>
                  <a:rPr lang="en-US" dirty="0" smtClean="0"/>
                  <a:t>)</a:t>
                </a:r>
                <a:endParaRPr lang="en-US" dirty="0"/>
              </a:p>
            </p:txBody>
          </p:sp>
          <p:sp>
            <p:nvSpPr>
              <p:cNvPr id="29" name="Rectangle 28"/>
              <p:cNvSpPr/>
              <p:nvPr/>
            </p:nvSpPr>
            <p:spPr>
              <a:xfrm>
                <a:off x="2759284" y="3010537"/>
                <a:ext cx="1138453" cy="307777"/>
              </a:xfrm>
              <a:prstGeom prst="rect">
                <a:avLst/>
              </a:prstGeom>
            </p:spPr>
            <p:txBody>
              <a:bodyPr wrap="none">
                <a:spAutoFit/>
              </a:bodyPr>
              <a:lstStyle/>
              <a:p>
                <a:r>
                  <a:rPr lang="en-US" sz="1400" dirty="0" smtClean="0"/>
                  <a:t>10.1.1.1/16</a:t>
                </a:r>
                <a:endParaRPr lang="en-US" sz="1400" dirty="0"/>
              </a:p>
            </p:txBody>
          </p:sp>
          <p:sp>
            <p:nvSpPr>
              <p:cNvPr id="30" name="Rectangle 29"/>
              <p:cNvSpPr/>
              <p:nvPr/>
            </p:nvSpPr>
            <p:spPr>
              <a:xfrm>
                <a:off x="4271276" y="3010537"/>
                <a:ext cx="1705916" cy="307777"/>
              </a:xfrm>
              <a:prstGeom prst="rect">
                <a:avLst/>
              </a:prstGeom>
            </p:spPr>
            <p:txBody>
              <a:bodyPr wrap="none">
                <a:spAutoFit/>
              </a:bodyPr>
              <a:lstStyle/>
              <a:p>
                <a:r>
                  <a:rPr lang="en-US" sz="1400" dirty="0" smtClean="0"/>
                  <a:t>112.121.136.22/24</a:t>
                </a:r>
                <a:endParaRPr lang="en-US" sz="1400" dirty="0"/>
              </a:p>
            </p:txBody>
          </p:sp>
          <p:sp>
            <p:nvSpPr>
              <p:cNvPr id="27" name="Rectangle 26"/>
              <p:cNvSpPr/>
              <p:nvPr/>
            </p:nvSpPr>
            <p:spPr>
              <a:xfrm>
                <a:off x="2604688" y="3352263"/>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eth0(</a:t>
                </a:r>
                <a:r>
                  <a:rPr lang="en-US" dirty="0" err="1" smtClean="0"/>
                  <a:t>br</a:t>
                </a:r>
                <a:r>
                  <a:rPr lang="en-US" dirty="0" smtClean="0"/>
                  <a:t>)</a:t>
                </a:r>
                <a:endParaRPr lang="en-US" dirty="0"/>
              </a:p>
            </p:txBody>
          </p:sp>
          <p:sp>
            <p:nvSpPr>
              <p:cNvPr id="50" name="Rectangle 49"/>
              <p:cNvSpPr/>
              <p:nvPr/>
            </p:nvSpPr>
            <p:spPr>
              <a:xfrm>
                <a:off x="2611463" y="3901904"/>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peth0</a:t>
                </a:r>
                <a:endParaRPr lang="en-US" dirty="0"/>
              </a:p>
            </p:txBody>
          </p:sp>
          <p:sp>
            <p:nvSpPr>
              <p:cNvPr id="51" name="Rectangle 50"/>
              <p:cNvSpPr/>
              <p:nvPr/>
            </p:nvSpPr>
            <p:spPr>
              <a:xfrm>
                <a:off x="4397770" y="3896446"/>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peth1</a:t>
                </a:r>
                <a:endParaRPr lang="en-US" dirty="0"/>
              </a:p>
            </p:txBody>
          </p:sp>
          <p:cxnSp>
            <p:nvCxnSpPr>
              <p:cNvPr id="91" name="Straight Connector 90"/>
              <p:cNvCxnSpPr>
                <a:stCxn id="27" idx="2"/>
              </p:cNvCxnSpPr>
              <p:nvPr/>
            </p:nvCxnSpPr>
            <p:spPr>
              <a:xfrm flipH="1">
                <a:off x="3316898" y="3645791"/>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5086620" y="3629559"/>
                <a:ext cx="4837" cy="249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4" name="Group 103"/>
          <p:cNvGrpSpPr/>
          <p:nvPr/>
        </p:nvGrpSpPr>
        <p:grpSpPr>
          <a:xfrm>
            <a:off x="3103083" y="730142"/>
            <a:ext cx="4883278" cy="2647152"/>
            <a:chOff x="2093972" y="901933"/>
            <a:chExt cx="4883278" cy="2647152"/>
          </a:xfrm>
        </p:grpSpPr>
        <p:sp>
          <p:nvSpPr>
            <p:cNvPr id="12" name="Rectangle 11"/>
            <p:cNvSpPr/>
            <p:nvPr/>
          </p:nvSpPr>
          <p:spPr>
            <a:xfrm>
              <a:off x="2805300" y="901933"/>
              <a:ext cx="4171950" cy="136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32926" y="969235"/>
              <a:ext cx="885825" cy="234555"/>
            </a:xfrm>
            <a:prstGeom prst="rect">
              <a:avLst/>
            </a:prstGeom>
            <a:noFill/>
          </p:spPr>
          <p:txBody>
            <a:bodyPr wrap="square" rtlCol="0">
              <a:spAutoFit/>
            </a:bodyPr>
            <a:lstStyle/>
            <a:p>
              <a:r>
                <a:rPr lang="en-US" dirty="0" smtClean="0"/>
                <a:t>VM</a:t>
              </a:r>
              <a:endParaRPr lang="en-US" dirty="0"/>
            </a:p>
          </p:txBody>
        </p:sp>
        <p:sp>
          <p:nvSpPr>
            <p:cNvPr id="16" name="Rectangle 15"/>
            <p:cNvSpPr/>
            <p:nvPr/>
          </p:nvSpPr>
          <p:spPr>
            <a:xfrm>
              <a:off x="2935318" y="1966002"/>
              <a:ext cx="681038" cy="19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eth0</a:t>
              </a:r>
              <a:endParaRPr lang="en-US" dirty="0"/>
            </a:p>
          </p:txBody>
        </p:sp>
        <p:sp>
          <p:nvSpPr>
            <p:cNvPr id="17" name="Rectangle 16"/>
            <p:cNvSpPr/>
            <p:nvPr/>
          </p:nvSpPr>
          <p:spPr>
            <a:xfrm>
              <a:off x="4653846" y="1976681"/>
              <a:ext cx="681038" cy="18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eth1</a:t>
              </a:r>
              <a:endParaRPr lang="en-US" dirty="0"/>
            </a:p>
          </p:txBody>
        </p:sp>
        <p:sp>
          <p:nvSpPr>
            <p:cNvPr id="20" name="Rectangle 19"/>
            <p:cNvSpPr/>
            <p:nvPr/>
          </p:nvSpPr>
          <p:spPr>
            <a:xfrm>
              <a:off x="2752507" y="1721762"/>
              <a:ext cx="1138453" cy="195463"/>
            </a:xfrm>
            <a:prstGeom prst="rect">
              <a:avLst/>
            </a:prstGeom>
          </p:spPr>
          <p:txBody>
            <a:bodyPr wrap="none">
              <a:spAutoFit/>
            </a:bodyPr>
            <a:lstStyle/>
            <a:p>
              <a:r>
                <a:rPr lang="en-US" sz="1400" dirty="0" smtClean="0"/>
                <a:t>10.1.1.1/16</a:t>
              </a:r>
              <a:endParaRPr lang="en-US" sz="1400" dirty="0"/>
            </a:p>
          </p:txBody>
        </p:sp>
        <p:sp>
          <p:nvSpPr>
            <p:cNvPr id="21" name="Rectangle 20"/>
            <p:cNvSpPr/>
            <p:nvPr/>
          </p:nvSpPr>
          <p:spPr>
            <a:xfrm>
              <a:off x="4125947" y="1729339"/>
              <a:ext cx="1705916" cy="195463"/>
            </a:xfrm>
            <a:prstGeom prst="rect">
              <a:avLst/>
            </a:prstGeom>
          </p:spPr>
          <p:txBody>
            <a:bodyPr wrap="none">
              <a:spAutoFit/>
            </a:bodyPr>
            <a:lstStyle/>
            <a:p>
              <a:r>
                <a:rPr lang="en-US" sz="1400" dirty="0" smtClean="0"/>
                <a:t>112.121.136.23/24</a:t>
              </a:r>
              <a:endParaRPr lang="en-US" sz="1400" dirty="0"/>
            </a:p>
          </p:txBody>
        </p:sp>
        <p:sp>
          <p:nvSpPr>
            <p:cNvPr id="45" name="Freeform 44"/>
            <p:cNvSpPr/>
            <p:nvPr/>
          </p:nvSpPr>
          <p:spPr>
            <a:xfrm>
              <a:off x="2093972" y="2005092"/>
              <a:ext cx="822391" cy="1543993"/>
            </a:xfrm>
            <a:custGeom>
              <a:avLst/>
              <a:gdLst>
                <a:gd name="connsiteX0" fmla="*/ 834974 w 834974"/>
                <a:gd name="connsiteY0" fmla="*/ 0 h 1190625"/>
                <a:gd name="connsiteX1" fmla="*/ 6299 w 834974"/>
                <a:gd name="connsiteY1" fmla="*/ 609600 h 1190625"/>
                <a:gd name="connsiteX2" fmla="*/ 520649 w 834974"/>
                <a:gd name="connsiteY2" fmla="*/ 1190625 h 1190625"/>
              </a:gdLst>
              <a:ahLst/>
              <a:cxnLst>
                <a:cxn ang="0">
                  <a:pos x="connsiteX0" y="connsiteY0"/>
                </a:cxn>
                <a:cxn ang="0">
                  <a:pos x="connsiteX1" y="connsiteY1"/>
                </a:cxn>
                <a:cxn ang="0">
                  <a:pos x="connsiteX2" y="connsiteY2"/>
                </a:cxn>
              </a:cxnLst>
              <a:rect l="l" t="t" r="r" b="b"/>
              <a:pathLst>
                <a:path w="834974" h="1190625">
                  <a:moveTo>
                    <a:pt x="834974" y="0"/>
                  </a:moveTo>
                  <a:cubicBezTo>
                    <a:pt x="446830" y="205581"/>
                    <a:pt x="58686" y="411163"/>
                    <a:pt x="6299" y="609600"/>
                  </a:cubicBezTo>
                  <a:cubicBezTo>
                    <a:pt x="-46088" y="808037"/>
                    <a:pt x="237280" y="999331"/>
                    <a:pt x="520649" y="11906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4084412" y="2071763"/>
              <a:ext cx="569434" cy="1404504"/>
            </a:xfrm>
            <a:custGeom>
              <a:avLst/>
              <a:gdLst>
                <a:gd name="connsiteX0" fmla="*/ 568560 w 568560"/>
                <a:gd name="connsiteY0" fmla="*/ 0 h 1190625"/>
                <a:gd name="connsiteX1" fmla="*/ 6585 w 568560"/>
                <a:gd name="connsiteY1" fmla="*/ 647700 h 1190625"/>
                <a:gd name="connsiteX2" fmla="*/ 311385 w 568560"/>
                <a:gd name="connsiteY2" fmla="*/ 1190625 h 1190625"/>
              </a:gdLst>
              <a:ahLst/>
              <a:cxnLst>
                <a:cxn ang="0">
                  <a:pos x="connsiteX0" y="connsiteY0"/>
                </a:cxn>
                <a:cxn ang="0">
                  <a:pos x="connsiteX1" y="connsiteY1"/>
                </a:cxn>
                <a:cxn ang="0">
                  <a:pos x="connsiteX2" y="connsiteY2"/>
                </a:cxn>
              </a:cxnLst>
              <a:rect l="l" t="t" r="r" b="b"/>
              <a:pathLst>
                <a:path w="568560" h="1190625">
                  <a:moveTo>
                    <a:pt x="568560" y="0"/>
                  </a:moveTo>
                  <a:cubicBezTo>
                    <a:pt x="309003" y="224631"/>
                    <a:pt x="49447" y="449263"/>
                    <a:pt x="6585" y="647700"/>
                  </a:cubicBezTo>
                  <a:cubicBezTo>
                    <a:pt x="-36278" y="846138"/>
                    <a:pt x="137553" y="1018381"/>
                    <a:pt x="311385" y="11906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6943804" y="1545875"/>
            <a:ext cx="2926783" cy="2450310"/>
            <a:chOff x="5325445" y="-13329"/>
            <a:chExt cx="2926783" cy="2450310"/>
          </a:xfrm>
        </p:grpSpPr>
        <p:sp>
          <p:nvSpPr>
            <p:cNvPr id="44" name="Rectangle 43"/>
            <p:cNvSpPr/>
            <p:nvPr/>
          </p:nvSpPr>
          <p:spPr>
            <a:xfrm>
              <a:off x="6871377" y="1863152"/>
              <a:ext cx="1327608" cy="307777"/>
            </a:xfrm>
            <a:prstGeom prst="rect">
              <a:avLst/>
            </a:prstGeom>
          </p:spPr>
          <p:txBody>
            <a:bodyPr wrap="none">
              <a:spAutoFit/>
            </a:bodyPr>
            <a:lstStyle/>
            <a:p>
              <a:r>
                <a:rPr lang="en-US" sz="1400" dirty="0" smtClean="0"/>
                <a:t>10.112.0.4/16</a:t>
              </a:r>
              <a:endParaRPr lang="en-US" sz="1400" dirty="0"/>
            </a:p>
          </p:txBody>
        </p:sp>
        <p:grpSp>
          <p:nvGrpSpPr>
            <p:cNvPr id="106" name="Group 105"/>
            <p:cNvGrpSpPr/>
            <p:nvPr/>
          </p:nvGrpSpPr>
          <p:grpSpPr>
            <a:xfrm>
              <a:off x="5325445" y="-13329"/>
              <a:ext cx="2926783" cy="2450310"/>
              <a:chOff x="5325445" y="-13329"/>
              <a:chExt cx="2926783" cy="2450310"/>
            </a:xfrm>
          </p:grpSpPr>
          <p:sp>
            <p:nvSpPr>
              <p:cNvPr id="62" name="Freeform 61"/>
              <p:cNvSpPr/>
              <p:nvPr/>
            </p:nvSpPr>
            <p:spPr>
              <a:xfrm>
                <a:off x="6300828" y="1312300"/>
                <a:ext cx="517306" cy="942811"/>
              </a:xfrm>
              <a:custGeom>
                <a:avLst/>
                <a:gdLst>
                  <a:gd name="connsiteX0" fmla="*/ 71271 w 537593"/>
                  <a:gd name="connsiteY0" fmla="*/ 0 h 1038214"/>
                  <a:gd name="connsiteX1" fmla="*/ 33171 w 537593"/>
                  <a:gd name="connsiteY1" fmla="*/ 638175 h 1038214"/>
                  <a:gd name="connsiteX2" fmla="*/ 490371 w 537593"/>
                  <a:gd name="connsiteY2" fmla="*/ 1000125 h 1038214"/>
                  <a:gd name="connsiteX3" fmla="*/ 499896 w 537593"/>
                  <a:gd name="connsiteY3" fmla="*/ 1009650 h 1038214"/>
                </a:gdLst>
                <a:ahLst/>
                <a:cxnLst>
                  <a:cxn ang="0">
                    <a:pos x="connsiteX0" y="connsiteY0"/>
                  </a:cxn>
                  <a:cxn ang="0">
                    <a:pos x="connsiteX1" y="connsiteY1"/>
                  </a:cxn>
                  <a:cxn ang="0">
                    <a:pos x="connsiteX2" y="connsiteY2"/>
                  </a:cxn>
                  <a:cxn ang="0">
                    <a:pos x="connsiteX3" y="connsiteY3"/>
                  </a:cxn>
                </a:cxnLst>
                <a:rect l="l" t="t" r="r" b="b"/>
                <a:pathLst>
                  <a:path w="537593" h="1038214">
                    <a:moveTo>
                      <a:pt x="71271" y="0"/>
                    </a:moveTo>
                    <a:cubicBezTo>
                      <a:pt x="17296" y="235744"/>
                      <a:pt x="-36679" y="471488"/>
                      <a:pt x="33171" y="638175"/>
                    </a:cubicBezTo>
                    <a:cubicBezTo>
                      <a:pt x="103021" y="804863"/>
                      <a:pt x="412584" y="938213"/>
                      <a:pt x="490371" y="1000125"/>
                    </a:cubicBezTo>
                    <a:cubicBezTo>
                      <a:pt x="568159" y="1062038"/>
                      <a:pt x="534027" y="1035844"/>
                      <a:pt x="499896" y="10096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p:cNvGrpSpPr/>
              <p:nvPr/>
            </p:nvGrpSpPr>
            <p:grpSpPr>
              <a:xfrm>
                <a:off x="5325445" y="-13329"/>
                <a:ext cx="2926783" cy="2450310"/>
                <a:chOff x="5930525" y="1717174"/>
                <a:chExt cx="2926783" cy="2450310"/>
              </a:xfrm>
            </p:grpSpPr>
            <p:sp>
              <p:nvSpPr>
                <p:cNvPr id="19" name="Rectangle 18"/>
                <p:cNvSpPr/>
                <p:nvPr/>
              </p:nvSpPr>
              <p:spPr>
                <a:xfrm>
                  <a:off x="6175959" y="1966293"/>
                  <a:ext cx="681038" cy="19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ens5</a:t>
                  </a:r>
                  <a:endParaRPr lang="en-US" dirty="0"/>
                </a:p>
              </p:txBody>
            </p:sp>
            <p:sp>
              <p:nvSpPr>
                <p:cNvPr id="22" name="Rectangle 21"/>
                <p:cNvSpPr/>
                <p:nvPr/>
              </p:nvSpPr>
              <p:spPr>
                <a:xfrm>
                  <a:off x="5930525" y="1717174"/>
                  <a:ext cx="1327608" cy="195463"/>
                </a:xfrm>
                <a:prstGeom prst="rect">
                  <a:avLst/>
                </a:prstGeom>
              </p:spPr>
              <p:txBody>
                <a:bodyPr wrap="none">
                  <a:spAutoFit/>
                </a:bodyPr>
                <a:lstStyle/>
                <a:p>
                  <a:r>
                    <a:rPr lang="en-US" sz="1400" dirty="0" smtClean="0"/>
                    <a:t>10.112.0.6/16</a:t>
                  </a:r>
                  <a:endParaRPr lang="en-US" sz="1400" dirty="0"/>
                </a:p>
              </p:txBody>
            </p:sp>
            <p:sp>
              <p:nvSpPr>
                <p:cNvPr id="39" name="Rectangle 38"/>
                <p:cNvSpPr/>
                <p:nvPr/>
              </p:nvSpPr>
              <p:spPr>
                <a:xfrm>
                  <a:off x="6350731" y="2845158"/>
                  <a:ext cx="681038" cy="20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br0</a:t>
                  </a:r>
                  <a:endParaRPr lang="en-US" dirty="0"/>
                </a:p>
              </p:txBody>
            </p:sp>
            <p:sp>
              <p:nvSpPr>
                <p:cNvPr id="43" name="Rectangle 42"/>
                <p:cNvSpPr/>
                <p:nvPr/>
              </p:nvSpPr>
              <p:spPr>
                <a:xfrm>
                  <a:off x="7423215" y="3873956"/>
                  <a:ext cx="1434093" cy="29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tap0</a:t>
                  </a:r>
                  <a:endParaRPr lang="en-US" dirty="0"/>
                </a:p>
              </p:txBody>
            </p:sp>
            <p:sp>
              <p:nvSpPr>
                <p:cNvPr id="47" name="Freeform 46"/>
                <p:cNvSpPr/>
                <p:nvPr/>
              </p:nvSpPr>
              <p:spPr>
                <a:xfrm>
                  <a:off x="6848709" y="2030066"/>
                  <a:ext cx="151341" cy="800184"/>
                </a:xfrm>
                <a:custGeom>
                  <a:avLst/>
                  <a:gdLst>
                    <a:gd name="connsiteX0" fmla="*/ 0 w 356594"/>
                    <a:gd name="connsiteY0" fmla="*/ 0 h 457200"/>
                    <a:gd name="connsiteX1" fmla="*/ 352425 w 356594"/>
                    <a:gd name="connsiteY1" fmla="*/ 190500 h 457200"/>
                    <a:gd name="connsiteX2" fmla="*/ 161925 w 356594"/>
                    <a:gd name="connsiteY2" fmla="*/ 457200 h 457200"/>
                  </a:gdLst>
                  <a:ahLst/>
                  <a:cxnLst>
                    <a:cxn ang="0">
                      <a:pos x="connsiteX0" y="connsiteY0"/>
                    </a:cxn>
                    <a:cxn ang="0">
                      <a:pos x="connsiteX1" y="connsiteY1"/>
                    </a:cxn>
                    <a:cxn ang="0">
                      <a:pos x="connsiteX2" y="connsiteY2"/>
                    </a:cxn>
                  </a:cxnLst>
                  <a:rect l="l" t="t" r="r" b="b"/>
                  <a:pathLst>
                    <a:path w="356594" h="457200">
                      <a:moveTo>
                        <a:pt x="0" y="0"/>
                      </a:moveTo>
                      <a:cubicBezTo>
                        <a:pt x="162719" y="57150"/>
                        <a:pt x="325438" y="114300"/>
                        <a:pt x="352425" y="190500"/>
                      </a:cubicBezTo>
                      <a:cubicBezTo>
                        <a:pt x="379413" y="266700"/>
                        <a:pt x="270669" y="361950"/>
                        <a:pt x="161925" y="4572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392915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958</TotalTime>
  <Words>930</Words>
  <Application>Microsoft Office PowerPoint</Application>
  <PresentationFormat>Widescreen</PresentationFormat>
  <Paragraphs>170</Paragraphs>
  <Slides>21</Slides>
  <Notes>19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Cordia New</vt:lpstr>
      <vt:lpstr>Trebuchet MS</vt:lpstr>
      <vt:lpstr>Wingdings 3</vt:lpstr>
      <vt:lpstr>Facet</vt:lpstr>
      <vt:lpstr>PRAGMA31 TASK#1 </vt:lpstr>
      <vt:lpstr>Beginning of “us” for pragma31 </vt:lpstr>
      <vt:lpstr>Proof of Success</vt:lpstr>
      <vt:lpstr>PowerPoint Presentation</vt:lpstr>
      <vt:lpstr>PowerPoint Presentation</vt:lpstr>
      <vt:lpstr>1. Rock Cluster Frontend </vt:lpstr>
      <vt:lpstr>PowerPoint Presentation</vt:lpstr>
      <vt:lpstr>2. PRAGMA Boot</vt:lpstr>
      <vt:lpstr>PowerPoint Presentation</vt:lpstr>
      <vt:lpstr>PowerPoint Presentation</vt:lpstr>
      <vt:lpstr>3. Open vSwitch</vt:lpstr>
      <vt:lpstr>3. Open vSwitch</vt:lpstr>
      <vt:lpstr>3. Open vSwitch</vt:lpstr>
      <vt:lpstr>3. Open vSwitch</vt:lpstr>
      <vt:lpstr>3. Open vSwitch</vt:lpstr>
      <vt:lpstr>4. Registering to Cloud Scheduler  </vt:lpstr>
      <vt:lpstr>The Most Challenging Part(s)</vt:lpstr>
      <vt:lpstr>The Easiest Part</vt:lpstr>
      <vt:lpstr>Our Impression</vt:lpstr>
      <vt:lpstr>Q&amp;A</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PRAGMA31 TASK#1</dc:title>
  <dc:creator>นพรุจ พิสุทธิ์จรุงใจ</dc:creator>
  <cp:lastModifiedBy>นพรุจ พิสุทธิ์จรุงใจ</cp:lastModifiedBy>
  <cp:revision>54</cp:revision>
  <dcterms:created xsi:type="dcterms:W3CDTF">2016-09-05T14:16:00Z</dcterms:created>
  <dcterms:modified xsi:type="dcterms:W3CDTF">2016-09-06T06:22:59Z</dcterms:modified>
</cp:coreProperties>
</file>