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9"/>
  </p:notesMasterIdLst>
  <p:handoutMasterIdLst>
    <p:handoutMasterId r:id="rId30"/>
  </p:handoutMasterIdLst>
  <p:sldIdLst>
    <p:sldId id="256" r:id="rId2"/>
    <p:sldId id="257" r:id="rId3"/>
    <p:sldId id="259" r:id="rId4"/>
    <p:sldId id="269" r:id="rId5"/>
    <p:sldId id="258" r:id="rId6"/>
    <p:sldId id="270" r:id="rId7"/>
    <p:sldId id="271" r:id="rId8"/>
    <p:sldId id="272" r:id="rId9"/>
    <p:sldId id="260" r:id="rId10"/>
    <p:sldId id="283" r:id="rId11"/>
    <p:sldId id="289" r:id="rId12"/>
    <p:sldId id="274" r:id="rId13"/>
    <p:sldId id="275" r:id="rId14"/>
    <p:sldId id="285" r:id="rId15"/>
    <p:sldId id="276" r:id="rId16"/>
    <p:sldId id="277" r:id="rId17"/>
    <p:sldId id="278" r:id="rId18"/>
    <p:sldId id="261" r:id="rId19"/>
    <p:sldId id="263" r:id="rId20"/>
    <p:sldId id="264" r:id="rId21"/>
    <p:sldId id="287" r:id="rId22"/>
    <p:sldId id="288" r:id="rId23"/>
    <p:sldId id="268" r:id="rId24"/>
    <p:sldId id="281" r:id="rId25"/>
    <p:sldId id="282" r:id="rId26"/>
    <p:sldId id="286" r:id="rId27"/>
    <p:sldId id="280" r:id="rId28"/>
  </p:sldIdLst>
  <p:sldSz cx="9144000" cy="6858000" type="screen4x3"/>
  <p:notesSz cx="6858000" cy="9144000"/>
  <p:defaultTextStyle>
    <a:defPPr>
      <a:defRPr lang="en-US"/>
    </a:defPPr>
    <a:lvl1pPr algn="l" rtl="0" eaLnBrk="0" fontAlgn="base" hangingPunct="0">
      <a:spcBef>
        <a:spcPct val="0"/>
      </a:spcBef>
      <a:spcAft>
        <a:spcPct val="0"/>
      </a:spcAft>
      <a:defRPr sz="2400" i="1"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i="1"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i="1"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i="1"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i="1"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i="1"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i="1"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i="1"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i="1"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6E70"/>
    <a:srgbClr val="A9C9FF"/>
    <a:srgbClr val="F3F3F3"/>
    <a:srgbClr val="F8F3D2"/>
    <a:srgbClr val="7D110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758" autoAdjust="0"/>
  </p:normalViewPr>
  <p:slideViewPr>
    <p:cSldViewPr>
      <p:cViewPr>
        <p:scale>
          <a:sx n="125" d="100"/>
          <a:sy n="125" d="100"/>
        </p:scale>
        <p:origin x="-624" y="9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4"/>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850540-CFE5-7447-B133-FB50849AA9A7}" type="datetimeFigureOut">
              <a:rPr lang="en-US" smtClean="0"/>
              <a:t>10/15/14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B9B7B5-C462-FA43-878B-1D4DF8E6C473}" type="slidenum">
              <a:rPr lang="en-US" smtClean="0"/>
              <a:t>‹#›</a:t>
            </a:fld>
            <a:endParaRPr lang="en-US"/>
          </a:p>
        </p:txBody>
      </p:sp>
    </p:spTree>
    <p:extLst>
      <p:ext uri="{BB962C8B-B14F-4D97-AF65-F5344CB8AC3E}">
        <p14:creationId xmlns:p14="http://schemas.microsoft.com/office/powerpoint/2010/main" val="41395755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i="0">
                <a:ea typeface="ＭＳ Ｐゴシック" pitchFamily="1" charset="-128"/>
                <a:cs typeface="+mn-cs"/>
              </a:defRPr>
            </a:lvl1pPr>
          </a:lstStyle>
          <a:p>
            <a:pPr>
              <a:defRPr/>
            </a:pPr>
            <a:endParaRPr lang="en-US" altLang="en-US"/>
          </a:p>
        </p:txBody>
      </p:sp>
      <p:sp>
        <p:nvSpPr>
          <p:cNvPr id="717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i="0">
                <a:ea typeface="ＭＳ Ｐゴシック" pitchFamily="1" charset="-128"/>
                <a:cs typeface="+mn-cs"/>
              </a:defRPr>
            </a:lvl1pPr>
          </a:lstStyle>
          <a:p>
            <a:pPr>
              <a:defRPr/>
            </a:pPr>
            <a:endParaRPr lang="en-US" alt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i="0">
                <a:ea typeface="ＭＳ Ｐゴシック" pitchFamily="1" charset="-128"/>
                <a:cs typeface="+mn-cs"/>
              </a:defRPr>
            </a:lvl1pPr>
          </a:lstStyle>
          <a:p>
            <a:pPr>
              <a:defRPr/>
            </a:pPr>
            <a:endParaRPr lang="en-US" alt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i="0" smtClean="0"/>
            </a:lvl1pPr>
          </a:lstStyle>
          <a:p>
            <a:pPr>
              <a:defRPr/>
            </a:pPr>
            <a:fld id="{914F6E95-ACA2-7D4F-B56B-5930658C9EB6}" type="slidenum">
              <a:rPr lang="en-US"/>
              <a:pPr>
                <a:defRPr/>
              </a:pPr>
              <a:t>‹#›</a:t>
            </a:fld>
            <a:endParaRPr lang="en-US"/>
          </a:p>
        </p:txBody>
      </p:sp>
    </p:spTree>
    <p:extLst>
      <p:ext uri="{BB962C8B-B14F-4D97-AF65-F5344CB8AC3E}">
        <p14:creationId xmlns:p14="http://schemas.microsoft.com/office/powerpoint/2010/main" val="211854830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p:spPr>
        <p:txBody>
          <a:bodyPr/>
          <a:lstStyle>
            <a:lvl1pPr>
              <a:defRPr sz="2400" i="1">
                <a:solidFill>
                  <a:schemeClr val="tx1"/>
                </a:solidFill>
                <a:latin typeface="Arial" charset="0"/>
                <a:ea typeface="ＭＳ Ｐゴシック" charset="0"/>
                <a:cs typeface="ＭＳ Ｐゴシック" charset="0"/>
              </a:defRPr>
            </a:lvl1pPr>
            <a:lvl2pPr marL="742950" indent="-285750">
              <a:defRPr sz="2400" i="1">
                <a:solidFill>
                  <a:schemeClr val="tx1"/>
                </a:solidFill>
                <a:latin typeface="Arial" charset="0"/>
                <a:ea typeface="ＭＳ Ｐゴシック" charset="0"/>
              </a:defRPr>
            </a:lvl2pPr>
            <a:lvl3pPr marL="1143000" indent="-228600">
              <a:defRPr sz="2400" i="1">
                <a:solidFill>
                  <a:schemeClr val="tx1"/>
                </a:solidFill>
                <a:latin typeface="Arial" charset="0"/>
                <a:ea typeface="ＭＳ Ｐゴシック" charset="0"/>
              </a:defRPr>
            </a:lvl3pPr>
            <a:lvl4pPr marL="1600200" indent="-228600">
              <a:defRPr sz="2400" i="1">
                <a:solidFill>
                  <a:schemeClr val="tx1"/>
                </a:solidFill>
                <a:latin typeface="Arial" charset="0"/>
                <a:ea typeface="ＭＳ Ｐゴシック" charset="0"/>
              </a:defRPr>
            </a:lvl4pPr>
            <a:lvl5pPr marL="2057400" indent="-228600">
              <a:defRPr sz="2400" i="1">
                <a:solidFill>
                  <a:schemeClr val="tx1"/>
                </a:solidFill>
                <a:latin typeface="Arial" charset="0"/>
                <a:ea typeface="ＭＳ Ｐゴシック" charset="0"/>
              </a:defRPr>
            </a:lvl5pPr>
            <a:lvl6pPr marL="2514600" indent="-228600" eaLnBrk="0" fontAlgn="base" hangingPunct="0">
              <a:spcBef>
                <a:spcPct val="0"/>
              </a:spcBef>
              <a:spcAft>
                <a:spcPct val="0"/>
              </a:spcAft>
              <a:defRPr sz="2400" i="1">
                <a:solidFill>
                  <a:schemeClr val="tx1"/>
                </a:solidFill>
                <a:latin typeface="Arial" charset="0"/>
                <a:ea typeface="ＭＳ Ｐゴシック" charset="0"/>
              </a:defRPr>
            </a:lvl6pPr>
            <a:lvl7pPr marL="2971800" indent="-228600" eaLnBrk="0" fontAlgn="base" hangingPunct="0">
              <a:spcBef>
                <a:spcPct val="0"/>
              </a:spcBef>
              <a:spcAft>
                <a:spcPct val="0"/>
              </a:spcAft>
              <a:defRPr sz="2400" i="1">
                <a:solidFill>
                  <a:schemeClr val="tx1"/>
                </a:solidFill>
                <a:latin typeface="Arial" charset="0"/>
                <a:ea typeface="ＭＳ Ｐゴシック" charset="0"/>
              </a:defRPr>
            </a:lvl7pPr>
            <a:lvl8pPr marL="3429000" indent="-228600" eaLnBrk="0" fontAlgn="base" hangingPunct="0">
              <a:spcBef>
                <a:spcPct val="0"/>
              </a:spcBef>
              <a:spcAft>
                <a:spcPct val="0"/>
              </a:spcAft>
              <a:defRPr sz="2400" i="1">
                <a:solidFill>
                  <a:schemeClr val="tx1"/>
                </a:solidFill>
                <a:latin typeface="Arial" charset="0"/>
                <a:ea typeface="ＭＳ Ｐゴシック" charset="0"/>
              </a:defRPr>
            </a:lvl8pPr>
            <a:lvl9pPr marL="3886200" indent="-228600" eaLnBrk="0" fontAlgn="base" hangingPunct="0">
              <a:spcBef>
                <a:spcPct val="0"/>
              </a:spcBef>
              <a:spcAft>
                <a:spcPct val="0"/>
              </a:spcAft>
              <a:defRPr sz="2400" i="1">
                <a:solidFill>
                  <a:schemeClr val="tx1"/>
                </a:solidFill>
                <a:latin typeface="Arial" charset="0"/>
                <a:ea typeface="ＭＳ Ｐゴシック" charset="0"/>
              </a:defRPr>
            </a:lvl9pPr>
          </a:lstStyle>
          <a:p>
            <a:fld id="{036D301B-8F09-3F4E-B39F-D004D675A56B}" type="slidenum">
              <a:rPr lang="en-US" sz="1200" i="0"/>
              <a:pPr/>
              <a:t>1</a:t>
            </a:fld>
            <a:endParaRPr lang="en-US" sz="1200" i="0"/>
          </a:p>
        </p:txBody>
      </p:sp>
      <p:sp>
        <p:nvSpPr>
          <p:cNvPr id="6147"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extLst>
            <a:ext uri="{FAA26D3D-D897-4be2-8F04-BA451C77F1D7}">
              <ma14:placeholderFlag xmlns:ma14="http://schemas.microsoft.com/office/mac/drawingml/2011/main" val="1"/>
            </a:ext>
          </a:extLst>
        </p:spPr>
        <p:txBody>
          <a:bodyPr/>
          <a:lstStyle/>
          <a:p>
            <a:pPr eaLnBrk="1" hangingPunct="1"/>
            <a:endParaRPr lang="en-US">
              <a:ea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Dataflow</a:t>
            </a:r>
            <a:r>
              <a:rPr lang="zh-CN" altLang="en-US" baseline="0" dirty="0" smtClean="0"/>
              <a:t> </a:t>
            </a:r>
            <a:r>
              <a:rPr lang="en-US" altLang="zh-CN" baseline="0" dirty="0" smtClean="0"/>
              <a:t>Correlation:</a:t>
            </a:r>
            <a:r>
              <a:rPr lang="zh-CN" altLang="en-US" baseline="0" dirty="0" smtClean="0"/>
              <a:t> </a:t>
            </a:r>
            <a:r>
              <a:rPr lang="en-US" altLang="zh-CN" baseline="0" dirty="0" smtClean="0"/>
              <a:t>The</a:t>
            </a:r>
            <a:r>
              <a:rPr lang="zh-CN" altLang="en-US" baseline="0" dirty="0" smtClean="0"/>
              <a:t> </a:t>
            </a:r>
            <a:r>
              <a:rPr lang="en-US" altLang="zh-CN" baseline="0" dirty="0" smtClean="0"/>
              <a:t>first</a:t>
            </a:r>
            <a:r>
              <a:rPr lang="zh-CN" altLang="en-US" baseline="0" dirty="0" smtClean="0"/>
              <a:t> </a:t>
            </a:r>
            <a:r>
              <a:rPr lang="en-US" altLang="zh-CN" baseline="0" dirty="0" smtClean="0"/>
              <a:t>step</a:t>
            </a:r>
            <a:r>
              <a:rPr lang="zh-CN" altLang="en-US" baseline="0" dirty="0" smtClean="0"/>
              <a:t> </a:t>
            </a:r>
            <a:r>
              <a:rPr lang="en-US" altLang="zh-CN" baseline="0" dirty="0" smtClean="0"/>
              <a:t>for</a:t>
            </a:r>
            <a:r>
              <a:rPr lang="zh-CN" altLang="en-US" baseline="0" dirty="0" smtClean="0"/>
              <a:t> </a:t>
            </a:r>
            <a:r>
              <a:rPr lang="en-US" altLang="zh-CN" baseline="0" dirty="0" smtClean="0"/>
              <a:t>correlation</a:t>
            </a:r>
            <a:r>
              <a:rPr lang="zh-CN" altLang="en-US" baseline="0" dirty="0" smtClean="0"/>
              <a:t> </a:t>
            </a:r>
            <a:r>
              <a:rPr lang="en-US" altLang="zh-CN" baseline="0" dirty="0" smtClean="0"/>
              <a:t>is</a:t>
            </a:r>
            <a:r>
              <a:rPr lang="zh-CN" altLang="en-US" baseline="0" dirty="0" smtClean="0"/>
              <a:t> </a:t>
            </a:r>
            <a:r>
              <a:rPr lang="en-US" altLang="zh-CN" baseline="0" dirty="0" smtClean="0"/>
              <a:t>using</a:t>
            </a:r>
            <a:r>
              <a:rPr lang="zh-CN" altLang="en-US" baseline="0" dirty="0" smtClean="0"/>
              <a:t> </a:t>
            </a:r>
            <a:r>
              <a:rPr lang="en-US" altLang="zh-CN" baseline="0" dirty="0" smtClean="0"/>
              <a:t>data</a:t>
            </a:r>
            <a:r>
              <a:rPr lang="zh-CN" altLang="en-US" baseline="0" dirty="0" smtClean="0"/>
              <a:t> </a:t>
            </a:r>
            <a:r>
              <a:rPr lang="en-US" altLang="zh-CN" baseline="0" dirty="0" smtClean="0"/>
              <a:t>flow</a:t>
            </a:r>
            <a:r>
              <a:rPr lang="zh-CN" altLang="en-US" baseline="0" dirty="0" smtClean="0"/>
              <a:t> </a:t>
            </a:r>
            <a:r>
              <a:rPr lang="en-US" altLang="zh-CN" baseline="0" dirty="0" smtClean="0"/>
              <a:t>similarity</a:t>
            </a:r>
            <a:r>
              <a:rPr lang="zh-CN" altLang="en-US" baseline="0" dirty="0" smtClean="0"/>
              <a:t> </a:t>
            </a:r>
            <a:r>
              <a:rPr lang="en-US" altLang="zh-CN" baseline="0" dirty="0" smtClean="0"/>
              <a:t>analysis</a:t>
            </a:r>
            <a:r>
              <a:rPr lang="zh-CN" altLang="en-US" baseline="0" dirty="0" smtClean="0"/>
              <a:t> </a:t>
            </a:r>
            <a:r>
              <a:rPr lang="en-US" altLang="zh-CN" baseline="0" dirty="0" smtClean="0"/>
              <a:t>between</a:t>
            </a:r>
            <a:r>
              <a:rPr lang="zh-CN" altLang="en-US" baseline="0" dirty="0" smtClean="0"/>
              <a:t> </a:t>
            </a:r>
            <a:r>
              <a:rPr lang="en-US" altLang="zh-CN" baseline="0" dirty="0" smtClean="0"/>
              <a:t>events.</a:t>
            </a:r>
            <a:r>
              <a:rPr lang="zh-CN" altLang="en-US" baseline="0" dirty="0" smtClean="0"/>
              <a:t> </a:t>
            </a:r>
            <a:r>
              <a:rPr lang="en-US" altLang="zh-CN" baseline="0" dirty="0" smtClean="0"/>
              <a:t>The</a:t>
            </a:r>
            <a:r>
              <a:rPr lang="zh-CN" altLang="en-US" baseline="0" dirty="0" smtClean="0"/>
              <a:t> </a:t>
            </a:r>
            <a:r>
              <a:rPr lang="en-US" altLang="zh-CN" baseline="0" dirty="0" smtClean="0"/>
              <a:t>data</a:t>
            </a:r>
            <a:r>
              <a:rPr lang="zh-CN" altLang="en-US" baseline="0" dirty="0" smtClean="0"/>
              <a:t>-</a:t>
            </a:r>
            <a:r>
              <a:rPr lang="en-US" altLang="zh-CN" baseline="0" dirty="0" smtClean="0"/>
              <a:t>flow</a:t>
            </a:r>
            <a:r>
              <a:rPr lang="zh-CN" altLang="en-US" baseline="0" dirty="0" smtClean="0"/>
              <a:t> </a:t>
            </a:r>
            <a:r>
              <a:rPr lang="en-US" altLang="zh-CN" baseline="0" dirty="0" smtClean="0"/>
              <a:t>similarity</a:t>
            </a:r>
            <a:r>
              <a:rPr lang="zh-CN" altLang="en-US" baseline="0" dirty="0" smtClean="0"/>
              <a:t> </a:t>
            </a:r>
            <a:r>
              <a:rPr lang="en-US" altLang="zh-CN" baseline="0" dirty="0" smtClean="0"/>
              <a:t>is</a:t>
            </a:r>
            <a:r>
              <a:rPr lang="zh-CN" altLang="en-US" baseline="0" dirty="0" smtClean="0"/>
              <a:t> </a:t>
            </a:r>
            <a:r>
              <a:rPr lang="en-US" altLang="zh-CN" baseline="0" dirty="0" smtClean="0"/>
              <a:t>determined</a:t>
            </a:r>
            <a:r>
              <a:rPr lang="zh-CN" altLang="en-US" baseline="0" dirty="0" smtClean="0"/>
              <a:t> </a:t>
            </a:r>
            <a:r>
              <a:rPr lang="en-US" altLang="zh-CN" baseline="0" dirty="0" smtClean="0"/>
              <a:t>on</a:t>
            </a:r>
            <a:r>
              <a:rPr lang="zh-CN" altLang="en-US" baseline="0" dirty="0" smtClean="0"/>
              <a:t> </a:t>
            </a:r>
            <a:r>
              <a:rPr lang="en-US" altLang="zh-CN" baseline="0" dirty="0" smtClean="0"/>
              <a:t>the</a:t>
            </a:r>
            <a:r>
              <a:rPr lang="zh-CN" altLang="en-US" baseline="0" dirty="0" smtClean="0"/>
              <a:t> </a:t>
            </a:r>
            <a:r>
              <a:rPr lang="en-US" altLang="zh-CN" baseline="0" dirty="0" smtClean="0"/>
              <a:t>basis</a:t>
            </a:r>
            <a:r>
              <a:rPr lang="zh-CN" altLang="en-US" baseline="0" dirty="0" smtClean="0"/>
              <a:t> </a:t>
            </a:r>
            <a:r>
              <a:rPr lang="en-US" altLang="zh-CN" baseline="0" dirty="0" smtClean="0"/>
              <a:t>of</a:t>
            </a:r>
            <a:r>
              <a:rPr lang="zh-CN" altLang="en-US" baseline="0" dirty="0" smtClean="0"/>
              <a:t> </a:t>
            </a:r>
            <a:r>
              <a:rPr lang="en-US" altLang="zh-CN" baseline="0" dirty="0" smtClean="0"/>
              <a:t>process</a:t>
            </a:r>
            <a:r>
              <a:rPr lang="zh-CN" altLang="en-US" baseline="0" dirty="0" smtClean="0"/>
              <a:t> </a:t>
            </a:r>
            <a:r>
              <a:rPr lang="en-US" altLang="zh-CN" baseline="0" dirty="0" smtClean="0"/>
              <a:t>P,</a:t>
            </a:r>
            <a:r>
              <a:rPr lang="zh-CN" altLang="en-US" baseline="0" dirty="0" smtClean="0"/>
              <a:t> </a:t>
            </a:r>
            <a:r>
              <a:rPr lang="en-US" altLang="zh-CN" baseline="0" dirty="0" smtClean="0"/>
              <a:t>input</a:t>
            </a:r>
            <a:r>
              <a:rPr lang="zh-CN" altLang="en-US" baseline="0" dirty="0" smtClean="0"/>
              <a:t> </a:t>
            </a:r>
            <a:r>
              <a:rPr lang="en-US" altLang="zh-CN" baseline="0" dirty="0" smtClean="0"/>
              <a:t>I</a:t>
            </a:r>
            <a:r>
              <a:rPr lang="zh-CN" altLang="en-US" baseline="0" dirty="0" smtClean="0"/>
              <a:t> </a:t>
            </a:r>
            <a:r>
              <a:rPr lang="en-US" altLang="zh-CN" baseline="0" dirty="0" smtClean="0"/>
              <a:t>and</a:t>
            </a:r>
            <a:r>
              <a:rPr lang="zh-CN" altLang="en-US" baseline="0" dirty="0" smtClean="0"/>
              <a:t> </a:t>
            </a:r>
            <a:r>
              <a:rPr lang="en-US" altLang="zh-CN" baseline="0" dirty="0" smtClean="0"/>
              <a:t>output</a:t>
            </a:r>
            <a:r>
              <a:rPr lang="zh-CN" altLang="en-US" baseline="0" dirty="0" smtClean="0"/>
              <a:t> </a:t>
            </a:r>
            <a:r>
              <a:rPr lang="en-US" altLang="zh-CN" baseline="0" dirty="0" smtClean="0"/>
              <a:t>O;</a:t>
            </a:r>
            <a:endParaRPr lang="en-US" baseline="0" dirty="0" smtClean="0"/>
          </a:p>
          <a:p>
            <a:endParaRPr lang="en-US" dirty="0" smtClean="0"/>
          </a:p>
          <a:p>
            <a:r>
              <a:rPr lang="en-US" baseline="0" dirty="0" smtClean="0"/>
              <a:t>Timestamp</a:t>
            </a:r>
            <a:r>
              <a:rPr lang="zh-CN" altLang="en-US" baseline="0" dirty="0" smtClean="0"/>
              <a:t> </a:t>
            </a:r>
            <a:r>
              <a:rPr lang="en-US" altLang="zh-CN" baseline="0" dirty="0" smtClean="0"/>
              <a:t>correlation:</a:t>
            </a:r>
            <a:r>
              <a:rPr lang="zh-CN" altLang="en-US" baseline="0" dirty="0" smtClean="0"/>
              <a:t> </a:t>
            </a:r>
            <a:r>
              <a:rPr lang="en-US" altLang="zh-CN" baseline="0" dirty="0" smtClean="0"/>
              <a:t>However,</a:t>
            </a:r>
            <a:r>
              <a:rPr lang="zh-CN" altLang="en-US" baseline="0" dirty="0" smtClean="0"/>
              <a:t> </a:t>
            </a:r>
            <a:r>
              <a:rPr lang="en-US" altLang="zh-CN" baseline="0" dirty="0" smtClean="0"/>
              <a:t>it</a:t>
            </a:r>
            <a:r>
              <a:rPr lang="zh-CN" altLang="en-US" baseline="0" dirty="0" smtClean="0"/>
              <a:t> </a:t>
            </a:r>
            <a:r>
              <a:rPr lang="en-US" altLang="zh-CN" baseline="0" dirty="0" smtClean="0"/>
              <a:t>is</a:t>
            </a:r>
            <a:r>
              <a:rPr lang="zh-CN" altLang="en-US" baseline="0" dirty="0" smtClean="0"/>
              <a:t> </a:t>
            </a:r>
            <a:r>
              <a:rPr lang="en-US" altLang="zh-CN" baseline="0" dirty="0" smtClean="0"/>
              <a:t>evident</a:t>
            </a:r>
            <a:r>
              <a:rPr lang="zh-CN" altLang="en-US" baseline="0" dirty="0" smtClean="0"/>
              <a:t> </a:t>
            </a:r>
            <a:r>
              <a:rPr lang="en-US" altLang="zh-CN" baseline="0" dirty="0" smtClean="0"/>
              <a:t>that</a:t>
            </a:r>
            <a:r>
              <a:rPr lang="zh-CN" altLang="en-US" baseline="0" dirty="0" smtClean="0"/>
              <a:t> </a:t>
            </a:r>
            <a:r>
              <a:rPr lang="en-US" altLang="zh-CN" baseline="0" dirty="0" smtClean="0"/>
              <a:t>using</a:t>
            </a:r>
            <a:r>
              <a:rPr lang="zh-CN" altLang="en-US" baseline="0" dirty="0" smtClean="0"/>
              <a:t> </a:t>
            </a:r>
            <a:r>
              <a:rPr lang="en-US" altLang="zh-CN" baseline="0" dirty="0" smtClean="0"/>
              <a:t>only</a:t>
            </a:r>
            <a:r>
              <a:rPr lang="zh-CN" altLang="en-US" baseline="0" dirty="0" smtClean="0"/>
              <a:t> </a:t>
            </a:r>
            <a:r>
              <a:rPr lang="en-US" altLang="zh-CN" baseline="0" dirty="0" smtClean="0"/>
              <a:t>dataflow</a:t>
            </a:r>
            <a:r>
              <a:rPr lang="zh-CN" altLang="en-US" baseline="0" dirty="0" smtClean="0"/>
              <a:t> </a:t>
            </a:r>
            <a:r>
              <a:rPr lang="en-US" altLang="zh-CN" baseline="0" dirty="0" smtClean="0"/>
              <a:t>correlation</a:t>
            </a:r>
            <a:r>
              <a:rPr lang="zh-CN" altLang="en-US" baseline="0" dirty="0" smtClean="0"/>
              <a:t> </a:t>
            </a:r>
            <a:r>
              <a:rPr lang="en-US" altLang="zh-CN" baseline="0" dirty="0" smtClean="0"/>
              <a:t>gives</a:t>
            </a:r>
            <a:r>
              <a:rPr lang="zh-CN" altLang="en-US" baseline="0" dirty="0" smtClean="0"/>
              <a:t> </a:t>
            </a:r>
            <a:r>
              <a:rPr lang="en-US" altLang="zh-CN" baseline="0" dirty="0" smtClean="0"/>
              <a:t>rise</a:t>
            </a:r>
            <a:r>
              <a:rPr lang="zh-CN" altLang="en-US" baseline="0" dirty="0" smtClean="0"/>
              <a:t> </a:t>
            </a:r>
            <a:r>
              <a:rPr lang="en-US" altLang="zh-CN" baseline="0" dirty="0" smtClean="0"/>
              <a:t>to</a:t>
            </a:r>
            <a:r>
              <a:rPr lang="zh-CN" altLang="en-US" baseline="0" dirty="0" smtClean="0"/>
              <a:t> </a:t>
            </a:r>
            <a:r>
              <a:rPr lang="en-US" altLang="zh-CN" baseline="0" dirty="0" smtClean="0"/>
              <a:t>duplicate</a:t>
            </a:r>
            <a:r>
              <a:rPr lang="zh-CN" altLang="en-US" baseline="0" dirty="0" smtClean="0"/>
              <a:t> </a:t>
            </a:r>
            <a:r>
              <a:rPr lang="en-US" altLang="zh-CN" baseline="0" dirty="0" smtClean="0"/>
              <a:t>associations</a:t>
            </a:r>
            <a:r>
              <a:rPr lang="zh-CN" altLang="en-US" baseline="0" dirty="0" smtClean="0"/>
              <a:t> </a:t>
            </a:r>
            <a:r>
              <a:rPr lang="en-US" altLang="zh-CN" baseline="0" dirty="0" smtClean="0"/>
              <a:t>between</a:t>
            </a:r>
            <a:r>
              <a:rPr lang="zh-CN" altLang="en-US" baseline="0" dirty="0" smtClean="0"/>
              <a:t> </a:t>
            </a:r>
            <a:r>
              <a:rPr lang="en-US" altLang="zh-CN" baseline="0" dirty="0" smtClean="0"/>
              <a:t>middleware</a:t>
            </a:r>
            <a:r>
              <a:rPr lang="zh-CN" altLang="en-US" baseline="0" dirty="0" smtClean="0"/>
              <a:t> </a:t>
            </a:r>
            <a:r>
              <a:rPr lang="en-US" altLang="zh-CN" baseline="0" dirty="0" smtClean="0"/>
              <a:t>and</a:t>
            </a:r>
            <a:r>
              <a:rPr lang="zh-CN" altLang="en-US" baseline="0" dirty="0" smtClean="0"/>
              <a:t> </a:t>
            </a:r>
            <a:r>
              <a:rPr lang="en-US" altLang="zh-CN" baseline="0" dirty="0" smtClean="0"/>
              <a:t>application</a:t>
            </a:r>
            <a:r>
              <a:rPr lang="zh-CN" altLang="en-US" baseline="0" dirty="0" smtClean="0"/>
              <a:t> </a:t>
            </a:r>
            <a:r>
              <a:rPr lang="en-US" altLang="zh-CN" baseline="0" dirty="0" smtClean="0"/>
              <a:t>layer</a:t>
            </a:r>
            <a:r>
              <a:rPr lang="zh-CN" altLang="en-US" baseline="0" dirty="0" smtClean="0"/>
              <a:t> </a:t>
            </a:r>
            <a:r>
              <a:rPr lang="en-US" altLang="zh-CN" baseline="0" dirty="0" smtClean="0"/>
              <a:t>provenance</a:t>
            </a:r>
            <a:r>
              <a:rPr lang="zh-CN" altLang="en-US" baseline="0" dirty="0" smtClean="0"/>
              <a:t> </a:t>
            </a:r>
            <a:r>
              <a:rPr lang="en-US" altLang="zh-CN" baseline="0" dirty="0" smtClean="0"/>
              <a:t>events.</a:t>
            </a:r>
            <a:r>
              <a:rPr lang="zh-CN" altLang="en-US" baseline="0" dirty="0" smtClean="0"/>
              <a:t> </a:t>
            </a:r>
            <a:r>
              <a:rPr lang="en-US" altLang="zh-CN" baseline="0" dirty="0" smtClean="0"/>
              <a:t>This</a:t>
            </a:r>
            <a:r>
              <a:rPr lang="zh-CN" altLang="en-US" baseline="0" dirty="0" smtClean="0"/>
              <a:t> </a:t>
            </a:r>
            <a:r>
              <a:rPr lang="en-US" altLang="zh-CN" baseline="0" dirty="0" smtClean="0"/>
              <a:t>duplication</a:t>
            </a:r>
            <a:r>
              <a:rPr lang="zh-CN" altLang="en-US" baseline="0" dirty="0" smtClean="0"/>
              <a:t> </a:t>
            </a:r>
            <a:r>
              <a:rPr lang="en-US" altLang="zh-CN" baseline="0" dirty="0" smtClean="0"/>
              <a:t>is</a:t>
            </a:r>
            <a:r>
              <a:rPr lang="zh-CN" altLang="en-US" baseline="0" dirty="0" smtClean="0"/>
              <a:t> </a:t>
            </a:r>
            <a:r>
              <a:rPr lang="en-US" altLang="zh-CN" baseline="0" dirty="0" smtClean="0"/>
              <a:t>because</a:t>
            </a:r>
            <a:r>
              <a:rPr lang="zh-CN" altLang="en-US" baseline="0" dirty="0" smtClean="0"/>
              <a:t> </a:t>
            </a:r>
            <a:r>
              <a:rPr lang="en-US" altLang="zh-CN" baseline="0" dirty="0" smtClean="0"/>
              <a:t>the</a:t>
            </a:r>
            <a:r>
              <a:rPr lang="zh-CN" altLang="en-US" baseline="0" dirty="0" smtClean="0"/>
              <a:t> </a:t>
            </a:r>
            <a:r>
              <a:rPr lang="en-US" altLang="zh-CN" baseline="0" dirty="0" smtClean="0"/>
              <a:t>same</a:t>
            </a:r>
            <a:r>
              <a:rPr lang="zh-CN" altLang="en-US" baseline="0" dirty="0" smtClean="0"/>
              <a:t> </a:t>
            </a:r>
            <a:r>
              <a:rPr lang="en-US" altLang="zh-CN" baseline="0" dirty="0" smtClean="0"/>
              <a:t>task</a:t>
            </a:r>
            <a:r>
              <a:rPr lang="zh-CN" altLang="en-US" baseline="0" dirty="0" smtClean="0"/>
              <a:t> </a:t>
            </a:r>
            <a:r>
              <a:rPr lang="en-US" altLang="zh-CN" baseline="0" dirty="0" smtClean="0"/>
              <a:t>can</a:t>
            </a:r>
            <a:r>
              <a:rPr lang="zh-CN" altLang="en-US" baseline="0" dirty="0" smtClean="0"/>
              <a:t> </a:t>
            </a:r>
            <a:r>
              <a:rPr lang="en-US" altLang="zh-CN" baseline="0" dirty="0" smtClean="0"/>
              <a:t>be</a:t>
            </a:r>
            <a:r>
              <a:rPr lang="zh-CN" altLang="en-US" baseline="0" dirty="0" smtClean="0"/>
              <a:t> </a:t>
            </a:r>
            <a:r>
              <a:rPr lang="en-US" altLang="zh-CN" baseline="0" dirty="0" smtClean="0"/>
              <a:t>reassigned</a:t>
            </a:r>
            <a:r>
              <a:rPr lang="zh-CN" altLang="en-US" baseline="0" dirty="0" smtClean="0"/>
              <a:t> </a:t>
            </a:r>
            <a:r>
              <a:rPr lang="en-US" altLang="zh-CN" baseline="0" dirty="0" smtClean="0"/>
              <a:t>to</a:t>
            </a:r>
            <a:r>
              <a:rPr lang="zh-CN" altLang="en-US" baseline="0" dirty="0" smtClean="0"/>
              <a:t> </a:t>
            </a:r>
            <a:r>
              <a:rPr lang="en-US" altLang="zh-CN" baseline="0" dirty="0" smtClean="0"/>
              <a:t>other</a:t>
            </a:r>
            <a:r>
              <a:rPr lang="zh-CN" altLang="en-US" baseline="0" dirty="0" smtClean="0"/>
              <a:t> </a:t>
            </a:r>
            <a:r>
              <a:rPr lang="en-US" altLang="zh-CN" baseline="0" dirty="0" smtClean="0"/>
              <a:t>workers</a:t>
            </a:r>
            <a:r>
              <a:rPr lang="zh-CN" altLang="en-US" baseline="0" dirty="0" smtClean="0"/>
              <a:t> </a:t>
            </a:r>
            <a:r>
              <a:rPr lang="en-US" altLang="zh-CN" baseline="0" dirty="0" smtClean="0"/>
              <a:t>due</a:t>
            </a:r>
            <a:r>
              <a:rPr lang="zh-CN" altLang="en-US" baseline="0" dirty="0" smtClean="0"/>
              <a:t> </a:t>
            </a:r>
            <a:r>
              <a:rPr lang="en-US" altLang="zh-CN" baseline="0" dirty="0" smtClean="0"/>
              <a:t>to</a:t>
            </a:r>
            <a:r>
              <a:rPr lang="zh-CN" altLang="en-US" baseline="0" dirty="0" smtClean="0"/>
              <a:t> </a:t>
            </a:r>
            <a:r>
              <a:rPr lang="en-US" altLang="zh-CN" baseline="0" dirty="0" smtClean="0"/>
              <a:t>failures</a:t>
            </a:r>
            <a:r>
              <a:rPr lang="zh-CN" altLang="en-US" baseline="0" dirty="0" smtClean="0"/>
              <a:t> </a:t>
            </a:r>
            <a:r>
              <a:rPr lang="en-US" altLang="zh-CN" baseline="0" dirty="0" smtClean="0"/>
              <a:t>which</a:t>
            </a:r>
            <a:r>
              <a:rPr lang="zh-CN" altLang="en-US" baseline="0" dirty="0" smtClean="0"/>
              <a:t> </a:t>
            </a:r>
            <a:r>
              <a:rPr lang="en-US" altLang="zh-CN" baseline="0" dirty="0" smtClean="0"/>
              <a:t>result</a:t>
            </a:r>
            <a:r>
              <a:rPr lang="zh-CN" altLang="en-US" baseline="0" dirty="0" smtClean="0"/>
              <a:t> </a:t>
            </a:r>
            <a:r>
              <a:rPr lang="en-US" altLang="zh-CN" baseline="0" dirty="0" smtClean="0"/>
              <a:t>in</a:t>
            </a:r>
            <a:r>
              <a:rPr lang="zh-CN" altLang="en-US" baseline="0" dirty="0" smtClean="0"/>
              <a:t> </a:t>
            </a:r>
            <a:r>
              <a:rPr lang="en-US" altLang="zh-CN" baseline="0" dirty="0" smtClean="0"/>
              <a:t>multiple</a:t>
            </a:r>
            <a:r>
              <a:rPr lang="zh-CN" altLang="en-US" baseline="0" dirty="0" smtClean="0"/>
              <a:t> </a:t>
            </a:r>
            <a:r>
              <a:rPr lang="en-US" altLang="zh-CN" baseline="0" dirty="0" smtClean="0"/>
              <a:t>correlations.</a:t>
            </a:r>
            <a:r>
              <a:rPr lang="zh-CN" altLang="en-US" baseline="0" dirty="0" smtClean="0"/>
              <a:t> </a:t>
            </a:r>
            <a:r>
              <a:rPr lang="en-US" altLang="zh-CN" baseline="0" dirty="0" smtClean="0"/>
              <a:t>Additionally</a:t>
            </a:r>
            <a:r>
              <a:rPr lang="zh-CN" altLang="en-US" baseline="0" dirty="0" smtClean="0"/>
              <a:t> </a:t>
            </a:r>
            <a:r>
              <a:rPr lang="en-US" altLang="zh-CN" baseline="0" dirty="0" smtClean="0"/>
              <a:t>in</a:t>
            </a:r>
            <a:r>
              <a:rPr lang="zh-CN" altLang="en-US" baseline="0" dirty="0" smtClean="0"/>
              <a:t> </a:t>
            </a:r>
            <a:r>
              <a:rPr lang="en-US" altLang="zh-CN" baseline="0" dirty="0" smtClean="0"/>
              <a:t>distributed</a:t>
            </a:r>
            <a:r>
              <a:rPr lang="zh-CN" altLang="en-US" baseline="0" dirty="0" smtClean="0"/>
              <a:t> </a:t>
            </a:r>
            <a:r>
              <a:rPr lang="en-US" altLang="zh-CN" baseline="0" dirty="0" smtClean="0"/>
              <a:t>environment,</a:t>
            </a:r>
            <a:r>
              <a:rPr lang="zh-CN" altLang="en-US" baseline="0" dirty="0" smtClean="0"/>
              <a:t> </a:t>
            </a:r>
            <a:r>
              <a:rPr lang="en-US" altLang="zh-CN" baseline="0" dirty="0" smtClean="0"/>
              <a:t>one</a:t>
            </a:r>
            <a:r>
              <a:rPr lang="zh-CN" altLang="en-US" baseline="0" dirty="0" smtClean="0"/>
              <a:t> </a:t>
            </a:r>
            <a:r>
              <a:rPr lang="en-US" altLang="zh-CN" baseline="0" dirty="0" smtClean="0"/>
              <a:t>same</a:t>
            </a:r>
            <a:r>
              <a:rPr lang="zh-CN" altLang="en-US" baseline="0" dirty="0" smtClean="0"/>
              <a:t> </a:t>
            </a:r>
            <a:r>
              <a:rPr lang="en-US" altLang="zh-CN" baseline="0" dirty="0" smtClean="0"/>
              <a:t>process</a:t>
            </a:r>
            <a:r>
              <a:rPr lang="zh-CN" altLang="en-US" baseline="0" dirty="0" smtClean="0"/>
              <a:t> </a:t>
            </a:r>
            <a:r>
              <a:rPr lang="en-US" altLang="zh-CN" baseline="0" dirty="0" smtClean="0"/>
              <a:t>can</a:t>
            </a:r>
            <a:r>
              <a:rPr lang="zh-CN" altLang="en-US" baseline="0" dirty="0" smtClean="0"/>
              <a:t> </a:t>
            </a:r>
            <a:r>
              <a:rPr lang="en-US" altLang="zh-CN" baseline="0" dirty="0" smtClean="0"/>
              <a:t>be</a:t>
            </a:r>
            <a:r>
              <a:rPr lang="zh-CN" altLang="en-US" baseline="0" dirty="0" smtClean="0"/>
              <a:t> </a:t>
            </a:r>
            <a:r>
              <a:rPr lang="en-US" altLang="zh-CN" baseline="0" dirty="0" smtClean="0"/>
              <a:t>executed</a:t>
            </a:r>
            <a:r>
              <a:rPr lang="zh-CN" altLang="en-US" baseline="0" dirty="0" smtClean="0"/>
              <a:t> </a:t>
            </a:r>
            <a:r>
              <a:rPr lang="en-US" altLang="zh-CN" baseline="0" dirty="0" smtClean="0"/>
              <a:t>concurrently</a:t>
            </a:r>
            <a:r>
              <a:rPr lang="zh-CN" altLang="en-US" baseline="0" dirty="0" smtClean="0"/>
              <a:t> </a:t>
            </a:r>
            <a:r>
              <a:rPr lang="en-US" altLang="zh-CN" baseline="0" dirty="0" smtClean="0"/>
              <a:t>on</a:t>
            </a:r>
            <a:r>
              <a:rPr lang="zh-CN" altLang="en-US" baseline="0" dirty="0" smtClean="0"/>
              <a:t> </a:t>
            </a:r>
            <a:r>
              <a:rPr lang="en-US" altLang="zh-CN" baseline="0" dirty="0" smtClean="0"/>
              <a:t>multiple</a:t>
            </a:r>
            <a:r>
              <a:rPr lang="zh-CN" altLang="en-US" baseline="0" dirty="0" smtClean="0"/>
              <a:t> </a:t>
            </a:r>
            <a:r>
              <a:rPr lang="en-US" altLang="zh-CN" baseline="0" dirty="0" smtClean="0"/>
              <a:t>nodes</a:t>
            </a:r>
            <a:r>
              <a:rPr lang="zh-CN" altLang="en-US" baseline="0" dirty="0" smtClean="0"/>
              <a:t> </a:t>
            </a:r>
            <a:r>
              <a:rPr lang="en-US" altLang="zh-CN" baseline="0" dirty="0" smtClean="0"/>
              <a:t>with</a:t>
            </a:r>
            <a:r>
              <a:rPr lang="zh-CN" altLang="en-US" baseline="0" dirty="0" smtClean="0"/>
              <a:t> </a:t>
            </a:r>
            <a:r>
              <a:rPr lang="en-US" altLang="zh-CN" baseline="0" dirty="0" smtClean="0"/>
              <a:t>the</a:t>
            </a:r>
            <a:r>
              <a:rPr lang="zh-CN" altLang="en-US" baseline="0" dirty="0" smtClean="0"/>
              <a:t> </a:t>
            </a:r>
            <a:r>
              <a:rPr lang="en-US" altLang="zh-CN" baseline="0" dirty="0" smtClean="0"/>
              <a:t>same</a:t>
            </a:r>
            <a:r>
              <a:rPr lang="zh-CN" altLang="en-US" baseline="0" dirty="0" smtClean="0"/>
              <a:t> </a:t>
            </a:r>
            <a:r>
              <a:rPr lang="en-US" altLang="zh-CN" baseline="0" dirty="0" smtClean="0"/>
              <a:t>input</a:t>
            </a:r>
            <a:r>
              <a:rPr lang="zh-CN" altLang="en-US" baseline="0" dirty="0" smtClean="0"/>
              <a:t> </a:t>
            </a:r>
            <a:r>
              <a:rPr lang="en-US" altLang="zh-CN" baseline="0" dirty="0" smtClean="0"/>
              <a:t>that</a:t>
            </a:r>
            <a:r>
              <a:rPr lang="zh-CN" altLang="en-US" baseline="0" dirty="0" smtClean="0"/>
              <a:t> </a:t>
            </a:r>
            <a:r>
              <a:rPr lang="en-US" altLang="zh-CN" baseline="0" dirty="0" smtClean="0"/>
              <a:t>may</a:t>
            </a:r>
            <a:r>
              <a:rPr lang="zh-CN" altLang="en-US" baseline="0" dirty="0" smtClean="0"/>
              <a:t> </a:t>
            </a:r>
            <a:r>
              <a:rPr lang="en-US" altLang="zh-CN" baseline="0" dirty="0" smtClean="0"/>
              <a:t>generate</a:t>
            </a:r>
            <a:r>
              <a:rPr lang="zh-CN" altLang="en-US" baseline="0" dirty="0" smtClean="0"/>
              <a:t> </a:t>
            </a:r>
            <a:r>
              <a:rPr lang="en-US" altLang="zh-CN" baseline="0" dirty="0" smtClean="0"/>
              <a:t>the</a:t>
            </a:r>
            <a:r>
              <a:rPr lang="zh-CN" altLang="en-US" baseline="0" dirty="0" smtClean="0"/>
              <a:t> </a:t>
            </a:r>
            <a:r>
              <a:rPr lang="en-US" altLang="zh-CN" baseline="0" dirty="0" smtClean="0"/>
              <a:t>same</a:t>
            </a:r>
            <a:r>
              <a:rPr lang="zh-CN" altLang="en-US" baseline="0" dirty="0" smtClean="0"/>
              <a:t> </a:t>
            </a:r>
            <a:r>
              <a:rPr lang="en-US" altLang="zh-CN" baseline="0" dirty="0" smtClean="0"/>
              <a:t>set</a:t>
            </a:r>
            <a:r>
              <a:rPr lang="zh-CN" altLang="en-US" baseline="0" dirty="0" smtClean="0"/>
              <a:t> </a:t>
            </a:r>
            <a:r>
              <a:rPr lang="en-US" altLang="zh-CN" baseline="0" dirty="0" smtClean="0"/>
              <a:t>of</a:t>
            </a:r>
            <a:r>
              <a:rPr lang="zh-CN" altLang="en-US" baseline="0" dirty="0" smtClean="0"/>
              <a:t> </a:t>
            </a:r>
            <a:r>
              <a:rPr lang="en-US" altLang="zh-CN" baseline="0" dirty="0" smtClean="0"/>
              <a:t>outputs.</a:t>
            </a:r>
            <a:r>
              <a:rPr lang="zh-CN" altLang="en-US" baseline="0" dirty="0" smtClean="0"/>
              <a:t>  </a:t>
            </a:r>
            <a:r>
              <a:rPr lang="en-US" altLang="zh-CN" baseline="0" dirty="0" smtClean="0"/>
              <a:t>Both</a:t>
            </a:r>
            <a:r>
              <a:rPr lang="zh-CN" altLang="en-US" baseline="0" dirty="0" smtClean="0"/>
              <a:t> </a:t>
            </a:r>
            <a:r>
              <a:rPr lang="en-US" altLang="zh-CN" baseline="0" dirty="0" smtClean="0"/>
              <a:t>these</a:t>
            </a:r>
            <a:r>
              <a:rPr lang="zh-CN" altLang="en-US" baseline="0" dirty="0" smtClean="0"/>
              <a:t> </a:t>
            </a:r>
            <a:r>
              <a:rPr lang="en-US" altLang="zh-CN" baseline="0" dirty="0" smtClean="0"/>
              <a:t>associations</a:t>
            </a:r>
            <a:r>
              <a:rPr lang="zh-CN" altLang="en-US" baseline="0" dirty="0" smtClean="0"/>
              <a:t> </a:t>
            </a:r>
            <a:r>
              <a:rPr lang="en-US" altLang="zh-CN" baseline="0" dirty="0" smtClean="0"/>
              <a:t>can</a:t>
            </a:r>
            <a:r>
              <a:rPr lang="zh-CN" altLang="en-US" baseline="0" dirty="0" smtClean="0"/>
              <a:t> </a:t>
            </a:r>
            <a:r>
              <a:rPr lang="en-US" altLang="zh-CN" baseline="0" dirty="0" smtClean="0"/>
              <a:t>be</a:t>
            </a:r>
            <a:r>
              <a:rPr lang="zh-CN" altLang="en-US" baseline="0" dirty="0" smtClean="0"/>
              <a:t> </a:t>
            </a:r>
            <a:r>
              <a:rPr lang="en-US" altLang="zh-CN" baseline="0" dirty="0" smtClean="0"/>
              <a:t>corrected</a:t>
            </a:r>
            <a:r>
              <a:rPr lang="zh-CN" altLang="en-US" baseline="0" dirty="0" smtClean="0"/>
              <a:t> </a:t>
            </a:r>
            <a:r>
              <a:rPr lang="en-US" altLang="zh-CN" baseline="0" dirty="0" smtClean="0"/>
              <a:t>using</a:t>
            </a:r>
            <a:r>
              <a:rPr lang="zh-CN" altLang="en-US" baseline="0" dirty="0" smtClean="0"/>
              <a:t> </a:t>
            </a:r>
            <a:r>
              <a:rPr lang="en-US" altLang="zh-CN" baseline="0" dirty="0" smtClean="0"/>
              <a:t>timestamp</a:t>
            </a:r>
            <a:r>
              <a:rPr lang="zh-CN" altLang="en-US" baseline="0" dirty="0" smtClean="0"/>
              <a:t> </a:t>
            </a:r>
            <a:r>
              <a:rPr lang="en-US" altLang="zh-CN" baseline="0" dirty="0" smtClean="0"/>
              <a:t>correlation</a:t>
            </a:r>
            <a:r>
              <a:rPr lang="zh-CN" altLang="en-US" baseline="0" dirty="0" smtClean="0"/>
              <a:t> </a:t>
            </a:r>
            <a:r>
              <a:rPr lang="en-US" altLang="zh-CN" baseline="0" dirty="0" smtClean="0"/>
              <a:t>analysis</a:t>
            </a:r>
            <a:r>
              <a:rPr lang="zh-CN" altLang="en-US" baseline="0" dirty="0" smtClean="0"/>
              <a:t>. </a:t>
            </a:r>
            <a:endParaRPr lang="en-US" altLang="zh-CN" baseline="0" dirty="0" smtClean="0"/>
          </a:p>
          <a:p>
            <a:r>
              <a:rPr lang="en-US" baseline="0" dirty="0" smtClean="0"/>
              <a:t>Our</a:t>
            </a:r>
            <a:r>
              <a:rPr lang="zh-CN" altLang="en-US" baseline="0" dirty="0" smtClean="0"/>
              <a:t> </a:t>
            </a:r>
            <a:r>
              <a:rPr lang="en-US" altLang="zh-CN" baseline="0" dirty="0" smtClean="0"/>
              <a:t>algorithm</a:t>
            </a:r>
            <a:r>
              <a:rPr lang="zh-CN" altLang="en-US" baseline="0" dirty="0" smtClean="0"/>
              <a:t> </a:t>
            </a:r>
            <a:r>
              <a:rPr lang="en-US" altLang="zh-CN" baseline="0" dirty="0" smtClean="0"/>
              <a:t>assumes</a:t>
            </a:r>
            <a:r>
              <a:rPr lang="zh-CN" altLang="en-US" baseline="0" dirty="0" smtClean="0"/>
              <a:t> </a:t>
            </a:r>
            <a:r>
              <a:rPr lang="en-US" altLang="zh-CN" baseline="0" dirty="0" smtClean="0"/>
              <a:t>a</a:t>
            </a:r>
            <a:r>
              <a:rPr lang="zh-CN" altLang="en-US" baseline="0" dirty="0" smtClean="0"/>
              <a:t> </a:t>
            </a:r>
            <a:r>
              <a:rPr lang="en-US" altLang="zh-CN" baseline="0" dirty="0" smtClean="0"/>
              <a:t>synchronized</a:t>
            </a:r>
            <a:r>
              <a:rPr lang="zh-CN" altLang="en-US" baseline="0" dirty="0" smtClean="0"/>
              <a:t> </a:t>
            </a:r>
            <a:r>
              <a:rPr lang="en-US" altLang="zh-CN" baseline="0" dirty="0" smtClean="0"/>
              <a:t>clock</a:t>
            </a:r>
            <a:r>
              <a:rPr lang="zh-CN" altLang="en-US" baseline="0" dirty="0" smtClean="0"/>
              <a:t>, </a:t>
            </a:r>
            <a:r>
              <a:rPr lang="en-US" altLang="zh-CN" baseline="0" dirty="0" smtClean="0"/>
              <a:t>we</a:t>
            </a:r>
            <a:r>
              <a:rPr lang="zh-CN" altLang="en-US" baseline="0" dirty="0" smtClean="0"/>
              <a:t> </a:t>
            </a:r>
            <a:r>
              <a:rPr lang="en-US" altLang="zh-CN" baseline="0" dirty="0" smtClean="0"/>
              <a:t>select</a:t>
            </a:r>
            <a:r>
              <a:rPr lang="zh-CN" altLang="en-US" baseline="0" dirty="0" smtClean="0"/>
              <a:t> </a:t>
            </a:r>
            <a:r>
              <a:rPr lang="en-US" altLang="zh-CN" baseline="0" dirty="0" smtClean="0"/>
              <a:t>correlated</a:t>
            </a:r>
            <a:r>
              <a:rPr lang="zh-CN" altLang="en-US" baseline="0" dirty="0" smtClean="0"/>
              <a:t> </a:t>
            </a:r>
            <a:r>
              <a:rPr lang="en-US" altLang="zh-CN" baseline="0" dirty="0" smtClean="0"/>
              <a:t>provenance</a:t>
            </a:r>
            <a:r>
              <a:rPr lang="zh-CN" altLang="en-US" baseline="0" dirty="0" smtClean="0"/>
              <a:t> </a:t>
            </a:r>
            <a:r>
              <a:rPr lang="en-US" altLang="zh-CN" baseline="0" dirty="0" smtClean="0"/>
              <a:t>events</a:t>
            </a:r>
            <a:r>
              <a:rPr lang="zh-CN" altLang="en-US" baseline="0" dirty="0" smtClean="0"/>
              <a:t> </a:t>
            </a:r>
            <a:r>
              <a:rPr lang="en-US" altLang="zh-CN" baseline="0" dirty="0" smtClean="0"/>
              <a:t>based</a:t>
            </a:r>
            <a:r>
              <a:rPr lang="zh-CN" altLang="en-US" baseline="0" dirty="0" smtClean="0"/>
              <a:t> </a:t>
            </a:r>
            <a:r>
              <a:rPr lang="en-US" altLang="zh-CN" baseline="0" dirty="0" smtClean="0"/>
              <a:t>on</a:t>
            </a:r>
            <a:r>
              <a:rPr lang="zh-CN" altLang="en-US" baseline="0" dirty="0" smtClean="0"/>
              <a:t> </a:t>
            </a:r>
            <a:r>
              <a:rPr lang="en-US" altLang="zh-CN" baseline="0" dirty="0" smtClean="0"/>
              <a:t>the</a:t>
            </a:r>
            <a:r>
              <a:rPr lang="zh-CN" altLang="en-US" baseline="0" dirty="0" smtClean="0"/>
              <a:t> </a:t>
            </a:r>
            <a:r>
              <a:rPr lang="en-US" altLang="zh-CN" baseline="0" dirty="0" smtClean="0"/>
              <a:t>constraints</a:t>
            </a:r>
            <a:r>
              <a:rPr lang="zh-CN" altLang="en-US" baseline="0" dirty="0" smtClean="0"/>
              <a:t> </a:t>
            </a:r>
            <a:r>
              <a:rPr lang="en-US" altLang="zh-CN" baseline="0" dirty="0" smtClean="0"/>
              <a:t>as</a:t>
            </a:r>
            <a:r>
              <a:rPr lang="zh-CN" altLang="en-US" baseline="0" dirty="0" smtClean="0"/>
              <a:t> </a:t>
            </a:r>
            <a:r>
              <a:rPr lang="en-US" altLang="zh-CN" baseline="0" dirty="0" smtClean="0"/>
              <a:t>two</a:t>
            </a:r>
            <a:r>
              <a:rPr lang="zh-CN" altLang="en-US" baseline="0" dirty="0" smtClean="0"/>
              <a:t> </a:t>
            </a:r>
            <a:r>
              <a:rPr lang="en-US" altLang="zh-CN" baseline="0" dirty="0" smtClean="0"/>
              <a:t>functions</a:t>
            </a:r>
            <a:r>
              <a:rPr lang="zh-CN" altLang="en-US" baseline="0" dirty="0" smtClean="0"/>
              <a:t> </a:t>
            </a:r>
            <a:r>
              <a:rPr lang="en-US" altLang="zh-CN" baseline="0" dirty="0" smtClean="0"/>
              <a:t>on</a:t>
            </a:r>
            <a:r>
              <a:rPr lang="zh-CN" altLang="en-US" baseline="0" dirty="0" smtClean="0"/>
              <a:t> </a:t>
            </a:r>
            <a:r>
              <a:rPr lang="en-US" altLang="zh-CN" baseline="0" dirty="0" smtClean="0"/>
              <a:t>slides.</a:t>
            </a:r>
          </a:p>
          <a:p>
            <a:r>
              <a:rPr lang="en-US" baseline="0" dirty="0" smtClean="0"/>
              <a:t>Equation</a:t>
            </a:r>
            <a:r>
              <a:rPr lang="zh-CN" altLang="en-US" baseline="0" dirty="0" smtClean="0"/>
              <a:t> </a:t>
            </a:r>
            <a:r>
              <a:rPr lang="zh-CN" altLang="zh-CN" baseline="0" dirty="0" smtClean="0"/>
              <a:t>(</a:t>
            </a:r>
            <a:r>
              <a:rPr lang="en-US" altLang="zh-CN" baseline="0" dirty="0" smtClean="0"/>
              <a:t>1)</a:t>
            </a:r>
            <a:r>
              <a:rPr lang="zh-CN" altLang="en-US" baseline="0" dirty="0" smtClean="0"/>
              <a:t> </a:t>
            </a:r>
            <a:r>
              <a:rPr lang="en-US" altLang="zh-CN" baseline="0" dirty="0" smtClean="0"/>
              <a:t>compares start timestamp and end timestamp to address event reassignment due to failures. From application layer, one subtask is assigned to worker nodes in middleware at the start timestamp </a:t>
            </a:r>
            <a:r>
              <a:rPr lang="en-US" altLang="zh-CN" baseline="0" dirty="0" err="1" smtClean="0"/>
              <a:t>Ts</a:t>
            </a:r>
            <a:r>
              <a:rPr lang="en-US" altLang="zh-CN" baseline="0" dirty="0" smtClean="0"/>
              <a:t> and will get end timestamp </a:t>
            </a:r>
            <a:r>
              <a:rPr lang="en-US" altLang="zh-CN" baseline="0" dirty="0" err="1" smtClean="0"/>
              <a:t>Te</a:t>
            </a:r>
            <a:r>
              <a:rPr lang="en-US" altLang="zh-CN" baseline="0" dirty="0" smtClean="0"/>
              <a:t> when a successful output is returned from worker nodes. So, the start timestamp of event from application layer should be no later than the start timestamp of the correlated event from middleware layer. Similarly, the end timestamp of event from application layer should be no earlier than the end timestamp of the correlated event from middleware layer.</a:t>
            </a:r>
          </a:p>
          <a:p>
            <a:r>
              <a:rPr lang="en-US" altLang="zh-CN" baseline="0" dirty="0" smtClean="0"/>
              <a:t>Equation (2) is to infer correlation among events with same tuple (I,O,P) by locating the event with minimum </a:t>
            </a:r>
            <a:r>
              <a:rPr lang="en-US" altLang="zh-CN" baseline="0" dirty="0" err="1" smtClean="0"/>
              <a:t>simT</a:t>
            </a:r>
            <a:r>
              <a:rPr lang="en-US" altLang="zh-CN" baseline="0" dirty="0" smtClean="0"/>
              <a:t>. The </a:t>
            </a:r>
            <a:r>
              <a:rPr lang="en-US" altLang="zh-CN" baseline="0" dirty="0" err="1" smtClean="0"/>
              <a:t>simT</a:t>
            </a:r>
            <a:r>
              <a:rPr lang="en-US" altLang="zh-CN" baseline="0" dirty="0" smtClean="0"/>
              <a:t> is calculated as the sum of start time and end time bias divided by the time range of the provenance event from application layer. Since such duplication is not caused by task reassignment due to failures, there should be a one to one mapping between events from different layers. We select the event from middleware layer with the minimum </a:t>
            </a:r>
            <a:r>
              <a:rPr lang="en-US" altLang="zh-CN" baseline="0" dirty="0" err="1" smtClean="0"/>
              <a:t>simT</a:t>
            </a:r>
            <a:r>
              <a:rPr lang="en-US" altLang="zh-CN" baseline="0" dirty="0" smtClean="0"/>
              <a:t> to be considered correlated to event from application layer.</a:t>
            </a:r>
            <a:endParaRPr lang="en-US" baseline="0"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14F6E95-ACA2-7D4F-B56B-5930658C9EB6}" type="slidenum">
              <a:rPr lang="en-US" smtClean="0"/>
              <a:pPr>
                <a:defRPr/>
              </a:pPr>
              <a:t>10</a:t>
            </a:fld>
            <a:endParaRPr lang="en-US"/>
          </a:p>
        </p:txBody>
      </p:sp>
    </p:spTree>
    <p:extLst>
      <p:ext uri="{BB962C8B-B14F-4D97-AF65-F5344CB8AC3E}">
        <p14:creationId xmlns:p14="http://schemas.microsoft.com/office/powerpoint/2010/main" val="4058387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ＭＳ Ｐゴシック" pitchFamily="1" charset="-128"/>
                <a:cs typeface="ＭＳ Ｐゴシック" charset="0"/>
              </a:rPr>
              <a:t>Each process is </a:t>
            </a:r>
            <a:r>
              <a:rPr lang="en-US" sz="1200" b="0" i="0" u="none" strike="noStrike" kern="1200" baseline="0" dirty="0" err="1" smtClean="0">
                <a:solidFill>
                  <a:schemeClr val="tx1"/>
                </a:solidFill>
                <a:latin typeface="Arial" charset="0"/>
                <a:ea typeface="ＭＳ Ｐゴシック" pitchFamily="1" charset="-128"/>
                <a:cs typeface="ＭＳ Ｐゴシック" charset="0"/>
              </a:rPr>
              <a:t>reprensted</a:t>
            </a:r>
            <a:r>
              <a:rPr lang="en-US" sz="1200" b="0" i="0" u="none" strike="noStrike" kern="1200" baseline="0" dirty="0" smtClean="0">
                <a:solidFill>
                  <a:schemeClr val="tx1"/>
                </a:solidFill>
                <a:latin typeface="Arial" charset="0"/>
                <a:ea typeface="ＭＳ Ｐゴシック" pitchFamily="1" charset="-128"/>
                <a:cs typeface="ＭＳ Ｐゴシック" charset="0"/>
              </a:rPr>
              <a:t> as entity and involved data items are represented as artifacts with</a:t>
            </a:r>
          </a:p>
          <a:p>
            <a:r>
              <a:rPr lang="en-US" sz="1200" b="0" i="0" u="none" strike="noStrike" kern="1200" baseline="0" dirty="0" smtClean="0">
                <a:solidFill>
                  <a:schemeClr val="tx1"/>
                </a:solidFill>
                <a:latin typeface="Arial" charset="0"/>
                <a:ea typeface="ＭＳ Ｐゴシック" pitchFamily="1" charset="-128"/>
                <a:cs typeface="ＭＳ Ｐゴシック" charset="0"/>
              </a:rPr>
              <a:t>specific timestamps and annotations. The lineage mapping and linkage between application layer and middleware layer is</a:t>
            </a:r>
          </a:p>
          <a:p>
            <a:r>
              <a:rPr lang="en-US" sz="1200" b="0" i="0" u="none" strike="noStrike" kern="1200" baseline="0" dirty="0" smtClean="0">
                <a:solidFill>
                  <a:schemeClr val="tx1"/>
                </a:solidFill>
                <a:latin typeface="Arial" charset="0"/>
                <a:ea typeface="ＭＳ Ｐゴシック" pitchFamily="1" charset="-128"/>
                <a:cs typeface="ＭＳ Ｐゴシック" charset="0"/>
              </a:rPr>
              <a:t>presented as edges. We also incorporate agent information for attribution and citation.</a:t>
            </a:r>
            <a:endParaRPr lang="en-US" dirty="0"/>
          </a:p>
        </p:txBody>
      </p:sp>
      <p:sp>
        <p:nvSpPr>
          <p:cNvPr id="4" name="Slide Number Placeholder 3"/>
          <p:cNvSpPr>
            <a:spLocks noGrp="1"/>
          </p:cNvSpPr>
          <p:nvPr>
            <p:ph type="sldNum" sz="quarter" idx="10"/>
          </p:nvPr>
        </p:nvSpPr>
        <p:spPr/>
        <p:txBody>
          <a:bodyPr/>
          <a:lstStyle/>
          <a:p>
            <a:pPr>
              <a:defRPr/>
            </a:pPr>
            <a:fld id="{914F6E95-ACA2-7D4F-B56B-5930658C9EB6}" type="slidenum">
              <a:rPr lang="en-US" smtClean="0"/>
              <a:pPr>
                <a:defRPr/>
              </a:pPr>
              <a:t>11</a:t>
            </a:fld>
            <a:endParaRPr lang="en-US"/>
          </a:p>
        </p:txBody>
      </p:sp>
    </p:spTree>
    <p:extLst>
      <p:ext uri="{BB962C8B-B14F-4D97-AF65-F5344CB8AC3E}">
        <p14:creationId xmlns:p14="http://schemas.microsoft.com/office/powerpoint/2010/main" val="216802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main idea</a:t>
            </a:r>
            <a:r>
              <a:rPr lang="en-US" baseline="0" dirty="0" smtClean="0"/>
              <a:t> behind the proposed provenance collection mechanism is to capture as much provenance information as possible through instrumented middleware. Additional provenance can be harvested from the application logs, if available.</a:t>
            </a:r>
          </a:p>
          <a:p>
            <a:r>
              <a:rPr lang="en-US" baseline="0" dirty="0" smtClean="0"/>
              <a:t>We formulate the completeness of middleware provenance by analyzing the entities, artifacts and annotations in provenance events. We use </a:t>
            </a:r>
            <a:r>
              <a:rPr lang="en-US" altLang="zh-CN" dirty="0" smtClean="0"/>
              <a:t>Contextual analysis for comparing the completeness of provenance from middleware layer to both middleware and application layer.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914F6E95-ACA2-7D4F-B56B-5930658C9EB6}" type="slidenum">
              <a:rPr lang="en-US" smtClean="0"/>
              <a:pPr>
                <a:defRPr/>
              </a:pPr>
              <a:t>12</a:t>
            </a:fld>
            <a:endParaRPr lang="en-US"/>
          </a:p>
        </p:txBody>
      </p:sp>
    </p:spTree>
    <p:extLst>
      <p:ext uri="{BB962C8B-B14F-4D97-AF65-F5344CB8AC3E}">
        <p14:creationId xmlns:p14="http://schemas.microsoft.com/office/powerpoint/2010/main" val="2400657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our evaluation, we select applications from several science domains:</a:t>
            </a:r>
            <a:r>
              <a:rPr lang="en-US" baseline="0" dirty="0" smtClean="0"/>
              <a:t> the SLOSH application implements an atmospheric/oceanographic model of storm surge. BLAST, BWA and </a:t>
            </a:r>
            <a:r>
              <a:rPr lang="en-US" baseline="0" dirty="0" err="1" smtClean="0"/>
              <a:t>SHRiMP</a:t>
            </a:r>
            <a:r>
              <a:rPr lang="en-US" baseline="0" dirty="0" smtClean="0"/>
              <a:t> are from bioinformatics.</a:t>
            </a:r>
          </a:p>
          <a:p>
            <a:r>
              <a:rPr lang="en-US" baseline="0" dirty="0" smtClean="0"/>
              <a:t>These applications are mix of data- and compute-intensive applications. They can be described using </a:t>
            </a:r>
            <a:r>
              <a:rPr lang="en-US" baseline="0" dirty="0" err="1" smtClean="0"/>
              <a:t>Ramakrishnan’s</a:t>
            </a:r>
            <a:r>
              <a:rPr lang="en-US" baseline="0" dirty="0" smtClean="0"/>
              <a:t> dimensions of size, resource usage, structural pattern, data pattern and usage scenarios as the table in this slide.</a:t>
            </a:r>
          </a:p>
          <a:p>
            <a:r>
              <a:rPr lang="en-US" baseline="0" dirty="0" smtClean="0"/>
              <a:t>BLAST and SLOSH are compute-intensive, and BWA and </a:t>
            </a:r>
            <a:r>
              <a:rPr lang="en-US" baseline="0" dirty="0" err="1" smtClean="0"/>
              <a:t>SHRiMP</a:t>
            </a:r>
            <a:r>
              <a:rPr lang="en-US" baseline="0" dirty="0" smtClean="0"/>
              <a:t> are data-intensive. All of the applications utilize the parallel-merge-split pattern, which split the application into distinct tasks that then have their results combined.</a:t>
            </a:r>
          </a:p>
          <a:p>
            <a:r>
              <a:rPr lang="en-US" baseline="0" dirty="0" smtClean="0"/>
              <a:t>Each of the applications processes gigabytes of input and output data delivered </a:t>
            </a:r>
            <a:r>
              <a:rPr lang="en-US" altLang="zh-CN" baseline="0" dirty="0" smtClean="0"/>
              <a:t>between</a:t>
            </a:r>
            <a:r>
              <a:rPr lang="zh-CN" altLang="en-US" baseline="0" dirty="0" smtClean="0"/>
              <a:t> </a:t>
            </a:r>
            <a:r>
              <a:rPr lang="en-US" altLang="zh-CN" baseline="0" dirty="0" smtClean="0"/>
              <a:t>hundreds</a:t>
            </a:r>
            <a:r>
              <a:rPr lang="zh-CN" altLang="en-US" baseline="0" dirty="0" smtClean="0"/>
              <a:t> </a:t>
            </a:r>
            <a:r>
              <a:rPr lang="en-US" altLang="zh-CN" baseline="0" dirty="0" smtClean="0"/>
              <a:t>of</a:t>
            </a:r>
            <a:r>
              <a:rPr lang="zh-CN" altLang="en-US" baseline="0" dirty="0" smtClean="0"/>
              <a:t> </a:t>
            </a:r>
            <a:r>
              <a:rPr lang="en-US" altLang="zh-CN" baseline="0" dirty="0" smtClean="0"/>
              <a:t>tasks</a:t>
            </a:r>
            <a:r>
              <a:rPr lang="zh-CN" altLang="en-US" baseline="0" dirty="0" smtClean="0"/>
              <a:t> </a:t>
            </a:r>
            <a:r>
              <a:rPr lang="en-US" altLang="zh-CN" baseline="0" dirty="0" smtClean="0"/>
              <a:t>running</a:t>
            </a:r>
            <a:r>
              <a:rPr lang="zh-CN" altLang="en-US" baseline="0" dirty="0" smtClean="0"/>
              <a:t> </a:t>
            </a:r>
            <a:r>
              <a:rPr lang="en-US" altLang="zh-CN" baseline="0" dirty="0" smtClean="0"/>
              <a:t>over</a:t>
            </a:r>
            <a:r>
              <a:rPr lang="zh-CN" altLang="en-US" baseline="0" dirty="0" smtClean="0"/>
              <a:t> </a:t>
            </a:r>
            <a:r>
              <a:rPr lang="en-US" altLang="zh-CN" baseline="0" dirty="0" smtClean="0"/>
              <a:t>a</a:t>
            </a:r>
            <a:r>
              <a:rPr lang="zh-CN" altLang="en-US" baseline="0" dirty="0" smtClean="0"/>
              <a:t> </a:t>
            </a:r>
            <a:r>
              <a:rPr lang="en-US" altLang="zh-CN" baseline="0" dirty="0" smtClean="0"/>
              <a:t>set</a:t>
            </a:r>
            <a:r>
              <a:rPr lang="zh-CN" altLang="en-US" baseline="0" dirty="0" smtClean="0"/>
              <a:t> </a:t>
            </a:r>
            <a:r>
              <a:rPr lang="en-US" altLang="zh-CN" baseline="0" dirty="0" smtClean="0"/>
              <a:t>of</a:t>
            </a:r>
            <a:r>
              <a:rPr lang="zh-CN" altLang="en-US" baseline="0" dirty="0" smtClean="0"/>
              <a:t> </a:t>
            </a:r>
            <a:r>
              <a:rPr lang="en-US" altLang="zh-CN" baseline="0" dirty="0" smtClean="0"/>
              <a:t>distributed</a:t>
            </a:r>
            <a:r>
              <a:rPr lang="zh-CN" altLang="en-US" baseline="0" dirty="0" smtClean="0"/>
              <a:t> </a:t>
            </a:r>
            <a:r>
              <a:rPr lang="en-US" altLang="zh-CN" baseline="0" dirty="0" smtClean="0"/>
              <a:t>nodes.</a:t>
            </a:r>
            <a:endParaRPr lang="en-US" dirty="0"/>
          </a:p>
        </p:txBody>
      </p:sp>
      <p:sp>
        <p:nvSpPr>
          <p:cNvPr id="4" name="Slide Number Placeholder 3"/>
          <p:cNvSpPr>
            <a:spLocks noGrp="1"/>
          </p:cNvSpPr>
          <p:nvPr>
            <p:ph type="sldNum" sz="quarter" idx="10"/>
          </p:nvPr>
        </p:nvSpPr>
        <p:spPr/>
        <p:txBody>
          <a:bodyPr/>
          <a:lstStyle/>
          <a:p>
            <a:pPr>
              <a:defRPr/>
            </a:pPr>
            <a:fld id="{914F6E95-ACA2-7D4F-B56B-5930658C9EB6}" type="slidenum">
              <a:rPr lang="en-US" smtClean="0"/>
              <a:pPr>
                <a:defRPr/>
              </a:pPr>
              <a:t>14</a:t>
            </a:fld>
            <a:endParaRPr lang="en-US"/>
          </a:p>
        </p:txBody>
      </p:sp>
    </p:spTree>
    <p:extLst>
      <p:ext uri="{BB962C8B-B14F-4D97-AF65-F5344CB8AC3E}">
        <p14:creationId xmlns:p14="http://schemas.microsoft.com/office/powerpoint/2010/main" val="3626930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first test,</a:t>
            </a:r>
            <a:r>
              <a:rPr lang="en-US" baseline="0" dirty="0" smtClean="0"/>
              <a:t> we execute SLOSH application and BWA applications, first capturing provenance only at the middleware layers, and second at both middleware and application layers.</a:t>
            </a:r>
            <a:r>
              <a:rPr lang="zh-CN" altLang="en-US" baseline="0" dirty="0" smtClean="0"/>
              <a:t> </a:t>
            </a:r>
            <a:endParaRPr lang="en-US" altLang="zh-CN" baseline="0" dirty="0" smtClean="0"/>
          </a:p>
          <a:p>
            <a:r>
              <a:rPr lang="en-US" baseline="0" dirty="0" smtClean="0"/>
              <a:t>Above</a:t>
            </a:r>
            <a:r>
              <a:rPr lang="zh-CN" altLang="en-US" baseline="0" dirty="0" smtClean="0"/>
              <a:t> </a:t>
            </a:r>
            <a:r>
              <a:rPr lang="en-US" altLang="zh-CN" baseline="0" dirty="0" smtClean="0"/>
              <a:t>figure</a:t>
            </a:r>
            <a:r>
              <a:rPr lang="zh-CN" altLang="en-US" baseline="0" dirty="0" smtClean="0"/>
              <a:t> </a:t>
            </a:r>
            <a:r>
              <a:rPr lang="en-US" altLang="zh-CN" baseline="0" dirty="0" smtClean="0"/>
              <a:t>gives</a:t>
            </a:r>
            <a:r>
              <a:rPr lang="zh-CN" altLang="en-US" baseline="0" dirty="0" smtClean="0"/>
              <a:t> </a:t>
            </a:r>
            <a:r>
              <a:rPr lang="en-US" altLang="zh-CN" baseline="0" dirty="0" smtClean="0"/>
              <a:t>a</a:t>
            </a:r>
            <a:r>
              <a:rPr lang="zh-CN" altLang="en-US" baseline="0" dirty="0" smtClean="0"/>
              <a:t> </a:t>
            </a:r>
            <a:r>
              <a:rPr lang="en-US" altLang="zh-CN" baseline="0" dirty="0" smtClean="0"/>
              <a:t>visual</a:t>
            </a:r>
            <a:r>
              <a:rPr lang="zh-CN" altLang="en-US" baseline="0" dirty="0" smtClean="0"/>
              <a:t> </a:t>
            </a:r>
            <a:r>
              <a:rPr lang="en-US" altLang="zh-CN" baseline="0" dirty="0" smtClean="0"/>
              <a:t>depiction</a:t>
            </a:r>
            <a:r>
              <a:rPr lang="zh-CN" altLang="en-US" baseline="0" dirty="0" smtClean="0"/>
              <a:t> </a:t>
            </a:r>
            <a:r>
              <a:rPr lang="en-US" altLang="zh-CN" baseline="0" dirty="0" smtClean="0"/>
              <a:t>of</a:t>
            </a:r>
            <a:r>
              <a:rPr lang="zh-CN" altLang="en-US" baseline="0" dirty="0" smtClean="0"/>
              <a:t> </a:t>
            </a:r>
            <a:r>
              <a:rPr lang="en-US" altLang="zh-CN" baseline="0" dirty="0" smtClean="0"/>
              <a:t>the</a:t>
            </a:r>
            <a:r>
              <a:rPr lang="zh-CN" altLang="en-US" baseline="0" dirty="0" smtClean="0"/>
              <a:t> </a:t>
            </a:r>
            <a:r>
              <a:rPr lang="en-US" altLang="zh-CN" baseline="0" dirty="0" smtClean="0"/>
              <a:t>difference.</a:t>
            </a:r>
            <a:r>
              <a:rPr lang="zh-CN" altLang="en-US" baseline="0" dirty="0" smtClean="0"/>
              <a:t> </a:t>
            </a:r>
            <a:r>
              <a:rPr lang="en-US" altLang="zh-CN" baseline="0" dirty="0" smtClean="0"/>
              <a:t>The</a:t>
            </a:r>
            <a:r>
              <a:rPr lang="zh-CN" altLang="en-US" baseline="0" dirty="0" smtClean="0"/>
              <a:t> </a:t>
            </a:r>
            <a:r>
              <a:rPr lang="en-US" altLang="zh-CN" baseline="0" dirty="0" smtClean="0"/>
              <a:t>key</a:t>
            </a:r>
            <a:r>
              <a:rPr lang="zh-CN" altLang="en-US" baseline="0" dirty="0" smtClean="0"/>
              <a:t> </a:t>
            </a:r>
            <a:r>
              <a:rPr lang="en-US" altLang="zh-CN" baseline="0" dirty="0" smtClean="0"/>
              <a:t>observation</a:t>
            </a:r>
            <a:r>
              <a:rPr lang="zh-CN" altLang="en-US" baseline="0" dirty="0" smtClean="0"/>
              <a:t> </a:t>
            </a:r>
            <a:r>
              <a:rPr lang="en-US" altLang="zh-CN" baseline="0" dirty="0" smtClean="0"/>
              <a:t>here</a:t>
            </a:r>
            <a:r>
              <a:rPr lang="zh-CN" altLang="en-US" baseline="0" dirty="0" smtClean="0"/>
              <a:t> </a:t>
            </a:r>
            <a:r>
              <a:rPr lang="en-US" altLang="zh-CN" baseline="0" dirty="0" smtClean="0"/>
              <a:t>is</a:t>
            </a:r>
            <a:r>
              <a:rPr lang="zh-CN" altLang="en-US" baseline="0" dirty="0" smtClean="0"/>
              <a:t> </a:t>
            </a:r>
            <a:r>
              <a:rPr lang="en-US" altLang="zh-CN" baseline="0" dirty="0" smtClean="0"/>
              <a:t>that</a:t>
            </a:r>
            <a:r>
              <a:rPr lang="zh-CN" altLang="en-US" baseline="0" dirty="0" smtClean="0"/>
              <a:t> </a:t>
            </a:r>
            <a:r>
              <a:rPr lang="en-US" altLang="zh-CN" baseline="0" dirty="0" smtClean="0"/>
              <a:t>middleware</a:t>
            </a:r>
            <a:r>
              <a:rPr lang="zh-CN" altLang="en-US" baseline="0" dirty="0" smtClean="0"/>
              <a:t> </a:t>
            </a:r>
            <a:r>
              <a:rPr lang="en-US" altLang="zh-CN" baseline="0" dirty="0" smtClean="0"/>
              <a:t>provenance</a:t>
            </a:r>
            <a:r>
              <a:rPr lang="zh-CN" altLang="en-US" baseline="0" dirty="0" smtClean="0"/>
              <a:t> </a:t>
            </a:r>
            <a:r>
              <a:rPr lang="en-US" altLang="zh-CN" baseline="0" dirty="0" smtClean="0"/>
              <a:t>is</a:t>
            </a:r>
            <a:r>
              <a:rPr lang="zh-CN" altLang="en-US" baseline="0" dirty="0" smtClean="0"/>
              <a:t> </a:t>
            </a:r>
            <a:r>
              <a:rPr lang="en-US" altLang="zh-CN" baseline="0" dirty="0" smtClean="0"/>
              <a:t>unable</a:t>
            </a:r>
            <a:r>
              <a:rPr lang="zh-CN" altLang="en-US" baseline="0" dirty="0" smtClean="0"/>
              <a:t> </a:t>
            </a:r>
            <a:r>
              <a:rPr lang="en-US" altLang="zh-CN" baseline="0" dirty="0" smtClean="0"/>
              <a:t>to</a:t>
            </a:r>
            <a:r>
              <a:rPr lang="zh-CN" altLang="en-US" baseline="0" dirty="0" smtClean="0"/>
              <a:t> </a:t>
            </a:r>
            <a:r>
              <a:rPr lang="en-US" altLang="zh-CN" baseline="0" dirty="0" smtClean="0"/>
              <a:t>capture</a:t>
            </a:r>
            <a:r>
              <a:rPr lang="zh-CN" altLang="en-US" baseline="0" dirty="0" smtClean="0"/>
              <a:t> </a:t>
            </a:r>
            <a:r>
              <a:rPr lang="en-US" altLang="zh-CN" baseline="0" dirty="0" smtClean="0"/>
              <a:t>provenance</a:t>
            </a:r>
            <a:r>
              <a:rPr lang="zh-CN" altLang="en-US" baseline="0" dirty="0" smtClean="0"/>
              <a:t> </a:t>
            </a:r>
            <a:r>
              <a:rPr lang="en-US" altLang="zh-CN" baseline="0" dirty="0" smtClean="0"/>
              <a:t>of</a:t>
            </a:r>
            <a:r>
              <a:rPr lang="zh-CN" altLang="en-US" baseline="0" dirty="0" smtClean="0"/>
              <a:t> </a:t>
            </a:r>
            <a:r>
              <a:rPr lang="en-US" altLang="zh-CN" baseline="0" dirty="0" smtClean="0"/>
              <a:t>data</a:t>
            </a:r>
            <a:r>
              <a:rPr lang="zh-CN" altLang="en-US" baseline="0" dirty="0" smtClean="0"/>
              <a:t> </a:t>
            </a:r>
            <a:r>
              <a:rPr lang="en-US" altLang="zh-CN" baseline="0" dirty="0" smtClean="0"/>
              <a:t>merge</a:t>
            </a:r>
            <a:r>
              <a:rPr lang="zh-CN" altLang="en-US" baseline="0" dirty="0" smtClean="0"/>
              <a:t> </a:t>
            </a:r>
            <a:r>
              <a:rPr lang="en-US" altLang="zh-CN" baseline="0" dirty="0" smtClean="0"/>
              <a:t>events</a:t>
            </a:r>
            <a:r>
              <a:rPr lang="zh-CN" altLang="en-US" baseline="0" dirty="0" smtClean="0"/>
              <a:t> </a:t>
            </a:r>
            <a:r>
              <a:rPr lang="en-US" altLang="zh-CN" baseline="0" dirty="0" smtClean="0"/>
              <a:t>where</a:t>
            </a:r>
            <a:r>
              <a:rPr lang="zh-CN" altLang="en-US" baseline="0" dirty="0" smtClean="0"/>
              <a:t> </a:t>
            </a:r>
            <a:r>
              <a:rPr lang="en-US" altLang="zh-CN" baseline="0" dirty="0" smtClean="0"/>
              <a:t>data</a:t>
            </a:r>
            <a:r>
              <a:rPr lang="zh-CN" altLang="en-US" baseline="0" dirty="0" smtClean="0"/>
              <a:t> </a:t>
            </a:r>
            <a:r>
              <a:rPr lang="en-US" altLang="zh-CN" baseline="0" dirty="0" smtClean="0"/>
              <a:t>are</a:t>
            </a:r>
            <a:r>
              <a:rPr lang="zh-CN" altLang="en-US" baseline="0" dirty="0" smtClean="0"/>
              <a:t> </a:t>
            </a:r>
            <a:r>
              <a:rPr lang="en-US" altLang="zh-CN" baseline="0" dirty="0" smtClean="0"/>
              <a:t>merged</a:t>
            </a:r>
            <a:r>
              <a:rPr lang="zh-CN" altLang="en-US" baseline="0" dirty="0" smtClean="0"/>
              <a:t> </a:t>
            </a:r>
            <a:r>
              <a:rPr lang="en-US" altLang="zh-CN" baseline="0" dirty="0" smtClean="0"/>
              <a:t>from</a:t>
            </a:r>
            <a:r>
              <a:rPr lang="zh-CN" altLang="en-US" baseline="0" dirty="0" smtClean="0"/>
              <a:t> </a:t>
            </a:r>
            <a:r>
              <a:rPr lang="en-US" altLang="zh-CN" baseline="0" dirty="0" smtClean="0"/>
              <a:t>multiple</a:t>
            </a:r>
            <a:r>
              <a:rPr lang="zh-CN" altLang="en-US" baseline="0" dirty="0" smtClean="0"/>
              <a:t> </a:t>
            </a:r>
            <a:r>
              <a:rPr lang="en-US" altLang="zh-CN" baseline="0" dirty="0" smtClean="0"/>
              <a:t>upstream</a:t>
            </a:r>
            <a:r>
              <a:rPr lang="zh-CN" altLang="en-US" baseline="0" dirty="0" smtClean="0"/>
              <a:t> </a:t>
            </a:r>
            <a:r>
              <a:rPr lang="en-US" altLang="zh-CN" baseline="0" dirty="0" smtClean="0"/>
              <a:t>tasks.</a:t>
            </a:r>
          </a:p>
          <a:p>
            <a:r>
              <a:rPr lang="en-US" baseline="0" dirty="0" smtClean="0"/>
              <a:t>Besides</a:t>
            </a:r>
            <a:r>
              <a:rPr lang="en-US" altLang="zh-CN" baseline="0" dirty="0" smtClean="0"/>
              <a:t>, the comparison demonstrates that</a:t>
            </a:r>
            <a:r>
              <a:rPr lang="zh-CN" altLang="en-US" baseline="0" dirty="0" smtClean="0"/>
              <a:t> </a:t>
            </a:r>
            <a:r>
              <a:rPr lang="en-US" altLang="zh-CN" baseline="0" dirty="0" smtClean="0"/>
              <a:t>the</a:t>
            </a:r>
            <a:r>
              <a:rPr lang="zh-CN" altLang="en-US" baseline="0" dirty="0" smtClean="0"/>
              <a:t> </a:t>
            </a:r>
            <a:r>
              <a:rPr lang="en-US" altLang="zh-CN" baseline="0" dirty="0" smtClean="0"/>
              <a:t>correlation</a:t>
            </a:r>
            <a:r>
              <a:rPr lang="zh-CN" altLang="en-US" baseline="0" dirty="0" smtClean="0"/>
              <a:t> </a:t>
            </a:r>
            <a:r>
              <a:rPr lang="en-US" altLang="zh-CN" baseline="0" dirty="0" smtClean="0"/>
              <a:t>inference</a:t>
            </a:r>
            <a:r>
              <a:rPr lang="zh-CN" altLang="en-US" baseline="0" dirty="0" smtClean="0"/>
              <a:t> </a:t>
            </a:r>
            <a:r>
              <a:rPr lang="en-US" altLang="zh-CN" baseline="0" dirty="0" smtClean="0"/>
              <a:t>is</a:t>
            </a:r>
            <a:r>
              <a:rPr lang="zh-CN" altLang="en-US" baseline="0" dirty="0" smtClean="0"/>
              <a:t> </a:t>
            </a:r>
            <a:r>
              <a:rPr lang="en-US" altLang="zh-CN" baseline="0" dirty="0" smtClean="0"/>
              <a:t>an</a:t>
            </a:r>
            <a:r>
              <a:rPr lang="zh-CN" altLang="en-US" baseline="0" dirty="0" smtClean="0"/>
              <a:t> </a:t>
            </a:r>
            <a:r>
              <a:rPr lang="en-US" altLang="zh-CN" baseline="0" dirty="0" smtClean="0"/>
              <a:t>important</a:t>
            </a:r>
            <a:r>
              <a:rPr lang="zh-CN" altLang="en-US" baseline="0" dirty="0" smtClean="0"/>
              <a:t> </a:t>
            </a:r>
            <a:r>
              <a:rPr lang="en-US" altLang="zh-CN" baseline="0" dirty="0" smtClean="0"/>
              <a:t>step</a:t>
            </a:r>
            <a:r>
              <a:rPr lang="zh-CN" altLang="en-US" baseline="0" dirty="0" smtClean="0"/>
              <a:t> </a:t>
            </a:r>
            <a:r>
              <a:rPr lang="en-US" altLang="zh-CN" baseline="0" dirty="0" smtClean="0"/>
              <a:t>in</a:t>
            </a:r>
            <a:r>
              <a:rPr lang="zh-CN" altLang="en-US" baseline="0" dirty="0" smtClean="0"/>
              <a:t> </a:t>
            </a:r>
            <a:r>
              <a:rPr lang="en-US" altLang="zh-CN" baseline="0" dirty="0" smtClean="0"/>
              <a:t>order</a:t>
            </a:r>
            <a:r>
              <a:rPr lang="zh-CN" altLang="en-US" baseline="0" dirty="0" smtClean="0"/>
              <a:t> </a:t>
            </a:r>
            <a:r>
              <a:rPr lang="en-US" altLang="zh-CN" baseline="0" dirty="0" smtClean="0"/>
              <a:t>to</a:t>
            </a:r>
            <a:r>
              <a:rPr lang="zh-CN" altLang="en-US" baseline="0" dirty="0" smtClean="0"/>
              <a:t> </a:t>
            </a:r>
            <a:r>
              <a:rPr lang="en-US" altLang="zh-CN" baseline="0" dirty="0" smtClean="0"/>
              <a:t>have</a:t>
            </a:r>
            <a:r>
              <a:rPr lang="zh-CN" altLang="en-US" baseline="0" dirty="0" smtClean="0"/>
              <a:t> </a:t>
            </a:r>
            <a:r>
              <a:rPr lang="en-US" altLang="zh-CN" baseline="0" dirty="0" smtClean="0"/>
              <a:t>the</a:t>
            </a:r>
            <a:r>
              <a:rPr lang="zh-CN" altLang="en-US" baseline="0" dirty="0" smtClean="0"/>
              <a:t> </a:t>
            </a:r>
            <a:r>
              <a:rPr lang="en-US" altLang="zh-CN" baseline="0" dirty="0" smtClean="0"/>
              <a:t>complete</a:t>
            </a:r>
            <a:r>
              <a:rPr lang="zh-CN" altLang="en-US" baseline="0" dirty="0" smtClean="0"/>
              <a:t> </a:t>
            </a:r>
            <a:r>
              <a:rPr lang="en-US" altLang="zh-CN" baseline="0" dirty="0" smtClean="0"/>
              <a:t>lineage</a:t>
            </a:r>
            <a:r>
              <a:rPr lang="zh-CN" altLang="en-US" baseline="0" dirty="0" smtClean="0"/>
              <a:t> </a:t>
            </a:r>
            <a:r>
              <a:rPr lang="en-US" altLang="zh-CN" baseline="0" dirty="0" smtClean="0"/>
              <a:t>of</a:t>
            </a:r>
            <a:r>
              <a:rPr lang="zh-CN" altLang="en-US" baseline="0" dirty="0" smtClean="0"/>
              <a:t> </a:t>
            </a:r>
            <a:r>
              <a:rPr lang="en-US" altLang="zh-CN" baseline="0" dirty="0" smtClean="0"/>
              <a:t>the</a:t>
            </a:r>
            <a:r>
              <a:rPr lang="zh-CN" altLang="en-US" baseline="0" dirty="0" smtClean="0"/>
              <a:t> </a:t>
            </a:r>
            <a:r>
              <a:rPr lang="en-US" altLang="zh-CN" baseline="0" dirty="0" smtClean="0"/>
              <a:t>output</a:t>
            </a:r>
            <a:r>
              <a:rPr lang="zh-CN" altLang="en-US" baseline="0" dirty="0" smtClean="0"/>
              <a:t> </a:t>
            </a:r>
            <a:r>
              <a:rPr lang="en-US" altLang="zh-CN" baseline="0" dirty="0" smtClean="0"/>
              <a:t>data. </a:t>
            </a:r>
          </a:p>
          <a:p>
            <a:endParaRPr lang="en-US" dirty="0"/>
          </a:p>
        </p:txBody>
      </p:sp>
      <p:sp>
        <p:nvSpPr>
          <p:cNvPr id="4" name="Slide Number Placeholder 3"/>
          <p:cNvSpPr>
            <a:spLocks noGrp="1"/>
          </p:cNvSpPr>
          <p:nvPr>
            <p:ph type="sldNum" sz="quarter" idx="10"/>
          </p:nvPr>
        </p:nvSpPr>
        <p:spPr/>
        <p:txBody>
          <a:bodyPr/>
          <a:lstStyle/>
          <a:p>
            <a:pPr>
              <a:defRPr/>
            </a:pPr>
            <a:fld id="{914F6E95-ACA2-7D4F-B56B-5930658C9EB6}" type="slidenum">
              <a:rPr lang="en-US" smtClean="0"/>
              <a:pPr>
                <a:defRPr/>
              </a:pPr>
              <a:t>15</a:t>
            </a:fld>
            <a:endParaRPr lang="en-US"/>
          </a:p>
        </p:txBody>
      </p:sp>
    </p:spTree>
    <p:extLst>
      <p:ext uri="{BB962C8B-B14F-4D97-AF65-F5344CB8AC3E}">
        <p14:creationId xmlns:p14="http://schemas.microsoft.com/office/powerpoint/2010/main" val="11202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a:t>
            </a:r>
            <a:r>
              <a:rPr lang="en-US" baseline="0" dirty="0" smtClean="0"/>
              <a:t> test we carry out measures failure tracing. We simulate errors and failures over a set of executions of SLOSH workflow. And we trace the reasons of failure by tracking the provenance of each execution. </a:t>
            </a:r>
          </a:p>
          <a:p>
            <a:r>
              <a:rPr lang="en-US" baseline="0" dirty="0" smtClean="0"/>
              <a:t>Through Application layer provenance we can identify application failures like unavailability of files as figure here.</a:t>
            </a:r>
          </a:p>
        </p:txBody>
      </p:sp>
      <p:sp>
        <p:nvSpPr>
          <p:cNvPr id="4" name="Slide Number Placeholder 3"/>
          <p:cNvSpPr>
            <a:spLocks noGrp="1"/>
          </p:cNvSpPr>
          <p:nvPr>
            <p:ph type="sldNum" sz="quarter" idx="10"/>
          </p:nvPr>
        </p:nvSpPr>
        <p:spPr/>
        <p:txBody>
          <a:bodyPr/>
          <a:lstStyle/>
          <a:p>
            <a:pPr>
              <a:defRPr/>
            </a:pPr>
            <a:fld id="{914F6E95-ACA2-7D4F-B56B-5930658C9EB6}" type="slidenum">
              <a:rPr lang="en-US" smtClean="0"/>
              <a:pPr>
                <a:defRPr/>
              </a:pPr>
              <a:t>17</a:t>
            </a:fld>
            <a:endParaRPr lang="en-US"/>
          </a:p>
        </p:txBody>
      </p:sp>
    </p:spTree>
    <p:extLst>
      <p:ext uri="{BB962C8B-B14F-4D97-AF65-F5344CB8AC3E}">
        <p14:creationId xmlns:p14="http://schemas.microsoft.com/office/powerpoint/2010/main" val="1872249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r>
              <a:rPr lang="en-US" baseline="0" dirty="0" smtClean="0"/>
              <a:t> the other hand, middleware layer provenance captures system and middleware failures such as unreachable hosts as shown in the figure here.</a:t>
            </a:r>
          </a:p>
          <a:p>
            <a:endParaRPr lang="en-US" dirty="0"/>
          </a:p>
        </p:txBody>
      </p:sp>
      <p:sp>
        <p:nvSpPr>
          <p:cNvPr id="4" name="Slide Number Placeholder 3"/>
          <p:cNvSpPr>
            <a:spLocks noGrp="1"/>
          </p:cNvSpPr>
          <p:nvPr>
            <p:ph type="sldNum" sz="quarter" idx="10"/>
          </p:nvPr>
        </p:nvSpPr>
        <p:spPr/>
        <p:txBody>
          <a:bodyPr/>
          <a:lstStyle/>
          <a:p>
            <a:pPr>
              <a:defRPr/>
            </a:pPr>
            <a:fld id="{914F6E95-ACA2-7D4F-B56B-5930658C9EB6}" type="slidenum">
              <a:rPr lang="en-US" smtClean="0"/>
              <a:pPr>
                <a:defRPr/>
              </a:pPr>
              <a:t>18</a:t>
            </a:fld>
            <a:endParaRPr lang="en-US"/>
          </a:p>
        </p:txBody>
      </p:sp>
    </p:spTree>
    <p:extLst>
      <p:ext uri="{BB962C8B-B14F-4D97-AF65-F5344CB8AC3E}">
        <p14:creationId xmlns:p14="http://schemas.microsoft.com/office/powerpoint/2010/main" val="3244073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third</a:t>
            </a:r>
            <a:r>
              <a:rPr lang="en-US" baseline="0" dirty="0" smtClean="0"/>
              <a:t> test measures the overhead of provenance capture. From the comparison between red bars and blue bars, we can easily observe that for long running applications, overheads due to the provenance collection framework are minimal due to larger execution time of the applications. This is because  the overheads are only due to pre-processing and logging of provenance events during execution which is minimal instrumentation.</a:t>
            </a:r>
            <a:endParaRPr lang="en-US" dirty="0"/>
          </a:p>
        </p:txBody>
      </p:sp>
      <p:sp>
        <p:nvSpPr>
          <p:cNvPr id="4" name="Slide Number Placeholder 3"/>
          <p:cNvSpPr>
            <a:spLocks noGrp="1"/>
          </p:cNvSpPr>
          <p:nvPr>
            <p:ph type="sldNum" sz="quarter" idx="10"/>
          </p:nvPr>
        </p:nvSpPr>
        <p:spPr/>
        <p:txBody>
          <a:bodyPr/>
          <a:lstStyle/>
          <a:p>
            <a:pPr>
              <a:defRPr/>
            </a:pPr>
            <a:fld id="{914F6E95-ACA2-7D4F-B56B-5930658C9EB6}" type="slidenum">
              <a:rPr lang="en-US" smtClean="0"/>
              <a:pPr>
                <a:defRPr/>
              </a:pPr>
              <a:t>19</a:t>
            </a:fld>
            <a:endParaRPr lang="en-US"/>
          </a:p>
        </p:txBody>
      </p:sp>
    </p:spTree>
    <p:extLst>
      <p:ext uri="{BB962C8B-B14F-4D97-AF65-F5344CB8AC3E}">
        <p14:creationId xmlns:p14="http://schemas.microsoft.com/office/powerpoint/2010/main" val="1921742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final test, we calculate</a:t>
            </a:r>
            <a:r>
              <a:rPr lang="en-US" baseline="0" dirty="0" smtClean="0"/>
              <a:t> the completeness of middleware provenance using the completeness –index Cm which is discussed earlier. From this result table, we can see middleware layer provenance </a:t>
            </a:r>
          </a:p>
          <a:p>
            <a:r>
              <a:rPr lang="en-US" baseline="0" dirty="0" smtClean="0"/>
              <a:t>Is not 100% complete. The incompleteness of the middleware layer provenance is mainly because of the missing dependencies that are only identified at the application layer. This is because the precise</a:t>
            </a:r>
          </a:p>
          <a:p>
            <a:r>
              <a:rPr lang="en-US" baseline="0" dirty="0" smtClean="0"/>
              <a:t>Relationships between different data artifacts are only known to the application layer and are abstracted from the middleware layer.</a:t>
            </a:r>
            <a:endParaRPr lang="en-US" dirty="0"/>
          </a:p>
        </p:txBody>
      </p:sp>
      <p:sp>
        <p:nvSpPr>
          <p:cNvPr id="4" name="Slide Number Placeholder 3"/>
          <p:cNvSpPr>
            <a:spLocks noGrp="1"/>
          </p:cNvSpPr>
          <p:nvPr>
            <p:ph type="sldNum" sz="quarter" idx="10"/>
          </p:nvPr>
        </p:nvSpPr>
        <p:spPr/>
        <p:txBody>
          <a:bodyPr/>
          <a:lstStyle/>
          <a:p>
            <a:pPr>
              <a:defRPr/>
            </a:pPr>
            <a:fld id="{914F6E95-ACA2-7D4F-B56B-5930658C9EB6}" type="slidenum">
              <a:rPr lang="en-US" smtClean="0"/>
              <a:pPr>
                <a:defRPr/>
              </a:pPr>
              <a:t>20</a:t>
            </a:fld>
            <a:endParaRPr lang="en-US"/>
          </a:p>
        </p:txBody>
      </p:sp>
    </p:spTree>
    <p:extLst>
      <p:ext uri="{BB962C8B-B14F-4D97-AF65-F5344CB8AC3E}">
        <p14:creationId xmlns:p14="http://schemas.microsoft.com/office/powerpoint/2010/main" val="180492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4F6E95-ACA2-7D4F-B56B-5930658C9EB6}" type="slidenum">
              <a:rPr lang="en-US" smtClean="0"/>
              <a:pPr>
                <a:defRPr/>
              </a:pPr>
              <a:t>21</a:t>
            </a:fld>
            <a:endParaRPr lang="en-US"/>
          </a:p>
        </p:txBody>
      </p:sp>
    </p:spTree>
    <p:extLst>
      <p:ext uri="{BB962C8B-B14F-4D97-AF65-F5344CB8AC3E}">
        <p14:creationId xmlns:p14="http://schemas.microsoft.com/office/powerpoint/2010/main" val="3437880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lvl1pPr>
              <a:defRPr sz="2400" i="1">
                <a:solidFill>
                  <a:schemeClr val="tx1"/>
                </a:solidFill>
                <a:latin typeface="Arial" charset="0"/>
                <a:ea typeface="ＭＳ Ｐゴシック" charset="0"/>
                <a:cs typeface="ＭＳ Ｐゴシック" charset="0"/>
              </a:defRPr>
            </a:lvl1pPr>
            <a:lvl2pPr marL="742950" indent="-285750">
              <a:defRPr sz="2400" i="1">
                <a:solidFill>
                  <a:schemeClr val="tx1"/>
                </a:solidFill>
                <a:latin typeface="Arial" charset="0"/>
                <a:ea typeface="ＭＳ Ｐゴシック" charset="0"/>
              </a:defRPr>
            </a:lvl2pPr>
            <a:lvl3pPr marL="1143000" indent="-228600">
              <a:defRPr sz="2400" i="1">
                <a:solidFill>
                  <a:schemeClr val="tx1"/>
                </a:solidFill>
                <a:latin typeface="Arial" charset="0"/>
                <a:ea typeface="ＭＳ Ｐゴシック" charset="0"/>
              </a:defRPr>
            </a:lvl3pPr>
            <a:lvl4pPr marL="1600200" indent="-228600">
              <a:defRPr sz="2400" i="1">
                <a:solidFill>
                  <a:schemeClr val="tx1"/>
                </a:solidFill>
                <a:latin typeface="Arial" charset="0"/>
                <a:ea typeface="ＭＳ Ｐゴシック" charset="0"/>
              </a:defRPr>
            </a:lvl4pPr>
            <a:lvl5pPr marL="2057400" indent="-228600">
              <a:defRPr sz="2400" i="1">
                <a:solidFill>
                  <a:schemeClr val="tx1"/>
                </a:solidFill>
                <a:latin typeface="Arial" charset="0"/>
                <a:ea typeface="ＭＳ Ｐゴシック" charset="0"/>
              </a:defRPr>
            </a:lvl5pPr>
            <a:lvl6pPr marL="2514600" indent="-228600" eaLnBrk="0" fontAlgn="base" hangingPunct="0">
              <a:spcBef>
                <a:spcPct val="0"/>
              </a:spcBef>
              <a:spcAft>
                <a:spcPct val="0"/>
              </a:spcAft>
              <a:defRPr sz="2400" i="1">
                <a:solidFill>
                  <a:schemeClr val="tx1"/>
                </a:solidFill>
                <a:latin typeface="Arial" charset="0"/>
                <a:ea typeface="ＭＳ Ｐゴシック" charset="0"/>
              </a:defRPr>
            </a:lvl6pPr>
            <a:lvl7pPr marL="2971800" indent="-228600" eaLnBrk="0" fontAlgn="base" hangingPunct="0">
              <a:spcBef>
                <a:spcPct val="0"/>
              </a:spcBef>
              <a:spcAft>
                <a:spcPct val="0"/>
              </a:spcAft>
              <a:defRPr sz="2400" i="1">
                <a:solidFill>
                  <a:schemeClr val="tx1"/>
                </a:solidFill>
                <a:latin typeface="Arial" charset="0"/>
                <a:ea typeface="ＭＳ Ｐゴシック" charset="0"/>
              </a:defRPr>
            </a:lvl7pPr>
            <a:lvl8pPr marL="3429000" indent="-228600" eaLnBrk="0" fontAlgn="base" hangingPunct="0">
              <a:spcBef>
                <a:spcPct val="0"/>
              </a:spcBef>
              <a:spcAft>
                <a:spcPct val="0"/>
              </a:spcAft>
              <a:defRPr sz="2400" i="1">
                <a:solidFill>
                  <a:schemeClr val="tx1"/>
                </a:solidFill>
                <a:latin typeface="Arial" charset="0"/>
                <a:ea typeface="ＭＳ Ｐゴシック" charset="0"/>
              </a:defRPr>
            </a:lvl8pPr>
            <a:lvl9pPr marL="3886200" indent="-228600" eaLnBrk="0" fontAlgn="base" hangingPunct="0">
              <a:spcBef>
                <a:spcPct val="0"/>
              </a:spcBef>
              <a:spcAft>
                <a:spcPct val="0"/>
              </a:spcAft>
              <a:defRPr sz="2400" i="1">
                <a:solidFill>
                  <a:schemeClr val="tx1"/>
                </a:solidFill>
                <a:latin typeface="Arial" charset="0"/>
                <a:ea typeface="ＭＳ Ｐゴシック" charset="0"/>
              </a:defRPr>
            </a:lvl9pPr>
          </a:lstStyle>
          <a:p>
            <a:fld id="{FBB63759-5F39-AA44-BBF2-7E037DFA8C87}" type="slidenum">
              <a:rPr lang="en-US" sz="1200" i="0"/>
              <a:pPr/>
              <a:t>2</a:t>
            </a:fld>
            <a:endParaRPr lang="en-US" sz="1200" i="0"/>
          </a:p>
        </p:txBody>
      </p:sp>
      <p:sp>
        <p:nvSpPr>
          <p:cNvPr id="7171"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extLst>
            <a:ext uri="{FAA26D3D-D897-4be2-8F04-BA451C77F1D7}">
              <ma14:placeholderFlag xmlns:ma14="http://schemas.microsoft.com/office/mac/drawingml/2011/main" val="1"/>
            </a:ext>
          </a:extLst>
        </p:spPr>
        <p:txBody>
          <a:bodyPr/>
          <a:lstStyle/>
          <a:p>
            <a:pPr eaLnBrk="1" hangingPunct="1"/>
            <a:endParaRPr lang="en-US" dirty="0">
              <a:ea typeface="ＭＳ Ｐゴシック"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provenance capturing mechanism benefits from provenance-rich logs and general application logs using a rule-based mechanism. Since the log formats for different systems can be varied such as log4j, </a:t>
            </a:r>
            <a:r>
              <a:rPr lang="en-US" baseline="0" dirty="0" err="1" smtClean="0"/>
              <a:t>etc</a:t>
            </a:r>
            <a:r>
              <a:rPr lang="en-US" baseline="0" dirty="0" smtClean="0"/>
              <a:t>, users need to use different rule sets to capture </a:t>
            </a:r>
          </a:p>
          <a:p>
            <a:r>
              <a:rPr lang="en-US" baseline="0" dirty="0" smtClean="0"/>
              <a:t>provenance from different system logs. </a:t>
            </a:r>
          </a:p>
          <a:p>
            <a:endParaRPr lang="en-US" baseline="0" dirty="0" smtClean="0"/>
          </a:p>
          <a:p>
            <a:r>
              <a:rPr lang="en-US" dirty="0" smtClean="0"/>
              <a:t>In our</a:t>
            </a:r>
            <a:r>
              <a:rPr lang="en-US" baseline="0" dirty="0" smtClean="0"/>
              <a:t> evaluation, we show that by adding the provenance aware components to </a:t>
            </a:r>
            <a:r>
              <a:rPr lang="en-US" baseline="0" dirty="0" err="1" smtClean="0"/>
              <a:t>WorkQueue</a:t>
            </a:r>
            <a:r>
              <a:rPr lang="en-US" baseline="0" dirty="0" smtClean="0"/>
              <a:t> middleware, we can capture almost 80% of the total provenance information. We attributed such high-quality middleware layer provenance to </a:t>
            </a:r>
            <a:r>
              <a:rPr lang="en-US" baseline="0" dirty="0" err="1" smtClean="0"/>
              <a:t>WorkQueue</a:t>
            </a:r>
            <a:r>
              <a:rPr lang="en-US" baseline="0" dirty="0" smtClean="0"/>
              <a:t> which provides additional specifications that outlines the steps of workflow execution. This enables us to make the middleware provenance-aware without any additional instrumentation. However, other application middleware like GUSH may be lacked such detailed specifications</a:t>
            </a:r>
          </a:p>
          <a:p>
            <a:r>
              <a:rPr lang="en-US" baseline="0" dirty="0" smtClean="0"/>
              <a:t>And hence resulted in relatively lower-quality middleware provenance without additional instrumentation.</a:t>
            </a:r>
            <a:endParaRPr lang="en-US" dirty="0"/>
          </a:p>
        </p:txBody>
      </p:sp>
      <p:sp>
        <p:nvSpPr>
          <p:cNvPr id="4" name="Slide Number Placeholder 3"/>
          <p:cNvSpPr>
            <a:spLocks noGrp="1"/>
          </p:cNvSpPr>
          <p:nvPr>
            <p:ph type="sldNum" sz="quarter" idx="10"/>
          </p:nvPr>
        </p:nvSpPr>
        <p:spPr/>
        <p:txBody>
          <a:bodyPr/>
          <a:lstStyle/>
          <a:p>
            <a:pPr>
              <a:defRPr/>
            </a:pPr>
            <a:fld id="{914F6E95-ACA2-7D4F-B56B-5930658C9EB6}" type="slidenum">
              <a:rPr lang="en-US" smtClean="0"/>
              <a:pPr>
                <a:defRPr/>
              </a:pPr>
              <a:t>22</a:t>
            </a:fld>
            <a:endParaRPr lang="en-US"/>
          </a:p>
        </p:txBody>
      </p:sp>
    </p:spTree>
    <p:extLst>
      <p:ext uri="{BB962C8B-B14F-4D97-AF65-F5344CB8AC3E}">
        <p14:creationId xmlns:p14="http://schemas.microsoft.com/office/powerpoint/2010/main" val="29575515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ＭＳ Ｐゴシック" pitchFamily="1" charset="-128"/>
                <a:cs typeface="ＭＳ Ｐゴシック" charset="0"/>
              </a:rPr>
              <a:t>We study middleware-centric provenance capture using several applications running on the </a:t>
            </a:r>
            <a:r>
              <a:rPr lang="en-US" sz="1200" b="0" i="0" u="none" strike="noStrike" kern="1200" baseline="0" dirty="0" err="1" smtClean="0">
                <a:solidFill>
                  <a:schemeClr val="tx1"/>
                </a:solidFill>
                <a:latin typeface="Arial" charset="0"/>
                <a:ea typeface="ＭＳ Ｐゴシック" pitchFamily="1" charset="-128"/>
                <a:cs typeface="ＭＳ Ｐゴシック" charset="0"/>
              </a:rPr>
              <a:t>WorkQueue</a:t>
            </a:r>
            <a:r>
              <a:rPr lang="en-US" sz="1200" b="0" i="0" u="none" strike="noStrike" kern="1200" baseline="0" dirty="0" smtClean="0">
                <a:solidFill>
                  <a:schemeClr val="tx1"/>
                </a:solidFill>
                <a:latin typeface="Arial" charset="0"/>
                <a:ea typeface="ＭＳ Ｐゴシック" pitchFamily="1" charset="-128"/>
                <a:cs typeface="ＭＳ Ｐゴシック" charset="0"/>
              </a:rPr>
              <a:t> Middleware. We measure the completeness of provenance from middleware</a:t>
            </a:r>
          </a:p>
          <a:p>
            <a:r>
              <a:rPr lang="en-US" sz="1200" b="0" i="0" u="none" strike="noStrike" kern="1200" baseline="0" dirty="0" smtClean="0">
                <a:solidFill>
                  <a:schemeClr val="tx1"/>
                </a:solidFill>
                <a:latin typeface="Arial" charset="0"/>
                <a:ea typeface="ＭＳ Ｐゴシック" pitchFamily="1" charset="-128"/>
                <a:cs typeface="ＭＳ Ｐゴシック" charset="0"/>
              </a:rPr>
              <a:t>and show that it contains sufficient information to understand. the source data and processes involved in generating a data item. This kind of provenance is also useful in identifying</a:t>
            </a:r>
          </a:p>
          <a:p>
            <a:r>
              <a:rPr lang="en-US" sz="1200" b="0" i="0" u="none" strike="noStrike" kern="1200" baseline="0" dirty="0" smtClean="0">
                <a:solidFill>
                  <a:schemeClr val="tx1"/>
                </a:solidFill>
                <a:latin typeface="Arial" charset="0"/>
                <a:ea typeface="ＭＳ Ｐゴシック" pitchFamily="1" charset="-128"/>
                <a:cs typeface="ＭＳ Ｐゴシック" charset="0"/>
              </a:rPr>
              <a:t>certain failures. While abstracted, middleware provenance is useful overall.</a:t>
            </a:r>
          </a:p>
          <a:p>
            <a:r>
              <a:rPr lang="en-US" sz="1200" b="0" i="0" u="none" strike="noStrike" kern="1200" baseline="0" dirty="0" smtClean="0">
                <a:solidFill>
                  <a:schemeClr val="tx1"/>
                </a:solidFill>
                <a:latin typeface="Arial" charset="0"/>
                <a:ea typeface="ＭＳ Ｐゴシック" pitchFamily="1" charset="-128"/>
                <a:cs typeface="ＭＳ Ｐゴシック" charset="0"/>
              </a:rPr>
              <a:t>In future work we extend the methodology of provenance capture to other application middleware, comparing and quantifying quality parameters for provenance captured from different application middleware.</a:t>
            </a:r>
          </a:p>
          <a:p>
            <a:r>
              <a:rPr lang="en-US" sz="1200" b="0" i="0" u="none" strike="noStrike" kern="1200" baseline="0" dirty="0" smtClean="0">
                <a:solidFill>
                  <a:schemeClr val="tx1"/>
                </a:solidFill>
                <a:latin typeface="Arial" charset="0"/>
                <a:ea typeface="ＭＳ Ｐゴシック" pitchFamily="1" charset="-128"/>
                <a:cs typeface="ＭＳ Ｐゴシック" charset="0"/>
              </a:rPr>
              <a:t>In addition, we are also refining our current approach by adding correlation </a:t>
            </a:r>
            <a:r>
              <a:rPr lang="en-US" sz="1200" b="0" i="0" u="none" strike="noStrike" kern="1200" baseline="0" dirty="0" err="1" smtClean="0">
                <a:solidFill>
                  <a:schemeClr val="tx1"/>
                </a:solidFill>
                <a:latin typeface="Arial" charset="0"/>
                <a:ea typeface="ＭＳ Ｐゴシック" pitchFamily="1" charset="-128"/>
                <a:cs typeface="ＭＳ Ｐゴシック" charset="0"/>
              </a:rPr>
              <a:t>inferencing</a:t>
            </a:r>
            <a:r>
              <a:rPr lang="en-US" sz="1200" b="0" i="0" u="none" strike="noStrike" kern="1200" baseline="0" dirty="0" smtClean="0">
                <a:solidFill>
                  <a:schemeClr val="tx1"/>
                </a:solidFill>
                <a:latin typeface="Arial" charset="0"/>
                <a:ea typeface="ＭＳ Ｐゴシック" pitchFamily="1" charset="-128"/>
                <a:cs typeface="ＭＳ Ｐゴシック" charset="0"/>
              </a:rPr>
              <a:t> rules and user controllers to provide more universality and user-configurability.</a:t>
            </a:r>
            <a:endParaRPr lang="en-US" dirty="0"/>
          </a:p>
        </p:txBody>
      </p:sp>
      <p:sp>
        <p:nvSpPr>
          <p:cNvPr id="4" name="Slide Number Placeholder 3"/>
          <p:cNvSpPr>
            <a:spLocks noGrp="1"/>
          </p:cNvSpPr>
          <p:nvPr>
            <p:ph type="sldNum" sz="quarter" idx="10"/>
          </p:nvPr>
        </p:nvSpPr>
        <p:spPr/>
        <p:txBody>
          <a:bodyPr/>
          <a:lstStyle/>
          <a:p>
            <a:pPr>
              <a:defRPr/>
            </a:pPr>
            <a:fld id="{914F6E95-ACA2-7D4F-B56B-5930658C9EB6}" type="slidenum">
              <a:rPr lang="en-US" smtClean="0"/>
              <a:pPr>
                <a:defRPr/>
              </a:pPr>
              <a:t>23</a:t>
            </a:fld>
            <a:endParaRPr lang="en-US"/>
          </a:p>
        </p:txBody>
      </p:sp>
    </p:spTree>
    <p:extLst>
      <p:ext uri="{BB962C8B-B14F-4D97-AF65-F5344CB8AC3E}">
        <p14:creationId xmlns:p14="http://schemas.microsoft.com/office/powerpoint/2010/main" val="4123058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ＭＳ Ｐゴシック" pitchFamily="1" charset="-128"/>
                <a:cs typeface="ＭＳ Ｐゴシック" charset="0"/>
              </a:rPr>
              <a:t>Provenance of the science carried out on high throughput frameworks is as important as is the provenance for any application. The lineage of the data generated by these applications</a:t>
            </a:r>
          </a:p>
          <a:p>
            <a:r>
              <a:rPr lang="en-US" sz="1200" b="0" i="0" u="none" strike="noStrike" kern="1200" baseline="0" dirty="0" smtClean="0">
                <a:solidFill>
                  <a:schemeClr val="tx1"/>
                </a:solidFill>
                <a:latin typeface="Arial" charset="0"/>
                <a:ea typeface="ＭＳ Ｐゴシック" pitchFamily="1" charset="-128"/>
                <a:cs typeface="ＭＳ Ｐゴシック" charset="0"/>
              </a:rPr>
              <a:t>is important in understanding the quality and reuse of data. However, changing an application to make it provenance aware takes a lot of work.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Arial" charset="0"/>
                <a:ea typeface="ＭＳ Ｐゴシック" pitchFamily="1" charset="-128"/>
                <a:cs typeface="ＭＳ Ｐゴシック" charset="0"/>
              </a:rPr>
              <a:t>On the other hand, Middleware abstracts the interaction between the physical and the application layers and handles communication, data movement, and data access for distributed applications.</a:t>
            </a:r>
          </a:p>
          <a:p>
            <a:r>
              <a:rPr lang="en-US" sz="1200" b="0" i="0" u="none" strike="noStrike" kern="1200" baseline="0" dirty="0" smtClean="0">
                <a:solidFill>
                  <a:schemeClr val="tx1"/>
                </a:solidFill>
                <a:latin typeface="Arial" charset="0"/>
                <a:ea typeface="ＭＳ Ｐゴシック" pitchFamily="1" charset="-128"/>
                <a:cs typeface="ＭＳ Ｐゴシック" charset="0"/>
              </a:rPr>
              <a:t>Capturing provenance at the middleware layer possible enables transparent provenance  capture from applications without modifying them and with minimum system intrusions.</a:t>
            </a:r>
          </a:p>
          <a:p>
            <a:endParaRPr lang="en-US" sz="1200" b="0" i="0" u="none" strike="noStrike" kern="1200" baseline="0" dirty="0" smtClean="0">
              <a:solidFill>
                <a:schemeClr val="tx1"/>
              </a:solidFill>
              <a:latin typeface="Arial" charset="0"/>
              <a:ea typeface="ＭＳ Ｐゴシック" pitchFamily="1" charset="-128"/>
              <a:cs typeface="ＭＳ Ｐゴシック" charset="0"/>
            </a:endParaRPr>
          </a:p>
          <a:p>
            <a:r>
              <a:rPr lang="en-US" sz="1200" b="0" i="0" u="none" strike="noStrike" kern="1200" baseline="0" dirty="0" smtClean="0">
                <a:solidFill>
                  <a:schemeClr val="tx1"/>
                </a:solidFill>
                <a:latin typeface="Arial" charset="0"/>
                <a:ea typeface="ＭＳ Ｐゴシック" pitchFamily="1" charset="-128"/>
                <a:cs typeface="ＭＳ Ｐゴシック" charset="0"/>
              </a:rPr>
              <a:t>In our paper, we make several contributions as below: </a:t>
            </a:r>
          </a:p>
          <a:p>
            <a:endParaRPr lang="en-US" sz="1200" b="0" i="0" u="none" strike="noStrike" kern="1200" baseline="0" dirty="0" smtClean="0">
              <a:solidFill>
                <a:schemeClr val="tx1"/>
              </a:solidFill>
              <a:latin typeface="Arial" charset="0"/>
              <a:ea typeface="ＭＳ Ｐゴシック" pitchFamily="1" charset="-128"/>
              <a:cs typeface="ＭＳ Ｐゴシック" charset="0"/>
            </a:endParaRPr>
          </a:p>
          <a:p>
            <a:endParaRPr lang="en-US" sz="1200" b="0" i="0" u="none" strike="noStrike" kern="1200" baseline="0" dirty="0" smtClean="0">
              <a:solidFill>
                <a:schemeClr val="tx1"/>
              </a:solidFill>
              <a:latin typeface="Arial" charset="0"/>
              <a:ea typeface="ＭＳ Ｐゴシック" pitchFamily="1" charset="-128"/>
              <a:cs typeface="ＭＳ Ｐゴシック" charset="0"/>
            </a:endParaRPr>
          </a:p>
          <a:p>
            <a:endParaRPr lang="en-US" dirty="0"/>
          </a:p>
        </p:txBody>
      </p:sp>
      <p:sp>
        <p:nvSpPr>
          <p:cNvPr id="4" name="Slide Number Placeholder 3"/>
          <p:cNvSpPr>
            <a:spLocks noGrp="1"/>
          </p:cNvSpPr>
          <p:nvPr>
            <p:ph type="sldNum" sz="quarter" idx="10"/>
          </p:nvPr>
        </p:nvSpPr>
        <p:spPr/>
        <p:txBody>
          <a:bodyPr/>
          <a:lstStyle/>
          <a:p>
            <a:pPr>
              <a:defRPr/>
            </a:pPr>
            <a:fld id="{914F6E95-ACA2-7D4F-B56B-5930658C9EB6}" type="slidenum">
              <a:rPr lang="en-US" smtClean="0"/>
              <a:pPr>
                <a:defRPr/>
              </a:pPr>
              <a:t>3</a:t>
            </a:fld>
            <a:endParaRPr lang="en-US"/>
          </a:p>
        </p:txBody>
      </p:sp>
    </p:spTree>
    <p:extLst>
      <p:ext uri="{BB962C8B-B14F-4D97-AF65-F5344CB8AC3E}">
        <p14:creationId xmlns:p14="http://schemas.microsoft.com/office/powerpoint/2010/main" val="2757800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collect provenance from distributed scientific applications that use </a:t>
            </a:r>
            <a:r>
              <a:rPr lang="en-US" baseline="0" dirty="0" err="1" smtClean="0"/>
              <a:t>WorkQueue</a:t>
            </a:r>
            <a:r>
              <a:rPr lang="en-US" baseline="0" dirty="0" smtClean="0"/>
              <a:t> as a middleware. The applications are executed on a </a:t>
            </a:r>
            <a:r>
              <a:rPr lang="en-US" baseline="0" dirty="0" err="1" smtClean="0"/>
              <a:t>FutureGrid</a:t>
            </a:r>
            <a:r>
              <a:rPr lang="en-US" baseline="0" dirty="0" smtClean="0"/>
              <a:t> cluster. We use Karma Provenance tool which is developed by D2I Center, Indiana University as a standalone provenance repository to collect provenance information by mining the logs generated by the </a:t>
            </a:r>
            <a:r>
              <a:rPr lang="en-US" baseline="0" dirty="0" err="1" smtClean="0"/>
              <a:t>WorkQueue</a:t>
            </a:r>
            <a:r>
              <a:rPr lang="en-US" baseline="0" dirty="0" smtClean="0"/>
              <a:t> middleware and the workflow script. </a:t>
            </a:r>
            <a:r>
              <a:rPr lang="zh-CN" alt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914F6E95-ACA2-7D4F-B56B-5930658C9EB6}" type="slidenum">
              <a:rPr lang="en-US" smtClean="0"/>
              <a:pPr>
                <a:defRPr/>
              </a:pPr>
              <a:t>4</a:t>
            </a:fld>
            <a:endParaRPr lang="en-US"/>
          </a:p>
        </p:txBody>
      </p:sp>
    </p:spTree>
    <p:extLst>
      <p:ext uri="{BB962C8B-B14F-4D97-AF65-F5344CB8AC3E}">
        <p14:creationId xmlns:p14="http://schemas.microsoft.com/office/powerpoint/2010/main" val="3506029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zh-CN" altLang="en-US" dirty="0" smtClean="0"/>
              <a:t> </a:t>
            </a:r>
            <a:r>
              <a:rPr lang="en-US" altLang="zh-CN" dirty="0" smtClean="0"/>
              <a:t>approach</a:t>
            </a:r>
            <a:r>
              <a:rPr lang="zh-CN" altLang="en-US" dirty="0" smtClean="0"/>
              <a:t> </a:t>
            </a:r>
            <a:r>
              <a:rPr lang="en-US" altLang="zh-CN" dirty="0" smtClean="0"/>
              <a:t>to</a:t>
            </a:r>
            <a:r>
              <a:rPr lang="zh-CN" altLang="en-US" dirty="0" smtClean="0"/>
              <a:t> </a:t>
            </a:r>
            <a:r>
              <a:rPr lang="en-US" altLang="zh-CN" dirty="0" smtClean="0"/>
              <a:t>provenance</a:t>
            </a:r>
            <a:r>
              <a:rPr lang="zh-CN" altLang="en-US" dirty="0" smtClean="0"/>
              <a:t> </a:t>
            </a:r>
            <a:r>
              <a:rPr lang="en-US" altLang="zh-CN" dirty="0" smtClean="0"/>
              <a:t>capture</a:t>
            </a:r>
            <a:r>
              <a:rPr lang="zh-CN" altLang="en-US" dirty="0" smtClean="0"/>
              <a:t> </a:t>
            </a:r>
            <a:r>
              <a:rPr lang="en-US" altLang="zh-CN" dirty="0" smtClean="0"/>
              <a:t>is</a:t>
            </a:r>
            <a:r>
              <a:rPr lang="zh-CN" altLang="en-US" dirty="0" smtClean="0"/>
              <a:t> </a:t>
            </a:r>
            <a:r>
              <a:rPr lang="en-US" altLang="zh-CN" dirty="0" smtClean="0"/>
              <a:t>to</a:t>
            </a:r>
            <a:r>
              <a:rPr lang="zh-CN" altLang="en-US" dirty="0" smtClean="0"/>
              <a:t> </a:t>
            </a:r>
            <a:r>
              <a:rPr lang="en-US" altLang="zh-CN" dirty="0" smtClean="0"/>
              <a:t>focus</a:t>
            </a:r>
            <a:r>
              <a:rPr lang="zh-CN" altLang="en-US" dirty="0" smtClean="0"/>
              <a:t> </a:t>
            </a:r>
            <a:r>
              <a:rPr lang="en-US" altLang="zh-CN" dirty="0" smtClean="0"/>
              <a:t>on</a:t>
            </a:r>
            <a:r>
              <a:rPr lang="zh-CN" altLang="en-US" dirty="0" smtClean="0"/>
              <a:t> </a:t>
            </a:r>
            <a:r>
              <a:rPr lang="en-US" altLang="zh-CN" dirty="0" smtClean="0"/>
              <a:t>middleware</a:t>
            </a:r>
            <a:r>
              <a:rPr lang="zh-CN" altLang="en-US" dirty="0" smtClean="0"/>
              <a:t> </a:t>
            </a:r>
            <a:r>
              <a:rPr lang="en-US" altLang="zh-CN" dirty="0" smtClean="0"/>
              <a:t>capture,</a:t>
            </a:r>
            <a:r>
              <a:rPr lang="zh-CN" altLang="en-US" dirty="0" smtClean="0"/>
              <a:t> </a:t>
            </a:r>
            <a:r>
              <a:rPr lang="en-US" altLang="zh-CN" dirty="0" smtClean="0"/>
              <a:t>then</a:t>
            </a:r>
            <a:r>
              <a:rPr lang="zh-CN" altLang="en-US" dirty="0" smtClean="0"/>
              <a:t> </a:t>
            </a:r>
            <a:r>
              <a:rPr lang="en-US" altLang="zh-CN" dirty="0" smtClean="0"/>
              <a:t>augment</a:t>
            </a:r>
            <a:r>
              <a:rPr lang="zh-CN" altLang="en-US" dirty="0" smtClean="0"/>
              <a:t> </a:t>
            </a:r>
            <a:r>
              <a:rPr lang="en-US" altLang="zh-CN" dirty="0" smtClean="0"/>
              <a:t>as</a:t>
            </a:r>
            <a:r>
              <a:rPr lang="zh-CN" altLang="en-US" dirty="0" smtClean="0"/>
              <a:t> </a:t>
            </a:r>
            <a:r>
              <a:rPr lang="en-US" altLang="zh-CN" dirty="0" smtClean="0"/>
              <a:t>needed</a:t>
            </a:r>
            <a:r>
              <a:rPr lang="zh-CN" altLang="en-US" dirty="0" smtClean="0"/>
              <a:t> </a:t>
            </a:r>
            <a:r>
              <a:rPr lang="en-US" altLang="zh-CN" dirty="0" smtClean="0"/>
              <a:t>from</a:t>
            </a:r>
            <a:r>
              <a:rPr lang="zh-CN" altLang="en-US" dirty="0" smtClean="0"/>
              <a:t> </a:t>
            </a:r>
            <a:r>
              <a:rPr lang="en-US" altLang="zh-CN" dirty="0" smtClean="0"/>
              <a:t>the</a:t>
            </a:r>
            <a:r>
              <a:rPr lang="zh-CN" altLang="en-US" dirty="0" smtClean="0"/>
              <a:t> </a:t>
            </a:r>
            <a:r>
              <a:rPr lang="en-US" altLang="zh-CN" dirty="0" smtClean="0"/>
              <a:t>application</a:t>
            </a:r>
            <a:r>
              <a:rPr lang="zh-CN" altLang="en-US" dirty="0" smtClean="0"/>
              <a:t> </a:t>
            </a:r>
            <a:r>
              <a:rPr lang="en-US" altLang="zh-CN" dirty="0" smtClean="0"/>
              <a:t>layer.</a:t>
            </a:r>
            <a:r>
              <a:rPr lang="zh-CN" altLang="en-US" dirty="0" smtClean="0"/>
              <a:t> </a:t>
            </a:r>
            <a:r>
              <a:rPr lang="en-US" altLang="zh-CN" dirty="0" smtClean="0"/>
              <a:t>The</a:t>
            </a:r>
            <a:r>
              <a:rPr lang="zh-CN" altLang="en-US" dirty="0" smtClean="0"/>
              <a:t> </a:t>
            </a:r>
            <a:r>
              <a:rPr lang="en-US" altLang="zh-CN" dirty="0" smtClean="0"/>
              <a:t>objective</a:t>
            </a:r>
            <a:r>
              <a:rPr lang="zh-CN" altLang="en-US" dirty="0" smtClean="0"/>
              <a:t> </a:t>
            </a:r>
            <a:r>
              <a:rPr lang="en-US" altLang="zh-CN" dirty="0" smtClean="0"/>
              <a:t>is</a:t>
            </a:r>
            <a:r>
              <a:rPr lang="zh-CN" altLang="en-US" dirty="0" smtClean="0"/>
              <a:t> </a:t>
            </a:r>
            <a:r>
              <a:rPr lang="en-US" altLang="zh-CN" dirty="0" smtClean="0"/>
              <a:t>to</a:t>
            </a:r>
            <a:r>
              <a:rPr lang="zh-CN" altLang="en-US" dirty="0" smtClean="0"/>
              <a:t> </a:t>
            </a:r>
            <a:r>
              <a:rPr lang="en-US" altLang="zh-CN" dirty="0" smtClean="0"/>
              <a:t>minimize</a:t>
            </a:r>
            <a:r>
              <a:rPr lang="zh-CN" altLang="en-US" dirty="0" smtClean="0"/>
              <a:t> </a:t>
            </a:r>
            <a:r>
              <a:rPr lang="en-US" altLang="zh-CN" dirty="0" smtClean="0"/>
              <a:t>the</a:t>
            </a:r>
            <a:r>
              <a:rPr lang="zh-CN" altLang="en-US" dirty="0" smtClean="0"/>
              <a:t> </a:t>
            </a:r>
            <a:r>
              <a:rPr lang="en-US" altLang="zh-CN" dirty="0" smtClean="0"/>
              <a:t>amount</a:t>
            </a:r>
            <a:r>
              <a:rPr lang="zh-CN" altLang="en-US" dirty="0" smtClean="0"/>
              <a:t> </a:t>
            </a:r>
            <a:r>
              <a:rPr lang="en-US" altLang="zh-CN" dirty="0" smtClean="0"/>
              <a:t>of</a:t>
            </a:r>
            <a:r>
              <a:rPr lang="zh-CN" altLang="en-US" dirty="0" smtClean="0"/>
              <a:t> </a:t>
            </a:r>
            <a:r>
              <a:rPr lang="en-US" altLang="zh-CN" dirty="0" smtClean="0"/>
              <a:t>instrumentation</a:t>
            </a:r>
            <a:r>
              <a:rPr lang="zh-CN" altLang="en-US" dirty="0" smtClean="0"/>
              <a:t> </a:t>
            </a:r>
            <a:r>
              <a:rPr lang="en-US" altLang="zh-CN" dirty="0" smtClean="0"/>
              <a:t>needed</a:t>
            </a:r>
            <a:r>
              <a:rPr lang="zh-CN" altLang="en-US" dirty="0" smtClean="0"/>
              <a:t> </a:t>
            </a:r>
            <a:r>
              <a:rPr lang="en-US" altLang="zh-CN" dirty="0" smtClean="0"/>
              <a:t>to</a:t>
            </a:r>
            <a:r>
              <a:rPr lang="zh-CN" altLang="en-US" dirty="0" smtClean="0"/>
              <a:t> </a:t>
            </a:r>
            <a:r>
              <a:rPr lang="en-US" altLang="zh-CN" dirty="0" smtClean="0"/>
              <a:t>capture</a:t>
            </a:r>
            <a:r>
              <a:rPr lang="zh-CN" altLang="en-US" dirty="0" smtClean="0"/>
              <a:t> </a:t>
            </a:r>
            <a:r>
              <a:rPr lang="en-US" altLang="zh-CN" dirty="0" smtClean="0"/>
              <a:t>significant</a:t>
            </a:r>
            <a:r>
              <a:rPr lang="zh-CN" altLang="en-US" dirty="0" smtClean="0"/>
              <a:t> </a:t>
            </a:r>
            <a:r>
              <a:rPr lang="en-US" altLang="zh-CN" dirty="0" smtClean="0"/>
              <a:t>provenance</a:t>
            </a:r>
            <a:r>
              <a:rPr lang="zh-CN" altLang="en-US" dirty="0" smtClean="0"/>
              <a:t> </a:t>
            </a:r>
            <a:r>
              <a:rPr lang="en-US" altLang="zh-CN" dirty="0" smtClean="0"/>
              <a:t>information</a:t>
            </a:r>
            <a:r>
              <a:rPr lang="en-US" altLang="zh-CN" baseline="0" dirty="0" smtClean="0"/>
              <a:t>. </a:t>
            </a:r>
            <a:r>
              <a:rPr lang="en-US" altLang="zh-CN" dirty="0" smtClean="0"/>
              <a:t>We</a:t>
            </a:r>
            <a:r>
              <a:rPr lang="zh-CN" altLang="en-US" dirty="0" smtClean="0"/>
              <a:t> </a:t>
            </a:r>
            <a:r>
              <a:rPr lang="en-US" altLang="zh-CN" dirty="0" smtClean="0"/>
              <a:t>use</a:t>
            </a:r>
            <a:r>
              <a:rPr lang="zh-CN" altLang="en-US" dirty="0" smtClean="0"/>
              <a:t> </a:t>
            </a:r>
            <a:r>
              <a:rPr lang="en-US" altLang="zh-CN" dirty="0" smtClean="0"/>
              <a:t>rule-based</a:t>
            </a:r>
            <a:r>
              <a:rPr lang="zh-CN" altLang="en-US" dirty="0" smtClean="0"/>
              <a:t> </a:t>
            </a:r>
            <a:r>
              <a:rPr lang="en-US" altLang="zh-CN" dirty="0" smtClean="0"/>
              <a:t>log</a:t>
            </a:r>
            <a:r>
              <a:rPr lang="zh-CN" altLang="en-US" dirty="0" smtClean="0"/>
              <a:t> </a:t>
            </a:r>
            <a:r>
              <a:rPr lang="en-US" altLang="zh-CN" dirty="0" smtClean="0"/>
              <a:t>mining</a:t>
            </a:r>
            <a:r>
              <a:rPr lang="zh-CN" altLang="en-US" dirty="0" smtClean="0"/>
              <a:t> </a:t>
            </a:r>
            <a:r>
              <a:rPr lang="en-US" altLang="zh-CN" dirty="0" smtClean="0"/>
              <a:t>to</a:t>
            </a:r>
            <a:r>
              <a:rPr lang="zh-CN" altLang="en-US" dirty="0" smtClean="0"/>
              <a:t> </a:t>
            </a:r>
            <a:r>
              <a:rPr lang="en-US" altLang="zh-CN" dirty="0" smtClean="0"/>
              <a:t>capture</a:t>
            </a:r>
            <a:r>
              <a:rPr lang="zh-CN" altLang="en-US" dirty="0" smtClean="0"/>
              <a:t> </a:t>
            </a:r>
            <a:r>
              <a:rPr lang="en-US" altLang="zh-CN" dirty="0" smtClean="0"/>
              <a:t>provenance</a:t>
            </a:r>
            <a:r>
              <a:rPr lang="zh-CN" altLang="en-US" dirty="0" smtClean="0"/>
              <a:t> </a:t>
            </a:r>
            <a:r>
              <a:rPr lang="en-US" altLang="zh-CN" dirty="0" smtClean="0"/>
              <a:t>from</a:t>
            </a:r>
            <a:r>
              <a:rPr lang="zh-CN" altLang="en-US" dirty="0" smtClean="0"/>
              <a:t> </a:t>
            </a:r>
            <a:r>
              <a:rPr lang="en-US" altLang="zh-CN" dirty="0" smtClean="0"/>
              <a:t>middleware</a:t>
            </a:r>
            <a:r>
              <a:rPr lang="zh-CN" altLang="en-US" dirty="0" smtClean="0"/>
              <a:t> </a:t>
            </a:r>
            <a:r>
              <a:rPr lang="en-US" altLang="zh-CN" dirty="0" smtClean="0"/>
              <a:t>and</a:t>
            </a:r>
            <a:r>
              <a:rPr lang="zh-CN" altLang="en-US" dirty="0" smtClean="0"/>
              <a:t> </a:t>
            </a:r>
            <a:r>
              <a:rPr lang="en-US" altLang="zh-CN" dirty="0" smtClean="0"/>
              <a:t>applications.</a:t>
            </a:r>
            <a:r>
              <a:rPr lang="zh-CN" altLang="en-US" dirty="0" smtClean="0"/>
              <a:t> </a:t>
            </a:r>
            <a:endParaRPr lang="en-US" altLang="zh-CN" dirty="0" smtClean="0"/>
          </a:p>
          <a:p>
            <a:endParaRPr lang="en-US" dirty="0" smtClean="0"/>
          </a:p>
          <a:p>
            <a:r>
              <a:rPr lang="en-US" dirty="0" smtClean="0"/>
              <a:t>We</a:t>
            </a:r>
            <a:r>
              <a:rPr lang="en-US" baseline="0" dirty="0" smtClean="0"/>
              <a:t> classify the log entries based on our layered model of provenance, and write rules for mining these logs accordingly. Middleware logs describe the middleware and platform information including dynamic workloads, job scheduling, etc. For example, the reporting and accounting files in SGE system for the SLOSH workflow are written to these logs. They also contain information related to the distribution of tasks and data and the mapping between them. Application</a:t>
            </a:r>
            <a:r>
              <a:rPr lang="zh-CN" altLang="en-US" baseline="0" dirty="0" smtClean="0"/>
              <a:t> </a:t>
            </a:r>
            <a:r>
              <a:rPr lang="en-US" altLang="zh-CN" baseline="0" dirty="0" smtClean="0"/>
              <a:t>logs</a:t>
            </a:r>
            <a:r>
              <a:rPr lang="zh-CN" altLang="en-US" baseline="0" dirty="0" smtClean="0"/>
              <a:t> </a:t>
            </a:r>
            <a:r>
              <a:rPr lang="en-US" altLang="zh-CN" baseline="0" dirty="0" smtClean="0"/>
              <a:t>are</a:t>
            </a:r>
            <a:r>
              <a:rPr lang="zh-CN" altLang="en-US" baseline="0" dirty="0" smtClean="0"/>
              <a:t> </a:t>
            </a:r>
            <a:r>
              <a:rPr lang="en-US" altLang="zh-CN" baseline="0" dirty="0" smtClean="0"/>
              <a:t>generated</a:t>
            </a:r>
            <a:r>
              <a:rPr lang="zh-CN" altLang="en-US" baseline="0" dirty="0" smtClean="0"/>
              <a:t> </a:t>
            </a:r>
            <a:r>
              <a:rPr lang="en-US" altLang="zh-CN" baseline="0" dirty="0" smtClean="0"/>
              <a:t>when</a:t>
            </a:r>
            <a:r>
              <a:rPr lang="zh-CN" altLang="en-US" baseline="0" dirty="0" smtClean="0"/>
              <a:t> </a:t>
            </a:r>
            <a:r>
              <a:rPr lang="en-US" altLang="zh-CN" baseline="0" dirty="0" smtClean="0"/>
              <a:t>the</a:t>
            </a:r>
            <a:r>
              <a:rPr lang="zh-CN" altLang="en-US" baseline="0" dirty="0" smtClean="0"/>
              <a:t> </a:t>
            </a:r>
            <a:r>
              <a:rPr lang="en-US" altLang="zh-CN" baseline="0" dirty="0" smtClean="0"/>
              <a:t>application</a:t>
            </a:r>
            <a:r>
              <a:rPr lang="zh-CN" altLang="en-US" baseline="0" dirty="0" smtClean="0"/>
              <a:t> </a:t>
            </a:r>
            <a:r>
              <a:rPr lang="en-US" altLang="zh-CN" baseline="0" dirty="0" smtClean="0"/>
              <a:t>is</a:t>
            </a:r>
            <a:r>
              <a:rPr lang="zh-CN" altLang="en-US" baseline="0" dirty="0" smtClean="0"/>
              <a:t> </a:t>
            </a:r>
            <a:r>
              <a:rPr lang="en-US" altLang="zh-CN" baseline="0" dirty="0" smtClean="0"/>
              <a:t>executed. The application logs generally describe the input data, output data and executable programs or algorithms during execution. Above figure shows the provenance collection framework with two parts: a) provenance-aware middleware; b) provenance adaptor;</a:t>
            </a:r>
            <a:endParaRPr lang="en-US" dirty="0"/>
          </a:p>
        </p:txBody>
      </p:sp>
      <p:sp>
        <p:nvSpPr>
          <p:cNvPr id="4" name="Slide Number Placeholder 3"/>
          <p:cNvSpPr>
            <a:spLocks noGrp="1"/>
          </p:cNvSpPr>
          <p:nvPr>
            <p:ph type="sldNum" sz="quarter" idx="10"/>
          </p:nvPr>
        </p:nvSpPr>
        <p:spPr/>
        <p:txBody>
          <a:bodyPr/>
          <a:lstStyle/>
          <a:p>
            <a:pPr>
              <a:defRPr/>
            </a:pPr>
            <a:fld id="{914F6E95-ACA2-7D4F-B56B-5930658C9EB6}" type="slidenum">
              <a:rPr lang="en-US" smtClean="0"/>
              <a:pPr>
                <a:defRPr/>
              </a:pPr>
              <a:t>5</a:t>
            </a:fld>
            <a:endParaRPr lang="en-US"/>
          </a:p>
        </p:txBody>
      </p:sp>
    </p:spTree>
    <p:extLst>
      <p:ext uri="{BB962C8B-B14F-4D97-AF65-F5344CB8AC3E}">
        <p14:creationId xmlns:p14="http://schemas.microsoft.com/office/powerpoint/2010/main" val="3421741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extend the </a:t>
            </a:r>
            <a:r>
              <a:rPr lang="en-US" dirty="0" err="1" smtClean="0"/>
              <a:t>WorkQueue</a:t>
            </a:r>
            <a:r>
              <a:rPr lang="en-US" dirty="0" smtClean="0"/>
              <a:t> middleware to make it provenance</a:t>
            </a:r>
            <a:r>
              <a:rPr lang="en-US" baseline="0" dirty="0" smtClean="0"/>
              <a:t> aware. This is through two additional pieces to existing </a:t>
            </a:r>
            <a:r>
              <a:rPr lang="en-US" baseline="0" dirty="0" err="1" smtClean="0"/>
              <a:t>WorkQueue</a:t>
            </a:r>
            <a:r>
              <a:rPr lang="en-US" baseline="0" dirty="0" smtClean="0"/>
              <a:t> package as a) a provenance-enabled wrapper; b) a worker invocation script; The wrapper script around the </a:t>
            </a:r>
            <a:r>
              <a:rPr lang="en-US" baseline="0" dirty="0" err="1" smtClean="0"/>
              <a:t>WorkQueue</a:t>
            </a:r>
            <a:r>
              <a:rPr lang="en-US" baseline="0" dirty="0" smtClean="0"/>
              <a:t> sets up the master/worker environment and configures input, output and log directories. It is responsible for transparently capturing the steps in executing a distributed application through </a:t>
            </a:r>
            <a:r>
              <a:rPr lang="en-US" baseline="0" dirty="0" err="1" smtClean="0"/>
              <a:t>WorkQueue</a:t>
            </a:r>
            <a:r>
              <a:rPr lang="en-US" baseline="0" dirty="0" smtClean="0"/>
              <a:t> which include task distribution and relationships between data artifacts and the tasks. Additional information related to failures and data corruption is also captured to assess quality of output data.</a:t>
            </a:r>
          </a:p>
          <a:p>
            <a:r>
              <a:rPr lang="en-US" sz="1200" b="0" i="0" u="none" strike="noStrike" kern="1200" baseline="0" dirty="0" smtClean="0">
                <a:solidFill>
                  <a:schemeClr val="tx1"/>
                </a:solidFill>
                <a:latin typeface="Arial" charset="0"/>
                <a:ea typeface="ＭＳ Ｐゴシック" pitchFamily="1" charset="-128"/>
                <a:cs typeface="ＭＳ Ｐゴシック" charset="0"/>
              </a:rPr>
              <a:t> The worker invocation script is used to configure workers for executing an application. The provenance information captured during worker invocation is part</a:t>
            </a:r>
          </a:p>
          <a:p>
            <a:r>
              <a:rPr lang="en-US" sz="1200" b="0" i="0" u="none" strike="noStrike" kern="1200" baseline="0" dirty="0" smtClean="0">
                <a:solidFill>
                  <a:schemeClr val="tx1"/>
                </a:solidFill>
                <a:latin typeface="Arial" charset="0"/>
                <a:ea typeface="ＭＳ Ｐゴシック" pitchFamily="1" charset="-128"/>
                <a:cs typeface="ＭＳ Ｐゴシック" charset="0"/>
              </a:rPr>
              <a:t>of the ‘where-provenance’ that accounts for the location of data generated in a distributed environment.</a:t>
            </a:r>
            <a:endParaRPr lang="en-US" dirty="0"/>
          </a:p>
        </p:txBody>
      </p:sp>
      <p:sp>
        <p:nvSpPr>
          <p:cNvPr id="4" name="Slide Number Placeholder 3"/>
          <p:cNvSpPr>
            <a:spLocks noGrp="1"/>
          </p:cNvSpPr>
          <p:nvPr>
            <p:ph type="sldNum" sz="quarter" idx="10"/>
          </p:nvPr>
        </p:nvSpPr>
        <p:spPr/>
        <p:txBody>
          <a:bodyPr/>
          <a:lstStyle/>
          <a:p>
            <a:pPr>
              <a:defRPr/>
            </a:pPr>
            <a:fld id="{914F6E95-ACA2-7D4F-B56B-5930658C9EB6}" type="slidenum">
              <a:rPr lang="en-US" smtClean="0"/>
              <a:pPr>
                <a:defRPr/>
              </a:pPr>
              <a:t>6</a:t>
            </a:fld>
            <a:endParaRPr lang="en-US"/>
          </a:p>
        </p:txBody>
      </p:sp>
    </p:spTree>
    <p:extLst>
      <p:ext uri="{BB962C8B-B14F-4D97-AF65-F5344CB8AC3E}">
        <p14:creationId xmlns:p14="http://schemas.microsoft.com/office/powerpoint/2010/main" val="2925767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provenance adaptor is composed of 4 components.</a:t>
            </a:r>
            <a:endParaRPr lang="en-US" dirty="0"/>
          </a:p>
        </p:txBody>
      </p:sp>
      <p:sp>
        <p:nvSpPr>
          <p:cNvPr id="4" name="Slide Number Placeholder 3"/>
          <p:cNvSpPr>
            <a:spLocks noGrp="1"/>
          </p:cNvSpPr>
          <p:nvPr>
            <p:ph type="sldNum" sz="quarter" idx="10"/>
          </p:nvPr>
        </p:nvSpPr>
        <p:spPr/>
        <p:txBody>
          <a:bodyPr/>
          <a:lstStyle/>
          <a:p>
            <a:pPr>
              <a:defRPr/>
            </a:pPr>
            <a:fld id="{914F6E95-ACA2-7D4F-B56B-5930658C9EB6}" type="slidenum">
              <a:rPr lang="en-US" smtClean="0"/>
              <a:pPr>
                <a:defRPr/>
              </a:pPr>
              <a:t>7</a:t>
            </a:fld>
            <a:endParaRPr lang="en-US"/>
          </a:p>
        </p:txBody>
      </p:sp>
    </p:spTree>
    <p:extLst>
      <p:ext uri="{BB962C8B-B14F-4D97-AF65-F5344CB8AC3E}">
        <p14:creationId xmlns:p14="http://schemas.microsoft.com/office/powerpoint/2010/main" val="166764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log collector captures</a:t>
            </a:r>
            <a:r>
              <a:rPr lang="en-US" baseline="0" dirty="0" smtClean="0"/>
              <a:t> raw log data from logs generated by the provenance aware middleware and application layer.</a:t>
            </a:r>
          </a:p>
          <a:p>
            <a:r>
              <a:rPr lang="en-US" dirty="0" smtClean="0"/>
              <a:t>However, capturing provenance from log files presents</a:t>
            </a:r>
            <a:r>
              <a:rPr lang="en-US" baseline="0" dirty="0" smtClean="0"/>
              <a:t> challenges due to differences in logging mechanisms. We use a rule-based provenance adaptor that mines logs for essential provenance information using a set of rules. </a:t>
            </a:r>
          </a:p>
          <a:p>
            <a:r>
              <a:rPr lang="en-US" baseline="0" dirty="0" smtClean="0"/>
              <a:t>All the rule-set are described in XML. There are two set of rules: a) middleware-specific rules that are generic to provenance</a:t>
            </a:r>
            <a:r>
              <a:rPr lang="zh-CN" altLang="en-US" baseline="0" dirty="0" smtClean="0"/>
              <a:t> </a:t>
            </a:r>
            <a:r>
              <a:rPr lang="en-US" altLang="zh-CN" baseline="0" dirty="0" smtClean="0"/>
              <a:t>events</a:t>
            </a:r>
            <a:r>
              <a:rPr lang="zh-CN" altLang="en-US" baseline="0" dirty="0" smtClean="0"/>
              <a:t> </a:t>
            </a:r>
            <a:r>
              <a:rPr lang="en-US" altLang="zh-CN" baseline="0" dirty="0" smtClean="0"/>
              <a:t>running</a:t>
            </a:r>
            <a:r>
              <a:rPr lang="zh-CN" altLang="en-US" baseline="0" dirty="0" smtClean="0"/>
              <a:t> </a:t>
            </a:r>
            <a:r>
              <a:rPr lang="en-US" altLang="zh-CN" baseline="0" dirty="0" smtClean="0"/>
              <a:t>on</a:t>
            </a:r>
            <a:r>
              <a:rPr lang="zh-CN" altLang="en-US" baseline="0" dirty="0" smtClean="0"/>
              <a:t> </a:t>
            </a:r>
            <a:r>
              <a:rPr lang="en-US" altLang="zh-CN" baseline="0" dirty="0" smtClean="0"/>
              <a:t>the</a:t>
            </a:r>
            <a:r>
              <a:rPr lang="zh-CN" altLang="en-US" baseline="0" dirty="0" smtClean="0"/>
              <a:t> </a:t>
            </a:r>
            <a:r>
              <a:rPr lang="en-US" altLang="zh-CN" baseline="0" dirty="0" err="1" smtClean="0"/>
              <a:t>WorkQueue</a:t>
            </a:r>
            <a:r>
              <a:rPr lang="zh-CN" altLang="en-US" baseline="0" dirty="0" smtClean="0"/>
              <a:t> </a:t>
            </a:r>
            <a:r>
              <a:rPr lang="en-US" altLang="zh-CN" baseline="0" dirty="0" smtClean="0"/>
              <a:t>Middleware;</a:t>
            </a:r>
            <a:r>
              <a:rPr lang="zh-CN" altLang="en-US" baseline="0" dirty="0" smtClean="0"/>
              <a:t> </a:t>
            </a:r>
            <a:r>
              <a:rPr lang="en-US" altLang="zh-CN" baseline="0" dirty="0" smtClean="0"/>
              <a:t>b)</a:t>
            </a:r>
            <a:r>
              <a:rPr lang="zh-CN" altLang="en-US" baseline="0" dirty="0" smtClean="0"/>
              <a:t> </a:t>
            </a:r>
            <a:r>
              <a:rPr lang="en-US" altLang="zh-CN" baseline="0" dirty="0" smtClean="0"/>
              <a:t>application-specific</a:t>
            </a:r>
            <a:r>
              <a:rPr lang="zh-CN" altLang="en-US" baseline="0" dirty="0" smtClean="0"/>
              <a:t> </a:t>
            </a:r>
            <a:r>
              <a:rPr lang="en-US" altLang="zh-CN" baseline="0" dirty="0" smtClean="0"/>
              <a:t>rules</a:t>
            </a:r>
            <a:r>
              <a:rPr lang="zh-CN" altLang="en-US" baseline="0" dirty="0" smtClean="0"/>
              <a:t> </a:t>
            </a:r>
            <a:r>
              <a:rPr lang="en-US" altLang="zh-CN" baseline="0" dirty="0" smtClean="0"/>
              <a:t>that</a:t>
            </a:r>
            <a:r>
              <a:rPr lang="zh-CN" altLang="en-US" baseline="0" dirty="0" smtClean="0"/>
              <a:t> </a:t>
            </a:r>
            <a:r>
              <a:rPr lang="en-US" altLang="zh-CN" baseline="0" dirty="0" smtClean="0"/>
              <a:t>are</a:t>
            </a:r>
            <a:r>
              <a:rPr lang="zh-CN" altLang="en-US" baseline="0" dirty="0" smtClean="0"/>
              <a:t> </a:t>
            </a:r>
            <a:r>
              <a:rPr lang="en-US" altLang="zh-CN" baseline="0" dirty="0" smtClean="0"/>
              <a:t>generic</a:t>
            </a:r>
            <a:r>
              <a:rPr lang="zh-CN" altLang="en-US" baseline="0" dirty="0" smtClean="0"/>
              <a:t> </a:t>
            </a:r>
            <a:r>
              <a:rPr lang="en-US" altLang="zh-CN" baseline="0" dirty="0" smtClean="0"/>
              <a:t>to</a:t>
            </a:r>
            <a:r>
              <a:rPr lang="zh-CN" altLang="en-US" baseline="0" dirty="0" smtClean="0"/>
              <a:t> </a:t>
            </a:r>
            <a:r>
              <a:rPr lang="en-US" altLang="zh-CN" baseline="0" dirty="0" smtClean="0"/>
              <a:t>one</a:t>
            </a:r>
            <a:r>
              <a:rPr lang="zh-CN" altLang="en-US" baseline="0" dirty="0" smtClean="0"/>
              <a:t> </a:t>
            </a:r>
            <a:r>
              <a:rPr lang="en-US" altLang="zh-CN" baseline="0" dirty="0" smtClean="0"/>
              <a:t>or</a:t>
            </a:r>
            <a:r>
              <a:rPr lang="zh-CN" altLang="en-US" baseline="0" dirty="0" smtClean="0"/>
              <a:t> </a:t>
            </a:r>
            <a:r>
              <a:rPr lang="en-US" altLang="zh-CN" baseline="0" dirty="0" smtClean="0"/>
              <a:t>more</a:t>
            </a:r>
            <a:r>
              <a:rPr lang="zh-CN" altLang="en-US" baseline="0" dirty="0" smtClean="0"/>
              <a:t> </a:t>
            </a:r>
            <a:r>
              <a:rPr lang="en-US" altLang="zh-CN" baseline="0" dirty="0" smtClean="0"/>
              <a:t>similar</a:t>
            </a:r>
            <a:r>
              <a:rPr lang="zh-CN" altLang="en-US" baseline="0" dirty="0" smtClean="0"/>
              <a:t> </a:t>
            </a:r>
            <a:r>
              <a:rPr lang="en-US" altLang="zh-CN" baseline="0" dirty="0" smtClean="0"/>
              <a:t>kinds</a:t>
            </a:r>
            <a:r>
              <a:rPr lang="zh-CN" altLang="en-US" baseline="0" dirty="0" smtClean="0"/>
              <a:t> </a:t>
            </a:r>
            <a:r>
              <a:rPr lang="en-US" altLang="zh-CN" baseline="0" dirty="0" smtClean="0"/>
              <a:t>of</a:t>
            </a:r>
            <a:r>
              <a:rPr lang="zh-CN" altLang="en-US" baseline="0" dirty="0" smtClean="0"/>
              <a:t> </a:t>
            </a:r>
            <a:r>
              <a:rPr lang="en-US" altLang="zh-CN" baseline="0" dirty="0" smtClean="0"/>
              <a:t>applications.</a:t>
            </a:r>
            <a:r>
              <a:rPr lang="zh-CN" altLang="en-US" baseline="0" dirty="0" smtClean="0"/>
              <a:t> </a:t>
            </a:r>
            <a:r>
              <a:rPr lang="en-US" altLang="zh-CN" baseline="0" dirty="0" smtClean="0"/>
              <a:t>A</a:t>
            </a:r>
            <a:r>
              <a:rPr lang="zh-CN" altLang="en-US" baseline="0" dirty="0" smtClean="0"/>
              <a:t> </a:t>
            </a:r>
            <a:r>
              <a:rPr lang="en-US" altLang="zh-CN" baseline="0" dirty="0" smtClean="0"/>
              <a:t>sample</a:t>
            </a:r>
            <a:r>
              <a:rPr lang="zh-CN" altLang="en-US" baseline="0" dirty="0" smtClean="0"/>
              <a:t> </a:t>
            </a:r>
            <a:r>
              <a:rPr lang="en-US" altLang="zh-CN" baseline="0" dirty="0" smtClean="0"/>
              <a:t>set</a:t>
            </a:r>
            <a:r>
              <a:rPr lang="zh-CN" altLang="en-US" baseline="0" dirty="0" smtClean="0"/>
              <a:t> </a:t>
            </a:r>
            <a:r>
              <a:rPr lang="en-US" altLang="zh-CN" baseline="0" dirty="0" smtClean="0"/>
              <a:t>of</a:t>
            </a:r>
            <a:r>
              <a:rPr lang="zh-CN" altLang="en-US" baseline="0" dirty="0" smtClean="0"/>
              <a:t> </a:t>
            </a:r>
            <a:r>
              <a:rPr lang="en-US" altLang="zh-CN" baseline="0" dirty="0" smtClean="0"/>
              <a:t>middleware-specific</a:t>
            </a:r>
            <a:r>
              <a:rPr lang="zh-CN" altLang="en-US" baseline="0" dirty="0" smtClean="0"/>
              <a:t> </a:t>
            </a:r>
            <a:r>
              <a:rPr lang="en-US" altLang="zh-CN" baseline="0" dirty="0" smtClean="0"/>
              <a:t>provenance</a:t>
            </a:r>
            <a:r>
              <a:rPr lang="zh-CN" altLang="en-US" baseline="0" dirty="0" smtClean="0"/>
              <a:t> </a:t>
            </a:r>
            <a:r>
              <a:rPr lang="en-US" altLang="zh-CN" baseline="0" dirty="0" smtClean="0"/>
              <a:t>identification</a:t>
            </a:r>
            <a:r>
              <a:rPr lang="zh-CN" altLang="en-US" baseline="0" dirty="0" smtClean="0"/>
              <a:t> </a:t>
            </a:r>
            <a:r>
              <a:rPr lang="en-US" altLang="zh-CN" baseline="0" dirty="0" smtClean="0"/>
              <a:t>rule</a:t>
            </a:r>
            <a:r>
              <a:rPr lang="zh-CN" altLang="en-US" baseline="0" dirty="0" smtClean="0"/>
              <a:t> </a:t>
            </a:r>
            <a:r>
              <a:rPr lang="en-US" altLang="zh-CN" baseline="0" dirty="0" smtClean="0"/>
              <a:t>is</a:t>
            </a:r>
            <a:r>
              <a:rPr lang="zh-CN" altLang="en-US" baseline="0" dirty="0" smtClean="0"/>
              <a:t> </a:t>
            </a:r>
            <a:r>
              <a:rPr lang="en-US" altLang="zh-CN" baseline="0" dirty="0" smtClean="0"/>
              <a:t>shown in the slide. </a:t>
            </a:r>
          </a:p>
          <a:p>
            <a:endParaRPr lang="en-US" baseline="0" dirty="0" smtClean="0"/>
          </a:p>
          <a:p>
            <a:r>
              <a:rPr lang="en-US" baseline="0" dirty="0" smtClean="0"/>
              <a:t>Users define keywords and selection criteria in the rule files to retrieve provenance from log files. The log parser uses the rules to select raw provenance data from logs and builds provenance events by combining a set of related provenance data items. The most common type of provenance event would be an edge in a provenance graph whose vertices are either entities or artifacts</a:t>
            </a:r>
            <a:r>
              <a:rPr lang="zh-CN" altLang="en-US" baseline="0" dirty="0" smtClean="0"/>
              <a:t> </a:t>
            </a:r>
            <a:r>
              <a:rPr lang="en-US" altLang="zh-CN" baseline="0" dirty="0" smtClean="0"/>
              <a:t>or a combination of both. The output of the log parser is a set of individual provenance events</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914F6E95-ACA2-7D4F-B56B-5930658C9EB6}" type="slidenum">
              <a:rPr lang="en-US" smtClean="0"/>
              <a:pPr>
                <a:defRPr/>
              </a:pPr>
              <a:t>8</a:t>
            </a:fld>
            <a:endParaRPr lang="en-US"/>
          </a:p>
        </p:txBody>
      </p:sp>
    </p:spTree>
    <p:extLst>
      <p:ext uri="{BB962C8B-B14F-4D97-AF65-F5344CB8AC3E}">
        <p14:creationId xmlns:p14="http://schemas.microsoft.com/office/powerpoint/2010/main" val="2974629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Collecting</a:t>
            </a:r>
            <a:r>
              <a:rPr lang="en-US" baseline="0" dirty="0" smtClean="0"/>
              <a:t> provenance from log files in different system layers result in disconnected provenance events. The correlation inference engine uses </a:t>
            </a:r>
          </a:p>
          <a:p>
            <a:r>
              <a:rPr lang="en-US" baseline="0" dirty="0" smtClean="0"/>
              <a:t>Rule inference to match and link such disconnected provenance events. The correlation and linking is of great significance in order to generate a complete provenance graph.</a:t>
            </a:r>
          </a:p>
          <a:p>
            <a:r>
              <a:rPr lang="en-US" baseline="0" dirty="0" smtClean="0"/>
              <a:t>We consider </a:t>
            </a:r>
            <a:r>
              <a:rPr lang="en-US" altLang="zh-CN" baseline="0" dirty="0" smtClean="0"/>
              <a:t>only</a:t>
            </a:r>
            <a:r>
              <a:rPr lang="zh-CN" altLang="en-US" baseline="0" dirty="0" smtClean="0"/>
              <a:t> </a:t>
            </a:r>
            <a:r>
              <a:rPr lang="en-US" altLang="zh-CN" baseline="0" dirty="0" smtClean="0"/>
              <a:t>the</a:t>
            </a:r>
            <a:r>
              <a:rPr lang="zh-CN" altLang="en-US" baseline="0" dirty="0" smtClean="0"/>
              <a:t> </a:t>
            </a:r>
            <a:r>
              <a:rPr lang="en-US" altLang="zh-CN" baseline="0" dirty="0" smtClean="0"/>
              <a:t>set</a:t>
            </a:r>
            <a:r>
              <a:rPr lang="zh-CN" altLang="en-US" baseline="0" dirty="0" smtClean="0"/>
              <a:t> </a:t>
            </a:r>
            <a:r>
              <a:rPr lang="en-US" altLang="zh-CN" baseline="0" dirty="0" smtClean="0"/>
              <a:t>of</a:t>
            </a:r>
            <a:r>
              <a:rPr lang="zh-CN" altLang="en-US" baseline="0" dirty="0" smtClean="0"/>
              <a:t> </a:t>
            </a:r>
            <a:r>
              <a:rPr lang="en-US" altLang="zh-CN" baseline="0" dirty="0" smtClean="0"/>
              <a:t>provenance</a:t>
            </a:r>
            <a:r>
              <a:rPr lang="zh-CN" altLang="en-US" baseline="0" dirty="0" smtClean="0"/>
              <a:t> </a:t>
            </a:r>
            <a:r>
              <a:rPr lang="en-US" altLang="zh-CN" baseline="0" dirty="0" smtClean="0"/>
              <a:t>events</a:t>
            </a:r>
            <a:r>
              <a:rPr lang="zh-CN" altLang="en-US" baseline="0" dirty="0" smtClean="0"/>
              <a:t> </a:t>
            </a:r>
            <a:r>
              <a:rPr lang="en-US" altLang="zh-CN" baseline="0" dirty="0" smtClean="0"/>
              <a:t>that</a:t>
            </a:r>
            <a:r>
              <a:rPr lang="zh-CN" altLang="en-US" baseline="0" dirty="0" smtClean="0"/>
              <a:t> </a:t>
            </a:r>
            <a:r>
              <a:rPr lang="en-US" altLang="zh-CN" baseline="0" dirty="0" smtClean="0"/>
              <a:t>are</a:t>
            </a:r>
            <a:r>
              <a:rPr lang="zh-CN" altLang="en-US" baseline="0" dirty="0" smtClean="0"/>
              <a:t> </a:t>
            </a:r>
            <a:r>
              <a:rPr lang="en-US" altLang="zh-CN" baseline="0" dirty="0" smtClean="0"/>
              <a:t>a</a:t>
            </a:r>
            <a:r>
              <a:rPr lang="zh-CN" altLang="en-US" baseline="0" dirty="0" smtClean="0"/>
              <a:t> </a:t>
            </a:r>
            <a:r>
              <a:rPr lang="en-US" altLang="zh-CN" baseline="0" dirty="0" smtClean="0"/>
              <a:t>tuple</a:t>
            </a:r>
            <a:r>
              <a:rPr lang="zh-CN" altLang="en-US" baseline="0" dirty="0" smtClean="0"/>
              <a:t> </a:t>
            </a:r>
            <a:r>
              <a:rPr lang="en-US" altLang="zh-CN" baseline="0" dirty="0" smtClean="0"/>
              <a:t>as</a:t>
            </a:r>
            <a:r>
              <a:rPr lang="zh-CN" altLang="en-US" baseline="0" dirty="0" smtClean="0"/>
              <a:t> </a:t>
            </a:r>
            <a:r>
              <a:rPr lang="en-US" altLang="zh-CN" baseline="0" dirty="0" smtClean="0"/>
              <a:t>(I,O,P,</a:t>
            </a:r>
            <a:r>
              <a:rPr lang="zh-CN" altLang="en-US" baseline="0" dirty="0" smtClean="0"/>
              <a:t> </a:t>
            </a:r>
            <a:r>
              <a:rPr lang="en-US" altLang="zh-CN" baseline="0" dirty="0" err="1" smtClean="0"/>
              <a:t>Ts</a:t>
            </a:r>
            <a:r>
              <a:rPr lang="en-US" altLang="zh-CN" baseline="0" dirty="0" smtClean="0"/>
              <a:t>,</a:t>
            </a:r>
            <a:r>
              <a:rPr lang="zh-CN" altLang="en-US" baseline="0" dirty="0" smtClean="0"/>
              <a:t> </a:t>
            </a:r>
            <a:r>
              <a:rPr lang="en-US" altLang="zh-CN" baseline="0" dirty="0" err="1" smtClean="0"/>
              <a:t>Te</a:t>
            </a:r>
            <a:r>
              <a:rPr lang="en-US" altLang="zh-CN" baseline="0" dirty="0" smtClean="0"/>
              <a:t>)</a:t>
            </a:r>
            <a:r>
              <a:rPr lang="zh-CN" altLang="en-US" baseline="0" dirty="0" smtClean="0"/>
              <a:t> </a:t>
            </a:r>
            <a:r>
              <a:rPr lang="en-US" altLang="zh-CN" baseline="0" dirty="0" smtClean="0"/>
              <a:t>consisting</a:t>
            </a:r>
            <a:r>
              <a:rPr lang="zh-CN" altLang="en-US" baseline="0" dirty="0" smtClean="0"/>
              <a:t> </a:t>
            </a:r>
            <a:r>
              <a:rPr lang="en-US" altLang="zh-CN" baseline="0" dirty="0" smtClean="0"/>
              <a:t>of</a:t>
            </a:r>
            <a:r>
              <a:rPr lang="zh-CN" altLang="en-US" baseline="0" dirty="0" smtClean="0"/>
              <a:t> </a:t>
            </a:r>
            <a:r>
              <a:rPr lang="en-US" altLang="zh-CN" baseline="0" dirty="0" smtClean="0"/>
              <a:t>input(I),</a:t>
            </a:r>
            <a:r>
              <a:rPr lang="zh-CN" altLang="en-US" baseline="0" dirty="0" smtClean="0"/>
              <a:t> </a:t>
            </a:r>
            <a:r>
              <a:rPr lang="en-US" altLang="zh-CN" baseline="0" dirty="0" smtClean="0"/>
              <a:t>output(O),</a:t>
            </a:r>
            <a:r>
              <a:rPr lang="zh-CN" altLang="en-US" baseline="0" dirty="0" smtClean="0"/>
              <a:t> </a:t>
            </a:r>
            <a:r>
              <a:rPr lang="en-US" altLang="zh-CN" baseline="0" dirty="0" smtClean="0"/>
              <a:t>and</a:t>
            </a:r>
            <a:r>
              <a:rPr lang="zh-CN" altLang="en-US" baseline="0" dirty="0" smtClean="0"/>
              <a:t> </a:t>
            </a:r>
            <a:r>
              <a:rPr lang="en-US" altLang="zh-CN" baseline="0" dirty="0" smtClean="0"/>
              <a:t>process(P)</a:t>
            </a:r>
            <a:r>
              <a:rPr lang="zh-CN" altLang="en-US" baseline="0" dirty="0" smtClean="0"/>
              <a:t> </a:t>
            </a:r>
            <a:r>
              <a:rPr lang="en-US" altLang="zh-CN" baseline="0" dirty="0" smtClean="0"/>
              <a:t>with</a:t>
            </a:r>
            <a:r>
              <a:rPr lang="zh-CN" altLang="en-US" baseline="0" dirty="0" smtClean="0"/>
              <a:t> </a:t>
            </a:r>
            <a:r>
              <a:rPr lang="en-US" altLang="zh-CN" baseline="0" dirty="0" smtClean="0"/>
              <a:t>start</a:t>
            </a:r>
            <a:r>
              <a:rPr lang="zh-CN" altLang="en-US" baseline="0" dirty="0" smtClean="0"/>
              <a:t> </a:t>
            </a:r>
            <a:r>
              <a:rPr lang="en-US" altLang="zh-CN" baseline="0" dirty="0" smtClean="0"/>
              <a:t>and</a:t>
            </a:r>
            <a:r>
              <a:rPr lang="zh-CN" altLang="en-US" baseline="0" dirty="0" smtClean="0"/>
              <a:t> </a:t>
            </a:r>
            <a:r>
              <a:rPr lang="en-US" altLang="zh-CN" baseline="0" dirty="0" smtClean="0"/>
              <a:t>end</a:t>
            </a:r>
            <a:r>
              <a:rPr lang="zh-CN" altLang="en-US" baseline="0" dirty="0" smtClean="0"/>
              <a:t> </a:t>
            </a:r>
            <a:r>
              <a:rPr lang="en-US" altLang="zh-CN" baseline="0" dirty="0" smtClean="0"/>
              <a:t>timestamps(</a:t>
            </a:r>
            <a:r>
              <a:rPr lang="en-US" altLang="zh-CN" baseline="0" dirty="0" err="1" smtClean="0"/>
              <a:t>Ts,Te</a:t>
            </a:r>
            <a:r>
              <a:rPr lang="en-US" altLang="zh-CN" baseline="0" dirty="0" smtClean="0"/>
              <a:t>).</a:t>
            </a:r>
            <a:r>
              <a:rPr lang="en-US" baseline="0" dirty="0" smtClean="0"/>
              <a:t> Our</a:t>
            </a:r>
            <a:r>
              <a:rPr lang="zh-CN" altLang="en-US" baseline="0" dirty="0" smtClean="0"/>
              <a:t> </a:t>
            </a:r>
            <a:r>
              <a:rPr lang="en-US" altLang="zh-CN" baseline="0" dirty="0" smtClean="0"/>
              <a:t>algorithm</a:t>
            </a:r>
            <a:r>
              <a:rPr lang="zh-CN" altLang="en-US" baseline="0" dirty="0" smtClean="0"/>
              <a:t> </a:t>
            </a:r>
            <a:r>
              <a:rPr lang="en-US" altLang="zh-CN" baseline="0" dirty="0" smtClean="0"/>
              <a:t>assumes</a:t>
            </a:r>
            <a:r>
              <a:rPr lang="zh-CN" altLang="en-US" baseline="0" dirty="0" smtClean="0"/>
              <a:t> </a:t>
            </a:r>
            <a:r>
              <a:rPr lang="en-US" altLang="zh-CN" baseline="0" dirty="0" smtClean="0"/>
              <a:t>a</a:t>
            </a:r>
            <a:r>
              <a:rPr lang="zh-CN" altLang="en-US" baseline="0" dirty="0" smtClean="0"/>
              <a:t> </a:t>
            </a:r>
            <a:r>
              <a:rPr lang="en-US" altLang="zh-CN" baseline="0" dirty="0" smtClean="0"/>
              <a:t>synchronized</a:t>
            </a:r>
            <a:r>
              <a:rPr lang="zh-CN" altLang="en-US" baseline="0" dirty="0" smtClean="0"/>
              <a:t> </a:t>
            </a:r>
            <a:r>
              <a:rPr lang="en-US" altLang="zh-CN" baseline="0" dirty="0" smtClean="0"/>
              <a:t>clock.</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914F6E95-ACA2-7D4F-B56B-5930658C9EB6}" type="slidenum">
              <a:rPr lang="en-US" smtClean="0"/>
              <a:pPr>
                <a:defRPr/>
              </a:pPr>
              <a:t>9</a:t>
            </a:fld>
            <a:endParaRPr lang="en-US"/>
          </a:p>
        </p:txBody>
      </p:sp>
    </p:spTree>
    <p:extLst>
      <p:ext uri="{BB962C8B-B14F-4D97-AF65-F5344CB8AC3E}">
        <p14:creationId xmlns:p14="http://schemas.microsoft.com/office/powerpoint/2010/main" val="3323484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auto">
          <a:xfrm>
            <a:off x="0" y="0"/>
            <a:ext cx="9144000" cy="464820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400" i="1">
                <a:solidFill>
                  <a:schemeClr val="tx1"/>
                </a:solidFill>
                <a:latin typeface="Arial" charset="0"/>
                <a:ea typeface="ＭＳ Ｐゴシック" pitchFamily="1" charset="-128"/>
              </a:defRPr>
            </a:lvl1pPr>
            <a:lvl2pPr marL="742950" indent="-285750">
              <a:defRPr sz="2400" i="1">
                <a:solidFill>
                  <a:schemeClr val="tx1"/>
                </a:solidFill>
                <a:latin typeface="Arial" charset="0"/>
                <a:ea typeface="ＭＳ Ｐゴシック" pitchFamily="1" charset="-128"/>
              </a:defRPr>
            </a:lvl2pPr>
            <a:lvl3pPr marL="1143000" indent="-228600">
              <a:defRPr sz="2400" i="1">
                <a:solidFill>
                  <a:schemeClr val="tx1"/>
                </a:solidFill>
                <a:latin typeface="Arial" charset="0"/>
                <a:ea typeface="ＭＳ Ｐゴシック" pitchFamily="1" charset="-128"/>
              </a:defRPr>
            </a:lvl3pPr>
            <a:lvl4pPr marL="1600200" indent="-228600">
              <a:defRPr sz="2400" i="1">
                <a:solidFill>
                  <a:schemeClr val="tx1"/>
                </a:solidFill>
                <a:latin typeface="Arial" charset="0"/>
                <a:ea typeface="ＭＳ Ｐゴシック" pitchFamily="1" charset="-128"/>
              </a:defRPr>
            </a:lvl4pPr>
            <a:lvl5pPr marL="2057400" indent="-228600">
              <a:defRPr sz="2400" i="1">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i="1">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i="1">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i="1">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i="1">
                <a:solidFill>
                  <a:schemeClr val="tx1"/>
                </a:solidFill>
                <a:latin typeface="Arial" charset="0"/>
                <a:ea typeface="ＭＳ Ｐゴシック" pitchFamily="1" charset="-128"/>
              </a:defRPr>
            </a:lvl9pPr>
          </a:lstStyle>
          <a:p>
            <a:pPr>
              <a:defRPr/>
            </a:pPr>
            <a:endParaRPr lang="en-US" altLang="en-US" smtClean="0">
              <a:cs typeface="+mn-cs"/>
            </a:endParaRPr>
          </a:p>
        </p:txBody>
      </p:sp>
      <p:sp>
        <p:nvSpPr>
          <p:cNvPr id="5" name="Rectangle 30"/>
          <p:cNvSpPr>
            <a:spLocks noChangeArrowheads="1"/>
          </p:cNvSpPr>
          <p:nvPr/>
        </p:nvSpPr>
        <p:spPr bwMode="auto">
          <a:xfrm>
            <a:off x="2212975" y="6100763"/>
            <a:ext cx="184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i="1">
                <a:solidFill>
                  <a:schemeClr val="tx1"/>
                </a:solidFill>
                <a:latin typeface="Arial" charset="0"/>
                <a:ea typeface="ＭＳ Ｐゴシック" pitchFamily="1" charset="-128"/>
              </a:defRPr>
            </a:lvl1pPr>
            <a:lvl2pPr marL="742950" indent="-285750">
              <a:defRPr sz="2400" i="1">
                <a:solidFill>
                  <a:schemeClr val="tx1"/>
                </a:solidFill>
                <a:latin typeface="Arial" charset="0"/>
                <a:ea typeface="ＭＳ Ｐゴシック" pitchFamily="1" charset="-128"/>
              </a:defRPr>
            </a:lvl2pPr>
            <a:lvl3pPr marL="1143000" indent="-228600">
              <a:defRPr sz="2400" i="1">
                <a:solidFill>
                  <a:schemeClr val="tx1"/>
                </a:solidFill>
                <a:latin typeface="Arial" charset="0"/>
                <a:ea typeface="ＭＳ Ｐゴシック" pitchFamily="1" charset="-128"/>
              </a:defRPr>
            </a:lvl3pPr>
            <a:lvl4pPr marL="1600200" indent="-228600">
              <a:defRPr sz="2400" i="1">
                <a:solidFill>
                  <a:schemeClr val="tx1"/>
                </a:solidFill>
                <a:latin typeface="Arial" charset="0"/>
                <a:ea typeface="ＭＳ Ｐゴシック" pitchFamily="1" charset="-128"/>
              </a:defRPr>
            </a:lvl4pPr>
            <a:lvl5pPr marL="2057400" indent="-228600">
              <a:defRPr sz="2400" i="1">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i="1">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i="1">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i="1">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i="1">
                <a:solidFill>
                  <a:schemeClr val="tx1"/>
                </a:solidFill>
                <a:latin typeface="Arial" charset="0"/>
                <a:ea typeface="ＭＳ Ｐゴシック" pitchFamily="1" charset="-128"/>
              </a:defRPr>
            </a:lvl9pPr>
          </a:lstStyle>
          <a:p>
            <a:pPr>
              <a:defRPr/>
            </a:pPr>
            <a:endParaRPr lang="en-US" altLang="en-US" smtClean="0">
              <a:cs typeface="+mn-cs"/>
            </a:endParaRPr>
          </a:p>
        </p:txBody>
      </p:sp>
      <p:sp>
        <p:nvSpPr>
          <p:cNvPr id="6" name="Line 53"/>
          <p:cNvSpPr>
            <a:spLocks noChangeShapeType="1"/>
          </p:cNvSpPr>
          <p:nvPr/>
        </p:nvSpPr>
        <p:spPr bwMode="auto">
          <a:xfrm>
            <a:off x="0" y="4648200"/>
            <a:ext cx="9144000" cy="0"/>
          </a:xfrm>
          <a:prstGeom prst="line">
            <a:avLst/>
          </a:prstGeom>
          <a:noFill/>
          <a:ln w="476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Line 54"/>
          <p:cNvSpPr>
            <a:spLocks noChangeShapeType="1"/>
          </p:cNvSpPr>
          <p:nvPr userDrawn="1"/>
        </p:nvSpPr>
        <p:spPr bwMode="auto">
          <a:xfrm>
            <a:off x="2106613" y="2551113"/>
            <a:ext cx="49037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5" name="Rectangle 3"/>
          <p:cNvSpPr>
            <a:spLocks noGrp="1" noChangeArrowheads="1"/>
          </p:cNvSpPr>
          <p:nvPr>
            <p:ph type="subTitle" idx="1"/>
          </p:nvPr>
        </p:nvSpPr>
        <p:spPr>
          <a:xfrm>
            <a:off x="457200" y="1763713"/>
            <a:ext cx="8226425" cy="508000"/>
          </a:xfrm>
        </p:spPr>
        <p:txBody>
          <a:bodyPr anchor="ctr"/>
          <a:lstStyle>
            <a:lvl1pPr marL="0" indent="0" algn="ctr">
              <a:buFontTx/>
              <a:buNone/>
              <a:defRPr/>
            </a:lvl1pPr>
          </a:lstStyle>
          <a:p>
            <a:pPr lvl="0"/>
            <a:r>
              <a:rPr lang="en-US" altLang="en-US" noProof="0" smtClean="0"/>
              <a:t>Click to edit Master subtitle style</a:t>
            </a:r>
          </a:p>
        </p:txBody>
      </p:sp>
      <p:sp>
        <p:nvSpPr>
          <p:cNvPr id="3091" name="Rectangle 19"/>
          <p:cNvSpPr>
            <a:spLocks noGrp="1" noChangeArrowheads="1"/>
          </p:cNvSpPr>
          <p:nvPr>
            <p:ph type="ctrTitle" sz="quarter"/>
          </p:nvPr>
        </p:nvSpPr>
        <p:spPr>
          <a:xfrm>
            <a:off x="455613" y="1014413"/>
            <a:ext cx="8226425" cy="776287"/>
          </a:xfrm>
        </p:spPr>
        <p:txBody>
          <a:bodyPr/>
          <a:lstStyle>
            <a:lvl1pPr algn="ctr">
              <a:defRPr sz="4200" b="0">
                <a:solidFill>
                  <a:schemeClr val="tx1"/>
                </a:solidFill>
              </a:defRPr>
            </a:lvl1pPr>
          </a:lstStyle>
          <a:p>
            <a:pPr lvl="0"/>
            <a:r>
              <a:rPr lang="en-US" altLang="en-US" noProof="0" smtClean="0"/>
              <a:t>Click to edit Master title style</a:t>
            </a:r>
          </a:p>
        </p:txBody>
      </p:sp>
      <p:sp>
        <p:nvSpPr>
          <p:cNvPr id="8" name="Slide Number Placeholder 1"/>
          <p:cNvSpPr>
            <a:spLocks noGrp="1"/>
          </p:cNvSpPr>
          <p:nvPr>
            <p:ph type="sldNum" sz="quarter" idx="4"/>
          </p:nvPr>
        </p:nvSpPr>
        <p:spPr>
          <a:xfrm>
            <a:off x="457200" y="626427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Page </a:t>
            </a:r>
            <a:fld id="{CC083DA7-6D0B-DD45-9BC9-51C12F1F095E}" type="slidenum">
              <a:rPr lang="en-US" smtClean="0"/>
              <a:pPr/>
              <a:t>‹#›</a:t>
            </a:fld>
            <a:endParaRPr lang="en-US" dirty="0"/>
          </a:p>
        </p:txBody>
      </p:sp>
    </p:spTree>
    <p:extLst>
      <p:ext uri="{BB962C8B-B14F-4D97-AF65-F5344CB8AC3E}">
        <p14:creationId xmlns:p14="http://schemas.microsoft.com/office/powerpoint/2010/main" val="1874563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8"/>
          <p:cNvSpPr>
            <a:spLocks noGrp="1" noChangeArrowheads="1"/>
          </p:cNvSpPr>
          <p:nvPr>
            <p:ph type="dt" sz="half" idx="10"/>
          </p:nvPr>
        </p:nvSpPr>
        <p:spPr>
          <a:ln/>
        </p:spPr>
        <p:txBody>
          <a:bodyPr/>
          <a:lstStyle>
            <a:lvl1pPr>
              <a:defRPr/>
            </a:lvl1pPr>
          </a:lstStyle>
          <a:p>
            <a:pPr>
              <a:defRPr/>
            </a:pPr>
            <a:fld id="{DD4D75A6-E01B-5947-A485-28C1F9D8CF36}" type="datetime1">
              <a:rPr lang="en-US" sz="1400" i="1" smtClean="0">
                <a:solidFill>
                  <a:schemeClr val="tx1"/>
                </a:solidFill>
              </a:rPr>
              <a:t>10/15/14</a:t>
            </a:fld>
            <a:endParaRPr lang="en-US" sz="1400" i="1">
              <a:solidFill>
                <a:schemeClr val="tx1"/>
              </a:solidFill>
            </a:endParaRPr>
          </a:p>
        </p:txBody>
      </p:sp>
      <p:sp>
        <p:nvSpPr>
          <p:cNvPr id="6" name="Slide Number Placeholder 1"/>
          <p:cNvSpPr>
            <a:spLocks noGrp="1"/>
          </p:cNvSpPr>
          <p:nvPr>
            <p:ph type="sldNum" sz="quarter" idx="4"/>
          </p:nvPr>
        </p:nvSpPr>
        <p:spPr>
          <a:xfrm>
            <a:off x="457200" y="626427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Page </a:t>
            </a:r>
            <a:fld id="{CC083DA7-6D0B-DD45-9BC9-51C12F1F095E}" type="slidenum">
              <a:rPr lang="en-US" smtClean="0"/>
              <a:pPr/>
              <a:t>‹#›</a:t>
            </a:fld>
            <a:endParaRPr lang="en-US" dirty="0"/>
          </a:p>
        </p:txBody>
      </p:sp>
    </p:spTree>
    <p:extLst>
      <p:ext uri="{BB962C8B-B14F-4D97-AF65-F5344CB8AC3E}">
        <p14:creationId xmlns:p14="http://schemas.microsoft.com/office/powerpoint/2010/main" val="970418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939800"/>
            <a:ext cx="1778000" cy="5080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939800"/>
            <a:ext cx="5181600" cy="5080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8"/>
          <p:cNvSpPr>
            <a:spLocks noGrp="1" noChangeArrowheads="1"/>
          </p:cNvSpPr>
          <p:nvPr>
            <p:ph type="dt" sz="half" idx="10"/>
          </p:nvPr>
        </p:nvSpPr>
        <p:spPr>
          <a:ln/>
        </p:spPr>
        <p:txBody>
          <a:bodyPr/>
          <a:lstStyle>
            <a:lvl1pPr>
              <a:defRPr/>
            </a:lvl1pPr>
          </a:lstStyle>
          <a:p>
            <a:pPr>
              <a:defRPr/>
            </a:pPr>
            <a:fld id="{8CFAF6A2-5E8A-B94F-A1F1-3D4AEE323D28}" type="datetime1">
              <a:rPr lang="en-US" sz="1400" i="1" smtClean="0">
                <a:solidFill>
                  <a:schemeClr val="tx1"/>
                </a:solidFill>
              </a:rPr>
              <a:t>10/15/14</a:t>
            </a:fld>
            <a:endParaRPr lang="en-US" sz="1400" i="1">
              <a:solidFill>
                <a:schemeClr val="tx1"/>
              </a:solidFill>
            </a:endParaRPr>
          </a:p>
        </p:txBody>
      </p:sp>
      <p:sp>
        <p:nvSpPr>
          <p:cNvPr id="6" name="Slide Number Placeholder 1"/>
          <p:cNvSpPr>
            <a:spLocks noGrp="1"/>
          </p:cNvSpPr>
          <p:nvPr>
            <p:ph type="sldNum" sz="quarter" idx="4"/>
          </p:nvPr>
        </p:nvSpPr>
        <p:spPr>
          <a:xfrm>
            <a:off x="457200" y="626427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Page </a:t>
            </a:r>
            <a:fld id="{CC083DA7-6D0B-DD45-9BC9-51C12F1F095E}" type="slidenum">
              <a:rPr lang="en-US" smtClean="0"/>
              <a:pPr/>
              <a:t>‹#›</a:t>
            </a:fld>
            <a:endParaRPr lang="en-US" dirty="0"/>
          </a:p>
        </p:txBody>
      </p:sp>
    </p:spTree>
    <p:extLst>
      <p:ext uri="{BB962C8B-B14F-4D97-AF65-F5344CB8AC3E}">
        <p14:creationId xmlns:p14="http://schemas.microsoft.com/office/powerpoint/2010/main" val="855455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8"/>
          <p:cNvSpPr>
            <a:spLocks noGrp="1" noChangeArrowheads="1"/>
          </p:cNvSpPr>
          <p:nvPr>
            <p:ph type="dt" sz="half" idx="10"/>
          </p:nvPr>
        </p:nvSpPr>
        <p:spPr>
          <a:ln/>
        </p:spPr>
        <p:txBody>
          <a:bodyPr/>
          <a:lstStyle>
            <a:lvl1pPr>
              <a:defRPr/>
            </a:lvl1pPr>
          </a:lstStyle>
          <a:p>
            <a:pPr>
              <a:defRPr/>
            </a:pPr>
            <a:fld id="{7EB25489-0FE8-E449-A707-DCBC41444A31}" type="datetime1">
              <a:rPr lang="en-US" sz="1400" i="1" smtClean="0">
                <a:solidFill>
                  <a:schemeClr val="tx1"/>
                </a:solidFill>
              </a:rPr>
              <a:t>10/15/14</a:t>
            </a:fld>
            <a:endParaRPr lang="en-US" sz="1400" i="1">
              <a:solidFill>
                <a:schemeClr val="tx1"/>
              </a:solidFill>
            </a:endParaRPr>
          </a:p>
        </p:txBody>
      </p:sp>
      <p:sp>
        <p:nvSpPr>
          <p:cNvPr id="6" name="Slide Number Placeholder 1"/>
          <p:cNvSpPr>
            <a:spLocks noGrp="1"/>
          </p:cNvSpPr>
          <p:nvPr>
            <p:ph type="sldNum" sz="quarter" idx="4"/>
          </p:nvPr>
        </p:nvSpPr>
        <p:spPr>
          <a:xfrm>
            <a:off x="457200" y="626427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Page </a:t>
            </a:r>
            <a:fld id="{CC083DA7-6D0B-DD45-9BC9-51C12F1F095E}" type="slidenum">
              <a:rPr lang="en-US" smtClean="0"/>
              <a:pPr/>
              <a:t>‹#›</a:t>
            </a:fld>
            <a:endParaRPr lang="en-US" dirty="0"/>
          </a:p>
        </p:txBody>
      </p:sp>
    </p:spTree>
    <p:extLst>
      <p:ext uri="{BB962C8B-B14F-4D97-AF65-F5344CB8AC3E}">
        <p14:creationId xmlns:p14="http://schemas.microsoft.com/office/powerpoint/2010/main" val="3678361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8"/>
          <p:cNvSpPr>
            <a:spLocks noGrp="1" noChangeArrowheads="1"/>
          </p:cNvSpPr>
          <p:nvPr>
            <p:ph type="dt" sz="half" idx="10"/>
          </p:nvPr>
        </p:nvSpPr>
        <p:spPr>
          <a:ln/>
        </p:spPr>
        <p:txBody>
          <a:bodyPr/>
          <a:lstStyle>
            <a:lvl1pPr>
              <a:defRPr/>
            </a:lvl1pPr>
          </a:lstStyle>
          <a:p>
            <a:pPr>
              <a:defRPr/>
            </a:pPr>
            <a:fld id="{1F71F9A8-BEA4-6045-8BE0-1C2FCD076C28}" type="datetime1">
              <a:rPr lang="en-US" sz="1400" i="1" smtClean="0">
                <a:solidFill>
                  <a:schemeClr val="tx1"/>
                </a:solidFill>
              </a:rPr>
              <a:t>10/15/14</a:t>
            </a:fld>
            <a:endParaRPr lang="en-US" sz="1400" i="1">
              <a:solidFill>
                <a:schemeClr val="tx1"/>
              </a:solidFill>
            </a:endParaRPr>
          </a:p>
        </p:txBody>
      </p:sp>
      <p:sp>
        <p:nvSpPr>
          <p:cNvPr id="6" name="Slide Number Placeholder 1"/>
          <p:cNvSpPr>
            <a:spLocks noGrp="1"/>
          </p:cNvSpPr>
          <p:nvPr>
            <p:ph type="sldNum" sz="quarter" idx="4"/>
          </p:nvPr>
        </p:nvSpPr>
        <p:spPr>
          <a:xfrm>
            <a:off x="457200" y="626427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Page </a:t>
            </a:r>
            <a:fld id="{CC083DA7-6D0B-DD45-9BC9-51C12F1F095E}" type="slidenum">
              <a:rPr lang="en-US" smtClean="0"/>
              <a:pPr/>
              <a:t>‹#›</a:t>
            </a:fld>
            <a:endParaRPr lang="en-US" dirty="0"/>
          </a:p>
        </p:txBody>
      </p:sp>
    </p:spTree>
    <p:extLst>
      <p:ext uri="{BB962C8B-B14F-4D97-AF65-F5344CB8AC3E}">
        <p14:creationId xmlns:p14="http://schemas.microsoft.com/office/powerpoint/2010/main" val="3384833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5588" y="1981200"/>
            <a:ext cx="3478212"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56200" y="1981200"/>
            <a:ext cx="34798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8"/>
          <p:cNvSpPr>
            <a:spLocks noGrp="1" noChangeArrowheads="1"/>
          </p:cNvSpPr>
          <p:nvPr>
            <p:ph type="dt" sz="half" idx="10"/>
          </p:nvPr>
        </p:nvSpPr>
        <p:spPr>
          <a:ln/>
        </p:spPr>
        <p:txBody>
          <a:bodyPr/>
          <a:lstStyle>
            <a:lvl1pPr>
              <a:defRPr/>
            </a:lvl1pPr>
          </a:lstStyle>
          <a:p>
            <a:pPr>
              <a:defRPr/>
            </a:pPr>
            <a:fld id="{C06BBDA8-22CC-3144-9BF8-47135EDEB634}" type="datetime1">
              <a:rPr lang="en-US" sz="1400" i="1" smtClean="0">
                <a:solidFill>
                  <a:schemeClr val="tx1"/>
                </a:solidFill>
              </a:rPr>
              <a:t>10/15/14</a:t>
            </a:fld>
            <a:endParaRPr lang="en-US" sz="1400" i="1">
              <a:solidFill>
                <a:schemeClr val="tx1"/>
              </a:solidFill>
            </a:endParaRPr>
          </a:p>
        </p:txBody>
      </p:sp>
      <p:sp>
        <p:nvSpPr>
          <p:cNvPr id="7" name="Slide Number Placeholder 1"/>
          <p:cNvSpPr>
            <a:spLocks noGrp="1"/>
          </p:cNvSpPr>
          <p:nvPr>
            <p:ph type="sldNum" sz="quarter" idx="4"/>
          </p:nvPr>
        </p:nvSpPr>
        <p:spPr>
          <a:xfrm>
            <a:off x="457200" y="626427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Page </a:t>
            </a:r>
            <a:fld id="{CC083DA7-6D0B-DD45-9BC9-51C12F1F095E}" type="slidenum">
              <a:rPr lang="en-US" smtClean="0"/>
              <a:pPr/>
              <a:t>‹#›</a:t>
            </a:fld>
            <a:endParaRPr lang="en-US" dirty="0"/>
          </a:p>
        </p:txBody>
      </p:sp>
    </p:spTree>
    <p:extLst>
      <p:ext uri="{BB962C8B-B14F-4D97-AF65-F5344CB8AC3E}">
        <p14:creationId xmlns:p14="http://schemas.microsoft.com/office/powerpoint/2010/main" val="291377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8"/>
          <p:cNvSpPr>
            <a:spLocks noGrp="1" noChangeArrowheads="1"/>
          </p:cNvSpPr>
          <p:nvPr>
            <p:ph type="dt" sz="half" idx="10"/>
          </p:nvPr>
        </p:nvSpPr>
        <p:spPr>
          <a:ln/>
        </p:spPr>
        <p:txBody>
          <a:bodyPr/>
          <a:lstStyle>
            <a:lvl1pPr>
              <a:defRPr/>
            </a:lvl1pPr>
          </a:lstStyle>
          <a:p>
            <a:pPr>
              <a:defRPr/>
            </a:pPr>
            <a:fld id="{7FF07E50-BB21-AD4C-A2DE-E80E04038BC0}" type="datetime1">
              <a:rPr lang="en-US" sz="1400" i="1" smtClean="0">
                <a:solidFill>
                  <a:schemeClr val="tx1"/>
                </a:solidFill>
              </a:rPr>
              <a:t>10/15/14</a:t>
            </a:fld>
            <a:endParaRPr lang="en-US" sz="1400" i="1">
              <a:solidFill>
                <a:schemeClr val="tx1"/>
              </a:solidFill>
            </a:endParaRPr>
          </a:p>
        </p:txBody>
      </p:sp>
      <p:sp>
        <p:nvSpPr>
          <p:cNvPr id="9" name="Slide Number Placeholder 1"/>
          <p:cNvSpPr>
            <a:spLocks noGrp="1"/>
          </p:cNvSpPr>
          <p:nvPr>
            <p:ph type="sldNum" sz="quarter" idx="11"/>
          </p:nvPr>
        </p:nvSpPr>
        <p:spPr>
          <a:xfrm>
            <a:off x="457200" y="626427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Page </a:t>
            </a:r>
            <a:fld id="{CC083DA7-6D0B-DD45-9BC9-51C12F1F095E}" type="slidenum">
              <a:rPr lang="en-US" smtClean="0"/>
              <a:pPr/>
              <a:t>‹#›</a:t>
            </a:fld>
            <a:endParaRPr lang="en-US" dirty="0"/>
          </a:p>
        </p:txBody>
      </p:sp>
    </p:spTree>
    <p:extLst>
      <p:ext uri="{BB962C8B-B14F-4D97-AF65-F5344CB8AC3E}">
        <p14:creationId xmlns:p14="http://schemas.microsoft.com/office/powerpoint/2010/main" val="1362637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8"/>
          <p:cNvSpPr>
            <a:spLocks noGrp="1" noChangeArrowheads="1"/>
          </p:cNvSpPr>
          <p:nvPr>
            <p:ph type="dt" sz="half" idx="10"/>
          </p:nvPr>
        </p:nvSpPr>
        <p:spPr>
          <a:ln/>
        </p:spPr>
        <p:txBody>
          <a:bodyPr/>
          <a:lstStyle>
            <a:lvl1pPr>
              <a:defRPr/>
            </a:lvl1pPr>
          </a:lstStyle>
          <a:p>
            <a:pPr>
              <a:defRPr/>
            </a:pPr>
            <a:fld id="{FA1A866E-2487-A34A-9590-AC87C27E8618}" type="datetime1">
              <a:rPr lang="en-US" sz="1400" i="1" smtClean="0">
                <a:solidFill>
                  <a:schemeClr val="tx1"/>
                </a:solidFill>
              </a:rPr>
              <a:t>10/15/14</a:t>
            </a:fld>
            <a:endParaRPr lang="en-US" sz="1400" i="1">
              <a:solidFill>
                <a:schemeClr val="tx1"/>
              </a:solidFill>
            </a:endParaRPr>
          </a:p>
        </p:txBody>
      </p:sp>
      <p:sp>
        <p:nvSpPr>
          <p:cNvPr id="5" name="Slide Number Placeholder 1"/>
          <p:cNvSpPr>
            <a:spLocks noGrp="1"/>
          </p:cNvSpPr>
          <p:nvPr>
            <p:ph type="sldNum" sz="quarter" idx="4"/>
          </p:nvPr>
        </p:nvSpPr>
        <p:spPr>
          <a:xfrm>
            <a:off x="457200" y="626427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Page </a:t>
            </a:r>
            <a:fld id="{CC083DA7-6D0B-DD45-9BC9-51C12F1F095E}" type="slidenum">
              <a:rPr lang="en-US" smtClean="0"/>
              <a:pPr/>
              <a:t>‹#›</a:t>
            </a:fld>
            <a:endParaRPr lang="en-US" dirty="0"/>
          </a:p>
        </p:txBody>
      </p:sp>
    </p:spTree>
    <p:extLst>
      <p:ext uri="{BB962C8B-B14F-4D97-AF65-F5344CB8AC3E}">
        <p14:creationId xmlns:p14="http://schemas.microsoft.com/office/powerpoint/2010/main" val="2044363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8"/>
          <p:cNvSpPr>
            <a:spLocks noGrp="1" noChangeArrowheads="1"/>
          </p:cNvSpPr>
          <p:nvPr>
            <p:ph type="dt" sz="half" idx="10"/>
          </p:nvPr>
        </p:nvSpPr>
        <p:spPr>
          <a:ln/>
        </p:spPr>
        <p:txBody>
          <a:bodyPr/>
          <a:lstStyle>
            <a:lvl1pPr>
              <a:defRPr/>
            </a:lvl1pPr>
          </a:lstStyle>
          <a:p>
            <a:pPr>
              <a:defRPr/>
            </a:pPr>
            <a:fld id="{AD26EC55-879D-0648-8379-9CB3A0DDF12E}" type="datetime1">
              <a:rPr lang="en-US" sz="1400" i="1" smtClean="0">
                <a:solidFill>
                  <a:schemeClr val="tx1"/>
                </a:solidFill>
              </a:rPr>
              <a:t>10/15/14</a:t>
            </a:fld>
            <a:endParaRPr lang="en-US" sz="1400" i="1">
              <a:solidFill>
                <a:schemeClr val="tx1"/>
              </a:solidFill>
            </a:endParaRPr>
          </a:p>
        </p:txBody>
      </p:sp>
      <p:sp>
        <p:nvSpPr>
          <p:cNvPr id="4" name="Slide Number Placeholder 1"/>
          <p:cNvSpPr>
            <a:spLocks noGrp="1"/>
          </p:cNvSpPr>
          <p:nvPr>
            <p:ph type="sldNum" sz="quarter" idx="4"/>
          </p:nvPr>
        </p:nvSpPr>
        <p:spPr>
          <a:xfrm>
            <a:off x="457200" y="626427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Page </a:t>
            </a:r>
            <a:fld id="{CC083DA7-6D0B-DD45-9BC9-51C12F1F095E}" type="slidenum">
              <a:rPr lang="en-US" smtClean="0"/>
              <a:pPr/>
              <a:t>‹#›</a:t>
            </a:fld>
            <a:endParaRPr lang="en-US" dirty="0"/>
          </a:p>
        </p:txBody>
      </p:sp>
    </p:spTree>
    <p:extLst>
      <p:ext uri="{BB962C8B-B14F-4D97-AF65-F5344CB8AC3E}">
        <p14:creationId xmlns:p14="http://schemas.microsoft.com/office/powerpoint/2010/main" val="2947897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8"/>
          <p:cNvSpPr>
            <a:spLocks noGrp="1" noChangeArrowheads="1"/>
          </p:cNvSpPr>
          <p:nvPr>
            <p:ph type="dt" sz="half" idx="10"/>
          </p:nvPr>
        </p:nvSpPr>
        <p:spPr>
          <a:ln/>
        </p:spPr>
        <p:txBody>
          <a:bodyPr/>
          <a:lstStyle>
            <a:lvl1pPr>
              <a:defRPr/>
            </a:lvl1pPr>
          </a:lstStyle>
          <a:p>
            <a:pPr>
              <a:defRPr/>
            </a:pPr>
            <a:fld id="{2F4A2FB8-95A3-D841-A85C-1F7D190C0072}" type="datetime1">
              <a:rPr lang="en-US" sz="1400" i="1" smtClean="0">
                <a:solidFill>
                  <a:schemeClr val="tx1"/>
                </a:solidFill>
              </a:rPr>
              <a:t>10/15/14</a:t>
            </a:fld>
            <a:endParaRPr lang="en-US" sz="1400" i="1">
              <a:solidFill>
                <a:schemeClr val="tx1"/>
              </a:solidFill>
            </a:endParaRPr>
          </a:p>
        </p:txBody>
      </p:sp>
      <p:sp>
        <p:nvSpPr>
          <p:cNvPr id="7" name="Slide Number Placeholder 1"/>
          <p:cNvSpPr>
            <a:spLocks noGrp="1"/>
          </p:cNvSpPr>
          <p:nvPr>
            <p:ph type="sldNum" sz="quarter" idx="4"/>
          </p:nvPr>
        </p:nvSpPr>
        <p:spPr>
          <a:xfrm>
            <a:off x="457200" y="626427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Page </a:t>
            </a:r>
            <a:fld id="{CC083DA7-6D0B-DD45-9BC9-51C12F1F095E}" type="slidenum">
              <a:rPr lang="en-US" smtClean="0"/>
              <a:pPr/>
              <a:t>‹#›</a:t>
            </a:fld>
            <a:endParaRPr lang="en-US" dirty="0"/>
          </a:p>
        </p:txBody>
      </p:sp>
    </p:spTree>
    <p:extLst>
      <p:ext uri="{BB962C8B-B14F-4D97-AF65-F5344CB8AC3E}">
        <p14:creationId xmlns:p14="http://schemas.microsoft.com/office/powerpoint/2010/main" val="225852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8"/>
          <p:cNvSpPr>
            <a:spLocks noGrp="1" noChangeArrowheads="1"/>
          </p:cNvSpPr>
          <p:nvPr>
            <p:ph type="dt" sz="half" idx="10"/>
          </p:nvPr>
        </p:nvSpPr>
        <p:spPr>
          <a:ln/>
        </p:spPr>
        <p:txBody>
          <a:bodyPr/>
          <a:lstStyle>
            <a:lvl1pPr>
              <a:defRPr/>
            </a:lvl1pPr>
          </a:lstStyle>
          <a:p>
            <a:pPr>
              <a:defRPr/>
            </a:pPr>
            <a:fld id="{AF234EF0-31BA-284F-932A-1E29D2D882A2}" type="datetime1">
              <a:rPr lang="en-US" sz="1400" i="1" smtClean="0">
                <a:solidFill>
                  <a:schemeClr val="tx1"/>
                </a:solidFill>
              </a:rPr>
              <a:t>10/15/14</a:t>
            </a:fld>
            <a:endParaRPr lang="en-US" sz="1400" i="1">
              <a:solidFill>
                <a:schemeClr val="tx1"/>
              </a:solidFill>
            </a:endParaRPr>
          </a:p>
        </p:txBody>
      </p:sp>
      <p:sp>
        <p:nvSpPr>
          <p:cNvPr id="7" name="Slide Number Placeholder 1"/>
          <p:cNvSpPr>
            <a:spLocks noGrp="1"/>
          </p:cNvSpPr>
          <p:nvPr>
            <p:ph type="sldNum" sz="quarter" idx="4"/>
          </p:nvPr>
        </p:nvSpPr>
        <p:spPr>
          <a:xfrm>
            <a:off x="457200" y="626427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Page </a:t>
            </a:r>
            <a:fld id="{CC083DA7-6D0B-DD45-9BC9-51C12F1F095E}" type="slidenum">
              <a:rPr lang="en-US" smtClean="0"/>
              <a:pPr/>
              <a:t>‹#›</a:t>
            </a:fld>
            <a:endParaRPr lang="en-US" dirty="0"/>
          </a:p>
        </p:txBody>
      </p:sp>
    </p:spTree>
    <p:extLst>
      <p:ext uri="{BB962C8B-B14F-4D97-AF65-F5344CB8AC3E}">
        <p14:creationId xmlns:p14="http://schemas.microsoft.com/office/powerpoint/2010/main" val="272103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0" y="939800"/>
            <a:ext cx="7110413"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525588" y="1981200"/>
            <a:ext cx="7110412"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2" name="Rectangle 18"/>
          <p:cNvSpPr>
            <a:spLocks noGrp="1" noChangeArrowheads="1"/>
          </p:cNvSpPr>
          <p:nvPr>
            <p:ph type="dt" sz="half" idx="2"/>
          </p:nvPr>
        </p:nvSpPr>
        <p:spPr bwMode="auto">
          <a:xfrm>
            <a:off x="7315200" y="6248400"/>
            <a:ext cx="16002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i="0" smtClean="0">
                <a:solidFill>
                  <a:schemeClr val="bg2"/>
                </a:solidFill>
              </a:defRPr>
            </a:lvl1pPr>
          </a:lstStyle>
          <a:p>
            <a:pPr>
              <a:defRPr/>
            </a:pPr>
            <a:fld id="{4AC21731-5F73-6944-8D44-C661919A76FD}" type="datetime1">
              <a:rPr lang="en-US" sz="1400" i="1" smtClean="0">
                <a:solidFill>
                  <a:schemeClr val="tx1"/>
                </a:solidFill>
              </a:rPr>
              <a:t>10/15/14</a:t>
            </a:fld>
            <a:endParaRPr lang="en-US" sz="1400" i="1">
              <a:solidFill>
                <a:schemeClr val="tx1"/>
              </a:solidFill>
            </a:endParaRPr>
          </a:p>
        </p:txBody>
      </p:sp>
      <p:sp>
        <p:nvSpPr>
          <p:cNvPr id="1030" name="Rectangle 41"/>
          <p:cNvSpPr>
            <a:spLocks noChangeArrowheads="1"/>
          </p:cNvSpPr>
          <p:nvPr/>
        </p:nvSpPr>
        <p:spPr bwMode="auto">
          <a:xfrm>
            <a:off x="0" y="0"/>
            <a:ext cx="9144000" cy="804863"/>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400" i="1">
                <a:solidFill>
                  <a:schemeClr val="tx1"/>
                </a:solidFill>
                <a:latin typeface="Arial" charset="0"/>
                <a:ea typeface="ＭＳ Ｐゴシック" pitchFamily="1" charset="-128"/>
              </a:defRPr>
            </a:lvl1pPr>
            <a:lvl2pPr marL="742950" indent="-285750">
              <a:defRPr sz="2400" i="1">
                <a:solidFill>
                  <a:schemeClr val="tx1"/>
                </a:solidFill>
                <a:latin typeface="Arial" charset="0"/>
                <a:ea typeface="ＭＳ Ｐゴシック" pitchFamily="1" charset="-128"/>
              </a:defRPr>
            </a:lvl2pPr>
            <a:lvl3pPr marL="1143000" indent="-228600">
              <a:defRPr sz="2400" i="1">
                <a:solidFill>
                  <a:schemeClr val="tx1"/>
                </a:solidFill>
                <a:latin typeface="Arial" charset="0"/>
                <a:ea typeface="ＭＳ Ｐゴシック" pitchFamily="1" charset="-128"/>
              </a:defRPr>
            </a:lvl3pPr>
            <a:lvl4pPr marL="1600200" indent="-228600">
              <a:defRPr sz="2400" i="1">
                <a:solidFill>
                  <a:schemeClr val="tx1"/>
                </a:solidFill>
                <a:latin typeface="Arial" charset="0"/>
                <a:ea typeface="ＭＳ Ｐゴシック" pitchFamily="1" charset="-128"/>
              </a:defRPr>
            </a:lvl4pPr>
            <a:lvl5pPr marL="2057400" indent="-228600">
              <a:defRPr sz="2400" i="1">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i="1">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i="1">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i="1">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i="1">
                <a:solidFill>
                  <a:schemeClr val="tx1"/>
                </a:solidFill>
                <a:latin typeface="Arial" charset="0"/>
                <a:ea typeface="ＭＳ Ｐゴシック" pitchFamily="1" charset="-128"/>
              </a:defRPr>
            </a:lvl9pPr>
          </a:lstStyle>
          <a:p>
            <a:pPr>
              <a:defRPr/>
            </a:pPr>
            <a:endParaRPr lang="en-US" altLang="en-US" smtClean="0">
              <a:cs typeface="+mn-cs"/>
            </a:endParaRPr>
          </a:p>
        </p:txBody>
      </p:sp>
      <p:pic>
        <p:nvPicPr>
          <p:cNvPr id="1031" name="Picture 43" descr="IUwide_psd"/>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706813" y="122238"/>
            <a:ext cx="1725612"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36"/>
          <p:cNvSpPr>
            <a:spLocks noChangeShapeType="1"/>
          </p:cNvSpPr>
          <p:nvPr/>
        </p:nvSpPr>
        <p:spPr bwMode="auto">
          <a:xfrm>
            <a:off x="0" y="811213"/>
            <a:ext cx="914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Rectangle 45"/>
          <p:cNvSpPr>
            <a:spLocks noChangeArrowheads="1"/>
          </p:cNvSpPr>
          <p:nvPr/>
        </p:nvSpPr>
        <p:spPr bwMode="auto">
          <a:xfrm>
            <a:off x="0" y="6775450"/>
            <a:ext cx="9150350" cy="82550"/>
          </a:xfrm>
          <a:prstGeom prst="rect">
            <a:avLst/>
          </a:prstGeom>
          <a:solidFill>
            <a:schemeClr val="tx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400" i="1">
                <a:solidFill>
                  <a:schemeClr val="tx1"/>
                </a:solidFill>
                <a:latin typeface="Arial" charset="0"/>
                <a:ea typeface="ＭＳ Ｐゴシック" pitchFamily="1" charset="-128"/>
              </a:defRPr>
            </a:lvl1pPr>
            <a:lvl2pPr marL="742950" indent="-285750">
              <a:defRPr sz="2400" i="1">
                <a:solidFill>
                  <a:schemeClr val="tx1"/>
                </a:solidFill>
                <a:latin typeface="Arial" charset="0"/>
                <a:ea typeface="ＭＳ Ｐゴシック" pitchFamily="1" charset="-128"/>
              </a:defRPr>
            </a:lvl2pPr>
            <a:lvl3pPr marL="1143000" indent="-228600">
              <a:defRPr sz="2400" i="1">
                <a:solidFill>
                  <a:schemeClr val="tx1"/>
                </a:solidFill>
                <a:latin typeface="Arial" charset="0"/>
                <a:ea typeface="ＭＳ Ｐゴシック" pitchFamily="1" charset="-128"/>
              </a:defRPr>
            </a:lvl3pPr>
            <a:lvl4pPr marL="1600200" indent="-228600">
              <a:defRPr sz="2400" i="1">
                <a:solidFill>
                  <a:schemeClr val="tx1"/>
                </a:solidFill>
                <a:latin typeface="Arial" charset="0"/>
                <a:ea typeface="ＭＳ Ｐゴシック" pitchFamily="1" charset="-128"/>
              </a:defRPr>
            </a:lvl4pPr>
            <a:lvl5pPr marL="2057400" indent="-228600">
              <a:defRPr sz="2400" i="1">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i="1">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i="1">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i="1">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i="1">
                <a:solidFill>
                  <a:schemeClr val="tx1"/>
                </a:solidFill>
                <a:latin typeface="Arial" charset="0"/>
                <a:ea typeface="ＭＳ Ｐゴシック" pitchFamily="1" charset="-128"/>
              </a:defRPr>
            </a:lvl9pPr>
          </a:lstStyle>
          <a:p>
            <a:pPr>
              <a:defRPr/>
            </a:pPr>
            <a:endParaRPr lang="en-US" altLang="en-US" smtClean="0">
              <a:cs typeface="+mn-cs"/>
            </a:endParaRPr>
          </a:p>
        </p:txBody>
      </p:sp>
      <p:sp>
        <p:nvSpPr>
          <p:cNvPr id="2" name="Slide Number Placeholder 1"/>
          <p:cNvSpPr>
            <a:spLocks noGrp="1"/>
          </p:cNvSpPr>
          <p:nvPr>
            <p:ph type="sldNum" sz="quarter" idx="4"/>
          </p:nvPr>
        </p:nvSpPr>
        <p:spPr>
          <a:xfrm>
            <a:off x="457200" y="626427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Page </a:t>
            </a:r>
            <a:fld id="{CC083DA7-6D0B-DD45-9BC9-51C12F1F095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hdr="0" ftr="0"/>
  <p:txStyles>
    <p:titleStyle>
      <a:lvl1pPr algn="l" rtl="0" eaLnBrk="0" fontAlgn="base" hangingPunct="0">
        <a:spcBef>
          <a:spcPct val="0"/>
        </a:spcBef>
        <a:spcAft>
          <a:spcPct val="0"/>
        </a:spcAft>
        <a:defRPr sz="3400" b="1">
          <a:solidFill>
            <a:schemeClr val="hlink"/>
          </a:solidFill>
          <a:latin typeface="+mj-lt"/>
          <a:ea typeface="+mj-ea"/>
          <a:cs typeface="ＭＳ Ｐゴシック" charset="0"/>
        </a:defRPr>
      </a:lvl1pPr>
      <a:lvl2pPr algn="l" rtl="0" eaLnBrk="0" fontAlgn="base" hangingPunct="0">
        <a:spcBef>
          <a:spcPct val="0"/>
        </a:spcBef>
        <a:spcAft>
          <a:spcPct val="0"/>
        </a:spcAft>
        <a:defRPr sz="3400" b="1">
          <a:solidFill>
            <a:schemeClr val="hlink"/>
          </a:solidFill>
          <a:latin typeface="Arial" charset="0"/>
          <a:ea typeface="ＭＳ Ｐゴシック" pitchFamily="1" charset="-128"/>
          <a:cs typeface="ＭＳ Ｐゴシック" charset="0"/>
        </a:defRPr>
      </a:lvl2pPr>
      <a:lvl3pPr algn="l" rtl="0" eaLnBrk="0" fontAlgn="base" hangingPunct="0">
        <a:spcBef>
          <a:spcPct val="0"/>
        </a:spcBef>
        <a:spcAft>
          <a:spcPct val="0"/>
        </a:spcAft>
        <a:defRPr sz="3400" b="1">
          <a:solidFill>
            <a:schemeClr val="hlink"/>
          </a:solidFill>
          <a:latin typeface="Arial" charset="0"/>
          <a:ea typeface="ＭＳ Ｐゴシック" pitchFamily="1" charset="-128"/>
          <a:cs typeface="ＭＳ Ｐゴシック" charset="0"/>
        </a:defRPr>
      </a:lvl3pPr>
      <a:lvl4pPr algn="l" rtl="0" eaLnBrk="0" fontAlgn="base" hangingPunct="0">
        <a:spcBef>
          <a:spcPct val="0"/>
        </a:spcBef>
        <a:spcAft>
          <a:spcPct val="0"/>
        </a:spcAft>
        <a:defRPr sz="3400" b="1">
          <a:solidFill>
            <a:schemeClr val="hlink"/>
          </a:solidFill>
          <a:latin typeface="Arial" charset="0"/>
          <a:ea typeface="ＭＳ Ｐゴシック" pitchFamily="1" charset="-128"/>
          <a:cs typeface="ＭＳ Ｐゴシック" charset="0"/>
        </a:defRPr>
      </a:lvl4pPr>
      <a:lvl5pPr algn="l" rtl="0" eaLnBrk="0" fontAlgn="base" hangingPunct="0">
        <a:spcBef>
          <a:spcPct val="0"/>
        </a:spcBef>
        <a:spcAft>
          <a:spcPct val="0"/>
        </a:spcAft>
        <a:defRPr sz="3400" b="1">
          <a:solidFill>
            <a:schemeClr val="hlink"/>
          </a:solidFill>
          <a:latin typeface="Arial" charset="0"/>
          <a:ea typeface="ＭＳ Ｐゴシック" pitchFamily="1" charset="-128"/>
          <a:cs typeface="ＭＳ Ｐゴシック" charset="0"/>
        </a:defRPr>
      </a:lvl5pPr>
      <a:lvl6pPr marL="457200" algn="l" rtl="0" fontAlgn="base">
        <a:spcBef>
          <a:spcPct val="0"/>
        </a:spcBef>
        <a:spcAft>
          <a:spcPct val="0"/>
        </a:spcAft>
        <a:defRPr sz="3400" b="1">
          <a:solidFill>
            <a:schemeClr val="hlink"/>
          </a:solidFill>
          <a:latin typeface="Arial" charset="0"/>
          <a:ea typeface="ＭＳ Ｐゴシック" pitchFamily="1" charset="-128"/>
        </a:defRPr>
      </a:lvl6pPr>
      <a:lvl7pPr marL="914400" algn="l" rtl="0" fontAlgn="base">
        <a:spcBef>
          <a:spcPct val="0"/>
        </a:spcBef>
        <a:spcAft>
          <a:spcPct val="0"/>
        </a:spcAft>
        <a:defRPr sz="3400" b="1">
          <a:solidFill>
            <a:schemeClr val="hlink"/>
          </a:solidFill>
          <a:latin typeface="Arial" charset="0"/>
          <a:ea typeface="ＭＳ Ｐゴシック" pitchFamily="1" charset="-128"/>
        </a:defRPr>
      </a:lvl7pPr>
      <a:lvl8pPr marL="1371600" algn="l" rtl="0" fontAlgn="base">
        <a:spcBef>
          <a:spcPct val="0"/>
        </a:spcBef>
        <a:spcAft>
          <a:spcPct val="0"/>
        </a:spcAft>
        <a:defRPr sz="3400" b="1">
          <a:solidFill>
            <a:schemeClr val="hlink"/>
          </a:solidFill>
          <a:latin typeface="Arial" charset="0"/>
          <a:ea typeface="ＭＳ Ｐゴシック" pitchFamily="1" charset="-128"/>
        </a:defRPr>
      </a:lvl8pPr>
      <a:lvl9pPr marL="1828800" algn="l" rtl="0" fontAlgn="base">
        <a:spcBef>
          <a:spcPct val="0"/>
        </a:spcBef>
        <a:spcAft>
          <a:spcPct val="0"/>
        </a:spcAft>
        <a:defRPr sz="3400" b="1">
          <a:solidFill>
            <a:schemeClr val="hlink"/>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 Id="rId3" Type="http://schemas.openxmlformats.org/officeDocument/2006/relationships/image" Target="../media/image1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github.com/Data-to-Insight-Center/Prov-scaffold"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ilto:dghoshal@indiana.edu" TargetMode="External"/><Relationship Id="rId4" Type="http://schemas.openxmlformats.org/officeDocument/2006/relationships/hyperlink" Target="mailto:plale@indiana.edu" TargetMode="External"/><Relationship Id="rId1" Type="http://schemas.openxmlformats.org/officeDocument/2006/relationships/slideLayout" Target="../slideLayouts/slideLayout2.xml"/><Relationship Id="rId2" Type="http://schemas.openxmlformats.org/officeDocument/2006/relationships/hyperlink" Target="mailto:quzhou@indiana.edu"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7"/>
          <p:cNvSpPr>
            <a:spLocks noGrp="1" noChangeArrowheads="1"/>
          </p:cNvSpPr>
          <p:nvPr>
            <p:ph type="ctrTitle"/>
          </p:nvPr>
        </p:nvSpPr>
        <p:spPr>
          <a:xfrm>
            <a:off x="455613" y="1128713"/>
            <a:ext cx="8226425" cy="776287"/>
          </a:xfrm>
          <a:noFill/>
        </p:spPr>
        <p:txBody>
          <a:bodyPr/>
          <a:lstStyle/>
          <a:p>
            <a:r>
              <a:rPr lang="en-US" sz="3200" dirty="0" smtClean="0">
                <a:latin typeface="Arial" charset="0"/>
                <a:ea typeface="ＭＳ Ｐゴシック" charset="0"/>
              </a:rPr>
              <a:t>Study in Usefulness of Middleware-Only Provenance</a:t>
            </a:r>
            <a:endParaRPr lang="en-US" sz="3200" dirty="0">
              <a:latin typeface="Arial" charset="0"/>
              <a:ea typeface="ＭＳ Ｐゴシック" charset="0"/>
            </a:endParaRPr>
          </a:p>
        </p:txBody>
      </p:sp>
      <p:sp>
        <p:nvSpPr>
          <p:cNvPr id="14340" name="Rectangle 22"/>
          <p:cNvSpPr>
            <a:spLocks noChangeArrowheads="1"/>
          </p:cNvSpPr>
          <p:nvPr/>
        </p:nvSpPr>
        <p:spPr bwMode="auto">
          <a:xfrm>
            <a:off x="381000" y="3505200"/>
            <a:ext cx="82264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fld id="{79644676-3023-0942-89EC-B8DF5303C9E7}" type="datetime4">
              <a:rPr lang="en-US" sz="1400"/>
              <a:pPr algn="ctr"/>
              <a:t>October 15, 2014</a:t>
            </a:fld>
            <a:endParaRPr lang="en-US" sz="2000" dirty="0"/>
          </a:p>
        </p:txBody>
      </p:sp>
      <p:sp>
        <p:nvSpPr>
          <p:cNvPr id="2" name="TextBox 1"/>
          <p:cNvSpPr txBox="1"/>
          <p:nvPr/>
        </p:nvSpPr>
        <p:spPr>
          <a:xfrm>
            <a:off x="1054113" y="2819400"/>
            <a:ext cx="7113095" cy="830997"/>
          </a:xfrm>
          <a:prstGeom prst="rect">
            <a:avLst/>
          </a:prstGeom>
          <a:noFill/>
        </p:spPr>
        <p:txBody>
          <a:bodyPr wrap="none" rtlCol="0">
            <a:spAutoFit/>
          </a:bodyPr>
          <a:lstStyle/>
          <a:p>
            <a:pPr algn="ctr"/>
            <a:r>
              <a:rPr lang="en-US" i="0" dirty="0" smtClean="0"/>
              <a:t>Quan(Gabriel) Zhou, </a:t>
            </a:r>
            <a:r>
              <a:rPr lang="en-US" i="0" dirty="0" err="1" smtClean="0"/>
              <a:t>Devarshi</a:t>
            </a:r>
            <a:r>
              <a:rPr lang="en-US" i="0" dirty="0" smtClean="0"/>
              <a:t> </a:t>
            </a:r>
            <a:r>
              <a:rPr lang="en-US" i="0" dirty="0" err="1" smtClean="0"/>
              <a:t>Ghoshal</a:t>
            </a:r>
            <a:r>
              <a:rPr lang="en-US" i="0" dirty="0" smtClean="0"/>
              <a:t>, Beth </a:t>
            </a:r>
            <a:r>
              <a:rPr lang="en-US" i="0" dirty="0" err="1" smtClean="0"/>
              <a:t>Plale</a:t>
            </a:r>
            <a:endParaRPr lang="en-US" i="0" dirty="0" smtClean="0"/>
          </a:p>
          <a:p>
            <a:pPr algn="ctr"/>
            <a:endParaRPr lang="en-US" i="0" dirty="0"/>
          </a:p>
        </p:txBody>
      </p:sp>
      <p:pic>
        <p:nvPicPr>
          <p:cNvPr id="6" name="Picture 5"/>
          <p:cNvPicPr/>
          <p:nvPr/>
        </p:nvPicPr>
        <p:blipFill>
          <a:blip r:embed="rId3"/>
          <a:stretch>
            <a:fillRect/>
          </a:stretch>
        </p:blipFill>
        <p:spPr>
          <a:xfrm>
            <a:off x="1981200" y="5029200"/>
            <a:ext cx="5715000" cy="1524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981200"/>
            <a:ext cx="7110412" cy="4038600"/>
          </a:xfrm>
        </p:spPr>
        <p:txBody>
          <a:bodyPr/>
          <a:lstStyle/>
          <a:p>
            <a:r>
              <a:rPr lang="en-US" dirty="0"/>
              <a:t>Data-flow Correlation: (I, O, P)-Analysis</a:t>
            </a:r>
          </a:p>
          <a:p>
            <a:r>
              <a:rPr lang="en-US" dirty="0" smtClean="0"/>
              <a:t>Timestamp Correlation:</a:t>
            </a:r>
            <a:endParaRPr lang="en-US" dirty="0"/>
          </a:p>
        </p:txBody>
      </p:sp>
      <p:sp>
        <p:nvSpPr>
          <p:cNvPr id="7" name="Title 1"/>
          <p:cNvSpPr>
            <a:spLocks noGrp="1"/>
          </p:cNvSpPr>
          <p:nvPr>
            <p:ph type="title"/>
          </p:nvPr>
        </p:nvSpPr>
        <p:spPr>
          <a:xfrm>
            <a:off x="533400" y="1143000"/>
            <a:ext cx="8305800" cy="914400"/>
          </a:xfrm>
        </p:spPr>
        <p:txBody>
          <a:bodyPr/>
          <a:lstStyle/>
          <a:p>
            <a:r>
              <a:rPr lang="en-US" dirty="0" smtClean="0"/>
              <a:t>Correlation Inference Engine</a:t>
            </a:r>
            <a:br>
              <a:rPr lang="en-US" dirty="0" smtClean="0"/>
            </a:br>
            <a:r>
              <a:rPr lang="en-US" dirty="0"/>
              <a:t>	</a:t>
            </a:r>
            <a:r>
              <a:rPr lang="en-US" dirty="0" smtClean="0"/>
              <a:t>			</a:t>
            </a:r>
            <a:endParaRPr lang="en-US" dirty="0"/>
          </a:p>
        </p:txBody>
      </p:sp>
      <p:sp>
        <p:nvSpPr>
          <p:cNvPr id="2" name="Slide Number Placeholder 1"/>
          <p:cNvSpPr>
            <a:spLocks noGrp="1"/>
          </p:cNvSpPr>
          <p:nvPr>
            <p:ph type="sldNum" sz="quarter" idx="4"/>
          </p:nvPr>
        </p:nvSpPr>
        <p:spPr/>
        <p:txBody>
          <a:bodyPr/>
          <a:lstStyle/>
          <a:p>
            <a:r>
              <a:rPr lang="en-US" smtClean="0"/>
              <a:t>Page </a:t>
            </a:r>
            <a:fld id="{CC083DA7-6D0B-DD45-9BC9-51C12F1F095E}" type="slidenum">
              <a:rPr lang="en-US" smtClean="0"/>
              <a:pPr/>
              <a:t>10</a:t>
            </a:fld>
            <a:endParaRPr lang="en-US" dirty="0"/>
          </a:p>
        </p:txBody>
      </p:sp>
      <p:sp>
        <p:nvSpPr>
          <p:cNvPr id="6" name="Date Placeholder 5"/>
          <p:cNvSpPr>
            <a:spLocks noGrp="1"/>
          </p:cNvSpPr>
          <p:nvPr>
            <p:ph type="dt" sz="half" idx="10"/>
          </p:nvPr>
        </p:nvSpPr>
        <p:spPr/>
        <p:txBody>
          <a:bodyPr/>
          <a:lstStyle/>
          <a:p>
            <a:pPr>
              <a:defRPr/>
            </a:pPr>
            <a:fld id="{FABDA27B-6453-574E-AA33-D9CDA086C6FC}" type="datetime1">
              <a:rPr lang="en-US" sz="1400" i="1" smtClean="0">
                <a:solidFill>
                  <a:schemeClr val="tx1"/>
                </a:solidFill>
              </a:rPr>
              <a:t>10/15/14</a:t>
            </a:fld>
            <a:endParaRPr lang="en-US" sz="1400" i="1">
              <a:solidFill>
                <a:schemeClr val="tx1"/>
              </a:solidFill>
            </a:endParaRPr>
          </a:p>
        </p:txBody>
      </p:sp>
      <p:pic>
        <p:nvPicPr>
          <p:cNvPr id="9" name="Picture 8"/>
          <p:cNvPicPr>
            <a:picLocks noChangeAspect="1"/>
          </p:cNvPicPr>
          <p:nvPr/>
        </p:nvPicPr>
        <p:blipFill>
          <a:blip r:embed="rId3"/>
          <a:stretch>
            <a:fillRect/>
          </a:stretch>
        </p:blipFill>
        <p:spPr>
          <a:xfrm>
            <a:off x="2223656" y="3429000"/>
            <a:ext cx="4939144" cy="1752600"/>
          </a:xfrm>
          <a:prstGeom prst="rect">
            <a:avLst/>
          </a:prstGeom>
        </p:spPr>
      </p:pic>
      <p:pic>
        <p:nvPicPr>
          <p:cNvPr id="4" name="Picture 3"/>
          <p:cNvPicPr>
            <a:picLocks noChangeAspect="1"/>
          </p:cNvPicPr>
          <p:nvPr/>
        </p:nvPicPr>
        <p:blipFill>
          <a:blip r:embed="rId4"/>
          <a:stretch>
            <a:fillRect/>
          </a:stretch>
        </p:blipFill>
        <p:spPr>
          <a:xfrm>
            <a:off x="2369930" y="5105400"/>
            <a:ext cx="4488070" cy="609600"/>
          </a:xfrm>
          <a:prstGeom prst="rect">
            <a:avLst/>
          </a:prstGeom>
        </p:spPr>
      </p:pic>
    </p:spTree>
    <p:extLst>
      <p:ext uri="{BB962C8B-B14F-4D97-AF65-F5344CB8AC3E}">
        <p14:creationId xmlns:p14="http://schemas.microsoft.com/office/powerpoint/2010/main" val="262271775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7110413" cy="1143000"/>
          </a:xfrm>
        </p:spPr>
        <p:txBody>
          <a:bodyPr/>
          <a:lstStyle/>
          <a:p>
            <a:r>
              <a:rPr lang="en-US" dirty="0" smtClean="0"/>
              <a:t>Event Mapper</a:t>
            </a:r>
            <a:endParaRPr lang="en-US" dirty="0"/>
          </a:p>
        </p:txBody>
      </p:sp>
      <p:sp>
        <p:nvSpPr>
          <p:cNvPr id="3" name="Content Placeholder 2"/>
          <p:cNvSpPr>
            <a:spLocks noGrp="1"/>
          </p:cNvSpPr>
          <p:nvPr>
            <p:ph idx="1"/>
          </p:nvPr>
        </p:nvSpPr>
        <p:spPr>
          <a:xfrm>
            <a:off x="585788" y="1981200"/>
            <a:ext cx="7796212" cy="4038600"/>
          </a:xfrm>
        </p:spPr>
        <p:txBody>
          <a:bodyPr/>
          <a:lstStyle/>
          <a:p>
            <a:r>
              <a:rPr lang="en-US" dirty="0" smtClean="0"/>
              <a:t>Mapping the raw provenance data to structured provenance events using OPM for provenance representation and exchange</a:t>
            </a:r>
          </a:p>
          <a:p>
            <a:endParaRPr lang="en-US" dirty="0"/>
          </a:p>
          <a:p>
            <a:r>
              <a:rPr lang="en-US" dirty="0" smtClean="0"/>
              <a:t>Set to a provenance management service which internally stores the data as relational tuples for future query and analysis</a:t>
            </a:r>
          </a:p>
        </p:txBody>
      </p:sp>
      <p:sp>
        <p:nvSpPr>
          <p:cNvPr id="4" name="Date Placeholder 3"/>
          <p:cNvSpPr>
            <a:spLocks noGrp="1"/>
          </p:cNvSpPr>
          <p:nvPr>
            <p:ph type="dt" sz="half" idx="10"/>
          </p:nvPr>
        </p:nvSpPr>
        <p:spPr/>
        <p:txBody>
          <a:bodyPr/>
          <a:lstStyle/>
          <a:p>
            <a:pPr>
              <a:defRPr/>
            </a:pPr>
            <a:fld id="{7EB25489-0FE8-E449-A707-DCBC41444A31}" type="datetime1">
              <a:rPr lang="en-US" sz="1400" i="1" smtClean="0">
                <a:solidFill>
                  <a:schemeClr val="tx1"/>
                </a:solidFill>
              </a:rPr>
              <a:t>10/15/14</a:t>
            </a:fld>
            <a:endParaRPr lang="en-US" sz="1400" i="1">
              <a:solidFill>
                <a:schemeClr val="tx1"/>
              </a:solidFill>
            </a:endParaRPr>
          </a:p>
        </p:txBody>
      </p:sp>
      <p:sp>
        <p:nvSpPr>
          <p:cNvPr id="5" name="Slide Number Placeholder 4"/>
          <p:cNvSpPr>
            <a:spLocks noGrp="1"/>
          </p:cNvSpPr>
          <p:nvPr>
            <p:ph type="sldNum" sz="quarter" idx="4"/>
          </p:nvPr>
        </p:nvSpPr>
        <p:spPr/>
        <p:txBody>
          <a:bodyPr/>
          <a:lstStyle/>
          <a:p>
            <a:r>
              <a:rPr lang="en-US" smtClean="0"/>
              <a:t>Page </a:t>
            </a:r>
            <a:fld id="{CC083DA7-6D0B-DD45-9BC9-51C12F1F095E}" type="slidenum">
              <a:rPr lang="en-US" smtClean="0"/>
              <a:pPr/>
              <a:t>11</a:t>
            </a:fld>
            <a:endParaRPr lang="en-US" dirty="0"/>
          </a:p>
        </p:txBody>
      </p:sp>
    </p:spTree>
    <p:extLst>
      <p:ext uri="{BB962C8B-B14F-4D97-AF65-F5344CB8AC3E}">
        <p14:creationId xmlns:p14="http://schemas.microsoft.com/office/powerpoint/2010/main" val="134251804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991600" cy="1143000"/>
          </a:xfrm>
        </p:spPr>
        <p:txBody>
          <a:bodyPr/>
          <a:lstStyle/>
          <a:p>
            <a:r>
              <a:rPr lang="en-US" dirty="0" smtClean="0"/>
              <a:t>Completeness of Middleware Provenance</a:t>
            </a:r>
            <a:endParaRPr lang="en-US" dirty="0"/>
          </a:p>
        </p:txBody>
      </p:sp>
      <p:sp>
        <p:nvSpPr>
          <p:cNvPr id="3" name="Content Placeholder 2"/>
          <p:cNvSpPr>
            <a:spLocks noGrp="1"/>
          </p:cNvSpPr>
          <p:nvPr>
            <p:ph idx="1"/>
          </p:nvPr>
        </p:nvSpPr>
        <p:spPr>
          <a:xfrm>
            <a:off x="228600" y="1524000"/>
            <a:ext cx="8839200" cy="2743200"/>
          </a:xfrm>
        </p:spPr>
        <p:txBody>
          <a:bodyPr/>
          <a:lstStyle/>
          <a:p>
            <a:r>
              <a:rPr lang="en-US" altLang="zh-CN" dirty="0" smtClean="0"/>
              <a:t>Contextual analysis for comparing the completeness of provenance from middleware layer to both middleware and application layer</a:t>
            </a:r>
            <a:endParaRPr lang="en-US" altLang="zh-CN" dirty="0"/>
          </a:p>
          <a:p>
            <a:r>
              <a:rPr lang="en-US" altLang="zh-CN" dirty="0" smtClean="0"/>
              <a:t>Equation</a:t>
            </a:r>
            <a:r>
              <a:rPr lang="zh-CN" altLang="en-US" dirty="0" smtClean="0"/>
              <a:t> </a:t>
            </a:r>
            <a:r>
              <a:rPr lang="en-US" altLang="zh-CN" dirty="0" smtClean="0"/>
              <a:t>for</a:t>
            </a:r>
            <a:r>
              <a:rPr lang="zh-CN" altLang="en-US" dirty="0" smtClean="0"/>
              <a:t> </a:t>
            </a:r>
            <a:r>
              <a:rPr lang="en-US" altLang="zh-CN" dirty="0" smtClean="0"/>
              <a:t>completeness</a:t>
            </a:r>
            <a:r>
              <a:rPr lang="zh-CN" altLang="en-US" dirty="0" smtClean="0"/>
              <a:t> </a:t>
            </a:r>
            <a:r>
              <a:rPr lang="en-US" altLang="zh-CN" dirty="0" smtClean="0"/>
              <a:t>index C</a:t>
            </a:r>
            <a:r>
              <a:rPr lang="en-US" altLang="zh-CN" baseline="-25000" dirty="0" smtClean="0"/>
              <a:t>M </a:t>
            </a:r>
            <a:r>
              <a:rPr lang="en-US" altLang="zh-CN" dirty="0" smtClean="0"/>
              <a:t>of</a:t>
            </a:r>
            <a:r>
              <a:rPr lang="zh-CN" altLang="en-US" dirty="0" smtClean="0"/>
              <a:t> </a:t>
            </a:r>
            <a:r>
              <a:rPr lang="en-US" altLang="zh-CN" dirty="0" smtClean="0"/>
              <a:t>middleware</a:t>
            </a:r>
            <a:r>
              <a:rPr lang="zh-CN" altLang="en-US" dirty="0" smtClean="0"/>
              <a:t> </a:t>
            </a:r>
            <a:r>
              <a:rPr lang="en-US" altLang="zh-CN" dirty="0" smtClean="0"/>
              <a:t>provenance</a:t>
            </a:r>
            <a:r>
              <a:rPr lang="zh-CN" altLang="en-US" dirty="0" smtClean="0"/>
              <a:t>
</a:t>
            </a:r>
            <a:endParaRPr lang="en-US" dirty="0"/>
          </a:p>
        </p:txBody>
      </p:sp>
      <p:pic>
        <p:nvPicPr>
          <p:cNvPr id="6" name="Picture 5"/>
          <p:cNvPicPr>
            <a:picLocks noChangeAspect="1"/>
          </p:cNvPicPr>
          <p:nvPr/>
        </p:nvPicPr>
        <p:blipFill>
          <a:blip r:embed="rId3"/>
          <a:stretch>
            <a:fillRect/>
          </a:stretch>
        </p:blipFill>
        <p:spPr>
          <a:xfrm>
            <a:off x="1295400" y="3810000"/>
            <a:ext cx="6705600" cy="1676400"/>
          </a:xfrm>
          <a:prstGeom prst="rect">
            <a:avLst/>
          </a:prstGeom>
        </p:spPr>
      </p:pic>
      <p:sp>
        <p:nvSpPr>
          <p:cNvPr id="7" name="Rectangle 6"/>
          <p:cNvSpPr/>
          <p:nvPr/>
        </p:nvSpPr>
        <p:spPr>
          <a:xfrm>
            <a:off x="762000" y="5334000"/>
            <a:ext cx="7696200" cy="646331"/>
          </a:xfrm>
          <a:prstGeom prst="rect">
            <a:avLst/>
          </a:prstGeom>
        </p:spPr>
        <p:txBody>
          <a:bodyPr wrap="square">
            <a:spAutoFit/>
          </a:bodyPr>
          <a:lstStyle/>
          <a:p>
            <a:r>
              <a:rPr lang="en-US" sz="1800" dirty="0" smtClean="0"/>
              <a:t>Entities</a:t>
            </a:r>
            <a:r>
              <a:rPr lang="en-US" sz="1800" dirty="0"/>
              <a:t>(E), Artifacts(D), Relationships(R), Annotations(A)</a:t>
            </a:r>
            <a:r>
              <a:rPr lang="en-US" sz="1800" dirty="0" smtClean="0"/>
              <a:t>, Middleware</a:t>
            </a:r>
            <a:r>
              <a:rPr lang="en-US" sz="1800" dirty="0"/>
              <a:t>(M) and Application(A) </a:t>
            </a:r>
            <a:r>
              <a:rPr lang="en-US" sz="1800" dirty="0" smtClean="0"/>
              <a:t>layer, weights(</a:t>
            </a:r>
            <a:r>
              <a:rPr lang="en-US" sz="1800" dirty="0" err="1" smtClean="0"/>
              <a:t>w</a:t>
            </a:r>
            <a:r>
              <a:rPr lang="en-US" sz="1800" baseline="-25000" dirty="0" err="1" smtClean="0"/>
              <a:t>x</a:t>
            </a:r>
            <a:r>
              <a:rPr lang="en-US" sz="1800" baseline="-25000" dirty="0" smtClean="0"/>
              <a:t> </a:t>
            </a:r>
            <a:r>
              <a:rPr lang="en-US" sz="1800" dirty="0" smtClean="0"/>
              <a:t>)</a:t>
            </a:r>
            <a:endParaRPr lang="en-US" sz="1800" dirty="0"/>
          </a:p>
        </p:txBody>
      </p:sp>
      <p:sp>
        <p:nvSpPr>
          <p:cNvPr id="13" name="Slide Number Placeholder 12"/>
          <p:cNvSpPr>
            <a:spLocks noGrp="1"/>
          </p:cNvSpPr>
          <p:nvPr>
            <p:ph type="sldNum" sz="quarter" idx="4"/>
          </p:nvPr>
        </p:nvSpPr>
        <p:spPr/>
        <p:txBody>
          <a:bodyPr/>
          <a:lstStyle/>
          <a:p>
            <a:r>
              <a:rPr lang="en-US" smtClean="0"/>
              <a:t>Page </a:t>
            </a:r>
            <a:fld id="{CC083DA7-6D0B-DD45-9BC9-51C12F1F095E}" type="slidenum">
              <a:rPr lang="en-US" smtClean="0"/>
              <a:pPr/>
              <a:t>12</a:t>
            </a:fld>
            <a:endParaRPr lang="en-US" dirty="0"/>
          </a:p>
        </p:txBody>
      </p:sp>
      <p:sp>
        <p:nvSpPr>
          <p:cNvPr id="14" name="Date Placeholder 13"/>
          <p:cNvSpPr>
            <a:spLocks noGrp="1"/>
          </p:cNvSpPr>
          <p:nvPr>
            <p:ph type="dt" sz="half" idx="10"/>
          </p:nvPr>
        </p:nvSpPr>
        <p:spPr/>
        <p:txBody>
          <a:bodyPr/>
          <a:lstStyle/>
          <a:p>
            <a:pPr>
              <a:defRPr/>
            </a:pPr>
            <a:fld id="{1B93CB57-22BA-2048-B7DD-5A06951E1F17}" type="datetime1">
              <a:rPr lang="en-US" sz="1400" i="1" smtClean="0">
                <a:solidFill>
                  <a:schemeClr val="tx1"/>
                </a:solidFill>
              </a:rPr>
              <a:t>10/15/14</a:t>
            </a:fld>
            <a:endParaRPr lang="en-US" sz="1400" i="1">
              <a:solidFill>
                <a:schemeClr val="tx1"/>
              </a:solidFill>
            </a:endParaRPr>
          </a:p>
        </p:txBody>
      </p:sp>
    </p:spTree>
    <p:extLst>
      <p:ext uri="{BB962C8B-B14F-4D97-AF65-F5344CB8AC3E}">
        <p14:creationId xmlns:p14="http://schemas.microsoft.com/office/powerpoint/2010/main" val="253873411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7110413" cy="1143000"/>
          </a:xfrm>
        </p:spPr>
        <p:txBody>
          <a:bodyPr/>
          <a:lstStyle/>
          <a:p>
            <a:r>
              <a:rPr lang="en-US" dirty="0" smtClean="0"/>
              <a:t>Evaluation</a:t>
            </a:r>
            <a:endParaRPr lang="en-US" dirty="0"/>
          </a:p>
        </p:txBody>
      </p:sp>
      <p:sp>
        <p:nvSpPr>
          <p:cNvPr id="3" name="Content Placeholder 2"/>
          <p:cNvSpPr>
            <a:spLocks noGrp="1"/>
          </p:cNvSpPr>
          <p:nvPr>
            <p:ph idx="1"/>
          </p:nvPr>
        </p:nvSpPr>
        <p:spPr>
          <a:xfrm>
            <a:off x="533400" y="1905000"/>
            <a:ext cx="8077200" cy="2895600"/>
          </a:xfrm>
        </p:spPr>
        <p:txBody>
          <a:bodyPr/>
          <a:lstStyle/>
          <a:p>
            <a:pPr marL="571500" indent="-571500">
              <a:buFont typeface="+mj-lt"/>
              <a:buAutoNum type="romanUcPeriod"/>
            </a:pPr>
            <a:r>
              <a:rPr lang="en-US" dirty="0" smtClean="0"/>
              <a:t>Correlation Inference</a:t>
            </a:r>
          </a:p>
          <a:p>
            <a:pPr marL="571500" indent="-571500">
              <a:buFont typeface="+mj-lt"/>
              <a:buAutoNum type="romanUcPeriod"/>
            </a:pPr>
            <a:r>
              <a:rPr lang="en-US" dirty="0" smtClean="0"/>
              <a:t>Failure tracing</a:t>
            </a:r>
          </a:p>
          <a:p>
            <a:pPr marL="571500" indent="-571500">
              <a:buFont typeface="+mj-lt"/>
              <a:buAutoNum type="romanUcPeriod"/>
            </a:pPr>
            <a:r>
              <a:rPr lang="en-US" dirty="0" smtClean="0"/>
              <a:t>Performance overheads</a:t>
            </a:r>
          </a:p>
          <a:p>
            <a:pPr marL="571500" indent="-571500">
              <a:buFont typeface="+mj-lt"/>
              <a:buAutoNum type="romanUcPeriod"/>
            </a:pPr>
            <a:r>
              <a:rPr lang="en-US" dirty="0" smtClean="0"/>
              <a:t>Completeness evaluation</a:t>
            </a:r>
            <a:endParaRPr lang="en-US" dirty="0"/>
          </a:p>
        </p:txBody>
      </p:sp>
      <p:sp>
        <p:nvSpPr>
          <p:cNvPr id="6" name="TextBox 5"/>
          <p:cNvSpPr txBox="1"/>
          <p:nvPr/>
        </p:nvSpPr>
        <p:spPr>
          <a:xfrm>
            <a:off x="533400" y="4191000"/>
            <a:ext cx="8382000" cy="1754327"/>
          </a:xfrm>
          <a:prstGeom prst="rect">
            <a:avLst/>
          </a:prstGeom>
          <a:noFill/>
        </p:spPr>
        <p:txBody>
          <a:bodyPr wrap="square" rtlCol="0">
            <a:spAutoFit/>
          </a:bodyPr>
          <a:lstStyle/>
          <a:p>
            <a:r>
              <a:rPr lang="en-US" sz="1800" dirty="0" smtClean="0"/>
              <a:t>** All the tests are performed on a set of bare metal nodes on </a:t>
            </a:r>
            <a:r>
              <a:rPr lang="en-US" sz="1800" dirty="0" err="1" smtClean="0"/>
              <a:t>FutureGrid</a:t>
            </a:r>
            <a:r>
              <a:rPr lang="en-US" sz="1800" dirty="0" smtClean="0"/>
              <a:t> India clusters each of which is an IBM </a:t>
            </a:r>
            <a:r>
              <a:rPr lang="en-US" sz="1800" dirty="0" err="1" smtClean="0"/>
              <a:t>iDataPlex</a:t>
            </a:r>
            <a:r>
              <a:rPr lang="en-US" sz="1800" dirty="0" smtClean="0"/>
              <a:t> dx 360 M2 node with Intel Xeon X5550 processor @2.66GHz with 2 CPUs and 8 cores/processor. It has 64-bit Red-hat Enterprise Linux server and 24GB DDR3 RAM. Each execution is done on 4 to 32 node clusters with 8 processors per </a:t>
            </a:r>
            <a:r>
              <a:rPr lang="en-US" sz="1800" dirty="0" err="1" smtClean="0"/>
              <a:t>node.We</a:t>
            </a:r>
            <a:r>
              <a:rPr lang="en-US" sz="1800" dirty="0" smtClean="0"/>
              <a:t> use Karma V3.2.3 with </a:t>
            </a:r>
            <a:r>
              <a:rPr lang="en-US" sz="1800" dirty="0" err="1" smtClean="0"/>
              <a:t>RabbitMQ</a:t>
            </a:r>
            <a:r>
              <a:rPr lang="en-US" sz="1800" dirty="0" smtClean="0"/>
              <a:t> V3.2.0 for provenance storage and retrieval.</a:t>
            </a:r>
            <a:endParaRPr lang="en-US" sz="1800" dirty="0"/>
          </a:p>
        </p:txBody>
      </p:sp>
      <p:sp>
        <p:nvSpPr>
          <p:cNvPr id="7" name="Slide Number Placeholder 6"/>
          <p:cNvSpPr>
            <a:spLocks noGrp="1"/>
          </p:cNvSpPr>
          <p:nvPr>
            <p:ph type="sldNum" sz="quarter" idx="4"/>
          </p:nvPr>
        </p:nvSpPr>
        <p:spPr/>
        <p:txBody>
          <a:bodyPr/>
          <a:lstStyle/>
          <a:p>
            <a:r>
              <a:rPr lang="en-US" smtClean="0"/>
              <a:t>Page </a:t>
            </a:r>
            <a:fld id="{CC083DA7-6D0B-DD45-9BC9-51C12F1F095E}" type="slidenum">
              <a:rPr lang="en-US" smtClean="0"/>
              <a:pPr/>
              <a:t>13</a:t>
            </a:fld>
            <a:endParaRPr lang="en-US" dirty="0"/>
          </a:p>
        </p:txBody>
      </p:sp>
      <p:sp>
        <p:nvSpPr>
          <p:cNvPr id="8" name="Date Placeholder 7"/>
          <p:cNvSpPr>
            <a:spLocks noGrp="1"/>
          </p:cNvSpPr>
          <p:nvPr>
            <p:ph type="dt" sz="half" idx="10"/>
          </p:nvPr>
        </p:nvSpPr>
        <p:spPr/>
        <p:txBody>
          <a:bodyPr/>
          <a:lstStyle/>
          <a:p>
            <a:pPr>
              <a:defRPr/>
            </a:pPr>
            <a:fld id="{7DC25E6A-7E45-DD47-AB10-8B9660F292DC}" type="datetime1">
              <a:rPr lang="en-US" sz="1400" i="1" smtClean="0">
                <a:solidFill>
                  <a:schemeClr val="tx1"/>
                </a:solidFill>
              </a:rPr>
              <a:t>10/15/14</a:t>
            </a:fld>
            <a:endParaRPr lang="en-US" sz="1400" i="1">
              <a:solidFill>
                <a:schemeClr val="tx1"/>
              </a:solidFill>
            </a:endParaRPr>
          </a:p>
        </p:txBody>
      </p:sp>
    </p:spTree>
    <p:extLst>
      <p:ext uri="{BB962C8B-B14F-4D97-AF65-F5344CB8AC3E}">
        <p14:creationId xmlns:p14="http://schemas.microsoft.com/office/powerpoint/2010/main" val="186817214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7" y="762000"/>
            <a:ext cx="7110413" cy="1143000"/>
          </a:xfrm>
        </p:spPr>
        <p:txBody>
          <a:bodyPr/>
          <a:lstStyle/>
          <a:p>
            <a:r>
              <a:rPr lang="en-US" dirty="0" smtClean="0"/>
              <a:t>Applications</a:t>
            </a:r>
            <a:endParaRPr lang="en-US" dirty="0"/>
          </a:p>
        </p:txBody>
      </p:sp>
      <p:sp>
        <p:nvSpPr>
          <p:cNvPr id="3" name="Content Placeholder 2"/>
          <p:cNvSpPr>
            <a:spLocks noGrp="1"/>
          </p:cNvSpPr>
          <p:nvPr>
            <p:ph idx="1"/>
          </p:nvPr>
        </p:nvSpPr>
        <p:spPr>
          <a:xfrm>
            <a:off x="457200" y="1828800"/>
            <a:ext cx="8229600" cy="2133600"/>
          </a:xfrm>
        </p:spPr>
        <p:txBody>
          <a:bodyPr/>
          <a:lstStyle/>
          <a:p>
            <a:r>
              <a:rPr lang="en-US" dirty="0" smtClean="0"/>
              <a:t>Atmospheric</a:t>
            </a:r>
            <a:r>
              <a:rPr lang="en-US" dirty="0"/>
              <a:t>/oceanographic </a:t>
            </a:r>
            <a:r>
              <a:rPr lang="en-US" dirty="0" smtClean="0"/>
              <a:t>Workflow: SLOSH application</a:t>
            </a:r>
            <a:r>
              <a:rPr lang="en-US" altLang="zh-CN" dirty="0" smtClean="0"/>
              <a:t>(Sea,</a:t>
            </a:r>
            <a:r>
              <a:rPr lang="zh-CN" altLang="en-US" dirty="0" smtClean="0"/>
              <a:t> </a:t>
            </a:r>
            <a:r>
              <a:rPr lang="en-US" altLang="zh-CN" dirty="0" smtClean="0"/>
              <a:t>Lake</a:t>
            </a:r>
            <a:r>
              <a:rPr lang="zh-CN" altLang="en-US" dirty="0" smtClean="0"/>
              <a:t>, </a:t>
            </a:r>
            <a:r>
              <a:rPr lang="en-US" altLang="zh-CN" dirty="0" smtClean="0"/>
              <a:t>and</a:t>
            </a:r>
            <a:r>
              <a:rPr lang="zh-CN" altLang="en-US" dirty="0" smtClean="0"/>
              <a:t> </a:t>
            </a:r>
            <a:r>
              <a:rPr lang="en-US" altLang="zh-CN" dirty="0" smtClean="0"/>
              <a:t>Overland</a:t>
            </a:r>
            <a:r>
              <a:rPr lang="zh-CN" altLang="en-US" dirty="0" smtClean="0"/>
              <a:t> </a:t>
            </a:r>
            <a:r>
              <a:rPr lang="en-US" altLang="zh-CN" dirty="0" smtClean="0"/>
              <a:t>Surges</a:t>
            </a:r>
            <a:r>
              <a:rPr lang="zh-CN" altLang="en-US" dirty="0" smtClean="0"/>
              <a:t> </a:t>
            </a:r>
            <a:r>
              <a:rPr lang="en-US" altLang="zh-CN" dirty="0" smtClean="0"/>
              <a:t>from</a:t>
            </a:r>
            <a:r>
              <a:rPr lang="zh-CN" altLang="en-US" dirty="0" smtClean="0"/>
              <a:t> </a:t>
            </a:r>
            <a:r>
              <a:rPr lang="en-US" altLang="zh-CN" dirty="0" smtClean="0"/>
              <a:t>Hurricanes)</a:t>
            </a:r>
            <a:endParaRPr lang="en-US" dirty="0" smtClean="0"/>
          </a:p>
          <a:p>
            <a:r>
              <a:rPr lang="en-US" dirty="0" smtClean="0"/>
              <a:t>Bioinformatics workflows: BLAST, BWA and </a:t>
            </a:r>
            <a:r>
              <a:rPr lang="en-US" dirty="0" err="1" smtClean="0"/>
              <a:t>SHRiMP</a:t>
            </a:r>
            <a:endParaRPr lang="en-US" dirty="0"/>
          </a:p>
        </p:txBody>
      </p:sp>
      <p:pic>
        <p:nvPicPr>
          <p:cNvPr id="6" name="Picture 5"/>
          <p:cNvPicPr>
            <a:picLocks noChangeAspect="1"/>
          </p:cNvPicPr>
          <p:nvPr/>
        </p:nvPicPr>
        <p:blipFill>
          <a:blip r:embed="rId3"/>
          <a:stretch>
            <a:fillRect/>
          </a:stretch>
        </p:blipFill>
        <p:spPr>
          <a:xfrm>
            <a:off x="228600" y="4191000"/>
            <a:ext cx="8750300" cy="1904770"/>
          </a:xfrm>
          <a:prstGeom prst="rect">
            <a:avLst/>
          </a:prstGeom>
        </p:spPr>
      </p:pic>
      <p:sp>
        <p:nvSpPr>
          <p:cNvPr id="7" name="Slide Number Placeholder 6"/>
          <p:cNvSpPr>
            <a:spLocks noGrp="1"/>
          </p:cNvSpPr>
          <p:nvPr>
            <p:ph type="sldNum" sz="quarter" idx="4"/>
          </p:nvPr>
        </p:nvSpPr>
        <p:spPr/>
        <p:txBody>
          <a:bodyPr/>
          <a:lstStyle/>
          <a:p>
            <a:r>
              <a:rPr lang="en-US" smtClean="0"/>
              <a:t>Page </a:t>
            </a:r>
            <a:fld id="{CC083DA7-6D0B-DD45-9BC9-51C12F1F095E}" type="slidenum">
              <a:rPr lang="en-US" smtClean="0"/>
              <a:pPr/>
              <a:t>14</a:t>
            </a:fld>
            <a:endParaRPr lang="en-US" dirty="0"/>
          </a:p>
        </p:txBody>
      </p:sp>
      <p:sp>
        <p:nvSpPr>
          <p:cNvPr id="8" name="Date Placeholder 7"/>
          <p:cNvSpPr>
            <a:spLocks noGrp="1"/>
          </p:cNvSpPr>
          <p:nvPr>
            <p:ph type="dt" sz="half" idx="10"/>
          </p:nvPr>
        </p:nvSpPr>
        <p:spPr/>
        <p:txBody>
          <a:bodyPr/>
          <a:lstStyle/>
          <a:p>
            <a:pPr>
              <a:defRPr/>
            </a:pPr>
            <a:fld id="{CD59EBEB-7319-944E-A989-1BBDF652679C}" type="datetime1">
              <a:rPr lang="en-US" sz="1400" i="1" smtClean="0">
                <a:solidFill>
                  <a:schemeClr val="tx1"/>
                </a:solidFill>
              </a:rPr>
              <a:t>10/15/14</a:t>
            </a:fld>
            <a:endParaRPr lang="en-US" sz="1400" i="1">
              <a:solidFill>
                <a:schemeClr val="tx1"/>
              </a:solidFill>
            </a:endParaRPr>
          </a:p>
        </p:txBody>
      </p:sp>
    </p:spTree>
    <p:extLst>
      <p:ext uri="{BB962C8B-B14F-4D97-AF65-F5344CB8AC3E}">
        <p14:creationId xmlns:p14="http://schemas.microsoft.com/office/powerpoint/2010/main" val="37347416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7110413" cy="1143000"/>
          </a:xfrm>
        </p:spPr>
        <p:txBody>
          <a:bodyPr/>
          <a:lstStyle/>
          <a:p>
            <a:r>
              <a:rPr lang="en-US" dirty="0" smtClean="0"/>
              <a:t>Correlation Inference</a:t>
            </a:r>
            <a:endParaRPr lang="en-US" dirty="0"/>
          </a:p>
        </p:txBody>
      </p:sp>
      <p:pic>
        <p:nvPicPr>
          <p:cNvPr id="6" name="Picture 5" descr="SLOSH44M.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1905000"/>
            <a:ext cx="3505200" cy="3638385"/>
          </a:xfrm>
          <a:prstGeom prst="rect">
            <a:avLst/>
          </a:prstGeom>
        </p:spPr>
      </p:pic>
      <p:pic>
        <p:nvPicPr>
          <p:cNvPr id="7" name="Picture 6" descr="SLOSH44M_A.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4400" y="1828800"/>
            <a:ext cx="3223683" cy="3733800"/>
          </a:xfrm>
          <a:prstGeom prst="rect">
            <a:avLst/>
          </a:prstGeom>
        </p:spPr>
      </p:pic>
      <p:sp>
        <p:nvSpPr>
          <p:cNvPr id="8" name="TextBox 7"/>
          <p:cNvSpPr txBox="1"/>
          <p:nvPr/>
        </p:nvSpPr>
        <p:spPr>
          <a:xfrm>
            <a:off x="457200" y="5791200"/>
            <a:ext cx="8458200" cy="461665"/>
          </a:xfrm>
          <a:prstGeom prst="rect">
            <a:avLst/>
          </a:prstGeom>
          <a:noFill/>
        </p:spPr>
        <p:txBody>
          <a:bodyPr wrap="square" rtlCol="0">
            <a:spAutoFit/>
          </a:bodyPr>
          <a:lstStyle/>
          <a:p>
            <a:r>
              <a:rPr lang="en-US" sz="1200" b="1" dirty="0" smtClean="0"/>
              <a:t>Fig. Layered </a:t>
            </a:r>
            <a:r>
              <a:rPr lang="en-US" sz="1200" b="1" dirty="0"/>
              <a:t>provenance for </a:t>
            </a:r>
            <a:r>
              <a:rPr lang="en-US" sz="1200" b="1" dirty="0" smtClean="0"/>
              <a:t>SLOSH. </a:t>
            </a:r>
            <a:r>
              <a:rPr lang="en-US" sz="1200" b="1" dirty="0"/>
              <a:t>The graphs show the significance and extent of middleware provenance </a:t>
            </a:r>
            <a:r>
              <a:rPr lang="en-US" sz="1200" b="1" dirty="0" smtClean="0"/>
              <a:t>as opposed </a:t>
            </a:r>
            <a:r>
              <a:rPr lang="en-US" sz="1200" b="1" dirty="0"/>
              <a:t>to total provenance which is comprised of middleware and application layer provenance.</a:t>
            </a:r>
          </a:p>
        </p:txBody>
      </p:sp>
      <p:sp>
        <p:nvSpPr>
          <p:cNvPr id="3" name="Slide Number Placeholder 2"/>
          <p:cNvSpPr>
            <a:spLocks noGrp="1"/>
          </p:cNvSpPr>
          <p:nvPr>
            <p:ph type="sldNum" sz="quarter" idx="4"/>
          </p:nvPr>
        </p:nvSpPr>
        <p:spPr/>
        <p:txBody>
          <a:bodyPr/>
          <a:lstStyle/>
          <a:p>
            <a:r>
              <a:rPr lang="en-US" smtClean="0"/>
              <a:t>Page </a:t>
            </a:r>
            <a:fld id="{CC083DA7-6D0B-DD45-9BC9-51C12F1F095E}" type="slidenum">
              <a:rPr lang="en-US" smtClean="0"/>
              <a:pPr/>
              <a:t>15</a:t>
            </a:fld>
            <a:endParaRPr lang="en-US" dirty="0"/>
          </a:p>
        </p:txBody>
      </p:sp>
      <p:sp>
        <p:nvSpPr>
          <p:cNvPr id="9" name="Date Placeholder 8"/>
          <p:cNvSpPr>
            <a:spLocks noGrp="1"/>
          </p:cNvSpPr>
          <p:nvPr>
            <p:ph type="dt" sz="half" idx="10"/>
          </p:nvPr>
        </p:nvSpPr>
        <p:spPr/>
        <p:txBody>
          <a:bodyPr/>
          <a:lstStyle/>
          <a:p>
            <a:pPr>
              <a:defRPr/>
            </a:pPr>
            <a:fld id="{B5EA6B1D-B54C-8847-ADCE-78CC7FE26817}" type="datetime1">
              <a:rPr lang="en-US" sz="1400" i="1" smtClean="0">
                <a:solidFill>
                  <a:schemeClr val="tx1"/>
                </a:solidFill>
              </a:rPr>
              <a:t>10/15/14</a:t>
            </a:fld>
            <a:endParaRPr lang="en-US" sz="1400" i="1">
              <a:solidFill>
                <a:schemeClr val="tx1"/>
              </a:solidFill>
            </a:endParaRPr>
          </a:p>
        </p:txBody>
      </p:sp>
    </p:spTree>
    <p:extLst>
      <p:ext uri="{BB962C8B-B14F-4D97-AF65-F5344CB8AC3E}">
        <p14:creationId xmlns:p14="http://schemas.microsoft.com/office/powerpoint/2010/main" val="365419356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WA_M.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219200"/>
            <a:ext cx="6355080" cy="2118360"/>
          </a:xfrm>
          <a:prstGeom prst="rect">
            <a:avLst/>
          </a:prstGeom>
        </p:spPr>
      </p:pic>
      <p:pic>
        <p:nvPicPr>
          <p:cNvPr id="7" name="Picture 6" descr="BWA_M_A.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3581400"/>
            <a:ext cx="7696200" cy="2133600"/>
          </a:xfrm>
          <a:prstGeom prst="rect">
            <a:avLst/>
          </a:prstGeom>
        </p:spPr>
      </p:pic>
      <p:sp>
        <p:nvSpPr>
          <p:cNvPr id="8" name="TextBox 7"/>
          <p:cNvSpPr txBox="1"/>
          <p:nvPr/>
        </p:nvSpPr>
        <p:spPr>
          <a:xfrm>
            <a:off x="457200" y="5791200"/>
            <a:ext cx="8458200" cy="461665"/>
          </a:xfrm>
          <a:prstGeom prst="rect">
            <a:avLst/>
          </a:prstGeom>
          <a:noFill/>
        </p:spPr>
        <p:txBody>
          <a:bodyPr wrap="square" rtlCol="0">
            <a:spAutoFit/>
          </a:bodyPr>
          <a:lstStyle/>
          <a:p>
            <a:r>
              <a:rPr lang="en-US" sz="1200" b="1" dirty="0" smtClean="0"/>
              <a:t>Fig. Layered </a:t>
            </a:r>
            <a:r>
              <a:rPr lang="en-US" sz="1200" b="1" dirty="0"/>
              <a:t>provenance for </a:t>
            </a:r>
            <a:r>
              <a:rPr lang="en-US" sz="1200" b="1" dirty="0" smtClean="0"/>
              <a:t>BWA</a:t>
            </a:r>
            <a:r>
              <a:rPr lang="en-US" sz="1200" b="1" dirty="0"/>
              <a:t>. The graphs show the significance and extent of middleware provenance </a:t>
            </a:r>
            <a:r>
              <a:rPr lang="en-US" sz="1200" b="1" dirty="0" smtClean="0"/>
              <a:t>as opposed </a:t>
            </a:r>
            <a:r>
              <a:rPr lang="en-US" sz="1200" b="1" dirty="0"/>
              <a:t>to total provenance which is comprised of middleware and application layer provenance.</a:t>
            </a:r>
          </a:p>
        </p:txBody>
      </p:sp>
      <p:sp>
        <p:nvSpPr>
          <p:cNvPr id="2" name="Slide Number Placeholder 1"/>
          <p:cNvSpPr>
            <a:spLocks noGrp="1"/>
          </p:cNvSpPr>
          <p:nvPr>
            <p:ph type="sldNum" sz="quarter" idx="4"/>
          </p:nvPr>
        </p:nvSpPr>
        <p:spPr/>
        <p:txBody>
          <a:bodyPr/>
          <a:lstStyle/>
          <a:p>
            <a:r>
              <a:rPr lang="en-US" smtClean="0"/>
              <a:t>Page </a:t>
            </a:r>
            <a:fld id="{CC083DA7-6D0B-DD45-9BC9-51C12F1F095E}" type="slidenum">
              <a:rPr lang="en-US" smtClean="0"/>
              <a:pPr/>
              <a:t>16</a:t>
            </a:fld>
            <a:endParaRPr lang="en-US" dirty="0"/>
          </a:p>
        </p:txBody>
      </p:sp>
      <p:sp>
        <p:nvSpPr>
          <p:cNvPr id="3" name="Date Placeholder 2"/>
          <p:cNvSpPr>
            <a:spLocks noGrp="1"/>
          </p:cNvSpPr>
          <p:nvPr>
            <p:ph type="dt" sz="half" idx="10"/>
          </p:nvPr>
        </p:nvSpPr>
        <p:spPr/>
        <p:txBody>
          <a:bodyPr/>
          <a:lstStyle/>
          <a:p>
            <a:pPr>
              <a:defRPr/>
            </a:pPr>
            <a:fld id="{8824BFB9-131F-294F-A74F-54A29515F006}" type="datetime1">
              <a:rPr lang="en-US" sz="1400" i="1" smtClean="0">
                <a:solidFill>
                  <a:schemeClr val="tx1"/>
                </a:solidFill>
              </a:rPr>
              <a:t>10/15/14</a:t>
            </a:fld>
            <a:endParaRPr lang="en-US" sz="1400" i="1">
              <a:solidFill>
                <a:schemeClr val="tx1"/>
              </a:solidFill>
            </a:endParaRPr>
          </a:p>
        </p:txBody>
      </p:sp>
    </p:spTree>
    <p:extLst>
      <p:ext uri="{BB962C8B-B14F-4D97-AF65-F5344CB8AC3E}">
        <p14:creationId xmlns:p14="http://schemas.microsoft.com/office/powerpoint/2010/main" val="94688162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7110413" cy="1143000"/>
          </a:xfrm>
        </p:spPr>
        <p:txBody>
          <a:bodyPr/>
          <a:lstStyle/>
          <a:p>
            <a:r>
              <a:rPr lang="en-US" dirty="0" smtClean="0"/>
              <a:t>Failure tracing</a:t>
            </a:r>
            <a:endParaRPr lang="en-US" dirty="0"/>
          </a:p>
        </p:txBody>
      </p:sp>
      <p:pic>
        <p:nvPicPr>
          <p:cNvPr id="6" name="Picture 5" descr="application_failur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1905000"/>
            <a:ext cx="8712200" cy="3733800"/>
          </a:xfrm>
          <a:prstGeom prst="rect">
            <a:avLst/>
          </a:prstGeom>
        </p:spPr>
      </p:pic>
      <p:sp>
        <p:nvSpPr>
          <p:cNvPr id="7" name="TextBox 6"/>
          <p:cNvSpPr txBox="1"/>
          <p:nvPr/>
        </p:nvSpPr>
        <p:spPr>
          <a:xfrm>
            <a:off x="1757552" y="5562600"/>
            <a:ext cx="6014848" cy="523220"/>
          </a:xfrm>
          <a:prstGeom prst="rect">
            <a:avLst/>
          </a:prstGeom>
          <a:noFill/>
        </p:spPr>
        <p:txBody>
          <a:bodyPr wrap="square" rtlCol="0">
            <a:spAutoFit/>
          </a:bodyPr>
          <a:lstStyle/>
          <a:p>
            <a:r>
              <a:rPr lang="en-US" sz="1400" b="1" dirty="0" smtClean="0"/>
              <a:t>Fig. Application Failure. </a:t>
            </a:r>
            <a:r>
              <a:rPr lang="en-US" sz="1400" b="1" i="0" dirty="0" smtClean="0"/>
              <a:t>Identification </a:t>
            </a:r>
            <a:r>
              <a:rPr lang="en-US" sz="1400" b="1" i="0" dirty="0"/>
              <a:t>of different types of </a:t>
            </a:r>
            <a:r>
              <a:rPr lang="en-US" sz="1400" b="1" i="0" dirty="0" smtClean="0"/>
              <a:t>failures </a:t>
            </a:r>
            <a:r>
              <a:rPr lang="en-US" sz="1400" b="1" i="0" dirty="0"/>
              <a:t>using layered provenance capture.</a:t>
            </a:r>
            <a:endParaRPr lang="en-US" sz="1400" b="1" dirty="0"/>
          </a:p>
        </p:txBody>
      </p:sp>
      <p:sp>
        <p:nvSpPr>
          <p:cNvPr id="3" name="Slide Number Placeholder 2"/>
          <p:cNvSpPr>
            <a:spLocks noGrp="1"/>
          </p:cNvSpPr>
          <p:nvPr>
            <p:ph type="sldNum" sz="quarter" idx="4"/>
          </p:nvPr>
        </p:nvSpPr>
        <p:spPr/>
        <p:txBody>
          <a:bodyPr/>
          <a:lstStyle/>
          <a:p>
            <a:r>
              <a:rPr lang="en-US" smtClean="0"/>
              <a:t>Page </a:t>
            </a:r>
            <a:fld id="{CC083DA7-6D0B-DD45-9BC9-51C12F1F095E}" type="slidenum">
              <a:rPr lang="en-US" smtClean="0"/>
              <a:pPr/>
              <a:t>17</a:t>
            </a:fld>
            <a:endParaRPr lang="en-US" dirty="0"/>
          </a:p>
        </p:txBody>
      </p:sp>
      <p:sp>
        <p:nvSpPr>
          <p:cNvPr id="8" name="Date Placeholder 7"/>
          <p:cNvSpPr>
            <a:spLocks noGrp="1"/>
          </p:cNvSpPr>
          <p:nvPr>
            <p:ph type="dt" sz="half" idx="10"/>
          </p:nvPr>
        </p:nvSpPr>
        <p:spPr/>
        <p:txBody>
          <a:bodyPr/>
          <a:lstStyle/>
          <a:p>
            <a:pPr>
              <a:defRPr/>
            </a:pPr>
            <a:fld id="{432C5141-07CF-EF43-946E-71A9BBA74863}" type="datetime1">
              <a:rPr lang="en-US" sz="1400" i="1" smtClean="0">
                <a:solidFill>
                  <a:schemeClr val="tx1"/>
                </a:solidFill>
              </a:rPr>
              <a:t>10/15/14</a:t>
            </a:fld>
            <a:endParaRPr lang="en-US" sz="1400" i="1">
              <a:solidFill>
                <a:schemeClr val="tx1"/>
              </a:solidFill>
            </a:endParaRPr>
          </a:p>
        </p:txBody>
      </p:sp>
    </p:spTree>
    <p:extLst>
      <p:ext uri="{BB962C8B-B14F-4D97-AF65-F5344CB8AC3E}">
        <p14:creationId xmlns:p14="http://schemas.microsoft.com/office/powerpoint/2010/main" val="90209366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05000" y="5648980"/>
            <a:ext cx="5867400" cy="523220"/>
          </a:xfrm>
          <a:prstGeom prst="rect">
            <a:avLst/>
          </a:prstGeom>
          <a:noFill/>
        </p:spPr>
        <p:txBody>
          <a:bodyPr wrap="square" rtlCol="0">
            <a:spAutoFit/>
          </a:bodyPr>
          <a:lstStyle/>
          <a:p>
            <a:r>
              <a:rPr lang="en-US" sz="1400" b="1" dirty="0" smtClean="0"/>
              <a:t>Fig. Middleware Failure. </a:t>
            </a:r>
            <a:r>
              <a:rPr lang="en-US" sz="1400" b="1" i="0" dirty="0" smtClean="0"/>
              <a:t>Identification </a:t>
            </a:r>
            <a:r>
              <a:rPr lang="en-US" sz="1400" b="1" i="0" dirty="0"/>
              <a:t>of different types of </a:t>
            </a:r>
            <a:r>
              <a:rPr lang="en-US" sz="1400" b="1" i="0" dirty="0" smtClean="0"/>
              <a:t>failures </a:t>
            </a:r>
            <a:r>
              <a:rPr lang="en-US" sz="1400" b="1" i="0" dirty="0"/>
              <a:t>using layered provenance capture.</a:t>
            </a:r>
            <a:endParaRPr lang="en-US" sz="1400" b="1" dirty="0"/>
          </a:p>
        </p:txBody>
      </p:sp>
      <p:pic>
        <p:nvPicPr>
          <p:cNvPr id="7" name="Picture 6" descr="WF_M_New.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1219200"/>
            <a:ext cx="8620861" cy="3810000"/>
          </a:xfrm>
          <a:prstGeom prst="rect">
            <a:avLst/>
          </a:prstGeom>
        </p:spPr>
      </p:pic>
      <p:sp>
        <p:nvSpPr>
          <p:cNvPr id="3" name="Slide Number Placeholder 2"/>
          <p:cNvSpPr>
            <a:spLocks noGrp="1"/>
          </p:cNvSpPr>
          <p:nvPr>
            <p:ph type="sldNum" sz="quarter" idx="4"/>
          </p:nvPr>
        </p:nvSpPr>
        <p:spPr/>
        <p:txBody>
          <a:bodyPr/>
          <a:lstStyle/>
          <a:p>
            <a:r>
              <a:rPr lang="en-US" smtClean="0"/>
              <a:t>Page </a:t>
            </a:r>
            <a:fld id="{CC083DA7-6D0B-DD45-9BC9-51C12F1F095E}" type="slidenum">
              <a:rPr lang="en-US" smtClean="0"/>
              <a:pPr/>
              <a:t>18</a:t>
            </a:fld>
            <a:endParaRPr lang="en-US" dirty="0"/>
          </a:p>
        </p:txBody>
      </p:sp>
      <p:sp>
        <p:nvSpPr>
          <p:cNvPr id="4" name="Date Placeholder 3"/>
          <p:cNvSpPr>
            <a:spLocks noGrp="1"/>
          </p:cNvSpPr>
          <p:nvPr>
            <p:ph type="dt" sz="half" idx="10"/>
          </p:nvPr>
        </p:nvSpPr>
        <p:spPr/>
        <p:txBody>
          <a:bodyPr/>
          <a:lstStyle/>
          <a:p>
            <a:pPr>
              <a:defRPr/>
            </a:pPr>
            <a:fld id="{697933EE-2244-FB45-BA68-C8FCF8D9E1E6}" type="datetime1">
              <a:rPr lang="en-US" sz="1400" i="1" smtClean="0">
                <a:solidFill>
                  <a:schemeClr val="tx1"/>
                </a:solidFill>
              </a:rPr>
              <a:t>10/15/14</a:t>
            </a:fld>
            <a:endParaRPr lang="en-US" sz="1400" i="1">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7110413" cy="1143000"/>
          </a:xfrm>
        </p:spPr>
        <p:txBody>
          <a:bodyPr>
            <a:normAutofit/>
          </a:bodyPr>
          <a:lstStyle/>
          <a:p>
            <a:pPr>
              <a:defRPr/>
            </a:pPr>
            <a:r>
              <a:rPr lang="en-US" dirty="0" smtClean="0"/>
              <a:t>Performance Overheads</a:t>
            </a:r>
            <a:endParaRPr lang="en-US" dirty="0"/>
          </a:p>
        </p:txBody>
      </p:sp>
      <p:pic>
        <p:nvPicPr>
          <p:cNvPr id="5" name="Picture 4" descr="performanc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905000"/>
            <a:ext cx="8671710" cy="3352800"/>
          </a:xfrm>
          <a:prstGeom prst="rect">
            <a:avLst/>
          </a:prstGeom>
        </p:spPr>
      </p:pic>
      <p:sp>
        <p:nvSpPr>
          <p:cNvPr id="6" name="TextBox 5"/>
          <p:cNvSpPr txBox="1"/>
          <p:nvPr/>
        </p:nvSpPr>
        <p:spPr>
          <a:xfrm>
            <a:off x="304800" y="5486400"/>
            <a:ext cx="8839199" cy="1077218"/>
          </a:xfrm>
          <a:prstGeom prst="rect">
            <a:avLst/>
          </a:prstGeom>
          <a:noFill/>
        </p:spPr>
        <p:txBody>
          <a:bodyPr wrap="square" rtlCol="0">
            <a:spAutoFit/>
          </a:bodyPr>
          <a:lstStyle/>
          <a:p>
            <a:r>
              <a:rPr lang="en-US" sz="1600" b="1" dirty="0" smtClean="0"/>
              <a:t>Fig</a:t>
            </a:r>
            <a:r>
              <a:rPr lang="en-US" sz="1600" dirty="0" smtClean="0"/>
              <a:t>. </a:t>
            </a:r>
            <a:r>
              <a:rPr lang="en-US" sz="1600" dirty="0"/>
              <a:t>Performance overheads of using provenance-</a:t>
            </a:r>
            <a:r>
              <a:rPr lang="en-US" sz="1600" dirty="0" smtClean="0"/>
              <a:t>aware Middleware. </a:t>
            </a:r>
          </a:p>
          <a:p>
            <a:r>
              <a:rPr lang="en-US" sz="1600" b="1" i="0" dirty="0" smtClean="0"/>
              <a:t>The blue bars </a:t>
            </a:r>
            <a:r>
              <a:rPr lang="en-US" sz="1600" dirty="0" smtClean="0"/>
              <a:t>show execution times for different applications using </a:t>
            </a:r>
            <a:r>
              <a:rPr lang="en-US" sz="1600" dirty="0" err="1" smtClean="0"/>
              <a:t>WorkQueue</a:t>
            </a:r>
            <a:r>
              <a:rPr lang="en-US" sz="1600" dirty="0"/>
              <a:t> </a:t>
            </a:r>
            <a:r>
              <a:rPr lang="en-US" sz="1600" dirty="0" smtClean="0"/>
              <a:t>without using </a:t>
            </a:r>
          </a:p>
          <a:p>
            <a:r>
              <a:rPr lang="en-US" sz="1600" dirty="0" smtClean="0"/>
              <a:t>the provenance-wrapper. </a:t>
            </a:r>
            <a:r>
              <a:rPr lang="en-US" sz="1600" b="1" dirty="0" smtClean="0"/>
              <a:t>The red bars </a:t>
            </a:r>
            <a:r>
              <a:rPr lang="en-US" sz="1600" dirty="0" smtClean="0"/>
              <a:t>show the results by making </a:t>
            </a:r>
            <a:r>
              <a:rPr lang="en-US" sz="1600" dirty="0" err="1" smtClean="0"/>
              <a:t>WorkQueue</a:t>
            </a:r>
            <a:r>
              <a:rPr lang="en-US" sz="1600" dirty="0"/>
              <a:t> p</a:t>
            </a:r>
            <a:r>
              <a:rPr lang="en-US" sz="1600" dirty="0" smtClean="0"/>
              <a:t>rovenance-aware by encapsulating it within our provenance collection framework.</a:t>
            </a:r>
            <a:endParaRPr lang="en-US" sz="1600" dirty="0"/>
          </a:p>
        </p:txBody>
      </p:sp>
      <p:sp>
        <p:nvSpPr>
          <p:cNvPr id="4" name="Slide Number Placeholder 3"/>
          <p:cNvSpPr>
            <a:spLocks noGrp="1"/>
          </p:cNvSpPr>
          <p:nvPr>
            <p:ph type="sldNum" sz="quarter" idx="4"/>
          </p:nvPr>
        </p:nvSpPr>
        <p:spPr/>
        <p:txBody>
          <a:bodyPr/>
          <a:lstStyle/>
          <a:p>
            <a:r>
              <a:rPr lang="en-US" smtClean="0"/>
              <a:t>Page </a:t>
            </a:r>
            <a:fld id="{CC083DA7-6D0B-DD45-9BC9-51C12F1F095E}" type="slidenum">
              <a:rPr lang="en-US" smtClean="0"/>
              <a:pPr/>
              <a:t>19</a:t>
            </a:fld>
            <a:endParaRPr lang="en-US" dirty="0"/>
          </a:p>
        </p:txBody>
      </p:sp>
      <p:sp>
        <p:nvSpPr>
          <p:cNvPr id="7" name="Date Placeholder 6"/>
          <p:cNvSpPr>
            <a:spLocks noGrp="1"/>
          </p:cNvSpPr>
          <p:nvPr>
            <p:ph type="dt" sz="half" idx="10"/>
          </p:nvPr>
        </p:nvSpPr>
        <p:spPr/>
        <p:txBody>
          <a:bodyPr/>
          <a:lstStyle/>
          <a:p>
            <a:pPr>
              <a:defRPr/>
            </a:pPr>
            <a:fld id="{C13E60CE-7EBF-A746-9518-37BF4FC13252}" type="datetime1">
              <a:rPr lang="en-US" sz="1400" i="1" smtClean="0">
                <a:solidFill>
                  <a:schemeClr val="tx1"/>
                </a:solidFill>
              </a:rPr>
              <a:t>10/15/14</a:t>
            </a:fld>
            <a:endParaRPr lang="en-US" sz="1400" i="1">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609600" y="685800"/>
            <a:ext cx="7110413" cy="1143000"/>
          </a:xfrm>
        </p:spPr>
        <p:txBody>
          <a:bodyPr/>
          <a:lstStyle/>
          <a:p>
            <a:pPr eaLnBrk="1" hangingPunct="1"/>
            <a:r>
              <a:rPr lang="en-US" dirty="0">
                <a:latin typeface="Arial" charset="0"/>
                <a:ea typeface="ＭＳ Ｐゴシック" charset="0"/>
              </a:rPr>
              <a:t>Main Contents</a:t>
            </a:r>
          </a:p>
        </p:txBody>
      </p:sp>
      <p:sp>
        <p:nvSpPr>
          <p:cNvPr id="16388" name="Rectangle 3"/>
          <p:cNvSpPr>
            <a:spLocks noGrp="1" noChangeArrowheads="1"/>
          </p:cNvSpPr>
          <p:nvPr>
            <p:ph type="body" idx="1"/>
          </p:nvPr>
        </p:nvSpPr>
        <p:spPr>
          <a:xfrm>
            <a:off x="533400" y="2057400"/>
            <a:ext cx="8102600" cy="4191000"/>
          </a:xfrm>
        </p:spPr>
        <p:txBody>
          <a:bodyPr/>
          <a:lstStyle/>
          <a:p>
            <a:pPr eaLnBrk="1" hangingPunct="1"/>
            <a:r>
              <a:rPr lang="en-US" dirty="0" smtClean="0">
                <a:latin typeface="Arial" charset="0"/>
                <a:ea typeface="ＭＳ Ｐゴシック" charset="0"/>
              </a:rPr>
              <a:t>I. </a:t>
            </a:r>
            <a:r>
              <a:rPr lang="en-US" altLang="zh-CN" dirty="0" smtClean="0">
                <a:latin typeface="Arial" charset="0"/>
                <a:ea typeface="ＭＳ Ｐゴシック" charset="0"/>
              </a:rPr>
              <a:t>Contributions</a:t>
            </a:r>
            <a:endParaRPr lang="en-US" dirty="0">
              <a:latin typeface="Arial" charset="0"/>
              <a:ea typeface="ＭＳ Ｐゴシック" charset="0"/>
            </a:endParaRPr>
          </a:p>
          <a:p>
            <a:pPr eaLnBrk="1" hangingPunct="1"/>
            <a:r>
              <a:rPr lang="en-US" dirty="0" smtClean="0">
                <a:latin typeface="Arial" charset="0"/>
                <a:ea typeface="ＭＳ Ｐゴシック" charset="0"/>
              </a:rPr>
              <a:t>II. Overview</a:t>
            </a:r>
            <a:endParaRPr lang="en-US" dirty="0">
              <a:latin typeface="Arial" charset="0"/>
              <a:ea typeface="ＭＳ Ｐゴシック" charset="0"/>
            </a:endParaRPr>
          </a:p>
          <a:p>
            <a:pPr eaLnBrk="1" hangingPunct="1"/>
            <a:r>
              <a:rPr lang="en-US" dirty="0" smtClean="0">
                <a:latin typeface="Arial" charset="0"/>
                <a:ea typeface="ＭＳ Ｐゴシック" charset="0"/>
              </a:rPr>
              <a:t>III. Framework</a:t>
            </a:r>
            <a:endParaRPr lang="en-US" dirty="0">
              <a:latin typeface="Arial" charset="0"/>
              <a:ea typeface="ＭＳ Ｐゴシック" charset="0"/>
            </a:endParaRPr>
          </a:p>
          <a:p>
            <a:pPr eaLnBrk="1" hangingPunct="1"/>
            <a:r>
              <a:rPr lang="en-US" dirty="0" smtClean="0">
                <a:latin typeface="Arial" charset="0"/>
                <a:ea typeface="ＭＳ Ｐゴシック" charset="0"/>
              </a:rPr>
              <a:t>IV. Completeness of middleware provenance</a:t>
            </a:r>
          </a:p>
          <a:p>
            <a:pPr eaLnBrk="1" hangingPunct="1"/>
            <a:r>
              <a:rPr lang="en-US" dirty="0" smtClean="0">
                <a:latin typeface="Arial" charset="0"/>
                <a:ea typeface="ＭＳ Ｐゴシック" charset="0"/>
              </a:rPr>
              <a:t>V. Evaluation</a:t>
            </a:r>
          </a:p>
          <a:p>
            <a:pPr eaLnBrk="1" hangingPunct="1"/>
            <a:r>
              <a:rPr lang="en-US" dirty="0" smtClean="0">
                <a:latin typeface="Arial" charset="0"/>
                <a:ea typeface="ＭＳ Ｐゴシック" charset="0"/>
              </a:rPr>
              <a:t>VI.</a:t>
            </a:r>
            <a:r>
              <a:rPr lang="zh-CN" altLang="en-US" dirty="0" smtClean="0">
                <a:latin typeface="Arial" charset="0"/>
                <a:ea typeface="ＭＳ Ｐゴシック" charset="0"/>
              </a:rPr>
              <a:t> </a:t>
            </a:r>
            <a:r>
              <a:rPr lang="en-US" dirty="0" smtClean="0">
                <a:latin typeface="Arial" charset="0"/>
                <a:ea typeface="ＭＳ Ｐゴシック" charset="0"/>
              </a:rPr>
              <a:t>Discussion &amp; Limitation</a:t>
            </a:r>
          </a:p>
          <a:p>
            <a:pPr eaLnBrk="1" hangingPunct="1"/>
            <a:r>
              <a:rPr lang="en-US" dirty="0" smtClean="0">
                <a:latin typeface="Arial" charset="0"/>
                <a:ea typeface="ＭＳ Ｐゴシック" charset="0"/>
              </a:rPr>
              <a:t>VII. Conclusion &amp; Future Work</a:t>
            </a:r>
            <a:endParaRPr lang="en-US" dirty="0">
              <a:latin typeface="Arial" charset="0"/>
              <a:ea typeface="ＭＳ Ｐゴシック" charset="0"/>
            </a:endParaRPr>
          </a:p>
        </p:txBody>
      </p:sp>
      <p:sp>
        <p:nvSpPr>
          <p:cNvPr id="2" name="Slide Number Placeholder 1"/>
          <p:cNvSpPr>
            <a:spLocks noGrp="1"/>
          </p:cNvSpPr>
          <p:nvPr>
            <p:ph type="sldNum" sz="quarter" idx="4"/>
          </p:nvPr>
        </p:nvSpPr>
        <p:spPr/>
        <p:txBody>
          <a:bodyPr/>
          <a:lstStyle/>
          <a:p>
            <a:r>
              <a:rPr lang="en-US" smtClean="0"/>
              <a:t>Page </a:t>
            </a:r>
            <a:fld id="{CC083DA7-6D0B-DD45-9BC9-51C12F1F095E}" type="slidenum">
              <a:rPr lang="en-US" smtClean="0"/>
              <a:pPr/>
              <a:t>2</a:t>
            </a:fld>
            <a:endParaRPr lang="en-US" dirty="0"/>
          </a:p>
        </p:txBody>
      </p:sp>
      <p:sp>
        <p:nvSpPr>
          <p:cNvPr id="3" name="Date Placeholder 2"/>
          <p:cNvSpPr>
            <a:spLocks noGrp="1"/>
          </p:cNvSpPr>
          <p:nvPr>
            <p:ph type="dt" sz="half" idx="10"/>
          </p:nvPr>
        </p:nvSpPr>
        <p:spPr/>
        <p:txBody>
          <a:bodyPr/>
          <a:lstStyle/>
          <a:p>
            <a:pPr>
              <a:defRPr/>
            </a:pPr>
            <a:fld id="{C8ED5DF9-7019-5441-87D4-AD53A5ACB2AF}" type="datetime1">
              <a:rPr lang="en-US" sz="1400" i="1" smtClean="0">
                <a:solidFill>
                  <a:schemeClr val="tx1"/>
                </a:solidFill>
              </a:rPr>
              <a:t>10/15/14</a:t>
            </a:fld>
            <a:endParaRPr lang="en-US" sz="1400" i="1">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7110413" cy="1143000"/>
          </a:xfrm>
        </p:spPr>
        <p:txBody>
          <a:bodyPr>
            <a:normAutofit/>
          </a:bodyPr>
          <a:lstStyle/>
          <a:p>
            <a:pPr>
              <a:defRPr/>
            </a:pPr>
            <a:r>
              <a:rPr lang="en-US" dirty="0" smtClean="0"/>
              <a:t>Completeness Evaluation</a:t>
            </a:r>
            <a:endParaRPr lang="en-US" dirty="0"/>
          </a:p>
        </p:txBody>
      </p:sp>
      <p:sp>
        <p:nvSpPr>
          <p:cNvPr id="7" name="Title 1"/>
          <p:cNvSpPr txBox="1">
            <a:spLocks/>
          </p:cNvSpPr>
          <p:nvPr/>
        </p:nvSpPr>
        <p:spPr>
          <a:xfrm>
            <a:off x="609600" y="4351338"/>
            <a:ext cx="8229600" cy="2051050"/>
          </a:xfrm>
          <a:prstGeom prst="rect">
            <a:avLst/>
          </a:prstGeom>
        </p:spPr>
        <p:txBody>
          <a:bodyPr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defRPr/>
            </a:pPr>
            <a:endParaRPr lang="en-US" sz="2400" dirty="0" smtClean="0"/>
          </a:p>
        </p:txBody>
      </p:sp>
      <p:pic>
        <p:nvPicPr>
          <p:cNvPr id="3" name="Picture 2"/>
          <p:cNvPicPr>
            <a:picLocks noChangeAspect="1"/>
          </p:cNvPicPr>
          <p:nvPr/>
        </p:nvPicPr>
        <p:blipFill>
          <a:blip r:embed="rId3"/>
          <a:stretch>
            <a:fillRect/>
          </a:stretch>
        </p:blipFill>
        <p:spPr>
          <a:xfrm>
            <a:off x="-12700" y="2286000"/>
            <a:ext cx="9144000" cy="2113523"/>
          </a:xfrm>
          <a:prstGeom prst="rect">
            <a:avLst/>
          </a:prstGeom>
        </p:spPr>
      </p:pic>
      <p:sp>
        <p:nvSpPr>
          <p:cNvPr id="4" name="TextBox 3"/>
          <p:cNvSpPr txBox="1"/>
          <p:nvPr/>
        </p:nvSpPr>
        <p:spPr>
          <a:xfrm>
            <a:off x="457200" y="4724400"/>
            <a:ext cx="8724642" cy="369332"/>
          </a:xfrm>
          <a:prstGeom prst="rect">
            <a:avLst/>
          </a:prstGeom>
          <a:noFill/>
        </p:spPr>
        <p:txBody>
          <a:bodyPr wrap="none" rtlCol="0">
            <a:spAutoFit/>
          </a:bodyPr>
          <a:lstStyle/>
          <a:p>
            <a:r>
              <a:rPr lang="en-US" sz="1800" b="1" dirty="0"/>
              <a:t>Table.</a:t>
            </a:r>
            <a:r>
              <a:rPr lang="en-US" sz="1800" dirty="0"/>
              <a:t> Completeness of middleware provenance (w</a:t>
            </a:r>
            <a:r>
              <a:rPr lang="en-US" sz="1800" baseline="-25000" dirty="0"/>
              <a:t>e</a:t>
            </a:r>
            <a:r>
              <a:rPr lang="en-US" sz="1800" dirty="0"/>
              <a:t> = 1;w</a:t>
            </a:r>
            <a:r>
              <a:rPr lang="en-US" sz="1800" baseline="-25000" dirty="0"/>
              <a:t>d</a:t>
            </a:r>
            <a:r>
              <a:rPr lang="en-US" sz="1800" dirty="0"/>
              <a:t> = 1;w</a:t>
            </a:r>
            <a:r>
              <a:rPr lang="en-US" sz="1800" baseline="-25000" dirty="0"/>
              <a:t>a</a:t>
            </a:r>
            <a:r>
              <a:rPr lang="en-US" sz="1800" dirty="0"/>
              <a:t> = 0:5;w</a:t>
            </a:r>
            <a:r>
              <a:rPr lang="en-US" sz="1800" baseline="-25000" dirty="0"/>
              <a:t>r</a:t>
            </a:r>
            <a:r>
              <a:rPr lang="en-US" sz="1800" dirty="0"/>
              <a:t> = 0:5 ) </a:t>
            </a:r>
          </a:p>
        </p:txBody>
      </p:sp>
      <p:sp>
        <p:nvSpPr>
          <p:cNvPr id="6" name="Slide Number Placeholder 5"/>
          <p:cNvSpPr>
            <a:spLocks noGrp="1"/>
          </p:cNvSpPr>
          <p:nvPr>
            <p:ph type="sldNum" sz="quarter" idx="4"/>
          </p:nvPr>
        </p:nvSpPr>
        <p:spPr/>
        <p:txBody>
          <a:bodyPr/>
          <a:lstStyle/>
          <a:p>
            <a:r>
              <a:rPr lang="en-US" smtClean="0"/>
              <a:t>Page </a:t>
            </a:r>
            <a:fld id="{CC083DA7-6D0B-DD45-9BC9-51C12F1F095E}" type="slidenum">
              <a:rPr lang="en-US" smtClean="0"/>
              <a:pPr/>
              <a:t>20</a:t>
            </a:fld>
            <a:endParaRPr lang="en-US" dirty="0"/>
          </a:p>
        </p:txBody>
      </p:sp>
      <p:sp>
        <p:nvSpPr>
          <p:cNvPr id="8" name="Date Placeholder 7"/>
          <p:cNvSpPr>
            <a:spLocks noGrp="1"/>
          </p:cNvSpPr>
          <p:nvPr>
            <p:ph type="dt" sz="half" idx="10"/>
          </p:nvPr>
        </p:nvSpPr>
        <p:spPr/>
        <p:txBody>
          <a:bodyPr/>
          <a:lstStyle/>
          <a:p>
            <a:pPr>
              <a:defRPr/>
            </a:pPr>
            <a:fld id="{22382AA1-F7C6-3442-94AA-2E0DC72DFFE2}" type="datetime1">
              <a:rPr lang="en-US" sz="1400" i="1" smtClean="0">
                <a:solidFill>
                  <a:schemeClr val="tx1"/>
                </a:solidFill>
              </a:rPr>
              <a:t>10/15/14</a:t>
            </a:fld>
            <a:endParaRPr lang="en-US" sz="1400" i="1">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7110413" cy="1143000"/>
          </a:xfrm>
        </p:spPr>
        <p:txBody>
          <a:bodyPr/>
          <a:lstStyle/>
          <a:p>
            <a:r>
              <a:rPr lang="en-US" dirty="0" smtClean="0"/>
              <a:t>Discussion</a:t>
            </a:r>
            <a:endParaRPr lang="en-US" dirty="0"/>
          </a:p>
        </p:txBody>
      </p:sp>
      <p:sp>
        <p:nvSpPr>
          <p:cNvPr id="3" name="Content Placeholder 2"/>
          <p:cNvSpPr>
            <a:spLocks noGrp="1"/>
          </p:cNvSpPr>
          <p:nvPr>
            <p:ph idx="1"/>
          </p:nvPr>
        </p:nvSpPr>
        <p:spPr>
          <a:xfrm>
            <a:off x="609600" y="1905000"/>
            <a:ext cx="8229600" cy="4038600"/>
          </a:xfrm>
        </p:spPr>
        <p:txBody>
          <a:bodyPr/>
          <a:lstStyle/>
          <a:p>
            <a:r>
              <a:rPr lang="en-US" dirty="0" smtClean="0"/>
              <a:t>Middleware provenance is able to capture job distribution and execution plans of a workflow with </a:t>
            </a:r>
            <a:r>
              <a:rPr lang="en-US" dirty="0" err="1" smtClean="0"/>
              <a:t>WorkQueue</a:t>
            </a:r>
            <a:r>
              <a:rPr lang="en-US" dirty="0" smtClean="0"/>
              <a:t> specification that outlines the steps of workflow execution;</a:t>
            </a:r>
          </a:p>
          <a:p>
            <a:r>
              <a:rPr lang="en-US" dirty="0" smtClean="0"/>
              <a:t>Capturing only from middleware can eliminate certain important elements of provenance; Application layer provenance can be used as enhancement and also to cross-validate the correctness of middleware provenance.</a:t>
            </a:r>
            <a:endParaRPr lang="en-US" dirty="0"/>
          </a:p>
        </p:txBody>
      </p:sp>
      <p:sp>
        <p:nvSpPr>
          <p:cNvPr id="6" name="Slide Number Placeholder 5"/>
          <p:cNvSpPr>
            <a:spLocks noGrp="1"/>
          </p:cNvSpPr>
          <p:nvPr>
            <p:ph type="sldNum" sz="quarter" idx="4"/>
          </p:nvPr>
        </p:nvSpPr>
        <p:spPr/>
        <p:txBody>
          <a:bodyPr/>
          <a:lstStyle/>
          <a:p>
            <a:r>
              <a:rPr lang="en-US" smtClean="0"/>
              <a:t>Page </a:t>
            </a:r>
            <a:fld id="{CC083DA7-6D0B-DD45-9BC9-51C12F1F095E}" type="slidenum">
              <a:rPr lang="en-US" smtClean="0"/>
              <a:pPr/>
              <a:t>21</a:t>
            </a:fld>
            <a:endParaRPr lang="en-US" dirty="0"/>
          </a:p>
        </p:txBody>
      </p:sp>
      <p:sp>
        <p:nvSpPr>
          <p:cNvPr id="7" name="Date Placeholder 6"/>
          <p:cNvSpPr>
            <a:spLocks noGrp="1"/>
          </p:cNvSpPr>
          <p:nvPr>
            <p:ph type="dt" sz="half" idx="10"/>
          </p:nvPr>
        </p:nvSpPr>
        <p:spPr/>
        <p:txBody>
          <a:bodyPr/>
          <a:lstStyle/>
          <a:p>
            <a:pPr>
              <a:defRPr/>
            </a:pPr>
            <a:fld id="{D00D245F-087E-0845-BA9A-F7AB37EFDC7C}" type="datetime1">
              <a:rPr lang="en-US" sz="1400" i="1" smtClean="0">
                <a:solidFill>
                  <a:schemeClr val="tx1"/>
                </a:solidFill>
              </a:rPr>
              <a:t>10/15/14</a:t>
            </a:fld>
            <a:endParaRPr lang="en-US" sz="1400" i="1">
              <a:solidFill>
                <a:schemeClr val="tx1"/>
              </a:solidFill>
            </a:endParaRPr>
          </a:p>
        </p:txBody>
      </p:sp>
    </p:spTree>
    <p:extLst>
      <p:ext uri="{BB962C8B-B14F-4D97-AF65-F5344CB8AC3E}">
        <p14:creationId xmlns:p14="http://schemas.microsoft.com/office/powerpoint/2010/main" val="24528552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7110413" cy="1143000"/>
          </a:xfrm>
        </p:spPr>
        <p:txBody>
          <a:bodyPr/>
          <a:lstStyle/>
          <a:p>
            <a:r>
              <a:rPr lang="en-US" dirty="0" smtClean="0"/>
              <a:t>Limitation</a:t>
            </a:r>
            <a:endParaRPr lang="en-US" dirty="0"/>
          </a:p>
        </p:txBody>
      </p:sp>
      <p:sp>
        <p:nvSpPr>
          <p:cNvPr id="3" name="Content Placeholder 2"/>
          <p:cNvSpPr>
            <a:spLocks noGrp="1"/>
          </p:cNvSpPr>
          <p:nvPr>
            <p:ph idx="1"/>
          </p:nvPr>
        </p:nvSpPr>
        <p:spPr>
          <a:xfrm>
            <a:off x="533400" y="2438400"/>
            <a:ext cx="8077200" cy="2514600"/>
          </a:xfrm>
        </p:spPr>
        <p:txBody>
          <a:bodyPr/>
          <a:lstStyle/>
          <a:p>
            <a:r>
              <a:rPr lang="en-US" dirty="0" smtClean="0"/>
              <a:t>Varied and changing </a:t>
            </a:r>
            <a:r>
              <a:rPr lang="en-US" dirty="0"/>
              <a:t>l</a:t>
            </a:r>
            <a:r>
              <a:rPr lang="en-US" dirty="0" smtClean="0"/>
              <a:t>og </a:t>
            </a:r>
            <a:r>
              <a:rPr lang="en-US" dirty="0"/>
              <a:t>f</a:t>
            </a:r>
            <a:r>
              <a:rPr lang="en-US" dirty="0" smtClean="0"/>
              <a:t>ormats </a:t>
            </a:r>
          </a:p>
          <a:p>
            <a:endParaRPr lang="en-US" dirty="0"/>
          </a:p>
          <a:p>
            <a:r>
              <a:rPr lang="en-US" dirty="0"/>
              <a:t>Q</a:t>
            </a:r>
            <a:r>
              <a:rPr lang="en-US" dirty="0" smtClean="0"/>
              <a:t>uality of middleware provenance depends on different applications middleware </a:t>
            </a:r>
          </a:p>
          <a:p>
            <a:endParaRPr lang="en-US" dirty="0"/>
          </a:p>
          <a:p>
            <a:endParaRPr lang="en-US" dirty="0" smtClean="0"/>
          </a:p>
          <a:p>
            <a:endParaRPr lang="en-US" dirty="0"/>
          </a:p>
        </p:txBody>
      </p:sp>
      <p:sp>
        <p:nvSpPr>
          <p:cNvPr id="6" name="Slide Number Placeholder 5"/>
          <p:cNvSpPr>
            <a:spLocks noGrp="1"/>
          </p:cNvSpPr>
          <p:nvPr>
            <p:ph type="sldNum" sz="quarter" idx="4"/>
          </p:nvPr>
        </p:nvSpPr>
        <p:spPr/>
        <p:txBody>
          <a:bodyPr/>
          <a:lstStyle/>
          <a:p>
            <a:r>
              <a:rPr lang="en-US" smtClean="0"/>
              <a:t>Page </a:t>
            </a:r>
            <a:fld id="{CC083DA7-6D0B-DD45-9BC9-51C12F1F095E}" type="slidenum">
              <a:rPr lang="en-US" smtClean="0"/>
              <a:pPr/>
              <a:t>22</a:t>
            </a:fld>
            <a:endParaRPr lang="en-US" dirty="0"/>
          </a:p>
        </p:txBody>
      </p:sp>
      <p:sp>
        <p:nvSpPr>
          <p:cNvPr id="7" name="Date Placeholder 6"/>
          <p:cNvSpPr>
            <a:spLocks noGrp="1"/>
          </p:cNvSpPr>
          <p:nvPr>
            <p:ph type="dt" sz="half" idx="10"/>
          </p:nvPr>
        </p:nvSpPr>
        <p:spPr/>
        <p:txBody>
          <a:bodyPr/>
          <a:lstStyle/>
          <a:p>
            <a:pPr>
              <a:defRPr/>
            </a:pPr>
            <a:fld id="{31C4F78E-48CD-E345-BFD3-987FE39E225E}" type="datetime1">
              <a:rPr lang="en-US" sz="1400" i="1" smtClean="0">
                <a:solidFill>
                  <a:schemeClr val="tx1"/>
                </a:solidFill>
              </a:rPr>
              <a:t>10/15/14</a:t>
            </a:fld>
            <a:endParaRPr lang="en-US" sz="1400" i="1">
              <a:solidFill>
                <a:schemeClr val="tx1"/>
              </a:solidFill>
            </a:endParaRPr>
          </a:p>
        </p:txBody>
      </p:sp>
    </p:spTree>
    <p:extLst>
      <p:ext uri="{BB962C8B-B14F-4D97-AF65-F5344CB8AC3E}">
        <p14:creationId xmlns:p14="http://schemas.microsoft.com/office/powerpoint/2010/main" val="136212229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305800" cy="4267200"/>
          </a:xfrm>
        </p:spPr>
        <p:txBody>
          <a:bodyPr/>
          <a:lstStyle/>
          <a:p>
            <a:pPr>
              <a:defRPr/>
            </a:pPr>
            <a:r>
              <a:rPr lang="en-US" dirty="0" smtClean="0"/>
              <a:t>Sources available </a:t>
            </a:r>
            <a:r>
              <a:rPr lang="en-US" dirty="0" err="1" smtClean="0"/>
              <a:t>at:</a:t>
            </a:r>
            <a:r>
              <a:rPr lang="en-US" dirty="0" err="1" smtClean="0">
                <a:hlinkClick r:id="rId3"/>
              </a:rPr>
              <a:t>https</a:t>
            </a:r>
            <a:r>
              <a:rPr lang="en-US" dirty="0">
                <a:hlinkClick r:id="rId3"/>
              </a:rPr>
              <a:t>://github.com/Data-to-Insight-Center/Prov-</a:t>
            </a:r>
            <a:r>
              <a:rPr lang="en-US" dirty="0" smtClean="0">
                <a:hlinkClick r:id="rId3"/>
              </a:rPr>
              <a:t>scaffold</a:t>
            </a:r>
            <a:endParaRPr lang="en-US" dirty="0" smtClean="0"/>
          </a:p>
          <a:p>
            <a:pPr>
              <a:defRPr/>
            </a:pPr>
            <a:endParaRPr lang="en-US" dirty="0" smtClean="0"/>
          </a:p>
          <a:p>
            <a:pPr>
              <a:defRPr/>
            </a:pPr>
            <a:r>
              <a:rPr lang="en-US" altLang="zh-CN" dirty="0" smtClean="0"/>
              <a:t>Extend</a:t>
            </a:r>
            <a:r>
              <a:rPr lang="zh-CN" altLang="en-US" dirty="0" smtClean="0"/>
              <a:t> </a:t>
            </a:r>
            <a:r>
              <a:rPr lang="en-US" altLang="zh-CN" dirty="0" smtClean="0"/>
              <a:t>methodology to other application middleware</a:t>
            </a:r>
          </a:p>
          <a:p>
            <a:pPr>
              <a:defRPr/>
            </a:pPr>
            <a:endParaRPr lang="en-US" altLang="zh-CN" dirty="0" smtClean="0"/>
          </a:p>
          <a:p>
            <a:pPr>
              <a:defRPr/>
            </a:pPr>
            <a:r>
              <a:rPr lang="en-US" dirty="0" smtClean="0"/>
              <a:t>Refine approach by adding correlation inference rules and user controllers</a:t>
            </a:r>
          </a:p>
          <a:p>
            <a:pPr marL="0" indent="0">
              <a:buNone/>
              <a:defRPr/>
            </a:pPr>
            <a:r>
              <a:rPr lang="en-US" dirty="0" smtClean="0"/>
              <a:t>    </a:t>
            </a:r>
            <a:endParaRPr lang="en-US" dirty="0"/>
          </a:p>
        </p:txBody>
      </p:sp>
      <p:sp>
        <p:nvSpPr>
          <p:cNvPr id="6" name="Title 1"/>
          <p:cNvSpPr>
            <a:spLocks noGrp="1"/>
          </p:cNvSpPr>
          <p:nvPr>
            <p:ph type="title"/>
          </p:nvPr>
        </p:nvSpPr>
        <p:spPr>
          <a:xfrm>
            <a:off x="457200" y="762000"/>
            <a:ext cx="8229600" cy="1143000"/>
          </a:xfrm>
        </p:spPr>
        <p:txBody>
          <a:bodyPr>
            <a:normAutofit/>
          </a:bodyPr>
          <a:lstStyle/>
          <a:p>
            <a:pPr>
              <a:defRPr/>
            </a:pPr>
            <a:r>
              <a:rPr lang="en-US" sz="3200" dirty="0" smtClean="0"/>
              <a:t>Conclusion &amp; Future work</a:t>
            </a:r>
            <a:endParaRPr lang="en-US" sz="3200" dirty="0"/>
          </a:p>
        </p:txBody>
      </p:sp>
      <p:sp>
        <p:nvSpPr>
          <p:cNvPr id="4" name="Slide Number Placeholder 3"/>
          <p:cNvSpPr>
            <a:spLocks noGrp="1"/>
          </p:cNvSpPr>
          <p:nvPr>
            <p:ph type="sldNum" sz="quarter" idx="4"/>
          </p:nvPr>
        </p:nvSpPr>
        <p:spPr/>
        <p:txBody>
          <a:bodyPr/>
          <a:lstStyle/>
          <a:p>
            <a:r>
              <a:rPr lang="en-US" smtClean="0"/>
              <a:t>Page </a:t>
            </a:r>
            <a:fld id="{CC083DA7-6D0B-DD45-9BC9-51C12F1F095E}" type="slidenum">
              <a:rPr lang="en-US" smtClean="0"/>
              <a:pPr/>
              <a:t>23</a:t>
            </a:fld>
            <a:endParaRPr lang="en-US" dirty="0"/>
          </a:p>
        </p:txBody>
      </p:sp>
      <p:sp>
        <p:nvSpPr>
          <p:cNvPr id="5" name="Date Placeholder 4"/>
          <p:cNvSpPr>
            <a:spLocks noGrp="1"/>
          </p:cNvSpPr>
          <p:nvPr>
            <p:ph type="dt" sz="half" idx="10"/>
          </p:nvPr>
        </p:nvSpPr>
        <p:spPr/>
        <p:txBody>
          <a:bodyPr/>
          <a:lstStyle/>
          <a:p>
            <a:pPr>
              <a:defRPr/>
            </a:pPr>
            <a:fld id="{CD0D5301-F43E-144C-AB00-0C239360C00E}" type="datetime1">
              <a:rPr lang="en-US" sz="1400" i="1" smtClean="0">
                <a:solidFill>
                  <a:schemeClr val="tx1"/>
                </a:solidFill>
              </a:rPr>
              <a:t>10/15/14</a:t>
            </a:fld>
            <a:endParaRPr lang="en-US" sz="1400" i="1">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7" y="762000"/>
            <a:ext cx="7110413" cy="1143000"/>
          </a:xfrm>
        </p:spPr>
        <p:txBody>
          <a:bodyPr/>
          <a:lstStyle/>
          <a:p>
            <a:r>
              <a:rPr lang="en-US" dirty="0" smtClean="0"/>
              <a:t>Acknowledgement</a:t>
            </a:r>
            <a:endParaRPr lang="en-US" dirty="0"/>
          </a:p>
        </p:txBody>
      </p:sp>
      <p:sp>
        <p:nvSpPr>
          <p:cNvPr id="3" name="Content Placeholder 2"/>
          <p:cNvSpPr>
            <a:spLocks noGrp="1"/>
          </p:cNvSpPr>
          <p:nvPr>
            <p:ph idx="1"/>
          </p:nvPr>
        </p:nvSpPr>
        <p:spPr>
          <a:xfrm>
            <a:off x="457200" y="2057400"/>
            <a:ext cx="8305800" cy="4038600"/>
          </a:xfrm>
        </p:spPr>
        <p:txBody>
          <a:bodyPr/>
          <a:lstStyle/>
          <a:p>
            <a:r>
              <a:rPr lang="en-US" dirty="0"/>
              <a:t> This work is funded by in part by the National </a:t>
            </a:r>
            <a:r>
              <a:rPr lang="en-US" dirty="0" smtClean="0"/>
              <a:t>Science Foundation </a:t>
            </a:r>
            <a:r>
              <a:rPr lang="en-US" dirty="0"/>
              <a:t>under grant OCI-1234983. We thank </a:t>
            </a:r>
            <a:r>
              <a:rPr lang="en-US" dirty="0" smtClean="0"/>
              <a:t>Douglas </a:t>
            </a:r>
            <a:r>
              <a:rPr lang="en-US" dirty="0" err="1" smtClean="0"/>
              <a:t>Thain</a:t>
            </a:r>
            <a:r>
              <a:rPr lang="en-US" dirty="0" smtClean="0"/>
              <a:t> </a:t>
            </a:r>
            <a:r>
              <a:rPr lang="en-US" dirty="0"/>
              <a:t>of University of Notre Dame, Craig Mattocks of </a:t>
            </a:r>
            <a:r>
              <a:rPr lang="en-US" dirty="0" smtClean="0"/>
              <a:t>the National </a:t>
            </a:r>
            <a:r>
              <a:rPr lang="en-US" dirty="0"/>
              <a:t>Hurricane Center, and </a:t>
            </a:r>
            <a:r>
              <a:rPr lang="en-US" dirty="0" err="1"/>
              <a:t>Abhirup</a:t>
            </a:r>
            <a:r>
              <a:rPr lang="en-US" dirty="0"/>
              <a:t> </a:t>
            </a:r>
            <a:r>
              <a:rPr lang="en-US" dirty="0" err="1"/>
              <a:t>Chakraborty</a:t>
            </a:r>
            <a:r>
              <a:rPr lang="en-US" dirty="0"/>
              <a:t> of </a:t>
            </a:r>
            <a:r>
              <a:rPr lang="en-US" dirty="0" smtClean="0"/>
              <a:t>Indiana University </a:t>
            </a:r>
            <a:r>
              <a:rPr lang="en-US" dirty="0"/>
              <a:t>for help and discussions.</a:t>
            </a:r>
          </a:p>
        </p:txBody>
      </p:sp>
      <p:sp>
        <p:nvSpPr>
          <p:cNvPr id="6" name="Slide Number Placeholder 5"/>
          <p:cNvSpPr>
            <a:spLocks noGrp="1"/>
          </p:cNvSpPr>
          <p:nvPr>
            <p:ph type="sldNum" sz="quarter" idx="4"/>
          </p:nvPr>
        </p:nvSpPr>
        <p:spPr/>
        <p:txBody>
          <a:bodyPr/>
          <a:lstStyle/>
          <a:p>
            <a:r>
              <a:rPr lang="en-US" smtClean="0"/>
              <a:t>Page </a:t>
            </a:r>
            <a:fld id="{CC083DA7-6D0B-DD45-9BC9-51C12F1F095E}" type="slidenum">
              <a:rPr lang="en-US" smtClean="0"/>
              <a:pPr/>
              <a:t>24</a:t>
            </a:fld>
            <a:endParaRPr lang="en-US" dirty="0"/>
          </a:p>
        </p:txBody>
      </p:sp>
      <p:sp>
        <p:nvSpPr>
          <p:cNvPr id="7" name="Date Placeholder 6"/>
          <p:cNvSpPr>
            <a:spLocks noGrp="1"/>
          </p:cNvSpPr>
          <p:nvPr>
            <p:ph type="dt" sz="half" idx="10"/>
          </p:nvPr>
        </p:nvSpPr>
        <p:spPr/>
        <p:txBody>
          <a:bodyPr/>
          <a:lstStyle/>
          <a:p>
            <a:pPr>
              <a:defRPr/>
            </a:pPr>
            <a:fld id="{1E21D68A-6D8A-204F-944B-957432FC9C2A}" type="datetime1">
              <a:rPr lang="en-US" sz="1400" i="1" smtClean="0">
                <a:solidFill>
                  <a:schemeClr val="tx1"/>
                </a:solidFill>
              </a:rPr>
              <a:t>10/15/14</a:t>
            </a:fld>
            <a:endParaRPr lang="en-US" sz="1400" i="1">
              <a:solidFill>
                <a:schemeClr val="tx1"/>
              </a:solidFill>
            </a:endParaRPr>
          </a:p>
        </p:txBody>
      </p:sp>
    </p:spTree>
    <p:extLst>
      <p:ext uri="{BB962C8B-B14F-4D97-AF65-F5344CB8AC3E}">
        <p14:creationId xmlns:p14="http://schemas.microsoft.com/office/powerpoint/2010/main" val="422835968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7110413" cy="1143000"/>
          </a:xfrm>
        </p:spPr>
        <p:txBody>
          <a:bodyPr/>
          <a:lstStyle/>
          <a:p>
            <a:r>
              <a:rPr lang="en-US" dirty="0" smtClean="0"/>
              <a:t>Contact Information</a:t>
            </a:r>
            <a:endParaRPr lang="en-US" dirty="0"/>
          </a:p>
        </p:txBody>
      </p:sp>
      <p:sp>
        <p:nvSpPr>
          <p:cNvPr id="3" name="Content Placeholder 2"/>
          <p:cNvSpPr>
            <a:spLocks noGrp="1"/>
          </p:cNvSpPr>
          <p:nvPr>
            <p:ph idx="1"/>
          </p:nvPr>
        </p:nvSpPr>
        <p:spPr>
          <a:xfrm>
            <a:off x="609600" y="2209800"/>
            <a:ext cx="7620000" cy="4038600"/>
          </a:xfrm>
        </p:spPr>
        <p:txBody>
          <a:bodyPr/>
          <a:lstStyle/>
          <a:p>
            <a:r>
              <a:rPr lang="en-US" dirty="0" smtClean="0"/>
              <a:t>Quan (Gabriel) Zhou: </a:t>
            </a:r>
            <a:r>
              <a:rPr lang="en-US" dirty="0" smtClean="0">
                <a:hlinkClick r:id="rId2"/>
              </a:rPr>
              <a:t>quzhou@indiana.edu</a:t>
            </a:r>
            <a:endParaRPr lang="en-US" dirty="0" smtClean="0"/>
          </a:p>
          <a:p>
            <a:endParaRPr lang="en-US" dirty="0" smtClean="0"/>
          </a:p>
          <a:p>
            <a:r>
              <a:rPr lang="en-US" dirty="0" err="1" smtClean="0"/>
              <a:t>Devarshi</a:t>
            </a:r>
            <a:r>
              <a:rPr lang="en-US" dirty="0" smtClean="0"/>
              <a:t> </a:t>
            </a:r>
            <a:r>
              <a:rPr lang="en-US" dirty="0" err="1" smtClean="0"/>
              <a:t>Ghoshal</a:t>
            </a:r>
            <a:r>
              <a:rPr lang="en-US" dirty="0" smtClean="0"/>
              <a:t>: </a:t>
            </a:r>
            <a:r>
              <a:rPr lang="en-US" dirty="0" smtClean="0">
                <a:hlinkClick r:id="rId3"/>
              </a:rPr>
              <a:t>dghoshal@indiana.edu</a:t>
            </a:r>
            <a:endParaRPr lang="en-US" dirty="0" smtClean="0"/>
          </a:p>
          <a:p>
            <a:endParaRPr lang="en-US" dirty="0" smtClean="0"/>
          </a:p>
          <a:p>
            <a:r>
              <a:rPr lang="en-US" dirty="0" smtClean="0"/>
              <a:t>Beth </a:t>
            </a:r>
            <a:r>
              <a:rPr lang="en-US" dirty="0" err="1" smtClean="0"/>
              <a:t>Plale</a:t>
            </a:r>
            <a:r>
              <a:rPr lang="en-US" dirty="0" smtClean="0"/>
              <a:t>: </a:t>
            </a:r>
            <a:r>
              <a:rPr lang="en-US" dirty="0" smtClean="0">
                <a:hlinkClick r:id="rId4"/>
              </a:rPr>
              <a:t>plale@indiana.edu</a:t>
            </a:r>
            <a:endParaRPr lang="en-US" dirty="0" smtClean="0"/>
          </a:p>
          <a:p>
            <a:pPr marL="0" indent="0">
              <a:buNone/>
            </a:pPr>
            <a:endParaRPr lang="en-US" dirty="0"/>
          </a:p>
        </p:txBody>
      </p:sp>
      <p:sp>
        <p:nvSpPr>
          <p:cNvPr id="6" name="Slide Number Placeholder 5"/>
          <p:cNvSpPr>
            <a:spLocks noGrp="1"/>
          </p:cNvSpPr>
          <p:nvPr>
            <p:ph type="sldNum" sz="quarter" idx="4"/>
          </p:nvPr>
        </p:nvSpPr>
        <p:spPr/>
        <p:txBody>
          <a:bodyPr/>
          <a:lstStyle/>
          <a:p>
            <a:r>
              <a:rPr lang="en-US" smtClean="0"/>
              <a:t>Page </a:t>
            </a:r>
            <a:fld id="{CC083DA7-6D0B-DD45-9BC9-51C12F1F095E}" type="slidenum">
              <a:rPr lang="en-US" smtClean="0"/>
              <a:pPr/>
              <a:t>25</a:t>
            </a:fld>
            <a:endParaRPr lang="en-US" dirty="0"/>
          </a:p>
        </p:txBody>
      </p:sp>
      <p:sp>
        <p:nvSpPr>
          <p:cNvPr id="7" name="Date Placeholder 6"/>
          <p:cNvSpPr>
            <a:spLocks noGrp="1"/>
          </p:cNvSpPr>
          <p:nvPr>
            <p:ph type="dt" sz="half" idx="10"/>
          </p:nvPr>
        </p:nvSpPr>
        <p:spPr/>
        <p:txBody>
          <a:bodyPr/>
          <a:lstStyle/>
          <a:p>
            <a:pPr>
              <a:defRPr/>
            </a:pPr>
            <a:fld id="{AE5080E7-EE6B-8342-B0E5-6754CA8B7C39}" type="datetime1">
              <a:rPr lang="en-US" sz="1400" i="1" smtClean="0">
                <a:solidFill>
                  <a:schemeClr val="tx1"/>
                </a:solidFill>
              </a:rPr>
              <a:t>10/15/14</a:t>
            </a:fld>
            <a:endParaRPr lang="en-US" sz="1400" i="1">
              <a:solidFill>
                <a:schemeClr val="tx1"/>
              </a:solidFill>
            </a:endParaRPr>
          </a:p>
        </p:txBody>
      </p:sp>
    </p:spTree>
    <p:extLst>
      <p:ext uri="{BB962C8B-B14F-4D97-AF65-F5344CB8AC3E}">
        <p14:creationId xmlns:p14="http://schemas.microsoft.com/office/powerpoint/2010/main" val="368110608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2667000"/>
            <a:ext cx="3581400" cy="1143000"/>
          </a:xfrm>
        </p:spPr>
        <p:txBody>
          <a:bodyPr/>
          <a:lstStyle/>
          <a:p>
            <a:r>
              <a:rPr lang="en-US" dirty="0" smtClean="0"/>
              <a:t>Questions?</a:t>
            </a:r>
            <a:endParaRPr lang="en-US" dirty="0"/>
          </a:p>
        </p:txBody>
      </p:sp>
      <p:sp>
        <p:nvSpPr>
          <p:cNvPr id="6" name="Slide Number Placeholder 5"/>
          <p:cNvSpPr>
            <a:spLocks noGrp="1"/>
          </p:cNvSpPr>
          <p:nvPr>
            <p:ph type="sldNum" sz="quarter" idx="4"/>
          </p:nvPr>
        </p:nvSpPr>
        <p:spPr/>
        <p:txBody>
          <a:bodyPr/>
          <a:lstStyle/>
          <a:p>
            <a:r>
              <a:rPr lang="en-US" smtClean="0"/>
              <a:t>Page </a:t>
            </a:r>
            <a:fld id="{CC083DA7-6D0B-DD45-9BC9-51C12F1F095E}" type="slidenum">
              <a:rPr lang="en-US" smtClean="0"/>
              <a:pPr/>
              <a:t>26</a:t>
            </a:fld>
            <a:endParaRPr lang="en-US" dirty="0"/>
          </a:p>
        </p:txBody>
      </p:sp>
      <p:sp>
        <p:nvSpPr>
          <p:cNvPr id="7" name="Date Placeholder 6"/>
          <p:cNvSpPr>
            <a:spLocks noGrp="1"/>
          </p:cNvSpPr>
          <p:nvPr>
            <p:ph type="dt" sz="half" idx="10"/>
          </p:nvPr>
        </p:nvSpPr>
        <p:spPr/>
        <p:txBody>
          <a:bodyPr/>
          <a:lstStyle/>
          <a:p>
            <a:pPr>
              <a:defRPr/>
            </a:pPr>
            <a:fld id="{45D30D72-32E6-F442-BAA7-ACABEB5D206F}" type="datetime1">
              <a:rPr lang="en-US" sz="1400" i="1" smtClean="0">
                <a:solidFill>
                  <a:schemeClr val="tx1"/>
                </a:solidFill>
              </a:rPr>
              <a:t>10/15/14</a:t>
            </a:fld>
            <a:endParaRPr lang="en-US" sz="1400" i="1">
              <a:solidFill>
                <a:schemeClr val="tx1"/>
              </a:solidFill>
            </a:endParaRPr>
          </a:p>
        </p:txBody>
      </p:sp>
    </p:spTree>
    <p:extLst>
      <p:ext uri="{BB962C8B-B14F-4D97-AF65-F5344CB8AC3E}">
        <p14:creationId xmlns:p14="http://schemas.microsoft.com/office/powerpoint/2010/main" val="349404750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505200" y="2743200"/>
            <a:ext cx="3048000" cy="1143000"/>
          </a:xfrm>
        </p:spPr>
        <p:txBody>
          <a:bodyPr/>
          <a:lstStyle/>
          <a:p>
            <a:r>
              <a:rPr lang="en-US" dirty="0" smtClean="0"/>
              <a:t>Thanks!</a:t>
            </a:r>
            <a:endParaRPr lang="en-US" dirty="0"/>
          </a:p>
        </p:txBody>
      </p:sp>
      <p:sp>
        <p:nvSpPr>
          <p:cNvPr id="2" name="Slide Number Placeholder 1"/>
          <p:cNvSpPr>
            <a:spLocks noGrp="1"/>
          </p:cNvSpPr>
          <p:nvPr>
            <p:ph type="sldNum" sz="quarter" idx="4"/>
          </p:nvPr>
        </p:nvSpPr>
        <p:spPr/>
        <p:txBody>
          <a:bodyPr/>
          <a:lstStyle/>
          <a:p>
            <a:r>
              <a:rPr lang="en-US" smtClean="0"/>
              <a:t>Page </a:t>
            </a:r>
            <a:fld id="{CC083DA7-6D0B-DD45-9BC9-51C12F1F095E}" type="slidenum">
              <a:rPr lang="en-US" smtClean="0"/>
              <a:pPr/>
              <a:t>27</a:t>
            </a:fld>
            <a:endParaRPr lang="en-US" dirty="0"/>
          </a:p>
        </p:txBody>
      </p:sp>
      <p:sp>
        <p:nvSpPr>
          <p:cNvPr id="3" name="Date Placeholder 2"/>
          <p:cNvSpPr>
            <a:spLocks noGrp="1"/>
          </p:cNvSpPr>
          <p:nvPr>
            <p:ph type="dt" sz="half" idx="10"/>
          </p:nvPr>
        </p:nvSpPr>
        <p:spPr/>
        <p:txBody>
          <a:bodyPr/>
          <a:lstStyle/>
          <a:p>
            <a:pPr>
              <a:defRPr/>
            </a:pPr>
            <a:fld id="{3643C2C5-DD30-1B41-BF89-0AB8E48FD2CA}" type="datetime1">
              <a:rPr lang="en-US" sz="1400" i="1" smtClean="0">
                <a:solidFill>
                  <a:schemeClr val="tx1"/>
                </a:solidFill>
              </a:rPr>
              <a:t>10/15/14</a:t>
            </a:fld>
            <a:endParaRPr lang="en-US" sz="1400" i="1">
              <a:solidFill>
                <a:schemeClr val="tx1"/>
              </a:solidFill>
            </a:endParaRPr>
          </a:p>
        </p:txBody>
      </p:sp>
    </p:spTree>
    <p:extLst>
      <p:ext uri="{BB962C8B-B14F-4D97-AF65-F5344CB8AC3E}">
        <p14:creationId xmlns:p14="http://schemas.microsoft.com/office/powerpoint/2010/main" val="20364805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533400" y="838200"/>
            <a:ext cx="8305800" cy="1143000"/>
          </a:xfrm>
        </p:spPr>
        <p:txBody>
          <a:bodyPr/>
          <a:lstStyle/>
          <a:p>
            <a:r>
              <a:rPr lang="en-US" dirty="0" smtClean="0">
                <a:latin typeface="Arial" charset="0"/>
                <a:ea typeface="ＭＳ Ｐゴシック" charset="0"/>
              </a:rPr>
              <a:t>Contributions</a:t>
            </a:r>
            <a:endParaRPr lang="en-US" dirty="0">
              <a:latin typeface="Arial" charset="0"/>
              <a:ea typeface="ＭＳ Ｐゴシック" charset="0"/>
            </a:endParaRPr>
          </a:p>
        </p:txBody>
      </p:sp>
      <p:sp>
        <p:nvSpPr>
          <p:cNvPr id="18436" name="Rectangle 3"/>
          <p:cNvSpPr txBox="1">
            <a:spLocks noChangeArrowheads="1"/>
          </p:cNvSpPr>
          <p:nvPr/>
        </p:nvSpPr>
        <p:spPr bwMode="auto">
          <a:xfrm>
            <a:off x="457200" y="1905000"/>
            <a:ext cx="8102600"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a:lstStyle>
            <a:lvl1pPr marL="514350" indent="-514350">
              <a:defRPr sz="2400" i="1">
                <a:solidFill>
                  <a:schemeClr val="tx1"/>
                </a:solidFill>
                <a:latin typeface="Arial" charset="0"/>
                <a:ea typeface="ＭＳ Ｐゴシック" charset="0"/>
                <a:cs typeface="ＭＳ Ｐゴシック" charset="0"/>
              </a:defRPr>
            </a:lvl1pPr>
            <a:lvl2pPr marL="742950" indent="-285750">
              <a:defRPr sz="2400" i="1">
                <a:solidFill>
                  <a:schemeClr val="tx1"/>
                </a:solidFill>
                <a:latin typeface="Arial" charset="0"/>
                <a:ea typeface="ＭＳ Ｐゴシック" charset="0"/>
              </a:defRPr>
            </a:lvl2pPr>
            <a:lvl3pPr marL="1143000" indent="-228600">
              <a:defRPr sz="2400" i="1">
                <a:solidFill>
                  <a:schemeClr val="tx1"/>
                </a:solidFill>
                <a:latin typeface="Arial" charset="0"/>
                <a:ea typeface="ＭＳ Ｐゴシック" charset="0"/>
              </a:defRPr>
            </a:lvl3pPr>
            <a:lvl4pPr marL="1600200" indent="-228600">
              <a:defRPr sz="2400" i="1">
                <a:solidFill>
                  <a:schemeClr val="tx1"/>
                </a:solidFill>
                <a:latin typeface="Arial" charset="0"/>
                <a:ea typeface="ＭＳ Ｐゴシック" charset="0"/>
              </a:defRPr>
            </a:lvl4pPr>
            <a:lvl5pPr marL="2057400" indent="-228600">
              <a:defRPr sz="2400" i="1">
                <a:solidFill>
                  <a:schemeClr val="tx1"/>
                </a:solidFill>
                <a:latin typeface="Arial" charset="0"/>
                <a:ea typeface="ＭＳ Ｐゴシック" charset="0"/>
              </a:defRPr>
            </a:lvl5pPr>
            <a:lvl6pPr marL="2514600" indent="-228600" eaLnBrk="0" fontAlgn="base" hangingPunct="0">
              <a:spcBef>
                <a:spcPct val="0"/>
              </a:spcBef>
              <a:spcAft>
                <a:spcPct val="0"/>
              </a:spcAft>
              <a:defRPr sz="2400" i="1">
                <a:solidFill>
                  <a:schemeClr val="tx1"/>
                </a:solidFill>
                <a:latin typeface="Arial" charset="0"/>
                <a:ea typeface="ＭＳ Ｐゴシック" charset="0"/>
              </a:defRPr>
            </a:lvl6pPr>
            <a:lvl7pPr marL="2971800" indent="-228600" eaLnBrk="0" fontAlgn="base" hangingPunct="0">
              <a:spcBef>
                <a:spcPct val="0"/>
              </a:spcBef>
              <a:spcAft>
                <a:spcPct val="0"/>
              </a:spcAft>
              <a:defRPr sz="2400" i="1">
                <a:solidFill>
                  <a:schemeClr val="tx1"/>
                </a:solidFill>
                <a:latin typeface="Arial" charset="0"/>
                <a:ea typeface="ＭＳ Ｐゴシック" charset="0"/>
              </a:defRPr>
            </a:lvl7pPr>
            <a:lvl8pPr marL="3429000" indent="-228600" eaLnBrk="0" fontAlgn="base" hangingPunct="0">
              <a:spcBef>
                <a:spcPct val="0"/>
              </a:spcBef>
              <a:spcAft>
                <a:spcPct val="0"/>
              </a:spcAft>
              <a:defRPr sz="2400" i="1">
                <a:solidFill>
                  <a:schemeClr val="tx1"/>
                </a:solidFill>
                <a:latin typeface="Arial" charset="0"/>
                <a:ea typeface="ＭＳ Ｐゴシック" charset="0"/>
              </a:defRPr>
            </a:lvl8pPr>
            <a:lvl9pPr marL="3886200" indent="-228600" eaLnBrk="0" fontAlgn="base" hangingPunct="0">
              <a:spcBef>
                <a:spcPct val="0"/>
              </a:spcBef>
              <a:spcAft>
                <a:spcPct val="0"/>
              </a:spcAft>
              <a:defRPr sz="2400" i="1">
                <a:solidFill>
                  <a:schemeClr val="tx1"/>
                </a:solidFill>
                <a:latin typeface="Arial" charset="0"/>
                <a:ea typeface="ＭＳ Ｐゴシック" charset="0"/>
              </a:defRPr>
            </a:lvl9pPr>
          </a:lstStyle>
          <a:p>
            <a:pPr marL="571500" indent="-571500" eaLnBrk="1" hangingPunct="1">
              <a:spcBef>
                <a:spcPct val="20000"/>
              </a:spcBef>
              <a:buFont typeface="+mj-lt"/>
              <a:buAutoNum type="romanUcPeriod"/>
            </a:pPr>
            <a:r>
              <a:rPr lang="en-US" sz="2800" i="0" dirty="0" smtClean="0"/>
              <a:t>A provenance collection extension to </a:t>
            </a:r>
            <a:r>
              <a:rPr lang="en-US" sz="2800" i="0" dirty="0" err="1" smtClean="0"/>
              <a:t>WorkQueue</a:t>
            </a:r>
            <a:r>
              <a:rPr lang="en-US" sz="2800" i="0" dirty="0" smtClean="0"/>
              <a:t> that requires no application instrumentation and minimal system intrusion </a:t>
            </a:r>
            <a:endParaRPr lang="en-US" altLang="zh-CN" sz="2800" i="0" dirty="0"/>
          </a:p>
          <a:p>
            <a:pPr marL="571500" indent="-571500" eaLnBrk="1" hangingPunct="1">
              <a:spcBef>
                <a:spcPct val="20000"/>
              </a:spcBef>
              <a:buFont typeface="+mj-lt"/>
              <a:buAutoNum type="romanUcPeriod"/>
            </a:pPr>
            <a:r>
              <a:rPr lang="en-US" sz="2800" i="0" dirty="0" smtClean="0"/>
              <a:t>A technique to correlate provenance events from different layers</a:t>
            </a:r>
          </a:p>
          <a:p>
            <a:pPr marL="571500" indent="-571500" eaLnBrk="1" hangingPunct="1">
              <a:spcBef>
                <a:spcPct val="20000"/>
              </a:spcBef>
              <a:buFont typeface="+mj-lt"/>
              <a:buAutoNum type="romanUcPeriod"/>
            </a:pPr>
            <a:r>
              <a:rPr lang="en-US" sz="2800" i="0" dirty="0" smtClean="0"/>
              <a:t>An evaluation to show the completeness of middleware layer provenance and usefulness in failure tracing and classification</a:t>
            </a:r>
            <a:endParaRPr lang="en-US" sz="2800" i="0" dirty="0"/>
          </a:p>
        </p:txBody>
      </p:sp>
      <p:sp>
        <p:nvSpPr>
          <p:cNvPr id="2" name="Slide Number Placeholder 1"/>
          <p:cNvSpPr>
            <a:spLocks noGrp="1"/>
          </p:cNvSpPr>
          <p:nvPr>
            <p:ph type="sldNum" sz="quarter" idx="4"/>
          </p:nvPr>
        </p:nvSpPr>
        <p:spPr/>
        <p:txBody>
          <a:bodyPr/>
          <a:lstStyle/>
          <a:p>
            <a:r>
              <a:rPr lang="en-US" smtClean="0"/>
              <a:t>Page </a:t>
            </a:r>
            <a:fld id="{CC083DA7-6D0B-DD45-9BC9-51C12F1F095E}" type="slidenum">
              <a:rPr lang="en-US" smtClean="0"/>
              <a:pPr/>
              <a:t>3</a:t>
            </a:fld>
            <a:endParaRPr lang="en-US" dirty="0"/>
          </a:p>
        </p:txBody>
      </p:sp>
      <p:sp>
        <p:nvSpPr>
          <p:cNvPr id="3" name="Date Placeholder 2"/>
          <p:cNvSpPr>
            <a:spLocks noGrp="1"/>
          </p:cNvSpPr>
          <p:nvPr>
            <p:ph type="dt" sz="half" idx="10"/>
          </p:nvPr>
        </p:nvSpPr>
        <p:spPr/>
        <p:txBody>
          <a:bodyPr/>
          <a:lstStyle/>
          <a:p>
            <a:pPr>
              <a:defRPr/>
            </a:pPr>
            <a:fld id="{78D40B36-E10C-E747-8202-9A9651573816}" type="datetime1">
              <a:rPr lang="en-US" sz="1400" i="1" smtClean="0">
                <a:solidFill>
                  <a:schemeClr val="tx1"/>
                </a:solidFill>
              </a:rPr>
              <a:t>10/15/14</a:t>
            </a:fld>
            <a:endParaRPr lang="en-US" sz="1400" i="1">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110413" cy="1143000"/>
          </a:xfrm>
        </p:spPr>
        <p:txBody>
          <a:bodyPr/>
          <a:lstStyle/>
          <a:p>
            <a:r>
              <a:rPr lang="en-US" dirty="0" smtClean="0"/>
              <a:t>Overview</a:t>
            </a:r>
            <a:endParaRPr lang="en-US" dirty="0"/>
          </a:p>
        </p:txBody>
      </p:sp>
      <p:pic>
        <p:nvPicPr>
          <p:cNvPr id="8" name="Picture 7" descr="4layer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97" y="1981200"/>
            <a:ext cx="8330903" cy="3377659"/>
          </a:xfrm>
          <a:prstGeom prst="rect">
            <a:avLst/>
          </a:prstGeom>
        </p:spPr>
      </p:pic>
      <p:sp>
        <p:nvSpPr>
          <p:cNvPr id="3" name="Slide Number Placeholder 2"/>
          <p:cNvSpPr>
            <a:spLocks noGrp="1"/>
          </p:cNvSpPr>
          <p:nvPr>
            <p:ph type="sldNum" sz="quarter" idx="4"/>
          </p:nvPr>
        </p:nvSpPr>
        <p:spPr/>
        <p:txBody>
          <a:bodyPr/>
          <a:lstStyle/>
          <a:p>
            <a:r>
              <a:rPr lang="en-US" smtClean="0"/>
              <a:t>Page </a:t>
            </a:r>
            <a:fld id="{CC083DA7-6D0B-DD45-9BC9-51C12F1F095E}" type="slidenum">
              <a:rPr lang="en-US" smtClean="0"/>
              <a:pPr/>
              <a:t>4</a:t>
            </a:fld>
            <a:endParaRPr lang="en-US" dirty="0"/>
          </a:p>
        </p:txBody>
      </p:sp>
      <p:sp>
        <p:nvSpPr>
          <p:cNvPr id="6" name="Date Placeholder 5"/>
          <p:cNvSpPr>
            <a:spLocks noGrp="1"/>
          </p:cNvSpPr>
          <p:nvPr>
            <p:ph type="dt" sz="half" idx="10"/>
          </p:nvPr>
        </p:nvSpPr>
        <p:spPr/>
        <p:txBody>
          <a:bodyPr/>
          <a:lstStyle/>
          <a:p>
            <a:pPr>
              <a:defRPr/>
            </a:pPr>
            <a:fld id="{8C42DC7A-FB10-1C47-B382-7BF626955238}" type="datetime1">
              <a:rPr lang="en-US" sz="1400" i="1" smtClean="0">
                <a:solidFill>
                  <a:schemeClr val="tx1"/>
                </a:solidFill>
              </a:rPr>
              <a:t>10/15/14</a:t>
            </a:fld>
            <a:endParaRPr lang="en-US" sz="1400" i="1">
              <a:solidFill>
                <a:schemeClr val="tx1"/>
              </a:solidFill>
            </a:endParaRPr>
          </a:p>
        </p:txBody>
      </p:sp>
    </p:spTree>
    <p:extLst>
      <p:ext uri="{BB962C8B-B14F-4D97-AF65-F5344CB8AC3E}">
        <p14:creationId xmlns:p14="http://schemas.microsoft.com/office/powerpoint/2010/main" val="293384140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457200" y="914400"/>
            <a:ext cx="8229600" cy="738188"/>
          </a:xfrm>
        </p:spPr>
        <p:txBody>
          <a:bodyPr/>
          <a:lstStyle/>
          <a:p>
            <a:r>
              <a:rPr lang="en-US" dirty="0" smtClean="0">
                <a:latin typeface="Arial" charset="0"/>
                <a:ea typeface="ＭＳ Ｐゴシック" charset="0"/>
              </a:rPr>
              <a:t>Framework</a:t>
            </a:r>
            <a:endParaRPr lang="en-US" dirty="0">
              <a:latin typeface="Arial" charset="0"/>
              <a:ea typeface="ＭＳ Ｐゴシック" charset="0"/>
            </a:endParaRPr>
          </a:p>
        </p:txBody>
      </p:sp>
      <p:pic>
        <p:nvPicPr>
          <p:cNvPr id="2" name="Picture 1" descr="slosharc.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24000"/>
            <a:ext cx="9132812" cy="4724400"/>
          </a:xfrm>
          <a:prstGeom prst="rect">
            <a:avLst/>
          </a:prstGeom>
        </p:spPr>
      </p:pic>
      <p:sp>
        <p:nvSpPr>
          <p:cNvPr id="4" name="Slide Number Placeholder 3"/>
          <p:cNvSpPr>
            <a:spLocks noGrp="1"/>
          </p:cNvSpPr>
          <p:nvPr>
            <p:ph type="sldNum" sz="quarter" idx="4"/>
          </p:nvPr>
        </p:nvSpPr>
        <p:spPr/>
        <p:txBody>
          <a:bodyPr/>
          <a:lstStyle/>
          <a:p>
            <a:r>
              <a:rPr lang="en-US" smtClean="0"/>
              <a:t>Page </a:t>
            </a:r>
            <a:fld id="{CC083DA7-6D0B-DD45-9BC9-51C12F1F095E}" type="slidenum">
              <a:rPr lang="en-US" smtClean="0"/>
              <a:pPr/>
              <a:t>5</a:t>
            </a:fld>
            <a:endParaRPr lang="en-US" dirty="0"/>
          </a:p>
        </p:txBody>
      </p:sp>
      <p:sp>
        <p:nvSpPr>
          <p:cNvPr id="5" name="Date Placeholder 4"/>
          <p:cNvSpPr>
            <a:spLocks noGrp="1"/>
          </p:cNvSpPr>
          <p:nvPr>
            <p:ph type="dt" sz="half" idx="10"/>
          </p:nvPr>
        </p:nvSpPr>
        <p:spPr/>
        <p:txBody>
          <a:bodyPr/>
          <a:lstStyle/>
          <a:p>
            <a:pPr>
              <a:defRPr/>
            </a:pPr>
            <a:fld id="{E7E5BB2D-88FB-5C4E-99D4-875E1F0CBA4A}" type="datetime1">
              <a:rPr lang="en-US" sz="1400" i="1" smtClean="0">
                <a:solidFill>
                  <a:schemeClr val="tx1"/>
                </a:solidFill>
              </a:rPr>
              <a:t>10/15/14</a:t>
            </a:fld>
            <a:endParaRPr lang="en-US" sz="1400" i="1">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7110413" cy="1143000"/>
          </a:xfrm>
        </p:spPr>
        <p:txBody>
          <a:bodyPr/>
          <a:lstStyle/>
          <a:p>
            <a:r>
              <a:rPr lang="en-US" dirty="0" smtClean="0"/>
              <a:t>Provenance-aware Middleware</a:t>
            </a:r>
            <a:endParaRPr lang="en-US" dirty="0"/>
          </a:p>
        </p:txBody>
      </p:sp>
      <p:sp>
        <p:nvSpPr>
          <p:cNvPr id="3" name="Content Placeholder 2"/>
          <p:cNvSpPr>
            <a:spLocks noGrp="1"/>
          </p:cNvSpPr>
          <p:nvPr>
            <p:ph idx="1"/>
          </p:nvPr>
        </p:nvSpPr>
        <p:spPr>
          <a:xfrm>
            <a:off x="533400" y="1752600"/>
            <a:ext cx="8229600" cy="4419600"/>
          </a:xfrm>
        </p:spPr>
        <p:txBody>
          <a:bodyPr/>
          <a:lstStyle/>
          <a:p>
            <a:pPr marL="0" indent="0">
              <a:buNone/>
            </a:pPr>
            <a:r>
              <a:rPr lang="en-US" dirty="0" smtClean="0"/>
              <a:t>A). A provenance-enabled wrapper</a:t>
            </a:r>
          </a:p>
          <a:p>
            <a:pPr lvl="1">
              <a:buFont typeface="Wingdings" charset="2"/>
              <a:buChar char="§"/>
            </a:pPr>
            <a:r>
              <a:rPr lang="en-US" sz="2000" dirty="0" smtClean="0"/>
              <a:t>	Set up master/worker environment</a:t>
            </a:r>
          </a:p>
          <a:p>
            <a:pPr lvl="1">
              <a:buFont typeface="Wingdings" charset="2"/>
              <a:buChar char="§"/>
            </a:pPr>
            <a:r>
              <a:rPr lang="en-US" sz="2000" dirty="0" smtClean="0"/>
              <a:t>	Transparently capture the provenance trace in executing a </a:t>
            </a:r>
          </a:p>
          <a:p>
            <a:pPr marL="857250" lvl="2" indent="0">
              <a:buNone/>
            </a:pPr>
            <a:r>
              <a:rPr lang="en-US" sz="1600" dirty="0"/>
              <a:t> </a:t>
            </a:r>
            <a:r>
              <a:rPr lang="en-US" sz="1600" dirty="0" smtClean="0"/>
              <a:t> </a:t>
            </a:r>
            <a:r>
              <a:rPr lang="en-US" sz="2000" dirty="0"/>
              <a:t>d</a:t>
            </a:r>
            <a:r>
              <a:rPr lang="en-US" sz="2000" dirty="0" smtClean="0"/>
              <a:t>istributed application through </a:t>
            </a:r>
            <a:r>
              <a:rPr lang="en-US" sz="2000" dirty="0" err="1" smtClean="0"/>
              <a:t>WorkQueue</a:t>
            </a:r>
            <a:endParaRPr lang="en-US" sz="2000" dirty="0"/>
          </a:p>
          <a:p>
            <a:pPr lvl="1">
              <a:buFont typeface="Wingdings" charset="2"/>
              <a:buChar char="§"/>
            </a:pPr>
            <a:r>
              <a:rPr lang="en-US" sz="2000" dirty="0" smtClean="0"/>
              <a:t>	Capture information related to failures and data corruption</a:t>
            </a:r>
          </a:p>
          <a:p>
            <a:pPr lvl="1">
              <a:buFont typeface="Wingdings" charset="2"/>
              <a:buChar char="§"/>
            </a:pPr>
            <a:r>
              <a:rPr lang="en-US" sz="2000" dirty="0"/>
              <a:t> </a:t>
            </a:r>
            <a:r>
              <a:rPr lang="en-US" sz="2000" dirty="0" smtClean="0"/>
              <a:t>  “What” and “Why” provenance</a:t>
            </a:r>
          </a:p>
          <a:p>
            <a:pPr marL="0" indent="0">
              <a:buNone/>
            </a:pPr>
            <a:r>
              <a:rPr lang="en-US" dirty="0" smtClean="0"/>
              <a:t>B). A worker invocation script</a:t>
            </a:r>
          </a:p>
          <a:p>
            <a:pPr lvl="1">
              <a:buFont typeface="Wingdings" charset="2"/>
              <a:buChar char="§"/>
            </a:pPr>
            <a:r>
              <a:rPr lang="en-US" sz="2000" dirty="0" smtClean="0"/>
              <a:t>Configure workers for executing an application</a:t>
            </a:r>
          </a:p>
          <a:p>
            <a:pPr lvl="1">
              <a:buFont typeface="Wingdings" charset="2"/>
              <a:buChar char="§"/>
            </a:pPr>
            <a:r>
              <a:rPr lang="en-US" sz="2000" dirty="0" smtClean="0"/>
              <a:t>Provenance captured accounts for task distribution and location of data generated in a distributed environment</a:t>
            </a:r>
          </a:p>
          <a:p>
            <a:pPr lvl="1">
              <a:buFont typeface="Wingdings" charset="2"/>
              <a:buChar char="§"/>
            </a:pPr>
            <a:r>
              <a:rPr lang="en-US" sz="2000" dirty="0" smtClean="0"/>
              <a:t>“Where” provenance</a:t>
            </a:r>
          </a:p>
          <a:p>
            <a:pPr lvl="1">
              <a:buFont typeface="Wingdings" charset="2"/>
              <a:buChar char="§"/>
            </a:pPr>
            <a:endParaRPr lang="en-US" dirty="0"/>
          </a:p>
        </p:txBody>
      </p:sp>
      <p:sp>
        <p:nvSpPr>
          <p:cNvPr id="6" name="Slide Number Placeholder 5"/>
          <p:cNvSpPr>
            <a:spLocks noGrp="1"/>
          </p:cNvSpPr>
          <p:nvPr>
            <p:ph type="sldNum" sz="quarter" idx="4"/>
          </p:nvPr>
        </p:nvSpPr>
        <p:spPr/>
        <p:txBody>
          <a:bodyPr/>
          <a:lstStyle/>
          <a:p>
            <a:r>
              <a:rPr lang="en-US" smtClean="0"/>
              <a:t>Page </a:t>
            </a:r>
            <a:fld id="{CC083DA7-6D0B-DD45-9BC9-51C12F1F095E}" type="slidenum">
              <a:rPr lang="en-US" smtClean="0"/>
              <a:pPr/>
              <a:t>6</a:t>
            </a:fld>
            <a:endParaRPr lang="en-US" dirty="0"/>
          </a:p>
        </p:txBody>
      </p:sp>
      <p:sp>
        <p:nvSpPr>
          <p:cNvPr id="7" name="Date Placeholder 6"/>
          <p:cNvSpPr>
            <a:spLocks noGrp="1"/>
          </p:cNvSpPr>
          <p:nvPr>
            <p:ph type="dt" sz="half" idx="10"/>
          </p:nvPr>
        </p:nvSpPr>
        <p:spPr/>
        <p:txBody>
          <a:bodyPr/>
          <a:lstStyle/>
          <a:p>
            <a:pPr>
              <a:defRPr/>
            </a:pPr>
            <a:fld id="{46BCAB52-850E-8F43-A79E-64511A8B0B38}" type="datetime1">
              <a:rPr lang="en-US" sz="1400" i="1" smtClean="0">
                <a:solidFill>
                  <a:schemeClr val="tx1"/>
                </a:solidFill>
              </a:rPr>
              <a:t>10/15/14</a:t>
            </a:fld>
            <a:endParaRPr lang="en-US" sz="1400" i="1">
              <a:solidFill>
                <a:schemeClr val="tx1"/>
              </a:solidFill>
            </a:endParaRPr>
          </a:p>
        </p:txBody>
      </p:sp>
    </p:spTree>
    <p:extLst>
      <p:ext uri="{BB962C8B-B14F-4D97-AF65-F5344CB8AC3E}">
        <p14:creationId xmlns:p14="http://schemas.microsoft.com/office/powerpoint/2010/main" val="73459531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7110413" cy="1143000"/>
          </a:xfrm>
        </p:spPr>
        <p:txBody>
          <a:bodyPr/>
          <a:lstStyle/>
          <a:p>
            <a:r>
              <a:rPr lang="en-US" dirty="0" smtClean="0"/>
              <a:t>Provenance Adaptor</a:t>
            </a:r>
            <a:endParaRPr lang="en-US" dirty="0"/>
          </a:p>
        </p:txBody>
      </p:sp>
      <p:sp>
        <p:nvSpPr>
          <p:cNvPr id="3" name="Content Placeholder 2"/>
          <p:cNvSpPr>
            <a:spLocks noGrp="1"/>
          </p:cNvSpPr>
          <p:nvPr>
            <p:ph idx="1"/>
          </p:nvPr>
        </p:nvSpPr>
        <p:spPr>
          <a:xfrm>
            <a:off x="609600" y="1981200"/>
            <a:ext cx="7110412" cy="4038600"/>
          </a:xfrm>
        </p:spPr>
        <p:txBody>
          <a:bodyPr/>
          <a:lstStyle/>
          <a:p>
            <a:pPr marL="0" indent="0">
              <a:buNone/>
            </a:pPr>
            <a:r>
              <a:rPr lang="en-US" dirty="0" smtClean="0"/>
              <a:t>A). Log Collector</a:t>
            </a:r>
          </a:p>
          <a:p>
            <a:pPr marL="0" indent="0">
              <a:buNone/>
            </a:pPr>
            <a:endParaRPr lang="en-US" dirty="0" smtClean="0"/>
          </a:p>
          <a:p>
            <a:pPr marL="0" indent="0">
              <a:buNone/>
            </a:pPr>
            <a:r>
              <a:rPr lang="en-US" dirty="0" smtClean="0"/>
              <a:t>B). Log Parser</a:t>
            </a:r>
          </a:p>
          <a:p>
            <a:pPr marL="0" indent="0">
              <a:buNone/>
            </a:pPr>
            <a:endParaRPr lang="en-US" dirty="0"/>
          </a:p>
          <a:p>
            <a:pPr marL="0" indent="0">
              <a:buNone/>
            </a:pPr>
            <a:r>
              <a:rPr lang="en-US" dirty="0" smtClean="0"/>
              <a:t>C). Correlation Inference Engine</a:t>
            </a:r>
          </a:p>
          <a:p>
            <a:pPr marL="0" indent="0">
              <a:buNone/>
            </a:pPr>
            <a:endParaRPr lang="en-US" dirty="0"/>
          </a:p>
          <a:p>
            <a:pPr marL="0" indent="0">
              <a:buNone/>
            </a:pPr>
            <a:r>
              <a:rPr lang="en-US" dirty="0" smtClean="0"/>
              <a:t>D). Event Mapper</a:t>
            </a:r>
            <a:endParaRPr lang="en-US" dirty="0"/>
          </a:p>
        </p:txBody>
      </p:sp>
      <p:sp>
        <p:nvSpPr>
          <p:cNvPr id="6" name="Slide Number Placeholder 5"/>
          <p:cNvSpPr>
            <a:spLocks noGrp="1"/>
          </p:cNvSpPr>
          <p:nvPr>
            <p:ph type="sldNum" sz="quarter" idx="4"/>
          </p:nvPr>
        </p:nvSpPr>
        <p:spPr/>
        <p:txBody>
          <a:bodyPr/>
          <a:lstStyle/>
          <a:p>
            <a:r>
              <a:rPr lang="en-US" smtClean="0"/>
              <a:t>Page </a:t>
            </a:r>
            <a:fld id="{CC083DA7-6D0B-DD45-9BC9-51C12F1F095E}" type="slidenum">
              <a:rPr lang="en-US" smtClean="0"/>
              <a:pPr/>
              <a:t>7</a:t>
            </a:fld>
            <a:endParaRPr lang="en-US" dirty="0"/>
          </a:p>
        </p:txBody>
      </p:sp>
      <p:sp>
        <p:nvSpPr>
          <p:cNvPr id="7" name="Date Placeholder 6"/>
          <p:cNvSpPr>
            <a:spLocks noGrp="1"/>
          </p:cNvSpPr>
          <p:nvPr>
            <p:ph type="dt" sz="half" idx="10"/>
          </p:nvPr>
        </p:nvSpPr>
        <p:spPr/>
        <p:txBody>
          <a:bodyPr/>
          <a:lstStyle/>
          <a:p>
            <a:pPr>
              <a:defRPr/>
            </a:pPr>
            <a:fld id="{640F021C-874E-4D4A-9A5C-201320B77294}" type="datetime1">
              <a:rPr lang="en-US" sz="1400" i="1" smtClean="0">
                <a:solidFill>
                  <a:schemeClr val="tx1"/>
                </a:solidFill>
              </a:rPr>
              <a:t>10/15/14</a:t>
            </a:fld>
            <a:endParaRPr lang="en-US" sz="1400" i="1">
              <a:solidFill>
                <a:schemeClr val="tx1"/>
              </a:solidFill>
            </a:endParaRPr>
          </a:p>
        </p:txBody>
      </p:sp>
    </p:spTree>
    <p:extLst>
      <p:ext uri="{BB962C8B-B14F-4D97-AF65-F5344CB8AC3E}">
        <p14:creationId xmlns:p14="http://schemas.microsoft.com/office/powerpoint/2010/main" val="74884217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7110413" cy="1143000"/>
          </a:xfrm>
        </p:spPr>
        <p:txBody>
          <a:bodyPr/>
          <a:lstStyle/>
          <a:p>
            <a:r>
              <a:rPr lang="en-US" dirty="0" smtClean="0"/>
              <a:t>Log Collector &amp; Log Parser</a:t>
            </a:r>
            <a:endParaRPr lang="en-US" dirty="0"/>
          </a:p>
        </p:txBody>
      </p:sp>
      <p:sp>
        <p:nvSpPr>
          <p:cNvPr id="7" name="TextBox 6"/>
          <p:cNvSpPr txBox="1"/>
          <p:nvPr/>
        </p:nvSpPr>
        <p:spPr>
          <a:xfrm>
            <a:off x="609600" y="1676400"/>
            <a:ext cx="7315200" cy="1200328"/>
          </a:xfrm>
          <a:prstGeom prst="rect">
            <a:avLst/>
          </a:prstGeom>
          <a:noFill/>
        </p:spPr>
        <p:txBody>
          <a:bodyPr wrap="square" rtlCol="0">
            <a:spAutoFit/>
          </a:bodyPr>
          <a:lstStyle/>
          <a:p>
            <a:pPr marL="457200" indent="-457200">
              <a:buAutoNum type="alphaLcParenR"/>
            </a:pPr>
            <a:r>
              <a:rPr lang="en-US" dirty="0" smtClean="0"/>
              <a:t>Middleware layer-specific rule set</a:t>
            </a:r>
          </a:p>
          <a:p>
            <a:endParaRPr lang="en-US" dirty="0" smtClean="0"/>
          </a:p>
          <a:p>
            <a:pPr marL="457200" indent="-457200">
              <a:buAutoNum type="alphaLcParenR"/>
            </a:pPr>
            <a:r>
              <a:rPr lang="en-US" dirty="0" smtClean="0"/>
              <a:t>Application layer-specific rule set</a:t>
            </a:r>
          </a:p>
        </p:txBody>
      </p:sp>
      <p:pic>
        <p:nvPicPr>
          <p:cNvPr id="9" name="Picture 8"/>
          <p:cNvPicPr>
            <a:picLocks noChangeAspect="1"/>
          </p:cNvPicPr>
          <p:nvPr/>
        </p:nvPicPr>
        <p:blipFill>
          <a:blip r:embed="rId3"/>
          <a:stretch>
            <a:fillRect/>
          </a:stretch>
        </p:blipFill>
        <p:spPr>
          <a:xfrm>
            <a:off x="1981200" y="2895600"/>
            <a:ext cx="4733365" cy="3429000"/>
          </a:xfrm>
          <a:prstGeom prst="rect">
            <a:avLst/>
          </a:prstGeom>
        </p:spPr>
      </p:pic>
      <p:sp>
        <p:nvSpPr>
          <p:cNvPr id="3" name="Slide Number Placeholder 2"/>
          <p:cNvSpPr>
            <a:spLocks noGrp="1"/>
          </p:cNvSpPr>
          <p:nvPr>
            <p:ph type="sldNum" sz="quarter" idx="4"/>
          </p:nvPr>
        </p:nvSpPr>
        <p:spPr/>
        <p:txBody>
          <a:bodyPr/>
          <a:lstStyle/>
          <a:p>
            <a:r>
              <a:rPr lang="en-US" smtClean="0"/>
              <a:t>Page </a:t>
            </a:r>
            <a:fld id="{CC083DA7-6D0B-DD45-9BC9-51C12F1F095E}" type="slidenum">
              <a:rPr lang="en-US" smtClean="0"/>
              <a:pPr/>
              <a:t>8</a:t>
            </a:fld>
            <a:endParaRPr lang="en-US" dirty="0"/>
          </a:p>
        </p:txBody>
      </p:sp>
      <p:sp>
        <p:nvSpPr>
          <p:cNvPr id="6" name="Date Placeholder 5"/>
          <p:cNvSpPr>
            <a:spLocks noGrp="1"/>
          </p:cNvSpPr>
          <p:nvPr>
            <p:ph type="dt" sz="half" idx="10"/>
          </p:nvPr>
        </p:nvSpPr>
        <p:spPr/>
        <p:txBody>
          <a:bodyPr/>
          <a:lstStyle/>
          <a:p>
            <a:pPr>
              <a:defRPr/>
            </a:pPr>
            <a:fld id="{15DB62B7-008F-E546-AEF1-70600B501591}" type="datetime1">
              <a:rPr lang="en-US" sz="1400" i="1" smtClean="0">
                <a:solidFill>
                  <a:schemeClr val="tx1"/>
                </a:solidFill>
              </a:rPr>
              <a:t>10/15/14</a:t>
            </a:fld>
            <a:endParaRPr lang="en-US" sz="1400" i="1">
              <a:solidFill>
                <a:schemeClr val="tx1"/>
              </a:solidFill>
            </a:endParaRPr>
          </a:p>
        </p:txBody>
      </p:sp>
    </p:spTree>
    <p:extLst>
      <p:ext uri="{BB962C8B-B14F-4D97-AF65-F5344CB8AC3E}">
        <p14:creationId xmlns:p14="http://schemas.microsoft.com/office/powerpoint/2010/main" val="169065745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305800" cy="1143000"/>
          </a:xfrm>
        </p:spPr>
        <p:txBody>
          <a:bodyPr/>
          <a:lstStyle/>
          <a:p>
            <a:r>
              <a:rPr lang="en-US" dirty="0" smtClean="0"/>
              <a:t>Correlation Inference Engine</a:t>
            </a:r>
            <a:br>
              <a:rPr lang="en-US" dirty="0" smtClean="0"/>
            </a:br>
            <a:r>
              <a:rPr lang="en-US" dirty="0"/>
              <a:t>	</a:t>
            </a:r>
            <a:r>
              <a:rPr lang="en-US" dirty="0" smtClean="0"/>
              <a:t>				</a:t>
            </a:r>
            <a:r>
              <a:rPr lang="en-US" sz="2800" dirty="0" smtClean="0"/>
              <a:t>-- Presumptions</a:t>
            </a:r>
            <a:endParaRPr lang="en-US" dirty="0"/>
          </a:p>
        </p:txBody>
      </p:sp>
      <p:sp>
        <p:nvSpPr>
          <p:cNvPr id="4" name="Content Placeholder 3"/>
          <p:cNvSpPr>
            <a:spLocks noGrp="1"/>
          </p:cNvSpPr>
          <p:nvPr>
            <p:ph idx="1"/>
          </p:nvPr>
        </p:nvSpPr>
        <p:spPr>
          <a:xfrm>
            <a:off x="685800" y="1981200"/>
            <a:ext cx="7772400" cy="4038600"/>
          </a:xfrm>
        </p:spPr>
        <p:txBody>
          <a:bodyPr/>
          <a:lstStyle/>
          <a:p>
            <a:r>
              <a:rPr lang="en-US" dirty="0" smtClean="0"/>
              <a:t>Correlate provenance events from different system layers in order to generate complete provenance graphs</a:t>
            </a:r>
          </a:p>
          <a:p>
            <a:endParaRPr lang="en-US" dirty="0"/>
          </a:p>
          <a:p>
            <a:r>
              <a:rPr lang="en-US" dirty="0" smtClean="0"/>
              <a:t>Provenance event tuple presentation:</a:t>
            </a:r>
          </a:p>
          <a:p>
            <a:pPr marL="0" indent="0">
              <a:buNone/>
            </a:pPr>
            <a:r>
              <a:rPr lang="en-US" dirty="0"/>
              <a:t> </a:t>
            </a:r>
            <a:r>
              <a:rPr lang="en-US" dirty="0" smtClean="0"/>
              <a:t>  (I, O, P, </a:t>
            </a:r>
            <a:r>
              <a:rPr lang="en-US" dirty="0" err="1" smtClean="0"/>
              <a:t>T</a:t>
            </a:r>
            <a:r>
              <a:rPr lang="en-US" baseline="-25000" dirty="0" err="1" smtClean="0"/>
              <a:t>s</a:t>
            </a:r>
            <a:r>
              <a:rPr lang="en-US" dirty="0" smtClean="0"/>
              <a:t>, </a:t>
            </a:r>
            <a:r>
              <a:rPr lang="en-US" dirty="0" err="1" smtClean="0"/>
              <a:t>T</a:t>
            </a:r>
            <a:r>
              <a:rPr lang="en-US" baseline="-25000" dirty="0" err="1" smtClean="0"/>
              <a:t>e</a:t>
            </a:r>
            <a:r>
              <a:rPr lang="en-US" dirty="0" smtClean="0"/>
              <a:t>)</a:t>
            </a:r>
          </a:p>
          <a:p>
            <a:pPr marL="0" indent="0">
              <a:buNone/>
            </a:pPr>
            <a:endParaRPr lang="en-US" dirty="0"/>
          </a:p>
          <a:p>
            <a:r>
              <a:rPr lang="en-US" dirty="0" smtClean="0"/>
              <a:t>Synchronized Clock</a:t>
            </a:r>
          </a:p>
        </p:txBody>
      </p:sp>
      <p:sp>
        <p:nvSpPr>
          <p:cNvPr id="5" name="Slide Number Placeholder 4"/>
          <p:cNvSpPr>
            <a:spLocks noGrp="1"/>
          </p:cNvSpPr>
          <p:nvPr>
            <p:ph type="sldNum" sz="quarter" idx="4"/>
          </p:nvPr>
        </p:nvSpPr>
        <p:spPr/>
        <p:txBody>
          <a:bodyPr/>
          <a:lstStyle/>
          <a:p>
            <a:r>
              <a:rPr lang="en-US" smtClean="0"/>
              <a:t>Page </a:t>
            </a:r>
            <a:fld id="{CC083DA7-6D0B-DD45-9BC9-51C12F1F095E}" type="slidenum">
              <a:rPr lang="en-US" smtClean="0"/>
              <a:pPr/>
              <a:t>9</a:t>
            </a:fld>
            <a:endParaRPr lang="en-US" dirty="0"/>
          </a:p>
        </p:txBody>
      </p:sp>
      <p:sp>
        <p:nvSpPr>
          <p:cNvPr id="6" name="Date Placeholder 5"/>
          <p:cNvSpPr>
            <a:spLocks noGrp="1"/>
          </p:cNvSpPr>
          <p:nvPr>
            <p:ph type="dt" sz="half" idx="10"/>
          </p:nvPr>
        </p:nvSpPr>
        <p:spPr/>
        <p:txBody>
          <a:bodyPr/>
          <a:lstStyle/>
          <a:p>
            <a:pPr>
              <a:defRPr/>
            </a:pPr>
            <a:fld id="{7DF00367-6FB8-7D4D-997C-F8A31F612EF5}" type="datetime1">
              <a:rPr lang="en-US" sz="1400" i="1" smtClean="0">
                <a:solidFill>
                  <a:schemeClr val="tx1"/>
                </a:solidFill>
              </a:rPr>
              <a:t>10/15/14</a:t>
            </a:fld>
            <a:endParaRPr lang="en-US" sz="1400" i="1">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Blank Presentation 3">
      <a:dk1>
        <a:srgbClr val="000000"/>
      </a:dk1>
      <a:lt1>
        <a:srgbClr val="FFFFFF"/>
      </a:lt1>
      <a:dk2>
        <a:srgbClr val="000000"/>
      </a:dk2>
      <a:lt2>
        <a:srgbClr val="B0B2B4"/>
      </a:lt2>
      <a:accent1>
        <a:srgbClr val="F9F3D3"/>
      </a:accent1>
      <a:accent2>
        <a:srgbClr val="6D6E70"/>
      </a:accent2>
      <a:accent3>
        <a:srgbClr val="FFFFFF"/>
      </a:accent3>
      <a:accent4>
        <a:srgbClr val="000000"/>
      </a:accent4>
      <a:accent5>
        <a:srgbClr val="FBF8E6"/>
      </a:accent5>
      <a:accent6>
        <a:srgbClr val="626365"/>
      </a:accent6>
      <a:hlink>
        <a:srgbClr val="7D110C"/>
      </a:hlink>
      <a:folHlink>
        <a:srgbClr val="6D6E7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1"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1"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Blank Presentation 1">
        <a:dk1>
          <a:srgbClr val="000000"/>
        </a:dk1>
        <a:lt1>
          <a:srgbClr val="FFFFFF"/>
        </a:lt1>
        <a:dk2>
          <a:srgbClr val="F8F3D2"/>
        </a:dk2>
        <a:lt2>
          <a:srgbClr val="B0B2B4"/>
        </a:lt2>
        <a:accent1>
          <a:srgbClr val="7D110C"/>
        </a:accent1>
        <a:accent2>
          <a:srgbClr val="6D6E70"/>
        </a:accent2>
        <a:accent3>
          <a:srgbClr val="FFFFFF"/>
        </a:accent3>
        <a:accent4>
          <a:srgbClr val="000000"/>
        </a:accent4>
        <a:accent5>
          <a:srgbClr val="BFAAAA"/>
        </a:accent5>
        <a:accent6>
          <a:srgbClr val="626365"/>
        </a:accent6>
        <a:hlink>
          <a:srgbClr val="7D110C"/>
        </a:hlink>
        <a:folHlink>
          <a:srgbClr val="6D6E7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9F3D3"/>
        </a:lt1>
        <a:dk2>
          <a:srgbClr val="F8F3D2"/>
        </a:dk2>
        <a:lt2>
          <a:srgbClr val="B0B2B4"/>
        </a:lt2>
        <a:accent1>
          <a:srgbClr val="7D110C"/>
        </a:accent1>
        <a:accent2>
          <a:srgbClr val="6D6E70"/>
        </a:accent2>
        <a:accent3>
          <a:srgbClr val="FBF8E6"/>
        </a:accent3>
        <a:accent4>
          <a:srgbClr val="000000"/>
        </a:accent4>
        <a:accent5>
          <a:srgbClr val="BFAAAA"/>
        </a:accent5>
        <a:accent6>
          <a:srgbClr val="626365"/>
        </a:accent6>
        <a:hlink>
          <a:srgbClr val="7D110C"/>
        </a:hlink>
        <a:folHlink>
          <a:srgbClr val="6D6E7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B0B2B4"/>
        </a:lt2>
        <a:accent1>
          <a:srgbClr val="F9F3D3"/>
        </a:accent1>
        <a:accent2>
          <a:srgbClr val="6D6E70"/>
        </a:accent2>
        <a:accent3>
          <a:srgbClr val="FFFFFF"/>
        </a:accent3>
        <a:accent4>
          <a:srgbClr val="000000"/>
        </a:accent4>
        <a:accent5>
          <a:srgbClr val="FBF8E6"/>
        </a:accent5>
        <a:accent6>
          <a:srgbClr val="626365"/>
        </a:accent6>
        <a:hlink>
          <a:srgbClr val="7D110C"/>
        </a:hlink>
        <a:folHlink>
          <a:srgbClr val="6D6E7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11634</TotalTime>
  <Words>2950</Words>
  <Application>Microsoft Macintosh PowerPoint</Application>
  <PresentationFormat>On-screen Show (4:3)</PresentationFormat>
  <Paragraphs>236</Paragraphs>
  <Slides>27</Slides>
  <Notes>21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Blank Presentation</vt:lpstr>
      <vt:lpstr>Study in Usefulness of Middleware-Only Provenance</vt:lpstr>
      <vt:lpstr>Main Contents</vt:lpstr>
      <vt:lpstr>Contributions</vt:lpstr>
      <vt:lpstr>Overview</vt:lpstr>
      <vt:lpstr>Framework</vt:lpstr>
      <vt:lpstr>Provenance-aware Middleware</vt:lpstr>
      <vt:lpstr>Provenance Adaptor</vt:lpstr>
      <vt:lpstr>Log Collector &amp; Log Parser</vt:lpstr>
      <vt:lpstr>Correlation Inference Engine      -- Presumptions</vt:lpstr>
      <vt:lpstr>Correlation Inference Engine     </vt:lpstr>
      <vt:lpstr>Event Mapper</vt:lpstr>
      <vt:lpstr>Completeness of Middleware Provenance</vt:lpstr>
      <vt:lpstr>Evaluation</vt:lpstr>
      <vt:lpstr>Applications</vt:lpstr>
      <vt:lpstr>Correlation Inference</vt:lpstr>
      <vt:lpstr>PowerPoint Presentation</vt:lpstr>
      <vt:lpstr>Failure tracing</vt:lpstr>
      <vt:lpstr>PowerPoint Presentation</vt:lpstr>
      <vt:lpstr>Performance Overheads</vt:lpstr>
      <vt:lpstr>Completeness Evaluation</vt:lpstr>
      <vt:lpstr>Discussion</vt:lpstr>
      <vt:lpstr>Limitation</vt:lpstr>
      <vt:lpstr>Conclusion &amp; Future work</vt:lpstr>
      <vt:lpstr>Acknowledgement</vt:lpstr>
      <vt:lpstr>Contact Information</vt:lpstr>
      <vt:lpstr>Questions?</vt:lpstr>
      <vt:lpstr>Thanks!</vt:lpstr>
    </vt:vector>
  </TitlesOfParts>
  <Company>Office of Creative Services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Office of Creative Services</dc:creator>
  <cp:lastModifiedBy>Quan Zhou</cp:lastModifiedBy>
  <cp:revision>1261</cp:revision>
  <cp:lastPrinted>2006-11-16T20:01:38Z</cp:lastPrinted>
  <dcterms:created xsi:type="dcterms:W3CDTF">2006-11-07T21:52:34Z</dcterms:created>
  <dcterms:modified xsi:type="dcterms:W3CDTF">2014-10-15T16:15:54Z</dcterms:modified>
</cp:coreProperties>
</file>