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64" r:id="rId5"/>
    <p:sldId id="262" r:id="rId6"/>
    <p:sldId id="265" r:id="rId7"/>
    <p:sldId id="266" r:id="rId8"/>
    <p:sldId id="263" r:id="rId9"/>
    <p:sldId id="267" r:id="rId10"/>
    <p:sldId id="260" r:id="rId11"/>
    <p:sldId id="27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995" autoAdjust="0"/>
  </p:normalViewPr>
  <p:slideViewPr>
    <p:cSldViewPr snapToGrid="0">
      <p:cViewPr varScale="1">
        <p:scale>
          <a:sx n="59" d="100"/>
          <a:sy n="59"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961CE-7EFD-4B22-AFF0-57DCE1D445D6}" type="datetimeFigureOut">
              <a:rPr lang="en-US" smtClean="0"/>
              <a:t>2014-10-17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D5EE6-9FB7-451B-A7C9-B758C24E30F6}" type="slidenum">
              <a:rPr lang="en-US" smtClean="0"/>
              <a:t>‹#›</a:t>
            </a:fld>
            <a:endParaRPr lang="en-US"/>
          </a:p>
        </p:txBody>
      </p:sp>
    </p:spTree>
    <p:extLst>
      <p:ext uri="{BB962C8B-B14F-4D97-AF65-F5344CB8AC3E}">
        <p14:creationId xmlns:p14="http://schemas.microsoft.com/office/powerpoint/2010/main" val="279006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work represents my internship</a:t>
            </a:r>
            <a:r>
              <a:rPr lang="en-US" baseline="0" dirty="0" smtClean="0"/>
              <a:t> in collaboration with UCSD.</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1</a:t>
            </a:fld>
            <a:endParaRPr lang="en-US"/>
          </a:p>
        </p:txBody>
      </p:sp>
    </p:spTree>
    <p:extLst>
      <p:ext uri="{BB962C8B-B14F-4D97-AF65-F5344CB8AC3E}">
        <p14:creationId xmlns:p14="http://schemas.microsoft.com/office/powerpoint/2010/main" val="153473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is how I construct the test</a:t>
            </a:r>
            <a:r>
              <a:rPr lang="en-US" baseline="0" dirty="0" smtClean="0"/>
              <a:t> environment.</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10</a:t>
            </a:fld>
            <a:endParaRPr lang="en-US"/>
          </a:p>
        </p:txBody>
      </p:sp>
    </p:spTree>
    <p:extLst>
      <p:ext uri="{BB962C8B-B14F-4D97-AF65-F5344CB8AC3E}">
        <p14:creationId xmlns:p14="http://schemas.microsoft.com/office/powerpoint/2010/main" val="270455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ways to verify that it’s indeed working.</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12</a:t>
            </a:fld>
            <a:endParaRPr lang="en-US"/>
          </a:p>
        </p:txBody>
      </p:sp>
    </p:spTree>
    <p:extLst>
      <p:ext uri="{BB962C8B-B14F-4D97-AF65-F5344CB8AC3E}">
        <p14:creationId xmlns:p14="http://schemas.microsoft.com/office/powerpoint/2010/main" val="169282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smtClean="0"/>
              <a:t>PRAGMA-ENT is an OpenFlow network created by collaborative efforts of PRAGMA members. The WAN is joined together using GRE, VLAN, and other technologies.</a:t>
            </a:r>
          </a:p>
        </p:txBody>
      </p:sp>
      <p:sp>
        <p:nvSpPr>
          <p:cNvPr id="4" name="Slide Number Placeholder 3"/>
          <p:cNvSpPr>
            <a:spLocks noGrp="1"/>
          </p:cNvSpPr>
          <p:nvPr>
            <p:ph type="sldNum" sz="quarter" idx="10"/>
          </p:nvPr>
        </p:nvSpPr>
        <p:spPr/>
        <p:txBody>
          <a:bodyPr/>
          <a:lstStyle/>
          <a:p>
            <a:fld id="{F24D5EE6-9FB7-451B-A7C9-B758C24E30F6}" type="slidenum">
              <a:rPr lang="en-US" smtClean="0"/>
              <a:t>2</a:t>
            </a:fld>
            <a:endParaRPr lang="en-US"/>
          </a:p>
        </p:txBody>
      </p:sp>
    </p:spTree>
    <p:extLst>
      <p:ext uri="{BB962C8B-B14F-4D97-AF65-F5344CB8AC3E}">
        <p14:creationId xmlns:p14="http://schemas.microsoft.com/office/powerpoint/2010/main" val="271994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MPTCP,</a:t>
            </a:r>
            <a:r>
              <a:rPr lang="en-US" baseline="0" dirty="0" smtClean="0"/>
              <a:t> Multipath TCP, is an extension to TCP that comes in a form of OS kernel. This kernel automatically forks multiple TCP </a:t>
            </a:r>
            <a:r>
              <a:rPr lang="en-US" baseline="0" dirty="0" err="1" smtClean="0"/>
              <a:t>subflows</a:t>
            </a:r>
            <a:r>
              <a:rPr lang="en-US" baseline="0" dirty="0" smtClean="0"/>
              <a:t> whenever a socket is created by an application. Congestion, buffers, and other parameters are also considered.</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3</a:t>
            </a:fld>
            <a:endParaRPr lang="en-US"/>
          </a:p>
        </p:txBody>
      </p:sp>
    </p:spTree>
    <p:extLst>
      <p:ext uri="{BB962C8B-B14F-4D97-AF65-F5344CB8AC3E}">
        <p14:creationId xmlns:p14="http://schemas.microsoft.com/office/powerpoint/2010/main" val="10499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MPTCP is a new approach to </a:t>
            </a:r>
            <a:r>
              <a:rPr lang="en-US" dirty="0" err="1" smtClean="0"/>
              <a:t>multipathing</a:t>
            </a:r>
            <a:r>
              <a:rPr lang="en-US" dirty="0" smtClean="0"/>
              <a:t>. </a:t>
            </a:r>
            <a:r>
              <a:rPr lang="en-US" dirty="0" err="1" smtClean="0"/>
              <a:t>Multipathing</a:t>
            </a:r>
            <a:r>
              <a:rPr lang="en-US" dirty="0" smtClean="0"/>
              <a:t> can already be done using application-level</a:t>
            </a:r>
            <a:r>
              <a:rPr lang="en-US" baseline="0" dirty="0" smtClean="0"/>
              <a:t> sockets, or by using network-or-lower layer techniques like ECMP. While those are useful, they lack some perspective that makes MPTCP unique and compatible with our mission: Flow control for unequal links in the WAN, and full compatibility with other components.</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4</a:t>
            </a:fld>
            <a:endParaRPr lang="en-US"/>
          </a:p>
        </p:txBody>
      </p:sp>
    </p:spTree>
    <p:extLst>
      <p:ext uri="{BB962C8B-B14F-4D97-AF65-F5344CB8AC3E}">
        <p14:creationId xmlns:p14="http://schemas.microsoft.com/office/powerpoint/2010/main" val="313531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PRAGMA-ENT is</a:t>
            </a:r>
            <a:r>
              <a:rPr lang="en-US" baseline="0" dirty="0" smtClean="0"/>
              <a:t> a WAN that spans multiple countries, and provide a perfect environment if we were to test something meant for WAN use.</a:t>
            </a:r>
            <a:r>
              <a:rPr lang="en-US" baseline="0" dirty="0"/>
              <a:t> </a:t>
            </a:r>
            <a:r>
              <a:rPr lang="en-US" baseline="0" dirty="0" smtClean="0"/>
              <a:t>Additionally, being an SDN, PRAGMA-ENT is completely hackable, so any protocols, routing mechanisms, or variants of those, can be easily tested.</a:t>
            </a:r>
          </a:p>
        </p:txBody>
      </p:sp>
      <p:sp>
        <p:nvSpPr>
          <p:cNvPr id="4" name="Slide Number Placeholder 3"/>
          <p:cNvSpPr>
            <a:spLocks noGrp="1"/>
          </p:cNvSpPr>
          <p:nvPr>
            <p:ph type="sldNum" sz="quarter" idx="10"/>
          </p:nvPr>
        </p:nvSpPr>
        <p:spPr/>
        <p:txBody>
          <a:bodyPr/>
          <a:lstStyle/>
          <a:p>
            <a:fld id="{F24D5EE6-9FB7-451B-A7C9-B758C24E30F6}" type="slidenum">
              <a:rPr lang="en-US" smtClean="0"/>
              <a:t>5</a:t>
            </a:fld>
            <a:endParaRPr lang="en-US"/>
          </a:p>
        </p:txBody>
      </p:sp>
    </p:spTree>
    <p:extLst>
      <p:ext uri="{BB962C8B-B14F-4D97-AF65-F5344CB8AC3E}">
        <p14:creationId xmlns:p14="http://schemas.microsoft.com/office/powerpoint/2010/main" val="420851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we have a limit of two paths</a:t>
            </a:r>
            <a:r>
              <a:rPr lang="en-US" baseline="0" dirty="0" smtClean="0"/>
              <a:t> from one site to another and we choose lowest-hop routing, this is what would happen in this graph. As you can see, there is a congestion which reduces efficiency.</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6</a:t>
            </a:fld>
            <a:endParaRPr lang="en-US"/>
          </a:p>
        </p:txBody>
      </p:sp>
    </p:spTree>
    <p:extLst>
      <p:ext uri="{BB962C8B-B14F-4D97-AF65-F5344CB8AC3E}">
        <p14:creationId xmlns:p14="http://schemas.microsoft.com/office/powerpoint/2010/main" val="371980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a:t>
            </a:r>
            <a:r>
              <a:rPr lang="en-US" baseline="0" dirty="0" smtClean="0"/>
              <a:t> could compromise on the latency and have the second route use an entirely disjoint path so that each path can use maximum bandwidth instead.</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7</a:t>
            </a:fld>
            <a:endParaRPr lang="en-US"/>
          </a:p>
        </p:txBody>
      </p:sp>
    </p:spTree>
    <p:extLst>
      <p:ext uri="{BB962C8B-B14F-4D97-AF65-F5344CB8AC3E}">
        <p14:creationId xmlns:p14="http://schemas.microsoft.com/office/powerpoint/2010/main" val="233180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will talk about the basics of MPTCP. The MPTCP Kernel is, of course, a complete kernel</a:t>
            </a:r>
            <a:r>
              <a:rPr lang="en-US" baseline="0" dirty="0" smtClean="0"/>
              <a:t> based on *the* Linux kernel. It’s not a module so you cannot just compile them and slap on the mainline kernel. On top, the authors have additional utilities that further extend the customizability and lets you test, mod, play, or hack MPTCP further.</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8</a:t>
            </a:fld>
            <a:endParaRPr lang="en-US"/>
          </a:p>
        </p:txBody>
      </p:sp>
    </p:spTree>
    <p:extLst>
      <p:ext uri="{BB962C8B-B14F-4D97-AF65-F5344CB8AC3E}">
        <p14:creationId xmlns:p14="http://schemas.microsoft.com/office/powerpoint/2010/main" val="257773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facilitate compilation of MPTCP for Rocks cluster</a:t>
            </a:r>
            <a:r>
              <a:rPr lang="en-US" baseline="0" dirty="0" smtClean="0"/>
              <a:t> machines, or any other CentOS, I have compiled a small guide. It is (at time of writing) currently being edited by referred experts. Sharing is unlimited so please do.</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9</a:t>
            </a:fld>
            <a:endParaRPr lang="en-US"/>
          </a:p>
        </p:txBody>
      </p:sp>
    </p:spTree>
    <p:extLst>
      <p:ext uri="{BB962C8B-B14F-4D97-AF65-F5344CB8AC3E}">
        <p14:creationId xmlns:p14="http://schemas.microsoft.com/office/powerpoint/2010/main" val="230048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64901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6365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69397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58986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289C1-A92E-457E-B26E-1B012F6883A0}" type="datetimeFigureOut">
              <a:rPr lang="en-US" smtClean="0"/>
              <a:t>2014-10-17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93450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A289C1-A92E-457E-B26E-1B012F6883A0}" type="datetimeFigureOut">
              <a:rPr lang="en-US" smtClean="0"/>
              <a:t>2014-10-17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987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A289C1-A92E-457E-B26E-1B012F6883A0}" type="datetimeFigureOut">
              <a:rPr lang="en-US" smtClean="0"/>
              <a:t>2014-10-17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63617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A289C1-A92E-457E-B26E-1B012F6883A0}" type="datetimeFigureOut">
              <a:rPr lang="en-US" smtClean="0"/>
              <a:t>2014-10-17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46981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289C1-A92E-457E-B26E-1B012F6883A0}" type="datetimeFigureOut">
              <a:rPr lang="en-US" smtClean="0"/>
              <a:t>2014-10-17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113044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89C1-A92E-457E-B26E-1B012F6883A0}" type="datetimeFigureOut">
              <a:rPr lang="en-US" smtClean="0"/>
              <a:t>2014-10-17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26946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89C1-A92E-457E-B26E-1B012F6883A0}" type="datetimeFigureOut">
              <a:rPr lang="en-US" smtClean="0"/>
              <a:t>2014-10-17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20346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289C1-A92E-457E-B26E-1B012F6883A0}" type="datetimeFigureOut">
              <a:rPr lang="en-US" smtClean="0"/>
              <a:t>2014-10-17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FA144-E58F-4A59-83D3-9BE9728B43A3}" type="slidenum">
              <a:rPr lang="en-US" smtClean="0"/>
              <a:t>‹#›</a:t>
            </a:fld>
            <a:endParaRPr lang="en-US"/>
          </a:p>
        </p:txBody>
      </p:sp>
    </p:spTree>
    <p:extLst>
      <p:ext uri="{BB962C8B-B14F-4D97-AF65-F5344CB8AC3E}">
        <p14:creationId xmlns:p14="http://schemas.microsoft.com/office/powerpoint/2010/main" val="40911419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gif"/><Relationship Id="rId2" Type="http://schemas.openxmlformats.org/officeDocument/2006/relationships/notesSlide" Target="../notesSlides/notesSlide2.xml"/><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20.gif"/><Relationship Id="rId2" Type="http://schemas.openxmlformats.org/officeDocument/2006/relationships/notesSlide" Target="../notesSlides/notesSlide5.xml"/><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27.png"/><Relationship Id="rId10" Type="http://schemas.openxmlformats.org/officeDocument/2006/relationships/image" Target="../media/image24.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o.gl/PpPqB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5914" y="797661"/>
            <a:ext cx="10080172" cy="1879834"/>
          </a:xfrm>
        </p:spPr>
        <p:txBody>
          <a:bodyPr>
            <a:normAutofit/>
          </a:bodyPr>
          <a:lstStyle/>
          <a:p>
            <a:r>
              <a:rPr lang="en-US" sz="4800" dirty="0"/>
              <a:t>Evaluation of MPTCP on PRAGMA-ENT</a:t>
            </a:r>
          </a:p>
        </p:txBody>
      </p:sp>
      <p:sp>
        <p:nvSpPr>
          <p:cNvPr id="3" name="Subtitle 2"/>
          <p:cNvSpPr>
            <a:spLocks noGrp="1"/>
          </p:cNvSpPr>
          <p:nvPr>
            <p:ph type="subTitle" idx="1"/>
          </p:nvPr>
        </p:nvSpPr>
        <p:spPr>
          <a:xfrm>
            <a:off x="778329" y="3208040"/>
            <a:ext cx="10635342" cy="1252842"/>
          </a:xfrm>
        </p:spPr>
        <p:txBody>
          <a:bodyPr/>
          <a:lstStyle/>
          <a:p>
            <a:r>
              <a:rPr lang="en-US" dirty="0" err="1" smtClean="0"/>
              <a:t>Chawanat</a:t>
            </a:r>
            <a:r>
              <a:rPr lang="en-US" dirty="0" smtClean="0"/>
              <a:t> </a:t>
            </a:r>
            <a:r>
              <a:rPr lang="en-US" dirty="0" err="1" smtClean="0"/>
              <a:t>Nakasan</a:t>
            </a:r>
            <a:r>
              <a:rPr lang="en-US" dirty="0" smtClean="0"/>
              <a:t>, </a:t>
            </a:r>
            <a:r>
              <a:rPr lang="en-US" dirty="0" err="1" smtClean="0"/>
              <a:t>Kohei</a:t>
            </a:r>
            <a:r>
              <a:rPr lang="en-US" dirty="0" smtClean="0"/>
              <a:t> Ichikawa, Luca Clementi, Philip Papadopoulos</a:t>
            </a:r>
          </a:p>
          <a:p>
            <a:r>
              <a:rPr lang="en-US" dirty="0" smtClean="0"/>
              <a:t>Demonstration, 2014/10/17</a:t>
            </a:r>
            <a:br>
              <a:rPr lang="en-US" dirty="0" smtClean="0"/>
            </a:br>
            <a:r>
              <a:rPr lang="en-US" dirty="0" smtClean="0"/>
              <a:t>@ PRAGMA27, Indiana University Bloomington, IN</a:t>
            </a:r>
          </a:p>
        </p:txBody>
      </p:sp>
      <p:pic>
        <p:nvPicPr>
          <p:cNvPr id="4" name="Picture 2" descr="http://www.naist.jp/global/images/logo_j.gif"/>
          <p:cNvPicPr>
            <a:picLocks noChangeAspect="1" noChangeArrowheads="1"/>
          </p:cNvPicPr>
          <p:nvPr/>
        </p:nvPicPr>
        <p:blipFill rotWithShape="1">
          <a:blip r:embed="rId3">
            <a:extLst>
              <a:ext uri="{28A0092B-C50C-407E-A947-70E740481C1C}">
                <a14:useLocalDpi xmlns:a14="http://schemas.microsoft.com/office/drawing/2010/main" val="0"/>
              </a:ext>
            </a:extLst>
          </a:blip>
          <a:srcRect r="68865" b="2273"/>
          <a:stretch/>
        </p:blipFill>
        <p:spPr bwMode="auto">
          <a:xfrm>
            <a:off x="1025151" y="4891122"/>
            <a:ext cx="2474541" cy="6531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290219" y="5421667"/>
            <a:ext cx="1944404" cy="1394498"/>
          </a:xfrm>
          <a:prstGeom prst="rect">
            <a:avLst/>
          </a:prstGeom>
        </p:spPr>
      </p:pic>
      <p:pic>
        <p:nvPicPr>
          <p:cNvPr id="6" name="Picture 4" descr="http://rocks-210.sdsc.edu/wiki/skins/common/images/PRAGMA-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935" y="5059543"/>
            <a:ext cx="2076753" cy="15984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gpp.ucsd.edu/sites/default/files/images/UCSD-logos-horizonta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646" y="4925488"/>
            <a:ext cx="2827780" cy="5844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alit2.net/newsroom/resources/gallery/logos/withText/web/Cal(IT)2-Logotype3.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8931" y="5638827"/>
            <a:ext cx="3195210" cy="110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configure everything</a:t>
            </a:r>
            <a:endParaRPr lang="en-US" dirty="0"/>
          </a:p>
        </p:txBody>
      </p:sp>
      <p:sp>
        <p:nvSpPr>
          <p:cNvPr id="5" name="Rounded Rectangular Callout 4"/>
          <p:cNvSpPr/>
          <p:nvPr/>
        </p:nvSpPr>
        <p:spPr>
          <a:xfrm>
            <a:off x="1943100" y="1485759"/>
            <a:ext cx="1779815" cy="718740"/>
          </a:xfrm>
          <a:prstGeom prst="wedgeRoundRectCallout">
            <a:avLst>
              <a:gd name="adj1" fmla="val -26041"/>
              <a:gd name="adj2" fmla="val 1261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Install MPTCP &amp; Routing Tables</a:t>
            </a:r>
          </a:p>
        </p:txBody>
      </p:sp>
      <p:sp>
        <p:nvSpPr>
          <p:cNvPr id="7" name="Rounded Rectangular Callout 6"/>
          <p:cNvSpPr/>
          <p:nvPr/>
        </p:nvSpPr>
        <p:spPr>
          <a:xfrm>
            <a:off x="8243207" y="827510"/>
            <a:ext cx="3592285" cy="718740"/>
          </a:xfrm>
          <a:prstGeom prst="wedgeRoundRectCallout">
            <a:avLst>
              <a:gd name="adj1" fmla="val -33106"/>
              <a:gd name="adj2" fmla="val 1442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 flow rules</a:t>
            </a:r>
          </a:p>
          <a:p>
            <a:pPr algn="ctr"/>
            <a:r>
              <a:rPr lang="en-US" dirty="0"/>
              <a:t>(I’m using Floodlight for this one)</a:t>
            </a:r>
          </a:p>
        </p:txBody>
      </p:sp>
      <p:cxnSp>
        <p:nvCxnSpPr>
          <p:cNvPr id="10" name="Straight Arrow Connector 9"/>
          <p:cNvCxnSpPr/>
          <p:nvPr/>
        </p:nvCxnSpPr>
        <p:spPr>
          <a:xfrm flipH="1" flipV="1">
            <a:off x="6455229" y="4261757"/>
            <a:ext cx="1551214" cy="158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47248" y="5799522"/>
            <a:ext cx="2292102" cy="646331"/>
          </a:xfrm>
          <a:prstGeom prst="rect">
            <a:avLst/>
          </a:prstGeom>
          <a:noFill/>
        </p:spPr>
        <p:txBody>
          <a:bodyPr wrap="none" rtlCol="0">
            <a:spAutoFit/>
          </a:bodyPr>
          <a:lstStyle/>
          <a:p>
            <a:r>
              <a:rPr lang="en-US" dirty="0"/>
              <a:t>GRE Connections from</a:t>
            </a:r>
          </a:p>
          <a:p>
            <a:r>
              <a:rPr lang="en-US" dirty="0"/>
              <a:t>PRAGMA-ENT project</a:t>
            </a:r>
          </a:p>
        </p:txBody>
      </p:sp>
      <p:grpSp>
        <p:nvGrpSpPr>
          <p:cNvPr id="9" name="Group 8"/>
          <p:cNvGrpSpPr/>
          <p:nvPr/>
        </p:nvGrpSpPr>
        <p:grpSpPr>
          <a:xfrm>
            <a:off x="1170215" y="2120552"/>
            <a:ext cx="9851572" cy="4445452"/>
            <a:chOff x="1170215" y="2120552"/>
            <a:chExt cx="9851572" cy="4445452"/>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0215" y="2120552"/>
              <a:ext cx="9851572" cy="4445452"/>
            </a:xfrm>
            <a:prstGeom prst="rect">
              <a:avLst/>
            </a:prstGeom>
          </p:spPr>
        </p:pic>
        <p:cxnSp>
          <p:nvCxnSpPr>
            <p:cNvPr id="6" name="Elbow Connector 5"/>
            <p:cNvCxnSpPr/>
            <p:nvPr/>
          </p:nvCxnSpPr>
          <p:spPr>
            <a:xfrm rot="5400000">
              <a:off x="6815739" y="3552904"/>
              <a:ext cx="2991008" cy="1502228"/>
            </a:xfrm>
            <a:prstGeom prst="bentConnector3">
              <a:avLst>
                <a:gd name="adj1" fmla="val 99133"/>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116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Demo</a:t>
            </a:r>
            <a:endParaRPr lang="en-US" dirty="0"/>
          </a:p>
        </p:txBody>
      </p:sp>
      <p:sp>
        <p:nvSpPr>
          <p:cNvPr id="5" name="Text Placeholder 4"/>
          <p:cNvSpPr>
            <a:spLocks noGrp="1"/>
          </p:cNvSpPr>
          <p:nvPr>
            <p:ph type="body" idx="1"/>
          </p:nvPr>
        </p:nvSpPr>
        <p:spPr>
          <a:xfrm>
            <a:off x="831850" y="4589463"/>
            <a:ext cx="10515600" cy="1974623"/>
          </a:xfrm>
        </p:spPr>
        <p:txBody>
          <a:bodyPr>
            <a:normAutofit/>
          </a:bodyPr>
          <a:lstStyle/>
          <a:p>
            <a:r>
              <a:rPr lang="en-US" dirty="0" smtClean="0"/>
              <a:t>Rules:</a:t>
            </a:r>
          </a:p>
          <a:p>
            <a:pPr marL="457200" indent="-457200">
              <a:buAutoNum type="arabicPeriod"/>
            </a:pPr>
            <a:r>
              <a:rPr lang="en-US" dirty="0" smtClean="0"/>
              <a:t>Please tell me if I’m too fast.</a:t>
            </a:r>
          </a:p>
          <a:p>
            <a:pPr marL="457200" indent="-457200">
              <a:buAutoNum type="arabicPeriod"/>
            </a:pPr>
            <a:r>
              <a:rPr lang="en-US" dirty="0" smtClean="0"/>
              <a:t>Murphy’s Law may be in effect. I’m actually sharing the network with the previous and the next guys.</a:t>
            </a:r>
            <a:endParaRPr lang="en-US" dirty="0"/>
          </a:p>
        </p:txBody>
      </p:sp>
    </p:spTree>
    <p:extLst>
      <p:ext uri="{BB962C8B-B14F-4D97-AF65-F5344CB8AC3E}">
        <p14:creationId xmlns:p14="http://schemas.microsoft.com/office/powerpoint/2010/main" val="26785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settings</a:t>
            </a:r>
            <a:endParaRPr lang="en-US" dirty="0"/>
          </a:p>
        </p:txBody>
      </p:sp>
      <p:sp>
        <p:nvSpPr>
          <p:cNvPr id="6" name="Content Placeholder 5"/>
          <p:cNvSpPr>
            <a:spLocks noGrp="1"/>
          </p:cNvSpPr>
          <p:nvPr>
            <p:ph idx="1"/>
          </p:nvPr>
        </p:nvSpPr>
        <p:spPr>
          <a:xfrm>
            <a:off x="2152650" y="1825625"/>
            <a:ext cx="8335736" cy="4351338"/>
          </a:xfrm>
        </p:spPr>
        <p:txBody>
          <a:bodyPr/>
          <a:lstStyle/>
          <a:p>
            <a:r>
              <a:rPr lang="en-US" dirty="0" err="1" smtClean="0"/>
              <a:t>dmesg</a:t>
            </a:r>
            <a:r>
              <a:rPr lang="en-US" dirty="0" smtClean="0"/>
              <a:t> | MPTCP; </a:t>
            </a:r>
            <a:r>
              <a:rPr lang="en-US" dirty="0" err="1" smtClean="0"/>
              <a:t>ip</a:t>
            </a:r>
            <a:r>
              <a:rPr lang="en-US" dirty="0" smtClean="0"/>
              <a:t> rule show; </a:t>
            </a:r>
            <a:r>
              <a:rPr lang="en-US" dirty="0" err="1" smtClean="0"/>
              <a:t>ip</a:t>
            </a:r>
            <a:r>
              <a:rPr lang="en-US" dirty="0" smtClean="0"/>
              <a:t> route show table 1</a:t>
            </a:r>
            <a:endParaRPr lang="en-US" dirty="0"/>
          </a:p>
        </p:txBody>
      </p:sp>
      <p:pic>
        <p:nvPicPr>
          <p:cNvPr id="5" name="Picture 4"/>
          <p:cNvPicPr>
            <a:picLocks noChangeAspect="1"/>
          </p:cNvPicPr>
          <p:nvPr/>
        </p:nvPicPr>
        <p:blipFill rotWithShape="1">
          <a:blip r:embed="rId3"/>
          <a:srcRect b="9028"/>
          <a:stretch/>
        </p:blipFill>
        <p:spPr>
          <a:xfrm>
            <a:off x="1551699" y="2579916"/>
            <a:ext cx="9088602" cy="4278085"/>
          </a:xfrm>
          <a:prstGeom prst="rect">
            <a:avLst/>
          </a:prstGeom>
        </p:spPr>
      </p:pic>
    </p:spTree>
    <p:extLst>
      <p:ext uri="{BB962C8B-B14F-4D97-AF65-F5344CB8AC3E}">
        <p14:creationId xmlns:p14="http://schemas.microsoft.com/office/powerpoint/2010/main" val="1035184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3197999" y="1511354"/>
            <a:ext cx="6246509" cy="1547451"/>
          </a:xfrm>
          <a:prstGeom prst="ellipse">
            <a:avLst/>
          </a:prstGeom>
          <a:solidFill>
            <a:schemeClr val="accent1">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Single Overlay Network</a:t>
            </a:r>
          </a:p>
        </p:txBody>
      </p:sp>
      <p:sp>
        <p:nvSpPr>
          <p:cNvPr id="2" name="Title 1"/>
          <p:cNvSpPr>
            <a:spLocks noGrp="1"/>
          </p:cNvSpPr>
          <p:nvPr>
            <p:ph type="title"/>
          </p:nvPr>
        </p:nvSpPr>
        <p:spPr/>
        <p:txBody>
          <a:bodyPr/>
          <a:lstStyle/>
          <a:p>
            <a:r>
              <a:rPr lang="en-US" dirty="0" smtClean="0"/>
              <a:t>What is PRAGMA-ENT?</a:t>
            </a:r>
            <a:endParaRPr lang="en-US" dirty="0"/>
          </a:p>
        </p:txBody>
      </p:sp>
      <p:grpSp>
        <p:nvGrpSpPr>
          <p:cNvPr id="4" name="Group 3"/>
          <p:cNvGrpSpPr/>
          <p:nvPr/>
        </p:nvGrpSpPr>
        <p:grpSpPr>
          <a:xfrm>
            <a:off x="1657296" y="3263718"/>
            <a:ext cx="8877408" cy="3330266"/>
            <a:chOff x="0" y="1082671"/>
            <a:chExt cx="10279722" cy="3722137"/>
          </a:xfrm>
        </p:grpSpPr>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7179"/>
            <a:stretch/>
          </p:blipFill>
          <p:spPr bwMode="auto">
            <a:xfrm>
              <a:off x="0" y="1082671"/>
              <a:ext cx="3895726" cy="37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rotWithShape="1">
            <a:blip r:embed="rId4"/>
            <a:srcRect l="56332" t="2457" b="7085"/>
            <a:stretch/>
          </p:blipFill>
          <p:spPr>
            <a:xfrm>
              <a:off x="4408226" y="1091070"/>
              <a:ext cx="5871496" cy="3627371"/>
            </a:xfrm>
            <a:prstGeom prst="rect">
              <a:avLst/>
            </a:prstGeom>
          </p:spPr>
        </p:pic>
        <p:pic>
          <p:nvPicPr>
            <p:cNvPr id="7"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1305" y="1163576"/>
              <a:ext cx="764875" cy="85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1518" y="2199783"/>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6755" y="2037858"/>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64530" y="2748669"/>
              <a:ext cx="1390649" cy="262467"/>
            </a:xfrm>
            <a:prstGeom prst="rect">
              <a:avLst/>
            </a:prstGeom>
            <a:noFill/>
            <a:ln>
              <a:noFill/>
            </a:ln>
          </p:spPr>
        </p:pic>
        <p:pic>
          <p:nvPicPr>
            <p:cNvPr id="11" name="Picture 10" descr="C:\Users\adm-local\Desktop\UCS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484" y="2073436"/>
              <a:ext cx="1429611" cy="2591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3475" y="10836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descr="C:\Users\adm-local\Desktop\internet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64653" y="2046641"/>
              <a:ext cx="860712" cy="6391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adm-local\Desktop\flr.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5009" y="1524923"/>
              <a:ext cx="1173339" cy="5129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Users\adm-local\Desktop\PacWaveLogo_300x300.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49433" y="2598511"/>
              <a:ext cx="725257" cy="6509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dm-local\Desktop\JGN-X_banner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8469" y="1937826"/>
              <a:ext cx="1449767" cy="3837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120" y="152571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125" y="2081639"/>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Arc 18"/>
            <p:cNvSpPr/>
            <p:nvPr/>
          </p:nvSpPr>
          <p:spPr>
            <a:xfrm>
              <a:off x="3895725" y="1450455"/>
              <a:ext cx="4368928" cy="1724141"/>
            </a:xfrm>
            <a:prstGeom prst="arc">
              <a:avLst>
                <a:gd name="adj1" fmla="val 5122040"/>
                <a:gd name="adj2" fmla="val 1080268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sp>
          <p:nvSpPr>
            <p:cNvPr id="20" name="Arc 19"/>
            <p:cNvSpPr/>
            <p:nvPr/>
          </p:nvSpPr>
          <p:spPr>
            <a:xfrm>
              <a:off x="5552478" y="2312526"/>
              <a:ext cx="3142531" cy="882345"/>
            </a:xfrm>
            <a:prstGeom prst="arc">
              <a:avLst>
                <a:gd name="adj1" fmla="val 6719"/>
                <a:gd name="adj2" fmla="val 542983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pic>
          <p:nvPicPr>
            <p:cNvPr id="21" name="図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4279" y="1213008"/>
              <a:ext cx="1173426" cy="711966"/>
            </a:xfrm>
            <a:prstGeom prst="rect">
              <a:avLst/>
            </a:prstGeom>
          </p:spPr>
        </p:pic>
        <p:pic>
          <p:nvPicPr>
            <p:cNvPr id="22" name="Picture 21" descr="C:\Users\adm-local\Desktop\logo_osaka-u.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11214" y="2292819"/>
              <a:ext cx="1473296" cy="3802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Users\adm-local\Desktop\naist_logo.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4319" y="1783877"/>
              <a:ext cx="1360507" cy="4654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Users\adm-local\Desktop\twaren.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4427" y="2997017"/>
              <a:ext cx="1382930" cy="4071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local\Desktop\narlab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2596" y="3404213"/>
              <a:ext cx="2112561" cy="8421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923" y="28754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c 26"/>
            <p:cNvSpPr/>
            <p:nvPr/>
          </p:nvSpPr>
          <p:spPr>
            <a:xfrm>
              <a:off x="1563475" y="3087683"/>
              <a:ext cx="4605971" cy="184652"/>
            </a:xfrm>
            <a:prstGeom prst="arc">
              <a:avLst>
                <a:gd name="adj1" fmla="val 20974"/>
                <a:gd name="adj2" fmla="val 5472656"/>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grpSp>
      <p:sp>
        <p:nvSpPr>
          <p:cNvPr id="32" name="Oval 31"/>
          <p:cNvSpPr/>
          <p:nvPr/>
        </p:nvSpPr>
        <p:spPr>
          <a:xfrm>
            <a:off x="2861187" y="196556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432882" y="2321323"/>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61466" y="150400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08490" y="2881657"/>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809249" y="1462538"/>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537819" y="2193594"/>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16708" y="1375245"/>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33" idx="5"/>
            <a:endCxn id="39" idx="3"/>
          </p:cNvCxnSpPr>
          <p:nvPr/>
        </p:nvCxnSpPr>
        <p:spPr>
          <a:xfrm flipV="1">
            <a:off x="3646667" y="2407379"/>
            <a:ext cx="5927833" cy="127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9" idx="1"/>
            <a:endCxn id="37" idx="6"/>
          </p:cNvCxnSpPr>
          <p:nvPr/>
        </p:nvCxnSpPr>
        <p:spPr>
          <a:xfrm flipH="1" flipV="1">
            <a:off x="8059713" y="1587770"/>
            <a:ext cx="1514786" cy="642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7" idx="2"/>
            <a:endCxn id="32" idx="6"/>
          </p:cNvCxnSpPr>
          <p:nvPr/>
        </p:nvCxnSpPr>
        <p:spPr>
          <a:xfrm flipH="1">
            <a:off x="3111651" y="1587771"/>
            <a:ext cx="4697598" cy="5030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7" idx="2"/>
            <a:endCxn id="33" idx="6"/>
          </p:cNvCxnSpPr>
          <p:nvPr/>
        </p:nvCxnSpPr>
        <p:spPr>
          <a:xfrm flipH="1">
            <a:off x="3683347" y="1587771"/>
            <a:ext cx="4125903" cy="858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5"/>
            <a:endCxn id="33" idx="2"/>
          </p:cNvCxnSpPr>
          <p:nvPr/>
        </p:nvCxnSpPr>
        <p:spPr>
          <a:xfrm>
            <a:off x="3074972" y="2179353"/>
            <a:ext cx="357911" cy="267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6"/>
            <a:endCxn id="42" idx="2"/>
          </p:cNvCxnSpPr>
          <p:nvPr/>
        </p:nvCxnSpPr>
        <p:spPr>
          <a:xfrm flipV="1">
            <a:off x="3911930" y="1500477"/>
            <a:ext cx="804778" cy="1287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3" idx="7"/>
            <a:endCxn id="42" idx="3"/>
          </p:cNvCxnSpPr>
          <p:nvPr/>
        </p:nvCxnSpPr>
        <p:spPr>
          <a:xfrm flipV="1">
            <a:off x="3646666" y="1589029"/>
            <a:ext cx="1106722" cy="768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4" idx="3"/>
            <a:endCxn id="32" idx="7"/>
          </p:cNvCxnSpPr>
          <p:nvPr/>
        </p:nvCxnSpPr>
        <p:spPr>
          <a:xfrm flipH="1">
            <a:off x="3074972" y="1717793"/>
            <a:ext cx="623175" cy="2844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2" idx="4"/>
            <a:endCxn id="36" idx="1"/>
          </p:cNvCxnSpPr>
          <p:nvPr/>
        </p:nvCxnSpPr>
        <p:spPr>
          <a:xfrm>
            <a:off x="2986420" y="2216033"/>
            <a:ext cx="658751" cy="7023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3" idx="3"/>
            <a:endCxn id="36" idx="7"/>
          </p:cNvCxnSpPr>
          <p:nvPr/>
        </p:nvCxnSpPr>
        <p:spPr>
          <a:xfrm>
            <a:off x="3469562" y="2535107"/>
            <a:ext cx="352712" cy="3832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36" idx="6"/>
            <a:endCxn id="39" idx="4"/>
          </p:cNvCxnSpPr>
          <p:nvPr/>
        </p:nvCxnSpPr>
        <p:spPr>
          <a:xfrm flipV="1">
            <a:off x="3858955" y="2444059"/>
            <a:ext cx="5804097" cy="5628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2" idx="6"/>
            <a:endCxn id="37" idx="1"/>
          </p:cNvCxnSpPr>
          <p:nvPr/>
        </p:nvCxnSpPr>
        <p:spPr>
          <a:xfrm flipV="1">
            <a:off x="4967173" y="1499219"/>
            <a:ext cx="2878757" cy="12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20594342">
            <a:off x="254517" y="336390"/>
            <a:ext cx="2369751" cy="369332"/>
          </a:xfrm>
          <a:prstGeom prst="rect">
            <a:avLst/>
          </a:prstGeom>
          <a:noFill/>
        </p:spPr>
        <p:txBody>
          <a:bodyPr wrap="none" rtlCol="0">
            <a:spAutoFit/>
          </a:bodyPr>
          <a:lstStyle/>
          <a:p>
            <a:r>
              <a:rPr lang="en-US" dirty="0">
                <a:solidFill>
                  <a:srgbClr val="FF0000"/>
                </a:solidFill>
              </a:rPr>
              <a:t>From the Lightning Talk</a:t>
            </a:r>
          </a:p>
        </p:txBody>
      </p:sp>
    </p:spTree>
    <p:extLst>
      <p:ext uri="{BB962C8B-B14F-4D97-AF65-F5344CB8AC3E}">
        <p14:creationId xmlns:p14="http://schemas.microsoft.com/office/powerpoint/2010/main" val="216246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32" grpId="0" animBg="1"/>
      <p:bldP spid="33" grpId="0" animBg="1"/>
      <p:bldP spid="34" grpId="0" animBg="1"/>
      <p:bldP spid="36" grpId="0" animBg="1"/>
      <p:bldP spid="37" grpId="0" animBg="1"/>
      <p:bldP spid="39"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MPTCP?</a:t>
            </a:r>
            <a:endParaRPr lang="en-US" dirty="0"/>
          </a:p>
        </p:txBody>
      </p:sp>
      <p:sp>
        <p:nvSpPr>
          <p:cNvPr id="23" name="TextBox 22"/>
          <p:cNvSpPr txBox="1"/>
          <p:nvPr/>
        </p:nvSpPr>
        <p:spPr>
          <a:xfrm>
            <a:off x="1601669" y="5560788"/>
            <a:ext cx="2046459" cy="523220"/>
          </a:xfrm>
          <a:prstGeom prst="rect">
            <a:avLst/>
          </a:prstGeom>
          <a:noFill/>
        </p:spPr>
        <p:txBody>
          <a:bodyPr wrap="none" rtlCol="0">
            <a:spAutoFit/>
          </a:bodyPr>
          <a:lstStyle/>
          <a:p>
            <a:pPr algn="ctr"/>
            <a:r>
              <a:rPr lang="en-US" sz="2800" dirty="0"/>
              <a:t>Local System</a:t>
            </a:r>
          </a:p>
        </p:txBody>
      </p:sp>
      <p:sp>
        <p:nvSpPr>
          <p:cNvPr id="24" name="TextBox 23"/>
          <p:cNvSpPr txBox="1"/>
          <p:nvPr/>
        </p:nvSpPr>
        <p:spPr>
          <a:xfrm>
            <a:off x="8254445" y="5560788"/>
            <a:ext cx="2441630" cy="523220"/>
          </a:xfrm>
          <a:prstGeom prst="rect">
            <a:avLst/>
          </a:prstGeom>
          <a:noFill/>
        </p:spPr>
        <p:txBody>
          <a:bodyPr wrap="none" rtlCol="0">
            <a:spAutoFit/>
          </a:bodyPr>
          <a:lstStyle/>
          <a:p>
            <a:pPr algn="ctr"/>
            <a:r>
              <a:rPr lang="en-US" sz="2800" dirty="0"/>
              <a:t>Remote System</a:t>
            </a:r>
          </a:p>
        </p:txBody>
      </p:sp>
      <p:grpSp>
        <p:nvGrpSpPr>
          <p:cNvPr id="25" name="Group 24"/>
          <p:cNvGrpSpPr/>
          <p:nvPr/>
        </p:nvGrpSpPr>
        <p:grpSpPr>
          <a:xfrm>
            <a:off x="1712915" y="2063218"/>
            <a:ext cx="1958654" cy="3215987"/>
            <a:chOff x="1704622" y="2486026"/>
            <a:chExt cx="1698171" cy="2788290"/>
          </a:xfrm>
        </p:grpSpPr>
        <p:grpSp>
          <p:nvGrpSpPr>
            <p:cNvPr id="26" name="Group 25"/>
            <p:cNvGrpSpPr/>
            <p:nvPr/>
          </p:nvGrpSpPr>
          <p:grpSpPr>
            <a:xfrm>
              <a:off x="1704622" y="2986197"/>
              <a:ext cx="1698171" cy="2288119"/>
              <a:chOff x="1704622" y="2986197"/>
              <a:chExt cx="1698171" cy="2288119"/>
            </a:xfrm>
          </p:grpSpPr>
          <p:sp>
            <p:nvSpPr>
              <p:cNvPr id="28" name="Cube 27"/>
              <p:cNvSpPr/>
              <p:nvPr/>
            </p:nvSpPr>
            <p:spPr>
              <a:xfrm>
                <a:off x="1704624"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29" name="Cube 28"/>
              <p:cNvSpPr/>
              <p:nvPr/>
            </p:nvSpPr>
            <p:spPr>
              <a:xfrm>
                <a:off x="1704624"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30" name="Cube 29"/>
              <p:cNvSpPr/>
              <p:nvPr/>
            </p:nvSpPr>
            <p:spPr>
              <a:xfrm>
                <a:off x="1704623"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31" name="Cube 30"/>
              <p:cNvSpPr/>
              <p:nvPr/>
            </p:nvSpPr>
            <p:spPr>
              <a:xfrm>
                <a:off x="1704623"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TCP</a:t>
                </a:r>
              </a:p>
            </p:txBody>
          </p:sp>
          <p:sp>
            <p:nvSpPr>
              <p:cNvPr id="32" name="Cube 31"/>
              <p:cNvSpPr/>
              <p:nvPr/>
            </p:nvSpPr>
            <p:spPr>
              <a:xfrm>
                <a:off x="2364215"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33" name="Cube 32"/>
              <p:cNvSpPr/>
              <p:nvPr/>
            </p:nvSpPr>
            <p:spPr>
              <a:xfrm>
                <a:off x="2364215"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34" name="Cube 33"/>
              <p:cNvSpPr/>
              <p:nvPr/>
            </p:nvSpPr>
            <p:spPr>
              <a:xfrm>
                <a:off x="2364214"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35" name="Cube 34"/>
              <p:cNvSpPr/>
              <p:nvPr/>
            </p:nvSpPr>
            <p:spPr>
              <a:xfrm>
                <a:off x="2364214"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TCP</a:t>
                </a:r>
              </a:p>
            </p:txBody>
          </p:sp>
          <p:sp>
            <p:nvSpPr>
              <p:cNvPr id="36" name="Cube 35"/>
              <p:cNvSpPr/>
              <p:nvPr/>
            </p:nvSpPr>
            <p:spPr>
              <a:xfrm>
                <a:off x="1704622" y="3306901"/>
                <a:ext cx="1698171" cy="679269"/>
              </a:xfrm>
              <a:prstGeom prst="cube">
                <a:avLst>
                  <a:gd name="adj" fmla="val 59615"/>
                </a:avLst>
              </a:prstGeom>
              <a:solidFill>
                <a:srgbClr val="FF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MPTCP</a:t>
                </a:r>
              </a:p>
            </p:txBody>
          </p:sp>
          <p:sp>
            <p:nvSpPr>
              <p:cNvPr id="37" name="Cube 36"/>
              <p:cNvSpPr/>
              <p:nvPr/>
            </p:nvSpPr>
            <p:spPr>
              <a:xfrm>
                <a:off x="1704622" y="2986197"/>
                <a:ext cx="1698171"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Application</a:t>
                </a:r>
              </a:p>
            </p:txBody>
          </p:sp>
        </p:grpSp>
        <p:pic>
          <p:nvPicPr>
            <p:cNvPr id="27" name="Content Placeholder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81" y="2486026"/>
              <a:ext cx="831852" cy="831850"/>
            </a:xfrm>
            <a:prstGeom prst="rect">
              <a:avLst/>
            </a:prstGeom>
            <a:ln>
              <a:noFill/>
            </a:ln>
          </p:spPr>
        </p:pic>
      </p:grpSp>
      <p:grpSp>
        <p:nvGrpSpPr>
          <p:cNvPr id="38" name="Group 37"/>
          <p:cNvGrpSpPr/>
          <p:nvPr/>
        </p:nvGrpSpPr>
        <p:grpSpPr>
          <a:xfrm>
            <a:off x="8595145" y="2063218"/>
            <a:ext cx="1958654" cy="3215987"/>
            <a:chOff x="1704622" y="2486026"/>
            <a:chExt cx="1698171" cy="2788290"/>
          </a:xfrm>
        </p:grpSpPr>
        <p:grpSp>
          <p:nvGrpSpPr>
            <p:cNvPr id="39" name="Group 38"/>
            <p:cNvGrpSpPr/>
            <p:nvPr/>
          </p:nvGrpSpPr>
          <p:grpSpPr>
            <a:xfrm>
              <a:off x="1704622" y="2986197"/>
              <a:ext cx="1698171" cy="2288119"/>
              <a:chOff x="1704622" y="2986197"/>
              <a:chExt cx="1698171" cy="2288119"/>
            </a:xfrm>
          </p:grpSpPr>
          <p:sp>
            <p:nvSpPr>
              <p:cNvPr id="41" name="Cube 40"/>
              <p:cNvSpPr/>
              <p:nvPr/>
            </p:nvSpPr>
            <p:spPr>
              <a:xfrm>
                <a:off x="1704624"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42" name="Cube 41"/>
              <p:cNvSpPr/>
              <p:nvPr/>
            </p:nvSpPr>
            <p:spPr>
              <a:xfrm>
                <a:off x="1704624"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43" name="Cube 42"/>
              <p:cNvSpPr/>
              <p:nvPr/>
            </p:nvSpPr>
            <p:spPr>
              <a:xfrm>
                <a:off x="1704623"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44" name="Cube 43"/>
              <p:cNvSpPr/>
              <p:nvPr/>
            </p:nvSpPr>
            <p:spPr>
              <a:xfrm>
                <a:off x="1704623"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TCP</a:t>
                </a:r>
              </a:p>
            </p:txBody>
          </p:sp>
          <p:sp>
            <p:nvSpPr>
              <p:cNvPr id="45" name="Cube 44"/>
              <p:cNvSpPr/>
              <p:nvPr/>
            </p:nvSpPr>
            <p:spPr>
              <a:xfrm>
                <a:off x="2364215"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46" name="Cube 45"/>
              <p:cNvSpPr/>
              <p:nvPr/>
            </p:nvSpPr>
            <p:spPr>
              <a:xfrm>
                <a:off x="2364215"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47" name="Cube 46"/>
              <p:cNvSpPr/>
              <p:nvPr/>
            </p:nvSpPr>
            <p:spPr>
              <a:xfrm>
                <a:off x="2364214"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48" name="Cube 47"/>
              <p:cNvSpPr/>
              <p:nvPr/>
            </p:nvSpPr>
            <p:spPr>
              <a:xfrm>
                <a:off x="2364214"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TCP</a:t>
                </a:r>
              </a:p>
            </p:txBody>
          </p:sp>
          <p:sp>
            <p:nvSpPr>
              <p:cNvPr id="49" name="Cube 48"/>
              <p:cNvSpPr/>
              <p:nvPr/>
            </p:nvSpPr>
            <p:spPr>
              <a:xfrm>
                <a:off x="1704622" y="3306901"/>
                <a:ext cx="1698171" cy="679269"/>
              </a:xfrm>
              <a:prstGeom prst="cube">
                <a:avLst>
                  <a:gd name="adj" fmla="val 59615"/>
                </a:avLst>
              </a:prstGeom>
              <a:solidFill>
                <a:srgbClr val="FF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MPTCP</a:t>
                </a:r>
              </a:p>
            </p:txBody>
          </p:sp>
          <p:sp>
            <p:nvSpPr>
              <p:cNvPr id="50" name="Cube 49"/>
              <p:cNvSpPr/>
              <p:nvPr/>
            </p:nvSpPr>
            <p:spPr>
              <a:xfrm>
                <a:off x="1704622" y="2986197"/>
                <a:ext cx="1698171"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Application</a:t>
                </a:r>
              </a:p>
            </p:txBody>
          </p:sp>
        </p:grpSp>
        <p:pic>
          <p:nvPicPr>
            <p:cNvPr id="40" name="Content Placeholder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81" y="2486026"/>
              <a:ext cx="831852" cy="831850"/>
            </a:xfrm>
            <a:prstGeom prst="rect">
              <a:avLst/>
            </a:prstGeom>
            <a:ln>
              <a:noFill/>
            </a:ln>
          </p:spPr>
        </p:pic>
      </p:grpSp>
      <p:cxnSp>
        <p:nvCxnSpPr>
          <p:cNvPr id="51" name="Elbow Connector 5"/>
          <p:cNvCxnSpPr/>
          <p:nvPr/>
        </p:nvCxnSpPr>
        <p:spPr>
          <a:xfrm rot="5400000">
            <a:off x="5950883" y="786119"/>
            <a:ext cx="11446" cy="7476664"/>
          </a:xfrm>
          <a:prstGeom prst="curvedConnector3">
            <a:avLst>
              <a:gd name="adj1" fmla="val 10400000"/>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10"/>
          <p:cNvCxnSpPr/>
          <p:nvPr/>
        </p:nvCxnSpPr>
        <p:spPr>
          <a:xfrm rot="16200000" flipH="1">
            <a:off x="5950883" y="1380559"/>
            <a:ext cx="11446" cy="6287789"/>
          </a:xfrm>
          <a:prstGeom prst="curvedConnector3">
            <a:avLst>
              <a:gd name="adj1" fmla="val 5000000"/>
            </a:avLst>
          </a:prstGeom>
          <a:ln w="381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541230" y="4745114"/>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54" name="Rectangle 53"/>
          <p:cNvSpPr/>
          <p:nvPr/>
        </p:nvSpPr>
        <p:spPr>
          <a:xfrm>
            <a:off x="4677713" y="4926210"/>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55" name="Rectangle 54"/>
          <p:cNvSpPr/>
          <p:nvPr/>
        </p:nvSpPr>
        <p:spPr>
          <a:xfrm>
            <a:off x="5717957" y="4973481"/>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56" name="Rectangle 55"/>
          <p:cNvSpPr/>
          <p:nvPr/>
        </p:nvSpPr>
        <p:spPr>
          <a:xfrm>
            <a:off x="6755760" y="4915685"/>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57" name="Rectangle 56"/>
          <p:cNvSpPr/>
          <p:nvPr/>
        </p:nvSpPr>
        <p:spPr>
          <a:xfrm>
            <a:off x="7782507" y="4745114"/>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cxnSp>
        <p:nvCxnSpPr>
          <p:cNvPr id="58" name="Elbow Connector 7"/>
          <p:cNvCxnSpPr/>
          <p:nvPr/>
        </p:nvCxnSpPr>
        <p:spPr>
          <a:xfrm rot="16200000" flipH="1">
            <a:off x="5952852" y="996092"/>
            <a:ext cx="11446" cy="6291730"/>
          </a:xfrm>
          <a:prstGeom prst="curvedConnector3">
            <a:avLst>
              <a:gd name="adj1" fmla="val 1800000"/>
            </a:avLst>
          </a:prstGeom>
          <a:ln w="38100">
            <a:solidFill>
              <a:srgbClr val="FF9900"/>
            </a:solidFill>
            <a:prstDash val="solid"/>
          </a:ln>
        </p:spPr>
        <p:style>
          <a:lnRef idx="1">
            <a:schemeClr val="accent1"/>
          </a:lnRef>
          <a:fillRef idx="0">
            <a:schemeClr val="accent1"/>
          </a:fillRef>
          <a:effectRef idx="0">
            <a:schemeClr val="accent1"/>
          </a:effectRef>
          <a:fontRef idx="minor">
            <a:schemeClr val="tx1"/>
          </a:fontRef>
        </p:style>
      </p:cxnSp>
      <p:cxnSp>
        <p:nvCxnSpPr>
          <p:cNvPr id="59" name="Elbow Connector 9"/>
          <p:cNvCxnSpPr/>
          <p:nvPr/>
        </p:nvCxnSpPr>
        <p:spPr>
          <a:xfrm rot="16200000" flipH="1">
            <a:off x="5952852" y="401655"/>
            <a:ext cx="11446" cy="7480605"/>
          </a:xfrm>
          <a:prstGeom prst="curvedConnector3">
            <a:avLst>
              <a:gd name="adj1" fmla="val 360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801344" y="5322244"/>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61" name="Rectangle 60"/>
          <p:cNvSpPr/>
          <p:nvPr/>
        </p:nvSpPr>
        <p:spPr>
          <a:xfrm>
            <a:off x="4893880" y="5437396"/>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62" name="Rectangle 61"/>
          <p:cNvSpPr/>
          <p:nvPr/>
        </p:nvSpPr>
        <p:spPr>
          <a:xfrm>
            <a:off x="5986416" y="5505824"/>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63" name="Rectangle 62"/>
          <p:cNvSpPr/>
          <p:nvPr/>
        </p:nvSpPr>
        <p:spPr>
          <a:xfrm>
            <a:off x="6999698" y="5458553"/>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64" name="Rectangle 63"/>
          <p:cNvSpPr/>
          <p:nvPr/>
        </p:nvSpPr>
        <p:spPr>
          <a:xfrm>
            <a:off x="8027339" y="5250026"/>
            <a:ext cx="824077" cy="36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Packet</a:t>
            </a:r>
          </a:p>
        </p:txBody>
      </p:sp>
      <p:sp>
        <p:nvSpPr>
          <p:cNvPr id="65" name="Oval 64"/>
          <p:cNvSpPr/>
          <p:nvPr/>
        </p:nvSpPr>
        <p:spPr>
          <a:xfrm>
            <a:off x="4157513" y="3302908"/>
            <a:ext cx="207798" cy="5780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66" name="Straight Arrow Connector 65"/>
          <p:cNvCxnSpPr>
            <a:stCxn id="67" idx="1"/>
            <a:endCxn id="65" idx="7"/>
          </p:cNvCxnSpPr>
          <p:nvPr/>
        </p:nvCxnSpPr>
        <p:spPr>
          <a:xfrm flipH="1">
            <a:off x="4334880" y="2105303"/>
            <a:ext cx="608324" cy="128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43205" y="1628249"/>
            <a:ext cx="4471223" cy="954108"/>
          </a:xfrm>
          <a:prstGeom prst="rect">
            <a:avLst/>
          </a:prstGeom>
          <a:noFill/>
        </p:spPr>
        <p:txBody>
          <a:bodyPr wrap="none" rtlCol="0">
            <a:spAutoFit/>
          </a:bodyPr>
          <a:lstStyle/>
          <a:p>
            <a:r>
              <a:rPr lang="en-US" sz="2800" dirty="0"/>
              <a:t>TCP flows are aggregated and</a:t>
            </a:r>
            <a:br>
              <a:rPr lang="en-US" sz="2800" dirty="0"/>
            </a:br>
            <a:r>
              <a:rPr lang="en-US" sz="2800" dirty="0"/>
              <a:t>handled as a single link</a:t>
            </a:r>
          </a:p>
        </p:txBody>
      </p:sp>
      <p:cxnSp>
        <p:nvCxnSpPr>
          <p:cNvPr id="68" name="Straight Connector 67"/>
          <p:cNvCxnSpPr/>
          <p:nvPr/>
        </p:nvCxnSpPr>
        <p:spPr>
          <a:xfrm>
            <a:off x="3204508" y="3588384"/>
            <a:ext cx="5390635" cy="4"/>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204508" y="3690343"/>
            <a:ext cx="5390635" cy="4"/>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20594342">
            <a:off x="254517" y="336390"/>
            <a:ext cx="2369751" cy="369332"/>
          </a:xfrm>
          <a:prstGeom prst="rect">
            <a:avLst/>
          </a:prstGeom>
          <a:noFill/>
        </p:spPr>
        <p:txBody>
          <a:bodyPr wrap="none" rtlCol="0">
            <a:spAutoFit/>
          </a:bodyPr>
          <a:lstStyle/>
          <a:p>
            <a:r>
              <a:rPr lang="en-US" dirty="0">
                <a:solidFill>
                  <a:srgbClr val="FF0000"/>
                </a:solidFill>
              </a:rPr>
              <a:t>From the Lightning Talk</a:t>
            </a:r>
          </a:p>
        </p:txBody>
      </p:sp>
    </p:spTree>
    <p:extLst>
      <p:ext uri="{BB962C8B-B14F-4D97-AF65-F5344CB8AC3E}">
        <p14:creationId xmlns:p14="http://schemas.microsoft.com/office/powerpoint/2010/main" val="691515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MPTCP?</a:t>
            </a:r>
            <a:endParaRPr lang="en-US" dirty="0"/>
          </a:p>
        </p:txBody>
      </p:sp>
      <p:grpSp>
        <p:nvGrpSpPr>
          <p:cNvPr id="40" name="Group 39"/>
          <p:cNvGrpSpPr/>
          <p:nvPr/>
        </p:nvGrpSpPr>
        <p:grpSpPr>
          <a:xfrm>
            <a:off x="1145126" y="2347184"/>
            <a:ext cx="9459644" cy="3432960"/>
            <a:chOff x="2168046" y="2725489"/>
            <a:chExt cx="7413804" cy="2690512"/>
          </a:xfrm>
        </p:grpSpPr>
        <p:grpSp>
          <p:nvGrpSpPr>
            <p:cNvPr id="4" name="Group 3"/>
            <p:cNvGrpSpPr/>
            <p:nvPr/>
          </p:nvGrpSpPr>
          <p:grpSpPr>
            <a:xfrm>
              <a:off x="7778469" y="2725489"/>
              <a:ext cx="1803381" cy="2614863"/>
              <a:chOff x="9457509" y="2888205"/>
              <a:chExt cx="1698171" cy="2462311"/>
            </a:xfrm>
          </p:grpSpPr>
          <p:sp>
            <p:nvSpPr>
              <p:cNvPr id="5" name="Cube 4"/>
              <p:cNvSpPr/>
              <p:nvPr/>
            </p:nvSpPr>
            <p:spPr>
              <a:xfrm>
                <a:off x="9457511" y="4671247"/>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6" name="Cube 5"/>
              <p:cNvSpPr/>
              <p:nvPr/>
            </p:nvSpPr>
            <p:spPr>
              <a:xfrm>
                <a:off x="9457511" y="4345214"/>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7" name="Cube 6"/>
              <p:cNvSpPr/>
              <p:nvPr/>
            </p:nvSpPr>
            <p:spPr>
              <a:xfrm>
                <a:off x="9457510" y="4024509"/>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8" name="Cube 7"/>
              <p:cNvSpPr/>
              <p:nvPr/>
            </p:nvSpPr>
            <p:spPr>
              <a:xfrm>
                <a:off x="10117102" y="4671247"/>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t>
                </a:r>
              </a:p>
            </p:txBody>
          </p:sp>
          <p:sp>
            <p:nvSpPr>
              <p:cNvPr id="9" name="Cube 8"/>
              <p:cNvSpPr/>
              <p:nvPr/>
            </p:nvSpPr>
            <p:spPr>
              <a:xfrm>
                <a:off x="10117102" y="4345214"/>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ETH</a:t>
                </a:r>
              </a:p>
            </p:txBody>
          </p:sp>
          <p:sp>
            <p:nvSpPr>
              <p:cNvPr id="10" name="Cube 9"/>
              <p:cNvSpPr/>
              <p:nvPr/>
            </p:nvSpPr>
            <p:spPr>
              <a:xfrm>
                <a:off x="10117101" y="4024509"/>
                <a:ext cx="1038578"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IP</a:t>
                </a:r>
              </a:p>
            </p:txBody>
          </p:sp>
          <p:sp>
            <p:nvSpPr>
              <p:cNvPr id="11" name="Cube 10"/>
              <p:cNvSpPr/>
              <p:nvPr/>
            </p:nvSpPr>
            <p:spPr>
              <a:xfrm>
                <a:off x="9457509" y="3709080"/>
                <a:ext cx="1698171"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TCP</a:t>
                </a:r>
              </a:p>
            </p:txBody>
          </p:sp>
          <p:sp>
            <p:nvSpPr>
              <p:cNvPr id="12" name="Cube 11"/>
              <p:cNvSpPr/>
              <p:nvPr/>
            </p:nvSpPr>
            <p:spPr>
              <a:xfrm>
                <a:off x="9457509" y="3388376"/>
                <a:ext cx="1698171" cy="679269"/>
              </a:xfrm>
              <a:prstGeom prst="cube">
                <a:avLst>
                  <a:gd name="adj" fmla="val 596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Application</a:t>
                </a:r>
              </a:p>
            </p:txBody>
          </p:sp>
          <p:pic>
            <p:nvPicPr>
              <p:cNvPr id="13" name="Content Placeholder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668" y="2888205"/>
                <a:ext cx="831852" cy="831850"/>
              </a:xfrm>
              <a:prstGeom prst="rect">
                <a:avLst/>
              </a:prstGeom>
            </p:spPr>
          </p:pic>
        </p:grpSp>
        <p:sp>
          <p:nvSpPr>
            <p:cNvPr id="14" name="Rectangle 13"/>
            <p:cNvSpPr/>
            <p:nvPr/>
          </p:nvSpPr>
          <p:spPr>
            <a:xfrm>
              <a:off x="5043822" y="2794588"/>
              <a:ext cx="2080882" cy="653463"/>
            </a:xfrm>
            <a:prstGeom prst="rect">
              <a:avLst/>
            </a:prstGeom>
            <a:ln w="28575"/>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600" dirty="0"/>
                <a:t>Manage sockets from apps</a:t>
              </a:r>
            </a:p>
            <a:p>
              <a:r>
                <a:rPr lang="en-US" sz="1600" dirty="0">
                  <a:latin typeface="Consolas" panose="020B0609020204030204" pitchFamily="49" charset="0"/>
                  <a:cs typeface="Consolas" panose="020B0609020204030204" pitchFamily="49" charset="0"/>
                </a:rPr>
                <a:t>sock1 = </a:t>
              </a:r>
              <a:r>
                <a:rPr lang="en-US" sz="1600" dirty="0" err="1">
                  <a:latin typeface="Consolas" panose="020B0609020204030204" pitchFamily="49" charset="0"/>
                  <a:cs typeface="Consolas" panose="020B0609020204030204" pitchFamily="49" charset="0"/>
                </a:rPr>
                <a:t>socket.new</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sock2 = </a:t>
              </a:r>
              <a:r>
                <a:rPr lang="en-US" sz="1600" dirty="0" err="1">
                  <a:latin typeface="Consolas" panose="020B0609020204030204" pitchFamily="49" charset="0"/>
                  <a:cs typeface="Consolas" panose="020B0609020204030204" pitchFamily="49" charset="0"/>
                </a:rPr>
                <a:t>socket.new</a:t>
              </a:r>
              <a:r>
                <a:rPr lang="en-US" sz="1600" dirty="0">
                  <a:latin typeface="Consolas" panose="020B0609020204030204" pitchFamily="49" charset="0"/>
                  <a:cs typeface="Consolas" panose="020B0609020204030204" pitchFamily="49" charset="0"/>
                </a:rPr>
                <a:t>()</a:t>
              </a:r>
            </a:p>
          </p:txBody>
        </p:sp>
        <p:cxnSp>
          <p:nvCxnSpPr>
            <p:cNvPr id="15" name="Straight Arrow Connector 14"/>
            <p:cNvCxnSpPr>
              <a:stCxn id="14" idx="3"/>
              <a:endCxn id="12" idx="2"/>
            </p:cNvCxnSpPr>
            <p:nvPr/>
          </p:nvCxnSpPr>
          <p:spPr>
            <a:xfrm>
              <a:off x="7124704" y="3121319"/>
              <a:ext cx="653768" cy="7110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803358" y="4572244"/>
              <a:ext cx="2321343" cy="843757"/>
            </a:xfrm>
            <a:prstGeom prst="rect">
              <a:avLst/>
            </a:prstGeom>
            <a:ln w="28575"/>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600" dirty="0"/>
                <a:t>Equal-Cost Multipath (ECMP)</a:t>
              </a:r>
            </a:p>
            <a:p>
              <a:r>
                <a:rPr lang="en-US" sz="1600" dirty="0"/>
                <a:t>Packet 1 =&gt; route 1</a:t>
              </a:r>
              <a:br>
                <a:rPr lang="en-US" sz="1600" dirty="0"/>
              </a:br>
              <a:r>
                <a:rPr lang="en-US" sz="1600" dirty="0"/>
                <a:t>Packet 2 =&gt; route 2</a:t>
              </a:r>
              <a:br>
                <a:rPr lang="en-US" sz="1600" dirty="0"/>
              </a:br>
              <a:r>
                <a:rPr lang="en-US" sz="1600" dirty="0"/>
                <a:t>etc.</a:t>
              </a:r>
            </a:p>
          </p:txBody>
        </p:sp>
        <p:cxnSp>
          <p:nvCxnSpPr>
            <p:cNvPr id="17" name="Straight Arrow Connector 16"/>
            <p:cNvCxnSpPr>
              <a:stCxn id="16" idx="3"/>
              <a:endCxn id="7" idx="2"/>
            </p:cNvCxnSpPr>
            <p:nvPr/>
          </p:nvCxnSpPr>
          <p:spPr>
            <a:xfrm flipV="1">
              <a:off x="7124701" y="4507890"/>
              <a:ext cx="653769" cy="4862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76322" y="3582357"/>
              <a:ext cx="2321343" cy="843757"/>
            </a:xfrm>
            <a:prstGeom prst="rect">
              <a:avLst/>
            </a:prstGeom>
            <a:ln w="28575"/>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dirty="0"/>
                <a:t>“MPTCP”</a:t>
              </a:r>
            </a:p>
          </p:txBody>
        </p:sp>
        <p:cxnSp>
          <p:nvCxnSpPr>
            <p:cNvPr id="19" name="Straight Arrow Connector 18"/>
            <p:cNvCxnSpPr>
              <a:stCxn id="18" idx="3"/>
              <a:endCxn id="11" idx="2"/>
            </p:cNvCxnSpPr>
            <p:nvPr/>
          </p:nvCxnSpPr>
          <p:spPr>
            <a:xfrm>
              <a:off x="5597668" y="4004236"/>
              <a:ext cx="2180804" cy="1686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68046" y="2755554"/>
              <a:ext cx="2485908" cy="651277"/>
            </a:xfrm>
            <a:prstGeom prst="rect">
              <a:avLst/>
            </a:prstGeom>
            <a:noFill/>
          </p:spPr>
          <p:txBody>
            <a:bodyPr wrap="none" rtlCol="0">
              <a:spAutoFit/>
            </a:bodyPr>
            <a:lstStyle/>
            <a:p>
              <a:r>
                <a:rPr lang="en-US" sz="1600" dirty="0">
                  <a:solidFill>
                    <a:srgbClr val="00B0F0"/>
                  </a:solidFill>
                </a:rPr>
                <a:t>Then I have to manage both sockets</a:t>
              </a:r>
              <a:br>
                <a:rPr lang="en-US" sz="1600" dirty="0">
                  <a:solidFill>
                    <a:srgbClr val="00B0F0"/>
                  </a:solidFill>
                </a:rPr>
              </a:br>
              <a:r>
                <a:rPr lang="en-US" sz="1600" dirty="0">
                  <a:solidFill>
                    <a:srgbClr val="00B0F0"/>
                  </a:solidFill>
                </a:rPr>
                <a:t>manually. Put 100 bytes in sock1,</a:t>
              </a:r>
              <a:br>
                <a:rPr lang="en-US" sz="1600" dirty="0">
                  <a:solidFill>
                    <a:srgbClr val="00B0F0"/>
                  </a:solidFill>
                </a:rPr>
              </a:br>
              <a:r>
                <a:rPr lang="en-US" sz="1600" dirty="0">
                  <a:solidFill>
                    <a:srgbClr val="00B0F0"/>
                  </a:solidFill>
                </a:rPr>
                <a:t>another 100 bytes in sock2 …</a:t>
              </a:r>
            </a:p>
          </p:txBody>
        </p:sp>
        <p:sp>
          <p:nvSpPr>
            <p:cNvPr id="39" name="TextBox 38"/>
            <p:cNvSpPr txBox="1"/>
            <p:nvPr/>
          </p:nvSpPr>
          <p:spPr>
            <a:xfrm>
              <a:off x="2346960" y="4543994"/>
              <a:ext cx="2148661" cy="844248"/>
            </a:xfrm>
            <a:prstGeom prst="rect">
              <a:avLst/>
            </a:prstGeom>
            <a:noFill/>
          </p:spPr>
          <p:txBody>
            <a:bodyPr wrap="none" rtlCol="0">
              <a:spAutoFit/>
            </a:bodyPr>
            <a:lstStyle/>
            <a:p>
              <a:r>
                <a:rPr lang="en-US" sz="1600" dirty="0">
                  <a:solidFill>
                    <a:srgbClr val="00B0F0"/>
                  </a:solidFill>
                </a:rPr>
                <a:t>The WAN environment is</a:t>
              </a:r>
              <a:br>
                <a:rPr lang="en-US" sz="1600" dirty="0">
                  <a:solidFill>
                    <a:srgbClr val="00B0F0"/>
                  </a:solidFill>
                </a:rPr>
              </a:br>
              <a:r>
                <a:rPr lang="en-US" sz="1600" dirty="0">
                  <a:solidFill>
                    <a:srgbClr val="00B0F0"/>
                  </a:solidFill>
                </a:rPr>
                <a:t>unfortunately not equal-cost.</a:t>
              </a:r>
            </a:p>
            <a:p>
              <a:r>
                <a:rPr lang="en-US" sz="1600" dirty="0">
                  <a:solidFill>
                    <a:srgbClr val="00B0F0"/>
                  </a:solidFill>
                </a:rPr>
                <a:t>Packet may arrive out-of-order</a:t>
              </a:r>
              <a:br>
                <a:rPr lang="en-US" sz="1600" dirty="0">
                  <a:solidFill>
                    <a:srgbClr val="00B0F0"/>
                  </a:solidFill>
                </a:rPr>
              </a:br>
              <a:r>
                <a:rPr lang="en-US" sz="1600" dirty="0">
                  <a:solidFill>
                    <a:srgbClr val="00B0F0"/>
                  </a:solidFill>
                </a:rPr>
                <a:t>and prompt TCP to retransmit.</a:t>
              </a:r>
            </a:p>
          </p:txBody>
        </p:sp>
      </p:grpSp>
    </p:spTree>
    <p:extLst>
      <p:ext uri="{BB962C8B-B14F-4D97-AF65-F5344CB8AC3E}">
        <p14:creationId xmlns:p14="http://schemas.microsoft.com/office/powerpoint/2010/main" val="252080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why PRAGMA-ENT?</a:t>
            </a:r>
            <a:endParaRPr lang="en-US" dirty="0"/>
          </a:p>
        </p:txBody>
      </p:sp>
      <p:sp>
        <p:nvSpPr>
          <p:cNvPr id="48" name="Content Placeholder 47"/>
          <p:cNvSpPr>
            <a:spLocks noGrp="1"/>
          </p:cNvSpPr>
          <p:nvPr>
            <p:ph idx="1"/>
          </p:nvPr>
        </p:nvSpPr>
        <p:spPr/>
        <p:txBody>
          <a:bodyPr/>
          <a:lstStyle/>
          <a:p>
            <a:r>
              <a:rPr lang="en-US" dirty="0" smtClean="0"/>
              <a:t>Because it’s Big: WANs work differently from LANs</a:t>
            </a:r>
          </a:p>
          <a:p>
            <a:r>
              <a:rPr lang="en-US" dirty="0" smtClean="0"/>
              <a:t>Because it’s SDN: Easy to try out routing mechanisms &amp; protocols</a:t>
            </a:r>
          </a:p>
        </p:txBody>
      </p:sp>
      <p:grpSp>
        <p:nvGrpSpPr>
          <p:cNvPr id="49" name="Group 48"/>
          <p:cNvGrpSpPr/>
          <p:nvPr/>
        </p:nvGrpSpPr>
        <p:grpSpPr>
          <a:xfrm>
            <a:off x="3360963" y="4642070"/>
            <a:ext cx="5906950" cy="2215930"/>
            <a:chOff x="0" y="1082671"/>
            <a:chExt cx="10279722" cy="3722137"/>
          </a:xfrm>
        </p:grpSpPr>
        <p:pic>
          <p:nvPicPr>
            <p:cNvPr id="50" name="Picture 49"/>
            <p:cNvPicPr>
              <a:picLocks noChangeAspect="1" noChangeArrowheads="1"/>
            </p:cNvPicPr>
            <p:nvPr/>
          </p:nvPicPr>
          <p:blipFill rotWithShape="1">
            <a:blip r:embed="rId3">
              <a:extLst>
                <a:ext uri="{28A0092B-C50C-407E-A947-70E740481C1C}">
                  <a14:useLocalDpi xmlns:a14="http://schemas.microsoft.com/office/drawing/2010/main" val="0"/>
                </a:ext>
              </a:extLst>
            </a:blip>
            <a:srcRect b="7179"/>
            <a:stretch/>
          </p:blipFill>
          <p:spPr bwMode="auto">
            <a:xfrm>
              <a:off x="0" y="1082671"/>
              <a:ext cx="3895726" cy="37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50"/>
            <p:cNvPicPr>
              <a:picLocks noChangeAspect="1"/>
            </p:cNvPicPr>
            <p:nvPr/>
          </p:nvPicPr>
          <p:blipFill rotWithShape="1">
            <a:blip r:embed="rId4"/>
            <a:srcRect l="56332" t="2457" b="7085"/>
            <a:stretch/>
          </p:blipFill>
          <p:spPr>
            <a:xfrm>
              <a:off x="4408226" y="1091070"/>
              <a:ext cx="5871496" cy="3627371"/>
            </a:xfrm>
            <a:prstGeom prst="rect">
              <a:avLst/>
            </a:prstGeom>
          </p:spPr>
        </p:pic>
        <p:pic>
          <p:nvPicPr>
            <p:cNvPr id="52" name="Picture 5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1305" y="1163576"/>
              <a:ext cx="764875" cy="85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5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1518" y="2199783"/>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6755" y="2037858"/>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64530" y="2748669"/>
              <a:ext cx="1390649" cy="262467"/>
            </a:xfrm>
            <a:prstGeom prst="rect">
              <a:avLst/>
            </a:prstGeom>
            <a:noFill/>
            <a:ln>
              <a:noFill/>
            </a:ln>
          </p:spPr>
        </p:pic>
        <p:pic>
          <p:nvPicPr>
            <p:cNvPr id="56" name="Picture 55" descr="C:\Users\adm-local\Desktop\UCS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484" y="2073436"/>
              <a:ext cx="1429611" cy="25916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3475" y="10836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57" descr="C:\Users\adm-local\Desktop\internet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64653" y="2046641"/>
              <a:ext cx="860712" cy="63917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descr="C:\Users\adm-local\Desktop\flr.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95009" y="1524923"/>
              <a:ext cx="1173339" cy="51293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descr="C:\Users\adm-local\Desktop\PacWaveLogo_300x300.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49433" y="2598511"/>
              <a:ext cx="725257" cy="6509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C:\Users\adm-local\Desktop\JGN-X_banner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8469" y="1937826"/>
              <a:ext cx="1449767" cy="38376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120" y="152571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2"/>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125" y="2081639"/>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Arc 63"/>
            <p:cNvSpPr/>
            <p:nvPr/>
          </p:nvSpPr>
          <p:spPr>
            <a:xfrm>
              <a:off x="3895725" y="1450455"/>
              <a:ext cx="4368928" cy="1724141"/>
            </a:xfrm>
            <a:prstGeom prst="arc">
              <a:avLst>
                <a:gd name="adj1" fmla="val 5122040"/>
                <a:gd name="adj2" fmla="val 1080268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sp>
          <p:nvSpPr>
            <p:cNvPr id="65" name="Arc 64"/>
            <p:cNvSpPr/>
            <p:nvPr/>
          </p:nvSpPr>
          <p:spPr>
            <a:xfrm>
              <a:off x="5552478" y="2312526"/>
              <a:ext cx="3142531" cy="882345"/>
            </a:xfrm>
            <a:prstGeom prst="arc">
              <a:avLst>
                <a:gd name="adj1" fmla="val 6719"/>
                <a:gd name="adj2" fmla="val 542983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pic>
          <p:nvPicPr>
            <p:cNvPr id="66" name="図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4279" y="1213008"/>
              <a:ext cx="1173426" cy="711966"/>
            </a:xfrm>
            <a:prstGeom prst="rect">
              <a:avLst/>
            </a:prstGeom>
          </p:spPr>
        </p:pic>
        <p:pic>
          <p:nvPicPr>
            <p:cNvPr id="67" name="Picture 66" descr="C:\Users\adm-local\Desktop\logo_osaka-u.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11214" y="2292819"/>
              <a:ext cx="1473296" cy="38020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descr="C:\Users\adm-local\Desktop\naist_logo.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4319" y="1783877"/>
              <a:ext cx="1360507" cy="4654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descr="C:\Users\adm-local\Desktop\twaren.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4427" y="2997017"/>
              <a:ext cx="1382930" cy="40719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descr="C:\Users\adm-local\Desktop\narlab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2596" y="3404213"/>
              <a:ext cx="2112561" cy="84212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923" y="28754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Arc 71"/>
            <p:cNvSpPr/>
            <p:nvPr/>
          </p:nvSpPr>
          <p:spPr>
            <a:xfrm>
              <a:off x="1563475" y="3087683"/>
              <a:ext cx="4605971" cy="184652"/>
            </a:xfrm>
            <a:prstGeom prst="arc">
              <a:avLst>
                <a:gd name="adj1" fmla="val 20974"/>
                <a:gd name="adj2" fmla="val 5472656"/>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grpSp>
      <p:grpSp>
        <p:nvGrpSpPr>
          <p:cNvPr id="93" name="Group 92"/>
          <p:cNvGrpSpPr/>
          <p:nvPr/>
        </p:nvGrpSpPr>
        <p:grpSpPr>
          <a:xfrm>
            <a:off x="4020777" y="3324124"/>
            <a:ext cx="4785734" cy="1213776"/>
            <a:chOff x="1337187" y="1375245"/>
            <a:chExt cx="6927096" cy="1756876"/>
          </a:xfrm>
        </p:grpSpPr>
        <p:sp>
          <p:nvSpPr>
            <p:cNvPr id="73" name="Oval 72"/>
            <p:cNvSpPr/>
            <p:nvPr/>
          </p:nvSpPr>
          <p:spPr>
            <a:xfrm>
              <a:off x="1673998" y="1511353"/>
              <a:ext cx="6246509" cy="1547451"/>
            </a:xfrm>
            <a:prstGeom prst="ellipse">
              <a:avLst/>
            </a:prstGeom>
            <a:solidFill>
              <a:schemeClr val="accent1">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Single Overlay Network</a:t>
              </a:r>
            </a:p>
          </p:txBody>
        </p:sp>
        <p:sp>
          <p:nvSpPr>
            <p:cNvPr id="74" name="Oval 73"/>
            <p:cNvSpPr/>
            <p:nvPr/>
          </p:nvSpPr>
          <p:spPr>
            <a:xfrm>
              <a:off x="1337187" y="196556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908882" y="2321323"/>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137466" y="150400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084490" y="2881657"/>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285249" y="1462538"/>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013819" y="2193594"/>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92708" y="1375245"/>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75" idx="5"/>
              <a:endCxn id="79" idx="3"/>
            </p:cNvCxnSpPr>
            <p:nvPr/>
          </p:nvCxnSpPr>
          <p:spPr>
            <a:xfrm flipV="1">
              <a:off x="2122666" y="2407378"/>
              <a:ext cx="5927833" cy="127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9" idx="1"/>
              <a:endCxn id="78" idx="6"/>
            </p:cNvCxnSpPr>
            <p:nvPr/>
          </p:nvCxnSpPr>
          <p:spPr>
            <a:xfrm flipH="1" flipV="1">
              <a:off x="6535713" y="1587770"/>
              <a:ext cx="1514786" cy="642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8" idx="2"/>
              <a:endCxn id="74" idx="6"/>
            </p:cNvCxnSpPr>
            <p:nvPr/>
          </p:nvCxnSpPr>
          <p:spPr>
            <a:xfrm flipH="1">
              <a:off x="1587651" y="1587770"/>
              <a:ext cx="4697598" cy="5030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8" idx="2"/>
              <a:endCxn id="75" idx="6"/>
            </p:cNvCxnSpPr>
            <p:nvPr/>
          </p:nvCxnSpPr>
          <p:spPr>
            <a:xfrm flipH="1">
              <a:off x="2159346" y="1587770"/>
              <a:ext cx="4125903" cy="858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4" idx="5"/>
              <a:endCxn id="75" idx="2"/>
            </p:cNvCxnSpPr>
            <p:nvPr/>
          </p:nvCxnSpPr>
          <p:spPr>
            <a:xfrm>
              <a:off x="1550971" y="2179353"/>
              <a:ext cx="357911" cy="267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6" idx="6"/>
              <a:endCxn id="80" idx="2"/>
            </p:cNvCxnSpPr>
            <p:nvPr/>
          </p:nvCxnSpPr>
          <p:spPr>
            <a:xfrm flipV="1">
              <a:off x="2387930" y="1500477"/>
              <a:ext cx="804778" cy="1287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5" idx="7"/>
              <a:endCxn id="80" idx="3"/>
            </p:cNvCxnSpPr>
            <p:nvPr/>
          </p:nvCxnSpPr>
          <p:spPr>
            <a:xfrm flipV="1">
              <a:off x="2122666" y="1589029"/>
              <a:ext cx="1106722" cy="768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6" idx="3"/>
              <a:endCxn id="74" idx="7"/>
            </p:cNvCxnSpPr>
            <p:nvPr/>
          </p:nvCxnSpPr>
          <p:spPr>
            <a:xfrm flipH="1">
              <a:off x="1550971" y="1717793"/>
              <a:ext cx="623175" cy="2844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4" idx="4"/>
              <a:endCxn id="77" idx="1"/>
            </p:cNvCxnSpPr>
            <p:nvPr/>
          </p:nvCxnSpPr>
          <p:spPr>
            <a:xfrm>
              <a:off x="1462419" y="2216033"/>
              <a:ext cx="658751" cy="7023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5" idx="3"/>
              <a:endCxn id="77" idx="7"/>
            </p:cNvCxnSpPr>
            <p:nvPr/>
          </p:nvCxnSpPr>
          <p:spPr>
            <a:xfrm>
              <a:off x="1945562" y="2535107"/>
              <a:ext cx="352712" cy="3832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7" idx="6"/>
              <a:endCxn id="79" idx="4"/>
            </p:cNvCxnSpPr>
            <p:nvPr/>
          </p:nvCxnSpPr>
          <p:spPr>
            <a:xfrm flipV="1">
              <a:off x="2334954" y="2444058"/>
              <a:ext cx="5804097" cy="5628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0" idx="6"/>
              <a:endCxn id="78" idx="1"/>
            </p:cNvCxnSpPr>
            <p:nvPr/>
          </p:nvCxnSpPr>
          <p:spPr>
            <a:xfrm flipV="1">
              <a:off x="3443172" y="1499218"/>
              <a:ext cx="2878757" cy="1259"/>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729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routing may behave less than optimally with MPTCP</a:t>
            </a:r>
            <a:endParaRPr lang="en-US" dirty="0"/>
          </a:p>
        </p:txBody>
      </p:sp>
      <p:pic>
        <p:nvPicPr>
          <p:cNvPr id="4" name="Content Placeholder 29"/>
          <p:cNvPicPr>
            <a:picLocks noChangeAspect="1"/>
          </p:cNvPicPr>
          <p:nvPr/>
        </p:nvPicPr>
        <p:blipFill rotWithShape="1">
          <a:blip r:embed="rId3">
            <a:extLst>
              <a:ext uri="{28A0092B-C50C-407E-A947-70E740481C1C}">
                <a14:useLocalDpi xmlns:a14="http://schemas.microsoft.com/office/drawing/2010/main" val="0"/>
              </a:ext>
            </a:extLst>
          </a:blip>
          <a:srcRect l="15465" r="15465"/>
          <a:stretch/>
        </p:blipFill>
        <p:spPr>
          <a:xfrm>
            <a:off x="8458078" y="3307291"/>
            <a:ext cx="430919" cy="623888"/>
          </a:xfrm>
          <a:prstGeom prst="rect">
            <a:avLst/>
          </a:prstGeom>
          <a:ln w="28575">
            <a:noFill/>
          </a:ln>
        </p:spPr>
      </p:pic>
      <p:pic>
        <p:nvPicPr>
          <p:cNvPr id="5" name="Content Placeholder 29"/>
          <p:cNvPicPr>
            <a:picLocks noChangeAspect="1"/>
          </p:cNvPicPr>
          <p:nvPr/>
        </p:nvPicPr>
        <p:blipFill rotWithShape="1">
          <a:blip r:embed="rId3">
            <a:extLst>
              <a:ext uri="{28A0092B-C50C-407E-A947-70E740481C1C}">
                <a14:useLocalDpi xmlns:a14="http://schemas.microsoft.com/office/drawing/2010/main" val="0"/>
              </a:ext>
            </a:extLst>
          </a:blip>
          <a:srcRect l="15465" r="15465"/>
          <a:stretch/>
        </p:blipFill>
        <p:spPr>
          <a:xfrm>
            <a:off x="3472970" y="3307291"/>
            <a:ext cx="430919" cy="623888"/>
          </a:xfrm>
          <a:prstGeom prst="rect">
            <a:avLst/>
          </a:prstGeom>
          <a:ln w="28575">
            <a:noFill/>
          </a:ln>
        </p:spPr>
      </p:pic>
      <p:pic>
        <p:nvPicPr>
          <p:cNvPr id="6"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5456997" y="4551808"/>
            <a:ext cx="817695" cy="457201"/>
          </a:xfrm>
          <a:prstGeom prst="rect">
            <a:avLst/>
          </a:prstGeom>
          <a:ln w="28575">
            <a:noFill/>
          </a:ln>
        </p:spPr>
      </p:pic>
      <p:pic>
        <p:nvPicPr>
          <p:cNvPr id="7"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4777137" y="2864754"/>
            <a:ext cx="817695" cy="457201"/>
          </a:xfrm>
          <a:prstGeom prst="rect">
            <a:avLst/>
          </a:prstGeom>
          <a:ln w="28575">
            <a:noFill/>
          </a:ln>
        </p:spPr>
      </p:pic>
      <p:pic>
        <p:nvPicPr>
          <p:cNvPr id="8"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6683540" y="4551808"/>
            <a:ext cx="817695" cy="457201"/>
          </a:xfrm>
          <a:prstGeom prst="rect">
            <a:avLst/>
          </a:prstGeom>
          <a:ln w="28575">
            <a:noFill/>
          </a:ln>
        </p:spPr>
      </p:pic>
      <p:pic>
        <p:nvPicPr>
          <p:cNvPr id="9"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6683540" y="2864754"/>
            <a:ext cx="817695" cy="457201"/>
          </a:xfrm>
          <a:prstGeom prst="rect">
            <a:avLst/>
          </a:prstGeom>
          <a:ln w="28575">
            <a:noFill/>
          </a:ln>
        </p:spPr>
      </p:pic>
      <p:pic>
        <p:nvPicPr>
          <p:cNvPr id="10"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8264690" y="4551808"/>
            <a:ext cx="817695" cy="457201"/>
          </a:xfrm>
          <a:prstGeom prst="rect">
            <a:avLst/>
          </a:prstGeom>
          <a:ln w="28575">
            <a:noFill/>
          </a:ln>
        </p:spPr>
      </p:pic>
      <p:cxnSp>
        <p:nvCxnSpPr>
          <p:cNvPr id="11" name="Straight Connector 10"/>
          <p:cNvCxnSpPr>
            <a:stCxn id="9" idx="3"/>
            <a:endCxn id="4" idx="1"/>
          </p:cNvCxnSpPr>
          <p:nvPr/>
        </p:nvCxnSpPr>
        <p:spPr>
          <a:xfrm>
            <a:off x="7501238" y="3093351"/>
            <a:ext cx="956843" cy="52588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0"/>
          </p:cNvCxnSpPr>
          <p:nvPr/>
        </p:nvCxnSpPr>
        <p:spPr>
          <a:xfrm>
            <a:off x="8673536" y="3931180"/>
            <a:ext cx="0" cy="6206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a:off x="5185985" y="3321954"/>
            <a:ext cx="1906403" cy="122985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1"/>
            <a:endCxn id="8" idx="3"/>
          </p:cNvCxnSpPr>
          <p:nvPr/>
        </p:nvCxnSpPr>
        <p:spPr>
          <a:xfrm flipH="1">
            <a:off x="7501235" y="4780405"/>
            <a:ext cx="76345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1"/>
            <a:endCxn id="7" idx="3"/>
          </p:cNvCxnSpPr>
          <p:nvPr/>
        </p:nvCxnSpPr>
        <p:spPr>
          <a:xfrm flipH="1">
            <a:off x="5594831" y="3093350"/>
            <a:ext cx="1088708"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
            <a:endCxn id="6" idx="3"/>
          </p:cNvCxnSpPr>
          <p:nvPr/>
        </p:nvCxnSpPr>
        <p:spPr>
          <a:xfrm flipH="1">
            <a:off x="6274691" y="4780405"/>
            <a:ext cx="4088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7" idx="1"/>
          </p:cNvCxnSpPr>
          <p:nvPr/>
        </p:nvCxnSpPr>
        <p:spPr>
          <a:xfrm flipV="1">
            <a:off x="3903892" y="3093351"/>
            <a:ext cx="873248" cy="52588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19" idx="1"/>
          </p:cNvCxnSpPr>
          <p:nvPr/>
        </p:nvCxnSpPr>
        <p:spPr>
          <a:xfrm>
            <a:off x="3903892" y="3619235"/>
            <a:ext cx="329408" cy="116117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4233297" y="4551808"/>
            <a:ext cx="817695" cy="457201"/>
          </a:xfrm>
          <a:prstGeom prst="rect">
            <a:avLst/>
          </a:prstGeom>
          <a:ln w="28575">
            <a:noFill/>
          </a:ln>
        </p:spPr>
      </p:pic>
      <p:cxnSp>
        <p:nvCxnSpPr>
          <p:cNvPr id="20" name="Straight Connector 19"/>
          <p:cNvCxnSpPr>
            <a:stCxn id="19" idx="3"/>
            <a:endCxn id="6" idx="1"/>
          </p:cNvCxnSpPr>
          <p:nvPr/>
        </p:nvCxnSpPr>
        <p:spPr>
          <a:xfrm>
            <a:off x="5050992" y="4780405"/>
            <a:ext cx="406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881821" y="3059009"/>
            <a:ext cx="873248" cy="5258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051876" y="3064034"/>
            <a:ext cx="555203" cy="5552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extBox 22"/>
          <p:cNvSpPr txBox="1"/>
          <p:nvPr/>
        </p:nvSpPr>
        <p:spPr>
          <a:xfrm>
            <a:off x="4329481" y="3678919"/>
            <a:ext cx="973215" cy="300082"/>
          </a:xfrm>
          <a:prstGeom prst="rect">
            <a:avLst/>
          </a:prstGeom>
          <a:noFill/>
        </p:spPr>
        <p:txBody>
          <a:bodyPr wrap="none" rtlCol="0">
            <a:spAutoFit/>
          </a:bodyPr>
          <a:lstStyle/>
          <a:p>
            <a:r>
              <a:rPr lang="en-US" sz="1350" dirty="0"/>
              <a:t>Congestion</a:t>
            </a:r>
          </a:p>
        </p:txBody>
      </p:sp>
      <p:sp>
        <p:nvSpPr>
          <p:cNvPr id="24" name="TextBox 23"/>
          <p:cNvSpPr txBox="1"/>
          <p:nvPr/>
        </p:nvSpPr>
        <p:spPr>
          <a:xfrm>
            <a:off x="2667000" y="5172075"/>
            <a:ext cx="6073522" cy="300082"/>
          </a:xfrm>
          <a:prstGeom prst="rect">
            <a:avLst/>
          </a:prstGeom>
          <a:noFill/>
        </p:spPr>
        <p:txBody>
          <a:bodyPr wrap="none" rtlCol="0">
            <a:spAutoFit/>
          </a:bodyPr>
          <a:lstStyle/>
          <a:p>
            <a:r>
              <a:rPr lang="en-US" sz="1350" dirty="0"/>
              <a:t>(assuming we use “minimum hops” routing and don’t use “exact same” route twice)</a:t>
            </a:r>
          </a:p>
        </p:txBody>
      </p:sp>
    </p:spTree>
    <p:extLst>
      <p:ext uri="{BB962C8B-B14F-4D97-AF65-F5344CB8AC3E}">
        <p14:creationId xmlns:p14="http://schemas.microsoft.com/office/powerpoint/2010/main" val="2939933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 solution. But how can we make this automatic?</a:t>
            </a:r>
            <a:endParaRPr lang="en-US" dirty="0"/>
          </a:p>
        </p:txBody>
      </p:sp>
      <p:sp>
        <p:nvSpPr>
          <p:cNvPr id="3" name="Content Placeholder 2"/>
          <p:cNvSpPr>
            <a:spLocks noGrp="1"/>
          </p:cNvSpPr>
          <p:nvPr>
            <p:ph idx="1"/>
          </p:nvPr>
        </p:nvSpPr>
        <p:spPr/>
        <p:txBody>
          <a:bodyPr/>
          <a:lstStyle/>
          <a:p>
            <a:r>
              <a:rPr lang="en-US" dirty="0" smtClean="0"/>
              <a:t>We’ll find out later.</a:t>
            </a:r>
            <a:endParaRPr lang="en-US" dirty="0"/>
          </a:p>
        </p:txBody>
      </p:sp>
      <p:pic>
        <p:nvPicPr>
          <p:cNvPr id="4" name="Content Placeholder 29"/>
          <p:cNvPicPr>
            <a:picLocks noChangeAspect="1"/>
          </p:cNvPicPr>
          <p:nvPr/>
        </p:nvPicPr>
        <p:blipFill rotWithShape="1">
          <a:blip r:embed="rId3">
            <a:extLst>
              <a:ext uri="{28A0092B-C50C-407E-A947-70E740481C1C}">
                <a14:useLocalDpi xmlns:a14="http://schemas.microsoft.com/office/drawing/2010/main" val="0"/>
              </a:ext>
            </a:extLst>
          </a:blip>
          <a:srcRect l="15465" r="15465"/>
          <a:stretch/>
        </p:blipFill>
        <p:spPr>
          <a:xfrm>
            <a:off x="8458078" y="3307291"/>
            <a:ext cx="430919" cy="623888"/>
          </a:xfrm>
          <a:prstGeom prst="rect">
            <a:avLst/>
          </a:prstGeom>
          <a:ln w="28575">
            <a:noFill/>
          </a:ln>
        </p:spPr>
      </p:pic>
      <p:pic>
        <p:nvPicPr>
          <p:cNvPr id="5" name="Content Placeholder 29"/>
          <p:cNvPicPr>
            <a:picLocks noChangeAspect="1"/>
          </p:cNvPicPr>
          <p:nvPr/>
        </p:nvPicPr>
        <p:blipFill rotWithShape="1">
          <a:blip r:embed="rId3">
            <a:extLst>
              <a:ext uri="{28A0092B-C50C-407E-A947-70E740481C1C}">
                <a14:useLocalDpi xmlns:a14="http://schemas.microsoft.com/office/drawing/2010/main" val="0"/>
              </a:ext>
            </a:extLst>
          </a:blip>
          <a:srcRect l="15465" r="15465"/>
          <a:stretch/>
        </p:blipFill>
        <p:spPr>
          <a:xfrm>
            <a:off x="3472970" y="3307291"/>
            <a:ext cx="430919" cy="623888"/>
          </a:xfrm>
          <a:prstGeom prst="rect">
            <a:avLst/>
          </a:prstGeom>
          <a:ln w="28575">
            <a:noFill/>
          </a:ln>
        </p:spPr>
      </p:pic>
      <p:pic>
        <p:nvPicPr>
          <p:cNvPr id="6"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5456997" y="4551808"/>
            <a:ext cx="817695" cy="457201"/>
          </a:xfrm>
          <a:prstGeom prst="rect">
            <a:avLst/>
          </a:prstGeom>
          <a:ln w="28575">
            <a:noFill/>
          </a:ln>
        </p:spPr>
      </p:pic>
      <p:pic>
        <p:nvPicPr>
          <p:cNvPr id="7"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4777137" y="2864754"/>
            <a:ext cx="817695" cy="457201"/>
          </a:xfrm>
          <a:prstGeom prst="rect">
            <a:avLst/>
          </a:prstGeom>
          <a:ln w="28575">
            <a:noFill/>
          </a:ln>
        </p:spPr>
      </p:pic>
      <p:pic>
        <p:nvPicPr>
          <p:cNvPr id="8"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6683540" y="4551808"/>
            <a:ext cx="817695" cy="457201"/>
          </a:xfrm>
          <a:prstGeom prst="rect">
            <a:avLst/>
          </a:prstGeom>
          <a:ln w="28575">
            <a:noFill/>
          </a:ln>
        </p:spPr>
      </p:pic>
      <p:pic>
        <p:nvPicPr>
          <p:cNvPr id="9"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6683540" y="2864754"/>
            <a:ext cx="817695" cy="457201"/>
          </a:xfrm>
          <a:prstGeom prst="rect">
            <a:avLst/>
          </a:prstGeom>
          <a:ln w="28575">
            <a:noFill/>
          </a:ln>
        </p:spPr>
      </p:pic>
      <p:pic>
        <p:nvPicPr>
          <p:cNvPr id="10"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8264690" y="4551808"/>
            <a:ext cx="817695" cy="457201"/>
          </a:xfrm>
          <a:prstGeom prst="rect">
            <a:avLst/>
          </a:prstGeom>
          <a:ln w="28575">
            <a:noFill/>
          </a:ln>
        </p:spPr>
      </p:pic>
      <p:cxnSp>
        <p:nvCxnSpPr>
          <p:cNvPr id="11" name="Straight Connector 10"/>
          <p:cNvCxnSpPr>
            <a:stCxn id="9" idx="3"/>
            <a:endCxn id="4" idx="1"/>
          </p:cNvCxnSpPr>
          <p:nvPr/>
        </p:nvCxnSpPr>
        <p:spPr>
          <a:xfrm>
            <a:off x="7501238" y="3093351"/>
            <a:ext cx="956843" cy="52588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10" idx="0"/>
          </p:cNvCxnSpPr>
          <p:nvPr/>
        </p:nvCxnSpPr>
        <p:spPr>
          <a:xfrm>
            <a:off x="8673536" y="3931180"/>
            <a:ext cx="0" cy="6206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a:off x="5185985" y="3321954"/>
            <a:ext cx="1906403" cy="1229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1"/>
            <a:endCxn id="8" idx="3"/>
          </p:cNvCxnSpPr>
          <p:nvPr/>
        </p:nvCxnSpPr>
        <p:spPr>
          <a:xfrm flipH="1">
            <a:off x="7501235" y="4780405"/>
            <a:ext cx="76345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1"/>
            <a:endCxn id="7" idx="3"/>
          </p:cNvCxnSpPr>
          <p:nvPr/>
        </p:nvCxnSpPr>
        <p:spPr>
          <a:xfrm flipH="1">
            <a:off x="5594831" y="3093350"/>
            <a:ext cx="1088708"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
            <a:endCxn id="6" idx="3"/>
          </p:cNvCxnSpPr>
          <p:nvPr/>
        </p:nvCxnSpPr>
        <p:spPr>
          <a:xfrm flipH="1">
            <a:off x="6274691" y="4780405"/>
            <a:ext cx="4088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7" idx="1"/>
          </p:cNvCxnSpPr>
          <p:nvPr/>
        </p:nvCxnSpPr>
        <p:spPr>
          <a:xfrm flipV="1">
            <a:off x="3903892" y="3093351"/>
            <a:ext cx="873248" cy="525885"/>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19" idx="1"/>
          </p:cNvCxnSpPr>
          <p:nvPr/>
        </p:nvCxnSpPr>
        <p:spPr>
          <a:xfrm>
            <a:off x="3903892" y="3619235"/>
            <a:ext cx="329408" cy="116117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9" name="Content Placeholder 53"/>
          <p:cNvPicPr>
            <a:picLocks noChangeAspect="1"/>
          </p:cNvPicPr>
          <p:nvPr/>
        </p:nvPicPr>
        <p:blipFill rotWithShape="1">
          <a:blip r:embed="rId4">
            <a:extLst>
              <a:ext uri="{28A0092B-C50C-407E-A947-70E740481C1C}">
                <a14:useLocalDpi xmlns:a14="http://schemas.microsoft.com/office/drawing/2010/main" val="0"/>
              </a:ext>
            </a:extLst>
          </a:blip>
          <a:srcRect t="29213" b="14874"/>
          <a:stretch/>
        </p:blipFill>
        <p:spPr>
          <a:xfrm>
            <a:off x="4233297" y="4551808"/>
            <a:ext cx="817695" cy="457201"/>
          </a:xfrm>
          <a:prstGeom prst="rect">
            <a:avLst/>
          </a:prstGeom>
          <a:ln w="28575">
            <a:noFill/>
          </a:ln>
        </p:spPr>
      </p:pic>
      <p:cxnSp>
        <p:nvCxnSpPr>
          <p:cNvPr id="20" name="Straight Connector 19"/>
          <p:cNvCxnSpPr>
            <a:stCxn id="19" idx="3"/>
            <a:endCxn id="6" idx="1"/>
          </p:cNvCxnSpPr>
          <p:nvPr/>
        </p:nvCxnSpPr>
        <p:spPr>
          <a:xfrm>
            <a:off x="5050992" y="4780405"/>
            <a:ext cx="40600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510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MPTCP Kernel</a:t>
            </a:r>
            <a:endParaRPr lang="en-US" dirty="0"/>
          </a:p>
        </p:txBody>
      </p:sp>
      <p:sp>
        <p:nvSpPr>
          <p:cNvPr id="4" name="Rectangle 3"/>
          <p:cNvSpPr/>
          <p:nvPr/>
        </p:nvSpPr>
        <p:spPr>
          <a:xfrm>
            <a:off x="1113657" y="5766337"/>
            <a:ext cx="220463" cy="2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5" name="Rectangle 4"/>
          <p:cNvSpPr/>
          <p:nvPr/>
        </p:nvSpPr>
        <p:spPr>
          <a:xfrm>
            <a:off x="1113657" y="6185216"/>
            <a:ext cx="220463" cy="220463"/>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6" name="TextBox 5"/>
          <p:cNvSpPr txBox="1"/>
          <p:nvPr/>
        </p:nvSpPr>
        <p:spPr>
          <a:xfrm>
            <a:off x="1334120" y="5716285"/>
            <a:ext cx="2468368" cy="338554"/>
          </a:xfrm>
          <a:prstGeom prst="rect">
            <a:avLst/>
          </a:prstGeom>
          <a:noFill/>
        </p:spPr>
        <p:txBody>
          <a:bodyPr wrap="none" rtlCol="0">
            <a:spAutoFit/>
          </a:bodyPr>
          <a:lstStyle/>
          <a:p>
            <a:r>
              <a:rPr lang="en-US" sz="1600" dirty="0"/>
              <a:t>Parts related to experiment</a:t>
            </a:r>
          </a:p>
        </p:txBody>
      </p:sp>
      <p:sp>
        <p:nvSpPr>
          <p:cNvPr id="7" name="TextBox 6"/>
          <p:cNvSpPr txBox="1"/>
          <p:nvPr/>
        </p:nvSpPr>
        <p:spPr>
          <a:xfrm>
            <a:off x="1334121" y="6135164"/>
            <a:ext cx="1144865" cy="338554"/>
          </a:xfrm>
          <a:prstGeom prst="rect">
            <a:avLst/>
          </a:prstGeom>
          <a:noFill/>
        </p:spPr>
        <p:txBody>
          <a:bodyPr wrap="none" rtlCol="0">
            <a:spAutoFit/>
          </a:bodyPr>
          <a:lstStyle/>
          <a:p>
            <a:r>
              <a:rPr lang="en-US" sz="1600" dirty="0"/>
              <a:t>Other parts</a:t>
            </a:r>
          </a:p>
        </p:txBody>
      </p:sp>
      <p:grpSp>
        <p:nvGrpSpPr>
          <p:cNvPr id="9" name="Group 8"/>
          <p:cNvGrpSpPr/>
          <p:nvPr/>
        </p:nvGrpSpPr>
        <p:grpSpPr>
          <a:xfrm>
            <a:off x="1239968" y="2046594"/>
            <a:ext cx="8249236" cy="2838143"/>
            <a:chOff x="994969" y="2348026"/>
            <a:chExt cx="7128102" cy="2452417"/>
          </a:xfrm>
        </p:grpSpPr>
        <p:grpSp>
          <p:nvGrpSpPr>
            <p:cNvPr id="10" name="Group 9"/>
            <p:cNvGrpSpPr/>
            <p:nvPr/>
          </p:nvGrpSpPr>
          <p:grpSpPr>
            <a:xfrm>
              <a:off x="1154876" y="2533807"/>
              <a:ext cx="6834250" cy="2266636"/>
              <a:chOff x="2921000" y="2489200"/>
              <a:chExt cx="7581900" cy="2514600"/>
            </a:xfrm>
          </p:grpSpPr>
          <p:sp>
            <p:nvSpPr>
              <p:cNvPr id="12" name="Rectangle 11"/>
              <p:cNvSpPr/>
              <p:nvPr/>
            </p:nvSpPr>
            <p:spPr>
              <a:xfrm>
                <a:off x="2921000" y="2489200"/>
                <a:ext cx="2882900" cy="6350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Software &amp; Components</a:t>
                </a:r>
              </a:p>
            </p:txBody>
          </p:sp>
          <p:sp>
            <p:nvSpPr>
              <p:cNvPr id="13" name="Rectangle 12"/>
              <p:cNvSpPr/>
              <p:nvPr/>
            </p:nvSpPr>
            <p:spPr>
              <a:xfrm>
                <a:off x="7696200" y="2489200"/>
                <a:ext cx="13208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err="1"/>
                  <a:t>iperf</a:t>
                </a:r>
                <a:endParaRPr lang="en-US" sz="2000" dirty="0"/>
              </a:p>
            </p:txBody>
          </p:sp>
          <p:sp>
            <p:nvSpPr>
              <p:cNvPr id="14" name="Rectangle 13"/>
              <p:cNvSpPr/>
              <p:nvPr/>
            </p:nvSpPr>
            <p:spPr>
              <a:xfrm>
                <a:off x="2921000" y="3429000"/>
                <a:ext cx="7581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MPTCP Kernel (v0.89.2, based on Mainline 3.14.19) + Modules</a:t>
                </a:r>
              </a:p>
            </p:txBody>
          </p:sp>
          <p:sp>
            <p:nvSpPr>
              <p:cNvPr id="15" name="Rectangle 14"/>
              <p:cNvSpPr/>
              <p:nvPr/>
            </p:nvSpPr>
            <p:spPr>
              <a:xfrm>
                <a:off x="4521200" y="4368800"/>
                <a:ext cx="5981700" cy="6350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Hardware Devices</a:t>
                </a:r>
              </a:p>
            </p:txBody>
          </p:sp>
          <p:sp>
            <p:nvSpPr>
              <p:cNvPr id="16" name="Rectangle 15"/>
              <p:cNvSpPr/>
              <p:nvPr/>
            </p:nvSpPr>
            <p:spPr>
              <a:xfrm>
                <a:off x="2921000" y="4368800"/>
                <a:ext cx="14605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Network Interface</a:t>
                </a:r>
              </a:p>
            </p:txBody>
          </p:sp>
          <p:sp>
            <p:nvSpPr>
              <p:cNvPr id="17" name="Rectangle 16"/>
              <p:cNvSpPr/>
              <p:nvPr/>
            </p:nvSpPr>
            <p:spPr>
              <a:xfrm>
                <a:off x="5969000" y="2489200"/>
                <a:ext cx="15621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Open </a:t>
                </a:r>
                <a:r>
                  <a:rPr lang="en-US" sz="2000" dirty="0" err="1"/>
                  <a:t>vSwitch</a:t>
                </a:r>
                <a:endParaRPr lang="en-US" sz="2000" dirty="0"/>
              </a:p>
            </p:txBody>
          </p:sp>
          <p:sp>
            <p:nvSpPr>
              <p:cNvPr id="18" name="Rectangle 17"/>
              <p:cNvSpPr/>
              <p:nvPr/>
            </p:nvSpPr>
            <p:spPr>
              <a:xfrm>
                <a:off x="9182100" y="2489200"/>
                <a:ext cx="13208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dirty="0"/>
                  <a:t>MPTCP </a:t>
                </a:r>
                <a:r>
                  <a:rPr lang="en-US" sz="2000" dirty="0" err="1"/>
                  <a:t>utils</a:t>
                </a:r>
                <a:endParaRPr lang="en-US" sz="2000" dirty="0"/>
              </a:p>
            </p:txBody>
          </p:sp>
        </p:grpSp>
        <p:sp>
          <p:nvSpPr>
            <p:cNvPr id="11" name="L-Shape 10"/>
            <p:cNvSpPr/>
            <p:nvPr/>
          </p:nvSpPr>
          <p:spPr>
            <a:xfrm flipH="1">
              <a:off x="994969" y="2348026"/>
              <a:ext cx="7128102" cy="1841752"/>
            </a:xfrm>
            <a:prstGeom prst="corner">
              <a:avLst>
                <a:gd name="adj1" fmla="val 48766"/>
                <a:gd name="adj2" fmla="val 74703"/>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000" dirty="0"/>
            </a:p>
          </p:txBody>
        </p:sp>
      </p:grpSp>
      <p:sp>
        <p:nvSpPr>
          <p:cNvPr id="19" name="TextBox 18"/>
          <p:cNvSpPr txBox="1"/>
          <p:nvPr/>
        </p:nvSpPr>
        <p:spPr>
          <a:xfrm>
            <a:off x="9506417" y="2617651"/>
            <a:ext cx="1991026" cy="1477327"/>
          </a:xfrm>
          <a:prstGeom prst="rect">
            <a:avLst/>
          </a:prstGeom>
          <a:noFill/>
        </p:spPr>
        <p:txBody>
          <a:bodyPr wrap="square" rtlCol="0">
            <a:spAutoFit/>
          </a:bodyPr>
          <a:lstStyle/>
          <a:p>
            <a:r>
              <a:rPr lang="en-US" dirty="0"/>
              <a:t>MPTCP components</a:t>
            </a:r>
            <a:br>
              <a:rPr lang="en-US" dirty="0"/>
            </a:br>
            <a:r>
              <a:rPr lang="en-US" dirty="0"/>
              <a:t>managed by staff</a:t>
            </a:r>
            <a:br>
              <a:rPr lang="en-US" dirty="0"/>
            </a:br>
            <a:r>
              <a:rPr lang="en-US" dirty="0"/>
              <a:t>at </a:t>
            </a:r>
            <a:r>
              <a:rPr lang="en-US" dirty="0" err="1"/>
              <a:t>UCLouvain</a:t>
            </a:r>
            <a:endParaRPr lang="en-US" dirty="0"/>
          </a:p>
          <a:p>
            <a:r>
              <a:rPr lang="en-US" dirty="0"/>
              <a:t>(multipath-tcp.org)</a:t>
            </a:r>
          </a:p>
        </p:txBody>
      </p:sp>
    </p:spTree>
    <p:extLst>
      <p:ext uri="{BB962C8B-B14F-4D97-AF65-F5344CB8AC3E}">
        <p14:creationId xmlns:p14="http://schemas.microsoft.com/office/powerpoint/2010/main" val="284537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must be done to set up MPTCP?</a:t>
            </a:r>
            <a:endParaRPr lang="en-US" dirty="0"/>
          </a:p>
        </p:txBody>
      </p:sp>
      <p:sp>
        <p:nvSpPr>
          <p:cNvPr id="3" name="Content Placeholder 2"/>
          <p:cNvSpPr>
            <a:spLocks noGrp="1"/>
          </p:cNvSpPr>
          <p:nvPr>
            <p:ph idx="1"/>
          </p:nvPr>
        </p:nvSpPr>
        <p:spPr>
          <a:xfrm>
            <a:off x="1143001" y="1825625"/>
            <a:ext cx="6193972" cy="4351338"/>
          </a:xfrm>
        </p:spPr>
        <p:txBody>
          <a:bodyPr/>
          <a:lstStyle/>
          <a:p>
            <a:r>
              <a:rPr lang="en-US" dirty="0" smtClean="0"/>
              <a:t>Compile Kernel</a:t>
            </a:r>
          </a:p>
          <a:p>
            <a:r>
              <a:rPr lang="en-US" dirty="0" smtClean="0"/>
              <a:t>Set up routing tables</a:t>
            </a:r>
          </a:p>
          <a:p>
            <a:pPr lvl="1"/>
            <a:r>
              <a:rPr lang="en-US" dirty="0" smtClean="0"/>
              <a:t>Must use multiple routing tables</a:t>
            </a:r>
          </a:p>
          <a:p>
            <a:r>
              <a:rPr lang="en-US" dirty="0" smtClean="0"/>
              <a:t>Install additional</a:t>
            </a:r>
          </a:p>
          <a:p>
            <a:pPr lvl="1"/>
            <a:r>
              <a:rPr lang="en-US" dirty="0" smtClean="0"/>
              <a:t>Specialized version of net-tools, </a:t>
            </a:r>
            <a:r>
              <a:rPr lang="en-US" dirty="0" err="1" smtClean="0"/>
              <a:t>tcpdump</a:t>
            </a:r>
            <a:r>
              <a:rPr lang="en-US" dirty="0" smtClean="0"/>
              <a:t>, etc. allow you to play with more options</a:t>
            </a:r>
          </a:p>
          <a:p>
            <a:r>
              <a:rPr lang="en-US" dirty="0" smtClean="0"/>
              <a:t>Enjoy!</a:t>
            </a:r>
          </a:p>
        </p:txBody>
      </p:sp>
      <p:sp>
        <p:nvSpPr>
          <p:cNvPr id="5" name="Rectangle 4"/>
          <p:cNvSpPr/>
          <p:nvPr/>
        </p:nvSpPr>
        <p:spPr>
          <a:xfrm>
            <a:off x="8195521" y="6311899"/>
            <a:ext cx="2254656" cy="369332"/>
          </a:xfrm>
          <a:prstGeom prst="rect">
            <a:avLst/>
          </a:prstGeom>
        </p:spPr>
        <p:txBody>
          <a:bodyPr wrap="none">
            <a:spAutoFit/>
          </a:bodyPr>
          <a:lstStyle/>
          <a:p>
            <a:r>
              <a:rPr lang="en-US" dirty="0">
                <a:hlinkClick r:id="rId3"/>
              </a:rPr>
              <a:t>http://goo.gl/PpPqBb</a:t>
            </a:r>
            <a:endParaRPr lang="en-US" dirty="0"/>
          </a:p>
        </p:txBody>
      </p:sp>
      <p:pic>
        <p:nvPicPr>
          <p:cNvPr id="2050" name="Picture 2" descr="QR Code 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12" y="4645025"/>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5"/>
          <a:stretch>
            <a:fillRect/>
          </a:stretch>
        </p:blipFill>
        <p:spPr>
          <a:xfrm>
            <a:off x="7531568" y="1553536"/>
            <a:ext cx="3084003" cy="309148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0" name="TextBox 19"/>
          <p:cNvSpPr txBox="1"/>
          <p:nvPr/>
        </p:nvSpPr>
        <p:spPr>
          <a:xfrm>
            <a:off x="2650671" y="6057901"/>
            <a:ext cx="5126340" cy="646331"/>
          </a:xfrm>
          <a:prstGeom prst="rect">
            <a:avLst/>
          </a:prstGeom>
          <a:noFill/>
        </p:spPr>
        <p:txBody>
          <a:bodyPr wrap="none" rtlCol="0">
            <a:spAutoFit/>
          </a:bodyPr>
          <a:lstStyle/>
          <a:p>
            <a:r>
              <a:rPr lang="en-US" dirty="0"/>
              <a:t>Do I look like a world-renowned book author now?</a:t>
            </a:r>
          </a:p>
          <a:p>
            <a:r>
              <a:rPr lang="en-US" dirty="0"/>
              <a:t>Seriously, the book is worthless. Get it here </a:t>
            </a:r>
            <a:r>
              <a:rPr lang="en-US" dirty="0">
                <a:sym typeface="Wingdings" panose="05000000000000000000" pitchFamily="2" charset="2"/>
              </a:rPr>
              <a:t></a:t>
            </a:r>
            <a:endParaRPr lang="en-US" dirty="0"/>
          </a:p>
        </p:txBody>
      </p:sp>
      <p:cxnSp>
        <p:nvCxnSpPr>
          <p:cNvPr id="28" name="Straight Arrow Connector 27"/>
          <p:cNvCxnSpPr/>
          <p:nvPr/>
        </p:nvCxnSpPr>
        <p:spPr>
          <a:xfrm flipV="1">
            <a:off x="6406243" y="4784272"/>
            <a:ext cx="1125324" cy="127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57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2098</TotalTime>
  <Words>790</Words>
  <Application>Microsoft Office PowerPoint</Application>
  <PresentationFormat>Widescreen</PresentationFormat>
  <Paragraphs>124</Paragraphs>
  <Slides>12</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Wingdings</vt:lpstr>
      <vt:lpstr>Office Theme</vt:lpstr>
      <vt:lpstr>Evaluation of MPTCP on PRAGMA-ENT</vt:lpstr>
      <vt:lpstr>What is PRAGMA-ENT?</vt:lpstr>
      <vt:lpstr>What is MPTCP?</vt:lpstr>
      <vt:lpstr>Why MPTCP?</vt:lpstr>
      <vt:lpstr>Then why PRAGMA-ENT?</vt:lpstr>
      <vt:lpstr>Conventional routing may behave less than optimally with MPTCP</vt:lpstr>
      <vt:lpstr>This is a solution. But how can we make this automatic?</vt:lpstr>
      <vt:lpstr>Basics of MPTCP Kernel</vt:lpstr>
      <vt:lpstr>What must be done to set up MPTCP?</vt:lpstr>
      <vt:lpstr>Where to configure everything</vt:lpstr>
      <vt:lpstr>Live Demo</vt:lpstr>
      <vt:lpstr>Verifying settings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MPTCP on PRAGMA-ENT</dc:title>
  <dc:creator>neko</dc:creator>
  <cp:lastModifiedBy>neko</cp:lastModifiedBy>
  <cp:revision>33</cp:revision>
  <dcterms:created xsi:type="dcterms:W3CDTF">2014-10-15T03:15:08Z</dcterms:created>
  <dcterms:modified xsi:type="dcterms:W3CDTF">2014-10-18T06:14:44Z</dcterms:modified>
</cp:coreProperties>
</file>