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0" r:id="rId3"/>
    <p:sldId id="261" r:id="rId4"/>
    <p:sldId id="262" r:id="rId5"/>
    <p:sldId id="263" r:id="rId6"/>
    <p:sldId id="264" r:id="rId7"/>
    <p:sldId id="259" r:id="rId8"/>
    <p:sldId id="258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8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04" autoAdjust="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B5B6-20FE-994E-8224-65FAAE5F614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A28E-6452-6342-B94A-EC665F66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0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B5B6-20FE-994E-8224-65FAAE5F614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A28E-6452-6342-B94A-EC665F66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2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B5B6-20FE-994E-8224-65FAAE5F614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A28E-6452-6342-B94A-EC665F66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8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B5B6-20FE-994E-8224-65FAAE5F614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A28E-6452-6342-B94A-EC665F66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5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B5B6-20FE-994E-8224-65FAAE5F614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A28E-6452-6342-B94A-EC665F66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6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B5B6-20FE-994E-8224-65FAAE5F614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A28E-6452-6342-B94A-EC665F66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6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B5B6-20FE-994E-8224-65FAAE5F614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A28E-6452-6342-B94A-EC665F66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5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B5B6-20FE-994E-8224-65FAAE5F614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A28E-6452-6342-B94A-EC665F66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1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B5B6-20FE-994E-8224-65FAAE5F614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A28E-6452-6342-B94A-EC665F66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0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B5B6-20FE-994E-8224-65FAAE5F614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A28E-6452-6342-B94A-EC665F66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B5B6-20FE-994E-8224-65FAAE5F614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A28E-6452-6342-B94A-EC665F66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4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2B5B6-20FE-994E-8224-65FAAE5F614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A28E-6452-6342-B94A-EC665F66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2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Resources Working Group Report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PRAGMA 27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Map is out of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9284" y="1600200"/>
            <a:ext cx="3787516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As a group we have effectively stopped using Globus</a:t>
            </a:r>
          </a:p>
          <a:p>
            <a:r>
              <a:rPr lang="en-US" dirty="0" smtClean="0"/>
              <a:t>A number of sites have changed personnel</a:t>
            </a:r>
          </a:p>
          <a:p>
            <a:r>
              <a:rPr lang="en-US" dirty="0" smtClean="0"/>
              <a:t>We have been effectively working on component technologies.</a:t>
            </a:r>
          </a:p>
          <a:p>
            <a:r>
              <a:rPr lang="en-US" dirty="0" smtClean="0"/>
              <a:t>Time for the next step</a:t>
            </a:r>
          </a:p>
          <a:p>
            <a:endParaRPr lang="en-US" dirty="0" smtClean="0"/>
          </a:p>
        </p:txBody>
      </p:sp>
      <p:pic>
        <p:nvPicPr>
          <p:cNvPr id="1026" name="Picture 2" descr="http://goc.pragma-grid.net/pragma-doc/pragma-grid-map-20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4442084" cy="333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430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Rebooting the Persistent PRAGMA </a:t>
            </a:r>
            <a:r>
              <a:rPr lang="en-US" dirty="0" err="1" smtClean="0"/>
              <a:t>Testbed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PRAGMA-wide persistent </a:t>
            </a:r>
            <a:r>
              <a:rPr lang="en-US" dirty="0" err="1" smtClean="0"/>
              <a:t>testbed</a:t>
            </a:r>
            <a:r>
              <a:rPr lang="en-US" dirty="0" smtClean="0"/>
              <a:t> resources</a:t>
            </a:r>
            <a:endParaRPr lang="en-US" dirty="0"/>
          </a:p>
          <a:p>
            <a:pPr lvl="1"/>
            <a:r>
              <a:rPr lang="en-US" dirty="0" smtClean="0"/>
              <a:t>Various technologies are now “good” enough that we can profitably revisit.</a:t>
            </a:r>
          </a:p>
          <a:p>
            <a:pPr lvl="2"/>
            <a:r>
              <a:rPr lang="en-US" dirty="0" smtClean="0"/>
              <a:t>PRAGMA Boot, Cloud Controller, Overlay Networks</a:t>
            </a:r>
          </a:p>
          <a:p>
            <a:pPr lvl="1"/>
            <a:r>
              <a:rPr lang="en-US" dirty="0" smtClean="0"/>
              <a:t>Discussion was about </a:t>
            </a:r>
            <a:endParaRPr lang="en-US" dirty="0" smtClean="0"/>
          </a:p>
          <a:p>
            <a:pPr lvl="2"/>
            <a:r>
              <a:rPr lang="en-US" dirty="0" smtClean="0"/>
              <a:t>What, How, Who</a:t>
            </a:r>
            <a:endParaRPr lang="en-US" dirty="0"/>
          </a:p>
          <a:p>
            <a:pPr lvl="1"/>
            <a:r>
              <a:rPr lang="en-US" dirty="0" smtClean="0"/>
              <a:t>Two types of natural </a:t>
            </a:r>
            <a:r>
              <a:rPr lang="en-US" dirty="0" err="1" smtClean="0"/>
              <a:t>testbed</a:t>
            </a:r>
            <a:r>
              <a:rPr lang="en-US" dirty="0" smtClean="0"/>
              <a:t> resources</a:t>
            </a:r>
          </a:p>
          <a:p>
            <a:pPr lvl="2"/>
            <a:r>
              <a:rPr lang="en-US" dirty="0" smtClean="0"/>
              <a:t>Pure VM and Virtual Cluster Hosting. </a:t>
            </a:r>
          </a:p>
          <a:p>
            <a:pPr lvl="2"/>
            <a:r>
              <a:rPr lang="en-US" dirty="0" smtClean="0"/>
              <a:t>VM and Virtual Cluster Hosting w/ programmable networking.</a:t>
            </a:r>
            <a:endParaRPr lang="en-US" dirty="0"/>
          </a:p>
          <a:p>
            <a:pPr lvl="1"/>
            <a:r>
              <a:rPr lang="en-US" dirty="0" smtClean="0"/>
              <a:t>Need to be able to integrate data resources (particularly important in Biodiversity expedition)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31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Areas of 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What cloud deployment technologies are people using today?</a:t>
            </a:r>
          </a:p>
          <a:p>
            <a:pPr lvl="1"/>
            <a:r>
              <a:rPr lang="en-US" dirty="0" smtClean="0"/>
              <a:t>Rocks (UCSD), </a:t>
            </a:r>
            <a:r>
              <a:rPr lang="en-US" dirty="0" err="1" smtClean="0"/>
              <a:t>OpenStack</a:t>
            </a:r>
            <a:r>
              <a:rPr lang="en-US" dirty="0" smtClean="0"/>
              <a:t>, </a:t>
            </a:r>
            <a:r>
              <a:rPr lang="en-US" dirty="0" err="1" smtClean="0"/>
              <a:t>OpenNebula</a:t>
            </a:r>
            <a:r>
              <a:rPr lang="en-US" dirty="0" smtClean="0"/>
              <a:t> (NCHC),</a:t>
            </a:r>
            <a:r>
              <a:rPr lang="en-US" dirty="0" err="1" smtClean="0"/>
              <a:t>CloudStack</a:t>
            </a:r>
            <a:r>
              <a:rPr lang="en-US" dirty="0" smtClean="0"/>
              <a:t> (AIST, UFL, KU (</a:t>
            </a:r>
            <a:r>
              <a:rPr lang="en-US" dirty="0" err="1" smtClean="0"/>
              <a:t>thai</a:t>
            </a:r>
            <a:r>
              <a:rPr lang="en-US" dirty="0" smtClean="0"/>
              <a:t>),  </a:t>
            </a:r>
          </a:p>
          <a:p>
            <a:r>
              <a:rPr lang="en-US" b="1" dirty="0" smtClean="0"/>
              <a:t>How should we handle accounts?</a:t>
            </a:r>
          </a:p>
          <a:p>
            <a:pPr lvl="1"/>
            <a:r>
              <a:rPr lang="en-US" dirty="0" smtClean="0"/>
              <a:t>something simple. Recognize that we don’t need to scale to 1000s of users.</a:t>
            </a:r>
          </a:p>
          <a:p>
            <a:pPr lvl="2"/>
            <a:r>
              <a:rPr lang="en-US" dirty="0" smtClean="0"/>
              <a:t>Central place for usernames, contacts, public </a:t>
            </a:r>
            <a:r>
              <a:rPr lang="en-US" dirty="0" err="1" smtClean="0"/>
              <a:t>ssh</a:t>
            </a:r>
            <a:r>
              <a:rPr lang="en-US" dirty="0" smtClean="0"/>
              <a:t> keys?</a:t>
            </a:r>
          </a:p>
          <a:p>
            <a:pPr lvl="2"/>
            <a:r>
              <a:rPr lang="en-US" dirty="0" err="1" smtClean="0"/>
              <a:t>Eduroam</a:t>
            </a:r>
            <a:r>
              <a:rPr lang="en-US" dirty="0" smtClean="0"/>
              <a:t>?  Leveraging </a:t>
            </a:r>
            <a:r>
              <a:rPr lang="en-US" dirty="0" err="1" smtClean="0"/>
              <a:t>FutureGrid</a:t>
            </a:r>
            <a:r>
              <a:rPr lang="en-US" dirty="0" smtClean="0"/>
              <a:t>? </a:t>
            </a:r>
            <a:r>
              <a:rPr lang="en-US" dirty="0" err="1" smtClean="0"/>
              <a:t>OpenID</a:t>
            </a:r>
            <a:r>
              <a:rPr lang="en-US" dirty="0" smtClean="0"/>
              <a:t>?  (</a:t>
            </a:r>
            <a:r>
              <a:rPr lang="en-US" dirty="0" err="1" smtClean="0"/>
              <a:t>weicheng</a:t>
            </a:r>
            <a:r>
              <a:rPr lang="en-US" dirty="0" smtClean="0"/>
              <a:t> to investigate)</a:t>
            </a:r>
          </a:p>
          <a:p>
            <a:pPr lvl="2"/>
            <a:r>
              <a:rPr lang="en-US" dirty="0"/>
              <a:t>Centralized SSH </a:t>
            </a:r>
            <a:r>
              <a:rPr lang="en-US" dirty="0" err="1"/>
              <a:t>pubkey</a:t>
            </a:r>
            <a:r>
              <a:rPr lang="en-US" dirty="0"/>
              <a:t> list via private GitHub Repository (Via an academic)</a:t>
            </a:r>
          </a:p>
          <a:p>
            <a:r>
              <a:rPr lang="en-US" b="1" dirty="0" smtClean="0"/>
              <a:t>Access? How do we determine who/when a remote user can spin up a virtual cluster for an experiment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Can we steal from HPC schedulers?  What about Condor Scheduler? </a:t>
            </a:r>
          </a:p>
          <a:p>
            <a:pPr lvl="1"/>
            <a:r>
              <a:rPr lang="en-US" dirty="0" smtClean="0"/>
              <a:t>Components from INCA that can be used to detect collisions.</a:t>
            </a:r>
          </a:p>
          <a:p>
            <a:pPr lvl="1"/>
            <a:r>
              <a:rPr lang="en-US" dirty="0" smtClean="0"/>
              <a:t>Central Place for Reservations/Availability?  ORCA from GENI/</a:t>
            </a:r>
            <a:r>
              <a:rPr lang="en-US" dirty="0" err="1" smtClean="0"/>
              <a:t>Planetlab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Leases?  </a:t>
            </a:r>
            <a:r>
              <a:rPr lang="en-US" dirty="0" err="1" smtClean="0"/>
              <a:t>Shava</a:t>
            </a:r>
            <a:r>
              <a:rPr lang="en-US" dirty="0" smtClean="0"/>
              <a:t> + </a:t>
            </a:r>
            <a:r>
              <a:rPr lang="en-US" dirty="0" smtClean="0"/>
              <a:t>Jose to investigate</a:t>
            </a:r>
            <a:endParaRPr lang="en-US" dirty="0" smtClean="0"/>
          </a:p>
          <a:p>
            <a:r>
              <a:rPr lang="en-US" dirty="0" smtClean="0"/>
              <a:t>Record keeping/performance</a:t>
            </a:r>
          </a:p>
          <a:p>
            <a:pPr lvl="1"/>
            <a:r>
              <a:rPr lang="en-US" dirty="0" smtClean="0"/>
              <a:t>Tracking.</a:t>
            </a:r>
          </a:p>
          <a:p>
            <a:pPr lvl="1"/>
            <a:r>
              <a:rPr lang="en-US" dirty="0" err="1" smtClean="0"/>
              <a:t>perfSONAR</a:t>
            </a:r>
            <a:r>
              <a:rPr lang="en-US" dirty="0" smtClean="0"/>
              <a:t> --- mesh </a:t>
            </a:r>
            <a:r>
              <a:rPr lang="en-US" dirty="0" err="1" smtClean="0"/>
              <a:t>config</a:t>
            </a:r>
            <a:r>
              <a:rPr lang="en-US" dirty="0" smtClean="0"/>
              <a:t> (John </a:t>
            </a:r>
            <a:r>
              <a:rPr lang="en-US" dirty="0" smtClean="0"/>
              <a:t>Hicks to assist in PRAGMA mesh </a:t>
            </a:r>
            <a:r>
              <a:rPr lang="en-US" dirty="0" err="1" smtClean="0"/>
              <a:t>config</a:t>
            </a:r>
            <a:r>
              <a:rPr lang="en-US" dirty="0" smtClean="0"/>
              <a:t>).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9316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an endpoint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Node to start/stop VMs/VC’s</a:t>
            </a:r>
          </a:p>
          <a:p>
            <a:r>
              <a:rPr lang="en-US" dirty="0" smtClean="0"/>
              <a:t>N nodes to host VMs (N &gt;= 4) </a:t>
            </a:r>
          </a:p>
          <a:p>
            <a:pPr lvl="1"/>
            <a:r>
              <a:rPr lang="en-US" dirty="0" smtClean="0"/>
              <a:t>Support KVM.</a:t>
            </a:r>
          </a:p>
          <a:p>
            <a:r>
              <a:rPr lang="en-US" dirty="0" err="1" smtClean="0"/>
              <a:t>perfSONAR</a:t>
            </a:r>
            <a:r>
              <a:rPr lang="en-US" dirty="0" smtClean="0"/>
              <a:t> host in the Rack (perhaps a VM on the head/submit node? – Public IP)</a:t>
            </a:r>
          </a:p>
          <a:p>
            <a:pPr lvl="1"/>
            <a:r>
              <a:rPr lang="en-US" dirty="0" smtClean="0"/>
              <a:t>Probably need 8 available Public IP addresses</a:t>
            </a:r>
          </a:p>
          <a:p>
            <a:pPr lvl="1"/>
            <a:r>
              <a:rPr lang="en-US" dirty="0" smtClean="0"/>
              <a:t>v6 addressing (unlimited!)</a:t>
            </a:r>
          </a:p>
          <a:p>
            <a:r>
              <a:rPr lang="en-US" dirty="0" smtClean="0"/>
              <a:t>Sites:</a:t>
            </a:r>
          </a:p>
          <a:p>
            <a:pPr lvl="1"/>
            <a:r>
              <a:rPr lang="en-US" dirty="0" smtClean="0"/>
              <a:t>UCSD, UF, NAIST, Internet2, CNIC?, Osaka, NCHC,  IU (when Staffing issues are sorted)</a:t>
            </a:r>
          </a:p>
          <a:p>
            <a:pPr lvl="2"/>
            <a:r>
              <a:rPr lang="en-US" dirty="0" smtClean="0"/>
              <a:t>UCSD (Luca, Phil, </a:t>
            </a:r>
            <a:r>
              <a:rPr lang="en-US" dirty="0" err="1" smtClean="0"/>
              <a:t>Nadya</a:t>
            </a:r>
            <a:r>
              <a:rPr lang="en-US" dirty="0" smtClean="0"/>
              <a:t>) to coordinate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---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3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by Next PRAGMA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Resources Defined/Deployed</a:t>
            </a:r>
          </a:p>
          <a:p>
            <a:r>
              <a:rPr lang="en-US" dirty="0" smtClean="0"/>
              <a:t>PRAGMA_BOOT at all sites</a:t>
            </a:r>
          </a:p>
          <a:p>
            <a:r>
              <a:rPr lang="en-US" dirty="0" smtClean="0"/>
              <a:t>VM Images stored in Amazon S3 (Possibly Available through </a:t>
            </a:r>
            <a:r>
              <a:rPr lang="en-US" dirty="0" err="1" smtClean="0"/>
              <a:t>CloudFront</a:t>
            </a:r>
            <a:endParaRPr lang="en-US" dirty="0" smtClean="0"/>
          </a:p>
          <a:p>
            <a:r>
              <a:rPr lang="en-US" dirty="0" smtClean="0"/>
              <a:t>GitHub (Private) of users + </a:t>
            </a:r>
            <a:r>
              <a:rPr lang="en-US" dirty="0" err="1" smtClean="0"/>
              <a:t>ssh</a:t>
            </a:r>
            <a:r>
              <a:rPr lang="en-US" dirty="0" smtClean="0"/>
              <a:t> public keys</a:t>
            </a:r>
          </a:p>
          <a:p>
            <a:r>
              <a:rPr lang="en-US" dirty="0" err="1" smtClean="0"/>
              <a:t>perfSONAR</a:t>
            </a:r>
            <a:r>
              <a:rPr lang="en-US" dirty="0" smtClean="0"/>
              <a:t> PRAGMA Mesh Deployed at all sites</a:t>
            </a:r>
          </a:p>
          <a:p>
            <a:r>
              <a:rPr lang="en-US" dirty="0" smtClean="0"/>
              <a:t>Simple (one email?) request for resource allocation at sites.</a:t>
            </a:r>
          </a:p>
        </p:txBody>
      </p:sp>
    </p:spTree>
    <p:extLst>
      <p:ext uri="{BB962C8B-B14F-4D97-AF65-F5344CB8AC3E}">
        <p14:creationId xmlns:p14="http://schemas.microsoft.com/office/powerpoint/2010/main" val="229101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999" y="120428"/>
            <a:ext cx="6991090" cy="11430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Lifemapper</a:t>
            </a:r>
            <a:r>
              <a:rPr lang="en-US" sz="3600" dirty="0" smtClean="0"/>
              <a:t> + ENT + Specialized Data (Overnight Hike)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Overall Goal:  Run </a:t>
            </a:r>
            <a:r>
              <a:rPr lang="en-US" dirty="0" err="1" smtClean="0"/>
              <a:t>Lifemapper</a:t>
            </a:r>
            <a:r>
              <a:rPr lang="en-US" dirty="0" smtClean="0"/>
              <a:t> Cluster on PRAGMA ENT w/access to private satellite data</a:t>
            </a:r>
          </a:p>
          <a:p>
            <a:r>
              <a:rPr lang="en-US" dirty="0" smtClean="0"/>
              <a:t>Data in Florida (Data is NOT on ENT Resources, but close to Florida Resources)</a:t>
            </a:r>
          </a:p>
          <a:p>
            <a:r>
              <a:rPr lang="en-US" dirty="0" smtClean="0"/>
              <a:t>Have many of the component technologies but, the integration will drive activity and uncover specific issues</a:t>
            </a:r>
          </a:p>
          <a:p>
            <a:pPr lvl="1"/>
            <a:r>
              <a:rPr lang="en-US" dirty="0"/>
              <a:t>Need to extend the ENT </a:t>
            </a:r>
            <a:r>
              <a:rPr lang="en-US" dirty="0" err="1"/>
              <a:t>openflow</a:t>
            </a:r>
            <a:r>
              <a:rPr lang="en-US" dirty="0"/>
              <a:t> overlay to the data server</a:t>
            </a:r>
          </a:p>
          <a:p>
            <a:pPr lvl="2"/>
            <a:r>
              <a:rPr lang="en-US" dirty="0"/>
              <a:t>IPOP integration?  To be worked out</a:t>
            </a:r>
          </a:p>
          <a:p>
            <a:pPr lvl="1"/>
            <a:r>
              <a:rPr lang="en-US" dirty="0" smtClean="0"/>
              <a:t>ENT needs to have slicing so that we can have a  (Semi) stable experiment </a:t>
            </a:r>
            <a:r>
              <a:rPr lang="en-US" dirty="0" err="1" smtClean="0"/>
              <a:t>env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Some work to be done in </a:t>
            </a:r>
            <a:r>
              <a:rPr lang="en-US" dirty="0" err="1" smtClean="0"/>
              <a:t>Lifemapper</a:t>
            </a:r>
            <a:r>
              <a:rPr lang="en-US" dirty="0" smtClean="0"/>
              <a:t> itself to integrate the new Satellite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Demonstrated capability by Pragma 28  (2)</a:t>
            </a:r>
          </a:p>
          <a:p>
            <a:pPr lvl="1"/>
            <a:r>
              <a:rPr lang="en-US" dirty="0" err="1" smtClean="0"/>
              <a:t>Sciene</a:t>
            </a:r>
            <a:r>
              <a:rPr lang="en-US" dirty="0" smtClean="0"/>
              <a:t> output: run/insight gained by using the data (Reed)</a:t>
            </a:r>
          </a:p>
          <a:p>
            <a:pPr lvl="1"/>
            <a:r>
              <a:rPr lang="en-US" dirty="0" smtClean="0"/>
              <a:t>Technology Demo,  all the pieces needed to make this work (the rest of us)</a:t>
            </a:r>
          </a:p>
          <a:p>
            <a:r>
              <a:rPr lang="en-US" dirty="0" smtClean="0"/>
              <a:t>People</a:t>
            </a:r>
          </a:p>
          <a:p>
            <a:pPr lvl="1"/>
            <a:r>
              <a:rPr lang="en-US" dirty="0" smtClean="0"/>
              <a:t>ENT:  </a:t>
            </a:r>
            <a:r>
              <a:rPr lang="en-US" dirty="0" err="1" smtClean="0"/>
              <a:t>Kohei</a:t>
            </a:r>
            <a:r>
              <a:rPr lang="en-US" dirty="0" smtClean="0"/>
              <a:t>, Mauricio, Pong? </a:t>
            </a:r>
            <a:r>
              <a:rPr lang="en-US" dirty="0" err="1" smtClean="0"/>
              <a:t>Chawa</a:t>
            </a:r>
            <a:r>
              <a:rPr lang="en-US" dirty="0" smtClean="0"/>
              <a:t>? (for controller expertise)</a:t>
            </a:r>
          </a:p>
          <a:p>
            <a:pPr lvl="1"/>
            <a:r>
              <a:rPr lang="en-US" dirty="0" smtClean="0"/>
              <a:t>IPOP:  Renato</a:t>
            </a:r>
          </a:p>
          <a:p>
            <a:pPr lvl="1"/>
            <a:r>
              <a:rPr lang="en-US" dirty="0" smtClean="0"/>
              <a:t>Cluster deployment: Aimee and </a:t>
            </a:r>
            <a:r>
              <a:rPr lang="en-US" dirty="0" err="1" smtClean="0"/>
              <a:t>Nadya</a:t>
            </a:r>
            <a:endParaRPr lang="en-US" dirty="0" smtClean="0"/>
          </a:p>
          <a:p>
            <a:pPr lvl="1"/>
            <a:r>
              <a:rPr lang="en-US" dirty="0" smtClean="0"/>
              <a:t>domain science: Reed</a:t>
            </a:r>
          </a:p>
        </p:txBody>
      </p:sp>
      <p:pic>
        <p:nvPicPr>
          <p:cNvPr id="2050" name="Picture 2" descr="https://encrypted-tbn2.gstatic.com/images?q=tbn:ANd9GcRbV4Tj4O8xgTmXLwcIeE2OcImXHuMqHpnX7DFkRTYT1mhV0-8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076"/>
            <a:ext cx="2017999" cy="11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/>
          <p:cNvSpPr/>
          <p:nvPr/>
        </p:nvSpPr>
        <p:spPr>
          <a:xfrm>
            <a:off x="6966787" y="803335"/>
            <a:ext cx="1995178" cy="25277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ight Arrow 150"/>
          <p:cNvSpPr/>
          <p:nvPr/>
        </p:nvSpPr>
        <p:spPr>
          <a:xfrm>
            <a:off x="1828800" y="1877952"/>
            <a:ext cx="5376982" cy="2501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ight Arrow 151"/>
          <p:cNvSpPr/>
          <p:nvPr/>
        </p:nvSpPr>
        <p:spPr>
          <a:xfrm>
            <a:off x="1851178" y="2749369"/>
            <a:ext cx="5376982" cy="2501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402068" y="3495239"/>
            <a:ext cx="8559392" cy="28774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Up-Down Arrow 132"/>
          <p:cNvSpPr/>
          <p:nvPr/>
        </p:nvSpPr>
        <p:spPr>
          <a:xfrm>
            <a:off x="2358966" y="1390652"/>
            <a:ext cx="229601" cy="227236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457202" y="803335"/>
            <a:ext cx="8166100" cy="646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 rot="10800000">
            <a:off x="528581" y="3754226"/>
            <a:ext cx="611111" cy="862224"/>
            <a:chOff x="3767667" y="2455333"/>
            <a:chExt cx="1591733" cy="2126081"/>
          </a:xfrm>
        </p:grpSpPr>
        <p:pic>
          <p:nvPicPr>
            <p:cNvPr id="3" name="Picture 2" descr="Screen Shot 2014-10-15 at 11.49.21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500" y="2730500"/>
              <a:ext cx="1397000" cy="13970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3767667" y="2455333"/>
              <a:ext cx="1591733" cy="2099734"/>
            </a:xfrm>
            <a:prstGeom prst="rect">
              <a:avLst/>
            </a:prstGeom>
            <a:noFill/>
            <a:ln w="38100" cmpd="sng"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 rot="10800000">
              <a:off x="3914135" y="3974280"/>
              <a:ext cx="1290276" cy="607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/>
                <a:t>NAIST</a:t>
              </a:r>
              <a:endParaRPr lang="en-US" sz="1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 rot="10800000">
            <a:off x="1308239" y="3755516"/>
            <a:ext cx="707278" cy="860934"/>
            <a:chOff x="3715659" y="2455333"/>
            <a:chExt cx="1842215" cy="2122900"/>
          </a:xfrm>
        </p:grpSpPr>
        <p:pic>
          <p:nvPicPr>
            <p:cNvPr id="25" name="Picture 24" descr="Screen Shot 2014-10-15 at 11.49.21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894" y="2730500"/>
              <a:ext cx="1397001" cy="139700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3966141" y="2455333"/>
              <a:ext cx="1591733" cy="2099734"/>
            </a:xfrm>
            <a:prstGeom prst="rect">
              <a:avLst/>
            </a:prstGeom>
            <a:noFill/>
            <a:ln w="38100" cmpd="sng"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 rot="10800000">
              <a:off x="3715659" y="3971099"/>
              <a:ext cx="1678770" cy="607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/>
                <a:t>Osaka U.</a:t>
              </a:r>
              <a:endParaRPr lang="en-US" sz="1000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10800000">
            <a:off x="2164099" y="3741526"/>
            <a:ext cx="611111" cy="874924"/>
            <a:chOff x="4660800" y="2455333"/>
            <a:chExt cx="1591735" cy="2157397"/>
          </a:xfrm>
        </p:grpSpPr>
        <p:pic>
          <p:nvPicPr>
            <p:cNvPr id="29" name="Picture 28" descr="Screen Shot 2014-10-15 at 11.49.21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3554" y="2730500"/>
              <a:ext cx="1397002" cy="139700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4660800" y="2455333"/>
              <a:ext cx="1591735" cy="2099734"/>
            </a:xfrm>
            <a:prstGeom prst="rect">
              <a:avLst/>
            </a:prstGeom>
            <a:noFill/>
            <a:ln w="38100" cmpd="sng">
              <a:solidFill>
                <a:srgbClr val="660066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0800000">
              <a:off x="4989200" y="4005596"/>
              <a:ext cx="1082230" cy="607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/>
                <a:t>AIST</a:t>
              </a:r>
              <a:endParaRPr lang="en-US" sz="1000" dirty="0"/>
            </a:p>
          </p:txBody>
        </p:sp>
      </p:grpSp>
      <p:grpSp>
        <p:nvGrpSpPr>
          <p:cNvPr id="32" name="Group 31"/>
          <p:cNvGrpSpPr/>
          <p:nvPr/>
        </p:nvGrpSpPr>
        <p:grpSpPr>
          <a:xfrm rot="10800000">
            <a:off x="3180608" y="3726084"/>
            <a:ext cx="628663" cy="874924"/>
            <a:chOff x="3767667" y="2455333"/>
            <a:chExt cx="1637450" cy="2157397"/>
          </a:xfrm>
        </p:grpSpPr>
        <p:pic>
          <p:nvPicPr>
            <p:cNvPr id="33" name="Picture 32" descr="Screen Shot 2014-10-15 at 11.49.21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500" y="2730500"/>
              <a:ext cx="1397000" cy="1397000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3767667" y="2455333"/>
              <a:ext cx="1591733" cy="2099734"/>
            </a:xfrm>
            <a:prstGeom prst="rect">
              <a:avLst/>
            </a:prstGeom>
            <a:noFill/>
            <a:ln w="38100" cmpd="sng">
              <a:solidFill>
                <a:srgbClr val="660066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660066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0800000">
              <a:off x="4261465" y="4005596"/>
              <a:ext cx="1143652" cy="607134"/>
            </a:xfrm>
            <a:prstGeom prst="rect">
              <a:avLst/>
            </a:prstGeom>
            <a:noFill/>
            <a:ln>
              <a:solidFill>
                <a:srgbClr val="660066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solidFill>
                    <a:srgbClr val="660066"/>
                  </a:solidFill>
                </a:rPr>
                <a:t>UTM</a:t>
              </a:r>
              <a:endParaRPr lang="en-US" sz="1000" dirty="0">
                <a:solidFill>
                  <a:srgbClr val="660066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10800000">
            <a:off x="4950295" y="3741526"/>
            <a:ext cx="662727" cy="874924"/>
            <a:chOff x="3767667" y="2455333"/>
            <a:chExt cx="1726174" cy="2157397"/>
          </a:xfrm>
        </p:grpSpPr>
        <p:pic>
          <p:nvPicPr>
            <p:cNvPr id="37" name="Picture 36" descr="Screen Shot 2014-10-15 at 11.49.21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500" y="2730500"/>
              <a:ext cx="1397000" cy="1397000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>
            <a:xfrm>
              <a:off x="3767667" y="2455333"/>
              <a:ext cx="1591733" cy="2099734"/>
            </a:xfrm>
            <a:prstGeom prst="rect">
              <a:avLst/>
            </a:prstGeom>
            <a:noFill/>
            <a:ln w="38100" cmpd="sng">
              <a:solidFill>
                <a:srgbClr val="660066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0800000">
              <a:off x="4261465" y="4005596"/>
              <a:ext cx="1232376" cy="607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/>
                <a:t>UCSD</a:t>
              </a:r>
              <a:endParaRPr lang="en-US" sz="1000" dirty="0"/>
            </a:p>
          </p:txBody>
        </p:sp>
      </p:grpSp>
      <p:grpSp>
        <p:nvGrpSpPr>
          <p:cNvPr id="44" name="Group 43"/>
          <p:cNvGrpSpPr/>
          <p:nvPr/>
        </p:nvGrpSpPr>
        <p:grpSpPr>
          <a:xfrm rot="10800000">
            <a:off x="5911378" y="3735176"/>
            <a:ext cx="611111" cy="881274"/>
            <a:chOff x="3767667" y="2455333"/>
            <a:chExt cx="1591733" cy="2173056"/>
          </a:xfrm>
        </p:grpSpPr>
        <p:pic>
          <p:nvPicPr>
            <p:cNvPr id="45" name="Picture 44" descr="Screen Shot 2014-10-15 at 11.49.21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500" y="2730500"/>
              <a:ext cx="1397000" cy="1397000"/>
            </a:xfrm>
            <a:prstGeom prst="rect">
              <a:avLst/>
            </a:prstGeom>
          </p:spPr>
        </p:pic>
        <p:sp>
          <p:nvSpPr>
            <p:cNvPr id="46" name="Rectangle 45"/>
            <p:cNvSpPr/>
            <p:nvPr/>
          </p:nvSpPr>
          <p:spPr>
            <a:xfrm>
              <a:off x="3767667" y="2455333"/>
              <a:ext cx="1591733" cy="2099734"/>
            </a:xfrm>
            <a:prstGeom prst="rect">
              <a:avLst/>
            </a:prstGeom>
            <a:noFill/>
            <a:ln w="38100" cmpd="sng">
              <a:solidFill>
                <a:srgbClr val="660066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 rot="10800000">
              <a:off x="4129149" y="4021254"/>
              <a:ext cx="848774" cy="607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/>
                <a:t>UF</a:t>
              </a:r>
              <a:endParaRPr lang="en-US" sz="1000" dirty="0"/>
            </a:p>
          </p:txBody>
        </p:sp>
      </p:grpSp>
      <p:grpSp>
        <p:nvGrpSpPr>
          <p:cNvPr id="48" name="Group 47"/>
          <p:cNvGrpSpPr/>
          <p:nvPr/>
        </p:nvGrpSpPr>
        <p:grpSpPr>
          <a:xfrm rot="10800000">
            <a:off x="4086089" y="3741526"/>
            <a:ext cx="635841" cy="874924"/>
            <a:chOff x="3767667" y="2455333"/>
            <a:chExt cx="1656146" cy="2157397"/>
          </a:xfrm>
        </p:grpSpPr>
        <p:pic>
          <p:nvPicPr>
            <p:cNvPr id="49" name="Picture 48" descr="Screen Shot 2014-10-15 at 11.49.21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3500" y="2730500"/>
              <a:ext cx="1397000" cy="1397000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3767667" y="2455333"/>
              <a:ext cx="1591733" cy="2099734"/>
            </a:xfrm>
            <a:prstGeom prst="rect">
              <a:avLst/>
            </a:prstGeom>
            <a:noFill/>
            <a:ln w="38100" cmpd="sng">
              <a:solidFill>
                <a:srgbClr val="660066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660066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 rot="10800000">
              <a:off x="3820393" y="4005596"/>
              <a:ext cx="1603420" cy="607134"/>
            </a:xfrm>
            <a:prstGeom prst="rect">
              <a:avLst/>
            </a:prstGeom>
            <a:noFill/>
            <a:ln>
              <a:solidFill>
                <a:srgbClr val="660066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err="1" smtClean="0">
                  <a:solidFill>
                    <a:srgbClr val="660066"/>
                  </a:solidFill>
                </a:rPr>
                <a:t>UQueen</a:t>
              </a:r>
              <a:endParaRPr lang="en-US" sz="1000" dirty="0">
                <a:solidFill>
                  <a:srgbClr val="660066"/>
                </a:solidFill>
              </a:endParaRPr>
            </a:p>
          </p:txBody>
        </p:sp>
      </p:grpSp>
      <p:sp>
        <p:nvSpPr>
          <p:cNvPr id="52" name="Oval 51"/>
          <p:cNvSpPr/>
          <p:nvPr/>
        </p:nvSpPr>
        <p:spPr>
          <a:xfrm>
            <a:off x="1423526" y="4959350"/>
            <a:ext cx="1155700" cy="628650"/>
          </a:xfrm>
          <a:prstGeom prst="ellipse">
            <a:avLst/>
          </a:prstGeom>
          <a:solidFill>
            <a:srgbClr val="FFFFFF"/>
          </a:solidFill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625305" y="5561399"/>
            <a:ext cx="1265777" cy="692150"/>
          </a:xfrm>
          <a:prstGeom prst="ellipse">
            <a:avLst/>
          </a:prstGeom>
          <a:solidFill>
            <a:srgbClr val="FFFFFF"/>
          </a:solidFill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163134" y="5085146"/>
            <a:ext cx="1286437" cy="571500"/>
          </a:xfrm>
          <a:prstGeom prst="ellipse">
            <a:avLst/>
          </a:prstGeom>
          <a:solidFill>
            <a:srgbClr val="FFFFFF"/>
          </a:solidFill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716901" y="4933949"/>
            <a:ext cx="1107486" cy="603250"/>
          </a:xfrm>
          <a:prstGeom prst="ellipse">
            <a:avLst/>
          </a:prstGeom>
          <a:solidFill>
            <a:srgbClr val="FFFFFF"/>
          </a:solidFill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554538" y="5067300"/>
            <a:ext cx="974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NICT - RISE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727266" y="5782448"/>
            <a:ext cx="974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Pacific Wave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359286" y="5227247"/>
            <a:ext cx="974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Internet 2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896165" y="4979594"/>
            <a:ext cx="928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Fla. Lambda </a:t>
            </a:r>
            <a:br>
              <a:rPr lang="en-US" sz="1200" dirty="0" smtClean="0"/>
            </a:br>
            <a:r>
              <a:rPr lang="en-US" sz="1200" dirty="0" smtClean="0"/>
              <a:t>Rail</a:t>
            </a:r>
            <a:endParaRPr lang="en-US" sz="1200" dirty="0"/>
          </a:p>
        </p:txBody>
      </p:sp>
      <p:cxnSp>
        <p:nvCxnSpPr>
          <p:cNvPr id="61" name="Straight Connector 60"/>
          <p:cNvCxnSpPr>
            <a:stCxn id="3" idx="0"/>
            <a:endCxn id="52" idx="1"/>
          </p:cNvCxnSpPr>
          <p:nvPr/>
        </p:nvCxnSpPr>
        <p:spPr>
          <a:xfrm>
            <a:off x="830886" y="4504857"/>
            <a:ext cx="761888" cy="5465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5" idx="0"/>
            <a:endCxn id="52" idx="0"/>
          </p:cNvCxnSpPr>
          <p:nvPr/>
        </p:nvCxnSpPr>
        <p:spPr>
          <a:xfrm>
            <a:off x="1623244" y="4504857"/>
            <a:ext cx="378132" cy="454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9" idx="0"/>
            <a:endCxn id="52" idx="7"/>
          </p:cNvCxnSpPr>
          <p:nvPr/>
        </p:nvCxnSpPr>
        <p:spPr>
          <a:xfrm flipH="1">
            <a:off x="2409978" y="4504857"/>
            <a:ext cx="69125" cy="5465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3" idx="6"/>
            <a:endCxn id="54" idx="2"/>
          </p:cNvCxnSpPr>
          <p:nvPr/>
        </p:nvCxnSpPr>
        <p:spPr>
          <a:xfrm flipV="1">
            <a:off x="3891082" y="5370896"/>
            <a:ext cx="272052" cy="53657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7" idx="0"/>
            <a:endCxn id="54" idx="0"/>
          </p:cNvCxnSpPr>
          <p:nvPr/>
        </p:nvCxnSpPr>
        <p:spPr>
          <a:xfrm flipH="1">
            <a:off x="4806353" y="4504857"/>
            <a:ext cx="497863" cy="5802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409978" y="5495936"/>
            <a:ext cx="215327" cy="41153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4" idx="6"/>
          </p:cNvCxnSpPr>
          <p:nvPr/>
        </p:nvCxnSpPr>
        <p:spPr>
          <a:xfrm flipV="1">
            <a:off x="5449571" y="5227107"/>
            <a:ext cx="275796" cy="14378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895052" y="5578047"/>
            <a:ext cx="253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PRAGMA-ENT</a:t>
            </a:r>
            <a:endParaRPr lang="en-US" dirty="0"/>
          </a:p>
        </p:txBody>
      </p:sp>
      <p:cxnSp>
        <p:nvCxnSpPr>
          <p:cNvPr id="93" name="Straight Connector 92"/>
          <p:cNvCxnSpPr/>
          <p:nvPr/>
        </p:nvCxnSpPr>
        <p:spPr>
          <a:xfrm>
            <a:off x="6211332" y="4474301"/>
            <a:ext cx="9833" cy="454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74"/>
          <a:stretch/>
        </p:blipFill>
        <p:spPr>
          <a:xfrm>
            <a:off x="7115116" y="1552368"/>
            <a:ext cx="1856483" cy="1709128"/>
          </a:xfrm>
          <a:prstGeom prst="rect">
            <a:avLst/>
          </a:prstGeom>
          <a:ln>
            <a:noFill/>
          </a:ln>
        </p:spPr>
      </p:pic>
      <p:sp>
        <p:nvSpPr>
          <p:cNvPr id="104" name="TextBox 103"/>
          <p:cNvSpPr txBox="1"/>
          <p:nvPr/>
        </p:nvSpPr>
        <p:spPr>
          <a:xfrm>
            <a:off x="7000653" y="828733"/>
            <a:ext cx="2567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Lifemapper</a:t>
            </a:r>
            <a:r>
              <a:rPr lang="en-US" dirty="0" smtClean="0"/>
              <a:t> virtual compute clusters</a:t>
            </a:r>
            <a:endParaRPr lang="en-US" dirty="0"/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74"/>
          <a:stretch/>
        </p:blipFill>
        <p:spPr>
          <a:xfrm>
            <a:off x="2207370" y="928226"/>
            <a:ext cx="465783" cy="428812"/>
          </a:xfrm>
          <a:prstGeom prst="rect">
            <a:avLst/>
          </a:prstGeom>
          <a:ln>
            <a:noFill/>
          </a:ln>
        </p:spPr>
      </p:pic>
      <p:pic>
        <p:nvPicPr>
          <p:cNvPr id="140" name="Picture 13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74"/>
          <a:stretch/>
        </p:blipFill>
        <p:spPr>
          <a:xfrm>
            <a:off x="3234799" y="928226"/>
            <a:ext cx="465783" cy="428812"/>
          </a:xfrm>
          <a:prstGeom prst="rect">
            <a:avLst/>
          </a:prstGeom>
          <a:ln>
            <a:noFill/>
          </a:ln>
        </p:spPr>
      </p:pic>
      <p:pic>
        <p:nvPicPr>
          <p:cNvPr id="141" name="Picture 1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74"/>
          <a:stretch/>
        </p:blipFill>
        <p:spPr>
          <a:xfrm>
            <a:off x="4217593" y="928226"/>
            <a:ext cx="465783" cy="428812"/>
          </a:xfrm>
          <a:prstGeom prst="rect">
            <a:avLst/>
          </a:prstGeom>
          <a:ln>
            <a:noFill/>
          </a:ln>
        </p:spPr>
      </p:pic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74"/>
          <a:stretch/>
        </p:blipFill>
        <p:spPr>
          <a:xfrm>
            <a:off x="5096724" y="928226"/>
            <a:ext cx="465783" cy="428812"/>
          </a:xfrm>
          <a:prstGeom prst="rect">
            <a:avLst/>
          </a:prstGeom>
          <a:ln>
            <a:noFill/>
          </a:ln>
        </p:spPr>
      </p:pic>
      <p:pic>
        <p:nvPicPr>
          <p:cNvPr id="143" name="Picture 1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74"/>
          <a:stretch/>
        </p:blipFill>
        <p:spPr>
          <a:xfrm>
            <a:off x="5959368" y="928226"/>
            <a:ext cx="465783" cy="428812"/>
          </a:xfrm>
          <a:prstGeom prst="rect">
            <a:avLst/>
          </a:prstGeom>
          <a:ln>
            <a:noFill/>
          </a:ln>
        </p:spPr>
      </p:pic>
      <p:sp>
        <p:nvSpPr>
          <p:cNvPr id="144" name="Up-Down Arrow 143"/>
          <p:cNvSpPr/>
          <p:nvPr/>
        </p:nvSpPr>
        <p:spPr>
          <a:xfrm>
            <a:off x="3358678" y="1390652"/>
            <a:ext cx="229601" cy="227236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Up-Down Arrow 144"/>
          <p:cNvSpPr/>
          <p:nvPr/>
        </p:nvSpPr>
        <p:spPr>
          <a:xfrm>
            <a:off x="4336073" y="1390652"/>
            <a:ext cx="229601" cy="227236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Up-Down Arrow 145"/>
          <p:cNvSpPr/>
          <p:nvPr/>
        </p:nvSpPr>
        <p:spPr>
          <a:xfrm>
            <a:off x="5206538" y="1390652"/>
            <a:ext cx="229601" cy="227236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Up-Down Arrow 146"/>
          <p:cNvSpPr/>
          <p:nvPr/>
        </p:nvSpPr>
        <p:spPr>
          <a:xfrm>
            <a:off x="6057337" y="1390652"/>
            <a:ext cx="229601" cy="227236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958180" y="1557799"/>
            <a:ext cx="1143362" cy="10002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mpd="sng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1440" rIns="91440" bIns="182880" rtlCol="0">
            <a:spAutoFit/>
          </a:bodyPr>
          <a:lstStyle/>
          <a:p>
            <a:pPr algn="ctr"/>
            <a:r>
              <a:rPr lang="en-US" sz="1400" dirty="0" smtClean="0"/>
              <a:t>UAV </a:t>
            </a:r>
            <a:br>
              <a:rPr lang="en-US" sz="1400" dirty="0" smtClean="0"/>
            </a:br>
            <a:r>
              <a:rPr lang="en-US" sz="1400" dirty="0" smtClean="0"/>
              <a:t>multispectral</a:t>
            </a:r>
            <a:br>
              <a:rPr lang="en-US" sz="1400" dirty="0" smtClean="0"/>
            </a:br>
            <a:r>
              <a:rPr lang="en-US" sz="1400" dirty="0" smtClean="0"/>
              <a:t>imagery</a:t>
            </a:r>
          </a:p>
          <a:p>
            <a:pPr algn="ctr"/>
            <a:endParaRPr 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5674222" y="1570499"/>
            <a:ext cx="895009" cy="8002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mpd="sng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1440" rIns="91440" bIns="320040" rtlCol="0">
            <a:spAutoFit/>
          </a:bodyPr>
          <a:lstStyle/>
          <a:p>
            <a:pPr algn="ctr"/>
            <a:r>
              <a:rPr lang="en-US" sz="1400" dirty="0" smtClean="0"/>
              <a:t>Specimen </a:t>
            </a:r>
            <a:br>
              <a:rPr lang="en-US" sz="1400" dirty="0" smtClean="0"/>
            </a:br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2075426" y="1858422"/>
            <a:ext cx="842060" cy="3539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mpd="sng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1440" rIns="91440" bIns="91440" rtlCol="0">
            <a:spAutoFit/>
          </a:bodyPr>
          <a:lstStyle/>
          <a:p>
            <a:pPr algn="ctr"/>
            <a:r>
              <a:rPr lang="en-US" sz="1400" dirty="0" smtClean="0"/>
              <a:t>plot data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5614206" y="2479067"/>
            <a:ext cx="1015047" cy="830997"/>
          </a:xfrm>
          <a:prstGeom prst="rect">
            <a:avLst/>
          </a:prstGeom>
          <a:solidFill>
            <a:srgbClr val="FFFF00"/>
          </a:solidFill>
          <a:ln w="12700" cmpd="sng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1440" rIns="91440" bIns="228600" rtlCol="0">
            <a:spAutoFit/>
          </a:bodyPr>
          <a:lstStyle/>
          <a:p>
            <a:pPr algn="ctr"/>
            <a:r>
              <a:rPr lang="en-US" sz="1200" dirty="0" smtClean="0"/>
              <a:t>Commercial</a:t>
            </a:r>
            <a:br>
              <a:rPr lang="en-US" sz="1200" dirty="0" smtClean="0"/>
            </a:br>
            <a:r>
              <a:rPr lang="en-US" sz="1200" dirty="0" smtClean="0"/>
              <a:t>Multispectral</a:t>
            </a:r>
            <a:br>
              <a:rPr lang="en-US" sz="1200" dirty="0" smtClean="0"/>
            </a:br>
            <a:r>
              <a:rPr lang="en-US" sz="1200" dirty="0" smtClean="0"/>
              <a:t> imagery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013177" y="2486222"/>
            <a:ext cx="895009" cy="8002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mpd="sng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1440" rIns="91440" bIns="320040" rtlCol="0">
            <a:spAutoFit/>
          </a:bodyPr>
          <a:lstStyle/>
          <a:p>
            <a:pPr algn="ctr"/>
            <a:r>
              <a:rPr lang="en-US" sz="1400" dirty="0" smtClean="0"/>
              <a:t>Specimen </a:t>
            </a:r>
            <a:br>
              <a:rPr lang="en-US" sz="1400" dirty="0" smtClean="0"/>
            </a:br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153" name="4-Point Star 152"/>
          <p:cNvSpPr/>
          <p:nvPr/>
        </p:nvSpPr>
        <p:spPr>
          <a:xfrm>
            <a:off x="467175" y="2174243"/>
            <a:ext cx="182880" cy="182880"/>
          </a:xfrm>
          <a:prstGeom prst="star4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Isosceles Triangle 153"/>
          <p:cNvSpPr/>
          <p:nvPr/>
        </p:nvSpPr>
        <p:spPr>
          <a:xfrm>
            <a:off x="439915" y="2558605"/>
            <a:ext cx="182880" cy="182880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27215" y="3023767"/>
            <a:ext cx="182880" cy="1828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859015" y="2399030"/>
            <a:ext cx="970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Restricted,</a:t>
            </a:r>
            <a:br>
              <a:rPr lang="en-US" sz="1400" dirty="0" smtClean="0"/>
            </a:br>
            <a:r>
              <a:rPr lang="en-US" sz="1400" dirty="0" smtClean="0"/>
              <a:t>licensed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846315" y="2864192"/>
            <a:ext cx="920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Open, </a:t>
            </a:r>
            <a:br>
              <a:rPr lang="en-US" sz="1400" dirty="0" smtClean="0"/>
            </a:br>
            <a:r>
              <a:rPr lang="en-US" sz="1400" dirty="0" smtClean="0"/>
              <a:t>attributed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866722" y="1942518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Big, </a:t>
            </a:r>
            <a:br>
              <a:rPr lang="en-US" sz="1400" dirty="0" smtClean="0"/>
            </a:br>
            <a:r>
              <a:rPr lang="en-US" sz="1400" dirty="0" smtClean="0"/>
              <a:t>non-portable</a:t>
            </a:r>
            <a:endParaRPr lang="en-US" sz="1400" dirty="0"/>
          </a:p>
        </p:txBody>
      </p:sp>
      <p:sp>
        <p:nvSpPr>
          <p:cNvPr id="159" name="4-Point Star 158"/>
          <p:cNvSpPr/>
          <p:nvPr/>
        </p:nvSpPr>
        <p:spPr>
          <a:xfrm>
            <a:off x="4411374" y="2252542"/>
            <a:ext cx="182880" cy="182880"/>
          </a:xfrm>
          <a:prstGeom prst="star4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016628" y="2106636"/>
            <a:ext cx="182880" cy="1828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3382119" y="3043055"/>
            <a:ext cx="182880" cy="1828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Isosceles Triangle 161"/>
          <p:cNvSpPr/>
          <p:nvPr/>
        </p:nvSpPr>
        <p:spPr>
          <a:xfrm>
            <a:off x="6020625" y="3074729"/>
            <a:ext cx="182880" cy="182880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4053807" y="2761734"/>
            <a:ext cx="897814" cy="5693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mpd="sng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1440" rIns="91440" bIns="91440" rtlCol="0">
            <a:spAutoFit/>
          </a:bodyPr>
          <a:lstStyle/>
          <a:p>
            <a:pPr algn="ctr"/>
            <a:r>
              <a:rPr lang="en-US" sz="1400" dirty="0" smtClean="0"/>
              <a:t>Trait, plot </a:t>
            </a:r>
            <a:br>
              <a:rPr lang="en-US" sz="1400" dirty="0" smtClean="0"/>
            </a:br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385882" y="1595899"/>
            <a:ext cx="158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resources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6959473" y="3922867"/>
            <a:ext cx="1373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Hardware, </a:t>
            </a:r>
            <a:br>
              <a:rPr lang="en-US" dirty="0" smtClean="0"/>
            </a:br>
            <a:r>
              <a:rPr lang="en-US" dirty="0" smtClean="0"/>
              <a:t>Middleware, 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479103" y="4107305"/>
            <a:ext cx="268175" cy="36699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lifemapper.org/wp-content/themes/lifemapper/images/world_logo_blue_n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750" y="5701705"/>
            <a:ext cx="1619591" cy="597836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/>
          <p:cNvSpPr/>
          <p:nvPr/>
        </p:nvSpPr>
        <p:spPr>
          <a:xfrm>
            <a:off x="3501356" y="4110069"/>
            <a:ext cx="268175" cy="36699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460166" y="4109540"/>
            <a:ext cx="268175" cy="36699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582822" y="4095317"/>
            <a:ext cx="268175" cy="36699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43284" y="4140206"/>
            <a:ext cx="268175" cy="36699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44847" y="4139142"/>
            <a:ext cx="268175" cy="36699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2" idx="2"/>
            <a:endCxn id="1026" idx="0"/>
          </p:cNvCxnSpPr>
          <p:nvPr/>
        </p:nvCxnSpPr>
        <p:spPr>
          <a:xfrm>
            <a:off x="2613191" y="4474301"/>
            <a:ext cx="1305355" cy="1227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8" idx="2"/>
            <a:endCxn id="1026" idx="0"/>
          </p:cNvCxnSpPr>
          <p:nvPr/>
        </p:nvCxnSpPr>
        <p:spPr>
          <a:xfrm>
            <a:off x="1716910" y="4462313"/>
            <a:ext cx="2201636" cy="1239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4" idx="2"/>
            <a:endCxn id="1026" idx="0"/>
          </p:cNvCxnSpPr>
          <p:nvPr/>
        </p:nvCxnSpPr>
        <p:spPr>
          <a:xfrm>
            <a:off x="3635444" y="4477065"/>
            <a:ext cx="283102" cy="1224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7" idx="2"/>
            <a:endCxn id="1026" idx="0"/>
          </p:cNvCxnSpPr>
          <p:nvPr/>
        </p:nvCxnSpPr>
        <p:spPr>
          <a:xfrm flipH="1">
            <a:off x="3918546" y="4476536"/>
            <a:ext cx="675708" cy="1225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1" idx="2"/>
            <a:endCxn id="1026" idx="0"/>
          </p:cNvCxnSpPr>
          <p:nvPr/>
        </p:nvCxnSpPr>
        <p:spPr>
          <a:xfrm flipH="1">
            <a:off x="3918546" y="4506138"/>
            <a:ext cx="1560389" cy="1195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9" idx="2"/>
            <a:endCxn id="1026" idx="0"/>
          </p:cNvCxnSpPr>
          <p:nvPr/>
        </p:nvCxnSpPr>
        <p:spPr>
          <a:xfrm flipH="1">
            <a:off x="3918546" y="4507202"/>
            <a:ext cx="2458826" cy="1194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99" idx="3"/>
            <a:endCxn id="89" idx="3"/>
          </p:cNvCxnSpPr>
          <p:nvPr/>
        </p:nvCxnSpPr>
        <p:spPr>
          <a:xfrm flipH="1">
            <a:off x="6511459" y="2894566"/>
            <a:ext cx="117794" cy="1429138"/>
          </a:xfrm>
          <a:prstGeom prst="curvedConnector3">
            <a:avLst>
              <a:gd name="adj1" fmla="val -677646"/>
            </a:avLst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903946" y="3479252"/>
            <a:ext cx="103939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IPOP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81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 about Resources WG and Other working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Possible (Probable) resources WG ½ day meeting before usual 2-day meeting</a:t>
            </a:r>
          </a:p>
          <a:p>
            <a:r>
              <a:rPr lang="en-US" dirty="0" smtClean="0"/>
              <a:t>For at least one working group session during meeting, Resources will NOT meet</a:t>
            </a:r>
          </a:p>
          <a:p>
            <a:pPr lvl="1"/>
            <a:r>
              <a:rPr lang="en-US" dirty="0" smtClean="0"/>
              <a:t>members of resources will participate directly in other working groups</a:t>
            </a:r>
          </a:p>
          <a:p>
            <a:pPr lvl="2"/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Telescience</a:t>
            </a:r>
            <a:r>
              <a:rPr lang="en-US" dirty="0" smtClean="0"/>
              <a:t>/Geosciences</a:t>
            </a:r>
          </a:p>
          <a:p>
            <a:pPr lvl="2"/>
            <a:r>
              <a:rPr lang="en-US" dirty="0" smtClean="0"/>
              <a:t>Biosciences</a:t>
            </a:r>
          </a:p>
          <a:p>
            <a:pPr lvl="2"/>
            <a:r>
              <a:rPr lang="en-US" dirty="0" smtClean="0"/>
              <a:t>Cyber-learning</a:t>
            </a:r>
          </a:p>
          <a:p>
            <a:pPr lvl="1"/>
            <a:r>
              <a:rPr lang="en-US" dirty="0" smtClean="0"/>
              <a:t>Goal: learn more of what others in PRAGMA need/desire from resources.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9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705</Words>
  <Application>Microsoft Office PowerPoint</Application>
  <PresentationFormat>On-screen Show (4:3)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Resources Working Group Report </vt:lpstr>
      <vt:lpstr>This Map is out of date</vt:lpstr>
      <vt:lpstr>Rebooting the Persistent PRAGMA Testbed</vt:lpstr>
      <vt:lpstr>Areas of Discussions</vt:lpstr>
      <vt:lpstr>What’s an endpoint look like?</vt:lpstr>
      <vt:lpstr>Goals by Next PRAGMA</vt:lpstr>
      <vt:lpstr>Lifemapper + ENT + Specialized Data (Overnight Hike)</vt:lpstr>
      <vt:lpstr>PowerPoint Presentation</vt:lpstr>
      <vt:lpstr>Discussion about Resources WG and Other working groups</vt:lpstr>
    </vt:vector>
  </TitlesOfParts>
  <Company>University of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Reed Beaman</dc:creator>
  <cp:lastModifiedBy>Philip Papadopoulos</cp:lastModifiedBy>
  <cp:revision>35</cp:revision>
  <dcterms:created xsi:type="dcterms:W3CDTF">2014-10-15T14:53:32Z</dcterms:created>
  <dcterms:modified xsi:type="dcterms:W3CDTF">2014-10-17T21:00:22Z</dcterms:modified>
</cp:coreProperties>
</file>