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8995" autoAdjust="0"/>
  </p:normalViewPr>
  <p:slideViewPr>
    <p:cSldViewPr snapToGrid="0">
      <p:cViewPr varScale="1">
        <p:scale>
          <a:sx n="59" d="100"/>
          <a:sy n="59" d="100"/>
        </p:scale>
        <p:origin x="17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A961CE-7EFD-4B22-AFF0-57DCE1D445D6}" type="datetimeFigureOut">
              <a:rPr lang="en-US" smtClean="0"/>
              <a:t>2014-10-18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4D5EE6-9FB7-451B-A7C9-B758C24E30F6}" type="slidenum">
              <a:rPr lang="en-US" smtClean="0"/>
              <a:t>‹#›</a:t>
            </a:fld>
            <a:endParaRPr lang="en-US"/>
          </a:p>
        </p:txBody>
      </p:sp>
    </p:spTree>
    <p:extLst>
      <p:ext uri="{BB962C8B-B14F-4D97-AF65-F5344CB8AC3E}">
        <p14:creationId xmlns:p14="http://schemas.microsoft.com/office/powerpoint/2010/main" val="2790061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4D5EE6-9FB7-451B-A7C9-B758C24E30F6}" type="slidenum">
              <a:rPr lang="en-US" smtClean="0"/>
              <a:t>1</a:t>
            </a:fld>
            <a:endParaRPr lang="en-US"/>
          </a:p>
        </p:txBody>
      </p:sp>
    </p:spTree>
    <p:extLst>
      <p:ext uri="{BB962C8B-B14F-4D97-AF65-F5344CB8AC3E}">
        <p14:creationId xmlns:p14="http://schemas.microsoft.com/office/powerpoint/2010/main" val="1534739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ENT in PRAGMA-ENT stands</a:t>
            </a:r>
            <a:r>
              <a:rPr lang="en-US" baseline="0" dirty="0" smtClean="0"/>
              <a:t> for Experimental Network </a:t>
            </a:r>
            <a:r>
              <a:rPr lang="en-US" baseline="0" dirty="0" err="1" smtClean="0"/>
              <a:t>Testbed</a:t>
            </a:r>
            <a:r>
              <a:rPr lang="en-US" baseline="0" dirty="0" smtClean="0"/>
              <a:t>. It’s a collaboration between many organizations to create an SDN overlay network spanning multiple domains and sites. It is a very true-to-the-books infrastructure network. The sites are connected together using L3 GRE and L2 VLANs.</a:t>
            </a:r>
          </a:p>
        </p:txBody>
      </p:sp>
      <p:sp>
        <p:nvSpPr>
          <p:cNvPr id="4" name="Slide Number Placeholder 3"/>
          <p:cNvSpPr>
            <a:spLocks noGrp="1"/>
          </p:cNvSpPr>
          <p:nvPr>
            <p:ph type="sldNum" sz="quarter" idx="10"/>
          </p:nvPr>
        </p:nvSpPr>
        <p:spPr/>
        <p:txBody>
          <a:bodyPr/>
          <a:lstStyle/>
          <a:p>
            <a:fld id="{F24D5EE6-9FB7-451B-A7C9-B758C24E30F6}" type="slidenum">
              <a:rPr lang="en-US" smtClean="0"/>
              <a:t>2</a:t>
            </a:fld>
            <a:endParaRPr lang="en-US"/>
          </a:p>
        </p:txBody>
      </p:sp>
    </p:spTree>
    <p:extLst>
      <p:ext uri="{BB962C8B-B14F-4D97-AF65-F5344CB8AC3E}">
        <p14:creationId xmlns:p14="http://schemas.microsoft.com/office/powerpoint/2010/main" val="2719940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Multipath</a:t>
            </a:r>
            <a:r>
              <a:rPr lang="en-US" baseline="0" dirty="0" smtClean="0"/>
              <a:t> TCP, or MPTCP, is an extension to the TCP protocol. Being a transport-layer modification, it has the advantage of compatibility as it allows multiple routes to be used at the same time without modifying an application (as in application-layer protocols like </a:t>
            </a:r>
            <a:r>
              <a:rPr lang="en-US" baseline="0" dirty="0" err="1" smtClean="0"/>
              <a:t>GridFTP</a:t>
            </a:r>
            <a:r>
              <a:rPr lang="en-US" baseline="0" dirty="0" smtClean="0"/>
              <a:t>) or configuring the network (as in network-layer techniques like ECMP). Essentially, with MPTCP, application can open just one socket and multiple routes will be used simultaneously.</a:t>
            </a:r>
            <a:endParaRPr lang="en-US" dirty="0"/>
          </a:p>
        </p:txBody>
      </p:sp>
      <p:sp>
        <p:nvSpPr>
          <p:cNvPr id="4" name="Slide Number Placeholder 3"/>
          <p:cNvSpPr>
            <a:spLocks noGrp="1"/>
          </p:cNvSpPr>
          <p:nvPr>
            <p:ph type="sldNum" sz="quarter" idx="10"/>
          </p:nvPr>
        </p:nvSpPr>
        <p:spPr/>
        <p:txBody>
          <a:bodyPr/>
          <a:lstStyle/>
          <a:p>
            <a:fld id="{F24D5EE6-9FB7-451B-A7C9-B758C24E30F6}" type="slidenum">
              <a:rPr lang="en-US" smtClean="0"/>
              <a:t>3</a:t>
            </a:fld>
            <a:endParaRPr lang="en-US"/>
          </a:p>
        </p:txBody>
      </p:sp>
    </p:spTree>
    <p:extLst>
      <p:ext uri="{BB962C8B-B14F-4D97-AF65-F5344CB8AC3E}">
        <p14:creationId xmlns:p14="http://schemas.microsoft.com/office/powerpoint/2010/main" val="1049916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my internship at UCSD, we worked with the San Diego Supercomputing Center Rocks Cluster</a:t>
            </a:r>
            <a:r>
              <a:rPr lang="en-US" baseline="0" dirty="0" smtClean="0"/>
              <a:t> network. There were some slight changes and I </a:t>
            </a:r>
            <a:r>
              <a:rPr lang="en-US" baseline="0" dirty="0" err="1" smtClean="0"/>
              <a:t>redocumented</a:t>
            </a:r>
            <a:r>
              <a:rPr lang="en-US" baseline="0" dirty="0" smtClean="0"/>
              <a:t> the network into a map. This red ring here shows us where SDSC is connected to the rest of PRAGMA-ENT. Both rocks-105 and rocks-106 use Open </a:t>
            </a:r>
            <a:r>
              <a:rPr lang="en-US" baseline="0" dirty="0" err="1" smtClean="0"/>
              <a:t>vSwitch</a:t>
            </a:r>
            <a:r>
              <a:rPr lang="en-US" baseline="0" dirty="0" smtClean="0"/>
              <a:t>, so all traffic in and out of SDSC can be regulated using OpenFlow. Additionally, after user request, Luca had set up vm-container-0-1 for </a:t>
            </a:r>
            <a:r>
              <a:rPr lang="en-US" baseline="0" dirty="0" err="1" smtClean="0"/>
              <a:t>macvtap</a:t>
            </a:r>
            <a:r>
              <a:rPr lang="en-US" baseline="0" dirty="0" smtClean="0"/>
              <a:t>, allowing the physical interface to be connected directly to the virtual machines, without OS-level bridging. This allows tighter integration between the VMs and the main network, but it will cut off communication between the VM and the host. Therefore, we are still quite open about whether or not to recommend everyone to try it </a:t>
            </a:r>
            <a:r>
              <a:rPr lang="en-US" baseline="0" dirty="0" smtClean="0">
                <a:sym typeface="Wingdings" panose="05000000000000000000" pitchFamily="2" charset="2"/>
              </a:rPr>
              <a:t></a:t>
            </a:r>
          </a:p>
          <a:p>
            <a:endParaRPr lang="en-US" baseline="0" dirty="0" smtClean="0">
              <a:sym typeface="Wingdings" panose="05000000000000000000" pitchFamily="2" charset="2"/>
            </a:endParaRPr>
          </a:p>
          <a:p>
            <a:r>
              <a:rPr lang="en-US" baseline="0" dirty="0" smtClean="0">
                <a:sym typeface="Wingdings" panose="05000000000000000000" pitchFamily="2" charset="2"/>
              </a:rPr>
              <a:t>If you are a current PRAGMA-ENT developer, you can download this in SVG or PNG from our </a:t>
            </a:r>
            <a:r>
              <a:rPr lang="en-US" baseline="0" dirty="0" err="1" smtClean="0">
                <a:sym typeface="Wingdings" panose="05000000000000000000" pitchFamily="2" charset="2"/>
              </a:rPr>
              <a:t>Gdrive</a:t>
            </a:r>
            <a:r>
              <a:rPr lang="en-US" baseline="0" dirty="0" smtClean="0">
                <a:sym typeface="Wingdings" panose="05000000000000000000" pitchFamily="2" charset="2"/>
              </a:rPr>
              <a:t>.</a:t>
            </a:r>
            <a:endParaRPr lang="en-US" baseline="0" dirty="0" smtClean="0"/>
          </a:p>
        </p:txBody>
      </p:sp>
      <p:sp>
        <p:nvSpPr>
          <p:cNvPr id="4" name="Slide Number Placeholder 3"/>
          <p:cNvSpPr>
            <a:spLocks noGrp="1"/>
          </p:cNvSpPr>
          <p:nvPr>
            <p:ph type="sldNum" sz="quarter" idx="10"/>
          </p:nvPr>
        </p:nvSpPr>
        <p:spPr/>
        <p:txBody>
          <a:bodyPr/>
          <a:lstStyle/>
          <a:p>
            <a:fld id="{F24D5EE6-9FB7-451B-A7C9-B758C24E30F6}" type="slidenum">
              <a:rPr lang="en-US" smtClean="0"/>
              <a:t>4</a:t>
            </a:fld>
            <a:endParaRPr lang="en-US"/>
          </a:p>
        </p:txBody>
      </p:sp>
    </p:spTree>
    <p:extLst>
      <p:ext uri="{BB962C8B-B14F-4D97-AF65-F5344CB8AC3E}">
        <p14:creationId xmlns:p14="http://schemas.microsoft.com/office/powerpoint/2010/main" val="1672379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we have compiled MPTCP kernels for SDSC and NAIST sites. The Controller will create two routes between SDSC and NAIST, one of them through direct GRE link and another through Osaka University. By the nature of MPTCP, we expect that it will work as soon as we set up routing and MPTCP on each host node. This is an ongoing work nearing its conclusion and we expect to get results real soon.</a:t>
            </a:r>
            <a:endParaRPr lang="en-US" dirty="0"/>
          </a:p>
        </p:txBody>
      </p:sp>
      <p:sp>
        <p:nvSpPr>
          <p:cNvPr id="4" name="Slide Number Placeholder 3"/>
          <p:cNvSpPr>
            <a:spLocks noGrp="1"/>
          </p:cNvSpPr>
          <p:nvPr>
            <p:ph type="sldNum" sz="quarter" idx="10"/>
          </p:nvPr>
        </p:nvSpPr>
        <p:spPr/>
        <p:txBody>
          <a:bodyPr/>
          <a:lstStyle/>
          <a:p>
            <a:fld id="{F24D5EE6-9FB7-451B-A7C9-B758C24E30F6}" type="slidenum">
              <a:rPr lang="en-US" smtClean="0"/>
              <a:t>5</a:t>
            </a:fld>
            <a:endParaRPr lang="en-US"/>
          </a:p>
        </p:txBody>
      </p:sp>
    </p:spTree>
    <p:extLst>
      <p:ext uri="{BB962C8B-B14F-4D97-AF65-F5344CB8AC3E}">
        <p14:creationId xmlns:p14="http://schemas.microsoft.com/office/powerpoint/2010/main" val="2704553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PRAGMA-ENT allows research projects</a:t>
            </a:r>
            <a:r>
              <a:rPr lang="en-US" baseline="0" dirty="0" smtClean="0"/>
              <a:t> to be done on top of the unified overlay network while OpenFlow controllers can specify the behavior of PRAGMA-ENT. We already have promising applications and good networks. We are confident that MPTCP will be an important key to maximize path utilization in the overlay networks, and will continue to perform more extensive tests and </a:t>
            </a:r>
            <a:r>
              <a:rPr lang="en-US" baseline="0" smtClean="0"/>
              <a:t>integration in the future.</a:t>
            </a:r>
            <a:endParaRPr lang="en-US" dirty="0"/>
          </a:p>
        </p:txBody>
      </p:sp>
      <p:sp>
        <p:nvSpPr>
          <p:cNvPr id="4" name="Slide Number Placeholder 3"/>
          <p:cNvSpPr>
            <a:spLocks noGrp="1"/>
          </p:cNvSpPr>
          <p:nvPr>
            <p:ph type="sldNum" sz="quarter" idx="10"/>
          </p:nvPr>
        </p:nvSpPr>
        <p:spPr/>
        <p:txBody>
          <a:bodyPr/>
          <a:lstStyle/>
          <a:p>
            <a:fld id="{F24D5EE6-9FB7-451B-A7C9-B758C24E30F6}" type="slidenum">
              <a:rPr lang="en-US" smtClean="0"/>
              <a:t>6</a:t>
            </a:fld>
            <a:endParaRPr lang="en-US"/>
          </a:p>
        </p:txBody>
      </p:sp>
    </p:spTree>
    <p:extLst>
      <p:ext uri="{BB962C8B-B14F-4D97-AF65-F5344CB8AC3E}">
        <p14:creationId xmlns:p14="http://schemas.microsoft.com/office/powerpoint/2010/main" val="2007369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5A289C1-A92E-457E-B26E-1B012F6883A0}" type="datetimeFigureOut">
              <a:rPr lang="en-US" smtClean="0"/>
              <a:t>2014-10-18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FA144-E58F-4A59-83D3-9BE9728B43A3}" type="slidenum">
              <a:rPr lang="en-US" smtClean="0"/>
              <a:t>‹#›</a:t>
            </a:fld>
            <a:endParaRPr lang="en-US"/>
          </a:p>
        </p:txBody>
      </p:sp>
    </p:spTree>
    <p:extLst>
      <p:ext uri="{BB962C8B-B14F-4D97-AF65-F5344CB8AC3E}">
        <p14:creationId xmlns:p14="http://schemas.microsoft.com/office/powerpoint/2010/main" val="743588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A289C1-A92E-457E-B26E-1B012F6883A0}" type="datetimeFigureOut">
              <a:rPr lang="en-US" smtClean="0"/>
              <a:t>2014-10-18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FA144-E58F-4A59-83D3-9BE9728B43A3}" type="slidenum">
              <a:rPr lang="en-US" smtClean="0"/>
              <a:t>‹#›</a:t>
            </a:fld>
            <a:endParaRPr lang="en-US"/>
          </a:p>
        </p:txBody>
      </p:sp>
    </p:spTree>
    <p:extLst>
      <p:ext uri="{BB962C8B-B14F-4D97-AF65-F5344CB8AC3E}">
        <p14:creationId xmlns:p14="http://schemas.microsoft.com/office/powerpoint/2010/main" val="1124036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A289C1-A92E-457E-B26E-1B012F6883A0}" type="datetimeFigureOut">
              <a:rPr lang="en-US" smtClean="0"/>
              <a:t>2014-10-18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FA144-E58F-4A59-83D3-9BE9728B43A3}" type="slidenum">
              <a:rPr lang="en-US" smtClean="0"/>
              <a:t>‹#›</a:t>
            </a:fld>
            <a:endParaRPr lang="en-US"/>
          </a:p>
        </p:txBody>
      </p:sp>
    </p:spTree>
    <p:extLst>
      <p:ext uri="{BB962C8B-B14F-4D97-AF65-F5344CB8AC3E}">
        <p14:creationId xmlns:p14="http://schemas.microsoft.com/office/powerpoint/2010/main" val="2252977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A289C1-A92E-457E-B26E-1B012F6883A0}" type="datetimeFigureOut">
              <a:rPr lang="en-US" smtClean="0"/>
              <a:t>2014-10-18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FA144-E58F-4A59-83D3-9BE9728B43A3}" type="slidenum">
              <a:rPr lang="en-US" smtClean="0"/>
              <a:t>‹#›</a:t>
            </a:fld>
            <a:endParaRPr lang="en-US"/>
          </a:p>
        </p:txBody>
      </p:sp>
    </p:spTree>
    <p:extLst>
      <p:ext uri="{BB962C8B-B14F-4D97-AF65-F5344CB8AC3E}">
        <p14:creationId xmlns:p14="http://schemas.microsoft.com/office/powerpoint/2010/main" val="2081624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A289C1-A92E-457E-B26E-1B012F6883A0}" type="datetimeFigureOut">
              <a:rPr lang="en-US" smtClean="0"/>
              <a:t>2014-10-18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FA144-E58F-4A59-83D3-9BE9728B43A3}" type="slidenum">
              <a:rPr lang="en-US" smtClean="0"/>
              <a:t>‹#›</a:t>
            </a:fld>
            <a:endParaRPr lang="en-US"/>
          </a:p>
        </p:txBody>
      </p:sp>
    </p:spTree>
    <p:extLst>
      <p:ext uri="{BB962C8B-B14F-4D97-AF65-F5344CB8AC3E}">
        <p14:creationId xmlns:p14="http://schemas.microsoft.com/office/powerpoint/2010/main" val="2434792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A289C1-A92E-457E-B26E-1B012F6883A0}" type="datetimeFigureOut">
              <a:rPr lang="en-US" smtClean="0"/>
              <a:t>2014-10-18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FA144-E58F-4A59-83D3-9BE9728B43A3}" type="slidenum">
              <a:rPr lang="en-US" smtClean="0"/>
              <a:t>‹#›</a:t>
            </a:fld>
            <a:endParaRPr lang="en-US"/>
          </a:p>
        </p:txBody>
      </p:sp>
    </p:spTree>
    <p:extLst>
      <p:ext uri="{BB962C8B-B14F-4D97-AF65-F5344CB8AC3E}">
        <p14:creationId xmlns:p14="http://schemas.microsoft.com/office/powerpoint/2010/main" val="304269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5A289C1-A92E-457E-B26E-1B012F6883A0}" type="datetimeFigureOut">
              <a:rPr lang="en-US" smtClean="0"/>
              <a:t>2014-10-18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4FA144-E58F-4A59-83D3-9BE9728B43A3}" type="slidenum">
              <a:rPr lang="en-US" smtClean="0"/>
              <a:t>‹#›</a:t>
            </a:fld>
            <a:endParaRPr lang="en-US"/>
          </a:p>
        </p:txBody>
      </p:sp>
    </p:spTree>
    <p:extLst>
      <p:ext uri="{BB962C8B-B14F-4D97-AF65-F5344CB8AC3E}">
        <p14:creationId xmlns:p14="http://schemas.microsoft.com/office/powerpoint/2010/main" val="3245012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A289C1-A92E-457E-B26E-1B012F6883A0}" type="datetimeFigureOut">
              <a:rPr lang="en-US" smtClean="0"/>
              <a:t>2014-10-18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4FA144-E58F-4A59-83D3-9BE9728B43A3}" type="slidenum">
              <a:rPr lang="en-US" smtClean="0"/>
              <a:t>‹#›</a:t>
            </a:fld>
            <a:endParaRPr lang="en-US"/>
          </a:p>
        </p:txBody>
      </p:sp>
    </p:spTree>
    <p:extLst>
      <p:ext uri="{BB962C8B-B14F-4D97-AF65-F5344CB8AC3E}">
        <p14:creationId xmlns:p14="http://schemas.microsoft.com/office/powerpoint/2010/main" val="1859630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A289C1-A92E-457E-B26E-1B012F6883A0}" type="datetimeFigureOut">
              <a:rPr lang="en-US" smtClean="0"/>
              <a:t>2014-10-18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4FA144-E58F-4A59-83D3-9BE9728B43A3}" type="slidenum">
              <a:rPr lang="en-US" smtClean="0"/>
              <a:t>‹#›</a:t>
            </a:fld>
            <a:endParaRPr lang="en-US"/>
          </a:p>
        </p:txBody>
      </p:sp>
    </p:spTree>
    <p:extLst>
      <p:ext uri="{BB962C8B-B14F-4D97-AF65-F5344CB8AC3E}">
        <p14:creationId xmlns:p14="http://schemas.microsoft.com/office/powerpoint/2010/main" val="434426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289C1-A92E-457E-B26E-1B012F6883A0}" type="datetimeFigureOut">
              <a:rPr lang="en-US" smtClean="0"/>
              <a:t>2014-10-18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FA144-E58F-4A59-83D3-9BE9728B43A3}" type="slidenum">
              <a:rPr lang="en-US" smtClean="0"/>
              <a:t>‹#›</a:t>
            </a:fld>
            <a:endParaRPr lang="en-US"/>
          </a:p>
        </p:txBody>
      </p:sp>
    </p:spTree>
    <p:extLst>
      <p:ext uri="{BB962C8B-B14F-4D97-AF65-F5344CB8AC3E}">
        <p14:creationId xmlns:p14="http://schemas.microsoft.com/office/powerpoint/2010/main" val="4021053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289C1-A92E-457E-B26E-1B012F6883A0}" type="datetimeFigureOut">
              <a:rPr lang="en-US" smtClean="0"/>
              <a:t>2014-10-18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FA144-E58F-4A59-83D3-9BE9728B43A3}" type="slidenum">
              <a:rPr lang="en-US" smtClean="0"/>
              <a:t>‹#›</a:t>
            </a:fld>
            <a:endParaRPr lang="en-US"/>
          </a:p>
        </p:txBody>
      </p:sp>
    </p:spTree>
    <p:extLst>
      <p:ext uri="{BB962C8B-B14F-4D97-AF65-F5344CB8AC3E}">
        <p14:creationId xmlns:p14="http://schemas.microsoft.com/office/powerpoint/2010/main" val="318008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A289C1-A92E-457E-B26E-1B012F6883A0}" type="datetimeFigureOut">
              <a:rPr lang="en-US" smtClean="0"/>
              <a:t>2014-10-18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4FA144-E58F-4A59-83D3-9BE9728B43A3}" type="slidenum">
              <a:rPr lang="en-US" smtClean="0"/>
              <a:t>‹#›</a:t>
            </a:fld>
            <a:endParaRPr lang="en-US"/>
          </a:p>
        </p:txBody>
      </p:sp>
    </p:spTree>
    <p:extLst>
      <p:ext uri="{BB962C8B-B14F-4D97-AF65-F5344CB8AC3E}">
        <p14:creationId xmlns:p14="http://schemas.microsoft.com/office/powerpoint/2010/main" val="38754503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jpe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gif"/><Relationship Id="rId2" Type="http://schemas.openxmlformats.org/officeDocument/2006/relationships/notesSlide" Target="../notesSlides/notesSlide2.xml"/><Relationship Id="rId16"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jpe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jpe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1879834"/>
          </a:xfrm>
        </p:spPr>
        <p:txBody>
          <a:bodyPr>
            <a:normAutofit/>
          </a:bodyPr>
          <a:lstStyle/>
          <a:p>
            <a:r>
              <a:rPr lang="en-US" sz="4800" dirty="0" smtClean="0"/>
              <a:t>Evaluation of MPTCP on PRAGMA-ENT</a:t>
            </a:r>
            <a:endParaRPr lang="en-US" sz="4800" dirty="0"/>
          </a:p>
        </p:txBody>
      </p:sp>
      <p:sp>
        <p:nvSpPr>
          <p:cNvPr id="3" name="Subtitle 2"/>
          <p:cNvSpPr>
            <a:spLocks noGrp="1"/>
          </p:cNvSpPr>
          <p:nvPr>
            <p:ph type="subTitle" idx="1"/>
          </p:nvPr>
        </p:nvSpPr>
        <p:spPr>
          <a:xfrm>
            <a:off x="1143000" y="3202989"/>
            <a:ext cx="6858000" cy="1655762"/>
          </a:xfrm>
        </p:spPr>
        <p:txBody>
          <a:bodyPr/>
          <a:lstStyle/>
          <a:p>
            <a:r>
              <a:rPr lang="en-US" dirty="0" err="1" smtClean="0"/>
              <a:t>Chawanat</a:t>
            </a:r>
            <a:r>
              <a:rPr lang="en-US" dirty="0" smtClean="0"/>
              <a:t> </a:t>
            </a:r>
            <a:r>
              <a:rPr lang="en-US" dirty="0" err="1" smtClean="0"/>
              <a:t>Nakasan</a:t>
            </a:r>
            <a:r>
              <a:rPr lang="en-US" dirty="0" smtClean="0"/>
              <a:t>, </a:t>
            </a:r>
            <a:r>
              <a:rPr lang="en-US" dirty="0" err="1" smtClean="0"/>
              <a:t>Kohei</a:t>
            </a:r>
            <a:r>
              <a:rPr lang="en-US" dirty="0" smtClean="0"/>
              <a:t> Ichikawa,</a:t>
            </a:r>
            <a:br>
              <a:rPr lang="en-US" dirty="0" smtClean="0"/>
            </a:br>
            <a:r>
              <a:rPr lang="en-US" dirty="0" smtClean="0"/>
              <a:t>Luca Clementi, Philip Papadopoulos</a:t>
            </a:r>
          </a:p>
          <a:p>
            <a:r>
              <a:rPr lang="en-US" dirty="0" smtClean="0"/>
              <a:t>Lightning Talk, 2014/10/15</a:t>
            </a:r>
            <a:br>
              <a:rPr lang="en-US" dirty="0" smtClean="0"/>
            </a:br>
            <a:r>
              <a:rPr lang="en-US" dirty="0" smtClean="0"/>
              <a:t>@ PRAGMA27, Indiana University Bloomington, IN</a:t>
            </a:r>
          </a:p>
        </p:txBody>
      </p:sp>
      <p:pic>
        <p:nvPicPr>
          <p:cNvPr id="7" name="Picture 2" descr="http://www.naist.jp/global/images/logo_j.gif"/>
          <p:cNvPicPr>
            <a:picLocks noChangeAspect="1" noChangeArrowheads="1"/>
          </p:cNvPicPr>
          <p:nvPr/>
        </p:nvPicPr>
        <p:blipFill rotWithShape="1">
          <a:blip r:embed="rId3">
            <a:extLst>
              <a:ext uri="{28A0092B-C50C-407E-A947-70E740481C1C}">
                <a14:useLocalDpi xmlns:a14="http://schemas.microsoft.com/office/drawing/2010/main" val="0"/>
              </a:ext>
            </a:extLst>
          </a:blip>
          <a:srcRect r="68865" b="2273"/>
          <a:stretch/>
        </p:blipFill>
        <p:spPr bwMode="auto">
          <a:xfrm>
            <a:off x="394273" y="4891122"/>
            <a:ext cx="2474541" cy="65314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659341" y="5421667"/>
            <a:ext cx="1944404" cy="1394498"/>
          </a:xfrm>
          <a:prstGeom prst="rect">
            <a:avLst/>
          </a:prstGeom>
        </p:spPr>
      </p:pic>
      <p:pic>
        <p:nvPicPr>
          <p:cNvPr id="9" name="Picture 4" descr="http://rocks-210.sdsc.edu/wiki/skins/common/images/PRAGMA-log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9410" y="5059543"/>
            <a:ext cx="2076753" cy="159847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s://igpp.ucsd.edu/sites/default/files/images/UCSD-logos-horizontal.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6760" y="4925488"/>
            <a:ext cx="2827780" cy="58440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calit2.net/newsroom/resources/gallery/logos/withText/web/Cal(IT)2-Logotype3.g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23045" y="5638827"/>
            <a:ext cx="3195210" cy="1108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504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Oval 85"/>
          <p:cNvSpPr/>
          <p:nvPr/>
        </p:nvSpPr>
        <p:spPr>
          <a:xfrm>
            <a:off x="1673998" y="1511353"/>
            <a:ext cx="6246509" cy="1547451"/>
          </a:xfrm>
          <a:prstGeom prst="ellipse">
            <a:avLst/>
          </a:prstGeom>
          <a:solidFill>
            <a:schemeClr val="accent1">
              <a:lumMod val="20000"/>
              <a:lumOff val="80000"/>
            </a:schemeClr>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Single Overlay Network</a:t>
            </a:r>
            <a:endParaRPr lang="en-US" dirty="0">
              <a:solidFill>
                <a:sysClr val="windowText" lastClr="000000"/>
              </a:solidFill>
            </a:endParaRPr>
          </a:p>
        </p:txBody>
      </p:sp>
      <p:sp>
        <p:nvSpPr>
          <p:cNvPr id="2" name="Title 1"/>
          <p:cNvSpPr>
            <a:spLocks noGrp="1"/>
          </p:cNvSpPr>
          <p:nvPr>
            <p:ph type="title"/>
          </p:nvPr>
        </p:nvSpPr>
        <p:spPr/>
        <p:txBody>
          <a:bodyPr/>
          <a:lstStyle/>
          <a:p>
            <a:r>
              <a:rPr lang="en-US" dirty="0" smtClean="0"/>
              <a:t>What is PRAGMA-ENT?</a:t>
            </a:r>
            <a:endParaRPr lang="en-US" dirty="0"/>
          </a:p>
        </p:txBody>
      </p:sp>
      <p:grpSp>
        <p:nvGrpSpPr>
          <p:cNvPr id="4" name="Group 3"/>
          <p:cNvGrpSpPr/>
          <p:nvPr/>
        </p:nvGrpSpPr>
        <p:grpSpPr>
          <a:xfrm>
            <a:off x="133296" y="3263718"/>
            <a:ext cx="8877408" cy="3330266"/>
            <a:chOff x="0" y="1082671"/>
            <a:chExt cx="10279722" cy="3722137"/>
          </a:xfrm>
        </p:grpSpPr>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7179"/>
            <a:stretch/>
          </p:blipFill>
          <p:spPr bwMode="auto">
            <a:xfrm>
              <a:off x="0" y="1082671"/>
              <a:ext cx="3895726" cy="3722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p:cNvPicPr>
            <p:nvPr/>
          </p:nvPicPr>
          <p:blipFill rotWithShape="1">
            <a:blip r:embed="rId4"/>
            <a:srcRect l="56332" t="2457" b="7085"/>
            <a:stretch/>
          </p:blipFill>
          <p:spPr>
            <a:xfrm>
              <a:off x="4408226" y="1091070"/>
              <a:ext cx="5871496" cy="3627371"/>
            </a:xfrm>
            <a:prstGeom prst="rect">
              <a:avLst/>
            </a:prstGeom>
          </p:spPr>
        </p:pic>
        <p:pic>
          <p:nvPicPr>
            <p:cNvPr id="7" name="Picture 6"/>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41305" y="1163576"/>
              <a:ext cx="764875" cy="858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481518" y="2199783"/>
              <a:ext cx="773661" cy="478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476755" y="2037858"/>
              <a:ext cx="773661" cy="478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図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64530" y="2748669"/>
              <a:ext cx="1390649" cy="262467"/>
            </a:xfrm>
            <a:prstGeom prst="rect">
              <a:avLst/>
            </a:prstGeom>
            <a:noFill/>
            <a:ln>
              <a:noFill/>
            </a:ln>
          </p:spPr>
        </p:pic>
        <p:pic>
          <p:nvPicPr>
            <p:cNvPr id="11" name="Picture 10" descr="C:\Users\adm-local\Desktop\UCSD.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46484" y="2073436"/>
              <a:ext cx="1429611" cy="25916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63475" y="1083636"/>
              <a:ext cx="840952" cy="793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12" descr="C:\Users\adm-local\Desktop\internet2.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264653" y="2046641"/>
              <a:ext cx="860712" cy="63917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C:\Users\adm-local\Desktop\flr.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695009" y="1524923"/>
              <a:ext cx="1173339" cy="51293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C:\Users\adm-local\Desktop\PacWaveLogo_300x300.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249433" y="2598511"/>
              <a:ext cx="725257" cy="65091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C:\Users\adm-local\Desktop\JGN-X_banner2.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18469" y="1937826"/>
              <a:ext cx="1449767" cy="38376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42120" y="1525716"/>
              <a:ext cx="840952" cy="793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17"/>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8125" y="2081639"/>
              <a:ext cx="840952" cy="793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Arc 18"/>
            <p:cNvSpPr/>
            <p:nvPr/>
          </p:nvSpPr>
          <p:spPr>
            <a:xfrm>
              <a:off x="3895725" y="1450455"/>
              <a:ext cx="4368928" cy="1724141"/>
            </a:xfrm>
            <a:prstGeom prst="arc">
              <a:avLst>
                <a:gd name="adj1" fmla="val 5122040"/>
                <a:gd name="adj2" fmla="val 10802682"/>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350"/>
            </a:p>
          </p:txBody>
        </p:sp>
        <p:sp>
          <p:nvSpPr>
            <p:cNvPr id="20" name="Arc 19"/>
            <p:cNvSpPr/>
            <p:nvPr/>
          </p:nvSpPr>
          <p:spPr>
            <a:xfrm>
              <a:off x="5552478" y="2312526"/>
              <a:ext cx="3142531" cy="882345"/>
            </a:xfrm>
            <a:prstGeom prst="arc">
              <a:avLst>
                <a:gd name="adj1" fmla="val 6719"/>
                <a:gd name="adj2" fmla="val 542983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350"/>
            </a:p>
          </p:txBody>
        </p:sp>
        <p:pic>
          <p:nvPicPr>
            <p:cNvPr id="21" name="図 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514279" y="1213008"/>
              <a:ext cx="1173426" cy="711966"/>
            </a:xfrm>
            <a:prstGeom prst="rect">
              <a:avLst/>
            </a:prstGeom>
          </p:spPr>
        </p:pic>
        <p:pic>
          <p:nvPicPr>
            <p:cNvPr id="22" name="Picture 21" descr="C:\Users\adm-local\Desktop\logo_osaka-u.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211214" y="2292819"/>
              <a:ext cx="1473296" cy="38020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C:\Users\adm-local\Desktop\naist_logo.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84319" y="1783877"/>
              <a:ext cx="1360507" cy="46543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C:\Users\adm-local\Desktop\twaren.gif"/>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04427" y="2997017"/>
              <a:ext cx="1382930" cy="40719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C:\Users\adm-local\Desktop\narlabs.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62596" y="3404213"/>
              <a:ext cx="2112561" cy="84212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4923" y="2875436"/>
              <a:ext cx="840952" cy="793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Arc 26"/>
            <p:cNvSpPr/>
            <p:nvPr/>
          </p:nvSpPr>
          <p:spPr>
            <a:xfrm>
              <a:off x="1563475" y="3087683"/>
              <a:ext cx="4605971" cy="184652"/>
            </a:xfrm>
            <a:prstGeom prst="arc">
              <a:avLst>
                <a:gd name="adj1" fmla="val 20974"/>
                <a:gd name="adj2" fmla="val 5472656"/>
              </a:avLst>
            </a:prstGeom>
            <a:ln w="25400" cmpd="sng">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350"/>
            </a:p>
          </p:txBody>
        </p:sp>
      </p:grpSp>
      <p:sp>
        <p:nvSpPr>
          <p:cNvPr id="32" name="Oval 31"/>
          <p:cNvSpPr/>
          <p:nvPr/>
        </p:nvSpPr>
        <p:spPr>
          <a:xfrm>
            <a:off x="1337187" y="1965569"/>
            <a:ext cx="250464" cy="250464"/>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908882" y="2321323"/>
            <a:ext cx="250464" cy="250464"/>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137466" y="1504009"/>
            <a:ext cx="250464" cy="250464"/>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084490" y="2881657"/>
            <a:ext cx="250464" cy="250464"/>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285249" y="1462538"/>
            <a:ext cx="250464" cy="250464"/>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8013819" y="2193594"/>
            <a:ext cx="250464" cy="250464"/>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192708" y="1375245"/>
            <a:ext cx="250464" cy="250464"/>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a:stCxn id="33" idx="5"/>
            <a:endCxn id="39" idx="3"/>
          </p:cNvCxnSpPr>
          <p:nvPr/>
        </p:nvCxnSpPr>
        <p:spPr>
          <a:xfrm flipV="1">
            <a:off x="2122666" y="2407378"/>
            <a:ext cx="5927833" cy="12772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39" idx="1"/>
            <a:endCxn id="37" idx="6"/>
          </p:cNvCxnSpPr>
          <p:nvPr/>
        </p:nvCxnSpPr>
        <p:spPr>
          <a:xfrm flipH="1" flipV="1">
            <a:off x="6535713" y="1587770"/>
            <a:ext cx="1514786" cy="64250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37" idx="2"/>
            <a:endCxn id="32" idx="6"/>
          </p:cNvCxnSpPr>
          <p:nvPr/>
        </p:nvCxnSpPr>
        <p:spPr>
          <a:xfrm flipH="1">
            <a:off x="1587651" y="1587770"/>
            <a:ext cx="4697598" cy="50303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37" idx="2"/>
            <a:endCxn id="33" idx="6"/>
          </p:cNvCxnSpPr>
          <p:nvPr/>
        </p:nvCxnSpPr>
        <p:spPr>
          <a:xfrm flipH="1">
            <a:off x="2159346" y="1587770"/>
            <a:ext cx="4125903" cy="85878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32" idx="5"/>
            <a:endCxn id="33" idx="2"/>
          </p:cNvCxnSpPr>
          <p:nvPr/>
        </p:nvCxnSpPr>
        <p:spPr>
          <a:xfrm>
            <a:off x="1550971" y="2179353"/>
            <a:ext cx="357911" cy="26720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34" idx="6"/>
            <a:endCxn id="42" idx="2"/>
          </p:cNvCxnSpPr>
          <p:nvPr/>
        </p:nvCxnSpPr>
        <p:spPr>
          <a:xfrm flipV="1">
            <a:off x="2387930" y="1500477"/>
            <a:ext cx="804778" cy="12876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33" idx="7"/>
            <a:endCxn id="42" idx="3"/>
          </p:cNvCxnSpPr>
          <p:nvPr/>
        </p:nvCxnSpPr>
        <p:spPr>
          <a:xfrm flipV="1">
            <a:off x="2122666" y="1589029"/>
            <a:ext cx="1106722" cy="76897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34" idx="3"/>
            <a:endCxn id="32" idx="7"/>
          </p:cNvCxnSpPr>
          <p:nvPr/>
        </p:nvCxnSpPr>
        <p:spPr>
          <a:xfrm flipH="1">
            <a:off x="1550971" y="1717793"/>
            <a:ext cx="623175" cy="28445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32" idx="4"/>
            <a:endCxn id="36" idx="1"/>
          </p:cNvCxnSpPr>
          <p:nvPr/>
        </p:nvCxnSpPr>
        <p:spPr>
          <a:xfrm>
            <a:off x="1462419" y="2216033"/>
            <a:ext cx="658751" cy="70230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33" idx="3"/>
            <a:endCxn id="36" idx="7"/>
          </p:cNvCxnSpPr>
          <p:nvPr/>
        </p:nvCxnSpPr>
        <p:spPr>
          <a:xfrm>
            <a:off x="1945562" y="2535107"/>
            <a:ext cx="352712" cy="38323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36" idx="6"/>
            <a:endCxn id="39" idx="4"/>
          </p:cNvCxnSpPr>
          <p:nvPr/>
        </p:nvCxnSpPr>
        <p:spPr>
          <a:xfrm flipV="1">
            <a:off x="2334954" y="2444058"/>
            <a:ext cx="5804097" cy="56283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42" idx="6"/>
            <a:endCxn id="37" idx="1"/>
          </p:cNvCxnSpPr>
          <p:nvPr/>
        </p:nvCxnSpPr>
        <p:spPr>
          <a:xfrm flipV="1">
            <a:off x="3443172" y="1499218"/>
            <a:ext cx="2878757" cy="1259"/>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463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32" grpId="0" animBg="1"/>
      <p:bldP spid="33" grpId="0" animBg="1"/>
      <p:bldP spid="34" grpId="0" animBg="1"/>
      <p:bldP spid="36" grpId="0" animBg="1"/>
      <p:bldP spid="37" grpId="0" animBg="1"/>
      <p:bldP spid="39" grpId="0" animBg="1"/>
      <p:bldP spid="4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MPTCP?</a:t>
            </a:r>
            <a:endParaRPr lang="en-US" dirty="0"/>
          </a:p>
        </p:txBody>
      </p:sp>
      <p:sp>
        <p:nvSpPr>
          <p:cNvPr id="23" name="TextBox 22"/>
          <p:cNvSpPr txBox="1"/>
          <p:nvPr/>
        </p:nvSpPr>
        <p:spPr>
          <a:xfrm>
            <a:off x="930958" y="5271192"/>
            <a:ext cx="1517916" cy="400110"/>
          </a:xfrm>
          <a:prstGeom prst="rect">
            <a:avLst/>
          </a:prstGeom>
          <a:noFill/>
        </p:spPr>
        <p:txBody>
          <a:bodyPr wrap="none" rtlCol="0">
            <a:spAutoFit/>
          </a:bodyPr>
          <a:lstStyle/>
          <a:p>
            <a:pPr algn="ctr"/>
            <a:r>
              <a:rPr lang="en-US" sz="2000" dirty="0"/>
              <a:t>Local System</a:t>
            </a:r>
          </a:p>
        </p:txBody>
      </p:sp>
      <p:sp>
        <p:nvSpPr>
          <p:cNvPr id="24" name="TextBox 23"/>
          <p:cNvSpPr txBox="1"/>
          <p:nvPr/>
        </p:nvSpPr>
        <p:spPr>
          <a:xfrm>
            <a:off x="6490150" y="5271192"/>
            <a:ext cx="1801327" cy="400110"/>
          </a:xfrm>
          <a:prstGeom prst="rect">
            <a:avLst/>
          </a:prstGeom>
          <a:noFill/>
        </p:spPr>
        <p:txBody>
          <a:bodyPr wrap="none" rtlCol="0">
            <a:spAutoFit/>
          </a:bodyPr>
          <a:lstStyle/>
          <a:p>
            <a:pPr algn="ctr"/>
            <a:r>
              <a:rPr lang="en-US" sz="2000" dirty="0"/>
              <a:t>Remote System</a:t>
            </a:r>
          </a:p>
        </p:txBody>
      </p:sp>
      <p:grpSp>
        <p:nvGrpSpPr>
          <p:cNvPr id="25" name="Group 24"/>
          <p:cNvGrpSpPr/>
          <p:nvPr/>
        </p:nvGrpSpPr>
        <p:grpSpPr>
          <a:xfrm>
            <a:off x="930959" y="2360500"/>
            <a:ext cx="1630000" cy="2676357"/>
            <a:chOff x="1704622" y="2486026"/>
            <a:chExt cx="1698171" cy="2788290"/>
          </a:xfrm>
        </p:grpSpPr>
        <p:grpSp>
          <p:nvGrpSpPr>
            <p:cNvPr id="26" name="Group 25"/>
            <p:cNvGrpSpPr/>
            <p:nvPr/>
          </p:nvGrpSpPr>
          <p:grpSpPr>
            <a:xfrm>
              <a:off x="1704622" y="2986197"/>
              <a:ext cx="1698171" cy="2288119"/>
              <a:chOff x="1704622" y="2986197"/>
              <a:chExt cx="1698171" cy="2288119"/>
            </a:xfrm>
          </p:grpSpPr>
          <p:sp>
            <p:nvSpPr>
              <p:cNvPr id="28" name="Cube 27"/>
              <p:cNvSpPr/>
              <p:nvPr/>
            </p:nvSpPr>
            <p:spPr>
              <a:xfrm>
                <a:off x="1704624" y="4595047"/>
                <a:ext cx="1038578" cy="679269"/>
              </a:xfrm>
              <a:prstGeom prst="cube">
                <a:avLst>
                  <a:gd name="adj" fmla="val 59615"/>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500" dirty="0"/>
                  <a:t>Line</a:t>
                </a:r>
              </a:p>
            </p:txBody>
          </p:sp>
          <p:sp>
            <p:nvSpPr>
              <p:cNvPr id="29" name="Cube 28"/>
              <p:cNvSpPr/>
              <p:nvPr/>
            </p:nvSpPr>
            <p:spPr>
              <a:xfrm>
                <a:off x="1704624" y="4269014"/>
                <a:ext cx="1038578" cy="679269"/>
              </a:xfrm>
              <a:prstGeom prst="cube">
                <a:avLst>
                  <a:gd name="adj" fmla="val 59615"/>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500" dirty="0"/>
                  <a:t>ETH</a:t>
                </a:r>
              </a:p>
            </p:txBody>
          </p:sp>
          <p:sp>
            <p:nvSpPr>
              <p:cNvPr id="30" name="Cube 29"/>
              <p:cNvSpPr/>
              <p:nvPr/>
            </p:nvSpPr>
            <p:spPr>
              <a:xfrm>
                <a:off x="1704623" y="3948309"/>
                <a:ext cx="1038578" cy="679269"/>
              </a:xfrm>
              <a:prstGeom prst="cube">
                <a:avLst>
                  <a:gd name="adj" fmla="val 59615"/>
                </a:avLst>
              </a:prstGeom>
              <a:solidFill>
                <a:srgbClr val="99FF99"/>
              </a:solidFill>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500" dirty="0"/>
                  <a:t>IP</a:t>
                </a:r>
              </a:p>
            </p:txBody>
          </p:sp>
          <p:sp>
            <p:nvSpPr>
              <p:cNvPr id="31" name="Cube 30"/>
              <p:cNvSpPr/>
              <p:nvPr/>
            </p:nvSpPr>
            <p:spPr>
              <a:xfrm>
                <a:off x="1704623" y="3627605"/>
                <a:ext cx="1038578" cy="679269"/>
              </a:xfrm>
              <a:prstGeom prst="cube">
                <a:avLst>
                  <a:gd name="adj" fmla="val 59615"/>
                </a:avLst>
              </a:prstGeom>
              <a:solidFill>
                <a:schemeClr val="bg1"/>
              </a:solidFill>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500" dirty="0"/>
                  <a:t>TCP</a:t>
                </a:r>
              </a:p>
            </p:txBody>
          </p:sp>
          <p:sp>
            <p:nvSpPr>
              <p:cNvPr id="32" name="Cube 31"/>
              <p:cNvSpPr/>
              <p:nvPr/>
            </p:nvSpPr>
            <p:spPr>
              <a:xfrm>
                <a:off x="2364215" y="4595047"/>
                <a:ext cx="1038578" cy="679269"/>
              </a:xfrm>
              <a:prstGeom prst="cube">
                <a:avLst>
                  <a:gd name="adj" fmla="val 59615"/>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500" dirty="0"/>
                  <a:t>Line</a:t>
                </a:r>
              </a:p>
            </p:txBody>
          </p:sp>
          <p:sp>
            <p:nvSpPr>
              <p:cNvPr id="33" name="Cube 32"/>
              <p:cNvSpPr/>
              <p:nvPr/>
            </p:nvSpPr>
            <p:spPr>
              <a:xfrm>
                <a:off x="2364215" y="4269014"/>
                <a:ext cx="1038578" cy="679269"/>
              </a:xfrm>
              <a:prstGeom prst="cube">
                <a:avLst>
                  <a:gd name="adj" fmla="val 59615"/>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500" dirty="0"/>
                  <a:t>ETH</a:t>
                </a:r>
              </a:p>
            </p:txBody>
          </p:sp>
          <p:sp>
            <p:nvSpPr>
              <p:cNvPr id="34" name="Cube 33"/>
              <p:cNvSpPr/>
              <p:nvPr/>
            </p:nvSpPr>
            <p:spPr>
              <a:xfrm>
                <a:off x="2364214" y="3948309"/>
                <a:ext cx="1038578" cy="679269"/>
              </a:xfrm>
              <a:prstGeom prst="cube">
                <a:avLst>
                  <a:gd name="adj" fmla="val 59615"/>
                </a:avLst>
              </a:prstGeom>
              <a:solidFill>
                <a:srgbClr val="99FF99"/>
              </a:solidFill>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500" dirty="0"/>
                  <a:t>IP</a:t>
                </a:r>
              </a:p>
            </p:txBody>
          </p:sp>
          <p:sp>
            <p:nvSpPr>
              <p:cNvPr id="35" name="Cube 34"/>
              <p:cNvSpPr/>
              <p:nvPr/>
            </p:nvSpPr>
            <p:spPr>
              <a:xfrm>
                <a:off x="2364214" y="3627605"/>
                <a:ext cx="1038578" cy="679269"/>
              </a:xfrm>
              <a:prstGeom prst="cube">
                <a:avLst>
                  <a:gd name="adj" fmla="val 59615"/>
                </a:avLst>
              </a:prstGeom>
              <a:solidFill>
                <a:schemeClr val="bg1"/>
              </a:solidFill>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500" dirty="0"/>
                  <a:t>TCP</a:t>
                </a:r>
              </a:p>
            </p:txBody>
          </p:sp>
          <p:sp>
            <p:nvSpPr>
              <p:cNvPr id="36" name="Cube 35"/>
              <p:cNvSpPr/>
              <p:nvPr/>
            </p:nvSpPr>
            <p:spPr>
              <a:xfrm>
                <a:off x="1704622" y="3306901"/>
                <a:ext cx="1698171" cy="679269"/>
              </a:xfrm>
              <a:prstGeom prst="cube">
                <a:avLst>
                  <a:gd name="adj" fmla="val 59615"/>
                </a:avLst>
              </a:prstGeom>
              <a:solidFill>
                <a:srgbClr val="FFFF99"/>
              </a:solidFill>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500" dirty="0"/>
                  <a:t>MPTCP</a:t>
                </a:r>
              </a:p>
            </p:txBody>
          </p:sp>
          <p:sp>
            <p:nvSpPr>
              <p:cNvPr id="37" name="Cube 36"/>
              <p:cNvSpPr/>
              <p:nvPr/>
            </p:nvSpPr>
            <p:spPr>
              <a:xfrm>
                <a:off x="1704622" y="2986197"/>
                <a:ext cx="1698171" cy="679269"/>
              </a:xfrm>
              <a:prstGeom prst="cube">
                <a:avLst>
                  <a:gd name="adj" fmla="val 59615"/>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500" dirty="0"/>
                  <a:t>Application</a:t>
                </a:r>
              </a:p>
            </p:txBody>
          </p:sp>
        </p:grpSp>
        <p:pic>
          <p:nvPicPr>
            <p:cNvPr id="27" name="Content Placeholder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7781" y="2486026"/>
              <a:ext cx="831852" cy="831850"/>
            </a:xfrm>
            <a:prstGeom prst="rect">
              <a:avLst/>
            </a:prstGeom>
            <a:ln>
              <a:noFill/>
            </a:ln>
          </p:spPr>
        </p:pic>
      </p:grpSp>
      <p:grpSp>
        <p:nvGrpSpPr>
          <p:cNvPr id="38" name="Group 37"/>
          <p:cNvGrpSpPr/>
          <p:nvPr/>
        </p:nvGrpSpPr>
        <p:grpSpPr>
          <a:xfrm>
            <a:off x="6658379" y="2360500"/>
            <a:ext cx="1630000" cy="2676357"/>
            <a:chOff x="1704622" y="2486026"/>
            <a:chExt cx="1698171" cy="2788290"/>
          </a:xfrm>
        </p:grpSpPr>
        <p:grpSp>
          <p:nvGrpSpPr>
            <p:cNvPr id="39" name="Group 38"/>
            <p:cNvGrpSpPr/>
            <p:nvPr/>
          </p:nvGrpSpPr>
          <p:grpSpPr>
            <a:xfrm>
              <a:off x="1704622" y="2986197"/>
              <a:ext cx="1698171" cy="2288119"/>
              <a:chOff x="1704622" y="2986197"/>
              <a:chExt cx="1698171" cy="2288119"/>
            </a:xfrm>
          </p:grpSpPr>
          <p:sp>
            <p:nvSpPr>
              <p:cNvPr id="41" name="Cube 40"/>
              <p:cNvSpPr/>
              <p:nvPr/>
            </p:nvSpPr>
            <p:spPr>
              <a:xfrm>
                <a:off x="1704624" y="4595047"/>
                <a:ext cx="1038578" cy="679269"/>
              </a:xfrm>
              <a:prstGeom prst="cube">
                <a:avLst>
                  <a:gd name="adj" fmla="val 59615"/>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500" dirty="0"/>
                  <a:t>Line</a:t>
                </a:r>
              </a:p>
            </p:txBody>
          </p:sp>
          <p:sp>
            <p:nvSpPr>
              <p:cNvPr id="42" name="Cube 41"/>
              <p:cNvSpPr/>
              <p:nvPr/>
            </p:nvSpPr>
            <p:spPr>
              <a:xfrm>
                <a:off x="1704624" y="4269014"/>
                <a:ext cx="1038578" cy="679269"/>
              </a:xfrm>
              <a:prstGeom prst="cube">
                <a:avLst>
                  <a:gd name="adj" fmla="val 59615"/>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500" dirty="0"/>
                  <a:t>ETH</a:t>
                </a:r>
              </a:p>
            </p:txBody>
          </p:sp>
          <p:sp>
            <p:nvSpPr>
              <p:cNvPr id="43" name="Cube 42"/>
              <p:cNvSpPr/>
              <p:nvPr/>
            </p:nvSpPr>
            <p:spPr>
              <a:xfrm>
                <a:off x="1704623" y="3948309"/>
                <a:ext cx="1038578" cy="679269"/>
              </a:xfrm>
              <a:prstGeom prst="cube">
                <a:avLst>
                  <a:gd name="adj" fmla="val 59615"/>
                </a:avLst>
              </a:prstGeom>
              <a:solidFill>
                <a:srgbClr val="99FF99"/>
              </a:solidFill>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500" dirty="0"/>
                  <a:t>IP</a:t>
                </a:r>
              </a:p>
            </p:txBody>
          </p:sp>
          <p:sp>
            <p:nvSpPr>
              <p:cNvPr id="44" name="Cube 43"/>
              <p:cNvSpPr/>
              <p:nvPr/>
            </p:nvSpPr>
            <p:spPr>
              <a:xfrm>
                <a:off x="1704623" y="3627605"/>
                <a:ext cx="1038578" cy="679269"/>
              </a:xfrm>
              <a:prstGeom prst="cube">
                <a:avLst>
                  <a:gd name="adj" fmla="val 59615"/>
                </a:avLst>
              </a:prstGeom>
              <a:solidFill>
                <a:schemeClr val="bg1"/>
              </a:solidFill>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500" dirty="0"/>
                  <a:t>TCP</a:t>
                </a:r>
              </a:p>
            </p:txBody>
          </p:sp>
          <p:sp>
            <p:nvSpPr>
              <p:cNvPr id="45" name="Cube 44"/>
              <p:cNvSpPr/>
              <p:nvPr/>
            </p:nvSpPr>
            <p:spPr>
              <a:xfrm>
                <a:off x="2364215" y="4595047"/>
                <a:ext cx="1038578" cy="679269"/>
              </a:xfrm>
              <a:prstGeom prst="cube">
                <a:avLst>
                  <a:gd name="adj" fmla="val 59615"/>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500" dirty="0"/>
                  <a:t>Line</a:t>
                </a:r>
              </a:p>
            </p:txBody>
          </p:sp>
          <p:sp>
            <p:nvSpPr>
              <p:cNvPr id="46" name="Cube 45"/>
              <p:cNvSpPr/>
              <p:nvPr/>
            </p:nvSpPr>
            <p:spPr>
              <a:xfrm>
                <a:off x="2364215" y="4269014"/>
                <a:ext cx="1038578" cy="679269"/>
              </a:xfrm>
              <a:prstGeom prst="cube">
                <a:avLst>
                  <a:gd name="adj" fmla="val 59615"/>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500" dirty="0"/>
                  <a:t>ETH</a:t>
                </a:r>
              </a:p>
            </p:txBody>
          </p:sp>
          <p:sp>
            <p:nvSpPr>
              <p:cNvPr id="47" name="Cube 46"/>
              <p:cNvSpPr/>
              <p:nvPr/>
            </p:nvSpPr>
            <p:spPr>
              <a:xfrm>
                <a:off x="2364214" y="3948309"/>
                <a:ext cx="1038578" cy="679269"/>
              </a:xfrm>
              <a:prstGeom prst="cube">
                <a:avLst>
                  <a:gd name="adj" fmla="val 59615"/>
                </a:avLst>
              </a:prstGeom>
              <a:solidFill>
                <a:srgbClr val="99FF99"/>
              </a:solidFill>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500" dirty="0"/>
                  <a:t>IP</a:t>
                </a:r>
              </a:p>
            </p:txBody>
          </p:sp>
          <p:sp>
            <p:nvSpPr>
              <p:cNvPr id="48" name="Cube 47"/>
              <p:cNvSpPr/>
              <p:nvPr/>
            </p:nvSpPr>
            <p:spPr>
              <a:xfrm>
                <a:off x="2364214" y="3627605"/>
                <a:ext cx="1038578" cy="679269"/>
              </a:xfrm>
              <a:prstGeom prst="cube">
                <a:avLst>
                  <a:gd name="adj" fmla="val 59615"/>
                </a:avLst>
              </a:prstGeom>
              <a:solidFill>
                <a:schemeClr val="bg1"/>
              </a:solidFill>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500" dirty="0"/>
                  <a:t>TCP</a:t>
                </a:r>
              </a:p>
            </p:txBody>
          </p:sp>
          <p:sp>
            <p:nvSpPr>
              <p:cNvPr id="49" name="Cube 48"/>
              <p:cNvSpPr/>
              <p:nvPr/>
            </p:nvSpPr>
            <p:spPr>
              <a:xfrm>
                <a:off x="1704622" y="3306901"/>
                <a:ext cx="1698171" cy="679269"/>
              </a:xfrm>
              <a:prstGeom prst="cube">
                <a:avLst>
                  <a:gd name="adj" fmla="val 59615"/>
                </a:avLst>
              </a:prstGeom>
              <a:solidFill>
                <a:srgbClr val="FFFF99"/>
              </a:solidFill>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500" dirty="0"/>
                  <a:t>MPTCP</a:t>
                </a:r>
              </a:p>
            </p:txBody>
          </p:sp>
          <p:sp>
            <p:nvSpPr>
              <p:cNvPr id="50" name="Cube 49"/>
              <p:cNvSpPr/>
              <p:nvPr/>
            </p:nvSpPr>
            <p:spPr>
              <a:xfrm>
                <a:off x="1704622" y="2986197"/>
                <a:ext cx="1698171" cy="679269"/>
              </a:xfrm>
              <a:prstGeom prst="cube">
                <a:avLst>
                  <a:gd name="adj" fmla="val 59615"/>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500" dirty="0"/>
                  <a:t>Application</a:t>
                </a:r>
              </a:p>
            </p:txBody>
          </p:sp>
        </p:grpSp>
        <p:pic>
          <p:nvPicPr>
            <p:cNvPr id="40" name="Content Placeholder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7781" y="2486026"/>
              <a:ext cx="831852" cy="831850"/>
            </a:xfrm>
            <a:prstGeom prst="rect">
              <a:avLst/>
            </a:prstGeom>
            <a:ln>
              <a:noFill/>
            </a:ln>
          </p:spPr>
        </p:pic>
      </p:grpSp>
      <p:cxnSp>
        <p:nvCxnSpPr>
          <p:cNvPr id="51" name="Elbow Connector 5"/>
          <p:cNvCxnSpPr/>
          <p:nvPr/>
        </p:nvCxnSpPr>
        <p:spPr>
          <a:xfrm rot="5400000">
            <a:off x="4457812" y="1297694"/>
            <a:ext cx="9525" cy="6222110"/>
          </a:xfrm>
          <a:prstGeom prst="curvedConnector3">
            <a:avLst>
              <a:gd name="adj1" fmla="val 10400000"/>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52" name="Elbow Connector 10"/>
          <p:cNvCxnSpPr/>
          <p:nvPr/>
        </p:nvCxnSpPr>
        <p:spPr>
          <a:xfrm rot="16200000" flipH="1">
            <a:off x="4457812" y="1792388"/>
            <a:ext cx="9525" cy="5232723"/>
          </a:xfrm>
          <a:prstGeom prst="curvedConnector3">
            <a:avLst>
              <a:gd name="adj1" fmla="val 5000000"/>
            </a:avLst>
          </a:prstGeom>
          <a:ln w="38100">
            <a:solidFill>
              <a:srgbClr val="FF9900"/>
            </a:solidFill>
            <a:prstDash val="dash"/>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2452490" y="4592384"/>
            <a:ext cx="685800" cy="301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Packet</a:t>
            </a:r>
          </a:p>
        </p:txBody>
      </p:sp>
      <p:sp>
        <p:nvSpPr>
          <p:cNvPr id="54" name="Rectangle 53"/>
          <p:cNvSpPr/>
          <p:nvPr/>
        </p:nvSpPr>
        <p:spPr>
          <a:xfrm>
            <a:off x="3398276" y="4743093"/>
            <a:ext cx="685800" cy="301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Packet</a:t>
            </a:r>
          </a:p>
        </p:txBody>
      </p:sp>
      <p:sp>
        <p:nvSpPr>
          <p:cNvPr id="55" name="Rectangle 54"/>
          <p:cNvSpPr/>
          <p:nvPr/>
        </p:nvSpPr>
        <p:spPr>
          <a:xfrm>
            <a:off x="4263971" y="4782432"/>
            <a:ext cx="685800" cy="301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Packet</a:t>
            </a:r>
          </a:p>
        </p:txBody>
      </p:sp>
      <p:sp>
        <p:nvSpPr>
          <p:cNvPr id="56" name="Rectangle 55"/>
          <p:cNvSpPr/>
          <p:nvPr/>
        </p:nvSpPr>
        <p:spPr>
          <a:xfrm>
            <a:off x="5127635" y="4734334"/>
            <a:ext cx="685800" cy="301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Packet</a:t>
            </a:r>
          </a:p>
        </p:txBody>
      </p:sp>
      <p:sp>
        <p:nvSpPr>
          <p:cNvPr id="57" name="Rectangle 56"/>
          <p:cNvSpPr/>
          <p:nvPr/>
        </p:nvSpPr>
        <p:spPr>
          <a:xfrm>
            <a:off x="5982098" y="4592384"/>
            <a:ext cx="685800" cy="301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Packet</a:t>
            </a:r>
          </a:p>
        </p:txBody>
      </p:sp>
      <p:cxnSp>
        <p:nvCxnSpPr>
          <p:cNvPr id="58" name="Elbow Connector 7"/>
          <p:cNvCxnSpPr/>
          <p:nvPr/>
        </p:nvCxnSpPr>
        <p:spPr>
          <a:xfrm rot="16200000" flipH="1">
            <a:off x="4459451" y="1472433"/>
            <a:ext cx="9525" cy="5236003"/>
          </a:xfrm>
          <a:prstGeom prst="curvedConnector3">
            <a:avLst>
              <a:gd name="adj1" fmla="val 1800000"/>
            </a:avLst>
          </a:prstGeom>
          <a:ln w="38100">
            <a:solidFill>
              <a:srgbClr val="FF9900"/>
            </a:solidFill>
            <a:prstDash val="solid"/>
          </a:ln>
        </p:spPr>
        <p:style>
          <a:lnRef idx="1">
            <a:schemeClr val="accent1"/>
          </a:lnRef>
          <a:fillRef idx="0">
            <a:schemeClr val="accent1"/>
          </a:fillRef>
          <a:effectRef idx="0">
            <a:schemeClr val="accent1"/>
          </a:effectRef>
          <a:fontRef idx="minor">
            <a:schemeClr val="tx1"/>
          </a:fontRef>
        </p:style>
      </p:cxnSp>
      <p:cxnSp>
        <p:nvCxnSpPr>
          <p:cNvPr id="59" name="Elbow Connector 9"/>
          <p:cNvCxnSpPr/>
          <p:nvPr/>
        </p:nvCxnSpPr>
        <p:spPr>
          <a:xfrm rot="16200000" flipH="1">
            <a:off x="4459451" y="977740"/>
            <a:ext cx="9525" cy="6225389"/>
          </a:xfrm>
          <a:prstGeom prst="curvedConnector3">
            <a:avLst>
              <a:gd name="adj1" fmla="val 3600000"/>
            </a:avLst>
          </a:prstGeom>
          <a:ln w="38100">
            <a:solidFill>
              <a:srgbClr val="00B050"/>
            </a:solidFill>
            <a:prstDash val="solid"/>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2668958" y="5072674"/>
            <a:ext cx="685800" cy="301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Packet</a:t>
            </a:r>
          </a:p>
        </p:txBody>
      </p:sp>
      <p:sp>
        <p:nvSpPr>
          <p:cNvPr id="61" name="Rectangle 60"/>
          <p:cNvSpPr/>
          <p:nvPr/>
        </p:nvSpPr>
        <p:spPr>
          <a:xfrm>
            <a:off x="3578171" y="5168504"/>
            <a:ext cx="685800" cy="301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Packet</a:t>
            </a:r>
          </a:p>
        </p:txBody>
      </p:sp>
      <p:sp>
        <p:nvSpPr>
          <p:cNvPr id="62" name="Rectangle 61"/>
          <p:cNvSpPr/>
          <p:nvPr/>
        </p:nvSpPr>
        <p:spPr>
          <a:xfrm>
            <a:off x="4487384" y="5225450"/>
            <a:ext cx="685800" cy="301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Packet</a:t>
            </a:r>
          </a:p>
        </p:txBody>
      </p:sp>
      <p:sp>
        <p:nvSpPr>
          <p:cNvPr id="63" name="Rectangle 62"/>
          <p:cNvSpPr/>
          <p:nvPr/>
        </p:nvSpPr>
        <p:spPr>
          <a:xfrm>
            <a:off x="5330641" y="5186111"/>
            <a:ext cx="685800" cy="301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Packet</a:t>
            </a:r>
          </a:p>
        </p:txBody>
      </p:sp>
      <p:sp>
        <p:nvSpPr>
          <p:cNvPr id="64" name="Rectangle 63"/>
          <p:cNvSpPr/>
          <p:nvPr/>
        </p:nvSpPr>
        <p:spPr>
          <a:xfrm>
            <a:off x="6185848" y="5012574"/>
            <a:ext cx="685800" cy="301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Packet</a:t>
            </a:r>
          </a:p>
        </p:txBody>
      </p:sp>
      <p:sp>
        <p:nvSpPr>
          <p:cNvPr id="65" name="Oval 64"/>
          <p:cNvSpPr/>
          <p:nvPr/>
        </p:nvSpPr>
        <p:spPr>
          <a:xfrm>
            <a:off x="2965364" y="3392175"/>
            <a:ext cx="172930" cy="4810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66" name="Straight Arrow Connector 65"/>
          <p:cNvCxnSpPr>
            <a:stCxn id="67" idx="1"/>
            <a:endCxn id="65" idx="7"/>
          </p:cNvCxnSpPr>
          <p:nvPr/>
        </p:nvCxnSpPr>
        <p:spPr>
          <a:xfrm flipH="1">
            <a:off x="3112969" y="2352461"/>
            <a:ext cx="506250" cy="1110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3619219" y="1998518"/>
            <a:ext cx="3252429" cy="707886"/>
          </a:xfrm>
          <a:prstGeom prst="rect">
            <a:avLst/>
          </a:prstGeom>
          <a:noFill/>
        </p:spPr>
        <p:txBody>
          <a:bodyPr wrap="none" rtlCol="0">
            <a:spAutoFit/>
          </a:bodyPr>
          <a:lstStyle/>
          <a:p>
            <a:r>
              <a:rPr lang="en-US" sz="2000" dirty="0"/>
              <a:t>TCP flows are aggregated and</a:t>
            </a:r>
            <a:br>
              <a:rPr lang="en-US" sz="2000" dirty="0"/>
            </a:br>
            <a:r>
              <a:rPr lang="en-US" sz="2000" dirty="0"/>
              <a:t>handled as a single link</a:t>
            </a:r>
          </a:p>
        </p:txBody>
      </p:sp>
      <p:cxnSp>
        <p:nvCxnSpPr>
          <p:cNvPr id="68" name="Straight Connector 67"/>
          <p:cNvCxnSpPr/>
          <p:nvPr/>
        </p:nvCxnSpPr>
        <p:spPr>
          <a:xfrm>
            <a:off x="2172269" y="3629749"/>
            <a:ext cx="4486108" cy="3"/>
          </a:xfrm>
          <a:prstGeom prst="line">
            <a:avLst/>
          </a:prstGeom>
          <a:ln w="57150">
            <a:prstDash val="solid"/>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172269" y="3714600"/>
            <a:ext cx="4486108" cy="3"/>
          </a:xfrm>
          <a:prstGeom prst="line">
            <a:avLst/>
          </a:prstGeom>
          <a:ln w="57150">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151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56" grpId="0" animBg="1"/>
      <p:bldP spid="57" grpId="0" animBg="1"/>
      <p:bldP spid="60" grpId="0" animBg="1"/>
      <p:bldP spid="61" grpId="0" animBg="1"/>
      <p:bldP spid="62" grpId="0" animBg="1"/>
      <p:bldP spid="63" grpId="0" animBg="1"/>
      <p:bldP spid="64" grpId="0" animBg="1"/>
      <p:bldP spid="65" grpId="0" animBg="1"/>
      <p:bldP spid="6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SDSC (UCSD) updates for PRAGMA-ENT</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012" y="2287213"/>
            <a:ext cx="7892338" cy="3561137"/>
          </a:xfrm>
          <a:prstGeom prst="rect">
            <a:avLst/>
          </a:prstGeom>
        </p:spPr>
      </p:pic>
      <p:sp>
        <p:nvSpPr>
          <p:cNvPr id="5" name="Oval 4"/>
          <p:cNvSpPr/>
          <p:nvPr/>
        </p:nvSpPr>
        <p:spPr>
          <a:xfrm>
            <a:off x="4572000" y="2768600"/>
            <a:ext cx="4305300" cy="1587500"/>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969000" y="2287213"/>
            <a:ext cx="2601418" cy="369332"/>
          </a:xfrm>
          <a:prstGeom prst="rect">
            <a:avLst/>
          </a:prstGeom>
          <a:noFill/>
        </p:spPr>
        <p:txBody>
          <a:bodyPr wrap="none" rtlCol="0">
            <a:spAutoFit/>
          </a:bodyPr>
          <a:lstStyle/>
          <a:p>
            <a:r>
              <a:rPr lang="en-US" dirty="0" smtClean="0"/>
              <a:t>Interconnected using OVS</a:t>
            </a:r>
            <a:endParaRPr lang="en-US" dirty="0"/>
          </a:p>
        </p:txBody>
      </p:sp>
      <p:sp>
        <p:nvSpPr>
          <p:cNvPr id="7" name="TextBox 6"/>
          <p:cNvSpPr txBox="1"/>
          <p:nvPr/>
        </p:nvSpPr>
        <p:spPr>
          <a:xfrm>
            <a:off x="5097070" y="4917043"/>
            <a:ext cx="3599255" cy="369332"/>
          </a:xfrm>
          <a:prstGeom prst="rect">
            <a:avLst/>
          </a:prstGeom>
          <a:noFill/>
        </p:spPr>
        <p:txBody>
          <a:bodyPr wrap="none" rtlCol="0">
            <a:spAutoFit/>
          </a:bodyPr>
          <a:lstStyle/>
          <a:p>
            <a:r>
              <a:rPr lang="en-US" dirty="0" smtClean="0"/>
              <a:t>vm-container-0-1 now uses </a:t>
            </a:r>
            <a:r>
              <a:rPr lang="en-US" dirty="0" err="1" smtClean="0"/>
              <a:t>macvtap</a:t>
            </a:r>
            <a:endParaRPr lang="en-US" dirty="0"/>
          </a:p>
        </p:txBody>
      </p:sp>
      <p:sp>
        <p:nvSpPr>
          <p:cNvPr id="8" name="Oval 7"/>
          <p:cNvSpPr/>
          <p:nvPr/>
        </p:nvSpPr>
        <p:spPr>
          <a:xfrm>
            <a:off x="4051300" y="4213225"/>
            <a:ext cx="1004341" cy="1587500"/>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6935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MPTCP implementation on PRAGMA-ENT</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49" y="2563869"/>
            <a:ext cx="7886701" cy="3558818"/>
          </a:xfrm>
          <a:prstGeom prst="rect">
            <a:avLst/>
          </a:prstGeom>
        </p:spPr>
      </p:pic>
      <p:sp>
        <p:nvSpPr>
          <p:cNvPr id="5" name="Rounded Rectangular Callout 4"/>
          <p:cNvSpPr/>
          <p:nvPr/>
        </p:nvSpPr>
        <p:spPr>
          <a:xfrm>
            <a:off x="865414" y="1845129"/>
            <a:ext cx="1779815" cy="718740"/>
          </a:xfrm>
          <a:prstGeom prst="wedgeRoundRectCallout">
            <a:avLst>
              <a:gd name="adj1" fmla="val -26041"/>
              <a:gd name="adj2" fmla="val 12611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Install MPTCP &amp; Routing Tables</a:t>
            </a:r>
            <a:endParaRPr lang="en-US" dirty="0"/>
          </a:p>
        </p:txBody>
      </p:sp>
      <p:sp>
        <p:nvSpPr>
          <p:cNvPr id="7" name="Rounded Rectangular Callout 6"/>
          <p:cNvSpPr/>
          <p:nvPr/>
        </p:nvSpPr>
        <p:spPr>
          <a:xfrm>
            <a:off x="4751614" y="1485759"/>
            <a:ext cx="3592285" cy="718740"/>
          </a:xfrm>
          <a:prstGeom prst="wedgeRoundRectCallout">
            <a:avLst>
              <a:gd name="adj1" fmla="val 10076"/>
              <a:gd name="adj2" fmla="val 10566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Add flow rules</a:t>
            </a:r>
          </a:p>
          <a:p>
            <a:pPr algn="ctr"/>
            <a:r>
              <a:rPr lang="en-US" dirty="0" smtClean="0"/>
              <a:t>(I’m using Floodlight for this one)</a:t>
            </a:r>
            <a:endParaRPr lang="en-US" dirty="0"/>
          </a:p>
        </p:txBody>
      </p:sp>
      <p:cxnSp>
        <p:nvCxnSpPr>
          <p:cNvPr id="10" name="Straight Arrow Connector 9"/>
          <p:cNvCxnSpPr/>
          <p:nvPr/>
        </p:nvCxnSpPr>
        <p:spPr>
          <a:xfrm flipH="1" flipV="1">
            <a:off x="4931229" y="4261757"/>
            <a:ext cx="1551214" cy="1583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223248" y="5799521"/>
            <a:ext cx="2292102" cy="646331"/>
          </a:xfrm>
          <a:prstGeom prst="rect">
            <a:avLst/>
          </a:prstGeom>
          <a:noFill/>
        </p:spPr>
        <p:txBody>
          <a:bodyPr wrap="none" rtlCol="0">
            <a:spAutoFit/>
          </a:bodyPr>
          <a:lstStyle/>
          <a:p>
            <a:r>
              <a:rPr lang="en-US" dirty="0" smtClean="0"/>
              <a:t>GRE Connections from</a:t>
            </a:r>
          </a:p>
          <a:p>
            <a:r>
              <a:rPr lang="en-US" dirty="0" smtClean="0"/>
              <a:t>PRAGMA-ENT project</a:t>
            </a:r>
          </a:p>
        </p:txBody>
      </p:sp>
    </p:spTree>
    <p:extLst>
      <p:ext uri="{BB962C8B-B14F-4D97-AF65-F5344CB8AC3E}">
        <p14:creationId xmlns:p14="http://schemas.microsoft.com/office/powerpoint/2010/main" val="2011165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this mean?</a:t>
            </a:r>
            <a:endParaRPr lang="en-US" dirty="0"/>
          </a:p>
        </p:txBody>
      </p:sp>
      <p:sp>
        <p:nvSpPr>
          <p:cNvPr id="4" name="Oval 3"/>
          <p:cNvSpPr/>
          <p:nvPr/>
        </p:nvSpPr>
        <p:spPr>
          <a:xfrm>
            <a:off x="1673998" y="4676976"/>
            <a:ext cx="6246509" cy="1547451"/>
          </a:xfrm>
          <a:prstGeom prst="ellipse">
            <a:avLst/>
          </a:prstGeom>
          <a:solidFill>
            <a:schemeClr val="accent1">
              <a:lumMod val="20000"/>
              <a:lumOff val="80000"/>
            </a:schemeClr>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Single Overlay Network + Full Path Utilization</a:t>
            </a:r>
          </a:p>
        </p:txBody>
      </p:sp>
      <p:sp>
        <p:nvSpPr>
          <p:cNvPr id="29" name="Oval 28"/>
          <p:cNvSpPr/>
          <p:nvPr/>
        </p:nvSpPr>
        <p:spPr>
          <a:xfrm>
            <a:off x="1337187" y="5131192"/>
            <a:ext cx="250464" cy="250464"/>
          </a:xfrm>
          <a:prstGeom prst="ellipse">
            <a:avLst/>
          </a:prstGeom>
          <a:solidFill>
            <a:srgbClr val="FFC00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908882" y="5486946"/>
            <a:ext cx="250464" cy="250464"/>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137466" y="4669632"/>
            <a:ext cx="250464" cy="250464"/>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084490" y="6047280"/>
            <a:ext cx="250464" cy="250464"/>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285249" y="4628161"/>
            <a:ext cx="250464" cy="250464"/>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8013819" y="5359217"/>
            <a:ext cx="250464" cy="250464"/>
          </a:xfrm>
          <a:prstGeom prst="ellipse">
            <a:avLst/>
          </a:prstGeom>
          <a:solidFill>
            <a:srgbClr val="FFC00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192708" y="4540868"/>
            <a:ext cx="250464" cy="250464"/>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a:stCxn id="30" idx="5"/>
            <a:endCxn id="34" idx="3"/>
          </p:cNvCxnSpPr>
          <p:nvPr/>
        </p:nvCxnSpPr>
        <p:spPr>
          <a:xfrm flipV="1">
            <a:off x="2122666" y="5573001"/>
            <a:ext cx="5927833" cy="12772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4" idx="1"/>
            <a:endCxn id="33" idx="6"/>
          </p:cNvCxnSpPr>
          <p:nvPr/>
        </p:nvCxnSpPr>
        <p:spPr>
          <a:xfrm flipH="1" flipV="1">
            <a:off x="6535713" y="4753393"/>
            <a:ext cx="1514786" cy="6425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3" idx="2"/>
            <a:endCxn id="29" idx="6"/>
          </p:cNvCxnSpPr>
          <p:nvPr/>
        </p:nvCxnSpPr>
        <p:spPr>
          <a:xfrm flipH="1">
            <a:off x="1587651" y="4753393"/>
            <a:ext cx="4697598" cy="50303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3" idx="2"/>
            <a:endCxn id="30" idx="6"/>
          </p:cNvCxnSpPr>
          <p:nvPr/>
        </p:nvCxnSpPr>
        <p:spPr>
          <a:xfrm flipH="1">
            <a:off x="2159346" y="4753393"/>
            <a:ext cx="4125903" cy="85878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9" idx="5"/>
            <a:endCxn id="30" idx="2"/>
          </p:cNvCxnSpPr>
          <p:nvPr/>
        </p:nvCxnSpPr>
        <p:spPr>
          <a:xfrm>
            <a:off x="1550971" y="5344976"/>
            <a:ext cx="357911" cy="26720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1" idx="6"/>
            <a:endCxn id="35" idx="2"/>
          </p:cNvCxnSpPr>
          <p:nvPr/>
        </p:nvCxnSpPr>
        <p:spPr>
          <a:xfrm flipV="1">
            <a:off x="2387930" y="4666100"/>
            <a:ext cx="804778" cy="12876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0" idx="7"/>
            <a:endCxn id="35" idx="3"/>
          </p:cNvCxnSpPr>
          <p:nvPr/>
        </p:nvCxnSpPr>
        <p:spPr>
          <a:xfrm flipV="1">
            <a:off x="2122666" y="4754652"/>
            <a:ext cx="1106722" cy="76897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1" idx="3"/>
            <a:endCxn id="29" idx="7"/>
          </p:cNvCxnSpPr>
          <p:nvPr/>
        </p:nvCxnSpPr>
        <p:spPr>
          <a:xfrm flipH="1">
            <a:off x="1550971" y="4883416"/>
            <a:ext cx="623175" cy="28445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9" idx="4"/>
            <a:endCxn id="32" idx="1"/>
          </p:cNvCxnSpPr>
          <p:nvPr/>
        </p:nvCxnSpPr>
        <p:spPr>
          <a:xfrm>
            <a:off x="1462419" y="5381656"/>
            <a:ext cx="658751" cy="7023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0" idx="3"/>
            <a:endCxn id="32" idx="7"/>
          </p:cNvCxnSpPr>
          <p:nvPr/>
        </p:nvCxnSpPr>
        <p:spPr>
          <a:xfrm>
            <a:off x="1945562" y="5700730"/>
            <a:ext cx="352712" cy="38323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2" idx="6"/>
            <a:endCxn id="34" idx="4"/>
          </p:cNvCxnSpPr>
          <p:nvPr/>
        </p:nvCxnSpPr>
        <p:spPr>
          <a:xfrm flipV="1">
            <a:off x="2334954" y="5609681"/>
            <a:ext cx="5804097" cy="56283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51" name="Picture 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214" y="1690689"/>
            <a:ext cx="1479906" cy="1479906"/>
          </a:xfrm>
          <a:prstGeom prst="rect">
            <a:avLst/>
          </a:prstGeom>
        </p:spPr>
      </p:pic>
      <p:pic>
        <p:nvPicPr>
          <p:cNvPr id="54" name="Picture 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5675" y="1745556"/>
            <a:ext cx="1491810" cy="1491810"/>
          </a:xfrm>
          <a:prstGeom prst="rect">
            <a:avLst/>
          </a:prstGeom>
        </p:spPr>
      </p:pic>
      <p:cxnSp>
        <p:nvCxnSpPr>
          <p:cNvPr id="60" name="Straight Connector 59"/>
          <p:cNvCxnSpPr/>
          <p:nvPr/>
        </p:nvCxnSpPr>
        <p:spPr>
          <a:xfrm>
            <a:off x="6285249" y="1745556"/>
            <a:ext cx="1156951" cy="85794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5914783" y="2627499"/>
            <a:ext cx="1462459" cy="32736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24" name="Straight Connector 1023"/>
          <p:cNvCxnSpPr/>
          <p:nvPr/>
        </p:nvCxnSpPr>
        <p:spPr>
          <a:xfrm flipH="1">
            <a:off x="5948987" y="1725825"/>
            <a:ext cx="336262" cy="1234376"/>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55" name="Picture 5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0184" y="1220263"/>
            <a:ext cx="1050130" cy="1050130"/>
          </a:xfrm>
          <a:prstGeom prst="rect">
            <a:avLst/>
          </a:prstGeom>
        </p:spPr>
      </p:pic>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4033" y="2047795"/>
            <a:ext cx="1050130" cy="1050130"/>
          </a:xfrm>
          <a:prstGeom prst="rect">
            <a:avLst/>
          </a:prstGeom>
        </p:spPr>
      </p:pic>
      <p:pic>
        <p:nvPicPr>
          <p:cNvPr id="59" name="Picture 5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6269" y="2375159"/>
            <a:ext cx="1050130" cy="1050130"/>
          </a:xfrm>
          <a:prstGeom prst="rect">
            <a:avLst/>
          </a:prstGeom>
        </p:spPr>
      </p:pic>
      <p:sp>
        <p:nvSpPr>
          <p:cNvPr id="1025" name="TextBox 1024"/>
          <p:cNvSpPr txBox="1"/>
          <p:nvPr/>
        </p:nvSpPr>
        <p:spPr>
          <a:xfrm>
            <a:off x="5497388" y="3530055"/>
            <a:ext cx="2285754" cy="830997"/>
          </a:xfrm>
          <a:prstGeom prst="rect">
            <a:avLst/>
          </a:prstGeom>
          <a:noFill/>
        </p:spPr>
        <p:txBody>
          <a:bodyPr wrap="none" rtlCol="0">
            <a:spAutoFit/>
          </a:bodyPr>
          <a:lstStyle/>
          <a:p>
            <a:pPr algn="ctr"/>
            <a:r>
              <a:rPr lang="en-US" sz="2400" dirty="0" smtClean="0"/>
              <a:t>Overlay Network</a:t>
            </a:r>
          </a:p>
          <a:p>
            <a:pPr algn="ctr"/>
            <a:r>
              <a:rPr lang="en-US" sz="2400" dirty="0" smtClean="0"/>
              <a:t>=&gt; Connectivity</a:t>
            </a:r>
            <a:endParaRPr lang="en-US" sz="2400" dirty="0"/>
          </a:p>
        </p:txBody>
      </p:sp>
      <p:sp>
        <p:nvSpPr>
          <p:cNvPr id="1027" name="TextBox 1026"/>
          <p:cNvSpPr txBox="1"/>
          <p:nvPr/>
        </p:nvSpPr>
        <p:spPr>
          <a:xfrm>
            <a:off x="3063858" y="3530055"/>
            <a:ext cx="1875450" cy="830997"/>
          </a:xfrm>
          <a:prstGeom prst="rect">
            <a:avLst/>
          </a:prstGeom>
          <a:noFill/>
        </p:spPr>
        <p:txBody>
          <a:bodyPr wrap="none" rtlCol="0">
            <a:spAutoFit/>
          </a:bodyPr>
          <a:lstStyle/>
          <a:p>
            <a:pPr algn="ctr"/>
            <a:r>
              <a:rPr lang="en-US" sz="2400" b="1" dirty="0" smtClean="0"/>
              <a:t>MPTCP</a:t>
            </a:r>
          </a:p>
          <a:p>
            <a:pPr algn="ctr"/>
            <a:r>
              <a:rPr lang="en-US" sz="2400" b="1" dirty="0" smtClean="0"/>
              <a:t>=&gt; Utilization</a:t>
            </a:r>
            <a:endParaRPr lang="en-US" sz="2400" b="1" dirty="0"/>
          </a:p>
        </p:txBody>
      </p:sp>
      <p:sp>
        <p:nvSpPr>
          <p:cNvPr id="1028" name="TextBox 1027"/>
          <p:cNvSpPr txBox="1"/>
          <p:nvPr/>
        </p:nvSpPr>
        <p:spPr>
          <a:xfrm>
            <a:off x="509225" y="3530055"/>
            <a:ext cx="2243883" cy="830997"/>
          </a:xfrm>
          <a:prstGeom prst="rect">
            <a:avLst/>
          </a:prstGeom>
          <a:noFill/>
        </p:spPr>
        <p:txBody>
          <a:bodyPr wrap="none" rtlCol="0">
            <a:spAutoFit/>
          </a:bodyPr>
          <a:lstStyle/>
          <a:p>
            <a:pPr algn="ctr"/>
            <a:r>
              <a:rPr lang="en-US" sz="2400" dirty="0" smtClean="0"/>
              <a:t>User Application</a:t>
            </a:r>
          </a:p>
          <a:p>
            <a:pPr algn="ctr"/>
            <a:r>
              <a:rPr lang="en-US" sz="2400" dirty="0" smtClean="0"/>
              <a:t>=&gt; Functionality</a:t>
            </a:r>
          </a:p>
        </p:txBody>
      </p:sp>
      <p:cxnSp>
        <p:nvCxnSpPr>
          <p:cNvPr id="1030" name="Straight Connector 1029"/>
          <p:cNvCxnSpPr>
            <a:stCxn id="35" idx="6"/>
            <a:endCxn id="33" idx="2"/>
          </p:cNvCxnSpPr>
          <p:nvPr/>
        </p:nvCxnSpPr>
        <p:spPr>
          <a:xfrm>
            <a:off x="3443172" y="4666100"/>
            <a:ext cx="2842077" cy="87293"/>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6909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fade">
                                      <p:cBhvr>
                                        <p:cTn id="10" dur="500"/>
                                        <p:tgtEl>
                                          <p:spTgt spid="10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par>
                                <p:cTn id="16" presetID="10" presetClass="entr" presetSubtype="0" fill="hold"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fade">
                                      <p:cBhvr>
                                        <p:cTn id="18" dur="500"/>
                                        <p:tgtEl>
                                          <p:spTgt spid="62"/>
                                        </p:tgtEl>
                                      </p:cBhvr>
                                    </p:animEffect>
                                  </p:childTnLst>
                                </p:cTn>
                              </p:par>
                              <p:par>
                                <p:cTn id="19" presetID="10" presetClass="entr" presetSubtype="0" fill="hold" nodeType="withEffect">
                                  <p:stCondLst>
                                    <p:cond delay="0"/>
                                  </p:stCondLst>
                                  <p:childTnLst>
                                    <p:set>
                                      <p:cBhvr>
                                        <p:cTn id="20" dur="1" fill="hold">
                                          <p:stCondLst>
                                            <p:cond delay="0"/>
                                          </p:stCondLst>
                                        </p:cTn>
                                        <p:tgtEl>
                                          <p:spTgt spid="1024"/>
                                        </p:tgtEl>
                                        <p:attrNameLst>
                                          <p:attrName>style.visibility</p:attrName>
                                        </p:attrNameLst>
                                      </p:cBhvr>
                                      <p:to>
                                        <p:strVal val="visible"/>
                                      </p:to>
                                    </p:set>
                                    <p:animEffect transition="in" filter="fade">
                                      <p:cBhvr>
                                        <p:cTn id="21" dur="500"/>
                                        <p:tgtEl>
                                          <p:spTgt spid="1024"/>
                                        </p:tgtEl>
                                      </p:cBhvr>
                                    </p:animEffect>
                                  </p:childTnLst>
                                </p:cTn>
                              </p:par>
                              <p:par>
                                <p:cTn id="22" presetID="10" presetClass="entr" presetSubtype="0" fill="hold" nodeType="with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fade">
                                      <p:cBhvr>
                                        <p:cTn id="24" dur="500"/>
                                        <p:tgtEl>
                                          <p:spTgt spid="55"/>
                                        </p:tgtEl>
                                      </p:cBhvr>
                                    </p:animEffect>
                                  </p:childTnLst>
                                </p:cTn>
                              </p:par>
                              <p:par>
                                <p:cTn id="25" presetID="10" presetClass="entr" presetSubtype="0" fill="hold" nodeType="with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500"/>
                                        <p:tgtEl>
                                          <p:spTgt spid="58"/>
                                        </p:tgtEl>
                                      </p:cBhvr>
                                    </p:animEffect>
                                  </p:childTnLst>
                                </p:cTn>
                              </p:par>
                              <p:par>
                                <p:cTn id="28" presetID="10" presetClass="entr" presetSubtype="0" fill="hold" nodeType="with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fade">
                                      <p:cBhvr>
                                        <p:cTn id="30" dur="500"/>
                                        <p:tgtEl>
                                          <p:spTgt spid="5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25"/>
                                        </p:tgtEl>
                                        <p:attrNameLst>
                                          <p:attrName>style.visibility</p:attrName>
                                        </p:attrNameLst>
                                      </p:cBhvr>
                                      <p:to>
                                        <p:strVal val="visible"/>
                                      </p:to>
                                    </p:set>
                                    <p:animEffect transition="in" filter="fade">
                                      <p:cBhvr>
                                        <p:cTn id="33" dur="500"/>
                                        <p:tgtEl>
                                          <p:spTgt spid="102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027"/>
                                        </p:tgtEl>
                                        <p:attrNameLst>
                                          <p:attrName>style.visibility</p:attrName>
                                        </p:attrNameLst>
                                      </p:cBhvr>
                                      <p:to>
                                        <p:strVal val="visible"/>
                                      </p:to>
                                    </p:set>
                                    <p:animEffect transition="in" filter="fade">
                                      <p:cBhvr>
                                        <p:cTn id="38" dur="500"/>
                                        <p:tgtEl>
                                          <p:spTgt spid="1027"/>
                                        </p:tgtEl>
                                      </p:cBhvr>
                                    </p:animEffect>
                                  </p:childTnLst>
                                </p:cTn>
                              </p:par>
                              <p:par>
                                <p:cTn id="39" presetID="10" presetClass="entr" presetSubtype="0" fill="hold" nodeType="with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fade">
                                      <p:cBhvr>
                                        <p:cTn id="4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 grpId="0"/>
      <p:bldP spid="1027" grpId="0"/>
      <p:bldP spid="1028"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886</TotalTime>
  <Words>566</Words>
  <Application>Microsoft Office PowerPoint</Application>
  <PresentationFormat>On-screen Show (4:3)</PresentationFormat>
  <Paragraphs>69</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Evaluation of MPTCP on PRAGMA-ENT</vt:lpstr>
      <vt:lpstr>What is PRAGMA-ENT?</vt:lpstr>
      <vt:lpstr>What is MPTCP?</vt:lpstr>
      <vt:lpstr>SDSC (UCSD) updates for PRAGMA-ENT</vt:lpstr>
      <vt:lpstr>MPTCP implementation on PRAGMA-ENT</vt:lpstr>
      <vt:lpstr>What will this mean?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of MPTCP on PRAGMA-ENT</dc:title>
  <dc:creator>neko</dc:creator>
  <cp:lastModifiedBy>neko</cp:lastModifiedBy>
  <cp:revision>22</cp:revision>
  <dcterms:created xsi:type="dcterms:W3CDTF">2014-10-15T03:15:08Z</dcterms:created>
  <dcterms:modified xsi:type="dcterms:W3CDTF">2014-10-18T06:15:30Z</dcterms:modified>
</cp:coreProperties>
</file>