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6" r:id="rId2"/>
    <p:sldId id="264" r:id="rId3"/>
    <p:sldId id="257" r:id="rId4"/>
    <p:sldId id="267" r:id="rId5"/>
    <p:sldId id="260" r:id="rId6"/>
    <p:sldId id="259" r:id="rId7"/>
    <p:sldId id="261" r:id="rId8"/>
    <p:sldId id="263"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1474"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36"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FCEE1-803E-46A9-8883-B4727C8FA779}"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CD302140-994E-47DF-8EE1-72B1B01AC869}" type="pres">
      <dgm:prSet presAssocID="{87FFCEE1-803E-46A9-8883-B4727C8FA779}" presName="Name0" presStyleCnt="0">
        <dgm:presLayoutVars>
          <dgm:chMax val="7"/>
          <dgm:chPref val="5"/>
        </dgm:presLayoutVars>
      </dgm:prSet>
      <dgm:spPr/>
      <dgm:t>
        <a:bodyPr/>
        <a:lstStyle/>
        <a:p>
          <a:endParaRPr lang="en-US"/>
        </a:p>
      </dgm:t>
    </dgm:pt>
  </dgm:ptLst>
  <dgm:cxnLst>
    <dgm:cxn modelId="{1D9A611E-3FCD-4471-B3D4-B716A0F2D869}" type="presOf" srcId="{87FFCEE1-803E-46A9-8883-B4727C8FA779}" destId="{CD302140-994E-47DF-8EE1-72B1B01AC869}" srcOrd="0"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5BE851-F4C6-4DC1-80BB-5BC8164DE2F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1F72B8D2-74B8-4C7D-962E-51ED46F98117}">
      <dgm:prSet phldrT="[Text]" custT="1"/>
      <dgm:spPr/>
      <dgm:t>
        <a:bodyPr/>
        <a:lstStyle/>
        <a:p>
          <a:r>
            <a:rPr lang="en-US" sz="1600" b="1" dirty="0" smtClean="0"/>
            <a:t>Original Parameters File</a:t>
          </a:r>
          <a:endParaRPr lang="en-US" sz="1600" b="1" dirty="0"/>
        </a:p>
      </dgm:t>
    </dgm:pt>
    <dgm:pt modelId="{BE936E93-FB26-424F-9FB4-BCF03047367A}" type="parTrans" cxnId="{7D0D65B0-9263-4216-9511-0009E3E2D7E2}">
      <dgm:prSet/>
      <dgm:spPr/>
      <dgm:t>
        <a:bodyPr/>
        <a:lstStyle/>
        <a:p>
          <a:endParaRPr lang="en-US"/>
        </a:p>
      </dgm:t>
    </dgm:pt>
    <dgm:pt modelId="{4F6DD27C-8842-43C4-AC59-7315C7A6E899}" type="sibTrans" cxnId="{7D0D65B0-9263-4216-9511-0009E3E2D7E2}">
      <dgm:prSet/>
      <dgm:spPr/>
      <dgm:t>
        <a:bodyPr/>
        <a:lstStyle/>
        <a:p>
          <a:endParaRPr lang="en-US"/>
        </a:p>
      </dgm:t>
    </dgm:pt>
    <dgm:pt modelId="{3CB5EE87-E9BF-4D16-B1AB-2680F64972B7}">
      <dgm:prSet phldrT="[Text]" custT="1"/>
      <dgm:spPr/>
      <dgm:t>
        <a:bodyPr/>
        <a:lstStyle/>
        <a:p>
          <a:r>
            <a:rPr lang="en-US" sz="1600" b="1" dirty="0" smtClean="0"/>
            <a:t>New Parameters File</a:t>
          </a:r>
          <a:endParaRPr lang="en-US" sz="1600" b="1" dirty="0"/>
        </a:p>
      </dgm:t>
    </dgm:pt>
    <dgm:pt modelId="{7A85B3D8-81CF-4E15-A6F2-D41CA2473174}" type="parTrans" cxnId="{72EFD910-41D3-4037-9CF7-611DE8A03FD9}">
      <dgm:prSet/>
      <dgm:spPr/>
      <dgm:t>
        <a:bodyPr/>
        <a:lstStyle/>
        <a:p>
          <a:endParaRPr lang="en-US"/>
        </a:p>
      </dgm:t>
    </dgm:pt>
    <dgm:pt modelId="{8108063F-3F6B-4ED1-B59A-C5164C26ACF6}" type="sibTrans" cxnId="{72EFD910-41D3-4037-9CF7-611DE8A03FD9}">
      <dgm:prSet/>
      <dgm:spPr/>
      <dgm:t>
        <a:bodyPr/>
        <a:lstStyle/>
        <a:p>
          <a:endParaRPr lang="en-US"/>
        </a:p>
      </dgm:t>
    </dgm:pt>
    <dgm:pt modelId="{E29A696C-7CFA-4478-AD7D-A5C3A3065807}">
      <dgm:prSet phldrT="[Text]" custT="1"/>
      <dgm:spPr/>
      <dgm:t>
        <a:bodyPr/>
        <a:lstStyle/>
        <a:p>
          <a:r>
            <a:rPr lang="en-US" sz="1600" b="1" dirty="0" smtClean="0"/>
            <a:t>NetCDF File (~290 MB)</a:t>
          </a:r>
          <a:endParaRPr lang="en-US" sz="1600" b="1" dirty="0"/>
        </a:p>
      </dgm:t>
    </dgm:pt>
    <dgm:pt modelId="{171DDAF4-72D7-4D9D-9885-4EC5B9DDE2E9}" type="parTrans" cxnId="{A804CF92-80A1-4FEE-B43B-87260EFDEB99}">
      <dgm:prSet/>
      <dgm:spPr/>
      <dgm:t>
        <a:bodyPr/>
        <a:lstStyle/>
        <a:p>
          <a:endParaRPr lang="en-US"/>
        </a:p>
      </dgm:t>
    </dgm:pt>
    <dgm:pt modelId="{F8F61222-4135-48EB-9C32-2D09D3F419F7}" type="sibTrans" cxnId="{A804CF92-80A1-4FEE-B43B-87260EFDEB99}">
      <dgm:prSet/>
      <dgm:spPr/>
      <dgm:t>
        <a:bodyPr/>
        <a:lstStyle/>
        <a:p>
          <a:endParaRPr lang="en-US"/>
        </a:p>
      </dgm:t>
    </dgm:pt>
    <dgm:pt modelId="{2A05BA2C-A0DB-487F-BEE2-724BC00B35F7}">
      <dgm:prSet custT="1"/>
      <dgm:spPr/>
      <dgm:t>
        <a:bodyPr/>
        <a:lstStyle/>
        <a:p>
          <a:r>
            <a:rPr lang="en-US" sz="1600" b="1" dirty="0" smtClean="0"/>
            <a:t>Modeled &amp; Observed Data       (~ 1-2 MB)</a:t>
          </a:r>
          <a:endParaRPr lang="en-US" sz="1600" b="1" dirty="0"/>
        </a:p>
      </dgm:t>
    </dgm:pt>
    <dgm:pt modelId="{62918109-1AB5-439C-A04A-AE3FAEBD768F}" type="parTrans" cxnId="{776A0698-041F-4B9D-9AC7-9E644FED9F15}">
      <dgm:prSet/>
      <dgm:spPr/>
      <dgm:t>
        <a:bodyPr/>
        <a:lstStyle/>
        <a:p>
          <a:endParaRPr lang="en-US"/>
        </a:p>
      </dgm:t>
    </dgm:pt>
    <dgm:pt modelId="{ABF0C53A-5A35-4078-B574-0E9597263DA5}" type="sibTrans" cxnId="{776A0698-041F-4B9D-9AC7-9E644FED9F15}">
      <dgm:prSet/>
      <dgm:spPr/>
      <dgm:t>
        <a:bodyPr/>
        <a:lstStyle/>
        <a:p>
          <a:endParaRPr lang="en-US"/>
        </a:p>
      </dgm:t>
    </dgm:pt>
    <dgm:pt modelId="{6C3A4DE6-9DE4-49BB-934E-D2DDE6F61D97}">
      <dgm:prSet custT="1"/>
      <dgm:spPr/>
      <dgm:t>
        <a:bodyPr/>
        <a:lstStyle/>
        <a:p>
          <a:r>
            <a:rPr lang="en-US" sz="1600" b="1" dirty="0" smtClean="0"/>
            <a:t>Objective Function Value (single  FP number, 48 bytes)</a:t>
          </a:r>
          <a:endParaRPr lang="en-US" sz="1600" b="1" dirty="0"/>
        </a:p>
      </dgm:t>
    </dgm:pt>
    <dgm:pt modelId="{7D728A49-9D4A-411B-A762-929C39B08F62}" type="parTrans" cxnId="{4B338CF5-A8C2-4B98-A4E6-86CA8DA2EAE0}">
      <dgm:prSet/>
      <dgm:spPr/>
      <dgm:t>
        <a:bodyPr/>
        <a:lstStyle/>
        <a:p>
          <a:endParaRPr lang="en-US"/>
        </a:p>
      </dgm:t>
    </dgm:pt>
    <dgm:pt modelId="{A9B8DA41-2BCB-4B0A-B36A-8A860D18BC72}" type="sibTrans" cxnId="{4B338CF5-A8C2-4B98-A4E6-86CA8DA2EAE0}">
      <dgm:prSet/>
      <dgm:spPr/>
      <dgm:t>
        <a:bodyPr/>
        <a:lstStyle/>
        <a:p>
          <a:endParaRPr lang="en-US"/>
        </a:p>
      </dgm:t>
    </dgm:pt>
    <dgm:pt modelId="{444180A2-6F85-4B78-9FB6-3360D8B69EA7}" type="pres">
      <dgm:prSet presAssocID="{C15BE851-F4C6-4DC1-80BB-5BC8164DE2F7}" presName="rootnode" presStyleCnt="0">
        <dgm:presLayoutVars>
          <dgm:chMax/>
          <dgm:chPref/>
          <dgm:dir/>
          <dgm:animLvl val="lvl"/>
        </dgm:presLayoutVars>
      </dgm:prSet>
      <dgm:spPr/>
      <dgm:t>
        <a:bodyPr/>
        <a:lstStyle/>
        <a:p>
          <a:endParaRPr lang="en-US"/>
        </a:p>
      </dgm:t>
    </dgm:pt>
    <dgm:pt modelId="{824064FC-0877-4821-A6BB-5885B002E2B9}" type="pres">
      <dgm:prSet presAssocID="{1F72B8D2-74B8-4C7D-962E-51ED46F98117}" presName="composite" presStyleCnt="0"/>
      <dgm:spPr/>
    </dgm:pt>
    <dgm:pt modelId="{30E73DC4-12B7-41A8-A1A9-CCB3A1AAB461}" type="pres">
      <dgm:prSet presAssocID="{1F72B8D2-74B8-4C7D-962E-51ED46F98117}" presName="bentUpArrow1" presStyleLbl="alignImgPlace1" presStyleIdx="0" presStyleCnt="4" custScaleX="83162" custScaleY="101479" custLinFactNeighborX="-14701" custLinFactNeighborY="-3027"/>
      <dgm:spPr/>
    </dgm:pt>
    <dgm:pt modelId="{1132813E-1F3E-47E3-B023-5C10FA5FC9E3}" type="pres">
      <dgm:prSet presAssocID="{1F72B8D2-74B8-4C7D-962E-51ED46F98117}" presName="ParentText" presStyleLbl="node1" presStyleIdx="0" presStyleCnt="5" custScaleX="151794">
        <dgm:presLayoutVars>
          <dgm:chMax val="1"/>
          <dgm:chPref val="1"/>
          <dgm:bulletEnabled val="1"/>
        </dgm:presLayoutVars>
      </dgm:prSet>
      <dgm:spPr/>
      <dgm:t>
        <a:bodyPr/>
        <a:lstStyle/>
        <a:p>
          <a:endParaRPr lang="en-US"/>
        </a:p>
      </dgm:t>
    </dgm:pt>
    <dgm:pt modelId="{AD32C9B8-E5C6-4FF3-AA83-F6956A7083F9}" type="pres">
      <dgm:prSet presAssocID="{1F72B8D2-74B8-4C7D-962E-51ED46F98117}" presName="ChildText" presStyleLbl="revTx" presStyleIdx="0" presStyleCnt="4">
        <dgm:presLayoutVars>
          <dgm:chMax val="0"/>
          <dgm:chPref val="0"/>
          <dgm:bulletEnabled val="1"/>
        </dgm:presLayoutVars>
      </dgm:prSet>
      <dgm:spPr/>
      <dgm:t>
        <a:bodyPr/>
        <a:lstStyle/>
        <a:p>
          <a:endParaRPr lang="en-US"/>
        </a:p>
      </dgm:t>
    </dgm:pt>
    <dgm:pt modelId="{2878F864-79EB-4F9B-BD97-7ACFBB461362}" type="pres">
      <dgm:prSet presAssocID="{4F6DD27C-8842-43C4-AC59-7315C7A6E899}" presName="sibTrans" presStyleCnt="0"/>
      <dgm:spPr/>
    </dgm:pt>
    <dgm:pt modelId="{180D3F3E-778E-4A9F-9F02-17F9ED1A453C}" type="pres">
      <dgm:prSet presAssocID="{3CB5EE87-E9BF-4D16-B1AB-2680F64972B7}" presName="composite" presStyleCnt="0"/>
      <dgm:spPr/>
    </dgm:pt>
    <dgm:pt modelId="{C66A85BC-8AD9-491B-9959-5C3D52A272E2}" type="pres">
      <dgm:prSet presAssocID="{3CB5EE87-E9BF-4D16-B1AB-2680F64972B7}" presName="bentUpArrow1" presStyleLbl="alignImgPlace1" presStyleIdx="1" presStyleCnt="4" custScaleX="95838" custLinFactNeighborX="-7051" custLinFactNeighborY="-3485"/>
      <dgm:spPr/>
    </dgm:pt>
    <dgm:pt modelId="{FFFB718F-097F-4443-90F7-2EDDE34CA19C}" type="pres">
      <dgm:prSet presAssocID="{3CB5EE87-E9BF-4D16-B1AB-2680F64972B7}" presName="ParentText" presStyleLbl="node1" presStyleIdx="1" presStyleCnt="5" custScaleX="151414" custScaleY="86875">
        <dgm:presLayoutVars>
          <dgm:chMax val="1"/>
          <dgm:chPref val="1"/>
          <dgm:bulletEnabled val="1"/>
        </dgm:presLayoutVars>
      </dgm:prSet>
      <dgm:spPr/>
      <dgm:t>
        <a:bodyPr/>
        <a:lstStyle/>
        <a:p>
          <a:endParaRPr lang="en-US"/>
        </a:p>
      </dgm:t>
    </dgm:pt>
    <dgm:pt modelId="{FD56D07E-0E9E-4915-A86C-59A85BC39DEC}" type="pres">
      <dgm:prSet presAssocID="{3CB5EE87-E9BF-4D16-B1AB-2680F64972B7}" presName="ChildText" presStyleLbl="revTx" presStyleIdx="1" presStyleCnt="4">
        <dgm:presLayoutVars>
          <dgm:chMax val="0"/>
          <dgm:chPref val="0"/>
          <dgm:bulletEnabled val="1"/>
        </dgm:presLayoutVars>
      </dgm:prSet>
      <dgm:spPr/>
      <dgm:t>
        <a:bodyPr/>
        <a:lstStyle/>
        <a:p>
          <a:endParaRPr lang="en-US"/>
        </a:p>
      </dgm:t>
    </dgm:pt>
    <dgm:pt modelId="{CB1EF09C-20F2-43AE-83CF-2235512F9098}" type="pres">
      <dgm:prSet presAssocID="{8108063F-3F6B-4ED1-B59A-C5164C26ACF6}" presName="sibTrans" presStyleCnt="0"/>
      <dgm:spPr/>
    </dgm:pt>
    <dgm:pt modelId="{44BE1745-0BCE-4B5C-9990-B6AA2890B2C1}" type="pres">
      <dgm:prSet presAssocID="{E29A696C-7CFA-4478-AD7D-A5C3A3065807}" presName="composite" presStyleCnt="0"/>
      <dgm:spPr/>
    </dgm:pt>
    <dgm:pt modelId="{8237EC0E-9BCD-43DC-908D-99D4DBD48673}" type="pres">
      <dgm:prSet presAssocID="{E29A696C-7CFA-4478-AD7D-A5C3A3065807}" presName="bentUpArrow1" presStyleLbl="alignImgPlace1" presStyleIdx="2" presStyleCnt="4"/>
      <dgm:spPr/>
    </dgm:pt>
    <dgm:pt modelId="{320CCE10-3476-4F77-980E-E16F1443E740}" type="pres">
      <dgm:prSet presAssocID="{E29A696C-7CFA-4478-AD7D-A5C3A3065807}" presName="ParentText" presStyleLbl="node1" presStyleIdx="2" presStyleCnt="5" custScaleX="161728" custScaleY="93034" custLinFactNeighborX="6374" custLinFactNeighborY="-2097">
        <dgm:presLayoutVars>
          <dgm:chMax val="1"/>
          <dgm:chPref val="1"/>
          <dgm:bulletEnabled val="1"/>
        </dgm:presLayoutVars>
      </dgm:prSet>
      <dgm:spPr/>
      <dgm:t>
        <a:bodyPr/>
        <a:lstStyle/>
        <a:p>
          <a:endParaRPr lang="en-US"/>
        </a:p>
      </dgm:t>
    </dgm:pt>
    <dgm:pt modelId="{82D3A368-1881-447E-ACF1-2E9F9DC00438}" type="pres">
      <dgm:prSet presAssocID="{E29A696C-7CFA-4478-AD7D-A5C3A3065807}" presName="ChildText" presStyleLbl="revTx" presStyleIdx="2" presStyleCnt="4">
        <dgm:presLayoutVars>
          <dgm:chMax val="0"/>
          <dgm:chPref val="0"/>
          <dgm:bulletEnabled val="1"/>
        </dgm:presLayoutVars>
      </dgm:prSet>
      <dgm:spPr/>
      <dgm:t>
        <a:bodyPr/>
        <a:lstStyle/>
        <a:p>
          <a:endParaRPr lang="en-US"/>
        </a:p>
      </dgm:t>
    </dgm:pt>
    <dgm:pt modelId="{F2443D08-B859-46EE-85FA-387F905B0D4B}" type="pres">
      <dgm:prSet presAssocID="{F8F61222-4135-48EB-9C32-2D09D3F419F7}" presName="sibTrans" presStyleCnt="0"/>
      <dgm:spPr/>
    </dgm:pt>
    <dgm:pt modelId="{B19B2A5D-AA07-4A4E-BAEF-36B17FD338FC}" type="pres">
      <dgm:prSet presAssocID="{2A05BA2C-A0DB-487F-BEE2-724BC00B35F7}" presName="composite" presStyleCnt="0"/>
      <dgm:spPr/>
    </dgm:pt>
    <dgm:pt modelId="{149BC3F0-BE4A-43C9-A37D-5D6E9BD48BF0}" type="pres">
      <dgm:prSet presAssocID="{2A05BA2C-A0DB-487F-BEE2-724BC00B35F7}" presName="bentUpArrow1" presStyleLbl="alignImgPlace1" presStyleIdx="3" presStyleCnt="4" custLinFactNeighborX="3984" custLinFactNeighborY="6096"/>
      <dgm:spPr/>
    </dgm:pt>
    <dgm:pt modelId="{3F147090-7B32-495C-9623-42E7A8BB6357}" type="pres">
      <dgm:prSet presAssocID="{2A05BA2C-A0DB-487F-BEE2-724BC00B35F7}" presName="ParentText" presStyleLbl="node1" presStyleIdx="3" presStyleCnt="5" custScaleX="150154" custScaleY="95264" custLinFactNeighborX="21965" custLinFactNeighborY="-1171">
        <dgm:presLayoutVars>
          <dgm:chMax val="1"/>
          <dgm:chPref val="1"/>
          <dgm:bulletEnabled val="1"/>
        </dgm:presLayoutVars>
      </dgm:prSet>
      <dgm:spPr/>
      <dgm:t>
        <a:bodyPr/>
        <a:lstStyle/>
        <a:p>
          <a:endParaRPr lang="en-US"/>
        </a:p>
      </dgm:t>
    </dgm:pt>
    <dgm:pt modelId="{A1148F63-1C4C-462F-AB8A-3CCE403E7482}" type="pres">
      <dgm:prSet presAssocID="{2A05BA2C-A0DB-487F-BEE2-724BC00B35F7}" presName="ChildText" presStyleLbl="revTx" presStyleIdx="3" presStyleCnt="4">
        <dgm:presLayoutVars>
          <dgm:chMax val="0"/>
          <dgm:chPref val="0"/>
          <dgm:bulletEnabled val="1"/>
        </dgm:presLayoutVars>
      </dgm:prSet>
      <dgm:spPr/>
    </dgm:pt>
    <dgm:pt modelId="{C7BF8AE2-7230-49FA-8B87-0FC8D4BD28AD}" type="pres">
      <dgm:prSet presAssocID="{ABF0C53A-5A35-4078-B574-0E9597263DA5}" presName="sibTrans" presStyleCnt="0"/>
      <dgm:spPr/>
    </dgm:pt>
    <dgm:pt modelId="{0BF1513C-FB7F-4160-A71B-04A43AF43C3A}" type="pres">
      <dgm:prSet presAssocID="{6C3A4DE6-9DE4-49BB-934E-D2DDE6F61D97}" presName="composite" presStyleCnt="0"/>
      <dgm:spPr/>
    </dgm:pt>
    <dgm:pt modelId="{FB61D51A-1E00-4023-9C8A-C55F0EBC5CC7}" type="pres">
      <dgm:prSet presAssocID="{6C3A4DE6-9DE4-49BB-934E-D2DDE6F61D97}" presName="ParentText" presStyleLbl="node1" presStyleIdx="4" presStyleCnt="5" custScaleX="176304" custLinFactNeighborX="23324" custLinFactNeighborY="5361">
        <dgm:presLayoutVars>
          <dgm:chMax val="1"/>
          <dgm:chPref val="1"/>
          <dgm:bulletEnabled val="1"/>
        </dgm:presLayoutVars>
      </dgm:prSet>
      <dgm:spPr/>
      <dgm:t>
        <a:bodyPr/>
        <a:lstStyle/>
        <a:p>
          <a:endParaRPr lang="en-US"/>
        </a:p>
      </dgm:t>
    </dgm:pt>
  </dgm:ptLst>
  <dgm:cxnLst>
    <dgm:cxn modelId="{F90CD403-4539-46EE-82F9-4A6492CCA0E1}" type="presOf" srcId="{3CB5EE87-E9BF-4D16-B1AB-2680F64972B7}" destId="{FFFB718F-097F-4443-90F7-2EDDE34CA19C}" srcOrd="0" destOrd="0" presId="urn:microsoft.com/office/officeart/2005/8/layout/StepDownProcess"/>
    <dgm:cxn modelId="{66C0993D-4CB4-48E5-810C-A987BC3DD5D9}" type="presOf" srcId="{2A05BA2C-A0DB-487F-BEE2-724BC00B35F7}" destId="{3F147090-7B32-495C-9623-42E7A8BB6357}" srcOrd="0" destOrd="0" presId="urn:microsoft.com/office/officeart/2005/8/layout/StepDownProcess"/>
    <dgm:cxn modelId="{55899812-B2AD-4466-B8CF-62000C1BB8AD}" type="presOf" srcId="{C15BE851-F4C6-4DC1-80BB-5BC8164DE2F7}" destId="{444180A2-6F85-4B78-9FB6-3360D8B69EA7}" srcOrd="0" destOrd="0" presId="urn:microsoft.com/office/officeart/2005/8/layout/StepDownProcess"/>
    <dgm:cxn modelId="{72EFD910-41D3-4037-9CF7-611DE8A03FD9}" srcId="{C15BE851-F4C6-4DC1-80BB-5BC8164DE2F7}" destId="{3CB5EE87-E9BF-4D16-B1AB-2680F64972B7}" srcOrd="1" destOrd="0" parTransId="{7A85B3D8-81CF-4E15-A6F2-D41CA2473174}" sibTransId="{8108063F-3F6B-4ED1-B59A-C5164C26ACF6}"/>
    <dgm:cxn modelId="{A0147140-BC7B-414A-9F69-A0FBA15279D6}" type="presOf" srcId="{E29A696C-7CFA-4478-AD7D-A5C3A3065807}" destId="{320CCE10-3476-4F77-980E-E16F1443E740}" srcOrd="0" destOrd="0" presId="urn:microsoft.com/office/officeart/2005/8/layout/StepDownProcess"/>
    <dgm:cxn modelId="{7D0D65B0-9263-4216-9511-0009E3E2D7E2}" srcId="{C15BE851-F4C6-4DC1-80BB-5BC8164DE2F7}" destId="{1F72B8D2-74B8-4C7D-962E-51ED46F98117}" srcOrd="0" destOrd="0" parTransId="{BE936E93-FB26-424F-9FB4-BCF03047367A}" sibTransId="{4F6DD27C-8842-43C4-AC59-7315C7A6E899}"/>
    <dgm:cxn modelId="{C12B8923-FA0C-4788-BE7E-B219D8136AD7}" type="presOf" srcId="{1F72B8D2-74B8-4C7D-962E-51ED46F98117}" destId="{1132813E-1F3E-47E3-B023-5C10FA5FC9E3}" srcOrd="0" destOrd="0" presId="urn:microsoft.com/office/officeart/2005/8/layout/StepDownProcess"/>
    <dgm:cxn modelId="{5B9BD9EA-A57C-4BFC-ABD7-B8234FC86E47}" type="presOf" srcId="{6C3A4DE6-9DE4-49BB-934E-D2DDE6F61D97}" destId="{FB61D51A-1E00-4023-9C8A-C55F0EBC5CC7}" srcOrd="0" destOrd="0" presId="urn:microsoft.com/office/officeart/2005/8/layout/StepDownProcess"/>
    <dgm:cxn modelId="{A804CF92-80A1-4FEE-B43B-87260EFDEB99}" srcId="{C15BE851-F4C6-4DC1-80BB-5BC8164DE2F7}" destId="{E29A696C-7CFA-4478-AD7D-A5C3A3065807}" srcOrd="2" destOrd="0" parTransId="{171DDAF4-72D7-4D9D-9885-4EC5B9DDE2E9}" sibTransId="{F8F61222-4135-48EB-9C32-2D09D3F419F7}"/>
    <dgm:cxn modelId="{4B338CF5-A8C2-4B98-A4E6-86CA8DA2EAE0}" srcId="{C15BE851-F4C6-4DC1-80BB-5BC8164DE2F7}" destId="{6C3A4DE6-9DE4-49BB-934E-D2DDE6F61D97}" srcOrd="4" destOrd="0" parTransId="{7D728A49-9D4A-411B-A762-929C39B08F62}" sibTransId="{A9B8DA41-2BCB-4B0A-B36A-8A860D18BC72}"/>
    <dgm:cxn modelId="{776A0698-041F-4B9D-9AC7-9E644FED9F15}" srcId="{C15BE851-F4C6-4DC1-80BB-5BC8164DE2F7}" destId="{2A05BA2C-A0DB-487F-BEE2-724BC00B35F7}" srcOrd="3" destOrd="0" parTransId="{62918109-1AB5-439C-A04A-AE3FAEBD768F}" sibTransId="{ABF0C53A-5A35-4078-B574-0E9597263DA5}"/>
    <dgm:cxn modelId="{BCBFA327-4EB9-4CB0-9A1F-F3A5FB71C232}" type="presParOf" srcId="{444180A2-6F85-4B78-9FB6-3360D8B69EA7}" destId="{824064FC-0877-4821-A6BB-5885B002E2B9}" srcOrd="0" destOrd="0" presId="urn:microsoft.com/office/officeart/2005/8/layout/StepDownProcess"/>
    <dgm:cxn modelId="{F63CCFB3-20E1-4CEC-B719-4D390C37E973}" type="presParOf" srcId="{824064FC-0877-4821-A6BB-5885B002E2B9}" destId="{30E73DC4-12B7-41A8-A1A9-CCB3A1AAB461}" srcOrd="0" destOrd="0" presId="urn:microsoft.com/office/officeart/2005/8/layout/StepDownProcess"/>
    <dgm:cxn modelId="{B2D50D60-DC94-416E-B6F8-2149F450950D}" type="presParOf" srcId="{824064FC-0877-4821-A6BB-5885B002E2B9}" destId="{1132813E-1F3E-47E3-B023-5C10FA5FC9E3}" srcOrd="1" destOrd="0" presId="urn:microsoft.com/office/officeart/2005/8/layout/StepDownProcess"/>
    <dgm:cxn modelId="{A82A7AB8-4073-4894-A783-FFC030972B8E}" type="presParOf" srcId="{824064FC-0877-4821-A6BB-5885B002E2B9}" destId="{AD32C9B8-E5C6-4FF3-AA83-F6956A7083F9}" srcOrd="2" destOrd="0" presId="urn:microsoft.com/office/officeart/2005/8/layout/StepDownProcess"/>
    <dgm:cxn modelId="{7C821135-39E3-4322-8AD5-A089366EAEA6}" type="presParOf" srcId="{444180A2-6F85-4B78-9FB6-3360D8B69EA7}" destId="{2878F864-79EB-4F9B-BD97-7ACFBB461362}" srcOrd="1" destOrd="0" presId="urn:microsoft.com/office/officeart/2005/8/layout/StepDownProcess"/>
    <dgm:cxn modelId="{A9FDAEC1-068C-4284-B9B4-6A114C3385E0}" type="presParOf" srcId="{444180A2-6F85-4B78-9FB6-3360D8B69EA7}" destId="{180D3F3E-778E-4A9F-9F02-17F9ED1A453C}" srcOrd="2" destOrd="0" presId="urn:microsoft.com/office/officeart/2005/8/layout/StepDownProcess"/>
    <dgm:cxn modelId="{0F962ADD-AD46-4A2F-98AC-B00291A78929}" type="presParOf" srcId="{180D3F3E-778E-4A9F-9F02-17F9ED1A453C}" destId="{C66A85BC-8AD9-491B-9959-5C3D52A272E2}" srcOrd="0" destOrd="0" presId="urn:microsoft.com/office/officeart/2005/8/layout/StepDownProcess"/>
    <dgm:cxn modelId="{51B33456-7F1B-4D05-9BC9-952361A245D0}" type="presParOf" srcId="{180D3F3E-778E-4A9F-9F02-17F9ED1A453C}" destId="{FFFB718F-097F-4443-90F7-2EDDE34CA19C}" srcOrd="1" destOrd="0" presId="urn:microsoft.com/office/officeart/2005/8/layout/StepDownProcess"/>
    <dgm:cxn modelId="{00054ED4-FC39-4F14-A8CA-6D2C7B0EEE12}" type="presParOf" srcId="{180D3F3E-778E-4A9F-9F02-17F9ED1A453C}" destId="{FD56D07E-0E9E-4915-A86C-59A85BC39DEC}" srcOrd="2" destOrd="0" presId="urn:microsoft.com/office/officeart/2005/8/layout/StepDownProcess"/>
    <dgm:cxn modelId="{FD06F924-0B8D-4580-9961-B282F5A1D2B8}" type="presParOf" srcId="{444180A2-6F85-4B78-9FB6-3360D8B69EA7}" destId="{CB1EF09C-20F2-43AE-83CF-2235512F9098}" srcOrd="3" destOrd="0" presId="urn:microsoft.com/office/officeart/2005/8/layout/StepDownProcess"/>
    <dgm:cxn modelId="{46F652D7-B380-4867-876C-803FA07A6530}" type="presParOf" srcId="{444180A2-6F85-4B78-9FB6-3360D8B69EA7}" destId="{44BE1745-0BCE-4B5C-9990-B6AA2890B2C1}" srcOrd="4" destOrd="0" presId="urn:microsoft.com/office/officeart/2005/8/layout/StepDownProcess"/>
    <dgm:cxn modelId="{48C72E26-9673-4C3F-B716-B6CAF363DDE9}" type="presParOf" srcId="{44BE1745-0BCE-4B5C-9990-B6AA2890B2C1}" destId="{8237EC0E-9BCD-43DC-908D-99D4DBD48673}" srcOrd="0" destOrd="0" presId="urn:microsoft.com/office/officeart/2005/8/layout/StepDownProcess"/>
    <dgm:cxn modelId="{AE5B6E7D-1331-4DD4-A850-C9892E93AC70}" type="presParOf" srcId="{44BE1745-0BCE-4B5C-9990-B6AA2890B2C1}" destId="{320CCE10-3476-4F77-980E-E16F1443E740}" srcOrd="1" destOrd="0" presId="urn:microsoft.com/office/officeart/2005/8/layout/StepDownProcess"/>
    <dgm:cxn modelId="{0FC0FCE7-D6B5-473C-BBA3-00C718DC0E00}" type="presParOf" srcId="{44BE1745-0BCE-4B5C-9990-B6AA2890B2C1}" destId="{82D3A368-1881-447E-ACF1-2E9F9DC00438}" srcOrd="2" destOrd="0" presId="urn:microsoft.com/office/officeart/2005/8/layout/StepDownProcess"/>
    <dgm:cxn modelId="{6939BBE3-8DC3-48B6-B96A-1CB8F9B4F7AA}" type="presParOf" srcId="{444180A2-6F85-4B78-9FB6-3360D8B69EA7}" destId="{F2443D08-B859-46EE-85FA-387F905B0D4B}" srcOrd="5" destOrd="0" presId="urn:microsoft.com/office/officeart/2005/8/layout/StepDownProcess"/>
    <dgm:cxn modelId="{FFF2FF66-AF51-4FF9-A373-9E5A4ACB2D50}" type="presParOf" srcId="{444180A2-6F85-4B78-9FB6-3360D8B69EA7}" destId="{B19B2A5D-AA07-4A4E-BAEF-36B17FD338FC}" srcOrd="6" destOrd="0" presId="urn:microsoft.com/office/officeart/2005/8/layout/StepDownProcess"/>
    <dgm:cxn modelId="{D9BFF5AF-B73C-476E-B169-6D27D0441263}" type="presParOf" srcId="{B19B2A5D-AA07-4A4E-BAEF-36B17FD338FC}" destId="{149BC3F0-BE4A-43C9-A37D-5D6E9BD48BF0}" srcOrd="0" destOrd="0" presId="urn:microsoft.com/office/officeart/2005/8/layout/StepDownProcess"/>
    <dgm:cxn modelId="{CABD4909-5235-4DCF-A845-276F9FD9987E}" type="presParOf" srcId="{B19B2A5D-AA07-4A4E-BAEF-36B17FD338FC}" destId="{3F147090-7B32-495C-9623-42E7A8BB6357}" srcOrd="1" destOrd="0" presId="urn:microsoft.com/office/officeart/2005/8/layout/StepDownProcess"/>
    <dgm:cxn modelId="{62418960-DCBC-4CED-97C8-C6DC0DB5502A}" type="presParOf" srcId="{B19B2A5D-AA07-4A4E-BAEF-36B17FD338FC}" destId="{A1148F63-1C4C-462F-AB8A-3CCE403E7482}" srcOrd="2" destOrd="0" presId="urn:microsoft.com/office/officeart/2005/8/layout/StepDownProcess"/>
    <dgm:cxn modelId="{0CCBE37B-A378-4335-8D69-58D40BEEA04A}" type="presParOf" srcId="{444180A2-6F85-4B78-9FB6-3360D8B69EA7}" destId="{C7BF8AE2-7230-49FA-8B87-0FC8D4BD28AD}" srcOrd="7" destOrd="0" presId="urn:microsoft.com/office/officeart/2005/8/layout/StepDownProcess"/>
    <dgm:cxn modelId="{AE134321-9D42-45FD-B2A8-8E4503FC0C66}" type="presParOf" srcId="{444180A2-6F85-4B78-9FB6-3360D8B69EA7}" destId="{0BF1513C-FB7F-4160-A71B-04A43AF43C3A}" srcOrd="8" destOrd="0" presId="urn:microsoft.com/office/officeart/2005/8/layout/StepDownProcess"/>
    <dgm:cxn modelId="{C4EE2DF0-35AF-4036-A8C5-B356020CC7FB}" type="presParOf" srcId="{0BF1513C-FB7F-4160-A71B-04A43AF43C3A}" destId="{FB61D51A-1E00-4023-9C8A-C55F0EBC5CC7}"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5BE851-F4C6-4DC1-80BB-5BC8164DE2F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1F72B8D2-74B8-4C7D-962E-51ED46F98117}">
      <dgm:prSet phldrT="[Text]" custT="1"/>
      <dgm:spPr/>
      <dgm:t>
        <a:bodyPr/>
        <a:lstStyle/>
        <a:p>
          <a:r>
            <a:rPr lang="en-US" sz="1600" b="1" dirty="0" smtClean="0"/>
            <a:t>Original Meteorological Data File</a:t>
          </a:r>
          <a:endParaRPr lang="en-US" sz="1600" b="1" dirty="0"/>
        </a:p>
      </dgm:t>
    </dgm:pt>
    <dgm:pt modelId="{BE936E93-FB26-424F-9FB4-BCF03047367A}" type="parTrans" cxnId="{7D0D65B0-9263-4216-9511-0009E3E2D7E2}">
      <dgm:prSet/>
      <dgm:spPr/>
      <dgm:t>
        <a:bodyPr/>
        <a:lstStyle/>
        <a:p>
          <a:endParaRPr lang="en-US"/>
        </a:p>
      </dgm:t>
    </dgm:pt>
    <dgm:pt modelId="{4F6DD27C-8842-43C4-AC59-7315C7A6E899}" type="sibTrans" cxnId="{7D0D65B0-9263-4216-9511-0009E3E2D7E2}">
      <dgm:prSet/>
      <dgm:spPr/>
      <dgm:t>
        <a:bodyPr/>
        <a:lstStyle/>
        <a:p>
          <a:endParaRPr lang="en-US"/>
        </a:p>
      </dgm:t>
    </dgm:pt>
    <dgm:pt modelId="{3CB5EE87-E9BF-4D16-B1AB-2680F64972B7}">
      <dgm:prSet phldrT="[Text]" custT="1"/>
      <dgm:spPr/>
      <dgm:t>
        <a:bodyPr/>
        <a:lstStyle/>
        <a:p>
          <a:r>
            <a:rPr lang="en-US" sz="1600" b="1" dirty="0" smtClean="0"/>
            <a:t>Altered Meteorological Data File (+ air temperature increment)</a:t>
          </a:r>
          <a:endParaRPr lang="en-US" sz="1600" b="1" dirty="0"/>
        </a:p>
      </dgm:t>
    </dgm:pt>
    <dgm:pt modelId="{7A85B3D8-81CF-4E15-A6F2-D41CA2473174}" type="parTrans" cxnId="{72EFD910-41D3-4037-9CF7-611DE8A03FD9}">
      <dgm:prSet/>
      <dgm:spPr/>
      <dgm:t>
        <a:bodyPr/>
        <a:lstStyle/>
        <a:p>
          <a:endParaRPr lang="en-US"/>
        </a:p>
      </dgm:t>
    </dgm:pt>
    <dgm:pt modelId="{8108063F-3F6B-4ED1-B59A-C5164C26ACF6}" type="sibTrans" cxnId="{72EFD910-41D3-4037-9CF7-611DE8A03FD9}">
      <dgm:prSet/>
      <dgm:spPr/>
      <dgm:t>
        <a:bodyPr/>
        <a:lstStyle/>
        <a:p>
          <a:endParaRPr lang="en-US"/>
        </a:p>
      </dgm:t>
    </dgm:pt>
    <dgm:pt modelId="{E29A696C-7CFA-4478-AD7D-A5C3A3065807}">
      <dgm:prSet phldrT="[Text]" custT="1"/>
      <dgm:spPr/>
      <dgm:t>
        <a:bodyPr/>
        <a:lstStyle/>
        <a:p>
          <a:r>
            <a:rPr lang="en-US" sz="1600" b="1" dirty="0" smtClean="0"/>
            <a:t>NetCDF File (~290 MB)</a:t>
          </a:r>
          <a:endParaRPr lang="en-US" sz="1600" b="1" dirty="0"/>
        </a:p>
      </dgm:t>
    </dgm:pt>
    <dgm:pt modelId="{171DDAF4-72D7-4D9D-9885-4EC5B9DDE2E9}" type="parTrans" cxnId="{A804CF92-80A1-4FEE-B43B-87260EFDEB99}">
      <dgm:prSet/>
      <dgm:spPr/>
      <dgm:t>
        <a:bodyPr/>
        <a:lstStyle/>
        <a:p>
          <a:endParaRPr lang="en-US"/>
        </a:p>
      </dgm:t>
    </dgm:pt>
    <dgm:pt modelId="{F8F61222-4135-48EB-9C32-2D09D3F419F7}" type="sibTrans" cxnId="{A804CF92-80A1-4FEE-B43B-87260EFDEB99}">
      <dgm:prSet/>
      <dgm:spPr/>
      <dgm:t>
        <a:bodyPr/>
        <a:lstStyle/>
        <a:p>
          <a:endParaRPr lang="en-US"/>
        </a:p>
      </dgm:t>
    </dgm:pt>
    <dgm:pt modelId="{2A05BA2C-A0DB-487F-BEE2-724BC00B35F7}">
      <dgm:prSet custT="1"/>
      <dgm:spPr/>
      <dgm:t>
        <a:bodyPr/>
        <a:lstStyle/>
        <a:p>
          <a:r>
            <a:rPr lang="en-US" sz="1600" b="1" dirty="0" smtClean="0"/>
            <a:t>Modeled  Temperature, Oxygen and Phytoplankton Data (~5MB)</a:t>
          </a:r>
          <a:endParaRPr lang="en-US" sz="1600" b="1" dirty="0"/>
        </a:p>
      </dgm:t>
    </dgm:pt>
    <dgm:pt modelId="{62918109-1AB5-439C-A04A-AE3FAEBD768F}" type="parTrans" cxnId="{776A0698-041F-4B9D-9AC7-9E644FED9F15}">
      <dgm:prSet/>
      <dgm:spPr/>
      <dgm:t>
        <a:bodyPr/>
        <a:lstStyle/>
        <a:p>
          <a:endParaRPr lang="en-US"/>
        </a:p>
      </dgm:t>
    </dgm:pt>
    <dgm:pt modelId="{ABF0C53A-5A35-4078-B574-0E9597263DA5}" type="sibTrans" cxnId="{776A0698-041F-4B9D-9AC7-9E644FED9F15}">
      <dgm:prSet/>
      <dgm:spPr/>
      <dgm:t>
        <a:bodyPr/>
        <a:lstStyle/>
        <a:p>
          <a:endParaRPr lang="en-US"/>
        </a:p>
      </dgm:t>
    </dgm:pt>
    <dgm:pt modelId="{6C3A4DE6-9DE4-49BB-934E-D2DDE6F61D97}">
      <dgm:prSet custT="1"/>
      <dgm:spPr/>
      <dgm:t>
        <a:bodyPr/>
        <a:lstStyle/>
        <a:p>
          <a:r>
            <a:rPr lang="en-US" sz="1600" b="1" dirty="0" smtClean="0"/>
            <a:t>Anoxia Measure</a:t>
          </a:r>
        </a:p>
        <a:p>
          <a:r>
            <a:rPr lang="en-US" sz="1600" b="1" dirty="0" smtClean="0"/>
            <a:t>(48 bytes per FPN)</a:t>
          </a:r>
        </a:p>
      </dgm:t>
    </dgm:pt>
    <dgm:pt modelId="{7D728A49-9D4A-411B-A762-929C39B08F62}" type="parTrans" cxnId="{4B338CF5-A8C2-4B98-A4E6-86CA8DA2EAE0}">
      <dgm:prSet/>
      <dgm:spPr/>
      <dgm:t>
        <a:bodyPr/>
        <a:lstStyle/>
        <a:p>
          <a:endParaRPr lang="en-US"/>
        </a:p>
      </dgm:t>
    </dgm:pt>
    <dgm:pt modelId="{A9B8DA41-2BCB-4B0A-B36A-8A860D18BC72}" type="sibTrans" cxnId="{4B338CF5-A8C2-4B98-A4E6-86CA8DA2EAE0}">
      <dgm:prSet/>
      <dgm:spPr/>
      <dgm:t>
        <a:bodyPr/>
        <a:lstStyle/>
        <a:p>
          <a:endParaRPr lang="en-US"/>
        </a:p>
      </dgm:t>
    </dgm:pt>
    <dgm:pt modelId="{444180A2-6F85-4B78-9FB6-3360D8B69EA7}" type="pres">
      <dgm:prSet presAssocID="{C15BE851-F4C6-4DC1-80BB-5BC8164DE2F7}" presName="rootnode" presStyleCnt="0">
        <dgm:presLayoutVars>
          <dgm:chMax/>
          <dgm:chPref/>
          <dgm:dir/>
          <dgm:animLvl val="lvl"/>
        </dgm:presLayoutVars>
      </dgm:prSet>
      <dgm:spPr/>
      <dgm:t>
        <a:bodyPr/>
        <a:lstStyle/>
        <a:p>
          <a:endParaRPr lang="en-US"/>
        </a:p>
      </dgm:t>
    </dgm:pt>
    <dgm:pt modelId="{824064FC-0877-4821-A6BB-5885B002E2B9}" type="pres">
      <dgm:prSet presAssocID="{1F72B8D2-74B8-4C7D-962E-51ED46F98117}" presName="composite" presStyleCnt="0"/>
      <dgm:spPr/>
    </dgm:pt>
    <dgm:pt modelId="{30E73DC4-12B7-41A8-A1A9-CCB3A1AAB461}" type="pres">
      <dgm:prSet presAssocID="{1F72B8D2-74B8-4C7D-962E-51ED46F98117}" presName="bentUpArrow1" presStyleLbl="alignImgPlace1" presStyleIdx="0" presStyleCnt="4"/>
      <dgm:spPr/>
    </dgm:pt>
    <dgm:pt modelId="{1132813E-1F3E-47E3-B023-5C10FA5FC9E3}" type="pres">
      <dgm:prSet presAssocID="{1F72B8D2-74B8-4C7D-962E-51ED46F98117}" presName="ParentText" presStyleLbl="node1" presStyleIdx="0" presStyleCnt="5" custScaleX="151794">
        <dgm:presLayoutVars>
          <dgm:chMax val="1"/>
          <dgm:chPref val="1"/>
          <dgm:bulletEnabled val="1"/>
        </dgm:presLayoutVars>
      </dgm:prSet>
      <dgm:spPr/>
      <dgm:t>
        <a:bodyPr/>
        <a:lstStyle/>
        <a:p>
          <a:endParaRPr lang="en-US"/>
        </a:p>
      </dgm:t>
    </dgm:pt>
    <dgm:pt modelId="{AD32C9B8-E5C6-4FF3-AA83-F6956A7083F9}" type="pres">
      <dgm:prSet presAssocID="{1F72B8D2-74B8-4C7D-962E-51ED46F98117}" presName="ChildText" presStyleLbl="revTx" presStyleIdx="0" presStyleCnt="4">
        <dgm:presLayoutVars>
          <dgm:chMax val="0"/>
          <dgm:chPref val="0"/>
          <dgm:bulletEnabled val="1"/>
        </dgm:presLayoutVars>
      </dgm:prSet>
      <dgm:spPr/>
      <dgm:t>
        <a:bodyPr/>
        <a:lstStyle/>
        <a:p>
          <a:endParaRPr lang="en-US"/>
        </a:p>
      </dgm:t>
    </dgm:pt>
    <dgm:pt modelId="{2878F864-79EB-4F9B-BD97-7ACFBB461362}" type="pres">
      <dgm:prSet presAssocID="{4F6DD27C-8842-43C4-AC59-7315C7A6E899}" presName="sibTrans" presStyleCnt="0"/>
      <dgm:spPr/>
    </dgm:pt>
    <dgm:pt modelId="{180D3F3E-778E-4A9F-9F02-17F9ED1A453C}" type="pres">
      <dgm:prSet presAssocID="{3CB5EE87-E9BF-4D16-B1AB-2680F64972B7}" presName="composite" presStyleCnt="0"/>
      <dgm:spPr/>
    </dgm:pt>
    <dgm:pt modelId="{C66A85BC-8AD9-491B-9959-5C3D52A272E2}" type="pres">
      <dgm:prSet presAssocID="{3CB5EE87-E9BF-4D16-B1AB-2680F64972B7}" presName="bentUpArrow1" presStyleLbl="alignImgPlace1" presStyleIdx="1" presStyleCnt="4" custLinFactNeighborX="-42273" custLinFactNeighborY="2228"/>
      <dgm:spPr/>
    </dgm:pt>
    <dgm:pt modelId="{FFFB718F-097F-4443-90F7-2EDDE34CA19C}" type="pres">
      <dgm:prSet presAssocID="{3CB5EE87-E9BF-4D16-B1AB-2680F64972B7}" presName="ParentText" presStyleLbl="node1" presStyleIdx="1" presStyleCnt="5" custScaleX="249247" custScaleY="86875" custLinFactNeighborX="12825" custLinFactNeighborY="3037">
        <dgm:presLayoutVars>
          <dgm:chMax val="1"/>
          <dgm:chPref val="1"/>
          <dgm:bulletEnabled val="1"/>
        </dgm:presLayoutVars>
      </dgm:prSet>
      <dgm:spPr/>
      <dgm:t>
        <a:bodyPr/>
        <a:lstStyle/>
        <a:p>
          <a:endParaRPr lang="en-US"/>
        </a:p>
      </dgm:t>
    </dgm:pt>
    <dgm:pt modelId="{FD56D07E-0E9E-4915-A86C-59A85BC39DEC}" type="pres">
      <dgm:prSet presAssocID="{3CB5EE87-E9BF-4D16-B1AB-2680F64972B7}" presName="ChildText" presStyleLbl="revTx" presStyleIdx="1" presStyleCnt="4">
        <dgm:presLayoutVars>
          <dgm:chMax val="0"/>
          <dgm:chPref val="0"/>
          <dgm:bulletEnabled val="1"/>
        </dgm:presLayoutVars>
      </dgm:prSet>
      <dgm:spPr/>
      <dgm:t>
        <a:bodyPr/>
        <a:lstStyle/>
        <a:p>
          <a:endParaRPr lang="en-US"/>
        </a:p>
      </dgm:t>
    </dgm:pt>
    <dgm:pt modelId="{CB1EF09C-20F2-43AE-83CF-2235512F9098}" type="pres">
      <dgm:prSet presAssocID="{8108063F-3F6B-4ED1-B59A-C5164C26ACF6}" presName="sibTrans" presStyleCnt="0"/>
      <dgm:spPr/>
    </dgm:pt>
    <dgm:pt modelId="{44BE1745-0BCE-4B5C-9990-B6AA2890B2C1}" type="pres">
      <dgm:prSet presAssocID="{E29A696C-7CFA-4478-AD7D-A5C3A3065807}" presName="composite" presStyleCnt="0"/>
      <dgm:spPr/>
    </dgm:pt>
    <dgm:pt modelId="{8237EC0E-9BCD-43DC-908D-99D4DBD48673}" type="pres">
      <dgm:prSet presAssocID="{E29A696C-7CFA-4478-AD7D-A5C3A3065807}" presName="bentUpArrow1" presStyleLbl="alignImgPlace1" presStyleIdx="2" presStyleCnt="4"/>
      <dgm:spPr/>
    </dgm:pt>
    <dgm:pt modelId="{320CCE10-3476-4F77-980E-E16F1443E740}" type="pres">
      <dgm:prSet presAssocID="{E29A696C-7CFA-4478-AD7D-A5C3A3065807}" presName="ParentText" presStyleLbl="node1" presStyleIdx="2" presStyleCnt="5" custScaleX="179409" custScaleY="93034" custLinFactNeighborX="29950" custLinFactNeighborY="2114">
        <dgm:presLayoutVars>
          <dgm:chMax val="1"/>
          <dgm:chPref val="1"/>
          <dgm:bulletEnabled val="1"/>
        </dgm:presLayoutVars>
      </dgm:prSet>
      <dgm:spPr/>
      <dgm:t>
        <a:bodyPr/>
        <a:lstStyle/>
        <a:p>
          <a:endParaRPr lang="en-US"/>
        </a:p>
      </dgm:t>
    </dgm:pt>
    <dgm:pt modelId="{82D3A368-1881-447E-ACF1-2E9F9DC00438}" type="pres">
      <dgm:prSet presAssocID="{E29A696C-7CFA-4478-AD7D-A5C3A3065807}" presName="ChildText" presStyleLbl="revTx" presStyleIdx="2" presStyleCnt="4">
        <dgm:presLayoutVars>
          <dgm:chMax val="0"/>
          <dgm:chPref val="0"/>
          <dgm:bulletEnabled val="1"/>
        </dgm:presLayoutVars>
      </dgm:prSet>
      <dgm:spPr/>
      <dgm:t>
        <a:bodyPr/>
        <a:lstStyle/>
        <a:p>
          <a:endParaRPr lang="en-US"/>
        </a:p>
      </dgm:t>
    </dgm:pt>
    <dgm:pt modelId="{F2443D08-B859-46EE-85FA-387F905B0D4B}" type="pres">
      <dgm:prSet presAssocID="{F8F61222-4135-48EB-9C32-2D09D3F419F7}" presName="sibTrans" presStyleCnt="0"/>
      <dgm:spPr/>
    </dgm:pt>
    <dgm:pt modelId="{B19B2A5D-AA07-4A4E-BAEF-36B17FD338FC}" type="pres">
      <dgm:prSet presAssocID="{2A05BA2C-A0DB-487F-BEE2-724BC00B35F7}" presName="composite" presStyleCnt="0"/>
      <dgm:spPr/>
    </dgm:pt>
    <dgm:pt modelId="{149BC3F0-BE4A-43C9-A37D-5D6E9BD48BF0}" type="pres">
      <dgm:prSet presAssocID="{2A05BA2C-A0DB-487F-BEE2-724BC00B35F7}" presName="bentUpArrow1" presStyleLbl="alignImgPlace1" presStyleIdx="3" presStyleCnt="4" custLinFactNeighborX="-32196" custLinFactNeighborY="1833"/>
      <dgm:spPr/>
    </dgm:pt>
    <dgm:pt modelId="{3F147090-7B32-495C-9623-42E7A8BB6357}" type="pres">
      <dgm:prSet presAssocID="{2A05BA2C-A0DB-487F-BEE2-724BC00B35F7}" presName="ParentText" presStyleLbl="node1" presStyleIdx="3" presStyleCnt="5" custScaleX="215830" custScaleY="95264" custLinFactNeighborX="23030" custLinFactNeighborY="2901">
        <dgm:presLayoutVars>
          <dgm:chMax val="1"/>
          <dgm:chPref val="1"/>
          <dgm:bulletEnabled val="1"/>
        </dgm:presLayoutVars>
      </dgm:prSet>
      <dgm:spPr/>
      <dgm:t>
        <a:bodyPr/>
        <a:lstStyle/>
        <a:p>
          <a:endParaRPr lang="en-US"/>
        </a:p>
      </dgm:t>
    </dgm:pt>
    <dgm:pt modelId="{A1148F63-1C4C-462F-AB8A-3CCE403E7482}" type="pres">
      <dgm:prSet presAssocID="{2A05BA2C-A0DB-487F-BEE2-724BC00B35F7}" presName="ChildText" presStyleLbl="revTx" presStyleIdx="3" presStyleCnt="4">
        <dgm:presLayoutVars>
          <dgm:chMax val="0"/>
          <dgm:chPref val="0"/>
          <dgm:bulletEnabled val="1"/>
        </dgm:presLayoutVars>
      </dgm:prSet>
      <dgm:spPr/>
    </dgm:pt>
    <dgm:pt modelId="{C7BF8AE2-7230-49FA-8B87-0FC8D4BD28AD}" type="pres">
      <dgm:prSet presAssocID="{ABF0C53A-5A35-4078-B574-0E9597263DA5}" presName="sibTrans" presStyleCnt="0"/>
      <dgm:spPr/>
    </dgm:pt>
    <dgm:pt modelId="{0BF1513C-FB7F-4160-A71B-04A43AF43C3A}" type="pres">
      <dgm:prSet presAssocID="{6C3A4DE6-9DE4-49BB-934E-D2DDE6F61D97}" presName="composite" presStyleCnt="0"/>
      <dgm:spPr/>
    </dgm:pt>
    <dgm:pt modelId="{FB61D51A-1E00-4023-9C8A-C55F0EBC5CC7}" type="pres">
      <dgm:prSet presAssocID="{6C3A4DE6-9DE4-49BB-934E-D2DDE6F61D97}" presName="ParentText" presStyleLbl="node1" presStyleIdx="4" presStyleCnt="5" custScaleX="176304" custLinFactNeighborX="28110" custLinFactNeighborY="4989">
        <dgm:presLayoutVars>
          <dgm:chMax val="1"/>
          <dgm:chPref val="1"/>
          <dgm:bulletEnabled val="1"/>
        </dgm:presLayoutVars>
      </dgm:prSet>
      <dgm:spPr/>
      <dgm:t>
        <a:bodyPr/>
        <a:lstStyle/>
        <a:p>
          <a:endParaRPr lang="en-US"/>
        </a:p>
      </dgm:t>
    </dgm:pt>
  </dgm:ptLst>
  <dgm:cxnLst>
    <dgm:cxn modelId="{D962B778-8CBD-4983-801C-39D737198625}" type="presOf" srcId="{6C3A4DE6-9DE4-49BB-934E-D2DDE6F61D97}" destId="{FB61D51A-1E00-4023-9C8A-C55F0EBC5CC7}" srcOrd="0" destOrd="0" presId="urn:microsoft.com/office/officeart/2005/8/layout/StepDownProcess"/>
    <dgm:cxn modelId="{72EFD910-41D3-4037-9CF7-611DE8A03FD9}" srcId="{C15BE851-F4C6-4DC1-80BB-5BC8164DE2F7}" destId="{3CB5EE87-E9BF-4D16-B1AB-2680F64972B7}" srcOrd="1" destOrd="0" parTransId="{7A85B3D8-81CF-4E15-A6F2-D41CA2473174}" sibTransId="{8108063F-3F6B-4ED1-B59A-C5164C26ACF6}"/>
    <dgm:cxn modelId="{574B0A00-2028-4434-B8D8-0E0DA93F3E45}" type="presOf" srcId="{1F72B8D2-74B8-4C7D-962E-51ED46F98117}" destId="{1132813E-1F3E-47E3-B023-5C10FA5FC9E3}" srcOrd="0" destOrd="0" presId="urn:microsoft.com/office/officeart/2005/8/layout/StepDownProcess"/>
    <dgm:cxn modelId="{7D0D65B0-9263-4216-9511-0009E3E2D7E2}" srcId="{C15BE851-F4C6-4DC1-80BB-5BC8164DE2F7}" destId="{1F72B8D2-74B8-4C7D-962E-51ED46F98117}" srcOrd="0" destOrd="0" parTransId="{BE936E93-FB26-424F-9FB4-BCF03047367A}" sibTransId="{4F6DD27C-8842-43C4-AC59-7315C7A6E899}"/>
    <dgm:cxn modelId="{1F16104F-5927-45B6-B9A9-1FF10CD320F8}" type="presOf" srcId="{2A05BA2C-A0DB-487F-BEE2-724BC00B35F7}" destId="{3F147090-7B32-495C-9623-42E7A8BB6357}" srcOrd="0" destOrd="0" presId="urn:microsoft.com/office/officeart/2005/8/layout/StepDownProcess"/>
    <dgm:cxn modelId="{342233BE-B7AD-46D8-A448-7645167E55A9}" type="presOf" srcId="{3CB5EE87-E9BF-4D16-B1AB-2680F64972B7}" destId="{FFFB718F-097F-4443-90F7-2EDDE34CA19C}" srcOrd="0" destOrd="0" presId="urn:microsoft.com/office/officeart/2005/8/layout/StepDownProcess"/>
    <dgm:cxn modelId="{F99BE40B-3C88-4886-84B6-76685E73B68C}" type="presOf" srcId="{C15BE851-F4C6-4DC1-80BB-5BC8164DE2F7}" destId="{444180A2-6F85-4B78-9FB6-3360D8B69EA7}" srcOrd="0" destOrd="0" presId="urn:microsoft.com/office/officeart/2005/8/layout/StepDownProcess"/>
    <dgm:cxn modelId="{EB432FC1-A20A-4AD6-830B-F1E4B80F16CA}" type="presOf" srcId="{E29A696C-7CFA-4478-AD7D-A5C3A3065807}" destId="{320CCE10-3476-4F77-980E-E16F1443E740}" srcOrd="0" destOrd="0" presId="urn:microsoft.com/office/officeart/2005/8/layout/StepDownProcess"/>
    <dgm:cxn modelId="{A804CF92-80A1-4FEE-B43B-87260EFDEB99}" srcId="{C15BE851-F4C6-4DC1-80BB-5BC8164DE2F7}" destId="{E29A696C-7CFA-4478-AD7D-A5C3A3065807}" srcOrd="2" destOrd="0" parTransId="{171DDAF4-72D7-4D9D-9885-4EC5B9DDE2E9}" sibTransId="{F8F61222-4135-48EB-9C32-2D09D3F419F7}"/>
    <dgm:cxn modelId="{4B338CF5-A8C2-4B98-A4E6-86CA8DA2EAE0}" srcId="{C15BE851-F4C6-4DC1-80BB-5BC8164DE2F7}" destId="{6C3A4DE6-9DE4-49BB-934E-D2DDE6F61D97}" srcOrd="4" destOrd="0" parTransId="{7D728A49-9D4A-411B-A762-929C39B08F62}" sibTransId="{A9B8DA41-2BCB-4B0A-B36A-8A860D18BC72}"/>
    <dgm:cxn modelId="{776A0698-041F-4B9D-9AC7-9E644FED9F15}" srcId="{C15BE851-F4C6-4DC1-80BB-5BC8164DE2F7}" destId="{2A05BA2C-A0DB-487F-BEE2-724BC00B35F7}" srcOrd="3" destOrd="0" parTransId="{62918109-1AB5-439C-A04A-AE3FAEBD768F}" sibTransId="{ABF0C53A-5A35-4078-B574-0E9597263DA5}"/>
    <dgm:cxn modelId="{F433DA8E-2528-43C7-9B42-9944947B8391}" type="presParOf" srcId="{444180A2-6F85-4B78-9FB6-3360D8B69EA7}" destId="{824064FC-0877-4821-A6BB-5885B002E2B9}" srcOrd="0" destOrd="0" presId="urn:microsoft.com/office/officeart/2005/8/layout/StepDownProcess"/>
    <dgm:cxn modelId="{1119917C-EEC5-43BE-B24D-BD22C0B53CD0}" type="presParOf" srcId="{824064FC-0877-4821-A6BB-5885B002E2B9}" destId="{30E73DC4-12B7-41A8-A1A9-CCB3A1AAB461}" srcOrd="0" destOrd="0" presId="urn:microsoft.com/office/officeart/2005/8/layout/StepDownProcess"/>
    <dgm:cxn modelId="{682C9521-0366-401B-848A-7A0F54C0C7F7}" type="presParOf" srcId="{824064FC-0877-4821-A6BB-5885B002E2B9}" destId="{1132813E-1F3E-47E3-B023-5C10FA5FC9E3}" srcOrd="1" destOrd="0" presId="urn:microsoft.com/office/officeart/2005/8/layout/StepDownProcess"/>
    <dgm:cxn modelId="{B11CE739-189B-4A41-95C3-6D04E8531CF4}" type="presParOf" srcId="{824064FC-0877-4821-A6BB-5885B002E2B9}" destId="{AD32C9B8-E5C6-4FF3-AA83-F6956A7083F9}" srcOrd="2" destOrd="0" presId="urn:microsoft.com/office/officeart/2005/8/layout/StepDownProcess"/>
    <dgm:cxn modelId="{2C44F937-9585-4FB0-8CEF-7DE0A33A4A0F}" type="presParOf" srcId="{444180A2-6F85-4B78-9FB6-3360D8B69EA7}" destId="{2878F864-79EB-4F9B-BD97-7ACFBB461362}" srcOrd="1" destOrd="0" presId="urn:microsoft.com/office/officeart/2005/8/layout/StepDownProcess"/>
    <dgm:cxn modelId="{3FBB5E35-0CBE-47CC-8B69-11714D87704B}" type="presParOf" srcId="{444180A2-6F85-4B78-9FB6-3360D8B69EA7}" destId="{180D3F3E-778E-4A9F-9F02-17F9ED1A453C}" srcOrd="2" destOrd="0" presId="urn:microsoft.com/office/officeart/2005/8/layout/StepDownProcess"/>
    <dgm:cxn modelId="{CDD3D7B5-982B-482A-B608-E7CD7AF9AD77}" type="presParOf" srcId="{180D3F3E-778E-4A9F-9F02-17F9ED1A453C}" destId="{C66A85BC-8AD9-491B-9959-5C3D52A272E2}" srcOrd="0" destOrd="0" presId="urn:microsoft.com/office/officeart/2005/8/layout/StepDownProcess"/>
    <dgm:cxn modelId="{50EE4DC8-C11A-46D8-A4D5-0C312DA996CC}" type="presParOf" srcId="{180D3F3E-778E-4A9F-9F02-17F9ED1A453C}" destId="{FFFB718F-097F-4443-90F7-2EDDE34CA19C}" srcOrd="1" destOrd="0" presId="urn:microsoft.com/office/officeart/2005/8/layout/StepDownProcess"/>
    <dgm:cxn modelId="{1B00C36E-9A06-43BF-B6EF-25B4681B8A22}" type="presParOf" srcId="{180D3F3E-778E-4A9F-9F02-17F9ED1A453C}" destId="{FD56D07E-0E9E-4915-A86C-59A85BC39DEC}" srcOrd="2" destOrd="0" presId="urn:microsoft.com/office/officeart/2005/8/layout/StepDownProcess"/>
    <dgm:cxn modelId="{871D9D32-5831-41A1-8DAD-97BC430EF30C}" type="presParOf" srcId="{444180A2-6F85-4B78-9FB6-3360D8B69EA7}" destId="{CB1EF09C-20F2-43AE-83CF-2235512F9098}" srcOrd="3" destOrd="0" presId="urn:microsoft.com/office/officeart/2005/8/layout/StepDownProcess"/>
    <dgm:cxn modelId="{4E04FBF0-6116-47F4-9CD2-57DD9D1150C6}" type="presParOf" srcId="{444180A2-6F85-4B78-9FB6-3360D8B69EA7}" destId="{44BE1745-0BCE-4B5C-9990-B6AA2890B2C1}" srcOrd="4" destOrd="0" presId="urn:microsoft.com/office/officeart/2005/8/layout/StepDownProcess"/>
    <dgm:cxn modelId="{4FCED9A1-71F8-4228-8F22-507E722BFBF6}" type="presParOf" srcId="{44BE1745-0BCE-4B5C-9990-B6AA2890B2C1}" destId="{8237EC0E-9BCD-43DC-908D-99D4DBD48673}" srcOrd="0" destOrd="0" presId="urn:microsoft.com/office/officeart/2005/8/layout/StepDownProcess"/>
    <dgm:cxn modelId="{9868CA86-213D-47C6-AD3E-FB41D6C1D42F}" type="presParOf" srcId="{44BE1745-0BCE-4B5C-9990-B6AA2890B2C1}" destId="{320CCE10-3476-4F77-980E-E16F1443E740}" srcOrd="1" destOrd="0" presId="urn:microsoft.com/office/officeart/2005/8/layout/StepDownProcess"/>
    <dgm:cxn modelId="{BA01512B-5A1C-4E17-9094-C32DCE9B800B}" type="presParOf" srcId="{44BE1745-0BCE-4B5C-9990-B6AA2890B2C1}" destId="{82D3A368-1881-447E-ACF1-2E9F9DC00438}" srcOrd="2" destOrd="0" presId="urn:microsoft.com/office/officeart/2005/8/layout/StepDownProcess"/>
    <dgm:cxn modelId="{DB87F730-F694-411B-94B4-07A326F02EBF}" type="presParOf" srcId="{444180A2-6F85-4B78-9FB6-3360D8B69EA7}" destId="{F2443D08-B859-46EE-85FA-387F905B0D4B}" srcOrd="5" destOrd="0" presId="urn:microsoft.com/office/officeart/2005/8/layout/StepDownProcess"/>
    <dgm:cxn modelId="{4A77B616-747E-44E7-AE3F-C56E5507143A}" type="presParOf" srcId="{444180A2-6F85-4B78-9FB6-3360D8B69EA7}" destId="{B19B2A5D-AA07-4A4E-BAEF-36B17FD338FC}" srcOrd="6" destOrd="0" presId="urn:microsoft.com/office/officeart/2005/8/layout/StepDownProcess"/>
    <dgm:cxn modelId="{7904CD29-19D7-466C-8114-1E191CBA01E6}" type="presParOf" srcId="{B19B2A5D-AA07-4A4E-BAEF-36B17FD338FC}" destId="{149BC3F0-BE4A-43C9-A37D-5D6E9BD48BF0}" srcOrd="0" destOrd="0" presId="urn:microsoft.com/office/officeart/2005/8/layout/StepDownProcess"/>
    <dgm:cxn modelId="{779E9CFE-FE22-4315-95E2-3BE1F67ADF97}" type="presParOf" srcId="{B19B2A5D-AA07-4A4E-BAEF-36B17FD338FC}" destId="{3F147090-7B32-495C-9623-42E7A8BB6357}" srcOrd="1" destOrd="0" presId="urn:microsoft.com/office/officeart/2005/8/layout/StepDownProcess"/>
    <dgm:cxn modelId="{B57C0691-674F-48F7-92DB-25017A7E95CD}" type="presParOf" srcId="{B19B2A5D-AA07-4A4E-BAEF-36B17FD338FC}" destId="{A1148F63-1C4C-462F-AB8A-3CCE403E7482}" srcOrd="2" destOrd="0" presId="urn:microsoft.com/office/officeart/2005/8/layout/StepDownProcess"/>
    <dgm:cxn modelId="{0DF4F1CC-538C-45D3-A549-E84CA3EC144A}" type="presParOf" srcId="{444180A2-6F85-4B78-9FB6-3360D8B69EA7}" destId="{C7BF8AE2-7230-49FA-8B87-0FC8D4BD28AD}" srcOrd="7" destOrd="0" presId="urn:microsoft.com/office/officeart/2005/8/layout/StepDownProcess"/>
    <dgm:cxn modelId="{F218CB23-9F58-4E53-803D-4366B9E3F005}" type="presParOf" srcId="{444180A2-6F85-4B78-9FB6-3360D8B69EA7}" destId="{0BF1513C-FB7F-4160-A71B-04A43AF43C3A}" srcOrd="8" destOrd="0" presId="urn:microsoft.com/office/officeart/2005/8/layout/StepDownProcess"/>
    <dgm:cxn modelId="{0F8EDCAE-E305-43C4-A2FB-C49861BA1CA3}" type="presParOf" srcId="{0BF1513C-FB7F-4160-A71B-04A43AF43C3A}" destId="{FB61D51A-1E00-4023-9C8A-C55F0EBC5CC7}"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73DC4-12B7-41A8-A1A9-CCB3A1AAB461}">
      <dsp:nvSpPr>
        <dsp:cNvPr id="0" name=""/>
        <dsp:cNvSpPr/>
      </dsp:nvSpPr>
      <dsp:spPr>
        <a:xfrm rot="5400000">
          <a:off x="656060" y="970343"/>
          <a:ext cx="810397" cy="756078"/>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32813E-1F3E-47E3-B023-5C10FA5FC9E3}">
      <dsp:nvSpPr>
        <dsp:cNvPr id="0" name=""/>
        <dsp:cNvSpPr/>
      </dsp:nvSpPr>
      <dsp:spPr>
        <a:xfrm>
          <a:off x="235898" y="32724"/>
          <a:ext cx="2040642" cy="9410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Original Parameters File</a:t>
          </a:r>
          <a:endParaRPr lang="en-US" sz="1600" b="1" kern="1200" dirty="0"/>
        </a:p>
      </dsp:txBody>
      <dsp:txXfrm>
        <a:off x="281842" y="78668"/>
        <a:ext cx="1948754" cy="849113"/>
      </dsp:txXfrm>
    </dsp:sp>
    <dsp:sp modelId="{AD32C9B8-E5C6-4FF3-AA83-F6956A7083F9}">
      <dsp:nvSpPr>
        <dsp:cNvPr id="0" name=""/>
        <dsp:cNvSpPr/>
      </dsp:nvSpPr>
      <dsp:spPr>
        <a:xfrm>
          <a:off x="1928394" y="122470"/>
          <a:ext cx="977752" cy="760558"/>
        </a:xfrm>
        <a:prstGeom prst="rect">
          <a:avLst/>
        </a:prstGeom>
        <a:noFill/>
        <a:ln>
          <a:noFill/>
        </a:ln>
        <a:effectLst/>
      </dsp:spPr>
      <dsp:style>
        <a:lnRef idx="0">
          <a:scrgbClr r="0" g="0" b="0"/>
        </a:lnRef>
        <a:fillRef idx="0">
          <a:scrgbClr r="0" g="0" b="0"/>
        </a:fillRef>
        <a:effectRef idx="0">
          <a:scrgbClr r="0" g="0" b="0"/>
        </a:effectRef>
        <a:fontRef idx="minor"/>
      </dsp:style>
    </dsp:sp>
    <dsp:sp modelId="{C66A85BC-8AD9-491B-9959-5C3D52A272E2}">
      <dsp:nvSpPr>
        <dsp:cNvPr id="0" name=""/>
        <dsp:cNvSpPr/>
      </dsp:nvSpPr>
      <dsp:spPr>
        <a:xfrm rot="5400000">
          <a:off x="2010681" y="1910270"/>
          <a:ext cx="798586" cy="87132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B718F-097F-4443-90F7-2EDDE34CA19C}">
      <dsp:nvSpPr>
        <dsp:cNvPr id="0" name=""/>
        <dsp:cNvSpPr/>
      </dsp:nvSpPr>
      <dsp:spPr>
        <a:xfrm>
          <a:off x="1517617" y="1095685"/>
          <a:ext cx="2035534" cy="81749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New Parameters File</a:t>
          </a:r>
          <a:endParaRPr lang="en-US" sz="1600" b="1" kern="1200" dirty="0"/>
        </a:p>
      </dsp:txBody>
      <dsp:txXfrm>
        <a:off x="1557531" y="1135599"/>
        <a:ext cx="1955706" cy="737667"/>
      </dsp:txXfrm>
    </dsp:sp>
    <dsp:sp modelId="{FD56D07E-0E9E-4915-A86C-59A85BC39DEC}">
      <dsp:nvSpPr>
        <dsp:cNvPr id="0" name=""/>
        <dsp:cNvSpPr/>
      </dsp:nvSpPr>
      <dsp:spPr>
        <a:xfrm>
          <a:off x="3207559" y="1123677"/>
          <a:ext cx="977752" cy="760558"/>
        </a:xfrm>
        <a:prstGeom prst="rect">
          <a:avLst/>
        </a:prstGeom>
        <a:noFill/>
        <a:ln>
          <a:noFill/>
        </a:ln>
        <a:effectLst/>
      </dsp:spPr>
      <dsp:style>
        <a:lnRef idx="0">
          <a:scrgbClr r="0" g="0" b="0"/>
        </a:lnRef>
        <a:fillRef idx="0">
          <a:scrgbClr r="0" g="0" b="0"/>
        </a:fillRef>
        <a:effectRef idx="0">
          <a:scrgbClr r="0" g="0" b="0"/>
        </a:effectRef>
        <a:fontRef idx="minor"/>
      </dsp:style>
    </dsp:sp>
    <dsp:sp modelId="{8237EC0E-9BCD-43DC-908D-99D4DBD48673}">
      <dsp:nvSpPr>
        <dsp:cNvPr id="0" name=""/>
        <dsp:cNvSpPr/>
      </dsp:nvSpPr>
      <dsp:spPr>
        <a:xfrm rot="5400000">
          <a:off x="3425834" y="2943461"/>
          <a:ext cx="798586" cy="90916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CCE10-3476-4F77-980E-E16F1443E740}">
      <dsp:nvSpPr>
        <dsp:cNvPr id="0" name=""/>
        <dsp:cNvSpPr/>
      </dsp:nvSpPr>
      <dsp:spPr>
        <a:xfrm>
          <a:off x="2885025" y="2071254"/>
          <a:ext cx="2174190" cy="87545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NetCDF File (~290 MB)</a:t>
          </a:r>
          <a:endParaRPr lang="en-US" sz="1600" b="1" kern="1200" dirty="0"/>
        </a:p>
      </dsp:txBody>
      <dsp:txXfrm>
        <a:off x="2927769" y="2113998"/>
        <a:ext cx="2088702" cy="789963"/>
      </dsp:txXfrm>
    </dsp:sp>
    <dsp:sp modelId="{82D3A368-1881-447E-ACF1-2E9F9DC00438}">
      <dsp:nvSpPr>
        <dsp:cNvPr id="0" name=""/>
        <dsp:cNvSpPr/>
      </dsp:nvSpPr>
      <dsp:spPr>
        <a:xfrm>
          <a:off x="4558607" y="2147957"/>
          <a:ext cx="977752" cy="760558"/>
        </a:xfrm>
        <a:prstGeom prst="rect">
          <a:avLst/>
        </a:prstGeom>
        <a:noFill/>
        <a:ln>
          <a:noFill/>
        </a:ln>
        <a:effectLst/>
      </dsp:spPr>
      <dsp:style>
        <a:lnRef idx="0">
          <a:scrgbClr r="0" g="0" b="0"/>
        </a:lnRef>
        <a:fillRef idx="0">
          <a:scrgbClr r="0" g="0" b="0"/>
        </a:fillRef>
        <a:effectRef idx="0">
          <a:scrgbClr r="0" g="0" b="0"/>
        </a:effectRef>
        <a:fontRef idx="minor"/>
      </dsp:style>
    </dsp:sp>
    <dsp:sp modelId="{149BC3F0-BE4A-43C9-A37D-5D6E9BD48BF0}">
      <dsp:nvSpPr>
        <dsp:cNvPr id="0" name=""/>
        <dsp:cNvSpPr/>
      </dsp:nvSpPr>
      <dsp:spPr>
        <a:xfrm rot="5400000">
          <a:off x="4665977" y="4026915"/>
          <a:ext cx="798586" cy="90916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147090-7B32-495C-9623-42E7A8BB6357}">
      <dsp:nvSpPr>
        <dsp:cNvPr id="0" name=""/>
        <dsp:cNvSpPr/>
      </dsp:nvSpPr>
      <dsp:spPr>
        <a:xfrm>
          <a:off x="4376342" y="3104247"/>
          <a:ext cx="2018595" cy="89643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Modeled &amp; Observed Data       (~ 1-2 MB)</a:t>
          </a:r>
          <a:endParaRPr lang="en-US" sz="1600" b="1" kern="1200" dirty="0"/>
        </a:p>
      </dsp:txBody>
      <dsp:txXfrm>
        <a:off x="4420110" y="3148015"/>
        <a:ext cx="1931059" cy="808899"/>
      </dsp:txXfrm>
    </dsp:sp>
    <dsp:sp modelId="{A1148F63-1C4C-462F-AB8A-3CCE403E7482}">
      <dsp:nvSpPr>
        <dsp:cNvPr id="0" name=""/>
        <dsp:cNvSpPr/>
      </dsp:nvSpPr>
      <dsp:spPr>
        <a:xfrm>
          <a:off x="5762529" y="3182730"/>
          <a:ext cx="977752" cy="760558"/>
        </a:xfrm>
        <a:prstGeom prst="rect">
          <a:avLst/>
        </a:prstGeom>
        <a:noFill/>
        <a:ln>
          <a:noFill/>
        </a:ln>
        <a:effectLst/>
      </dsp:spPr>
      <dsp:style>
        <a:lnRef idx="0">
          <a:scrgbClr r="0" g="0" b="0"/>
        </a:lnRef>
        <a:fillRef idx="0">
          <a:scrgbClr r="0" g="0" b="0"/>
        </a:fillRef>
        <a:effectRef idx="0">
          <a:scrgbClr r="0" g="0" b="0"/>
        </a:effectRef>
        <a:fontRef idx="minor"/>
      </dsp:style>
    </dsp:sp>
    <dsp:sp modelId="{FB61D51A-1E00-4023-9C8A-C55F0EBC5CC7}">
      <dsp:nvSpPr>
        <dsp:cNvPr id="0" name=""/>
        <dsp:cNvSpPr/>
      </dsp:nvSpPr>
      <dsp:spPr>
        <a:xfrm>
          <a:off x="5598674" y="4182763"/>
          <a:ext cx="2370142" cy="9410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Objective Function Value (single  FP number, 48 bytes)</a:t>
          </a:r>
          <a:endParaRPr lang="en-US" sz="1600" b="1" kern="1200" dirty="0"/>
        </a:p>
      </dsp:txBody>
      <dsp:txXfrm>
        <a:off x="5644618" y="4228707"/>
        <a:ext cx="2278254" cy="8491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73DC4-12B7-41A8-A1A9-CCB3A1AAB461}">
      <dsp:nvSpPr>
        <dsp:cNvPr id="0" name=""/>
        <dsp:cNvSpPr/>
      </dsp:nvSpPr>
      <dsp:spPr>
        <a:xfrm rot="5400000">
          <a:off x="811345" y="895739"/>
          <a:ext cx="779595" cy="88754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32813E-1F3E-47E3-B023-5C10FA5FC9E3}">
      <dsp:nvSpPr>
        <dsp:cNvPr id="0" name=""/>
        <dsp:cNvSpPr/>
      </dsp:nvSpPr>
      <dsp:spPr>
        <a:xfrm>
          <a:off x="264932" y="31542"/>
          <a:ext cx="1992114" cy="91862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Original Meteorological Data File</a:t>
          </a:r>
          <a:endParaRPr lang="en-US" sz="1600" b="1" kern="1200" dirty="0"/>
        </a:p>
      </dsp:txBody>
      <dsp:txXfrm>
        <a:off x="309784" y="76394"/>
        <a:ext cx="1902410" cy="828919"/>
      </dsp:txXfrm>
    </dsp:sp>
    <dsp:sp modelId="{AD32C9B8-E5C6-4FF3-AA83-F6956A7083F9}">
      <dsp:nvSpPr>
        <dsp:cNvPr id="0" name=""/>
        <dsp:cNvSpPr/>
      </dsp:nvSpPr>
      <dsp:spPr>
        <a:xfrm>
          <a:off x="1917179" y="119153"/>
          <a:ext cx="954500" cy="742472"/>
        </a:xfrm>
        <a:prstGeom prst="rect">
          <a:avLst/>
        </a:prstGeom>
        <a:noFill/>
        <a:ln>
          <a:noFill/>
        </a:ln>
        <a:effectLst/>
      </dsp:spPr>
      <dsp:style>
        <a:lnRef idx="0">
          <a:scrgbClr r="0" g="0" b="0"/>
        </a:lnRef>
        <a:fillRef idx="0">
          <a:scrgbClr r="0" g="0" b="0"/>
        </a:fillRef>
        <a:effectRef idx="0">
          <a:scrgbClr r="0" g="0" b="0"/>
        </a:effectRef>
        <a:fontRef idx="minor"/>
      </dsp:style>
    </dsp:sp>
    <dsp:sp modelId="{C66A85BC-8AD9-491B-9959-5C3D52A272E2}">
      <dsp:nvSpPr>
        <dsp:cNvPr id="0" name=""/>
        <dsp:cNvSpPr/>
      </dsp:nvSpPr>
      <dsp:spPr>
        <a:xfrm rot="5400000">
          <a:off x="2326870" y="1884742"/>
          <a:ext cx="779595" cy="88754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B718F-097F-4443-90F7-2EDDE34CA19C}">
      <dsp:nvSpPr>
        <dsp:cNvPr id="0" name=""/>
        <dsp:cNvSpPr/>
      </dsp:nvSpPr>
      <dsp:spPr>
        <a:xfrm>
          <a:off x="1684484" y="1091358"/>
          <a:ext cx="3271068" cy="79805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Altered Meteorological Data File (+ air temperature increment)</a:t>
          </a:r>
          <a:endParaRPr lang="en-US" sz="1600" b="1" kern="1200" dirty="0"/>
        </a:p>
      </dsp:txBody>
      <dsp:txXfrm>
        <a:off x="1723449" y="1130323"/>
        <a:ext cx="3193138" cy="720124"/>
      </dsp:txXfrm>
    </dsp:sp>
    <dsp:sp modelId="{FD56D07E-0E9E-4915-A86C-59A85BC39DEC}">
      <dsp:nvSpPr>
        <dsp:cNvPr id="0" name=""/>
        <dsp:cNvSpPr/>
      </dsp:nvSpPr>
      <dsp:spPr>
        <a:xfrm>
          <a:off x="3807895" y="1090786"/>
          <a:ext cx="954500" cy="742472"/>
        </a:xfrm>
        <a:prstGeom prst="rect">
          <a:avLst/>
        </a:prstGeom>
        <a:noFill/>
        <a:ln>
          <a:noFill/>
        </a:ln>
        <a:effectLst/>
      </dsp:spPr>
      <dsp:style>
        <a:lnRef idx="0">
          <a:scrgbClr r="0" g="0" b="0"/>
        </a:lnRef>
        <a:fillRef idx="0">
          <a:scrgbClr r="0" g="0" b="0"/>
        </a:fillRef>
        <a:effectRef idx="0">
          <a:scrgbClr r="0" g="0" b="0"/>
        </a:effectRef>
        <a:fontRef idx="minor"/>
      </dsp:style>
    </dsp:sp>
    <dsp:sp modelId="{8237EC0E-9BCD-43DC-908D-99D4DBD48673}">
      <dsp:nvSpPr>
        <dsp:cNvPr id="0" name=""/>
        <dsp:cNvSpPr/>
      </dsp:nvSpPr>
      <dsp:spPr>
        <a:xfrm rot="5400000">
          <a:off x="3495030" y="2867294"/>
          <a:ext cx="779595" cy="88754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CCE10-3476-4F77-980E-E16F1443E740}">
      <dsp:nvSpPr>
        <dsp:cNvPr id="0" name=""/>
        <dsp:cNvSpPr/>
      </dsp:nvSpPr>
      <dsp:spPr>
        <a:xfrm>
          <a:off x="3160468" y="2054512"/>
          <a:ext cx="2354528" cy="854632"/>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NetCDF File (~290 MB)</a:t>
          </a:r>
          <a:endParaRPr lang="en-US" sz="1600" b="1" kern="1200" dirty="0"/>
        </a:p>
      </dsp:txBody>
      <dsp:txXfrm>
        <a:off x="3202195" y="2096239"/>
        <a:ext cx="2271074" cy="771178"/>
      </dsp:txXfrm>
    </dsp:sp>
    <dsp:sp modelId="{82D3A368-1881-447E-ACF1-2E9F9DC00438}">
      <dsp:nvSpPr>
        <dsp:cNvPr id="0" name=""/>
        <dsp:cNvSpPr/>
      </dsp:nvSpPr>
      <dsp:spPr>
        <a:xfrm>
          <a:off x="4600864" y="2090708"/>
          <a:ext cx="954500" cy="742472"/>
        </a:xfrm>
        <a:prstGeom prst="rect">
          <a:avLst/>
        </a:prstGeom>
        <a:noFill/>
        <a:ln>
          <a:noFill/>
        </a:ln>
        <a:effectLst/>
      </dsp:spPr>
      <dsp:style>
        <a:lnRef idx="0">
          <a:scrgbClr r="0" g="0" b="0"/>
        </a:lnRef>
        <a:fillRef idx="0">
          <a:scrgbClr r="0" g="0" b="0"/>
        </a:fillRef>
        <a:effectRef idx="0">
          <a:scrgbClr r="0" g="0" b="0"/>
        </a:effectRef>
        <a:fontRef idx="minor"/>
      </dsp:style>
    </dsp:sp>
    <dsp:sp modelId="{149BC3F0-BE4A-43C9-A37D-5D6E9BD48BF0}">
      <dsp:nvSpPr>
        <dsp:cNvPr id="0" name=""/>
        <dsp:cNvSpPr/>
      </dsp:nvSpPr>
      <dsp:spPr>
        <a:xfrm rot="5400000">
          <a:off x="4699506" y="3891749"/>
          <a:ext cx="779595" cy="88754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147090-7B32-495C-9623-42E7A8BB6357}">
      <dsp:nvSpPr>
        <dsp:cNvPr id="0" name=""/>
        <dsp:cNvSpPr/>
      </dsp:nvSpPr>
      <dsp:spPr>
        <a:xfrm>
          <a:off x="4320890" y="3061663"/>
          <a:ext cx="2832510" cy="87511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Modeled  Temperature, Oxygen and Phytoplankton Data (~5MB)</a:t>
          </a:r>
          <a:endParaRPr lang="en-US" sz="1600" b="1" kern="1200" dirty="0"/>
        </a:p>
      </dsp:txBody>
      <dsp:txXfrm>
        <a:off x="4363617" y="3104390"/>
        <a:ext cx="2747056" cy="789663"/>
      </dsp:txXfrm>
    </dsp:sp>
    <dsp:sp modelId="{A1148F63-1C4C-462F-AB8A-3CCE403E7482}">
      <dsp:nvSpPr>
        <dsp:cNvPr id="0" name=""/>
        <dsp:cNvSpPr/>
      </dsp:nvSpPr>
      <dsp:spPr>
        <a:xfrm>
          <a:off x="6091094" y="3100873"/>
          <a:ext cx="954500" cy="742472"/>
        </a:xfrm>
        <a:prstGeom prst="rect">
          <a:avLst/>
        </a:prstGeom>
        <a:noFill/>
        <a:ln>
          <a:noFill/>
        </a:ln>
        <a:effectLst/>
      </dsp:spPr>
      <dsp:style>
        <a:lnRef idx="0">
          <a:scrgbClr r="0" g="0" b="0"/>
        </a:lnRef>
        <a:fillRef idx="0">
          <a:scrgbClr r="0" g="0" b="0"/>
        </a:fillRef>
        <a:effectRef idx="0">
          <a:scrgbClr r="0" g="0" b="0"/>
        </a:effectRef>
        <a:fontRef idx="minor"/>
      </dsp:style>
    </dsp:sp>
    <dsp:sp modelId="{FB61D51A-1E00-4023-9C8A-C55F0EBC5CC7}">
      <dsp:nvSpPr>
        <dsp:cNvPr id="0" name=""/>
        <dsp:cNvSpPr/>
      </dsp:nvSpPr>
      <dsp:spPr>
        <a:xfrm>
          <a:off x="5534820" y="4076721"/>
          <a:ext cx="2313779" cy="91862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Anoxia Measure</a:t>
          </a:r>
        </a:p>
        <a:p>
          <a:pPr lvl="0" algn="ctr" defTabSz="711200">
            <a:lnSpc>
              <a:spcPct val="90000"/>
            </a:lnSpc>
            <a:spcBef>
              <a:spcPct val="0"/>
            </a:spcBef>
            <a:spcAft>
              <a:spcPct val="35000"/>
            </a:spcAft>
          </a:pPr>
          <a:r>
            <a:rPr lang="en-US" sz="1600" b="1" kern="1200" dirty="0" smtClean="0"/>
            <a:t>(48 bytes per FPN)</a:t>
          </a:r>
        </a:p>
      </dsp:txBody>
      <dsp:txXfrm>
        <a:off x="5579672" y="4121573"/>
        <a:ext cx="2224075" cy="828919"/>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B6165-A0BC-4A10-93C9-D70638A12623}" type="datetimeFigureOut">
              <a:rPr lang="en-US" smtClean="0"/>
              <a:t>10/15/2014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B0310F-F60A-47A6-814F-BAC43E6A8B7C}" type="slidenum">
              <a:rPr lang="en-US" smtClean="0"/>
              <a:t>‹#›</a:t>
            </a:fld>
            <a:endParaRPr lang="en-US"/>
          </a:p>
        </p:txBody>
      </p:sp>
    </p:spTree>
    <p:extLst>
      <p:ext uri="{BB962C8B-B14F-4D97-AF65-F5344CB8AC3E}">
        <p14:creationId xmlns:p14="http://schemas.microsoft.com/office/powerpoint/2010/main" val="57234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project is part of the GLEON-PRAGMA</a:t>
            </a:r>
            <a:r>
              <a:rPr lang="en-US" baseline="0" dirty="0" smtClean="0"/>
              <a:t> Lake Expedition.  We investigated the response of anoxia (or lake of dissolved oxygen) to changes in climate.  We specifically looked at how the time of day or season of year of air temperature changes effected changes in anoxia in Lake Mendota, using a 1-D water quality model.   I’ll first talk about the lake science and preliminary results, and then move into how modeling projects like this can greatly benefit from computing resources like the </a:t>
            </a:r>
            <a:r>
              <a:rPr lang="en-US" baseline="0" dirty="0" err="1" smtClean="0"/>
              <a:t>iPOP</a:t>
            </a:r>
            <a:r>
              <a:rPr lang="en-US" baseline="0" dirty="0" smtClean="0"/>
              <a:t> overlay network and </a:t>
            </a:r>
            <a:r>
              <a:rPr lang="en-US" baseline="0" dirty="0" err="1" smtClean="0"/>
              <a:t>HTCondor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2B0310F-F60A-47A6-814F-BAC43E6A8B7C}" type="slidenum">
              <a:rPr lang="en-US" smtClean="0"/>
              <a:t>1</a:t>
            </a:fld>
            <a:endParaRPr lang="en-US"/>
          </a:p>
        </p:txBody>
      </p:sp>
    </p:spTree>
    <p:extLst>
      <p:ext uri="{BB962C8B-B14F-4D97-AF65-F5344CB8AC3E}">
        <p14:creationId xmlns:p14="http://schemas.microsoft.com/office/powerpoint/2010/main" val="37162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Lakes are</a:t>
            </a:r>
            <a:r>
              <a:rPr lang="en-US" baseline="0" dirty="0" smtClean="0"/>
              <a:t> heated from the surface</a:t>
            </a:r>
          </a:p>
          <a:p>
            <a:r>
              <a:rPr lang="en-US" baseline="0" dirty="0" smtClean="0"/>
              <a:t>Warmer, lower density water develops at surface in spring/summer a temperature/density gradient develops (i.e. lake stratification)</a:t>
            </a:r>
          </a:p>
          <a:p>
            <a:r>
              <a:rPr lang="en-US" baseline="0" dirty="0" smtClean="0"/>
              <a:t>This physically separates deep waters from the oxygen sources in the surface layers – photosynthesis and atmosphere</a:t>
            </a:r>
          </a:p>
          <a:p>
            <a:r>
              <a:rPr lang="en-US" baseline="0" dirty="0" smtClean="0"/>
              <a:t>When organic matter is decomposed in the deep waters, oxygen is consumed and the isolated bottom waters become anoxic</a:t>
            </a:r>
          </a:p>
          <a:p>
            <a:r>
              <a:rPr lang="en-US" baseline="0" dirty="0" smtClean="0"/>
              <a:t>This is important because anoxia deteriorates ecosystem health by enhancing internal nutrient loading, releasing toxic metals from sediments, limiting fish habitat and potentially altering food web structure</a:t>
            </a:r>
          </a:p>
          <a:p>
            <a:r>
              <a:rPr lang="en-US" baseline="0" dirty="0" smtClean="0"/>
              <a:t>Given this, strength of stratification and organic matter input to deep waters affects the intensity of anoxia</a:t>
            </a:r>
          </a:p>
          <a:p>
            <a:r>
              <a:rPr lang="en-US" baseline="0" dirty="0" smtClean="0"/>
              <a:t>Both of these could be altered by climate change, however the effects are likely to change depending on the time of day or season of year that the air temperature changes occur because different lake processes occur at different times of day and different times of year.  </a:t>
            </a:r>
          </a:p>
          <a:p>
            <a:r>
              <a:rPr lang="en-US" baseline="0" dirty="0" smtClean="0"/>
              <a:t>We investigated these potential changes using a relatively new, open source, 1-D hydrodynamic-biogeochemical model GLM-FABM-AED developed at the University of Western- Australia…..</a:t>
            </a:r>
          </a:p>
          <a:p>
            <a:endParaRPr lang="en-US" dirty="0"/>
          </a:p>
        </p:txBody>
      </p:sp>
      <p:sp>
        <p:nvSpPr>
          <p:cNvPr id="4" name="Slide Number Placeholder 3"/>
          <p:cNvSpPr>
            <a:spLocks noGrp="1"/>
          </p:cNvSpPr>
          <p:nvPr>
            <p:ph type="sldNum" sz="quarter" idx="10"/>
          </p:nvPr>
        </p:nvSpPr>
        <p:spPr/>
        <p:txBody>
          <a:bodyPr/>
          <a:lstStyle/>
          <a:p>
            <a:fld id="{02B0310F-F60A-47A6-814F-BAC43E6A8B7C}" type="slidenum">
              <a:rPr lang="en-US" smtClean="0"/>
              <a:t>2</a:t>
            </a:fld>
            <a:endParaRPr lang="en-US"/>
          </a:p>
        </p:txBody>
      </p:sp>
    </p:spTree>
    <p:extLst>
      <p:ext uri="{BB962C8B-B14F-4D97-AF65-F5344CB8AC3E}">
        <p14:creationId xmlns:p14="http://schemas.microsoft.com/office/powerpoint/2010/main" val="141806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160F4-A6A3-40BC-950B-34BDB5FB825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900180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finding that </a:t>
            </a:r>
            <a:endParaRPr lang="en-US" dirty="0"/>
          </a:p>
        </p:txBody>
      </p:sp>
      <p:sp>
        <p:nvSpPr>
          <p:cNvPr id="4" name="Slide Number Placeholder 3"/>
          <p:cNvSpPr>
            <a:spLocks noGrp="1"/>
          </p:cNvSpPr>
          <p:nvPr>
            <p:ph type="sldNum" sz="quarter" idx="10"/>
          </p:nvPr>
        </p:nvSpPr>
        <p:spPr/>
        <p:txBody>
          <a:bodyPr/>
          <a:lstStyle/>
          <a:p>
            <a:fld id="{02B0310F-F60A-47A6-814F-BAC43E6A8B7C}" type="slidenum">
              <a:rPr lang="en-US" smtClean="0"/>
              <a:t>4</a:t>
            </a:fld>
            <a:endParaRPr lang="en-US"/>
          </a:p>
        </p:txBody>
      </p:sp>
    </p:spTree>
    <p:extLst>
      <p:ext uri="{BB962C8B-B14F-4D97-AF65-F5344CB8AC3E}">
        <p14:creationId xmlns:p14="http://schemas.microsoft.com/office/powerpoint/2010/main" val="19688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89D347-D015-43B7-B4DD-DD64A381CFCC}" type="datetime1">
              <a:rPr lang="en-US" smtClean="0">
                <a:solidFill>
                  <a:prstClr val="black">
                    <a:tint val="75000"/>
                  </a:prstClr>
                </a:solidFill>
              </a:rPr>
              <a:pPr/>
              <a:t>10/15/2014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958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4F619-F741-4DA3-A465-1F24A155FB5A}" type="datetime1">
              <a:rPr lang="en-US" smtClean="0">
                <a:solidFill>
                  <a:prstClr val="black">
                    <a:tint val="75000"/>
                  </a:prstClr>
                </a:solidFill>
              </a:rPr>
              <a:pPr/>
              <a:t>10/15/2014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429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7410B-ACB7-483F-8977-7E8CFF8A59BC}" type="datetime1">
              <a:rPr lang="en-US" smtClean="0">
                <a:solidFill>
                  <a:prstClr val="black">
                    <a:tint val="75000"/>
                  </a:prstClr>
                </a:solidFill>
              </a:rPr>
              <a:pPr/>
              <a:t>10/15/2014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798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DAE2FE-B647-4CC2-BF51-175D92926A06}" type="datetime1">
              <a:rPr lang="en-US" smtClean="0">
                <a:solidFill>
                  <a:prstClr val="black">
                    <a:tint val="75000"/>
                  </a:prstClr>
                </a:solidFill>
              </a:rPr>
              <a:pPr/>
              <a:t>10/15/2014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210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B6F462-73EC-4981-8EB5-A85F3989C957}" type="datetime1">
              <a:rPr lang="en-US" smtClean="0">
                <a:solidFill>
                  <a:prstClr val="black">
                    <a:tint val="75000"/>
                  </a:prstClr>
                </a:solidFill>
              </a:rPr>
              <a:pPr/>
              <a:t>10/15/2014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934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4C470-9110-43A2-A31B-8FBE026E2C95}" type="datetime1">
              <a:rPr lang="en-US" smtClean="0">
                <a:solidFill>
                  <a:prstClr val="black">
                    <a:tint val="75000"/>
                  </a:prstClr>
                </a:solidFill>
              </a:rPr>
              <a:pPr/>
              <a:t>10/15/2014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296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9D8F4C-A42A-4F65-87DE-DD2F96579C6D}" type="datetime1">
              <a:rPr lang="en-US" smtClean="0">
                <a:solidFill>
                  <a:prstClr val="black">
                    <a:tint val="75000"/>
                  </a:prstClr>
                </a:solidFill>
              </a:rPr>
              <a:pPr/>
              <a:t>10/15/2014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710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86DE34-52D2-4566-ADD7-AD6AC536CC21}" type="datetime1">
              <a:rPr lang="en-US" smtClean="0">
                <a:solidFill>
                  <a:prstClr val="black">
                    <a:tint val="75000"/>
                  </a:prstClr>
                </a:solidFill>
              </a:rPr>
              <a:pPr/>
              <a:t>10/15/2014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347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C171D-6C28-4CD7-80B7-11D1F1F53247}" type="datetime1">
              <a:rPr lang="en-US" smtClean="0">
                <a:solidFill>
                  <a:prstClr val="black">
                    <a:tint val="75000"/>
                  </a:prstClr>
                </a:solidFill>
              </a:rPr>
              <a:pPr/>
              <a:t>10/15/2014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127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044BA4-5B9F-4EB8-A9F4-7D8E77909CD1}" type="datetime1">
              <a:rPr lang="en-US" smtClean="0">
                <a:solidFill>
                  <a:prstClr val="black">
                    <a:tint val="75000"/>
                  </a:prstClr>
                </a:solidFill>
              </a:rPr>
              <a:pPr/>
              <a:t>10/15/2014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284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94217-9688-4BB0-BD26-0A6F929B6FCB}" type="datetime1">
              <a:rPr lang="en-US" smtClean="0">
                <a:solidFill>
                  <a:prstClr val="black">
                    <a:tint val="75000"/>
                  </a:prstClr>
                </a:solidFill>
              </a:rPr>
              <a:pPr/>
              <a:t>10/15/2014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282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E832E-DF96-4B96-A5D6-9A1C7F60F4BA}" type="datetime1">
              <a:rPr lang="en-US" smtClean="0">
                <a:solidFill>
                  <a:prstClr val="black">
                    <a:tint val="75000"/>
                  </a:prstClr>
                </a:solidFill>
              </a:rPr>
              <a:pPr/>
              <a:t>10/15/2014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1740B-1E49-491B-A528-130A9DFB5C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9034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Amdahl's_law" TargetMode="External"/><Relationship Id="rId3" Type="http://schemas.openxmlformats.org/officeDocument/2006/relationships/hyperlink" Target="http://news.nationalgeographic.com/news/2010/09/100916-fish-kill-louisiana-gulf-oil-spill-dead-zone-science-environment/" TargetMode="External"/><Relationship Id="rId7" Type="http://schemas.openxmlformats.org/officeDocument/2006/relationships/hyperlink" Target="http://www.r-project.org/" TargetMode="External"/><Relationship Id="rId2" Type="http://schemas.openxmlformats.org/officeDocument/2006/relationships/hyperlink" Target="http://pelicanlakemn.org/Education/Lake_Learning/spring_turnover_in_our_lakes.htm" TargetMode="External"/><Relationship Id="rId1" Type="http://schemas.openxmlformats.org/officeDocument/2006/relationships/slideLayout" Target="../slideLayouts/slideLayout2.xml"/><Relationship Id="rId6" Type="http://schemas.openxmlformats.org/officeDocument/2006/relationships/hyperlink" Target="http://aed.see.uwa.edu.au/research/models/GLM/" TargetMode="External"/><Relationship Id="rId5" Type="http://schemas.openxmlformats.org/officeDocument/2006/relationships/hyperlink" Target="http://www.nytimes.com/2008/07/01/world/asia/01algae.html?_r=0" TargetMode="External"/><Relationship Id="rId4" Type="http://schemas.openxmlformats.org/officeDocument/2006/relationships/hyperlink" Target="http://www.nytimes.com/2014/08/04/us/toledo-faces-second-day-of-water-ba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991600" cy="1447800"/>
          </a:xfrm>
        </p:spPr>
        <p:txBody>
          <a:bodyPr>
            <a:noAutofit/>
          </a:bodyPr>
          <a:lstStyle/>
          <a:p>
            <a:r>
              <a:rPr lang="en-US" sz="3600" dirty="0" smtClean="0"/>
              <a:t>Lake Expedition: Response of </a:t>
            </a:r>
            <a:r>
              <a:rPr lang="en-US" sz="3600" dirty="0"/>
              <a:t>A</a:t>
            </a:r>
            <a:r>
              <a:rPr lang="en-US" sz="3600" dirty="0" smtClean="0"/>
              <a:t>noxia in Lake Mendota to seasonally and diurnally asymmetric air temperature changes</a:t>
            </a:r>
            <a:endParaRPr lang="en-US" sz="3600" dirty="0"/>
          </a:p>
        </p:txBody>
      </p:sp>
      <p:sp>
        <p:nvSpPr>
          <p:cNvPr id="3" name="Content Placeholder 2"/>
          <p:cNvSpPr>
            <a:spLocks noGrp="1"/>
          </p:cNvSpPr>
          <p:nvPr>
            <p:ph idx="1"/>
          </p:nvPr>
        </p:nvSpPr>
        <p:spPr>
          <a:xfrm>
            <a:off x="228600" y="2057400"/>
            <a:ext cx="8610600" cy="4495800"/>
          </a:xfrm>
        </p:spPr>
        <p:txBody>
          <a:bodyPr>
            <a:normAutofit fontScale="70000" lnSpcReduction="20000"/>
          </a:bodyPr>
          <a:lstStyle/>
          <a:p>
            <a:pPr marL="0" indent="0">
              <a:buNone/>
            </a:pPr>
            <a:r>
              <a:rPr lang="en-US" sz="3400" dirty="0" smtClean="0"/>
              <a:t>Craig </a:t>
            </a:r>
            <a:r>
              <a:rPr lang="en-US" sz="3400" dirty="0"/>
              <a:t>Snortheim</a:t>
            </a:r>
            <a:r>
              <a:rPr lang="en-US" sz="3400" baseline="30000" dirty="0"/>
              <a:t>1</a:t>
            </a:r>
            <a:r>
              <a:rPr lang="en-US" sz="3400" dirty="0"/>
              <a:t>, Paul C. Hanson</a:t>
            </a:r>
            <a:r>
              <a:rPr lang="en-US" sz="3400" baseline="30000" dirty="0"/>
              <a:t>2</a:t>
            </a:r>
            <a:r>
              <a:rPr lang="en-US" sz="3400" dirty="0"/>
              <a:t>, Trina McMahon</a:t>
            </a:r>
            <a:r>
              <a:rPr lang="en-US" sz="3400" baseline="30000" dirty="0"/>
              <a:t>1</a:t>
            </a:r>
            <a:r>
              <a:rPr lang="en-US" sz="3400" dirty="0"/>
              <a:t>, Jordan S. Read</a:t>
            </a:r>
            <a:r>
              <a:rPr lang="en-US" sz="3400" baseline="30000" dirty="0"/>
              <a:t>3</a:t>
            </a:r>
            <a:r>
              <a:rPr lang="en-US" sz="3400" dirty="0"/>
              <a:t>, Luke Winslow</a:t>
            </a:r>
            <a:r>
              <a:rPr lang="en-US" sz="3400" baseline="30000" dirty="0"/>
              <a:t>2</a:t>
            </a:r>
            <a:r>
              <a:rPr lang="en-US" sz="3400" dirty="0"/>
              <a:t>, </a:t>
            </a:r>
            <a:r>
              <a:rPr lang="en-US" sz="3400" dirty="0" err="1"/>
              <a:t>Cayelan</a:t>
            </a:r>
            <a:r>
              <a:rPr lang="en-US" sz="3400" dirty="0"/>
              <a:t> C. Carey</a:t>
            </a:r>
            <a:r>
              <a:rPr lang="en-US" sz="3400" baseline="30000" dirty="0"/>
              <a:t>4</a:t>
            </a:r>
            <a:r>
              <a:rPr lang="en-US" sz="3400" dirty="0"/>
              <a:t>, Renato Figueiredo</a:t>
            </a:r>
            <a:r>
              <a:rPr lang="en-US" sz="3400" baseline="30000" dirty="0"/>
              <a:t>5</a:t>
            </a:r>
            <a:r>
              <a:rPr lang="en-US" sz="3400" dirty="0"/>
              <a:t>, Louise C. </a:t>
            </a:r>
            <a:r>
              <a:rPr lang="en-US" sz="3400" dirty="0" smtClean="0"/>
              <a:t>Bruce</a:t>
            </a:r>
            <a:r>
              <a:rPr lang="en-US" sz="3400" baseline="30000" dirty="0" smtClean="0"/>
              <a:t>6</a:t>
            </a:r>
          </a:p>
          <a:p>
            <a:endParaRPr lang="en-US" dirty="0"/>
          </a:p>
          <a:p>
            <a:pPr marL="0" indent="0">
              <a:buNone/>
            </a:pPr>
            <a:r>
              <a:rPr lang="en-US" i="1" baseline="30000" dirty="0"/>
              <a:t>1</a:t>
            </a:r>
            <a:r>
              <a:rPr lang="en-US" i="1" dirty="0"/>
              <a:t> </a:t>
            </a:r>
            <a:r>
              <a:rPr lang="en-US" sz="2600" i="1" dirty="0"/>
              <a:t>Department of Civil and Environmental Engineering, University of Wisconsin-Madison, 1415 Engineering Drive, Madison, WI 53706</a:t>
            </a:r>
            <a:endParaRPr lang="en-US" sz="2600" dirty="0"/>
          </a:p>
          <a:p>
            <a:pPr marL="0" indent="0">
              <a:buNone/>
            </a:pPr>
            <a:r>
              <a:rPr lang="en-US" sz="2600" i="1" baseline="30000" dirty="0"/>
              <a:t>2 </a:t>
            </a:r>
            <a:r>
              <a:rPr lang="en-US" sz="2600" i="1" dirty="0"/>
              <a:t>Center for Limnology, University of Wisconsin- Madison, 680 North Park Street, Madison, WI 53706</a:t>
            </a:r>
            <a:endParaRPr lang="en-US" sz="2600" dirty="0"/>
          </a:p>
          <a:p>
            <a:pPr marL="0" indent="0">
              <a:buNone/>
            </a:pPr>
            <a:r>
              <a:rPr lang="en-US" sz="2600" i="1" baseline="30000" dirty="0"/>
              <a:t>3</a:t>
            </a:r>
            <a:r>
              <a:rPr lang="en-US" sz="2600" i="1" dirty="0"/>
              <a:t> Center for Integrated Data Analytics, United States Geological Survey, 8505 Research Way, Middleton, WI 53562</a:t>
            </a:r>
            <a:endParaRPr lang="en-US" sz="2600" dirty="0"/>
          </a:p>
          <a:p>
            <a:pPr marL="0" indent="0">
              <a:buNone/>
            </a:pPr>
            <a:r>
              <a:rPr lang="en-US" sz="2600" i="1" baseline="30000" dirty="0"/>
              <a:t>4 </a:t>
            </a:r>
            <a:r>
              <a:rPr lang="en-US" sz="2600" i="1" dirty="0"/>
              <a:t>Department of Biological Sciences, Virginia Tech, 1405 Perry Street, Blacksburg, VA 24061</a:t>
            </a:r>
            <a:endParaRPr lang="en-US" sz="2600" dirty="0"/>
          </a:p>
          <a:p>
            <a:pPr marL="0" indent="0">
              <a:buNone/>
            </a:pPr>
            <a:r>
              <a:rPr lang="en-US" sz="2600" i="1" baseline="30000" dirty="0"/>
              <a:t>5</a:t>
            </a:r>
            <a:r>
              <a:rPr lang="en-US" sz="2600" i="1" dirty="0"/>
              <a:t> Department of Electrical and Computer Engineering, University of Florida, 968 Center Drive, Gainesville, FL 32611-6200</a:t>
            </a:r>
            <a:endParaRPr lang="en-US" sz="2600" dirty="0"/>
          </a:p>
          <a:p>
            <a:pPr marL="0" indent="0">
              <a:buNone/>
            </a:pPr>
            <a:r>
              <a:rPr lang="en-US" sz="2600" i="1" baseline="30000" dirty="0"/>
              <a:t>6</a:t>
            </a:r>
            <a:r>
              <a:rPr lang="en-US" sz="2600" i="1" dirty="0"/>
              <a:t> School of Earth &amp; Environment, University of Western Australia, 35 </a:t>
            </a:r>
            <a:r>
              <a:rPr lang="en-US" sz="2600" i="1" dirty="0" err="1"/>
              <a:t>Stirling</a:t>
            </a:r>
            <a:r>
              <a:rPr lang="en-US" sz="2600" i="1" dirty="0"/>
              <a:t> Highway, Crawley, WA 6009, Australia </a:t>
            </a:r>
            <a:endParaRPr lang="en-US" sz="2600" dirty="0"/>
          </a:p>
          <a:p>
            <a:pPr marL="0" indent="0">
              <a:buNone/>
            </a:pPr>
            <a:endParaRPr lang="en-US" dirty="0"/>
          </a:p>
        </p:txBody>
      </p:sp>
      <p:sp>
        <p:nvSpPr>
          <p:cNvPr id="4" name="Slide Number Placeholder 3"/>
          <p:cNvSpPr>
            <a:spLocks noGrp="1"/>
          </p:cNvSpPr>
          <p:nvPr>
            <p:ph type="sldNum" sz="quarter" idx="12"/>
          </p:nvPr>
        </p:nvSpPr>
        <p:spPr/>
        <p:txBody>
          <a:bodyPr/>
          <a:lstStyle/>
          <a:p>
            <a:fld id="{BC31740B-1E49-491B-A528-130A9DFB5CF6}"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2211310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49"/>
            <a:ext cx="8229600" cy="781051"/>
          </a:xfrm>
        </p:spPr>
        <p:txBody>
          <a:bodyPr/>
          <a:lstStyle/>
          <a:p>
            <a:r>
              <a:rPr lang="en-US" dirty="0" smtClean="0"/>
              <a:t>Lake Stratification and Anoxia</a:t>
            </a:r>
            <a:endParaRPr lang="en-US" dirty="0"/>
          </a:p>
        </p:txBody>
      </p:sp>
      <p:sp>
        <p:nvSpPr>
          <p:cNvPr id="4" name="Slide Number Placeholder 3"/>
          <p:cNvSpPr>
            <a:spLocks noGrp="1"/>
          </p:cNvSpPr>
          <p:nvPr>
            <p:ph type="sldNum" sz="quarter" idx="12"/>
          </p:nvPr>
        </p:nvSpPr>
        <p:spPr/>
        <p:txBody>
          <a:bodyPr/>
          <a:lstStyle/>
          <a:p>
            <a:fld id="{BC31740B-1E49-491B-A528-130A9DFB5CF6}" type="slidenum">
              <a:rPr lang="en-US" smtClean="0">
                <a:solidFill>
                  <a:prstClr val="black">
                    <a:tint val="75000"/>
                  </a:prstClr>
                </a:solidFill>
              </a:rPr>
              <a:pPr/>
              <a:t>2</a:t>
            </a:fld>
            <a:endParaRPr lang="en-US">
              <a:solidFill>
                <a:prstClr val="black">
                  <a:tint val="75000"/>
                </a:prstClr>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143000"/>
            <a:ext cx="4791616" cy="54864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143000"/>
            <a:ext cx="4791616" cy="54864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1143000"/>
            <a:ext cx="4791616" cy="54864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0" y="1143000"/>
            <a:ext cx="4791616" cy="54864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6000" y="1143000"/>
            <a:ext cx="4791616" cy="548640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6000" y="1143000"/>
            <a:ext cx="4791616" cy="548640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6000" y="1143000"/>
            <a:ext cx="4791616" cy="5486400"/>
          </a:xfrm>
          <a:prstGeom prst="rect">
            <a:avLst/>
          </a:prstGeom>
        </p:spPr>
      </p:pic>
    </p:spTree>
    <p:extLst>
      <p:ext uri="{BB962C8B-B14F-4D97-AF65-F5344CB8AC3E}">
        <p14:creationId xmlns:p14="http://schemas.microsoft.com/office/powerpoint/2010/main" val="131255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14400"/>
            <a:ext cx="6316981" cy="3657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4286073"/>
            <a:ext cx="4563112" cy="2524478"/>
          </a:xfrm>
          <a:prstGeom prst="rect">
            <a:avLst/>
          </a:prstGeom>
        </p:spPr>
      </p:pic>
      <p:sp>
        <p:nvSpPr>
          <p:cNvPr id="2" name="Title 1"/>
          <p:cNvSpPr>
            <a:spLocks noGrp="1"/>
          </p:cNvSpPr>
          <p:nvPr>
            <p:ph type="ctrTitle"/>
          </p:nvPr>
        </p:nvSpPr>
        <p:spPr>
          <a:xfrm>
            <a:off x="665018" y="76200"/>
            <a:ext cx="7772400" cy="990600"/>
          </a:xfrm>
        </p:spPr>
        <p:txBody>
          <a:bodyPr/>
          <a:lstStyle/>
          <a:p>
            <a:r>
              <a:rPr lang="en-US" dirty="0" smtClean="0"/>
              <a:t>GLM-FABM-AED</a:t>
            </a:r>
            <a:endParaRPr lang="en-US" dirty="0"/>
          </a:p>
        </p:txBody>
      </p:sp>
      <p:sp>
        <p:nvSpPr>
          <p:cNvPr id="3" name="Slide Number Placeholder 2"/>
          <p:cNvSpPr>
            <a:spLocks noGrp="1"/>
          </p:cNvSpPr>
          <p:nvPr>
            <p:ph type="sldNum" sz="quarter" idx="12"/>
          </p:nvPr>
        </p:nvSpPr>
        <p:spPr/>
        <p:txBody>
          <a:bodyPr/>
          <a:lstStyle/>
          <a:p>
            <a:fld id="{BC31740B-1E49-491B-A528-130A9DFB5CF6}"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2631822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31740B-1E49-491B-A528-130A9DFB5CF6}" type="slidenum">
              <a:rPr lang="en-US" smtClean="0">
                <a:solidFill>
                  <a:prstClr val="black">
                    <a:tint val="75000"/>
                  </a:prstClr>
                </a:solidFill>
              </a:rPr>
              <a:pPr/>
              <a:t>4</a:t>
            </a:fld>
            <a:endParaRPr lang="en-US">
              <a:solidFill>
                <a:prstClr val="black">
                  <a:tint val="75000"/>
                </a:prstClr>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305" y="510225"/>
            <a:ext cx="7894320" cy="5227949"/>
          </a:xfrm>
        </p:spPr>
      </p:pic>
      <p:sp>
        <p:nvSpPr>
          <p:cNvPr id="2" name="TextBox 1"/>
          <p:cNvSpPr txBox="1"/>
          <p:nvPr/>
        </p:nvSpPr>
        <p:spPr>
          <a:xfrm>
            <a:off x="1066800" y="5648325"/>
            <a:ext cx="7696200" cy="830997"/>
          </a:xfrm>
          <a:prstGeom prst="rect">
            <a:avLst/>
          </a:prstGeom>
          <a:noFill/>
        </p:spPr>
        <p:txBody>
          <a:bodyPr wrap="square" rtlCol="0">
            <a:spAutoFit/>
          </a:bodyPr>
          <a:lstStyle/>
          <a:p>
            <a:r>
              <a:rPr lang="en-US" sz="2400" b="1" dirty="0" smtClean="0"/>
              <a:t>**Nighttime effects (days/</a:t>
            </a:r>
            <a:r>
              <a:rPr lang="en-US" sz="2400" b="1" dirty="0" err="1" smtClean="0"/>
              <a:t>deg</a:t>
            </a:r>
            <a:r>
              <a:rPr lang="en-US" sz="2400" b="1" dirty="0" smtClean="0"/>
              <a:t> C) are about 2x daytime effects when accounting for time of exposure</a:t>
            </a:r>
            <a:endParaRPr lang="en-US" sz="2400" b="1" dirty="0"/>
          </a:p>
        </p:txBody>
      </p:sp>
    </p:spTree>
    <p:extLst>
      <p:ext uri="{BB962C8B-B14F-4D97-AF65-F5344CB8AC3E}">
        <p14:creationId xmlns:p14="http://schemas.microsoft.com/office/powerpoint/2010/main" val="3077206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6705600" cy="1143000"/>
          </a:xfrm>
        </p:spPr>
        <p:txBody>
          <a:bodyPr/>
          <a:lstStyle/>
          <a:p>
            <a:r>
              <a:rPr lang="en-US" dirty="0" smtClean="0"/>
              <a:t>Versatility of R</a:t>
            </a:r>
            <a:endParaRPr lang="en-US" dirty="0"/>
          </a:p>
        </p:txBody>
      </p:sp>
      <p:sp>
        <p:nvSpPr>
          <p:cNvPr id="3" name="Content Placeholder 2"/>
          <p:cNvSpPr>
            <a:spLocks noGrp="1"/>
          </p:cNvSpPr>
          <p:nvPr>
            <p:ph idx="1"/>
          </p:nvPr>
        </p:nvSpPr>
        <p:spPr>
          <a:xfrm>
            <a:off x="152400" y="1524000"/>
            <a:ext cx="8229600" cy="4983163"/>
          </a:xfrm>
        </p:spPr>
        <p:txBody>
          <a:bodyPr>
            <a:normAutofit fontScale="85000" lnSpcReduction="20000"/>
          </a:bodyPr>
          <a:lstStyle/>
          <a:p>
            <a:r>
              <a:rPr lang="en-US" b="1" dirty="0" smtClean="0"/>
              <a:t>Pre-processing: </a:t>
            </a:r>
          </a:p>
          <a:p>
            <a:pPr lvl="1"/>
            <a:r>
              <a:rPr lang="en-US" dirty="0" smtClean="0"/>
              <a:t>changing parameters in configuration files</a:t>
            </a:r>
          </a:p>
          <a:p>
            <a:pPr lvl="1"/>
            <a:r>
              <a:rPr lang="en-US" dirty="0" smtClean="0"/>
              <a:t>changing driver data (scenario)</a:t>
            </a:r>
          </a:p>
          <a:p>
            <a:pPr lvl="1"/>
            <a:r>
              <a:rPr lang="en-US" dirty="0" smtClean="0"/>
              <a:t>creating directories and copying simulation files</a:t>
            </a:r>
          </a:p>
          <a:p>
            <a:r>
              <a:rPr lang="en-US" b="1" dirty="0" smtClean="0"/>
              <a:t>Simulation Execution: </a:t>
            </a:r>
          </a:p>
          <a:p>
            <a:pPr lvl="1"/>
            <a:r>
              <a:rPr lang="en-US" dirty="0" smtClean="0"/>
              <a:t>system call to run simulation </a:t>
            </a:r>
          </a:p>
          <a:p>
            <a:pPr lvl="1"/>
            <a:r>
              <a:rPr lang="en-US" dirty="0" smtClean="0"/>
              <a:t>parallel computing interface</a:t>
            </a:r>
          </a:p>
          <a:p>
            <a:pPr lvl="1"/>
            <a:r>
              <a:rPr lang="en-US" dirty="0" smtClean="0"/>
              <a:t>non-linear, multi-dimensional optimization functions</a:t>
            </a:r>
          </a:p>
          <a:p>
            <a:r>
              <a:rPr lang="en-US" b="1" dirty="0" smtClean="0"/>
              <a:t>Post-processing: </a:t>
            </a:r>
          </a:p>
          <a:p>
            <a:pPr lvl="1"/>
            <a:r>
              <a:rPr lang="en-US" dirty="0" smtClean="0"/>
              <a:t>reading data from NetCDF file</a:t>
            </a:r>
          </a:p>
          <a:p>
            <a:pPr lvl="1"/>
            <a:r>
              <a:rPr lang="en-US" dirty="0" smtClean="0"/>
              <a:t>statistical comparison to field data</a:t>
            </a:r>
          </a:p>
          <a:p>
            <a:pPr lvl="1"/>
            <a:r>
              <a:rPr lang="en-US" dirty="0" smtClean="0"/>
              <a:t>summarizing results or calculating metrics</a:t>
            </a:r>
          </a:p>
          <a:p>
            <a:pPr lvl="1"/>
            <a:r>
              <a:rPr lang="en-US" dirty="0" smtClean="0"/>
              <a:t>visualization of modeled data</a:t>
            </a:r>
            <a:endParaRPr lang="en-US" dirty="0"/>
          </a:p>
        </p:txBody>
      </p:sp>
      <p:sp>
        <p:nvSpPr>
          <p:cNvPr id="4" name="Slide Number Placeholder 3"/>
          <p:cNvSpPr>
            <a:spLocks noGrp="1"/>
          </p:cNvSpPr>
          <p:nvPr>
            <p:ph type="sldNum" sz="quarter" idx="12"/>
          </p:nvPr>
        </p:nvSpPr>
        <p:spPr/>
        <p:txBody>
          <a:bodyPr/>
          <a:lstStyle/>
          <a:p>
            <a:fld id="{BC31740B-1E49-491B-A528-130A9DFB5CF6}" type="slidenum">
              <a:rPr lang="en-US" smtClean="0">
                <a:solidFill>
                  <a:prstClr val="black">
                    <a:tint val="75000"/>
                  </a:prstClr>
                </a:solidFill>
              </a:rPr>
              <a:pPr/>
              <a:t>5</a:t>
            </a:fld>
            <a:endParaRPr lang="en-US">
              <a:solidFill>
                <a:prstClr val="black">
                  <a:tint val="75000"/>
                </a:prstClr>
              </a:solidFill>
            </a:endParaRPr>
          </a:p>
        </p:txBody>
      </p:sp>
      <p:pic>
        <p:nvPicPr>
          <p:cNvPr id="1026" name="Picture 2" descr="http://upload.wikimedia.org/wikipedia/commons/c/c1/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04800"/>
            <a:ext cx="3046822"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687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3" y="13855"/>
            <a:ext cx="8077200" cy="1020762"/>
          </a:xfrm>
        </p:spPr>
        <p:txBody>
          <a:bodyPr/>
          <a:lstStyle/>
          <a:p>
            <a:r>
              <a:rPr lang="en-US" dirty="0" smtClean="0"/>
              <a:t>Parameter Optimization Workflow</a:t>
            </a:r>
            <a:endParaRPr lang="en-US" dirty="0"/>
          </a:p>
        </p:txBody>
      </p:sp>
      <p:sp>
        <p:nvSpPr>
          <p:cNvPr id="4" name="Slide Number Placeholder 3"/>
          <p:cNvSpPr>
            <a:spLocks noGrp="1"/>
          </p:cNvSpPr>
          <p:nvPr>
            <p:ph type="sldNum" sz="quarter" idx="12"/>
          </p:nvPr>
        </p:nvSpPr>
        <p:spPr/>
        <p:txBody>
          <a:bodyPr/>
          <a:lstStyle/>
          <a:p>
            <a:fld id="{BC31740B-1E49-491B-A528-130A9DFB5CF6}" type="slidenum">
              <a:rPr lang="en-US" smtClean="0">
                <a:solidFill>
                  <a:prstClr val="black">
                    <a:tint val="75000"/>
                  </a:prstClr>
                </a:solidFill>
              </a:rPr>
              <a:pPr/>
              <a:t>6</a:t>
            </a:fld>
            <a:endParaRPr lang="en-US" dirty="0">
              <a:solidFill>
                <a:prstClr val="black">
                  <a:tint val="75000"/>
                </a:prstClr>
              </a:solidFill>
            </a:endParaRPr>
          </a:p>
        </p:txBody>
      </p:sp>
      <p:graphicFrame>
        <p:nvGraphicFramePr>
          <p:cNvPr id="6" name="Diagram 5"/>
          <p:cNvGraphicFramePr/>
          <p:nvPr>
            <p:extLst>
              <p:ext uri="{D42A27DB-BD31-4B8C-83A1-F6EECF244321}">
                <p14:modId xmlns:p14="http://schemas.microsoft.com/office/powerpoint/2010/main" val="458024848"/>
              </p:ext>
            </p:extLst>
          </p:nvPr>
        </p:nvGraphicFramePr>
        <p:xfrm>
          <a:off x="609600" y="1397000"/>
          <a:ext cx="7010400"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rved Left Arrow 6"/>
          <p:cNvSpPr/>
          <p:nvPr/>
        </p:nvSpPr>
        <p:spPr>
          <a:xfrm rot="8100376">
            <a:off x="1775907" y="2213460"/>
            <a:ext cx="1817065" cy="5577360"/>
          </a:xfrm>
          <a:prstGeom prst="curvedLeftArrow">
            <a:avLst>
              <a:gd name="adj1" fmla="val 14658"/>
              <a:gd name="adj2" fmla="val 45953"/>
              <a:gd name="adj3" fmla="val 302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9310" y="5791200"/>
            <a:ext cx="2514600" cy="646331"/>
          </a:xfrm>
          <a:prstGeom prst="rect">
            <a:avLst/>
          </a:prstGeom>
          <a:noFill/>
        </p:spPr>
        <p:txBody>
          <a:bodyPr wrap="square" rtlCol="0">
            <a:spAutoFit/>
          </a:bodyPr>
          <a:lstStyle/>
          <a:p>
            <a:r>
              <a:rPr lang="en-US" b="1" dirty="0" smtClean="0"/>
              <a:t>Optimization Wrapper (</a:t>
            </a:r>
            <a:r>
              <a:rPr lang="en-US" b="1" dirty="0" err="1" smtClean="0"/>
              <a:t>Nelder</a:t>
            </a:r>
            <a:r>
              <a:rPr lang="en-US" b="1" dirty="0" smtClean="0"/>
              <a:t>-Mead method)</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49096946"/>
              </p:ext>
            </p:extLst>
          </p:nvPr>
        </p:nvGraphicFramePr>
        <p:xfrm>
          <a:off x="533399" y="990599"/>
          <a:ext cx="7968817" cy="51237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4953000" y="1072759"/>
            <a:ext cx="3549217" cy="1631216"/>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Optimization wrapper provides new parameter values based on previous runs--- difficult to run in distributed environment</a:t>
            </a:r>
            <a:endParaRPr lang="en-US" sz="2000" b="1" dirty="0"/>
          </a:p>
        </p:txBody>
      </p:sp>
      <p:sp>
        <p:nvSpPr>
          <p:cNvPr id="10" name="TextBox 9"/>
          <p:cNvSpPr txBox="1"/>
          <p:nvPr/>
        </p:nvSpPr>
        <p:spPr>
          <a:xfrm>
            <a:off x="1544659" y="2895600"/>
            <a:ext cx="969941" cy="923330"/>
          </a:xfrm>
          <a:prstGeom prst="rect">
            <a:avLst/>
          </a:prstGeom>
          <a:noFill/>
        </p:spPr>
        <p:txBody>
          <a:bodyPr wrap="square" rtlCol="0">
            <a:spAutoFit/>
          </a:bodyPr>
          <a:lstStyle/>
          <a:p>
            <a:pPr algn="r"/>
            <a:r>
              <a:rPr lang="en-US" i="1" dirty="0" smtClean="0"/>
              <a:t>System call to run sim</a:t>
            </a:r>
            <a:endParaRPr lang="en-US" i="1" dirty="0"/>
          </a:p>
        </p:txBody>
      </p:sp>
      <p:sp>
        <p:nvSpPr>
          <p:cNvPr id="11" name="TextBox 10"/>
          <p:cNvSpPr txBox="1"/>
          <p:nvPr/>
        </p:nvSpPr>
        <p:spPr>
          <a:xfrm>
            <a:off x="2684441" y="3908821"/>
            <a:ext cx="1219200" cy="923330"/>
          </a:xfrm>
          <a:prstGeom prst="rect">
            <a:avLst/>
          </a:prstGeom>
          <a:noFill/>
        </p:spPr>
        <p:txBody>
          <a:bodyPr wrap="square" rtlCol="0">
            <a:spAutoFit/>
          </a:bodyPr>
          <a:lstStyle/>
          <a:p>
            <a:pPr algn="r"/>
            <a:r>
              <a:rPr lang="en-US" i="1" dirty="0" smtClean="0"/>
              <a:t>Extract data from NetCDF</a:t>
            </a:r>
            <a:endParaRPr lang="en-US" i="1" dirty="0"/>
          </a:p>
        </p:txBody>
      </p:sp>
      <p:sp>
        <p:nvSpPr>
          <p:cNvPr id="12" name="TextBox 11"/>
          <p:cNvSpPr txBox="1"/>
          <p:nvPr/>
        </p:nvSpPr>
        <p:spPr>
          <a:xfrm>
            <a:off x="3581400" y="5002141"/>
            <a:ext cx="1570925" cy="923330"/>
          </a:xfrm>
          <a:prstGeom prst="rect">
            <a:avLst/>
          </a:prstGeom>
          <a:noFill/>
        </p:spPr>
        <p:txBody>
          <a:bodyPr wrap="square" rtlCol="0">
            <a:spAutoFit/>
          </a:bodyPr>
          <a:lstStyle/>
          <a:p>
            <a:pPr algn="r"/>
            <a:r>
              <a:rPr lang="en-US" i="1" dirty="0" smtClean="0"/>
              <a:t>Execute statistical comparison</a:t>
            </a:r>
            <a:endParaRPr lang="en-US" i="1" dirty="0"/>
          </a:p>
        </p:txBody>
      </p:sp>
    </p:spTree>
    <p:extLst>
      <p:ext uri="{BB962C8B-B14F-4D97-AF65-F5344CB8AC3E}">
        <p14:creationId xmlns:p14="http://schemas.microsoft.com/office/powerpoint/2010/main" val="884865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21478335"/>
              </p:ext>
            </p:extLst>
          </p:nvPr>
        </p:nvGraphicFramePr>
        <p:xfrm>
          <a:off x="533400" y="990599"/>
          <a:ext cx="7848600" cy="4995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297873" y="13855"/>
            <a:ext cx="8077200" cy="1020762"/>
          </a:xfrm>
        </p:spPr>
        <p:txBody>
          <a:bodyPr>
            <a:normAutofit fontScale="90000"/>
          </a:bodyPr>
          <a:lstStyle/>
          <a:p>
            <a:r>
              <a:rPr lang="en-US" dirty="0" smtClean="0"/>
              <a:t>Climate Change Scenario Workflow</a:t>
            </a:r>
            <a:endParaRPr lang="en-US" dirty="0"/>
          </a:p>
        </p:txBody>
      </p:sp>
      <p:sp>
        <p:nvSpPr>
          <p:cNvPr id="4" name="Slide Number Placeholder 3"/>
          <p:cNvSpPr>
            <a:spLocks noGrp="1"/>
          </p:cNvSpPr>
          <p:nvPr>
            <p:ph type="sldNum" sz="quarter" idx="12"/>
          </p:nvPr>
        </p:nvSpPr>
        <p:spPr/>
        <p:txBody>
          <a:bodyPr/>
          <a:lstStyle/>
          <a:p>
            <a:fld id="{BC31740B-1E49-491B-A528-130A9DFB5CF6}" type="slidenum">
              <a:rPr lang="en-US" smtClean="0">
                <a:solidFill>
                  <a:prstClr val="black">
                    <a:tint val="75000"/>
                  </a:prstClr>
                </a:solidFill>
              </a:rPr>
              <a:pPr/>
              <a:t>7</a:t>
            </a:fld>
            <a:endParaRPr lang="en-US" dirty="0">
              <a:solidFill>
                <a:prstClr val="black">
                  <a:tint val="75000"/>
                </a:prstClr>
              </a:solidFill>
            </a:endParaRPr>
          </a:p>
        </p:txBody>
      </p:sp>
      <p:sp>
        <p:nvSpPr>
          <p:cNvPr id="8" name="TextBox 7"/>
          <p:cNvSpPr txBox="1"/>
          <p:nvPr/>
        </p:nvSpPr>
        <p:spPr>
          <a:xfrm>
            <a:off x="267675" y="5900905"/>
            <a:ext cx="2895600" cy="646331"/>
          </a:xfrm>
          <a:prstGeom prst="rect">
            <a:avLst/>
          </a:prstGeom>
          <a:noFill/>
        </p:spPr>
        <p:txBody>
          <a:bodyPr wrap="square" rtlCol="0">
            <a:spAutoFit/>
          </a:bodyPr>
          <a:lstStyle/>
          <a:p>
            <a:r>
              <a:rPr lang="en-US" b="1" dirty="0" smtClean="0"/>
              <a:t>Store results to data frame for writing to CSV file at end</a:t>
            </a:r>
            <a:endParaRPr lang="en-US" b="1" dirty="0"/>
          </a:p>
        </p:txBody>
      </p:sp>
      <p:sp>
        <p:nvSpPr>
          <p:cNvPr id="10" name="TextBox 9"/>
          <p:cNvSpPr txBox="1"/>
          <p:nvPr/>
        </p:nvSpPr>
        <p:spPr>
          <a:xfrm>
            <a:off x="1562100" y="2971800"/>
            <a:ext cx="1248642" cy="646331"/>
          </a:xfrm>
          <a:prstGeom prst="rect">
            <a:avLst/>
          </a:prstGeom>
          <a:noFill/>
        </p:spPr>
        <p:txBody>
          <a:bodyPr wrap="square" rtlCol="0">
            <a:spAutoFit/>
          </a:bodyPr>
          <a:lstStyle/>
          <a:p>
            <a:pPr algn="r"/>
            <a:r>
              <a:rPr lang="en-US" i="1" dirty="0" smtClean="0"/>
              <a:t>System call to run sim</a:t>
            </a:r>
            <a:endParaRPr lang="en-US" i="1" dirty="0"/>
          </a:p>
        </p:txBody>
      </p:sp>
      <p:sp>
        <p:nvSpPr>
          <p:cNvPr id="11" name="TextBox 10"/>
          <p:cNvSpPr txBox="1"/>
          <p:nvPr/>
        </p:nvSpPr>
        <p:spPr>
          <a:xfrm>
            <a:off x="2590800" y="3929062"/>
            <a:ext cx="1449534" cy="646331"/>
          </a:xfrm>
          <a:prstGeom prst="rect">
            <a:avLst/>
          </a:prstGeom>
          <a:noFill/>
        </p:spPr>
        <p:txBody>
          <a:bodyPr wrap="square" rtlCol="0">
            <a:spAutoFit/>
          </a:bodyPr>
          <a:lstStyle/>
          <a:p>
            <a:pPr algn="r"/>
            <a:r>
              <a:rPr lang="en-US" i="1" dirty="0" smtClean="0"/>
              <a:t>Extract data from NetCDF</a:t>
            </a:r>
            <a:endParaRPr lang="en-US" i="1" dirty="0"/>
          </a:p>
        </p:txBody>
      </p:sp>
      <p:sp>
        <p:nvSpPr>
          <p:cNvPr id="12" name="TextBox 11"/>
          <p:cNvSpPr txBox="1"/>
          <p:nvPr/>
        </p:nvSpPr>
        <p:spPr>
          <a:xfrm>
            <a:off x="3902221" y="5000625"/>
            <a:ext cx="1281113" cy="646331"/>
          </a:xfrm>
          <a:prstGeom prst="rect">
            <a:avLst/>
          </a:prstGeom>
          <a:noFill/>
        </p:spPr>
        <p:txBody>
          <a:bodyPr wrap="square" rtlCol="0">
            <a:spAutoFit/>
          </a:bodyPr>
          <a:lstStyle/>
          <a:p>
            <a:pPr algn="r"/>
            <a:r>
              <a:rPr lang="en-US" i="1" dirty="0" smtClean="0"/>
              <a:t>Post-</a:t>
            </a:r>
          </a:p>
          <a:p>
            <a:pPr algn="r"/>
            <a:r>
              <a:rPr lang="en-US" i="1" dirty="0" smtClean="0"/>
              <a:t>processing</a:t>
            </a:r>
            <a:endParaRPr lang="en-US" i="1" dirty="0"/>
          </a:p>
        </p:txBody>
      </p:sp>
      <p:sp>
        <p:nvSpPr>
          <p:cNvPr id="14" name="TextBox 13"/>
          <p:cNvSpPr txBox="1"/>
          <p:nvPr/>
        </p:nvSpPr>
        <p:spPr>
          <a:xfrm>
            <a:off x="5626966" y="1122218"/>
            <a:ext cx="3239323" cy="1631216"/>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Each simulation is independent and can be run in parallel or distributed computing environment</a:t>
            </a:r>
            <a:endParaRPr lang="en-US" sz="2000" b="1" dirty="0"/>
          </a:p>
        </p:txBody>
      </p:sp>
      <p:sp>
        <p:nvSpPr>
          <p:cNvPr id="15" name="Left Arrow 14"/>
          <p:cNvSpPr/>
          <p:nvPr/>
        </p:nvSpPr>
        <p:spPr>
          <a:xfrm rot="21117233">
            <a:off x="3187404" y="5719245"/>
            <a:ext cx="2682174" cy="533400"/>
          </a:xfrm>
          <a:prstGeom prst="leftArrow">
            <a:avLst>
              <a:gd name="adj1" fmla="val 2583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194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
            <a:ext cx="8229600" cy="1143000"/>
          </a:xfrm>
        </p:spPr>
        <p:txBody>
          <a:bodyPr/>
          <a:lstStyle/>
          <a:p>
            <a:r>
              <a:rPr lang="en-US" dirty="0" smtClean="0"/>
              <a:t>Compute Times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066800"/>
                <a:ext cx="8763000" cy="5257800"/>
              </a:xfrm>
            </p:spPr>
            <p:txBody>
              <a:bodyPr>
                <a:normAutofit fontScale="77500" lnSpcReduction="20000"/>
              </a:bodyPr>
              <a:lstStyle/>
              <a:p>
                <a:r>
                  <a:rPr lang="en-US" dirty="0" smtClean="0"/>
                  <a:t>Serial:  			36.1 seconds/run  	</a:t>
                </a:r>
                <a:r>
                  <a:rPr lang="en-US" dirty="0" smtClean="0"/>
                  <a:t>(</a:t>
                </a:r>
                <a:r>
                  <a:rPr lang="en-US" dirty="0" smtClean="0"/>
                  <a:t>100.3</a:t>
                </a:r>
                <a:r>
                  <a:rPr lang="en-US" dirty="0" smtClean="0"/>
                  <a:t> </a:t>
                </a:r>
                <a:r>
                  <a:rPr lang="en-US" dirty="0" smtClean="0"/>
                  <a:t>hours)</a:t>
                </a:r>
              </a:p>
              <a:p>
                <a:r>
                  <a:rPr lang="en-US" dirty="0" smtClean="0"/>
                  <a:t>Parallel (6 cores): 		8.0 seconds/run    	(</a:t>
                </a:r>
                <a:r>
                  <a:rPr lang="en-US" dirty="0" smtClean="0"/>
                  <a:t>22.2 </a:t>
                </a:r>
                <a:r>
                  <a:rPr lang="en-US" dirty="0" smtClean="0"/>
                  <a:t>hours)</a:t>
                </a:r>
              </a:p>
              <a:p>
                <a:r>
                  <a:rPr lang="en-US" dirty="0" smtClean="0"/>
                  <a:t>Distributed (100 cores): 	???</a:t>
                </a:r>
              </a:p>
              <a:p>
                <a:pPr marL="0" indent="0">
                  <a:buNone/>
                </a:pPr>
                <a:endParaRPr lang="en-US" dirty="0" smtClean="0"/>
              </a:p>
              <a:p>
                <a:pPr lvl="1"/>
                <a:r>
                  <a:rPr lang="en-US" dirty="0" smtClean="0"/>
                  <a:t>Amdahl’s Law: B= 0.07 (serial fraction, solved from above values)</a:t>
                </a:r>
              </a:p>
              <a:p>
                <a:pPr lvl="1"/>
                <a:r>
                  <a:rPr lang="en-US" dirty="0" smtClean="0"/>
                  <a:t>Speedup for 100 cores:  </a:t>
                </a:r>
                <a14:m>
                  <m:oMath xmlns:m="http://schemas.openxmlformats.org/officeDocument/2006/math">
                    <m:r>
                      <a:rPr lang="en-US" b="0" i="1" smtClean="0">
                        <a:latin typeface="Cambria Math"/>
                      </a:rPr>
                      <m:t>𝑆</m:t>
                    </m:r>
                    <m:d>
                      <m:dPr>
                        <m:ctrlPr>
                          <a:rPr lang="en-US" b="0" i="1" smtClean="0">
                            <a:latin typeface="Cambria Math"/>
                          </a:rPr>
                        </m:ctrlPr>
                      </m:dPr>
                      <m:e>
                        <m:r>
                          <a:rPr lang="en-US" b="0" i="1" smtClean="0">
                            <a:latin typeface="Cambria Math"/>
                          </a:rPr>
                          <m:t>𝑛</m:t>
                        </m:r>
                      </m:e>
                    </m:d>
                    <m:r>
                      <a:rPr lang="en-US" b="0" i="1" smtClean="0">
                        <a:latin typeface="Cambria Math"/>
                      </a:rPr>
                      <m:t>= </m:t>
                    </m:r>
                    <m:f>
                      <m:fPr>
                        <m:ctrlPr>
                          <a:rPr lang="en-US" b="0" i="1" smtClean="0">
                            <a:latin typeface="Cambria Math"/>
                          </a:rPr>
                        </m:ctrlPr>
                      </m:fPr>
                      <m:num>
                        <m:r>
                          <a:rPr lang="en-US" b="0" i="1" smtClean="0">
                            <a:latin typeface="Cambria Math"/>
                          </a:rPr>
                          <m:t>1</m:t>
                        </m:r>
                      </m:num>
                      <m:den>
                        <m:r>
                          <a:rPr lang="en-US" b="0" i="1" smtClean="0">
                            <a:latin typeface="Cambria Math"/>
                          </a:rPr>
                          <m:t>𝐵</m:t>
                        </m:r>
                        <m:r>
                          <a:rPr lang="en-US" b="0" i="1" smtClean="0">
                            <a:latin typeface="Cambria Math"/>
                          </a:rPr>
                          <m:t>+ </m:t>
                        </m:r>
                        <m:f>
                          <m:fPr>
                            <m:ctrlPr>
                              <a:rPr lang="en-US" b="0" i="1" smtClean="0">
                                <a:latin typeface="Cambria Math"/>
                              </a:rPr>
                            </m:ctrlPr>
                          </m:fPr>
                          <m:num>
                            <m:r>
                              <a:rPr lang="en-US" b="0" i="1" smtClean="0">
                                <a:latin typeface="Cambria Math"/>
                              </a:rPr>
                              <m:t>1</m:t>
                            </m:r>
                          </m:num>
                          <m:den>
                            <m:r>
                              <a:rPr lang="en-US" b="0" i="1" smtClean="0">
                                <a:latin typeface="Cambria Math"/>
                              </a:rPr>
                              <m:t>𝑛</m:t>
                            </m:r>
                          </m:den>
                        </m:f>
                        <m:d>
                          <m:dPr>
                            <m:ctrlPr>
                              <a:rPr lang="en-US" b="0" i="1" smtClean="0">
                                <a:latin typeface="Cambria Math"/>
                              </a:rPr>
                            </m:ctrlPr>
                          </m:dPr>
                          <m:e>
                            <m:r>
                              <a:rPr lang="en-US" b="0" i="1" smtClean="0">
                                <a:latin typeface="Cambria Math"/>
                              </a:rPr>
                              <m:t>1−</m:t>
                            </m:r>
                            <m:r>
                              <a:rPr lang="en-US" b="0" i="1" smtClean="0">
                                <a:latin typeface="Cambria Math"/>
                              </a:rPr>
                              <m:t>𝐵</m:t>
                            </m:r>
                          </m:e>
                        </m:d>
                      </m:den>
                    </m:f>
                    <m:r>
                      <a:rPr lang="en-US" b="0" i="1" smtClean="0">
                        <a:latin typeface="Cambria Math"/>
                      </a:rPr>
                      <m:t>= </m:t>
                    </m:r>
                    <m:f>
                      <m:fPr>
                        <m:ctrlPr>
                          <a:rPr lang="en-US" b="0" i="1" smtClean="0">
                            <a:latin typeface="Cambria Math"/>
                          </a:rPr>
                        </m:ctrlPr>
                      </m:fPr>
                      <m:num>
                        <m:r>
                          <a:rPr lang="en-US" b="0" i="1" smtClean="0">
                            <a:latin typeface="Cambria Math"/>
                          </a:rPr>
                          <m:t>1</m:t>
                        </m:r>
                      </m:num>
                      <m:den>
                        <m:r>
                          <a:rPr lang="en-US" b="0" i="1" smtClean="0">
                            <a:latin typeface="Cambria Math"/>
                          </a:rPr>
                          <m:t>0.07+</m:t>
                        </m:r>
                        <m:f>
                          <m:fPr>
                            <m:ctrlPr>
                              <a:rPr lang="en-US" b="0" i="1" smtClean="0">
                                <a:latin typeface="Cambria Math"/>
                              </a:rPr>
                            </m:ctrlPr>
                          </m:fPr>
                          <m:num>
                            <m:r>
                              <a:rPr lang="en-US" b="0" i="1" smtClean="0">
                                <a:latin typeface="Cambria Math"/>
                              </a:rPr>
                              <m:t>1</m:t>
                            </m:r>
                          </m:num>
                          <m:den>
                            <m:r>
                              <a:rPr lang="en-US" b="0" i="1" smtClean="0">
                                <a:latin typeface="Cambria Math"/>
                              </a:rPr>
                              <m:t>100</m:t>
                            </m:r>
                          </m:den>
                        </m:f>
                        <m:r>
                          <a:rPr lang="en-US" b="0" i="1" smtClean="0">
                            <a:latin typeface="Cambria Math"/>
                          </a:rPr>
                          <m:t>(1−0.07)</m:t>
                        </m:r>
                      </m:den>
                    </m:f>
                    <m:r>
                      <a:rPr lang="en-US" b="0" i="1" smtClean="0">
                        <a:latin typeface="Cambria Math"/>
                      </a:rPr>
                      <m:t>=</m:t>
                    </m:r>
                  </m:oMath>
                </a14:m>
                <a:r>
                  <a:rPr lang="en-US" dirty="0" smtClean="0"/>
                  <a:t> 12.6x</a:t>
                </a:r>
              </a:p>
              <a:p>
                <a:pPr lvl="1"/>
                <a:r>
                  <a:rPr lang="en-US" dirty="0" smtClean="0"/>
                  <a:t>2.9 seconds/run  </a:t>
                </a:r>
                <a:r>
                  <a:rPr lang="en-US" dirty="0" smtClean="0">
                    <a:sym typeface="Wingdings" panose="05000000000000000000" pitchFamily="2" charset="2"/>
                  </a:rPr>
                  <a:t>    </a:t>
                </a:r>
                <a:r>
                  <a:rPr lang="en-US" dirty="0" smtClean="0"/>
                  <a:t>7.3 hours for simulations in this project</a:t>
                </a:r>
              </a:p>
              <a:p>
                <a:endParaRPr lang="en-US" dirty="0" smtClean="0"/>
              </a:p>
              <a:p>
                <a:pPr marL="0" indent="0">
                  <a:buNone/>
                </a:pPr>
                <a:endParaRPr lang="en-US" dirty="0"/>
              </a:p>
              <a:p>
                <a:r>
                  <a:rPr lang="en-US" dirty="0" smtClean="0"/>
                  <a:t>Even further improvements </a:t>
                </a:r>
                <a:r>
                  <a:rPr lang="en-US" dirty="0" smtClean="0"/>
                  <a:t>possible by </a:t>
                </a:r>
                <a:r>
                  <a:rPr lang="en-US" dirty="0" smtClean="0"/>
                  <a:t>reducing the serial fraction and overhead (shared </a:t>
                </a:r>
                <a:r>
                  <a:rPr lang="en-US" dirty="0" err="1" smtClean="0"/>
                  <a:t>config</a:t>
                </a:r>
                <a:r>
                  <a:rPr lang="en-US" dirty="0" smtClean="0"/>
                  <a:t> or application files, etc.)</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066800"/>
                <a:ext cx="8763000" cy="5257800"/>
              </a:xfrm>
              <a:blipFill rotWithShape="1">
                <a:blip r:embed="rId2"/>
                <a:stretch>
                  <a:fillRect l="-974" t="-2086" r="-5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C31740B-1E49-491B-A528-130A9DFB5CF6}"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860582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smtClean="0"/>
              <a:t>Lake Stratification w/ sun: </a:t>
            </a:r>
            <a:r>
              <a:rPr lang="en-US" dirty="0" smtClean="0">
                <a:hlinkClick r:id="rId2"/>
              </a:rPr>
              <a:t>http://pelicanlakemn.org/Education/Lake_Learning/spring_turnover_in_our_lakes.htm</a:t>
            </a:r>
            <a:endParaRPr lang="en-US" dirty="0" smtClean="0"/>
          </a:p>
          <a:p>
            <a:r>
              <a:rPr lang="en-US" dirty="0"/>
              <a:t>Louisiana </a:t>
            </a:r>
            <a:r>
              <a:rPr lang="en-US" dirty="0" smtClean="0"/>
              <a:t>Fishkill (+ NG logo): </a:t>
            </a:r>
            <a:r>
              <a:rPr lang="en-US" dirty="0" smtClean="0">
                <a:hlinkClick r:id="rId3"/>
              </a:rPr>
              <a:t>http</a:t>
            </a:r>
            <a:r>
              <a:rPr lang="en-US" dirty="0">
                <a:hlinkClick r:id="rId3"/>
              </a:rPr>
              <a:t>://news.nationalgeographic.com/news/2010/09/100916-fish-kill-louisiana-gulf-oil-spill-dead-zone-science-environment</a:t>
            </a:r>
            <a:r>
              <a:rPr lang="en-US" dirty="0" smtClean="0">
                <a:hlinkClick r:id="rId3"/>
              </a:rPr>
              <a:t>/</a:t>
            </a:r>
            <a:endParaRPr lang="en-US" dirty="0" smtClean="0"/>
          </a:p>
          <a:p>
            <a:r>
              <a:rPr lang="en-US" dirty="0"/>
              <a:t>Toledo Water: </a:t>
            </a:r>
            <a:r>
              <a:rPr lang="en-US" dirty="0">
                <a:hlinkClick r:id="rId4"/>
              </a:rPr>
              <a:t>http://</a:t>
            </a:r>
            <a:r>
              <a:rPr lang="en-US" dirty="0" smtClean="0">
                <a:hlinkClick r:id="rId4"/>
              </a:rPr>
              <a:t>www.nytimes.com/2014/08/04/us/toledo-faces-second-day-of-water-ban.html</a:t>
            </a:r>
            <a:endParaRPr lang="en-US" dirty="0" smtClean="0"/>
          </a:p>
          <a:p>
            <a:r>
              <a:rPr lang="en-US" dirty="0" smtClean="0"/>
              <a:t>Qingdao </a:t>
            </a:r>
            <a:r>
              <a:rPr lang="en-US" dirty="0"/>
              <a:t>Algae </a:t>
            </a:r>
            <a:r>
              <a:rPr lang="en-US" dirty="0" smtClean="0"/>
              <a:t>Bloom (+ NY Times logo): </a:t>
            </a:r>
            <a:r>
              <a:rPr lang="en-US" dirty="0" smtClean="0">
                <a:hlinkClick r:id="rId5"/>
              </a:rPr>
              <a:t>http</a:t>
            </a:r>
            <a:r>
              <a:rPr lang="en-US" dirty="0">
                <a:hlinkClick r:id="rId5"/>
              </a:rPr>
              <a:t>://www.nytimes.com/2008/07/01/world/asia/01algae.html?_r=0</a:t>
            </a:r>
            <a:endParaRPr lang="en-US" dirty="0" smtClean="0"/>
          </a:p>
          <a:p>
            <a:r>
              <a:rPr lang="en-US" dirty="0" smtClean="0"/>
              <a:t>GLM Model diagrams (2):</a:t>
            </a:r>
          </a:p>
          <a:p>
            <a:r>
              <a:rPr lang="en-US" dirty="0" smtClean="0">
                <a:hlinkClick r:id="rId6"/>
              </a:rPr>
              <a:t>http</a:t>
            </a:r>
            <a:r>
              <a:rPr lang="en-US" dirty="0">
                <a:hlinkClick r:id="rId6"/>
              </a:rPr>
              <a:t>://aed.see.uwa.edu.au/research/models/GLM</a:t>
            </a:r>
            <a:r>
              <a:rPr lang="en-US" dirty="0" smtClean="0">
                <a:hlinkClick r:id="rId6"/>
              </a:rPr>
              <a:t>/</a:t>
            </a:r>
            <a:endParaRPr lang="en-US" dirty="0" smtClean="0"/>
          </a:p>
          <a:p>
            <a:r>
              <a:rPr lang="en-US" dirty="0" smtClean="0"/>
              <a:t>R </a:t>
            </a:r>
            <a:r>
              <a:rPr lang="en-US" dirty="0"/>
              <a:t>logo: </a:t>
            </a:r>
            <a:r>
              <a:rPr lang="en-US" dirty="0">
                <a:hlinkClick r:id="rId7"/>
              </a:rPr>
              <a:t>http://www.r-project.org</a:t>
            </a:r>
            <a:r>
              <a:rPr lang="en-US" dirty="0" smtClean="0">
                <a:hlinkClick r:id="rId7"/>
              </a:rPr>
              <a:t>/</a:t>
            </a:r>
            <a:endParaRPr lang="en-US" dirty="0" smtClean="0"/>
          </a:p>
          <a:p>
            <a:r>
              <a:rPr lang="en-US" dirty="0"/>
              <a:t>Amdahl’s Law: </a:t>
            </a:r>
            <a:r>
              <a:rPr lang="en-US" dirty="0">
                <a:hlinkClick r:id="rId8"/>
              </a:rPr>
              <a:t>http://</a:t>
            </a:r>
            <a:r>
              <a:rPr lang="en-US" dirty="0" smtClean="0">
                <a:hlinkClick r:id="rId8"/>
              </a:rPr>
              <a:t>en.wikipedia.org/wiki/Amdahl%27s_law</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C31740B-1E49-491B-A528-130A9DFB5CF6}"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3771736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756</Words>
  <Application>Microsoft Office PowerPoint</Application>
  <PresentationFormat>On-screen Show (4:3)</PresentationFormat>
  <Paragraphs>93</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Lake Expedition: Response of Anoxia in Lake Mendota to seasonally and diurnally asymmetric air temperature changes</vt:lpstr>
      <vt:lpstr>Lake Stratification and Anoxia</vt:lpstr>
      <vt:lpstr>GLM-FABM-AED</vt:lpstr>
      <vt:lpstr>PowerPoint Presentation</vt:lpstr>
      <vt:lpstr>Versatility of R</vt:lpstr>
      <vt:lpstr>Parameter Optimization Workflow</vt:lpstr>
      <vt:lpstr>Climate Change Scenario Workflow</vt:lpstr>
      <vt:lpstr>Compute Times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GLM-FABM-AED</dc:title>
  <dc:creator>Craig</dc:creator>
  <cp:lastModifiedBy>Craig</cp:lastModifiedBy>
  <cp:revision>40</cp:revision>
  <dcterms:created xsi:type="dcterms:W3CDTF">2014-10-02T16:26:43Z</dcterms:created>
  <dcterms:modified xsi:type="dcterms:W3CDTF">2014-10-15T15:48:37Z</dcterms:modified>
</cp:coreProperties>
</file>