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74" r:id="rId6"/>
    <p:sldId id="258" r:id="rId7"/>
    <p:sldId id="259" r:id="rId8"/>
    <p:sldId id="261" r:id="rId9"/>
    <p:sldId id="263" r:id="rId10"/>
    <p:sldId id="262" r:id="rId11"/>
    <p:sldId id="264" r:id="rId12"/>
    <p:sldId id="267" r:id="rId13"/>
    <p:sldId id="282" r:id="rId14"/>
    <p:sldId id="266" r:id="rId15"/>
    <p:sldId id="275" r:id="rId16"/>
    <p:sldId id="277" r:id="rId17"/>
    <p:sldId id="278" r:id="rId18"/>
    <p:sldId id="279" r:id="rId19"/>
    <p:sldId id="280" r:id="rId20"/>
    <p:sldId id="283" r:id="rId21"/>
    <p:sldId id="270" r:id="rId22"/>
    <p:sldId id="281" r:id="rId23"/>
    <p:sldId id="268" r:id="rId24"/>
    <p:sldId id="260" r:id="rId25"/>
    <p:sldId id="276" r:id="rId26"/>
    <p:sldId id="27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87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oyu\Desktop\New%20Microsoft%20Excel%20Workshee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oyu\Desktop\New%20Microsoft%20Excel%20Workshee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oyu\Desktop\New%20Microsoft%20Excel%20Workshee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oyu\Desktop\New%20Microsoft%20Excel%20Workshee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oyu\Desktop\New%20Microsoft%20Excel%20Worksheet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oyu\Desktop\New%20Microsoft%20Excel%20Work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Sheet1!$A$2:$A$21</c:f>
              <c:numCache>
                <c:formatCode>General</c:formatCode>
                <c:ptCount val="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14.0</c:v>
                </c:pt>
                <c:pt idx="11">
                  <c:v>15.0</c:v>
                </c:pt>
                <c:pt idx="12">
                  <c:v>16.0</c:v>
                </c:pt>
                <c:pt idx="13">
                  <c:v>17.0</c:v>
                </c:pt>
                <c:pt idx="14">
                  <c:v>18.0</c:v>
                </c:pt>
                <c:pt idx="15">
                  <c:v>19.0</c:v>
                </c:pt>
                <c:pt idx="16">
                  <c:v>20.0</c:v>
                </c:pt>
                <c:pt idx="17">
                  <c:v>21.0</c:v>
                </c:pt>
                <c:pt idx="18">
                  <c:v>22.0</c:v>
                </c:pt>
                <c:pt idx="19">
                  <c:v>23.0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10.0</c:v>
                </c:pt>
                <c:pt idx="7">
                  <c:v>14.0</c:v>
                </c:pt>
                <c:pt idx="8">
                  <c:v>19.0</c:v>
                </c:pt>
                <c:pt idx="9">
                  <c:v>22.0</c:v>
                </c:pt>
                <c:pt idx="10">
                  <c:v>22.0</c:v>
                </c:pt>
                <c:pt idx="11">
                  <c:v>19.0</c:v>
                </c:pt>
                <c:pt idx="12">
                  <c:v>14.0</c:v>
                </c:pt>
                <c:pt idx="13">
                  <c:v>10.0</c:v>
                </c:pt>
                <c:pt idx="14">
                  <c:v>7.0</c:v>
                </c:pt>
                <c:pt idx="15">
                  <c:v>6.0</c:v>
                </c:pt>
                <c:pt idx="16">
                  <c:v>5.0</c:v>
                </c:pt>
                <c:pt idx="17">
                  <c:v>4.0</c:v>
                </c:pt>
                <c:pt idx="18">
                  <c:v>3.0</c:v>
                </c:pt>
                <c:pt idx="19">
                  <c:v>2.0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6601144"/>
        <c:axId val="2131013592"/>
      </c:scatterChart>
      <c:valAx>
        <c:axId val="2106601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31013592"/>
        <c:crosses val="autoZero"/>
        <c:crossBetween val="midCat"/>
      </c:valAx>
      <c:valAx>
        <c:axId val="2131013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066011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14.0</c:v>
                </c:pt>
                <c:pt idx="11">
                  <c:v>15.0</c:v>
                </c:pt>
                <c:pt idx="12">
                  <c:v>16.0</c:v>
                </c:pt>
                <c:pt idx="13">
                  <c:v>17.0</c:v>
                </c:pt>
                <c:pt idx="14">
                  <c:v>18.0</c:v>
                </c:pt>
                <c:pt idx="15">
                  <c:v>19.0</c:v>
                </c:pt>
                <c:pt idx="16">
                  <c:v>20.0</c:v>
                </c:pt>
                <c:pt idx="17">
                  <c:v>21.0</c:v>
                </c:pt>
                <c:pt idx="18">
                  <c:v>22.0</c:v>
                </c:pt>
                <c:pt idx="19">
                  <c:v>23.0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3.0</c:v>
                </c:pt>
                <c:pt idx="6">
                  <c:v>4.0</c:v>
                </c:pt>
                <c:pt idx="7">
                  <c:v>5.0</c:v>
                </c:pt>
                <c:pt idx="8">
                  <c:v>3.0</c:v>
                </c:pt>
                <c:pt idx="9">
                  <c:v>0.0</c:v>
                </c:pt>
                <c:pt idx="10">
                  <c:v>-3.0</c:v>
                </c:pt>
                <c:pt idx="11">
                  <c:v>-5.0</c:v>
                </c:pt>
                <c:pt idx="12">
                  <c:v>-4.0</c:v>
                </c:pt>
                <c:pt idx="13">
                  <c:v>-3.0</c:v>
                </c:pt>
                <c:pt idx="14">
                  <c:v>-1.0</c:v>
                </c:pt>
                <c:pt idx="15">
                  <c:v>-1.0</c:v>
                </c:pt>
                <c:pt idx="16">
                  <c:v>-1.0</c:v>
                </c:pt>
                <c:pt idx="17">
                  <c:v>-1.0</c:v>
                </c:pt>
                <c:pt idx="18">
                  <c:v>-1.0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1723704"/>
        <c:axId val="2082265784"/>
      </c:scatterChart>
      <c:valAx>
        <c:axId val="2131723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82265784"/>
        <c:crosses val="autoZero"/>
        <c:crossBetween val="midCat"/>
      </c:valAx>
      <c:valAx>
        <c:axId val="2082265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172370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7904565208037"/>
          <c:y val="0.0667964141122036"/>
          <c:w val="0.802883442386603"/>
          <c:h val="0.756537554017869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Sheet1!$E$2:$E$17</c:f>
              <c:numCache>
                <c:formatCode>General</c:formatCode>
                <c:ptCount val="1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</c:numCache>
            </c:numRef>
          </c:xVal>
          <c:yVal>
            <c:numRef>
              <c:f>Sheet1!$F$2:$F$17</c:f>
              <c:numCache>
                <c:formatCode>General</c:formatCode>
                <c:ptCount val="16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10.0</c:v>
                </c:pt>
                <c:pt idx="7">
                  <c:v>22.0</c:v>
                </c:pt>
                <c:pt idx="8">
                  <c:v>14.0</c:v>
                </c:pt>
                <c:pt idx="9">
                  <c:v>10.0</c:v>
                </c:pt>
                <c:pt idx="10">
                  <c:v>7.0</c:v>
                </c:pt>
                <c:pt idx="11">
                  <c:v>6.0</c:v>
                </c:pt>
                <c:pt idx="12">
                  <c:v>5.0</c:v>
                </c:pt>
                <c:pt idx="13">
                  <c:v>4.0</c:v>
                </c:pt>
                <c:pt idx="14">
                  <c:v>3.0</c:v>
                </c:pt>
                <c:pt idx="15">
                  <c:v>2.0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1970008"/>
        <c:axId val="2131145720"/>
      </c:scatterChart>
      <c:valAx>
        <c:axId val="20819700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31145720"/>
        <c:crosses val="autoZero"/>
        <c:crossBetween val="midCat"/>
      </c:valAx>
      <c:valAx>
        <c:axId val="21311457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819700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Sheet1!$E$2:$E$17</c:f>
              <c:numCache>
                <c:formatCode>General</c:formatCode>
                <c:ptCount val="1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</c:numCache>
            </c:numRef>
          </c:xVal>
          <c:yVal>
            <c:numRef>
              <c:f>Sheet1!$G$2:$G$16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3.0</c:v>
                </c:pt>
                <c:pt idx="6">
                  <c:v>12.0</c:v>
                </c:pt>
                <c:pt idx="7">
                  <c:v>-8.0</c:v>
                </c:pt>
                <c:pt idx="8">
                  <c:v>-4.0</c:v>
                </c:pt>
                <c:pt idx="9">
                  <c:v>-3.0</c:v>
                </c:pt>
                <c:pt idx="10">
                  <c:v>-1.0</c:v>
                </c:pt>
                <c:pt idx="11">
                  <c:v>-1.0</c:v>
                </c:pt>
                <c:pt idx="12">
                  <c:v>-1.0</c:v>
                </c:pt>
                <c:pt idx="13">
                  <c:v>-1.0</c:v>
                </c:pt>
                <c:pt idx="14">
                  <c:v>-1.0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1664328"/>
        <c:axId val="2131255864"/>
      </c:scatterChart>
      <c:valAx>
        <c:axId val="2131664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31255864"/>
        <c:crosses val="autoZero"/>
        <c:crossBetween val="midCat"/>
      </c:valAx>
      <c:valAx>
        <c:axId val="21312558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16643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Sheet1!$M$2:$M$14</c:f>
              <c:numCache>
                <c:formatCode>General</c:formatCode>
                <c:ptCount val="1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</c:numCache>
            </c:numRef>
          </c:xVal>
          <c:yVal>
            <c:numRef>
              <c:f>Sheet1!$N$2:$N$14</c:f>
              <c:numCache>
                <c:formatCode>General</c:formatCode>
                <c:ptCount val="13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10.0</c:v>
                </c:pt>
                <c:pt idx="7">
                  <c:v>7.0</c:v>
                </c:pt>
                <c:pt idx="8">
                  <c:v>6.0</c:v>
                </c:pt>
                <c:pt idx="9">
                  <c:v>5.0</c:v>
                </c:pt>
                <c:pt idx="10">
                  <c:v>4.0</c:v>
                </c:pt>
                <c:pt idx="11">
                  <c:v>3.0</c:v>
                </c:pt>
                <c:pt idx="12">
                  <c:v>2.0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7186568"/>
        <c:axId val="2131412440"/>
      </c:scatterChart>
      <c:valAx>
        <c:axId val="2137186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31412440"/>
        <c:crosses val="autoZero"/>
        <c:crossBetween val="midCat"/>
      </c:valAx>
      <c:valAx>
        <c:axId val="2131412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718656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Sheet1!$M$2:$M$14</c:f>
              <c:numCache>
                <c:formatCode>General</c:formatCode>
                <c:ptCount val="1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</c:numCache>
            </c:numRef>
          </c:xVal>
          <c:yVal>
            <c:numRef>
              <c:f>Sheet1!$O$2:$O$13</c:f>
              <c:numCache>
                <c:formatCode>General</c:formatCode>
                <c:ptCount val="12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3.0</c:v>
                </c:pt>
                <c:pt idx="6">
                  <c:v>-3.0</c:v>
                </c:pt>
                <c:pt idx="7">
                  <c:v>-1.0</c:v>
                </c:pt>
                <c:pt idx="8">
                  <c:v>-1.0</c:v>
                </c:pt>
                <c:pt idx="9">
                  <c:v>-1.0</c:v>
                </c:pt>
                <c:pt idx="10">
                  <c:v>-1.0</c:v>
                </c:pt>
                <c:pt idx="11">
                  <c:v>-1.0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7214088"/>
        <c:axId val="2081692136"/>
      </c:scatterChart>
      <c:valAx>
        <c:axId val="-2137214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81692136"/>
        <c:crosses val="autoZero"/>
        <c:crossBetween val="midCat"/>
      </c:valAx>
      <c:valAx>
        <c:axId val="2081692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72140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chart" Target="../charts/chart5.xml"/><Relationship Id="rId7" Type="http://schemas.openxmlformats.org/officeDocument/2006/relationships/chart" Target="../charts/chart6.xml"/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Expedition Programming Challenge</a:t>
            </a:r>
            <a:br>
              <a:rPr lang="en-US" dirty="0" smtClean="0"/>
            </a:br>
            <a:r>
              <a:rPr lang="en-US" dirty="0" smtClean="0"/>
              <a:t>CASE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Yu Luo</a:t>
            </a:r>
          </a:p>
          <a:p>
            <a:r>
              <a:rPr lang="en-US" dirty="0" smtClean="0"/>
              <a:t>MS. </a:t>
            </a:r>
            <a:r>
              <a:rPr lang="en-US" dirty="0"/>
              <a:t>Computer </a:t>
            </a:r>
            <a:r>
              <a:rPr lang="en-US" dirty="0" smtClean="0"/>
              <a:t>Science</a:t>
            </a:r>
          </a:p>
          <a:p>
            <a:r>
              <a:rPr lang="en-US" dirty="0" smtClean="0"/>
              <a:t>Indiana University </a:t>
            </a:r>
          </a:p>
        </p:txBody>
      </p:sp>
    </p:spTree>
    <p:extLst>
      <p:ext uri="{BB962C8B-B14F-4D97-AF65-F5344CB8AC3E}">
        <p14:creationId xmlns:p14="http://schemas.microsoft.com/office/powerpoint/2010/main" val="2720998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uoyu\Desktop\challenges1.tar\DO_1m_CayelanCarey_10Jul14.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382822"/>
            <a:ext cx="5181600" cy="269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Battery Screening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3716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reading the data file, we draw a scatter plot whose x-axis is  time and its y-axis is Temp or LDO.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3917784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the above graphic, we could find that the some points are plotted at low degree.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Battery Dies: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5180056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DO data sets, we could find battery information. When “</a:t>
            </a:r>
            <a:r>
              <a:rPr lang="en-US" dirty="0" err="1" smtClean="0"/>
              <a:t>IBatt</a:t>
            </a:r>
            <a:r>
              <a:rPr lang="en-US" dirty="0" smtClean="0"/>
              <a:t>” is 0, it means sensor is out of power.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43849" y="5318555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FCR data sets, when the Temp is null. It means the sensor is out of power.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5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Battery Filter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Read the raw data file line by line</a:t>
            </a:r>
          </a:p>
          <a:p>
            <a:r>
              <a:rPr lang="en-US" dirty="0" smtClean="0"/>
              <a:t>      (</a:t>
            </a:r>
            <a:r>
              <a:rPr lang="en-US" dirty="0"/>
              <a:t>delete the header lines and distribution lines)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2.    For each line, check the attributes</a:t>
            </a:r>
          </a:p>
          <a:p>
            <a:r>
              <a:rPr lang="en-US" dirty="0"/>
              <a:t>	</a:t>
            </a:r>
            <a:r>
              <a:rPr lang="en-US" dirty="0" smtClean="0"/>
              <a:t>if “LDO” &gt; 15  or “LDO” &lt; 0,</a:t>
            </a:r>
          </a:p>
          <a:p>
            <a:r>
              <a:rPr lang="en-US" dirty="0"/>
              <a:t>	</a:t>
            </a:r>
            <a:r>
              <a:rPr lang="en-US" dirty="0" smtClean="0"/>
              <a:t>append flag “outlier” at the end of line;</a:t>
            </a:r>
          </a:p>
          <a:p>
            <a:r>
              <a:rPr lang="en-US" dirty="0"/>
              <a:t>	</a:t>
            </a:r>
            <a:r>
              <a:rPr lang="en-US" dirty="0" smtClean="0"/>
              <a:t>if “</a:t>
            </a:r>
            <a:r>
              <a:rPr lang="en-US" dirty="0" err="1" smtClean="0"/>
              <a:t>IBatt</a:t>
            </a:r>
            <a:r>
              <a:rPr lang="en-US" dirty="0" smtClean="0"/>
              <a:t>” is 0,</a:t>
            </a:r>
          </a:p>
          <a:p>
            <a:r>
              <a:rPr lang="en-US" dirty="0" smtClean="0"/>
              <a:t>	append flag “</a:t>
            </a:r>
            <a:r>
              <a:rPr lang="en-US" dirty="0" err="1" smtClean="0"/>
              <a:t>nobattery</a:t>
            </a:r>
            <a:r>
              <a:rPr lang="en-US" dirty="0" smtClean="0"/>
              <a:t>” at the end of line;</a:t>
            </a:r>
          </a:p>
          <a:p>
            <a:r>
              <a:rPr lang="en-US" dirty="0"/>
              <a:t>	</a:t>
            </a:r>
            <a:r>
              <a:rPr lang="en-US" dirty="0" smtClean="0"/>
              <a:t>if “Temp” is null, </a:t>
            </a:r>
          </a:p>
          <a:p>
            <a:r>
              <a:rPr lang="en-US" dirty="0"/>
              <a:t>	</a:t>
            </a:r>
            <a:r>
              <a:rPr lang="en-US" dirty="0" smtClean="0"/>
              <a:t>append flag “</a:t>
            </a:r>
            <a:r>
              <a:rPr lang="en-US" dirty="0" err="1" smtClean="0"/>
              <a:t>nobattery</a:t>
            </a:r>
            <a:r>
              <a:rPr lang="en-US" dirty="0" smtClean="0"/>
              <a:t>” at the end of line;</a:t>
            </a:r>
          </a:p>
          <a:p>
            <a:endParaRPr lang="en-US" dirty="0" smtClean="0"/>
          </a:p>
          <a:p>
            <a:r>
              <a:rPr lang="en-US" dirty="0" smtClean="0"/>
              <a:t>3.   Save all lines to new .text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23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uoyu\Desktop\challenges1.tar\DO_1m_CayelanCarey_10Jul14.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9984"/>
            <a:ext cx="8124568" cy="574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Before Outlier Filter and Battery Filter </a:t>
            </a:r>
          </a:p>
        </p:txBody>
      </p:sp>
    </p:spTree>
    <p:extLst>
      <p:ext uri="{BB962C8B-B14F-4D97-AF65-F5344CB8AC3E}">
        <p14:creationId xmlns:p14="http://schemas.microsoft.com/office/powerpoint/2010/main" val="863254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O_1m_CayelanCarey_10Jul14_battery.p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57200"/>
            <a:ext cx="8763000" cy="61916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Before Outlier Filter and Battery Filter </a:t>
            </a:r>
          </a:p>
        </p:txBody>
      </p:sp>
    </p:spTree>
    <p:extLst>
      <p:ext uri="{BB962C8B-B14F-4D97-AF65-F5344CB8AC3E}">
        <p14:creationId xmlns:p14="http://schemas.microsoft.com/office/powerpoint/2010/main" val="1698949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oyu\Desktop\challenges1.tar\DO_1m_CayelanCarey_10Jul14_filterd.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02680"/>
            <a:ext cx="8242300" cy="582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After </a:t>
            </a:r>
            <a:r>
              <a:rPr lang="en-US" dirty="0"/>
              <a:t>Outlier Filter and Battery Filter </a:t>
            </a:r>
          </a:p>
        </p:txBody>
      </p:sp>
    </p:spTree>
    <p:extLst>
      <p:ext uri="{BB962C8B-B14F-4D97-AF65-F5344CB8AC3E}">
        <p14:creationId xmlns:p14="http://schemas.microsoft.com/office/powerpoint/2010/main" val="2252251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llingCreekReservoir_1mTemp_CayelanCarey.p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"/>
            <a:ext cx="8686800" cy="61378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After Outlier Filter and Battery Filter </a:t>
            </a:r>
          </a:p>
        </p:txBody>
      </p:sp>
    </p:spTree>
    <p:extLst>
      <p:ext uri="{BB962C8B-B14F-4D97-AF65-F5344CB8AC3E}">
        <p14:creationId xmlns:p14="http://schemas.microsoft.com/office/powerpoint/2010/main" val="3545909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llingCreekReservoir_1.5mTemp_CayelanCarey.p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33400"/>
            <a:ext cx="8534400" cy="60301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After Outlier Filter and Battery Filter </a:t>
            </a:r>
          </a:p>
        </p:txBody>
      </p:sp>
    </p:spTree>
    <p:extLst>
      <p:ext uri="{BB962C8B-B14F-4D97-AF65-F5344CB8AC3E}">
        <p14:creationId xmlns:p14="http://schemas.microsoft.com/office/powerpoint/2010/main" val="1109016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llingCreekReservoir_2mTemp_CayelanCarey.p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85800"/>
            <a:ext cx="8382000" cy="5922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After Outlier Filter and Battery Filter </a:t>
            </a:r>
          </a:p>
        </p:txBody>
      </p:sp>
    </p:spTree>
    <p:extLst>
      <p:ext uri="{BB962C8B-B14F-4D97-AF65-F5344CB8AC3E}">
        <p14:creationId xmlns:p14="http://schemas.microsoft.com/office/powerpoint/2010/main" val="4142760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llingCreekReservoir_2.5mTemp_CayelanCarey.p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85800"/>
            <a:ext cx="8382000" cy="5922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After Outlier Filter and Battery Filter </a:t>
            </a:r>
          </a:p>
        </p:txBody>
      </p:sp>
    </p:spTree>
    <p:extLst>
      <p:ext uri="{BB962C8B-B14F-4D97-AF65-F5344CB8AC3E}">
        <p14:creationId xmlns:p14="http://schemas.microsoft.com/office/powerpoint/2010/main" val="238928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llingCreekReservoir_3mTemp_CayelanCarey.p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9600"/>
            <a:ext cx="8534400" cy="60301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After Outlier Filter and Battery Filter </a:t>
            </a:r>
          </a:p>
        </p:txBody>
      </p:sp>
    </p:spTree>
    <p:extLst>
      <p:ext uri="{BB962C8B-B14F-4D97-AF65-F5344CB8AC3E}">
        <p14:creationId xmlns:p14="http://schemas.microsoft.com/office/powerpoint/2010/main" val="1911436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752600"/>
            <a:ext cx="8077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-DO datasets: </a:t>
            </a:r>
            <a:r>
              <a:rPr lang="en-US" sz="2400" dirty="0"/>
              <a:t> 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u="sng" dirty="0" smtClean="0"/>
              <a:t>dissolved </a:t>
            </a:r>
            <a:r>
              <a:rPr lang="en-US" sz="2400" u="sng" dirty="0"/>
              <a:t>oxygen </a:t>
            </a:r>
            <a:r>
              <a:rPr lang="en-US" sz="2400" dirty="0"/>
              <a:t>data collected by a sensor in reservoir- this sensor is deployed for month-long intervals and collects data </a:t>
            </a:r>
            <a:r>
              <a:rPr lang="en-US" sz="2400" u="sng" dirty="0"/>
              <a:t>every 15 minutes at 1m depth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-FCR datasets:</a:t>
            </a:r>
          </a:p>
          <a:p>
            <a:r>
              <a:rPr lang="en-US" sz="2400" dirty="0"/>
              <a:t>	 </a:t>
            </a:r>
            <a:r>
              <a:rPr lang="en-US" sz="2400" u="sng" dirty="0"/>
              <a:t>5 temperature files </a:t>
            </a:r>
            <a:r>
              <a:rPr lang="en-US" sz="2400" dirty="0"/>
              <a:t>collected by thermistors deployed at </a:t>
            </a:r>
            <a:r>
              <a:rPr lang="en-US" sz="2400" u="sng" dirty="0"/>
              <a:t>five depths</a:t>
            </a:r>
            <a:r>
              <a:rPr lang="en-US" sz="2400" dirty="0"/>
              <a:t> (depth in the file name).  These sensors were deployed in June 2013 and removed in March 2014, and collect data </a:t>
            </a:r>
            <a:r>
              <a:rPr lang="en-US" sz="2400" u="sng" dirty="0"/>
              <a:t>every five minutes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334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C:\Users\luoyu\Desktop\challenges1.tar\DO_1m_CayelanCarey_10Jul14_filterd.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242300" cy="582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595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Drift Filter(1)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447800"/>
            <a:ext cx="739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Whatever Temp and LDO, they increase and decrease by a constant slope.</a:t>
            </a:r>
          </a:p>
          <a:p>
            <a:r>
              <a:rPr lang="en-US" dirty="0" smtClean="0"/>
              <a:t>When there are drifts on the sensor, the slope will change. </a:t>
            </a:r>
            <a:endParaRPr lang="en-US" dirty="0"/>
          </a:p>
          <a:p>
            <a:r>
              <a:rPr lang="en-US" dirty="0" smtClean="0"/>
              <a:t>e.g., </a:t>
            </a:r>
          </a:p>
          <a:p>
            <a:r>
              <a:rPr lang="en-US" dirty="0" smtClean="0"/>
              <a:t>for LDO, we calculate slopes between different points.(x1 is before x2)</a:t>
            </a:r>
          </a:p>
          <a:p>
            <a:r>
              <a:rPr lang="en-US" dirty="0" smtClean="0"/>
              <a:t>                                            Slope of x1= (x2.ldo –x1.ldo)/15</a:t>
            </a:r>
          </a:p>
          <a:p>
            <a:r>
              <a:rPr lang="en-US" dirty="0" smtClean="0"/>
              <a:t>         Flag and remove the x2 whose slope is larger than a limited slope (n).</a:t>
            </a:r>
          </a:p>
          <a:p>
            <a:r>
              <a:rPr lang="en-US" dirty="0" smtClean="0"/>
              <a:t>         Flag and remove the x1 whose slope is smaller than a  limited slope (–n).</a:t>
            </a:r>
          </a:p>
          <a:p>
            <a:r>
              <a:rPr lang="en-US" dirty="0" smtClean="0"/>
              <a:t>-&gt; we reduce the range of points which are affected by drifts. (not efficient)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4499650"/>
              </p:ext>
            </p:extLst>
          </p:nvPr>
        </p:nvGraphicFramePr>
        <p:xfrm>
          <a:off x="990600" y="3756124"/>
          <a:ext cx="2057400" cy="1501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7121689"/>
              </p:ext>
            </p:extLst>
          </p:nvPr>
        </p:nvGraphicFramePr>
        <p:xfrm>
          <a:off x="914400" y="5051339"/>
          <a:ext cx="2133600" cy="1425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" y="4267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5638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slope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24200" y="5041557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n=3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046544"/>
              </p:ext>
            </p:extLst>
          </p:nvPr>
        </p:nvGraphicFramePr>
        <p:xfrm>
          <a:off x="3733800" y="3792627"/>
          <a:ext cx="1878227" cy="1460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787248"/>
              </p:ext>
            </p:extLst>
          </p:nvPr>
        </p:nvGraphicFramePr>
        <p:xfrm>
          <a:off x="3723503" y="5232057"/>
          <a:ext cx="1981200" cy="1292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1579115"/>
              </p:ext>
            </p:extLst>
          </p:nvPr>
        </p:nvGraphicFramePr>
        <p:xfrm>
          <a:off x="6477000" y="3760444"/>
          <a:ext cx="2043113" cy="1471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533408"/>
              </p:ext>
            </p:extLst>
          </p:nvPr>
        </p:nvGraphicFramePr>
        <p:xfrm>
          <a:off x="6629400" y="5203225"/>
          <a:ext cx="1905000" cy="13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3124200" y="4451866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76600" y="5823466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91200" y="4422348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81700" y="5823466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67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Loess Curve</a:t>
            </a:r>
            <a:endParaRPr lang="en-US" dirty="0"/>
          </a:p>
        </p:txBody>
      </p:sp>
      <p:pic>
        <p:nvPicPr>
          <p:cNvPr id="4" name="Picture 3" descr="Screen Shot 2014-10-17 at 2.39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47800"/>
            <a:ext cx="5501190" cy="50165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9800" y="28956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Span is lower, we get more curved line.</a:t>
            </a:r>
          </a:p>
          <a:p>
            <a:r>
              <a:rPr lang="en-US" dirty="0" smtClean="0"/>
              <a:t>Then Loess Curve will be more accurate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0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luoyu\Desktop\challenges1.tar\DO_1m_CayelanCarey_19Aug14_filtered.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807458"/>
            <a:ext cx="5755343" cy="406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Drift Filter(2)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4478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scatter plot shows Temp and LDO are affected by time and each of them has a high correlation with it.</a:t>
            </a:r>
          </a:p>
          <a:p>
            <a:r>
              <a:rPr lang="en-US" dirty="0" smtClean="0"/>
              <a:t>The Loess Curve is a good trend curve to describe the data changes with time passing.</a:t>
            </a:r>
          </a:p>
          <a:p>
            <a:r>
              <a:rPr lang="en-US" dirty="0" smtClean="0"/>
              <a:t>-&gt; The point which is further from Loess Curve is more likely to be the Drift point.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657600"/>
            <a:ext cx="259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a online sample of Loess Curve on Java. It could help me make a efficient algorithm as Drift Filter.</a:t>
            </a:r>
          </a:p>
          <a:p>
            <a:r>
              <a:rPr lang="en-US" dirty="0" smtClean="0"/>
              <a:t>But that’s the future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760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Workflow (cont’d)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52400" y="1419997"/>
            <a:ext cx="1904999" cy="4778977"/>
            <a:chOff x="152400" y="1419997"/>
            <a:chExt cx="1904999" cy="4778977"/>
          </a:xfrm>
        </p:grpSpPr>
        <p:sp>
          <p:nvSpPr>
            <p:cNvPr id="4" name="Oval 3"/>
            <p:cNvSpPr/>
            <p:nvPr/>
          </p:nvSpPr>
          <p:spPr>
            <a:xfrm>
              <a:off x="228600" y="1419997"/>
              <a:ext cx="1676400" cy="685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Raw 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4" idx="4"/>
            </p:cNvCxnSpPr>
            <p:nvPr/>
          </p:nvCxnSpPr>
          <p:spPr>
            <a:xfrm>
              <a:off x="1066800" y="2105797"/>
              <a:ext cx="0" cy="33260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36323" y="2438400"/>
              <a:ext cx="1660954" cy="685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070919" y="4142603"/>
              <a:ext cx="0" cy="33260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261037" y="4503009"/>
              <a:ext cx="1660954" cy="685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062681" y="3124200"/>
              <a:ext cx="0" cy="33260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152400" y="5513174"/>
              <a:ext cx="1904999" cy="685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 Final Datasets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091514" y="5188809"/>
              <a:ext cx="0" cy="33260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Oval 27"/>
          <p:cNvSpPr/>
          <p:nvPr/>
        </p:nvSpPr>
        <p:spPr>
          <a:xfrm>
            <a:off x="148281" y="3456803"/>
            <a:ext cx="1828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Flagged Data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1552832" y="3581400"/>
            <a:ext cx="1571368" cy="12645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552832" y="4845909"/>
            <a:ext cx="1690817" cy="1069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3476368" y="3547933"/>
            <a:ext cx="5119816" cy="2526958"/>
            <a:chOff x="3490784" y="3432604"/>
            <a:chExt cx="5119816" cy="2526958"/>
          </a:xfrm>
        </p:grpSpPr>
        <p:sp>
          <p:nvSpPr>
            <p:cNvPr id="36" name="Rectangle 35"/>
            <p:cNvSpPr/>
            <p:nvPr/>
          </p:nvSpPr>
          <p:spPr>
            <a:xfrm>
              <a:off x="3490784" y="3432604"/>
              <a:ext cx="5105400" cy="876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1.    </a:t>
              </a:r>
              <a:r>
                <a:rPr lang="en-US" dirty="0">
                  <a:solidFill>
                    <a:schemeClr val="tx1"/>
                  </a:solidFill>
                </a:rPr>
                <a:t>Leave the data with all flags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    Restore data to a new .</a:t>
              </a:r>
              <a:r>
                <a:rPr lang="en-US" dirty="0" smtClean="0">
                  <a:solidFill>
                    <a:schemeClr val="tx1"/>
                  </a:solidFill>
                </a:rPr>
                <a:t>txt </a:t>
              </a:r>
              <a:r>
                <a:rPr lang="en-US" dirty="0">
                  <a:solidFill>
                    <a:schemeClr val="tx1"/>
                  </a:solidFill>
                </a:rPr>
                <a:t>file</a:t>
              </a:r>
            </a:p>
            <a:p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505200" y="5083262"/>
              <a:ext cx="5105400" cy="876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.    Remove </a:t>
              </a:r>
              <a:r>
                <a:rPr lang="en-US" dirty="0">
                  <a:solidFill>
                    <a:schemeClr val="tx1"/>
                  </a:solidFill>
                </a:rPr>
                <a:t>the tuples which contain flags “outlier”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    and “drift”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    Restore accessed data to a new </a:t>
              </a:r>
              <a:r>
                <a:rPr lang="en-US">
                  <a:solidFill>
                    <a:schemeClr val="tx1"/>
                  </a:solidFill>
                </a:rPr>
                <a:t>.</a:t>
              </a:r>
              <a:r>
                <a:rPr lang="en-US" smtClean="0">
                  <a:solidFill>
                    <a:schemeClr val="tx1"/>
                  </a:solidFill>
                </a:rPr>
                <a:t>txt </a:t>
              </a:r>
              <a:r>
                <a:rPr lang="en-US" dirty="0">
                  <a:solidFill>
                    <a:schemeClr val="tx1"/>
                  </a:solidFill>
                </a:rPr>
                <a:t>file 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260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676400"/>
            <a:ext cx="32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Retrieve raw 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Visualization raw 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Data cleaning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Outlier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Out of battery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Drift (ongoing work)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Visualization on cleaned data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16764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Loess Curve(Local Regression)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QC/QA</a:t>
            </a:r>
          </a:p>
        </p:txBody>
      </p:sp>
    </p:spTree>
    <p:extLst>
      <p:ext uri="{BB962C8B-B14F-4D97-AF65-F5344CB8AC3E}">
        <p14:creationId xmlns:p14="http://schemas.microsoft.com/office/powerpoint/2010/main" val="3585370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2133600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Thank you!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3716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Raw Data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retrieved from </a:t>
            </a:r>
            <a:r>
              <a:rPr lang="en-US" dirty="0" smtClean="0"/>
              <a:t>data stream simulator)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5800"/>
            <a:ext cx="9029700" cy="193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95800"/>
            <a:ext cx="9144000" cy="2070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1535668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Dataset sample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40502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FCR Dataset sample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15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luoyu\Desktop\challenges1.tar\DO_1m_CayelanCarey_10Jul14.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9984"/>
            <a:ext cx="8124568" cy="574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8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O_1m_CayelanCarey_19Aug14.p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62000"/>
            <a:ext cx="8077200" cy="5707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Raw Data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22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Data Issues:</a:t>
            </a:r>
          </a:p>
          <a:p>
            <a:r>
              <a:rPr lang="en-US" sz="2800" dirty="0" smtClean="0"/>
              <a:t>	1</a:t>
            </a:r>
            <a:r>
              <a:rPr lang="en-US" sz="2800" dirty="0"/>
              <a:t>. </a:t>
            </a:r>
            <a:r>
              <a:rPr lang="en-US" sz="2800" dirty="0" smtClean="0"/>
              <a:t>Outliers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2. Low Battery Screening</a:t>
            </a:r>
            <a:endParaRPr lang="en-US" sz="2800" dirty="0"/>
          </a:p>
          <a:p>
            <a:r>
              <a:rPr lang="en-US" sz="2800" dirty="0" smtClean="0"/>
              <a:t>	3. Drift</a:t>
            </a:r>
          </a:p>
          <a:p>
            <a:endParaRPr lang="en-US" sz="2800" dirty="0"/>
          </a:p>
          <a:p>
            <a:r>
              <a:rPr lang="en-US" sz="2800" b="1" dirty="0" smtClean="0"/>
              <a:t>Solution</a:t>
            </a:r>
            <a:r>
              <a:rPr lang="en-US" sz="2800" dirty="0" smtClean="0"/>
              <a:t>: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Data Cleaning.</a:t>
            </a:r>
          </a:p>
          <a:p>
            <a:endParaRPr lang="en-US" sz="2800" dirty="0"/>
          </a:p>
          <a:p>
            <a:r>
              <a:rPr lang="en-US" sz="2800" b="1" dirty="0" smtClean="0"/>
              <a:t>Final Result:</a:t>
            </a:r>
          </a:p>
          <a:p>
            <a:r>
              <a:rPr lang="en-US" sz="2800" dirty="0" smtClean="0"/>
              <a:t>Product two different .txt files</a:t>
            </a:r>
          </a:p>
          <a:p>
            <a:r>
              <a:rPr lang="en-US" sz="2800" dirty="0" smtClean="0"/>
              <a:t>-  .</a:t>
            </a:r>
            <a:r>
              <a:rPr lang="en-US" sz="2800" dirty="0"/>
              <a:t>txt files that removes the outliers and sensor drift </a:t>
            </a:r>
          </a:p>
          <a:p>
            <a:r>
              <a:rPr lang="en-US" sz="2800" dirty="0" smtClean="0"/>
              <a:t>-  .</a:t>
            </a:r>
            <a:r>
              <a:rPr lang="en-US" sz="2800" dirty="0"/>
              <a:t>txt files that leaves the raw data but adds </a:t>
            </a:r>
            <a:r>
              <a:rPr lang="en-US" sz="2800" dirty="0" smtClean="0"/>
              <a:t>flags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087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43" y="266700"/>
            <a:ext cx="8229600" cy="1143000"/>
          </a:xfrm>
        </p:spPr>
        <p:txBody>
          <a:bodyPr/>
          <a:lstStyle/>
          <a:p>
            <a:r>
              <a:rPr lang="en-US" dirty="0" smtClean="0"/>
              <a:t>Data Cleaning Workflow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8281" y="3456803"/>
            <a:ext cx="1828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Flagged Data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246621" y="1304666"/>
            <a:ext cx="8462833" cy="4990073"/>
            <a:chOff x="236323" y="1342767"/>
            <a:chExt cx="8462833" cy="4990073"/>
          </a:xfrm>
        </p:grpSpPr>
        <p:sp>
          <p:nvSpPr>
            <p:cNvPr id="3" name="Oval 2"/>
            <p:cNvSpPr/>
            <p:nvPr/>
          </p:nvSpPr>
          <p:spPr>
            <a:xfrm>
              <a:off x="457200" y="1419997"/>
              <a:ext cx="1219200" cy="685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Raw 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3" idx="4"/>
            </p:cNvCxnSpPr>
            <p:nvPr/>
          </p:nvCxnSpPr>
          <p:spPr>
            <a:xfrm>
              <a:off x="1066800" y="2105797"/>
              <a:ext cx="0" cy="33260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36323" y="2438400"/>
              <a:ext cx="1660954" cy="685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070919" y="4142603"/>
              <a:ext cx="0" cy="33260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61037" y="4503009"/>
              <a:ext cx="1660954" cy="685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062681" y="3124200"/>
              <a:ext cx="0" cy="33260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453081" y="5513174"/>
              <a:ext cx="1219200" cy="685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Final 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091514" y="5188809"/>
              <a:ext cx="0" cy="33260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3517556" y="1342767"/>
              <a:ext cx="5181600" cy="7949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AutoNum type="arabicPeriod"/>
              </a:pPr>
              <a:r>
                <a:rPr lang="en-US" dirty="0" smtClean="0">
                  <a:solidFill>
                    <a:schemeClr val="tx1"/>
                  </a:solidFill>
                </a:rPr>
                <a:t>Flag the Outlier message(append a flag)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      Tuple = “”, “”, “”, “”, “outlier”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484604" y="3426941"/>
              <a:ext cx="5181600" cy="8217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2.   Flag the </a:t>
              </a:r>
              <a:r>
                <a:rPr lang="en-US" dirty="0">
                  <a:solidFill>
                    <a:schemeClr val="tx1"/>
                  </a:solidFill>
                </a:rPr>
                <a:t>B</a:t>
              </a:r>
              <a:r>
                <a:rPr lang="en-US" dirty="0" smtClean="0">
                  <a:solidFill>
                    <a:schemeClr val="tx1"/>
                  </a:solidFill>
                </a:rPr>
                <a:t>attery error message(append a flag)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      Tuple = “”, “”, “”, “”, “</a:t>
              </a:r>
              <a:r>
                <a:rPr lang="en-US" dirty="0" err="1" smtClean="0">
                  <a:solidFill>
                    <a:schemeClr val="tx1"/>
                  </a:solidFill>
                </a:rPr>
                <a:t>nobattery</a:t>
              </a:r>
              <a:r>
                <a:rPr lang="en-US" dirty="0" smtClean="0">
                  <a:solidFill>
                    <a:schemeClr val="tx1"/>
                  </a:solidFill>
                </a:rPr>
                <a:t>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517556" y="5511115"/>
              <a:ext cx="5181600" cy="8217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.   Flag the Drift message(append a flag)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      Tuple = “”, “”, “”, “”, “drift”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Straight Connector 52"/>
          <p:cNvCxnSpPr/>
          <p:nvPr/>
        </p:nvCxnSpPr>
        <p:spPr>
          <a:xfrm flipV="1">
            <a:off x="1676400" y="1391164"/>
            <a:ext cx="1600200" cy="14282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76400" y="2819400"/>
            <a:ext cx="1600200" cy="33507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1" idx="0"/>
          </p:cNvCxnSpPr>
          <p:nvPr/>
        </p:nvCxnSpPr>
        <p:spPr>
          <a:xfrm>
            <a:off x="6085702" y="2087259"/>
            <a:ext cx="0" cy="31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5742802" y="2400299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stCxn id="61" idx="4"/>
            <a:endCxn id="32" idx="0"/>
          </p:cNvCxnSpPr>
          <p:nvPr/>
        </p:nvCxnSpPr>
        <p:spPr>
          <a:xfrm>
            <a:off x="6085702" y="3086099"/>
            <a:ext cx="0" cy="302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2" idx="2"/>
            <a:endCxn id="76" idx="0"/>
          </p:cNvCxnSpPr>
          <p:nvPr/>
        </p:nvCxnSpPr>
        <p:spPr>
          <a:xfrm>
            <a:off x="6085702" y="4210565"/>
            <a:ext cx="0" cy="411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5742802" y="4621941"/>
            <a:ext cx="685800" cy="5287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stCxn id="76" idx="4"/>
          </p:cNvCxnSpPr>
          <p:nvPr/>
        </p:nvCxnSpPr>
        <p:spPr>
          <a:xfrm>
            <a:off x="6085702" y="5150709"/>
            <a:ext cx="0" cy="302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629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Outliers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outliers?</a:t>
            </a:r>
          </a:p>
          <a:p>
            <a:r>
              <a:rPr lang="en-US" dirty="0"/>
              <a:t>	</a:t>
            </a:r>
            <a:r>
              <a:rPr lang="en-US" dirty="0" smtClean="0"/>
              <a:t>e.g., LDO &gt; 15 mg/L or a negative number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124200"/>
            <a:ext cx="1524000" cy="261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81216" y="379410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LDO  1m depth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64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Filter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Read the raw data file line by line </a:t>
            </a:r>
          </a:p>
          <a:p>
            <a:r>
              <a:rPr lang="en-US" dirty="0" smtClean="0"/>
              <a:t>      (delete the header lines and description lines) </a:t>
            </a:r>
          </a:p>
          <a:p>
            <a:endParaRPr lang="en-US" dirty="0" smtClean="0"/>
          </a:p>
          <a:p>
            <a:r>
              <a:rPr lang="en-US" dirty="0" smtClean="0"/>
              <a:t>2.    For each line, check the attributes</a:t>
            </a:r>
          </a:p>
          <a:p>
            <a:r>
              <a:rPr lang="en-US" dirty="0"/>
              <a:t>	</a:t>
            </a:r>
            <a:r>
              <a:rPr lang="en-US" dirty="0" smtClean="0"/>
              <a:t>if “LDO” &gt; 15  or “LDO” &lt; 0,</a:t>
            </a:r>
          </a:p>
          <a:p>
            <a:r>
              <a:rPr lang="en-US" dirty="0"/>
              <a:t>	</a:t>
            </a:r>
            <a:r>
              <a:rPr lang="en-US" dirty="0" smtClean="0"/>
              <a:t>append flag “outlier” at the end of line;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3.   Save all lines to new .text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4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683</Words>
  <Application>Microsoft Macintosh PowerPoint</Application>
  <PresentationFormat>On-screen Show (4:3)</PresentationFormat>
  <Paragraphs>127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Expedition Programming Challenge CASE III</vt:lpstr>
      <vt:lpstr>Background </vt:lpstr>
      <vt:lpstr>Raw Data  (retrieved from data stream simulator)</vt:lpstr>
      <vt:lpstr>Raw data visualization</vt:lpstr>
      <vt:lpstr>More Raw Data Visualization</vt:lpstr>
      <vt:lpstr>Discussion</vt:lpstr>
      <vt:lpstr>Data Cleaning Workflow</vt:lpstr>
      <vt:lpstr> Outliers</vt:lpstr>
      <vt:lpstr>Outlier Filter</vt:lpstr>
      <vt:lpstr>Low Battery Screening</vt:lpstr>
      <vt:lpstr>Battery Filter</vt:lpstr>
      <vt:lpstr>Before Outlier Filter and Battery Filter </vt:lpstr>
      <vt:lpstr>Before Outlier Filter and Battery Filter </vt:lpstr>
      <vt:lpstr>After Outlier Filter and Battery Filter </vt:lpstr>
      <vt:lpstr>After Outlier Filter and Battery Filter </vt:lpstr>
      <vt:lpstr>After Outlier Filter and Battery Filter </vt:lpstr>
      <vt:lpstr>After Outlier Filter and Battery Filter </vt:lpstr>
      <vt:lpstr>After Outlier Filter and Battery Filter </vt:lpstr>
      <vt:lpstr>After Outlier Filter and Battery Filter </vt:lpstr>
      <vt:lpstr>PowerPoint Presentation</vt:lpstr>
      <vt:lpstr>Drift Filter(1)</vt:lpstr>
      <vt:lpstr>Loess Curve</vt:lpstr>
      <vt:lpstr>Drift Filter(2)</vt:lpstr>
      <vt:lpstr>Data Cleaning Workflow (cont’d)</vt:lpstr>
      <vt:lpstr>Conclusion and Future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Expedition Programming Challenge CASE III</dc:title>
  <dc:creator>Yu Luo</dc:creator>
  <cp:lastModifiedBy>Yu Luo</cp:lastModifiedBy>
  <cp:revision>59</cp:revision>
  <dcterms:created xsi:type="dcterms:W3CDTF">2006-08-16T00:00:00Z</dcterms:created>
  <dcterms:modified xsi:type="dcterms:W3CDTF">2014-10-17T19:23:06Z</dcterms:modified>
</cp:coreProperties>
</file>