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"/>
  </p:notesMasterIdLst>
  <p:sldIdLst>
    <p:sldId id="265" r:id="rId2"/>
  </p:sldIdLst>
  <p:sldSz cx="21388388" cy="30275213"/>
  <p:notesSz cx="6735763" cy="9866313"/>
  <p:embeddedFontLst>
    <p:embeddedFont>
      <p:font typeface="Franklin Gothic Book" panose="020B0503020102020204" pitchFamily="34" charset="0"/>
      <p:regular r:id="rId4"/>
      <p:italic r:id="rId5"/>
    </p:embeddedFont>
    <p:embeddedFont>
      <p:font typeface="Georgia" panose="02040502050405020303" pitchFamily="18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  <p:embeddedFont>
      <p:font typeface="ＭＳ Ｐ明朝" panose="02020600040205080304" pitchFamily="18" charset="-128"/>
      <p:regular r:id="rId14"/>
    </p:embeddedFont>
    <p:embeddedFont>
      <p:font typeface="HGP創英角ｺﾞｼｯｸUB" panose="020B0604020202020204" charset="-128"/>
      <p:regular r:id="rId15"/>
    </p:embeddedFont>
    <p:embeddedFont>
      <p:font typeface="ＭＳ Ｐゴシック" panose="020B0600070205080204" pitchFamily="34" charset="-128"/>
      <p:regular r:id="rId16"/>
    </p:embeddedFont>
  </p:embeddedFontLst>
  <p:defaultTextStyle>
    <a:defPPr>
      <a:defRPr lang="ja-JP"/>
    </a:defPPr>
    <a:lvl1pPr algn="ctr" rtl="0" fontAlgn="base">
      <a:spcBef>
        <a:spcPct val="20000"/>
      </a:spcBef>
      <a:spcAft>
        <a:spcPct val="0"/>
      </a:spcAft>
      <a:buFont typeface="Wingdings" pitchFamily="2" charset="2"/>
      <a:defRPr kumimoji="1" sz="40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1408833" algn="ctr" rtl="0" fontAlgn="base">
      <a:spcBef>
        <a:spcPct val="20000"/>
      </a:spcBef>
      <a:spcAft>
        <a:spcPct val="0"/>
      </a:spcAft>
      <a:buFont typeface="Wingdings" pitchFamily="2" charset="2"/>
      <a:defRPr kumimoji="1" sz="40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2817665" algn="ctr" rtl="0" fontAlgn="base">
      <a:spcBef>
        <a:spcPct val="20000"/>
      </a:spcBef>
      <a:spcAft>
        <a:spcPct val="0"/>
      </a:spcAft>
      <a:buFont typeface="Wingdings" pitchFamily="2" charset="2"/>
      <a:defRPr kumimoji="1" sz="40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4226498" algn="ctr" rtl="0" fontAlgn="base">
      <a:spcBef>
        <a:spcPct val="20000"/>
      </a:spcBef>
      <a:spcAft>
        <a:spcPct val="0"/>
      </a:spcAft>
      <a:buFont typeface="Wingdings" pitchFamily="2" charset="2"/>
      <a:defRPr kumimoji="1" sz="40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5635330" algn="ctr" rtl="0" fontAlgn="base">
      <a:spcBef>
        <a:spcPct val="20000"/>
      </a:spcBef>
      <a:spcAft>
        <a:spcPct val="0"/>
      </a:spcAft>
      <a:buFont typeface="Wingdings" pitchFamily="2" charset="2"/>
      <a:defRPr kumimoji="1" sz="40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7044162" algn="l" defTabSz="2817665" rtl="0" eaLnBrk="1" latinLnBrk="0" hangingPunct="1">
      <a:defRPr kumimoji="1" sz="40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8452995" algn="l" defTabSz="2817665" rtl="0" eaLnBrk="1" latinLnBrk="0" hangingPunct="1">
      <a:defRPr kumimoji="1" sz="40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9861828" algn="l" defTabSz="2817665" rtl="0" eaLnBrk="1" latinLnBrk="0" hangingPunct="1">
      <a:defRPr kumimoji="1" sz="40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1270660" algn="l" defTabSz="2817665" rtl="0" eaLnBrk="1" latinLnBrk="0" hangingPunct="1">
      <a:defRPr kumimoji="1" sz="40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99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7F8"/>
    <a:srgbClr val="0000CC"/>
    <a:srgbClr val="66CCFF"/>
    <a:srgbClr val="FF3399"/>
    <a:srgbClr val="FF5050"/>
    <a:srgbClr val="660033"/>
    <a:srgbClr val="66FF66"/>
    <a:srgbClr val="3366FF"/>
    <a:srgbClr val="FF99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10" autoAdjust="0"/>
    <p:restoredTop sz="94660" autoAdjust="0"/>
  </p:normalViewPr>
  <p:slideViewPr>
    <p:cSldViewPr snapToObjects="1">
      <p:cViewPr>
        <p:scale>
          <a:sx n="20" d="100"/>
          <a:sy n="20" d="100"/>
        </p:scale>
        <p:origin x="2466" y="-468"/>
      </p:cViewPr>
      <p:guideLst>
        <p:guide orient="horz" pos="9499"/>
        <p:guide pos="6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ja-JP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1"/>
            <a:ext cx="2919412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ja-JP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60575" y="739775"/>
            <a:ext cx="2613025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80"/>
            <a:ext cx="5389563" cy="444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1172"/>
            <a:ext cx="2919413" cy="49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ja-JP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172"/>
            <a:ext cx="2919412" cy="49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0" rIns="91401" bIns="457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B157EC50-9A01-4314-B490-8D58A47E659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2623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37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1408833" algn="l" rtl="0" fontAlgn="base">
      <a:spcBef>
        <a:spcPct val="30000"/>
      </a:spcBef>
      <a:spcAft>
        <a:spcPct val="0"/>
      </a:spcAft>
      <a:defRPr kumimoji="1" sz="37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2817665" algn="l" rtl="0" fontAlgn="base">
      <a:spcBef>
        <a:spcPct val="30000"/>
      </a:spcBef>
      <a:spcAft>
        <a:spcPct val="0"/>
      </a:spcAft>
      <a:defRPr kumimoji="1" sz="37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4226498" algn="l" rtl="0" fontAlgn="base">
      <a:spcBef>
        <a:spcPct val="30000"/>
      </a:spcBef>
      <a:spcAft>
        <a:spcPct val="0"/>
      </a:spcAft>
      <a:defRPr kumimoji="1" sz="37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5635330" algn="l" rtl="0" fontAlgn="base">
      <a:spcBef>
        <a:spcPct val="30000"/>
      </a:spcBef>
      <a:spcAft>
        <a:spcPct val="0"/>
      </a:spcAft>
      <a:defRPr kumimoji="1" sz="37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7044162" algn="l" defTabSz="2817665" rtl="0" eaLnBrk="1" latinLnBrk="0" hangingPunct="1">
      <a:defRPr kumimoji="1" sz="3700" kern="1200">
        <a:solidFill>
          <a:schemeClr val="tx1"/>
        </a:solidFill>
        <a:latin typeface="+mn-lt"/>
        <a:ea typeface="+mn-ea"/>
        <a:cs typeface="+mn-cs"/>
      </a:defRPr>
    </a:lvl6pPr>
    <a:lvl7pPr marL="8452995" algn="l" defTabSz="2817665" rtl="0" eaLnBrk="1" latinLnBrk="0" hangingPunct="1">
      <a:defRPr kumimoji="1" sz="3700" kern="1200">
        <a:solidFill>
          <a:schemeClr val="tx1"/>
        </a:solidFill>
        <a:latin typeface="+mn-lt"/>
        <a:ea typeface="+mn-ea"/>
        <a:cs typeface="+mn-cs"/>
      </a:defRPr>
    </a:lvl7pPr>
    <a:lvl8pPr marL="9861828" algn="l" defTabSz="2817665" rtl="0" eaLnBrk="1" latinLnBrk="0" hangingPunct="1">
      <a:defRPr kumimoji="1" sz="3700" kern="1200">
        <a:solidFill>
          <a:schemeClr val="tx1"/>
        </a:solidFill>
        <a:latin typeface="+mn-lt"/>
        <a:ea typeface="+mn-ea"/>
        <a:cs typeface="+mn-cs"/>
      </a:defRPr>
    </a:lvl8pPr>
    <a:lvl9pPr marL="11270660" algn="l" defTabSz="2817665" rtl="0" eaLnBrk="1" latinLnBrk="0" hangingPunct="1">
      <a:defRPr kumimoji="1"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129" y="9402784"/>
            <a:ext cx="18180130" cy="6491704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258" y="17155955"/>
            <a:ext cx="14971872" cy="7738618"/>
          </a:xfrm>
          <a:prstGeom prst="rect">
            <a:avLst/>
          </a:prstGeom>
        </p:spPr>
        <p:txBody>
          <a:bodyPr lIns="281767" tIns="140883" rIns="281767" bIns="140883"/>
          <a:lstStyle>
            <a:lvl1pPr marL="0" indent="0" algn="ctr">
              <a:buNone/>
              <a:defRPr/>
            </a:lvl1pPr>
            <a:lvl2pPr marL="1408833" indent="0" algn="ctr">
              <a:buNone/>
              <a:defRPr/>
            </a:lvl2pPr>
            <a:lvl3pPr marL="2817665" indent="0" algn="ctr">
              <a:buNone/>
              <a:defRPr/>
            </a:lvl3pPr>
            <a:lvl4pPr marL="4226498" indent="0" algn="ctr">
              <a:buNone/>
              <a:defRPr/>
            </a:lvl4pPr>
            <a:lvl5pPr marL="5635330" indent="0" algn="ctr">
              <a:buNone/>
              <a:defRPr/>
            </a:lvl5pPr>
            <a:lvl6pPr marL="7044162" indent="0" algn="ctr">
              <a:buNone/>
              <a:defRPr/>
            </a:lvl6pPr>
            <a:lvl7pPr marL="8452995" indent="0" algn="ctr">
              <a:buNone/>
              <a:defRPr/>
            </a:lvl7pPr>
            <a:lvl8pPr marL="9861828" indent="0" algn="ctr">
              <a:buNone/>
              <a:defRPr/>
            </a:lvl8pPr>
            <a:lvl9pPr marL="1127066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420" y="7064218"/>
            <a:ext cx="19249549" cy="19979700"/>
          </a:xfrm>
          <a:prstGeom prst="rect">
            <a:avLst/>
          </a:prstGeom>
        </p:spPr>
        <p:txBody>
          <a:bodyPr vert="eaVert" lIns="281767" tIns="140883" rIns="281767" bIns="140883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8541" y="155259"/>
            <a:ext cx="5010428" cy="26888659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77257" y="155259"/>
            <a:ext cx="14555986" cy="26888659"/>
          </a:xfrm>
          <a:prstGeom prst="rect">
            <a:avLst/>
          </a:prstGeom>
        </p:spPr>
        <p:txBody>
          <a:bodyPr vert="eaVert" lIns="281767" tIns="140883" rIns="281767" bIns="140883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069420" y="7064218"/>
            <a:ext cx="19249549" cy="19979700"/>
          </a:xfrm>
          <a:prstGeom prst="rect">
            <a:avLst/>
          </a:prstGeom>
        </p:spPr>
        <p:txBody>
          <a:bodyPr lIns="281767" tIns="140883" rIns="281767" bIns="140883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8298" y="19455708"/>
            <a:ext cx="18180130" cy="6011378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8298" y="12833007"/>
            <a:ext cx="18180130" cy="6622701"/>
          </a:xfrm>
          <a:prstGeom prst="rect">
            <a:avLst/>
          </a:prstGeom>
        </p:spPr>
        <p:txBody>
          <a:bodyPr lIns="281767" tIns="140883" rIns="281767" bIns="140883" anchor="b"/>
          <a:lstStyle>
            <a:lvl1pPr marL="0" indent="0">
              <a:buNone/>
              <a:defRPr sz="6100"/>
            </a:lvl1pPr>
            <a:lvl2pPr marL="1408833" indent="0">
              <a:buNone/>
              <a:defRPr sz="5500"/>
            </a:lvl2pPr>
            <a:lvl3pPr marL="2817665" indent="0">
              <a:buNone/>
              <a:defRPr sz="4900"/>
            </a:lvl3pPr>
            <a:lvl4pPr marL="4226498" indent="0">
              <a:buNone/>
              <a:defRPr sz="4300"/>
            </a:lvl4pPr>
            <a:lvl5pPr marL="5635330" indent="0">
              <a:buNone/>
              <a:defRPr sz="4300"/>
            </a:lvl5pPr>
            <a:lvl6pPr marL="7044162" indent="0">
              <a:buNone/>
              <a:defRPr sz="4300"/>
            </a:lvl6pPr>
            <a:lvl7pPr marL="8452995" indent="0">
              <a:buNone/>
              <a:defRPr sz="4300"/>
            </a:lvl7pPr>
            <a:lvl8pPr marL="9861828" indent="0">
              <a:buNone/>
              <a:defRPr sz="4300"/>
            </a:lvl8pPr>
            <a:lvl9pPr marL="11270660" indent="0">
              <a:buNone/>
              <a:defRPr sz="43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419" y="7064218"/>
            <a:ext cx="9387126" cy="19979700"/>
          </a:xfrm>
          <a:prstGeom prst="rect">
            <a:avLst/>
          </a:prstGeom>
        </p:spPr>
        <p:txBody>
          <a:bodyPr lIns="281767" tIns="140883" rIns="281767" bIns="140883"/>
          <a:lstStyle>
            <a:lvl1pPr>
              <a:defRPr sz="8600"/>
            </a:lvl1pPr>
            <a:lvl2pPr>
              <a:defRPr sz="74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931843" y="7064218"/>
            <a:ext cx="9387126" cy="19979700"/>
          </a:xfrm>
          <a:prstGeom prst="rect">
            <a:avLst/>
          </a:prstGeom>
        </p:spPr>
        <p:txBody>
          <a:bodyPr lIns="281767" tIns="140883" rIns="281767" bIns="140883"/>
          <a:lstStyle>
            <a:lvl1pPr>
              <a:defRPr sz="8600"/>
            </a:lvl1pPr>
            <a:lvl2pPr>
              <a:defRPr sz="74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420" y="1212950"/>
            <a:ext cx="19249549" cy="5045869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420" y="6777963"/>
            <a:ext cx="9451491" cy="2823746"/>
          </a:xfrm>
          <a:prstGeom prst="rect">
            <a:avLst/>
          </a:prstGeom>
        </p:spPr>
        <p:txBody>
          <a:bodyPr lIns="281767" tIns="140883" rIns="281767" bIns="140883" anchor="b"/>
          <a:lstStyle>
            <a:lvl1pPr marL="0" indent="0">
              <a:buNone/>
              <a:defRPr sz="7400" b="1"/>
            </a:lvl1pPr>
            <a:lvl2pPr marL="1408833" indent="0">
              <a:buNone/>
              <a:defRPr sz="6100" b="1"/>
            </a:lvl2pPr>
            <a:lvl3pPr marL="2817665" indent="0">
              <a:buNone/>
              <a:defRPr sz="5500" b="1"/>
            </a:lvl3pPr>
            <a:lvl4pPr marL="4226498" indent="0">
              <a:buNone/>
              <a:defRPr sz="4900" b="1"/>
            </a:lvl4pPr>
            <a:lvl5pPr marL="5635330" indent="0">
              <a:buNone/>
              <a:defRPr sz="4900" b="1"/>
            </a:lvl5pPr>
            <a:lvl6pPr marL="7044162" indent="0">
              <a:buNone/>
              <a:defRPr sz="4900" b="1"/>
            </a:lvl6pPr>
            <a:lvl7pPr marL="8452995" indent="0">
              <a:buNone/>
              <a:defRPr sz="4900" b="1"/>
            </a:lvl7pPr>
            <a:lvl8pPr marL="9861828" indent="0">
              <a:buNone/>
              <a:defRPr sz="4900" b="1"/>
            </a:lvl8pPr>
            <a:lvl9pPr marL="11270660" indent="0">
              <a:buNone/>
              <a:defRPr sz="49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420" y="9601708"/>
            <a:ext cx="9451491" cy="17442208"/>
          </a:xfrm>
          <a:prstGeom prst="rect">
            <a:avLst/>
          </a:prstGeom>
        </p:spPr>
        <p:txBody>
          <a:bodyPr lIns="281767" tIns="140883" rIns="281767" bIns="140883"/>
          <a:lstStyle>
            <a:lvl1pPr>
              <a:defRPr sz="7400"/>
            </a:lvl1pPr>
            <a:lvl2pPr>
              <a:defRPr sz="61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7483" y="6777963"/>
            <a:ext cx="9451487" cy="2823746"/>
          </a:xfrm>
          <a:prstGeom prst="rect">
            <a:avLst/>
          </a:prstGeom>
        </p:spPr>
        <p:txBody>
          <a:bodyPr lIns="281767" tIns="140883" rIns="281767" bIns="140883" anchor="b"/>
          <a:lstStyle>
            <a:lvl1pPr marL="0" indent="0">
              <a:buNone/>
              <a:defRPr sz="7400" b="1"/>
            </a:lvl1pPr>
            <a:lvl2pPr marL="1408833" indent="0">
              <a:buNone/>
              <a:defRPr sz="6100" b="1"/>
            </a:lvl2pPr>
            <a:lvl3pPr marL="2817665" indent="0">
              <a:buNone/>
              <a:defRPr sz="5500" b="1"/>
            </a:lvl3pPr>
            <a:lvl4pPr marL="4226498" indent="0">
              <a:buNone/>
              <a:defRPr sz="4900" b="1"/>
            </a:lvl4pPr>
            <a:lvl5pPr marL="5635330" indent="0">
              <a:buNone/>
              <a:defRPr sz="4900" b="1"/>
            </a:lvl5pPr>
            <a:lvl6pPr marL="7044162" indent="0">
              <a:buNone/>
              <a:defRPr sz="4900" b="1"/>
            </a:lvl6pPr>
            <a:lvl7pPr marL="8452995" indent="0">
              <a:buNone/>
              <a:defRPr sz="4900" b="1"/>
            </a:lvl7pPr>
            <a:lvl8pPr marL="9861828" indent="0">
              <a:buNone/>
              <a:defRPr sz="4900" b="1"/>
            </a:lvl8pPr>
            <a:lvl9pPr marL="11270660" indent="0">
              <a:buNone/>
              <a:defRPr sz="49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7483" y="9601708"/>
            <a:ext cx="9451487" cy="17442208"/>
          </a:xfrm>
          <a:prstGeom prst="rect">
            <a:avLst/>
          </a:prstGeom>
        </p:spPr>
        <p:txBody>
          <a:bodyPr lIns="281767" tIns="140883" rIns="281767" bIns="140883"/>
          <a:lstStyle>
            <a:lvl1pPr>
              <a:defRPr sz="7400"/>
            </a:lvl1pPr>
            <a:lvl2pPr>
              <a:defRPr sz="61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420" y="1203248"/>
            <a:ext cx="7035395" cy="5133201"/>
          </a:xfrm>
        </p:spPr>
        <p:txBody>
          <a:bodyPr anchor="b"/>
          <a:lstStyle>
            <a:lvl1pPr algn="l">
              <a:defRPr sz="61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2267" y="1203247"/>
            <a:ext cx="11956702" cy="25840671"/>
          </a:xfrm>
          <a:prstGeom prst="rect">
            <a:avLst/>
          </a:prstGeom>
        </p:spPr>
        <p:txBody>
          <a:bodyPr lIns="281767" tIns="140883" rIns="281767" bIns="140883"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420" y="6336447"/>
            <a:ext cx="7035395" cy="20707469"/>
          </a:xfrm>
          <a:prstGeom prst="rect">
            <a:avLst/>
          </a:prstGeom>
        </p:spPr>
        <p:txBody>
          <a:bodyPr lIns="281767" tIns="140883" rIns="281767" bIns="140883"/>
          <a:lstStyle>
            <a:lvl1pPr marL="0" indent="0">
              <a:buNone/>
              <a:defRPr sz="4300"/>
            </a:lvl1pPr>
            <a:lvl2pPr marL="1408833" indent="0">
              <a:buNone/>
              <a:defRPr sz="3700"/>
            </a:lvl2pPr>
            <a:lvl3pPr marL="2817665" indent="0">
              <a:buNone/>
              <a:defRPr sz="3100"/>
            </a:lvl3pPr>
            <a:lvl4pPr marL="4226498" indent="0">
              <a:buNone/>
              <a:defRPr sz="2800"/>
            </a:lvl4pPr>
            <a:lvl5pPr marL="5635330" indent="0">
              <a:buNone/>
              <a:defRPr sz="2800"/>
            </a:lvl5pPr>
            <a:lvl6pPr marL="7044162" indent="0">
              <a:buNone/>
              <a:defRPr sz="2800"/>
            </a:lvl6pPr>
            <a:lvl7pPr marL="8452995" indent="0">
              <a:buNone/>
              <a:defRPr sz="2800"/>
            </a:lvl7pPr>
            <a:lvl8pPr marL="9861828" indent="0">
              <a:buNone/>
              <a:defRPr sz="2800"/>
            </a:lvl8pPr>
            <a:lvl9pPr marL="11270660" indent="0">
              <a:buNone/>
              <a:defRPr sz="2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3512" y="21192649"/>
            <a:ext cx="12833033" cy="2503527"/>
          </a:xfrm>
        </p:spPr>
        <p:txBody>
          <a:bodyPr anchor="b"/>
          <a:lstStyle>
            <a:lvl1pPr algn="l">
              <a:defRPr sz="61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3512" y="2707303"/>
            <a:ext cx="12833033" cy="18165128"/>
          </a:xfrm>
          <a:prstGeom prst="rect">
            <a:avLst/>
          </a:prstGeom>
        </p:spPr>
        <p:txBody>
          <a:bodyPr lIns="281767" tIns="140883" rIns="281767" bIns="140883"/>
          <a:lstStyle>
            <a:lvl1pPr marL="0" indent="0">
              <a:buNone/>
              <a:defRPr sz="9900"/>
            </a:lvl1pPr>
            <a:lvl2pPr marL="1408833" indent="0">
              <a:buNone/>
              <a:defRPr sz="8600"/>
            </a:lvl2pPr>
            <a:lvl3pPr marL="2817665" indent="0">
              <a:buNone/>
              <a:defRPr sz="7400"/>
            </a:lvl3pPr>
            <a:lvl4pPr marL="4226498" indent="0">
              <a:buNone/>
              <a:defRPr sz="6100"/>
            </a:lvl4pPr>
            <a:lvl5pPr marL="5635330" indent="0">
              <a:buNone/>
              <a:defRPr sz="6100"/>
            </a:lvl5pPr>
            <a:lvl6pPr marL="7044162" indent="0">
              <a:buNone/>
              <a:defRPr sz="6100"/>
            </a:lvl6pPr>
            <a:lvl7pPr marL="8452995" indent="0">
              <a:buNone/>
              <a:defRPr sz="6100"/>
            </a:lvl7pPr>
            <a:lvl8pPr marL="9861828" indent="0">
              <a:buNone/>
              <a:defRPr sz="6100"/>
            </a:lvl8pPr>
            <a:lvl9pPr marL="11270660" indent="0">
              <a:buNone/>
              <a:defRPr sz="61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3512" y="23696176"/>
            <a:ext cx="12833033" cy="3551516"/>
          </a:xfrm>
          <a:prstGeom prst="rect">
            <a:avLst/>
          </a:prstGeom>
        </p:spPr>
        <p:txBody>
          <a:bodyPr lIns="281767" tIns="140883" rIns="281767" bIns="140883"/>
          <a:lstStyle>
            <a:lvl1pPr marL="0" indent="0">
              <a:buNone/>
              <a:defRPr sz="4300"/>
            </a:lvl1pPr>
            <a:lvl2pPr marL="1408833" indent="0">
              <a:buNone/>
              <a:defRPr sz="3700"/>
            </a:lvl2pPr>
            <a:lvl3pPr marL="2817665" indent="0">
              <a:buNone/>
              <a:defRPr sz="3100"/>
            </a:lvl3pPr>
            <a:lvl4pPr marL="4226498" indent="0">
              <a:buNone/>
              <a:defRPr sz="2800"/>
            </a:lvl4pPr>
            <a:lvl5pPr marL="5635330" indent="0">
              <a:buNone/>
              <a:defRPr sz="2800"/>
            </a:lvl5pPr>
            <a:lvl6pPr marL="7044162" indent="0">
              <a:buNone/>
              <a:defRPr sz="2800"/>
            </a:lvl6pPr>
            <a:lvl7pPr marL="8452995" indent="0">
              <a:buNone/>
              <a:defRPr sz="2800"/>
            </a:lvl7pPr>
            <a:lvl8pPr marL="9861828" indent="0">
              <a:buNone/>
              <a:defRPr sz="2800"/>
            </a:lvl8pPr>
            <a:lvl9pPr marL="11270660" indent="0">
              <a:buNone/>
              <a:defRPr sz="2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2" y="0"/>
            <a:ext cx="21388388" cy="3454785"/>
          </a:xfrm>
          <a:prstGeom prst="rect">
            <a:avLst/>
          </a:prstGeom>
          <a:gradFill flip="none" rotWithShape="1">
            <a:gsLst>
              <a:gs pos="29000">
                <a:srgbClr val="0000CC"/>
              </a:gs>
              <a:gs pos="100000">
                <a:srgbClr val="ABC7F8"/>
              </a:gs>
            </a:gsLst>
            <a:lin ang="0" scaled="1"/>
            <a:tileRect/>
          </a:gra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05736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en-US" altLang="ja-JP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  <a:ea typeface="ＭＳ Ｐゴシック" pitchFamily="50" charset="-128"/>
            </a:endParaRPr>
          </a:p>
        </p:txBody>
      </p:sp>
      <p:sp>
        <p:nvSpPr>
          <p:cNvPr id="6147" name="Rectangle 3"/>
          <p:cNvSpPr>
            <a:spLocks noChangeArrowheads="1"/>
          </p:cNvSpPr>
          <p:nvPr userDrawn="1"/>
        </p:nvSpPr>
        <p:spPr bwMode="auto">
          <a:xfrm>
            <a:off x="0" y="29411595"/>
            <a:ext cx="21388388" cy="86362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81767" tIns="140883" rIns="281767" bIns="140883" anchor="ctr"/>
          <a:lstStyle/>
          <a:p>
            <a:endParaRPr lang="ja-JP" altLang="en-US"/>
          </a:p>
        </p:txBody>
      </p:sp>
      <p:sp>
        <p:nvSpPr>
          <p:cNvPr id="6164" name="Line 20"/>
          <p:cNvSpPr>
            <a:spLocks noChangeShapeType="1"/>
          </p:cNvSpPr>
          <p:nvPr userDrawn="1"/>
        </p:nvSpPr>
        <p:spPr bwMode="auto">
          <a:xfrm>
            <a:off x="0" y="3105150"/>
            <a:ext cx="17531548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</p:spPr>
        <p:txBody>
          <a:bodyPr lIns="281767" tIns="140883" rIns="281767" bIns="140883"/>
          <a:lstStyle/>
          <a:p>
            <a:endParaRPr lang="ja-JP" altLang="en-US"/>
          </a:p>
        </p:txBody>
      </p:sp>
      <p:sp>
        <p:nvSpPr>
          <p:cNvPr id="6165" name="Rectangle 21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277257" y="155259"/>
            <a:ext cx="17254291" cy="265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6024" tIns="153012" rIns="306024" bIns="1530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  <a:br>
              <a:rPr lang="ja-JP" altLang="en-US" dirty="0" smtClean="0"/>
            </a:br>
            <a:r>
              <a:rPr lang="en-US" altLang="ja-JP" dirty="0" smtClean="0"/>
              <a:t>Format of Master Title</a:t>
            </a:r>
          </a:p>
        </p:txBody>
      </p:sp>
      <p:sp>
        <p:nvSpPr>
          <p:cNvPr id="6167" name="Text Box 23"/>
          <p:cNvSpPr txBox="1">
            <a:spLocks noChangeArrowheads="1"/>
          </p:cNvSpPr>
          <p:nvPr userDrawn="1"/>
        </p:nvSpPr>
        <p:spPr bwMode="auto">
          <a:xfrm>
            <a:off x="-183189" y="29528038"/>
            <a:ext cx="15868007" cy="599528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  <a:effectLst/>
        </p:spPr>
        <p:txBody>
          <a:bodyPr lIns="75569" tIns="37785" rIns="75569" bIns="37785">
            <a:spAutoFit/>
          </a:bodyPr>
          <a:lstStyle/>
          <a:p>
            <a:pPr defTabSz="3057364"/>
            <a:r>
              <a:rPr lang="en-US" altLang="ja-JP" sz="340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</a:rPr>
              <a:t>Graduate</a:t>
            </a:r>
            <a:r>
              <a:rPr lang="en-US" altLang="ja-JP" sz="3400" baseline="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</a:rPr>
              <a:t> School of Information Science, Nara Institute of Science and Technology</a:t>
            </a:r>
            <a:endParaRPr lang="ja-JP" altLang="en-US" sz="3400" dirty="0">
              <a:solidFill>
                <a:schemeClr val="bg1"/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6105171" y="29508630"/>
            <a:ext cx="4729188" cy="691861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  <a:effectLst/>
        </p:spPr>
        <p:txBody>
          <a:bodyPr wrap="none" lIns="75569" tIns="37785" rIns="75569" bIns="37785">
            <a:spAutoFit/>
          </a:bodyPr>
          <a:lstStyle/>
          <a:p>
            <a:pPr defTabSz="3057364"/>
            <a:r>
              <a:rPr lang="en-US" altLang="ja-JP" dirty="0">
                <a:solidFill>
                  <a:schemeClr val="bg1"/>
                </a:solidFill>
                <a:latin typeface="Franklin Gothic Book" panose="020B0503020102020204" pitchFamily="34" charset="0"/>
              </a:rPr>
              <a:t>http://sdlab.naist.jp/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defTabSz="3057364" rtl="0" fontAlgn="base">
        <a:spcBef>
          <a:spcPct val="0"/>
        </a:spcBef>
        <a:spcAft>
          <a:spcPct val="0"/>
        </a:spcAft>
        <a:defRPr sz="8000">
          <a:solidFill>
            <a:schemeClr val="bg1"/>
          </a:solidFill>
          <a:latin typeface="+mj-lt"/>
          <a:ea typeface="+mj-ea"/>
          <a:cs typeface="+mj-cs"/>
        </a:defRPr>
      </a:lvl1pPr>
      <a:lvl2pPr algn="l" defTabSz="3057364" rtl="0" fontAlgn="base">
        <a:spcBef>
          <a:spcPct val="0"/>
        </a:spcBef>
        <a:spcAft>
          <a:spcPct val="0"/>
        </a:spcAft>
        <a:defRPr sz="8000">
          <a:solidFill>
            <a:schemeClr val="bg1"/>
          </a:solidFill>
          <a:latin typeface="Verdana" pitchFamily="34" charset="0"/>
          <a:ea typeface="HGP創英角ｺﾞｼｯｸUB" pitchFamily="50" charset="-128"/>
        </a:defRPr>
      </a:lvl2pPr>
      <a:lvl3pPr algn="l" defTabSz="3057364" rtl="0" fontAlgn="base">
        <a:spcBef>
          <a:spcPct val="0"/>
        </a:spcBef>
        <a:spcAft>
          <a:spcPct val="0"/>
        </a:spcAft>
        <a:defRPr sz="8000">
          <a:solidFill>
            <a:schemeClr val="bg1"/>
          </a:solidFill>
          <a:latin typeface="Verdana" pitchFamily="34" charset="0"/>
          <a:ea typeface="HGP創英角ｺﾞｼｯｸUB" pitchFamily="50" charset="-128"/>
        </a:defRPr>
      </a:lvl3pPr>
      <a:lvl4pPr algn="l" defTabSz="3057364" rtl="0" fontAlgn="base">
        <a:spcBef>
          <a:spcPct val="0"/>
        </a:spcBef>
        <a:spcAft>
          <a:spcPct val="0"/>
        </a:spcAft>
        <a:defRPr sz="8000">
          <a:solidFill>
            <a:schemeClr val="bg1"/>
          </a:solidFill>
          <a:latin typeface="Verdana" pitchFamily="34" charset="0"/>
          <a:ea typeface="HGP創英角ｺﾞｼｯｸUB" pitchFamily="50" charset="-128"/>
        </a:defRPr>
      </a:lvl4pPr>
      <a:lvl5pPr algn="l" defTabSz="3057364" rtl="0" fontAlgn="base">
        <a:spcBef>
          <a:spcPct val="0"/>
        </a:spcBef>
        <a:spcAft>
          <a:spcPct val="0"/>
        </a:spcAft>
        <a:defRPr sz="8000">
          <a:solidFill>
            <a:schemeClr val="bg1"/>
          </a:solidFill>
          <a:latin typeface="Verdana" pitchFamily="34" charset="0"/>
          <a:ea typeface="HGP創英角ｺﾞｼｯｸUB" pitchFamily="50" charset="-128"/>
        </a:defRPr>
      </a:lvl5pPr>
      <a:lvl6pPr marL="1408833" algn="l" defTabSz="3057364" rtl="0" fontAlgn="base">
        <a:spcBef>
          <a:spcPct val="0"/>
        </a:spcBef>
        <a:spcAft>
          <a:spcPct val="0"/>
        </a:spcAft>
        <a:defRPr sz="8000">
          <a:solidFill>
            <a:schemeClr val="bg1"/>
          </a:solidFill>
          <a:latin typeface="Verdana" pitchFamily="34" charset="0"/>
          <a:ea typeface="HGP創英角ｺﾞｼｯｸUB" pitchFamily="50" charset="-128"/>
        </a:defRPr>
      </a:lvl6pPr>
      <a:lvl7pPr marL="2817665" algn="l" defTabSz="3057364" rtl="0" fontAlgn="base">
        <a:spcBef>
          <a:spcPct val="0"/>
        </a:spcBef>
        <a:spcAft>
          <a:spcPct val="0"/>
        </a:spcAft>
        <a:defRPr sz="8000">
          <a:solidFill>
            <a:schemeClr val="bg1"/>
          </a:solidFill>
          <a:latin typeface="Verdana" pitchFamily="34" charset="0"/>
          <a:ea typeface="HGP創英角ｺﾞｼｯｸUB" pitchFamily="50" charset="-128"/>
        </a:defRPr>
      </a:lvl7pPr>
      <a:lvl8pPr marL="4226498" algn="l" defTabSz="3057364" rtl="0" fontAlgn="base">
        <a:spcBef>
          <a:spcPct val="0"/>
        </a:spcBef>
        <a:spcAft>
          <a:spcPct val="0"/>
        </a:spcAft>
        <a:defRPr sz="8000">
          <a:solidFill>
            <a:schemeClr val="bg1"/>
          </a:solidFill>
          <a:latin typeface="Verdana" pitchFamily="34" charset="0"/>
          <a:ea typeface="HGP創英角ｺﾞｼｯｸUB" pitchFamily="50" charset="-128"/>
        </a:defRPr>
      </a:lvl8pPr>
      <a:lvl9pPr marL="5635330" algn="l" defTabSz="3057364" rtl="0" fontAlgn="base">
        <a:spcBef>
          <a:spcPct val="0"/>
        </a:spcBef>
        <a:spcAft>
          <a:spcPct val="0"/>
        </a:spcAft>
        <a:defRPr sz="8000">
          <a:solidFill>
            <a:schemeClr val="bg1"/>
          </a:solidFill>
          <a:latin typeface="Verdana" pitchFamily="34" charset="0"/>
          <a:ea typeface="HGP創英角ｺﾞｼｯｸUB" pitchFamily="50" charset="-128"/>
        </a:defRPr>
      </a:lvl9pPr>
    </p:titleStyle>
    <p:bodyStyle>
      <a:lvl1pPr marL="1149570" indent="-1149570" algn="l" defTabSz="3057364" rtl="0" fontAlgn="base">
        <a:spcBef>
          <a:spcPct val="20000"/>
        </a:spcBef>
        <a:spcAft>
          <a:spcPct val="0"/>
        </a:spcAft>
        <a:buClr>
          <a:srgbClr val="003399"/>
        </a:buClr>
        <a:buSzPct val="150000"/>
        <a:buFont typeface="Wingdings" pitchFamily="2" charset="2"/>
        <a:buBlip>
          <a:blip r:embed="rId13"/>
        </a:buBlip>
        <a:defRPr kumimoji="1" sz="8300">
          <a:solidFill>
            <a:schemeClr val="tx1"/>
          </a:solidFill>
          <a:latin typeface="+mn-lt"/>
          <a:ea typeface="+mn-ea"/>
          <a:cs typeface="+mn-cs"/>
        </a:defRPr>
      </a:lvl1pPr>
      <a:lvl2pPr marL="2485024" indent="-953899" algn="l" defTabSz="3057364" rtl="0" fontAlgn="base">
        <a:spcBef>
          <a:spcPct val="20000"/>
        </a:spcBef>
        <a:spcAft>
          <a:spcPct val="0"/>
        </a:spcAft>
        <a:buClr>
          <a:srgbClr val="000099"/>
        </a:buClr>
        <a:buSzPct val="95000"/>
        <a:buFont typeface="Wingdings" pitchFamily="2" charset="2"/>
        <a:buChar char="p"/>
        <a:defRPr kumimoji="1" sz="7400">
          <a:solidFill>
            <a:schemeClr val="tx1"/>
          </a:solidFill>
          <a:latin typeface="+mn-lt"/>
          <a:ea typeface="+mn-ea"/>
        </a:defRPr>
      </a:lvl2pPr>
      <a:lvl3pPr marL="3825372" indent="-768011" algn="l" defTabSz="3057364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u"/>
        <a:defRPr kumimoji="1" sz="5900">
          <a:solidFill>
            <a:schemeClr val="tx1"/>
          </a:solidFill>
          <a:latin typeface="+mn-lt"/>
          <a:ea typeface="+mn-ea"/>
        </a:defRPr>
      </a:lvl3pPr>
      <a:lvl4pPr marL="5356500" indent="-768011" algn="l" defTabSz="3057364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ü"/>
        <a:defRPr kumimoji="1" sz="4900">
          <a:solidFill>
            <a:schemeClr val="tx1"/>
          </a:solidFill>
          <a:latin typeface="+mn-lt"/>
          <a:ea typeface="+mn-ea"/>
        </a:defRPr>
      </a:lvl4pPr>
      <a:lvl5pPr marL="6887625" indent="-768011" algn="l" defTabSz="3057364" rtl="0" fontAlgn="base">
        <a:spcBef>
          <a:spcPct val="20000"/>
        </a:spcBef>
        <a:spcAft>
          <a:spcPct val="0"/>
        </a:spcAft>
        <a:buChar char="»"/>
        <a:defRPr kumimoji="1" sz="3700">
          <a:solidFill>
            <a:schemeClr val="tx1"/>
          </a:solidFill>
          <a:latin typeface="+mn-lt"/>
          <a:ea typeface="+mn-ea"/>
        </a:defRPr>
      </a:lvl5pPr>
      <a:lvl6pPr marL="8296458" indent="-768011" algn="l" defTabSz="3057364" rtl="0" fontAlgn="base">
        <a:spcBef>
          <a:spcPct val="20000"/>
        </a:spcBef>
        <a:spcAft>
          <a:spcPct val="0"/>
        </a:spcAft>
        <a:buChar char="»"/>
        <a:defRPr kumimoji="1" sz="3700">
          <a:solidFill>
            <a:schemeClr val="tx1"/>
          </a:solidFill>
          <a:latin typeface="+mn-lt"/>
          <a:ea typeface="+mn-ea"/>
        </a:defRPr>
      </a:lvl6pPr>
      <a:lvl7pPr marL="9705291" indent="-768011" algn="l" defTabSz="3057364" rtl="0" fontAlgn="base">
        <a:spcBef>
          <a:spcPct val="20000"/>
        </a:spcBef>
        <a:spcAft>
          <a:spcPct val="0"/>
        </a:spcAft>
        <a:buChar char="»"/>
        <a:defRPr kumimoji="1" sz="3700">
          <a:solidFill>
            <a:schemeClr val="tx1"/>
          </a:solidFill>
          <a:latin typeface="+mn-lt"/>
          <a:ea typeface="+mn-ea"/>
        </a:defRPr>
      </a:lvl7pPr>
      <a:lvl8pPr marL="11114123" indent="-768011" algn="l" defTabSz="3057364" rtl="0" fontAlgn="base">
        <a:spcBef>
          <a:spcPct val="20000"/>
        </a:spcBef>
        <a:spcAft>
          <a:spcPct val="0"/>
        </a:spcAft>
        <a:buChar char="»"/>
        <a:defRPr kumimoji="1" sz="3700">
          <a:solidFill>
            <a:schemeClr val="tx1"/>
          </a:solidFill>
          <a:latin typeface="+mn-lt"/>
          <a:ea typeface="+mn-ea"/>
        </a:defRPr>
      </a:lvl8pPr>
      <a:lvl9pPr marL="12522956" indent="-768011" algn="l" defTabSz="3057364" rtl="0" fontAlgn="base">
        <a:spcBef>
          <a:spcPct val="20000"/>
        </a:spcBef>
        <a:spcAft>
          <a:spcPct val="0"/>
        </a:spcAft>
        <a:buChar char="»"/>
        <a:defRPr kumimoji="1" sz="3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2817665" rtl="0" eaLnBrk="1" latinLnBrk="0" hangingPunct="1">
        <a:defRPr kumimoji="1"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833" algn="l" defTabSz="2817665" rtl="0" eaLnBrk="1" latinLnBrk="0" hangingPunct="1">
        <a:defRPr kumimoji="1"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665" algn="l" defTabSz="2817665" rtl="0" eaLnBrk="1" latinLnBrk="0" hangingPunct="1">
        <a:defRPr kumimoji="1"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498" algn="l" defTabSz="2817665" rtl="0" eaLnBrk="1" latinLnBrk="0" hangingPunct="1">
        <a:defRPr kumimoji="1"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330" algn="l" defTabSz="2817665" rtl="0" eaLnBrk="1" latinLnBrk="0" hangingPunct="1">
        <a:defRPr kumimoji="1"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162" algn="l" defTabSz="2817665" rtl="0" eaLnBrk="1" latinLnBrk="0" hangingPunct="1">
        <a:defRPr kumimoji="1"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52995" algn="l" defTabSz="2817665" rtl="0" eaLnBrk="1" latinLnBrk="0" hangingPunct="1">
        <a:defRPr kumimoji="1"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861828" algn="l" defTabSz="2817665" rtl="0" eaLnBrk="1" latinLnBrk="0" hangingPunct="1">
        <a:defRPr kumimoji="1"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0660" algn="l" defTabSz="2817665" rtl="0" eaLnBrk="1" latinLnBrk="0" hangingPunct="1">
        <a:defRPr kumimoji="1"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gi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/>
          <p:cNvSpPr txBox="1">
            <a:spLocks/>
          </p:cNvSpPr>
          <p:nvPr/>
        </p:nvSpPr>
        <p:spPr bwMode="auto">
          <a:xfrm>
            <a:off x="277257" y="155259"/>
            <a:ext cx="17254291" cy="265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6024" tIns="153012" rIns="306024" bIns="153012" numCol="1" anchor="ctr" anchorCtr="0" compatLnSpc="1">
            <a:prstTxWarp prst="textNoShape">
              <a:avLst/>
            </a:prstTxWarp>
          </a:bodyPr>
          <a:lstStyle/>
          <a:p>
            <a:pPr algn="l" defTabSz="3057364">
              <a:spcBef>
                <a:spcPct val="0"/>
              </a:spcBef>
              <a:defRPr/>
            </a:pPr>
            <a:r>
              <a:rPr lang="en-US" altLang="ja-JP" sz="7900" kern="0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+mj-ea"/>
                <a:cs typeface="+mj-cs"/>
              </a:rPr>
              <a:t>Evaluation of MPTCP on PRAGMA-ENT</a:t>
            </a:r>
            <a:endParaRPr lang="ja-JP" altLang="en-US" sz="7900" kern="0" dirty="0">
              <a:solidFill>
                <a:schemeClr val="bg1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843667" y="3493296"/>
            <a:ext cx="16148835" cy="1399715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  <a:effectLst/>
        </p:spPr>
        <p:txBody>
          <a:bodyPr wrap="square" lIns="75541" tIns="37769" rIns="75541" bIns="37769">
            <a:spAutoFit/>
          </a:bodyPr>
          <a:lstStyle/>
          <a:p>
            <a:pPr algn="r" defTabSz="3057364"/>
            <a:r>
              <a:rPr lang="en-US" altLang="ja-JP" sz="4300" dirty="0" err="1">
                <a:latin typeface="Franklin Gothic Book" panose="020B0503020102020204" pitchFamily="34" charset="0"/>
              </a:rPr>
              <a:t>Chawanat</a:t>
            </a:r>
            <a:r>
              <a:rPr lang="en-US" altLang="ja-JP" sz="4300" dirty="0">
                <a:latin typeface="Franklin Gothic Book" panose="020B0503020102020204" pitchFamily="34" charset="0"/>
              </a:rPr>
              <a:t> </a:t>
            </a:r>
            <a:r>
              <a:rPr lang="en-US" altLang="ja-JP" sz="4300" dirty="0" err="1">
                <a:latin typeface="Franklin Gothic Book" panose="020B0503020102020204" pitchFamily="34" charset="0"/>
              </a:rPr>
              <a:t>Nakasan</a:t>
            </a:r>
            <a:r>
              <a:rPr lang="en-US" altLang="ja-JP" sz="4300" dirty="0">
                <a:latin typeface="Franklin Gothic Book" panose="020B0503020102020204" pitchFamily="34" charset="0"/>
              </a:rPr>
              <a:t>, </a:t>
            </a:r>
            <a:r>
              <a:rPr lang="en-US" altLang="ja-JP" sz="4300" dirty="0" err="1">
                <a:latin typeface="Franklin Gothic Book" panose="020B0503020102020204" pitchFamily="34" charset="0"/>
              </a:rPr>
              <a:t>Kohei</a:t>
            </a:r>
            <a:r>
              <a:rPr lang="en-US" altLang="ja-JP" sz="4300" dirty="0">
                <a:latin typeface="Franklin Gothic Book" panose="020B0503020102020204" pitchFamily="34" charset="0"/>
              </a:rPr>
              <a:t> </a:t>
            </a:r>
            <a:r>
              <a:rPr lang="en-US" altLang="ja-JP" sz="4300" dirty="0" smtClean="0">
                <a:latin typeface="Franklin Gothic Book" panose="020B0503020102020204" pitchFamily="34" charset="0"/>
              </a:rPr>
              <a:t>Ichikawa,</a:t>
            </a:r>
            <a:br>
              <a:rPr lang="en-US" altLang="ja-JP" sz="4300" dirty="0" smtClean="0">
                <a:latin typeface="Franklin Gothic Book" panose="020B0503020102020204" pitchFamily="34" charset="0"/>
              </a:rPr>
            </a:br>
            <a:r>
              <a:rPr lang="en-US" altLang="ja-JP" sz="4300" dirty="0" smtClean="0">
                <a:latin typeface="Franklin Gothic Book" panose="020B0503020102020204" pitchFamily="34" charset="0"/>
              </a:rPr>
              <a:t>Luca </a:t>
            </a:r>
            <a:r>
              <a:rPr lang="en-US" altLang="ja-JP" sz="4300" dirty="0">
                <a:latin typeface="Franklin Gothic Book" panose="020B0503020102020204" pitchFamily="34" charset="0"/>
              </a:rPr>
              <a:t>Clementi, Philip Papadopoulos</a:t>
            </a:r>
            <a:endParaRPr lang="en-US" altLang="ja-JP" sz="4300" dirty="0">
              <a:latin typeface="Franklin Gothic Book" panose="020B0503020102020204" pitchFamily="34" charset="0"/>
            </a:endParaRPr>
          </a:p>
        </p:txBody>
      </p:sp>
      <p:sp>
        <p:nvSpPr>
          <p:cNvPr id="21" name="Text Box 265"/>
          <p:cNvSpPr txBox="1">
            <a:spLocks noChangeArrowheads="1"/>
          </p:cNvSpPr>
          <p:nvPr/>
        </p:nvSpPr>
        <p:spPr bwMode="auto">
          <a:xfrm>
            <a:off x="232690" y="3959068"/>
            <a:ext cx="6183827" cy="992730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</p:spPr>
        <p:txBody>
          <a:bodyPr wrap="square" lIns="228596" tIns="114299" rIns="228596" bIns="114299">
            <a:spAutoFit/>
          </a:bodyPr>
          <a:lstStyle/>
          <a:p>
            <a:pPr algn="l" defTabSz="3057364">
              <a:buClr>
                <a:srgbClr val="003399"/>
              </a:buClr>
              <a:buSzPct val="150000"/>
              <a:buBlip>
                <a:blip r:embed="rId2"/>
              </a:buBlip>
            </a:pPr>
            <a:r>
              <a:rPr lang="en-US" altLang="ja-JP" sz="4900" dirty="0">
                <a:solidFill>
                  <a:srgbClr val="0000CC"/>
                </a:solidFill>
                <a:latin typeface="Franklin Gothic Book" panose="020B0503020102020204" pitchFamily="34" charset="0"/>
                <a:ea typeface="+mn-ea"/>
                <a:cs typeface="Arial" pitchFamily="34" charset="0"/>
              </a:rPr>
              <a:t>Introduction </a:t>
            </a:r>
          </a:p>
        </p:txBody>
      </p: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222722" y="5002206"/>
            <a:ext cx="20715050" cy="354180"/>
            <a:chOff x="737" y="4247"/>
            <a:chExt cx="14605" cy="258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 flipV="1">
              <a:off x="737" y="4247"/>
              <a:ext cx="14605" cy="138"/>
            </a:xfrm>
            <a:prstGeom prst="rect">
              <a:avLst/>
            </a:prstGeom>
            <a:solidFill>
              <a:srgbClr val="0000CC"/>
            </a:solidFill>
            <a:ln w="635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37" y="4428"/>
              <a:ext cx="14605" cy="77"/>
            </a:xfrm>
            <a:prstGeom prst="rect">
              <a:avLst/>
            </a:prstGeom>
            <a:solidFill>
              <a:srgbClr val="0000CC"/>
            </a:solidFill>
            <a:ln w="635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34159" y="12357506"/>
            <a:ext cx="20715050" cy="1358360"/>
            <a:chOff x="101600" y="1238224"/>
            <a:chExt cx="6642100" cy="444453"/>
          </a:xfrm>
        </p:grpSpPr>
        <p:sp>
          <p:nvSpPr>
            <p:cNvPr id="31" name="Text Box 265"/>
            <p:cNvSpPr txBox="1">
              <a:spLocks noChangeArrowheads="1"/>
            </p:cNvSpPr>
            <p:nvPr/>
          </p:nvSpPr>
          <p:spPr bwMode="auto">
            <a:xfrm>
              <a:off x="104796" y="1238224"/>
              <a:ext cx="6324600" cy="271235"/>
            </a:xfrm>
            <a:prstGeom prst="rect">
              <a:avLst/>
            </a:prstGeom>
            <a:noFill/>
            <a:ln w="63500" algn="ctr">
              <a:noFill/>
              <a:miter lim="800000"/>
              <a:headEnd/>
              <a:tailEnd/>
            </a:ln>
          </p:spPr>
          <p:txBody>
            <a:bodyPr lIns="74185" tIns="37093" rIns="74185" bIns="37093">
              <a:spAutoFit/>
            </a:bodyPr>
            <a:lstStyle/>
            <a:p>
              <a:pPr algn="l" defTabSz="3057364">
                <a:spcBef>
                  <a:spcPct val="0"/>
                </a:spcBef>
                <a:buClr>
                  <a:srgbClr val="003399"/>
                </a:buClr>
                <a:buSzPct val="150000"/>
                <a:buBlip>
                  <a:blip r:embed="rId2"/>
                </a:buBlip>
              </a:pPr>
              <a:r>
                <a:rPr lang="en-US" altLang="ja-JP" sz="4900" dirty="0" smtClean="0">
                  <a:solidFill>
                    <a:srgbClr val="0000CC"/>
                  </a:solidFill>
                  <a:latin typeface="Franklin Gothic Book" panose="020B0503020102020204" pitchFamily="34" charset="0"/>
                  <a:ea typeface="+mn-ea"/>
                  <a:cs typeface="Arial" pitchFamily="34" charset="0"/>
                </a:rPr>
                <a:t>Current Status of </a:t>
              </a:r>
              <a:r>
                <a:rPr lang="en-US" altLang="ja-JP" sz="4900" dirty="0" err="1" smtClean="0">
                  <a:solidFill>
                    <a:srgbClr val="0000CC"/>
                  </a:solidFill>
                  <a:latin typeface="Franklin Gothic Book" panose="020B0503020102020204" pitchFamily="34" charset="0"/>
                  <a:ea typeface="+mn-ea"/>
                  <a:cs typeface="Arial" pitchFamily="34" charset="0"/>
                </a:rPr>
                <a:t>Testbed</a:t>
              </a:r>
              <a:r>
                <a:rPr lang="en-US" altLang="ja-JP" sz="4900" dirty="0" smtClean="0">
                  <a:solidFill>
                    <a:srgbClr val="0000CC"/>
                  </a:solidFill>
                  <a:latin typeface="Franklin Gothic Book" panose="020B0503020102020204" pitchFamily="34" charset="0"/>
                  <a:ea typeface="+mn-ea"/>
                  <a:cs typeface="Arial" pitchFamily="34" charset="0"/>
                </a:rPr>
                <a:t> at SDSC</a:t>
              </a:r>
              <a:endParaRPr lang="en-US" altLang="ja-JP" sz="4900" dirty="0">
                <a:solidFill>
                  <a:srgbClr val="0000CC"/>
                </a:solidFill>
                <a:latin typeface="Franklin Gothic Book" panose="020B0503020102020204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01600" y="1566790"/>
              <a:ext cx="6642100" cy="115887"/>
              <a:chOff x="737" y="4247"/>
              <a:chExt cx="14605" cy="258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 flipV="1">
                <a:off x="737" y="4247"/>
                <a:ext cx="14605" cy="138"/>
              </a:xfrm>
              <a:prstGeom prst="rect">
                <a:avLst/>
              </a:prstGeom>
              <a:solidFill>
                <a:srgbClr val="0000CC"/>
              </a:solidFill>
              <a:ln w="6350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Franklin Gothic Book" panose="020B0503020102020204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737" y="4428"/>
                <a:ext cx="14605" cy="77"/>
              </a:xfrm>
              <a:prstGeom prst="rect">
                <a:avLst/>
              </a:prstGeom>
              <a:solidFill>
                <a:srgbClr val="0000CC"/>
              </a:solidFill>
              <a:ln w="6350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Franklin Gothic Book" panose="020B0503020102020204" pitchFamily="34" charset="0"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35" name="テキスト ボックス 34"/>
          <p:cNvSpPr txBox="1"/>
          <p:nvPr/>
        </p:nvSpPr>
        <p:spPr>
          <a:xfrm>
            <a:off x="405524" y="6032863"/>
            <a:ext cx="10225857" cy="5799874"/>
          </a:xfrm>
          <a:prstGeom prst="rect">
            <a:avLst/>
          </a:prstGeom>
          <a:noFill/>
        </p:spPr>
        <p:txBody>
          <a:bodyPr wrap="square" lIns="281767" tIns="140883" rIns="281767" bIns="140883" rtlCol="0">
            <a:spAutoFit/>
          </a:bodyPr>
          <a:lstStyle/>
          <a:p>
            <a:pPr algn="just"/>
            <a:r>
              <a:rPr lang="en-US" altLang="ja-JP" sz="3200" dirty="0" smtClean="0">
                <a:latin typeface="Franklin Gothic Book" panose="020B0503020102020204" pitchFamily="34" charset="0"/>
              </a:rPr>
              <a:t>    Modern </a:t>
            </a:r>
            <a:r>
              <a:rPr lang="en-US" altLang="ja-JP" sz="3200" dirty="0">
                <a:latin typeface="Franklin Gothic Book" panose="020B0503020102020204" pitchFamily="34" charset="0"/>
              </a:rPr>
              <a:t>networked systems, such as data centers, cloud computing, or distributed storage systems, are adopting multi-homed, multi-site configuration.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These concepts allow systems to have multiple routes to the Internet and span across the globe.</a:t>
            </a:r>
            <a:endParaRPr lang="en-US" altLang="ja-JP" sz="3200" dirty="0">
              <a:latin typeface="Franklin Gothic Book" panose="020B0503020102020204" pitchFamily="34" charset="0"/>
            </a:endParaRPr>
          </a:p>
          <a:p>
            <a:pPr algn="just"/>
            <a:r>
              <a:rPr lang="en-US" altLang="ja-JP" sz="3200" dirty="0" smtClean="0">
                <a:latin typeface="Franklin Gothic Book" panose="020B0503020102020204" pitchFamily="34" charset="0"/>
              </a:rPr>
              <a:t>    To </a:t>
            </a:r>
            <a:r>
              <a:rPr lang="en-US" altLang="ja-JP" sz="3200" dirty="0">
                <a:latin typeface="Franklin Gothic Book" panose="020B0503020102020204" pitchFamily="34" charset="0"/>
              </a:rPr>
              <a:t>aid in researching and developing such systems, the PRAGMA-ENT network was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created to facilitate high-performance computing research across the wide-area network. This </a:t>
            </a:r>
            <a:r>
              <a:rPr lang="en-US" altLang="ja-JP" sz="3200" dirty="0" err="1">
                <a:latin typeface="Franklin Gothic Book" panose="020B0503020102020204" pitchFamily="34" charset="0"/>
              </a:rPr>
              <a:t>testbed</a:t>
            </a:r>
            <a:r>
              <a:rPr lang="en-US" altLang="ja-JP" sz="3200" dirty="0">
                <a:latin typeface="Franklin Gothic Book" panose="020B0503020102020204" pitchFamily="34" charset="0"/>
              </a:rPr>
              <a:t> is an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excellent opportunity </a:t>
            </a:r>
            <a:r>
              <a:rPr lang="en-US" altLang="ja-JP" sz="3200" dirty="0">
                <a:latin typeface="Franklin Gothic Book" panose="020B0503020102020204" pitchFamily="34" charset="0"/>
              </a:rPr>
              <a:t>to deploy a test on Multipath TCP (MPTCP)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in </a:t>
            </a:r>
            <a:r>
              <a:rPr lang="en-US" altLang="ja-JP" sz="3200" dirty="0">
                <a:latin typeface="Franklin Gothic Book" panose="020B0503020102020204" pitchFamily="34" charset="0"/>
              </a:rPr>
              <a:t>a real-world wide-area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network.</a:t>
            </a:r>
            <a:endParaRPr lang="en-US" altLang="ja-JP" sz="3200" dirty="0">
              <a:latin typeface="Franklin Gothic Book" panose="020B0503020102020204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92004" y="14215874"/>
            <a:ext cx="568767" cy="904972"/>
          </a:xfrm>
          <a:prstGeom prst="rect">
            <a:avLst/>
          </a:prstGeom>
          <a:noFill/>
        </p:spPr>
        <p:txBody>
          <a:bodyPr wrap="none" lIns="281767" tIns="140883" rIns="281767" bIns="140883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05524" y="21600380"/>
            <a:ext cx="8688469" cy="7375690"/>
          </a:xfrm>
          <a:prstGeom prst="rect">
            <a:avLst/>
          </a:prstGeom>
          <a:noFill/>
        </p:spPr>
        <p:txBody>
          <a:bodyPr wrap="square" lIns="281767" tIns="140883" rIns="281767" bIns="140883" rtlCol="0">
            <a:spAutoFit/>
          </a:bodyPr>
          <a:lstStyle/>
          <a:p>
            <a:pPr algn="just"/>
            <a:r>
              <a:rPr lang="en-US" altLang="ja-JP" sz="3200" dirty="0" smtClean="0">
                <a:latin typeface="Franklin Gothic Book" panose="020B0503020102020204" pitchFamily="34" charset="0"/>
              </a:rPr>
              <a:t>    The </a:t>
            </a:r>
            <a:r>
              <a:rPr lang="en-US" altLang="ja-JP" sz="3200" dirty="0">
                <a:latin typeface="Franklin Gothic Book" panose="020B0503020102020204" pitchFamily="34" charset="0"/>
              </a:rPr>
              <a:t>MPTCP </a:t>
            </a:r>
            <a:r>
              <a:rPr lang="en-US" altLang="ja-JP" sz="3200" dirty="0" err="1">
                <a:latin typeface="Franklin Gothic Book" panose="020B0503020102020204" pitchFamily="34" charset="0"/>
              </a:rPr>
              <a:t>testbed</a:t>
            </a:r>
            <a:r>
              <a:rPr lang="en-US" altLang="ja-JP" sz="3200" dirty="0">
                <a:latin typeface="Franklin Gothic Book" panose="020B0503020102020204" pitchFamily="34" charset="0"/>
              </a:rPr>
              <a:t>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was </a:t>
            </a:r>
            <a:r>
              <a:rPr lang="en-US" altLang="ja-JP" sz="3200" dirty="0">
                <a:latin typeface="Franklin Gothic Book" panose="020B0503020102020204" pitchFamily="34" charset="0"/>
              </a:rPr>
              <a:t>created over the PRAGMA-ENT network by placing a number of MPTCP-capable virtual machines on NAIST and SDSC sites. All of these machines have at least two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interfaces connected to PRAGMA-ENT.</a:t>
            </a:r>
          </a:p>
          <a:p>
            <a:pPr algn="just"/>
            <a:r>
              <a:rPr lang="en-US" altLang="ja-JP" sz="3200" dirty="0">
                <a:latin typeface="Franklin Gothic Book" panose="020B0503020102020204" pitchFamily="34" charset="0"/>
              </a:rPr>
              <a:t>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   With the MPTCP kernel, communication was </a:t>
            </a:r>
            <a:r>
              <a:rPr lang="en-US" altLang="ja-JP" sz="3200" dirty="0">
                <a:latin typeface="Franklin Gothic Book" panose="020B0503020102020204" pitchFamily="34" charset="0"/>
              </a:rPr>
              <a:t>tested and we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could confirm </a:t>
            </a:r>
            <a:r>
              <a:rPr lang="en-US" altLang="ja-JP" sz="3200" dirty="0">
                <a:latin typeface="Franklin Gothic Book" panose="020B0503020102020204" pitchFamily="34" charset="0"/>
              </a:rPr>
              <a:t>that MPTCP is functioning both in the same site and multi-site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n-US" altLang="ja-JP" sz="3200" dirty="0">
                <a:latin typeface="Franklin Gothic Book" panose="020B0503020102020204" pitchFamily="34" charset="0"/>
              </a:rPr>
              <a:t>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   Currently, we use Floodlight controller’s static flow entry API to insert the rules. In the future, we will create a controller that separates MPTCP traffic into multiple routes. To do this, the controller should detect MPTCP </a:t>
            </a:r>
            <a:r>
              <a:rPr lang="en-US" altLang="ja-JP" sz="3200" dirty="0" err="1" smtClean="0">
                <a:latin typeface="Franklin Gothic Book" panose="020B0503020102020204" pitchFamily="34" charset="0"/>
              </a:rPr>
              <a:t>subflows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 and split them accordingly.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7755" y="20112735"/>
            <a:ext cx="20753439" cy="1344781"/>
            <a:chOff x="227755" y="18414205"/>
            <a:chExt cx="20753439" cy="1344781"/>
          </a:xfrm>
        </p:grpSpPr>
        <p:sp>
          <p:nvSpPr>
            <p:cNvPr id="26" name="Text Box 265"/>
            <p:cNvSpPr txBox="1">
              <a:spLocks noChangeArrowheads="1"/>
            </p:cNvSpPr>
            <p:nvPr/>
          </p:nvSpPr>
          <p:spPr bwMode="auto">
            <a:xfrm>
              <a:off x="227755" y="18414205"/>
              <a:ext cx="13081876" cy="828963"/>
            </a:xfrm>
            <a:prstGeom prst="rect">
              <a:avLst/>
            </a:prstGeom>
            <a:noFill/>
            <a:ln w="63500" algn="ctr">
              <a:noFill/>
              <a:miter lim="800000"/>
              <a:headEnd/>
              <a:tailEnd/>
            </a:ln>
          </p:spPr>
          <p:txBody>
            <a:bodyPr wrap="square" lIns="74185" tIns="37093" rIns="74185" bIns="37093">
              <a:spAutoFit/>
            </a:bodyPr>
            <a:lstStyle/>
            <a:p>
              <a:pPr algn="l" defTabSz="3057364">
                <a:spcBef>
                  <a:spcPct val="0"/>
                </a:spcBef>
                <a:buClr>
                  <a:srgbClr val="003399"/>
                </a:buClr>
                <a:buSzPct val="150000"/>
                <a:buBlip>
                  <a:blip r:embed="rId2"/>
                </a:buBlip>
              </a:pPr>
              <a:r>
                <a:rPr lang="en-US" altLang="ja-JP" sz="4900" dirty="0" smtClean="0">
                  <a:solidFill>
                    <a:srgbClr val="0000CC"/>
                  </a:solidFill>
                  <a:latin typeface="Franklin Gothic Book" panose="020B0503020102020204" pitchFamily="34" charset="0"/>
                  <a:ea typeface="+mn-ea"/>
                  <a:cs typeface="Arial" pitchFamily="34" charset="0"/>
                </a:rPr>
                <a:t>MPTCP </a:t>
              </a:r>
              <a:r>
                <a:rPr lang="en-US" altLang="ja-JP" sz="4900" dirty="0" err="1" smtClean="0">
                  <a:solidFill>
                    <a:srgbClr val="0000CC"/>
                  </a:solidFill>
                  <a:latin typeface="Franklin Gothic Book" panose="020B0503020102020204" pitchFamily="34" charset="0"/>
                  <a:ea typeface="+mn-ea"/>
                  <a:cs typeface="Arial" pitchFamily="34" charset="0"/>
                </a:rPr>
                <a:t>Testbed</a:t>
              </a:r>
              <a:r>
                <a:rPr lang="en-US" altLang="ja-JP" sz="4900" dirty="0" smtClean="0">
                  <a:solidFill>
                    <a:srgbClr val="0000CC"/>
                  </a:solidFill>
                  <a:latin typeface="Franklin Gothic Book" panose="020B0503020102020204" pitchFamily="34" charset="0"/>
                  <a:ea typeface="+mn-ea"/>
                  <a:cs typeface="Arial" pitchFamily="34" charset="0"/>
                </a:rPr>
                <a:t> on PRAGMA-ENT</a:t>
              </a:r>
              <a:endParaRPr lang="en-US" altLang="ja-JP" sz="4900" dirty="0">
                <a:solidFill>
                  <a:srgbClr val="0000CC"/>
                </a:solidFill>
                <a:latin typeface="Franklin Gothic Book" panose="020B0503020102020204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266144" y="19404806"/>
              <a:ext cx="20715050" cy="354180"/>
              <a:chOff x="737" y="4247"/>
              <a:chExt cx="14605" cy="258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 flipV="1">
                <a:off x="737" y="4247"/>
                <a:ext cx="14605" cy="138"/>
              </a:xfrm>
              <a:prstGeom prst="rect">
                <a:avLst/>
              </a:prstGeom>
              <a:solidFill>
                <a:srgbClr val="0000CC"/>
              </a:solidFill>
              <a:ln w="6350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Franklin Gothic Book" panose="020B0503020102020204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37" y="4428"/>
                <a:ext cx="14605" cy="77"/>
              </a:xfrm>
              <a:prstGeom prst="rect">
                <a:avLst/>
              </a:prstGeom>
              <a:solidFill>
                <a:srgbClr val="0000CC"/>
              </a:solidFill>
              <a:ln w="6350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Franklin Gothic Book" panose="020B0503020102020204" pitchFamily="34" charset="0"/>
                  <a:ea typeface="+mn-ea"/>
                  <a:cs typeface="Arial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7198290" y="854943"/>
            <a:ext cx="4267423" cy="2223517"/>
            <a:chOff x="17198290" y="854943"/>
            <a:chExt cx="4267423" cy="2223517"/>
          </a:xfrm>
        </p:grpSpPr>
        <p:grpSp>
          <p:nvGrpSpPr>
            <p:cNvPr id="39" name="グループ化 2"/>
            <p:cNvGrpSpPr>
              <a:grpSpLocks/>
            </p:cNvGrpSpPr>
            <p:nvPr/>
          </p:nvGrpSpPr>
          <p:grpSpPr bwMode="auto">
            <a:xfrm>
              <a:off x="17831512" y="1209444"/>
              <a:ext cx="3086343" cy="1869016"/>
              <a:chOff x="3022600" y="2609851"/>
              <a:chExt cx="3455987" cy="2135186"/>
            </a:xfrm>
          </p:grpSpPr>
          <p:grpSp>
            <p:nvGrpSpPr>
              <p:cNvPr id="42" name="Group 7"/>
              <p:cNvGrpSpPr>
                <a:grpSpLocks/>
              </p:cNvGrpSpPr>
              <p:nvPr/>
            </p:nvGrpSpPr>
            <p:grpSpPr bwMode="auto">
              <a:xfrm>
                <a:off x="3022600" y="2609851"/>
                <a:ext cx="3455987" cy="1136650"/>
                <a:chOff x="1792" y="1644"/>
                <a:chExt cx="2177" cy="716"/>
              </a:xfrm>
            </p:grpSpPr>
            <p:sp>
              <p:nvSpPr>
                <p:cNvPr id="49" name="Oval 2"/>
                <p:cNvSpPr>
                  <a:spLocks noChangeArrowheads="1"/>
                </p:cNvSpPr>
                <p:nvPr/>
              </p:nvSpPr>
              <p:spPr bwMode="auto">
                <a:xfrm rot="1800188">
                  <a:off x="1792" y="1644"/>
                  <a:ext cx="635" cy="7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FF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0" name="Oval 3"/>
                <p:cNvSpPr>
                  <a:spLocks noChangeArrowheads="1"/>
                </p:cNvSpPr>
                <p:nvPr/>
              </p:nvSpPr>
              <p:spPr bwMode="auto">
                <a:xfrm rot="1800188">
                  <a:off x="2563" y="1644"/>
                  <a:ext cx="635" cy="7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99FF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1" name="Oval 4"/>
                <p:cNvSpPr>
                  <a:spLocks noChangeArrowheads="1"/>
                </p:cNvSpPr>
                <p:nvPr/>
              </p:nvSpPr>
              <p:spPr bwMode="auto">
                <a:xfrm rot="1800188">
                  <a:off x="3334" y="1644"/>
                  <a:ext cx="635" cy="7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66"/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48" name="Freeform 14"/>
              <p:cNvSpPr>
                <a:spLocks noEditPoints="1"/>
              </p:cNvSpPr>
              <p:nvPr/>
            </p:nvSpPr>
            <p:spPr bwMode="auto">
              <a:xfrm>
                <a:off x="3752850" y="4532312"/>
                <a:ext cx="1946275" cy="212725"/>
              </a:xfrm>
              <a:custGeom>
                <a:avLst/>
                <a:gdLst>
                  <a:gd name="T0" fmla="*/ 9525 w 1226"/>
                  <a:gd name="T1" fmla="*/ 84138 h 134"/>
                  <a:gd name="T2" fmla="*/ 23813 w 1226"/>
                  <a:gd name="T3" fmla="*/ 115888 h 134"/>
                  <a:gd name="T4" fmla="*/ 69850 w 1226"/>
                  <a:gd name="T5" fmla="*/ 79375 h 134"/>
                  <a:gd name="T6" fmla="*/ 182563 w 1226"/>
                  <a:gd name="T7" fmla="*/ 166688 h 134"/>
                  <a:gd name="T8" fmla="*/ 152400 w 1226"/>
                  <a:gd name="T9" fmla="*/ 166688 h 134"/>
                  <a:gd name="T10" fmla="*/ 120650 w 1226"/>
                  <a:gd name="T11" fmla="*/ 112713 h 134"/>
                  <a:gd name="T12" fmla="*/ 169863 w 1226"/>
                  <a:gd name="T13" fmla="*/ 76200 h 134"/>
                  <a:gd name="T14" fmla="*/ 173038 w 1226"/>
                  <a:gd name="T15" fmla="*/ 112713 h 134"/>
                  <a:gd name="T16" fmla="*/ 201613 w 1226"/>
                  <a:gd name="T17" fmla="*/ 63500 h 134"/>
                  <a:gd name="T18" fmla="*/ 260350 w 1226"/>
                  <a:gd name="T19" fmla="*/ 161925 h 134"/>
                  <a:gd name="T20" fmla="*/ 296863 w 1226"/>
                  <a:gd name="T21" fmla="*/ 166688 h 134"/>
                  <a:gd name="T22" fmla="*/ 352425 w 1226"/>
                  <a:gd name="T23" fmla="*/ 90488 h 134"/>
                  <a:gd name="T24" fmla="*/ 304800 w 1226"/>
                  <a:gd name="T25" fmla="*/ 96838 h 134"/>
                  <a:gd name="T26" fmla="*/ 373063 w 1226"/>
                  <a:gd name="T27" fmla="*/ 96838 h 134"/>
                  <a:gd name="T28" fmla="*/ 314325 w 1226"/>
                  <a:gd name="T29" fmla="*/ 133350 h 134"/>
                  <a:gd name="T30" fmla="*/ 460375 w 1226"/>
                  <a:gd name="T31" fmla="*/ 176213 h 134"/>
                  <a:gd name="T32" fmla="*/ 407988 w 1226"/>
                  <a:gd name="T33" fmla="*/ 11113 h 134"/>
                  <a:gd name="T34" fmla="*/ 512763 w 1226"/>
                  <a:gd name="T35" fmla="*/ 119063 h 134"/>
                  <a:gd name="T36" fmla="*/ 449263 w 1226"/>
                  <a:gd name="T37" fmla="*/ 166688 h 134"/>
                  <a:gd name="T38" fmla="*/ 542925 w 1226"/>
                  <a:gd name="T39" fmla="*/ 155575 h 134"/>
                  <a:gd name="T40" fmla="*/ 568325 w 1226"/>
                  <a:gd name="T41" fmla="*/ 163513 h 134"/>
                  <a:gd name="T42" fmla="*/ 606425 w 1226"/>
                  <a:gd name="T43" fmla="*/ 79375 h 134"/>
                  <a:gd name="T44" fmla="*/ 644525 w 1226"/>
                  <a:gd name="T45" fmla="*/ 166688 h 134"/>
                  <a:gd name="T46" fmla="*/ 735013 w 1226"/>
                  <a:gd name="T47" fmla="*/ 123825 h 134"/>
                  <a:gd name="T48" fmla="*/ 658813 w 1226"/>
                  <a:gd name="T49" fmla="*/ 133350 h 134"/>
                  <a:gd name="T50" fmla="*/ 715963 w 1226"/>
                  <a:gd name="T51" fmla="*/ 133350 h 134"/>
                  <a:gd name="T52" fmla="*/ 723900 w 1226"/>
                  <a:gd name="T53" fmla="*/ 66675 h 134"/>
                  <a:gd name="T54" fmla="*/ 679450 w 1226"/>
                  <a:gd name="T55" fmla="*/ 90488 h 134"/>
                  <a:gd name="T56" fmla="*/ 827088 w 1226"/>
                  <a:gd name="T57" fmla="*/ 163513 h 134"/>
                  <a:gd name="T58" fmla="*/ 792163 w 1226"/>
                  <a:gd name="T59" fmla="*/ 90488 h 134"/>
                  <a:gd name="T60" fmla="*/ 771525 w 1226"/>
                  <a:gd name="T61" fmla="*/ 161925 h 134"/>
                  <a:gd name="T62" fmla="*/ 800100 w 1226"/>
                  <a:gd name="T63" fmla="*/ 73025 h 134"/>
                  <a:gd name="T64" fmla="*/ 876300 w 1226"/>
                  <a:gd name="T65" fmla="*/ 166688 h 134"/>
                  <a:gd name="T66" fmla="*/ 887413 w 1226"/>
                  <a:gd name="T67" fmla="*/ 119063 h 134"/>
                  <a:gd name="T68" fmla="*/ 982663 w 1226"/>
                  <a:gd name="T69" fmla="*/ 115888 h 134"/>
                  <a:gd name="T70" fmla="*/ 949325 w 1226"/>
                  <a:gd name="T71" fmla="*/ 73025 h 134"/>
                  <a:gd name="T72" fmla="*/ 1046163 w 1226"/>
                  <a:gd name="T73" fmla="*/ 176213 h 134"/>
                  <a:gd name="T74" fmla="*/ 1079500 w 1226"/>
                  <a:gd name="T75" fmla="*/ 26988 h 134"/>
                  <a:gd name="T76" fmla="*/ 1111250 w 1226"/>
                  <a:gd name="T77" fmla="*/ 163513 h 134"/>
                  <a:gd name="T78" fmla="*/ 1025525 w 1226"/>
                  <a:gd name="T79" fmla="*/ 87313 h 134"/>
                  <a:gd name="T80" fmla="*/ 1236663 w 1226"/>
                  <a:gd name="T81" fmla="*/ 173038 h 134"/>
                  <a:gd name="T82" fmla="*/ 1181100 w 1226"/>
                  <a:gd name="T83" fmla="*/ 73025 h 134"/>
                  <a:gd name="T84" fmla="*/ 1219200 w 1226"/>
                  <a:gd name="T85" fmla="*/ 30163 h 134"/>
                  <a:gd name="T86" fmla="*/ 1327150 w 1226"/>
                  <a:gd name="T87" fmla="*/ 163513 h 134"/>
                  <a:gd name="T88" fmla="*/ 1287463 w 1226"/>
                  <a:gd name="T89" fmla="*/ 152400 h 134"/>
                  <a:gd name="T90" fmla="*/ 1266825 w 1226"/>
                  <a:gd name="T91" fmla="*/ 84138 h 134"/>
                  <a:gd name="T92" fmla="*/ 1309688 w 1226"/>
                  <a:gd name="T93" fmla="*/ 60325 h 134"/>
                  <a:gd name="T94" fmla="*/ 1547813 w 1226"/>
                  <a:gd name="T95" fmla="*/ 173038 h 134"/>
                  <a:gd name="T96" fmla="*/ 1516063 w 1226"/>
                  <a:gd name="T97" fmla="*/ 100013 h 134"/>
                  <a:gd name="T98" fmla="*/ 1465263 w 1226"/>
                  <a:gd name="T99" fmla="*/ 93663 h 134"/>
                  <a:gd name="T100" fmla="*/ 1527175 w 1226"/>
                  <a:gd name="T101" fmla="*/ 60325 h 134"/>
                  <a:gd name="T102" fmla="*/ 1547813 w 1226"/>
                  <a:gd name="T103" fmla="*/ 173038 h 134"/>
                  <a:gd name="T104" fmla="*/ 1571625 w 1226"/>
                  <a:gd name="T105" fmla="*/ 139700 h 134"/>
                  <a:gd name="T106" fmla="*/ 1627188 w 1226"/>
                  <a:gd name="T107" fmla="*/ 57150 h 134"/>
                  <a:gd name="T108" fmla="*/ 1658938 w 1226"/>
                  <a:gd name="T109" fmla="*/ 112713 h 134"/>
                  <a:gd name="T110" fmla="*/ 1714500 w 1226"/>
                  <a:gd name="T111" fmla="*/ 149225 h 134"/>
                  <a:gd name="T112" fmla="*/ 1800225 w 1226"/>
                  <a:gd name="T113" fmla="*/ 112713 h 134"/>
                  <a:gd name="T114" fmla="*/ 1765300 w 1226"/>
                  <a:gd name="T115" fmla="*/ 169863 h 134"/>
                  <a:gd name="T116" fmla="*/ 1870075 w 1226"/>
                  <a:gd name="T117" fmla="*/ 209550 h 134"/>
                  <a:gd name="T118" fmla="*/ 1866900 w 1226"/>
                  <a:gd name="T119" fmla="*/ 200025 h 134"/>
                  <a:gd name="T120" fmla="*/ 1890713 w 1226"/>
                  <a:gd name="T121" fmla="*/ 122238 h 134"/>
                  <a:gd name="T122" fmla="*/ 1897063 w 1226"/>
                  <a:gd name="T123" fmla="*/ 109538 h 13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26" h="134">
                    <a:moveTo>
                      <a:pt x="63" y="92"/>
                    </a:moveTo>
                    <a:lnTo>
                      <a:pt x="57" y="100"/>
                    </a:lnTo>
                    <a:lnTo>
                      <a:pt x="50" y="105"/>
                    </a:lnTo>
                    <a:lnTo>
                      <a:pt x="43" y="109"/>
                    </a:lnTo>
                    <a:lnTo>
                      <a:pt x="33" y="111"/>
                    </a:lnTo>
                    <a:lnTo>
                      <a:pt x="19" y="107"/>
                    </a:lnTo>
                    <a:lnTo>
                      <a:pt x="9" y="100"/>
                    </a:lnTo>
                    <a:lnTo>
                      <a:pt x="2" y="88"/>
                    </a:lnTo>
                    <a:lnTo>
                      <a:pt x="2" y="82"/>
                    </a:lnTo>
                    <a:lnTo>
                      <a:pt x="0" y="75"/>
                    </a:lnTo>
                    <a:lnTo>
                      <a:pt x="4" y="61"/>
                    </a:lnTo>
                    <a:lnTo>
                      <a:pt x="6" y="53"/>
                    </a:lnTo>
                    <a:lnTo>
                      <a:pt x="9" y="50"/>
                    </a:lnTo>
                    <a:lnTo>
                      <a:pt x="19" y="40"/>
                    </a:lnTo>
                    <a:lnTo>
                      <a:pt x="31" y="38"/>
                    </a:lnTo>
                    <a:lnTo>
                      <a:pt x="39" y="38"/>
                    </a:lnTo>
                    <a:lnTo>
                      <a:pt x="44" y="40"/>
                    </a:lnTo>
                    <a:lnTo>
                      <a:pt x="54" y="46"/>
                    </a:lnTo>
                    <a:lnTo>
                      <a:pt x="57" y="52"/>
                    </a:lnTo>
                    <a:lnTo>
                      <a:pt x="59" y="55"/>
                    </a:lnTo>
                    <a:lnTo>
                      <a:pt x="61" y="61"/>
                    </a:lnTo>
                    <a:lnTo>
                      <a:pt x="61" y="67"/>
                    </a:lnTo>
                    <a:lnTo>
                      <a:pt x="61" y="73"/>
                    </a:lnTo>
                    <a:lnTo>
                      <a:pt x="15" y="73"/>
                    </a:lnTo>
                    <a:lnTo>
                      <a:pt x="17" y="84"/>
                    </a:lnTo>
                    <a:lnTo>
                      <a:pt x="20" y="94"/>
                    </a:lnTo>
                    <a:lnTo>
                      <a:pt x="28" y="102"/>
                    </a:lnTo>
                    <a:lnTo>
                      <a:pt x="37" y="103"/>
                    </a:lnTo>
                    <a:lnTo>
                      <a:pt x="44" y="102"/>
                    </a:lnTo>
                    <a:lnTo>
                      <a:pt x="48" y="100"/>
                    </a:lnTo>
                    <a:lnTo>
                      <a:pt x="57" y="90"/>
                    </a:lnTo>
                    <a:lnTo>
                      <a:pt x="63" y="92"/>
                    </a:lnTo>
                    <a:close/>
                    <a:moveTo>
                      <a:pt x="46" y="67"/>
                    </a:moveTo>
                    <a:lnTo>
                      <a:pt x="46" y="57"/>
                    </a:lnTo>
                    <a:lnTo>
                      <a:pt x="46" y="53"/>
                    </a:lnTo>
                    <a:lnTo>
                      <a:pt x="44" y="50"/>
                    </a:lnTo>
                    <a:lnTo>
                      <a:pt x="39" y="46"/>
                    </a:lnTo>
                    <a:lnTo>
                      <a:pt x="31" y="44"/>
                    </a:lnTo>
                    <a:lnTo>
                      <a:pt x="20" y="50"/>
                    </a:lnTo>
                    <a:lnTo>
                      <a:pt x="17" y="57"/>
                    </a:lnTo>
                    <a:lnTo>
                      <a:pt x="15" y="67"/>
                    </a:lnTo>
                    <a:lnTo>
                      <a:pt x="46" y="67"/>
                    </a:lnTo>
                    <a:close/>
                    <a:moveTo>
                      <a:pt x="115" y="75"/>
                    </a:moveTo>
                    <a:lnTo>
                      <a:pt x="120" y="80"/>
                    </a:lnTo>
                    <a:lnTo>
                      <a:pt x="122" y="86"/>
                    </a:lnTo>
                    <a:lnTo>
                      <a:pt x="122" y="90"/>
                    </a:lnTo>
                    <a:lnTo>
                      <a:pt x="120" y="98"/>
                    </a:lnTo>
                    <a:lnTo>
                      <a:pt x="115" y="105"/>
                    </a:lnTo>
                    <a:lnTo>
                      <a:pt x="105" y="109"/>
                    </a:lnTo>
                    <a:lnTo>
                      <a:pt x="96" y="111"/>
                    </a:lnTo>
                    <a:lnTo>
                      <a:pt x="85" y="109"/>
                    </a:lnTo>
                    <a:lnTo>
                      <a:pt x="78" y="105"/>
                    </a:lnTo>
                    <a:lnTo>
                      <a:pt x="76" y="109"/>
                    </a:lnTo>
                    <a:lnTo>
                      <a:pt x="70" y="109"/>
                    </a:lnTo>
                    <a:lnTo>
                      <a:pt x="70" y="84"/>
                    </a:lnTo>
                    <a:lnTo>
                      <a:pt x="74" y="84"/>
                    </a:lnTo>
                    <a:lnTo>
                      <a:pt x="78" y="92"/>
                    </a:lnTo>
                    <a:lnTo>
                      <a:pt x="81" y="98"/>
                    </a:lnTo>
                    <a:lnTo>
                      <a:pt x="89" y="103"/>
                    </a:lnTo>
                    <a:lnTo>
                      <a:pt x="96" y="105"/>
                    </a:lnTo>
                    <a:lnTo>
                      <a:pt x="103" y="105"/>
                    </a:lnTo>
                    <a:lnTo>
                      <a:pt x="107" y="103"/>
                    </a:lnTo>
                    <a:lnTo>
                      <a:pt x="109" y="100"/>
                    </a:lnTo>
                    <a:lnTo>
                      <a:pt x="111" y="94"/>
                    </a:lnTo>
                    <a:lnTo>
                      <a:pt x="109" y="88"/>
                    </a:lnTo>
                    <a:lnTo>
                      <a:pt x="105" y="84"/>
                    </a:lnTo>
                    <a:lnTo>
                      <a:pt x="100" y="82"/>
                    </a:lnTo>
                    <a:lnTo>
                      <a:pt x="92" y="78"/>
                    </a:lnTo>
                    <a:lnTo>
                      <a:pt x="85" y="77"/>
                    </a:lnTo>
                    <a:lnTo>
                      <a:pt x="83" y="75"/>
                    </a:lnTo>
                    <a:lnTo>
                      <a:pt x="79" y="73"/>
                    </a:lnTo>
                    <a:lnTo>
                      <a:pt x="76" y="71"/>
                    </a:lnTo>
                    <a:lnTo>
                      <a:pt x="74" y="67"/>
                    </a:lnTo>
                    <a:lnTo>
                      <a:pt x="72" y="57"/>
                    </a:lnTo>
                    <a:lnTo>
                      <a:pt x="74" y="50"/>
                    </a:lnTo>
                    <a:lnTo>
                      <a:pt x="78" y="44"/>
                    </a:lnTo>
                    <a:lnTo>
                      <a:pt x="94" y="38"/>
                    </a:lnTo>
                    <a:lnTo>
                      <a:pt x="103" y="38"/>
                    </a:lnTo>
                    <a:lnTo>
                      <a:pt x="111" y="42"/>
                    </a:lnTo>
                    <a:lnTo>
                      <a:pt x="111" y="38"/>
                    </a:lnTo>
                    <a:lnTo>
                      <a:pt x="116" y="38"/>
                    </a:lnTo>
                    <a:lnTo>
                      <a:pt x="118" y="59"/>
                    </a:lnTo>
                    <a:lnTo>
                      <a:pt x="113" y="59"/>
                    </a:lnTo>
                    <a:lnTo>
                      <a:pt x="107" y="48"/>
                    </a:lnTo>
                    <a:lnTo>
                      <a:pt x="102" y="44"/>
                    </a:lnTo>
                    <a:lnTo>
                      <a:pt x="94" y="44"/>
                    </a:lnTo>
                    <a:lnTo>
                      <a:pt x="85" y="46"/>
                    </a:lnTo>
                    <a:lnTo>
                      <a:pt x="83" y="53"/>
                    </a:lnTo>
                    <a:lnTo>
                      <a:pt x="83" y="57"/>
                    </a:lnTo>
                    <a:lnTo>
                      <a:pt x="87" y="61"/>
                    </a:lnTo>
                    <a:lnTo>
                      <a:pt x="91" y="63"/>
                    </a:lnTo>
                    <a:lnTo>
                      <a:pt x="92" y="65"/>
                    </a:lnTo>
                    <a:lnTo>
                      <a:pt x="96" y="67"/>
                    </a:lnTo>
                    <a:lnTo>
                      <a:pt x="100" y="67"/>
                    </a:lnTo>
                    <a:lnTo>
                      <a:pt x="105" y="69"/>
                    </a:lnTo>
                    <a:lnTo>
                      <a:pt x="109" y="71"/>
                    </a:lnTo>
                    <a:lnTo>
                      <a:pt x="113" y="73"/>
                    </a:lnTo>
                    <a:lnTo>
                      <a:pt x="115" y="75"/>
                    </a:lnTo>
                    <a:close/>
                    <a:moveTo>
                      <a:pt x="174" y="105"/>
                    </a:moveTo>
                    <a:lnTo>
                      <a:pt x="166" y="109"/>
                    </a:lnTo>
                    <a:lnTo>
                      <a:pt x="155" y="111"/>
                    </a:lnTo>
                    <a:lnTo>
                      <a:pt x="148" y="109"/>
                    </a:lnTo>
                    <a:lnTo>
                      <a:pt x="144" y="105"/>
                    </a:lnTo>
                    <a:lnTo>
                      <a:pt x="140" y="102"/>
                    </a:lnTo>
                    <a:lnTo>
                      <a:pt x="140" y="94"/>
                    </a:lnTo>
                    <a:lnTo>
                      <a:pt x="140" y="46"/>
                    </a:lnTo>
                    <a:lnTo>
                      <a:pt x="127" y="46"/>
                    </a:lnTo>
                    <a:lnTo>
                      <a:pt x="127" y="40"/>
                    </a:lnTo>
                    <a:lnTo>
                      <a:pt x="140" y="40"/>
                    </a:lnTo>
                    <a:lnTo>
                      <a:pt x="140" y="19"/>
                    </a:lnTo>
                    <a:lnTo>
                      <a:pt x="153" y="19"/>
                    </a:lnTo>
                    <a:lnTo>
                      <a:pt x="153" y="40"/>
                    </a:lnTo>
                    <a:lnTo>
                      <a:pt x="172" y="40"/>
                    </a:lnTo>
                    <a:lnTo>
                      <a:pt x="172" y="46"/>
                    </a:lnTo>
                    <a:lnTo>
                      <a:pt x="153" y="46"/>
                    </a:lnTo>
                    <a:lnTo>
                      <a:pt x="153" y="86"/>
                    </a:lnTo>
                    <a:lnTo>
                      <a:pt x="153" y="94"/>
                    </a:lnTo>
                    <a:lnTo>
                      <a:pt x="155" y="98"/>
                    </a:lnTo>
                    <a:lnTo>
                      <a:pt x="159" y="102"/>
                    </a:lnTo>
                    <a:lnTo>
                      <a:pt x="164" y="102"/>
                    </a:lnTo>
                    <a:lnTo>
                      <a:pt x="170" y="102"/>
                    </a:lnTo>
                    <a:lnTo>
                      <a:pt x="174" y="102"/>
                    </a:lnTo>
                    <a:lnTo>
                      <a:pt x="174" y="105"/>
                    </a:lnTo>
                    <a:close/>
                    <a:moveTo>
                      <a:pt x="246" y="107"/>
                    </a:moveTo>
                    <a:lnTo>
                      <a:pt x="240" y="109"/>
                    </a:lnTo>
                    <a:lnTo>
                      <a:pt x="235" y="111"/>
                    </a:lnTo>
                    <a:lnTo>
                      <a:pt x="225" y="107"/>
                    </a:lnTo>
                    <a:lnTo>
                      <a:pt x="222" y="100"/>
                    </a:lnTo>
                    <a:lnTo>
                      <a:pt x="211" y="109"/>
                    </a:lnTo>
                    <a:lnTo>
                      <a:pt x="199" y="111"/>
                    </a:lnTo>
                    <a:lnTo>
                      <a:pt x="192" y="109"/>
                    </a:lnTo>
                    <a:lnTo>
                      <a:pt x="187" y="105"/>
                    </a:lnTo>
                    <a:lnTo>
                      <a:pt x="183" y="102"/>
                    </a:lnTo>
                    <a:lnTo>
                      <a:pt x="181" y="94"/>
                    </a:lnTo>
                    <a:lnTo>
                      <a:pt x="183" y="86"/>
                    </a:lnTo>
                    <a:lnTo>
                      <a:pt x="187" y="80"/>
                    </a:lnTo>
                    <a:lnTo>
                      <a:pt x="190" y="77"/>
                    </a:lnTo>
                    <a:lnTo>
                      <a:pt x="194" y="77"/>
                    </a:lnTo>
                    <a:lnTo>
                      <a:pt x="196" y="75"/>
                    </a:lnTo>
                    <a:lnTo>
                      <a:pt x="199" y="73"/>
                    </a:lnTo>
                    <a:lnTo>
                      <a:pt x="209" y="71"/>
                    </a:lnTo>
                    <a:lnTo>
                      <a:pt x="216" y="67"/>
                    </a:lnTo>
                    <a:lnTo>
                      <a:pt x="222" y="65"/>
                    </a:lnTo>
                    <a:lnTo>
                      <a:pt x="222" y="57"/>
                    </a:lnTo>
                    <a:lnTo>
                      <a:pt x="222" y="53"/>
                    </a:lnTo>
                    <a:lnTo>
                      <a:pt x="220" y="50"/>
                    </a:lnTo>
                    <a:lnTo>
                      <a:pt x="218" y="48"/>
                    </a:lnTo>
                    <a:lnTo>
                      <a:pt x="216" y="44"/>
                    </a:lnTo>
                    <a:lnTo>
                      <a:pt x="209" y="44"/>
                    </a:lnTo>
                    <a:lnTo>
                      <a:pt x="201" y="44"/>
                    </a:lnTo>
                    <a:lnTo>
                      <a:pt x="199" y="46"/>
                    </a:lnTo>
                    <a:lnTo>
                      <a:pt x="198" y="46"/>
                    </a:lnTo>
                    <a:lnTo>
                      <a:pt x="199" y="50"/>
                    </a:lnTo>
                    <a:lnTo>
                      <a:pt x="199" y="55"/>
                    </a:lnTo>
                    <a:lnTo>
                      <a:pt x="198" y="59"/>
                    </a:lnTo>
                    <a:lnTo>
                      <a:pt x="192" y="61"/>
                    </a:lnTo>
                    <a:lnTo>
                      <a:pt x="188" y="61"/>
                    </a:lnTo>
                    <a:lnTo>
                      <a:pt x="187" y="59"/>
                    </a:lnTo>
                    <a:lnTo>
                      <a:pt x="185" y="53"/>
                    </a:lnTo>
                    <a:lnTo>
                      <a:pt x="187" y="48"/>
                    </a:lnTo>
                    <a:lnTo>
                      <a:pt x="192" y="42"/>
                    </a:lnTo>
                    <a:lnTo>
                      <a:pt x="201" y="38"/>
                    </a:lnTo>
                    <a:lnTo>
                      <a:pt x="209" y="38"/>
                    </a:lnTo>
                    <a:lnTo>
                      <a:pt x="220" y="38"/>
                    </a:lnTo>
                    <a:lnTo>
                      <a:pt x="227" y="42"/>
                    </a:lnTo>
                    <a:lnTo>
                      <a:pt x="233" y="50"/>
                    </a:lnTo>
                    <a:lnTo>
                      <a:pt x="235" y="53"/>
                    </a:lnTo>
                    <a:lnTo>
                      <a:pt x="235" y="61"/>
                    </a:lnTo>
                    <a:lnTo>
                      <a:pt x="235" y="78"/>
                    </a:lnTo>
                    <a:lnTo>
                      <a:pt x="235" y="96"/>
                    </a:lnTo>
                    <a:lnTo>
                      <a:pt x="235" y="100"/>
                    </a:lnTo>
                    <a:lnTo>
                      <a:pt x="238" y="103"/>
                    </a:lnTo>
                    <a:lnTo>
                      <a:pt x="242" y="103"/>
                    </a:lnTo>
                    <a:lnTo>
                      <a:pt x="246" y="103"/>
                    </a:lnTo>
                    <a:lnTo>
                      <a:pt x="246" y="107"/>
                    </a:lnTo>
                    <a:close/>
                    <a:moveTo>
                      <a:pt x="222" y="71"/>
                    </a:moveTo>
                    <a:lnTo>
                      <a:pt x="211" y="75"/>
                    </a:lnTo>
                    <a:lnTo>
                      <a:pt x="203" y="78"/>
                    </a:lnTo>
                    <a:lnTo>
                      <a:pt x="199" y="82"/>
                    </a:lnTo>
                    <a:lnTo>
                      <a:pt x="198" y="84"/>
                    </a:lnTo>
                    <a:lnTo>
                      <a:pt x="196" y="92"/>
                    </a:lnTo>
                    <a:lnTo>
                      <a:pt x="198" y="100"/>
                    </a:lnTo>
                    <a:lnTo>
                      <a:pt x="205" y="103"/>
                    </a:lnTo>
                    <a:lnTo>
                      <a:pt x="211" y="103"/>
                    </a:lnTo>
                    <a:lnTo>
                      <a:pt x="214" y="102"/>
                    </a:lnTo>
                    <a:lnTo>
                      <a:pt x="222" y="96"/>
                    </a:lnTo>
                    <a:lnTo>
                      <a:pt x="222" y="71"/>
                    </a:lnTo>
                    <a:close/>
                    <a:moveTo>
                      <a:pt x="323" y="75"/>
                    </a:moveTo>
                    <a:lnTo>
                      <a:pt x="321" y="88"/>
                    </a:lnTo>
                    <a:lnTo>
                      <a:pt x="312" y="102"/>
                    </a:lnTo>
                    <a:lnTo>
                      <a:pt x="303" y="109"/>
                    </a:lnTo>
                    <a:lnTo>
                      <a:pt x="290" y="111"/>
                    </a:lnTo>
                    <a:lnTo>
                      <a:pt x="279" y="109"/>
                    </a:lnTo>
                    <a:lnTo>
                      <a:pt x="268" y="105"/>
                    </a:lnTo>
                    <a:lnTo>
                      <a:pt x="264" y="113"/>
                    </a:lnTo>
                    <a:lnTo>
                      <a:pt x="259" y="111"/>
                    </a:lnTo>
                    <a:lnTo>
                      <a:pt x="260" y="105"/>
                    </a:lnTo>
                    <a:lnTo>
                      <a:pt x="260" y="100"/>
                    </a:lnTo>
                    <a:lnTo>
                      <a:pt x="260" y="84"/>
                    </a:lnTo>
                    <a:lnTo>
                      <a:pt x="260" y="17"/>
                    </a:lnTo>
                    <a:lnTo>
                      <a:pt x="260" y="15"/>
                    </a:lnTo>
                    <a:lnTo>
                      <a:pt x="259" y="11"/>
                    </a:lnTo>
                    <a:lnTo>
                      <a:pt x="259" y="9"/>
                    </a:lnTo>
                    <a:lnTo>
                      <a:pt x="257" y="7"/>
                    </a:lnTo>
                    <a:lnTo>
                      <a:pt x="251" y="7"/>
                    </a:lnTo>
                    <a:lnTo>
                      <a:pt x="246" y="5"/>
                    </a:lnTo>
                    <a:lnTo>
                      <a:pt x="246" y="2"/>
                    </a:lnTo>
                    <a:lnTo>
                      <a:pt x="271" y="0"/>
                    </a:lnTo>
                    <a:lnTo>
                      <a:pt x="273" y="2"/>
                    </a:lnTo>
                    <a:lnTo>
                      <a:pt x="273" y="48"/>
                    </a:lnTo>
                    <a:lnTo>
                      <a:pt x="283" y="40"/>
                    </a:lnTo>
                    <a:lnTo>
                      <a:pt x="294" y="38"/>
                    </a:lnTo>
                    <a:lnTo>
                      <a:pt x="305" y="40"/>
                    </a:lnTo>
                    <a:lnTo>
                      <a:pt x="314" y="48"/>
                    </a:lnTo>
                    <a:lnTo>
                      <a:pt x="321" y="59"/>
                    </a:lnTo>
                    <a:lnTo>
                      <a:pt x="323" y="75"/>
                    </a:lnTo>
                    <a:close/>
                    <a:moveTo>
                      <a:pt x="308" y="75"/>
                    </a:moveTo>
                    <a:lnTo>
                      <a:pt x="307" y="65"/>
                    </a:lnTo>
                    <a:lnTo>
                      <a:pt x="303" y="55"/>
                    </a:lnTo>
                    <a:lnTo>
                      <a:pt x="301" y="52"/>
                    </a:lnTo>
                    <a:lnTo>
                      <a:pt x="297" y="48"/>
                    </a:lnTo>
                    <a:lnTo>
                      <a:pt x="288" y="46"/>
                    </a:lnTo>
                    <a:lnTo>
                      <a:pt x="279" y="48"/>
                    </a:lnTo>
                    <a:lnTo>
                      <a:pt x="273" y="53"/>
                    </a:lnTo>
                    <a:lnTo>
                      <a:pt x="273" y="94"/>
                    </a:lnTo>
                    <a:lnTo>
                      <a:pt x="275" y="98"/>
                    </a:lnTo>
                    <a:lnTo>
                      <a:pt x="279" y="102"/>
                    </a:lnTo>
                    <a:lnTo>
                      <a:pt x="283" y="105"/>
                    </a:lnTo>
                    <a:lnTo>
                      <a:pt x="290" y="105"/>
                    </a:lnTo>
                    <a:lnTo>
                      <a:pt x="297" y="103"/>
                    </a:lnTo>
                    <a:lnTo>
                      <a:pt x="303" y="98"/>
                    </a:lnTo>
                    <a:lnTo>
                      <a:pt x="307" y="88"/>
                    </a:lnTo>
                    <a:lnTo>
                      <a:pt x="308" y="75"/>
                    </a:lnTo>
                    <a:close/>
                    <a:moveTo>
                      <a:pt x="366" y="109"/>
                    </a:moveTo>
                    <a:lnTo>
                      <a:pt x="331" y="109"/>
                    </a:lnTo>
                    <a:lnTo>
                      <a:pt x="331" y="105"/>
                    </a:lnTo>
                    <a:lnTo>
                      <a:pt x="334" y="103"/>
                    </a:lnTo>
                    <a:lnTo>
                      <a:pt x="338" y="103"/>
                    </a:lnTo>
                    <a:lnTo>
                      <a:pt x="340" y="102"/>
                    </a:lnTo>
                    <a:lnTo>
                      <a:pt x="342" y="98"/>
                    </a:lnTo>
                    <a:lnTo>
                      <a:pt x="342" y="17"/>
                    </a:lnTo>
                    <a:lnTo>
                      <a:pt x="340" y="11"/>
                    </a:lnTo>
                    <a:lnTo>
                      <a:pt x="338" y="9"/>
                    </a:lnTo>
                    <a:lnTo>
                      <a:pt x="332" y="7"/>
                    </a:lnTo>
                    <a:lnTo>
                      <a:pt x="331" y="7"/>
                    </a:lnTo>
                    <a:lnTo>
                      <a:pt x="327" y="5"/>
                    </a:lnTo>
                    <a:lnTo>
                      <a:pt x="327" y="2"/>
                    </a:lnTo>
                    <a:lnTo>
                      <a:pt x="355" y="0"/>
                    </a:lnTo>
                    <a:lnTo>
                      <a:pt x="355" y="2"/>
                    </a:lnTo>
                    <a:lnTo>
                      <a:pt x="355" y="96"/>
                    </a:lnTo>
                    <a:lnTo>
                      <a:pt x="356" y="100"/>
                    </a:lnTo>
                    <a:lnTo>
                      <a:pt x="358" y="103"/>
                    </a:lnTo>
                    <a:lnTo>
                      <a:pt x="362" y="103"/>
                    </a:lnTo>
                    <a:lnTo>
                      <a:pt x="366" y="105"/>
                    </a:lnTo>
                    <a:lnTo>
                      <a:pt x="366" y="109"/>
                    </a:lnTo>
                    <a:close/>
                    <a:moveTo>
                      <a:pt x="406" y="109"/>
                    </a:moveTo>
                    <a:lnTo>
                      <a:pt x="373" y="109"/>
                    </a:lnTo>
                    <a:lnTo>
                      <a:pt x="373" y="105"/>
                    </a:lnTo>
                    <a:lnTo>
                      <a:pt x="377" y="103"/>
                    </a:lnTo>
                    <a:lnTo>
                      <a:pt x="380" y="103"/>
                    </a:lnTo>
                    <a:lnTo>
                      <a:pt x="382" y="102"/>
                    </a:lnTo>
                    <a:lnTo>
                      <a:pt x="384" y="98"/>
                    </a:lnTo>
                    <a:lnTo>
                      <a:pt x="384" y="53"/>
                    </a:lnTo>
                    <a:lnTo>
                      <a:pt x="382" y="50"/>
                    </a:lnTo>
                    <a:lnTo>
                      <a:pt x="380" y="48"/>
                    </a:lnTo>
                    <a:lnTo>
                      <a:pt x="377" y="46"/>
                    </a:lnTo>
                    <a:lnTo>
                      <a:pt x="371" y="46"/>
                    </a:lnTo>
                    <a:lnTo>
                      <a:pt x="371" y="40"/>
                    </a:lnTo>
                    <a:lnTo>
                      <a:pt x="395" y="38"/>
                    </a:lnTo>
                    <a:lnTo>
                      <a:pt x="397" y="40"/>
                    </a:lnTo>
                    <a:lnTo>
                      <a:pt x="397" y="96"/>
                    </a:lnTo>
                    <a:lnTo>
                      <a:pt x="397" y="102"/>
                    </a:lnTo>
                    <a:lnTo>
                      <a:pt x="399" y="103"/>
                    </a:lnTo>
                    <a:lnTo>
                      <a:pt x="401" y="103"/>
                    </a:lnTo>
                    <a:lnTo>
                      <a:pt x="404" y="103"/>
                    </a:lnTo>
                    <a:lnTo>
                      <a:pt x="406" y="105"/>
                    </a:lnTo>
                    <a:lnTo>
                      <a:pt x="406" y="109"/>
                    </a:lnTo>
                    <a:close/>
                    <a:moveTo>
                      <a:pt x="399" y="11"/>
                    </a:moveTo>
                    <a:lnTo>
                      <a:pt x="395" y="19"/>
                    </a:lnTo>
                    <a:lnTo>
                      <a:pt x="390" y="21"/>
                    </a:lnTo>
                    <a:lnTo>
                      <a:pt x="382" y="19"/>
                    </a:lnTo>
                    <a:lnTo>
                      <a:pt x="380" y="11"/>
                    </a:lnTo>
                    <a:lnTo>
                      <a:pt x="382" y="5"/>
                    </a:lnTo>
                    <a:lnTo>
                      <a:pt x="390" y="2"/>
                    </a:lnTo>
                    <a:lnTo>
                      <a:pt x="395" y="5"/>
                    </a:lnTo>
                    <a:lnTo>
                      <a:pt x="399" y="11"/>
                    </a:lnTo>
                    <a:close/>
                    <a:moveTo>
                      <a:pt x="462" y="75"/>
                    </a:moveTo>
                    <a:lnTo>
                      <a:pt x="463" y="78"/>
                    </a:lnTo>
                    <a:lnTo>
                      <a:pt x="465" y="80"/>
                    </a:lnTo>
                    <a:lnTo>
                      <a:pt x="467" y="86"/>
                    </a:lnTo>
                    <a:lnTo>
                      <a:pt x="467" y="90"/>
                    </a:lnTo>
                    <a:lnTo>
                      <a:pt x="465" y="98"/>
                    </a:lnTo>
                    <a:lnTo>
                      <a:pt x="460" y="105"/>
                    </a:lnTo>
                    <a:lnTo>
                      <a:pt x="451" y="109"/>
                    </a:lnTo>
                    <a:lnTo>
                      <a:pt x="441" y="111"/>
                    </a:lnTo>
                    <a:lnTo>
                      <a:pt x="430" y="109"/>
                    </a:lnTo>
                    <a:lnTo>
                      <a:pt x="423" y="105"/>
                    </a:lnTo>
                    <a:lnTo>
                      <a:pt x="421" y="109"/>
                    </a:lnTo>
                    <a:lnTo>
                      <a:pt x="415" y="109"/>
                    </a:lnTo>
                    <a:lnTo>
                      <a:pt x="415" y="84"/>
                    </a:lnTo>
                    <a:lnTo>
                      <a:pt x="421" y="84"/>
                    </a:lnTo>
                    <a:lnTo>
                      <a:pt x="423" y="92"/>
                    </a:lnTo>
                    <a:lnTo>
                      <a:pt x="425" y="96"/>
                    </a:lnTo>
                    <a:lnTo>
                      <a:pt x="427" y="98"/>
                    </a:lnTo>
                    <a:lnTo>
                      <a:pt x="434" y="103"/>
                    </a:lnTo>
                    <a:lnTo>
                      <a:pt x="441" y="105"/>
                    </a:lnTo>
                    <a:lnTo>
                      <a:pt x="449" y="105"/>
                    </a:lnTo>
                    <a:lnTo>
                      <a:pt x="452" y="103"/>
                    </a:lnTo>
                    <a:lnTo>
                      <a:pt x="454" y="100"/>
                    </a:lnTo>
                    <a:lnTo>
                      <a:pt x="456" y="94"/>
                    </a:lnTo>
                    <a:lnTo>
                      <a:pt x="454" y="88"/>
                    </a:lnTo>
                    <a:lnTo>
                      <a:pt x="451" y="84"/>
                    </a:lnTo>
                    <a:lnTo>
                      <a:pt x="445" y="82"/>
                    </a:lnTo>
                    <a:lnTo>
                      <a:pt x="438" y="78"/>
                    </a:lnTo>
                    <a:lnTo>
                      <a:pt x="430" y="77"/>
                    </a:lnTo>
                    <a:lnTo>
                      <a:pt x="428" y="75"/>
                    </a:lnTo>
                    <a:lnTo>
                      <a:pt x="425" y="73"/>
                    </a:lnTo>
                    <a:lnTo>
                      <a:pt x="419" y="67"/>
                    </a:lnTo>
                    <a:lnTo>
                      <a:pt x="417" y="57"/>
                    </a:lnTo>
                    <a:lnTo>
                      <a:pt x="419" y="50"/>
                    </a:lnTo>
                    <a:lnTo>
                      <a:pt x="423" y="44"/>
                    </a:lnTo>
                    <a:lnTo>
                      <a:pt x="439" y="38"/>
                    </a:lnTo>
                    <a:lnTo>
                      <a:pt x="449" y="38"/>
                    </a:lnTo>
                    <a:lnTo>
                      <a:pt x="456" y="42"/>
                    </a:lnTo>
                    <a:lnTo>
                      <a:pt x="456" y="38"/>
                    </a:lnTo>
                    <a:lnTo>
                      <a:pt x="462" y="38"/>
                    </a:lnTo>
                    <a:lnTo>
                      <a:pt x="463" y="59"/>
                    </a:lnTo>
                    <a:lnTo>
                      <a:pt x="458" y="59"/>
                    </a:lnTo>
                    <a:lnTo>
                      <a:pt x="456" y="53"/>
                    </a:lnTo>
                    <a:lnTo>
                      <a:pt x="452" y="48"/>
                    </a:lnTo>
                    <a:lnTo>
                      <a:pt x="447" y="44"/>
                    </a:lnTo>
                    <a:lnTo>
                      <a:pt x="439" y="44"/>
                    </a:lnTo>
                    <a:lnTo>
                      <a:pt x="432" y="46"/>
                    </a:lnTo>
                    <a:lnTo>
                      <a:pt x="428" y="50"/>
                    </a:lnTo>
                    <a:lnTo>
                      <a:pt x="428" y="53"/>
                    </a:lnTo>
                    <a:lnTo>
                      <a:pt x="428" y="57"/>
                    </a:lnTo>
                    <a:lnTo>
                      <a:pt x="432" y="61"/>
                    </a:lnTo>
                    <a:lnTo>
                      <a:pt x="436" y="63"/>
                    </a:lnTo>
                    <a:lnTo>
                      <a:pt x="438" y="65"/>
                    </a:lnTo>
                    <a:lnTo>
                      <a:pt x="441" y="67"/>
                    </a:lnTo>
                    <a:lnTo>
                      <a:pt x="445" y="67"/>
                    </a:lnTo>
                    <a:lnTo>
                      <a:pt x="451" y="69"/>
                    </a:lnTo>
                    <a:lnTo>
                      <a:pt x="454" y="71"/>
                    </a:lnTo>
                    <a:lnTo>
                      <a:pt x="462" y="75"/>
                    </a:lnTo>
                    <a:close/>
                    <a:moveTo>
                      <a:pt x="552" y="109"/>
                    </a:moveTo>
                    <a:lnTo>
                      <a:pt x="517" y="109"/>
                    </a:lnTo>
                    <a:lnTo>
                      <a:pt x="517" y="105"/>
                    </a:lnTo>
                    <a:lnTo>
                      <a:pt x="521" y="103"/>
                    </a:lnTo>
                    <a:lnTo>
                      <a:pt x="524" y="103"/>
                    </a:lnTo>
                    <a:lnTo>
                      <a:pt x="528" y="102"/>
                    </a:lnTo>
                    <a:lnTo>
                      <a:pt x="528" y="98"/>
                    </a:lnTo>
                    <a:lnTo>
                      <a:pt x="528" y="61"/>
                    </a:lnTo>
                    <a:lnTo>
                      <a:pt x="524" y="50"/>
                    </a:lnTo>
                    <a:lnTo>
                      <a:pt x="517" y="46"/>
                    </a:lnTo>
                    <a:lnTo>
                      <a:pt x="510" y="48"/>
                    </a:lnTo>
                    <a:lnTo>
                      <a:pt x="508" y="50"/>
                    </a:lnTo>
                    <a:lnTo>
                      <a:pt x="504" y="50"/>
                    </a:lnTo>
                    <a:lnTo>
                      <a:pt x="500" y="53"/>
                    </a:lnTo>
                    <a:lnTo>
                      <a:pt x="500" y="55"/>
                    </a:lnTo>
                    <a:lnTo>
                      <a:pt x="499" y="57"/>
                    </a:lnTo>
                    <a:lnTo>
                      <a:pt x="499" y="96"/>
                    </a:lnTo>
                    <a:lnTo>
                      <a:pt x="500" y="102"/>
                    </a:lnTo>
                    <a:lnTo>
                      <a:pt x="502" y="103"/>
                    </a:lnTo>
                    <a:lnTo>
                      <a:pt x="506" y="103"/>
                    </a:lnTo>
                    <a:lnTo>
                      <a:pt x="508" y="105"/>
                    </a:lnTo>
                    <a:lnTo>
                      <a:pt x="510" y="105"/>
                    </a:lnTo>
                    <a:lnTo>
                      <a:pt x="510" y="109"/>
                    </a:lnTo>
                    <a:lnTo>
                      <a:pt x="476" y="109"/>
                    </a:lnTo>
                    <a:lnTo>
                      <a:pt x="476" y="105"/>
                    </a:lnTo>
                    <a:lnTo>
                      <a:pt x="478" y="103"/>
                    </a:lnTo>
                    <a:lnTo>
                      <a:pt x="482" y="103"/>
                    </a:lnTo>
                    <a:lnTo>
                      <a:pt x="486" y="102"/>
                    </a:lnTo>
                    <a:lnTo>
                      <a:pt x="486" y="98"/>
                    </a:lnTo>
                    <a:lnTo>
                      <a:pt x="486" y="17"/>
                    </a:lnTo>
                    <a:lnTo>
                      <a:pt x="484" y="11"/>
                    </a:lnTo>
                    <a:lnTo>
                      <a:pt x="482" y="7"/>
                    </a:lnTo>
                    <a:lnTo>
                      <a:pt x="478" y="7"/>
                    </a:lnTo>
                    <a:lnTo>
                      <a:pt x="475" y="5"/>
                    </a:lnTo>
                    <a:lnTo>
                      <a:pt x="473" y="5"/>
                    </a:lnTo>
                    <a:lnTo>
                      <a:pt x="473" y="2"/>
                    </a:lnTo>
                    <a:lnTo>
                      <a:pt x="499" y="0"/>
                    </a:lnTo>
                    <a:lnTo>
                      <a:pt x="499" y="2"/>
                    </a:lnTo>
                    <a:lnTo>
                      <a:pt x="499" y="50"/>
                    </a:lnTo>
                    <a:lnTo>
                      <a:pt x="504" y="46"/>
                    </a:lnTo>
                    <a:lnTo>
                      <a:pt x="508" y="42"/>
                    </a:lnTo>
                    <a:lnTo>
                      <a:pt x="515" y="38"/>
                    </a:lnTo>
                    <a:lnTo>
                      <a:pt x="523" y="38"/>
                    </a:lnTo>
                    <a:lnTo>
                      <a:pt x="530" y="40"/>
                    </a:lnTo>
                    <a:lnTo>
                      <a:pt x="537" y="44"/>
                    </a:lnTo>
                    <a:lnTo>
                      <a:pt x="539" y="52"/>
                    </a:lnTo>
                    <a:lnTo>
                      <a:pt x="541" y="61"/>
                    </a:lnTo>
                    <a:lnTo>
                      <a:pt x="541" y="98"/>
                    </a:lnTo>
                    <a:lnTo>
                      <a:pt x="543" y="102"/>
                    </a:lnTo>
                    <a:lnTo>
                      <a:pt x="545" y="103"/>
                    </a:lnTo>
                    <a:lnTo>
                      <a:pt x="548" y="103"/>
                    </a:lnTo>
                    <a:lnTo>
                      <a:pt x="552" y="105"/>
                    </a:lnTo>
                    <a:lnTo>
                      <a:pt x="552" y="109"/>
                    </a:lnTo>
                    <a:close/>
                    <a:moveTo>
                      <a:pt x="620" y="92"/>
                    </a:moveTo>
                    <a:lnTo>
                      <a:pt x="617" y="100"/>
                    </a:lnTo>
                    <a:lnTo>
                      <a:pt x="609" y="105"/>
                    </a:lnTo>
                    <a:lnTo>
                      <a:pt x="602" y="109"/>
                    </a:lnTo>
                    <a:lnTo>
                      <a:pt x="593" y="111"/>
                    </a:lnTo>
                    <a:lnTo>
                      <a:pt x="585" y="111"/>
                    </a:lnTo>
                    <a:lnTo>
                      <a:pt x="578" y="107"/>
                    </a:lnTo>
                    <a:lnTo>
                      <a:pt x="569" y="100"/>
                    </a:lnTo>
                    <a:lnTo>
                      <a:pt x="561" y="88"/>
                    </a:lnTo>
                    <a:lnTo>
                      <a:pt x="561" y="82"/>
                    </a:lnTo>
                    <a:lnTo>
                      <a:pt x="559" y="75"/>
                    </a:lnTo>
                    <a:lnTo>
                      <a:pt x="561" y="67"/>
                    </a:lnTo>
                    <a:lnTo>
                      <a:pt x="561" y="61"/>
                    </a:lnTo>
                    <a:lnTo>
                      <a:pt x="565" y="53"/>
                    </a:lnTo>
                    <a:lnTo>
                      <a:pt x="569" y="50"/>
                    </a:lnTo>
                    <a:lnTo>
                      <a:pt x="578" y="40"/>
                    </a:lnTo>
                    <a:lnTo>
                      <a:pt x="591" y="38"/>
                    </a:lnTo>
                    <a:lnTo>
                      <a:pt x="604" y="40"/>
                    </a:lnTo>
                    <a:lnTo>
                      <a:pt x="613" y="46"/>
                    </a:lnTo>
                    <a:lnTo>
                      <a:pt x="617" y="52"/>
                    </a:lnTo>
                    <a:lnTo>
                      <a:pt x="619" y="55"/>
                    </a:lnTo>
                    <a:lnTo>
                      <a:pt x="619" y="67"/>
                    </a:lnTo>
                    <a:lnTo>
                      <a:pt x="619" y="73"/>
                    </a:lnTo>
                    <a:lnTo>
                      <a:pt x="574" y="73"/>
                    </a:lnTo>
                    <a:lnTo>
                      <a:pt x="574" y="84"/>
                    </a:lnTo>
                    <a:lnTo>
                      <a:pt x="580" y="94"/>
                    </a:lnTo>
                    <a:lnTo>
                      <a:pt x="587" y="102"/>
                    </a:lnTo>
                    <a:lnTo>
                      <a:pt x="596" y="103"/>
                    </a:lnTo>
                    <a:lnTo>
                      <a:pt x="607" y="100"/>
                    </a:lnTo>
                    <a:lnTo>
                      <a:pt x="617" y="90"/>
                    </a:lnTo>
                    <a:lnTo>
                      <a:pt x="620" y="92"/>
                    </a:lnTo>
                    <a:close/>
                    <a:moveTo>
                      <a:pt x="606" y="67"/>
                    </a:moveTo>
                    <a:lnTo>
                      <a:pt x="606" y="57"/>
                    </a:lnTo>
                    <a:lnTo>
                      <a:pt x="602" y="50"/>
                    </a:lnTo>
                    <a:lnTo>
                      <a:pt x="598" y="46"/>
                    </a:lnTo>
                    <a:lnTo>
                      <a:pt x="591" y="44"/>
                    </a:lnTo>
                    <a:lnTo>
                      <a:pt x="585" y="46"/>
                    </a:lnTo>
                    <a:lnTo>
                      <a:pt x="580" y="50"/>
                    </a:lnTo>
                    <a:lnTo>
                      <a:pt x="576" y="57"/>
                    </a:lnTo>
                    <a:lnTo>
                      <a:pt x="574" y="67"/>
                    </a:lnTo>
                    <a:lnTo>
                      <a:pt x="606" y="67"/>
                    </a:lnTo>
                    <a:close/>
                    <a:moveTo>
                      <a:pt x="704" y="107"/>
                    </a:moveTo>
                    <a:lnTo>
                      <a:pt x="680" y="109"/>
                    </a:lnTo>
                    <a:lnTo>
                      <a:pt x="680" y="102"/>
                    </a:lnTo>
                    <a:lnTo>
                      <a:pt x="678" y="102"/>
                    </a:lnTo>
                    <a:lnTo>
                      <a:pt x="670" y="109"/>
                    </a:lnTo>
                    <a:lnTo>
                      <a:pt x="659" y="111"/>
                    </a:lnTo>
                    <a:lnTo>
                      <a:pt x="648" y="109"/>
                    </a:lnTo>
                    <a:lnTo>
                      <a:pt x="637" y="102"/>
                    </a:lnTo>
                    <a:lnTo>
                      <a:pt x="632" y="90"/>
                    </a:lnTo>
                    <a:lnTo>
                      <a:pt x="630" y="75"/>
                    </a:lnTo>
                    <a:lnTo>
                      <a:pt x="632" y="59"/>
                    </a:lnTo>
                    <a:lnTo>
                      <a:pt x="639" y="48"/>
                    </a:lnTo>
                    <a:lnTo>
                      <a:pt x="648" y="40"/>
                    </a:lnTo>
                    <a:lnTo>
                      <a:pt x="661" y="38"/>
                    </a:lnTo>
                    <a:lnTo>
                      <a:pt x="670" y="38"/>
                    </a:lnTo>
                    <a:lnTo>
                      <a:pt x="676" y="40"/>
                    </a:lnTo>
                    <a:lnTo>
                      <a:pt x="680" y="42"/>
                    </a:lnTo>
                    <a:lnTo>
                      <a:pt x="680" y="17"/>
                    </a:lnTo>
                    <a:lnTo>
                      <a:pt x="678" y="13"/>
                    </a:lnTo>
                    <a:lnTo>
                      <a:pt x="676" y="9"/>
                    </a:lnTo>
                    <a:lnTo>
                      <a:pt x="670" y="7"/>
                    </a:lnTo>
                    <a:lnTo>
                      <a:pt x="663" y="5"/>
                    </a:lnTo>
                    <a:lnTo>
                      <a:pt x="663" y="2"/>
                    </a:lnTo>
                    <a:lnTo>
                      <a:pt x="691" y="0"/>
                    </a:lnTo>
                    <a:lnTo>
                      <a:pt x="692" y="2"/>
                    </a:lnTo>
                    <a:lnTo>
                      <a:pt x="692" y="94"/>
                    </a:lnTo>
                    <a:lnTo>
                      <a:pt x="692" y="100"/>
                    </a:lnTo>
                    <a:lnTo>
                      <a:pt x="694" y="102"/>
                    </a:lnTo>
                    <a:lnTo>
                      <a:pt x="696" y="102"/>
                    </a:lnTo>
                    <a:lnTo>
                      <a:pt x="700" y="103"/>
                    </a:lnTo>
                    <a:lnTo>
                      <a:pt x="704" y="103"/>
                    </a:lnTo>
                    <a:lnTo>
                      <a:pt x="704" y="107"/>
                    </a:lnTo>
                    <a:close/>
                    <a:moveTo>
                      <a:pt x="680" y="96"/>
                    </a:moveTo>
                    <a:lnTo>
                      <a:pt x="680" y="55"/>
                    </a:lnTo>
                    <a:lnTo>
                      <a:pt x="678" y="52"/>
                    </a:lnTo>
                    <a:lnTo>
                      <a:pt x="674" y="48"/>
                    </a:lnTo>
                    <a:lnTo>
                      <a:pt x="672" y="46"/>
                    </a:lnTo>
                    <a:lnTo>
                      <a:pt x="668" y="44"/>
                    </a:lnTo>
                    <a:lnTo>
                      <a:pt x="663" y="44"/>
                    </a:lnTo>
                    <a:lnTo>
                      <a:pt x="656" y="46"/>
                    </a:lnTo>
                    <a:lnTo>
                      <a:pt x="648" y="52"/>
                    </a:lnTo>
                    <a:lnTo>
                      <a:pt x="646" y="55"/>
                    </a:lnTo>
                    <a:lnTo>
                      <a:pt x="644" y="61"/>
                    </a:lnTo>
                    <a:lnTo>
                      <a:pt x="644" y="69"/>
                    </a:lnTo>
                    <a:lnTo>
                      <a:pt x="643" y="75"/>
                    </a:lnTo>
                    <a:lnTo>
                      <a:pt x="644" y="80"/>
                    </a:lnTo>
                    <a:lnTo>
                      <a:pt x="644" y="86"/>
                    </a:lnTo>
                    <a:lnTo>
                      <a:pt x="646" y="92"/>
                    </a:lnTo>
                    <a:lnTo>
                      <a:pt x="648" y="96"/>
                    </a:lnTo>
                    <a:lnTo>
                      <a:pt x="654" y="102"/>
                    </a:lnTo>
                    <a:lnTo>
                      <a:pt x="663" y="103"/>
                    </a:lnTo>
                    <a:lnTo>
                      <a:pt x="672" y="102"/>
                    </a:lnTo>
                    <a:lnTo>
                      <a:pt x="680" y="96"/>
                    </a:lnTo>
                    <a:close/>
                    <a:moveTo>
                      <a:pt x="779" y="109"/>
                    </a:moveTo>
                    <a:lnTo>
                      <a:pt x="746" y="109"/>
                    </a:lnTo>
                    <a:lnTo>
                      <a:pt x="746" y="105"/>
                    </a:lnTo>
                    <a:lnTo>
                      <a:pt x="748" y="103"/>
                    </a:lnTo>
                    <a:lnTo>
                      <a:pt x="752" y="103"/>
                    </a:lnTo>
                    <a:lnTo>
                      <a:pt x="755" y="102"/>
                    </a:lnTo>
                    <a:lnTo>
                      <a:pt x="755" y="98"/>
                    </a:lnTo>
                    <a:lnTo>
                      <a:pt x="755" y="53"/>
                    </a:lnTo>
                    <a:lnTo>
                      <a:pt x="755" y="50"/>
                    </a:lnTo>
                    <a:lnTo>
                      <a:pt x="753" y="50"/>
                    </a:lnTo>
                    <a:lnTo>
                      <a:pt x="752" y="48"/>
                    </a:lnTo>
                    <a:lnTo>
                      <a:pt x="748" y="46"/>
                    </a:lnTo>
                    <a:lnTo>
                      <a:pt x="744" y="46"/>
                    </a:lnTo>
                    <a:lnTo>
                      <a:pt x="744" y="40"/>
                    </a:lnTo>
                    <a:lnTo>
                      <a:pt x="768" y="38"/>
                    </a:lnTo>
                    <a:lnTo>
                      <a:pt x="768" y="40"/>
                    </a:lnTo>
                    <a:lnTo>
                      <a:pt x="768" y="96"/>
                    </a:lnTo>
                    <a:lnTo>
                      <a:pt x="770" y="102"/>
                    </a:lnTo>
                    <a:lnTo>
                      <a:pt x="772" y="103"/>
                    </a:lnTo>
                    <a:lnTo>
                      <a:pt x="776" y="103"/>
                    </a:lnTo>
                    <a:lnTo>
                      <a:pt x="777" y="105"/>
                    </a:lnTo>
                    <a:lnTo>
                      <a:pt x="779" y="105"/>
                    </a:lnTo>
                    <a:lnTo>
                      <a:pt x="779" y="109"/>
                    </a:lnTo>
                    <a:close/>
                    <a:moveTo>
                      <a:pt x="770" y="11"/>
                    </a:moveTo>
                    <a:lnTo>
                      <a:pt x="768" y="19"/>
                    </a:lnTo>
                    <a:lnTo>
                      <a:pt x="761" y="21"/>
                    </a:lnTo>
                    <a:lnTo>
                      <a:pt x="755" y="19"/>
                    </a:lnTo>
                    <a:lnTo>
                      <a:pt x="752" y="11"/>
                    </a:lnTo>
                    <a:lnTo>
                      <a:pt x="755" y="5"/>
                    </a:lnTo>
                    <a:lnTo>
                      <a:pt x="761" y="2"/>
                    </a:lnTo>
                    <a:lnTo>
                      <a:pt x="768" y="5"/>
                    </a:lnTo>
                    <a:lnTo>
                      <a:pt x="770" y="11"/>
                    </a:lnTo>
                    <a:close/>
                    <a:moveTo>
                      <a:pt x="864" y="109"/>
                    </a:moveTo>
                    <a:lnTo>
                      <a:pt x="829" y="109"/>
                    </a:lnTo>
                    <a:lnTo>
                      <a:pt x="829" y="105"/>
                    </a:lnTo>
                    <a:lnTo>
                      <a:pt x="833" y="103"/>
                    </a:lnTo>
                    <a:lnTo>
                      <a:pt x="836" y="103"/>
                    </a:lnTo>
                    <a:lnTo>
                      <a:pt x="838" y="102"/>
                    </a:lnTo>
                    <a:lnTo>
                      <a:pt x="840" y="98"/>
                    </a:lnTo>
                    <a:lnTo>
                      <a:pt x="840" y="61"/>
                    </a:lnTo>
                    <a:lnTo>
                      <a:pt x="836" y="50"/>
                    </a:lnTo>
                    <a:lnTo>
                      <a:pt x="829" y="46"/>
                    </a:lnTo>
                    <a:lnTo>
                      <a:pt x="822" y="48"/>
                    </a:lnTo>
                    <a:lnTo>
                      <a:pt x="820" y="50"/>
                    </a:lnTo>
                    <a:lnTo>
                      <a:pt x="816" y="50"/>
                    </a:lnTo>
                    <a:lnTo>
                      <a:pt x="812" y="53"/>
                    </a:lnTo>
                    <a:lnTo>
                      <a:pt x="812" y="55"/>
                    </a:lnTo>
                    <a:lnTo>
                      <a:pt x="811" y="57"/>
                    </a:lnTo>
                    <a:lnTo>
                      <a:pt x="811" y="96"/>
                    </a:lnTo>
                    <a:lnTo>
                      <a:pt x="811" y="102"/>
                    </a:lnTo>
                    <a:lnTo>
                      <a:pt x="814" y="103"/>
                    </a:lnTo>
                    <a:lnTo>
                      <a:pt x="818" y="103"/>
                    </a:lnTo>
                    <a:lnTo>
                      <a:pt x="822" y="105"/>
                    </a:lnTo>
                    <a:lnTo>
                      <a:pt x="822" y="109"/>
                    </a:lnTo>
                    <a:lnTo>
                      <a:pt x="787" y="109"/>
                    </a:lnTo>
                    <a:lnTo>
                      <a:pt x="787" y="105"/>
                    </a:lnTo>
                    <a:lnTo>
                      <a:pt x="790" y="103"/>
                    </a:lnTo>
                    <a:lnTo>
                      <a:pt x="794" y="103"/>
                    </a:lnTo>
                    <a:lnTo>
                      <a:pt x="796" y="102"/>
                    </a:lnTo>
                    <a:lnTo>
                      <a:pt x="798" y="98"/>
                    </a:lnTo>
                    <a:lnTo>
                      <a:pt x="798" y="53"/>
                    </a:lnTo>
                    <a:lnTo>
                      <a:pt x="796" y="50"/>
                    </a:lnTo>
                    <a:lnTo>
                      <a:pt x="794" y="46"/>
                    </a:lnTo>
                    <a:lnTo>
                      <a:pt x="790" y="46"/>
                    </a:lnTo>
                    <a:lnTo>
                      <a:pt x="787" y="46"/>
                    </a:lnTo>
                    <a:lnTo>
                      <a:pt x="787" y="40"/>
                    </a:lnTo>
                    <a:lnTo>
                      <a:pt x="809" y="38"/>
                    </a:lnTo>
                    <a:lnTo>
                      <a:pt x="811" y="40"/>
                    </a:lnTo>
                    <a:lnTo>
                      <a:pt x="811" y="50"/>
                    </a:lnTo>
                    <a:lnTo>
                      <a:pt x="814" y="46"/>
                    </a:lnTo>
                    <a:lnTo>
                      <a:pt x="820" y="42"/>
                    </a:lnTo>
                    <a:lnTo>
                      <a:pt x="824" y="40"/>
                    </a:lnTo>
                    <a:lnTo>
                      <a:pt x="825" y="38"/>
                    </a:lnTo>
                    <a:lnTo>
                      <a:pt x="835" y="38"/>
                    </a:lnTo>
                    <a:lnTo>
                      <a:pt x="842" y="40"/>
                    </a:lnTo>
                    <a:lnTo>
                      <a:pt x="849" y="44"/>
                    </a:lnTo>
                    <a:lnTo>
                      <a:pt x="851" y="52"/>
                    </a:lnTo>
                    <a:lnTo>
                      <a:pt x="853" y="61"/>
                    </a:lnTo>
                    <a:lnTo>
                      <a:pt x="853" y="98"/>
                    </a:lnTo>
                    <a:lnTo>
                      <a:pt x="855" y="102"/>
                    </a:lnTo>
                    <a:lnTo>
                      <a:pt x="857" y="103"/>
                    </a:lnTo>
                    <a:lnTo>
                      <a:pt x="860" y="103"/>
                    </a:lnTo>
                    <a:lnTo>
                      <a:pt x="864" y="105"/>
                    </a:lnTo>
                    <a:lnTo>
                      <a:pt x="864" y="109"/>
                    </a:lnTo>
                    <a:close/>
                    <a:moveTo>
                      <a:pt x="975" y="109"/>
                    </a:moveTo>
                    <a:lnTo>
                      <a:pt x="908" y="109"/>
                    </a:lnTo>
                    <a:lnTo>
                      <a:pt x="908" y="100"/>
                    </a:lnTo>
                    <a:lnTo>
                      <a:pt x="914" y="94"/>
                    </a:lnTo>
                    <a:lnTo>
                      <a:pt x="918" y="92"/>
                    </a:lnTo>
                    <a:lnTo>
                      <a:pt x="921" y="88"/>
                    </a:lnTo>
                    <a:lnTo>
                      <a:pt x="929" y="84"/>
                    </a:lnTo>
                    <a:lnTo>
                      <a:pt x="932" y="82"/>
                    </a:lnTo>
                    <a:lnTo>
                      <a:pt x="938" y="80"/>
                    </a:lnTo>
                    <a:lnTo>
                      <a:pt x="945" y="75"/>
                    </a:lnTo>
                    <a:lnTo>
                      <a:pt x="951" y="69"/>
                    </a:lnTo>
                    <a:lnTo>
                      <a:pt x="953" y="67"/>
                    </a:lnTo>
                    <a:lnTo>
                      <a:pt x="955" y="63"/>
                    </a:lnTo>
                    <a:lnTo>
                      <a:pt x="955" y="53"/>
                    </a:lnTo>
                    <a:lnTo>
                      <a:pt x="953" y="46"/>
                    </a:lnTo>
                    <a:lnTo>
                      <a:pt x="951" y="42"/>
                    </a:lnTo>
                    <a:lnTo>
                      <a:pt x="945" y="38"/>
                    </a:lnTo>
                    <a:lnTo>
                      <a:pt x="938" y="36"/>
                    </a:lnTo>
                    <a:lnTo>
                      <a:pt x="934" y="38"/>
                    </a:lnTo>
                    <a:lnTo>
                      <a:pt x="931" y="38"/>
                    </a:lnTo>
                    <a:lnTo>
                      <a:pt x="923" y="44"/>
                    </a:lnTo>
                    <a:lnTo>
                      <a:pt x="925" y="48"/>
                    </a:lnTo>
                    <a:lnTo>
                      <a:pt x="925" y="50"/>
                    </a:lnTo>
                    <a:lnTo>
                      <a:pt x="925" y="55"/>
                    </a:lnTo>
                    <a:lnTo>
                      <a:pt x="923" y="59"/>
                    </a:lnTo>
                    <a:lnTo>
                      <a:pt x="918" y="61"/>
                    </a:lnTo>
                    <a:lnTo>
                      <a:pt x="914" y="61"/>
                    </a:lnTo>
                    <a:lnTo>
                      <a:pt x="912" y="59"/>
                    </a:lnTo>
                    <a:lnTo>
                      <a:pt x="910" y="53"/>
                    </a:lnTo>
                    <a:lnTo>
                      <a:pt x="912" y="46"/>
                    </a:lnTo>
                    <a:lnTo>
                      <a:pt x="914" y="42"/>
                    </a:lnTo>
                    <a:lnTo>
                      <a:pt x="918" y="38"/>
                    </a:lnTo>
                    <a:lnTo>
                      <a:pt x="927" y="32"/>
                    </a:lnTo>
                    <a:lnTo>
                      <a:pt x="932" y="32"/>
                    </a:lnTo>
                    <a:lnTo>
                      <a:pt x="940" y="30"/>
                    </a:lnTo>
                    <a:lnTo>
                      <a:pt x="953" y="32"/>
                    </a:lnTo>
                    <a:lnTo>
                      <a:pt x="962" y="38"/>
                    </a:lnTo>
                    <a:lnTo>
                      <a:pt x="969" y="46"/>
                    </a:lnTo>
                    <a:lnTo>
                      <a:pt x="971" y="55"/>
                    </a:lnTo>
                    <a:lnTo>
                      <a:pt x="971" y="59"/>
                    </a:lnTo>
                    <a:lnTo>
                      <a:pt x="969" y="65"/>
                    </a:lnTo>
                    <a:lnTo>
                      <a:pt x="964" y="71"/>
                    </a:lnTo>
                    <a:lnTo>
                      <a:pt x="955" y="78"/>
                    </a:lnTo>
                    <a:lnTo>
                      <a:pt x="949" y="82"/>
                    </a:lnTo>
                    <a:lnTo>
                      <a:pt x="940" y="84"/>
                    </a:lnTo>
                    <a:lnTo>
                      <a:pt x="929" y="90"/>
                    </a:lnTo>
                    <a:lnTo>
                      <a:pt x="921" y="96"/>
                    </a:lnTo>
                    <a:lnTo>
                      <a:pt x="975" y="96"/>
                    </a:lnTo>
                    <a:lnTo>
                      <a:pt x="975" y="109"/>
                    </a:lnTo>
                    <a:close/>
                    <a:moveTo>
                      <a:pt x="1052" y="44"/>
                    </a:moveTo>
                    <a:lnTo>
                      <a:pt x="1060" y="55"/>
                    </a:lnTo>
                    <a:lnTo>
                      <a:pt x="1062" y="63"/>
                    </a:lnTo>
                    <a:lnTo>
                      <a:pt x="1062" y="71"/>
                    </a:lnTo>
                    <a:lnTo>
                      <a:pt x="1060" y="80"/>
                    </a:lnTo>
                    <a:lnTo>
                      <a:pt x="1058" y="88"/>
                    </a:lnTo>
                    <a:lnTo>
                      <a:pt x="1051" y="102"/>
                    </a:lnTo>
                    <a:lnTo>
                      <a:pt x="1040" y="109"/>
                    </a:lnTo>
                    <a:lnTo>
                      <a:pt x="1025" y="111"/>
                    </a:lnTo>
                    <a:lnTo>
                      <a:pt x="1008" y="109"/>
                    </a:lnTo>
                    <a:lnTo>
                      <a:pt x="997" y="100"/>
                    </a:lnTo>
                    <a:lnTo>
                      <a:pt x="990" y="88"/>
                    </a:lnTo>
                    <a:lnTo>
                      <a:pt x="988" y="71"/>
                    </a:lnTo>
                    <a:lnTo>
                      <a:pt x="990" y="55"/>
                    </a:lnTo>
                    <a:lnTo>
                      <a:pt x="997" y="44"/>
                    </a:lnTo>
                    <a:lnTo>
                      <a:pt x="1008" y="34"/>
                    </a:lnTo>
                    <a:lnTo>
                      <a:pt x="1025" y="30"/>
                    </a:lnTo>
                    <a:lnTo>
                      <a:pt x="1041" y="34"/>
                    </a:lnTo>
                    <a:lnTo>
                      <a:pt x="1052" y="44"/>
                    </a:lnTo>
                    <a:close/>
                    <a:moveTo>
                      <a:pt x="1045" y="71"/>
                    </a:moveTo>
                    <a:lnTo>
                      <a:pt x="1043" y="55"/>
                    </a:lnTo>
                    <a:lnTo>
                      <a:pt x="1040" y="46"/>
                    </a:lnTo>
                    <a:lnTo>
                      <a:pt x="1032" y="38"/>
                    </a:lnTo>
                    <a:lnTo>
                      <a:pt x="1025" y="36"/>
                    </a:lnTo>
                    <a:lnTo>
                      <a:pt x="1016" y="38"/>
                    </a:lnTo>
                    <a:lnTo>
                      <a:pt x="1008" y="46"/>
                    </a:lnTo>
                    <a:lnTo>
                      <a:pt x="1004" y="55"/>
                    </a:lnTo>
                    <a:lnTo>
                      <a:pt x="1003" y="71"/>
                    </a:lnTo>
                    <a:lnTo>
                      <a:pt x="1004" y="86"/>
                    </a:lnTo>
                    <a:lnTo>
                      <a:pt x="1008" y="98"/>
                    </a:lnTo>
                    <a:lnTo>
                      <a:pt x="1016" y="105"/>
                    </a:lnTo>
                    <a:lnTo>
                      <a:pt x="1025" y="107"/>
                    </a:lnTo>
                    <a:lnTo>
                      <a:pt x="1034" y="105"/>
                    </a:lnTo>
                    <a:lnTo>
                      <a:pt x="1040" y="98"/>
                    </a:lnTo>
                    <a:lnTo>
                      <a:pt x="1043" y="86"/>
                    </a:lnTo>
                    <a:lnTo>
                      <a:pt x="1045" y="71"/>
                    </a:lnTo>
                    <a:close/>
                    <a:moveTo>
                      <a:pt x="1139" y="44"/>
                    </a:moveTo>
                    <a:lnTo>
                      <a:pt x="1147" y="55"/>
                    </a:lnTo>
                    <a:lnTo>
                      <a:pt x="1148" y="71"/>
                    </a:lnTo>
                    <a:lnTo>
                      <a:pt x="1148" y="80"/>
                    </a:lnTo>
                    <a:lnTo>
                      <a:pt x="1147" y="88"/>
                    </a:lnTo>
                    <a:lnTo>
                      <a:pt x="1143" y="96"/>
                    </a:lnTo>
                    <a:lnTo>
                      <a:pt x="1139" y="102"/>
                    </a:lnTo>
                    <a:lnTo>
                      <a:pt x="1126" y="109"/>
                    </a:lnTo>
                    <a:lnTo>
                      <a:pt x="1112" y="111"/>
                    </a:lnTo>
                    <a:lnTo>
                      <a:pt x="1097" y="109"/>
                    </a:lnTo>
                    <a:lnTo>
                      <a:pt x="1084" y="100"/>
                    </a:lnTo>
                    <a:lnTo>
                      <a:pt x="1080" y="94"/>
                    </a:lnTo>
                    <a:lnTo>
                      <a:pt x="1078" y="88"/>
                    </a:lnTo>
                    <a:lnTo>
                      <a:pt x="1075" y="71"/>
                    </a:lnTo>
                    <a:lnTo>
                      <a:pt x="1078" y="55"/>
                    </a:lnTo>
                    <a:lnTo>
                      <a:pt x="1080" y="50"/>
                    </a:lnTo>
                    <a:lnTo>
                      <a:pt x="1084" y="44"/>
                    </a:lnTo>
                    <a:lnTo>
                      <a:pt x="1097" y="34"/>
                    </a:lnTo>
                    <a:lnTo>
                      <a:pt x="1112" y="30"/>
                    </a:lnTo>
                    <a:lnTo>
                      <a:pt x="1121" y="32"/>
                    </a:lnTo>
                    <a:lnTo>
                      <a:pt x="1128" y="34"/>
                    </a:lnTo>
                    <a:lnTo>
                      <a:pt x="1136" y="38"/>
                    </a:lnTo>
                    <a:lnTo>
                      <a:pt x="1139" y="44"/>
                    </a:lnTo>
                    <a:close/>
                    <a:moveTo>
                      <a:pt x="1134" y="71"/>
                    </a:moveTo>
                    <a:lnTo>
                      <a:pt x="1132" y="55"/>
                    </a:lnTo>
                    <a:lnTo>
                      <a:pt x="1128" y="46"/>
                    </a:lnTo>
                    <a:lnTo>
                      <a:pt x="1121" y="38"/>
                    </a:lnTo>
                    <a:lnTo>
                      <a:pt x="1112" y="36"/>
                    </a:lnTo>
                    <a:lnTo>
                      <a:pt x="1104" y="38"/>
                    </a:lnTo>
                    <a:lnTo>
                      <a:pt x="1097" y="46"/>
                    </a:lnTo>
                    <a:lnTo>
                      <a:pt x="1093" y="55"/>
                    </a:lnTo>
                    <a:lnTo>
                      <a:pt x="1091" y="71"/>
                    </a:lnTo>
                    <a:lnTo>
                      <a:pt x="1093" y="86"/>
                    </a:lnTo>
                    <a:lnTo>
                      <a:pt x="1097" y="98"/>
                    </a:lnTo>
                    <a:lnTo>
                      <a:pt x="1104" y="105"/>
                    </a:lnTo>
                    <a:lnTo>
                      <a:pt x="1112" y="107"/>
                    </a:lnTo>
                    <a:lnTo>
                      <a:pt x="1121" y="105"/>
                    </a:lnTo>
                    <a:lnTo>
                      <a:pt x="1128" y="98"/>
                    </a:lnTo>
                    <a:lnTo>
                      <a:pt x="1132" y="86"/>
                    </a:lnTo>
                    <a:lnTo>
                      <a:pt x="1134" y="71"/>
                    </a:lnTo>
                    <a:close/>
                    <a:moveTo>
                      <a:pt x="1215" y="77"/>
                    </a:moveTo>
                    <a:lnTo>
                      <a:pt x="1222" y="86"/>
                    </a:lnTo>
                    <a:lnTo>
                      <a:pt x="1226" y="100"/>
                    </a:lnTo>
                    <a:lnTo>
                      <a:pt x="1224" y="115"/>
                    </a:lnTo>
                    <a:lnTo>
                      <a:pt x="1215" y="125"/>
                    </a:lnTo>
                    <a:lnTo>
                      <a:pt x="1204" y="132"/>
                    </a:lnTo>
                    <a:lnTo>
                      <a:pt x="1189" y="134"/>
                    </a:lnTo>
                    <a:lnTo>
                      <a:pt x="1178" y="132"/>
                    </a:lnTo>
                    <a:lnTo>
                      <a:pt x="1169" y="128"/>
                    </a:lnTo>
                    <a:lnTo>
                      <a:pt x="1161" y="123"/>
                    </a:lnTo>
                    <a:lnTo>
                      <a:pt x="1160" y="115"/>
                    </a:lnTo>
                    <a:lnTo>
                      <a:pt x="1161" y="113"/>
                    </a:lnTo>
                    <a:lnTo>
                      <a:pt x="1161" y="109"/>
                    </a:lnTo>
                    <a:lnTo>
                      <a:pt x="1167" y="107"/>
                    </a:lnTo>
                    <a:lnTo>
                      <a:pt x="1174" y="109"/>
                    </a:lnTo>
                    <a:lnTo>
                      <a:pt x="1176" y="111"/>
                    </a:lnTo>
                    <a:lnTo>
                      <a:pt x="1176" y="113"/>
                    </a:lnTo>
                    <a:lnTo>
                      <a:pt x="1174" y="119"/>
                    </a:lnTo>
                    <a:lnTo>
                      <a:pt x="1174" y="125"/>
                    </a:lnTo>
                    <a:lnTo>
                      <a:pt x="1176" y="126"/>
                    </a:lnTo>
                    <a:lnTo>
                      <a:pt x="1178" y="126"/>
                    </a:lnTo>
                    <a:lnTo>
                      <a:pt x="1184" y="128"/>
                    </a:lnTo>
                    <a:lnTo>
                      <a:pt x="1189" y="128"/>
                    </a:lnTo>
                    <a:lnTo>
                      <a:pt x="1196" y="126"/>
                    </a:lnTo>
                    <a:lnTo>
                      <a:pt x="1204" y="123"/>
                    </a:lnTo>
                    <a:lnTo>
                      <a:pt x="1208" y="119"/>
                    </a:lnTo>
                    <a:lnTo>
                      <a:pt x="1209" y="113"/>
                    </a:lnTo>
                    <a:lnTo>
                      <a:pt x="1209" y="100"/>
                    </a:lnTo>
                    <a:lnTo>
                      <a:pt x="1208" y="92"/>
                    </a:lnTo>
                    <a:lnTo>
                      <a:pt x="1204" y="84"/>
                    </a:lnTo>
                    <a:lnTo>
                      <a:pt x="1198" y="78"/>
                    </a:lnTo>
                    <a:lnTo>
                      <a:pt x="1191" y="77"/>
                    </a:lnTo>
                    <a:lnTo>
                      <a:pt x="1185" y="78"/>
                    </a:lnTo>
                    <a:lnTo>
                      <a:pt x="1180" y="78"/>
                    </a:lnTo>
                    <a:lnTo>
                      <a:pt x="1171" y="86"/>
                    </a:lnTo>
                    <a:lnTo>
                      <a:pt x="1167" y="84"/>
                    </a:lnTo>
                    <a:lnTo>
                      <a:pt x="1172" y="34"/>
                    </a:lnTo>
                    <a:lnTo>
                      <a:pt x="1222" y="34"/>
                    </a:lnTo>
                    <a:lnTo>
                      <a:pt x="1222" y="46"/>
                    </a:lnTo>
                    <a:lnTo>
                      <a:pt x="1178" y="46"/>
                    </a:lnTo>
                    <a:lnTo>
                      <a:pt x="1174" y="77"/>
                    </a:lnTo>
                    <a:lnTo>
                      <a:pt x="1184" y="71"/>
                    </a:lnTo>
                    <a:lnTo>
                      <a:pt x="1187" y="71"/>
                    </a:lnTo>
                    <a:lnTo>
                      <a:pt x="1195" y="69"/>
                    </a:lnTo>
                    <a:lnTo>
                      <a:pt x="1204" y="71"/>
                    </a:lnTo>
                    <a:lnTo>
                      <a:pt x="1215" y="7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53" name="正方形/長方形 20"/>
            <p:cNvSpPr/>
            <p:nvPr/>
          </p:nvSpPr>
          <p:spPr>
            <a:xfrm>
              <a:off x="17198290" y="854943"/>
              <a:ext cx="4267423" cy="171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3100" dirty="0" smtClean="0">
                  <a:latin typeface="Georgia" pitchFamily="18" charset="0"/>
                </a:rPr>
                <a:t>Laboratory for</a:t>
              </a:r>
            </a:p>
            <a:p>
              <a:r>
                <a:rPr lang="en-US" altLang="ja-JP" sz="3100" dirty="0" smtClean="0">
                  <a:latin typeface="Georgia" pitchFamily="18" charset="0"/>
                </a:rPr>
                <a:t>Software</a:t>
              </a:r>
            </a:p>
            <a:p>
              <a:r>
                <a:rPr lang="en-US" altLang="ja-JP" sz="3100" dirty="0" smtClean="0">
                  <a:latin typeface="Georgia" pitchFamily="18" charset="0"/>
                </a:rPr>
                <a:t>Design &amp; Analysis</a:t>
              </a:r>
              <a:endParaRPr lang="en-US" altLang="ja-JP" sz="3100" dirty="0">
                <a:latin typeface="Georgia" pitchFamily="18" charset="0"/>
              </a:endParaRPr>
            </a:p>
          </p:txBody>
        </p:sp>
      </p:grpSp>
      <p:sp>
        <p:nvSpPr>
          <p:cNvPr id="55" name="テキスト ボックス 46"/>
          <p:cNvSpPr txBox="1"/>
          <p:nvPr/>
        </p:nvSpPr>
        <p:spPr>
          <a:xfrm>
            <a:off x="12837938" y="14181557"/>
            <a:ext cx="8099833" cy="5799874"/>
          </a:xfrm>
          <a:prstGeom prst="rect">
            <a:avLst/>
          </a:prstGeom>
          <a:noFill/>
        </p:spPr>
        <p:txBody>
          <a:bodyPr wrap="square" lIns="281767" tIns="140883" rIns="281767" bIns="140883" rtlCol="0">
            <a:spAutoFit/>
          </a:bodyPr>
          <a:lstStyle/>
          <a:p>
            <a:pPr algn="just"/>
            <a:r>
              <a:rPr lang="en-US" altLang="ja-JP" sz="3200" dirty="0" smtClean="0">
                <a:latin typeface="Franklin Gothic Book" panose="020B0503020102020204" pitchFamily="34" charset="0"/>
              </a:rPr>
              <a:t>    We have thoroughly updated the documentation of the </a:t>
            </a:r>
            <a:r>
              <a:rPr lang="en-US" altLang="ja-JP" sz="3200" dirty="0" err="1" smtClean="0">
                <a:latin typeface="Franklin Gothic Book" panose="020B0503020102020204" pitchFamily="34" charset="0"/>
              </a:rPr>
              <a:t>testbed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 infrastructure at SDSC, as well as confirmed connections to NAIST, Osaka-U, UF, and JGN-X.</a:t>
            </a:r>
          </a:p>
          <a:p>
            <a:pPr algn="just"/>
            <a:r>
              <a:rPr lang="en-US" altLang="ja-JP" sz="3200" dirty="0">
                <a:latin typeface="Franklin Gothic Book" panose="020B0503020102020204" pitchFamily="34" charset="0"/>
              </a:rPr>
              <a:t> 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   One Rocks VM container was modified to use </a:t>
            </a:r>
            <a:r>
              <a:rPr lang="en-US" altLang="ja-JP" sz="3200" dirty="0" err="1" smtClean="0">
                <a:latin typeface="Franklin Gothic Book" panose="020B0503020102020204" pitchFamily="34" charset="0"/>
              </a:rPr>
              <a:t>macvtap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 instead of </a:t>
            </a:r>
            <a:r>
              <a:rPr lang="en-US" altLang="ja-JP" sz="3200" dirty="0" err="1" smtClean="0">
                <a:latin typeface="Franklin Gothic Book" panose="020B0503020102020204" pitchFamily="34" charset="0"/>
              </a:rPr>
              <a:t>brctl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 bridges. Despite some limitations, we believe that using </a:t>
            </a:r>
            <a:r>
              <a:rPr lang="en-US" altLang="ja-JP" sz="3200" dirty="0" err="1" smtClean="0">
                <a:latin typeface="Franklin Gothic Book" panose="020B0503020102020204" pitchFamily="34" charset="0"/>
              </a:rPr>
              <a:t>macvtap</a:t>
            </a:r>
            <a:r>
              <a:rPr lang="en-US" altLang="ja-JP" sz="3200" dirty="0" smtClean="0">
                <a:latin typeface="Franklin Gothic Book" panose="020B0503020102020204" pitchFamily="34" charset="0"/>
              </a:rPr>
              <a:t> should provide more direct connection between the virtual machines in PRAGMA-ENT and offer more options to suit varying requirements.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99" y="14174413"/>
            <a:ext cx="11050670" cy="49862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83" y="22617982"/>
            <a:ext cx="11158751" cy="50353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65087" y="19160635"/>
            <a:ext cx="970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Current version of the network map at SDSC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584210" y="27973484"/>
            <a:ext cx="860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MPTCP </a:t>
            </a:r>
            <a:r>
              <a:rPr lang="en-US" dirty="0" err="1" smtClean="0">
                <a:latin typeface="Franklin Gothic Book" panose="020B0503020102020204" pitchFamily="34" charset="0"/>
              </a:rPr>
              <a:t>Testbed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 smtClean="0">
                <a:latin typeface="Franklin Gothic Book" panose="020B0503020102020204" pitchFamily="34" charset="0"/>
              </a:rPr>
              <a:t>Setup on PRAGMA-ENT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1937979" y="5808311"/>
            <a:ext cx="7800184" cy="2374040"/>
            <a:chOff x="10946587" y="5836003"/>
            <a:chExt cx="9782968" cy="2977514"/>
          </a:xfrm>
        </p:grpSpPr>
        <p:cxnSp>
          <p:nvCxnSpPr>
            <p:cNvPr id="102" name="Straight Connector 101"/>
            <p:cNvCxnSpPr/>
            <p:nvPr/>
          </p:nvCxnSpPr>
          <p:spPr bwMode="auto">
            <a:xfrm flipV="1">
              <a:off x="13437394" y="6320566"/>
              <a:ext cx="2430109" cy="964051"/>
            </a:xfrm>
            <a:prstGeom prst="line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3415956" y="7262954"/>
              <a:ext cx="2451547" cy="476812"/>
            </a:xfrm>
            <a:prstGeom prst="line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13153955" y="8351852"/>
              <a:ext cx="5646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Franklin Gothic Book" panose="020B0503020102020204" pitchFamily="34" charset="0"/>
                </a:rPr>
                <a:t>Image of a multi-homed multi-site network</a:t>
              </a:r>
              <a:endParaRPr lang="en-US" sz="2400" dirty="0">
                <a:latin typeface="Franklin Gothic Book" panose="020B0503020102020204" pitchFamily="34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0946587" y="5879715"/>
              <a:ext cx="1353933" cy="2705495"/>
              <a:chOff x="10946587" y="5879715"/>
              <a:chExt cx="1353933" cy="2705495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17" r="12117"/>
              <a:stretch/>
            </p:blipFill>
            <p:spPr>
              <a:xfrm>
                <a:off x="11315112" y="5879715"/>
                <a:ext cx="985408" cy="1300593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6587" y="7284617"/>
                <a:ext cx="1300593" cy="1300593"/>
              </a:xfrm>
              <a:prstGeom prst="rect">
                <a:avLst/>
              </a:prstGeom>
            </p:spPr>
          </p:pic>
        </p:grpSp>
        <p:cxnSp>
          <p:nvCxnSpPr>
            <p:cNvPr id="122" name="Straight Connector 121"/>
            <p:cNvCxnSpPr/>
            <p:nvPr/>
          </p:nvCxnSpPr>
          <p:spPr bwMode="auto">
            <a:xfrm>
              <a:off x="12099971" y="6551326"/>
              <a:ext cx="1337423" cy="711628"/>
            </a:xfrm>
            <a:prstGeom prst="line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flipV="1">
              <a:off x="12099971" y="7284617"/>
              <a:ext cx="1337423" cy="662468"/>
            </a:xfrm>
            <a:prstGeom prst="line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>
              <a:off x="15867503" y="6320566"/>
              <a:ext cx="2616153" cy="935215"/>
            </a:xfrm>
            <a:prstGeom prst="line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V="1">
              <a:off x="15867503" y="7280810"/>
              <a:ext cx="2616153" cy="526467"/>
            </a:xfrm>
            <a:prstGeom prst="line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 flipH="1" flipV="1">
              <a:off x="18483657" y="7280811"/>
              <a:ext cx="1485317" cy="650296"/>
            </a:xfrm>
            <a:prstGeom prst="line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18483657" y="6615074"/>
              <a:ext cx="1430737" cy="630815"/>
            </a:xfrm>
            <a:prstGeom prst="line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17" r="12117"/>
            <a:stretch/>
          </p:blipFill>
          <p:spPr>
            <a:xfrm>
              <a:off x="19744147" y="7280810"/>
              <a:ext cx="985408" cy="1300593"/>
            </a:xfrm>
            <a:prstGeom prst="rect">
              <a:avLst/>
            </a:prstGeom>
          </p:spPr>
        </p:pic>
        <p:sp>
          <p:nvSpPr>
            <p:cNvPr id="99" name="Cloud 98"/>
            <p:cNvSpPr/>
            <p:nvPr/>
          </p:nvSpPr>
          <p:spPr bwMode="auto">
            <a:xfrm>
              <a:off x="14820520" y="5836003"/>
              <a:ext cx="2093966" cy="1028886"/>
            </a:xfrm>
            <a:prstGeom prst="cloud">
              <a:avLst/>
            </a:prstGeom>
            <a:solidFill>
              <a:schemeClr val="bg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92188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anklin Gothic Book" panose="020B0503020102020204" pitchFamily="34" charset="0"/>
                </a:rPr>
                <a:t>Network 1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endParaRPr>
            </a:p>
          </p:txBody>
        </p:sp>
        <p:sp>
          <p:nvSpPr>
            <p:cNvPr id="100" name="Cloud 99"/>
            <p:cNvSpPr/>
            <p:nvPr/>
          </p:nvSpPr>
          <p:spPr bwMode="auto">
            <a:xfrm>
              <a:off x="14820520" y="7255781"/>
              <a:ext cx="2093966" cy="1028886"/>
            </a:xfrm>
            <a:prstGeom prst="cloud">
              <a:avLst/>
            </a:prstGeom>
            <a:solidFill>
              <a:schemeClr val="bg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92188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anklin Gothic Book" panose="020B0503020102020204" pitchFamily="34" charset="0"/>
                </a:rPr>
                <a:t>Network 2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16" b="13895"/>
            <a:stretch/>
          </p:blipFill>
          <p:spPr>
            <a:xfrm>
              <a:off x="17833359" y="6864889"/>
              <a:ext cx="1300593" cy="76200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2953" y="5953213"/>
              <a:ext cx="1300593" cy="1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16" b="13895"/>
            <a:stretch/>
          </p:blipFill>
          <p:spPr>
            <a:xfrm>
              <a:off x="12739884" y="6864889"/>
              <a:ext cx="1300593" cy="762000"/>
            </a:xfrm>
            <a:prstGeom prst="rect">
              <a:avLst/>
            </a:prstGeom>
          </p:spPr>
        </p:pic>
      </p:grpSp>
      <p:grpSp>
        <p:nvGrpSpPr>
          <p:cNvPr id="143" name="Group 142"/>
          <p:cNvGrpSpPr/>
          <p:nvPr/>
        </p:nvGrpSpPr>
        <p:grpSpPr>
          <a:xfrm>
            <a:off x="11562921" y="8525086"/>
            <a:ext cx="8516037" cy="3519151"/>
            <a:chOff x="0" y="992542"/>
            <a:chExt cx="10279722" cy="4100153"/>
          </a:xfrm>
        </p:grpSpPr>
        <p:pic>
          <p:nvPicPr>
            <p:cNvPr id="144" name="Picture 14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82670"/>
              <a:ext cx="3895725" cy="401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 rotWithShape="1">
            <a:blip r:embed="rId10"/>
            <a:srcRect l="56332"/>
            <a:stretch/>
          </p:blipFill>
          <p:spPr>
            <a:xfrm>
              <a:off x="4408226" y="992542"/>
              <a:ext cx="5871496" cy="4010025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305" y="1163576"/>
              <a:ext cx="764875" cy="858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46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1518" y="2199783"/>
              <a:ext cx="773661" cy="478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8" name="Picture 147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6755" y="2037858"/>
              <a:ext cx="773661" cy="478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図 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4530" y="2748669"/>
              <a:ext cx="1390649" cy="262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Picture 149" descr="C:\Users\adm-local\Desktop\UCSD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484" y="2073436"/>
              <a:ext cx="1429611" cy="259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150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475" y="1083636"/>
              <a:ext cx="840952" cy="7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" name="Picture 151" descr="C:\Users\adm-local\Desktop\internet2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653" y="2046641"/>
              <a:ext cx="860712" cy="639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152" descr="C:\Users\adm-local\Desktop\flr.gif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009" y="1524923"/>
              <a:ext cx="1173339" cy="51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153" descr="C:\Users\adm-local\Desktop\PacWaveLogo_300x300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433" y="2598511"/>
              <a:ext cx="725257" cy="650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154" descr="C:\Users\adm-local\Desktop\JGN-X_banner2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469" y="1937826"/>
              <a:ext cx="1449767" cy="38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155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120" y="1525716"/>
              <a:ext cx="840952" cy="7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" name="Picture 156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25" y="2081639"/>
              <a:ext cx="840952" cy="7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Arc 157"/>
            <p:cNvSpPr/>
            <p:nvPr/>
          </p:nvSpPr>
          <p:spPr>
            <a:xfrm>
              <a:off x="3895725" y="1450455"/>
              <a:ext cx="4368928" cy="1724141"/>
            </a:xfrm>
            <a:prstGeom prst="arc">
              <a:avLst>
                <a:gd name="adj1" fmla="val 5122040"/>
                <a:gd name="adj2" fmla="val 10802682"/>
              </a:avLst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9" name="Arc 158"/>
            <p:cNvSpPr/>
            <p:nvPr/>
          </p:nvSpPr>
          <p:spPr>
            <a:xfrm>
              <a:off x="5552478" y="2312526"/>
              <a:ext cx="3142531" cy="882345"/>
            </a:xfrm>
            <a:prstGeom prst="arc">
              <a:avLst>
                <a:gd name="adj1" fmla="val 6719"/>
                <a:gd name="adj2" fmla="val 542983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61" name="図 6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79" y="1213008"/>
              <a:ext cx="1173426" cy="711966"/>
            </a:xfrm>
            <a:prstGeom prst="rect">
              <a:avLst/>
            </a:prstGeom>
          </p:spPr>
        </p:pic>
        <p:pic>
          <p:nvPicPr>
            <p:cNvPr id="162" name="Picture 161" descr="C:\Users\adm-local\Desktop\logo_osaka-u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214" y="2292819"/>
              <a:ext cx="1473296" cy="380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162" descr="C:\Users\adm-local\Desktop\naist_logo.jp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319" y="1783877"/>
              <a:ext cx="1360507" cy="465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63" descr="C:\Users\adm-local\Desktop\twaren.gif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4427" y="2997017"/>
              <a:ext cx="1382930" cy="407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164" descr="C:\Users\adm-local\Desktop\narlabs.jp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596" y="3404213"/>
              <a:ext cx="2112561" cy="842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165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923" y="2875436"/>
              <a:ext cx="840952" cy="7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Arc 166"/>
            <p:cNvSpPr/>
            <p:nvPr/>
          </p:nvSpPr>
          <p:spPr>
            <a:xfrm>
              <a:off x="1563475" y="3087683"/>
              <a:ext cx="4605971" cy="184652"/>
            </a:xfrm>
            <a:prstGeom prst="arc">
              <a:avLst>
                <a:gd name="adj1" fmla="val 20974"/>
                <a:gd name="adj2" fmla="val 5472656"/>
              </a:avLst>
            </a:prstGeom>
            <a:ln w="254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4285743" y="12144142"/>
            <a:ext cx="3070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anklin Gothic Book" panose="020B0503020102020204" pitchFamily="34" charset="0"/>
              </a:rPr>
              <a:t>PRAGMA-ENT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lab2">
  <a:themeElements>
    <a:clrScheme name="sdlab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dlab2">
      <a:majorFont>
        <a:latin typeface="Verdana"/>
        <a:ea typeface="HGP創英角ｺﾞｼｯｸUB"/>
        <a:cs typeface=""/>
      </a:majorFont>
      <a:minorFont>
        <a:latin typeface="Verdana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2188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ja-JP" alt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2188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ja-JP" alt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sd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lab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lab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lab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lab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lab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lab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lab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lab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lab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lab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lab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sdlab_fushida</Template>
  <TotalTime>13423</TotalTime>
  <Words>324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Franklin Gothic Book</vt:lpstr>
      <vt:lpstr>Georgia</vt:lpstr>
      <vt:lpstr>Verdana</vt:lpstr>
      <vt:lpstr>ＭＳ Ｐ明朝</vt:lpstr>
      <vt:lpstr>Wingdings</vt:lpstr>
      <vt:lpstr>HGP創英角ｺﾞｼｯｸUB</vt:lpstr>
      <vt:lpstr>Arial</vt:lpstr>
      <vt:lpstr>ＭＳ Ｐゴシック</vt:lpstr>
      <vt:lpstr>sdlab2</vt:lpstr>
      <vt:lpstr>PowerPoint Presentation</vt:lpstr>
    </vt:vector>
  </TitlesOfParts>
  <Company>sdlab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Shinji Kawaguchi</dc:creator>
  <cp:lastModifiedBy>neko</cp:lastModifiedBy>
  <cp:revision>571</cp:revision>
  <cp:lastPrinted>2012-11-08T07:32:47Z</cp:lastPrinted>
  <dcterms:created xsi:type="dcterms:W3CDTF">2006-05-19T09:37:09Z</dcterms:created>
  <dcterms:modified xsi:type="dcterms:W3CDTF">2014-10-14T00:51:27Z</dcterms:modified>
</cp:coreProperties>
</file>