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21386800" cy="30279975"/>
  <p:notesSz cx="21275675" cy="32248475"/>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422" y="-72"/>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xabre\Dropbox\data\ib-bw-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xabre\Documents\My%20Dropbox\data\ib-fusionio-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xabre\Dropbox\data\ib-bw-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3"/>
          <c:order val="2"/>
          <c:tx>
            <c:strRef>
              <c:f>Sheet1!$O$11</c:f>
              <c:strCache>
                <c:ptCount val="1"/>
                <c:pt idx="0">
                  <c:v>Case2</c:v>
                </c:pt>
              </c:strCache>
            </c:strRef>
          </c:tx>
          <c:invertIfNegative val="0"/>
          <c:dLbls>
            <c:dLbl>
              <c:idx val="1"/>
              <c:layout>
                <c:manualLayout>
                  <c:x val="-2.1195828594174539E-3"/>
                  <c:y val="-4.5684861814855551E-2"/>
                </c:manualLayout>
              </c:layout>
              <c:dLblPos val="outEnd"/>
              <c:showLegendKey val="0"/>
              <c:showVal val="1"/>
              <c:showCatName val="0"/>
              <c:showSerName val="0"/>
              <c:showPercent val="0"/>
              <c:showBubbleSize val="0"/>
            </c:dLbl>
            <c:dLblPos val="outEnd"/>
            <c:showLegendKey val="0"/>
            <c:showVal val="1"/>
            <c:showCatName val="0"/>
            <c:showSerName val="0"/>
            <c:showPercent val="0"/>
            <c:showBubbleSize val="0"/>
            <c:showLeaderLines val="0"/>
          </c:dLbls>
          <c:cat>
            <c:strRef>
              <c:f>Sheet1!$D$12:$D$15</c:f>
              <c:strCache>
                <c:ptCount val="4"/>
                <c:pt idx="0">
                  <c:v>node0</c:v>
                </c:pt>
                <c:pt idx="1">
                  <c:v>node1</c:v>
                </c:pt>
                <c:pt idx="2">
                  <c:v>node2</c:v>
                </c:pt>
                <c:pt idx="3">
                  <c:v>node3</c:v>
                </c:pt>
              </c:strCache>
            </c:strRef>
          </c:cat>
          <c:val>
            <c:numRef>
              <c:f>Sheet1!$O$12:$O$15</c:f>
              <c:numCache>
                <c:formatCode>0</c:formatCode>
                <c:ptCount val="4"/>
                <c:pt idx="0">
                  <c:v>3381.7333333333336</c:v>
                </c:pt>
                <c:pt idx="1">
                  <c:v>3397.8666666666663</c:v>
                </c:pt>
                <c:pt idx="2">
                  <c:v>2968.6</c:v>
                </c:pt>
                <c:pt idx="3">
                  <c:v>3010.7999999999997</c:v>
                </c:pt>
              </c:numCache>
            </c:numRef>
          </c:val>
        </c:ser>
        <c:ser>
          <c:idx val="0"/>
          <c:order val="0"/>
          <c:tx>
            <c:strRef>
              <c:f>Sheet1!$P$21</c:f>
              <c:strCache>
                <c:ptCount val="1"/>
                <c:pt idx="0">
                  <c:v>集中無し</c:v>
                </c:pt>
              </c:strCache>
            </c:strRef>
          </c:tx>
          <c:invertIfNegative val="0"/>
          <c:dLbls>
            <c:dLbl>
              <c:idx val="0"/>
              <c:layout>
                <c:manualLayout>
                  <c:x val="6.3587485782522456E-3"/>
                  <c:y val="-2.9368839738121422E-2"/>
                </c:manualLayout>
              </c:layout>
              <c:dLblPos val="outEnd"/>
              <c:showLegendKey val="0"/>
              <c:showVal val="1"/>
              <c:showCatName val="0"/>
              <c:showSerName val="0"/>
              <c:showPercent val="0"/>
              <c:showBubbleSize val="0"/>
            </c:dLbl>
            <c:dLblPos val="outEnd"/>
            <c:showLegendKey val="0"/>
            <c:showVal val="1"/>
            <c:showCatName val="0"/>
            <c:showSerName val="0"/>
            <c:showPercent val="0"/>
            <c:showBubbleSize val="0"/>
            <c:showLeaderLines val="0"/>
          </c:dLbls>
          <c:cat>
            <c:strRef>
              <c:f>Sheet1!$L$22:$L$25</c:f>
              <c:strCache>
                <c:ptCount val="4"/>
                <c:pt idx="0">
                  <c:v>node0</c:v>
                </c:pt>
                <c:pt idx="1">
                  <c:v>node1</c:v>
                </c:pt>
                <c:pt idx="2">
                  <c:v>node2</c:v>
                </c:pt>
                <c:pt idx="3">
                  <c:v>node3</c:v>
                </c:pt>
              </c:strCache>
            </c:strRef>
          </c:cat>
          <c:val>
            <c:numRef>
              <c:f>Sheet1!$P$22:$P$25</c:f>
              <c:numCache>
                <c:formatCode>0</c:formatCode>
                <c:ptCount val="4"/>
                <c:pt idx="0">
                  <c:v>3473.3333333333335</c:v>
                </c:pt>
                <c:pt idx="1">
                  <c:v>3381.2666666666669</c:v>
                </c:pt>
                <c:pt idx="2">
                  <c:v>3351.7333333333336</c:v>
                </c:pt>
                <c:pt idx="3">
                  <c:v>3322.7333333333336</c:v>
                </c:pt>
              </c:numCache>
            </c:numRef>
          </c:val>
        </c:ser>
        <c:ser>
          <c:idx val="1"/>
          <c:order val="1"/>
          <c:tx>
            <c:strRef>
              <c:f>Sheet1!$Q$21</c:f>
              <c:strCache>
                <c:ptCount val="1"/>
                <c:pt idx="0">
                  <c:v>集中発生</c:v>
                </c:pt>
              </c:strCache>
            </c:strRef>
          </c:tx>
          <c:invertIfNegative val="0"/>
          <c:cat>
            <c:strRef>
              <c:f>Sheet1!$L$22:$L$25</c:f>
              <c:strCache>
                <c:ptCount val="4"/>
                <c:pt idx="0">
                  <c:v>node0</c:v>
                </c:pt>
                <c:pt idx="1">
                  <c:v>node1</c:v>
                </c:pt>
                <c:pt idx="2">
                  <c:v>node2</c:v>
                </c:pt>
                <c:pt idx="3">
                  <c:v>node3</c:v>
                </c:pt>
              </c:strCache>
            </c:strRef>
          </c:cat>
          <c:val>
            <c:numRef>
              <c:f>Sheet1!$Q$22:$Q$25</c:f>
              <c:numCache>
                <c:formatCode>0</c:formatCode>
                <c:ptCount val="4"/>
                <c:pt idx="0">
                  <c:v>2645.0666666666666</c:v>
                </c:pt>
                <c:pt idx="1">
                  <c:v>2616.1333333333332</c:v>
                </c:pt>
                <c:pt idx="2">
                  <c:v>2605.7333333333331</c:v>
                </c:pt>
                <c:pt idx="3">
                  <c:v>2612.6666666666665</c:v>
                </c:pt>
              </c:numCache>
            </c:numRef>
          </c:val>
        </c:ser>
        <c:dLbls>
          <c:dLblPos val="outEnd"/>
          <c:showLegendKey val="0"/>
          <c:showVal val="1"/>
          <c:showCatName val="0"/>
          <c:showSerName val="0"/>
          <c:showPercent val="0"/>
          <c:showBubbleSize val="0"/>
        </c:dLbls>
        <c:gapWidth val="150"/>
        <c:axId val="184322048"/>
        <c:axId val="167872192"/>
      </c:barChart>
      <c:catAx>
        <c:axId val="184322048"/>
        <c:scaling>
          <c:orientation val="minMax"/>
        </c:scaling>
        <c:delete val="0"/>
        <c:axPos val="b"/>
        <c:majorTickMark val="out"/>
        <c:minorTickMark val="none"/>
        <c:tickLblPos val="nextTo"/>
        <c:crossAx val="167872192"/>
        <c:crosses val="autoZero"/>
        <c:auto val="1"/>
        <c:lblAlgn val="ctr"/>
        <c:lblOffset val="100"/>
        <c:noMultiLvlLbl val="0"/>
      </c:catAx>
      <c:valAx>
        <c:axId val="167872192"/>
        <c:scaling>
          <c:orientation val="minMax"/>
        </c:scaling>
        <c:delete val="0"/>
        <c:axPos val="l"/>
        <c:majorGridlines/>
        <c:title>
          <c:tx>
            <c:rich>
              <a:bodyPr rot="-5400000" vert="horz"/>
              <a:lstStyle/>
              <a:p>
                <a:pPr>
                  <a:defRPr/>
                </a:pPr>
                <a:r>
                  <a:rPr lang="en-US"/>
                  <a:t>Throughput [MB/s]</a:t>
                </a:r>
                <a:endParaRPr lang="ja-JP"/>
              </a:p>
            </c:rich>
          </c:tx>
          <c:layout/>
          <c:overlay val="0"/>
        </c:title>
        <c:numFmt formatCode="0" sourceLinked="1"/>
        <c:majorTickMark val="out"/>
        <c:minorTickMark val="none"/>
        <c:tickLblPos val="nextTo"/>
        <c:crossAx val="184322048"/>
        <c:crosses val="autoZero"/>
        <c:crossBetween val="between"/>
      </c:valAx>
    </c:plotArea>
    <c:legend>
      <c:legendPos val="r"/>
      <c:layout/>
      <c:overlay val="0"/>
    </c:legend>
    <c:plotVisOnly val="1"/>
    <c:dispBlanksAs val="gap"/>
    <c:showDLblsOverMax val="0"/>
  </c:chart>
  <c:txPr>
    <a:bodyPr/>
    <a:lstStyle/>
    <a:p>
      <a:pPr>
        <a:defRPr sz="1600"/>
      </a:pPr>
      <a:endParaRPr lang="ja-JP"/>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Fio!$O$69</c:f>
              <c:strCache>
                <c:ptCount val="1"/>
                <c:pt idx="0">
                  <c:v>RDMA</c:v>
                </c:pt>
              </c:strCache>
            </c:strRef>
          </c:tx>
          <c:invertIfNegative val="0"/>
          <c:cat>
            <c:numRef>
              <c:f>Fio!$N$70:$N$75</c:f>
              <c:numCache>
                <c:formatCode>General</c:formatCode>
                <c:ptCount val="6"/>
                <c:pt idx="0">
                  <c:v>2048</c:v>
                </c:pt>
                <c:pt idx="1">
                  <c:v>4096</c:v>
                </c:pt>
                <c:pt idx="2">
                  <c:v>8192</c:v>
                </c:pt>
                <c:pt idx="3">
                  <c:v>16384</c:v>
                </c:pt>
                <c:pt idx="4">
                  <c:v>32768</c:v>
                </c:pt>
                <c:pt idx="5">
                  <c:v>65536</c:v>
                </c:pt>
              </c:numCache>
            </c:numRef>
          </c:cat>
          <c:val>
            <c:numRef>
              <c:f>Fio!$O$70:$O$75</c:f>
              <c:numCache>
                <c:formatCode>General</c:formatCode>
                <c:ptCount val="6"/>
                <c:pt idx="0">
                  <c:v>12722.791211417214</c:v>
                </c:pt>
                <c:pt idx="1">
                  <c:v>11980.110552220069</c:v>
                </c:pt>
                <c:pt idx="2">
                  <c:v>10283.782720924628</c:v>
                </c:pt>
                <c:pt idx="3">
                  <c:v>8205.5598257951606</c:v>
                </c:pt>
                <c:pt idx="4">
                  <c:v>5950.666016483121</c:v>
                </c:pt>
                <c:pt idx="5">
                  <c:v>3477.9330658231647</c:v>
                </c:pt>
              </c:numCache>
            </c:numRef>
          </c:val>
        </c:ser>
        <c:ser>
          <c:idx val="2"/>
          <c:order val="1"/>
          <c:tx>
            <c:strRef>
              <c:f>Fio!$P$69</c:f>
              <c:strCache>
                <c:ptCount val="1"/>
                <c:pt idx="0">
                  <c:v>Fio Local</c:v>
                </c:pt>
              </c:strCache>
            </c:strRef>
          </c:tx>
          <c:invertIfNegative val="0"/>
          <c:cat>
            <c:numRef>
              <c:f>Fio!$N$70:$N$75</c:f>
              <c:numCache>
                <c:formatCode>General</c:formatCode>
                <c:ptCount val="6"/>
                <c:pt idx="0">
                  <c:v>2048</c:v>
                </c:pt>
                <c:pt idx="1">
                  <c:v>4096</c:v>
                </c:pt>
                <c:pt idx="2">
                  <c:v>8192</c:v>
                </c:pt>
                <c:pt idx="3">
                  <c:v>16384</c:v>
                </c:pt>
                <c:pt idx="4">
                  <c:v>32768</c:v>
                </c:pt>
                <c:pt idx="5">
                  <c:v>65536</c:v>
                </c:pt>
              </c:numCache>
            </c:numRef>
          </c:cat>
          <c:val>
            <c:numRef>
              <c:f>Fio!$P$70:$P$75</c:f>
              <c:numCache>
                <c:formatCode>General</c:formatCode>
                <c:ptCount val="6"/>
                <c:pt idx="0">
                  <c:v>15961.087679</c:v>
                </c:pt>
                <c:pt idx="1">
                  <c:v>15060.339714</c:v>
                </c:pt>
                <c:pt idx="2">
                  <c:v>12942.542475</c:v>
                </c:pt>
                <c:pt idx="3">
                  <c:v>10289.565661000001</c:v>
                </c:pt>
                <c:pt idx="4">
                  <c:v>7581.2267030000003</c:v>
                </c:pt>
                <c:pt idx="5">
                  <c:v>6099.9407030000002</c:v>
                </c:pt>
              </c:numCache>
            </c:numRef>
          </c:val>
        </c:ser>
        <c:dLbls>
          <c:showLegendKey val="0"/>
          <c:showVal val="0"/>
          <c:showCatName val="0"/>
          <c:showSerName val="0"/>
          <c:showPercent val="0"/>
          <c:showBubbleSize val="0"/>
        </c:dLbls>
        <c:gapWidth val="150"/>
        <c:axId val="184322560"/>
        <c:axId val="165682496"/>
      </c:barChart>
      <c:catAx>
        <c:axId val="184322560"/>
        <c:scaling>
          <c:orientation val="minMax"/>
        </c:scaling>
        <c:delete val="0"/>
        <c:axPos val="b"/>
        <c:title>
          <c:tx>
            <c:rich>
              <a:bodyPr/>
              <a:lstStyle/>
              <a:p>
                <a:pPr>
                  <a:defRPr/>
                </a:pPr>
                <a:r>
                  <a:rPr lang="en-US"/>
                  <a:t>Read size [byte]</a:t>
                </a:r>
                <a:endParaRPr lang="ja-JP"/>
              </a:p>
            </c:rich>
          </c:tx>
          <c:layout/>
          <c:overlay val="0"/>
        </c:title>
        <c:numFmt formatCode="General" sourceLinked="1"/>
        <c:majorTickMark val="out"/>
        <c:minorTickMark val="none"/>
        <c:tickLblPos val="nextTo"/>
        <c:crossAx val="165682496"/>
        <c:crosses val="autoZero"/>
        <c:auto val="1"/>
        <c:lblAlgn val="ctr"/>
        <c:lblOffset val="100"/>
        <c:noMultiLvlLbl val="0"/>
      </c:catAx>
      <c:valAx>
        <c:axId val="165682496"/>
        <c:scaling>
          <c:orientation val="minMax"/>
        </c:scaling>
        <c:delete val="0"/>
        <c:axPos val="l"/>
        <c:majorGridlines/>
        <c:title>
          <c:tx>
            <c:rich>
              <a:bodyPr rot="-5400000" vert="horz"/>
              <a:lstStyle/>
              <a:p>
                <a:pPr>
                  <a:defRPr/>
                </a:pPr>
                <a:r>
                  <a:rPr lang="en-US"/>
                  <a:t>IOPS</a:t>
                </a:r>
                <a:endParaRPr lang="ja-JP"/>
              </a:p>
            </c:rich>
          </c:tx>
          <c:layout/>
          <c:overlay val="0"/>
        </c:title>
        <c:numFmt formatCode="General" sourceLinked="1"/>
        <c:majorTickMark val="out"/>
        <c:minorTickMark val="none"/>
        <c:tickLblPos val="nextTo"/>
        <c:crossAx val="184322560"/>
        <c:crosses val="autoZero"/>
        <c:crossBetween val="between"/>
      </c:valAx>
    </c:plotArea>
    <c:legend>
      <c:legendPos val="r"/>
      <c:layout/>
      <c:overlay val="0"/>
    </c:legend>
    <c:plotVisOnly val="1"/>
    <c:dispBlanksAs val="gap"/>
    <c:showDLblsOverMax val="0"/>
  </c:chart>
  <c:txPr>
    <a:bodyPr/>
    <a:lstStyle/>
    <a:p>
      <a:pPr>
        <a:defRPr sz="1800"/>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xor!$K$23</c:f>
              <c:strCache>
                <c:ptCount val="1"/>
                <c:pt idx="0">
                  <c:v>xor</c:v>
                </c:pt>
              </c:strCache>
            </c:strRef>
          </c:tx>
          <c:invertIfNegative val="0"/>
          <c:cat>
            <c:strRef>
              <c:f>xor!$J$24:$J$30</c:f>
              <c:strCache>
                <c:ptCount val="7"/>
                <c:pt idx="0">
                  <c:v>SSE4 asm</c:v>
                </c:pt>
                <c:pt idx="1">
                  <c:v>AVX C</c:v>
                </c:pt>
                <c:pt idx="2">
                  <c:v>AVX asm</c:v>
                </c:pt>
                <c:pt idx="3">
                  <c:v>GCC -O3</c:v>
                </c:pt>
                <c:pt idx="4">
                  <c:v>GCC -O2</c:v>
                </c:pt>
                <c:pt idx="5">
                  <c:v>GCC -O</c:v>
                </c:pt>
                <c:pt idx="6">
                  <c:v>GCC</c:v>
                </c:pt>
              </c:strCache>
            </c:strRef>
          </c:cat>
          <c:val>
            <c:numRef>
              <c:f>xor!$K$24:$K$30</c:f>
              <c:numCache>
                <c:formatCode>General</c:formatCode>
                <c:ptCount val="7"/>
                <c:pt idx="0">
                  <c:v>5892.8232916666675</c:v>
                </c:pt>
                <c:pt idx="1">
                  <c:v>5648.2043713333333</c:v>
                </c:pt>
                <c:pt idx="2">
                  <c:v>5722.0846473333331</c:v>
                </c:pt>
                <c:pt idx="3">
                  <c:v>5738.761969666667</c:v>
                </c:pt>
                <c:pt idx="4">
                  <c:v>1397.5722483333332</c:v>
                </c:pt>
                <c:pt idx="5">
                  <c:v>944.79199100000005</c:v>
                </c:pt>
                <c:pt idx="6">
                  <c:v>321.91944000000001</c:v>
                </c:pt>
              </c:numCache>
            </c:numRef>
          </c:val>
        </c:ser>
        <c:dLbls>
          <c:showLegendKey val="0"/>
          <c:showVal val="0"/>
          <c:showCatName val="0"/>
          <c:showSerName val="0"/>
          <c:showPercent val="0"/>
          <c:showBubbleSize val="0"/>
        </c:dLbls>
        <c:gapWidth val="150"/>
        <c:axId val="35573248"/>
        <c:axId val="32189248"/>
      </c:barChart>
      <c:catAx>
        <c:axId val="35573248"/>
        <c:scaling>
          <c:orientation val="minMax"/>
        </c:scaling>
        <c:delete val="0"/>
        <c:axPos val="b"/>
        <c:majorTickMark val="out"/>
        <c:minorTickMark val="none"/>
        <c:tickLblPos val="nextTo"/>
        <c:crossAx val="32189248"/>
        <c:crosses val="autoZero"/>
        <c:auto val="1"/>
        <c:lblAlgn val="ctr"/>
        <c:lblOffset val="100"/>
        <c:noMultiLvlLbl val="0"/>
      </c:catAx>
      <c:valAx>
        <c:axId val="32189248"/>
        <c:scaling>
          <c:orientation val="minMax"/>
        </c:scaling>
        <c:delete val="0"/>
        <c:axPos val="l"/>
        <c:majorGridlines/>
        <c:title>
          <c:tx>
            <c:rich>
              <a:bodyPr rot="-5400000" vert="horz"/>
              <a:lstStyle/>
              <a:p>
                <a:pPr>
                  <a:defRPr/>
                </a:pPr>
                <a:r>
                  <a:rPr lang="en-US"/>
                  <a:t>Throughput [MB/s]</a:t>
                </a:r>
                <a:endParaRPr lang="ja-JP"/>
              </a:p>
            </c:rich>
          </c:tx>
          <c:layout/>
          <c:overlay val="0"/>
        </c:title>
        <c:numFmt formatCode="General" sourceLinked="1"/>
        <c:majorTickMark val="out"/>
        <c:minorTickMark val="none"/>
        <c:tickLblPos val="nextTo"/>
        <c:crossAx val="35573248"/>
        <c:crosses val="autoZero"/>
        <c:crossBetween val="between"/>
      </c:valAx>
    </c:plotArea>
    <c:legend>
      <c:legendPos val="r"/>
      <c:layout/>
      <c:overlay val="0"/>
    </c:legend>
    <c:plotVisOnly val="1"/>
    <c:dispBlanksAs val="gap"/>
    <c:showDLblsOverMax val="0"/>
  </c:chart>
  <c:txPr>
    <a:bodyPr/>
    <a:lstStyle/>
    <a:p>
      <a:pPr>
        <a:defRPr sz="1400"/>
      </a:pPr>
      <a:endParaRPr lang="ja-JP"/>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0.15623</cdr:x>
      <cdr:y>0.17242</cdr:y>
    </cdr:from>
    <cdr:to>
      <cdr:x>0.19229</cdr:x>
      <cdr:y>0.33893</cdr:y>
    </cdr:to>
    <cdr:sp macro="" textlink="">
      <cdr:nvSpPr>
        <cdr:cNvPr id="2" name="左中かっこ 1"/>
        <cdr:cNvSpPr/>
      </cdr:nvSpPr>
      <cdr:spPr>
        <a:xfrm xmlns:a="http://schemas.openxmlformats.org/drawingml/2006/main">
          <a:off x="936104" y="671021"/>
          <a:ext cx="216024" cy="648072"/>
        </a:xfrm>
        <a:prstGeom xmlns:a="http://schemas.openxmlformats.org/drawingml/2006/main" prst="leftBrace">
          <a:avLst/>
        </a:prstGeom>
      </cdr:spPr>
      <cdr:style>
        <a:lnRef xmlns:a="http://schemas.openxmlformats.org/drawingml/2006/main" idx="3">
          <a:schemeClr val="accent6"/>
        </a:lnRef>
        <a:fillRef xmlns:a="http://schemas.openxmlformats.org/drawingml/2006/main" idx="0">
          <a:schemeClr val="accent6"/>
        </a:fillRef>
        <a:effectRef xmlns:a="http://schemas.openxmlformats.org/drawingml/2006/main" idx="2">
          <a:schemeClr val="accent6"/>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dr:relSizeAnchor xmlns:cdr="http://schemas.openxmlformats.org/drawingml/2006/chartDrawing">
    <cdr:from>
      <cdr:x>0.76914</cdr:x>
      <cdr:y>0.26493</cdr:y>
    </cdr:from>
    <cdr:to>
      <cdr:x>0.8052</cdr:x>
      <cdr:y>0.33893</cdr:y>
    </cdr:to>
    <cdr:sp macro="" textlink="">
      <cdr:nvSpPr>
        <cdr:cNvPr id="4" name="右中かっこ 3"/>
        <cdr:cNvSpPr/>
      </cdr:nvSpPr>
      <cdr:spPr>
        <a:xfrm xmlns:a="http://schemas.openxmlformats.org/drawingml/2006/main">
          <a:off x="4608512" y="1031061"/>
          <a:ext cx="216024" cy="288032"/>
        </a:xfrm>
        <a:prstGeom xmlns:a="http://schemas.openxmlformats.org/drawingml/2006/main" prst="rightBrace">
          <a:avLst/>
        </a:prstGeom>
      </cdr:spPr>
      <cdr:style>
        <a:lnRef xmlns:a="http://schemas.openxmlformats.org/drawingml/2006/main" idx="3">
          <a:schemeClr val="accent6"/>
        </a:lnRef>
        <a:fillRef xmlns:a="http://schemas.openxmlformats.org/drawingml/2006/main" idx="0">
          <a:schemeClr val="accent6"/>
        </a:fillRef>
        <a:effectRef xmlns:a="http://schemas.openxmlformats.org/drawingml/2006/main" idx="2">
          <a:schemeClr val="accent6"/>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9219460" cy="1612424"/>
          </a:xfrm>
          <a:prstGeom prst="rect">
            <a:avLst/>
          </a:prstGeom>
        </p:spPr>
        <p:txBody>
          <a:bodyPr vert="horz" lIns="293486" tIns="146743" rIns="293486" bIns="146743" rtlCol="0"/>
          <a:lstStyle>
            <a:lvl1pPr algn="l">
              <a:defRPr sz="3800"/>
            </a:lvl1pPr>
          </a:lstStyle>
          <a:p>
            <a:endParaRPr kumimoji="1" lang="ja-JP" altLang="en-US"/>
          </a:p>
        </p:txBody>
      </p:sp>
      <p:sp>
        <p:nvSpPr>
          <p:cNvPr id="3" name="日付プレースホルダー 2"/>
          <p:cNvSpPr>
            <a:spLocks noGrp="1"/>
          </p:cNvSpPr>
          <p:nvPr>
            <p:ph type="dt" sz="quarter" idx="1"/>
          </p:nvPr>
        </p:nvSpPr>
        <p:spPr>
          <a:xfrm>
            <a:off x="12051296" y="1"/>
            <a:ext cx="9219460" cy="1612424"/>
          </a:xfrm>
          <a:prstGeom prst="rect">
            <a:avLst/>
          </a:prstGeom>
        </p:spPr>
        <p:txBody>
          <a:bodyPr vert="horz" lIns="293486" tIns="146743" rIns="293486" bIns="146743" rtlCol="0"/>
          <a:lstStyle>
            <a:lvl1pPr algn="r">
              <a:defRPr sz="3800"/>
            </a:lvl1pPr>
          </a:lstStyle>
          <a:p>
            <a:fld id="{781EAD3A-38D9-4664-923D-95D74C5465DF}" type="datetimeFigureOut">
              <a:rPr kumimoji="1" lang="ja-JP" altLang="en-US" smtClean="0"/>
              <a:t>2013/3/12</a:t>
            </a:fld>
            <a:endParaRPr kumimoji="1" lang="ja-JP" altLang="en-US"/>
          </a:p>
        </p:txBody>
      </p:sp>
      <p:sp>
        <p:nvSpPr>
          <p:cNvPr id="4" name="フッター プレースホルダー 3"/>
          <p:cNvSpPr>
            <a:spLocks noGrp="1"/>
          </p:cNvSpPr>
          <p:nvPr>
            <p:ph type="ftr" sz="quarter" idx="2"/>
          </p:nvPr>
        </p:nvSpPr>
        <p:spPr>
          <a:xfrm>
            <a:off x="2" y="30630456"/>
            <a:ext cx="9219460" cy="1612424"/>
          </a:xfrm>
          <a:prstGeom prst="rect">
            <a:avLst/>
          </a:prstGeom>
        </p:spPr>
        <p:txBody>
          <a:bodyPr vert="horz" lIns="293486" tIns="146743" rIns="293486" bIns="146743" rtlCol="0" anchor="b"/>
          <a:lstStyle>
            <a:lvl1pPr algn="l">
              <a:defRPr sz="3800"/>
            </a:lvl1pPr>
          </a:lstStyle>
          <a:p>
            <a:endParaRPr kumimoji="1" lang="ja-JP" altLang="en-US"/>
          </a:p>
        </p:txBody>
      </p:sp>
      <p:sp>
        <p:nvSpPr>
          <p:cNvPr id="5" name="スライド番号プレースホルダー 4"/>
          <p:cNvSpPr>
            <a:spLocks noGrp="1"/>
          </p:cNvSpPr>
          <p:nvPr>
            <p:ph type="sldNum" sz="quarter" idx="3"/>
          </p:nvPr>
        </p:nvSpPr>
        <p:spPr>
          <a:xfrm>
            <a:off x="12051296" y="30630456"/>
            <a:ext cx="9219460" cy="1612424"/>
          </a:xfrm>
          <a:prstGeom prst="rect">
            <a:avLst/>
          </a:prstGeom>
        </p:spPr>
        <p:txBody>
          <a:bodyPr vert="horz" lIns="293486" tIns="146743" rIns="293486" bIns="146743" rtlCol="0" anchor="b"/>
          <a:lstStyle>
            <a:lvl1pPr algn="r">
              <a:defRPr sz="3800"/>
            </a:lvl1pPr>
          </a:lstStyle>
          <a:p>
            <a:fld id="{E01525CA-F2D8-4507-90FE-3A68B23DFD44}" type="slidenum">
              <a:rPr kumimoji="1" lang="ja-JP" altLang="en-US" smtClean="0"/>
              <a:t>‹#›</a:t>
            </a:fld>
            <a:endParaRPr kumimoji="1" lang="ja-JP" altLang="en-US"/>
          </a:p>
        </p:txBody>
      </p:sp>
    </p:spTree>
    <p:extLst>
      <p:ext uri="{BB962C8B-B14F-4D97-AF65-F5344CB8AC3E}">
        <p14:creationId xmlns:p14="http://schemas.microsoft.com/office/powerpoint/2010/main" val="1243873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9219460" cy="1612424"/>
          </a:xfrm>
          <a:prstGeom prst="rect">
            <a:avLst/>
          </a:prstGeom>
        </p:spPr>
        <p:txBody>
          <a:bodyPr vert="horz" lIns="293486" tIns="146743" rIns="293486" bIns="146743" rtlCol="0"/>
          <a:lstStyle>
            <a:lvl1pPr algn="l">
              <a:defRPr sz="3800"/>
            </a:lvl1pPr>
          </a:lstStyle>
          <a:p>
            <a:endParaRPr kumimoji="1" lang="ja-JP" altLang="en-US"/>
          </a:p>
        </p:txBody>
      </p:sp>
      <p:sp>
        <p:nvSpPr>
          <p:cNvPr id="3" name="日付プレースホルダー 2"/>
          <p:cNvSpPr>
            <a:spLocks noGrp="1"/>
          </p:cNvSpPr>
          <p:nvPr>
            <p:ph type="dt" idx="1"/>
          </p:nvPr>
        </p:nvSpPr>
        <p:spPr>
          <a:xfrm>
            <a:off x="12051296" y="1"/>
            <a:ext cx="9219460" cy="1612424"/>
          </a:xfrm>
          <a:prstGeom prst="rect">
            <a:avLst/>
          </a:prstGeom>
        </p:spPr>
        <p:txBody>
          <a:bodyPr vert="horz" lIns="293486" tIns="146743" rIns="293486" bIns="146743" rtlCol="0"/>
          <a:lstStyle>
            <a:lvl1pPr algn="r">
              <a:defRPr sz="3800"/>
            </a:lvl1pPr>
          </a:lstStyle>
          <a:p>
            <a:fld id="{504BB2E6-D1B8-4CD2-B815-B58107B0D862}" type="datetimeFigureOut">
              <a:rPr kumimoji="1" lang="ja-JP" altLang="en-US" smtClean="0"/>
              <a:t>2013/3/12</a:t>
            </a:fld>
            <a:endParaRPr kumimoji="1" lang="ja-JP" altLang="en-US"/>
          </a:p>
        </p:txBody>
      </p:sp>
      <p:sp>
        <p:nvSpPr>
          <p:cNvPr id="4" name="スライド イメージ プレースホルダー 3"/>
          <p:cNvSpPr>
            <a:spLocks noGrp="1" noRot="1" noChangeAspect="1"/>
          </p:cNvSpPr>
          <p:nvPr>
            <p:ph type="sldImg" idx="2"/>
          </p:nvPr>
        </p:nvSpPr>
        <p:spPr>
          <a:xfrm>
            <a:off x="6365875" y="2416175"/>
            <a:ext cx="8543925" cy="12098338"/>
          </a:xfrm>
          <a:prstGeom prst="rect">
            <a:avLst/>
          </a:prstGeom>
          <a:noFill/>
          <a:ln w="12700">
            <a:solidFill>
              <a:prstClr val="black"/>
            </a:solidFill>
          </a:ln>
        </p:spPr>
        <p:txBody>
          <a:bodyPr vert="horz" lIns="293486" tIns="146743" rIns="293486" bIns="146743" rtlCol="0" anchor="ctr"/>
          <a:lstStyle/>
          <a:p>
            <a:endParaRPr lang="ja-JP" altLang="en-US"/>
          </a:p>
        </p:txBody>
      </p:sp>
      <p:sp>
        <p:nvSpPr>
          <p:cNvPr id="5" name="ノート プレースホルダー 4"/>
          <p:cNvSpPr>
            <a:spLocks noGrp="1"/>
          </p:cNvSpPr>
          <p:nvPr>
            <p:ph type="body" sz="quarter" idx="3"/>
          </p:nvPr>
        </p:nvSpPr>
        <p:spPr>
          <a:xfrm>
            <a:off x="2127570" y="15318029"/>
            <a:ext cx="17020539" cy="14511814"/>
          </a:xfrm>
          <a:prstGeom prst="rect">
            <a:avLst/>
          </a:prstGeom>
        </p:spPr>
        <p:txBody>
          <a:bodyPr vert="horz" lIns="293486" tIns="146743" rIns="293486" bIns="14674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30630456"/>
            <a:ext cx="9219460" cy="1612424"/>
          </a:xfrm>
          <a:prstGeom prst="rect">
            <a:avLst/>
          </a:prstGeom>
        </p:spPr>
        <p:txBody>
          <a:bodyPr vert="horz" lIns="293486" tIns="146743" rIns="293486" bIns="146743" rtlCol="0" anchor="b"/>
          <a:lstStyle>
            <a:lvl1pPr algn="l">
              <a:defRPr sz="3800"/>
            </a:lvl1pPr>
          </a:lstStyle>
          <a:p>
            <a:endParaRPr kumimoji="1" lang="ja-JP" altLang="en-US"/>
          </a:p>
        </p:txBody>
      </p:sp>
      <p:sp>
        <p:nvSpPr>
          <p:cNvPr id="7" name="スライド番号プレースホルダー 6"/>
          <p:cNvSpPr>
            <a:spLocks noGrp="1"/>
          </p:cNvSpPr>
          <p:nvPr>
            <p:ph type="sldNum" sz="quarter" idx="5"/>
          </p:nvPr>
        </p:nvSpPr>
        <p:spPr>
          <a:xfrm>
            <a:off x="12051296" y="30630456"/>
            <a:ext cx="9219460" cy="1612424"/>
          </a:xfrm>
          <a:prstGeom prst="rect">
            <a:avLst/>
          </a:prstGeom>
        </p:spPr>
        <p:txBody>
          <a:bodyPr vert="horz" lIns="293486" tIns="146743" rIns="293486" bIns="146743" rtlCol="0" anchor="b"/>
          <a:lstStyle>
            <a:lvl1pPr algn="r">
              <a:defRPr sz="3800"/>
            </a:lvl1pPr>
          </a:lstStyle>
          <a:p>
            <a:fld id="{4DAF480D-A9EC-4721-8747-F6B44F6C0274}" type="slidenum">
              <a:rPr kumimoji="1" lang="ja-JP" altLang="en-US" smtClean="0"/>
              <a:t>‹#›</a:t>
            </a:fld>
            <a:endParaRPr kumimoji="1" lang="ja-JP" altLang="en-US"/>
          </a:p>
        </p:txBody>
      </p:sp>
    </p:spTree>
    <p:extLst>
      <p:ext uri="{BB962C8B-B14F-4D97-AF65-F5344CB8AC3E}">
        <p14:creationId xmlns:p14="http://schemas.microsoft.com/office/powerpoint/2010/main" val="14638176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DAF480D-A9EC-4721-8747-F6B44F6C0274}" type="slidenum">
              <a:rPr kumimoji="1" lang="ja-JP" altLang="en-US" smtClean="0"/>
              <a:t>1</a:t>
            </a:fld>
            <a:endParaRPr kumimoji="1" lang="ja-JP" altLang="en-US"/>
          </a:p>
        </p:txBody>
      </p:sp>
    </p:spTree>
    <p:extLst>
      <p:ext uri="{BB962C8B-B14F-4D97-AF65-F5344CB8AC3E}">
        <p14:creationId xmlns:p14="http://schemas.microsoft.com/office/powerpoint/2010/main" val="324755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24"/>
            <a:ext cx="18178780" cy="6490568"/>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B397160-0C60-4232-8063-C625076D84F6}" type="datetimeFigureOut">
              <a:rPr kumimoji="1" lang="ja-JP" altLang="en-US" smtClean="0"/>
              <a:t>2013/3/12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741D92-DC95-4D95-A41E-40D1D1E834B7}" type="slidenum">
              <a:rPr kumimoji="1" lang="ja-JP" altLang="en-US" smtClean="0"/>
              <a:t>‹#›</a:t>
            </a:fld>
            <a:endParaRPr kumimoji="1" lang="ja-JP" altLang="en-US"/>
          </a:p>
        </p:txBody>
      </p:sp>
    </p:spTree>
    <p:extLst>
      <p:ext uri="{BB962C8B-B14F-4D97-AF65-F5344CB8AC3E}">
        <p14:creationId xmlns:p14="http://schemas.microsoft.com/office/powerpoint/2010/main" val="92463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397160-0C60-4232-8063-C625076D84F6}" type="datetimeFigureOut">
              <a:rPr kumimoji="1" lang="ja-JP" altLang="en-US" smtClean="0"/>
              <a:t>2013/3/12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741D92-DC95-4D95-A41E-40D1D1E834B7}" type="slidenum">
              <a:rPr kumimoji="1" lang="ja-JP" altLang="en-US" smtClean="0"/>
              <a:t>‹#›</a:t>
            </a:fld>
            <a:endParaRPr kumimoji="1" lang="ja-JP" altLang="en-US"/>
          </a:p>
        </p:txBody>
      </p:sp>
    </p:spTree>
    <p:extLst>
      <p:ext uri="{BB962C8B-B14F-4D97-AF65-F5344CB8AC3E}">
        <p14:creationId xmlns:p14="http://schemas.microsoft.com/office/powerpoint/2010/main" val="288784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5430" y="1212608"/>
            <a:ext cx="4812030" cy="25836107"/>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1069340" y="1212608"/>
            <a:ext cx="14079643" cy="25836107"/>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397160-0C60-4232-8063-C625076D84F6}" type="datetimeFigureOut">
              <a:rPr kumimoji="1" lang="ja-JP" altLang="en-US" smtClean="0"/>
              <a:t>2013/3/12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741D92-DC95-4D95-A41E-40D1D1E834B7}" type="slidenum">
              <a:rPr kumimoji="1" lang="ja-JP" altLang="en-US" smtClean="0"/>
              <a:t>‹#›</a:t>
            </a:fld>
            <a:endParaRPr kumimoji="1" lang="ja-JP" altLang="en-US"/>
          </a:p>
        </p:txBody>
      </p:sp>
    </p:spTree>
    <p:extLst>
      <p:ext uri="{BB962C8B-B14F-4D97-AF65-F5344CB8AC3E}">
        <p14:creationId xmlns:p14="http://schemas.microsoft.com/office/powerpoint/2010/main" val="184032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397160-0C60-4232-8063-C625076D84F6}" type="datetimeFigureOut">
              <a:rPr kumimoji="1" lang="ja-JP" altLang="en-US" smtClean="0"/>
              <a:t>2013/3/12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741D92-DC95-4D95-A41E-40D1D1E834B7}" type="slidenum">
              <a:rPr kumimoji="1" lang="ja-JP" altLang="en-US" smtClean="0"/>
              <a:t>‹#›</a:t>
            </a:fld>
            <a:endParaRPr kumimoji="1" lang="ja-JP" altLang="en-US"/>
          </a:p>
        </p:txBody>
      </p:sp>
    </p:spTree>
    <p:extLst>
      <p:ext uri="{BB962C8B-B14F-4D97-AF65-F5344CB8AC3E}">
        <p14:creationId xmlns:p14="http://schemas.microsoft.com/office/powerpoint/2010/main" val="318982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1" y="19457689"/>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1" y="12833949"/>
            <a:ext cx="18178780" cy="662374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B397160-0C60-4232-8063-C625076D84F6}" type="datetimeFigureOut">
              <a:rPr kumimoji="1" lang="ja-JP" altLang="en-US" smtClean="0"/>
              <a:t>2013/3/12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741D92-DC95-4D95-A41E-40D1D1E834B7}" type="slidenum">
              <a:rPr kumimoji="1" lang="ja-JP" altLang="en-US" smtClean="0"/>
              <a:t>‹#›</a:t>
            </a:fld>
            <a:endParaRPr kumimoji="1" lang="ja-JP" altLang="en-US"/>
          </a:p>
        </p:txBody>
      </p:sp>
    </p:spTree>
    <p:extLst>
      <p:ext uri="{BB962C8B-B14F-4D97-AF65-F5344CB8AC3E}">
        <p14:creationId xmlns:p14="http://schemas.microsoft.com/office/powerpoint/2010/main" val="34791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1069340"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10871623"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B397160-0C60-4232-8063-C625076D84F6}" type="datetimeFigureOut">
              <a:rPr kumimoji="1" lang="ja-JP" altLang="en-US" smtClean="0"/>
              <a:t>2013/3/12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741D92-DC95-4D95-A41E-40D1D1E834B7}" type="slidenum">
              <a:rPr kumimoji="1" lang="ja-JP" altLang="en-US" smtClean="0"/>
              <a:t>‹#›</a:t>
            </a:fld>
            <a:endParaRPr kumimoji="1" lang="ja-JP" altLang="en-US"/>
          </a:p>
        </p:txBody>
      </p:sp>
    </p:spTree>
    <p:extLst>
      <p:ext uri="{BB962C8B-B14F-4D97-AF65-F5344CB8AC3E}">
        <p14:creationId xmlns:p14="http://schemas.microsoft.com/office/powerpoint/2010/main" val="46736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1" y="6777949"/>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1" y="9602676"/>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00" y="6777949"/>
            <a:ext cx="9453262"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00" y="9602676"/>
            <a:ext cx="9453262"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B397160-0C60-4232-8063-C625076D84F6}" type="datetimeFigureOut">
              <a:rPr kumimoji="1" lang="ja-JP" altLang="en-US" smtClean="0"/>
              <a:t>2013/3/12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741D92-DC95-4D95-A41E-40D1D1E834B7}" type="slidenum">
              <a:rPr kumimoji="1" lang="ja-JP" altLang="en-US" smtClean="0"/>
              <a:t>‹#›</a:t>
            </a:fld>
            <a:endParaRPr kumimoji="1" lang="ja-JP" altLang="en-US"/>
          </a:p>
        </p:txBody>
      </p:sp>
    </p:spTree>
    <p:extLst>
      <p:ext uri="{BB962C8B-B14F-4D97-AF65-F5344CB8AC3E}">
        <p14:creationId xmlns:p14="http://schemas.microsoft.com/office/powerpoint/2010/main" val="207334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B397160-0C60-4232-8063-C625076D84F6}" type="datetimeFigureOut">
              <a:rPr kumimoji="1" lang="ja-JP" altLang="en-US" smtClean="0"/>
              <a:t>2013/3/12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741D92-DC95-4D95-A41E-40D1D1E834B7}" type="slidenum">
              <a:rPr kumimoji="1" lang="ja-JP" altLang="en-US" smtClean="0"/>
              <a:t>‹#›</a:t>
            </a:fld>
            <a:endParaRPr kumimoji="1" lang="ja-JP" altLang="en-US"/>
          </a:p>
        </p:txBody>
      </p:sp>
    </p:spTree>
    <p:extLst>
      <p:ext uri="{BB962C8B-B14F-4D97-AF65-F5344CB8AC3E}">
        <p14:creationId xmlns:p14="http://schemas.microsoft.com/office/powerpoint/2010/main" val="333667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B397160-0C60-4232-8063-C625076D84F6}" type="datetimeFigureOut">
              <a:rPr kumimoji="1" lang="ja-JP" altLang="en-US" smtClean="0"/>
              <a:t>2013/3/12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741D92-DC95-4D95-A41E-40D1D1E834B7}" type="slidenum">
              <a:rPr kumimoji="1" lang="ja-JP" altLang="en-US" smtClean="0"/>
              <a:t>‹#›</a:t>
            </a:fld>
            <a:endParaRPr kumimoji="1" lang="ja-JP" altLang="en-US"/>
          </a:p>
        </p:txBody>
      </p:sp>
    </p:spTree>
    <p:extLst>
      <p:ext uri="{BB962C8B-B14F-4D97-AF65-F5344CB8AC3E}">
        <p14:creationId xmlns:p14="http://schemas.microsoft.com/office/powerpoint/2010/main" val="287638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2"/>
            <a:ext cx="7036111"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4"/>
            <a:ext cx="11955817" cy="2584312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8"/>
            <a:ext cx="7036111" cy="2071234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397160-0C60-4232-8063-C625076D84F6}" type="datetimeFigureOut">
              <a:rPr kumimoji="1" lang="ja-JP" altLang="en-US" smtClean="0"/>
              <a:t>2013/3/12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741D92-DC95-4D95-A41E-40D1D1E834B7}" type="slidenum">
              <a:rPr kumimoji="1" lang="ja-JP" altLang="en-US" smtClean="0"/>
              <a:t>‹#›</a:t>
            </a:fld>
            <a:endParaRPr kumimoji="1" lang="ja-JP" altLang="en-US"/>
          </a:p>
        </p:txBody>
      </p:sp>
    </p:spTree>
    <p:extLst>
      <p:ext uri="{BB962C8B-B14F-4D97-AF65-F5344CB8AC3E}">
        <p14:creationId xmlns:p14="http://schemas.microsoft.com/office/powerpoint/2010/main" val="1379460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4"/>
            <a:ext cx="12832080" cy="2502307"/>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1"/>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91"/>
            <a:ext cx="12832080" cy="3553688"/>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397160-0C60-4232-8063-C625076D84F6}" type="datetimeFigureOut">
              <a:rPr kumimoji="1" lang="ja-JP" altLang="en-US" smtClean="0"/>
              <a:t>2013/3/12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741D92-DC95-4D95-A41E-40D1D1E834B7}" type="slidenum">
              <a:rPr kumimoji="1" lang="ja-JP" altLang="en-US" smtClean="0"/>
              <a:t>‹#›</a:t>
            </a:fld>
            <a:endParaRPr kumimoji="1" lang="ja-JP" altLang="en-US"/>
          </a:p>
        </p:txBody>
      </p:sp>
    </p:spTree>
    <p:extLst>
      <p:ext uri="{BB962C8B-B14F-4D97-AF65-F5344CB8AC3E}">
        <p14:creationId xmlns:p14="http://schemas.microsoft.com/office/powerpoint/2010/main" val="140927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2"/>
            <a:ext cx="19248120" cy="19983383"/>
          </a:xfrm>
          <a:prstGeom prst="rect">
            <a:avLst/>
          </a:prstGeom>
        </p:spPr>
        <p:txBody>
          <a:bodyPr vert="horz" lIns="295232" tIns="147616" rIns="295232" bIns="147616"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5"/>
            <a:ext cx="4990253" cy="1612127"/>
          </a:xfrm>
          <a:prstGeom prst="rect">
            <a:avLst/>
          </a:prstGeom>
        </p:spPr>
        <p:txBody>
          <a:bodyPr vert="horz" lIns="295232" tIns="147616" rIns="295232" bIns="147616" rtlCol="0" anchor="ctr"/>
          <a:lstStyle>
            <a:lvl1pPr algn="l">
              <a:defRPr sz="3900">
                <a:solidFill>
                  <a:schemeClr val="tx1">
                    <a:tint val="75000"/>
                  </a:schemeClr>
                </a:solidFill>
              </a:defRPr>
            </a:lvl1pPr>
          </a:lstStyle>
          <a:p>
            <a:fld id="{6B397160-0C60-4232-8063-C625076D84F6}" type="datetimeFigureOut">
              <a:rPr kumimoji="1" lang="ja-JP" altLang="en-US" smtClean="0"/>
              <a:t>2013/3/12</a:t>
            </a:fld>
            <a:endParaRPr kumimoji="1" lang="ja-JP" altLang="en-US"/>
          </a:p>
        </p:txBody>
      </p:sp>
      <p:sp>
        <p:nvSpPr>
          <p:cNvPr id="5" name="フッター プレースホルダー 4"/>
          <p:cNvSpPr>
            <a:spLocks noGrp="1"/>
          </p:cNvSpPr>
          <p:nvPr>
            <p:ph type="ftr" sz="quarter" idx="3"/>
          </p:nvPr>
        </p:nvSpPr>
        <p:spPr>
          <a:xfrm>
            <a:off x="7307157" y="28065055"/>
            <a:ext cx="6772487" cy="1612127"/>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5"/>
            <a:ext cx="4990253" cy="1612127"/>
          </a:xfrm>
          <a:prstGeom prst="rect">
            <a:avLst/>
          </a:prstGeom>
        </p:spPr>
        <p:txBody>
          <a:bodyPr vert="horz" lIns="295232" tIns="147616" rIns="295232" bIns="147616" rtlCol="0" anchor="ctr"/>
          <a:lstStyle>
            <a:lvl1pPr algn="r">
              <a:defRPr sz="3900">
                <a:solidFill>
                  <a:schemeClr val="tx1">
                    <a:tint val="75000"/>
                  </a:schemeClr>
                </a:solidFill>
              </a:defRPr>
            </a:lvl1pPr>
          </a:lstStyle>
          <a:p>
            <a:fld id="{45741D92-DC95-4D95-A41E-40D1D1E834B7}" type="slidenum">
              <a:rPr kumimoji="1" lang="ja-JP" altLang="en-US" smtClean="0"/>
              <a:t>‹#›</a:t>
            </a:fld>
            <a:endParaRPr kumimoji="1" lang="ja-JP" altLang="en-US"/>
          </a:p>
        </p:txBody>
      </p:sp>
    </p:spTree>
    <p:extLst>
      <p:ext uri="{BB962C8B-B14F-4D97-AF65-F5344CB8AC3E}">
        <p14:creationId xmlns:p14="http://schemas.microsoft.com/office/powerpoint/2010/main" val="417090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kumimoji="1"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kumimoji="1"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kumimoji="1"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kumimoji="1"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kumimoji="1" sz="6500" kern="1200">
          <a:solidFill>
            <a:schemeClr val="tx1"/>
          </a:solidFill>
          <a:latin typeface="+mn-lt"/>
          <a:ea typeface="+mn-ea"/>
          <a:cs typeface="+mn-cs"/>
        </a:defRPr>
      </a:lvl9pPr>
    </p:bodyStyle>
    <p:other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1.png"/><Relationship Id="rId7"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image" Target="../media/image3.png"/><Relationship Id="rId10" Type="http://schemas.openxmlformats.org/officeDocument/2006/relationships/chart" Target="../charts/chart3.xml"/><Relationship Id="rId4" Type="http://schemas.openxmlformats.org/officeDocument/2006/relationships/image" Target="../media/image2.png"/><Relationship Id="rId9"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810395"/>
            <a:ext cx="21386800" cy="1077218"/>
          </a:xfrm>
          <a:prstGeom prst="rect">
            <a:avLst/>
          </a:prstGeom>
          <a:noFill/>
        </p:spPr>
        <p:txBody>
          <a:bodyPr wrap="square" rtlCol="0">
            <a:spAutoFit/>
          </a:bodyPr>
          <a:lstStyle/>
          <a:p>
            <a:pPr algn="ctr"/>
            <a:r>
              <a:rPr lang="en-US" altLang="ja-JP" sz="6400" dirty="0"/>
              <a:t>High Throughput, Low Latency and Reliable Remote File Access</a:t>
            </a:r>
            <a:endParaRPr kumimoji="1" lang="ja-JP" altLang="en-US" sz="6400" dirty="0"/>
          </a:p>
        </p:txBody>
      </p:sp>
      <p:sp>
        <p:nvSpPr>
          <p:cNvPr id="5" name="平行四辺形 4"/>
          <p:cNvSpPr/>
          <p:nvPr/>
        </p:nvSpPr>
        <p:spPr>
          <a:xfrm>
            <a:off x="2231940" y="4288226"/>
            <a:ext cx="16705856" cy="324036"/>
          </a:xfrm>
          <a:prstGeom prst="parallelogram">
            <a:avLst>
              <a:gd name="adj" fmla="val 132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6226983" y="2193063"/>
            <a:ext cx="8716810" cy="1631216"/>
          </a:xfrm>
          <a:prstGeom prst="rect">
            <a:avLst/>
          </a:prstGeom>
          <a:noFill/>
        </p:spPr>
        <p:txBody>
          <a:bodyPr wrap="none" rtlCol="0">
            <a:spAutoFit/>
          </a:bodyPr>
          <a:lstStyle/>
          <a:p>
            <a:pPr algn="ctr"/>
            <a:r>
              <a:rPr kumimoji="1" lang="en-US" altLang="ja-JP" sz="5000" dirty="0" smtClean="0"/>
              <a:t>Hiroki Ohtsuji and Osamu Tatebe</a:t>
            </a:r>
          </a:p>
          <a:p>
            <a:pPr algn="ctr"/>
            <a:r>
              <a:rPr lang="en-US" altLang="ja-JP" sz="5000" dirty="0" smtClean="0"/>
              <a:t>University of Tsukuba, JST/CREST</a:t>
            </a:r>
            <a:endParaRPr kumimoji="1" lang="ja-JP" altLang="en-US" sz="5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20738" y="2106539"/>
            <a:ext cx="2749526" cy="204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テキスト ボックス 12"/>
          <p:cNvSpPr txBox="1"/>
          <p:nvPr/>
        </p:nvSpPr>
        <p:spPr>
          <a:xfrm>
            <a:off x="11053440" y="4842842"/>
            <a:ext cx="7936981" cy="830997"/>
          </a:xfrm>
          <a:prstGeom prst="rect">
            <a:avLst/>
          </a:prstGeom>
          <a:noFill/>
        </p:spPr>
        <p:txBody>
          <a:bodyPr wrap="none" rtlCol="0">
            <a:spAutoFit/>
          </a:bodyPr>
          <a:lstStyle/>
          <a:p>
            <a:r>
              <a:rPr kumimoji="1" lang="en-US" altLang="ja-JP" sz="4800" dirty="0" smtClean="0"/>
              <a:t>Remote File Access with RDMA</a:t>
            </a:r>
            <a:endParaRPr kumimoji="1" lang="ja-JP" altLang="en-US" sz="4800" dirty="0"/>
          </a:p>
        </p:txBody>
      </p:sp>
      <p:sp>
        <p:nvSpPr>
          <p:cNvPr id="8" name="テキスト ボックス 7"/>
          <p:cNvSpPr txBox="1"/>
          <p:nvPr/>
        </p:nvSpPr>
        <p:spPr>
          <a:xfrm>
            <a:off x="11410893" y="15935958"/>
            <a:ext cx="891979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ja-JP" sz="2800" dirty="0" smtClean="0"/>
              <a:t>RDMA reduces </a:t>
            </a:r>
            <a:r>
              <a:rPr lang="en-US" altLang="ja-JP" sz="2800" dirty="0" smtClean="0"/>
              <a:t>the network </a:t>
            </a:r>
            <a:r>
              <a:rPr lang="en-US" altLang="ja-JP" sz="2800" dirty="0" smtClean="0"/>
              <a:t>latency and enhances </a:t>
            </a:r>
            <a:r>
              <a:rPr lang="en-US" altLang="ja-JP" sz="2800" dirty="0" smtClean="0"/>
              <a:t>the IOPS </a:t>
            </a:r>
            <a:r>
              <a:rPr lang="en-US" altLang="ja-JP" sz="2800" dirty="0" smtClean="0"/>
              <a:t>.</a:t>
            </a:r>
            <a:endParaRPr kumimoji="1" lang="ja-JP" altLang="en-US" sz="2800" dirty="0"/>
          </a:p>
        </p:txBody>
      </p:sp>
      <p:sp>
        <p:nvSpPr>
          <p:cNvPr id="62" name="テキスト ボックス 61"/>
          <p:cNvSpPr txBox="1"/>
          <p:nvPr/>
        </p:nvSpPr>
        <p:spPr>
          <a:xfrm>
            <a:off x="691953" y="17566227"/>
            <a:ext cx="6111930" cy="830997"/>
          </a:xfrm>
          <a:prstGeom prst="rect">
            <a:avLst/>
          </a:prstGeom>
          <a:noFill/>
        </p:spPr>
        <p:txBody>
          <a:bodyPr wrap="none" rtlCol="0">
            <a:spAutoFit/>
          </a:bodyPr>
          <a:lstStyle/>
          <a:p>
            <a:r>
              <a:rPr lang="en-US" altLang="ja-JP" sz="4800" dirty="0" smtClean="0"/>
              <a:t>Node-level Redundancy</a:t>
            </a:r>
            <a:endParaRPr kumimoji="1" lang="ja-JP" altLang="en-US" sz="4800" dirty="0"/>
          </a:p>
        </p:txBody>
      </p:sp>
      <p:sp>
        <p:nvSpPr>
          <p:cNvPr id="66" name="テキスト ボックス 65"/>
          <p:cNvSpPr txBox="1"/>
          <p:nvPr/>
        </p:nvSpPr>
        <p:spPr>
          <a:xfrm>
            <a:off x="691953" y="4894972"/>
            <a:ext cx="3146695" cy="830997"/>
          </a:xfrm>
          <a:prstGeom prst="rect">
            <a:avLst/>
          </a:prstGeom>
          <a:noFill/>
        </p:spPr>
        <p:txBody>
          <a:bodyPr wrap="none" rtlCol="0">
            <a:spAutoFit/>
          </a:bodyPr>
          <a:lstStyle/>
          <a:p>
            <a:r>
              <a:rPr lang="en-US" altLang="ja-JP" sz="4800" dirty="0" smtClean="0"/>
              <a:t>Background</a:t>
            </a:r>
            <a:endParaRPr kumimoji="1" lang="ja-JP" altLang="en-US" sz="4800" dirty="0"/>
          </a:p>
        </p:txBody>
      </p:sp>
      <p:sp>
        <p:nvSpPr>
          <p:cNvPr id="67" name="角丸四角形 66"/>
          <p:cNvSpPr/>
          <p:nvPr/>
        </p:nvSpPr>
        <p:spPr>
          <a:xfrm>
            <a:off x="683768" y="5673839"/>
            <a:ext cx="9721600" cy="11541622"/>
          </a:xfrm>
          <a:prstGeom prst="roundRect">
            <a:avLst>
              <a:gd name="adj" fmla="val 879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9" name="グループ化 8"/>
          <p:cNvGrpSpPr/>
          <p:nvPr/>
        </p:nvGrpSpPr>
        <p:grpSpPr>
          <a:xfrm>
            <a:off x="1329005" y="6066979"/>
            <a:ext cx="7818506" cy="3382427"/>
            <a:chOff x="1329005" y="5706938"/>
            <a:chExt cx="7818506" cy="3382427"/>
          </a:xfrm>
        </p:grpSpPr>
        <p:pic>
          <p:nvPicPr>
            <p:cNvPr id="7" name="Picture 2" descr="http://jp.yamaha.com/products/network/downloads/tools/images/bladeserver_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9005" y="6670269"/>
              <a:ext cx="2548820" cy="1911615"/>
            </a:xfrm>
            <a:prstGeom prst="rect">
              <a:avLst/>
            </a:prstGeom>
            <a:noFill/>
            <a:extLst>
              <a:ext uri="{909E8E84-426E-40DD-AFC4-6F175D3DCCD1}">
                <a14:hiddenFill xmlns:a14="http://schemas.microsoft.com/office/drawing/2010/main">
                  <a:solidFill>
                    <a:srgbClr val="FFFFFF"/>
                  </a:solidFill>
                </a14:hiddenFill>
              </a:ext>
            </a:extLst>
          </p:spPr>
        </p:pic>
        <p:grpSp>
          <p:nvGrpSpPr>
            <p:cNvPr id="68" name="グループ化 67"/>
            <p:cNvGrpSpPr/>
            <p:nvPr/>
          </p:nvGrpSpPr>
          <p:grpSpPr>
            <a:xfrm>
              <a:off x="3369955" y="5706938"/>
              <a:ext cx="5777556" cy="3382427"/>
              <a:chOff x="5411381" y="1670150"/>
              <a:chExt cx="3129708" cy="1775720"/>
            </a:xfrm>
          </p:grpSpPr>
          <p:sp>
            <p:nvSpPr>
              <p:cNvPr id="69" name="円/楕円 68"/>
              <p:cNvSpPr/>
              <p:nvPr/>
            </p:nvSpPr>
            <p:spPr>
              <a:xfrm rot="19583119">
                <a:off x="7238039" y="1915523"/>
                <a:ext cx="1169199" cy="93610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2000"/>
              </a:p>
            </p:txBody>
          </p:sp>
          <p:pic>
            <p:nvPicPr>
              <p:cNvPr id="70" name="Picture 2" descr="C:\Users\xabre\AppData\Local\Microsoft\Windows\Temporary Internet Files\Content.IE5\2JGFJ5PX\MC900434845[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4043" y="1670150"/>
                <a:ext cx="606177" cy="6061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xabre\AppData\Local\Microsoft\Windows\Temporary Internet Files\Content.IE5\2JGFJ5PX\MC900434845[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4912" y="2235705"/>
                <a:ext cx="606177" cy="606177"/>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xabre\AppData\Local\Microsoft\Windows\Temporary Internet Files\Content.IE5\2JGFJ5PX\MC900434845[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2076" y="2235702"/>
                <a:ext cx="606177" cy="606177"/>
              </a:xfrm>
              <a:prstGeom prst="rect">
                <a:avLst/>
              </a:prstGeom>
              <a:noFill/>
              <a:extLst>
                <a:ext uri="{909E8E84-426E-40DD-AFC4-6F175D3DCCD1}">
                  <a14:hiddenFill xmlns:a14="http://schemas.microsoft.com/office/drawing/2010/main">
                    <a:solidFill>
                      <a:srgbClr val="FFFFFF"/>
                    </a:solidFill>
                  </a14:hiddenFill>
                </a:ext>
              </a:extLst>
            </p:spPr>
          </p:pic>
          <p:sp>
            <p:nvSpPr>
              <p:cNvPr id="75" name="1 つの角を切り取った四角形 74"/>
              <p:cNvSpPr/>
              <p:nvPr/>
            </p:nvSpPr>
            <p:spPr>
              <a:xfrm>
                <a:off x="7116729" y="2913031"/>
                <a:ext cx="1336751" cy="532839"/>
              </a:xfrm>
              <a:prstGeom prst="snip1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000" dirty="0" smtClean="0"/>
                  <a:t>Storage System</a:t>
                </a:r>
              </a:p>
              <a:p>
                <a:pPr algn="ctr"/>
                <a:r>
                  <a:rPr lang="en-US" altLang="ja-JP" sz="2000" dirty="0" smtClean="0"/>
                  <a:t>(e.g. Distributed File System)</a:t>
                </a:r>
                <a:endParaRPr kumimoji="1" lang="ja-JP" altLang="en-US" sz="2000" dirty="0"/>
              </a:p>
            </p:txBody>
          </p:sp>
          <p:sp>
            <p:nvSpPr>
              <p:cNvPr id="74" name="左右矢印 73"/>
              <p:cNvSpPr/>
              <p:nvPr/>
            </p:nvSpPr>
            <p:spPr>
              <a:xfrm>
                <a:off x="5411381" y="2501348"/>
                <a:ext cx="1705348"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Remote File Access</a:t>
                </a:r>
                <a:endParaRPr kumimoji="1" lang="ja-JP" altLang="en-US" sz="2400" dirty="0"/>
              </a:p>
            </p:txBody>
          </p:sp>
        </p:grpSp>
      </p:grpSp>
      <p:sp>
        <p:nvSpPr>
          <p:cNvPr id="76" name="角丸四角形 75"/>
          <p:cNvSpPr/>
          <p:nvPr/>
        </p:nvSpPr>
        <p:spPr>
          <a:xfrm>
            <a:off x="6035624" y="9509692"/>
            <a:ext cx="3985721" cy="747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3600" dirty="0" smtClean="0"/>
              <a:t>100PB-1EB(2016)</a:t>
            </a:r>
          </a:p>
        </p:txBody>
      </p:sp>
      <p:sp>
        <p:nvSpPr>
          <p:cNvPr id="77" name="四角形吹き出し 76"/>
          <p:cNvSpPr/>
          <p:nvPr/>
        </p:nvSpPr>
        <p:spPr>
          <a:xfrm>
            <a:off x="2672360" y="9032982"/>
            <a:ext cx="3008069" cy="1224136"/>
          </a:xfrm>
          <a:prstGeom prst="wedgeRectCallout">
            <a:avLst>
              <a:gd name="adj1" fmla="val 36486"/>
              <a:gd name="adj2" fmla="val -114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t>40-100Gbps</a:t>
            </a:r>
          </a:p>
          <a:p>
            <a:pPr algn="ctr"/>
            <a:r>
              <a:rPr lang="en-US" altLang="ja-JP" sz="3600" dirty="0" smtClean="0"/>
              <a:t>5-10μs</a:t>
            </a:r>
            <a:endParaRPr kumimoji="1" lang="ja-JP" altLang="en-US" sz="3600" dirty="0"/>
          </a:p>
        </p:txBody>
      </p:sp>
      <p:sp>
        <p:nvSpPr>
          <p:cNvPr id="58" name="正方形/長方形 57"/>
          <p:cNvSpPr/>
          <p:nvPr/>
        </p:nvSpPr>
        <p:spPr>
          <a:xfrm>
            <a:off x="1694988" y="2193062"/>
            <a:ext cx="2143961" cy="1209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テキスト ボックス 121"/>
          <p:cNvSpPr txBox="1"/>
          <p:nvPr/>
        </p:nvSpPr>
        <p:spPr>
          <a:xfrm>
            <a:off x="11053440" y="17566228"/>
            <a:ext cx="5714706" cy="830997"/>
          </a:xfrm>
          <a:prstGeom prst="rect">
            <a:avLst/>
          </a:prstGeom>
          <a:noFill/>
        </p:spPr>
        <p:txBody>
          <a:bodyPr wrap="none" rtlCol="0">
            <a:spAutoFit/>
          </a:bodyPr>
          <a:lstStyle/>
          <a:p>
            <a:r>
              <a:rPr lang="en-US" altLang="ja-JP" sz="4800" dirty="0" smtClean="0"/>
              <a:t>Congestion Avoidance</a:t>
            </a:r>
            <a:endParaRPr kumimoji="1" lang="ja-JP" altLang="en-US" sz="4800" dirty="0"/>
          </a:p>
        </p:txBody>
      </p:sp>
      <p:sp>
        <p:nvSpPr>
          <p:cNvPr id="126" name="角丸四角形 125"/>
          <p:cNvSpPr/>
          <p:nvPr/>
        </p:nvSpPr>
        <p:spPr>
          <a:xfrm>
            <a:off x="11045255" y="5673839"/>
            <a:ext cx="9721600" cy="11541622"/>
          </a:xfrm>
          <a:prstGeom prst="roundRect">
            <a:avLst>
              <a:gd name="adj" fmla="val 879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4" name="角丸四角形 133"/>
          <p:cNvSpPr/>
          <p:nvPr/>
        </p:nvSpPr>
        <p:spPr>
          <a:xfrm>
            <a:off x="732935" y="18397226"/>
            <a:ext cx="9721600" cy="11541622"/>
          </a:xfrm>
          <a:prstGeom prst="roundRect">
            <a:avLst>
              <a:gd name="adj" fmla="val 879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5" name="角丸四角形 134"/>
          <p:cNvSpPr/>
          <p:nvPr/>
        </p:nvSpPr>
        <p:spPr>
          <a:xfrm>
            <a:off x="11053440" y="18397226"/>
            <a:ext cx="9721600" cy="11541622"/>
          </a:xfrm>
          <a:prstGeom prst="roundRect">
            <a:avLst>
              <a:gd name="adj" fmla="val 8797"/>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1" name="テキスト ボックス 110"/>
          <p:cNvSpPr txBox="1"/>
          <p:nvPr/>
        </p:nvSpPr>
        <p:spPr>
          <a:xfrm>
            <a:off x="718121" y="10531475"/>
            <a:ext cx="4772649" cy="59400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2000" dirty="0" err="1" smtClean="0"/>
              <a:t>Exascale</a:t>
            </a:r>
            <a:r>
              <a:rPr kumimoji="1" lang="en-US" altLang="ja-JP" sz="2000" dirty="0" smtClean="0"/>
              <a:t> storage systems require the high bandwidth, low latency and reliable remote file access method.</a:t>
            </a:r>
          </a:p>
          <a:p>
            <a:r>
              <a:rPr lang="ja-JP" altLang="en-US" sz="2000" u="sng" dirty="0" smtClean="0"/>
              <a:t>・</a:t>
            </a:r>
            <a:r>
              <a:rPr lang="en-US" altLang="ja-JP" sz="2000" u="sng" dirty="0" smtClean="0"/>
              <a:t>Latency and Bandwidth</a:t>
            </a:r>
            <a:endParaRPr kumimoji="1" lang="en-US" altLang="ja-JP" sz="2000" u="sng" dirty="0" smtClean="0"/>
          </a:p>
          <a:p>
            <a:r>
              <a:rPr lang="en-US" altLang="ja-JP" sz="2000" dirty="0" smtClean="0"/>
              <a:t>Ethernet is a common network to connect storage nodes and client nodes. However, latency of Ethernet is at least a couple of hundreds microsecond. This is caused by the overhead of many hardware layers and the software stack. In order to accelerate the performance of applications, this should be eliminated and we need other sophisticated mechanisms to transfer the data.</a:t>
            </a:r>
            <a:r>
              <a:rPr lang="ja-JP" altLang="en-US" sz="2000" dirty="0" smtClean="0"/>
              <a:t> </a:t>
            </a:r>
            <a:r>
              <a:rPr lang="en-US" altLang="ja-JP" sz="2000" dirty="0" smtClean="0"/>
              <a:t>InfiniBand is one of the most suitable components to achieve this goal.</a:t>
            </a:r>
          </a:p>
          <a:p>
            <a:r>
              <a:rPr kumimoji="1" lang="ja-JP" altLang="en-US" sz="2000" u="sng" dirty="0" smtClean="0"/>
              <a:t>・</a:t>
            </a:r>
            <a:r>
              <a:rPr kumimoji="1" lang="en-US" altLang="ja-JP" sz="2000" u="sng" dirty="0" smtClean="0"/>
              <a:t>Reliability</a:t>
            </a:r>
          </a:p>
          <a:p>
            <a:r>
              <a:rPr kumimoji="1" lang="en-US" altLang="ja-JP" sz="2000" dirty="0" smtClean="0"/>
              <a:t>In terms of reliability, this poster describes how to securely store and access the data.</a:t>
            </a:r>
          </a:p>
          <a:p>
            <a:r>
              <a:rPr kumimoji="1" lang="en-US" altLang="ja-JP" sz="2000" dirty="0" smtClean="0"/>
              <a:t> </a:t>
            </a:r>
            <a:endParaRPr kumimoji="1" lang="ja-JP" altLang="en-US" sz="2000" dirty="0"/>
          </a:p>
        </p:txBody>
      </p:sp>
      <p:sp>
        <p:nvSpPr>
          <p:cNvPr id="78" name="テキスト ボックス 77"/>
          <p:cNvSpPr txBox="1"/>
          <p:nvPr/>
        </p:nvSpPr>
        <p:spPr>
          <a:xfrm>
            <a:off x="5564884" y="10531475"/>
            <a:ext cx="4772649" cy="59400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ja-JP" sz="2000" dirty="0" smtClean="0"/>
              <a:t>This poster mentions these three topics:</a:t>
            </a:r>
          </a:p>
          <a:p>
            <a:pPr marL="571500" indent="-571500">
              <a:buFont typeface="Wingdings" pitchFamily="2" charset="2"/>
              <a:buChar char="Ø"/>
            </a:pPr>
            <a:r>
              <a:rPr lang="en-US" altLang="ja-JP" sz="2000" dirty="0" smtClean="0"/>
              <a:t>Remote File Access with RDMA</a:t>
            </a:r>
          </a:p>
          <a:p>
            <a:pPr marL="900000" lvl="1" indent="-571500">
              <a:buFont typeface="Arial" pitchFamily="34" charset="0"/>
              <a:buChar char="•"/>
            </a:pPr>
            <a:r>
              <a:rPr lang="en-US" altLang="ja-JP" sz="2000" dirty="0" smtClean="0"/>
              <a:t>Reduce the overhead of network communication with the CPU bypass architecture.</a:t>
            </a:r>
            <a:endParaRPr lang="en-US" altLang="ja-JP" sz="2000" dirty="0"/>
          </a:p>
          <a:p>
            <a:pPr marL="571500" indent="-571500">
              <a:buFont typeface="Wingdings" pitchFamily="2" charset="2"/>
              <a:buChar char="Ø"/>
            </a:pPr>
            <a:r>
              <a:rPr lang="en-US" altLang="ja-JP" sz="2000" dirty="0" smtClean="0"/>
              <a:t>Node-level redundancy</a:t>
            </a:r>
          </a:p>
          <a:p>
            <a:pPr marL="900000" lvl="1" indent="-571500">
              <a:buFont typeface="Arial" pitchFamily="34" charset="0"/>
              <a:buChar char="•"/>
            </a:pPr>
            <a:r>
              <a:rPr lang="en-US" altLang="ja-JP" sz="2000" dirty="0" smtClean="0"/>
              <a:t>Replication is a famous method to prepare for failures. Redundant data can save amount of disk space, while replication takes space more than twice as large as size of the original data.</a:t>
            </a:r>
            <a:endParaRPr lang="en-US" altLang="ja-JP" sz="2000" dirty="0"/>
          </a:p>
          <a:p>
            <a:pPr marL="571500" indent="-571500">
              <a:buFont typeface="Wingdings" pitchFamily="2" charset="2"/>
              <a:buChar char="Ø"/>
            </a:pPr>
            <a:r>
              <a:rPr lang="en-US" altLang="ja-JP" sz="2000" dirty="0" smtClean="0"/>
              <a:t>Congestion avoidance</a:t>
            </a:r>
          </a:p>
          <a:p>
            <a:pPr marL="900000" lvl="1" indent="-571500">
              <a:buFont typeface="Arial" pitchFamily="34" charset="0"/>
              <a:buChar char="•"/>
            </a:pPr>
            <a:r>
              <a:rPr lang="en-US" altLang="ja-JP" sz="2000" dirty="0" smtClean="0"/>
              <a:t>Redundant data provides more options to choose storage nodes. Some of combinations of storage nodes can avoid the network congestion.</a:t>
            </a:r>
          </a:p>
          <a:p>
            <a:pPr marL="900000" lvl="1" indent="-571500">
              <a:buFont typeface="Arial" pitchFamily="34" charset="0"/>
              <a:buChar char="•"/>
            </a:pPr>
            <a:endParaRPr kumimoji="1" lang="ja-JP" altLang="en-US" sz="2000" dirty="0"/>
          </a:p>
        </p:txBody>
      </p:sp>
      <p:sp>
        <p:nvSpPr>
          <p:cNvPr id="80" name="角丸四角形吹き出し 79"/>
          <p:cNvSpPr/>
          <p:nvPr/>
        </p:nvSpPr>
        <p:spPr>
          <a:xfrm>
            <a:off x="17550909" y="28461094"/>
            <a:ext cx="1800200" cy="648072"/>
          </a:xfrm>
          <a:prstGeom prst="wedgeRoundRectCallout">
            <a:avLst>
              <a:gd name="adj1" fmla="val -111165"/>
              <a:gd name="adj2" fmla="val -57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復号あり</a:t>
            </a:r>
            <a:endParaRPr kumimoji="1" lang="ja-JP" altLang="en-US" dirty="0"/>
          </a:p>
        </p:txBody>
      </p:sp>
      <p:sp>
        <p:nvSpPr>
          <p:cNvPr id="81" name="角丸四角形吹き出し 80"/>
          <p:cNvSpPr/>
          <p:nvPr/>
        </p:nvSpPr>
        <p:spPr>
          <a:xfrm>
            <a:off x="17550909" y="28470104"/>
            <a:ext cx="1800200" cy="648072"/>
          </a:xfrm>
          <a:prstGeom prst="wedgeRoundRectCallout">
            <a:avLst>
              <a:gd name="adj1" fmla="val -52680"/>
              <a:gd name="adj2" fmla="val -722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w/ decode</a:t>
            </a:r>
            <a:endParaRPr kumimoji="1" lang="ja-JP" altLang="en-US" sz="1800" dirty="0"/>
          </a:p>
        </p:txBody>
      </p:sp>
      <p:graphicFrame>
        <p:nvGraphicFramePr>
          <p:cNvPr id="82" name="グラフ 81"/>
          <p:cNvGraphicFramePr>
            <a:graphicFrameLocks/>
          </p:cNvGraphicFramePr>
          <p:nvPr>
            <p:extLst>
              <p:ext uri="{D42A27DB-BD31-4B8C-83A1-F6EECF244321}">
                <p14:modId xmlns:p14="http://schemas.microsoft.com/office/powerpoint/2010/main" val="1252433486"/>
              </p:ext>
            </p:extLst>
          </p:nvPr>
        </p:nvGraphicFramePr>
        <p:xfrm>
          <a:off x="12870389" y="24626085"/>
          <a:ext cx="5991745" cy="3891880"/>
        </p:xfrm>
        <a:graphic>
          <a:graphicData uri="http://schemas.openxmlformats.org/drawingml/2006/chart">
            <c:chart xmlns:c="http://schemas.openxmlformats.org/drawingml/2006/chart" xmlns:r="http://schemas.openxmlformats.org/officeDocument/2006/relationships" r:id="rId6"/>
          </a:graphicData>
        </a:graphic>
      </p:graphicFrame>
      <p:sp>
        <p:nvSpPr>
          <p:cNvPr id="83" name="テキスト ボックス 82"/>
          <p:cNvSpPr txBox="1"/>
          <p:nvPr/>
        </p:nvSpPr>
        <p:spPr>
          <a:xfrm>
            <a:off x="17910948" y="26069655"/>
            <a:ext cx="2320057" cy="923330"/>
          </a:xfrm>
          <a:prstGeom prst="rect">
            <a:avLst/>
          </a:prstGeom>
          <a:solidFill>
            <a:schemeClr val="bg1"/>
          </a:solidFill>
        </p:spPr>
        <p:txBody>
          <a:bodyPr wrap="square" rtlCol="0">
            <a:spAutoFit/>
          </a:bodyPr>
          <a:lstStyle/>
          <a:p>
            <a:r>
              <a:rPr kumimoji="1" lang="en-US" altLang="ja-JP" sz="1800" b="1" dirty="0" smtClean="0"/>
              <a:t>Congestion avoided</a:t>
            </a:r>
          </a:p>
          <a:p>
            <a:r>
              <a:rPr lang="en-US" altLang="ja-JP" sz="1800" dirty="0" smtClean="0"/>
              <a:t>w/o congestion</a:t>
            </a:r>
          </a:p>
          <a:p>
            <a:r>
              <a:rPr kumimoji="1" lang="en-US" altLang="ja-JP" sz="1800" dirty="0" smtClean="0"/>
              <a:t>w/ congestion</a:t>
            </a:r>
            <a:endParaRPr kumimoji="1" lang="en-US" altLang="ja-JP" sz="1800" dirty="0" smtClean="0"/>
          </a:p>
        </p:txBody>
      </p:sp>
      <p:sp>
        <p:nvSpPr>
          <p:cNvPr id="84" name="四角形吹き出し 83"/>
          <p:cNvSpPr/>
          <p:nvPr/>
        </p:nvSpPr>
        <p:spPr>
          <a:xfrm>
            <a:off x="11225366" y="24498887"/>
            <a:ext cx="1579651" cy="747364"/>
          </a:xfrm>
          <a:prstGeom prst="wedgeRectCallout">
            <a:avLst>
              <a:gd name="adj1" fmla="val 113948"/>
              <a:gd name="adj2" fmla="val 97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sz="1600" dirty="0" smtClean="0"/>
              <a:t>28%</a:t>
            </a:r>
          </a:p>
          <a:p>
            <a:pPr algn="ctr"/>
            <a:r>
              <a:rPr kumimoji="1" lang="en-US" altLang="ja-JP" sz="1600" dirty="0" smtClean="0"/>
              <a:t>improvement</a:t>
            </a:r>
            <a:endParaRPr kumimoji="1" lang="ja-JP" altLang="en-US" sz="1600" dirty="0"/>
          </a:p>
        </p:txBody>
      </p:sp>
      <p:sp>
        <p:nvSpPr>
          <p:cNvPr id="85" name="四角形吹き出し 84"/>
          <p:cNvSpPr/>
          <p:nvPr/>
        </p:nvSpPr>
        <p:spPr>
          <a:xfrm>
            <a:off x="19063076" y="24626085"/>
            <a:ext cx="1604151" cy="772786"/>
          </a:xfrm>
          <a:prstGeom prst="wedgeRectCallout">
            <a:avLst>
              <a:gd name="adj1" fmla="val -138020"/>
              <a:gd name="adj2" fmla="val 10390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sz="1600" dirty="0"/>
              <a:t>15</a:t>
            </a:r>
            <a:r>
              <a:rPr lang="en-US" altLang="ja-JP" sz="1600" dirty="0" smtClean="0"/>
              <a:t>% improvement</a:t>
            </a:r>
            <a:endParaRPr kumimoji="1" lang="ja-JP" altLang="en-US" sz="1600" dirty="0"/>
          </a:p>
        </p:txBody>
      </p:sp>
      <p:sp>
        <p:nvSpPr>
          <p:cNvPr id="86" name="テキスト ボックス 85"/>
          <p:cNvSpPr txBox="1"/>
          <p:nvPr/>
        </p:nvSpPr>
        <p:spPr>
          <a:xfrm>
            <a:off x="15215497" y="28470104"/>
            <a:ext cx="1368152" cy="369332"/>
          </a:xfrm>
          <a:prstGeom prst="rect">
            <a:avLst/>
          </a:prstGeom>
          <a:noFill/>
        </p:spPr>
        <p:txBody>
          <a:bodyPr wrap="square" rtlCol="0">
            <a:spAutoFit/>
          </a:bodyPr>
          <a:lstStyle/>
          <a:p>
            <a:r>
              <a:rPr kumimoji="1" lang="en-US" altLang="ja-JP" sz="1800" u="sng" dirty="0" smtClean="0"/>
              <a:t># of client</a:t>
            </a:r>
          </a:p>
        </p:txBody>
      </p:sp>
      <p:sp>
        <p:nvSpPr>
          <p:cNvPr id="87" name="角丸四角形吹き出し 86"/>
          <p:cNvSpPr/>
          <p:nvPr/>
        </p:nvSpPr>
        <p:spPr>
          <a:xfrm>
            <a:off x="11983946" y="28470104"/>
            <a:ext cx="1800200" cy="648072"/>
          </a:xfrm>
          <a:prstGeom prst="wedgeRoundRectCallout">
            <a:avLst>
              <a:gd name="adj1" fmla="val 115828"/>
              <a:gd name="adj2" fmla="val -588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復号あり</a:t>
            </a:r>
            <a:endParaRPr kumimoji="1" lang="ja-JP" altLang="en-US" dirty="0"/>
          </a:p>
        </p:txBody>
      </p:sp>
      <p:sp>
        <p:nvSpPr>
          <p:cNvPr id="88" name="角丸四角形吹き出し 87"/>
          <p:cNvSpPr/>
          <p:nvPr/>
        </p:nvSpPr>
        <p:spPr>
          <a:xfrm>
            <a:off x="11982525" y="28470104"/>
            <a:ext cx="1800200" cy="648072"/>
          </a:xfrm>
          <a:prstGeom prst="wedgeRoundRectCallout">
            <a:avLst>
              <a:gd name="adj1" fmla="val 61809"/>
              <a:gd name="adj2" fmla="val -722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t>Rebuild the striped data</a:t>
            </a:r>
            <a:endParaRPr kumimoji="1" lang="ja-JP" altLang="en-US" sz="2000" dirty="0"/>
          </a:p>
        </p:txBody>
      </p:sp>
      <p:sp>
        <p:nvSpPr>
          <p:cNvPr id="106" name="テキスト ボックス 105"/>
          <p:cNvSpPr txBox="1"/>
          <p:nvPr/>
        </p:nvSpPr>
        <p:spPr>
          <a:xfrm>
            <a:off x="11827559" y="6007473"/>
            <a:ext cx="2247923" cy="584775"/>
          </a:xfrm>
          <a:prstGeom prst="rect">
            <a:avLst/>
          </a:prstGeom>
          <a:noFill/>
        </p:spPr>
        <p:txBody>
          <a:bodyPr wrap="none" rtlCol="0">
            <a:spAutoFit/>
          </a:bodyPr>
          <a:lstStyle/>
          <a:p>
            <a:r>
              <a:rPr lang="en-US" altLang="ja-JP" sz="3200" dirty="0" smtClean="0"/>
              <a:t>Architecture</a:t>
            </a:r>
            <a:endParaRPr lang="en-US" altLang="ja-JP" sz="3200" dirty="0" smtClean="0"/>
          </a:p>
        </p:txBody>
      </p:sp>
      <p:grpSp>
        <p:nvGrpSpPr>
          <p:cNvPr id="107" name="グループ化 106"/>
          <p:cNvGrpSpPr/>
          <p:nvPr/>
        </p:nvGrpSpPr>
        <p:grpSpPr>
          <a:xfrm>
            <a:off x="12052835" y="6729149"/>
            <a:ext cx="7884519" cy="3802326"/>
            <a:chOff x="1876283" y="3242255"/>
            <a:chExt cx="5375379" cy="2592288"/>
          </a:xfrm>
        </p:grpSpPr>
        <p:sp>
          <p:nvSpPr>
            <p:cNvPr id="109" name="正方形/長方形 108"/>
            <p:cNvSpPr/>
            <p:nvPr/>
          </p:nvSpPr>
          <p:spPr>
            <a:xfrm>
              <a:off x="5211361" y="4423662"/>
              <a:ext cx="943537" cy="3307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2000" dirty="0" smtClean="0"/>
                <a:t>Memory</a:t>
              </a:r>
              <a:endParaRPr kumimoji="1" lang="ja-JP" altLang="en-US" sz="2000" dirty="0"/>
            </a:p>
          </p:txBody>
        </p:sp>
        <p:sp>
          <p:nvSpPr>
            <p:cNvPr id="110" name="正方形/長方形 109"/>
            <p:cNvSpPr/>
            <p:nvPr/>
          </p:nvSpPr>
          <p:spPr>
            <a:xfrm>
              <a:off x="1876283" y="3242255"/>
              <a:ext cx="2351042" cy="25922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2000" dirty="0"/>
            </a:p>
          </p:txBody>
        </p:sp>
        <p:sp>
          <p:nvSpPr>
            <p:cNvPr id="112" name="テキスト ボックス 111"/>
            <p:cNvSpPr txBox="1"/>
            <p:nvPr/>
          </p:nvSpPr>
          <p:spPr>
            <a:xfrm>
              <a:off x="1876283" y="3247849"/>
              <a:ext cx="623666" cy="317222"/>
            </a:xfrm>
            <a:prstGeom prst="rect">
              <a:avLst/>
            </a:prstGeom>
            <a:noFill/>
          </p:spPr>
          <p:txBody>
            <a:bodyPr wrap="none" rtlCol="0">
              <a:spAutoFit/>
            </a:bodyPr>
            <a:lstStyle/>
            <a:p>
              <a:r>
                <a:rPr kumimoji="1" lang="en-US" altLang="ja-JP" sz="2000" dirty="0" smtClean="0"/>
                <a:t>Client</a:t>
              </a:r>
              <a:endParaRPr kumimoji="1" lang="ja-JP" altLang="en-US" sz="2000" dirty="0"/>
            </a:p>
          </p:txBody>
        </p:sp>
        <p:sp>
          <p:nvSpPr>
            <p:cNvPr id="152" name="正方形/長方形 151"/>
            <p:cNvSpPr/>
            <p:nvPr/>
          </p:nvSpPr>
          <p:spPr>
            <a:xfrm>
              <a:off x="4900619" y="3247402"/>
              <a:ext cx="2351043" cy="258714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2000"/>
            </a:p>
          </p:txBody>
        </p:sp>
        <p:sp>
          <p:nvSpPr>
            <p:cNvPr id="153" name="テキスト ボックス 152"/>
            <p:cNvSpPr txBox="1"/>
            <p:nvPr/>
          </p:nvSpPr>
          <p:spPr>
            <a:xfrm>
              <a:off x="5090602" y="3262780"/>
              <a:ext cx="677552" cy="317222"/>
            </a:xfrm>
            <a:prstGeom prst="rect">
              <a:avLst/>
            </a:prstGeom>
            <a:noFill/>
          </p:spPr>
          <p:txBody>
            <a:bodyPr wrap="none" rtlCol="0">
              <a:spAutoFit/>
            </a:bodyPr>
            <a:lstStyle/>
            <a:p>
              <a:r>
                <a:rPr kumimoji="1" lang="en-US" altLang="ja-JP" sz="2000" dirty="0" smtClean="0"/>
                <a:t>Server</a:t>
              </a:r>
              <a:endParaRPr kumimoji="1" lang="ja-JP" altLang="en-US" sz="2000" dirty="0"/>
            </a:p>
          </p:txBody>
        </p:sp>
        <p:sp>
          <p:nvSpPr>
            <p:cNvPr id="154" name="1 つの角を切り取った四角形 153"/>
            <p:cNvSpPr/>
            <p:nvPr/>
          </p:nvSpPr>
          <p:spPr>
            <a:xfrm>
              <a:off x="5339560" y="3665431"/>
              <a:ext cx="1246090" cy="80963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t>S</a:t>
              </a:r>
              <a:r>
                <a:rPr kumimoji="1" lang="en-US" altLang="ja-JP" sz="2000" dirty="0" smtClean="0"/>
                <a:t>erver</a:t>
              </a:r>
            </a:p>
          </p:txBody>
        </p:sp>
        <p:sp>
          <p:nvSpPr>
            <p:cNvPr id="155" name="正方形/長方形 154"/>
            <p:cNvSpPr/>
            <p:nvPr/>
          </p:nvSpPr>
          <p:spPr>
            <a:xfrm>
              <a:off x="6116499" y="4898439"/>
              <a:ext cx="1016368" cy="57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t>Storage</a:t>
              </a:r>
              <a:endParaRPr kumimoji="1" lang="ja-JP" altLang="en-US" sz="2000" dirty="0"/>
            </a:p>
          </p:txBody>
        </p:sp>
        <p:sp>
          <p:nvSpPr>
            <p:cNvPr id="156" name="上下矢印 155"/>
            <p:cNvSpPr/>
            <p:nvPr/>
          </p:nvSpPr>
          <p:spPr>
            <a:xfrm>
              <a:off x="6357702" y="4475063"/>
              <a:ext cx="216024" cy="42337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57" name="左右矢印 156"/>
            <p:cNvSpPr/>
            <p:nvPr/>
          </p:nvSpPr>
          <p:spPr>
            <a:xfrm>
              <a:off x="3674850" y="3665431"/>
              <a:ext cx="1664710" cy="490288"/>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2400" dirty="0" smtClean="0"/>
                <a:t>Infiniband</a:t>
              </a:r>
              <a:endParaRPr kumimoji="1" lang="en-US" altLang="ja-JP" sz="2400" dirty="0" smtClean="0"/>
            </a:p>
          </p:txBody>
        </p:sp>
        <p:sp>
          <p:nvSpPr>
            <p:cNvPr id="158" name="正方形/長方形 157"/>
            <p:cNvSpPr/>
            <p:nvPr/>
          </p:nvSpPr>
          <p:spPr>
            <a:xfrm>
              <a:off x="2300560" y="4423662"/>
              <a:ext cx="943537" cy="3307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2000" dirty="0" smtClean="0"/>
                <a:t>Memory</a:t>
              </a:r>
              <a:endParaRPr kumimoji="1" lang="ja-JP" altLang="en-US" sz="2000" dirty="0"/>
            </a:p>
          </p:txBody>
        </p:sp>
        <p:sp>
          <p:nvSpPr>
            <p:cNvPr id="159" name="1 つの角を切り取った四角形 158"/>
            <p:cNvSpPr/>
            <p:nvPr/>
          </p:nvSpPr>
          <p:spPr>
            <a:xfrm>
              <a:off x="2428759" y="3665431"/>
              <a:ext cx="1246090" cy="80963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t>Client</a:t>
              </a:r>
              <a:endParaRPr kumimoji="1" lang="en-US" altLang="ja-JP" sz="2000" dirty="0" smtClean="0"/>
            </a:p>
          </p:txBody>
        </p:sp>
        <p:sp>
          <p:nvSpPr>
            <p:cNvPr id="160" name="正方形/長方形 159"/>
            <p:cNvSpPr/>
            <p:nvPr/>
          </p:nvSpPr>
          <p:spPr>
            <a:xfrm>
              <a:off x="2002934" y="5186278"/>
              <a:ext cx="1161820" cy="57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t>Application</a:t>
              </a:r>
              <a:endParaRPr kumimoji="1" lang="ja-JP" altLang="en-US" sz="2000" dirty="0"/>
            </a:p>
          </p:txBody>
        </p:sp>
        <p:sp>
          <p:nvSpPr>
            <p:cNvPr id="161" name="上下矢印 160"/>
            <p:cNvSpPr/>
            <p:nvPr/>
          </p:nvSpPr>
          <p:spPr>
            <a:xfrm>
              <a:off x="2786986" y="4754423"/>
              <a:ext cx="264818" cy="4159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62" name="テキスト ボックス 161"/>
            <p:cNvSpPr txBox="1"/>
            <p:nvPr/>
          </p:nvSpPr>
          <p:spPr>
            <a:xfrm>
              <a:off x="4181635" y="4228991"/>
              <a:ext cx="886085" cy="414828"/>
            </a:xfrm>
            <a:prstGeom prst="rect">
              <a:avLst/>
            </a:prstGeom>
            <a:noFill/>
          </p:spPr>
          <p:txBody>
            <a:bodyPr wrap="none" rtlCol="0">
              <a:spAutoFit/>
            </a:bodyPr>
            <a:lstStyle/>
            <a:p>
              <a:r>
                <a:rPr kumimoji="1" lang="en-US" altLang="ja-JP" sz="2800" dirty="0" smtClean="0"/>
                <a:t>RDMA</a:t>
              </a:r>
              <a:endParaRPr kumimoji="1" lang="ja-JP" altLang="en-US" sz="2800" dirty="0"/>
            </a:p>
          </p:txBody>
        </p:sp>
        <p:sp>
          <p:nvSpPr>
            <p:cNvPr id="163" name="左大かっこ 162"/>
            <p:cNvSpPr/>
            <p:nvPr/>
          </p:nvSpPr>
          <p:spPr>
            <a:xfrm rot="5400000">
              <a:off x="4159004" y="3248570"/>
              <a:ext cx="316182" cy="2268621"/>
            </a:xfrm>
            <a:prstGeom prst="lef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sz="2400"/>
            </a:p>
          </p:txBody>
        </p:sp>
      </p:grpSp>
      <p:sp>
        <p:nvSpPr>
          <p:cNvPr id="166" name="テキスト ボックス 165"/>
          <p:cNvSpPr txBox="1"/>
          <p:nvPr/>
        </p:nvSpPr>
        <p:spPr>
          <a:xfrm>
            <a:off x="11827554" y="11106095"/>
            <a:ext cx="5442131" cy="584775"/>
          </a:xfrm>
          <a:prstGeom prst="rect">
            <a:avLst/>
          </a:prstGeom>
          <a:noFill/>
        </p:spPr>
        <p:txBody>
          <a:bodyPr wrap="none" rtlCol="0">
            <a:spAutoFit/>
          </a:bodyPr>
          <a:lstStyle/>
          <a:p>
            <a:r>
              <a:rPr lang="en-US" altLang="ja-JP" sz="3200" dirty="0" smtClean="0"/>
              <a:t>IOPS </a:t>
            </a:r>
            <a:r>
              <a:rPr lang="en-US" altLang="ja-JP" sz="3200" dirty="0" smtClean="0"/>
              <a:t>evaluation of stride access</a:t>
            </a:r>
          </a:p>
        </p:txBody>
      </p:sp>
      <p:graphicFrame>
        <p:nvGraphicFramePr>
          <p:cNvPr id="167" name="グラフ 166"/>
          <p:cNvGraphicFramePr>
            <a:graphicFrameLocks/>
          </p:cNvGraphicFramePr>
          <p:nvPr>
            <p:extLst>
              <p:ext uri="{D42A27DB-BD31-4B8C-83A1-F6EECF244321}">
                <p14:modId xmlns:p14="http://schemas.microsoft.com/office/powerpoint/2010/main" val="680006006"/>
              </p:ext>
            </p:extLst>
          </p:nvPr>
        </p:nvGraphicFramePr>
        <p:xfrm>
          <a:off x="11733775" y="11738346"/>
          <a:ext cx="8140026" cy="3998615"/>
        </p:xfrm>
        <a:graphic>
          <a:graphicData uri="http://schemas.openxmlformats.org/drawingml/2006/chart">
            <c:chart xmlns:c="http://schemas.openxmlformats.org/drawingml/2006/chart" xmlns:r="http://schemas.openxmlformats.org/officeDocument/2006/relationships" r:id="rId7"/>
          </a:graphicData>
        </a:graphic>
      </p:graphicFrame>
      <p:sp>
        <p:nvSpPr>
          <p:cNvPr id="10" name="テキスト ボックス 9"/>
          <p:cNvSpPr txBox="1"/>
          <p:nvPr/>
        </p:nvSpPr>
        <p:spPr>
          <a:xfrm>
            <a:off x="17667289" y="11738346"/>
            <a:ext cx="161319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kumimoji="1" lang="en-US" altLang="ja-JP" sz="1800" dirty="0" smtClean="0"/>
              <a:t>Infiniband QDR</a:t>
            </a:r>
            <a:endParaRPr kumimoji="1" lang="ja-JP" altLang="en-US" sz="1800" dirty="0"/>
          </a:p>
        </p:txBody>
      </p:sp>
      <p:grpSp>
        <p:nvGrpSpPr>
          <p:cNvPr id="168" name="グループ化 167"/>
          <p:cNvGrpSpPr/>
          <p:nvPr/>
        </p:nvGrpSpPr>
        <p:grpSpPr>
          <a:xfrm>
            <a:off x="2445803" y="18896674"/>
            <a:ext cx="2009706" cy="2614235"/>
            <a:chOff x="1763688" y="2708920"/>
            <a:chExt cx="2009706" cy="2614235"/>
          </a:xfrm>
        </p:grpSpPr>
        <p:pic>
          <p:nvPicPr>
            <p:cNvPr id="169" name="Picture 2" descr="C:\Users\xabre\AppData\Local\Microsoft\Windows\Temporary Internet Files\Content.IE5\CNBAWK3T\MC9004289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71393" y="2708920"/>
              <a:ext cx="864035" cy="1197427"/>
            </a:xfrm>
            <a:prstGeom prst="rect">
              <a:avLst/>
            </a:prstGeom>
            <a:noFill/>
            <a:extLst>
              <a:ext uri="{909E8E84-426E-40DD-AFC4-6F175D3DCCD1}">
                <a14:hiddenFill xmlns:a14="http://schemas.microsoft.com/office/drawing/2010/main">
                  <a:solidFill>
                    <a:srgbClr val="FFFFFF"/>
                  </a:solidFill>
                </a14:hiddenFill>
              </a:ext>
            </a:extLst>
          </p:spPr>
        </p:pic>
        <p:grpSp>
          <p:nvGrpSpPr>
            <p:cNvPr id="170" name="グループ化 169"/>
            <p:cNvGrpSpPr/>
            <p:nvPr/>
          </p:nvGrpSpPr>
          <p:grpSpPr>
            <a:xfrm>
              <a:off x="2484179" y="4683647"/>
              <a:ext cx="576064" cy="630274"/>
              <a:chOff x="2987824" y="1052736"/>
              <a:chExt cx="1152128" cy="1242342"/>
            </a:xfrm>
          </p:grpSpPr>
          <p:sp>
            <p:nvSpPr>
              <p:cNvPr id="183" name="正方形/長方形 182"/>
              <p:cNvSpPr/>
              <p:nvPr/>
            </p:nvSpPr>
            <p:spPr>
              <a:xfrm>
                <a:off x="2987824" y="1250962"/>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84" name="円/楕円 183"/>
              <p:cNvSpPr/>
              <p:nvPr/>
            </p:nvSpPr>
            <p:spPr>
              <a:xfrm>
                <a:off x="2987824" y="1052736"/>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85" name="円/楕円 184"/>
              <p:cNvSpPr/>
              <p:nvPr/>
            </p:nvSpPr>
            <p:spPr>
              <a:xfrm>
                <a:off x="2987824" y="1935038"/>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171" name="グループ化 170"/>
            <p:cNvGrpSpPr/>
            <p:nvPr/>
          </p:nvGrpSpPr>
          <p:grpSpPr>
            <a:xfrm>
              <a:off x="1763688" y="4688264"/>
              <a:ext cx="576064" cy="630274"/>
              <a:chOff x="2987824" y="1052736"/>
              <a:chExt cx="1152128" cy="1242342"/>
            </a:xfrm>
          </p:grpSpPr>
          <p:sp>
            <p:nvSpPr>
              <p:cNvPr id="180" name="正方形/長方形 179"/>
              <p:cNvSpPr/>
              <p:nvPr/>
            </p:nvSpPr>
            <p:spPr>
              <a:xfrm>
                <a:off x="2987824" y="1250962"/>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81" name="円/楕円 180"/>
              <p:cNvSpPr/>
              <p:nvPr/>
            </p:nvSpPr>
            <p:spPr>
              <a:xfrm>
                <a:off x="2987824" y="1052736"/>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82" name="円/楕円 181"/>
              <p:cNvSpPr/>
              <p:nvPr/>
            </p:nvSpPr>
            <p:spPr>
              <a:xfrm>
                <a:off x="2987824" y="1935038"/>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172" name="グループ化 171"/>
            <p:cNvGrpSpPr/>
            <p:nvPr/>
          </p:nvGrpSpPr>
          <p:grpSpPr>
            <a:xfrm>
              <a:off x="3197330" y="4692881"/>
              <a:ext cx="576064" cy="630274"/>
              <a:chOff x="2987824" y="1052736"/>
              <a:chExt cx="1152128" cy="1242342"/>
            </a:xfrm>
          </p:grpSpPr>
          <p:sp>
            <p:nvSpPr>
              <p:cNvPr id="177" name="正方形/長方形 176"/>
              <p:cNvSpPr/>
              <p:nvPr/>
            </p:nvSpPr>
            <p:spPr>
              <a:xfrm>
                <a:off x="2987824" y="1250962"/>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78" name="円/楕円 177"/>
              <p:cNvSpPr/>
              <p:nvPr/>
            </p:nvSpPr>
            <p:spPr>
              <a:xfrm>
                <a:off x="2987824" y="1052736"/>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79" name="円/楕円 178"/>
              <p:cNvSpPr/>
              <p:nvPr/>
            </p:nvSpPr>
            <p:spPr>
              <a:xfrm>
                <a:off x="2987824" y="1935038"/>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cxnSp>
          <p:nvCxnSpPr>
            <p:cNvPr id="173" name="直線矢印コネクタ 172"/>
            <p:cNvCxnSpPr>
              <a:stCxn id="169" idx="2"/>
              <a:endCxn id="181" idx="0"/>
            </p:cNvCxnSpPr>
            <p:nvPr/>
          </p:nvCxnSpPr>
          <p:spPr>
            <a:xfrm flipH="1">
              <a:off x="2051720" y="3906347"/>
              <a:ext cx="751691" cy="7819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4" name="直線矢印コネクタ 173"/>
            <p:cNvCxnSpPr>
              <a:stCxn id="169" idx="2"/>
              <a:endCxn id="184" idx="0"/>
            </p:cNvCxnSpPr>
            <p:nvPr/>
          </p:nvCxnSpPr>
          <p:spPr>
            <a:xfrm flipH="1">
              <a:off x="2772211" y="3906347"/>
              <a:ext cx="31200" cy="77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5" name="直線矢印コネクタ 174"/>
            <p:cNvCxnSpPr>
              <a:stCxn id="169" idx="2"/>
              <a:endCxn id="178" idx="0"/>
            </p:cNvCxnSpPr>
            <p:nvPr/>
          </p:nvCxnSpPr>
          <p:spPr>
            <a:xfrm>
              <a:off x="2803411" y="3906347"/>
              <a:ext cx="681951" cy="786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6" name="テキスト ボックス 175"/>
            <p:cNvSpPr txBox="1"/>
            <p:nvPr/>
          </p:nvSpPr>
          <p:spPr>
            <a:xfrm>
              <a:off x="2162524" y="4114948"/>
              <a:ext cx="1336904" cy="400110"/>
            </a:xfrm>
            <a:prstGeom prst="rect">
              <a:avLst/>
            </a:prstGeom>
            <a:solidFill>
              <a:schemeClr val="tx2">
                <a:lumMod val="20000"/>
                <a:lumOff val="80000"/>
                <a:alpha val="75000"/>
              </a:schemeClr>
            </a:solidFill>
          </p:spPr>
          <p:txBody>
            <a:bodyPr wrap="none" rtlCol="0">
              <a:spAutoFit/>
            </a:bodyPr>
            <a:lstStyle/>
            <a:p>
              <a:r>
                <a:rPr kumimoji="1" lang="en-US" altLang="ja-JP" sz="2000" dirty="0" smtClean="0"/>
                <a:t>SCSI / SATA</a:t>
              </a:r>
              <a:endParaRPr kumimoji="1" lang="ja-JP" altLang="en-US" sz="2000" dirty="0"/>
            </a:p>
          </p:txBody>
        </p:sp>
      </p:grpSp>
      <p:pic>
        <p:nvPicPr>
          <p:cNvPr id="186" name="Picture 2" descr="C:\Users\xabre\AppData\Local\Microsoft\Windows\Temporary Internet Files\Content.IE5\CNBAWK3T\MC9004289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75119" y="18923383"/>
            <a:ext cx="864035" cy="1197427"/>
          </a:xfrm>
          <a:prstGeom prst="rect">
            <a:avLst/>
          </a:prstGeom>
          <a:noFill/>
          <a:extLst>
            <a:ext uri="{909E8E84-426E-40DD-AFC4-6F175D3DCCD1}">
              <a14:hiddenFill xmlns:a14="http://schemas.microsoft.com/office/drawing/2010/main">
                <a:solidFill>
                  <a:srgbClr val="FFFFFF"/>
                </a:solidFill>
              </a14:hiddenFill>
            </a:ext>
          </a:extLst>
        </p:spPr>
      </p:pic>
      <p:grpSp>
        <p:nvGrpSpPr>
          <p:cNvPr id="187" name="グループ化 186"/>
          <p:cNvGrpSpPr/>
          <p:nvPr/>
        </p:nvGrpSpPr>
        <p:grpSpPr>
          <a:xfrm>
            <a:off x="6504690" y="21937038"/>
            <a:ext cx="309342" cy="289872"/>
            <a:chOff x="2987824" y="1052736"/>
            <a:chExt cx="1152128" cy="1242342"/>
          </a:xfrm>
        </p:grpSpPr>
        <p:sp>
          <p:nvSpPr>
            <p:cNvPr id="188" name="正方形/長方形 187"/>
            <p:cNvSpPr/>
            <p:nvPr/>
          </p:nvSpPr>
          <p:spPr>
            <a:xfrm>
              <a:off x="2987824" y="1250962"/>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89" name="円/楕円 188"/>
            <p:cNvSpPr/>
            <p:nvPr/>
          </p:nvSpPr>
          <p:spPr>
            <a:xfrm>
              <a:off x="2987824" y="1052736"/>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90" name="円/楕円 189"/>
            <p:cNvSpPr/>
            <p:nvPr/>
          </p:nvSpPr>
          <p:spPr>
            <a:xfrm>
              <a:off x="2987824" y="1935038"/>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cxnSp>
        <p:nvCxnSpPr>
          <p:cNvPr id="191" name="直線矢印コネクタ 190"/>
          <p:cNvCxnSpPr>
            <a:stCxn id="194" idx="1"/>
            <a:endCxn id="193" idx="0"/>
          </p:cNvCxnSpPr>
          <p:nvPr/>
        </p:nvCxnSpPr>
        <p:spPr>
          <a:xfrm flipH="1">
            <a:off x="6375466" y="20862800"/>
            <a:ext cx="663619" cy="5276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2" name="直線矢印コネクタ 191"/>
          <p:cNvCxnSpPr>
            <a:stCxn id="186" idx="2"/>
            <a:endCxn id="194" idx="0"/>
          </p:cNvCxnSpPr>
          <p:nvPr/>
        </p:nvCxnSpPr>
        <p:spPr>
          <a:xfrm>
            <a:off x="7507137" y="20120810"/>
            <a:ext cx="0" cy="4038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93" name="Picture 2" descr="C:\Users\xabre\AppData\Local\Microsoft\Windows\Temporary Internet Files\Content.IE5\CNBAWK3T\MC9004289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87449" y="21390411"/>
            <a:ext cx="576033" cy="798298"/>
          </a:xfrm>
          <a:prstGeom prst="rect">
            <a:avLst/>
          </a:prstGeom>
          <a:noFill/>
          <a:extLst>
            <a:ext uri="{909E8E84-426E-40DD-AFC4-6F175D3DCCD1}">
              <a14:hiddenFill xmlns:a14="http://schemas.microsoft.com/office/drawing/2010/main">
                <a:solidFill>
                  <a:srgbClr val="FFFFFF"/>
                </a:solidFill>
              </a14:hiddenFill>
            </a:ext>
          </a:extLst>
        </p:spPr>
      </p:pic>
      <p:pic>
        <p:nvPicPr>
          <p:cNvPr id="194" name="Picture 2" descr="C:\Users\xabre\AppData\Local\Microsoft\Windows\Temporary Internet Files\Content.IE5\WBJVM6CI\MC900428991[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39085" y="20524670"/>
            <a:ext cx="936104" cy="676260"/>
          </a:xfrm>
          <a:prstGeom prst="rect">
            <a:avLst/>
          </a:prstGeom>
          <a:noFill/>
          <a:extLst>
            <a:ext uri="{909E8E84-426E-40DD-AFC4-6F175D3DCCD1}">
              <a14:hiddenFill xmlns:a14="http://schemas.microsoft.com/office/drawing/2010/main">
                <a:solidFill>
                  <a:srgbClr val="FFFFFF"/>
                </a:solidFill>
              </a14:hiddenFill>
            </a:ext>
          </a:extLst>
        </p:spPr>
      </p:pic>
      <p:grpSp>
        <p:nvGrpSpPr>
          <p:cNvPr id="195" name="グループ化 194"/>
          <p:cNvGrpSpPr/>
          <p:nvPr/>
        </p:nvGrpSpPr>
        <p:grpSpPr>
          <a:xfrm>
            <a:off x="7636376" y="22207202"/>
            <a:ext cx="309342" cy="289872"/>
            <a:chOff x="2987824" y="1052736"/>
            <a:chExt cx="1152128" cy="1242342"/>
          </a:xfrm>
        </p:grpSpPr>
        <p:sp>
          <p:nvSpPr>
            <p:cNvPr id="196" name="正方形/長方形 195"/>
            <p:cNvSpPr/>
            <p:nvPr/>
          </p:nvSpPr>
          <p:spPr>
            <a:xfrm>
              <a:off x="2987824" y="1250962"/>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97" name="円/楕円 196"/>
            <p:cNvSpPr/>
            <p:nvPr/>
          </p:nvSpPr>
          <p:spPr>
            <a:xfrm>
              <a:off x="2987824" y="1052736"/>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98" name="円/楕円 197"/>
            <p:cNvSpPr/>
            <p:nvPr/>
          </p:nvSpPr>
          <p:spPr>
            <a:xfrm>
              <a:off x="2987824" y="1935038"/>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cxnSp>
        <p:nvCxnSpPr>
          <p:cNvPr id="199" name="直線矢印コネクタ 198"/>
          <p:cNvCxnSpPr>
            <a:stCxn id="194" idx="2"/>
            <a:endCxn id="200" idx="0"/>
          </p:cNvCxnSpPr>
          <p:nvPr/>
        </p:nvCxnSpPr>
        <p:spPr>
          <a:xfrm>
            <a:off x="7507137" y="21200930"/>
            <a:ext cx="15" cy="4596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00" name="Picture 2" descr="C:\Users\xabre\AppData\Local\Microsoft\Windows\Temporary Internet Files\Content.IE5\CNBAWK3T\MC9004289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19135" y="21660575"/>
            <a:ext cx="576033" cy="798298"/>
          </a:xfrm>
          <a:prstGeom prst="rect">
            <a:avLst/>
          </a:prstGeom>
          <a:noFill/>
          <a:extLst>
            <a:ext uri="{909E8E84-426E-40DD-AFC4-6F175D3DCCD1}">
              <a14:hiddenFill xmlns:a14="http://schemas.microsoft.com/office/drawing/2010/main">
                <a:solidFill>
                  <a:srgbClr val="FFFFFF"/>
                </a:solidFill>
              </a14:hiddenFill>
            </a:ext>
          </a:extLst>
        </p:spPr>
      </p:pic>
      <p:grpSp>
        <p:nvGrpSpPr>
          <p:cNvPr id="201" name="グループ化 200"/>
          <p:cNvGrpSpPr/>
          <p:nvPr/>
        </p:nvGrpSpPr>
        <p:grpSpPr>
          <a:xfrm>
            <a:off x="8860512" y="21963581"/>
            <a:ext cx="309342" cy="289872"/>
            <a:chOff x="2987824" y="1052736"/>
            <a:chExt cx="1152128" cy="1242342"/>
          </a:xfrm>
        </p:grpSpPr>
        <p:sp>
          <p:nvSpPr>
            <p:cNvPr id="202" name="正方形/長方形 201"/>
            <p:cNvSpPr/>
            <p:nvPr/>
          </p:nvSpPr>
          <p:spPr>
            <a:xfrm>
              <a:off x="2987824" y="1250962"/>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03" name="円/楕円 202"/>
            <p:cNvSpPr/>
            <p:nvPr/>
          </p:nvSpPr>
          <p:spPr>
            <a:xfrm>
              <a:off x="2987824" y="1052736"/>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04" name="円/楕円 203"/>
            <p:cNvSpPr/>
            <p:nvPr/>
          </p:nvSpPr>
          <p:spPr>
            <a:xfrm>
              <a:off x="2987824" y="1935038"/>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cxnSp>
        <p:nvCxnSpPr>
          <p:cNvPr id="205" name="直線矢印コネクタ 204"/>
          <p:cNvCxnSpPr>
            <a:stCxn id="194" idx="3"/>
            <a:endCxn id="206" idx="0"/>
          </p:cNvCxnSpPr>
          <p:nvPr/>
        </p:nvCxnSpPr>
        <p:spPr>
          <a:xfrm>
            <a:off x="7975189" y="20862800"/>
            <a:ext cx="756099" cy="5541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06" name="Picture 2" descr="C:\Users\xabre\AppData\Local\Microsoft\Windows\Temporary Internet Files\Content.IE5\CNBAWK3T\MC9004289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43271" y="21416954"/>
            <a:ext cx="576033" cy="798298"/>
          </a:xfrm>
          <a:prstGeom prst="rect">
            <a:avLst/>
          </a:prstGeom>
          <a:noFill/>
          <a:extLst>
            <a:ext uri="{909E8E84-426E-40DD-AFC4-6F175D3DCCD1}">
              <a14:hiddenFill xmlns:a14="http://schemas.microsoft.com/office/drawing/2010/main">
                <a:solidFill>
                  <a:srgbClr val="FFFFFF"/>
                </a:solidFill>
              </a14:hiddenFill>
            </a:ext>
          </a:extLst>
        </p:spPr>
      </p:pic>
      <p:sp>
        <p:nvSpPr>
          <p:cNvPr id="207" name="テキスト ボックス 206"/>
          <p:cNvSpPr txBox="1"/>
          <p:nvPr/>
        </p:nvSpPr>
        <p:spPr>
          <a:xfrm>
            <a:off x="7075119" y="20936537"/>
            <a:ext cx="1085041" cy="400110"/>
          </a:xfrm>
          <a:prstGeom prst="rect">
            <a:avLst/>
          </a:prstGeom>
          <a:solidFill>
            <a:schemeClr val="tx2">
              <a:lumMod val="20000"/>
              <a:lumOff val="80000"/>
              <a:alpha val="75000"/>
            </a:schemeClr>
          </a:solidFill>
        </p:spPr>
        <p:txBody>
          <a:bodyPr wrap="none" rtlCol="0">
            <a:spAutoFit/>
          </a:bodyPr>
          <a:lstStyle/>
          <a:p>
            <a:r>
              <a:rPr kumimoji="1" lang="en-US" altLang="ja-JP" sz="2000" dirty="0" smtClean="0"/>
              <a:t>Network</a:t>
            </a:r>
            <a:endParaRPr kumimoji="1" lang="ja-JP" altLang="en-US" sz="2000" dirty="0"/>
          </a:p>
        </p:txBody>
      </p:sp>
      <p:grpSp>
        <p:nvGrpSpPr>
          <p:cNvPr id="208" name="グループ化 207"/>
          <p:cNvGrpSpPr/>
          <p:nvPr/>
        </p:nvGrpSpPr>
        <p:grpSpPr>
          <a:xfrm>
            <a:off x="5199037" y="24326059"/>
            <a:ext cx="5234057" cy="3255899"/>
            <a:chOff x="3347864" y="2708920"/>
            <a:chExt cx="4896544" cy="3024336"/>
          </a:xfrm>
        </p:grpSpPr>
        <p:graphicFrame>
          <p:nvGraphicFramePr>
            <p:cNvPr id="209" name="グラフ 208"/>
            <p:cNvGraphicFramePr>
              <a:graphicFrameLocks/>
            </p:cNvGraphicFramePr>
            <p:nvPr>
              <p:extLst>
                <p:ext uri="{D42A27DB-BD31-4B8C-83A1-F6EECF244321}">
                  <p14:modId xmlns:p14="http://schemas.microsoft.com/office/powerpoint/2010/main" val="1256857500"/>
                </p:ext>
              </p:extLst>
            </p:nvPr>
          </p:nvGraphicFramePr>
          <p:xfrm>
            <a:off x="3347864" y="2708920"/>
            <a:ext cx="4896544" cy="3024336"/>
          </p:xfrm>
          <a:graphic>
            <a:graphicData uri="http://schemas.openxmlformats.org/drawingml/2006/chart">
              <c:chart xmlns:c="http://schemas.openxmlformats.org/drawingml/2006/chart" xmlns:r="http://schemas.openxmlformats.org/officeDocument/2006/relationships" r:id="rId10"/>
            </a:graphicData>
          </a:graphic>
        </p:graphicFrame>
        <p:sp>
          <p:nvSpPr>
            <p:cNvPr id="210" name="正方形/長方形 209"/>
            <p:cNvSpPr/>
            <p:nvPr/>
          </p:nvSpPr>
          <p:spPr>
            <a:xfrm>
              <a:off x="3851920" y="5445224"/>
              <a:ext cx="180020" cy="180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5400"/>
            </a:p>
          </p:txBody>
        </p:sp>
      </p:grpSp>
      <p:sp>
        <p:nvSpPr>
          <p:cNvPr id="211" name="テキスト ボックス 210"/>
          <p:cNvSpPr txBox="1"/>
          <p:nvPr/>
        </p:nvSpPr>
        <p:spPr>
          <a:xfrm>
            <a:off x="5307668" y="28483192"/>
            <a:ext cx="4732274"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2000" dirty="0" smtClean="0"/>
              <a:t>The XOR throughput ranks with throughput of InfiniBand FDR.</a:t>
            </a:r>
            <a:endParaRPr kumimoji="1" lang="ja-JP" altLang="en-US" sz="2000" dirty="0"/>
          </a:p>
        </p:txBody>
      </p:sp>
      <p:sp>
        <p:nvSpPr>
          <p:cNvPr id="213" name="正方形/長方形 212"/>
          <p:cNvSpPr/>
          <p:nvPr/>
        </p:nvSpPr>
        <p:spPr>
          <a:xfrm>
            <a:off x="6459670" y="27082617"/>
            <a:ext cx="173501" cy="205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703639" y="22670778"/>
            <a:ext cx="1501373" cy="461665"/>
          </a:xfrm>
          <a:prstGeom prst="rect">
            <a:avLst/>
          </a:prstGeom>
          <a:noFill/>
        </p:spPr>
        <p:txBody>
          <a:bodyPr wrap="none" rtlCol="0">
            <a:spAutoFit/>
          </a:bodyPr>
          <a:lstStyle/>
          <a:p>
            <a:r>
              <a:rPr lang="en-US" altLang="ja-JP" sz="2400" dirty="0" smtClean="0"/>
              <a:t>Local </a:t>
            </a:r>
            <a:r>
              <a:rPr kumimoji="1" lang="en-US" altLang="ja-JP" sz="2400" dirty="0" smtClean="0"/>
              <a:t>RAID</a:t>
            </a:r>
            <a:endParaRPr kumimoji="1" lang="ja-JP" altLang="en-US" sz="2400" dirty="0"/>
          </a:p>
        </p:txBody>
      </p:sp>
      <p:sp>
        <p:nvSpPr>
          <p:cNvPr id="214" name="テキスト ボックス 213"/>
          <p:cNvSpPr txBox="1"/>
          <p:nvPr/>
        </p:nvSpPr>
        <p:spPr>
          <a:xfrm>
            <a:off x="6655335" y="22625033"/>
            <a:ext cx="2103717" cy="461665"/>
          </a:xfrm>
          <a:prstGeom prst="rect">
            <a:avLst/>
          </a:prstGeom>
          <a:noFill/>
        </p:spPr>
        <p:txBody>
          <a:bodyPr wrap="none" rtlCol="0">
            <a:spAutoFit/>
          </a:bodyPr>
          <a:lstStyle/>
          <a:p>
            <a:r>
              <a:rPr kumimoji="1" lang="en-US" altLang="ja-JP" sz="2400" dirty="0" smtClean="0"/>
              <a:t>Network-based</a:t>
            </a:r>
            <a:endParaRPr kumimoji="1" lang="ja-JP" altLang="en-US" sz="2400" dirty="0"/>
          </a:p>
        </p:txBody>
      </p:sp>
      <p:sp>
        <p:nvSpPr>
          <p:cNvPr id="14" name="正方形/長方形 13"/>
          <p:cNvSpPr/>
          <p:nvPr/>
        </p:nvSpPr>
        <p:spPr>
          <a:xfrm>
            <a:off x="5656474" y="18731130"/>
            <a:ext cx="3858711" cy="4590257"/>
          </a:xfrm>
          <a:prstGeom prst="rect">
            <a:avLst/>
          </a:prstGeom>
          <a:noFill/>
          <a:ln>
            <a:solidFill>
              <a:schemeClr val="tx2">
                <a:lumMod val="60000"/>
                <a:lumOff val="4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5" name="正方形/長方形 214"/>
          <p:cNvSpPr/>
          <p:nvPr/>
        </p:nvSpPr>
        <p:spPr>
          <a:xfrm>
            <a:off x="1524969" y="18731130"/>
            <a:ext cx="3858711" cy="4590257"/>
          </a:xfrm>
          <a:prstGeom prst="rect">
            <a:avLst/>
          </a:prstGeom>
          <a:noFill/>
          <a:ln>
            <a:solidFill>
              <a:schemeClr val="bg1">
                <a:lumMod val="85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6" name="テキスト ボックス 15"/>
          <p:cNvSpPr txBox="1"/>
          <p:nvPr/>
        </p:nvSpPr>
        <p:spPr>
          <a:xfrm>
            <a:off x="5199037" y="23492915"/>
            <a:ext cx="3445430" cy="523220"/>
          </a:xfrm>
          <a:prstGeom prst="rect">
            <a:avLst/>
          </a:prstGeom>
          <a:noFill/>
        </p:spPr>
        <p:txBody>
          <a:bodyPr wrap="none" rtlCol="0">
            <a:spAutoFit/>
          </a:bodyPr>
          <a:lstStyle/>
          <a:p>
            <a:r>
              <a:rPr lang="en-US" altLang="ja-JP" sz="2800" dirty="0" smtClean="0"/>
              <a:t>XOR throughput (CPU)</a:t>
            </a:r>
            <a:endParaRPr kumimoji="1" lang="ja-JP" altLang="en-US" sz="2800" dirty="0"/>
          </a:p>
        </p:txBody>
      </p:sp>
      <p:grpSp>
        <p:nvGrpSpPr>
          <p:cNvPr id="216" name="グループ化 215"/>
          <p:cNvGrpSpPr/>
          <p:nvPr/>
        </p:nvGrpSpPr>
        <p:grpSpPr>
          <a:xfrm>
            <a:off x="1326046" y="23924963"/>
            <a:ext cx="3254163" cy="4500334"/>
            <a:chOff x="2732274" y="1756875"/>
            <a:chExt cx="3563505" cy="4757984"/>
          </a:xfrm>
        </p:grpSpPr>
        <p:sp>
          <p:nvSpPr>
            <p:cNvPr id="217" name="正方形/長方形 216"/>
            <p:cNvSpPr/>
            <p:nvPr/>
          </p:nvSpPr>
          <p:spPr>
            <a:xfrm>
              <a:off x="2790523" y="2206753"/>
              <a:ext cx="50405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正方形/長方形 217"/>
            <p:cNvSpPr/>
            <p:nvPr/>
          </p:nvSpPr>
          <p:spPr>
            <a:xfrm>
              <a:off x="2790523" y="2926833"/>
              <a:ext cx="50405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19" name="正方形/長方形 218"/>
            <p:cNvSpPr/>
            <p:nvPr/>
          </p:nvSpPr>
          <p:spPr>
            <a:xfrm>
              <a:off x="2790523" y="3634539"/>
              <a:ext cx="50405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0" name="正方形/長方形 219"/>
            <p:cNvSpPr/>
            <p:nvPr/>
          </p:nvSpPr>
          <p:spPr>
            <a:xfrm>
              <a:off x="2790523" y="4354619"/>
              <a:ext cx="50405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21" name="正方形/長方形 220"/>
            <p:cNvSpPr/>
            <p:nvPr/>
          </p:nvSpPr>
          <p:spPr>
            <a:xfrm>
              <a:off x="2790523" y="5074699"/>
              <a:ext cx="50405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p:cNvSpPr/>
            <p:nvPr/>
          </p:nvSpPr>
          <p:spPr>
            <a:xfrm>
              <a:off x="2790523" y="5794779"/>
              <a:ext cx="50405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23" name="正方形/長方形 222"/>
            <p:cNvSpPr/>
            <p:nvPr/>
          </p:nvSpPr>
          <p:spPr>
            <a:xfrm>
              <a:off x="3750257" y="2206753"/>
              <a:ext cx="50405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p:cNvSpPr/>
            <p:nvPr/>
          </p:nvSpPr>
          <p:spPr>
            <a:xfrm>
              <a:off x="3750257" y="2926833"/>
              <a:ext cx="50405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p:cNvSpPr/>
            <p:nvPr/>
          </p:nvSpPr>
          <p:spPr>
            <a:xfrm>
              <a:off x="3750257" y="3641995"/>
              <a:ext cx="50405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正方形/長方形 225"/>
            <p:cNvSpPr/>
            <p:nvPr/>
          </p:nvSpPr>
          <p:spPr>
            <a:xfrm>
              <a:off x="4718951" y="2206753"/>
              <a:ext cx="50405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27" name="正方形/長方形 226"/>
            <p:cNvSpPr/>
            <p:nvPr/>
          </p:nvSpPr>
          <p:spPr>
            <a:xfrm>
              <a:off x="4718951" y="2926833"/>
              <a:ext cx="50405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28" name="正方形/長方形 227"/>
            <p:cNvSpPr/>
            <p:nvPr/>
          </p:nvSpPr>
          <p:spPr>
            <a:xfrm>
              <a:off x="4718951" y="3634539"/>
              <a:ext cx="50405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29" name="テキスト ボックス 228"/>
            <p:cNvSpPr txBox="1"/>
            <p:nvPr/>
          </p:nvSpPr>
          <p:spPr>
            <a:xfrm>
              <a:off x="2732274" y="1756875"/>
              <a:ext cx="679544" cy="390477"/>
            </a:xfrm>
            <a:prstGeom prst="rect">
              <a:avLst/>
            </a:prstGeom>
            <a:noFill/>
          </p:spPr>
          <p:txBody>
            <a:bodyPr wrap="none" rtlCol="0">
              <a:spAutoFit/>
            </a:bodyPr>
            <a:lstStyle/>
            <a:p>
              <a:r>
                <a:rPr kumimoji="1" lang="en-US" altLang="ja-JP" sz="1800" dirty="0" smtClean="0"/>
                <a:t>Data</a:t>
              </a:r>
              <a:endParaRPr kumimoji="1" lang="ja-JP" altLang="en-US" sz="1800" dirty="0"/>
            </a:p>
          </p:txBody>
        </p:sp>
        <p:sp>
          <p:nvSpPr>
            <p:cNvPr id="230" name="正方形/長方形 229"/>
            <p:cNvSpPr/>
            <p:nvPr/>
          </p:nvSpPr>
          <p:spPr>
            <a:xfrm>
              <a:off x="5598835" y="2206753"/>
              <a:ext cx="504056"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31" name="正方形/長方形 230"/>
            <p:cNvSpPr/>
            <p:nvPr/>
          </p:nvSpPr>
          <p:spPr>
            <a:xfrm>
              <a:off x="5598835" y="2921915"/>
              <a:ext cx="504056"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32" name="正方形/長方形 231"/>
            <p:cNvSpPr/>
            <p:nvPr/>
          </p:nvSpPr>
          <p:spPr>
            <a:xfrm>
              <a:off x="5598835" y="3634539"/>
              <a:ext cx="504056"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cxnSp>
          <p:nvCxnSpPr>
            <p:cNvPr id="233" name="曲線コネクタ 232"/>
            <p:cNvCxnSpPr>
              <a:endCxn id="223" idx="1"/>
            </p:cNvCxnSpPr>
            <p:nvPr/>
          </p:nvCxnSpPr>
          <p:spPr>
            <a:xfrm>
              <a:off x="3122453" y="2566793"/>
              <a:ext cx="627804"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4" name="曲線コネクタ 233"/>
            <p:cNvCxnSpPr>
              <a:stCxn id="218" idx="3"/>
              <a:endCxn id="226" idx="0"/>
            </p:cNvCxnSpPr>
            <p:nvPr/>
          </p:nvCxnSpPr>
          <p:spPr>
            <a:xfrm flipV="1">
              <a:off x="3294579" y="2206753"/>
              <a:ext cx="1676400" cy="1080120"/>
            </a:xfrm>
            <a:prstGeom prst="curvedConnector4">
              <a:avLst>
                <a:gd name="adj1" fmla="val 12123"/>
                <a:gd name="adj2" fmla="val 14272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5" name="曲線コネクタ 234"/>
            <p:cNvCxnSpPr>
              <a:stCxn id="223" idx="0"/>
              <a:endCxn id="230" idx="0"/>
            </p:cNvCxnSpPr>
            <p:nvPr/>
          </p:nvCxnSpPr>
          <p:spPr>
            <a:xfrm rot="5400000" flipH="1" flipV="1">
              <a:off x="4926574" y="1282464"/>
              <a:ext cx="12700" cy="1848578"/>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6" name="曲線コネクタ 235"/>
            <p:cNvCxnSpPr>
              <a:stCxn id="226" idx="3"/>
              <a:endCxn id="230" idx="1"/>
            </p:cNvCxnSpPr>
            <p:nvPr/>
          </p:nvCxnSpPr>
          <p:spPr>
            <a:xfrm>
              <a:off x="5223007" y="2566793"/>
              <a:ext cx="375828"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7" name="グループ化 236"/>
            <p:cNvGrpSpPr/>
            <p:nvPr/>
          </p:nvGrpSpPr>
          <p:grpSpPr>
            <a:xfrm>
              <a:off x="4095521" y="5030930"/>
              <a:ext cx="309342" cy="289872"/>
              <a:chOff x="2987824" y="1052736"/>
              <a:chExt cx="1152128" cy="1242342"/>
            </a:xfrm>
          </p:grpSpPr>
          <p:sp>
            <p:nvSpPr>
              <p:cNvPr id="249" name="正方形/長方形 248"/>
              <p:cNvSpPr/>
              <p:nvPr/>
            </p:nvSpPr>
            <p:spPr>
              <a:xfrm>
                <a:off x="2987824" y="1250962"/>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円/楕円 249"/>
              <p:cNvSpPr/>
              <p:nvPr/>
            </p:nvSpPr>
            <p:spPr>
              <a:xfrm>
                <a:off x="2987824" y="1052736"/>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円/楕円 250"/>
              <p:cNvSpPr/>
              <p:nvPr/>
            </p:nvSpPr>
            <p:spPr>
              <a:xfrm>
                <a:off x="2987824" y="1935038"/>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38" name="Picture 2" descr="C:\Users\xabre\AppData\Local\Microsoft\Windows\Temporary Internet Files\Content.IE5\CNBAWK3T\MC9004289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78280" y="4484303"/>
              <a:ext cx="576033" cy="798298"/>
            </a:xfrm>
            <a:prstGeom prst="rect">
              <a:avLst/>
            </a:prstGeom>
            <a:noFill/>
            <a:extLst>
              <a:ext uri="{909E8E84-426E-40DD-AFC4-6F175D3DCCD1}">
                <a14:hiddenFill xmlns:a14="http://schemas.microsoft.com/office/drawing/2010/main">
                  <a:solidFill>
                    <a:srgbClr val="FFFFFF"/>
                  </a:solidFill>
                </a14:hiddenFill>
              </a:ext>
            </a:extLst>
          </p:spPr>
        </p:pic>
        <p:grpSp>
          <p:nvGrpSpPr>
            <p:cNvPr id="239" name="グループ化 238"/>
            <p:cNvGrpSpPr/>
            <p:nvPr/>
          </p:nvGrpSpPr>
          <p:grpSpPr>
            <a:xfrm>
              <a:off x="5081323" y="4984559"/>
              <a:ext cx="309342" cy="289872"/>
              <a:chOff x="2987824" y="1052736"/>
              <a:chExt cx="1152128" cy="1242342"/>
            </a:xfrm>
          </p:grpSpPr>
          <p:sp>
            <p:nvSpPr>
              <p:cNvPr id="246" name="正方形/長方形 245"/>
              <p:cNvSpPr/>
              <p:nvPr/>
            </p:nvSpPr>
            <p:spPr>
              <a:xfrm>
                <a:off x="2987824" y="1250962"/>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7" name="円/楕円 246"/>
              <p:cNvSpPr/>
              <p:nvPr/>
            </p:nvSpPr>
            <p:spPr>
              <a:xfrm>
                <a:off x="2987824" y="1052736"/>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8" name="円/楕円 247"/>
              <p:cNvSpPr/>
              <p:nvPr/>
            </p:nvSpPr>
            <p:spPr>
              <a:xfrm>
                <a:off x="2987824" y="1935038"/>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40" name="Picture 2" descr="C:\Users\xabre\AppData\Local\Microsoft\Windows\Temporary Internet Files\Content.IE5\CNBAWK3T\MC9004289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64082" y="4437932"/>
              <a:ext cx="576033" cy="798298"/>
            </a:xfrm>
            <a:prstGeom prst="rect">
              <a:avLst/>
            </a:prstGeom>
            <a:noFill/>
            <a:extLst>
              <a:ext uri="{909E8E84-426E-40DD-AFC4-6F175D3DCCD1}">
                <a14:hiddenFill xmlns:a14="http://schemas.microsoft.com/office/drawing/2010/main">
                  <a:solidFill>
                    <a:srgbClr val="FFFFFF"/>
                  </a:solidFill>
                </a14:hiddenFill>
              </a:ext>
            </a:extLst>
          </p:spPr>
        </p:pic>
        <p:grpSp>
          <p:nvGrpSpPr>
            <p:cNvPr id="241" name="グループ化 240"/>
            <p:cNvGrpSpPr/>
            <p:nvPr/>
          </p:nvGrpSpPr>
          <p:grpSpPr>
            <a:xfrm>
              <a:off x="5986437" y="5022195"/>
              <a:ext cx="309342" cy="289872"/>
              <a:chOff x="2987824" y="1052736"/>
              <a:chExt cx="1152128" cy="1242342"/>
            </a:xfrm>
          </p:grpSpPr>
          <p:sp>
            <p:nvSpPr>
              <p:cNvPr id="243" name="正方形/長方形 242"/>
              <p:cNvSpPr/>
              <p:nvPr/>
            </p:nvSpPr>
            <p:spPr>
              <a:xfrm>
                <a:off x="2987824" y="1250962"/>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円/楕円 243"/>
              <p:cNvSpPr/>
              <p:nvPr/>
            </p:nvSpPr>
            <p:spPr>
              <a:xfrm>
                <a:off x="2987824" y="1052736"/>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円/楕円 244"/>
              <p:cNvSpPr/>
              <p:nvPr/>
            </p:nvSpPr>
            <p:spPr>
              <a:xfrm>
                <a:off x="2987824" y="1935038"/>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42" name="Picture 2" descr="C:\Users\xabre\AppData\Local\Microsoft\Windows\Temporary Internet Files\Content.IE5\CNBAWK3T\MC9004289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69196" y="4475568"/>
              <a:ext cx="576033" cy="798298"/>
            </a:xfrm>
            <a:prstGeom prst="rect">
              <a:avLst/>
            </a:prstGeom>
            <a:noFill/>
            <a:extLst>
              <a:ext uri="{909E8E84-426E-40DD-AFC4-6F175D3DCCD1}">
                <a14:hiddenFill xmlns:a14="http://schemas.microsoft.com/office/drawing/2010/main">
                  <a:solidFill>
                    <a:srgbClr val="FFFFFF"/>
                  </a:solidFill>
                </a14:hiddenFill>
              </a:ext>
            </a:extLst>
          </p:spPr>
        </p:pic>
      </p:grpSp>
      <p:sp>
        <p:nvSpPr>
          <p:cNvPr id="252" name="テキスト ボックス 251"/>
          <p:cNvSpPr txBox="1"/>
          <p:nvPr/>
        </p:nvSpPr>
        <p:spPr>
          <a:xfrm>
            <a:off x="4017963" y="27706265"/>
            <a:ext cx="1040780" cy="523220"/>
          </a:xfrm>
          <a:prstGeom prst="rect">
            <a:avLst/>
          </a:prstGeom>
          <a:noFill/>
        </p:spPr>
        <p:txBody>
          <a:bodyPr wrap="square" rtlCol="0">
            <a:spAutoFit/>
          </a:bodyPr>
          <a:lstStyle/>
          <a:p>
            <a:r>
              <a:rPr kumimoji="1" lang="en-US" altLang="ja-JP" sz="1400" dirty="0" smtClean="0"/>
              <a:t>Redundant  data</a:t>
            </a:r>
            <a:endParaRPr kumimoji="1" lang="ja-JP" altLang="en-US" sz="1400" dirty="0"/>
          </a:p>
        </p:txBody>
      </p:sp>
      <p:sp>
        <p:nvSpPr>
          <p:cNvPr id="253" name="テキスト ボックス 252"/>
          <p:cNvSpPr txBox="1"/>
          <p:nvPr/>
        </p:nvSpPr>
        <p:spPr>
          <a:xfrm>
            <a:off x="1885122" y="27706266"/>
            <a:ext cx="1135645" cy="307777"/>
          </a:xfrm>
          <a:prstGeom prst="rect">
            <a:avLst/>
          </a:prstGeom>
          <a:noFill/>
        </p:spPr>
        <p:txBody>
          <a:bodyPr wrap="square" rtlCol="0">
            <a:spAutoFit/>
          </a:bodyPr>
          <a:lstStyle/>
          <a:p>
            <a:r>
              <a:rPr lang="en-US" altLang="ja-JP" sz="1400" dirty="0" smtClean="0"/>
              <a:t>Stripe #1</a:t>
            </a:r>
            <a:endParaRPr kumimoji="1" lang="ja-JP" altLang="en-US" sz="1400" dirty="0"/>
          </a:p>
        </p:txBody>
      </p:sp>
      <p:sp>
        <p:nvSpPr>
          <p:cNvPr id="254" name="テキスト ボックス 253"/>
          <p:cNvSpPr txBox="1"/>
          <p:nvPr/>
        </p:nvSpPr>
        <p:spPr>
          <a:xfrm>
            <a:off x="2948759" y="27706265"/>
            <a:ext cx="1008112" cy="307777"/>
          </a:xfrm>
          <a:prstGeom prst="rect">
            <a:avLst/>
          </a:prstGeom>
          <a:noFill/>
        </p:spPr>
        <p:txBody>
          <a:bodyPr wrap="square" rtlCol="0">
            <a:spAutoFit/>
          </a:bodyPr>
          <a:lstStyle/>
          <a:p>
            <a:r>
              <a:rPr kumimoji="1" lang="en-US" altLang="ja-JP" sz="1400" dirty="0" smtClean="0"/>
              <a:t>Stripe #2</a:t>
            </a:r>
            <a:endParaRPr kumimoji="1" lang="ja-JP" altLang="en-US" sz="1400" dirty="0"/>
          </a:p>
        </p:txBody>
      </p:sp>
      <p:cxnSp>
        <p:nvCxnSpPr>
          <p:cNvPr id="255" name="直線矢印コネクタ 254"/>
          <p:cNvCxnSpPr/>
          <p:nvPr/>
        </p:nvCxnSpPr>
        <p:spPr>
          <a:xfrm>
            <a:off x="1238216" y="24212995"/>
            <a:ext cx="0" cy="42719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6" name="テキスト ボックス 295"/>
          <p:cNvSpPr txBox="1"/>
          <p:nvPr/>
        </p:nvSpPr>
        <p:spPr>
          <a:xfrm>
            <a:off x="1044328" y="23530979"/>
            <a:ext cx="1846018" cy="523220"/>
          </a:xfrm>
          <a:prstGeom prst="rect">
            <a:avLst/>
          </a:prstGeom>
          <a:noFill/>
        </p:spPr>
        <p:txBody>
          <a:bodyPr wrap="none" rtlCol="0">
            <a:spAutoFit/>
          </a:bodyPr>
          <a:lstStyle/>
          <a:p>
            <a:r>
              <a:rPr lang="en-US" altLang="ja-JP" sz="2800" dirty="0" smtClean="0"/>
              <a:t>Data layout</a:t>
            </a:r>
            <a:endParaRPr kumimoji="1" lang="ja-JP" altLang="en-US" sz="2800" dirty="0"/>
          </a:p>
        </p:txBody>
      </p:sp>
      <p:sp>
        <p:nvSpPr>
          <p:cNvPr id="17" name="テキスト ボックス 16"/>
          <p:cNvSpPr txBox="1"/>
          <p:nvPr/>
        </p:nvSpPr>
        <p:spPr>
          <a:xfrm>
            <a:off x="1326046" y="28484904"/>
            <a:ext cx="3653119"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ja-JP" sz="1800" dirty="0" smtClean="0"/>
              <a:t>If stripe #1 is failed, the original data can be calculated from the  data of stripe  #2 and the redundant data.</a:t>
            </a:r>
          </a:p>
        </p:txBody>
      </p:sp>
      <p:grpSp>
        <p:nvGrpSpPr>
          <p:cNvPr id="297" name="グループ化 296"/>
          <p:cNvGrpSpPr/>
          <p:nvPr/>
        </p:nvGrpSpPr>
        <p:grpSpPr>
          <a:xfrm>
            <a:off x="12603835" y="20254315"/>
            <a:ext cx="576064" cy="630274"/>
            <a:chOff x="2987824" y="1052736"/>
            <a:chExt cx="1152128" cy="1242342"/>
          </a:xfrm>
        </p:grpSpPr>
        <p:sp>
          <p:nvSpPr>
            <p:cNvPr id="298" name="正方形/長方形 297"/>
            <p:cNvSpPr/>
            <p:nvPr/>
          </p:nvSpPr>
          <p:spPr>
            <a:xfrm>
              <a:off x="2987824" y="1250962"/>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99" name="円/楕円 298"/>
            <p:cNvSpPr/>
            <p:nvPr/>
          </p:nvSpPr>
          <p:spPr>
            <a:xfrm>
              <a:off x="2987824" y="1052736"/>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00" name="円/楕円 299"/>
            <p:cNvSpPr/>
            <p:nvPr/>
          </p:nvSpPr>
          <p:spPr>
            <a:xfrm>
              <a:off x="2987824" y="1935038"/>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sp>
        <p:nvSpPr>
          <p:cNvPr id="301" name="テキスト ボックス 300"/>
          <p:cNvSpPr txBox="1"/>
          <p:nvPr/>
        </p:nvSpPr>
        <p:spPr>
          <a:xfrm>
            <a:off x="12805017" y="19812975"/>
            <a:ext cx="301686" cy="369332"/>
          </a:xfrm>
          <a:prstGeom prst="rect">
            <a:avLst/>
          </a:prstGeom>
          <a:noFill/>
        </p:spPr>
        <p:txBody>
          <a:bodyPr wrap="none" rtlCol="0">
            <a:spAutoFit/>
          </a:bodyPr>
          <a:lstStyle/>
          <a:p>
            <a:r>
              <a:rPr lang="en-US" altLang="ja-JP" sz="1800" dirty="0" smtClean="0"/>
              <a:t>0</a:t>
            </a:r>
            <a:endParaRPr kumimoji="1" lang="ja-JP" altLang="en-US" sz="1800" dirty="0"/>
          </a:p>
        </p:txBody>
      </p:sp>
      <p:grpSp>
        <p:nvGrpSpPr>
          <p:cNvPr id="302" name="グループ化 301"/>
          <p:cNvGrpSpPr/>
          <p:nvPr/>
        </p:nvGrpSpPr>
        <p:grpSpPr>
          <a:xfrm>
            <a:off x="13539939" y="20254315"/>
            <a:ext cx="576064" cy="630274"/>
            <a:chOff x="2987824" y="1052736"/>
            <a:chExt cx="1152128" cy="1242342"/>
          </a:xfrm>
        </p:grpSpPr>
        <p:sp>
          <p:nvSpPr>
            <p:cNvPr id="303" name="正方形/長方形 302"/>
            <p:cNvSpPr/>
            <p:nvPr/>
          </p:nvSpPr>
          <p:spPr>
            <a:xfrm>
              <a:off x="2987824" y="1250962"/>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04" name="円/楕円 303"/>
            <p:cNvSpPr/>
            <p:nvPr/>
          </p:nvSpPr>
          <p:spPr>
            <a:xfrm>
              <a:off x="2987824" y="1052736"/>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05" name="円/楕円 304"/>
            <p:cNvSpPr/>
            <p:nvPr/>
          </p:nvSpPr>
          <p:spPr>
            <a:xfrm>
              <a:off x="2987824" y="1935038"/>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sp>
        <p:nvSpPr>
          <p:cNvPr id="306" name="テキスト ボックス 305"/>
          <p:cNvSpPr txBox="1"/>
          <p:nvPr/>
        </p:nvSpPr>
        <p:spPr>
          <a:xfrm>
            <a:off x="13669113" y="19812975"/>
            <a:ext cx="301686" cy="369332"/>
          </a:xfrm>
          <a:prstGeom prst="rect">
            <a:avLst/>
          </a:prstGeom>
          <a:noFill/>
        </p:spPr>
        <p:txBody>
          <a:bodyPr wrap="none" rtlCol="0">
            <a:spAutoFit/>
          </a:bodyPr>
          <a:lstStyle/>
          <a:p>
            <a:r>
              <a:rPr kumimoji="1" lang="en-US" altLang="ja-JP" sz="1800" dirty="0" smtClean="0"/>
              <a:t>1</a:t>
            </a:r>
            <a:endParaRPr kumimoji="1" lang="ja-JP" altLang="en-US" sz="1800" dirty="0"/>
          </a:p>
        </p:txBody>
      </p:sp>
      <p:grpSp>
        <p:nvGrpSpPr>
          <p:cNvPr id="307" name="グループ化 306"/>
          <p:cNvGrpSpPr/>
          <p:nvPr/>
        </p:nvGrpSpPr>
        <p:grpSpPr>
          <a:xfrm>
            <a:off x="14476043" y="20254315"/>
            <a:ext cx="576064" cy="630274"/>
            <a:chOff x="2987824" y="1052736"/>
            <a:chExt cx="1152128" cy="1242342"/>
          </a:xfrm>
        </p:grpSpPr>
        <p:sp>
          <p:nvSpPr>
            <p:cNvPr id="308" name="正方形/長方形 307"/>
            <p:cNvSpPr/>
            <p:nvPr/>
          </p:nvSpPr>
          <p:spPr>
            <a:xfrm>
              <a:off x="2987824" y="1250962"/>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09" name="円/楕円 308"/>
            <p:cNvSpPr/>
            <p:nvPr/>
          </p:nvSpPr>
          <p:spPr>
            <a:xfrm>
              <a:off x="2987824" y="1052736"/>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10" name="円/楕円 309"/>
            <p:cNvSpPr/>
            <p:nvPr/>
          </p:nvSpPr>
          <p:spPr>
            <a:xfrm>
              <a:off x="2987824" y="1935038"/>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sp>
        <p:nvSpPr>
          <p:cNvPr id="311" name="テキスト ボックス 310"/>
          <p:cNvSpPr txBox="1"/>
          <p:nvPr/>
        </p:nvSpPr>
        <p:spPr>
          <a:xfrm>
            <a:off x="14533209" y="19812975"/>
            <a:ext cx="301686" cy="369332"/>
          </a:xfrm>
          <a:prstGeom prst="rect">
            <a:avLst/>
          </a:prstGeom>
          <a:noFill/>
        </p:spPr>
        <p:txBody>
          <a:bodyPr wrap="none" rtlCol="0">
            <a:spAutoFit/>
          </a:bodyPr>
          <a:lstStyle/>
          <a:p>
            <a:r>
              <a:rPr lang="en-US" altLang="ja-JP" sz="1800" dirty="0" smtClean="0"/>
              <a:t>2</a:t>
            </a:r>
            <a:endParaRPr kumimoji="1" lang="ja-JP" altLang="en-US" sz="1800" dirty="0"/>
          </a:p>
        </p:txBody>
      </p:sp>
      <p:sp>
        <p:nvSpPr>
          <p:cNvPr id="312" name="server"/>
          <p:cNvSpPr>
            <a:spLocks noEditPoints="1" noChangeArrowheads="1"/>
          </p:cNvSpPr>
          <p:nvPr/>
        </p:nvSpPr>
        <p:spPr bwMode="auto">
          <a:xfrm>
            <a:off x="12084937" y="22342547"/>
            <a:ext cx="720080" cy="6702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sz="1800"/>
          </a:p>
        </p:txBody>
      </p:sp>
      <p:sp>
        <p:nvSpPr>
          <p:cNvPr id="313" name="server"/>
          <p:cNvSpPr>
            <a:spLocks noEditPoints="1" noChangeArrowheads="1"/>
          </p:cNvSpPr>
          <p:nvPr/>
        </p:nvSpPr>
        <p:spPr bwMode="auto">
          <a:xfrm>
            <a:off x="13146901" y="22342547"/>
            <a:ext cx="720080" cy="6702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sz="1800"/>
          </a:p>
        </p:txBody>
      </p:sp>
      <p:sp>
        <p:nvSpPr>
          <p:cNvPr id="314" name="server"/>
          <p:cNvSpPr>
            <a:spLocks noEditPoints="1" noChangeArrowheads="1"/>
          </p:cNvSpPr>
          <p:nvPr/>
        </p:nvSpPr>
        <p:spPr bwMode="auto">
          <a:xfrm>
            <a:off x="14161839" y="22342547"/>
            <a:ext cx="720080" cy="6702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sz="1800"/>
          </a:p>
        </p:txBody>
      </p:sp>
      <p:sp>
        <p:nvSpPr>
          <p:cNvPr id="315" name="server"/>
          <p:cNvSpPr>
            <a:spLocks noEditPoints="1" noChangeArrowheads="1"/>
          </p:cNvSpPr>
          <p:nvPr/>
        </p:nvSpPr>
        <p:spPr bwMode="auto">
          <a:xfrm>
            <a:off x="15223803" y="22342547"/>
            <a:ext cx="720080" cy="6702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sz="1800"/>
          </a:p>
        </p:txBody>
      </p:sp>
      <p:cxnSp>
        <p:nvCxnSpPr>
          <p:cNvPr id="316" name="直線矢印コネクタ 315"/>
          <p:cNvCxnSpPr>
            <a:stCxn id="312" idx="1"/>
            <a:endCxn id="300" idx="4"/>
          </p:cNvCxnSpPr>
          <p:nvPr/>
        </p:nvCxnSpPr>
        <p:spPr>
          <a:xfrm flipV="1">
            <a:off x="12444977" y="20884589"/>
            <a:ext cx="446890" cy="14579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7" name="直線矢印コネクタ 316"/>
          <p:cNvCxnSpPr>
            <a:stCxn id="314" idx="1"/>
            <a:endCxn id="329" idx="4"/>
          </p:cNvCxnSpPr>
          <p:nvPr/>
        </p:nvCxnSpPr>
        <p:spPr>
          <a:xfrm flipV="1">
            <a:off x="14521879" y="20890059"/>
            <a:ext cx="1163458" cy="14524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8" name="直線矢印コネクタ 317"/>
          <p:cNvCxnSpPr>
            <a:stCxn id="312" idx="1"/>
            <a:endCxn id="305" idx="3"/>
          </p:cNvCxnSpPr>
          <p:nvPr/>
        </p:nvCxnSpPr>
        <p:spPr>
          <a:xfrm flipV="1">
            <a:off x="12444977" y="20857839"/>
            <a:ext cx="1179325" cy="14847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9" name="直線矢印コネクタ 318"/>
          <p:cNvCxnSpPr>
            <a:stCxn id="313" idx="1"/>
            <a:endCxn id="300" idx="5"/>
          </p:cNvCxnSpPr>
          <p:nvPr/>
        </p:nvCxnSpPr>
        <p:spPr>
          <a:xfrm flipH="1" flipV="1">
            <a:off x="13095536" y="20857839"/>
            <a:ext cx="411405" cy="14847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0" name="直線矢印コネクタ 319"/>
          <p:cNvCxnSpPr>
            <a:stCxn id="314" idx="1"/>
            <a:endCxn id="310" idx="3"/>
          </p:cNvCxnSpPr>
          <p:nvPr/>
        </p:nvCxnSpPr>
        <p:spPr>
          <a:xfrm flipV="1">
            <a:off x="14521879" y="20857839"/>
            <a:ext cx="38527" cy="14847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1" name="直線矢印コネクタ 320"/>
          <p:cNvCxnSpPr>
            <a:stCxn id="315" idx="1"/>
            <a:endCxn id="329" idx="5"/>
          </p:cNvCxnSpPr>
          <p:nvPr/>
        </p:nvCxnSpPr>
        <p:spPr>
          <a:xfrm flipV="1">
            <a:off x="15583843" y="20863309"/>
            <a:ext cx="305163" cy="14792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22" name="直線矢印コネクタ 321"/>
          <p:cNvCxnSpPr>
            <a:stCxn id="315" idx="1"/>
            <a:endCxn id="310" idx="4"/>
          </p:cNvCxnSpPr>
          <p:nvPr/>
        </p:nvCxnSpPr>
        <p:spPr>
          <a:xfrm flipH="1" flipV="1">
            <a:off x="14764075" y="20884589"/>
            <a:ext cx="819768" cy="14579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3" name="直線矢印コネクタ 322"/>
          <p:cNvCxnSpPr>
            <a:stCxn id="313" idx="1"/>
            <a:endCxn id="305" idx="4"/>
          </p:cNvCxnSpPr>
          <p:nvPr/>
        </p:nvCxnSpPr>
        <p:spPr>
          <a:xfrm flipV="1">
            <a:off x="13506941" y="20884589"/>
            <a:ext cx="321030" cy="14579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4" name="テキスト ボックス 323"/>
          <p:cNvSpPr txBox="1"/>
          <p:nvPr/>
        </p:nvSpPr>
        <p:spPr>
          <a:xfrm>
            <a:off x="11782144" y="18908339"/>
            <a:ext cx="433524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1800" dirty="0" smtClean="0"/>
              <a:t>File1</a:t>
            </a:r>
            <a:r>
              <a:rPr lang="ja-JP" altLang="en-US" sz="1800" dirty="0"/>
              <a:t>　</a:t>
            </a:r>
            <a:r>
              <a:rPr lang="ja-JP" altLang="en-US" sz="1800" dirty="0" smtClean="0"/>
              <a:t>　</a:t>
            </a:r>
            <a:r>
              <a:rPr kumimoji="1" lang="en-US" altLang="ja-JP" sz="1800" dirty="0" smtClean="0"/>
              <a:t>d</a:t>
            </a:r>
            <a:r>
              <a:rPr kumimoji="1" lang="en-US" altLang="ja-JP" sz="1800" baseline="-25000" dirty="0" smtClean="0"/>
              <a:t>0</a:t>
            </a:r>
            <a:r>
              <a:rPr kumimoji="1" lang="ja-JP" altLang="en-US" sz="1800" baseline="-25000" dirty="0" smtClean="0"/>
              <a:t>　　　　　　　　</a:t>
            </a:r>
            <a:r>
              <a:rPr lang="en-US" altLang="ja-JP" sz="1800" dirty="0" smtClean="0"/>
              <a:t>d</a:t>
            </a:r>
            <a:r>
              <a:rPr lang="en-US" altLang="ja-JP" sz="1800" baseline="-25000" dirty="0" smtClean="0"/>
              <a:t>1</a:t>
            </a:r>
            <a:r>
              <a:rPr lang="ja-JP" altLang="en-US" sz="1800" baseline="-25000" dirty="0" smtClean="0"/>
              <a:t>　　　　　　　</a:t>
            </a:r>
            <a:r>
              <a:rPr lang="en-US" altLang="ja-JP" sz="1800" dirty="0" smtClean="0"/>
              <a:t>p</a:t>
            </a:r>
            <a:r>
              <a:rPr lang="en-US" altLang="ja-JP" sz="1800" baseline="-25000" dirty="0" smtClean="0"/>
              <a:t>0</a:t>
            </a:r>
            <a:r>
              <a:rPr lang="en-US" altLang="ja-JP" sz="1800" baseline="-25000" dirty="0" smtClean="0"/>
              <a:t>	</a:t>
            </a:r>
            <a:endParaRPr kumimoji="1" lang="ja-JP" altLang="en-US" sz="1800" dirty="0"/>
          </a:p>
        </p:txBody>
      </p:sp>
      <p:sp>
        <p:nvSpPr>
          <p:cNvPr id="325" name="テキスト ボックス 324"/>
          <p:cNvSpPr txBox="1"/>
          <p:nvPr/>
        </p:nvSpPr>
        <p:spPr>
          <a:xfrm>
            <a:off x="11782144" y="19340387"/>
            <a:ext cx="433524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1800" dirty="0" smtClean="0"/>
              <a:t>File2</a:t>
            </a:r>
            <a:r>
              <a:rPr lang="ja-JP" altLang="en-US" sz="1800" dirty="0"/>
              <a:t>　</a:t>
            </a:r>
            <a:r>
              <a:rPr lang="ja-JP" altLang="en-US" sz="1800" dirty="0" smtClean="0"/>
              <a:t>　　　　　　  　</a:t>
            </a:r>
            <a:r>
              <a:rPr lang="en-US" altLang="ja-JP" sz="1800" dirty="0" smtClean="0"/>
              <a:t>d</a:t>
            </a:r>
            <a:r>
              <a:rPr lang="en-US" altLang="ja-JP" sz="1800" baseline="-25000" dirty="0" smtClean="0"/>
              <a:t>0</a:t>
            </a:r>
            <a:r>
              <a:rPr lang="ja-JP" altLang="en-US" sz="1800" baseline="-25000" dirty="0"/>
              <a:t>　</a:t>
            </a:r>
            <a:r>
              <a:rPr lang="ja-JP" altLang="en-US" sz="1800" baseline="-25000" dirty="0" smtClean="0"/>
              <a:t>　　　　　　　</a:t>
            </a:r>
            <a:r>
              <a:rPr lang="en-US" altLang="ja-JP" sz="1800" dirty="0" smtClean="0"/>
              <a:t>d</a:t>
            </a:r>
            <a:r>
              <a:rPr lang="en-US" altLang="ja-JP" sz="1800" baseline="-25000" dirty="0" smtClean="0"/>
              <a:t>1</a:t>
            </a:r>
            <a:r>
              <a:rPr lang="ja-JP" altLang="en-US" sz="1800" baseline="-25000" dirty="0" smtClean="0"/>
              <a:t>　　　　　　　</a:t>
            </a:r>
            <a:r>
              <a:rPr lang="en-US" altLang="ja-JP" sz="1800" dirty="0" smtClean="0"/>
              <a:t>p</a:t>
            </a:r>
            <a:r>
              <a:rPr lang="en-US" altLang="ja-JP" sz="1800" baseline="-25000" dirty="0" smtClean="0"/>
              <a:t>0</a:t>
            </a:r>
            <a:endParaRPr kumimoji="1" lang="ja-JP" altLang="en-US" sz="1800" dirty="0"/>
          </a:p>
        </p:txBody>
      </p:sp>
      <p:grpSp>
        <p:nvGrpSpPr>
          <p:cNvPr id="326" name="グループ化 325"/>
          <p:cNvGrpSpPr/>
          <p:nvPr/>
        </p:nvGrpSpPr>
        <p:grpSpPr>
          <a:xfrm>
            <a:off x="15397305" y="20259785"/>
            <a:ext cx="576064" cy="630274"/>
            <a:chOff x="2987824" y="1052736"/>
            <a:chExt cx="1152128" cy="1242342"/>
          </a:xfrm>
        </p:grpSpPr>
        <p:sp>
          <p:nvSpPr>
            <p:cNvPr id="327" name="正方形/長方形 326"/>
            <p:cNvSpPr/>
            <p:nvPr/>
          </p:nvSpPr>
          <p:spPr>
            <a:xfrm>
              <a:off x="2987824" y="1250962"/>
              <a:ext cx="115212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28" name="円/楕円 327"/>
            <p:cNvSpPr/>
            <p:nvPr/>
          </p:nvSpPr>
          <p:spPr>
            <a:xfrm>
              <a:off x="2987824" y="1052736"/>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29" name="円/楕円 328"/>
            <p:cNvSpPr/>
            <p:nvPr/>
          </p:nvSpPr>
          <p:spPr>
            <a:xfrm>
              <a:off x="2987824" y="1935038"/>
              <a:ext cx="115212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sp>
        <p:nvSpPr>
          <p:cNvPr id="330" name="テキスト ボックス 329"/>
          <p:cNvSpPr txBox="1"/>
          <p:nvPr/>
        </p:nvSpPr>
        <p:spPr>
          <a:xfrm>
            <a:off x="15454471" y="19818445"/>
            <a:ext cx="301686" cy="369332"/>
          </a:xfrm>
          <a:prstGeom prst="rect">
            <a:avLst/>
          </a:prstGeom>
          <a:noFill/>
        </p:spPr>
        <p:txBody>
          <a:bodyPr wrap="none" rtlCol="0">
            <a:spAutoFit/>
          </a:bodyPr>
          <a:lstStyle/>
          <a:p>
            <a:r>
              <a:rPr lang="en-US" altLang="ja-JP" sz="1800" dirty="0"/>
              <a:t>3</a:t>
            </a:r>
            <a:endParaRPr kumimoji="1" lang="ja-JP" altLang="en-US" sz="1800" dirty="0"/>
          </a:p>
        </p:txBody>
      </p:sp>
      <p:sp>
        <p:nvSpPr>
          <p:cNvPr id="331" name="テキスト ボックス 330"/>
          <p:cNvSpPr txBox="1"/>
          <p:nvPr/>
        </p:nvSpPr>
        <p:spPr>
          <a:xfrm>
            <a:off x="12302149" y="23047553"/>
            <a:ext cx="301686" cy="369332"/>
          </a:xfrm>
          <a:prstGeom prst="rect">
            <a:avLst/>
          </a:prstGeom>
          <a:noFill/>
        </p:spPr>
        <p:txBody>
          <a:bodyPr wrap="none" rtlCol="0">
            <a:spAutoFit/>
          </a:bodyPr>
          <a:lstStyle/>
          <a:p>
            <a:r>
              <a:rPr lang="en-US" altLang="ja-JP" sz="1800" dirty="0" smtClean="0"/>
              <a:t>0</a:t>
            </a:r>
            <a:endParaRPr kumimoji="1" lang="ja-JP" altLang="en-US" sz="1800" dirty="0"/>
          </a:p>
        </p:txBody>
      </p:sp>
      <p:sp>
        <p:nvSpPr>
          <p:cNvPr id="332" name="テキスト ボックス 331"/>
          <p:cNvSpPr txBox="1"/>
          <p:nvPr/>
        </p:nvSpPr>
        <p:spPr>
          <a:xfrm>
            <a:off x="13325103" y="23047553"/>
            <a:ext cx="301686" cy="369332"/>
          </a:xfrm>
          <a:prstGeom prst="rect">
            <a:avLst/>
          </a:prstGeom>
          <a:noFill/>
        </p:spPr>
        <p:txBody>
          <a:bodyPr wrap="none" rtlCol="0">
            <a:spAutoFit/>
          </a:bodyPr>
          <a:lstStyle/>
          <a:p>
            <a:r>
              <a:rPr kumimoji="1" lang="en-US" altLang="ja-JP" sz="1800" dirty="0" smtClean="0"/>
              <a:t>1</a:t>
            </a:r>
            <a:endParaRPr kumimoji="1" lang="ja-JP" altLang="en-US" sz="1800" dirty="0"/>
          </a:p>
        </p:txBody>
      </p:sp>
      <p:sp>
        <p:nvSpPr>
          <p:cNvPr id="333" name="テキスト ボックス 332"/>
          <p:cNvSpPr txBox="1"/>
          <p:nvPr/>
        </p:nvSpPr>
        <p:spPr>
          <a:xfrm>
            <a:off x="14318373" y="23047553"/>
            <a:ext cx="301686" cy="369332"/>
          </a:xfrm>
          <a:prstGeom prst="rect">
            <a:avLst/>
          </a:prstGeom>
          <a:noFill/>
        </p:spPr>
        <p:txBody>
          <a:bodyPr wrap="none" rtlCol="0">
            <a:spAutoFit/>
          </a:bodyPr>
          <a:lstStyle/>
          <a:p>
            <a:r>
              <a:rPr lang="en-US" altLang="ja-JP" sz="1800" dirty="0" smtClean="0"/>
              <a:t>2</a:t>
            </a:r>
            <a:endParaRPr kumimoji="1" lang="ja-JP" altLang="en-US" sz="1800" dirty="0"/>
          </a:p>
        </p:txBody>
      </p:sp>
      <p:sp>
        <p:nvSpPr>
          <p:cNvPr id="334" name="テキスト ボックス 333"/>
          <p:cNvSpPr txBox="1"/>
          <p:nvPr/>
        </p:nvSpPr>
        <p:spPr>
          <a:xfrm>
            <a:off x="15398493" y="23053023"/>
            <a:ext cx="301686" cy="369332"/>
          </a:xfrm>
          <a:prstGeom prst="rect">
            <a:avLst/>
          </a:prstGeom>
          <a:noFill/>
        </p:spPr>
        <p:txBody>
          <a:bodyPr wrap="none" rtlCol="0">
            <a:spAutoFit/>
          </a:bodyPr>
          <a:lstStyle/>
          <a:p>
            <a:r>
              <a:rPr lang="en-US" altLang="ja-JP" sz="1800" dirty="0"/>
              <a:t>3</a:t>
            </a:r>
            <a:endParaRPr kumimoji="1" lang="ja-JP" altLang="en-US" sz="1800" dirty="0"/>
          </a:p>
        </p:txBody>
      </p:sp>
      <p:sp>
        <p:nvSpPr>
          <p:cNvPr id="335" name="テキスト ボックス 334"/>
          <p:cNvSpPr txBox="1"/>
          <p:nvPr/>
        </p:nvSpPr>
        <p:spPr>
          <a:xfrm>
            <a:off x="11578393" y="21845485"/>
            <a:ext cx="1226624" cy="369332"/>
          </a:xfrm>
          <a:prstGeom prst="rect">
            <a:avLst/>
          </a:prstGeom>
          <a:noFill/>
        </p:spPr>
        <p:txBody>
          <a:bodyPr wrap="square" rtlCol="0">
            <a:spAutoFit/>
          </a:bodyPr>
          <a:lstStyle/>
          <a:p>
            <a:r>
              <a:rPr lang="en-US" altLang="ja-JP" sz="1800" dirty="0" smtClean="0"/>
              <a:t>Clients</a:t>
            </a:r>
            <a:endParaRPr kumimoji="1" lang="ja-JP" altLang="en-US" sz="1800" dirty="0"/>
          </a:p>
        </p:txBody>
      </p:sp>
      <p:sp>
        <p:nvSpPr>
          <p:cNvPr id="336" name="テキスト ボックス 335"/>
          <p:cNvSpPr txBox="1"/>
          <p:nvPr/>
        </p:nvSpPr>
        <p:spPr>
          <a:xfrm>
            <a:off x="11724897" y="20804527"/>
            <a:ext cx="1226624" cy="646331"/>
          </a:xfrm>
          <a:prstGeom prst="rect">
            <a:avLst/>
          </a:prstGeom>
          <a:noFill/>
        </p:spPr>
        <p:txBody>
          <a:bodyPr wrap="square" rtlCol="0">
            <a:spAutoFit/>
          </a:bodyPr>
          <a:lstStyle/>
          <a:p>
            <a:r>
              <a:rPr lang="en-US" altLang="ja-JP" sz="1800" dirty="0" smtClean="0"/>
              <a:t>Storage  nodes</a:t>
            </a:r>
            <a:endParaRPr kumimoji="1" lang="ja-JP" altLang="en-US" sz="1800" dirty="0"/>
          </a:p>
        </p:txBody>
      </p:sp>
      <p:cxnSp>
        <p:nvCxnSpPr>
          <p:cNvPr id="337" name="直線矢印コネクタ 336"/>
          <p:cNvCxnSpPr>
            <a:stCxn id="314" idx="1"/>
            <a:endCxn id="305" idx="5"/>
          </p:cNvCxnSpPr>
          <p:nvPr/>
        </p:nvCxnSpPr>
        <p:spPr>
          <a:xfrm flipH="1" flipV="1">
            <a:off x="14031640" y="20857839"/>
            <a:ext cx="490239" cy="1484708"/>
          </a:xfrm>
          <a:prstGeom prst="straightConnector1">
            <a:avLst/>
          </a:prstGeom>
          <a:ln>
            <a:prstDash val="sysDot"/>
            <a:tailEnd type="arrow"/>
          </a:ln>
        </p:spPr>
        <p:style>
          <a:lnRef idx="3">
            <a:schemeClr val="accent2"/>
          </a:lnRef>
          <a:fillRef idx="0">
            <a:schemeClr val="accent2"/>
          </a:fillRef>
          <a:effectRef idx="2">
            <a:schemeClr val="accent2"/>
          </a:effectRef>
          <a:fontRef idx="minor">
            <a:schemeClr val="tx1"/>
          </a:fontRef>
        </p:style>
      </p:cxnSp>
      <p:cxnSp>
        <p:nvCxnSpPr>
          <p:cNvPr id="338" name="直線矢印コネクタ 337"/>
          <p:cNvCxnSpPr>
            <a:stCxn id="315" idx="1"/>
            <a:endCxn id="305" idx="6"/>
          </p:cNvCxnSpPr>
          <p:nvPr/>
        </p:nvCxnSpPr>
        <p:spPr>
          <a:xfrm flipH="1" flipV="1">
            <a:off x="14116003" y="20793260"/>
            <a:ext cx="1467840" cy="1549287"/>
          </a:xfrm>
          <a:prstGeom prst="straightConnector1">
            <a:avLst/>
          </a:prstGeom>
          <a:ln>
            <a:prstDash val="sysDot"/>
            <a:tailEnd type="arrow"/>
          </a:ln>
        </p:spPr>
        <p:style>
          <a:lnRef idx="3">
            <a:schemeClr val="accent2"/>
          </a:lnRef>
          <a:fillRef idx="0">
            <a:schemeClr val="accent2"/>
          </a:fillRef>
          <a:effectRef idx="2">
            <a:schemeClr val="accent2"/>
          </a:effectRef>
          <a:fontRef idx="minor">
            <a:schemeClr val="tx1"/>
          </a:fontRef>
        </p:style>
      </p:cxnSp>
      <p:sp>
        <p:nvSpPr>
          <p:cNvPr id="339" name="テキスト ボックス 338"/>
          <p:cNvSpPr txBox="1"/>
          <p:nvPr/>
        </p:nvSpPr>
        <p:spPr>
          <a:xfrm>
            <a:off x="11410892" y="23586409"/>
            <a:ext cx="3655488" cy="523220"/>
          </a:xfrm>
          <a:prstGeom prst="rect">
            <a:avLst/>
          </a:prstGeom>
          <a:noFill/>
        </p:spPr>
        <p:txBody>
          <a:bodyPr wrap="none" rtlCol="0">
            <a:spAutoFit/>
          </a:bodyPr>
          <a:lstStyle/>
          <a:p>
            <a:r>
              <a:rPr lang="en-US" altLang="ja-JP" sz="2800" dirty="0" smtClean="0"/>
              <a:t>Performance Evaluation</a:t>
            </a:r>
            <a:endParaRPr kumimoji="1" lang="ja-JP" altLang="en-US" sz="2800" dirty="0"/>
          </a:p>
        </p:txBody>
      </p:sp>
      <p:sp>
        <p:nvSpPr>
          <p:cNvPr id="340" name="テキスト ボックス 339"/>
          <p:cNvSpPr txBox="1"/>
          <p:nvPr/>
        </p:nvSpPr>
        <p:spPr>
          <a:xfrm>
            <a:off x="16399842" y="20078130"/>
            <a:ext cx="4158653"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ja-JP" sz="2000" dirty="0" smtClean="0"/>
              <a:t>Network of storage node #1 will be congested if all clients access </a:t>
            </a:r>
            <a:r>
              <a:rPr lang="ja-JP" altLang="en-US" sz="2000" dirty="0" smtClean="0"/>
              <a:t> </a:t>
            </a:r>
            <a:r>
              <a:rPr lang="en-US" altLang="ja-JP" sz="2000" dirty="0" smtClean="0"/>
              <a:t>the files concurrently.</a:t>
            </a:r>
          </a:p>
          <a:p>
            <a:r>
              <a:rPr kumimoji="1" lang="en-US" altLang="ja-JP" sz="2000" dirty="0" smtClean="0"/>
              <a:t>This congestion is avoided by th</a:t>
            </a:r>
            <a:r>
              <a:rPr lang="en-US" altLang="ja-JP" sz="2000" dirty="0" smtClean="0"/>
              <a:t>e proposed method, which uses the redundant data to disperse the traffic.</a:t>
            </a:r>
            <a:endParaRPr kumimoji="1" lang="ja-JP" altLang="en-US" sz="2000" dirty="0"/>
          </a:p>
        </p:txBody>
      </p:sp>
      <p:sp>
        <p:nvSpPr>
          <p:cNvPr id="341" name="テキスト ボックス 340"/>
          <p:cNvSpPr txBox="1"/>
          <p:nvPr/>
        </p:nvSpPr>
        <p:spPr>
          <a:xfrm>
            <a:off x="16488503" y="24548841"/>
            <a:ext cx="1563505"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kumimoji="1" lang="en-US" altLang="ja-JP" sz="1800" dirty="0" smtClean="0"/>
              <a:t>Infiniband FDR</a:t>
            </a:r>
            <a:endParaRPr kumimoji="1" lang="ja-JP" altLang="en-US" sz="1800" dirty="0"/>
          </a:p>
        </p:txBody>
      </p:sp>
    </p:spTree>
    <p:extLst>
      <p:ext uri="{BB962C8B-B14F-4D97-AF65-F5344CB8AC3E}">
        <p14:creationId xmlns:p14="http://schemas.microsoft.com/office/powerpoint/2010/main" val="67249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8"/>
                                        </p:tgtEl>
                                      </p:cBhvr>
                                    </p:animEffect>
                                    <p:set>
                                      <p:cBhvr>
                                        <p:cTn id="7" dur="1" fill="hold">
                                          <p:stCondLst>
                                            <p:cond delay="499"/>
                                          </p:stCondLst>
                                        </p:cTn>
                                        <p:tgtEl>
                                          <p:spTgt spid="1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7452</TotalTime>
  <Words>434</Words>
  <Application>Microsoft Office PowerPoint</Application>
  <PresentationFormat>ユーザー設定</PresentationFormat>
  <Paragraphs>86</Paragraphs>
  <Slides>1</Slides>
  <Notes>1</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PowerPoint プレゼンテーション</vt:lpstr>
    </vt:vector>
  </TitlesOfParts>
  <Compan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xabre</dc:creator>
  <cp:lastModifiedBy>(null)</cp:lastModifiedBy>
  <cp:revision>60</cp:revision>
  <cp:lastPrinted>2013-03-13T10:32:27Z</cp:lastPrinted>
  <dcterms:created xsi:type="dcterms:W3CDTF">2012-04-07T14:29:37Z</dcterms:created>
  <dcterms:modified xsi:type="dcterms:W3CDTF">2013-03-13T11:07:11Z</dcterms:modified>
</cp:coreProperties>
</file>