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4" r:id="rId3"/>
    <p:sldId id="269" r:id="rId4"/>
    <p:sldId id="266" r:id="rId5"/>
    <p:sldId id="256" r:id="rId6"/>
    <p:sldId id="267" r:id="rId7"/>
    <p:sldId id="262" r:id="rId8"/>
    <p:sldId id="263" r:id="rId9"/>
    <p:sldId id="272" r:id="rId10"/>
    <p:sldId id="261" r:id="rId11"/>
    <p:sldId id="270" r:id="rId12"/>
    <p:sldId id="268" r:id="rId13"/>
    <p:sldId id="273" r:id="rId14"/>
    <p:sldId id="27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>
      <p:cViewPr>
        <p:scale>
          <a:sx n="70" d="100"/>
          <a:sy n="70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6CEE-DBED-4E85-9CD2-C13FC2519AF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949D-85C5-4B44-BBB5-31E3ABEC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early in research career (Beth </a:t>
            </a:r>
            <a:r>
              <a:rPr lang="en-US" dirty="0" err="1" smtClean="0"/>
              <a:t>Plale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Understand and Use Current Structures</a:t>
            </a:r>
          </a:p>
          <a:p>
            <a:r>
              <a:rPr lang="en-US" dirty="0" smtClean="0"/>
              <a:t>Identify What Is Missing/ Who needs to be engaged</a:t>
            </a:r>
          </a:p>
          <a:p>
            <a:endParaRPr lang="en-US" dirty="0" smtClean="0"/>
          </a:p>
          <a:p>
            <a:r>
              <a:rPr lang="en-US" dirty="0" smtClean="0"/>
              <a:t>Do you feel you can talk with anyone?</a:t>
            </a:r>
          </a:p>
          <a:p>
            <a:r>
              <a:rPr lang="en-US" dirty="0" smtClean="0"/>
              <a:t>Have you introduced yourself to anyone?</a:t>
            </a:r>
          </a:p>
          <a:p>
            <a:r>
              <a:rPr lang="en-US" dirty="0" smtClean="0"/>
              <a:t>Have you asked a question of other participants?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B949D-85C5-4B44-BBB5-31E3ABECB0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85000" r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658E-AEA8-469D-8C24-5B842B3EE5F5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1BDD2-107B-4C88-BEC4-B77C2FD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ragma-students-announcements+subscribe@googlegroups.com" TargetMode="External"/><Relationship Id="rId2" Type="http://schemas.openxmlformats.org/officeDocument/2006/relationships/hyperlink" Target="mailto:pragma-student-list+subscribe@googlegroup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43254848012437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.iu.edu/pragmastudents" TargetMode="External"/><Relationship Id="rId2" Type="http://schemas.openxmlformats.org/officeDocument/2006/relationships/hyperlink" Target="http://connect.iu.edu/p1un2k6gqy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PRAGMA Students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Yuan </a:t>
            </a:r>
            <a:r>
              <a:rPr lang="en-US" sz="2600" dirty="0" err="1" smtClean="0">
                <a:solidFill>
                  <a:schemeClr val="tx1"/>
                </a:solidFill>
              </a:rPr>
              <a:t>Luo</a:t>
            </a:r>
            <a:r>
              <a:rPr lang="en-US" sz="2600" dirty="0" smtClean="0">
                <a:solidFill>
                  <a:schemeClr val="tx1"/>
                </a:solidFill>
              </a:rPr>
              <a:t> and </a:t>
            </a:r>
            <a:r>
              <a:rPr lang="en-US" sz="2600" dirty="0" err="1" smtClean="0">
                <a:solidFill>
                  <a:schemeClr val="tx1"/>
                </a:solidFill>
              </a:rPr>
              <a:t>Meilan</a:t>
            </a:r>
            <a:r>
              <a:rPr lang="en-US" sz="2600" dirty="0" smtClean="0">
                <a:solidFill>
                  <a:schemeClr val="tx1"/>
                </a:solidFill>
              </a:rPr>
              <a:t> Jiang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on behalf of the PRAGMA Students Steering Committee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The PRAGMA24 Workshop, Bangkok, Thailand, March 21st, 2013</a:t>
            </a:r>
            <a:endParaRPr lang="en-US" sz="20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Accepted Posters for PRAGMA24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740782"/>
              </p:ext>
            </p:extLst>
          </p:nvPr>
        </p:nvGraphicFramePr>
        <p:xfrm>
          <a:off x="757663" y="609600"/>
          <a:ext cx="7700537" cy="5937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6537"/>
                <a:gridCol w="5334000"/>
              </a:tblGrid>
              <a:tr h="250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Institute/Company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208" marR="5208" marT="52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Title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208" marR="5208" marT="52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Konkuk</a:t>
                      </a:r>
                      <a:r>
                        <a:rPr lang="en-US" sz="900" u="none" strike="noStrike" dirty="0">
                          <a:effectLst/>
                        </a:rPr>
                        <a:t> University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AirCleaner</a:t>
                      </a:r>
                      <a:r>
                        <a:rPr lang="en-US" sz="900" u="none" strike="noStrike" dirty="0">
                          <a:effectLst/>
                        </a:rPr>
                        <a:t>: Seoul Metro Integrated Management System for Intelligent &amp; Energy-efficient Air Quality Monitoring &amp; Control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Walailak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Coral Sensor Network at Racha Island, Thailand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COE for Ecoinformatics, NECTEC-WU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Comparison of Cloud Appearance between Forest Types at Khao Nan, Thailand Using CloudSat Quicklook Images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Walailak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Applying a landscape mosaics technique to detect tropical cyclone impacts on coral reef community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Kasetsart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Big VM: Design and Implementation of  a Very-Large-Memory Virtual Machine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University of Tsukuba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 Throughput, Low Latency and Reliable Remote File Access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Institute of Information Technology, Vietnam Academy of Science and Technology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 GRID AND CLOUD-BASED DATABASE OF PRE-COMPUTED SCENARIOS OF TSUNAMIS IN MANILA TRENCH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COE for Ecoinformatics, NECTEC-WU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Seed Production, Seed Predation and Germination of Parah trees at Khao Nan National Park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National Center for High-performance Computing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Big Data Applications in Disaster Management Information Platform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Anna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CARE Resource Broker (CRB)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Konkuk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Experiments with Emulab Testbed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Walailak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Dashboard Decision Support System for Community Well-Being Assessment System in Thailand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Walailak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Ecological Observatory System at Racha Yai Island, Phuket, Thailand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Universiti Teknologi Malaysia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Biodiversity Capacity Building in Malaysia using Information Technology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UC San Diego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Place-Sticker Mobile Tour: Implementation of a Novel Location-Based Technology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University of Florida - ACIS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IPOP: Self-configuring IP-over-P2P Overlay-based Virtual Private Networking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University of Indonesia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Virtual screening of Indonesian herbal database as HIV-1 protease inhibitor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AIST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Asia GEO Grid Initiative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Civil Engineering of Hong Kong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Impacts of urban land use change and aerosol increase on frontal rainfall near to coastal regions: a case study of a rainstorm over Pearl River Delta in South China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Universiti Teknologi Malaysia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UltraMJ: Identification and characterization of metal hyperaccumulators for phytoremediation from ultramafic flora in Johor Botanical Garden (Malaysia)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Kasetsart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Development of a Software Tool for PRAGMA VM  Migration  on  OpenStack Cloud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Takushoku University &amp; AIST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Performance evaluation of a nested virtualization based on KVM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UC Santa Barbara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Instrumenting Thailand’s Coastline: Cyber-Infrastructure for Environmental and Disaster Monitoring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Faculty of Computer Science, University of Indonesia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Cloud Computing Model and Prototype Implementation of Molecular Dynamics Simulations using Amber and Gromacs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Kasetsart University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An Implementation of a Virtual Cluster on a Cloud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AIST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Preliminary Evaluation of Disaster Recovery based on Interconnect-transparent VM Migration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discuss:</a:t>
            </a:r>
            <a:endParaRPr lang="en-US" dirty="0"/>
          </a:p>
          <a:p>
            <a:pPr lvl="1"/>
            <a:r>
              <a:rPr lang="en-US" dirty="0"/>
              <a:t>Can we enhance and expand the leadership opportunities?</a:t>
            </a:r>
          </a:p>
          <a:p>
            <a:pPr lvl="1"/>
            <a:r>
              <a:rPr lang="en-US" dirty="0"/>
              <a:t>Are there ways to improve student networking and peer mentoring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PRAGMA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subscribe, email to </a:t>
            </a:r>
          </a:p>
          <a:p>
            <a:pPr lvl="1"/>
            <a:r>
              <a:rPr lang="en-US" sz="2100" dirty="0" smtClean="0">
                <a:hlinkClick r:id="rId2"/>
              </a:rPr>
              <a:t>pragma-student-list+subscribe@googlegroups.com</a:t>
            </a:r>
            <a:r>
              <a:rPr lang="en-US" sz="2100" dirty="0" smtClean="0"/>
              <a:t> 	(discussion)</a:t>
            </a:r>
            <a:endParaRPr lang="en-US" sz="2100" dirty="0">
              <a:hlinkClick r:id="rId3"/>
            </a:endParaRPr>
          </a:p>
          <a:p>
            <a:pPr lvl="1"/>
            <a:r>
              <a:rPr lang="en-US" sz="2100" dirty="0" smtClean="0">
                <a:hlinkClick r:id="rId3"/>
              </a:rPr>
              <a:t>pragma-students-announcements+subscribe@googlegroups.com</a:t>
            </a:r>
            <a:r>
              <a:rPr lang="en-US" sz="2100" dirty="0" smtClean="0"/>
              <a:t>  (public announcements)</a:t>
            </a:r>
          </a:p>
          <a:p>
            <a:r>
              <a:rPr lang="en-US" dirty="0" smtClean="0"/>
              <a:t>Facebook group:</a:t>
            </a:r>
          </a:p>
          <a:p>
            <a:pPr lvl="1"/>
            <a:r>
              <a:rPr lang="en-US" sz="2100" dirty="0">
                <a:hlinkClick r:id="rId4"/>
              </a:rPr>
              <a:t>https://</a:t>
            </a:r>
            <a:r>
              <a:rPr lang="en-US" sz="2100" dirty="0" smtClean="0">
                <a:hlinkClick r:id="rId4"/>
              </a:rPr>
              <a:t>www.facebook.com/groups/432548480124371</a:t>
            </a:r>
            <a:endParaRPr lang="en-US" sz="2100" dirty="0" smtClean="0"/>
          </a:p>
          <a:p>
            <a:r>
              <a:rPr lang="en-US" sz="2500" dirty="0" smtClean="0"/>
              <a:t>Official Website:</a:t>
            </a:r>
          </a:p>
          <a:p>
            <a:pPr lvl="1"/>
            <a:r>
              <a:rPr lang="en-US" sz="2100" dirty="0" smtClean="0"/>
              <a:t>Coming soon …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909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PRAGMA Steering Committee</a:t>
            </a:r>
          </a:p>
          <a:p>
            <a:r>
              <a:rPr lang="en-US" dirty="0" smtClean="0"/>
              <a:t>PRAGMA24 Organizing Committee</a:t>
            </a:r>
          </a:p>
          <a:p>
            <a:r>
              <a:rPr lang="en-US" dirty="0" smtClean="0"/>
              <a:t>All faculty and student participants</a:t>
            </a:r>
          </a:p>
          <a:p>
            <a:r>
              <a:rPr lang="en-US" dirty="0" smtClean="0"/>
              <a:t>PRAGMA Students mentors:</a:t>
            </a:r>
          </a:p>
          <a:p>
            <a:pPr lvl="1"/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r>
              <a:rPr lang="en-US" dirty="0" smtClean="0"/>
              <a:t>, Beth </a:t>
            </a:r>
            <a:r>
              <a:rPr lang="en-US" dirty="0" err="1" smtClean="0"/>
              <a:t>Plale</a:t>
            </a:r>
            <a:r>
              <a:rPr lang="en-US" dirty="0" smtClean="0"/>
              <a:t>, </a:t>
            </a:r>
            <a:r>
              <a:rPr lang="en-US" dirty="0" err="1" smtClean="0"/>
              <a:t>Karpjoo</a:t>
            </a:r>
            <a:r>
              <a:rPr lang="en-US" dirty="0" smtClean="0"/>
              <a:t> </a:t>
            </a:r>
            <a:r>
              <a:rPr lang="en-US" dirty="0" err="1" smtClean="0"/>
              <a:t>Jeong</a:t>
            </a:r>
            <a:r>
              <a:rPr lang="en-US" dirty="0"/>
              <a:t>, </a:t>
            </a:r>
            <a:r>
              <a:rPr lang="en-US" dirty="0" smtClean="0"/>
              <a:t>Shinji </a:t>
            </a:r>
            <a:r>
              <a:rPr lang="en-US" dirty="0" err="1" smtClean="0"/>
              <a:t>Shimojo</a:t>
            </a:r>
            <a:r>
              <a:rPr lang="en-US" dirty="0" smtClean="0"/>
              <a:t>, </a:t>
            </a:r>
            <a:r>
              <a:rPr lang="en-US" dirty="0" err="1" smtClean="0"/>
              <a:t>Putchong</a:t>
            </a:r>
            <a:r>
              <a:rPr lang="en-US" dirty="0"/>
              <a:t> </a:t>
            </a:r>
            <a:r>
              <a:rPr lang="en-US" dirty="0" err="1" smtClean="0"/>
              <a:t>Uthayopas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71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Activities (Lost  in Thailand)</a:t>
            </a:r>
            <a:endParaRPr lang="en-US" dirty="0"/>
          </a:p>
        </p:txBody>
      </p:sp>
      <p:pic>
        <p:nvPicPr>
          <p:cNvPr id="2050" name="Picture 2" descr="C:\Users\yuanluo\Pictures\My photo\2013\PRAGMA24\P10107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anluo\Pictures\My photo\2013\PRAGMA24\P10107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48712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yuanluo\Pictures\My photo\2013\PRAGMA24\P10107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2648712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yuanluo\Pictures\My photo\2013\PRAGMA24\P101075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4611624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yuanluo\Pictures\My photo\2013\PRAGMA24\P101074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11624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yuanluo\Pictures\My photo\2013\PRAGMA24\P101075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685800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74" y="533400"/>
            <a:ext cx="7128451" cy="5668963"/>
          </a:xfrm>
        </p:spPr>
      </p:pic>
    </p:spTree>
    <p:extLst>
      <p:ext uri="{BB962C8B-B14F-4D97-AF65-F5344CB8AC3E}">
        <p14:creationId xmlns:p14="http://schemas.microsoft.com/office/powerpoint/2010/main" val="6017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PRAGMA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PRAGMA22 launched a discussion of how to engage graduate students more actively in PRAGMA. Since PRAGMA22, students have been engaged with these discussions and have assumed leadership of the PRAGMA student activity.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Why PRAGMA Students Activities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Tremendous </a:t>
            </a:r>
            <a:r>
              <a:rPr lang="en-US" dirty="0"/>
              <a:t>potential to give </a:t>
            </a:r>
            <a:r>
              <a:rPr lang="en-US" b="1" dirty="0"/>
              <a:t>students interdisciplinary science and computer science experience </a:t>
            </a:r>
            <a:r>
              <a:rPr lang="en-US" dirty="0"/>
              <a:t>coupled with </a:t>
            </a:r>
            <a:r>
              <a:rPr lang="en-US" b="1" dirty="0"/>
              <a:t>leadership growth opportunities</a:t>
            </a:r>
            <a:r>
              <a:rPr lang="en-US" dirty="0"/>
              <a:t> that they </a:t>
            </a:r>
            <a:r>
              <a:rPr lang="en-US" u="sng" dirty="0"/>
              <a:t>may not get within their PhD studies</a:t>
            </a:r>
            <a:r>
              <a:rPr lang="en-US" dirty="0"/>
              <a:t> in their </a:t>
            </a:r>
            <a:r>
              <a:rPr lang="en-US" dirty="0" smtClean="0"/>
              <a:t>university – Prof. Beth </a:t>
            </a:r>
            <a:r>
              <a:rPr lang="en-US" dirty="0" err="1" smtClean="0"/>
              <a:t>Plale</a:t>
            </a:r>
            <a:r>
              <a:rPr lang="en-US" dirty="0" smtClean="0"/>
              <a:t>, IU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 of PRAGMA Students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students research tied to activities in PRAGMA</a:t>
            </a:r>
          </a:p>
          <a:p>
            <a:r>
              <a:rPr lang="en-US" dirty="0" smtClean="0"/>
              <a:t>Expose students to network science, in particular to develop skills in interdisciplinary research, peer mentoring, leadership responsibilities and multicultural competence.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Students Activities in PRAGMA22 and PRAGMA23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02519"/>
            <a:ext cx="4076064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769518"/>
            <a:ext cx="40576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7618"/>
            <a:ext cx="4004072" cy="26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02518"/>
            <a:ext cx="40576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219200"/>
          </a:xfrm>
        </p:spPr>
        <p:txBody>
          <a:bodyPr>
            <a:noAutofit/>
          </a:bodyPr>
          <a:lstStyle/>
          <a:p>
            <a:r>
              <a:rPr lang="en-US" sz="3200" dirty="0"/>
              <a:t>Accomplishments to Date:</a:t>
            </a:r>
            <a:br>
              <a:rPr lang="en-US" sz="3200" dirty="0"/>
            </a:br>
            <a:r>
              <a:rPr lang="en-US" sz="3200" dirty="0"/>
              <a:t>Leadership and Peer Mentoring/Networking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382000" cy="46482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Network </a:t>
            </a:r>
            <a:r>
              <a:rPr lang="en-US" sz="2400" dirty="0">
                <a:solidFill>
                  <a:schemeClr val="tx1"/>
                </a:solidFill>
              </a:rPr>
              <a:t>of Students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Biweekly 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kype meeting led by students steering committee to discuss students activities.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Distributed Seminar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Around 60 participants attended Phil’s talk (first seminar)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Poster Session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17 posters in PRAGMA 23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26 posters in PRAGMA24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Student Workshops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5 invited talks and 1 students presentations in PRAMGA 23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8 students presentations and a panel discussion in PRAGMA24</a:t>
            </a:r>
          </a:p>
        </p:txBody>
      </p:sp>
    </p:spTree>
    <p:extLst>
      <p:ext uri="{BB962C8B-B14F-4D97-AF65-F5344CB8AC3E}">
        <p14:creationId xmlns:p14="http://schemas.microsoft.com/office/powerpoint/2010/main" val="23583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PRAGMA Students Online Seminars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First Seminar:</a:t>
            </a:r>
          </a:p>
          <a:p>
            <a:pPr lvl="1"/>
            <a:r>
              <a:rPr lang="en-US" sz="2200" b="1" dirty="0" smtClean="0"/>
              <a:t>Building </a:t>
            </a:r>
            <a:r>
              <a:rPr lang="en-US" sz="2200" b="1" dirty="0"/>
              <a:t>the PRAGMA </a:t>
            </a:r>
            <a:r>
              <a:rPr lang="en-US" sz="2200" b="1" dirty="0" smtClean="0"/>
              <a:t>Multi-Cloud, </a:t>
            </a:r>
            <a:r>
              <a:rPr lang="en-US" sz="2200" dirty="0" smtClean="0"/>
              <a:t>by Dr. Philip </a:t>
            </a:r>
            <a:r>
              <a:rPr lang="en-US" sz="2200" dirty="0" smtClean="0"/>
              <a:t>Papadopoulos, UCSD</a:t>
            </a:r>
            <a:endParaRPr lang="en-US" sz="2200" dirty="0" smtClean="0">
              <a:hlinkClick r:id="rId2"/>
            </a:endParaRPr>
          </a:p>
          <a:p>
            <a:pPr lvl="2"/>
            <a:r>
              <a:rPr lang="en-US" sz="1800" b="1" dirty="0" smtClean="0">
                <a:hlinkClick r:id="rId2"/>
              </a:rPr>
              <a:t>http</a:t>
            </a:r>
            <a:r>
              <a:rPr lang="en-US" sz="1800" b="1" dirty="0">
                <a:hlinkClick r:id="rId2"/>
              </a:rPr>
              <a:t>://connect.iu.edu/p1un2k6gqy6</a:t>
            </a:r>
            <a:r>
              <a:rPr lang="en-US" sz="1800" b="1" dirty="0" smtClean="0">
                <a:hlinkClick r:id="rId2"/>
              </a:rPr>
              <a:t>/</a:t>
            </a:r>
            <a:endParaRPr lang="en-US" sz="1800" b="1" dirty="0" smtClean="0"/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b="1" dirty="0" smtClean="0"/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r>
              <a:rPr lang="en-US" sz="2600" dirty="0" smtClean="0"/>
              <a:t>Second Seminar (mid April to early May 2013):</a:t>
            </a:r>
          </a:p>
          <a:p>
            <a:pPr lvl="1"/>
            <a:r>
              <a:rPr lang="en-US" sz="2200" dirty="0" smtClean="0"/>
              <a:t>By Dr. Jose Fortes, UF, Topic TBD</a:t>
            </a:r>
          </a:p>
          <a:p>
            <a:pPr lvl="2"/>
            <a:r>
              <a:rPr lang="en-US" sz="1800" dirty="0">
                <a:hlinkClick r:id="rId3"/>
              </a:rPr>
              <a:t>http://connect.iu.edu/pragmastudents</a:t>
            </a:r>
            <a:endParaRPr lang="en-US" sz="1800" dirty="0" smtClean="0"/>
          </a:p>
          <a:p>
            <a:pPr lvl="2"/>
            <a:endParaRPr lang="en-US" sz="1800" dirty="0"/>
          </a:p>
        </p:txBody>
      </p:sp>
      <p:pic>
        <p:nvPicPr>
          <p:cNvPr id="1027" name="Picture 3" descr="C:\Users\yuanluo\Research\Projects\PRAGMA\PRAGMA Students\PRAGMA24\Student Workshop\Papadopoul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59" y="1981200"/>
            <a:ext cx="5798841" cy="341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9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Revisit the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PRAGMA Students Workshop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394870"/>
              </p:ext>
            </p:extLst>
          </p:nvPr>
        </p:nvGraphicFramePr>
        <p:xfrm>
          <a:off x="152401" y="690850"/>
          <a:ext cx="8839199" cy="60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69"/>
                <a:gridCol w="4640530"/>
                <a:gridCol w="1371600"/>
                <a:gridCol w="1981200"/>
              </a:tblGrid>
              <a:tr h="21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Institute/Company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3:30pm-3:35pm 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to</a:t>
                      </a:r>
                      <a:r>
                        <a:rPr lang="en-US" sz="15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PRAGMA Students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Yuan Luo,</a:t>
                      </a:r>
                      <a:r>
                        <a:rPr lang="fi-FI" sz="15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Meilan Jiang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PRAGMA Students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21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3:35pm-4:25pm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 Throughput, Low Latency and Reliable Remote File Access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Hiroki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Ohtsuji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University of Tsukuba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59"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CARE Resource Broker (CRB)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Thamarai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Selvi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Somasundaram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Anna University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59"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Biodiversity Capacity Building in Malaysia using Information Technology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Nurul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Shakina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Mohd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Talkah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Universiti Teknologi Malaysia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59"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IPOP: Self-configuring IP-over-P2P Overlay-based Virtual Private Networking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Pierre St </a:t>
                      </a:r>
                      <a:r>
                        <a:rPr lang="en-US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Juste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University of </a:t>
                      </a:r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Florida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4:25pm-5:00pm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 discussion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5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aculty and students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5:00pm-5:05pm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5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(extending panel discussion if necessary)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1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5:05pm-5:55pm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Performance evaluation of a nested virtualization based on KVM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Praween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Amontamavut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Takushoku University &amp; AIST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5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Instrumenting Thailand’s Coastline: Cyber-Infrastructure for Environmental and Disaster Monitoring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Nekrasov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UC Santa Barbara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86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Cloud Computing Model and Prototype Implementation of Molecular Dynamics Simulations using Amber and 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Gromacs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Rezi</a:t>
                      </a:r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Riadhi</a:t>
                      </a:r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Syahdi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Faculty of Computer Science, University of Indonesia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59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 Implementation of a Virtual Cluster on a Cloud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Pongsakorn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U-</a:t>
                      </a:r>
                      <a:r>
                        <a:rPr lang="en-US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chupala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Kasetsart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University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5:55pm-6:00pm 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Close comments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208" marR="5208" marT="5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Panel </a:t>
            </a:r>
            <a:r>
              <a:rPr lang="en-US" sz="3600" dirty="0" smtClean="0"/>
              <a:t>Discussion on the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PRAGMA Students Workshop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Aligning graduate student research with practical experiments in PRAGMA.</a:t>
            </a:r>
          </a:p>
          <a:p>
            <a:r>
              <a:rPr lang="en-US" dirty="0" smtClean="0"/>
              <a:t>Improving the open environment for discussing research and research related 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PRAGMA Students Workshop</a:t>
            </a:r>
            <a:endParaRPr lang="en-US" dirty="0"/>
          </a:p>
        </p:txBody>
      </p:sp>
      <p:pic>
        <p:nvPicPr>
          <p:cNvPr id="1026" name="Picture 2" descr="C:\Users\yuanluo\Pictures\My photo\2013\PRAGMA24\P10107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87824"/>
            <a:ext cx="3489107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anluo\Pictures\My photo\2013\PRAGMA24\P10106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0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uanluo\Pictures\My photo\2013\PRAGMA24\P10107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762000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uanluo\Pictures\My photo\2013\PRAGMA24\P101068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2718734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uanluo\Pictures\My photo\2013\PRAGMA24\P101071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24912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yuanluo\Pictures\My photo\2013\PRAGMA24\P101072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4681646"/>
            <a:ext cx="3486912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971</Words>
  <Application>Microsoft Office PowerPoint</Application>
  <PresentationFormat>On-screen Show (4:3)</PresentationFormat>
  <Paragraphs>170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PRAGMA Students Update</vt:lpstr>
      <vt:lpstr>Introduction to PRAGMA Students</vt:lpstr>
      <vt:lpstr>Goals of PRAGMA Students</vt:lpstr>
      <vt:lpstr>Students Activities in PRAGMA22 and PRAGMA23</vt:lpstr>
      <vt:lpstr>Accomplishments to Date: Leadership and Peer Mentoring/Networking</vt:lpstr>
      <vt:lpstr>PRAGMA Students Online Seminars</vt:lpstr>
      <vt:lpstr>Revisit the 2nd PRAGMA Students Workshop</vt:lpstr>
      <vt:lpstr>Panel Discussion on the 2nd PRAGMA Students Workshop</vt:lpstr>
      <vt:lpstr>The 2nd PRAGMA Students Workshop</vt:lpstr>
      <vt:lpstr>Accepted Posters for PRAGMA24</vt:lpstr>
      <vt:lpstr>PowerPoint Presentation</vt:lpstr>
      <vt:lpstr>Join PRAGMA Students</vt:lpstr>
      <vt:lpstr>Acknowledgement</vt:lpstr>
      <vt:lpstr>Social Activities (Lost  in Thailand)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 Students Updates</dc:title>
  <dc:creator>Quan Zhou</dc:creator>
  <cp:lastModifiedBy>yuanluo</cp:lastModifiedBy>
  <cp:revision>120</cp:revision>
  <cp:lastPrinted>2013-03-20T08:42:35Z</cp:lastPrinted>
  <dcterms:created xsi:type="dcterms:W3CDTF">2013-02-07T13:09:53Z</dcterms:created>
  <dcterms:modified xsi:type="dcterms:W3CDTF">2013-03-21T07:05:24Z</dcterms:modified>
</cp:coreProperties>
</file>