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64" r:id="rId6"/>
    <p:sldId id="265" r:id="rId7"/>
    <p:sldId id="268" r:id="rId8"/>
    <p:sldId id="269" r:id="rId9"/>
    <p:sldId id="271" r:id="rId10"/>
    <p:sldId id="272" r:id="rId11"/>
    <p:sldId id="273" r:id="rId1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75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B13E4-B89E-4585-9737-29261DF484CD}" type="datetimeFigureOut">
              <a:rPr lang="ko-KR" altLang="en-US" smtClean="0"/>
              <a:pPr/>
              <a:t>2013-03-21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99CEF-0616-4B22-8BA7-60362BA97E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932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3350" y="-85725"/>
            <a:ext cx="93218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752600"/>
            <a:ext cx="7924800" cy="1143000"/>
          </a:xfrm>
          <a:effectLst/>
        </p:spPr>
        <p:txBody>
          <a:bodyPr>
            <a:normAutofit/>
          </a:bodyPr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4138" y="3962400"/>
            <a:ext cx="6400800" cy="1905000"/>
          </a:xfrm>
        </p:spPr>
        <p:txBody>
          <a:bodyPr>
            <a:normAutofit/>
          </a:bodyPr>
          <a:lstStyle>
            <a:lvl1pPr marL="0" indent="0" algn="ctr">
              <a:buFont typeface="Monotype Sorts" pitchFamily="2" charset="2"/>
              <a:buNone/>
              <a:tabLst/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84213" y="6165850"/>
            <a:ext cx="2895600" cy="457200"/>
          </a:xfrm>
        </p:spPr>
        <p:txBody>
          <a:bodyPr/>
          <a:lstStyle>
            <a:lvl1pPr>
              <a:defRPr sz="1400" b="1" dirty="0" smtClean="0">
                <a:latin typeface="+mn-lt"/>
                <a:ea typeface="+mn-ea"/>
              </a:defRPr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79838" y="6172200"/>
            <a:ext cx="1617662" cy="4572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5510" y="6113948"/>
            <a:ext cx="1304142" cy="60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3263" y="800100"/>
            <a:ext cx="7737475" cy="523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012810"/>
          </a:xfrm>
        </p:spPr>
        <p:txBody>
          <a:bodyPr anchor="ctr"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0035" y="1304910"/>
            <a:ext cx="2928958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1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2999678" cy="462598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2563" y="152400"/>
            <a:ext cx="19431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3263" y="152400"/>
            <a:ext cx="56769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3350" y="-85725"/>
            <a:ext cx="93218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10" descr="logo_full_smal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0" y="6113463"/>
            <a:ext cx="1071563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752600"/>
            <a:ext cx="7924800" cy="1143000"/>
          </a:xfrm>
          <a:effectLst/>
        </p:spPr>
        <p:txBody>
          <a:bodyPr>
            <a:normAutofit/>
          </a:bodyPr>
          <a:lstStyle>
            <a:lvl1pPr algn="ctr"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4138" y="3962400"/>
            <a:ext cx="6400800" cy="1905000"/>
          </a:xfrm>
        </p:spPr>
        <p:txBody>
          <a:bodyPr>
            <a:normAutofit/>
          </a:bodyPr>
          <a:lstStyle>
            <a:lvl1pPr marL="1055688" indent="0">
              <a:buFont typeface="Monotype Sorts" pitchFamily="2" charset="2"/>
              <a:buNone/>
              <a:tabLst/>
              <a:defRPr b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84213" y="6165850"/>
            <a:ext cx="2895600" cy="457200"/>
          </a:xfrm>
        </p:spPr>
        <p:txBody>
          <a:bodyPr/>
          <a:lstStyle>
            <a:lvl1pPr>
              <a:defRPr sz="1400" b="1" dirty="0" smtClean="0">
                <a:latin typeface="+mn-lt"/>
                <a:ea typeface="+mn-ea"/>
              </a:defRPr>
            </a:lvl1pPr>
          </a:lstStyle>
          <a:p>
            <a:r>
              <a:rPr lang="en-GB" smtClean="0"/>
              <a:t>Grid &amp; Cloud Computing Lab.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779838" y="6172200"/>
            <a:ext cx="1617662" cy="457200"/>
          </a:xfrm>
        </p:spPr>
        <p:txBody>
          <a:bodyPr/>
          <a:lstStyle>
            <a:lvl1pPr>
              <a:defRPr sz="1400"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5378" y="6113948"/>
            <a:ext cx="1304142" cy="60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Grid &amp; Cloud Computing Lab.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Grid &amp; Cloud Computing Lab.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3263" y="1143000"/>
            <a:ext cx="3810000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5663" y="1143000"/>
            <a:ext cx="3810000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Grid &amp; Cloud Computing Lab.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Grid &amp; Cloud Computing Lab.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Grid &amp; Cloud Computing Lab.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Grid &amp; Cloud Computing Lab.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Grid &amp; Cloud Computing Lab.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Grid &amp; Cloud Computing Lab.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Grid &amp; Cloud Computing Lab.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32563" y="152400"/>
            <a:ext cx="1943100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3263" y="152400"/>
            <a:ext cx="5676900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Grid &amp; Cloud Computing Lab.</a:t>
            </a:r>
            <a:endParaRPr lang="en-GB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pic>
        <p:nvPicPr>
          <p:cNvPr id="6" name="내용 개체 틀 2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37109" y="1277308"/>
            <a:ext cx="7704708" cy="476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48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2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37109" y="1277308"/>
            <a:ext cx="7704708" cy="476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839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3263" y="1143000"/>
            <a:ext cx="3810000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5663" y="1143000"/>
            <a:ext cx="3810000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3263" y="15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유형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263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문자열 유형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8400" y="63246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fontAlgn="auto" latinLnBrk="0" hangingPunct="0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fld id="{1DEE5EE8-44C5-49F1-91B4-B74E135340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85800" y="6381750"/>
            <a:ext cx="77724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03263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09600" y="6389688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400" b="1">
              <a:latin typeface="Arial" charset="0"/>
              <a:ea typeface="돋움" pitchFamily="50" charset="-127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3198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1200" b="1" dirty="0" smtClean="0">
                <a:latin typeface="+mn-lt"/>
                <a:ea typeface="+mn-ea"/>
              </a:defRPr>
            </a:lvl1pPr>
          </a:lstStyle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27654" y="6406328"/>
            <a:ext cx="801998" cy="38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4" r:id="rId3"/>
    <p:sldLayoutId id="2147483663" r:id="rId4"/>
    <p:sldLayoutId id="2147483685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93675" indent="-1936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돋움" pitchFamily="50" charset="-127"/>
        <a:buChar char="◎"/>
        <a:tabLst>
          <a:tab pos="955675" algn="l"/>
        </a:tabLst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184150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Arial" pitchFamily="34" charset="0"/>
        <a:buChar char="●"/>
        <a:tabLst>
          <a:tab pos="955675" algn="l"/>
        </a:tabLst>
        <a:defRPr kumimoji="1" sz="2000" b="1">
          <a:solidFill>
            <a:schemeClr val="tx1"/>
          </a:solidFill>
          <a:latin typeface="+mn-lt"/>
          <a:ea typeface="+mn-ea"/>
        </a:defRPr>
      </a:lvl2pPr>
      <a:lvl3pPr marL="955675" indent="-196850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Arial" pitchFamily="34" charset="0"/>
        <a:buChar char="○"/>
        <a:tabLst>
          <a:tab pos="955675" algn="l"/>
        </a:tabLst>
        <a:defRPr kumimoji="1" sz="2000">
          <a:solidFill>
            <a:schemeClr val="tx1"/>
          </a:solidFill>
          <a:latin typeface="+mn-lt"/>
          <a:ea typeface="+mn-ea"/>
        </a:defRPr>
      </a:lvl3pPr>
      <a:lvl4pPr marL="1239838" indent="-93663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 sz="1800" b="0">
          <a:solidFill>
            <a:schemeClr val="tx1"/>
          </a:solidFill>
          <a:latin typeface="+mn-lt"/>
          <a:ea typeface="+mn-ea"/>
        </a:defRPr>
      </a:lvl4pPr>
      <a:lvl5pPr marL="15224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 sz="1800">
          <a:solidFill>
            <a:schemeClr val="tx1"/>
          </a:solidFill>
          <a:latin typeface="+mn-lt"/>
          <a:ea typeface="+mn-ea"/>
        </a:defRPr>
      </a:lvl5pPr>
      <a:lvl6pPr marL="19796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6pPr>
      <a:lvl7pPr marL="24368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7pPr>
      <a:lvl8pPr marL="28940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8pPr>
      <a:lvl9pPr marL="33512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3263" y="15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유형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263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문자열 유형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8400" y="63246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fontAlgn="auto" latinLnBrk="0" hangingPunct="0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fld id="{BEF2DF44-DF63-4A9D-84ED-F028AD6806A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85800" y="6381750"/>
            <a:ext cx="77724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03263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09600" y="6389688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400" b="1">
              <a:latin typeface="Arial" charset="0"/>
              <a:ea typeface="돋움" pitchFamily="50" charset="-127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3198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1200" b="1" dirty="0" smtClean="0">
                <a:latin typeface="+mn-lt"/>
                <a:ea typeface="+mn-ea"/>
              </a:defRPr>
            </a:lvl1pPr>
          </a:lstStyle>
          <a:p>
            <a:r>
              <a:rPr lang="en-US" smtClean="0">
                <a:solidFill>
                  <a:srgbClr val="FF0000"/>
                </a:solidFill>
              </a:rPr>
              <a:t>Grid &amp; Cloud Computing Lab.</a:t>
            </a:r>
            <a:endParaRPr lang="en-GB"/>
          </a:p>
        </p:txBody>
      </p:sp>
      <p:pic>
        <p:nvPicPr>
          <p:cNvPr id="1033" name="그림 12" descr="logo_full_small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86710" y="6406584"/>
            <a:ext cx="676766" cy="38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84712" y="6406328"/>
            <a:ext cx="801998" cy="380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193675" indent="-1936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Monotype Sorts"/>
        <a:buChar char="¤"/>
        <a:tabLst>
          <a:tab pos="955675" algn="l"/>
        </a:tabLst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568325" indent="-184150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Arial" pitchFamily="34" charset="0"/>
        <a:buChar char="●"/>
        <a:tabLst>
          <a:tab pos="955675" algn="l"/>
        </a:tabLst>
        <a:defRPr kumimoji="1" sz="2000" b="1">
          <a:solidFill>
            <a:schemeClr val="tx1"/>
          </a:solidFill>
          <a:latin typeface="+mn-ea"/>
          <a:ea typeface="+mn-ea"/>
        </a:defRPr>
      </a:lvl2pPr>
      <a:lvl3pPr marL="955675" indent="-196850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Arial" pitchFamily="34" charset="0"/>
        <a:buChar char="○"/>
        <a:tabLst>
          <a:tab pos="955675" algn="l"/>
        </a:tabLst>
        <a:defRPr kumimoji="1" sz="2000">
          <a:solidFill>
            <a:schemeClr val="tx1"/>
          </a:solidFill>
          <a:latin typeface="+mn-ea"/>
          <a:ea typeface="+mn-ea"/>
        </a:defRPr>
      </a:lvl3pPr>
      <a:lvl4pPr marL="1239838" indent="-93663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 sz="1800" b="0">
          <a:solidFill>
            <a:schemeClr val="tx1"/>
          </a:solidFill>
          <a:latin typeface="+mn-ea"/>
          <a:ea typeface="+mn-ea"/>
        </a:defRPr>
      </a:lvl4pPr>
      <a:lvl5pPr marL="15224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 sz="1800">
          <a:solidFill>
            <a:schemeClr val="tx1"/>
          </a:solidFill>
          <a:latin typeface="+mn-ea"/>
          <a:ea typeface="+mn-ea"/>
        </a:defRPr>
      </a:lvl5pPr>
      <a:lvl6pPr marL="19796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6pPr>
      <a:lvl7pPr marL="24368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7pPr>
      <a:lvl8pPr marL="28940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8pPr>
      <a:lvl9pPr marL="3351213" indent="-9207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955675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K4YCZ9o-DKY" TargetMode="External"/><Relationship Id="rId2" Type="http://schemas.openxmlformats.org/officeDocument/2006/relationships/hyperlink" Target="http://youtu.be/vXTh3tCHEP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09600" y="1752600"/>
            <a:ext cx="7924800" cy="174840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Active Folder:</a:t>
            </a:r>
            <a:br>
              <a:rPr lang="en-US" altLang="ko-KR" dirty="0" smtClean="0"/>
            </a:br>
            <a:r>
              <a:rPr lang="en-US" altLang="ko-KR" dirty="0" smtClean="0"/>
              <a:t>Integrating all activities of simulation on file system(with </a:t>
            </a:r>
            <a:r>
              <a:rPr lang="en-US" altLang="ko-KR" dirty="0" err="1" smtClean="0"/>
              <a:t>DropBox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1354138" y="3962400"/>
            <a:ext cx="6400800" cy="234692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Suntae</a:t>
            </a:r>
            <a:r>
              <a:rPr lang="en-US" altLang="ko-KR" dirty="0" smtClean="0"/>
              <a:t> Hwang &amp;</a:t>
            </a:r>
          </a:p>
          <a:p>
            <a:r>
              <a:rPr lang="en-US" altLang="ko-KR" dirty="0" err="1" smtClean="0"/>
              <a:t>Daeyoung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Heo</a:t>
            </a:r>
            <a:endParaRPr lang="en-US" altLang="ko-KR" dirty="0" smtClean="0"/>
          </a:p>
          <a:p>
            <a:r>
              <a:rPr lang="en-US" altLang="ko-KR" dirty="0" err="1" smtClean="0"/>
              <a:t>sthwang,dyheo@cs.kookmin.ac.kr</a:t>
            </a:r>
            <a:endParaRPr lang="en-US" altLang="ko-KR" dirty="0" smtClean="0"/>
          </a:p>
          <a:p>
            <a:r>
              <a:rPr lang="en-US" altLang="ko-KR" dirty="0" smtClean="0"/>
              <a:t>School of Computer Science</a:t>
            </a:r>
            <a:endParaRPr lang="en-US" altLang="ko-KR" dirty="0"/>
          </a:p>
          <a:p>
            <a:r>
              <a:rPr lang="en-US" altLang="ko-KR" dirty="0" err="1" smtClean="0"/>
              <a:t>Kookmin</a:t>
            </a:r>
            <a:r>
              <a:rPr lang="en-US" altLang="ko-KR" dirty="0" smtClean="0"/>
              <a:t> University</a:t>
            </a:r>
          </a:p>
          <a:p>
            <a:r>
              <a:rPr lang="en-US" altLang="ko-KR" dirty="0" smtClean="0"/>
              <a:t>March 21</a:t>
            </a:r>
            <a:r>
              <a:rPr lang="en-US" altLang="ko-KR" dirty="0" smtClean="0"/>
              <a:t> </a:t>
            </a:r>
            <a:r>
              <a:rPr lang="en-US" altLang="ko-KR" dirty="0" smtClean="0"/>
              <a:t>2013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74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 smtClean="0"/>
              <a:t>Questions?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EE5EE8-44C5-49F1-91B4-B74E1353405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Centric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smtClean="0"/>
              <a:t>Computation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have been traditionally considered as </a:t>
            </a:r>
            <a:r>
              <a:rPr lang="en-US" altLang="ko-KR" dirty="0" smtClean="0"/>
              <a:t>part(input, output)</a:t>
            </a:r>
            <a:r>
              <a:rPr lang="en-US" altLang="ko-KR" dirty="0" smtClean="0"/>
              <a:t> of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computing</a:t>
            </a:r>
          </a:p>
          <a:p>
            <a:pPr lvl="1"/>
            <a:r>
              <a:rPr lang="en-US" altLang="ko-KR" dirty="0" smtClean="0"/>
              <a:t>However, Data are more important to researcher than computation itself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Typical Data Usage</a:t>
            </a:r>
          </a:p>
          <a:p>
            <a:pPr lvl="1"/>
            <a:r>
              <a:rPr lang="en-US" altLang="ko-KR" dirty="0" smtClean="0"/>
              <a:t>Use results for analyzing and produce new data from those</a:t>
            </a:r>
          </a:p>
          <a:p>
            <a:pPr lvl="1"/>
            <a:r>
              <a:rPr lang="en-US" altLang="ko-KR" dirty="0" smtClean="0"/>
              <a:t>Need to handle a lot of cases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 legacy SW tools which are popular in each research area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What we need …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 </a:t>
            </a:r>
            <a:r>
              <a:rPr lang="en-US" altLang="ko-KR" dirty="0" smtClean="0"/>
              <a:t>themselves</a:t>
            </a:r>
            <a:r>
              <a:rPr lang="en-US" altLang="ko-KR" dirty="0" smtClean="0"/>
              <a:t> contain meta information </a:t>
            </a:r>
          </a:p>
          <a:p>
            <a:pPr lvl="1"/>
            <a:r>
              <a:rPr lang="en-US" altLang="ko-KR" dirty="0" smtClean="0"/>
              <a:t>Data are eventually located on local file system automatically and opened by legacy SW as they are</a:t>
            </a:r>
          </a:p>
          <a:p>
            <a:pPr lvl="1"/>
            <a:r>
              <a:rPr lang="en-US" altLang="ko-KR" dirty="0" smtClean="0"/>
              <a:t>Allow user to manage data by their own way 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5EE8-44C5-49F1-91B4-B74E1353405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39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Operations on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5EE8-44C5-49F1-91B4-B74E1353405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sp>
        <p:nvSpPr>
          <p:cNvPr id="38" name="구름 37"/>
          <p:cNvSpPr/>
          <p:nvPr/>
        </p:nvSpPr>
        <p:spPr bwMode="auto">
          <a:xfrm>
            <a:off x="3613532" y="2743201"/>
            <a:ext cx="2269475" cy="114575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 bwMode="auto">
          <a:xfrm>
            <a:off x="1937130" y="3963458"/>
            <a:ext cx="2269475" cy="114575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Plan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 bwMode="auto">
          <a:xfrm>
            <a:off x="828150" y="2234718"/>
            <a:ext cx="2269475" cy="114575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 bwMode="auto">
          <a:xfrm>
            <a:off x="3613531" y="1241987"/>
            <a:ext cx="2269475" cy="114575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Sharing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 bwMode="auto">
          <a:xfrm>
            <a:off x="4832731" y="3989216"/>
            <a:ext cx="2269475" cy="114575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Store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 bwMode="auto">
          <a:xfrm>
            <a:off x="6452209" y="2170322"/>
            <a:ext cx="2269475" cy="114575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Usage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3097625" y="2908454"/>
            <a:ext cx="769295" cy="2533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9" idx="7"/>
          </p:cNvCxnSpPr>
          <p:nvPr/>
        </p:nvCxnSpPr>
        <p:spPr bwMode="auto">
          <a:xfrm flipV="1">
            <a:off x="3874248" y="3759605"/>
            <a:ext cx="156839" cy="3716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 bwMode="auto">
          <a:xfrm flipH="1" flipV="1">
            <a:off x="5133860" y="3712686"/>
            <a:ext cx="210872" cy="4185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 bwMode="auto">
          <a:xfrm flipH="1">
            <a:off x="5797171" y="2897437"/>
            <a:ext cx="677072" cy="248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4"/>
            <a:endCxn id="38" idx="3"/>
          </p:cNvCxnSpPr>
          <p:nvPr/>
        </p:nvCxnSpPr>
        <p:spPr bwMode="auto">
          <a:xfrm>
            <a:off x="4748269" y="2387742"/>
            <a:ext cx="1" cy="4209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설명선 3(강조선) 48"/>
          <p:cNvSpPr/>
          <p:nvPr/>
        </p:nvSpPr>
        <p:spPr bwMode="auto">
          <a:xfrm>
            <a:off x="907989" y="1483604"/>
            <a:ext cx="1943540" cy="612648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46755"/>
              <a:gd name="adj6" fmla="val -16100"/>
              <a:gd name="adj7" fmla="val 192086"/>
              <a:gd name="adj8" fmla="val -379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i="1" dirty="0"/>
              <a:t>Computing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i="1" dirty="0" smtClean="0"/>
              <a:t>Editing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i="1" dirty="0" smtClean="0"/>
              <a:t>Uploading</a:t>
            </a:r>
            <a:endParaRPr lang="ko-KR" altLang="en-US" i="1" dirty="0"/>
          </a:p>
        </p:txBody>
      </p:sp>
      <p:sp>
        <p:nvSpPr>
          <p:cNvPr id="50" name="설명선 2(강조선) 49"/>
          <p:cNvSpPr/>
          <p:nvPr/>
        </p:nvSpPr>
        <p:spPr bwMode="auto">
          <a:xfrm>
            <a:off x="6419157" y="1365009"/>
            <a:ext cx="1667223" cy="44985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351"/>
              <a:gd name="adj6" fmla="val -399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i="1" dirty="0" smtClean="0"/>
              <a:t>Network</a:t>
            </a:r>
            <a:endParaRPr lang="ko-KR" altLang="en-US" i="1" dirty="0"/>
          </a:p>
        </p:txBody>
      </p:sp>
      <p:sp>
        <p:nvSpPr>
          <p:cNvPr id="51" name="설명선 2(강조선) 50"/>
          <p:cNvSpPr/>
          <p:nvPr/>
        </p:nvSpPr>
        <p:spPr bwMode="auto">
          <a:xfrm>
            <a:off x="6758849" y="3453281"/>
            <a:ext cx="1382616" cy="306324"/>
          </a:xfrm>
          <a:prstGeom prst="accentCallout2">
            <a:avLst>
              <a:gd name="adj1" fmla="val 18750"/>
              <a:gd name="adj2" fmla="val -8333"/>
              <a:gd name="adj3" fmla="val 15154"/>
              <a:gd name="adj4" fmla="val -25432"/>
              <a:gd name="adj5" fmla="val -85306"/>
              <a:gd name="adj6" fmla="val 75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i="1" dirty="0" smtClean="0"/>
              <a:t>Application</a:t>
            </a:r>
            <a:endParaRPr lang="ko-KR" altLang="en-US" i="1" dirty="0"/>
          </a:p>
        </p:txBody>
      </p:sp>
      <p:sp>
        <p:nvSpPr>
          <p:cNvPr id="52" name="설명선 2(강조선) 51"/>
          <p:cNvSpPr/>
          <p:nvPr/>
        </p:nvSpPr>
        <p:spPr bwMode="auto">
          <a:xfrm>
            <a:off x="5105862" y="5228105"/>
            <a:ext cx="1996343" cy="306324"/>
          </a:xfrm>
          <a:prstGeom prst="accentCallout2">
            <a:avLst>
              <a:gd name="adj1" fmla="val 18750"/>
              <a:gd name="adj2" fmla="val -8333"/>
              <a:gd name="adj3" fmla="val 15154"/>
              <a:gd name="adj4" fmla="val -25432"/>
              <a:gd name="adj5" fmla="val -85306"/>
              <a:gd name="adj6" fmla="val 75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ko-KR" i="1" dirty="0" smtClean="0"/>
              <a:t>Storage</a:t>
            </a: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ko-KR" i="1" dirty="0" smtClean="0"/>
              <a:t>Management</a:t>
            </a:r>
            <a:endParaRPr lang="ko-KR" altLang="en-US" i="1" dirty="0"/>
          </a:p>
        </p:txBody>
      </p:sp>
      <p:sp>
        <p:nvSpPr>
          <p:cNvPr id="53" name="설명선 2(강조선) 52"/>
          <p:cNvSpPr/>
          <p:nvPr/>
        </p:nvSpPr>
        <p:spPr bwMode="auto">
          <a:xfrm>
            <a:off x="1990842" y="5185512"/>
            <a:ext cx="1883406" cy="509430"/>
          </a:xfrm>
          <a:prstGeom prst="accentCallout2">
            <a:avLst>
              <a:gd name="adj1" fmla="val 18750"/>
              <a:gd name="adj2" fmla="val -8333"/>
              <a:gd name="adj3" fmla="val 15154"/>
              <a:gd name="adj4" fmla="val -25432"/>
              <a:gd name="adj5" fmla="val -85306"/>
              <a:gd name="adj6" fmla="val 75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ko-KR" i="1" dirty="0" smtClean="0"/>
              <a:t>Job/Workflow</a:t>
            </a:r>
          </a:p>
          <a:p>
            <a:pPr marL="285750" marR="0" indent="-2857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</a:pPr>
            <a:r>
              <a:rPr lang="en-US" altLang="ko-KR" i="1" dirty="0" smtClean="0"/>
              <a:t>Scheduling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2506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Active Folder: Product, Activity, Apps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5EE8-44C5-49F1-91B4-B74E1353405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427984" y="2948397"/>
            <a:ext cx="4032448" cy="3168352"/>
            <a:chOff x="899592" y="1340768"/>
            <a:chExt cx="7416824" cy="4824536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592" y="1340768"/>
              <a:ext cx="7416824" cy="482453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899592" y="1340768"/>
              <a:ext cx="7416824" cy="4385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 smtClean="0"/>
                <a:t>Window Explorer</a:t>
              </a:r>
              <a:endParaRPr lang="ko-KR" altLang="en-US" sz="1400" b="1" dirty="0"/>
            </a:p>
          </p:txBody>
        </p:sp>
      </p:grpSp>
      <p:pic>
        <p:nvPicPr>
          <p:cNvPr id="9" name="Picture 3" descr="C:\Users\Daeyoung Heo\AppData\Local\Microsoft\Windows\Temporary Internet Files\Content.IE5\5W12US6P\MC90044144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5" y="3439979"/>
            <a:ext cx="996824" cy="9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Daeyoung Heo\AppData\Local\Microsoft\Windows\Temporary Internet Files\Content.IE5\5W12US6P\MC90044144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198" y="3428691"/>
            <a:ext cx="996824" cy="9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Daeyoung Heo\AppData\Local\Microsoft\Windows\Temporary Internet Files\Content.IE5\5W12US6P\MC90044144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8301" y="3417403"/>
            <a:ext cx="996824" cy="9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578451" y="407676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60910" y="407676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69022" y="407676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Public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99592" y="3847626"/>
            <a:ext cx="2959674" cy="2269123"/>
            <a:chOff x="899592" y="1340768"/>
            <a:chExt cx="5443686" cy="3455255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899592" y="1340768"/>
              <a:ext cx="5443686" cy="3455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99592" y="1340768"/>
              <a:ext cx="5443686" cy="4385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 smtClean="0"/>
                <a:t>Window Explorer</a:t>
              </a:r>
              <a:endParaRPr lang="ko-KR" altLang="en-US" sz="1400" b="1" dirty="0"/>
            </a:p>
          </p:txBody>
        </p:sp>
      </p:grpSp>
      <p:pic>
        <p:nvPicPr>
          <p:cNvPr id="28" name="Picture 4" descr="C:\Users\Daeyoung Heo\AppData\Local\Microsoft\Windows\Temporary Internet Files\Content.IE5\7N2B0YM2\MC90044142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4402"/>
            <a:ext cx="812505" cy="8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14933" y="496489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1-2-sphere</a:t>
            </a:r>
            <a:endParaRPr lang="en-US" altLang="ko-KR" b="1" dirty="0" smtClean="0"/>
          </a:p>
        </p:txBody>
      </p:sp>
      <p:pic>
        <p:nvPicPr>
          <p:cNvPr id="30" name="Picture 4" descr="C:\Users\Daeyoung Heo\AppData\Local\Microsoft\Windows\Temporary Internet Files\Content.IE5\7N2B0YM2\MC90044142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24402"/>
            <a:ext cx="812505" cy="8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775691" y="496489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WRF</a:t>
            </a:r>
            <a:endParaRPr lang="ko-KR" altLang="en-US" b="1" dirty="0"/>
          </a:p>
        </p:txBody>
      </p:sp>
      <p:pic>
        <p:nvPicPr>
          <p:cNvPr id="32" name="Picture 3" descr="C:\Users\Daeyoung Heo\AppData\Local\Microsoft\Windows\Temporary Internet Files\Content.IE5\5W12US6P\MC900441448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3288" y="3439979"/>
            <a:ext cx="996824" cy="99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623882" y="40793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Activity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 bwMode="auto">
          <a:xfrm rot="3600000">
            <a:off x="3978940" y="3678266"/>
            <a:ext cx="484632" cy="117143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Open</a:t>
            </a:r>
            <a:endParaRPr lang="ko-KR" altLang="en-US" dirty="0"/>
          </a:p>
        </p:txBody>
      </p:sp>
      <p:sp>
        <p:nvSpPr>
          <p:cNvPr id="34" name="아래쪽 화살표 33"/>
          <p:cNvSpPr/>
          <p:nvPr/>
        </p:nvSpPr>
        <p:spPr bwMode="auto">
          <a:xfrm rot="7200000">
            <a:off x="5633938" y="2363072"/>
            <a:ext cx="484632" cy="184502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Open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869024" y="1268760"/>
            <a:ext cx="3980637" cy="2269123"/>
            <a:chOff x="899592" y="1340768"/>
            <a:chExt cx="5443686" cy="3455255"/>
          </a:xfrm>
        </p:grpSpPr>
        <p:sp>
          <p:nvSpPr>
            <p:cNvPr id="36" name="직사각형 35"/>
            <p:cNvSpPr/>
            <p:nvPr/>
          </p:nvSpPr>
          <p:spPr bwMode="auto">
            <a:xfrm>
              <a:off x="899592" y="1340768"/>
              <a:ext cx="5443686" cy="345525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99592" y="1340768"/>
              <a:ext cx="5443686" cy="4385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 smtClean="0"/>
                <a:t>Window Explorer</a:t>
              </a:r>
              <a:endParaRPr lang="ko-KR" altLang="en-US" sz="1400" b="1" dirty="0"/>
            </a:p>
          </p:txBody>
        </p:sp>
      </p:grpSp>
      <p:sp>
        <p:nvSpPr>
          <p:cNvPr id="38" name="모서리가 둥근 직사각형 37"/>
          <p:cNvSpPr/>
          <p:nvPr/>
        </p:nvSpPr>
        <p:spPr bwMode="auto">
          <a:xfrm>
            <a:off x="1112680" y="1705494"/>
            <a:ext cx="795024" cy="721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---------------------------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2087946" y="1706022"/>
            <a:ext cx="795024" cy="721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---------------------------</a:t>
            </a:r>
            <a:endParaRPr lang="ko-KR" altLang="en-US" sz="1400" dirty="0"/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3128904" y="1706550"/>
            <a:ext cx="795024" cy="721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---------------------------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869024" y="243554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</a:t>
            </a:r>
            <a:r>
              <a:rPr lang="en-US" altLang="ko-KR" dirty="0" err="1" smtClean="0"/>
              <a:t>aram.psf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46541" y="242088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traj.dcd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055774" y="242088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etc.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6917695" y="4776879"/>
            <a:ext cx="1758761" cy="1532441"/>
            <a:chOff x="899592" y="1340768"/>
            <a:chExt cx="5443686" cy="2333491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899592" y="1340770"/>
              <a:ext cx="5443686" cy="23334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899592" y="1340768"/>
              <a:ext cx="5443686" cy="4385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 smtClean="0"/>
                <a:t>Apps/Servers</a:t>
              </a:r>
              <a:endParaRPr lang="ko-KR" altLang="en-US" sz="1400" b="1" dirty="0"/>
            </a:p>
          </p:txBody>
        </p:sp>
      </p:grpSp>
      <p:pic>
        <p:nvPicPr>
          <p:cNvPr id="57" name="Picture 2" descr="C:\Users\Daeyoung Heo\AppData\Local\Microsoft\Windows\Temporary Internet Files\Content.IE5\EURCNP9Y\MC900199997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0727" y="5145295"/>
            <a:ext cx="797677" cy="71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7011912" y="585699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Amazon EC2</a:t>
            </a:r>
            <a:endParaRPr lang="ko-KR" altLang="en-US" b="1" dirty="0"/>
          </a:p>
        </p:txBody>
      </p:sp>
      <p:sp>
        <p:nvSpPr>
          <p:cNvPr id="59" name="아래쪽 화살표 58"/>
          <p:cNvSpPr/>
          <p:nvPr/>
        </p:nvSpPr>
        <p:spPr bwMode="auto">
          <a:xfrm rot="18693515">
            <a:off x="6357221" y="4292675"/>
            <a:ext cx="484632" cy="107981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Open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45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Actions </a:t>
            </a:r>
            <a:r>
              <a:rPr lang="en-US" altLang="ko-KR" dirty="0" smtClean="0"/>
              <a:t>on Active </a:t>
            </a:r>
            <a:r>
              <a:rPr lang="en-US" altLang="ko-KR" dirty="0" smtClean="0"/>
              <a:t>Folder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5EE8-44C5-49F1-91B4-B74E1353405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563888" y="3212976"/>
            <a:ext cx="1800201" cy="1008113"/>
            <a:chOff x="899592" y="1340768"/>
            <a:chExt cx="2461849" cy="1535081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899592" y="1340770"/>
              <a:ext cx="2461849" cy="153507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899593" y="1340768"/>
              <a:ext cx="2461848" cy="4385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 smtClean="0"/>
                <a:t>Active Folder</a:t>
              </a:r>
              <a:endParaRPr lang="ko-KR" altLang="en-US" sz="1400" b="1" dirty="0"/>
            </a:p>
          </p:txBody>
        </p:sp>
      </p:grpSp>
      <p:sp>
        <p:nvSpPr>
          <p:cNvPr id="9" name="구름 8"/>
          <p:cNvSpPr/>
          <p:nvPr/>
        </p:nvSpPr>
        <p:spPr bwMode="auto">
          <a:xfrm>
            <a:off x="5580112" y="1268760"/>
            <a:ext cx="2736304" cy="194421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0" name="구름 9"/>
          <p:cNvSpPr/>
          <p:nvPr/>
        </p:nvSpPr>
        <p:spPr bwMode="auto">
          <a:xfrm>
            <a:off x="5714529" y="3573016"/>
            <a:ext cx="2736304" cy="194421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6" name="원통 15"/>
          <p:cNvSpPr/>
          <p:nvPr/>
        </p:nvSpPr>
        <p:spPr bwMode="auto">
          <a:xfrm>
            <a:off x="6948264" y="1566649"/>
            <a:ext cx="914400" cy="68407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1" name="원통 10"/>
          <p:cNvSpPr/>
          <p:nvPr/>
        </p:nvSpPr>
        <p:spPr bwMode="auto">
          <a:xfrm>
            <a:off x="6033864" y="1566649"/>
            <a:ext cx="914400" cy="68407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2" name="원통 11"/>
          <p:cNvSpPr/>
          <p:nvPr/>
        </p:nvSpPr>
        <p:spPr bwMode="auto">
          <a:xfrm>
            <a:off x="6372200" y="1719049"/>
            <a:ext cx="914400" cy="68407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3" name="원통 12"/>
          <p:cNvSpPr/>
          <p:nvPr/>
        </p:nvSpPr>
        <p:spPr bwMode="auto">
          <a:xfrm>
            <a:off x="5983122" y="1858963"/>
            <a:ext cx="914400" cy="68407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4" name="원통 13"/>
          <p:cNvSpPr/>
          <p:nvPr/>
        </p:nvSpPr>
        <p:spPr bwMode="auto">
          <a:xfrm>
            <a:off x="6829400" y="1858963"/>
            <a:ext cx="914400" cy="68407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5" name="원통 14"/>
          <p:cNvSpPr/>
          <p:nvPr/>
        </p:nvSpPr>
        <p:spPr bwMode="auto">
          <a:xfrm>
            <a:off x="6390602" y="2061087"/>
            <a:ext cx="914400" cy="68407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18087" y="201633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Cloud Storage</a:t>
            </a:r>
            <a:endParaRPr lang="ko-KR" altLang="en-US" b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136284" y="3943989"/>
            <a:ext cx="523948" cy="853163"/>
            <a:chOff x="179512" y="1340768"/>
            <a:chExt cx="608076" cy="1202271"/>
          </a:xfrm>
        </p:grpSpPr>
        <p:sp>
          <p:nvSpPr>
            <p:cNvPr id="18" name="정육면체 17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585828" y="3938246"/>
            <a:ext cx="523948" cy="853163"/>
            <a:chOff x="179512" y="1340768"/>
            <a:chExt cx="608076" cy="1202271"/>
          </a:xfrm>
        </p:grpSpPr>
        <p:sp>
          <p:nvSpPr>
            <p:cNvPr id="28" name="정육면체 27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043028" y="3943989"/>
            <a:ext cx="523948" cy="853163"/>
            <a:chOff x="179512" y="1340768"/>
            <a:chExt cx="608076" cy="1202271"/>
          </a:xfrm>
        </p:grpSpPr>
        <p:sp>
          <p:nvSpPr>
            <p:cNvPr id="32" name="정육면체 31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261808" y="4161329"/>
            <a:ext cx="523948" cy="853163"/>
            <a:chOff x="179512" y="1340768"/>
            <a:chExt cx="608076" cy="1202271"/>
          </a:xfrm>
        </p:grpSpPr>
        <p:sp>
          <p:nvSpPr>
            <p:cNvPr id="36" name="정육면체 35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709988" y="4161329"/>
            <a:ext cx="523948" cy="853163"/>
            <a:chOff x="179512" y="1340768"/>
            <a:chExt cx="608076" cy="1202271"/>
          </a:xfrm>
        </p:grpSpPr>
        <p:sp>
          <p:nvSpPr>
            <p:cNvPr id="40" name="정육면체 39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1" name="타원 40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494427" y="3952087"/>
            <a:ext cx="523948" cy="853163"/>
            <a:chOff x="179512" y="1340768"/>
            <a:chExt cx="608076" cy="1202271"/>
          </a:xfrm>
        </p:grpSpPr>
        <p:sp>
          <p:nvSpPr>
            <p:cNvPr id="44" name="정육면체 43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170407" y="4144882"/>
            <a:ext cx="523948" cy="853163"/>
            <a:chOff x="179512" y="1340768"/>
            <a:chExt cx="608076" cy="1202271"/>
          </a:xfrm>
        </p:grpSpPr>
        <p:sp>
          <p:nvSpPr>
            <p:cNvPr id="48" name="정육면체 47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9" name="타원 48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385899" y="4385756"/>
            <a:ext cx="523948" cy="853163"/>
            <a:chOff x="179512" y="1340768"/>
            <a:chExt cx="608076" cy="1202271"/>
          </a:xfrm>
        </p:grpSpPr>
        <p:sp>
          <p:nvSpPr>
            <p:cNvPr id="52" name="정육면체 51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53" name="타원 52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877776" y="4378668"/>
            <a:ext cx="523948" cy="853163"/>
            <a:chOff x="179512" y="1340768"/>
            <a:chExt cx="608076" cy="1202271"/>
          </a:xfrm>
        </p:grpSpPr>
        <p:sp>
          <p:nvSpPr>
            <p:cNvPr id="56" name="정육면체 55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940152" y="4095755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Cloud Computing</a:t>
            </a:r>
          </a:p>
          <a:p>
            <a:pPr algn="ctr"/>
            <a:r>
              <a:rPr lang="en-US" altLang="ko-KR" b="1" dirty="0" smtClean="0"/>
              <a:t>Grid Computing</a:t>
            </a:r>
            <a:endParaRPr lang="ko-KR" altLang="en-US" b="1" dirty="0"/>
          </a:p>
        </p:txBody>
      </p:sp>
      <p:pic>
        <p:nvPicPr>
          <p:cNvPr id="2052" name="Picture 4" descr="C:\Users\Daeyoung Heio\AppData\Local\Microsoft\Windows\Temporary Internet Files\Content.IE5\JTS59HQT\MP90028506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3771" y="3501008"/>
            <a:ext cx="1944216" cy="25200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aeyoung Heio\AppData\Local\Microsoft\Windows\Temporary Internet Files\Content.IE5\ILW447L5\MP90038572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589" y="1719875"/>
            <a:ext cx="2304857" cy="16463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직선 연결선 60"/>
          <p:cNvCxnSpPr>
            <a:endCxn id="8" idx="1"/>
          </p:cNvCxnSpPr>
          <p:nvPr/>
        </p:nvCxnSpPr>
        <p:spPr bwMode="auto">
          <a:xfrm>
            <a:off x="2857987" y="2996952"/>
            <a:ext cx="705902" cy="36004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 bwMode="auto">
          <a:xfrm flipV="1">
            <a:off x="2627784" y="3938246"/>
            <a:ext cx="936104" cy="491522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 bwMode="auto">
          <a:xfrm flipV="1">
            <a:off x="5355836" y="2852936"/>
            <a:ext cx="358693" cy="540060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 bwMode="auto">
          <a:xfrm>
            <a:off x="5364089" y="3952088"/>
            <a:ext cx="502840" cy="375482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5" name="위로 구부러진 화살표 2054"/>
          <p:cNvSpPr/>
          <p:nvPr/>
        </p:nvSpPr>
        <p:spPr bwMode="auto">
          <a:xfrm rot="5400000">
            <a:off x="4280973" y="3242645"/>
            <a:ext cx="2376551" cy="731520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6" name="TextBox 2055"/>
          <p:cNvSpPr txBox="1"/>
          <p:nvPr/>
        </p:nvSpPr>
        <p:spPr>
          <a:xfrm>
            <a:off x="4283968" y="4109010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Computing</a:t>
            </a:r>
            <a:endParaRPr lang="ko-KR" alt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851920" y="342900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Analizing</a:t>
            </a:r>
            <a:endParaRPr lang="ko-KR" altLang="en-US" sz="2000" b="1" dirty="0"/>
          </a:p>
        </p:txBody>
      </p:sp>
      <p:sp>
        <p:nvSpPr>
          <p:cNvPr id="77" name="위로 구부러진 화살표 76"/>
          <p:cNvSpPr/>
          <p:nvPr/>
        </p:nvSpPr>
        <p:spPr bwMode="auto">
          <a:xfrm flipH="1">
            <a:off x="2490253" y="3019088"/>
            <a:ext cx="3900348" cy="731520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위로 구부러진 화살표 77"/>
          <p:cNvSpPr/>
          <p:nvPr/>
        </p:nvSpPr>
        <p:spPr bwMode="auto">
          <a:xfrm rot="5400000" flipH="1" flipV="1">
            <a:off x="2337191" y="3400563"/>
            <a:ext cx="2217379" cy="700088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379935" y="2852936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Sharing</a:t>
            </a:r>
            <a:endParaRPr lang="ko-KR" altLang="en-US" sz="2000" b="1" dirty="0"/>
          </a:p>
        </p:txBody>
      </p:sp>
      <p:sp>
        <p:nvSpPr>
          <p:cNvPr id="80" name="위로 구부러진 화살표 79"/>
          <p:cNvSpPr/>
          <p:nvPr/>
        </p:nvSpPr>
        <p:spPr bwMode="auto">
          <a:xfrm flipV="1">
            <a:off x="2739112" y="4005064"/>
            <a:ext cx="3522696" cy="670116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11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Active Folder – </a:t>
            </a:r>
            <a:r>
              <a:rPr lang="en-US" altLang="ko-KR" dirty="0" smtClean="0"/>
              <a:t>Cloud Storage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5EE8-44C5-49F1-91B4-B74E1353405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sp>
        <p:nvSpPr>
          <p:cNvPr id="23" name="내용 개체 틀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Connecting to Cloud Storage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Catalog Service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Searching Data via Active Folder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Managing History of Data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Archiving Service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 Backup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72" name="구름 71"/>
          <p:cNvSpPr/>
          <p:nvPr/>
        </p:nvSpPr>
        <p:spPr bwMode="auto">
          <a:xfrm>
            <a:off x="5580112" y="1268760"/>
            <a:ext cx="2736304" cy="194421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73" name="원통 72"/>
          <p:cNvSpPr/>
          <p:nvPr/>
        </p:nvSpPr>
        <p:spPr bwMode="auto">
          <a:xfrm>
            <a:off x="6948264" y="1566649"/>
            <a:ext cx="914400" cy="68407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74" name="원통 73"/>
          <p:cNvSpPr/>
          <p:nvPr/>
        </p:nvSpPr>
        <p:spPr bwMode="auto">
          <a:xfrm>
            <a:off x="6033864" y="1566649"/>
            <a:ext cx="914400" cy="68407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75" name="원통 74"/>
          <p:cNvSpPr/>
          <p:nvPr/>
        </p:nvSpPr>
        <p:spPr bwMode="auto">
          <a:xfrm>
            <a:off x="6372200" y="1719049"/>
            <a:ext cx="914400" cy="68407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81" name="원통 80"/>
          <p:cNvSpPr/>
          <p:nvPr/>
        </p:nvSpPr>
        <p:spPr bwMode="auto">
          <a:xfrm>
            <a:off x="5983122" y="1858963"/>
            <a:ext cx="914400" cy="68407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82" name="원통 81"/>
          <p:cNvSpPr/>
          <p:nvPr/>
        </p:nvSpPr>
        <p:spPr bwMode="auto">
          <a:xfrm>
            <a:off x="6829400" y="1858963"/>
            <a:ext cx="914400" cy="68407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83" name="원통 82"/>
          <p:cNvSpPr/>
          <p:nvPr/>
        </p:nvSpPr>
        <p:spPr bwMode="auto">
          <a:xfrm>
            <a:off x="6390602" y="2061087"/>
            <a:ext cx="914400" cy="68407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018087" y="201633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Cloud Storage</a:t>
            </a:r>
            <a:endParaRPr lang="ko-KR" altLang="en-US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563888" y="3212976"/>
            <a:ext cx="1800201" cy="1008113"/>
            <a:chOff x="899592" y="1340768"/>
            <a:chExt cx="2461849" cy="1535081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899592" y="1340770"/>
              <a:ext cx="2461849" cy="15350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899593" y="1340768"/>
              <a:ext cx="2461848" cy="4385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 smtClean="0"/>
                <a:t>Active Folder</a:t>
              </a:r>
              <a:endParaRPr lang="ko-KR" altLang="en-US" sz="1400" b="1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73282" y="4221089"/>
            <a:ext cx="1758761" cy="1532441"/>
            <a:chOff x="899592" y="1340768"/>
            <a:chExt cx="5443686" cy="2333490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899592" y="1340770"/>
              <a:ext cx="5443686" cy="23334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899592" y="1340768"/>
              <a:ext cx="5443686" cy="4385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 smtClean="0"/>
                <a:t>Window Explorer</a:t>
              </a:r>
              <a:endParaRPr lang="ko-KR" altLang="en-US" sz="1400" b="1" dirty="0"/>
            </a:p>
          </p:txBody>
        </p:sp>
      </p:grpSp>
      <p:sp>
        <p:nvSpPr>
          <p:cNvPr id="21" name="모서리가 둥근 직사각형 20"/>
          <p:cNvSpPr/>
          <p:nvPr/>
        </p:nvSpPr>
        <p:spPr bwMode="auto">
          <a:xfrm>
            <a:off x="1355150" y="4581128"/>
            <a:ext cx="795024" cy="72145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/>
              <a:t>---------------------------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1494" y="531117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</a:t>
            </a:r>
            <a:r>
              <a:rPr lang="en-US" altLang="ko-KR" dirty="0" err="1" smtClean="0"/>
              <a:t>aram.psf</a:t>
            </a:r>
            <a:endParaRPr lang="ko-KR" altLang="en-US" dirty="0"/>
          </a:p>
        </p:txBody>
      </p:sp>
      <p:sp>
        <p:nvSpPr>
          <p:cNvPr id="3" name="위로 구부러진 화살표 2"/>
          <p:cNvSpPr/>
          <p:nvPr/>
        </p:nvSpPr>
        <p:spPr bwMode="auto">
          <a:xfrm rot="19800000">
            <a:off x="2376051" y="4344349"/>
            <a:ext cx="1924400" cy="731520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5856" y="480264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Copy(</a:t>
            </a:r>
            <a:r>
              <a:rPr lang="en-US" altLang="ko-KR" dirty="0" smtClean="0"/>
              <a:t>Upload/register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 bwMode="auto">
          <a:xfrm rot="17100000">
            <a:off x="4445958" y="3106418"/>
            <a:ext cx="1060704" cy="1886242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5777757"/>
              </p:ext>
            </p:extLst>
          </p:nvPr>
        </p:nvGraphicFramePr>
        <p:xfrm>
          <a:off x="5580112" y="3797720"/>
          <a:ext cx="3192015" cy="1144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8403"/>
                <a:gridCol w="638403"/>
                <a:gridCol w="638403"/>
                <a:gridCol w="638403"/>
                <a:gridCol w="638403"/>
              </a:tblGrid>
              <a:tr h="28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위치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이력</a:t>
                      </a:r>
                      <a:endParaRPr lang="ko-KR" altLang="en-US" sz="1200" dirty="0"/>
                    </a:p>
                  </a:txBody>
                  <a:tcPr/>
                </a:tc>
              </a:tr>
              <a:tr h="28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8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err="1" smtClean="0"/>
                        <a:t>param.psf</a:t>
                      </a:r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/>
                        <a:t>Drop-Box</a:t>
                      </a:r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/>
                        <a:t>2013.2.15</a:t>
                      </a:r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/>
                        <a:t>CREATED</a:t>
                      </a:r>
                      <a:endParaRPr lang="ko-KR" altLang="en-US" sz="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/>
                        <a:t>Imported</a:t>
                      </a:r>
                      <a:endParaRPr lang="ko-KR" altLang="en-US" sz="700" b="1" dirty="0"/>
                    </a:p>
                  </a:txBody>
                  <a:tcPr anchor="ctr"/>
                </a:tc>
              </a:tr>
              <a:tr h="28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5508104" y="4365105"/>
            <a:ext cx="3312368" cy="3450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32356" y="347817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Catalog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 rot="16200000">
            <a:off x="6036922" y="3188215"/>
            <a:ext cx="994570" cy="324011"/>
            <a:chOff x="-298256" y="1395038"/>
            <a:chExt cx="1456176" cy="768801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-298256" y="1556792"/>
              <a:ext cx="45719" cy="44968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-217040" y="1556792"/>
              <a:ext cx="90264" cy="44968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 bwMode="auto">
            <a:xfrm>
              <a:off x="-81240" y="1556792"/>
              <a:ext cx="188743" cy="44968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14" name="오른쪽 화살표 13"/>
            <p:cNvSpPr/>
            <p:nvPr/>
          </p:nvSpPr>
          <p:spPr bwMode="auto">
            <a:xfrm>
              <a:off x="179512" y="1395038"/>
              <a:ext cx="978408" cy="768801"/>
            </a:xfrm>
            <a:prstGeom prst="rightArrow">
              <a:avLst>
                <a:gd name="adj1" fmla="val 5728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 rot="18900000">
            <a:off x="5283529" y="2691329"/>
            <a:ext cx="780647" cy="706506"/>
            <a:chOff x="467544" y="1268760"/>
            <a:chExt cx="1512168" cy="1368552"/>
          </a:xfrm>
        </p:grpSpPr>
        <p:sp>
          <p:nvSpPr>
            <p:cNvPr id="25" name="오른쪽으로 구부러진 화살표 24"/>
            <p:cNvSpPr/>
            <p:nvPr/>
          </p:nvSpPr>
          <p:spPr bwMode="auto">
            <a:xfrm>
              <a:off x="467544" y="1268760"/>
              <a:ext cx="731520" cy="1216152"/>
            </a:xfrm>
            <a:prstGeom prst="curv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오른쪽으로 구부러진 화살표 36"/>
            <p:cNvSpPr/>
            <p:nvPr/>
          </p:nvSpPr>
          <p:spPr bwMode="auto">
            <a:xfrm rot="10800000">
              <a:off x="1248192" y="1421160"/>
              <a:ext cx="731520" cy="1216152"/>
            </a:xfrm>
            <a:prstGeom prst="curv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165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Active Folder – </a:t>
            </a:r>
            <a:r>
              <a:rPr lang="en-US" altLang="ko-KR" dirty="0" smtClean="0"/>
              <a:t>Cloud Computing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5EE8-44C5-49F1-91B4-B74E1353405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sp>
        <p:nvSpPr>
          <p:cNvPr id="23" name="내용 개체 틀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Connecting to High Performance Computing Resource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Virtualize</a:t>
            </a:r>
            <a:r>
              <a:rPr lang="en-US" altLang="ko-KR" dirty="0" smtClean="0"/>
              <a:t> Grid/Cloud computing resource as regular folder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Simply Drag &amp; Drop </a:t>
            </a:r>
            <a:r>
              <a:rPr lang="en-US" altLang="ko-KR" dirty="0" smtClean="0"/>
              <a:t>A</a:t>
            </a:r>
            <a:r>
              <a:rPr lang="en-US" altLang="ko-KR" dirty="0" smtClean="0"/>
              <a:t>ctivity Folder(contains Job) to there for executing</a:t>
            </a:r>
            <a:endParaRPr lang="en-US" altLang="ko-KR" dirty="0" smtClean="0"/>
          </a:p>
        </p:txBody>
      </p:sp>
      <p:sp>
        <p:nvSpPr>
          <p:cNvPr id="15" name="구름 14"/>
          <p:cNvSpPr/>
          <p:nvPr/>
        </p:nvSpPr>
        <p:spPr bwMode="auto">
          <a:xfrm>
            <a:off x="5714529" y="3573016"/>
            <a:ext cx="2736304" cy="194421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136284" y="3943989"/>
            <a:ext cx="523948" cy="853163"/>
            <a:chOff x="179512" y="1340768"/>
            <a:chExt cx="608076" cy="1202271"/>
          </a:xfrm>
        </p:grpSpPr>
        <p:sp>
          <p:nvSpPr>
            <p:cNvPr id="17" name="정육면체 16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585828" y="3938246"/>
            <a:ext cx="523948" cy="853163"/>
            <a:chOff x="179512" y="1340768"/>
            <a:chExt cx="608076" cy="1202271"/>
          </a:xfrm>
        </p:grpSpPr>
        <p:sp>
          <p:nvSpPr>
            <p:cNvPr id="21" name="정육면체 20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043028" y="3943989"/>
            <a:ext cx="523948" cy="853163"/>
            <a:chOff x="179512" y="1340768"/>
            <a:chExt cx="608076" cy="1202271"/>
          </a:xfrm>
        </p:grpSpPr>
        <p:sp>
          <p:nvSpPr>
            <p:cNvPr id="26" name="정육면체 25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261808" y="4161329"/>
            <a:ext cx="523948" cy="853163"/>
            <a:chOff x="179512" y="1340768"/>
            <a:chExt cx="608076" cy="1202271"/>
          </a:xfrm>
        </p:grpSpPr>
        <p:sp>
          <p:nvSpPr>
            <p:cNvPr id="30" name="정육면체 29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1" name="타원 30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709988" y="4161329"/>
            <a:ext cx="523948" cy="853163"/>
            <a:chOff x="179512" y="1340768"/>
            <a:chExt cx="608076" cy="1202271"/>
          </a:xfrm>
        </p:grpSpPr>
        <p:sp>
          <p:nvSpPr>
            <p:cNvPr id="34" name="정육면체 33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494427" y="3952087"/>
            <a:ext cx="523948" cy="853163"/>
            <a:chOff x="179512" y="1340768"/>
            <a:chExt cx="608076" cy="1202271"/>
          </a:xfrm>
        </p:grpSpPr>
        <p:sp>
          <p:nvSpPr>
            <p:cNvPr id="38" name="정육면체 37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170407" y="4144882"/>
            <a:ext cx="523948" cy="853163"/>
            <a:chOff x="179512" y="1340768"/>
            <a:chExt cx="608076" cy="1202271"/>
          </a:xfrm>
        </p:grpSpPr>
        <p:sp>
          <p:nvSpPr>
            <p:cNvPr id="42" name="정육면체 41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6385899" y="4385756"/>
            <a:ext cx="523948" cy="853163"/>
            <a:chOff x="179512" y="1340768"/>
            <a:chExt cx="608076" cy="1202271"/>
          </a:xfrm>
        </p:grpSpPr>
        <p:sp>
          <p:nvSpPr>
            <p:cNvPr id="46" name="정육면체 45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6877776" y="4378668"/>
            <a:ext cx="523948" cy="853163"/>
            <a:chOff x="179512" y="1340768"/>
            <a:chExt cx="608076" cy="1202271"/>
          </a:xfrm>
        </p:grpSpPr>
        <p:sp>
          <p:nvSpPr>
            <p:cNvPr id="50" name="정육면체 49"/>
            <p:cNvSpPr/>
            <p:nvPr/>
          </p:nvSpPr>
          <p:spPr bwMode="auto">
            <a:xfrm>
              <a:off x="179512" y="1340768"/>
              <a:ext cx="608076" cy="1202271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411542" y="1575033"/>
              <a:ext cx="144016" cy="14401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 bwMode="auto">
            <a:xfrm>
              <a:off x="211512" y="1822959"/>
              <a:ext cx="360040" cy="720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940152" y="4095755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Cloud Computing</a:t>
            </a:r>
          </a:p>
          <a:p>
            <a:pPr algn="ctr"/>
            <a:r>
              <a:rPr lang="en-US" altLang="ko-KR" b="1" dirty="0" smtClean="0"/>
              <a:t>Grid Computing</a:t>
            </a:r>
            <a:endParaRPr lang="ko-KR" altLang="en-US" b="1" dirty="0"/>
          </a:p>
        </p:txBody>
      </p:sp>
      <p:grpSp>
        <p:nvGrpSpPr>
          <p:cNvPr id="54" name="그룹 53"/>
          <p:cNvGrpSpPr/>
          <p:nvPr/>
        </p:nvGrpSpPr>
        <p:grpSpPr>
          <a:xfrm>
            <a:off x="3563888" y="3212976"/>
            <a:ext cx="1800201" cy="1008113"/>
            <a:chOff x="899592" y="1340768"/>
            <a:chExt cx="2461849" cy="1535081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899592" y="1340770"/>
              <a:ext cx="2461849" cy="15350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899593" y="1340768"/>
              <a:ext cx="2461848" cy="4385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 smtClean="0"/>
                <a:t>Active Folder</a:t>
              </a:r>
              <a:endParaRPr lang="ko-KR" altLang="en-US" sz="1400" b="1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873282" y="4221089"/>
            <a:ext cx="1758761" cy="1532441"/>
            <a:chOff x="899592" y="1340768"/>
            <a:chExt cx="5443686" cy="2333490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899592" y="1340770"/>
              <a:ext cx="5443686" cy="23334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899592" y="1340768"/>
              <a:ext cx="5443686" cy="4385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 smtClean="0"/>
                <a:t>Activities</a:t>
              </a:r>
              <a:endParaRPr lang="ko-KR" altLang="en-US" sz="1400" b="1" dirty="0"/>
            </a:p>
          </p:txBody>
        </p:sp>
      </p:grpSp>
      <p:pic>
        <p:nvPicPr>
          <p:cNvPr id="63" name="Picture 4" descr="C:\Users\Daeyoung Heo\AppData\Local\Microsoft\Windows\Temporary Internet Files\Content.IE5\7N2B0YM2\MC90044142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51419"/>
            <a:ext cx="812505" cy="8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3173279" y="4725144"/>
            <a:ext cx="1758761" cy="1532441"/>
            <a:chOff x="899592" y="1340768"/>
            <a:chExt cx="5443686" cy="2333491"/>
          </a:xfrm>
        </p:grpSpPr>
        <p:sp>
          <p:nvSpPr>
            <p:cNvPr id="66" name="직사각형 65"/>
            <p:cNvSpPr/>
            <p:nvPr/>
          </p:nvSpPr>
          <p:spPr bwMode="auto">
            <a:xfrm>
              <a:off x="899592" y="1340770"/>
              <a:ext cx="5443686" cy="23334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 bwMode="auto">
            <a:xfrm>
              <a:off x="899592" y="1340768"/>
              <a:ext cx="5443686" cy="4385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 smtClean="0"/>
                <a:t>Servers</a:t>
              </a:r>
              <a:endParaRPr lang="ko-KR" altLang="en-US" sz="1400" b="1" dirty="0"/>
            </a:p>
          </p:txBody>
        </p:sp>
      </p:grpSp>
      <p:pic>
        <p:nvPicPr>
          <p:cNvPr id="1026" name="Picture 2" descr="C:\Users\Daeyoung Heo\AppData\Local\Microsoft\Windows\Temporary Internet Files\Content.IE5\EURCNP9Y\MC90019999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6311" y="5093560"/>
            <a:ext cx="797677" cy="71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267496" y="580526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Amazon EC2</a:t>
            </a:r>
            <a:endParaRPr lang="ko-KR" altLang="en-US" b="1" dirty="0"/>
          </a:p>
        </p:txBody>
      </p:sp>
      <p:cxnSp>
        <p:nvCxnSpPr>
          <p:cNvPr id="6" name="직선 화살표 연결선 5"/>
          <p:cNvCxnSpPr>
            <a:endCxn id="60" idx="3"/>
          </p:cNvCxnSpPr>
          <p:nvPr/>
        </p:nvCxnSpPr>
        <p:spPr bwMode="auto">
          <a:xfrm flipH="1">
            <a:off x="2632043" y="4220526"/>
            <a:ext cx="931845" cy="14457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7" idx="0"/>
          </p:cNvCxnSpPr>
          <p:nvPr/>
        </p:nvCxnSpPr>
        <p:spPr bwMode="auto">
          <a:xfrm>
            <a:off x="3563890" y="4221090"/>
            <a:ext cx="488770" cy="50405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66382" y="4221088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</a:rPr>
              <a:t>Open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7" name="위로 구부러진 화살표 76"/>
          <p:cNvSpPr/>
          <p:nvPr/>
        </p:nvSpPr>
        <p:spPr bwMode="auto">
          <a:xfrm rot="900000">
            <a:off x="1825568" y="5249748"/>
            <a:ext cx="1924400" cy="731520"/>
          </a:xfrm>
          <a:prstGeom prst="curved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46" idx="2"/>
            <a:endCxn id="1026" idx="3"/>
          </p:cNvCxnSpPr>
          <p:nvPr/>
        </p:nvCxnSpPr>
        <p:spPr bwMode="auto">
          <a:xfrm flipH="1">
            <a:off x="4463988" y="4877831"/>
            <a:ext cx="1921911" cy="57158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20700000">
            <a:off x="4412552" y="4880103"/>
            <a:ext cx="2031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</a:rPr>
              <a:t>Virtualized as a folder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91680" y="587727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Drag &amp; Drop</a:t>
            </a:r>
            <a:endParaRPr lang="ko-KR" altLang="en-US" b="1" dirty="0"/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5841714" y="5076507"/>
            <a:ext cx="1264741" cy="1078001"/>
            <a:chOff x="1632" y="1248"/>
            <a:chExt cx="2682" cy="2286"/>
          </a:xfrm>
        </p:grpSpPr>
        <p:sp>
          <p:nvSpPr>
            <p:cNvPr id="1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ko-KR" altLang="en-US"/>
            </a:p>
          </p:txBody>
        </p:sp>
        <p:sp>
          <p:nvSpPr>
            <p:cNvPr id="69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ko-KR" altLang="en-US"/>
            </a:p>
          </p:txBody>
        </p:sp>
        <p:sp>
          <p:nvSpPr>
            <p:cNvPr id="79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946134" y="5536424"/>
            <a:ext cx="994570" cy="324011"/>
            <a:chOff x="-298256" y="1395038"/>
            <a:chExt cx="1456176" cy="768801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-298256" y="1556792"/>
              <a:ext cx="45719" cy="44968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-217040" y="1556792"/>
              <a:ext cx="90264" cy="44968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-81240" y="1556792"/>
              <a:ext cx="188743" cy="44968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91" name="오른쪽 화살표 90"/>
            <p:cNvSpPr/>
            <p:nvPr/>
          </p:nvSpPr>
          <p:spPr bwMode="auto">
            <a:xfrm>
              <a:off x="179512" y="1395038"/>
              <a:ext cx="978408" cy="768801"/>
            </a:xfrm>
            <a:prstGeom prst="rightArrow">
              <a:avLst>
                <a:gd name="adj1" fmla="val 5728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960366" y="558924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Execute NAMD</a:t>
            </a:r>
            <a:endParaRPr lang="ko-KR" alt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014933" y="529191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1-2-sphere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793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Active Folder – Products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5EE8-44C5-49F1-91B4-B74E1353405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sp>
        <p:nvSpPr>
          <p:cNvPr id="23" name="내용 개체 틀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Using Products on My Computer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Legacy SW can access the products as local file</a:t>
            </a:r>
          </a:p>
          <a:p>
            <a:pPr lvl="1"/>
            <a:r>
              <a:rPr lang="en-US" altLang="ko-KR" dirty="0" smtClean="0"/>
              <a:t> Synchronized between client and server  by </a:t>
            </a:r>
            <a:r>
              <a:rPr lang="en-US" altLang="ko-KR" dirty="0" err="1" smtClean="0"/>
              <a:t>Dropbox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pSp>
        <p:nvGrpSpPr>
          <p:cNvPr id="54" name="그룹 53"/>
          <p:cNvGrpSpPr/>
          <p:nvPr/>
        </p:nvGrpSpPr>
        <p:grpSpPr>
          <a:xfrm>
            <a:off x="3563888" y="3212976"/>
            <a:ext cx="1800201" cy="1008113"/>
            <a:chOff x="899592" y="1340768"/>
            <a:chExt cx="2461849" cy="1535081"/>
          </a:xfrm>
        </p:grpSpPr>
        <p:sp>
          <p:nvSpPr>
            <p:cNvPr id="55" name="직사각형 54"/>
            <p:cNvSpPr/>
            <p:nvPr/>
          </p:nvSpPr>
          <p:spPr bwMode="auto">
            <a:xfrm>
              <a:off x="899592" y="1340770"/>
              <a:ext cx="2461849" cy="15350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899593" y="1340768"/>
              <a:ext cx="2461848" cy="43859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 smtClean="0"/>
                <a:t>Active Folder</a:t>
              </a:r>
              <a:endParaRPr lang="ko-KR" altLang="en-US" sz="1400" b="1" dirty="0"/>
            </a:p>
          </p:txBody>
        </p:sp>
      </p:grpSp>
      <p:pic>
        <p:nvPicPr>
          <p:cNvPr id="75" name="Picture 4" descr="C:\Users\Daeyoung Heio\AppData\Local\Microsoft\Windows\Temporary Internet Files\Content.IE5\JTS59HQT\MP90028506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3771" y="3501008"/>
            <a:ext cx="1944216" cy="25200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그룹 82"/>
          <p:cNvGrpSpPr/>
          <p:nvPr/>
        </p:nvGrpSpPr>
        <p:grpSpPr>
          <a:xfrm rot="9000000">
            <a:off x="2288000" y="4197212"/>
            <a:ext cx="2434178" cy="916912"/>
            <a:chOff x="-298256" y="1395038"/>
            <a:chExt cx="1456176" cy="768801"/>
          </a:xfrm>
        </p:grpSpPr>
        <p:sp>
          <p:nvSpPr>
            <p:cNvPr id="84" name="직사각형 83"/>
            <p:cNvSpPr/>
            <p:nvPr/>
          </p:nvSpPr>
          <p:spPr bwMode="auto">
            <a:xfrm>
              <a:off x="-298256" y="1556792"/>
              <a:ext cx="45719" cy="44968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-217040" y="1556792"/>
              <a:ext cx="90264" cy="44968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-81240" y="1556792"/>
              <a:ext cx="188743" cy="44968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95" name="오른쪽 화살표 94"/>
            <p:cNvSpPr/>
            <p:nvPr/>
          </p:nvSpPr>
          <p:spPr bwMode="auto">
            <a:xfrm>
              <a:off x="179512" y="1395038"/>
              <a:ext cx="978408" cy="768801"/>
            </a:xfrm>
            <a:prstGeom prst="rightArrow">
              <a:avLst>
                <a:gd name="adj1" fmla="val 5728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pic>
        <p:nvPicPr>
          <p:cNvPr id="2050" name="Picture 2" descr="C:\Users\Daeyoung Heo\AppData\Local\Microsoft\Windows\Temporary Internet Files\Content.IE5\EURCNP9Y\MC9004398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0419" y="3789040"/>
            <a:ext cx="1263589" cy="12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 rot="18900000">
            <a:off x="2935808" y="4393623"/>
            <a:ext cx="780647" cy="706506"/>
            <a:chOff x="467544" y="1268760"/>
            <a:chExt cx="1512168" cy="1368552"/>
          </a:xfrm>
        </p:grpSpPr>
        <p:sp>
          <p:nvSpPr>
            <p:cNvPr id="81" name="오른쪽으로 구부러진 화살표 80"/>
            <p:cNvSpPr/>
            <p:nvPr/>
          </p:nvSpPr>
          <p:spPr bwMode="auto">
            <a:xfrm>
              <a:off x="467544" y="1268760"/>
              <a:ext cx="731520" cy="1216152"/>
            </a:xfrm>
            <a:prstGeom prst="curv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오른쪽으로 구부러진 화살표 81"/>
            <p:cNvSpPr/>
            <p:nvPr/>
          </p:nvSpPr>
          <p:spPr bwMode="auto">
            <a:xfrm rot="10800000">
              <a:off x="1248192" y="1421160"/>
              <a:ext cx="731520" cy="1216152"/>
            </a:xfrm>
            <a:prstGeom prst="curved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순서도: 직접 액세스 저장소 2"/>
          <p:cNvSpPr/>
          <p:nvPr/>
        </p:nvSpPr>
        <p:spPr bwMode="auto">
          <a:xfrm>
            <a:off x="4620885" y="4509120"/>
            <a:ext cx="2661981" cy="323131"/>
          </a:xfrm>
          <a:prstGeom prst="flowChartMagneticDru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pic>
        <p:nvPicPr>
          <p:cNvPr id="2051" name="Picture 3" descr="C:\Users\Daeyoung Heo\AppData\Local\Microsoft\Windows\Temporary Internet Files\Content.IE5\EURCNP9Y\MC90044173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6511" y="4206940"/>
            <a:ext cx="845689" cy="84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순서도: 직접 액세스 저장소 95"/>
          <p:cNvSpPr/>
          <p:nvPr/>
        </p:nvSpPr>
        <p:spPr bwMode="auto">
          <a:xfrm>
            <a:off x="4662264" y="5560086"/>
            <a:ext cx="2661981" cy="323131"/>
          </a:xfrm>
          <a:prstGeom prst="flowChartMagneticDrum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pic>
        <p:nvPicPr>
          <p:cNvPr id="2052" name="Picture 4" descr="C:\Users\Daeyoung Heo\AppData\Local\Microsoft\Windows\Temporary Internet Files\Content.IE5\5W12US6P\MC90043475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1825" y="5345403"/>
            <a:ext cx="963917" cy="9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8184" y="450912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FF00"/>
                </a:solidFill>
              </a:rPr>
              <a:t>On-line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228184" y="5569495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FF00"/>
                </a:solidFill>
              </a:rPr>
              <a:t>Of- line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 rot="18900000">
            <a:off x="4240019" y="4928083"/>
            <a:ext cx="978408" cy="48463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626" y="4922004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Changing is applied automatically </a:t>
            </a:r>
          </a:p>
          <a:p>
            <a:r>
              <a:rPr lang="en-US" altLang="ko-KR" sz="1400" dirty="0" smtClean="0"/>
              <a:t> whenever connected</a:t>
            </a:r>
            <a:endParaRPr lang="ko-KR" altLang="en-US" sz="1400" dirty="0"/>
          </a:p>
        </p:txBody>
      </p:sp>
      <p:grpSp>
        <p:nvGrpSpPr>
          <p:cNvPr id="99" name="그룹 98"/>
          <p:cNvGrpSpPr/>
          <p:nvPr/>
        </p:nvGrpSpPr>
        <p:grpSpPr>
          <a:xfrm rot="10800000">
            <a:off x="3180912" y="5559206"/>
            <a:ext cx="994570" cy="324011"/>
            <a:chOff x="-298256" y="1395038"/>
            <a:chExt cx="1456176" cy="768801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-298256" y="1556792"/>
              <a:ext cx="45719" cy="44968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-217040" y="1556792"/>
              <a:ext cx="90264" cy="44968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-81240" y="1556792"/>
              <a:ext cx="188743" cy="44968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  <p:sp>
          <p:nvSpPr>
            <p:cNvPr id="103" name="오른쪽 화살표 102"/>
            <p:cNvSpPr/>
            <p:nvPr/>
          </p:nvSpPr>
          <p:spPr bwMode="auto">
            <a:xfrm>
              <a:off x="179512" y="1395038"/>
              <a:ext cx="978408" cy="768801"/>
            </a:xfrm>
            <a:prstGeom prst="rightArrow">
              <a:avLst>
                <a:gd name="adj1" fmla="val 57282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843808" y="5805264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Accessing synchronized files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12040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E5EE8-44C5-49F1-91B4-B74E1353405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Grid &amp; Cloud Computing Lab.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Active Folder</a:t>
            </a:r>
          </a:p>
          <a:p>
            <a:pPr lvl="1"/>
            <a:r>
              <a:rPr lang="en-US" altLang="ko-KR" dirty="0" smtClean="0"/>
              <a:t>Executing by Drag &amp; Drop</a:t>
            </a:r>
          </a:p>
          <a:p>
            <a:pPr lvl="1"/>
            <a:r>
              <a:rPr lang="en-US" altLang="ko-KR" dirty="0" smtClean="0"/>
              <a:t>Open results by legacy SW directly</a:t>
            </a:r>
          </a:p>
          <a:p>
            <a:pPr lvl="1"/>
            <a:endParaRPr lang="en-US" altLang="ko-KR" b="0" dirty="0" smtClean="0"/>
          </a:p>
          <a:p>
            <a:pPr lvl="1"/>
            <a:r>
              <a:rPr lang="en-US" altLang="ko-KR" b="0" dirty="0" smtClean="0">
                <a:hlinkClick r:id="rId2"/>
              </a:rPr>
              <a:t>http://youtu.be/vXTh3tCHEPE</a:t>
            </a:r>
            <a:endParaRPr lang="en-US" altLang="ko-KR" b="0" dirty="0" smtClean="0"/>
          </a:p>
          <a:p>
            <a:r>
              <a:rPr lang="en-US" altLang="ko-KR" dirty="0" smtClean="0"/>
              <a:t>Prepare Activity</a:t>
            </a:r>
          </a:p>
          <a:p>
            <a:pPr lvl="1"/>
            <a:r>
              <a:rPr lang="en-US" altLang="ko-KR" dirty="0" smtClean="0"/>
              <a:t>Building Job &amp; </a:t>
            </a:r>
            <a:r>
              <a:rPr lang="en-US" altLang="ko-KR" dirty="0" err="1" smtClean="0"/>
              <a:t>parameterizing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0" dirty="0" smtClean="0">
                <a:hlinkClick r:id="rId3"/>
              </a:rPr>
              <a:t>http://youtu.be/K4YCZ9o-DKY</a:t>
            </a:r>
            <a:endParaRPr lang="en-US" altLang="ko-KR" dirty="0" smtClean="0"/>
          </a:p>
          <a:p>
            <a:pPr lvl="1"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rid for PLSI.2010.06.Daeyoung H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병렬처리연구실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굴림" pitchFamily="50" charset="-127"/>
          </a:defRPr>
        </a:defPPr>
      </a:lstStyle>
    </a:lnDef>
  </a:objectDefaults>
  <a:extraClrSchemeLst>
    <a:extraClrScheme>
      <a:clrScheme name="병렬처리연구실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병렬처리연구실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병렬처리연구실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병렬처리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GC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굴림" pitchFamily="50" charset="-127"/>
          </a:defRPr>
        </a:defPPr>
      </a:lstStyle>
    </a:lnDef>
  </a:objectDefaults>
  <a:extraClrSchemeLst>
    <a:extraClrScheme>
      <a:clrScheme name="병렬처리연구실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병렬처리연구실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병렬처리연구실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Starter Guide</Template>
  <TotalTime>425</TotalTime>
  <Words>428</Words>
  <Application>Microsoft Office PowerPoint</Application>
  <PresentationFormat>화면 슬라이드 쇼(4:3)</PresentationFormat>
  <Paragraphs>155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MGrid for PLSI.2010.06.Daeyoung Heo</vt:lpstr>
      <vt:lpstr>병렬처리연구실</vt:lpstr>
      <vt:lpstr>Active Folder: Integrating all activities of simulation on file system(with DropBox) </vt:lpstr>
      <vt:lpstr>Data Centric Concept</vt:lpstr>
      <vt:lpstr>Operations on Data</vt:lpstr>
      <vt:lpstr>Active Folder: Product, Activity, Apps</vt:lpstr>
      <vt:lpstr>Actions on Active Folder</vt:lpstr>
      <vt:lpstr>Active Folder – Cloud Storage </vt:lpstr>
      <vt:lpstr>Active Folder – Cloud Computing</vt:lpstr>
      <vt:lpstr>Active Folder – Products</vt:lpstr>
      <vt:lpstr>Demo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Centric  Problem Solving Environment</dc:title>
  <dc:creator>Daeyoung Heo</dc:creator>
  <cp:lastModifiedBy>sthwang</cp:lastModifiedBy>
  <cp:revision>64</cp:revision>
  <cp:lastPrinted>2013-02-05T06:06:49Z</cp:lastPrinted>
  <dcterms:created xsi:type="dcterms:W3CDTF">2013-02-04T22:34:05Z</dcterms:created>
  <dcterms:modified xsi:type="dcterms:W3CDTF">2013-03-21T04:56:48Z</dcterms:modified>
</cp:coreProperties>
</file>