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240A-9D61-4FE7-BFD4-22BCA8614CA9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8A57-58C7-4BD6-8F84-9DFE82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6332498C-E262-472E-96D9-DA149F8A1F50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4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F51AAEB8-52EB-418C-BDFB-BABFCB19264E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FFFE4757-CD01-4FE0-96A9-657ADEC76DB1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7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7A36-81DF-47F5-B943-BB5301C4669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Group Report</a:t>
            </a:r>
            <a:br>
              <a:rPr lang="en-US" dirty="0" smtClean="0"/>
            </a:br>
            <a:r>
              <a:rPr lang="en-US" sz="3600" dirty="0" smtClean="0"/>
              <a:t>Resources </a:t>
            </a:r>
            <a:r>
              <a:rPr lang="en-US" sz="3600" dirty="0" smtClean="0"/>
              <a:t>Working </a:t>
            </a:r>
            <a:r>
              <a:rPr lang="en-US" sz="3600" dirty="0" smtClean="0"/>
              <a:t>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Cindy </a:t>
            </a:r>
            <a:r>
              <a:rPr lang="en-US" dirty="0" err="1" smtClean="0"/>
              <a:t>Zheng</a:t>
            </a:r>
            <a:r>
              <a:rPr lang="en-US" dirty="0" smtClean="0"/>
              <a:t> (SDSC)</a:t>
            </a:r>
          </a:p>
          <a:p>
            <a:r>
              <a:rPr lang="en-US" altLang="ja-JP" dirty="0"/>
              <a:t>Yoshio Tanaka (AIST)</a:t>
            </a:r>
            <a:endParaRPr lang="en-US" dirty="0" smtClean="0"/>
          </a:p>
          <a:p>
            <a:r>
              <a:rPr lang="en-US" dirty="0" smtClean="0"/>
              <a:t>Phil Papadopoulos (SDSC)</a:t>
            </a:r>
          </a:p>
        </p:txBody>
      </p:sp>
    </p:spTree>
    <p:extLst>
      <p:ext uri="{BB962C8B-B14F-4D97-AF65-F5344CB8AC3E}">
        <p14:creationId xmlns:p14="http://schemas.microsoft.com/office/powerpoint/2010/main" val="216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Agenda of 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Thursday 15:00-16:30</a:t>
            </a:r>
          </a:p>
          <a:p>
            <a:pPr lvl="1"/>
            <a:r>
              <a:rPr kumimoji="1" lang="en-US" altLang="ja-JP" dirty="0" smtClean="0"/>
              <a:t>Discussion: </a:t>
            </a:r>
            <a:r>
              <a:rPr kumimoji="1" lang="en-US" altLang="ja-JP" dirty="0" smtClean="0"/>
              <a:t>VC </a:t>
            </a:r>
            <a:r>
              <a:rPr kumimoji="1" lang="en-US" altLang="ja-JP" dirty="0" smtClean="0"/>
              <a:t>sharing</a:t>
            </a:r>
          </a:p>
          <a:p>
            <a:pPr lvl="2"/>
            <a:r>
              <a:rPr kumimoji="1" lang="en-US" altLang="ja-JP" dirty="0" smtClean="0"/>
              <a:t>Demo by AIST</a:t>
            </a:r>
          </a:p>
          <a:p>
            <a:pPr lvl="2"/>
            <a:r>
              <a:rPr kumimoji="1" lang="en-US" altLang="ja-JP" dirty="0" smtClean="0"/>
              <a:t>Discussion for improvements and next steps</a:t>
            </a:r>
          </a:p>
          <a:p>
            <a:r>
              <a:rPr kumimoji="1" lang="en-US" altLang="ja-JP" dirty="0" smtClean="0"/>
              <a:t>Friday </a:t>
            </a:r>
            <a:r>
              <a:rPr kumimoji="1" lang="en-US" altLang="ja-JP" dirty="0" smtClean="0"/>
              <a:t>11:30-13:00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Talk</a:t>
            </a:r>
          </a:p>
          <a:p>
            <a:pPr lvl="2"/>
            <a:r>
              <a:rPr lang="en-US" altLang="ja-JP" dirty="0" smtClean="0"/>
              <a:t>Research activities at Anna University (Prof. </a:t>
            </a:r>
            <a:r>
              <a:rPr lang="en-US" altLang="ja-JP" dirty="0" err="1" smtClean="0"/>
              <a:t>S.Thamarai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Selvi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Discussion: Identify issues and people who will be working on</a:t>
            </a:r>
            <a:endParaRPr kumimoji="1" lang="en-US" altLang="ja-JP" dirty="0" smtClean="0"/>
          </a:p>
          <a:p>
            <a:r>
              <a:rPr kumimoji="1" lang="en-US" altLang="ja-JP" dirty="0" smtClean="0"/>
              <a:t>Friday 14:40-16:00</a:t>
            </a:r>
            <a:endParaRPr kumimoji="1" lang="en-US" altLang="ja-JP" dirty="0" smtClean="0"/>
          </a:p>
          <a:p>
            <a:pPr lvl="1"/>
            <a:r>
              <a:rPr kumimoji="1" lang="en-US" altLang="ja-JP" smtClean="0"/>
              <a:t>Demos</a:t>
            </a:r>
            <a:endParaRPr kumimoji="1" lang="en-US" altLang="ja-JP" dirty="0" smtClean="0"/>
          </a:p>
          <a:p>
            <a:pPr lvl="2"/>
            <a:r>
              <a:rPr kumimoji="1" lang="en-US" altLang="ja-JP" dirty="0"/>
              <a:t>IPOP: Self-configuring IP-over-P2P Overlay-based Virtual Private Networking (Pierre St </a:t>
            </a:r>
            <a:r>
              <a:rPr kumimoji="1" lang="en-US" altLang="ja-JP" dirty="0" err="1" smtClean="0"/>
              <a:t>Juste</a:t>
            </a:r>
            <a:r>
              <a:rPr kumimoji="1" lang="en-US" altLang="ja-JP" dirty="0" smtClean="0"/>
              <a:t>)</a:t>
            </a:r>
          </a:p>
          <a:p>
            <a:pPr lvl="2"/>
            <a:r>
              <a:rPr kumimoji="1" lang="en-US" altLang="ja-JP" dirty="0"/>
              <a:t>Network throughput-aware routing for Pragma </a:t>
            </a:r>
            <a:r>
              <a:rPr kumimoji="1" lang="en-US" altLang="ja-JP" dirty="0" smtClean="0"/>
              <a:t>Cloud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Kohei</a:t>
            </a:r>
            <a:r>
              <a:rPr kumimoji="1" lang="en-US" altLang="ja-JP" dirty="0" smtClean="0"/>
              <a:t> Ichikawa, et.al</a:t>
            </a:r>
            <a:r>
              <a:rPr kumimoji="1" lang="en-US" altLang="ja-JP" dirty="0" smtClean="0"/>
              <a:t>.)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77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VC Sharing Discussion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Demonstrated booting VC images on two cloud hosting environments.</a:t>
            </a:r>
          </a:p>
          <a:p>
            <a:pPr lvl="1"/>
            <a:r>
              <a:rPr kumimoji="1" lang="en-US" altLang="ja-JP" dirty="0" smtClean="0"/>
              <a:t>Rocks/KVM by SDSC</a:t>
            </a:r>
          </a:p>
          <a:p>
            <a:pPr lvl="1"/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/KVM by AIST</a:t>
            </a:r>
          </a:p>
          <a:p>
            <a:r>
              <a:rPr kumimoji="1" lang="en-US" altLang="ja-JP" dirty="0" smtClean="0"/>
              <a:t>Next steps</a:t>
            </a:r>
          </a:p>
          <a:p>
            <a:pPr lvl="1"/>
            <a:r>
              <a:rPr kumimoji="1" lang="en-US" altLang="ja-JP" dirty="0" smtClean="0"/>
              <a:t>Review the design of the scripts and re-implement by python.</a:t>
            </a:r>
          </a:p>
          <a:p>
            <a:pPr lvl="1"/>
            <a:r>
              <a:rPr kumimoji="1" lang="en-US" altLang="ja-JP" dirty="0" smtClean="0"/>
              <a:t>Do this in San Diego in July (SDSC, AIST, NCHC).</a:t>
            </a:r>
          </a:p>
          <a:p>
            <a:pPr lvl="2"/>
            <a:r>
              <a:rPr kumimoji="1" lang="en-US" altLang="ja-JP" dirty="0" smtClean="0"/>
              <a:t>Detailed schedule TBD.</a:t>
            </a:r>
          </a:p>
          <a:p>
            <a:pPr lvl="2"/>
            <a:r>
              <a:rPr kumimoji="1" lang="en-US" altLang="ja-JP" dirty="0" smtClean="0"/>
              <a:t>Anybody interested in is welcome to join.</a:t>
            </a:r>
          </a:p>
          <a:p>
            <a:pPr lvl="1"/>
            <a:r>
              <a:rPr kumimoji="1" lang="en-US" altLang="ja-JP" dirty="0" smtClean="0"/>
              <a:t>SDN integration with VC (NAIST/Osaka)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6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629"/>
            <a:ext cx="8228160" cy="1144921"/>
          </a:xfrm>
        </p:spPr>
        <p:txBody>
          <a:bodyPr tIns="3520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Summary of the 2</a:t>
            </a:r>
            <a:r>
              <a:rPr lang="en-US" baseline="30000" dirty="0" smtClean="0"/>
              <a:t>nd</a:t>
            </a:r>
            <a:r>
              <a:rPr lang="en-US" dirty="0" smtClean="0"/>
              <a:t> day Discussion</a:t>
            </a:r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604329"/>
            <a:ext cx="8045280" cy="3977698"/>
          </a:xfrm>
        </p:spPr>
        <p:txBody>
          <a:bodyPr>
            <a:normAutofit fontScale="925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Scenario: Three different labs want to share computing and data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What are the resources (data, computing)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How do they author their software structure (VM/VC) to do what they need (e.g. LifeMapper Compute Nodes)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How do they provide network privacy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How do they control their distributed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9112601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/>
          <a:stretch>
            <a:fillRect/>
          </a:stretch>
        </p:blipFill>
        <p:spPr bwMode="auto">
          <a:xfrm>
            <a:off x="34560" y="0"/>
            <a:ext cx="91094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1391041" y="1716660"/>
            <a:ext cx="6588000" cy="4458708"/>
          </a:xfrm>
          <a:custGeom>
            <a:avLst/>
            <a:gdLst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1002082 w 6588690"/>
              <a:gd name="connsiteY19" fmla="*/ 914400 h 4484318"/>
              <a:gd name="connsiteX20" fmla="*/ 0 w 6588690"/>
              <a:gd name="connsiteY20" fmla="*/ 1653435 h 4484318"/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895611 w 6588690"/>
              <a:gd name="connsiteY19" fmla="*/ 899786 h 4484318"/>
              <a:gd name="connsiteX20" fmla="*/ 0 w 6588690"/>
              <a:gd name="connsiteY20" fmla="*/ 1653435 h 4484318"/>
              <a:gd name="connsiteX0" fmla="*/ 0 w 6588690"/>
              <a:gd name="connsiteY0" fmla="*/ 1668049 h 4498932"/>
              <a:gd name="connsiteX1" fmla="*/ 0 w 6588690"/>
              <a:gd name="connsiteY1" fmla="*/ 3521901 h 4498932"/>
              <a:gd name="connsiteX2" fmla="*/ 2141951 w 6588690"/>
              <a:gd name="connsiteY2" fmla="*/ 3521901 h 4498932"/>
              <a:gd name="connsiteX3" fmla="*/ 2141951 w 6588690"/>
              <a:gd name="connsiteY3" fmla="*/ 4498932 h 4498932"/>
              <a:gd name="connsiteX4" fmla="*/ 3469710 w 6588690"/>
              <a:gd name="connsiteY4" fmla="*/ 4473879 h 4498932"/>
              <a:gd name="connsiteX5" fmla="*/ 3457184 w 6588690"/>
              <a:gd name="connsiteY5" fmla="*/ 3484323 h 4498932"/>
              <a:gd name="connsiteX6" fmla="*/ 2931090 w 6588690"/>
              <a:gd name="connsiteY6" fmla="*/ 2457189 h 4498932"/>
              <a:gd name="connsiteX7" fmla="*/ 4133589 w 6588690"/>
              <a:gd name="connsiteY7" fmla="*/ 2144038 h 4498932"/>
              <a:gd name="connsiteX8" fmla="*/ 4121063 w 6588690"/>
              <a:gd name="connsiteY8" fmla="*/ 2532345 h 4498932"/>
              <a:gd name="connsiteX9" fmla="*/ 5398718 w 6588690"/>
              <a:gd name="connsiteY9" fmla="*/ 2557397 h 4498932"/>
              <a:gd name="connsiteX10" fmla="*/ 5348614 w 6588690"/>
              <a:gd name="connsiteY10" fmla="*/ 1542789 h 4498932"/>
              <a:gd name="connsiteX11" fmla="*/ 6563638 w 6588690"/>
              <a:gd name="connsiteY11" fmla="*/ 1091852 h 4498932"/>
              <a:gd name="connsiteX12" fmla="*/ 6588690 w 6588690"/>
              <a:gd name="connsiteY12" fmla="*/ 89770 h 4498932"/>
              <a:gd name="connsiteX13" fmla="*/ 4296427 w 6588690"/>
              <a:gd name="connsiteY13" fmla="*/ 102296 h 4498932"/>
              <a:gd name="connsiteX14" fmla="*/ 2617940 w 6588690"/>
              <a:gd name="connsiteY14" fmla="*/ 1430055 h 4498932"/>
              <a:gd name="connsiteX15" fmla="*/ 2304789 w 6588690"/>
              <a:gd name="connsiteY15" fmla="*/ 1054274 h 4498932"/>
              <a:gd name="connsiteX16" fmla="*/ 2592888 w 6588690"/>
              <a:gd name="connsiteY16" fmla="*/ 941540 h 4498932"/>
              <a:gd name="connsiteX17" fmla="*/ 2567836 w 6588690"/>
              <a:gd name="connsiteY17" fmla="*/ 39666 h 4498932"/>
              <a:gd name="connsiteX18" fmla="*/ 895611 w 6588690"/>
              <a:gd name="connsiteY18" fmla="*/ 0 h 4498932"/>
              <a:gd name="connsiteX19" fmla="*/ 895611 w 6588690"/>
              <a:gd name="connsiteY19" fmla="*/ 914400 h 4498932"/>
              <a:gd name="connsiteX20" fmla="*/ 0 w 6588690"/>
              <a:gd name="connsiteY20" fmla="*/ 1668049 h 4498932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5348614 w 6588690"/>
              <a:gd name="connsiteY10" fmla="*/ 1503123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4296427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8690" h="4459266">
                <a:moveTo>
                  <a:pt x="0" y="1628383"/>
                </a:moveTo>
                <a:lnTo>
                  <a:pt x="0" y="3482235"/>
                </a:lnTo>
                <a:lnTo>
                  <a:pt x="2141951" y="3482235"/>
                </a:lnTo>
                <a:lnTo>
                  <a:pt x="2141951" y="4459266"/>
                </a:lnTo>
                <a:lnTo>
                  <a:pt x="3469710" y="4434213"/>
                </a:lnTo>
                <a:lnTo>
                  <a:pt x="3457184" y="3444657"/>
                </a:lnTo>
                <a:lnTo>
                  <a:pt x="2931090" y="2417523"/>
                </a:lnTo>
                <a:lnTo>
                  <a:pt x="4133589" y="2104372"/>
                </a:lnTo>
                <a:lnTo>
                  <a:pt x="4121063" y="2492679"/>
                </a:lnTo>
                <a:lnTo>
                  <a:pt x="5398718" y="2517731"/>
                </a:lnTo>
                <a:lnTo>
                  <a:pt x="5348614" y="1503123"/>
                </a:lnTo>
                <a:lnTo>
                  <a:pt x="6563638" y="1052186"/>
                </a:lnTo>
                <a:lnTo>
                  <a:pt x="6588690" y="50104"/>
                </a:lnTo>
                <a:lnTo>
                  <a:pt x="4296427" y="62630"/>
                </a:lnTo>
                <a:lnTo>
                  <a:pt x="2617940" y="1390389"/>
                </a:lnTo>
                <a:lnTo>
                  <a:pt x="2304789" y="1014608"/>
                </a:lnTo>
                <a:lnTo>
                  <a:pt x="2592888" y="901874"/>
                </a:lnTo>
                <a:lnTo>
                  <a:pt x="2567836" y="0"/>
                </a:lnTo>
                <a:lnTo>
                  <a:pt x="895611" y="36534"/>
                </a:lnTo>
                <a:lnTo>
                  <a:pt x="895611" y="874734"/>
                </a:lnTo>
                <a:lnTo>
                  <a:pt x="0" y="1628383"/>
                </a:lnTo>
                <a:close/>
              </a:path>
            </a:pathLst>
          </a:custGeom>
          <a:solidFill>
            <a:srgbClr val="FFFF66">
              <a:alpha val="46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3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880" y="2057977"/>
            <a:ext cx="743040" cy="74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7921" y="1828992"/>
            <a:ext cx="1372320" cy="646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30" tIns="45715" rIns="91430" bIns="45715">
            <a:spAutoFit/>
          </a:bodyPr>
          <a:lstStyle/>
          <a:p>
            <a:pPr algn="ctr">
              <a:defRPr/>
            </a:pP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VM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75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60" y="1981648"/>
            <a:ext cx="743040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60" y="2896145"/>
            <a:ext cx="743040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1848"/>
            <a:ext cx="743040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560" y="5181664"/>
            <a:ext cx="743040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00" y="3429000"/>
            <a:ext cx="743040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52480" y="4343496"/>
            <a:ext cx="990720" cy="646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91430" tIns="45715" rIns="91430" bIns="45715">
            <a:spAutoFit/>
          </a:bodyPr>
          <a:lstStyle/>
          <a:p>
            <a:pPr algn="ctr">
              <a:defRPr/>
            </a:pP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Server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81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>
            <a:lum bright="-32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21" y="3810640"/>
            <a:ext cx="692640" cy="69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>
            <a:lum bright="-32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00" y="3429001"/>
            <a:ext cx="692640" cy="6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>
            <a:stCxn id="49" idx="6"/>
            <a:endCxn id="56" idx="2"/>
          </p:cNvCxnSpPr>
          <p:nvPr/>
        </p:nvCxnSpPr>
        <p:spPr>
          <a:xfrm flipV="1">
            <a:off x="3451681" y="2972473"/>
            <a:ext cx="1631520" cy="60918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9" idx="1"/>
          </p:cNvCxnSpPr>
          <p:nvPr/>
        </p:nvCxnSpPr>
        <p:spPr>
          <a:xfrm>
            <a:off x="3114720" y="3104966"/>
            <a:ext cx="298080" cy="460848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49" idx="2"/>
          </p:cNvCxnSpPr>
          <p:nvPr/>
        </p:nvCxnSpPr>
        <p:spPr>
          <a:xfrm flipV="1">
            <a:off x="2190240" y="3581656"/>
            <a:ext cx="1215360" cy="21890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9" idx="2"/>
          </p:cNvCxnSpPr>
          <p:nvPr/>
        </p:nvCxnSpPr>
        <p:spPr>
          <a:xfrm flipV="1">
            <a:off x="2597760" y="3581656"/>
            <a:ext cx="807840" cy="57462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9" idx="5"/>
          </p:cNvCxnSpPr>
          <p:nvPr/>
        </p:nvCxnSpPr>
        <p:spPr>
          <a:xfrm flipH="1" flipV="1">
            <a:off x="3444480" y="3597498"/>
            <a:ext cx="813600" cy="158416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56" idx="0"/>
          </p:cNvCxnSpPr>
          <p:nvPr/>
        </p:nvCxnSpPr>
        <p:spPr>
          <a:xfrm flipH="1">
            <a:off x="5104800" y="2361848"/>
            <a:ext cx="610560" cy="587582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56" idx="4"/>
          </p:cNvCxnSpPr>
          <p:nvPr/>
        </p:nvCxnSpPr>
        <p:spPr>
          <a:xfrm flipH="1" flipV="1">
            <a:off x="5104800" y="2994075"/>
            <a:ext cx="610560" cy="273629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56" idx="6"/>
          </p:cNvCxnSpPr>
          <p:nvPr/>
        </p:nvCxnSpPr>
        <p:spPr>
          <a:xfrm flipH="1">
            <a:off x="5127841" y="2429536"/>
            <a:ext cx="2111040" cy="54293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6" idx="3"/>
          </p:cNvCxnSpPr>
          <p:nvPr/>
        </p:nvCxnSpPr>
        <p:spPr>
          <a:xfrm flipH="1" flipV="1">
            <a:off x="5088960" y="2988314"/>
            <a:ext cx="930240" cy="78632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2" name="TextBox 68"/>
          <p:cNvSpPr txBox="1">
            <a:spLocks noChangeArrowheads="1"/>
          </p:cNvSpPr>
          <p:nvPr/>
        </p:nvSpPr>
        <p:spPr bwMode="auto">
          <a:xfrm>
            <a:off x="7009920" y="3276345"/>
            <a:ext cx="1448640" cy="64632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en-US" b="1">
                <a:latin typeface="Arial Unicode MS" pitchFamily="32" charset="0"/>
                <a:cs typeface="Arial Unicode MS" pitchFamily="32" charset="0"/>
              </a:rPr>
              <a:t>Overlay Network</a:t>
            </a:r>
          </a:p>
        </p:txBody>
      </p:sp>
      <p:cxnSp>
        <p:nvCxnSpPr>
          <p:cNvPr id="71" name="Straight Arrow Connector 70"/>
          <p:cNvCxnSpPr>
            <a:stCxn id="7192" idx="0"/>
          </p:cNvCxnSpPr>
          <p:nvPr/>
        </p:nvCxnSpPr>
        <p:spPr>
          <a:xfrm flipH="1" flipV="1">
            <a:off x="6553440" y="2667161"/>
            <a:ext cx="1180800" cy="609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TextBox 74"/>
          <p:cNvSpPr txBox="1">
            <a:spLocks noChangeArrowheads="1"/>
          </p:cNvSpPr>
          <p:nvPr/>
        </p:nvSpPr>
        <p:spPr bwMode="auto">
          <a:xfrm>
            <a:off x="761760" y="914497"/>
            <a:ext cx="7009920" cy="36932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en-US" b="1">
                <a:latin typeface="Arial Unicode MS" pitchFamily="32" charset="0"/>
                <a:cs typeface="Arial Unicode MS" pitchFamily="32" charset="0"/>
              </a:rPr>
              <a:t>User-Controlled Trust Envelope</a:t>
            </a:r>
          </a:p>
        </p:txBody>
      </p:sp>
      <p:cxnSp>
        <p:nvCxnSpPr>
          <p:cNvPr id="76" name="Straight Arrow Connector 75"/>
          <p:cNvCxnSpPr>
            <a:stCxn id="7194" idx="2"/>
          </p:cNvCxnSpPr>
          <p:nvPr/>
        </p:nvCxnSpPr>
        <p:spPr>
          <a:xfrm>
            <a:off x="4266720" y="1283819"/>
            <a:ext cx="763201" cy="850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Multidocument 86"/>
          <p:cNvSpPr/>
          <p:nvPr/>
        </p:nvSpPr>
        <p:spPr>
          <a:xfrm>
            <a:off x="5562721" y="5029008"/>
            <a:ext cx="1752480" cy="1143480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 Networks</a:t>
            </a:r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4" name="Elbow Connector 93"/>
          <p:cNvCxnSpPr>
            <a:stCxn id="87" idx="0"/>
            <a:endCxn id="56" idx="4"/>
          </p:cNvCxnSpPr>
          <p:nvPr/>
        </p:nvCxnSpPr>
        <p:spPr>
          <a:xfrm rot="16200000" flipV="1">
            <a:off x="4814534" y="3284342"/>
            <a:ext cx="2034933" cy="1454400"/>
          </a:xfrm>
          <a:prstGeom prst="bentConnector3">
            <a:avLst>
              <a:gd name="adj1" fmla="val 4307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Firewall"/>
          <p:cNvSpPr>
            <a:spLocks noEditPoints="1" noChangeArrowheads="1"/>
          </p:cNvSpPr>
          <p:nvPr/>
        </p:nvSpPr>
        <p:spPr bwMode="auto">
          <a:xfrm>
            <a:off x="4648321" y="3657984"/>
            <a:ext cx="914400" cy="679751"/>
          </a:xfrm>
          <a:custGeom>
            <a:avLst/>
            <a:gdLst>
              <a:gd name="T0" fmla="*/ 0 w 21600"/>
              <a:gd name="T1" fmla="*/ 0 h 21600"/>
              <a:gd name="T2" fmla="*/ 504032 w 21600"/>
              <a:gd name="T3" fmla="*/ 0 h 21600"/>
              <a:gd name="T4" fmla="*/ 1008063 w 21600"/>
              <a:gd name="T5" fmla="*/ 0 h 21600"/>
              <a:gd name="T6" fmla="*/ 982861 w 21600"/>
              <a:gd name="T7" fmla="*/ 374484 h 21600"/>
              <a:gd name="T8" fmla="*/ 982861 w 21600"/>
              <a:gd name="T9" fmla="*/ 748968 h 21600"/>
              <a:gd name="T10" fmla="*/ 504032 w 21600"/>
              <a:gd name="T11" fmla="*/ 748968 h 21600"/>
              <a:gd name="T12" fmla="*/ 25202 w 21600"/>
              <a:gd name="T13" fmla="*/ 748968 h 21600"/>
              <a:gd name="T14" fmla="*/ 25202 w 21600"/>
              <a:gd name="T15" fmla="*/ 3744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ja-JP" altLang="en-US"/>
          </a:p>
        </p:txBody>
      </p:sp>
      <p:sp>
        <p:nvSpPr>
          <p:cNvPr id="39" name="Oval 38"/>
          <p:cNvSpPr/>
          <p:nvPr/>
        </p:nvSpPr>
        <p:spPr>
          <a:xfrm>
            <a:off x="3276000" y="3429000"/>
            <a:ext cx="305280" cy="3053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53601" y="2819817"/>
            <a:ext cx="303840" cy="3038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05600" y="3558614"/>
            <a:ext cx="46080" cy="46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083201" y="2949430"/>
            <a:ext cx="44640" cy="44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-27363"/>
            <a:ext cx="8228160" cy="114492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Let's Talk ….</a:t>
            </a:r>
          </a:p>
        </p:txBody>
      </p:sp>
      <p:graphicFrame>
        <p:nvGraphicFramePr>
          <p:cNvPr id="102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85947"/>
              </p:ext>
            </p:extLst>
          </p:nvPr>
        </p:nvGraphicFramePr>
        <p:xfrm>
          <a:off x="456480" y="1078673"/>
          <a:ext cx="8045280" cy="5438712"/>
        </p:xfrm>
        <a:graphic>
          <a:graphicData uri="http://schemas.openxmlformats.org/drawingml/2006/table">
            <a:tbl>
              <a:tblPr/>
              <a:tblGrid>
                <a:gridCol w="2681280"/>
                <a:gridCol w="2682720"/>
                <a:gridCol w="2681280"/>
              </a:tblGrid>
              <a:tr h="5659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Issue/Area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Who? 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Initial Ideas/Plans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Resource Broker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Identify Resources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Resource Registry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lang="en-US" altLang="ja-JP" sz="1600" dirty="0" err="1" smtClean="0"/>
                        <a:t>Thamarai</a:t>
                      </a:r>
                      <a:r>
                        <a:rPr lang="ja-JP" altLang="en-US" sz="1600" baseline="0" dirty="0" smtClean="0"/>
                        <a:t> </a:t>
                      </a:r>
                      <a:r>
                        <a:rPr lang="en-US" altLang="ja-JP" sz="1600" baseline="0" dirty="0" smtClean="0"/>
                        <a:t>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Anna U)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Identify Management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(Incommon/CILogin, GoogleID? OpenID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Yoshio, Aimee, Weicheng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659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Controlling Infrastructure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Phil, Nadya, Mauricio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659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Monitoring of Infrastructure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Global view 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– Not yet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659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Integrated Definition/Construction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Phil, Mauricio,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Nadya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Reliability – of data Distribution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Failure of remote VM/VC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What happens if an outsourced service goes away (eg. googleID)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3448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67996"/>
              </p:ext>
            </p:extLst>
          </p:nvPr>
        </p:nvGraphicFramePr>
        <p:xfrm>
          <a:off x="576001" y="224663"/>
          <a:ext cx="8045280" cy="6349584"/>
        </p:xfrm>
        <a:graphic>
          <a:graphicData uri="http://schemas.openxmlformats.org/drawingml/2006/table">
            <a:tbl>
              <a:tblPr/>
              <a:tblGrid>
                <a:gridCol w="2681280"/>
                <a:gridCol w="2682720"/>
                <a:gridCol w="2681280"/>
              </a:tblGrid>
              <a:tr h="33077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Issue/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Who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Ideas/Plans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1025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What ARE we doing about data?</a:t>
                      </a:r>
                    </a:p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What level do we want to address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Reed,Yoshio, Aimee, Nadya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Integrating public, semi-private, private data resources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Reed,Yoshio, Aimee, Nadya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936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What Data/Software does PRAGMA “Publish” ? And How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Everyone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25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Is there Temporary Data Storage at Remote Resource Providers? 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Rajeev – Identification of Replica selection strategies (existing SW/research)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025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Scaling Limits (practical) of PRAGMA cloud?  What are steps to simplify expansion? 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1025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Integrate Data Provenance into PRAGMA resources. How to utilize the Provenance info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Indiana Lab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077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Hierarchical Map Reduce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Yuan</a:t>
                      </a: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62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410</Words>
  <Application>Microsoft Office PowerPoint</Application>
  <PresentationFormat>画面に合わせる (4:3)</PresentationFormat>
  <Paragraphs>79</Paragraphs>
  <Slides>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Theme</vt:lpstr>
      <vt:lpstr>Working Group Report Resources Working Group</vt:lpstr>
      <vt:lpstr>Agenda of breakouts</vt:lpstr>
      <vt:lpstr>Summary of VC Sharing Discussion</vt:lpstr>
      <vt:lpstr>Summary of the 2nd day Discussion</vt:lpstr>
      <vt:lpstr>PowerPoint プレゼンテーション</vt:lpstr>
      <vt:lpstr>Let's Talk ….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Working Group Update</dc:title>
  <dc:creator>zhengc</dc:creator>
  <cp:lastModifiedBy>Yoshio Tanaka</cp:lastModifiedBy>
  <cp:revision>22</cp:revision>
  <dcterms:created xsi:type="dcterms:W3CDTF">2013-03-13T06:47:48Z</dcterms:created>
  <dcterms:modified xsi:type="dcterms:W3CDTF">2013-03-22T09:08:20Z</dcterms:modified>
</cp:coreProperties>
</file>