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240A-9D61-4FE7-BFD4-22BCA8614CA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8A57-58C7-4BD6-8F84-9DFE82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61FD08DB-8F1B-43D4-9A67-A76711547ACE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2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7A36-81DF-47F5-B943-BB5301C4669F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c.pragma-grid.net/wiki/index.php/Vc-interface" TargetMode="External"/><Relationship Id="rId2" Type="http://schemas.openxmlformats.org/officeDocument/2006/relationships/hyperlink" Target="http://goc.pragma-grid.net/wiki/index.php/SC12_mee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c.pragma-grid.net/wiki/index.php/Rocks_VC_experiment_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ping.fbb.utm.my:8080/pragma_geoportal/catalog/main/home.page" TargetMode="External"/><Relationship Id="rId2" Type="http://schemas.openxmlformats.org/officeDocument/2006/relationships/hyperlink" Target="http://goc.pragma-grid.net/wiki/index.php/CIBD_meeting_not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Working Group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Cindy </a:t>
            </a:r>
            <a:r>
              <a:rPr lang="en-US" dirty="0" err="1" smtClean="0"/>
              <a:t>Zheng</a:t>
            </a:r>
            <a:r>
              <a:rPr lang="en-US" dirty="0" smtClean="0"/>
              <a:t> (SDSC)</a:t>
            </a:r>
          </a:p>
          <a:p>
            <a:r>
              <a:rPr lang="en-US" altLang="ja-JP" dirty="0"/>
              <a:t>Yoshio Tanaka (AIST)</a:t>
            </a:r>
            <a:endParaRPr lang="en-US" dirty="0" smtClean="0"/>
          </a:p>
          <a:p>
            <a:r>
              <a:rPr lang="en-US" dirty="0" smtClean="0"/>
              <a:t>Phil Papadopoulos (SDSC)</a:t>
            </a:r>
          </a:p>
        </p:txBody>
      </p:sp>
    </p:spTree>
    <p:extLst>
      <p:ext uri="{BB962C8B-B14F-4D97-AF65-F5344CB8AC3E}">
        <p14:creationId xmlns:p14="http://schemas.microsoft.com/office/powerpoint/2010/main" val="216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4763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5858693" imgH="3228571" progId="Paint.Picture">
                  <p:embed/>
                </p:oleObj>
              </mc:Choice>
              <mc:Fallback>
                <p:oleObj name="Bitmap Image" r:id="rId4" imgW="5858693" imgH="3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2286000" y="34925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Grid/Cloud</a:t>
            </a: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5" name="Text Box 30"/>
          <p:cNvSpPr txBox="1">
            <a:spLocks noChangeArrowheads="1"/>
          </p:cNvSpPr>
          <p:nvPr/>
        </p:nvSpPr>
        <p:spPr bwMode="auto">
          <a:xfrm>
            <a:off x="609600" y="6096000"/>
            <a:ext cx="800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solidFill>
                  <a:srgbClr val="A50021"/>
                </a:solidFill>
                <a:cs typeface="Arial" charset="0"/>
              </a:rPr>
              <a:t>23 institutions </a:t>
            </a:r>
            <a:r>
              <a:rPr lang="en-US" dirty="0" smtClean="0">
                <a:cs typeface="Arial" charset="0"/>
              </a:rPr>
              <a:t>in 14 countries/regions</a:t>
            </a:r>
            <a:r>
              <a:rPr lang="en-US" dirty="0" smtClean="0">
                <a:solidFill>
                  <a:srgbClr val="A50021"/>
                </a:solidFill>
                <a:cs typeface="Arial" charset="0"/>
              </a:rPr>
              <a:t>,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cs typeface="Arial" charset="0"/>
              </a:rPr>
              <a:t>18 compute sites, </a:t>
            </a:r>
            <a:r>
              <a:rPr lang="en-US" dirty="0" smtClean="0">
                <a:solidFill>
                  <a:srgbClr val="FF9900"/>
                </a:solidFill>
                <a:cs typeface="Arial" charset="0"/>
              </a:rPr>
              <a:t>13 Cloud sites</a:t>
            </a:r>
          </a:p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  <a:cs typeface="Arial" charset="0"/>
              </a:rPr>
              <a:t>March 4, 2013</a:t>
            </a:r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7" name="Text Box 35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V="1">
            <a:off x="533400" y="160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79" name="Text Box 37"/>
          <p:cNvSpPr txBox="1">
            <a:spLocks noChangeArrowheads="1"/>
          </p:cNvSpPr>
          <p:nvPr/>
        </p:nvSpPr>
        <p:spPr bwMode="auto">
          <a:xfrm>
            <a:off x="1447800" y="3548063"/>
            <a:ext cx="995363" cy="5238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C00000"/>
                </a:solidFill>
              </a:rPr>
              <a:t>KU</a:t>
            </a:r>
          </a:p>
          <a:p>
            <a:pPr eaLnBrk="1" hangingPunct="1"/>
            <a:r>
              <a:rPr lang="en-US"/>
              <a:t>Thailand</a:t>
            </a:r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438400" y="32766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1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UoHyd</a:t>
            </a:r>
          </a:p>
          <a:p>
            <a:pPr eaLnBrk="1" hangingPunct="1"/>
            <a:r>
              <a:rPr lang="en-US"/>
              <a:t>India</a:t>
            </a:r>
          </a:p>
        </p:txBody>
      </p:sp>
      <p:sp>
        <p:nvSpPr>
          <p:cNvPr id="15382" name="Line 40"/>
          <p:cNvSpPr>
            <a:spLocks noChangeShapeType="1"/>
          </p:cNvSpPr>
          <p:nvPr/>
        </p:nvSpPr>
        <p:spPr bwMode="auto">
          <a:xfrm>
            <a:off x="2057400" y="30480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3" name="Text Box 41"/>
          <p:cNvSpPr txBox="1">
            <a:spLocks noChangeArrowheads="1"/>
          </p:cNvSpPr>
          <p:nvPr/>
        </p:nvSpPr>
        <p:spPr bwMode="auto">
          <a:xfrm>
            <a:off x="1524000" y="4343400"/>
            <a:ext cx="838200" cy="760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MIMOS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UTM</a:t>
            </a:r>
          </a:p>
          <a:p>
            <a:pPr eaLnBrk="1" hangingPunct="1"/>
            <a:r>
              <a:rPr lang="en-US"/>
              <a:t>Malaysia</a:t>
            </a:r>
          </a:p>
        </p:txBody>
      </p:sp>
      <p:sp>
        <p:nvSpPr>
          <p:cNvPr id="15384" name="Line 42"/>
          <p:cNvSpPr>
            <a:spLocks noChangeShapeType="1"/>
          </p:cNvSpPr>
          <p:nvPr/>
        </p:nvSpPr>
        <p:spPr bwMode="auto">
          <a:xfrm flipV="1">
            <a:off x="2362200" y="35814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5" name="Text Box 43"/>
          <p:cNvSpPr txBox="1">
            <a:spLocks noChangeArrowheads="1"/>
          </p:cNvSpPr>
          <p:nvPr/>
        </p:nvSpPr>
        <p:spPr bwMode="auto">
          <a:xfrm>
            <a:off x="2286000" y="2514600"/>
            <a:ext cx="962025" cy="484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HKU</a:t>
            </a:r>
          </a:p>
          <a:p>
            <a:pPr eaLnBrk="1" hangingPunct="1"/>
            <a:r>
              <a:rPr lang="en-US"/>
              <a:t>HongKong</a:t>
            </a:r>
          </a:p>
        </p:txBody>
      </p:sp>
      <p:sp>
        <p:nvSpPr>
          <p:cNvPr id="15386" name="Line 44"/>
          <p:cNvSpPr>
            <a:spLocks noChangeShapeType="1"/>
          </p:cNvSpPr>
          <p:nvPr/>
        </p:nvSpPr>
        <p:spPr bwMode="auto">
          <a:xfrm flipH="1" flipV="1">
            <a:off x="3276600" y="2743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7" name="Text Box 45"/>
          <p:cNvSpPr txBox="1">
            <a:spLocks noChangeArrowheads="1"/>
          </p:cNvSpPr>
          <p:nvPr/>
        </p:nvSpPr>
        <p:spPr bwMode="auto">
          <a:xfrm>
            <a:off x="4430713" y="2447925"/>
            <a:ext cx="766762" cy="760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ASGC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NCHC</a:t>
            </a:r>
          </a:p>
          <a:p>
            <a:pPr eaLnBrk="1" hangingPunct="1"/>
            <a:r>
              <a:rPr lang="en-US"/>
              <a:t>Taiwan</a:t>
            </a:r>
          </a:p>
        </p:txBody>
      </p:sp>
      <p:sp>
        <p:nvSpPr>
          <p:cNvPr id="15388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9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966788" cy="10080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AIST</a:t>
            </a:r>
          </a:p>
          <a:p>
            <a:pPr eaLnBrk="1" hangingPunct="1"/>
            <a:r>
              <a:rPr lang="en-US">
                <a:solidFill>
                  <a:srgbClr val="A50021"/>
                </a:solidFill>
              </a:rPr>
              <a:t>OsakaU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UTsukuba</a:t>
            </a:r>
            <a:endParaRPr lang="en-US" u="sng">
              <a:solidFill>
                <a:srgbClr val="009900"/>
              </a:solidFill>
            </a:endParaRPr>
          </a:p>
          <a:p>
            <a:pPr eaLnBrk="1" hangingPunct="1"/>
            <a:r>
              <a:rPr lang="en-US"/>
              <a:t>Japan</a:t>
            </a:r>
          </a:p>
        </p:txBody>
      </p:sp>
      <p:sp>
        <p:nvSpPr>
          <p:cNvPr id="15390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1" name="Text Box 53"/>
          <p:cNvSpPr txBox="1">
            <a:spLocks noChangeArrowheads="1"/>
          </p:cNvSpPr>
          <p:nvPr/>
        </p:nvSpPr>
        <p:spPr bwMode="auto">
          <a:xfrm>
            <a:off x="3957638" y="5410200"/>
            <a:ext cx="8699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MU</a:t>
            </a:r>
          </a:p>
          <a:p>
            <a:pPr eaLnBrk="1" hangingPunct="1"/>
            <a:r>
              <a:rPr lang="en-US"/>
              <a:t>Australia</a:t>
            </a:r>
          </a:p>
        </p:txBody>
      </p:sp>
      <p:sp>
        <p:nvSpPr>
          <p:cNvPr id="15392" name="Line 54"/>
          <p:cNvSpPr>
            <a:spLocks noChangeShapeType="1"/>
          </p:cNvSpPr>
          <p:nvPr/>
        </p:nvSpPr>
        <p:spPr bwMode="auto">
          <a:xfrm flipH="1" flipV="1">
            <a:off x="4419600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3" name="Text Box 59"/>
          <p:cNvSpPr txBox="1">
            <a:spLocks noChangeArrowheads="1"/>
          </p:cNvSpPr>
          <p:nvPr/>
        </p:nvSpPr>
        <p:spPr bwMode="auto">
          <a:xfrm>
            <a:off x="3352800" y="12192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JLU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394" name="Line 60"/>
          <p:cNvSpPr>
            <a:spLocks noChangeShapeType="1"/>
          </p:cNvSpPr>
          <p:nvPr/>
        </p:nvSpPr>
        <p:spPr bwMode="auto">
          <a:xfrm flipH="1" flipV="1">
            <a:off x="3657600" y="1752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5" name="Text Box 61"/>
          <p:cNvSpPr txBox="1">
            <a:spLocks noChangeArrowheads="1"/>
          </p:cNvSpPr>
          <p:nvPr/>
        </p:nvSpPr>
        <p:spPr bwMode="auto">
          <a:xfrm>
            <a:off x="6130925" y="2032000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UCSD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396" name="Line 62"/>
          <p:cNvSpPr>
            <a:spLocks noChangeShapeType="1"/>
          </p:cNvSpPr>
          <p:nvPr/>
        </p:nvSpPr>
        <p:spPr bwMode="auto">
          <a:xfrm>
            <a:off x="6832600" y="2300288"/>
            <a:ext cx="4064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7" name="Text Box 69"/>
          <p:cNvSpPr txBox="1">
            <a:spLocks noChangeArrowheads="1"/>
          </p:cNvSpPr>
          <p:nvPr/>
        </p:nvSpPr>
        <p:spPr bwMode="auto">
          <a:xfrm>
            <a:off x="7615238" y="5334000"/>
            <a:ext cx="6731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UChile</a:t>
            </a:r>
          </a:p>
          <a:p>
            <a:pPr eaLnBrk="1" hangingPunct="1"/>
            <a:r>
              <a:rPr lang="en-US"/>
              <a:t>Chile</a:t>
            </a:r>
          </a:p>
        </p:txBody>
      </p:sp>
      <p:sp>
        <p:nvSpPr>
          <p:cNvPr id="15398" name="Line 70"/>
          <p:cNvSpPr>
            <a:spLocks noChangeShapeType="1"/>
          </p:cNvSpPr>
          <p:nvPr/>
        </p:nvSpPr>
        <p:spPr bwMode="auto">
          <a:xfrm flipV="1">
            <a:off x="8229600" y="5181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9" name="Text Box 82"/>
          <p:cNvSpPr txBox="1">
            <a:spLocks noChangeArrowheads="1"/>
          </p:cNvSpPr>
          <p:nvPr/>
        </p:nvSpPr>
        <p:spPr bwMode="auto">
          <a:xfrm>
            <a:off x="5486400" y="5410200"/>
            <a:ext cx="1184275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BESTGrid</a:t>
            </a:r>
          </a:p>
          <a:p>
            <a:pPr eaLnBrk="1" hangingPunct="1"/>
            <a:r>
              <a:rPr lang="en-US"/>
              <a:t>New Zealand</a:t>
            </a:r>
          </a:p>
        </p:txBody>
      </p:sp>
      <p:sp>
        <p:nvSpPr>
          <p:cNvPr id="15400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CNIC</a:t>
            </a:r>
            <a:endParaRPr lang="en-US" u="sng">
              <a:solidFill>
                <a:srgbClr val="009900"/>
              </a:solidFill>
            </a:endParaRP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01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04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05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1026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07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106363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08" name="Picture 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34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9" name="Picture 1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0" name="Picture 1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1" name="Picture 1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2" name="Picture 1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3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2373313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4" name="Text Box 213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41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pic>
        <p:nvPicPr>
          <p:cNvPr id="15416" name="Picture 2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7" name="Picture 2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8" name="Picture 2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9" name="Picture 2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0" name="Picture 2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1" name="Picture 2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2" name="Line 238"/>
          <p:cNvSpPr>
            <a:spLocks noChangeShapeType="1"/>
          </p:cNvSpPr>
          <p:nvPr/>
        </p:nvSpPr>
        <p:spPr bwMode="auto">
          <a:xfrm>
            <a:off x="3733800" y="3352800"/>
            <a:ext cx="371475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23" name="Text Box 239"/>
          <p:cNvSpPr txBox="1">
            <a:spLocks noChangeArrowheads="1"/>
          </p:cNvSpPr>
          <p:nvPr/>
        </p:nvSpPr>
        <p:spPr bwMode="auto">
          <a:xfrm>
            <a:off x="4105275" y="3411538"/>
            <a:ext cx="982663" cy="4651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ASTI</a:t>
            </a:r>
          </a:p>
          <a:p>
            <a:pPr eaLnBrk="1" hangingPunct="1"/>
            <a:r>
              <a:rPr lang="en-US"/>
              <a:t>Philippines</a:t>
            </a:r>
          </a:p>
        </p:txBody>
      </p:sp>
      <p:sp>
        <p:nvSpPr>
          <p:cNvPr id="15424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IndianaU</a:t>
            </a:r>
          </a:p>
          <a:p>
            <a:pPr eaLnBrk="1" hangingPunct="1"/>
            <a:r>
              <a:rPr lang="en-US"/>
              <a:t>USA</a:t>
            </a:r>
          </a:p>
        </p:txBody>
      </p:sp>
      <p:pic>
        <p:nvPicPr>
          <p:cNvPr id="15425" name="Picture 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6" name="Picture 243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7" name="Picture 2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2006600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8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7399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67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400425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325913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3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6245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2148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5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6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15144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13239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8" name="Picture 2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295400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095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0" name="Line 66"/>
          <p:cNvSpPr>
            <a:spLocks noChangeShapeType="1"/>
          </p:cNvSpPr>
          <p:nvPr/>
        </p:nvSpPr>
        <p:spPr bwMode="auto">
          <a:xfrm>
            <a:off x="5259388" y="5257800"/>
            <a:ext cx="227012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41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241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2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1028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3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5591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3314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AutoShape 11"/>
          <p:cNvSpPr>
            <a:spLocks noChangeArrowheads="1"/>
          </p:cNvSpPr>
          <p:nvPr/>
        </p:nvSpPr>
        <p:spPr bwMode="auto">
          <a:xfrm>
            <a:off x="8183563" y="26035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46" name="Text Box 61"/>
          <p:cNvSpPr txBox="1">
            <a:spLocks noChangeArrowheads="1"/>
          </p:cNvSpPr>
          <p:nvPr/>
        </p:nvSpPr>
        <p:spPr bwMode="auto">
          <a:xfrm>
            <a:off x="7874000" y="3235325"/>
            <a:ext cx="5286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UFL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447" name="Line 62"/>
          <p:cNvSpPr>
            <a:spLocks noChangeShapeType="1"/>
          </p:cNvSpPr>
          <p:nvPr/>
        </p:nvSpPr>
        <p:spPr bwMode="auto">
          <a:xfrm flipV="1">
            <a:off x="8115300" y="2762250"/>
            <a:ext cx="127000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48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2741613"/>
            <a:ext cx="152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9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2552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AutoShape 11"/>
          <p:cNvSpPr>
            <a:spLocks noChangeArrowheads="1"/>
          </p:cNvSpPr>
          <p:nvPr/>
        </p:nvSpPr>
        <p:spPr bwMode="auto">
          <a:xfrm>
            <a:off x="7835900" y="2227263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Text Box 61"/>
          <p:cNvSpPr txBox="1">
            <a:spLocks noChangeArrowheads="1"/>
          </p:cNvSpPr>
          <p:nvPr/>
        </p:nvSpPr>
        <p:spPr bwMode="auto">
          <a:xfrm>
            <a:off x="6973888" y="2832100"/>
            <a:ext cx="530225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KU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452" name="Line 62"/>
          <p:cNvSpPr>
            <a:spLocks noChangeShapeType="1"/>
          </p:cNvSpPr>
          <p:nvPr/>
        </p:nvSpPr>
        <p:spPr bwMode="auto">
          <a:xfrm flipV="1">
            <a:off x="7504113" y="2438400"/>
            <a:ext cx="446087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95" name="AutoShape 21"/>
          <p:cNvSpPr>
            <a:spLocks noChangeArrowheads="1"/>
          </p:cNvSpPr>
          <p:nvPr/>
        </p:nvSpPr>
        <p:spPr bwMode="auto">
          <a:xfrm>
            <a:off x="3327400" y="2897188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AutoShape 21"/>
          <p:cNvSpPr>
            <a:spLocks noChangeArrowheads="1"/>
          </p:cNvSpPr>
          <p:nvPr/>
        </p:nvSpPr>
        <p:spPr bwMode="auto">
          <a:xfrm>
            <a:off x="3619500" y="3190875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AutoShape 21"/>
          <p:cNvSpPr>
            <a:spLocks noChangeArrowheads="1"/>
          </p:cNvSpPr>
          <p:nvPr/>
        </p:nvSpPr>
        <p:spPr bwMode="auto">
          <a:xfrm>
            <a:off x="3124200" y="358775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6" name="Text Box 61"/>
          <p:cNvSpPr txBox="1">
            <a:spLocks noChangeArrowheads="1"/>
          </p:cNvSpPr>
          <p:nvPr/>
        </p:nvSpPr>
        <p:spPr bwMode="auto">
          <a:xfrm>
            <a:off x="2744788" y="4362450"/>
            <a:ext cx="1020762" cy="5238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NTU</a:t>
            </a:r>
          </a:p>
          <a:p>
            <a:pPr eaLnBrk="1" hangingPunct="1"/>
            <a:r>
              <a:rPr lang="en-US"/>
              <a:t>Singapore</a:t>
            </a:r>
          </a:p>
        </p:txBody>
      </p:sp>
      <p:sp>
        <p:nvSpPr>
          <p:cNvPr id="15457" name="Line 62"/>
          <p:cNvSpPr>
            <a:spLocks noChangeShapeType="1"/>
          </p:cNvSpPr>
          <p:nvPr/>
        </p:nvSpPr>
        <p:spPr bwMode="auto">
          <a:xfrm flipH="1" flipV="1">
            <a:off x="3248025" y="3773488"/>
            <a:ext cx="0" cy="58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50305" y="3909536"/>
            <a:ext cx="3883901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More sites involved in Cloud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Kansas University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Nanyang</a:t>
            </a:r>
            <a:r>
              <a:rPr lang="en-US" dirty="0">
                <a:solidFill>
                  <a:srgbClr val="FF0000"/>
                </a:solidFill>
              </a:rPr>
              <a:t> Technological </a:t>
            </a:r>
            <a:r>
              <a:rPr lang="en-US" dirty="0" smtClean="0">
                <a:solidFill>
                  <a:srgbClr val="FF0000"/>
                </a:solidFill>
              </a:rPr>
              <a:t>University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University of Florida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Universiti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Teknologi</a:t>
            </a:r>
            <a:r>
              <a:rPr lang="en-US" dirty="0">
                <a:solidFill>
                  <a:srgbClr val="FF0000"/>
                </a:solidFill>
              </a:rPr>
              <a:t> Malaysia </a:t>
            </a:r>
          </a:p>
        </p:txBody>
      </p:sp>
    </p:spTree>
    <p:extLst>
      <p:ext uri="{BB962C8B-B14F-4D97-AF65-F5344CB8AC3E}">
        <p14:creationId xmlns:p14="http://schemas.microsoft.com/office/powerpoint/2010/main" val="3174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altLang="ja-JP" dirty="0" smtClean="0"/>
              <a:t>SDN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01952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Extend Vine experiments</a:t>
            </a:r>
            <a:endParaRPr lang="en-US" altLang="ja-JP" b="1" dirty="0" smtClean="0"/>
          </a:p>
          <a:p>
            <a:pPr lvl="1"/>
            <a:r>
              <a:rPr kumimoji="1" lang="en-US" altLang="ja-JP" dirty="0" smtClean="0"/>
              <a:t>+ UCSD, Indiana, KUK, any other volunteers (KUT?), UTM?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Lead by UFL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Extended to UCSD and IU.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Konkuk</a:t>
            </a:r>
            <a:r>
              <a:rPr kumimoji="1" lang="en-US" altLang="ja-JP" dirty="0" smtClean="0">
                <a:solidFill>
                  <a:srgbClr val="FF0000"/>
                </a:solidFill>
              </a:rPr>
              <a:t> and UTM will join soon.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Successful VM live migration between UCSD and UFL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Successful Condor VC deployed in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ViNe</a:t>
            </a:r>
            <a:r>
              <a:rPr kumimoji="1" lang="en-US" altLang="ja-JP" dirty="0" smtClean="0">
                <a:solidFill>
                  <a:srgbClr val="FF0000"/>
                </a:solidFill>
              </a:rPr>
              <a:t> subnets (demo)</a:t>
            </a:r>
          </a:p>
          <a:p>
            <a:r>
              <a:rPr lang="en-US" altLang="ja-JP" dirty="0" smtClean="0"/>
              <a:t>Extend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experiments</a:t>
            </a:r>
          </a:p>
          <a:p>
            <a:pPr lvl="1"/>
            <a:r>
              <a:rPr kumimoji="1" lang="en-US" altLang="ja-JP" dirty="0" smtClean="0"/>
              <a:t>+ KUT, KUK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Lead by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OsakaU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Extended to NTU, KU-Thailand, NAIST, LZU (</a:t>
            </a:r>
            <a:r>
              <a:rPr kumimoji="1" lang="en-US" altLang="ja-JP" dirty="0" smtClean="0">
                <a:solidFill>
                  <a:srgbClr val="FF0000"/>
                </a:solidFill>
              </a:rPr>
              <a:t>demo @ resources breakout)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UCSD is getting ready to test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OpenFlow</a:t>
            </a:r>
            <a:r>
              <a:rPr kumimoji="1" lang="en-US" altLang="ja-JP" dirty="0" smtClean="0">
                <a:solidFill>
                  <a:srgbClr val="FF0000"/>
                </a:solidFill>
              </a:rPr>
              <a:t> hardware switch</a:t>
            </a:r>
            <a:endParaRPr lang="en-US" altLang="ja-JP" dirty="0" smtClean="0"/>
          </a:p>
          <a:p>
            <a:pPr lvl="1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altLang="ja-JP" dirty="0" smtClean="0"/>
              <a:t>VC Sharing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Lead by UCSD, AIST and NCHC</a:t>
            </a:r>
          </a:p>
          <a:p>
            <a:r>
              <a:rPr kumimoji="1" lang="en-US" altLang="ja-JP" dirty="0"/>
              <a:t>F2F meeting at SC12 and finalize</a:t>
            </a:r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Done  </a:t>
            </a:r>
            <a:r>
              <a:rPr kumimoji="1" lang="en-US" altLang="ja-JP" dirty="0">
                <a:hlinkClick r:id="rId2"/>
              </a:rPr>
              <a:t>http://goc.pragma-grid.net/wiki/index.php/SC12_meeting</a:t>
            </a:r>
            <a:r>
              <a:rPr kumimoji="1" lang="en-US" altLang="ja-JP" dirty="0"/>
              <a:t> </a:t>
            </a:r>
          </a:p>
          <a:p>
            <a:r>
              <a:rPr lang="en-US" altLang="ja-JP" dirty="0" smtClean="0"/>
              <a:t>Format </a:t>
            </a:r>
            <a:r>
              <a:rPr lang="en-US" altLang="ja-JP" dirty="0"/>
              <a:t>of the configuration </a:t>
            </a:r>
            <a:r>
              <a:rPr lang="en-US" altLang="ja-JP" dirty="0" smtClean="0"/>
              <a:t>description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Done. See </a:t>
            </a:r>
            <a:r>
              <a:rPr lang="en-US" altLang="ja-JP" dirty="0" smtClean="0">
                <a:hlinkClick r:id="rId3"/>
              </a:rPr>
              <a:t>http://goc.pragma-grid.net/wiki/index.php/Vc-interface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Develop scripts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AIST </a:t>
            </a:r>
            <a:r>
              <a:rPr lang="en-US" altLang="ja-JP" dirty="0" smtClean="0">
                <a:solidFill>
                  <a:srgbClr val="FF0000"/>
                </a:solidFill>
              </a:rPr>
              <a:t>implementation (demo @ resource breakout)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UCSD implementation (demo)</a:t>
            </a:r>
          </a:p>
          <a:p>
            <a:pPr marL="514350" lvl="1" indent="0">
              <a:buNone/>
            </a:pPr>
            <a:r>
              <a:rPr lang="en-US" altLang="ja-JP" dirty="0" smtClean="0">
                <a:hlinkClick r:id="rId4"/>
              </a:rPr>
              <a:t>http://goc.pragma-grid.net/wiki/index.php/Rocks_VC_experiment_1</a:t>
            </a:r>
            <a:endParaRPr lang="en-US" altLang="ja-JP" dirty="0" smtClean="0"/>
          </a:p>
          <a:p>
            <a:pPr marL="1371600" lvl="3" indent="0">
              <a:buNone/>
            </a:pPr>
            <a:endParaRPr lang="en-US" altLang="ja-JP" dirty="0" smtClean="0"/>
          </a:p>
          <a:p>
            <a:pPr lvl="1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ja-JP" dirty="0"/>
              <a:t>B</a:t>
            </a:r>
            <a:r>
              <a:rPr lang="en-US" altLang="ja-JP" dirty="0" smtClean="0"/>
              <a:t>uilding CI </a:t>
            </a:r>
            <a:r>
              <a:rPr lang="en-US" altLang="ja-JP" dirty="0"/>
              <a:t>F</a:t>
            </a:r>
            <a:r>
              <a:rPr lang="en-US" altLang="ja-JP" dirty="0" smtClean="0"/>
              <a:t>or Scientists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3474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Meetings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SC12 meeting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December meeting</a:t>
            </a:r>
          </a:p>
          <a:p>
            <a:pPr marL="457200" lvl="1" indent="0">
              <a:buNone/>
            </a:pPr>
            <a:r>
              <a:rPr kumimoji="1" lang="en-US" altLang="ja-JP" sz="2000" dirty="0" smtClean="0">
                <a:hlinkClick r:id="rId2"/>
              </a:rPr>
              <a:t>http://goc.pragma-grid.net/wiki/index.php/CIBD_meeting_notes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3 Tracks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Virtualize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Lifemapper</a:t>
            </a:r>
            <a:r>
              <a:rPr kumimoji="1" lang="en-US" altLang="ja-JP" dirty="0" smtClean="0">
                <a:solidFill>
                  <a:srgbClr val="FF0000"/>
                </a:solidFill>
              </a:rPr>
              <a:t> service (KU, UCSD)</a:t>
            </a:r>
          </a:p>
          <a:p>
            <a:pPr lvl="2"/>
            <a:r>
              <a:rPr kumimoji="1" lang="en-US" altLang="ja-JP" dirty="0" smtClean="0">
                <a:solidFill>
                  <a:srgbClr val="FF0000"/>
                </a:solidFill>
              </a:rPr>
              <a:t>KU and UCSD successfully build a VC and run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lifemapper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jobs (demo)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 smtClean="0">
                <a:solidFill>
                  <a:srgbClr val="FF0000"/>
                </a:solidFill>
              </a:rPr>
              <a:t>ViNe</a:t>
            </a:r>
            <a:r>
              <a:rPr kumimoji="1" lang="en-US" altLang="ja-JP" dirty="0" smtClean="0">
                <a:solidFill>
                  <a:srgbClr val="FF0000"/>
                </a:solidFill>
              </a:rPr>
              <a:t> (UFL, UCSD, IU)</a:t>
            </a:r>
          </a:p>
          <a:p>
            <a:pPr lvl="2"/>
            <a:r>
              <a:rPr kumimoji="1" lang="en-US" altLang="ja-JP" dirty="0" smtClean="0">
                <a:solidFill>
                  <a:srgbClr val="FF0000"/>
                </a:solidFill>
              </a:rPr>
              <a:t>Successfully setup connection between UFL, IU, UCSD</a:t>
            </a:r>
          </a:p>
          <a:p>
            <a:pPr lvl="2"/>
            <a:r>
              <a:rPr kumimoji="1" lang="en-US" altLang="ja-JP" dirty="0" smtClean="0">
                <a:solidFill>
                  <a:srgbClr val="FF0000"/>
                </a:solidFill>
              </a:rPr>
              <a:t>VM auto-migration test between UFL and UCSD successful</a:t>
            </a:r>
          </a:p>
          <a:p>
            <a:pPr lvl="2"/>
            <a:r>
              <a:rPr kumimoji="1" lang="en-US" altLang="ja-JP" dirty="0" smtClean="0">
                <a:solidFill>
                  <a:srgbClr val="FF0000"/>
                </a:solidFill>
              </a:rPr>
              <a:t>Successfully  deployed condor cluster and run condor jobs among UFL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and UCSD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Data service publication (UFL, UTM)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Successfully setup UTM </a:t>
            </a:r>
            <a:r>
              <a:rPr lang="en-US" dirty="0" err="1" smtClean="0">
                <a:solidFill>
                  <a:srgbClr val="FF0000"/>
                </a:solidFill>
              </a:rPr>
              <a:t>Geoportal</a:t>
            </a:r>
            <a:r>
              <a:rPr lang="en-US" dirty="0" smtClean="0">
                <a:solidFill>
                  <a:srgbClr val="FF0000"/>
                </a:solidFill>
              </a:rPr>
              <a:t> at </a:t>
            </a:r>
            <a:r>
              <a:rPr lang="en-US" u="sng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u="sng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rgbClr val="FF0000"/>
                </a:solidFill>
                <a:hlinkClick r:id="rId3"/>
              </a:rPr>
              <a:t>mapping.fbb.utm.my:8080/pragma_geoportal/catalog/main/home.page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currently hosts eight different types of GIS data for Sabah.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Agenda of 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Thursday 15:00-16:30</a:t>
            </a:r>
          </a:p>
          <a:p>
            <a:pPr lvl="1"/>
            <a:r>
              <a:rPr kumimoji="1" lang="en-US" altLang="ja-JP" dirty="0" smtClean="0"/>
              <a:t>VC sharing</a:t>
            </a:r>
          </a:p>
          <a:p>
            <a:pPr lvl="2"/>
            <a:r>
              <a:rPr kumimoji="1" lang="en-US" altLang="ja-JP" dirty="0" smtClean="0"/>
              <a:t>Demo by AIST</a:t>
            </a:r>
          </a:p>
          <a:p>
            <a:pPr lvl="2"/>
            <a:r>
              <a:rPr kumimoji="1" lang="en-US" altLang="ja-JP" dirty="0" smtClean="0"/>
              <a:t>Discussion for improvements and next steps</a:t>
            </a:r>
          </a:p>
          <a:p>
            <a:r>
              <a:rPr kumimoji="1" lang="en-US" altLang="ja-JP" dirty="0" smtClean="0"/>
              <a:t>Friday 11:00-12:30</a:t>
            </a:r>
          </a:p>
          <a:p>
            <a:pPr lvl="1"/>
            <a:r>
              <a:rPr kumimoji="1" lang="en-US" altLang="ja-JP" dirty="0" smtClean="0"/>
              <a:t>CI for Scientists</a:t>
            </a:r>
          </a:p>
          <a:p>
            <a:pPr lvl="2"/>
            <a:r>
              <a:rPr kumimoji="1" lang="en-US" altLang="ja-JP" dirty="0" smtClean="0"/>
              <a:t>Review progress and status</a:t>
            </a:r>
          </a:p>
          <a:p>
            <a:pPr lvl="2"/>
            <a:r>
              <a:rPr kumimoji="1" lang="en-US" altLang="ja-JP" dirty="0" smtClean="0"/>
              <a:t>Discussion for the next steps</a:t>
            </a:r>
          </a:p>
          <a:p>
            <a:r>
              <a:rPr kumimoji="1" lang="en-US" altLang="ja-JP" dirty="0" smtClean="0"/>
              <a:t>Friday 14:30-16:00</a:t>
            </a:r>
          </a:p>
          <a:p>
            <a:pPr lvl="1"/>
            <a:r>
              <a:rPr kumimoji="1" lang="en-US" altLang="ja-JP" dirty="0" smtClean="0"/>
              <a:t>Demos (20min each)</a:t>
            </a:r>
          </a:p>
          <a:p>
            <a:pPr lvl="2"/>
            <a:r>
              <a:rPr kumimoji="1" lang="en-US" altLang="ja-JP" dirty="0"/>
              <a:t>IPOP: Self-configuring IP-over-P2P Overlay-based Virtual Private Networking (Pierre St </a:t>
            </a:r>
            <a:r>
              <a:rPr kumimoji="1" lang="en-US" altLang="ja-JP" dirty="0" err="1" smtClean="0"/>
              <a:t>Juste</a:t>
            </a:r>
            <a:r>
              <a:rPr kumimoji="1" lang="en-US" altLang="ja-JP" dirty="0" smtClean="0"/>
              <a:t>)</a:t>
            </a:r>
          </a:p>
          <a:p>
            <a:pPr lvl="2"/>
            <a:r>
              <a:rPr kumimoji="1" lang="en-US" altLang="ja-JP" dirty="0"/>
              <a:t>Network throughput-aware routing for Pragma </a:t>
            </a:r>
            <a:r>
              <a:rPr kumimoji="1" lang="en-US" altLang="ja-JP" dirty="0" smtClean="0"/>
              <a:t>Cloud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Kohei</a:t>
            </a:r>
            <a:r>
              <a:rPr kumimoji="1" lang="en-US" altLang="ja-JP" dirty="0" smtClean="0"/>
              <a:t> Ichikawa, et.al.)</a:t>
            </a:r>
          </a:p>
          <a:p>
            <a:pPr lvl="2"/>
            <a:r>
              <a:rPr kumimoji="1" lang="en-US" altLang="ja-JP" dirty="0" smtClean="0"/>
              <a:t>Time available for more demos. (new demo or detailed demo)</a:t>
            </a:r>
          </a:p>
          <a:p>
            <a:pPr lvl="1"/>
            <a:r>
              <a:rPr kumimoji="1" lang="en-US" altLang="ja-JP" dirty="0" smtClean="0"/>
              <a:t>AOB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417</Words>
  <Application>Microsoft Office PowerPoint</Application>
  <PresentationFormat>画面に合わせる (4:3)</PresentationFormat>
  <Paragraphs>110</Paragraphs>
  <Slides>6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Theme</vt:lpstr>
      <vt:lpstr>Bitmap Image</vt:lpstr>
      <vt:lpstr>Resources Working Group Update</vt:lpstr>
      <vt:lpstr>PowerPoint プレゼンテーション</vt:lpstr>
      <vt:lpstr>SDN Work</vt:lpstr>
      <vt:lpstr>VC Sharing Work</vt:lpstr>
      <vt:lpstr>Building CI For Scientists</vt:lpstr>
      <vt:lpstr>Agenda of breakouts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Working Group Update</dc:title>
  <dc:creator>zhengc</dc:creator>
  <cp:lastModifiedBy>Yoshio Tanaka</cp:lastModifiedBy>
  <cp:revision>14</cp:revision>
  <dcterms:created xsi:type="dcterms:W3CDTF">2013-03-13T06:47:48Z</dcterms:created>
  <dcterms:modified xsi:type="dcterms:W3CDTF">2013-03-21T04:02:47Z</dcterms:modified>
</cp:coreProperties>
</file>